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30" r:id="rId5"/>
    <p:sldId id="429" r:id="rId6"/>
    <p:sldId id="431" r:id="rId7"/>
    <p:sldId id="433" r:id="rId8"/>
    <p:sldId id="434" r:id="rId9"/>
    <p:sldId id="435" r:id="rId10"/>
    <p:sldId id="436" r:id="rId11"/>
    <p:sldId id="437" r:id="rId12"/>
    <p:sldId id="43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CAC"/>
    <a:srgbClr val="FFA9B5"/>
    <a:srgbClr val="A4BDED"/>
    <a:srgbClr val="FDCD03"/>
    <a:srgbClr val="FFD6C4"/>
    <a:srgbClr val="FFE296"/>
    <a:srgbClr val="712732"/>
    <a:srgbClr val="ADB2D8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D301E-95C5-F4EB-B952-5471D9F1EC33}" v="263" dt="2024-09-25T11:06:51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8E4C-2916-4BE3-B9AC-CF8DAEF32C02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7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25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0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28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1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141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69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2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031FF-0D99-2C71-6F79-0753C362D8F0}"/>
              </a:ext>
            </a:extLst>
          </p:cNvPr>
          <p:cNvSpPr txBox="1"/>
          <p:nvPr/>
        </p:nvSpPr>
        <p:spPr>
          <a:xfrm>
            <a:off x="586962" y="1042781"/>
            <a:ext cx="1140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b="1" dirty="0">
                <a:sym typeface="Wingdings" panose="05000000000000000000" pitchFamily="2" charset="2"/>
              </a:rPr>
              <a:t>코드 분석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3D567-2363-E62F-4E74-1CCB81DA4891}"/>
              </a:ext>
            </a:extLst>
          </p:cNvPr>
          <p:cNvSpPr txBox="1"/>
          <p:nvPr/>
        </p:nvSpPr>
        <p:spPr>
          <a:xfrm>
            <a:off x="586962" y="2275524"/>
            <a:ext cx="9522238" cy="270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Updated 2024-0315 HHWI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CST 2024 sp2 version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Imported data format for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singlecase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only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Default, Power and Normalized (0, 1)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Default Plot range, -15 to 15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Stored directory should be changed before run, Default is Z:\\data_save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32BAF-806C-E3CA-60FD-985B9E895409}"/>
              </a:ext>
            </a:extLst>
          </p:cNvPr>
          <p:cNvSpPr txBox="1"/>
          <p:nvPr/>
        </p:nvSpPr>
        <p:spPr>
          <a:xfrm>
            <a:off x="586962" y="1620115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주석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66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8D31F-DCAF-FE24-1F60-52B46DB5A857}"/>
              </a:ext>
            </a:extLst>
          </p:cNvPr>
          <p:cNvSpPr/>
          <p:nvPr/>
        </p:nvSpPr>
        <p:spPr>
          <a:xfrm>
            <a:off x="576802" y="1788160"/>
            <a:ext cx="3344958" cy="1227694"/>
          </a:xfrm>
          <a:prstGeom prst="rect">
            <a:avLst/>
          </a:prstGeom>
          <a:solidFill>
            <a:srgbClr val="FFDCED">
              <a:alpha val="30196"/>
            </a:srgbClr>
          </a:solidFill>
          <a:ln w="19050">
            <a:solidFill>
              <a:srgbClr val="FFDC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E01215-A486-54FA-C1AA-D25403FB8D45}"/>
              </a:ext>
            </a:extLst>
          </p:cNvPr>
          <p:cNvSpPr/>
          <p:nvPr/>
        </p:nvSpPr>
        <p:spPr>
          <a:xfrm>
            <a:off x="576802" y="3106545"/>
            <a:ext cx="4584478" cy="2139439"/>
          </a:xfrm>
          <a:prstGeom prst="rect">
            <a:avLst/>
          </a:prstGeom>
          <a:solidFill>
            <a:srgbClr val="FFD6C4">
              <a:alpha val="25098"/>
            </a:srgbClr>
          </a:solidFill>
          <a:ln>
            <a:solidFill>
              <a:srgbClr val="FFD6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031FF-0D99-2C71-6F79-0753C362D8F0}"/>
              </a:ext>
            </a:extLst>
          </p:cNvPr>
          <p:cNvSpPr txBox="1"/>
          <p:nvPr/>
        </p:nvSpPr>
        <p:spPr>
          <a:xfrm>
            <a:off x="586962" y="1154541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모듈 선언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AAF23-6C6E-6D74-B036-2158288E9C8F}"/>
              </a:ext>
            </a:extLst>
          </p:cNvPr>
          <p:cNvSpPr txBox="1"/>
          <p:nvPr/>
        </p:nvSpPr>
        <p:spPr>
          <a:xfrm>
            <a:off x="586962" y="1672227"/>
            <a:ext cx="10578878" cy="403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Import  pandas  as  pd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numpy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as  np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matplotlib.pyplot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as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plt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from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EB091"/>
                </a:highlight>
                <a:latin typeface="한컴바탕"/>
                <a:ea typeface="한컴바탕"/>
              </a:rPr>
              <a:t>scipy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DCD03"/>
                </a:highlight>
                <a:latin typeface="한컴바탕"/>
                <a:ea typeface="한컴바탕"/>
              </a:rPr>
              <a:t>fft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fftshift</a:t>
            </a:r>
            <a:endParaRPr lang="en-US" altLang="ko-KR" sz="1800" kern="0" spc="0" dirty="0">
              <a:solidFill>
                <a:srgbClr val="000000"/>
              </a:solidFill>
              <a:effectLst/>
              <a:highlight>
                <a:srgbClr val="FFA9B5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from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EB091"/>
                </a:highlight>
                <a:latin typeface="한컴바탕"/>
                <a:ea typeface="한컴바탕"/>
              </a:rPr>
              <a:t>scipy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DCD03"/>
                </a:highlight>
                <a:latin typeface="한컴바탕"/>
                <a:ea typeface="한컴바탕"/>
              </a:rPr>
              <a:t>signal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find_peaks</a:t>
            </a:r>
            <a:endParaRPr lang="en-US" altLang="ko-KR" sz="1800" kern="0" spc="0" dirty="0">
              <a:solidFill>
                <a:srgbClr val="000000"/>
              </a:solidFill>
              <a:effectLst/>
              <a:highlight>
                <a:srgbClr val="FFA9B5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from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EB091"/>
                </a:highlight>
                <a:latin typeface="한컴바탕"/>
                <a:ea typeface="한컴바탕"/>
              </a:rPr>
              <a:t>scipy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DCD03"/>
                </a:highlight>
                <a:latin typeface="한컴바탕"/>
                <a:ea typeface="한컴바탕"/>
              </a:rPr>
              <a:t>integrate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simpson</a:t>
            </a:r>
            <a:endParaRPr lang="en-US" altLang="ko-KR" sz="1800" kern="0" spc="0" dirty="0">
              <a:solidFill>
                <a:srgbClr val="000000"/>
              </a:solidFill>
              <a:effectLst/>
              <a:highlight>
                <a:srgbClr val="FFA9B5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from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EB091"/>
                </a:highlight>
                <a:latin typeface="한컴바탕"/>
                <a:ea typeface="한컴바탕"/>
              </a:rPr>
              <a:t>tkinter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import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DCD03"/>
                </a:highlight>
                <a:latin typeface="한컴바탕"/>
                <a:ea typeface="한컴바탕"/>
              </a:rPr>
              <a:t>Tk</a:t>
            </a:r>
            <a:endParaRPr lang="en-US" altLang="ko-KR" sz="1800" kern="0" spc="0" dirty="0">
              <a:solidFill>
                <a:srgbClr val="000000"/>
              </a:solidFill>
              <a:effectLst/>
              <a:highlight>
                <a:srgbClr val="FDCD03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from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EB091"/>
                </a:highlight>
                <a:latin typeface="한컴바탕"/>
                <a:ea typeface="한컴바탕"/>
              </a:rPr>
              <a:t>tkinter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DCD03"/>
                </a:highlight>
                <a:latin typeface="한컴바탕"/>
                <a:ea typeface="한컴바탕"/>
              </a:rPr>
              <a:t>filedialog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import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askopenfilename</a:t>
            </a:r>
            <a:endParaRPr lang="en-US" altLang="ko-KR" sz="1800" kern="0" spc="0" dirty="0">
              <a:solidFill>
                <a:srgbClr val="000000"/>
              </a:solidFill>
              <a:effectLst/>
              <a:highlight>
                <a:srgbClr val="FFA9B5"/>
              </a:highlight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import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os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DF16C-9CE1-2FDC-05E7-904BCA7BE6B1}"/>
              </a:ext>
            </a:extLst>
          </p:cNvPr>
          <p:cNvSpPr txBox="1"/>
          <p:nvPr/>
        </p:nvSpPr>
        <p:spPr>
          <a:xfrm>
            <a:off x="4074160" y="2214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줄임말 설정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5C223-5B9A-9BAF-C950-E0632DDAADE5}"/>
              </a:ext>
            </a:extLst>
          </p:cNvPr>
          <p:cNvSpPr txBox="1"/>
          <p:nvPr/>
        </p:nvSpPr>
        <p:spPr>
          <a:xfrm>
            <a:off x="5332810" y="3307079"/>
            <a:ext cx="23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ighlight>
                  <a:srgbClr val="FEB091"/>
                </a:highlight>
              </a:rPr>
              <a:t>scipy</a:t>
            </a:r>
            <a:r>
              <a:rPr lang="en-US" altLang="ko-KR" dirty="0">
                <a:highlight>
                  <a:srgbClr val="FEB091"/>
                </a:highlight>
              </a:rPr>
              <a:t>, </a:t>
            </a:r>
            <a:r>
              <a:rPr lang="en-US" altLang="ko-KR" dirty="0" err="1">
                <a:highlight>
                  <a:srgbClr val="FEB091"/>
                </a:highlight>
              </a:rPr>
              <a:t>tkinter</a:t>
            </a:r>
            <a:r>
              <a:rPr lang="en-US" altLang="ko-KR" dirty="0"/>
              <a:t>: </a:t>
            </a:r>
            <a:r>
              <a:rPr lang="ko-KR" altLang="en-US" dirty="0"/>
              <a:t>패키지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837802-4C4C-4C0A-6740-6D126E9BA4FD}"/>
              </a:ext>
            </a:extLst>
          </p:cNvPr>
          <p:cNvSpPr txBox="1"/>
          <p:nvPr/>
        </p:nvSpPr>
        <p:spPr>
          <a:xfrm>
            <a:off x="5332810" y="3849732"/>
            <a:ext cx="4449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ighlight>
                  <a:srgbClr val="FDCD03"/>
                </a:highlight>
              </a:rPr>
              <a:t>fft</a:t>
            </a:r>
            <a:r>
              <a:rPr lang="en-US" altLang="ko-KR" dirty="0">
                <a:highlight>
                  <a:srgbClr val="FDCD03"/>
                </a:highlight>
              </a:rPr>
              <a:t>, signal, </a:t>
            </a:r>
            <a:r>
              <a:rPr lang="en-US" altLang="ko-KR" dirty="0" err="1">
                <a:highlight>
                  <a:srgbClr val="FDCD03"/>
                </a:highlight>
              </a:rPr>
              <a:t>itegrate</a:t>
            </a:r>
            <a:r>
              <a:rPr lang="en-US" altLang="ko-KR" dirty="0"/>
              <a:t>: </a:t>
            </a:r>
            <a:r>
              <a:rPr lang="en-US" altLang="ko-KR" dirty="0" err="1"/>
              <a:t>scipy</a:t>
            </a:r>
            <a:r>
              <a:rPr lang="en-US" altLang="ko-KR" dirty="0"/>
              <a:t> </a:t>
            </a:r>
            <a:r>
              <a:rPr lang="ko-KR" altLang="en-US" dirty="0"/>
              <a:t>안에 있는 모듈</a:t>
            </a:r>
            <a:endParaRPr lang="en-US" altLang="ko-KR" dirty="0"/>
          </a:p>
          <a:p>
            <a:r>
              <a:rPr lang="en-US" altLang="ko-KR" dirty="0">
                <a:highlight>
                  <a:srgbClr val="FDCD03"/>
                </a:highlight>
              </a:rPr>
              <a:t>Tk, </a:t>
            </a:r>
            <a:r>
              <a:rPr lang="en-US" altLang="ko-KR" dirty="0" err="1">
                <a:highlight>
                  <a:srgbClr val="FDCD03"/>
                </a:highlight>
              </a:rPr>
              <a:t>filedialog</a:t>
            </a:r>
            <a:r>
              <a:rPr lang="en-US" altLang="ko-KR" dirty="0"/>
              <a:t>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tkinter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안에 있는 모듈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1783A2-D310-0198-8A4F-D3DC71B43E23}"/>
              </a:ext>
            </a:extLst>
          </p:cNvPr>
          <p:cNvSpPr txBox="1"/>
          <p:nvPr/>
        </p:nvSpPr>
        <p:spPr>
          <a:xfrm>
            <a:off x="5332810" y="4671420"/>
            <a:ext cx="617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fftfreq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fftshift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find_peaks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simpson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askopenfilename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</a:t>
            </a:r>
          </a:p>
          <a:p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앞으로 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코드에서 </a:t>
            </a:r>
            <a:r>
              <a:rPr lang="ko-KR" altLang="en-US" kern="0" dirty="0">
                <a:solidFill>
                  <a:srgbClr val="000000"/>
                </a:solidFill>
                <a:latin typeface="한컴바탕"/>
                <a:ea typeface="한컴바탕"/>
              </a:rPr>
              <a:t>추가 선언 없이 사용할 모듈 안의 함수들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09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A68D31F-DCAF-FE24-1F60-52B46DB5A857}"/>
              </a:ext>
            </a:extLst>
          </p:cNvPr>
          <p:cNvSpPr/>
          <p:nvPr/>
        </p:nvSpPr>
        <p:spPr>
          <a:xfrm>
            <a:off x="576802" y="1497489"/>
            <a:ext cx="5898990" cy="2198070"/>
          </a:xfrm>
          <a:prstGeom prst="rect">
            <a:avLst/>
          </a:prstGeom>
          <a:solidFill>
            <a:srgbClr val="FFE296">
              <a:alpha val="25098"/>
            </a:srgbClr>
          </a:solidFill>
          <a:ln w="19050">
            <a:solidFill>
              <a:srgbClr val="FFE2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E01215-A486-54FA-C1AA-D25403FB8D45}"/>
              </a:ext>
            </a:extLst>
          </p:cNvPr>
          <p:cNvSpPr/>
          <p:nvPr/>
        </p:nvSpPr>
        <p:spPr>
          <a:xfrm>
            <a:off x="576802" y="4490946"/>
            <a:ext cx="11300238" cy="1370325"/>
          </a:xfrm>
          <a:prstGeom prst="rect">
            <a:avLst/>
          </a:prstGeom>
          <a:solidFill>
            <a:srgbClr val="FEB091">
              <a:alpha val="30196"/>
            </a:srgbClr>
          </a:solidFill>
          <a:ln>
            <a:solidFill>
              <a:srgbClr val="FEB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65C223-5B9A-9BAF-C950-E0632DDAADE5}"/>
              </a:ext>
            </a:extLst>
          </p:cNvPr>
          <p:cNvSpPr txBox="1"/>
          <p:nvPr/>
        </p:nvSpPr>
        <p:spPr>
          <a:xfrm>
            <a:off x="3114463" y="4553381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def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매개 변수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D3753-AA6A-43D0-581D-449CF4B511F1}"/>
              </a:ext>
            </a:extLst>
          </p:cNvPr>
          <p:cNvSpPr txBox="1"/>
          <p:nvPr/>
        </p:nvSpPr>
        <p:spPr>
          <a:xfrm>
            <a:off x="586962" y="3901793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0A0BB-7B4A-6A91-C7AC-5B9D05DBAF50}"/>
              </a:ext>
            </a:extLst>
          </p:cNvPr>
          <p:cNvSpPr txBox="1"/>
          <p:nvPr/>
        </p:nvSpPr>
        <p:spPr>
          <a:xfrm>
            <a:off x="2486362" y="3914736"/>
            <a:ext cx="428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#, “””: </a:t>
            </a:r>
            <a:r>
              <a:rPr lang="ko-KR" altLang="en-US" dirty="0">
                <a:solidFill>
                  <a:srgbClr val="FF0000"/>
                </a:solidFill>
              </a:rPr>
              <a:t>주석 표현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앞으로 초록으로 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상수 설정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코드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내에서 값 바뀌지 </a:t>
            </a:r>
            <a:r>
              <a:rPr lang="en-US" altLang="ko-KR" b="1" dirty="0">
                <a:sym typeface="Wingdings" panose="05000000000000000000" pitchFamily="2" charset="2"/>
              </a:rPr>
              <a:t>X)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AAF23-6C6E-6D74-B036-2158288E9C8F}"/>
              </a:ext>
            </a:extLst>
          </p:cNvPr>
          <p:cNvSpPr txBox="1"/>
          <p:nvPr/>
        </p:nvSpPr>
        <p:spPr>
          <a:xfrm>
            <a:off x="586962" y="1389650"/>
            <a:ext cx="11405746" cy="447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# Constants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FREQ = 476e6  </a:t>
            </a:r>
            <a:r>
              <a:rPr lang="en-US" altLang="ko-KR" sz="1800" kern="0" spc="0" dirty="0">
                <a:solidFill>
                  <a:srgbClr val="00B050"/>
                </a:solidFill>
                <a:effectLst/>
                <a:latin typeface="한컴바탕"/>
                <a:ea typeface="한컴바탕"/>
              </a:rPr>
              <a:t># Frequency in MHz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 = 2.998e8  </a:t>
            </a:r>
            <a:r>
              <a:rPr lang="en-US" altLang="ko-KR" sz="1800" kern="0" spc="0" dirty="0">
                <a:solidFill>
                  <a:srgbClr val="00B050"/>
                </a:solidFill>
                <a:effectLst/>
                <a:latin typeface="한컴바탕"/>
                <a:ea typeface="한컴바탕"/>
              </a:rPr>
              <a:t># Speed of light in m/s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save_directory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"Z:\\data_save"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PROCESSING_RANGE = (-15, 15)  </a:t>
            </a:r>
            <a:r>
              <a:rPr lang="en-US" altLang="ko-KR" sz="1800" kern="0" spc="0" dirty="0">
                <a:solidFill>
                  <a:srgbClr val="00B050"/>
                </a:solidFill>
                <a:effectLst/>
                <a:latin typeface="한컴바탕"/>
                <a:ea typeface="한컴바탕"/>
              </a:rPr>
              <a:t># Processing range: [-15, 15]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def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한컴바탕"/>
                <a:ea typeface="한컴바탕"/>
              </a:rPr>
              <a:t>load_data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file_path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B050"/>
                </a:solidFill>
                <a:effectLst/>
                <a:latin typeface="한컴바탕"/>
                <a:ea typeface="한컴바탕"/>
              </a:rPr>
              <a:t>    """Load data from a file."""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return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pd.read_csv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file_path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comment='#', delimiter='\t', header=None, names=['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Length_mm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', '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Re_V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/m', '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Im_V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/m'])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27374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59B503-3384-258C-67A9-DB571A8CCB47}"/>
              </a:ext>
            </a:extLst>
          </p:cNvPr>
          <p:cNvSpPr/>
          <p:nvPr/>
        </p:nvSpPr>
        <p:spPr>
          <a:xfrm>
            <a:off x="576802" y="2160519"/>
            <a:ext cx="8221758" cy="1759336"/>
          </a:xfrm>
          <a:prstGeom prst="rect">
            <a:avLst/>
          </a:prstGeom>
          <a:solidFill>
            <a:srgbClr val="FFDCED">
              <a:alpha val="30196"/>
            </a:srgbClr>
          </a:solidFill>
          <a:ln w="19050">
            <a:solidFill>
              <a:srgbClr val="FFDC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667818-5C81-45A9-7015-B0750D592B64}"/>
              </a:ext>
            </a:extLst>
          </p:cNvPr>
          <p:cNvSpPr/>
          <p:nvPr/>
        </p:nvSpPr>
        <p:spPr>
          <a:xfrm>
            <a:off x="485362" y="1288168"/>
            <a:ext cx="11405746" cy="5173592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D5FD5-7F00-A520-8EC4-3C96F68E9A25}"/>
              </a:ext>
            </a:extLst>
          </p:cNvPr>
          <p:cNvSpPr txBox="1"/>
          <p:nvPr/>
        </p:nvSpPr>
        <p:spPr>
          <a:xfrm>
            <a:off x="485362" y="1288168"/>
            <a:ext cx="11405746" cy="5068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def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한컴바탕"/>
                <a:ea typeface="한컴바탕"/>
              </a:rPr>
              <a:t>process_signal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(data,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freq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=FREQ, c=C):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B050"/>
                </a:solidFill>
                <a:effectLst/>
                <a:latin typeface="한컴바탕"/>
                <a:ea typeface="한컴바탕"/>
              </a:rPr>
              <a:t>    """Process the signal and return FFT result and directivity."""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complex_signal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data['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Re_V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/m'].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to_numpy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() + 1j * data['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Im_V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/m'].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to_numpy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N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len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complex_signal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sample_spacing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(data['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Length_mm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'].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iloc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[-1] - data['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Length_mm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'].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iloc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[0]) / (N - 1) * 1e-3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50 * 2**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np.ceil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(np.log2(N)).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astype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(int)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E296"/>
                </a:highlight>
                <a:latin typeface="한컴바탕"/>
                <a:ea typeface="한컴바탕"/>
              </a:rPr>
              <a:t>fft_result_nn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fft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complex_signal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n=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D6C4"/>
                </a:highlight>
                <a:latin typeface="한컴바탕"/>
                <a:ea typeface="한컴바탕"/>
              </a:rPr>
              <a:t>fft_result_shifted_nn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highlight>
                  <a:srgbClr val="FFD6C4"/>
                </a:highlight>
                <a:latin typeface="한컴바탕"/>
                <a:ea typeface="한컴바탕"/>
              </a:rPr>
              <a:t>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fftshift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E296"/>
                </a:highlight>
                <a:latin typeface="한컴바탕"/>
                <a:ea typeface="한컴바탕"/>
              </a:rPr>
              <a:t>fft_result_nn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fft_result_shifted_magnitude_nn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np.abs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D6C4"/>
                </a:highlight>
                <a:latin typeface="한컴바탕"/>
                <a:ea typeface="한컴바탕"/>
              </a:rPr>
              <a:t>fft_result_shifted_nn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A7CAC"/>
                </a:highlight>
                <a:latin typeface="한컴바탕"/>
                <a:ea typeface="한컴바탕"/>
              </a:rPr>
              <a:t>fft_result_shifted_magnitude_normalized_nn</a:t>
            </a:r>
            <a:r>
              <a:rPr lang="en-US" altLang="ko-KR" sz="1700" kern="0" dirty="0">
                <a:solidFill>
                  <a:srgbClr val="000000"/>
                </a:solidFill>
                <a:highlight>
                  <a:srgbClr val="FA7CAC"/>
                </a:highlight>
                <a:latin typeface="한컴바탕"/>
                <a:ea typeface="한컴바탕"/>
              </a:rPr>
              <a:t>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fft_result_shifted_magnitude_nn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/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np.max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fft_result_shifted_magnitude_nn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  spectrum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A7CAC"/>
                </a:highlight>
                <a:latin typeface="한컴바탕"/>
                <a:ea typeface="한컴바탕"/>
              </a:rPr>
              <a:t>fft_result_shifted_magnitude_normalized_nn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highlight>
                  <a:srgbClr val="FA7CAC"/>
                </a:highlight>
                <a:latin typeface="한컴바탕"/>
                <a:ea typeface="한컴바탕"/>
              </a:rPr>
              <a:t> 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** 2</a:t>
            </a:r>
          </a:p>
        </p:txBody>
      </p:sp>
      <p:sp>
        <p:nvSpPr>
          <p:cNvPr id="21" name="화살표: 원형 20">
            <a:extLst>
              <a:ext uri="{FF2B5EF4-FFF2-40B4-BE49-F238E27FC236}">
                <a16:creationId xmlns:a16="http://schemas.microsoft.com/office/drawing/2014/main" id="{37F031B3-6B13-A83A-5F50-93ACCFEDF93D}"/>
              </a:ext>
            </a:extLst>
          </p:cNvPr>
          <p:cNvSpPr/>
          <p:nvPr/>
        </p:nvSpPr>
        <p:spPr>
          <a:xfrm flipH="1">
            <a:off x="1696720" y="4025265"/>
            <a:ext cx="721360" cy="609600"/>
          </a:xfrm>
          <a:prstGeom prst="circularArrow">
            <a:avLst>
              <a:gd name="adj1" fmla="val 12500"/>
              <a:gd name="adj2" fmla="val 908289"/>
              <a:gd name="adj3" fmla="val 20457681"/>
              <a:gd name="adj4" fmla="val 10800000"/>
              <a:gd name="adj5" fmla="val 22833"/>
            </a:avLst>
          </a:prstGeom>
          <a:solidFill>
            <a:srgbClr val="ADB2D8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099BB1-1BF6-0F2C-8E35-BD8A431C29E5}"/>
              </a:ext>
            </a:extLst>
          </p:cNvPr>
          <p:cNvCxnSpPr>
            <a:cxnSpLocks/>
          </p:cNvCxnSpPr>
          <p:nvPr/>
        </p:nvCxnSpPr>
        <p:spPr>
          <a:xfrm>
            <a:off x="1981200" y="4599986"/>
            <a:ext cx="1648238" cy="17140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B45812-DE7D-A4B1-51D6-C97E8B060175}"/>
              </a:ext>
            </a:extLst>
          </p:cNvPr>
          <p:cNvCxnSpPr>
            <a:cxnSpLocks/>
          </p:cNvCxnSpPr>
          <p:nvPr/>
        </p:nvCxnSpPr>
        <p:spPr>
          <a:xfrm>
            <a:off x="2560320" y="5031105"/>
            <a:ext cx="2316480" cy="18097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A7A18E-BD28-0EEB-0557-CB8097E8923A}"/>
              </a:ext>
            </a:extLst>
          </p:cNvPr>
          <p:cNvSpPr txBox="1"/>
          <p:nvPr/>
        </p:nvSpPr>
        <p:spPr>
          <a:xfrm>
            <a:off x="4385824" y="1375989"/>
            <a:ext cx="611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kern="0" spc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한컴바탕"/>
                <a:ea typeface="한컴바탕"/>
              </a:rPr>
              <a:t>n_nn</a:t>
            </a:r>
            <a:r>
              <a:rPr lang="en-US" altLang="ko-KR" kern="0" spc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한컴바탕"/>
                <a:ea typeface="한컴바탕"/>
              </a:rPr>
              <a:t>, spectrum </a:t>
            </a:r>
            <a:r>
              <a:rPr lang="ko-KR" altLang="en-US" kern="0" spc="0" dirty="0">
                <a:effectLst/>
                <a:highlight>
                  <a:srgbClr val="FFFF00"/>
                </a:highlight>
                <a:latin typeface="한컴바탕"/>
                <a:ea typeface="한컴바탕"/>
              </a:rPr>
              <a:t>출력하기 위한 함수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4504A-704C-FBCB-A518-3BD752F96469}"/>
              </a:ext>
            </a:extLst>
          </p:cNvPr>
          <p:cNvSpPr txBox="1"/>
          <p:nvPr/>
        </p:nvSpPr>
        <p:spPr>
          <a:xfrm>
            <a:off x="9035808" y="2814283"/>
            <a:ext cx="181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지역 변수 설정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3096FC-13FB-9353-5043-BE4DF6FE96C6}"/>
              </a:ext>
            </a:extLst>
          </p:cNvPr>
          <p:cNvCxnSpPr>
            <a:cxnSpLocks/>
          </p:cNvCxnSpPr>
          <p:nvPr/>
        </p:nvCxnSpPr>
        <p:spPr>
          <a:xfrm>
            <a:off x="2805319" y="5876834"/>
            <a:ext cx="1249680" cy="1675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C34C51A-2529-B85C-DA1B-1B14B63904DF}"/>
              </a:ext>
            </a:extLst>
          </p:cNvPr>
          <p:cNvSpPr txBox="1"/>
          <p:nvPr/>
        </p:nvSpPr>
        <p:spPr>
          <a:xfrm>
            <a:off x="6538096" y="5960630"/>
            <a:ext cx="181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spectrum </a:t>
            </a:r>
            <a:r>
              <a:rPr lang="ko-KR" altLang="en-US" dirty="0">
                <a:solidFill>
                  <a:srgbClr val="C00000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36418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FC65F2-68F4-7230-8C6D-EEE5AF781D8F}"/>
              </a:ext>
            </a:extLst>
          </p:cNvPr>
          <p:cNvSpPr/>
          <p:nvPr/>
        </p:nvSpPr>
        <p:spPr>
          <a:xfrm>
            <a:off x="485362" y="1400954"/>
            <a:ext cx="11405746" cy="1826619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0EA0F-F986-D34A-28FF-95C25A61796F}"/>
              </a:ext>
            </a:extLst>
          </p:cNvPr>
          <p:cNvSpPr/>
          <p:nvPr/>
        </p:nvSpPr>
        <p:spPr>
          <a:xfrm>
            <a:off x="576802" y="4137235"/>
            <a:ext cx="11300238" cy="2021827"/>
          </a:xfrm>
          <a:prstGeom prst="rect">
            <a:avLst/>
          </a:prstGeom>
          <a:solidFill>
            <a:srgbClr val="FEB091">
              <a:alpha val="30196"/>
            </a:srgbClr>
          </a:solidFill>
          <a:ln>
            <a:solidFill>
              <a:srgbClr val="FEB0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 선언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한컴바탕"/>
                <a:ea typeface="한컴바탕"/>
              </a:rPr>
              <a:t>process_signal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함수 </a:t>
            </a:r>
            <a:r>
              <a:rPr lang="ko-KR" altLang="en-US" dirty="0">
                <a:sym typeface="Wingdings" panose="05000000000000000000" pitchFamily="2" charset="2"/>
              </a:rPr>
              <a:t>앞에 이어서 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4D78A-2D78-25C0-334D-B0CBCEFFA61E}"/>
              </a:ext>
            </a:extLst>
          </p:cNvPr>
          <p:cNvSpPr txBox="1"/>
          <p:nvPr/>
        </p:nvSpPr>
        <p:spPr>
          <a:xfrm>
            <a:off x="612362" y="1425097"/>
            <a:ext cx="7170198" cy="1717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frequencies_nn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A7CAC"/>
                </a:highlight>
                <a:latin typeface="한컴바탕"/>
                <a:ea typeface="한컴바탕"/>
              </a:rPr>
              <a:t>fftshift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highlight>
                  <a:srgbClr val="FFA9B5"/>
                </a:highlight>
                <a:latin typeface="한컴바탕"/>
                <a:ea typeface="한컴바탕"/>
              </a:rPr>
              <a:t>fftfreq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d=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sample_spacing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=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frequencies_nn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* c /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freq</a:t>
            </a:r>
            <a:endParaRPr lang="en-US" altLang="ko-KR" sz="1700" kern="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7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 return </a:t>
            </a:r>
            <a:r>
              <a:rPr lang="en-US" altLang="ko-KR" sz="1700" kern="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n_nn</a:t>
            </a:r>
            <a:r>
              <a:rPr lang="en-US" altLang="ko-KR" sz="17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spectrum</a:t>
            </a:r>
            <a:endParaRPr lang="ko-KR" alt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12307-AD4C-DFF0-8781-6150AA94A7D0}"/>
              </a:ext>
            </a:extLst>
          </p:cNvPr>
          <p:cNvSpPr txBox="1"/>
          <p:nvPr/>
        </p:nvSpPr>
        <p:spPr>
          <a:xfrm>
            <a:off x="4116448" y="2353352"/>
            <a:ext cx="7332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코드 처음에 호출했던 </a:t>
            </a:r>
            <a:r>
              <a:rPr lang="en-US" altLang="ko-KR" dirty="0" err="1"/>
              <a:t>fftshift</a:t>
            </a:r>
            <a:r>
              <a:rPr lang="en-US" altLang="ko-KR" dirty="0"/>
              <a:t>, </a:t>
            </a:r>
            <a:r>
              <a:rPr lang="en-US" altLang="ko-KR" dirty="0" err="1"/>
              <a:t>fftfreq</a:t>
            </a:r>
            <a:r>
              <a:rPr lang="ko-KR" altLang="en-US" dirty="0"/>
              <a:t> 함수들로 </a:t>
            </a:r>
            <a:r>
              <a:rPr lang="en-US" altLang="ko-KR" dirty="0" err="1"/>
              <a:t>frequencies_nn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>
                <a:solidFill>
                  <a:srgbClr val="C00000"/>
                </a:solidFill>
              </a:rPr>
              <a:t>해당 변수로 </a:t>
            </a:r>
            <a:r>
              <a:rPr lang="en-US" altLang="ko-KR" dirty="0" err="1">
                <a:solidFill>
                  <a:srgbClr val="C00000"/>
                </a:solidFill>
              </a:rPr>
              <a:t>n_nn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정의 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5E85C-3002-2DFE-7721-724D43E47D8B}"/>
              </a:ext>
            </a:extLst>
          </p:cNvPr>
          <p:cNvSpPr txBox="1"/>
          <p:nvPr/>
        </p:nvSpPr>
        <p:spPr>
          <a:xfrm>
            <a:off x="576802" y="3513689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7414E-7F1C-7B7A-143F-359CC2B8F3D4}"/>
              </a:ext>
            </a:extLst>
          </p:cNvPr>
          <p:cNvSpPr txBox="1"/>
          <p:nvPr/>
        </p:nvSpPr>
        <p:spPr>
          <a:xfrm>
            <a:off x="688428" y="4258914"/>
            <a:ext cx="10926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>
                <a:highlight>
                  <a:srgbClr val="00FF00"/>
                </a:highlight>
              </a:rPr>
              <a:t>calculate_directivity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spectrum):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highlight>
                  <a:srgbClr val="FDCD03"/>
                </a:highlight>
              </a:rPr>
              <a:t>mask_full_range</a:t>
            </a:r>
            <a:r>
              <a:rPr lang="en-US" altLang="ko-KR" dirty="0"/>
              <a:t> = (</a:t>
            </a:r>
            <a:r>
              <a:rPr lang="en-US" altLang="ko-KR" dirty="0" err="1"/>
              <a:t>n_nn</a:t>
            </a:r>
            <a:r>
              <a:rPr lang="en-US" altLang="ko-KR" dirty="0"/>
              <a:t> &gt;= PROCESSING_RANGE[0]) &amp; (</a:t>
            </a:r>
            <a:r>
              <a:rPr lang="en-US" altLang="ko-KR" dirty="0" err="1"/>
              <a:t>n_nn</a:t>
            </a:r>
            <a:r>
              <a:rPr lang="en-US" altLang="ko-KR" dirty="0"/>
              <a:t> &lt;= PROCESSING_RANGE[1])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highlight>
                  <a:srgbClr val="A4BDED"/>
                </a:highlight>
              </a:rPr>
              <a:t>mask_partial_range</a:t>
            </a:r>
            <a:r>
              <a:rPr lang="en-US" altLang="ko-KR" dirty="0">
                <a:highlight>
                  <a:srgbClr val="A4BDED"/>
                </a:highlight>
              </a:rPr>
              <a:t> </a:t>
            </a:r>
            <a:r>
              <a:rPr lang="en-US" altLang="ko-KR" dirty="0"/>
              <a:t>= (</a:t>
            </a:r>
            <a:r>
              <a:rPr lang="en-US" altLang="ko-KR" dirty="0" err="1"/>
              <a:t>n_nn</a:t>
            </a:r>
            <a:r>
              <a:rPr lang="en-US" altLang="ko-KR" dirty="0"/>
              <a:t> &gt;= 2) &amp; (</a:t>
            </a:r>
            <a:r>
              <a:rPr lang="en-US" altLang="ko-KR" dirty="0" err="1"/>
              <a:t>n_nn</a:t>
            </a:r>
            <a:r>
              <a:rPr lang="en-US" altLang="ko-KR" dirty="0"/>
              <a:t> &lt;= 4)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integral_full_range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FA7CAC"/>
                </a:highlight>
              </a:rPr>
              <a:t>simpson</a:t>
            </a:r>
            <a:r>
              <a:rPr lang="en-US" altLang="ko-KR" dirty="0"/>
              <a:t>(y=spectrum[</a:t>
            </a:r>
            <a:r>
              <a:rPr lang="en-US" altLang="ko-KR" dirty="0" err="1">
                <a:highlight>
                  <a:srgbClr val="FDCD03"/>
                </a:highlight>
              </a:rPr>
              <a:t>mask_full_range</a:t>
            </a:r>
            <a:r>
              <a:rPr lang="en-US" altLang="ko-KR" dirty="0"/>
              <a:t>], x=</a:t>
            </a:r>
            <a:r>
              <a:rPr lang="en-US" altLang="ko-KR" dirty="0" err="1"/>
              <a:t>n_nn</a:t>
            </a:r>
            <a:r>
              <a:rPr lang="en-US" altLang="ko-KR" dirty="0">
                <a:highlight>
                  <a:srgbClr val="FDCD03"/>
                </a:highlight>
              </a:rPr>
              <a:t>[</a:t>
            </a:r>
            <a:r>
              <a:rPr lang="en-US" altLang="ko-KR" dirty="0" err="1">
                <a:highlight>
                  <a:srgbClr val="FDCD03"/>
                </a:highlight>
              </a:rPr>
              <a:t>mask_full_range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integral_partial_range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FA7CAC"/>
                </a:highlight>
              </a:rPr>
              <a:t>simpson</a:t>
            </a:r>
            <a:r>
              <a:rPr lang="en-US" altLang="ko-KR" dirty="0"/>
              <a:t>(y=spectrum[</a:t>
            </a:r>
            <a:r>
              <a:rPr lang="en-US" altLang="ko-KR" dirty="0" err="1">
                <a:highlight>
                  <a:srgbClr val="A4BDED"/>
                </a:highlight>
              </a:rPr>
              <a:t>mask_partial_range</a:t>
            </a:r>
            <a:r>
              <a:rPr lang="en-US" altLang="ko-KR" dirty="0"/>
              <a:t>], x=</a:t>
            </a:r>
            <a:r>
              <a:rPr lang="en-US" altLang="ko-KR" dirty="0" err="1"/>
              <a:t>n_nn</a:t>
            </a:r>
            <a:r>
              <a:rPr lang="en-US" altLang="ko-KR" dirty="0"/>
              <a:t>[</a:t>
            </a:r>
            <a:r>
              <a:rPr lang="en-US" altLang="ko-KR" dirty="0" err="1">
                <a:highlight>
                  <a:srgbClr val="A4BDED"/>
                </a:highlight>
              </a:rPr>
              <a:t>mask_partial_range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return (</a:t>
            </a:r>
            <a:r>
              <a:rPr lang="en-US" altLang="ko-KR" dirty="0" err="1"/>
              <a:t>integral_partial_range</a:t>
            </a:r>
            <a:r>
              <a:rPr lang="en-US" altLang="ko-KR" dirty="0"/>
              <a:t> / </a:t>
            </a:r>
            <a:r>
              <a:rPr lang="en-US" altLang="ko-KR" dirty="0" err="1"/>
              <a:t>integral_full_range</a:t>
            </a:r>
            <a:r>
              <a:rPr lang="en-US" altLang="ko-KR" dirty="0"/>
              <a:t>) * 100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3F60E-FED1-6166-5A68-FC8DD0AA9CF0}"/>
              </a:ext>
            </a:extLst>
          </p:cNvPr>
          <p:cNvSpPr txBox="1"/>
          <p:nvPr/>
        </p:nvSpPr>
        <p:spPr>
          <a:xfrm>
            <a:off x="2316480" y="3508445"/>
            <a:ext cx="853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앞에서 만든 </a:t>
            </a:r>
            <a:r>
              <a:rPr lang="en-US" altLang="ko-KR" sz="1800" kern="0" spc="0" dirty="0" err="1">
                <a:effectLst/>
                <a:latin typeface="한컴바탕"/>
                <a:ea typeface="한컴바탕"/>
              </a:rPr>
              <a:t>n_nn</a:t>
            </a:r>
            <a:r>
              <a:rPr lang="en-US" altLang="ko-KR" sz="1800" kern="0" spc="0" dirty="0">
                <a:effectLst/>
                <a:latin typeface="한컴바탕"/>
                <a:ea typeface="한컴바탕"/>
              </a:rPr>
              <a:t>, spectrum </a:t>
            </a:r>
            <a:r>
              <a:rPr lang="ko-KR" altLang="en-US" kern="0" dirty="0">
                <a:latin typeface="한컴바탕"/>
                <a:ea typeface="한컴바탕"/>
              </a:rPr>
              <a:t>을</a:t>
            </a:r>
            <a:r>
              <a:rPr lang="ko-KR" altLang="en-US" sz="1800" kern="0" spc="0" dirty="0">
                <a:effectLst/>
                <a:latin typeface="한컴바탕"/>
                <a:ea typeface="한컴바탕"/>
              </a:rPr>
              <a:t> 매개 변수로 사용 </a:t>
            </a:r>
            <a:r>
              <a:rPr lang="en-US" altLang="ko-KR" dirty="0"/>
              <a:t>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561AD2-DD84-A102-8F3F-384A63B2FA1B}"/>
              </a:ext>
            </a:extLst>
          </p:cNvPr>
          <p:cNvCxnSpPr>
            <a:cxnSpLocks/>
          </p:cNvCxnSpPr>
          <p:nvPr/>
        </p:nvCxnSpPr>
        <p:spPr>
          <a:xfrm flipH="1">
            <a:off x="3993931" y="3915804"/>
            <a:ext cx="515007" cy="43547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A760DD-BEEE-E7B4-AF35-89375E76402A}"/>
              </a:ext>
            </a:extLst>
          </p:cNvPr>
          <p:cNvSpPr txBox="1"/>
          <p:nvPr/>
        </p:nvSpPr>
        <p:spPr>
          <a:xfrm>
            <a:off x="688428" y="6211118"/>
            <a:ext cx="889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 함수의 결과물</a:t>
            </a:r>
            <a:r>
              <a:rPr lang="en-US" altLang="ko-KR" dirty="0"/>
              <a:t>: (</a:t>
            </a:r>
            <a:r>
              <a:rPr lang="en-US" altLang="ko-KR" dirty="0" err="1"/>
              <a:t>integral_partial_range</a:t>
            </a:r>
            <a:r>
              <a:rPr lang="en-US" altLang="ko-KR" dirty="0"/>
              <a:t> / </a:t>
            </a:r>
            <a:r>
              <a:rPr lang="en-US" altLang="ko-KR" dirty="0" err="1"/>
              <a:t>integral_full_range</a:t>
            </a:r>
            <a:r>
              <a:rPr lang="en-US" altLang="ko-KR" dirty="0"/>
              <a:t>) * 100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B941B4-6EA6-F9E7-F5DC-F2EEAD7017A5}"/>
              </a:ext>
            </a:extLst>
          </p:cNvPr>
          <p:cNvSpPr txBox="1"/>
          <p:nvPr/>
        </p:nvSpPr>
        <p:spPr>
          <a:xfrm>
            <a:off x="7528560" y="3508445"/>
            <a:ext cx="445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simpson</a:t>
            </a:r>
            <a:r>
              <a:rPr lang="en-US" altLang="ko-KR" dirty="0"/>
              <a:t>: </a:t>
            </a:r>
            <a:r>
              <a:rPr lang="ko-KR" altLang="en-US" dirty="0"/>
              <a:t>코드 맨 앞에서 호출한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7C99112-00D1-2972-379A-59FBF448CC9B}"/>
              </a:ext>
            </a:extLst>
          </p:cNvPr>
          <p:cNvCxnSpPr>
            <a:cxnSpLocks/>
          </p:cNvCxnSpPr>
          <p:nvPr/>
        </p:nvCxnSpPr>
        <p:spPr>
          <a:xfrm>
            <a:off x="1889760" y="1865335"/>
            <a:ext cx="142240" cy="1768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FC65F2-68F4-7230-8C6D-EEE5AF781D8F}"/>
              </a:ext>
            </a:extLst>
          </p:cNvPr>
          <p:cNvSpPr/>
          <p:nvPr/>
        </p:nvSpPr>
        <p:spPr>
          <a:xfrm>
            <a:off x="485362" y="1427092"/>
            <a:ext cx="11405746" cy="4604668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12307-AD4C-DFF0-8781-6150AA94A7D0}"/>
              </a:ext>
            </a:extLst>
          </p:cNvPr>
          <p:cNvSpPr txBox="1"/>
          <p:nvPr/>
        </p:nvSpPr>
        <p:spPr>
          <a:xfrm>
            <a:off x="2522976" y="886390"/>
            <a:ext cx="853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그래프 시각화</a:t>
            </a:r>
            <a:r>
              <a:rPr lang="en-US" altLang="ko-KR" dirty="0"/>
              <a:t>(</a:t>
            </a:r>
            <a:r>
              <a:rPr lang="ko-KR" altLang="en-US" dirty="0"/>
              <a:t>생성</a:t>
            </a:r>
            <a:r>
              <a:rPr lang="en-US" altLang="ko-KR" dirty="0"/>
              <a:t>) </a:t>
            </a:r>
            <a:r>
              <a:rPr lang="ko-KR" altLang="en-US" dirty="0"/>
              <a:t>함수</a:t>
            </a:r>
            <a:r>
              <a:rPr lang="en-US" altLang="ko-KR" dirty="0"/>
              <a:t>, find</a:t>
            </a:r>
            <a:r>
              <a:rPr lang="ko-KR" altLang="en-US" dirty="0"/>
              <a:t> </a:t>
            </a:r>
            <a:r>
              <a:rPr lang="en-US" altLang="ko-KR" dirty="0"/>
              <a:t>peaks</a:t>
            </a:r>
            <a:r>
              <a:rPr lang="ko-KR" altLang="en-US" dirty="0"/>
              <a:t> 함수는 맨 앞에서 정의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9200E-CC07-DDB7-0289-088CF07F17AF}"/>
              </a:ext>
            </a:extLst>
          </p:cNvPr>
          <p:cNvSpPr txBox="1"/>
          <p:nvPr/>
        </p:nvSpPr>
        <p:spPr>
          <a:xfrm>
            <a:off x="485363" y="1784443"/>
            <a:ext cx="113072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>
                <a:highlight>
                  <a:srgbClr val="FFFF00"/>
                </a:highlight>
              </a:rPr>
              <a:t>plot_spectrum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</a:t>
            </a:r>
            <a:r>
              <a:rPr lang="en-US" altLang="ko-KR" u="sng" dirty="0" err="1">
                <a:solidFill>
                  <a:srgbClr val="C00000"/>
                </a:solidFill>
              </a:rPr>
              <a:t>power_spectrum</a:t>
            </a:r>
            <a:r>
              <a:rPr lang="en-US" altLang="ko-KR" dirty="0"/>
              <a:t>, directivity):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"""Plot the spectrum, annotate directivity and the top two peaks."""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 6), dpi=200)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plt.plot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</a:t>
            </a:r>
            <a:r>
              <a:rPr lang="en-US" altLang="ko-KR" dirty="0" err="1"/>
              <a:t>power_spectrum</a:t>
            </a:r>
            <a:r>
              <a:rPr lang="en-US" altLang="ko-KR" dirty="0"/>
              <a:t>, label='Power Spectrum')</a:t>
            </a:r>
          </a:p>
          <a:p>
            <a:r>
              <a:rPr lang="en-US" altLang="ko-KR" dirty="0"/>
              <a:t>    peaks, _ = </a:t>
            </a:r>
            <a:r>
              <a:rPr lang="en-US" altLang="ko-KR" dirty="0" err="1">
                <a:highlight>
                  <a:srgbClr val="FA7CAC"/>
                </a:highlight>
              </a:rPr>
              <a:t>find_peaks</a:t>
            </a:r>
            <a:r>
              <a:rPr lang="en-US" altLang="ko-KR" dirty="0"/>
              <a:t>(</a:t>
            </a:r>
            <a:r>
              <a:rPr lang="en-US" altLang="ko-KR" dirty="0" err="1"/>
              <a:t>power_spectrum</a:t>
            </a:r>
            <a:r>
              <a:rPr lang="en-US" altLang="ko-KR" dirty="0"/>
              <a:t>, height=0)    </a:t>
            </a:r>
            <a:r>
              <a:rPr lang="en-US" altLang="ko-KR" dirty="0">
                <a:solidFill>
                  <a:srgbClr val="00B050"/>
                </a:solidFill>
              </a:rPr>
              <a:t># Find peaks in the power spectrum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valid_peaks</a:t>
            </a:r>
            <a:r>
              <a:rPr lang="en-US" altLang="ko-KR" dirty="0"/>
              <a:t> = (</a:t>
            </a:r>
            <a:r>
              <a:rPr lang="en-US" altLang="ko-KR" dirty="0" err="1"/>
              <a:t>n_nn</a:t>
            </a:r>
            <a:r>
              <a:rPr lang="en-US" altLang="ko-KR" dirty="0"/>
              <a:t>[peaks] &gt;= PROCESSING_RANGE[0]) &amp; (</a:t>
            </a:r>
            <a:r>
              <a:rPr lang="en-US" altLang="ko-KR" dirty="0" err="1"/>
              <a:t>n_nn</a:t>
            </a:r>
            <a:r>
              <a:rPr lang="en-US" altLang="ko-KR" dirty="0"/>
              <a:t>[peaks] &lt;= PROCESSING_RANGE[1])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# Filter peaks to those within the plot range(</a:t>
            </a:r>
            <a:r>
              <a:rPr lang="ko-KR" altLang="en-US" dirty="0">
                <a:solidFill>
                  <a:srgbClr val="00B050"/>
                </a:solidFill>
              </a:rPr>
              <a:t>앞 코드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peak_freqs</a:t>
            </a:r>
            <a:r>
              <a:rPr lang="en-US" altLang="ko-KR" dirty="0"/>
              <a:t> = </a:t>
            </a:r>
            <a:r>
              <a:rPr lang="en-US" altLang="ko-KR" dirty="0" err="1"/>
              <a:t>n_nn</a:t>
            </a:r>
            <a:r>
              <a:rPr lang="en-US" altLang="ko-KR" dirty="0"/>
              <a:t>[peaks][</a:t>
            </a:r>
            <a:r>
              <a:rPr lang="en-US" altLang="ko-KR" dirty="0" err="1"/>
              <a:t>valid_peaks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peak_powers</a:t>
            </a:r>
            <a:r>
              <a:rPr lang="en-US" altLang="ko-KR" dirty="0"/>
              <a:t> = </a:t>
            </a:r>
            <a:r>
              <a:rPr lang="en-US" altLang="ko-KR" dirty="0" err="1"/>
              <a:t>power_spectrum</a:t>
            </a:r>
            <a:r>
              <a:rPr lang="en-US" altLang="ko-KR" dirty="0"/>
              <a:t>[peaks][</a:t>
            </a:r>
            <a:r>
              <a:rPr lang="en-US" altLang="ko-KR" dirty="0" err="1"/>
              <a:t>valid_peaks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    # Sort peaks by power and select the top two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sorted_indices</a:t>
            </a:r>
            <a:r>
              <a:rPr lang="en-US" altLang="ko-KR" dirty="0"/>
              <a:t> = </a:t>
            </a:r>
            <a:r>
              <a:rPr lang="en-US" altLang="ko-KR" dirty="0" err="1"/>
              <a:t>np.argsort</a:t>
            </a:r>
            <a:r>
              <a:rPr lang="en-US" altLang="ko-KR" dirty="0"/>
              <a:t>(</a:t>
            </a:r>
            <a:r>
              <a:rPr lang="en-US" altLang="ko-KR" dirty="0" err="1"/>
              <a:t>peak_powers</a:t>
            </a:r>
            <a:r>
              <a:rPr lang="en-US" altLang="ko-KR" dirty="0"/>
              <a:t>)[::-1][:2]  </a:t>
            </a:r>
            <a:r>
              <a:rPr lang="en-US" altLang="ko-KR" dirty="0">
                <a:solidFill>
                  <a:srgbClr val="00B050"/>
                </a:solidFill>
              </a:rPr>
              <a:t># Change here to adjust the number of top peaks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top_peaks_freqs</a:t>
            </a:r>
            <a:r>
              <a:rPr lang="en-US" altLang="ko-KR" dirty="0"/>
              <a:t> = </a:t>
            </a:r>
            <a:r>
              <a:rPr lang="en-US" altLang="ko-KR" dirty="0" err="1"/>
              <a:t>peak_freqs</a:t>
            </a:r>
            <a:r>
              <a:rPr lang="en-US" altLang="ko-KR" dirty="0"/>
              <a:t>[</a:t>
            </a:r>
            <a:r>
              <a:rPr lang="en-US" altLang="ko-KR" dirty="0" err="1"/>
              <a:t>sorted_indices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top_peaks_powers</a:t>
            </a:r>
            <a:r>
              <a:rPr lang="en-US" altLang="ko-KR" dirty="0"/>
              <a:t> = </a:t>
            </a:r>
            <a:r>
              <a:rPr lang="en-US" altLang="ko-KR" dirty="0" err="1"/>
              <a:t>peak_powers</a:t>
            </a:r>
            <a:r>
              <a:rPr lang="en-US" altLang="ko-KR" dirty="0"/>
              <a:t>[</a:t>
            </a:r>
            <a:r>
              <a:rPr lang="en-US" altLang="ko-KR" dirty="0" err="1"/>
              <a:t>sorted_indices</a:t>
            </a:r>
            <a:r>
              <a:rPr lang="en-US" altLang="ko-KR" dirty="0"/>
              <a:t>]</a:t>
            </a:r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909FE-0503-8397-AF11-AE4D42ACDB74}"/>
              </a:ext>
            </a:extLst>
          </p:cNvPr>
          <p:cNvSpPr txBox="1"/>
          <p:nvPr/>
        </p:nvSpPr>
        <p:spPr>
          <a:xfrm>
            <a:off x="988816" y="6169580"/>
            <a:ext cx="853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뒤에 이어서</a:t>
            </a:r>
            <a:r>
              <a:rPr lang="en-US" altLang="ko-KR" dirty="0"/>
              <a:t>…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EBEB08C-15A9-6C48-9243-88E3ADF54976}"/>
              </a:ext>
            </a:extLst>
          </p:cNvPr>
          <p:cNvCxnSpPr>
            <a:cxnSpLocks/>
          </p:cNvCxnSpPr>
          <p:nvPr/>
        </p:nvCxnSpPr>
        <p:spPr>
          <a:xfrm>
            <a:off x="1927353" y="4355169"/>
            <a:ext cx="826007" cy="8772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BC8A678-AA63-8414-DCAB-F398C1386BCB}"/>
              </a:ext>
            </a:extLst>
          </p:cNvPr>
          <p:cNvCxnSpPr>
            <a:cxnSpLocks/>
          </p:cNvCxnSpPr>
          <p:nvPr/>
        </p:nvCxnSpPr>
        <p:spPr>
          <a:xfrm flipV="1">
            <a:off x="3328672" y="1698542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E34EF-87B9-47F0-B7AB-18F7823A2A30}"/>
              </a:ext>
            </a:extLst>
          </p:cNvPr>
          <p:cNvSpPr txBox="1"/>
          <p:nvPr/>
        </p:nvSpPr>
        <p:spPr>
          <a:xfrm>
            <a:off x="3537531" y="1560721"/>
            <a:ext cx="3899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C00000"/>
                </a:solidFill>
              </a:rPr>
              <a:t>정의되지 않은 변수</a:t>
            </a:r>
            <a:r>
              <a:rPr lang="en-US" altLang="ko-KR" sz="1100" b="1" dirty="0">
                <a:solidFill>
                  <a:srgbClr val="C00000"/>
                </a:solidFill>
              </a:rPr>
              <a:t>, </a:t>
            </a:r>
            <a:r>
              <a:rPr lang="ko-KR" altLang="en-US" sz="1100" b="1" dirty="0">
                <a:solidFill>
                  <a:srgbClr val="C00000"/>
                </a:solidFill>
              </a:rPr>
              <a:t>함수 호출 시 제대로 넣어줘야 함</a:t>
            </a:r>
          </a:p>
        </p:txBody>
      </p:sp>
    </p:spTree>
    <p:extLst>
      <p:ext uri="{BB962C8B-B14F-4D97-AF65-F5344CB8AC3E}">
        <p14:creationId xmlns:p14="http://schemas.microsoft.com/office/powerpoint/2010/main" val="29070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FC65F2-68F4-7230-8C6D-EEE5AF781D8F}"/>
              </a:ext>
            </a:extLst>
          </p:cNvPr>
          <p:cNvSpPr/>
          <p:nvPr/>
        </p:nvSpPr>
        <p:spPr>
          <a:xfrm>
            <a:off x="485362" y="1572799"/>
            <a:ext cx="11405746" cy="4835607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 선언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highlight>
                  <a:srgbClr val="FFFF00"/>
                </a:highlight>
              </a:rPr>
              <a:t>plot_spectrum</a:t>
            </a:r>
            <a:r>
              <a:rPr lang="en-US" altLang="ko-KR" dirty="0"/>
              <a:t>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함수 </a:t>
            </a:r>
            <a:r>
              <a:rPr lang="ko-KR" altLang="en-US" dirty="0">
                <a:sym typeface="Wingdings" panose="05000000000000000000" pitchFamily="2" charset="2"/>
              </a:rPr>
              <a:t>앞에 이어서 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D23F0-186B-8186-95A8-849EEFAE78FF}"/>
              </a:ext>
            </a:extLst>
          </p:cNvPr>
          <p:cNvSpPr txBox="1"/>
          <p:nvPr/>
        </p:nvSpPr>
        <p:spPr>
          <a:xfrm>
            <a:off x="531082" y="1840916"/>
            <a:ext cx="113143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 # Annotate the top two peaks on the plot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, (</a:t>
            </a:r>
            <a:r>
              <a:rPr lang="en-US" altLang="ko-KR" dirty="0" err="1"/>
              <a:t>freq</a:t>
            </a:r>
            <a:r>
              <a:rPr lang="en-US" altLang="ko-KR" dirty="0"/>
              <a:t>, power) in enumerate(zip(</a:t>
            </a:r>
            <a:r>
              <a:rPr lang="en-US" altLang="ko-KR" dirty="0" err="1"/>
              <a:t>top_peaks_freqs</a:t>
            </a:r>
            <a:r>
              <a:rPr lang="en-US" altLang="ko-KR" dirty="0"/>
              <a:t>, </a:t>
            </a:r>
            <a:r>
              <a:rPr lang="en-US" altLang="ko-KR" dirty="0" err="1"/>
              <a:t>top_peaks_powers</a:t>
            </a:r>
            <a:r>
              <a:rPr lang="en-US" altLang="ko-KR" dirty="0"/>
              <a:t>)):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plt.annotate</a:t>
            </a:r>
            <a:r>
              <a:rPr lang="en-US" altLang="ko-KR" dirty="0"/>
              <a:t>(</a:t>
            </a:r>
            <a:r>
              <a:rPr lang="en-US" altLang="ko-KR" dirty="0" err="1"/>
              <a:t>f'Peak</a:t>
            </a:r>
            <a:r>
              <a:rPr lang="en-US" altLang="ko-KR" dirty="0"/>
              <a:t> {</a:t>
            </a:r>
            <a:r>
              <a:rPr lang="en-US" altLang="ko-KR" dirty="0" err="1"/>
              <a:t>i</a:t>
            </a:r>
            <a:r>
              <a:rPr lang="en-US" altLang="ko-KR" dirty="0"/>
              <a:t> + 1}: ({freq:.2f}, {power:.2f})', (</a:t>
            </a:r>
            <a:r>
              <a:rPr lang="en-US" altLang="ko-KR" dirty="0" err="1"/>
              <a:t>freq</a:t>
            </a:r>
            <a:r>
              <a:rPr lang="en-US" altLang="ko-KR" dirty="0"/>
              <a:t>, power),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textcoords</a:t>
            </a:r>
            <a:r>
              <a:rPr lang="en-US" altLang="ko-KR" dirty="0"/>
              <a:t>="offset points", </a:t>
            </a:r>
            <a:r>
              <a:rPr lang="en-US" altLang="ko-KR" dirty="0" err="1"/>
              <a:t>xytext</a:t>
            </a:r>
            <a:r>
              <a:rPr lang="en-US" altLang="ko-KR" dirty="0"/>
              <a:t>=(5, -12), ha='center', color='red')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plt.text</a:t>
            </a:r>
            <a:r>
              <a:rPr lang="en-US" altLang="ko-KR" dirty="0"/>
              <a:t>(-9, max(</a:t>
            </a:r>
            <a:r>
              <a:rPr lang="en-US" altLang="ko-KR" dirty="0" err="1"/>
              <a:t>power_spectrum</a:t>
            </a:r>
            <a:r>
              <a:rPr lang="en-US" altLang="ko-KR" dirty="0"/>
              <a:t>) * 0.9, </a:t>
            </a:r>
            <a:r>
              <a:rPr lang="en-US" altLang="ko-KR" dirty="0" err="1"/>
              <a:t>f'Directivity</a:t>
            </a:r>
            <a:r>
              <a:rPr lang="en-US" altLang="ko-KR" dirty="0"/>
              <a:t>: {directivity:.2f}%', color='blue') 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# Directivity annotation(</a:t>
            </a:r>
            <a:r>
              <a:rPr lang="ko-KR" altLang="en-US" dirty="0">
                <a:solidFill>
                  <a:srgbClr val="00B050"/>
                </a:solidFill>
              </a:rPr>
              <a:t>앞 코드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plt.title</a:t>
            </a:r>
            <a:r>
              <a:rPr lang="en-US" altLang="ko-KR" dirty="0"/>
              <a:t>('Parallel Refractive Index Power Spectrum')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plt.xlabel</a:t>
            </a:r>
            <a:r>
              <a:rPr lang="en-US" altLang="ko-KR" dirty="0"/>
              <a:t>('Refractive Index (n)')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plt.ylabel</a:t>
            </a:r>
            <a:r>
              <a:rPr lang="en-US" altLang="ko-KR" dirty="0"/>
              <a:t>('Power Spectrum')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plt.xlim</a:t>
            </a:r>
            <a:r>
              <a:rPr lang="en-US" altLang="ko-KR" dirty="0"/>
              <a:t>([PROCESSING_RANGE[0], PROCESSING_RANGE[1]])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plt.ylim</a:t>
            </a:r>
            <a:r>
              <a:rPr lang="en-US" altLang="ko-KR" dirty="0"/>
              <a:t>([0, 1])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plt.grid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plt.legend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1511D-A970-7E00-570E-81D9B102CCC4}"/>
              </a:ext>
            </a:extLst>
          </p:cNvPr>
          <p:cNvSpPr txBox="1"/>
          <p:nvPr/>
        </p:nvSpPr>
        <p:spPr>
          <a:xfrm>
            <a:off x="4549042" y="5520312"/>
            <a:ext cx="5397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Power spectrum(y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) vs n||(x</a:t>
            </a:r>
            <a:r>
              <a:rPr lang="ko-KR" altLang="en-US" dirty="0">
                <a:solidFill>
                  <a:srgbClr val="FF0000"/>
                </a:solidFill>
              </a:rPr>
              <a:t>축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그래프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BBCD03-02A6-766F-B8A3-B8E84E193149}"/>
              </a:ext>
            </a:extLst>
          </p:cNvPr>
          <p:cNvSpPr/>
          <p:nvPr/>
        </p:nvSpPr>
        <p:spPr>
          <a:xfrm>
            <a:off x="485362" y="4777349"/>
            <a:ext cx="11391678" cy="1849225"/>
          </a:xfrm>
          <a:prstGeom prst="rect">
            <a:avLst/>
          </a:prstGeom>
          <a:solidFill>
            <a:srgbClr val="FFDCED">
              <a:alpha val="30196"/>
            </a:srgbClr>
          </a:solidFill>
          <a:ln w="19050">
            <a:solidFill>
              <a:srgbClr val="FFDC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FC65F2-68F4-7230-8C6D-EEE5AF781D8F}"/>
              </a:ext>
            </a:extLst>
          </p:cNvPr>
          <p:cNvSpPr/>
          <p:nvPr/>
        </p:nvSpPr>
        <p:spPr>
          <a:xfrm>
            <a:off x="485362" y="1167503"/>
            <a:ext cx="11405746" cy="3048897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7327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5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CC987-A069-4FCF-E722-B4C71FF4879C}"/>
              </a:ext>
            </a:extLst>
          </p:cNvPr>
          <p:cNvSpPr txBox="1"/>
          <p:nvPr/>
        </p:nvSpPr>
        <p:spPr>
          <a:xfrm>
            <a:off x="485362" y="1257649"/>
            <a:ext cx="113916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>
                <a:highlight>
                  <a:srgbClr val="00FF00"/>
                </a:highlight>
              </a:rPr>
              <a:t>save_data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spectrum):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os.makedirs</a:t>
            </a:r>
            <a:r>
              <a:rPr lang="en-US" altLang="ko-KR" dirty="0"/>
              <a:t>(</a:t>
            </a:r>
            <a:r>
              <a:rPr lang="en-US" altLang="ko-KR" dirty="0" err="1"/>
              <a:t>save_directory</a:t>
            </a:r>
            <a:r>
              <a:rPr lang="en-US" altLang="ko-KR" dirty="0"/>
              <a:t>, </a:t>
            </a:r>
            <a:r>
              <a:rPr lang="en-US" altLang="ko-KR" dirty="0" err="1"/>
              <a:t>exist_ok</a:t>
            </a:r>
            <a:r>
              <a:rPr lang="en-US" altLang="ko-KR" dirty="0"/>
              <a:t>=True)  </a:t>
            </a:r>
            <a:r>
              <a:rPr lang="en-US" altLang="ko-KR" dirty="0">
                <a:solidFill>
                  <a:srgbClr val="00B050"/>
                </a:solidFill>
              </a:rPr>
              <a:t># Ensure the directory exists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filter_mask</a:t>
            </a:r>
            <a:r>
              <a:rPr lang="en-US" altLang="ko-KR" dirty="0"/>
              <a:t> = (</a:t>
            </a:r>
            <a:r>
              <a:rPr lang="en-US" altLang="ko-KR" dirty="0" err="1"/>
              <a:t>n_nn</a:t>
            </a:r>
            <a:r>
              <a:rPr lang="en-US" altLang="ko-KR" dirty="0"/>
              <a:t> &gt;= PROCESSING_RANGE[0]) &amp; (</a:t>
            </a:r>
            <a:r>
              <a:rPr lang="en-US" altLang="ko-KR" dirty="0" err="1"/>
              <a:t>n_nn</a:t>
            </a:r>
            <a:r>
              <a:rPr lang="en-US" altLang="ko-KR" dirty="0"/>
              <a:t> &lt;= PROCESSING_RANGE[1])  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 Filter the data for the range -10 to 10(</a:t>
            </a:r>
            <a:r>
              <a:rPr lang="ko-KR" altLang="en-US" dirty="0">
                <a:solidFill>
                  <a:srgbClr val="00B050"/>
                </a:solidFill>
              </a:rPr>
              <a:t>앞 코드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n_nn_filtered</a:t>
            </a:r>
            <a:r>
              <a:rPr lang="en-US" altLang="ko-KR" dirty="0"/>
              <a:t> = </a:t>
            </a:r>
            <a:r>
              <a:rPr lang="en-US" altLang="ko-KR" dirty="0" err="1"/>
              <a:t>n_nn</a:t>
            </a:r>
            <a:r>
              <a:rPr lang="en-US" altLang="ko-KR" dirty="0"/>
              <a:t>[</a:t>
            </a:r>
            <a:r>
              <a:rPr lang="en-US" altLang="ko-KR" dirty="0" err="1"/>
              <a:t>filter_mask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spectrum_filtered</a:t>
            </a:r>
            <a:r>
              <a:rPr lang="en-US" altLang="ko-KR" dirty="0"/>
              <a:t> = spectrum[</a:t>
            </a:r>
            <a:r>
              <a:rPr lang="en-US" altLang="ko-KR" dirty="0" err="1"/>
              <a:t>filter_mask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fft_data_path</a:t>
            </a:r>
            <a:r>
              <a:rPr lang="en-US" altLang="ko-KR" dirty="0"/>
              <a:t> = 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save_directory</a:t>
            </a:r>
            <a:r>
              <a:rPr lang="en-US" altLang="ko-KR" dirty="0"/>
              <a:t>, </a:t>
            </a:r>
            <a:r>
              <a:rPr lang="en-US" altLang="ko-KR" dirty="0" err="1"/>
              <a:t>f"Power_Spectrum.csv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with open(</a:t>
            </a:r>
            <a:r>
              <a:rPr lang="en-US" altLang="ko-KR" dirty="0" err="1"/>
              <a:t>fft_data_path</a:t>
            </a:r>
            <a:r>
              <a:rPr lang="en-US" altLang="ko-KR" dirty="0"/>
              <a:t>, 'w', newline='') as file:  </a:t>
            </a:r>
            <a:r>
              <a:rPr lang="en-US" altLang="ko-KR" dirty="0">
                <a:solidFill>
                  <a:srgbClr val="00B050"/>
                </a:solidFill>
              </a:rPr>
              <a:t># Ensures no extra newline characters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pd.DataFrame</a:t>
            </a:r>
            <a:r>
              <a:rPr lang="en-US" altLang="ko-KR" dirty="0"/>
              <a:t>({'</a:t>
            </a:r>
            <a:r>
              <a:rPr lang="en-US" altLang="ko-KR" dirty="0" err="1"/>
              <a:t>n_nn</a:t>
            </a:r>
            <a:r>
              <a:rPr lang="en-US" altLang="ko-KR" dirty="0"/>
              <a:t>': </a:t>
            </a:r>
            <a:r>
              <a:rPr lang="en-US" altLang="ko-KR" dirty="0" err="1"/>
              <a:t>n_nn_filtered</a:t>
            </a:r>
            <a:r>
              <a:rPr lang="en-US" altLang="ko-KR" dirty="0"/>
              <a:t>, 'spectrum': </a:t>
            </a:r>
            <a:r>
              <a:rPr lang="en-US" altLang="ko-KR" dirty="0" err="1"/>
              <a:t>spectrum_filtered</a:t>
            </a:r>
            <a:r>
              <a:rPr lang="en-US" altLang="ko-KR" dirty="0"/>
              <a:t>}).</a:t>
            </a:r>
            <a:r>
              <a:rPr lang="en-US" altLang="ko-KR" dirty="0" err="1"/>
              <a:t>to_csv</a:t>
            </a:r>
            <a:r>
              <a:rPr lang="en-US" altLang="ko-KR" dirty="0"/>
              <a:t>(file, index=False)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f"FFT</a:t>
            </a:r>
            <a:r>
              <a:rPr lang="en-US" altLang="ko-KR" dirty="0"/>
              <a:t> spectrum data saved to {</a:t>
            </a:r>
            <a:r>
              <a:rPr lang="en-US" altLang="ko-KR" dirty="0" err="1"/>
              <a:t>fft_data_path</a:t>
            </a:r>
            <a:r>
              <a:rPr lang="en-US" altLang="ko-KR" dirty="0"/>
              <a:t>}")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E3708-BFCB-7024-D51A-4162AF989381}"/>
              </a:ext>
            </a:extLst>
          </p:cNvPr>
          <p:cNvSpPr txBox="1"/>
          <p:nvPr/>
        </p:nvSpPr>
        <p:spPr>
          <a:xfrm>
            <a:off x="650130" y="4330660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6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45879-D570-CFC6-6F10-E94C8EE5DED0}"/>
              </a:ext>
            </a:extLst>
          </p:cNvPr>
          <p:cNvSpPr txBox="1"/>
          <p:nvPr/>
        </p:nvSpPr>
        <p:spPr>
          <a:xfrm>
            <a:off x="650130" y="4872249"/>
            <a:ext cx="101318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>
                <a:highlight>
                  <a:srgbClr val="FFFF00"/>
                </a:highlight>
              </a:rPr>
              <a:t>select_file</a:t>
            </a:r>
            <a:r>
              <a:rPr lang="en-US" altLang="ko-KR" dirty="0">
                <a:highlight>
                  <a:srgbClr val="FFFF00"/>
                </a:highlight>
              </a:rPr>
              <a:t>()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"""Open a file dialog for the user to select a file."""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highlight>
                  <a:srgbClr val="FDCD03"/>
                </a:highlight>
              </a:rPr>
              <a:t>Tk()</a:t>
            </a:r>
            <a:r>
              <a:rPr lang="en-US" altLang="ko-KR" dirty="0"/>
              <a:t>.withdraw() </a:t>
            </a:r>
            <a:r>
              <a:rPr lang="en-US" altLang="ko-KR" dirty="0">
                <a:solidFill>
                  <a:srgbClr val="00B050"/>
                </a:solidFill>
              </a:rPr>
              <a:t># we don't want a full GUI, so keep the root window from appearing</a:t>
            </a:r>
          </a:p>
          <a:p>
            <a:r>
              <a:rPr lang="en-US" altLang="ko-KR" dirty="0"/>
              <a:t>    filename = </a:t>
            </a:r>
            <a:r>
              <a:rPr lang="en-US" altLang="ko-KR" dirty="0" err="1">
                <a:highlight>
                  <a:srgbClr val="FA7CAC"/>
                </a:highlight>
              </a:rPr>
              <a:t>askopenfilename</a:t>
            </a:r>
            <a:r>
              <a:rPr lang="en-US" altLang="ko-KR" dirty="0"/>
              <a:t>(filetypes=[("Text files", "*.txt")], </a:t>
            </a:r>
            <a:r>
              <a:rPr lang="en-US" altLang="ko-KR" dirty="0" err="1"/>
              <a:t>initialdir</a:t>
            </a:r>
            <a:r>
              <a:rPr lang="en-US" altLang="ko-KR" dirty="0"/>
              <a:t>="Z:\\data") 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    # Show an "Open" dialog box and return the path to the selected file</a:t>
            </a:r>
          </a:p>
          <a:p>
            <a:r>
              <a:rPr lang="en-US" altLang="ko-KR" dirty="0"/>
              <a:t>    return filename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DF57B-9215-019F-EB87-1787A9F3CBF8}"/>
              </a:ext>
            </a:extLst>
          </p:cNvPr>
          <p:cNvSpPr txBox="1"/>
          <p:nvPr/>
        </p:nvSpPr>
        <p:spPr>
          <a:xfrm>
            <a:off x="2478796" y="4323141"/>
            <a:ext cx="889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TK(), </a:t>
            </a:r>
            <a:r>
              <a:rPr lang="en-US" altLang="ko-KR" dirty="0" err="1"/>
              <a:t>askopenfilename</a:t>
            </a:r>
            <a:r>
              <a:rPr lang="en-US" altLang="ko-KR" dirty="0"/>
              <a:t> =</a:t>
            </a:r>
            <a:r>
              <a:rPr lang="ko-KR" altLang="en-US" dirty="0"/>
              <a:t> 코드 맨 처음에 호출한 모듈과 함수</a:t>
            </a:r>
          </a:p>
        </p:txBody>
      </p:sp>
    </p:spTree>
    <p:extLst>
      <p:ext uri="{BB962C8B-B14F-4D97-AF65-F5344CB8AC3E}">
        <p14:creationId xmlns:p14="http://schemas.microsoft.com/office/powerpoint/2010/main" val="391614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FFC65F2-68F4-7230-8C6D-EEE5AF781D8F}"/>
              </a:ext>
            </a:extLst>
          </p:cNvPr>
          <p:cNvSpPr/>
          <p:nvPr/>
        </p:nvSpPr>
        <p:spPr>
          <a:xfrm>
            <a:off x="485362" y="1362859"/>
            <a:ext cx="8125238" cy="5124490"/>
          </a:xfrm>
          <a:prstGeom prst="rect">
            <a:avLst/>
          </a:prstGeom>
          <a:noFill/>
          <a:ln w="19050">
            <a:solidFill>
              <a:srgbClr val="7127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40B11-8AA6-735C-3ED1-B21F57737558}"/>
              </a:ext>
            </a:extLst>
          </p:cNvPr>
          <p:cNvSpPr txBox="1"/>
          <p:nvPr/>
        </p:nvSpPr>
        <p:spPr>
          <a:xfrm>
            <a:off x="1009519" y="1441801"/>
            <a:ext cx="7848600" cy="5045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def </a:t>
            </a:r>
            <a:r>
              <a:rPr lang="en-US" altLang="ko-KR" dirty="0">
                <a:highlight>
                  <a:srgbClr val="FFFF00"/>
                </a:highlight>
              </a:rPr>
              <a:t>main():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    """Main function to process signal data and plot results."""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</a:t>
            </a:r>
            <a:r>
              <a:rPr lang="en-US" altLang="ko-KR" dirty="0" err="1"/>
              <a:t>file_path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00FF00"/>
                </a:highlight>
              </a:rPr>
              <a:t>select_file</a:t>
            </a:r>
            <a:r>
              <a:rPr lang="en-US" altLang="ko-KR" dirty="0">
                <a:highlight>
                  <a:srgbClr val="00FF00"/>
                </a:highlight>
              </a:rPr>
              <a:t>()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rgbClr val="00B050"/>
                </a:solidFill>
              </a:rPr>
              <a:t># Use the GUI to get the file path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if </a:t>
            </a:r>
            <a:r>
              <a:rPr lang="en-US" altLang="ko-KR" dirty="0" err="1"/>
              <a:t>file_path</a:t>
            </a:r>
            <a:r>
              <a:rPr lang="en-US" altLang="ko-KR" dirty="0"/>
              <a:t>:  </a:t>
            </a:r>
            <a:r>
              <a:rPr lang="en-US" altLang="ko-KR" dirty="0">
                <a:solidFill>
                  <a:srgbClr val="00B050"/>
                </a:solidFill>
              </a:rPr>
              <a:t># Proceed only if a file was selected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>
                <a:highlight>
                  <a:srgbClr val="FFE296"/>
                </a:highlight>
              </a:rPr>
              <a:t>data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00FF00"/>
                </a:highlight>
              </a:rPr>
              <a:t>load_data</a:t>
            </a:r>
            <a:r>
              <a:rPr lang="en-US" altLang="ko-KR" dirty="0"/>
              <a:t>(</a:t>
            </a:r>
            <a:r>
              <a:rPr lang="en-US" altLang="ko-KR" dirty="0" err="1"/>
              <a:t>file_path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>
                <a:highlight>
                  <a:srgbClr val="FFD6C4"/>
                </a:highlight>
              </a:rPr>
              <a:t>n_nn</a:t>
            </a:r>
            <a:r>
              <a:rPr lang="en-US" altLang="ko-KR" dirty="0">
                <a:highlight>
                  <a:srgbClr val="FFD6C4"/>
                </a:highlight>
              </a:rPr>
              <a:t>, spectrum </a:t>
            </a:r>
            <a:r>
              <a:rPr lang="en-US" altLang="ko-KR" dirty="0"/>
              <a:t>= </a:t>
            </a:r>
            <a:r>
              <a:rPr lang="en-US" altLang="ko-KR" dirty="0" err="1"/>
              <a:t>process_signal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E296"/>
                </a:highlight>
              </a:rPr>
              <a:t>data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>
                <a:highlight>
                  <a:srgbClr val="FA7CAC"/>
                </a:highlight>
              </a:rPr>
              <a:t>directivity</a:t>
            </a:r>
            <a:r>
              <a:rPr lang="en-US" altLang="ko-KR" dirty="0"/>
              <a:t> = </a:t>
            </a:r>
            <a:r>
              <a:rPr lang="en-US" altLang="ko-KR" dirty="0" err="1">
                <a:highlight>
                  <a:srgbClr val="00FF00"/>
                </a:highlight>
              </a:rPr>
              <a:t>calculate_directivity</a:t>
            </a:r>
            <a:r>
              <a:rPr lang="en-US" altLang="ko-KR" dirty="0"/>
              <a:t>(</a:t>
            </a:r>
            <a:r>
              <a:rPr lang="en-US" altLang="ko-KR" dirty="0" err="1">
                <a:highlight>
                  <a:srgbClr val="FFD6C4"/>
                </a:highlight>
              </a:rPr>
              <a:t>n_nn</a:t>
            </a:r>
            <a:r>
              <a:rPr lang="en-US" altLang="ko-KR" dirty="0">
                <a:highlight>
                  <a:srgbClr val="FFD6C4"/>
                </a:highlight>
              </a:rPr>
              <a:t>, spectrum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print(</a:t>
            </a:r>
            <a:r>
              <a:rPr lang="en-US" altLang="ko-KR" dirty="0" err="1"/>
              <a:t>f"Directivity</a:t>
            </a:r>
            <a:r>
              <a:rPr lang="en-US" altLang="ko-KR" dirty="0"/>
              <a:t>(%): {</a:t>
            </a:r>
            <a:r>
              <a:rPr lang="en-US" altLang="ko-KR" dirty="0">
                <a:highlight>
                  <a:srgbClr val="FA7CAC"/>
                </a:highlight>
              </a:rPr>
              <a:t>directivity</a:t>
            </a:r>
            <a:r>
              <a:rPr lang="en-US" altLang="ko-KR" dirty="0"/>
              <a:t>:.2f}%")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>
                <a:highlight>
                  <a:srgbClr val="00FF00"/>
                </a:highlight>
              </a:rPr>
              <a:t>plot_spectrum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spectrum, directivity)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</a:t>
            </a:r>
            <a:r>
              <a:rPr lang="en-US" altLang="ko-KR" dirty="0" err="1">
                <a:highlight>
                  <a:srgbClr val="00FF00"/>
                </a:highlight>
              </a:rPr>
              <a:t>save_data</a:t>
            </a:r>
            <a:r>
              <a:rPr lang="en-US" altLang="ko-KR" dirty="0"/>
              <a:t>(</a:t>
            </a:r>
            <a:r>
              <a:rPr lang="en-US" altLang="ko-KR" dirty="0" err="1"/>
              <a:t>n_nn</a:t>
            </a:r>
            <a:r>
              <a:rPr lang="en-US" altLang="ko-KR" dirty="0"/>
              <a:t>, spectrum)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else: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    print("No file selected.")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if __name__ == "__main__":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    main()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ko-KR" dirty="0"/>
              <a:t>N_parallel_Sinlge_data_A</a:t>
            </a:r>
            <a:r>
              <a:rPr lang="en-US" altLang="ko-KR" dirty="0" err="1"/>
              <a:t>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BA9D2-D276-6479-1278-926BE251773D}"/>
              </a:ext>
            </a:extLst>
          </p:cNvPr>
          <p:cNvSpPr txBox="1"/>
          <p:nvPr/>
        </p:nvSpPr>
        <p:spPr>
          <a:xfrm>
            <a:off x="576802" y="834334"/>
            <a:ext cx="1140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>
                <a:sym typeface="Wingdings" panose="05000000000000000000" pitchFamily="2" charset="2"/>
              </a:rPr>
              <a:t>함수</a:t>
            </a:r>
            <a:r>
              <a:rPr lang="en-US" altLang="ko-KR" b="1" dirty="0">
                <a:sym typeface="Wingdings" panose="05000000000000000000" pitchFamily="2" charset="2"/>
              </a:rPr>
              <a:t>7</a:t>
            </a:r>
            <a:r>
              <a:rPr lang="ko-KR" altLang="en-US" b="1" dirty="0">
                <a:sym typeface="Wingdings" panose="05000000000000000000" pitchFamily="2" charset="2"/>
              </a:rPr>
              <a:t> 선언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4FAA8-B986-33E4-5834-E83A96454AB0}"/>
              </a:ext>
            </a:extLst>
          </p:cNvPr>
          <p:cNvSpPr txBox="1"/>
          <p:nvPr/>
        </p:nvSpPr>
        <p:spPr>
          <a:xfrm>
            <a:off x="9022875" y="1614880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00FF00"/>
                </a:highlight>
              </a:rPr>
              <a:t>load_data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코드에서 만든 </a:t>
            </a:r>
            <a:r>
              <a:rPr lang="en-US" altLang="ko-KR" sz="1400" dirty="0"/>
              <a:t>1</a:t>
            </a:r>
            <a:r>
              <a:rPr lang="ko-KR" altLang="en-US" sz="1400" dirty="0"/>
              <a:t>번 함수</a:t>
            </a:r>
            <a:endParaRPr lang="ko-KR" altLang="en-US" sz="13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5ED6202-10F3-A43E-49BA-0C3D780C67D6}"/>
              </a:ext>
            </a:extLst>
          </p:cNvPr>
          <p:cNvCxnSpPr>
            <a:cxnSpLocks/>
          </p:cNvCxnSpPr>
          <p:nvPr/>
        </p:nvCxnSpPr>
        <p:spPr>
          <a:xfrm>
            <a:off x="3208529" y="3429000"/>
            <a:ext cx="1942591" cy="12580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4523A2-2269-82B3-C67C-A3B3840DE564}"/>
              </a:ext>
            </a:extLst>
          </p:cNvPr>
          <p:cNvCxnSpPr>
            <a:cxnSpLocks/>
          </p:cNvCxnSpPr>
          <p:nvPr/>
        </p:nvCxnSpPr>
        <p:spPr>
          <a:xfrm>
            <a:off x="2181353" y="3054689"/>
            <a:ext cx="2898647" cy="1361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356434-2245-1105-4CB3-4532E8D84563}"/>
              </a:ext>
            </a:extLst>
          </p:cNvPr>
          <p:cNvSpPr txBox="1"/>
          <p:nvPr/>
        </p:nvSpPr>
        <p:spPr>
          <a:xfrm>
            <a:off x="9022875" y="2368709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n_nn</a:t>
            </a:r>
            <a:r>
              <a:rPr lang="en-US" altLang="ko-KR" sz="1400" dirty="0"/>
              <a:t>, spectrum: 2</a:t>
            </a:r>
            <a:r>
              <a:rPr lang="ko-KR" altLang="en-US" sz="1400" dirty="0"/>
              <a:t>번 </a:t>
            </a:r>
            <a:endParaRPr lang="en-US" altLang="ko-KR" sz="1400" dirty="0"/>
          </a:p>
          <a:p>
            <a:r>
              <a:rPr lang="ko-KR" altLang="en-US" sz="1400" dirty="0"/>
              <a:t>함수에서 정의한 변수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C8B7293-E150-0A94-1B20-E5AEFC901524}"/>
              </a:ext>
            </a:extLst>
          </p:cNvPr>
          <p:cNvCxnSpPr>
            <a:cxnSpLocks/>
          </p:cNvCxnSpPr>
          <p:nvPr/>
        </p:nvCxnSpPr>
        <p:spPr>
          <a:xfrm>
            <a:off x="2783151" y="3772617"/>
            <a:ext cx="1145473" cy="464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FAF0D7-851C-357F-7D09-74BE87122B33}"/>
              </a:ext>
            </a:extLst>
          </p:cNvPr>
          <p:cNvSpPr txBox="1"/>
          <p:nvPr/>
        </p:nvSpPr>
        <p:spPr>
          <a:xfrm>
            <a:off x="9022875" y="3850775"/>
            <a:ext cx="215960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Print</a:t>
            </a:r>
            <a:r>
              <a:rPr lang="ko-KR" altLang="en-US" sz="1400" dirty="0"/>
              <a:t>문의 </a:t>
            </a:r>
            <a:r>
              <a:rPr lang="en-US" altLang="ko-KR" sz="1400" dirty="0"/>
              <a:t>f: </a:t>
            </a:r>
            <a:r>
              <a:rPr lang="ko-KR" altLang="en-US" sz="1400" dirty="0"/>
              <a:t>문자열 의미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.2f : </a:t>
            </a:r>
            <a:r>
              <a:rPr lang="ko-KR" altLang="en-US" sz="1400" dirty="0"/>
              <a:t>소수점 이하 두 </a:t>
            </a:r>
            <a:endParaRPr lang="en-US" altLang="ko-KR" sz="1400" dirty="0"/>
          </a:p>
          <a:p>
            <a:r>
              <a:rPr lang="ko-KR" altLang="en-US" sz="1400" dirty="0"/>
              <a:t>자리까지 출력</a:t>
            </a:r>
            <a:endParaRPr lang="ko-KR" altLang="en-US" sz="1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3D50F-4ED8-8879-3048-541E92AF1035}"/>
              </a:ext>
            </a:extLst>
          </p:cNvPr>
          <p:cNvSpPr txBox="1"/>
          <p:nvPr/>
        </p:nvSpPr>
        <p:spPr>
          <a:xfrm>
            <a:off x="9022875" y="5035491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00FF00"/>
                </a:highlight>
              </a:rPr>
              <a:t>plot_spectrum</a:t>
            </a:r>
            <a:r>
              <a:rPr lang="en-US" altLang="ko-KR" sz="1400" dirty="0">
                <a:highlight>
                  <a:srgbClr val="00FF00"/>
                </a:highlight>
              </a:rPr>
              <a:t>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코드에서 만든 </a:t>
            </a:r>
            <a:r>
              <a:rPr lang="en-US" altLang="ko-KR" sz="1400" dirty="0"/>
              <a:t>4</a:t>
            </a:r>
            <a:r>
              <a:rPr lang="ko-KR" altLang="en-US" sz="1400" dirty="0"/>
              <a:t>번 함수</a:t>
            </a:r>
            <a:endParaRPr lang="ko-KR" alt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3F750-9441-898F-180A-F982C62F8BAD}"/>
              </a:ext>
            </a:extLst>
          </p:cNvPr>
          <p:cNvSpPr txBox="1"/>
          <p:nvPr/>
        </p:nvSpPr>
        <p:spPr>
          <a:xfrm>
            <a:off x="2407676" y="890067"/>
            <a:ext cx="889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파일 선택해서 그래프 출력하는 메인 코드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DEBA1-85B1-DFA4-C637-B470C366137D}"/>
              </a:ext>
            </a:extLst>
          </p:cNvPr>
          <p:cNvSpPr txBox="1"/>
          <p:nvPr/>
        </p:nvSpPr>
        <p:spPr>
          <a:xfrm>
            <a:off x="9022875" y="5789320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00FF00"/>
                </a:highlight>
              </a:rPr>
              <a:t>save_data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코드에서 만든 </a:t>
            </a:r>
            <a:r>
              <a:rPr lang="en-US" altLang="ko-KR" sz="1400" dirty="0"/>
              <a:t>5</a:t>
            </a:r>
            <a:r>
              <a:rPr lang="ko-KR" altLang="en-US" sz="1400" dirty="0"/>
              <a:t>번 함수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6D739B-AA5A-76EB-A5FC-89A702354308}"/>
              </a:ext>
            </a:extLst>
          </p:cNvPr>
          <p:cNvSpPr txBox="1"/>
          <p:nvPr/>
        </p:nvSpPr>
        <p:spPr>
          <a:xfrm>
            <a:off x="9022875" y="3122538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00FF00"/>
                </a:highlight>
              </a:rPr>
              <a:t>calculate_directivity</a:t>
            </a:r>
            <a:r>
              <a:rPr lang="en-US" altLang="ko-KR" sz="1400" dirty="0"/>
              <a:t> :</a:t>
            </a:r>
          </a:p>
          <a:p>
            <a:r>
              <a:rPr lang="ko-KR" altLang="en-US" sz="1400" dirty="0"/>
              <a:t>코드에서 만든 </a:t>
            </a:r>
            <a:r>
              <a:rPr lang="en-US" altLang="ko-KR" sz="1400" dirty="0"/>
              <a:t>3</a:t>
            </a:r>
            <a:r>
              <a:rPr lang="ko-KR" altLang="en-US" sz="1400" dirty="0"/>
              <a:t>번 함수</a:t>
            </a:r>
            <a:endParaRPr lang="ko-KR" alt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58BBF-579E-0968-D2EE-2B262AB1BF3B}"/>
              </a:ext>
            </a:extLst>
          </p:cNvPr>
          <p:cNvSpPr txBox="1"/>
          <p:nvPr/>
        </p:nvSpPr>
        <p:spPr>
          <a:xfrm>
            <a:off x="9022875" y="861051"/>
            <a:ext cx="21596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ighlight>
                  <a:srgbClr val="00FF00"/>
                </a:highlight>
              </a:rPr>
              <a:t>select_file</a:t>
            </a:r>
            <a:r>
              <a:rPr lang="en-US" altLang="ko-KR" sz="1400" dirty="0">
                <a:highlight>
                  <a:srgbClr val="00FF00"/>
                </a:highlight>
              </a:rPr>
              <a:t>() </a:t>
            </a:r>
            <a:r>
              <a:rPr lang="en-US" altLang="ko-KR" sz="1400" dirty="0"/>
              <a:t>: </a:t>
            </a:r>
          </a:p>
          <a:p>
            <a:r>
              <a:rPr lang="ko-KR" altLang="en-US" sz="1400" dirty="0"/>
              <a:t>코드에서 만든 </a:t>
            </a:r>
            <a:r>
              <a:rPr lang="en-US" altLang="ko-KR" sz="1400" dirty="0"/>
              <a:t>6</a:t>
            </a:r>
            <a:r>
              <a:rPr lang="ko-KR" altLang="en-US" sz="1400" dirty="0"/>
              <a:t>번 함수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58879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C1A79B-E92E-4C30-938B-592B8AFBDC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38CC4-CC08-4B65-9FBB-2C66B1C9C3C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c69eb5a-8ab1-4d3e-9553-8ccc62a14b89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A528E6-8C97-4EB7-8F8F-8B083453DD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1889</Words>
  <Application>Microsoft Office PowerPoint</Application>
  <PresentationFormat>와이드스크린</PresentationFormat>
  <Paragraphs>185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한컴바탕</vt:lpstr>
      <vt:lpstr>Arial</vt:lpstr>
      <vt:lpstr>Wingdings</vt:lpstr>
      <vt:lpstr>Office 테마</vt:lpstr>
      <vt:lpstr>N_parallel_Sinlge_data_Analysis</vt:lpstr>
      <vt:lpstr>N_parallel_Sinlge_data_Analysis</vt:lpstr>
      <vt:lpstr>N_parallel_Sinlge_data_Analysis</vt:lpstr>
      <vt:lpstr>N_parallel_Sinlge_data_Analysis</vt:lpstr>
      <vt:lpstr>N_parallel_Sinlge_data_Analysis</vt:lpstr>
      <vt:lpstr>N_parallel_Sinlge_data_Analysis</vt:lpstr>
      <vt:lpstr>N_parallel_Sinlge_data_Analysis</vt:lpstr>
      <vt:lpstr>N_parallel_Sinlge_data_Analysis</vt:lpstr>
      <vt:lpstr>N_parallel_Sinlge_data_Analysis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268</cp:revision>
  <dcterms:created xsi:type="dcterms:W3CDTF">2021-10-28T01:42:31Z</dcterms:created>
  <dcterms:modified xsi:type="dcterms:W3CDTF">2024-10-03T09:34:33Z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0x010100367CBFFCC66C574F96E0809B877457DE</vt:lpwstr>
  </property>
</Properties>
</file>