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73" r:id="rId5"/>
    <p:sldId id="280" r:id="rId6"/>
    <p:sldId id="298" r:id="rId7"/>
    <p:sldId id="299" r:id="rId8"/>
    <p:sldId id="304" r:id="rId9"/>
    <p:sldId id="305" r:id="rId10"/>
    <p:sldId id="300" r:id="rId11"/>
    <p:sldId id="302" r:id="rId12"/>
    <p:sldId id="303" r:id="rId13"/>
    <p:sldId id="306" r:id="rId14"/>
    <p:sldId id="307" r:id="rId15"/>
    <p:sldId id="308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CF"/>
    <a:srgbClr val="EEDEE8"/>
    <a:srgbClr val="FFDCED"/>
    <a:srgbClr val="ADB2D8"/>
    <a:srgbClr val="FFFFFF"/>
    <a:srgbClr val="FFFF00"/>
    <a:srgbClr val="EC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 autoAdjust="0"/>
    <p:restoredTop sz="96348" autoAdjust="0"/>
  </p:normalViewPr>
  <p:slideViewPr>
    <p:cSldViewPr snapToGrid="0">
      <p:cViewPr varScale="1">
        <p:scale>
          <a:sx n="76" d="100"/>
          <a:sy n="76" d="100"/>
        </p:scale>
        <p:origin x="1075" y="53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../../../n_p/parameter_&#48708;&#44368;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800" dirty="0" err="1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N_parallel_Sinlge_Parameters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723B4-E48F-E215-E0A3-65139D62F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5CC02-4A74-2BAF-285A-1834CA32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440C408-81C1-BDE5-A951-CFE05F2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C0B9DF-6183-80A5-19BD-269A87B05F92}"/>
              </a:ext>
            </a:extLst>
          </p:cNvPr>
          <p:cNvSpPr/>
          <p:nvPr/>
        </p:nvSpPr>
        <p:spPr>
          <a:xfrm>
            <a:off x="904352" y="1105320"/>
            <a:ext cx="5988817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 err="1">
                <a:solidFill>
                  <a:srgbClr val="6867CF"/>
                </a:solidFill>
              </a:rPr>
              <a:t>패러데이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 err="1">
                <a:solidFill>
                  <a:srgbClr val="6867CF"/>
                </a:solidFill>
              </a:rPr>
              <a:t>쉴드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각도를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변경하여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비교하게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계기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3D2E8-4C34-C6A6-B650-D1AA117D4AC5}"/>
              </a:ext>
            </a:extLst>
          </p:cNvPr>
          <p:cNvSpPr txBox="1"/>
          <p:nvPr/>
        </p:nvSpPr>
        <p:spPr>
          <a:xfrm>
            <a:off x="904352" y="2730041"/>
            <a:ext cx="960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비교한 결과</a:t>
            </a:r>
            <a:r>
              <a:rPr lang="en-US" altLang="ko-KR" dirty="0"/>
              <a:t>, </a:t>
            </a:r>
            <a:r>
              <a:rPr lang="ko-KR" altLang="en-US" dirty="0" err="1"/>
              <a:t>패러데이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en-US" altLang="ko-KR" dirty="0"/>
              <a:t>(</a:t>
            </a:r>
            <a:r>
              <a:rPr lang="ko-KR" altLang="en-US" dirty="0"/>
              <a:t>이하 </a:t>
            </a:r>
            <a:r>
              <a:rPr lang="en-US" altLang="ko-KR" dirty="0"/>
              <a:t>FS)</a:t>
            </a:r>
            <a:r>
              <a:rPr lang="ko-KR" altLang="en-US" dirty="0"/>
              <a:t>가 추가되었을 때</a:t>
            </a:r>
            <a:r>
              <a:rPr lang="en-US" altLang="ko-KR" dirty="0"/>
              <a:t> Directivity</a:t>
            </a:r>
            <a:r>
              <a:rPr lang="ko-KR" altLang="en-US" dirty="0"/>
              <a:t>가 크게 감소하였다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D3D13-73E1-4219-64FB-6CBBB0E7A444}"/>
              </a:ext>
            </a:extLst>
          </p:cNvPr>
          <p:cNvSpPr txBox="1"/>
          <p:nvPr/>
        </p:nvSpPr>
        <p:spPr>
          <a:xfrm>
            <a:off x="904352" y="3531940"/>
            <a:ext cx="90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따라서 안테나의 </a:t>
            </a:r>
            <a:r>
              <a:rPr lang="ko-KR" altLang="en-US" dirty="0" err="1"/>
              <a:t>성능뿐만</a:t>
            </a:r>
            <a:r>
              <a:rPr lang="ko-KR" altLang="en-US" dirty="0"/>
              <a:t> 아니라 </a:t>
            </a:r>
            <a:r>
              <a:rPr lang="en-US" altLang="ko-KR" dirty="0"/>
              <a:t>FS</a:t>
            </a:r>
            <a:r>
              <a:rPr lang="ko-KR" altLang="en-US" dirty="0"/>
              <a:t>의 성능 개선 필요성을 느꼈다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92CB3-0C2A-57CB-DDEA-97AFCE886991}"/>
              </a:ext>
            </a:extLst>
          </p:cNvPr>
          <p:cNvSpPr txBox="1"/>
          <p:nvPr/>
        </p:nvSpPr>
        <p:spPr>
          <a:xfrm>
            <a:off x="904351" y="4333839"/>
            <a:ext cx="9807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FS</a:t>
            </a:r>
            <a:r>
              <a:rPr lang="ko-KR" altLang="en-US" dirty="0"/>
              <a:t>를 안테나와 독립적으로 설계할 수 있는지 확인하기 위해 </a:t>
            </a:r>
            <a:r>
              <a:rPr lang="en-US" altLang="ko-KR" dirty="0"/>
              <a:t>FS</a:t>
            </a:r>
            <a:r>
              <a:rPr lang="ko-KR" altLang="en-US" dirty="0"/>
              <a:t>의 각도 변경 시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인풋 임피던스의 변화를 관찰했다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0422F-35A8-A455-659A-9FB49C1AFF68}"/>
              </a:ext>
            </a:extLst>
          </p:cNvPr>
          <p:cNvSpPr txBox="1"/>
          <p:nvPr/>
        </p:nvSpPr>
        <p:spPr>
          <a:xfrm>
            <a:off x="904352" y="5412737"/>
            <a:ext cx="90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미리 결과를 말하자면</a:t>
            </a:r>
            <a:r>
              <a:rPr lang="en-US" altLang="ko-KR" dirty="0"/>
              <a:t>, </a:t>
            </a:r>
            <a:r>
              <a:rPr lang="ko-KR" altLang="en-US" dirty="0"/>
              <a:t>각도를 바꾸자 인풋 임피던스</a:t>
            </a:r>
            <a:r>
              <a:rPr lang="en-US" altLang="ko-KR" dirty="0"/>
              <a:t>(S1,1)</a:t>
            </a:r>
            <a:r>
              <a:rPr lang="ko-KR" altLang="en-US" dirty="0"/>
              <a:t>의 값이 크게 변했다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563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9794-AAE1-9193-AC5C-130F78E9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4C787-962A-62E3-FF2F-3BF52ED7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35516B9-4959-842D-54D4-DF289206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A41944-FA52-2859-704F-E490C444C33E}"/>
              </a:ext>
            </a:extLst>
          </p:cNvPr>
          <p:cNvSpPr/>
          <p:nvPr/>
        </p:nvSpPr>
        <p:spPr>
          <a:xfrm>
            <a:off x="904352" y="1105320"/>
            <a:ext cx="4160017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 err="1">
                <a:solidFill>
                  <a:srgbClr val="6867CF"/>
                </a:solidFill>
              </a:rPr>
              <a:t>패러데이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 err="1">
                <a:solidFill>
                  <a:srgbClr val="6867CF"/>
                </a:solidFill>
              </a:rPr>
              <a:t>쉴드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각도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변화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결과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310DE-6C12-6DC8-A72E-3FD50F11C7FA}"/>
              </a:ext>
            </a:extLst>
          </p:cNvPr>
          <p:cNvSpPr txBox="1"/>
          <p:nvPr/>
        </p:nvSpPr>
        <p:spPr>
          <a:xfrm>
            <a:off x="904352" y="2257769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/>
              <a:t>패러데이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ko-KR" altLang="en-US" dirty="0"/>
              <a:t> 각도 증감 비교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DD4E1B-7016-1FA0-509C-592714FC5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372386"/>
              </p:ext>
            </p:extLst>
          </p:nvPr>
        </p:nvGraphicFramePr>
        <p:xfrm>
          <a:off x="1107553" y="3096262"/>
          <a:ext cx="10406260" cy="124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565">
                  <a:extLst>
                    <a:ext uri="{9D8B030D-6E8A-4147-A177-3AD203B41FA5}">
                      <a16:colId xmlns:a16="http://schemas.microsoft.com/office/drawing/2014/main" val="3215281127"/>
                    </a:ext>
                  </a:extLst>
                </a:gridCol>
                <a:gridCol w="2601565">
                  <a:extLst>
                    <a:ext uri="{9D8B030D-6E8A-4147-A177-3AD203B41FA5}">
                      <a16:colId xmlns:a16="http://schemas.microsoft.com/office/drawing/2014/main" val="3128009914"/>
                    </a:ext>
                  </a:extLst>
                </a:gridCol>
                <a:gridCol w="2601565">
                  <a:extLst>
                    <a:ext uri="{9D8B030D-6E8A-4147-A177-3AD203B41FA5}">
                      <a16:colId xmlns:a16="http://schemas.microsoft.com/office/drawing/2014/main" val="786909088"/>
                    </a:ext>
                  </a:extLst>
                </a:gridCol>
                <a:gridCol w="2601565">
                  <a:extLst>
                    <a:ext uri="{9D8B030D-6E8A-4147-A177-3AD203B41FA5}">
                      <a16:colId xmlns:a16="http://schemas.microsoft.com/office/drawing/2014/main" val="3742179053"/>
                    </a:ext>
                  </a:extLst>
                </a:gridCol>
              </a:tblGrid>
              <a:tr h="62381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번 파일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(10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˚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˚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en-US" altLang="ko-KR" sz="20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˚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62065"/>
                  </a:ext>
                </a:extLst>
              </a:tr>
              <a:tr h="623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S(1,1) [476MHz]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-34.5 dB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-9.6 dB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-9.5 dB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130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DA74DD-C30C-8840-B030-C14FAA1A3285}"/>
              </a:ext>
            </a:extLst>
          </p:cNvPr>
          <p:cNvSpPr txBox="1"/>
          <p:nvPr/>
        </p:nvSpPr>
        <p:spPr>
          <a:xfrm>
            <a:off x="1118856" y="4767433"/>
            <a:ext cx="9214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476MHz</a:t>
            </a:r>
            <a:r>
              <a:rPr lang="ko-KR" altLang="en-US" dirty="0"/>
              <a:t>에서의 값만 보면 비슷하지만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그래프로 볼 때는 각도를 증가시켰을 때가 인풋 임피던스 값을 개선시킬 여지가 보였음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D9A6A-1365-8368-6344-CCFF85E48B5D}"/>
              </a:ext>
            </a:extLst>
          </p:cNvPr>
          <p:cNvSpPr txBox="1"/>
          <p:nvPr/>
        </p:nvSpPr>
        <p:spPr>
          <a:xfrm>
            <a:off x="1118856" y="5561891"/>
            <a:ext cx="777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안테나 </a:t>
            </a:r>
            <a:r>
              <a:rPr lang="ko-KR" altLang="en-US" dirty="0" err="1"/>
              <a:t>위상차</a:t>
            </a:r>
            <a:r>
              <a:rPr lang="ko-KR" altLang="en-US" dirty="0"/>
              <a:t> 변경 시</a:t>
            </a:r>
            <a:r>
              <a:rPr lang="en-US" altLang="ko-KR" dirty="0"/>
              <a:t>, </a:t>
            </a:r>
            <a:r>
              <a:rPr lang="ko-KR" altLang="en-US" dirty="0" err="1"/>
              <a:t>패러데이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ko-KR" altLang="en-US" dirty="0"/>
              <a:t> 각도 수정도 필연적으로 보임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68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F429B-74E7-549E-7357-A69CE22C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F8371E-C37A-6BB7-492E-366F6091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0" y="1490795"/>
            <a:ext cx="11213960" cy="41561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631F71-AEBB-842D-EA87-7AC52D38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481A13E-5200-C88C-0D98-DD47625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8C64C5-3E98-0D76-35B4-6458B3013693}"/>
              </a:ext>
            </a:extLst>
          </p:cNvPr>
          <p:cNvSpPr/>
          <p:nvPr/>
        </p:nvSpPr>
        <p:spPr>
          <a:xfrm>
            <a:off x="1838849" y="1341659"/>
            <a:ext cx="2029766" cy="73834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10</a:t>
            </a:r>
            <a:r>
              <a:rPr lang="en-US" altLang="ko-KR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-&gt;7˚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59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AAC87-28C6-878B-D80E-2766E0B2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B83BAD8-DE69-7C9D-54E7-8EFD3A62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4" y="1537225"/>
            <a:ext cx="11012993" cy="43722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FE938B-F4BE-405C-04F0-C348910F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294A16F-CDD3-C153-AE26-466C2FB8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FFC660-934E-53B3-985C-C6EBC2CB1DFC}"/>
              </a:ext>
            </a:extLst>
          </p:cNvPr>
          <p:cNvSpPr/>
          <p:nvPr/>
        </p:nvSpPr>
        <p:spPr>
          <a:xfrm>
            <a:off x="1838849" y="1341659"/>
            <a:ext cx="2029766" cy="73834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10</a:t>
            </a:r>
            <a:r>
              <a:rPr lang="en-US" altLang="ko-KR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˚ -&gt;13˚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7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7C9A8-1390-8A4E-CF44-3B50D245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0AA30-4D49-12D7-F124-03ADCE64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F09305B-ECD2-36A8-F067-ADEE4BF0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3317F0-A40B-C818-EF31-4D2EED31C3B6}"/>
              </a:ext>
            </a:extLst>
          </p:cNvPr>
          <p:cNvSpPr/>
          <p:nvPr/>
        </p:nvSpPr>
        <p:spPr>
          <a:xfrm>
            <a:off x="904353" y="1105320"/>
            <a:ext cx="2361362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>
                <a:solidFill>
                  <a:srgbClr val="6867CF"/>
                </a:solidFill>
              </a:rPr>
              <a:t>추가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문제점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82E26-F899-E3C4-9896-5247BE9C294E}"/>
              </a:ext>
            </a:extLst>
          </p:cNvPr>
          <p:cNvSpPr txBox="1"/>
          <p:nvPr/>
        </p:nvSpPr>
        <p:spPr>
          <a:xfrm>
            <a:off x="904352" y="2257769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추후 확인 예정</a:t>
            </a:r>
            <a:r>
              <a:rPr lang="en-US" altLang="ko-KR" dirty="0"/>
              <a:t>(</a:t>
            </a:r>
            <a:r>
              <a:rPr lang="ko-KR" altLang="en-US" dirty="0"/>
              <a:t>아마도 다음 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7B289-73BA-35DF-2320-93EF329C54DB}"/>
              </a:ext>
            </a:extLst>
          </p:cNvPr>
          <p:cNvSpPr txBox="1"/>
          <p:nvPr/>
        </p:nvSpPr>
        <p:spPr>
          <a:xfrm>
            <a:off x="1118856" y="3265675"/>
            <a:ext cx="10406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패러데이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ko-KR" altLang="en-US" dirty="0"/>
              <a:t> 각도를 바꾸니까 </a:t>
            </a:r>
            <a:r>
              <a:rPr lang="en-US" altLang="ko-KR" dirty="0"/>
              <a:t>n|| </a:t>
            </a:r>
            <a:r>
              <a:rPr lang="ko-KR" altLang="en-US" dirty="0"/>
              <a:t>그래프 출력시에 필요한 </a:t>
            </a:r>
            <a:r>
              <a:rPr lang="en-US" altLang="ko-KR" dirty="0"/>
              <a:t>[ table - 1Dresult - 1_e_field ]</a:t>
            </a:r>
            <a:r>
              <a:rPr lang="ko-KR" altLang="en-US" dirty="0"/>
              <a:t>자료가 기존 </a:t>
            </a:r>
            <a:r>
              <a:rPr lang="en-US" altLang="ko-KR" dirty="0"/>
              <a:t>10</a:t>
            </a:r>
            <a:r>
              <a:rPr lang="en-US" altLang="ko-KR" sz="1800" b="1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+mn-ea"/>
              </a:rPr>
              <a:t>˚</a:t>
            </a:r>
            <a:r>
              <a:rPr lang="ko-KR" altLang="en-US" dirty="0"/>
              <a:t> 자료만 뜨고 수정 각도에 대한 자료가 안 뜬다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3728B-B227-7AD4-2CA5-44F76F352CAC}"/>
              </a:ext>
            </a:extLst>
          </p:cNvPr>
          <p:cNvSpPr txBox="1"/>
          <p:nvPr/>
        </p:nvSpPr>
        <p:spPr>
          <a:xfrm>
            <a:off x="1118856" y="4409903"/>
            <a:ext cx="709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예상 해결 방법</a:t>
            </a:r>
            <a:r>
              <a:rPr lang="en-US" altLang="ko-KR" dirty="0"/>
              <a:t>: post processing</a:t>
            </a:r>
            <a:r>
              <a:rPr lang="ko-KR" altLang="en-US" dirty="0"/>
              <a:t>에서 </a:t>
            </a:r>
            <a:r>
              <a:rPr lang="en-US" altLang="ko-KR" dirty="0"/>
              <a:t>evaluation</a:t>
            </a:r>
            <a:r>
              <a:rPr lang="ko-KR" altLang="en-US" dirty="0"/>
              <a:t>을 다시 해볼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03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5B24-FCF3-00E4-9DF6-5C73B513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71CE9-E638-2955-3796-B9CE0F16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83EC0C4-082D-B6DB-B7EE-2779C39E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195755-EA61-9EFC-9341-9A031320E295}"/>
              </a:ext>
            </a:extLst>
          </p:cNvPr>
          <p:cNvSpPr/>
          <p:nvPr/>
        </p:nvSpPr>
        <p:spPr>
          <a:xfrm>
            <a:off x="904353" y="1105320"/>
            <a:ext cx="2723102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>
                <a:solidFill>
                  <a:srgbClr val="6867CF"/>
                </a:solidFill>
              </a:rPr>
              <a:t>앞으로의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설계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계획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F1908-250E-0523-72B7-C9BC817FAB5C}"/>
              </a:ext>
            </a:extLst>
          </p:cNvPr>
          <p:cNvSpPr txBox="1"/>
          <p:nvPr/>
        </p:nvSpPr>
        <p:spPr>
          <a:xfrm>
            <a:off x="904352" y="2257769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매크로 제작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7D8A9-C3B8-B329-FC69-58FC7012307F}"/>
              </a:ext>
            </a:extLst>
          </p:cNvPr>
          <p:cNvSpPr txBox="1"/>
          <p:nvPr/>
        </p:nvSpPr>
        <p:spPr>
          <a:xfrm>
            <a:off x="1118856" y="3265675"/>
            <a:ext cx="104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패러데이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ko-KR" altLang="en-US" dirty="0"/>
              <a:t> 각도를 고정한 상태에서 위상차에 따른 설계를 진행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821D0-B4E3-1B53-C65C-4C980FCA8250}"/>
              </a:ext>
            </a:extLst>
          </p:cNvPr>
          <p:cNvSpPr txBox="1"/>
          <p:nvPr/>
        </p:nvSpPr>
        <p:spPr>
          <a:xfrm>
            <a:off x="904352" y="4273581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매크로 제작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CF8BD-6FEE-5935-436B-94E088C68F87}"/>
              </a:ext>
            </a:extLst>
          </p:cNvPr>
          <p:cNvSpPr txBox="1"/>
          <p:nvPr/>
        </p:nvSpPr>
        <p:spPr>
          <a:xfrm>
            <a:off x="1118856" y="5281487"/>
            <a:ext cx="104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VBA</a:t>
            </a:r>
            <a:r>
              <a:rPr lang="ko-KR" altLang="en-US" dirty="0"/>
              <a:t>를 통해서 </a:t>
            </a:r>
            <a:r>
              <a:rPr lang="en-US" altLang="ko-KR" dirty="0"/>
              <a:t>CST </a:t>
            </a:r>
            <a:r>
              <a:rPr lang="ko-KR" altLang="en-US" dirty="0"/>
              <a:t>안에서 </a:t>
            </a:r>
            <a:r>
              <a:rPr lang="en-US" altLang="ko-KR" dirty="0"/>
              <a:t>n||</a:t>
            </a:r>
            <a:r>
              <a:rPr lang="ko-KR" altLang="en-US" dirty="0"/>
              <a:t>을 계산하게 되면 </a:t>
            </a:r>
            <a:r>
              <a:rPr lang="en-US" altLang="ko-KR" dirty="0"/>
              <a:t>FS </a:t>
            </a:r>
            <a:r>
              <a:rPr lang="ko-KR" altLang="en-US" dirty="0"/>
              <a:t>각도를 고려해서 설계 진행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0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A9E84-0FAD-2980-9A96-D8DA05394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38C9B-831B-9494-3C3B-057A2FED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13F7007D-4749-6E6E-E150-12A2FD02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E3E7B8-9026-FDD6-BC40-FD72B133939C}"/>
              </a:ext>
            </a:extLst>
          </p:cNvPr>
          <p:cNvSpPr/>
          <p:nvPr/>
        </p:nvSpPr>
        <p:spPr>
          <a:xfrm>
            <a:off x="904352" y="1105320"/>
            <a:ext cx="5988817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 err="1">
                <a:solidFill>
                  <a:srgbClr val="6867CF"/>
                </a:solidFill>
              </a:rPr>
              <a:t>패러데이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 err="1">
                <a:solidFill>
                  <a:srgbClr val="6867CF"/>
                </a:solidFill>
              </a:rPr>
              <a:t>쉴드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각도를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변경하여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비교하게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계기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82688-6930-CA07-06E9-F6FB0791C89F}"/>
              </a:ext>
            </a:extLst>
          </p:cNvPr>
          <p:cNvSpPr txBox="1"/>
          <p:nvPr/>
        </p:nvSpPr>
        <p:spPr>
          <a:xfrm>
            <a:off x="904352" y="2257769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N_parallel</a:t>
            </a:r>
            <a:r>
              <a:rPr lang="en-US" altLang="ko-KR" dirty="0"/>
              <a:t>  </a:t>
            </a:r>
            <a:r>
              <a:rPr lang="ko-KR" altLang="en-US" dirty="0"/>
              <a:t>그래프를 출력한 파일들에 대한 이해가 필요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B8ABD53-0C3E-7519-CB96-FADF3D221D73}"/>
              </a:ext>
            </a:extLst>
          </p:cNvPr>
          <p:cNvSpPr/>
          <p:nvPr/>
        </p:nvSpPr>
        <p:spPr>
          <a:xfrm>
            <a:off x="904352" y="3237130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23063DB-8B9E-38DB-EE33-C42C6287AB32}"/>
              </a:ext>
            </a:extLst>
          </p:cNvPr>
          <p:cNvSpPr/>
          <p:nvPr/>
        </p:nvSpPr>
        <p:spPr>
          <a:xfrm>
            <a:off x="904352" y="4182626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21738DD-10C8-F324-360F-A031BF83DA79}"/>
              </a:ext>
            </a:extLst>
          </p:cNvPr>
          <p:cNvSpPr/>
          <p:nvPr/>
        </p:nvSpPr>
        <p:spPr>
          <a:xfrm>
            <a:off x="904352" y="512812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B4578-1CCF-CFDA-1458-E0DDA7B01BAB}"/>
              </a:ext>
            </a:extLst>
          </p:cNvPr>
          <p:cNvSpPr txBox="1"/>
          <p:nvPr/>
        </p:nvSpPr>
        <p:spPr>
          <a:xfrm>
            <a:off x="1403920" y="3193141"/>
            <a:ext cx="510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</a:t>
            </a:r>
            <a:r>
              <a:rPr lang="en-US" altLang="ko-KR" dirty="0"/>
              <a:t>02 </a:t>
            </a:r>
            <a:r>
              <a:rPr lang="ko-KR" altLang="en-US" dirty="0"/>
              <a:t>파일</a:t>
            </a:r>
            <a:r>
              <a:rPr lang="en-US" altLang="ko-KR" dirty="0"/>
              <a:t>: ONLY </a:t>
            </a:r>
            <a:r>
              <a:rPr lang="ko-KR" altLang="en-US" dirty="0" err="1"/>
              <a:t>헬리컬</a:t>
            </a:r>
            <a:r>
              <a:rPr lang="ko-KR" altLang="en-US" dirty="0"/>
              <a:t> 안테나</a:t>
            </a:r>
            <a:r>
              <a:rPr lang="en-US" altLang="ko-KR" dirty="0"/>
              <a:t>(</a:t>
            </a:r>
            <a:r>
              <a:rPr lang="ko-KR" altLang="en-US" dirty="0"/>
              <a:t>위상 차 </a:t>
            </a:r>
            <a:r>
              <a:rPr lang="en-US" altLang="ko-KR" dirty="0"/>
              <a:t>90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02283-4B74-4456-640E-397D9BFDC09D}"/>
              </a:ext>
            </a:extLst>
          </p:cNvPr>
          <p:cNvSpPr txBox="1"/>
          <p:nvPr/>
        </p:nvSpPr>
        <p:spPr>
          <a:xfrm>
            <a:off x="1403920" y="4138637"/>
            <a:ext cx="637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원본 </a:t>
            </a:r>
            <a:r>
              <a:rPr lang="en-US" altLang="ko-KR" dirty="0"/>
              <a:t>04 </a:t>
            </a:r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ko-KR" altLang="en-US" dirty="0" err="1"/>
              <a:t>헬리컬</a:t>
            </a:r>
            <a:r>
              <a:rPr lang="ko-KR" altLang="en-US" dirty="0"/>
              <a:t> 안테나</a:t>
            </a:r>
            <a:r>
              <a:rPr lang="en-US" altLang="ko-KR" dirty="0"/>
              <a:t>(</a:t>
            </a:r>
            <a:r>
              <a:rPr lang="ko-KR" altLang="en-US" dirty="0"/>
              <a:t>위상 차 </a:t>
            </a:r>
            <a:r>
              <a:rPr lang="en-US" altLang="ko-KR" dirty="0"/>
              <a:t>90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dirty="0"/>
              <a:t>) + </a:t>
            </a:r>
            <a:r>
              <a:rPr lang="ko-KR" altLang="en-US" dirty="0" err="1">
                <a:solidFill>
                  <a:srgbClr val="FF0000"/>
                </a:solidFill>
              </a:rPr>
              <a:t>패러데이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쉴드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A8285-DC43-6136-00A2-8DADCCE71F59}"/>
              </a:ext>
            </a:extLst>
          </p:cNvPr>
          <p:cNvSpPr txBox="1"/>
          <p:nvPr/>
        </p:nvSpPr>
        <p:spPr>
          <a:xfrm>
            <a:off x="1403920" y="5119501"/>
            <a:ext cx="869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교수님께 받은 파일</a:t>
            </a:r>
            <a:r>
              <a:rPr lang="en-US" altLang="ko-KR" dirty="0"/>
              <a:t>: </a:t>
            </a:r>
            <a:r>
              <a:rPr lang="ko-KR" altLang="en-US" dirty="0" err="1"/>
              <a:t>헬리컬</a:t>
            </a:r>
            <a:r>
              <a:rPr lang="ko-KR" altLang="en-US" dirty="0"/>
              <a:t> 안테나</a:t>
            </a:r>
            <a:r>
              <a:rPr lang="en-US" altLang="ko-KR" dirty="0"/>
              <a:t>(</a:t>
            </a:r>
            <a:r>
              <a:rPr lang="ko-KR" altLang="en-US" dirty="0"/>
              <a:t>위상 차 </a:t>
            </a:r>
            <a:r>
              <a:rPr lang="en-US" altLang="ko-KR" dirty="0"/>
              <a:t>90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˚</a:t>
            </a:r>
            <a:r>
              <a:rPr lang="en-US" altLang="ko-KR" dirty="0"/>
              <a:t>) + </a:t>
            </a:r>
            <a:r>
              <a:rPr lang="ko-KR" altLang="en-US" dirty="0" err="1"/>
              <a:t>패러데이</a:t>
            </a:r>
            <a:r>
              <a:rPr lang="ko-KR" altLang="en-US" dirty="0"/>
              <a:t> </a:t>
            </a:r>
            <a:r>
              <a:rPr lang="ko-KR" altLang="en-US" dirty="0" err="1"/>
              <a:t>쉴드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>
                <a:solidFill>
                  <a:srgbClr val="FF0000"/>
                </a:solidFill>
              </a:rPr>
              <a:t>플라즈마 부하</a:t>
            </a:r>
          </a:p>
        </p:txBody>
      </p:sp>
    </p:spTree>
    <p:extLst>
      <p:ext uri="{BB962C8B-B14F-4D97-AF65-F5344CB8AC3E}">
        <p14:creationId xmlns:p14="http://schemas.microsoft.com/office/powerpoint/2010/main" val="8705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E918-D218-048D-879A-4741DB42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B416-153F-0287-C66E-A14F94AE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204642F-9A03-5852-94B6-B04D9022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E968A0-2026-DA25-579F-672AEF2BEED1}"/>
              </a:ext>
            </a:extLst>
          </p:cNvPr>
          <p:cNvSpPr/>
          <p:nvPr/>
        </p:nvSpPr>
        <p:spPr>
          <a:xfrm>
            <a:off x="904353" y="1105320"/>
            <a:ext cx="5667270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 err="1">
                <a:solidFill>
                  <a:srgbClr val="6867CF"/>
                </a:solidFill>
              </a:rPr>
              <a:t>패러데이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 err="1">
                <a:solidFill>
                  <a:srgbClr val="6867CF"/>
                </a:solidFill>
              </a:rPr>
              <a:t>쉴드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각도를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변경하여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비교하게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계기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74C7E-F2C3-7412-36F3-11092B7CB5FB}"/>
              </a:ext>
            </a:extLst>
          </p:cNvPr>
          <p:cNvSpPr txBox="1"/>
          <p:nvPr/>
        </p:nvSpPr>
        <p:spPr>
          <a:xfrm>
            <a:off x="904352" y="2257769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각 파일의 변수를 비교한 파일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E2793-D472-97C1-0091-448E432A01D2}"/>
              </a:ext>
            </a:extLst>
          </p:cNvPr>
          <p:cNvSpPr txBox="1"/>
          <p:nvPr/>
        </p:nvSpPr>
        <p:spPr>
          <a:xfrm>
            <a:off x="904352" y="2911596"/>
            <a:ext cx="359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 action="ppaction://hlinkfile"/>
              </a:rPr>
              <a:t>..\..\..\</a:t>
            </a:r>
            <a:r>
              <a:rPr lang="en-US" altLang="ko-KR" dirty="0" err="1">
                <a:hlinkClick r:id="rId2" action="ppaction://hlinkfile"/>
              </a:rPr>
              <a:t>n_p</a:t>
            </a:r>
            <a:r>
              <a:rPr lang="en-US" altLang="ko-KR" dirty="0">
                <a:hlinkClick r:id="rId2" action="ppaction://hlinkfile"/>
              </a:rPr>
              <a:t>\parameter_</a:t>
            </a:r>
            <a:r>
              <a:rPr lang="ko-KR" altLang="en-US" dirty="0">
                <a:hlinkClick r:id="rId2" action="ppaction://hlinkfile"/>
              </a:rPr>
              <a:t>비교</a:t>
            </a:r>
            <a:r>
              <a:rPr lang="en-US" altLang="ko-KR" dirty="0">
                <a:hlinkClick r:id="rId2" action="ppaction://hlinkfile"/>
              </a:rPr>
              <a:t>.pdf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C81AC9-EAE4-3254-0ACC-1F1CA53F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8" y="739589"/>
            <a:ext cx="5113463" cy="5799323"/>
          </a:xfrm>
          <a:prstGeom prst="rect">
            <a:avLst/>
          </a:prstGeom>
          <a:ln w="12700">
            <a:solidFill>
              <a:srgbClr val="6867CF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8E852D-AC5C-F4E3-9DB1-048972309F03}"/>
              </a:ext>
            </a:extLst>
          </p:cNvPr>
          <p:cNvSpPr txBox="1"/>
          <p:nvPr/>
        </p:nvSpPr>
        <p:spPr>
          <a:xfrm>
            <a:off x="5090582" y="31905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미리보기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7052F9C-63AD-4911-666C-060CE026AFE7}"/>
              </a:ext>
            </a:extLst>
          </p:cNvPr>
          <p:cNvCxnSpPr>
            <a:cxnSpLocks/>
          </p:cNvCxnSpPr>
          <p:nvPr/>
        </p:nvCxnSpPr>
        <p:spPr>
          <a:xfrm>
            <a:off x="5249346" y="3040796"/>
            <a:ext cx="6631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75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EA55-41E4-CF80-5A3B-D672CEA06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93499-0033-D847-EA3A-E9688FB1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A3D0A92B-24E4-06F3-83F2-F789D2A9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AF71A-933A-3BE0-7C4B-78A193A020C4}"/>
              </a:ext>
            </a:extLst>
          </p:cNvPr>
          <p:cNvSpPr/>
          <p:nvPr/>
        </p:nvSpPr>
        <p:spPr>
          <a:xfrm>
            <a:off x="904352" y="1105320"/>
            <a:ext cx="5988817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 err="1">
                <a:solidFill>
                  <a:srgbClr val="6867CF"/>
                </a:solidFill>
              </a:rPr>
              <a:t>패러데이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 err="1">
                <a:solidFill>
                  <a:srgbClr val="6867CF"/>
                </a:solidFill>
              </a:rPr>
              <a:t>쉴드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각도를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변경하여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비교하게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된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계기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97776-09F5-E154-3889-B22E4809FEA6}"/>
              </a:ext>
            </a:extLst>
          </p:cNvPr>
          <p:cNvSpPr txBox="1"/>
          <p:nvPr/>
        </p:nvSpPr>
        <p:spPr>
          <a:xfrm>
            <a:off x="904352" y="2257769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각 파일의</a:t>
            </a:r>
            <a:r>
              <a:rPr lang="en-US" altLang="ko-KR" dirty="0"/>
              <a:t> </a:t>
            </a:r>
            <a:r>
              <a:rPr lang="en-US" altLang="ko-KR" dirty="0" err="1"/>
              <a:t>Nll</a:t>
            </a:r>
            <a:r>
              <a:rPr lang="ko-KR" altLang="en-US" dirty="0"/>
              <a:t> 그래프 비교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94AD0F-474E-07AF-ECFB-40444C94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09406"/>
              </p:ext>
            </p:extLst>
          </p:nvPr>
        </p:nvGraphicFramePr>
        <p:xfrm>
          <a:off x="1107553" y="3096262"/>
          <a:ext cx="10406260" cy="249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565">
                  <a:extLst>
                    <a:ext uri="{9D8B030D-6E8A-4147-A177-3AD203B41FA5}">
                      <a16:colId xmlns:a16="http://schemas.microsoft.com/office/drawing/2014/main" val="3215281127"/>
                    </a:ext>
                  </a:extLst>
                </a:gridCol>
                <a:gridCol w="2601565">
                  <a:extLst>
                    <a:ext uri="{9D8B030D-6E8A-4147-A177-3AD203B41FA5}">
                      <a16:colId xmlns:a16="http://schemas.microsoft.com/office/drawing/2014/main" val="3128009914"/>
                    </a:ext>
                  </a:extLst>
                </a:gridCol>
                <a:gridCol w="2601565">
                  <a:extLst>
                    <a:ext uri="{9D8B030D-6E8A-4147-A177-3AD203B41FA5}">
                      <a16:colId xmlns:a16="http://schemas.microsoft.com/office/drawing/2014/main" val="786909088"/>
                    </a:ext>
                  </a:extLst>
                </a:gridCol>
                <a:gridCol w="2601565">
                  <a:extLst>
                    <a:ext uri="{9D8B030D-6E8A-4147-A177-3AD203B41FA5}">
                      <a16:colId xmlns:a16="http://schemas.microsoft.com/office/drawing/2014/main" val="3742179053"/>
                    </a:ext>
                  </a:extLst>
                </a:gridCol>
              </a:tblGrid>
              <a:tr h="62381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원본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추가 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062065"/>
                  </a:ext>
                </a:extLst>
              </a:tr>
              <a:tr h="623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파일에 포함된 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안테나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안테나 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2000" b="0" dirty="0">
                          <a:solidFill>
                            <a:srgbClr val="FF0000"/>
                          </a:solidFill>
                        </a:rPr>
                        <a:t>FS</a:t>
                      </a:r>
                      <a:endParaRPr lang="ko-KR" altLang="en-US" sz="20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안테나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FS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Plasma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130604"/>
                  </a:ext>
                </a:extLst>
              </a:tr>
              <a:tr h="623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Peak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일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때의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Nll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2.97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3.03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3.03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033328"/>
                  </a:ext>
                </a:extLst>
              </a:tr>
              <a:tr h="623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Directivity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81.58%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52.44%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49.21%</a:t>
                      </a:r>
                      <a:endParaRPr lang="ko-KR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3934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F3794C-792E-8484-D8FC-C8C719ADD824}"/>
              </a:ext>
            </a:extLst>
          </p:cNvPr>
          <p:cNvSpPr txBox="1"/>
          <p:nvPr/>
        </p:nvSpPr>
        <p:spPr>
          <a:xfrm>
            <a:off x="5354081" y="5987018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30% </a:t>
            </a:r>
            <a:r>
              <a:rPr lang="ko-KR" altLang="en-US" dirty="0"/>
              <a:t>가까이 감소</a:t>
            </a:r>
            <a:endParaRPr lang="en-US" altLang="ko-KR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432382-77E8-3A3E-EAB6-C8C77BAC9937}"/>
              </a:ext>
            </a:extLst>
          </p:cNvPr>
          <p:cNvCxnSpPr>
            <a:cxnSpLocks/>
          </p:cNvCxnSpPr>
          <p:nvPr/>
        </p:nvCxnSpPr>
        <p:spPr>
          <a:xfrm>
            <a:off x="5996471" y="5837299"/>
            <a:ext cx="6631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A2A82D-97F2-AED5-1CA0-964169095DCC}"/>
              </a:ext>
            </a:extLst>
          </p:cNvPr>
          <p:cNvSpPr txBox="1"/>
          <p:nvPr/>
        </p:nvSpPr>
        <p:spPr>
          <a:xfrm>
            <a:off x="8107329" y="598701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경미하지만 감소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D01A894-7BB9-D0DC-8542-06C8A44169B1}"/>
              </a:ext>
            </a:extLst>
          </p:cNvPr>
          <p:cNvCxnSpPr>
            <a:cxnSpLocks/>
          </p:cNvCxnSpPr>
          <p:nvPr/>
        </p:nvCxnSpPr>
        <p:spPr>
          <a:xfrm>
            <a:off x="8609042" y="5837299"/>
            <a:ext cx="6631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5EE21-4C9C-87A6-CA5D-0080E5CAC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E8FF4-AE15-1400-4B9D-DC9C69FC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58DAAF0-D98A-800D-7FBC-AE9CB6C7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F6A26-B362-23FC-DEC0-72DCD06166F3}"/>
              </a:ext>
            </a:extLst>
          </p:cNvPr>
          <p:cNvSpPr txBox="1"/>
          <p:nvPr/>
        </p:nvSpPr>
        <p:spPr>
          <a:xfrm>
            <a:off x="972123" y="1159513"/>
            <a:ext cx="155196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Directivity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32C96-C7CB-6FD5-5D95-4B84BFDA3840}"/>
              </a:ext>
            </a:extLst>
          </p:cNvPr>
          <p:cNvSpPr txBox="1"/>
          <p:nvPr/>
        </p:nvSpPr>
        <p:spPr>
          <a:xfrm>
            <a:off x="972123" y="1968886"/>
            <a:ext cx="10062700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FFDCE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안테나가 에너지를 특정 방향으로 집중해서 방사할 수 있는 능력을 나타내는 척도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Directivity</a:t>
            </a:r>
            <a:r>
              <a:rPr lang="ko-KR" altLang="en-US" dirty="0"/>
              <a:t>는 특정 방향으로 에너지를 집중하면 높아지고</a:t>
            </a:r>
            <a:r>
              <a:rPr lang="en-US" altLang="ko-KR" dirty="0"/>
              <a:t>, </a:t>
            </a:r>
            <a:r>
              <a:rPr lang="ko-KR" altLang="en-US" dirty="0"/>
              <a:t>모든 방향으로 균일하게 방사할수록 낮아진다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일반적으로 데시벨</a:t>
            </a:r>
            <a:r>
              <a:rPr lang="en-US" altLang="ko-KR" dirty="0"/>
              <a:t>(dB)</a:t>
            </a:r>
            <a:r>
              <a:rPr lang="ko-KR" altLang="en-US" dirty="0"/>
              <a:t>로 표현한다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헬리컬</a:t>
            </a:r>
            <a:r>
              <a:rPr lang="ko-KR" altLang="en-US" dirty="0"/>
              <a:t> 안테나는 높은 </a:t>
            </a:r>
            <a:r>
              <a:rPr lang="en-US" altLang="ko-KR" dirty="0"/>
              <a:t>Directivity</a:t>
            </a:r>
            <a:r>
              <a:rPr lang="ko-KR" altLang="en-US" dirty="0"/>
              <a:t>를 갖는다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E5206-B416-7C4C-B5C7-EDE8CA0BBCB6}"/>
                  </a:ext>
                </a:extLst>
              </p:cNvPr>
              <p:cNvSpPr txBox="1"/>
              <p:nvPr/>
            </p:nvSpPr>
            <p:spPr>
              <a:xfrm>
                <a:off x="972123" y="4717251"/>
                <a:ext cx="10062700" cy="113768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DCE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/>
                  <a:t>Directivity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여기서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𝑈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𝜃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𝜙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는 특정 방향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𝜃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𝜙에서의 방사 강도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는 모든 방향에서의 평균 방사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E5206-B416-7C4C-B5C7-EDE8CA0BB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23" y="4717251"/>
                <a:ext cx="10062700" cy="1137684"/>
              </a:xfrm>
              <a:prstGeom prst="rect">
                <a:avLst/>
              </a:prstGeom>
              <a:blipFill>
                <a:blip r:embed="rId2"/>
                <a:stretch>
                  <a:fillRect l="-242" b="-3665"/>
                </a:stretch>
              </a:blipFill>
              <a:ln w="28575">
                <a:solidFill>
                  <a:srgbClr val="FFDCE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48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4003E-30D4-4470-3E2A-88AD8889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9320-C72A-DD03-4DB0-C88D562A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B61DBA1-EEB7-721A-7176-00F7C5E8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16D2C-EBB4-5547-90EE-6F837A513928}"/>
              </a:ext>
            </a:extLst>
          </p:cNvPr>
          <p:cNvSpPr txBox="1"/>
          <p:nvPr/>
        </p:nvSpPr>
        <p:spPr>
          <a:xfrm>
            <a:off x="972123" y="1159513"/>
            <a:ext cx="2773452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Directivity</a:t>
            </a:r>
            <a:r>
              <a:rPr lang="ko-KR" altLang="en-US" dirty="0"/>
              <a:t>와 </a:t>
            </a:r>
            <a:r>
              <a:rPr lang="en-US" altLang="ko-KR" dirty="0"/>
              <a:t>Gain</a:t>
            </a:r>
            <a:r>
              <a:rPr lang="ko-KR" altLang="en-US" dirty="0"/>
              <a:t>의 차이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3D06E-8963-036C-5CA3-54466D397578}"/>
              </a:ext>
            </a:extLst>
          </p:cNvPr>
          <p:cNvSpPr txBox="1"/>
          <p:nvPr/>
        </p:nvSpPr>
        <p:spPr>
          <a:xfrm>
            <a:off x="972123" y="1957017"/>
            <a:ext cx="10406258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DCE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Directivity</a:t>
            </a:r>
            <a:r>
              <a:rPr lang="ko-KR" altLang="en-US" dirty="0"/>
              <a:t>는 안테나가 방사하는 </a:t>
            </a:r>
            <a:r>
              <a:rPr lang="ko-KR" altLang="en-US" dirty="0">
                <a:solidFill>
                  <a:srgbClr val="FF0000"/>
                </a:solidFill>
              </a:rPr>
              <a:t>방향성에만 관련</a:t>
            </a:r>
            <a:r>
              <a:rPr lang="ko-KR" altLang="en-US" dirty="0"/>
              <a:t>된 값이다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안테나가 에너지를 특정 방향으로 얼마나 잘 집중하는지를 나타낸다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D95D1-94E2-E89E-401C-7CA31E9EC1DA}"/>
              </a:ext>
            </a:extLst>
          </p:cNvPr>
          <p:cNvSpPr txBox="1"/>
          <p:nvPr/>
        </p:nvSpPr>
        <p:spPr>
          <a:xfrm>
            <a:off x="972123" y="3300434"/>
            <a:ext cx="10406258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EEDEE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Gain</a:t>
            </a:r>
            <a:r>
              <a:rPr lang="ko-KR" altLang="en-US" dirty="0">
                <a:solidFill>
                  <a:srgbClr val="FF0000"/>
                </a:solidFill>
              </a:rPr>
              <a:t>은</a:t>
            </a:r>
            <a:r>
              <a:rPr lang="ko-KR" altLang="en-US" dirty="0"/>
              <a:t> </a:t>
            </a:r>
            <a:r>
              <a:rPr lang="en-US" altLang="ko-KR" u="sng" dirty="0"/>
              <a:t>Directivity</a:t>
            </a:r>
            <a:r>
              <a:rPr lang="ko-KR" altLang="en-US" u="sng" dirty="0"/>
              <a:t>를 포함</a:t>
            </a:r>
            <a:r>
              <a:rPr lang="ko-KR" altLang="en-US" dirty="0"/>
              <a:t>하면서</a:t>
            </a:r>
            <a:r>
              <a:rPr lang="en-US" altLang="ko-KR" dirty="0"/>
              <a:t>, </a:t>
            </a:r>
            <a:r>
              <a:rPr lang="ko-KR" altLang="en-US" dirty="0"/>
              <a:t>안테나가 </a:t>
            </a:r>
            <a:r>
              <a:rPr lang="ko-KR" altLang="en-US" dirty="0">
                <a:solidFill>
                  <a:srgbClr val="FF0000"/>
                </a:solidFill>
              </a:rPr>
              <a:t>방사하는 전체 효율을 고려</a:t>
            </a:r>
            <a:r>
              <a:rPr lang="ko-KR" altLang="en-US" dirty="0"/>
              <a:t>한 값이다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안테나가 방사할 때 생기는 손실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저항이나 반사 손실 등</a:t>
            </a:r>
            <a:r>
              <a:rPr lang="en-US" altLang="ko-KR" dirty="0"/>
              <a:t>)</a:t>
            </a:r>
            <a:r>
              <a:rPr lang="ko-KR" altLang="en-US" dirty="0"/>
              <a:t>을 포함한 실질적인 성능을 나타낸다</a:t>
            </a:r>
            <a:r>
              <a:rPr lang="en-US" altLang="ko-KR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327CE-4AA9-7C41-6CA6-54FADA9EADF4}"/>
              </a:ext>
            </a:extLst>
          </p:cNvPr>
          <p:cNvSpPr txBox="1"/>
          <p:nvPr/>
        </p:nvSpPr>
        <p:spPr>
          <a:xfrm>
            <a:off x="972123" y="4655058"/>
            <a:ext cx="10406258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DCED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Gain</a:t>
            </a:r>
            <a:r>
              <a:rPr lang="ko-KR" altLang="en-US" dirty="0"/>
              <a:t>과 </a:t>
            </a:r>
            <a:r>
              <a:rPr lang="en-US" altLang="ko-KR" dirty="0"/>
              <a:t>Directivity</a:t>
            </a:r>
            <a:r>
              <a:rPr lang="ko-KR" altLang="en-US" dirty="0"/>
              <a:t>는 다음과 같은 관계를 가진다</a:t>
            </a:r>
            <a:r>
              <a:rPr lang="en-US" altLang="ko-KR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𝐺</a:t>
            </a:r>
            <a:r>
              <a:rPr lang="en-US" altLang="ko-KR" dirty="0"/>
              <a:t>=</a:t>
            </a:r>
            <a:r>
              <a:rPr lang="ko-KR" altLang="en-US" dirty="0"/>
              <a:t>𝐷</a:t>
            </a:r>
            <a:r>
              <a:rPr lang="en-US" altLang="ko-KR" dirty="0"/>
              <a:t>×Efficiency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여기서 </a:t>
            </a:r>
            <a:r>
              <a:rPr lang="en-US" altLang="ko-KR" dirty="0"/>
              <a:t>Efficiency</a:t>
            </a:r>
            <a:r>
              <a:rPr lang="ko-KR" altLang="en-US" dirty="0"/>
              <a:t>는 안테나의 방사 효율이다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445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6A17C-3D28-E0FE-0680-D41BE021F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19731-18EC-5B15-877D-4F2EA036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CFE009F-9DA4-B288-7B09-954DEA3E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6" name="그림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9CA07827-456C-7205-F200-D99802A1F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90" y="828446"/>
            <a:ext cx="11322220" cy="56905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011C99-F340-3B84-E32F-A6E0C3EE43AE}"/>
              </a:ext>
            </a:extLst>
          </p:cNvPr>
          <p:cNvSpPr/>
          <p:nvPr/>
        </p:nvSpPr>
        <p:spPr>
          <a:xfrm>
            <a:off x="2311122" y="3568882"/>
            <a:ext cx="2029766" cy="9144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원본 </a:t>
            </a:r>
            <a:r>
              <a:rPr lang="en-US" altLang="ko-KR" b="1" dirty="0">
                <a:solidFill>
                  <a:sysClr val="windowText" lastClr="000000"/>
                </a:solidFill>
              </a:rPr>
              <a:t>02</a:t>
            </a:r>
            <a:r>
              <a:rPr lang="ko-KR" altLang="en-US" b="1" dirty="0">
                <a:solidFill>
                  <a:sysClr val="windowText" lastClr="000000"/>
                </a:solidFill>
              </a:rPr>
              <a:t>번 파일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3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67F9D-894C-BF88-9960-CEE0BFBC4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909A6148-41B7-B510-6CDA-DB3F449A8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5" y="854110"/>
            <a:ext cx="11310694" cy="56848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D9BEFDF-1CA7-008D-D280-DA3964F5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4244F9D-0C78-ADA8-F202-890B91C6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E7E78C-4D8E-BEB0-4638-160598C3364C}"/>
              </a:ext>
            </a:extLst>
          </p:cNvPr>
          <p:cNvSpPr/>
          <p:nvPr/>
        </p:nvSpPr>
        <p:spPr>
          <a:xfrm>
            <a:off x="2311122" y="3568882"/>
            <a:ext cx="2029766" cy="9144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원본 </a:t>
            </a:r>
            <a:r>
              <a:rPr lang="en-US" altLang="ko-KR" b="1" dirty="0">
                <a:solidFill>
                  <a:sysClr val="windowText" lastClr="000000"/>
                </a:solidFill>
              </a:rPr>
              <a:t>04</a:t>
            </a:r>
            <a:r>
              <a:rPr lang="ko-KR" altLang="en-US" b="1" dirty="0">
                <a:solidFill>
                  <a:sysClr val="windowText" lastClr="000000"/>
                </a:solidFill>
              </a:rPr>
              <a:t>번 파일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04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2F901-13F9-0FE1-F424-79C90F7B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82E9FEF0-32A5-B448-F7AB-AC82C2173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2" y="831261"/>
            <a:ext cx="11356155" cy="5707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5978B5-0592-5466-DB78-F82611C8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44692EB-CFDB-DBC1-8FE1-656A8CA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3289A6-D0DF-FE2B-C46A-5A8946CD0AA8}"/>
              </a:ext>
            </a:extLst>
          </p:cNvPr>
          <p:cNvSpPr/>
          <p:nvPr/>
        </p:nvSpPr>
        <p:spPr>
          <a:xfrm>
            <a:off x="2311122" y="3568882"/>
            <a:ext cx="2029766" cy="9144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</a:rPr>
              <a:t>추가 파일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43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174DDBBEBA64439327DFC6CE5F4370" ma:contentTypeVersion="4" ma:contentTypeDescription="새 문서를 만듭니다." ma:contentTypeScope="" ma:versionID="e77fde86935248d03705a3b84bc95752">
  <xsd:schema xmlns:xsd="http://www.w3.org/2001/XMLSchema" xmlns:xs="http://www.w3.org/2001/XMLSchema" xmlns:p="http://schemas.microsoft.com/office/2006/metadata/properties" xmlns:ns2="22e503e1-1d16-4d50-b00a-b175daff1399" targetNamespace="http://schemas.microsoft.com/office/2006/metadata/properties" ma:root="true" ma:fieldsID="77d15fd08bf32cd97ecc8a818c3026c3" ns2:_="">
    <xsd:import namespace="22e503e1-1d16-4d50-b00a-b175daff1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503e1-1d16-4d50-b00a-b175daff1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87F21E-FD01-4864-97F7-19FD2288A7AE}">
  <ds:schemaRefs>
    <ds:schemaRef ds:uri="http://schemas.microsoft.com/office/infopath/2007/PartnerControls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75799D-5A2F-451E-A281-D9B437231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E8674A-9B51-4259-98A9-6C21BA558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721</Words>
  <Application>Microsoft Office PowerPoint</Application>
  <PresentationFormat>와이드스크린</PresentationFormat>
  <Paragraphs>116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Office 테마</vt:lpstr>
      <vt:lpstr>(N_parallel_Sinlge_Parameters)  KW univ., 정은지 eunjijung1107@gmail.com, 010 8596 9368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567</cp:revision>
  <dcterms:created xsi:type="dcterms:W3CDTF">2021-10-28T01:42:31Z</dcterms:created>
  <dcterms:modified xsi:type="dcterms:W3CDTF">2024-10-18T13:50:51Z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0x01010083174DDBBEBA64439327DFC6CE5F4370</vt:lpwstr>
  </property>
</Properties>
</file>