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273" r:id="rId5"/>
    <p:sldId id="312" r:id="rId6"/>
    <p:sldId id="313" r:id="rId7"/>
    <p:sldId id="314" r:id="rId8"/>
    <p:sldId id="315" r:id="rId9"/>
    <p:sldId id="298" r:id="rId10"/>
    <p:sldId id="316" r:id="rId11"/>
    <p:sldId id="317" r:id="rId12"/>
    <p:sldId id="318" r:id="rId13"/>
    <p:sldId id="319" r:id="rId14"/>
    <p:sldId id="31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DCED"/>
    <a:srgbClr val="ADB2D8"/>
    <a:srgbClr val="EEDEE8"/>
    <a:srgbClr val="6867CF"/>
    <a:srgbClr val="FFFFFF"/>
    <a:srgbClr val="ECEF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5" autoAdjust="0"/>
    <p:restoredTop sz="96348" autoAdjust="0"/>
  </p:normalViewPr>
  <p:slideViewPr>
    <p:cSldViewPr snapToGrid="0">
      <p:cViewPr varScale="1">
        <p:scale>
          <a:sx n="76" d="100"/>
          <a:sy n="76" d="100"/>
        </p:scale>
        <p:origin x="1075" y="53"/>
      </p:cViewPr>
      <p:guideLst>
        <p:guide orient="horz" pos="218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altLang="ko-KR" sz="2800" dirty="0" err="1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N_parallel_VBA_Macro</a:t>
            </a: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85768-AC8C-DADF-AB84-B1499EE4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75B6B-B479-2F68-C21E-88BE8BCA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2AC9B9C9-2B14-DF7E-A1D8-173AB9B4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B76AD5-F703-5700-E13E-3875995FADDE}"/>
              </a:ext>
            </a:extLst>
          </p:cNvPr>
          <p:cNvSpPr/>
          <p:nvPr/>
        </p:nvSpPr>
        <p:spPr>
          <a:xfrm>
            <a:off x="2095272" y="1596794"/>
            <a:ext cx="3687745" cy="622999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867CF"/>
                </a:solidFill>
              </a:rPr>
              <a:t>원본 </a:t>
            </a:r>
            <a:r>
              <a:rPr lang="en-US" altLang="ko-KR" dirty="0">
                <a:solidFill>
                  <a:srgbClr val="6867CF"/>
                </a:solidFill>
              </a:rPr>
              <a:t>02</a:t>
            </a:r>
            <a:r>
              <a:rPr lang="ko-KR" altLang="en-US" dirty="0">
                <a:solidFill>
                  <a:srgbClr val="6867CF"/>
                </a:solidFill>
              </a:rPr>
              <a:t>번 파일 </a:t>
            </a:r>
            <a:r>
              <a:rPr lang="en-US" altLang="ko-KR" dirty="0">
                <a:solidFill>
                  <a:srgbClr val="6867CF"/>
                </a:solidFill>
              </a:rPr>
              <a:t>VBA </a:t>
            </a:r>
            <a:r>
              <a:rPr lang="ko-KR" altLang="en-US" dirty="0">
                <a:solidFill>
                  <a:srgbClr val="6867CF"/>
                </a:solidFill>
              </a:rPr>
              <a:t>실행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CF5DA4-4DDC-D0F7-2626-96063926F58A}"/>
              </a:ext>
            </a:extLst>
          </p:cNvPr>
          <p:cNvSpPr/>
          <p:nvPr/>
        </p:nvSpPr>
        <p:spPr>
          <a:xfrm>
            <a:off x="7687825" y="1596793"/>
            <a:ext cx="2463519" cy="622999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6867CF"/>
                </a:solidFill>
              </a:rPr>
              <a:t>기존 엑셀 파일 정보</a:t>
            </a:r>
            <a:endParaRPr lang="ko-KR" altLang="en-US" dirty="0">
              <a:solidFill>
                <a:srgbClr val="6867C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CB1767-AA0F-69A2-5A7C-957251D1B564}"/>
              </a:ext>
            </a:extLst>
          </p:cNvPr>
          <p:cNvSpPr txBox="1"/>
          <p:nvPr/>
        </p:nvSpPr>
        <p:spPr>
          <a:xfrm>
            <a:off x="1494355" y="5702149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/>
              <a:t>Length, </a:t>
            </a:r>
            <a:r>
              <a:rPr lang="ko-KR" altLang="en-US" dirty="0"/>
              <a:t>실수</a:t>
            </a:r>
            <a:r>
              <a:rPr lang="en-US" altLang="ko-KR" dirty="0"/>
              <a:t>,</a:t>
            </a:r>
            <a:r>
              <a:rPr lang="ko-KR" altLang="en-US" dirty="0"/>
              <a:t> 허수 값이 정상적으로 출력되는 것을 확인할 수 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990ACA-3BCA-F4DB-07F2-1A0E9786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40" y="2834347"/>
            <a:ext cx="6790008" cy="19127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31B19E-CB3A-BD98-AF70-B356F6E8CE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775"/>
          <a:stretch/>
        </p:blipFill>
        <p:spPr>
          <a:xfrm>
            <a:off x="7589779" y="2322378"/>
            <a:ext cx="2659610" cy="30949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446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B5B24-FCF3-00E4-9DF6-5C73B513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71CE9-E638-2955-3796-B9CE0F16B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83EC0C4-082D-B6DB-B7EE-2779C39E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195755-EA61-9EFC-9341-9A031320E295}"/>
              </a:ext>
            </a:extLst>
          </p:cNvPr>
          <p:cNvSpPr/>
          <p:nvPr/>
        </p:nvSpPr>
        <p:spPr>
          <a:xfrm>
            <a:off x="904353" y="1105320"/>
            <a:ext cx="2723102" cy="683288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6867CF"/>
                </a:solidFill>
              </a:rPr>
              <a:t>#</a:t>
            </a:r>
            <a:r>
              <a:rPr lang="ko-KR" altLang="en-US" dirty="0">
                <a:solidFill>
                  <a:srgbClr val="6867CF"/>
                </a:solidFill>
              </a:rPr>
              <a:t>앞으로의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설계</a:t>
            </a:r>
            <a:r>
              <a:rPr lang="en-US" altLang="ko-KR" dirty="0">
                <a:solidFill>
                  <a:srgbClr val="6867CF"/>
                </a:solidFill>
              </a:rPr>
              <a:t>_</a:t>
            </a:r>
            <a:r>
              <a:rPr lang="ko-KR" altLang="en-US" dirty="0">
                <a:solidFill>
                  <a:srgbClr val="6867CF"/>
                </a:solidFill>
              </a:rPr>
              <a:t>계획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4821D0-B4E3-1B53-C65C-4C980FCA8250}"/>
              </a:ext>
            </a:extLst>
          </p:cNvPr>
          <p:cNvSpPr txBox="1"/>
          <p:nvPr/>
        </p:nvSpPr>
        <p:spPr>
          <a:xfrm>
            <a:off x="904352" y="2421094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매크로 제작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CF8BD-6FEE-5935-436B-94E088C68F87}"/>
              </a:ext>
            </a:extLst>
          </p:cNvPr>
          <p:cNvSpPr txBox="1"/>
          <p:nvPr/>
        </p:nvSpPr>
        <p:spPr>
          <a:xfrm>
            <a:off x="1118856" y="3429000"/>
            <a:ext cx="1040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 err="1"/>
              <a:t>파이썬에서</a:t>
            </a:r>
            <a:r>
              <a:rPr lang="ko-KR" altLang="en-US" dirty="0"/>
              <a:t> 코드로 만든 함수들을 </a:t>
            </a:r>
            <a:r>
              <a:rPr lang="en-US" altLang="ko-KR" dirty="0"/>
              <a:t>VBA </a:t>
            </a:r>
            <a:r>
              <a:rPr lang="ko-KR" altLang="en-US" dirty="0"/>
              <a:t>언어로 전환 예정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94018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096E-0869-0ECB-305F-40924D50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91887-8B87-46D5-3F67-7C583B69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5C3F778-4874-669F-DC85-AE9FFBB0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9905B-1545-546C-CAA2-3B37A7302598}"/>
              </a:ext>
            </a:extLst>
          </p:cNvPr>
          <p:cNvSpPr txBox="1"/>
          <p:nvPr/>
        </p:nvSpPr>
        <p:spPr>
          <a:xfrm>
            <a:off x="904352" y="1443853"/>
            <a:ext cx="6951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dirty="0"/>
              <a:t>코드 설계 순서 및 진행 현황</a:t>
            </a:r>
            <a:r>
              <a:rPr lang="en-US" altLang="ko-KR" dirty="0"/>
              <a:t>(</a:t>
            </a:r>
            <a:r>
              <a:rPr lang="ko-KR" altLang="en-US" dirty="0"/>
              <a:t>결론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65BF60-5965-CFD1-A2CA-9D3B358EC9AE}"/>
              </a:ext>
            </a:extLst>
          </p:cNvPr>
          <p:cNvSpPr/>
          <p:nvPr/>
        </p:nvSpPr>
        <p:spPr>
          <a:xfrm>
            <a:off x="904352" y="2423214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39B30A0-31DE-B13A-20BF-C59CF0AEA5F5}"/>
              </a:ext>
            </a:extLst>
          </p:cNvPr>
          <p:cNvSpPr/>
          <p:nvPr/>
        </p:nvSpPr>
        <p:spPr>
          <a:xfrm>
            <a:off x="904352" y="3368710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20032E-9F0F-030B-9BF7-A274479529EE}"/>
              </a:ext>
            </a:extLst>
          </p:cNvPr>
          <p:cNvSpPr/>
          <p:nvPr/>
        </p:nvSpPr>
        <p:spPr>
          <a:xfrm>
            <a:off x="904352" y="4314206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74434-1A6B-5898-6623-74A2FFD9893A}"/>
              </a:ext>
            </a:extLst>
          </p:cNvPr>
          <p:cNvSpPr txBox="1"/>
          <p:nvPr/>
        </p:nvSpPr>
        <p:spPr>
          <a:xfrm>
            <a:off x="1403920" y="2379225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E_field</a:t>
            </a:r>
            <a:r>
              <a:rPr lang="ko-KR" altLang="en-US" dirty="0"/>
              <a:t>의 실수</a:t>
            </a:r>
            <a:r>
              <a:rPr lang="en-US" altLang="ko-KR" dirty="0"/>
              <a:t>, </a:t>
            </a:r>
            <a:r>
              <a:rPr lang="ko-KR" altLang="en-US" dirty="0"/>
              <a:t>허수 값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2E08C-31E7-903C-BD80-67FE00AED0EC}"/>
              </a:ext>
            </a:extLst>
          </p:cNvPr>
          <p:cNvSpPr txBox="1"/>
          <p:nvPr/>
        </p:nvSpPr>
        <p:spPr>
          <a:xfrm>
            <a:off x="1403920" y="3324721"/>
            <a:ext cx="596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N_parallel</a:t>
            </a:r>
            <a:r>
              <a:rPr lang="en-US" altLang="ko-KR" dirty="0"/>
              <a:t> </a:t>
            </a:r>
            <a:r>
              <a:rPr lang="ko-KR" altLang="en-US" dirty="0"/>
              <a:t>출력을 위해 추가로</a:t>
            </a:r>
            <a:r>
              <a:rPr lang="en-US" altLang="ko-KR" dirty="0"/>
              <a:t> </a:t>
            </a:r>
            <a:r>
              <a:rPr lang="ko-KR" altLang="en-US" dirty="0"/>
              <a:t>필요한 </a:t>
            </a:r>
            <a:r>
              <a:rPr lang="en-US" altLang="ko-KR" dirty="0"/>
              <a:t>Length</a:t>
            </a:r>
            <a:r>
              <a:rPr lang="ko-KR" altLang="en-US" dirty="0"/>
              <a:t> 정보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633A2-BE12-E428-F8DE-2446F136249C}"/>
              </a:ext>
            </a:extLst>
          </p:cNvPr>
          <p:cNvSpPr txBox="1"/>
          <p:nvPr/>
        </p:nvSpPr>
        <p:spPr>
          <a:xfrm>
            <a:off x="1403920" y="430558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기타 파이썬 코드의 함수를 </a:t>
            </a:r>
            <a:r>
              <a:rPr lang="en-US" altLang="ko-KR" dirty="0"/>
              <a:t>VBA </a:t>
            </a:r>
            <a:r>
              <a:rPr lang="ko-KR" altLang="en-US" dirty="0"/>
              <a:t>언어로 전환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63F07D-2663-30EC-008F-576DB8723D05}"/>
              </a:ext>
            </a:extLst>
          </p:cNvPr>
          <p:cNvSpPr/>
          <p:nvPr/>
        </p:nvSpPr>
        <p:spPr>
          <a:xfrm>
            <a:off x="904352" y="5303691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4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06F6B-DBC3-BF4E-6826-BBE265BAAECA}"/>
              </a:ext>
            </a:extLst>
          </p:cNvPr>
          <p:cNvSpPr txBox="1"/>
          <p:nvPr/>
        </p:nvSpPr>
        <p:spPr>
          <a:xfrm>
            <a:off x="1403920" y="525970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전체적인 작동 확인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4BCFA3F-9F6F-0BF2-7DCF-55C8B7F00DEC}"/>
              </a:ext>
            </a:extLst>
          </p:cNvPr>
          <p:cNvCxnSpPr>
            <a:stCxn id="9" idx="1"/>
          </p:cNvCxnSpPr>
          <p:nvPr/>
        </p:nvCxnSpPr>
        <p:spPr>
          <a:xfrm>
            <a:off x="1403920" y="2563891"/>
            <a:ext cx="3449434" cy="185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F846FF-4379-D444-8CEA-E8994EB4D2CC}"/>
              </a:ext>
            </a:extLst>
          </p:cNvPr>
          <p:cNvSpPr txBox="1"/>
          <p:nvPr/>
        </p:nvSpPr>
        <p:spPr>
          <a:xfrm>
            <a:off x="5001230" y="23792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완료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F4E8759-3ADB-D373-663B-915A87BC511B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1403920" y="3509387"/>
            <a:ext cx="6032163" cy="2694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EE290C-E0AF-864A-CD5E-6E1B7312279F}"/>
              </a:ext>
            </a:extLst>
          </p:cNvPr>
          <p:cNvSpPr txBox="1"/>
          <p:nvPr/>
        </p:nvSpPr>
        <p:spPr>
          <a:xfrm>
            <a:off x="7583959" y="33331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완료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80E41B-553E-36DE-42BB-BB9685558C29}"/>
              </a:ext>
            </a:extLst>
          </p:cNvPr>
          <p:cNvSpPr txBox="1"/>
          <p:nvPr/>
        </p:nvSpPr>
        <p:spPr>
          <a:xfrm>
            <a:off x="6371238" y="43055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진행중</a:t>
            </a:r>
          </a:p>
        </p:txBody>
      </p:sp>
    </p:spTree>
    <p:extLst>
      <p:ext uri="{BB962C8B-B14F-4D97-AF65-F5344CB8AC3E}">
        <p14:creationId xmlns:p14="http://schemas.microsoft.com/office/powerpoint/2010/main" val="2516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DE9D6-B286-F35C-071A-6F37921E5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291AE-276B-6653-D9BD-09B94340C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BBAC255-8214-C0CD-941C-CA0DACEE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57BE528-DE90-ABC2-1F82-9449F09CB1B2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45F12-7410-C183-2694-4D4AEDA86177}"/>
              </a:ext>
            </a:extLst>
          </p:cNvPr>
          <p:cNvSpPr txBox="1"/>
          <p:nvPr/>
        </p:nvSpPr>
        <p:spPr>
          <a:xfrm>
            <a:off x="1403920" y="871973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E_field</a:t>
            </a:r>
            <a:r>
              <a:rPr lang="ko-KR" altLang="en-US" dirty="0"/>
              <a:t>의 실수</a:t>
            </a:r>
            <a:r>
              <a:rPr lang="en-US" altLang="ko-KR" dirty="0"/>
              <a:t>, </a:t>
            </a:r>
            <a:r>
              <a:rPr lang="ko-KR" altLang="en-US" dirty="0"/>
              <a:t>허수 값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60F39-88DE-1A44-4FB5-9392F79262B6}"/>
              </a:ext>
            </a:extLst>
          </p:cNvPr>
          <p:cNvSpPr txBox="1"/>
          <p:nvPr/>
        </p:nvSpPr>
        <p:spPr>
          <a:xfrm>
            <a:off x="904352" y="1550824"/>
            <a:ext cx="107014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Explicit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Sub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dataY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index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Integer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totalPoints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Integer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frequency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Double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frequency</a:t>
            </a:r>
            <a:r>
              <a:rPr lang="ko-KR" altLang="en-US" dirty="0"/>
              <a:t> = 0.476 </a:t>
            </a:r>
            <a:r>
              <a:rPr lang="ko-KR" altLang="en-US" dirty="0">
                <a:solidFill>
                  <a:srgbClr val="00B050"/>
                </a:solidFill>
              </a:rPr>
              <a:t>‘ </a:t>
            </a:r>
            <a:r>
              <a:rPr lang="en-US" altLang="ko-KR" dirty="0">
                <a:solidFill>
                  <a:srgbClr val="00B050"/>
                </a:solidFill>
              </a:rPr>
              <a:t>476MHz, </a:t>
            </a:r>
            <a:r>
              <a:rPr lang="ko-KR" altLang="en-US" dirty="0">
                <a:solidFill>
                  <a:srgbClr val="00B050"/>
                </a:solidFill>
              </a:rPr>
              <a:t>필요한 주파수 값 설정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    ' </a:t>
            </a:r>
            <a:r>
              <a:rPr lang="ko-KR" altLang="en-US" dirty="0" err="1">
                <a:solidFill>
                  <a:srgbClr val="00B050"/>
                </a:solidFill>
              </a:rPr>
              <a:t>E-Field</a:t>
            </a:r>
            <a:r>
              <a:rPr lang="ko-KR" altLang="en-US" dirty="0">
                <a:solidFill>
                  <a:srgbClr val="00B050"/>
                </a:solidFill>
              </a:rPr>
              <a:t> 데이터 불러오기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dataY</a:t>
            </a:r>
            <a:r>
              <a:rPr lang="ko-KR" altLang="en-US" dirty="0"/>
              <a:t> = </a:t>
            </a:r>
            <a:r>
              <a:rPr lang="ko-KR" altLang="en-US" dirty="0" err="1"/>
              <a:t>ResultTree.GetResultFromTreeItem</a:t>
            </a:r>
            <a:r>
              <a:rPr lang="ko-KR" altLang="en-US" dirty="0"/>
              <a:t>("</a:t>
            </a:r>
            <a:r>
              <a:rPr lang="ko-KR" altLang="en-US" dirty="0" err="1"/>
              <a:t>Tables</a:t>
            </a:r>
            <a:r>
              <a:rPr lang="ko-KR" altLang="en-US" dirty="0"/>
              <a:t>\1D </a:t>
            </a:r>
            <a:r>
              <a:rPr lang="ko-KR" altLang="en-US" dirty="0" err="1"/>
              <a:t>Results</a:t>
            </a:r>
            <a:r>
              <a:rPr lang="ko-KR" altLang="en-US" dirty="0"/>
              <a:t>\curve1_e-field (</a:t>
            </a:r>
            <a:r>
              <a:rPr lang="ko-KR" altLang="en-US" dirty="0" err="1"/>
              <a:t>f</a:t>
            </a:r>
            <a:r>
              <a:rPr lang="ko-KR" altLang="en-US" dirty="0"/>
              <a:t>=0.476) (1)", "3D:RunID:0")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>
                <a:solidFill>
                  <a:srgbClr val="00B050"/>
                </a:solidFill>
              </a:rPr>
              <a:t>' 데이터 포인트 개수 확인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totalPoints</a:t>
            </a:r>
            <a:r>
              <a:rPr lang="ko-KR" altLang="en-US" dirty="0"/>
              <a:t> = </a:t>
            </a:r>
            <a:r>
              <a:rPr lang="ko-KR" altLang="en-US" dirty="0" err="1"/>
              <a:t>dataY.GetN</a:t>
            </a:r>
            <a:r>
              <a:rPr lang="ko-KR" altLang="en-US" dirty="0"/>
              <a:t>()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D12D61-8A5A-5CCE-6E0D-35B2BB8FD43B}"/>
              </a:ext>
            </a:extLst>
          </p:cNvPr>
          <p:cNvSpPr txBox="1"/>
          <p:nvPr/>
        </p:nvSpPr>
        <p:spPr>
          <a:xfrm>
            <a:off x="7395587" y="1668026"/>
            <a:ext cx="3697793" cy="1477328"/>
          </a:xfrm>
          <a:prstGeom prst="rect">
            <a:avLst/>
          </a:prstGeom>
          <a:noFill/>
          <a:ln w="28575">
            <a:solidFill>
              <a:srgbClr val="EEDEE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Sub: </a:t>
            </a:r>
            <a:r>
              <a:rPr lang="ko-KR" altLang="en-US" dirty="0"/>
              <a:t>함수 선언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Dim:</a:t>
            </a:r>
            <a:r>
              <a:rPr lang="ko-KR" altLang="en-US" dirty="0"/>
              <a:t> 변수 선언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As</a:t>
            </a:r>
            <a:r>
              <a:rPr lang="ko-KR" altLang="en-US" dirty="0"/>
              <a:t> 뒤에 타입까지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 :</a:t>
            </a:r>
            <a:r>
              <a:rPr lang="ko-KR" altLang="en-US" dirty="0"/>
              <a:t> 주석 </a:t>
            </a:r>
            <a:r>
              <a:rPr lang="en-US" altLang="ko-KR" dirty="0"/>
              <a:t>(</a:t>
            </a:r>
            <a:r>
              <a:rPr lang="ko-KR" altLang="en-US" dirty="0"/>
              <a:t>초록색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6196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6B81A-5EED-85EA-EE93-B983F2543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72077-D373-A22B-5CD6-BEC78A44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846F41A-8D01-C0E6-0775-F6F7EA15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30B239-3333-F450-1DC6-560925DB4C82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6FA22C-D3D3-5C49-D776-AE2EEC644C3F}"/>
              </a:ext>
            </a:extLst>
          </p:cNvPr>
          <p:cNvSpPr txBox="1"/>
          <p:nvPr/>
        </p:nvSpPr>
        <p:spPr>
          <a:xfrm>
            <a:off x="1403920" y="871973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E_field</a:t>
            </a:r>
            <a:r>
              <a:rPr lang="ko-KR" altLang="en-US" dirty="0"/>
              <a:t>의 실수</a:t>
            </a:r>
            <a:r>
              <a:rPr lang="en-US" altLang="ko-KR" dirty="0"/>
              <a:t>, </a:t>
            </a:r>
            <a:r>
              <a:rPr lang="ko-KR" altLang="en-US" dirty="0"/>
              <a:t>허수 값 출력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5C581-2065-F32F-4BBB-A8E6966E9B7F}"/>
              </a:ext>
            </a:extLst>
          </p:cNvPr>
          <p:cNvSpPr txBox="1"/>
          <p:nvPr/>
        </p:nvSpPr>
        <p:spPr>
          <a:xfrm>
            <a:off x="904352" y="1550824"/>
            <a:ext cx="107014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Option</a:t>
            </a:r>
            <a:r>
              <a:rPr lang="ko-KR" altLang="en-US" dirty="0"/>
              <a:t> </a:t>
            </a:r>
            <a:r>
              <a:rPr lang="ko-KR" altLang="en-US" dirty="0" err="1"/>
              <a:t>Explicit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Sub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dataY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Variant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index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Integer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totalPoints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Integer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Dim</a:t>
            </a:r>
            <a:r>
              <a:rPr lang="ko-KR" altLang="en-US" dirty="0"/>
              <a:t> </a:t>
            </a:r>
            <a:r>
              <a:rPr lang="ko-KR" altLang="en-US" dirty="0" err="1"/>
              <a:t>frequency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Double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 err="1"/>
              <a:t>frequency</a:t>
            </a:r>
            <a:r>
              <a:rPr lang="ko-KR" altLang="en-US" dirty="0"/>
              <a:t> = 0.476 </a:t>
            </a:r>
            <a:r>
              <a:rPr lang="ko-KR" altLang="en-US" dirty="0">
                <a:solidFill>
                  <a:srgbClr val="00B050"/>
                </a:solidFill>
              </a:rPr>
              <a:t>‘ </a:t>
            </a:r>
            <a:r>
              <a:rPr lang="en-US" altLang="ko-KR" dirty="0">
                <a:solidFill>
                  <a:srgbClr val="00B050"/>
                </a:solidFill>
              </a:rPr>
              <a:t>476MHz, </a:t>
            </a:r>
            <a:r>
              <a:rPr lang="ko-KR" altLang="en-US" dirty="0">
                <a:solidFill>
                  <a:srgbClr val="00B050"/>
                </a:solidFill>
              </a:rPr>
              <a:t>필요한 주파수 값 설정</a:t>
            </a:r>
          </a:p>
          <a:p>
            <a:endParaRPr lang="ko-KR" altLang="en-US" dirty="0"/>
          </a:p>
          <a:p>
            <a:r>
              <a:rPr lang="ko-KR" altLang="en-US" dirty="0">
                <a:solidFill>
                  <a:srgbClr val="00B050"/>
                </a:solidFill>
              </a:rPr>
              <a:t>    ' </a:t>
            </a:r>
            <a:r>
              <a:rPr lang="ko-KR" altLang="en-US" dirty="0" err="1">
                <a:solidFill>
                  <a:srgbClr val="00B050"/>
                </a:solidFill>
              </a:rPr>
              <a:t>E-Field</a:t>
            </a:r>
            <a:r>
              <a:rPr lang="ko-KR" altLang="en-US" dirty="0">
                <a:solidFill>
                  <a:srgbClr val="00B050"/>
                </a:solidFill>
              </a:rPr>
              <a:t> 데이터 불러오기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Set</a:t>
            </a:r>
            <a:r>
              <a:rPr lang="ko-KR" altLang="en-US" dirty="0"/>
              <a:t> </a:t>
            </a:r>
            <a:r>
              <a:rPr lang="ko-KR" altLang="en-US" dirty="0" err="1"/>
              <a:t>dataY</a:t>
            </a:r>
            <a:r>
              <a:rPr lang="ko-KR" altLang="en-US" dirty="0"/>
              <a:t> = </a:t>
            </a:r>
            <a:r>
              <a:rPr lang="ko-KR" altLang="en-US" dirty="0" err="1"/>
              <a:t>ResultTree.GetResultFromTreeItem</a:t>
            </a:r>
            <a:r>
              <a:rPr lang="ko-KR" altLang="en-US" dirty="0"/>
              <a:t>("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Tables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\1D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Results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\curve1_e-field (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=0.476) (1)</a:t>
            </a:r>
            <a:r>
              <a:rPr lang="ko-KR" altLang="en-US" dirty="0"/>
              <a:t>", "</a:t>
            </a:r>
            <a:r>
              <a:rPr lang="ko-KR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3D:RunID:0</a:t>
            </a:r>
            <a:r>
              <a:rPr lang="ko-KR" altLang="en-US" dirty="0"/>
              <a:t>")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  <a:r>
              <a:rPr lang="ko-KR" altLang="en-US" dirty="0">
                <a:solidFill>
                  <a:srgbClr val="00B050"/>
                </a:solidFill>
              </a:rPr>
              <a:t>' 데이터 포인트 개수 확인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totalPoints</a:t>
            </a:r>
            <a:r>
              <a:rPr lang="ko-KR" altLang="en-US" dirty="0"/>
              <a:t> = </a:t>
            </a:r>
            <a:r>
              <a:rPr lang="ko-KR" altLang="en-US" dirty="0" err="1"/>
              <a:t>dataY.GetN</a:t>
            </a:r>
            <a:r>
              <a:rPr lang="ko-KR" altLang="en-US" dirty="0"/>
              <a:t>()  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E2AF08-86CA-1F37-10E9-7C2CE767BB8F}"/>
              </a:ext>
            </a:extLst>
          </p:cNvPr>
          <p:cNvCxnSpPr>
            <a:cxnSpLocks/>
          </p:cNvCxnSpPr>
          <p:nvPr/>
        </p:nvCxnSpPr>
        <p:spPr>
          <a:xfrm flipV="1">
            <a:off x="8009740" y="3505442"/>
            <a:ext cx="219860" cy="727151"/>
          </a:xfrm>
          <a:prstGeom prst="straightConnector1">
            <a:avLst/>
          </a:prstGeom>
          <a:ln w="19050">
            <a:solidFill>
              <a:srgbClr val="ADB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6839EB-D80D-7936-804C-1E081D84120D}"/>
              </a:ext>
            </a:extLst>
          </p:cNvPr>
          <p:cNvSpPr txBox="1"/>
          <p:nvPr/>
        </p:nvSpPr>
        <p:spPr>
          <a:xfrm>
            <a:off x="4330840" y="1517215"/>
            <a:ext cx="7500021" cy="1785104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경로는 </a:t>
            </a:r>
            <a:r>
              <a:rPr lang="en-US" altLang="ko-KR" dirty="0"/>
              <a:t>Navigation Tree</a:t>
            </a:r>
            <a:r>
              <a:rPr lang="ko-KR" altLang="en-US" dirty="0"/>
              <a:t>를 통해서 적어야 함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Run ID</a:t>
            </a:r>
            <a:r>
              <a:rPr lang="ko-KR" altLang="en-US" dirty="0"/>
              <a:t>는 시뮬레이션 결과를 특정 실행</a:t>
            </a:r>
            <a:r>
              <a:rPr lang="en-US" altLang="ko-KR" dirty="0"/>
              <a:t>(run)</a:t>
            </a:r>
            <a:r>
              <a:rPr lang="ko-KR" altLang="en-US" dirty="0"/>
              <a:t>과 연결하기 위해 사용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3D:RunID:0</a:t>
            </a:r>
            <a:r>
              <a:rPr lang="ko-KR" altLang="en-US" dirty="0"/>
              <a:t>는 가장 최근에 실행된 </a:t>
            </a:r>
            <a:r>
              <a:rPr lang="en-US" altLang="ko-KR" dirty="0"/>
              <a:t>3D </a:t>
            </a:r>
            <a:r>
              <a:rPr lang="ko-KR" altLang="en-US" dirty="0"/>
              <a:t>시뮬레이션의 데이터 의미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FA827-92DF-A045-D238-6A5219A3D768}"/>
              </a:ext>
            </a:extLst>
          </p:cNvPr>
          <p:cNvSpPr txBox="1"/>
          <p:nvPr/>
        </p:nvSpPr>
        <p:spPr>
          <a:xfrm>
            <a:off x="7546312" y="433540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“</a:t>
            </a:r>
            <a:r>
              <a:rPr lang="ko-KR" altLang="en-US" b="1" dirty="0">
                <a:solidFill>
                  <a:srgbClr val="FF0000"/>
                </a:solidFill>
              </a:rPr>
              <a:t>경로</a:t>
            </a:r>
            <a:r>
              <a:rPr lang="en-US" altLang="ko-KR" b="1" dirty="0">
                <a:solidFill>
                  <a:srgbClr val="FF0000"/>
                </a:solidFill>
              </a:rPr>
              <a:t>”,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40747D-689E-1A94-011F-6B6A9FA92123}"/>
              </a:ext>
            </a:extLst>
          </p:cNvPr>
          <p:cNvSpPr txBox="1"/>
          <p:nvPr/>
        </p:nvSpPr>
        <p:spPr>
          <a:xfrm>
            <a:off x="8408682" y="433329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7030A0"/>
                </a:solidFill>
              </a:rPr>
              <a:t>“</a:t>
            </a:r>
            <a:r>
              <a:rPr lang="en-US" altLang="ko-KR" b="1" dirty="0" err="1">
                <a:solidFill>
                  <a:srgbClr val="7030A0"/>
                </a:solidFill>
              </a:rPr>
              <a:t>RunID</a:t>
            </a:r>
            <a:r>
              <a:rPr lang="en-US" altLang="ko-KR" b="1" dirty="0">
                <a:solidFill>
                  <a:srgbClr val="7030A0"/>
                </a:solidFill>
              </a:rPr>
              <a:t>”</a:t>
            </a:r>
            <a:endParaRPr lang="ko-KR" altLang="en-US" b="1" dirty="0">
              <a:solidFill>
                <a:srgbClr val="7030A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1B0598D-8AA1-9767-D0DC-39B23859F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427" y="3518037"/>
            <a:ext cx="1928834" cy="78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1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02972-61D9-6F97-46AD-B0435E5D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EA876-3F0E-FEF6-20EB-E98690D8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A2ECCD4-FCF2-12D2-7AFF-4474154D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DA1066A-13EF-B9E5-C9D0-2B11E6B2E612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123C1-7B98-A60D-257C-6520D0C09444}"/>
              </a:ext>
            </a:extLst>
          </p:cNvPr>
          <p:cNvSpPr txBox="1"/>
          <p:nvPr/>
        </p:nvSpPr>
        <p:spPr>
          <a:xfrm>
            <a:off x="1403920" y="871973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E_field</a:t>
            </a:r>
            <a:r>
              <a:rPr lang="ko-KR" altLang="en-US" dirty="0"/>
              <a:t>의 실수</a:t>
            </a:r>
            <a:r>
              <a:rPr lang="en-US" altLang="ko-KR" dirty="0"/>
              <a:t>, </a:t>
            </a:r>
            <a:r>
              <a:rPr lang="ko-KR" altLang="en-US" dirty="0"/>
              <a:t>허수 값 출력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358562-9E9C-0BDC-B460-4C38720CF193}"/>
              </a:ext>
            </a:extLst>
          </p:cNvPr>
          <p:cNvSpPr txBox="1"/>
          <p:nvPr/>
        </p:nvSpPr>
        <p:spPr>
          <a:xfrm>
            <a:off x="904352" y="1668026"/>
            <a:ext cx="2361362" cy="369332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 Tree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1CEDB3-CAFC-A468-98A9-5007020A6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817" y="892869"/>
            <a:ext cx="2222225" cy="5646043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CFF49C-ED53-8622-03B1-EE8F7CC6532C}"/>
              </a:ext>
            </a:extLst>
          </p:cNvPr>
          <p:cNvCxnSpPr/>
          <p:nvPr/>
        </p:nvCxnSpPr>
        <p:spPr>
          <a:xfrm>
            <a:off x="3498548" y="1852692"/>
            <a:ext cx="3449434" cy="18535"/>
          </a:xfrm>
          <a:prstGeom prst="straightConnector1">
            <a:avLst/>
          </a:prstGeom>
          <a:ln w="12700">
            <a:solidFill>
              <a:srgbClr val="ADB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D98B9DE-6867-B313-4CB4-66BE2229DB52}"/>
              </a:ext>
            </a:extLst>
          </p:cNvPr>
          <p:cNvSpPr txBox="1"/>
          <p:nvPr/>
        </p:nvSpPr>
        <p:spPr>
          <a:xfrm>
            <a:off x="904352" y="2556106"/>
            <a:ext cx="6114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Tables</a:t>
            </a:r>
            <a:r>
              <a:rPr lang="ko-KR" altLang="en-US" dirty="0"/>
              <a:t>\1D </a:t>
            </a:r>
            <a:r>
              <a:rPr lang="ko-KR" altLang="en-US" dirty="0" err="1"/>
              <a:t>Results</a:t>
            </a:r>
            <a:r>
              <a:rPr lang="ko-KR" altLang="en-US" dirty="0"/>
              <a:t>\curve1_e-field (</a:t>
            </a:r>
            <a:r>
              <a:rPr lang="ko-KR" altLang="en-US" dirty="0" err="1"/>
              <a:t>f</a:t>
            </a:r>
            <a:r>
              <a:rPr lang="ko-KR" altLang="en-US" dirty="0"/>
              <a:t>=0.476) 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F5FBB-D148-896D-3D45-97F9BD4AEAD7}"/>
              </a:ext>
            </a:extLst>
          </p:cNvPr>
          <p:cNvSpPr txBox="1"/>
          <p:nvPr/>
        </p:nvSpPr>
        <p:spPr>
          <a:xfrm>
            <a:off x="904350" y="3361441"/>
            <a:ext cx="5908431" cy="2308324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ResultTree.GetResultFromTreeItem</a:t>
            </a:r>
            <a:r>
              <a:rPr lang="ko-KR" altLang="en-US" dirty="0"/>
              <a:t> 함수를 사용해서 데이터를 불러올 수 있음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큰 파일 순서로 작성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하이픈 없이 띄어쓰기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99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1E918-D218-048D-879A-4741DB426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7B416-153F-0287-C66E-A14F94AE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204642F-9A03-5852-94B6-B04D9022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D51B7D-FF05-8175-E4E8-FD826B51ED3A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A50F0-91CF-92DF-14C2-9CC54489355A}"/>
              </a:ext>
            </a:extLst>
          </p:cNvPr>
          <p:cNvSpPr txBox="1"/>
          <p:nvPr/>
        </p:nvSpPr>
        <p:spPr>
          <a:xfrm>
            <a:off x="1403920" y="871973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E_field</a:t>
            </a:r>
            <a:r>
              <a:rPr lang="ko-KR" altLang="en-US" dirty="0"/>
              <a:t>의 실수</a:t>
            </a:r>
            <a:r>
              <a:rPr lang="en-US" altLang="ko-KR" dirty="0"/>
              <a:t>, </a:t>
            </a:r>
            <a:r>
              <a:rPr lang="ko-KR" altLang="en-US" dirty="0"/>
              <a:t>허수 값 출력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61677-8572-F156-CDBB-5DA8B08C1636}"/>
              </a:ext>
            </a:extLst>
          </p:cNvPr>
          <p:cNvSpPr txBox="1"/>
          <p:nvPr/>
        </p:nvSpPr>
        <p:spPr>
          <a:xfrm>
            <a:off x="531761" y="1594813"/>
            <a:ext cx="11275052" cy="4816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  <a:r>
              <a:rPr lang="en-US" altLang="ko-KR" sz="1700" dirty="0">
                <a:solidFill>
                  <a:srgbClr val="00B050"/>
                </a:solidFill>
              </a:rPr>
              <a:t>' </a:t>
            </a:r>
            <a:r>
              <a:rPr lang="ko-KR" altLang="en-US" sz="1700" dirty="0">
                <a:solidFill>
                  <a:srgbClr val="00B050"/>
                </a:solidFill>
              </a:rPr>
              <a:t>결과를 저장할 배열 준비</a:t>
            </a:r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Dim</a:t>
            </a:r>
            <a:r>
              <a:rPr lang="ko-KR" altLang="en-US" sz="1700" dirty="0"/>
              <a:t> </a:t>
            </a:r>
            <a:r>
              <a:rPr lang="ko-KR" altLang="en-US" sz="1700" dirty="0" err="1"/>
              <a:t>realPart</a:t>
            </a:r>
            <a:r>
              <a:rPr lang="ko-KR" altLang="en-US" sz="1700" dirty="0"/>
              <a:t>() </a:t>
            </a:r>
            <a:r>
              <a:rPr lang="ko-KR" altLang="en-US" sz="1700" dirty="0" err="1"/>
              <a:t>As</a:t>
            </a:r>
            <a:r>
              <a:rPr lang="ko-KR" altLang="en-US" sz="1700" dirty="0"/>
              <a:t> </a:t>
            </a:r>
            <a:r>
              <a:rPr lang="ko-KR" altLang="en-US" sz="1700" dirty="0" err="1"/>
              <a:t>Double</a:t>
            </a:r>
            <a:endParaRPr lang="ko-KR" altLang="en-US" sz="1700" dirty="0"/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Dim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imagPart</a:t>
            </a:r>
            <a:r>
              <a:rPr lang="ko-KR" altLang="en-US" sz="1700" dirty="0"/>
              <a:t>() </a:t>
            </a:r>
            <a:r>
              <a:rPr lang="ko-KR" altLang="en-US" sz="1700" dirty="0" err="1"/>
              <a:t>As</a:t>
            </a:r>
            <a:r>
              <a:rPr lang="ko-KR" altLang="en-US" sz="1700" dirty="0"/>
              <a:t> </a:t>
            </a:r>
            <a:r>
              <a:rPr lang="ko-KR" altLang="en-US" sz="1700" dirty="0" err="1"/>
              <a:t>Double</a:t>
            </a:r>
            <a:endParaRPr lang="ko-KR" altLang="en-US" sz="1700" dirty="0"/>
          </a:p>
          <a:p>
            <a:endParaRPr lang="ko-KR" altLang="en-US" sz="1700" dirty="0"/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ReDim</a:t>
            </a:r>
            <a:r>
              <a:rPr lang="ko-KR" altLang="en-US" sz="1700" dirty="0"/>
              <a:t> </a:t>
            </a:r>
            <a:r>
              <a:rPr lang="ko-KR" altLang="en-US" sz="1700" dirty="0" err="1"/>
              <a:t>realPart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totalPoints</a:t>
            </a:r>
            <a:r>
              <a:rPr lang="ko-KR" altLang="en-US" sz="1700" dirty="0"/>
              <a:t> - 1)</a:t>
            </a:r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ReDim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imagPart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totalPoints</a:t>
            </a:r>
            <a:r>
              <a:rPr lang="ko-KR" altLang="en-US" sz="1700" dirty="0"/>
              <a:t> - 1)</a:t>
            </a:r>
          </a:p>
          <a:p>
            <a:endParaRPr lang="ko-KR" altLang="en-US" sz="1700" dirty="0"/>
          </a:p>
          <a:p>
            <a:r>
              <a:rPr lang="ko-KR" altLang="en-US" sz="1700" dirty="0">
                <a:solidFill>
                  <a:srgbClr val="00B050"/>
                </a:solidFill>
              </a:rPr>
              <a:t>    </a:t>
            </a:r>
            <a:r>
              <a:rPr lang="en-US" altLang="ko-KR" sz="1700" dirty="0">
                <a:solidFill>
                  <a:srgbClr val="00B050"/>
                </a:solidFill>
              </a:rPr>
              <a:t>' </a:t>
            </a:r>
            <a:r>
              <a:rPr lang="ko-KR" altLang="en-US" sz="1700" dirty="0">
                <a:solidFill>
                  <a:srgbClr val="00B050"/>
                </a:solidFill>
              </a:rPr>
              <a:t>각 데이터 포인트에서 실수부와 </a:t>
            </a:r>
            <a:r>
              <a:rPr lang="ko-KR" altLang="en-US" sz="1700" dirty="0" err="1">
                <a:solidFill>
                  <a:srgbClr val="00B050"/>
                </a:solidFill>
              </a:rPr>
              <a:t>허수부</a:t>
            </a:r>
            <a:r>
              <a:rPr lang="ko-KR" altLang="en-US" sz="1700" dirty="0">
                <a:solidFill>
                  <a:srgbClr val="00B050"/>
                </a:solidFill>
              </a:rPr>
              <a:t> 추출 및 출력</a:t>
            </a:r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For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 = 0 </a:t>
            </a:r>
            <a:r>
              <a:rPr lang="ko-KR" altLang="en-US" sz="1700" dirty="0" err="1"/>
              <a:t>To</a:t>
            </a:r>
            <a:r>
              <a:rPr lang="ko-KR" altLang="en-US" sz="1700" dirty="0"/>
              <a:t> </a:t>
            </a:r>
            <a:r>
              <a:rPr lang="ko-KR" altLang="en-US" sz="1700" dirty="0" err="1"/>
              <a:t>totalPoints</a:t>
            </a:r>
            <a:r>
              <a:rPr lang="ko-KR" altLang="en-US" sz="1700" dirty="0"/>
              <a:t> - 1</a:t>
            </a:r>
          </a:p>
          <a:p>
            <a:r>
              <a:rPr lang="ko-KR" altLang="en-US" sz="1700" dirty="0"/>
              <a:t>        </a:t>
            </a:r>
            <a:r>
              <a:rPr lang="ko-KR" altLang="en-US" sz="1700" dirty="0" err="1"/>
              <a:t>realPart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 = </a:t>
            </a:r>
            <a:r>
              <a:rPr lang="ko-KR" altLang="en-US" sz="1700" dirty="0" err="1"/>
              <a:t>dataY.GetY</a:t>
            </a:r>
            <a:r>
              <a:rPr lang="ko-KR" altLang="en-US" sz="1700" dirty="0" err="1">
                <a:highlight>
                  <a:srgbClr val="FFFF00"/>
                </a:highlight>
              </a:rPr>
              <a:t>Re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 ＇ </a:t>
            </a:r>
            <a:r>
              <a:rPr lang="ko-KR" altLang="en-US" sz="1700" dirty="0" err="1"/>
              <a:t>실수부</a:t>
            </a:r>
            <a:endParaRPr lang="ko-KR" altLang="en-US" sz="1700" dirty="0"/>
          </a:p>
          <a:p>
            <a:r>
              <a:rPr lang="ko-KR" altLang="en-US" sz="1700" dirty="0"/>
              <a:t>        </a:t>
            </a:r>
            <a:r>
              <a:rPr lang="ko-KR" altLang="en-US" sz="1700" dirty="0" err="1"/>
              <a:t>imagPart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 = </a:t>
            </a:r>
            <a:r>
              <a:rPr lang="ko-KR" altLang="en-US" sz="1700" dirty="0" err="1"/>
              <a:t>dataY.GetY</a:t>
            </a:r>
            <a:r>
              <a:rPr lang="ko-KR" altLang="en-US" sz="1700" dirty="0" err="1">
                <a:highlight>
                  <a:srgbClr val="FFFF00"/>
                </a:highlight>
              </a:rPr>
              <a:t>Im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 ＇ </a:t>
            </a:r>
            <a:r>
              <a:rPr lang="ko-KR" altLang="en-US" sz="1700" dirty="0" err="1"/>
              <a:t>허수부</a:t>
            </a:r>
            <a:endParaRPr lang="ko-KR" altLang="en-US" sz="1700" dirty="0"/>
          </a:p>
          <a:p>
            <a:endParaRPr lang="ko-KR" altLang="en-US" sz="1700" dirty="0"/>
          </a:p>
          <a:p>
            <a:r>
              <a:rPr lang="ko-KR" altLang="en-US" sz="1700" dirty="0">
                <a:solidFill>
                  <a:srgbClr val="00B050"/>
                </a:solidFill>
              </a:rPr>
              <a:t>      ＇ 출력</a:t>
            </a:r>
          </a:p>
          <a:p>
            <a:r>
              <a:rPr lang="ko-KR" altLang="en-US" sz="1700" dirty="0"/>
              <a:t>       </a:t>
            </a:r>
            <a:r>
              <a:rPr lang="ko-KR" altLang="en-US" sz="1700" dirty="0" err="1"/>
              <a:t>Debug.Print</a:t>
            </a:r>
            <a:r>
              <a:rPr lang="ko-KR" altLang="en-US" sz="1700" dirty="0"/>
              <a:t> "Data </a:t>
            </a:r>
            <a:r>
              <a:rPr lang="ko-KR" altLang="en-US" sz="1700" dirty="0" err="1"/>
              <a:t>Point</a:t>
            </a:r>
            <a:r>
              <a:rPr lang="ko-KR" altLang="en-US" sz="1700" dirty="0"/>
              <a:t> " &amp; 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 + 1 &amp; ": </a:t>
            </a:r>
            <a:r>
              <a:rPr lang="ko-KR" altLang="en-US" sz="1700" dirty="0" err="1"/>
              <a:t>Real</a:t>
            </a:r>
            <a:r>
              <a:rPr lang="ko-KR" altLang="en-US" sz="1700" dirty="0"/>
              <a:t> = " &amp; </a:t>
            </a:r>
            <a:r>
              <a:rPr lang="ko-KR" altLang="en-US" sz="1700" dirty="0" err="1"/>
              <a:t>realPart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 &amp; ", </a:t>
            </a:r>
            <a:r>
              <a:rPr lang="ko-KR" altLang="en-US" sz="1700" dirty="0" err="1"/>
              <a:t>Imaginary</a:t>
            </a:r>
            <a:r>
              <a:rPr lang="ko-KR" altLang="en-US" sz="1700" dirty="0"/>
              <a:t> = " &amp; </a:t>
            </a:r>
            <a:r>
              <a:rPr lang="ko-KR" altLang="en-US" sz="1700" dirty="0" err="1"/>
              <a:t>imagPart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</a:t>
            </a:r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Next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index</a:t>
            </a:r>
            <a:endParaRPr lang="ko-KR" altLang="en-US" sz="1700" dirty="0"/>
          </a:p>
          <a:p>
            <a:endParaRPr lang="ko-KR" altLang="en-US" sz="1700" dirty="0"/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MsgBox</a:t>
            </a:r>
            <a:r>
              <a:rPr lang="ko-KR" altLang="en-US" sz="1700" dirty="0"/>
              <a:t> "</a:t>
            </a:r>
            <a:r>
              <a:rPr lang="ko-KR" altLang="en-US" sz="1700" dirty="0" err="1"/>
              <a:t>E-Field</a:t>
            </a:r>
            <a:r>
              <a:rPr lang="ko-KR" altLang="en-US" sz="1700" dirty="0"/>
              <a:t> </a:t>
            </a:r>
            <a:r>
              <a:rPr lang="ko-KR" altLang="en-US" sz="1700" dirty="0" err="1"/>
              <a:t>data</a:t>
            </a:r>
            <a:r>
              <a:rPr lang="ko-KR" altLang="en-US" sz="1700" dirty="0"/>
              <a:t> </a:t>
            </a:r>
            <a:r>
              <a:rPr lang="ko-KR" altLang="en-US" sz="1700" dirty="0" err="1"/>
              <a:t>extraction</a:t>
            </a:r>
            <a:r>
              <a:rPr lang="ko-KR" altLang="en-US" sz="1700" dirty="0"/>
              <a:t> </a:t>
            </a:r>
            <a:r>
              <a:rPr lang="ko-KR" altLang="en-US" sz="1700" dirty="0" err="1"/>
              <a:t>complete</a:t>
            </a:r>
            <a:r>
              <a:rPr lang="ko-KR" altLang="en-US" sz="1700" dirty="0"/>
              <a:t>. </a:t>
            </a:r>
            <a:r>
              <a:rPr lang="ko-KR" altLang="en-US" sz="1700" dirty="0" err="1"/>
              <a:t>Check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Immediate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Window</a:t>
            </a:r>
            <a:r>
              <a:rPr lang="ko-KR" altLang="en-US" sz="1700" dirty="0"/>
              <a:t> </a:t>
            </a:r>
            <a:r>
              <a:rPr lang="ko-KR" altLang="en-US" sz="1700" dirty="0" err="1"/>
              <a:t>for</a:t>
            </a:r>
            <a:r>
              <a:rPr lang="ko-KR" altLang="en-US" sz="1700" dirty="0"/>
              <a:t> </a:t>
            </a:r>
            <a:r>
              <a:rPr lang="ko-KR" altLang="en-US" sz="1700" dirty="0" err="1"/>
              <a:t>output</a:t>
            </a:r>
            <a:r>
              <a:rPr lang="ko-KR" altLang="en-US" sz="1700" dirty="0"/>
              <a:t>.", </a:t>
            </a:r>
            <a:r>
              <a:rPr lang="ko-KR" altLang="en-US" sz="1700" dirty="0" err="1"/>
              <a:t>vbInformation</a:t>
            </a:r>
            <a:endParaRPr lang="ko-KR" altLang="en-US" sz="1700" dirty="0"/>
          </a:p>
          <a:p>
            <a:r>
              <a:rPr lang="ko-KR" altLang="en-US" sz="1700" dirty="0" err="1"/>
              <a:t>End</a:t>
            </a:r>
            <a:r>
              <a:rPr lang="ko-KR" altLang="en-US" sz="1700" dirty="0"/>
              <a:t> </a:t>
            </a:r>
            <a:r>
              <a:rPr lang="ko-KR" altLang="en-US" sz="1700" dirty="0" err="1"/>
              <a:t>Sub</a:t>
            </a:r>
            <a:endParaRPr lang="ko-KR" altLang="en-US" sz="1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BCE976-363E-0EE4-67E0-F4E571FF1237}"/>
              </a:ext>
            </a:extLst>
          </p:cNvPr>
          <p:cNvSpPr txBox="1"/>
          <p:nvPr/>
        </p:nvSpPr>
        <p:spPr>
          <a:xfrm>
            <a:off x="6029010" y="1698171"/>
            <a:ext cx="5777803" cy="923330"/>
          </a:xfrm>
          <a:prstGeom prst="rect">
            <a:avLst/>
          </a:prstGeom>
          <a:noFill/>
          <a:ln w="28575">
            <a:solidFill>
              <a:srgbClr val="EEDEE8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ReDim</a:t>
            </a:r>
            <a:r>
              <a:rPr lang="en-US" altLang="ko-KR" dirty="0"/>
              <a:t>:</a:t>
            </a:r>
            <a:r>
              <a:rPr lang="ko-KR" altLang="en-US" dirty="0"/>
              <a:t> 배열 재설정</a:t>
            </a:r>
            <a:r>
              <a:rPr lang="en-US" altLang="ko-KR" dirty="0"/>
              <a:t>,</a:t>
            </a:r>
            <a:r>
              <a:rPr lang="ko-KR" altLang="en-US" dirty="0"/>
              <a:t> 기존 내용 삭제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Totalpoint</a:t>
            </a:r>
            <a:r>
              <a:rPr lang="ko-KR" altLang="en-US" dirty="0"/>
              <a:t>는 이미 불러올 </a:t>
            </a:r>
            <a:r>
              <a:rPr lang="en-US" altLang="ko-KR" dirty="0"/>
              <a:t>E-field</a:t>
            </a:r>
            <a:r>
              <a:rPr lang="ko-KR" altLang="en-US" dirty="0"/>
              <a:t> 정보에서 정해진 값</a:t>
            </a:r>
          </a:p>
        </p:txBody>
      </p:sp>
    </p:spTree>
    <p:extLst>
      <p:ext uri="{BB962C8B-B14F-4D97-AF65-F5344CB8AC3E}">
        <p14:creationId xmlns:p14="http://schemas.microsoft.com/office/powerpoint/2010/main" val="2390753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21758-945F-5F31-7C73-AD996847C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606DE-F766-0E89-C82B-BD3CF284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F13A852E-2D9B-83B6-4348-B9FB292F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D3D296-10D6-D1D8-004E-F1E02A39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017" y="2585442"/>
            <a:ext cx="5258256" cy="27510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0637DB2-C39A-4B20-6247-6E349F50E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142" y="2638787"/>
            <a:ext cx="2392887" cy="26443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29C947-73D8-4599-109A-2F5E99974347}"/>
              </a:ext>
            </a:extLst>
          </p:cNvPr>
          <p:cNvSpPr/>
          <p:nvPr/>
        </p:nvSpPr>
        <p:spPr>
          <a:xfrm>
            <a:off x="2095272" y="1596794"/>
            <a:ext cx="3687745" cy="622999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6867CF"/>
                </a:solidFill>
              </a:rPr>
              <a:t>원본 </a:t>
            </a:r>
            <a:r>
              <a:rPr lang="en-US" altLang="ko-KR" dirty="0">
                <a:solidFill>
                  <a:srgbClr val="6867CF"/>
                </a:solidFill>
              </a:rPr>
              <a:t>02</a:t>
            </a:r>
            <a:r>
              <a:rPr lang="ko-KR" altLang="en-US" dirty="0">
                <a:solidFill>
                  <a:srgbClr val="6867CF"/>
                </a:solidFill>
              </a:rPr>
              <a:t>번 파일 </a:t>
            </a:r>
            <a:r>
              <a:rPr lang="en-US" altLang="ko-KR" dirty="0">
                <a:solidFill>
                  <a:srgbClr val="6867CF"/>
                </a:solidFill>
              </a:rPr>
              <a:t>VBA </a:t>
            </a:r>
            <a:r>
              <a:rPr lang="ko-KR" altLang="en-US" dirty="0">
                <a:solidFill>
                  <a:srgbClr val="6867CF"/>
                </a:solidFill>
              </a:rPr>
              <a:t>실행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BA5853-5CF6-8DE5-E57A-BB62697E88A9}"/>
              </a:ext>
            </a:extLst>
          </p:cNvPr>
          <p:cNvSpPr/>
          <p:nvPr/>
        </p:nvSpPr>
        <p:spPr>
          <a:xfrm>
            <a:off x="7687825" y="1596793"/>
            <a:ext cx="2463519" cy="622999"/>
          </a:xfrm>
          <a:prstGeom prst="rect">
            <a:avLst/>
          </a:prstGeom>
          <a:solidFill>
            <a:srgbClr val="ECEFFE"/>
          </a:solidFill>
          <a:ln>
            <a:solidFill>
              <a:srgbClr val="ADB2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6867CF"/>
                </a:solidFill>
              </a:rPr>
              <a:t>기존 엑셀 파일 정보</a:t>
            </a:r>
            <a:endParaRPr lang="ko-KR" altLang="en-US" dirty="0">
              <a:solidFill>
                <a:srgbClr val="6867C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B56993-DCC9-3D04-D8D6-28AF4CB7205D}"/>
              </a:ext>
            </a:extLst>
          </p:cNvPr>
          <p:cNvSpPr txBox="1"/>
          <p:nvPr/>
        </p:nvSpPr>
        <p:spPr>
          <a:xfrm>
            <a:off x="1494355" y="5702149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실수</a:t>
            </a:r>
            <a:r>
              <a:rPr lang="en-US" altLang="ko-KR" dirty="0"/>
              <a:t>,</a:t>
            </a:r>
            <a:r>
              <a:rPr lang="ko-KR" altLang="en-US" dirty="0"/>
              <a:t> 허수 값이 정상적으로 출력되는 것을 확인할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52275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D28E7-692C-EAF7-E840-2CEEBAC78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A1872B7-E3E1-34FE-7A70-D4C9EB9C613D}"/>
              </a:ext>
            </a:extLst>
          </p:cNvPr>
          <p:cNvSpPr txBox="1"/>
          <p:nvPr/>
        </p:nvSpPr>
        <p:spPr>
          <a:xfrm>
            <a:off x="531761" y="1271855"/>
            <a:ext cx="11275052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    </a:t>
            </a:r>
            <a:r>
              <a:rPr lang="en-US" altLang="ko-KR" sz="1700" dirty="0">
                <a:solidFill>
                  <a:srgbClr val="00B050"/>
                </a:solidFill>
              </a:rPr>
              <a:t>' </a:t>
            </a:r>
            <a:r>
              <a:rPr lang="ko-KR" altLang="en-US" sz="1700" dirty="0">
                <a:solidFill>
                  <a:srgbClr val="00B050"/>
                </a:solidFill>
              </a:rPr>
              <a:t>결과를 저장할 배열 준비</a:t>
            </a:r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Dim</a:t>
            </a:r>
            <a:r>
              <a:rPr lang="ko-KR" altLang="en-US" sz="1700" dirty="0"/>
              <a:t> </a:t>
            </a:r>
            <a:r>
              <a:rPr lang="ko-KR" altLang="en-US" sz="1700" dirty="0" err="1"/>
              <a:t>realPart</a:t>
            </a:r>
            <a:r>
              <a:rPr lang="ko-KR" altLang="en-US" sz="1700" dirty="0"/>
              <a:t>() </a:t>
            </a:r>
            <a:r>
              <a:rPr lang="ko-KR" altLang="en-US" sz="1700" dirty="0" err="1"/>
              <a:t>As</a:t>
            </a:r>
            <a:r>
              <a:rPr lang="ko-KR" altLang="en-US" sz="1700" dirty="0"/>
              <a:t> </a:t>
            </a:r>
            <a:r>
              <a:rPr lang="ko-KR" altLang="en-US" sz="1700" dirty="0" err="1"/>
              <a:t>Double</a:t>
            </a:r>
            <a:endParaRPr lang="ko-KR" altLang="en-US" sz="1700" dirty="0"/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Dim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imagPart</a:t>
            </a:r>
            <a:r>
              <a:rPr lang="ko-KR" altLang="en-US" sz="1700" dirty="0"/>
              <a:t>() </a:t>
            </a:r>
            <a:r>
              <a:rPr lang="ko-KR" altLang="en-US" sz="1700" dirty="0" err="1"/>
              <a:t>As</a:t>
            </a:r>
            <a:r>
              <a:rPr lang="ko-KR" altLang="en-US" sz="1700" dirty="0"/>
              <a:t> </a:t>
            </a:r>
            <a:r>
              <a:rPr lang="ko-KR" altLang="en-US" sz="1700" dirty="0" err="1"/>
              <a:t>Double</a:t>
            </a:r>
            <a:endParaRPr lang="ko-KR" altLang="en-US" sz="1700" dirty="0"/>
          </a:p>
          <a:p>
            <a:r>
              <a:rPr lang="en-US" altLang="ko-KR" sz="1700" dirty="0"/>
              <a:t>    </a:t>
            </a:r>
            <a:r>
              <a:rPr lang="en-US" altLang="ko-KR" sz="1700" dirty="0">
                <a:highlight>
                  <a:srgbClr val="00FFFF"/>
                </a:highlight>
              </a:rPr>
              <a:t>Dim length() As Double</a:t>
            </a:r>
            <a:endParaRPr lang="ko-KR" altLang="en-US" sz="1700" dirty="0">
              <a:highlight>
                <a:srgbClr val="00FFFF"/>
              </a:highlight>
            </a:endParaRPr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ReDim</a:t>
            </a:r>
            <a:r>
              <a:rPr lang="ko-KR" altLang="en-US" sz="1700" dirty="0"/>
              <a:t> </a:t>
            </a:r>
            <a:r>
              <a:rPr lang="ko-KR" altLang="en-US" sz="1700" dirty="0" err="1"/>
              <a:t>realPart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totalPoints</a:t>
            </a:r>
            <a:r>
              <a:rPr lang="ko-KR" altLang="en-US" sz="1700" dirty="0"/>
              <a:t> - 1)</a:t>
            </a:r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ReDim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imagPart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totalPoints</a:t>
            </a:r>
            <a:r>
              <a:rPr lang="ko-KR" altLang="en-US" sz="1700" dirty="0"/>
              <a:t> - 1)</a:t>
            </a:r>
            <a:endParaRPr lang="en-US" altLang="ko-KR" sz="1700" dirty="0"/>
          </a:p>
          <a:p>
            <a:r>
              <a:rPr lang="ko-KR" altLang="en-US" sz="1600" dirty="0"/>
              <a:t>    </a:t>
            </a:r>
            <a:r>
              <a:rPr lang="ko-KR" altLang="en-US" sz="1600" dirty="0" err="1">
                <a:highlight>
                  <a:srgbClr val="00FFFF"/>
                </a:highlight>
              </a:rPr>
              <a:t>ReDim</a:t>
            </a:r>
            <a:r>
              <a:rPr lang="ko-KR" altLang="en-US" sz="1600" dirty="0">
                <a:highlight>
                  <a:srgbClr val="00FFFF"/>
                </a:highlight>
              </a:rPr>
              <a:t> </a:t>
            </a:r>
            <a:r>
              <a:rPr lang="ko-KR" altLang="en-US" sz="1600" dirty="0" err="1">
                <a:highlight>
                  <a:srgbClr val="00FFFF"/>
                </a:highlight>
              </a:rPr>
              <a:t>length</a:t>
            </a:r>
            <a:r>
              <a:rPr lang="ko-KR" altLang="en-US" sz="1600" dirty="0">
                <a:highlight>
                  <a:srgbClr val="00FFFF"/>
                </a:highlight>
              </a:rPr>
              <a:t>(</a:t>
            </a:r>
            <a:r>
              <a:rPr lang="ko-KR" altLang="en-US" sz="1600" dirty="0" err="1">
                <a:highlight>
                  <a:srgbClr val="00FFFF"/>
                </a:highlight>
              </a:rPr>
              <a:t>totalPoints</a:t>
            </a:r>
            <a:r>
              <a:rPr lang="ko-KR" altLang="en-US" sz="1600" dirty="0">
                <a:highlight>
                  <a:srgbClr val="00FFFF"/>
                </a:highlight>
              </a:rPr>
              <a:t> - 1)</a:t>
            </a:r>
            <a:endParaRPr lang="ko-KR" altLang="en-US" sz="1700" dirty="0">
              <a:highlight>
                <a:srgbClr val="00FFFF"/>
              </a:highlight>
            </a:endParaRPr>
          </a:p>
          <a:p>
            <a:endParaRPr lang="ko-KR" altLang="en-US" sz="1400" dirty="0"/>
          </a:p>
          <a:p>
            <a:r>
              <a:rPr lang="ko-KR" altLang="en-US" sz="1700" dirty="0">
                <a:solidFill>
                  <a:srgbClr val="00B050"/>
                </a:solidFill>
              </a:rPr>
              <a:t>    </a:t>
            </a:r>
            <a:r>
              <a:rPr lang="en-US" altLang="ko-KR" sz="1700" dirty="0">
                <a:solidFill>
                  <a:srgbClr val="00B050"/>
                </a:solidFill>
              </a:rPr>
              <a:t>' </a:t>
            </a:r>
            <a:r>
              <a:rPr lang="ko-KR" altLang="en-US" sz="1700" dirty="0">
                <a:solidFill>
                  <a:srgbClr val="00B050"/>
                </a:solidFill>
              </a:rPr>
              <a:t>각 데이터 포인트에서 실수부와 </a:t>
            </a:r>
            <a:r>
              <a:rPr lang="ko-KR" altLang="en-US" sz="1700" dirty="0" err="1">
                <a:solidFill>
                  <a:srgbClr val="00B050"/>
                </a:solidFill>
              </a:rPr>
              <a:t>허수부</a:t>
            </a:r>
            <a:r>
              <a:rPr lang="ko-KR" altLang="en-US" sz="1700" dirty="0">
                <a:solidFill>
                  <a:srgbClr val="00B050"/>
                </a:solidFill>
              </a:rPr>
              <a:t> 추출 및 출력</a:t>
            </a:r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For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 = 0 </a:t>
            </a:r>
            <a:r>
              <a:rPr lang="ko-KR" altLang="en-US" sz="1700" dirty="0" err="1"/>
              <a:t>To</a:t>
            </a:r>
            <a:r>
              <a:rPr lang="ko-KR" altLang="en-US" sz="1700" dirty="0"/>
              <a:t> </a:t>
            </a:r>
            <a:r>
              <a:rPr lang="ko-KR" altLang="en-US" sz="1700" dirty="0" err="1"/>
              <a:t>totalPoints</a:t>
            </a:r>
            <a:r>
              <a:rPr lang="ko-KR" altLang="en-US" sz="1700" dirty="0"/>
              <a:t> - 1</a:t>
            </a:r>
          </a:p>
          <a:p>
            <a:r>
              <a:rPr lang="ko-KR" altLang="en-US" sz="1700" dirty="0"/>
              <a:t>        </a:t>
            </a:r>
            <a:r>
              <a:rPr lang="ko-KR" altLang="en-US" sz="1700" dirty="0" err="1"/>
              <a:t>realPart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 = </a:t>
            </a:r>
            <a:r>
              <a:rPr lang="ko-KR" altLang="en-US" sz="1700" dirty="0" err="1"/>
              <a:t>dataY.Get</a:t>
            </a:r>
            <a:r>
              <a:rPr lang="ko-KR" altLang="en-US" sz="1700" dirty="0" err="1">
                <a:highlight>
                  <a:srgbClr val="FFFF00"/>
                </a:highlight>
              </a:rPr>
              <a:t>Y</a:t>
            </a:r>
            <a:r>
              <a:rPr lang="ko-KR" altLang="en-US" sz="1700" dirty="0" err="1"/>
              <a:t>Re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 ＇ </a:t>
            </a:r>
            <a:r>
              <a:rPr lang="ko-KR" altLang="en-US" sz="1700" dirty="0" err="1"/>
              <a:t>실수부</a:t>
            </a:r>
            <a:endParaRPr lang="ko-KR" altLang="en-US" sz="1700" dirty="0"/>
          </a:p>
          <a:p>
            <a:r>
              <a:rPr lang="ko-KR" altLang="en-US" sz="1700" dirty="0"/>
              <a:t>        </a:t>
            </a:r>
            <a:r>
              <a:rPr lang="ko-KR" altLang="en-US" sz="1700" dirty="0" err="1"/>
              <a:t>imagPart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 = </a:t>
            </a:r>
            <a:r>
              <a:rPr lang="ko-KR" altLang="en-US" sz="1700" dirty="0" err="1"/>
              <a:t>dataY.Get</a:t>
            </a:r>
            <a:r>
              <a:rPr lang="ko-KR" altLang="en-US" sz="1700" dirty="0" err="1">
                <a:highlight>
                  <a:srgbClr val="FFFF00"/>
                </a:highlight>
              </a:rPr>
              <a:t>Y</a:t>
            </a:r>
            <a:r>
              <a:rPr lang="ko-KR" altLang="en-US" sz="1700" dirty="0" err="1"/>
              <a:t>Im</a:t>
            </a:r>
            <a:r>
              <a:rPr lang="ko-KR" altLang="en-US" sz="1700" dirty="0"/>
              <a:t>(</a:t>
            </a:r>
            <a:r>
              <a:rPr lang="ko-KR" altLang="en-US" sz="1700" dirty="0" err="1"/>
              <a:t>index</a:t>
            </a:r>
            <a:r>
              <a:rPr lang="ko-KR" altLang="en-US" sz="1700" dirty="0"/>
              <a:t>) ＇ </a:t>
            </a:r>
            <a:r>
              <a:rPr lang="ko-KR" altLang="en-US" sz="1700" dirty="0" err="1"/>
              <a:t>허수부</a:t>
            </a:r>
            <a:endParaRPr lang="en-US" altLang="ko-KR" sz="1700" dirty="0"/>
          </a:p>
          <a:p>
            <a:r>
              <a:rPr lang="en-US" altLang="ko-KR" sz="1700" dirty="0"/>
              <a:t>        </a:t>
            </a:r>
            <a:r>
              <a:rPr lang="en-US" altLang="ko-KR" sz="1700" dirty="0">
                <a:highlight>
                  <a:srgbClr val="00FFFF"/>
                </a:highlight>
              </a:rPr>
              <a:t>length(index) = </a:t>
            </a:r>
            <a:r>
              <a:rPr lang="en-US" altLang="ko-KR" sz="1700" dirty="0" err="1">
                <a:highlight>
                  <a:srgbClr val="00FFFF"/>
                </a:highlight>
              </a:rPr>
              <a:t>dataY.Get</a:t>
            </a:r>
            <a:r>
              <a:rPr lang="en-US" altLang="ko-KR" sz="1700" dirty="0" err="1">
                <a:highlight>
                  <a:srgbClr val="FFDCED"/>
                </a:highlight>
              </a:rPr>
              <a:t>X</a:t>
            </a:r>
            <a:r>
              <a:rPr lang="en-US" altLang="ko-KR" sz="1700" dirty="0">
                <a:highlight>
                  <a:srgbClr val="00FFFF"/>
                </a:highlight>
              </a:rPr>
              <a:t>(index)</a:t>
            </a:r>
            <a:endParaRPr lang="ko-KR" altLang="en-US" sz="1700" dirty="0">
              <a:highlight>
                <a:srgbClr val="00FFFF"/>
              </a:highlight>
            </a:endParaRPr>
          </a:p>
          <a:p>
            <a:endParaRPr lang="ko-KR" altLang="en-US" sz="1400" dirty="0"/>
          </a:p>
          <a:p>
            <a:r>
              <a:rPr lang="ko-KR" altLang="en-US" sz="1700" dirty="0">
                <a:solidFill>
                  <a:srgbClr val="00B050"/>
                </a:solidFill>
              </a:rPr>
              <a:t>      ＇ 출력</a:t>
            </a:r>
          </a:p>
          <a:p>
            <a:r>
              <a:rPr lang="ko-KR" altLang="en-US" sz="1700" dirty="0"/>
              <a:t>       </a:t>
            </a:r>
            <a:r>
              <a:rPr lang="en-US" altLang="ko-KR" sz="1700" dirty="0" err="1"/>
              <a:t>Debug.Print</a:t>
            </a:r>
            <a:r>
              <a:rPr lang="en-US" altLang="ko-KR" sz="1700" dirty="0"/>
              <a:t> "Data Point " &amp; index + 1 &amp; ": Real = " &amp; </a:t>
            </a:r>
            <a:r>
              <a:rPr lang="en-US" altLang="ko-KR" sz="1700" dirty="0" err="1"/>
              <a:t>realPart</a:t>
            </a:r>
            <a:r>
              <a:rPr lang="en-US" altLang="ko-KR" sz="1700" dirty="0"/>
              <a:t>(index) &amp; ", Imaginary = " &amp; </a:t>
            </a:r>
            <a:r>
              <a:rPr lang="en-US" altLang="ko-KR" sz="1700" dirty="0" err="1"/>
              <a:t>imagPart</a:t>
            </a:r>
            <a:r>
              <a:rPr lang="en-US" altLang="ko-KR" sz="1700" dirty="0"/>
              <a:t>(index) </a:t>
            </a:r>
            <a:r>
              <a:rPr lang="en-US" altLang="ko-KR" sz="1700" dirty="0">
                <a:highlight>
                  <a:srgbClr val="00FFFF"/>
                </a:highlight>
              </a:rPr>
              <a:t>&amp; ", Length = " &amp; length(index)</a:t>
            </a:r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Next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index</a:t>
            </a:r>
            <a:endParaRPr lang="ko-KR" altLang="en-US" sz="1700" dirty="0"/>
          </a:p>
          <a:p>
            <a:endParaRPr lang="ko-KR" altLang="en-US" sz="1400" dirty="0"/>
          </a:p>
          <a:p>
            <a:r>
              <a:rPr lang="ko-KR" altLang="en-US" sz="1700" dirty="0"/>
              <a:t>    </a:t>
            </a:r>
            <a:r>
              <a:rPr lang="ko-KR" altLang="en-US" sz="1700" dirty="0" err="1"/>
              <a:t>MsgBox</a:t>
            </a:r>
            <a:r>
              <a:rPr lang="ko-KR" altLang="en-US" sz="1700" dirty="0"/>
              <a:t> "</a:t>
            </a:r>
            <a:r>
              <a:rPr lang="ko-KR" altLang="en-US" sz="1700" dirty="0" err="1"/>
              <a:t>E-Field</a:t>
            </a:r>
            <a:r>
              <a:rPr lang="ko-KR" altLang="en-US" sz="1700" dirty="0"/>
              <a:t> </a:t>
            </a:r>
            <a:r>
              <a:rPr lang="ko-KR" altLang="en-US" sz="1700" dirty="0" err="1"/>
              <a:t>data</a:t>
            </a:r>
            <a:r>
              <a:rPr lang="ko-KR" altLang="en-US" sz="1700" dirty="0"/>
              <a:t> </a:t>
            </a:r>
            <a:r>
              <a:rPr lang="ko-KR" altLang="en-US" sz="1700" dirty="0" err="1"/>
              <a:t>extraction</a:t>
            </a:r>
            <a:r>
              <a:rPr lang="ko-KR" altLang="en-US" sz="1700" dirty="0"/>
              <a:t> </a:t>
            </a:r>
            <a:r>
              <a:rPr lang="ko-KR" altLang="en-US" sz="1700" dirty="0" err="1"/>
              <a:t>complete</a:t>
            </a:r>
            <a:r>
              <a:rPr lang="ko-KR" altLang="en-US" sz="1700" dirty="0"/>
              <a:t>. </a:t>
            </a:r>
            <a:r>
              <a:rPr lang="ko-KR" altLang="en-US" sz="1700" dirty="0" err="1"/>
              <a:t>Check</a:t>
            </a:r>
            <a:r>
              <a:rPr lang="ko-KR" altLang="en-US" sz="1700" dirty="0"/>
              <a:t> </a:t>
            </a:r>
            <a:r>
              <a:rPr lang="ko-KR" altLang="en-US" sz="1700" dirty="0" err="1"/>
              <a:t>Immediate</a:t>
            </a:r>
            <a:r>
              <a:rPr lang="ko-KR" altLang="en-US" sz="1700" dirty="0"/>
              <a:t> </a:t>
            </a:r>
            <a:r>
              <a:rPr lang="ko-KR" altLang="en-US" sz="1700" dirty="0" err="1"/>
              <a:t>Window</a:t>
            </a:r>
            <a:r>
              <a:rPr lang="ko-KR" altLang="en-US" sz="1700" dirty="0"/>
              <a:t> </a:t>
            </a:r>
            <a:r>
              <a:rPr lang="ko-KR" altLang="en-US" sz="1700" dirty="0" err="1"/>
              <a:t>for</a:t>
            </a:r>
            <a:r>
              <a:rPr lang="ko-KR" altLang="en-US" sz="1700" dirty="0"/>
              <a:t> </a:t>
            </a:r>
            <a:r>
              <a:rPr lang="ko-KR" altLang="en-US" sz="1700" dirty="0" err="1"/>
              <a:t>output</a:t>
            </a:r>
            <a:r>
              <a:rPr lang="ko-KR" altLang="en-US" sz="1700" dirty="0"/>
              <a:t>.", </a:t>
            </a:r>
            <a:r>
              <a:rPr lang="ko-KR" altLang="en-US" sz="1700" dirty="0" err="1"/>
              <a:t>vbInformation</a:t>
            </a:r>
            <a:endParaRPr lang="ko-KR" altLang="en-US" sz="1700" dirty="0"/>
          </a:p>
          <a:p>
            <a:r>
              <a:rPr lang="ko-KR" altLang="en-US" sz="1700" dirty="0" err="1"/>
              <a:t>End</a:t>
            </a:r>
            <a:r>
              <a:rPr lang="ko-KR" altLang="en-US" sz="1700" dirty="0"/>
              <a:t> </a:t>
            </a:r>
            <a:r>
              <a:rPr lang="ko-KR" altLang="en-US" sz="1700" dirty="0" err="1"/>
              <a:t>Sub</a:t>
            </a:r>
            <a:endParaRPr lang="ko-KR" altLang="en-US" sz="17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2A18FA-D41C-53F3-C560-333A37F43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58E1C86A-8B44-A54B-4704-861732D1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8FBA76A-A66C-7CD6-D43A-FF1B5F85CDB3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69338C-C199-7CC6-552B-16F39272433A}"/>
              </a:ext>
            </a:extLst>
          </p:cNvPr>
          <p:cNvSpPr txBox="1"/>
          <p:nvPr/>
        </p:nvSpPr>
        <p:spPr>
          <a:xfrm>
            <a:off x="1403920" y="871973"/>
            <a:ext cx="596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N_parallel</a:t>
            </a:r>
            <a:r>
              <a:rPr lang="en-US" altLang="ko-KR" dirty="0"/>
              <a:t> </a:t>
            </a:r>
            <a:r>
              <a:rPr lang="ko-KR" altLang="en-US" dirty="0"/>
              <a:t>출력을 위해 추가로</a:t>
            </a:r>
            <a:r>
              <a:rPr lang="en-US" altLang="ko-KR" dirty="0"/>
              <a:t> </a:t>
            </a:r>
            <a:r>
              <a:rPr lang="ko-KR" altLang="en-US" dirty="0"/>
              <a:t>필요한 </a:t>
            </a:r>
            <a:r>
              <a:rPr lang="en-US" altLang="ko-KR" dirty="0"/>
              <a:t>Length</a:t>
            </a:r>
            <a:r>
              <a:rPr lang="ko-KR" altLang="en-US" dirty="0"/>
              <a:t> 정보 출력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6F48C-45E1-5D0A-8B67-7B39274D3911}"/>
              </a:ext>
            </a:extLst>
          </p:cNvPr>
          <p:cNvSpPr txBox="1"/>
          <p:nvPr/>
        </p:nvSpPr>
        <p:spPr>
          <a:xfrm>
            <a:off x="7365744" y="766706"/>
            <a:ext cx="4690131" cy="2031325"/>
          </a:xfrm>
          <a:prstGeom prst="rect">
            <a:avLst/>
          </a:prstGeom>
          <a:noFill/>
          <a:ln w="28575">
            <a:solidFill>
              <a:srgbClr val="EEDEE8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추가한 부분 포인트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오래 걸린 이유</a:t>
            </a:r>
            <a:r>
              <a:rPr lang="en-US" altLang="ko-KR" dirty="0"/>
              <a:t>….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Y</a:t>
            </a:r>
            <a:r>
              <a:rPr lang="ko-KR" altLang="en-US" dirty="0"/>
              <a:t>가 아래의 </a:t>
            </a:r>
            <a:r>
              <a:rPr lang="en-US" altLang="ko-KR" dirty="0"/>
              <a:t>Component Y </a:t>
            </a:r>
            <a:r>
              <a:rPr lang="ko-KR" altLang="en-US" dirty="0"/>
              <a:t>인 줄 알았는데</a:t>
            </a:r>
            <a:r>
              <a:rPr lang="en-US" altLang="ko-KR" dirty="0"/>
              <a:t> </a:t>
            </a:r>
            <a:r>
              <a:rPr lang="ko-KR" altLang="en-US" dirty="0"/>
              <a:t>변수가 아닌 그래프의 축을 의미했음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Length </a:t>
            </a:r>
            <a:r>
              <a:rPr lang="ko-KR" altLang="en-US" dirty="0"/>
              <a:t>역시 변수가 아니라 축으로 소환해야 했음</a:t>
            </a:r>
            <a:endParaRPr lang="en-US" altLang="ko-KR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FC8065-8445-7162-3458-BBCF65A6ED42}"/>
              </a:ext>
            </a:extLst>
          </p:cNvPr>
          <p:cNvCxnSpPr>
            <a:cxnSpLocks/>
          </p:cNvCxnSpPr>
          <p:nvPr/>
        </p:nvCxnSpPr>
        <p:spPr>
          <a:xfrm flipH="1">
            <a:off x="4160018" y="2591356"/>
            <a:ext cx="3094892" cy="1287308"/>
          </a:xfrm>
          <a:prstGeom prst="straightConnector1">
            <a:avLst/>
          </a:prstGeom>
          <a:ln w="19050">
            <a:solidFill>
              <a:srgbClr val="ADB2D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A9773011-59E5-3A50-CDEF-01351D7E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745" y="2887130"/>
            <a:ext cx="3140707" cy="218864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AB4521-3C27-E54F-128A-AF2C7E49B350}"/>
              </a:ext>
            </a:extLst>
          </p:cNvPr>
          <p:cNvSpPr/>
          <p:nvPr/>
        </p:nvSpPr>
        <p:spPr>
          <a:xfrm>
            <a:off x="7455876" y="3501249"/>
            <a:ext cx="767509" cy="37741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73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263C5-7174-33B0-7B40-F6FE23F8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B81B5-905C-CC6E-1EAB-228990FA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22DB9CA-F2F9-700A-850F-FEDD78CD9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31D0EDC-156A-9EB9-25F3-83220B69DF34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AF241-E588-878D-2096-ACF5BAB9D3E3}"/>
              </a:ext>
            </a:extLst>
          </p:cNvPr>
          <p:cNvSpPr txBox="1"/>
          <p:nvPr/>
        </p:nvSpPr>
        <p:spPr>
          <a:xfrm>
            <a:off x="1403920" y="871973"/>
            <a:ext cx="596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N_parallel</a:t>
            </a:r>
            <a:r>
              <a:rPr lang="en-US" altLang="ko-KR" dirty="0"/>
              <a:t> </a:t>
            </a:r>
            <a:r>
              <a:rPr lang="ko-KR" altLang="en-US" dirty="0"/>
              <a:t>출력을 위해 추가로</a:t>
            </a:r>
            <a:r>
              <a:rPr lang="en-US" altLang="ko-KR" dirty="0"/>
              <a:t> </a:t>
            </a:r>
            <a:r>
              <a:rPr lang="ko-KR" altLang="en-US" dirty="0"/>
              <a:t>필요한 </a:t>
            </a:r>
            <a:r>
              <a:rPr lang="en-US" altLang="ko-KR" dirty="0"/>
              <a:t>Length</a:t>
            </a:r>
            <a:r>
              <a:rPr lang="ko-KR" altLang="en-US" dirty="0"/>
              <a:t> 정보 출력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1DB31A-25BC-5369-8948-7C267AB984BA}"/>
              </a:ext>
            </a:extLst>
          </p:cNvPr>
          <p:cNvSpPr txBox="1"/>
          <p:nvPr/>
        </p:nvSpPr>
        <p:spPr>
          <a:xfrm>
            <a:off x="904352" y="1416702"/>
            <a:ext cx="6883123" cy="2539157"/>
          </a:xfrm>
          <a:prstGeom prst="rect">
            <a:avLst/>
          </a:prstGeom>
          <a:noFill/>
          <a:ln w="28575">
            <a:solidFill>
              <a:srgbClr val="ADB2D8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ResultTree.GetResultFromTreeItem</a:t>
            </a:r>
            <a:r>
              <a:rPr lang="ko-KR" altLang="en-US" dirty="0"/>
              <a:t> 함수를 사용해서 </a:t>
            </a:r>
            <a:r>
              <a:rPr lang="en-US" altLang="ko-KR" dirty="0"/>
              <a:t>Tree</a:t>
            </a:r>
            <a:r>
              <a:rPr lang="ko-KR" altLang="en-US" dirty="0"/>
              <a:t>에서 자료를 가져왔기 때문에 사용할 수 있는 변수가 제한이 있음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Post processing</a:t>
            </a:r>
            <a:r>
              <a:rPr lang="ko-KR" altLang="en-US" dirty="0"/>
              <a:t>에서 </a:t>
            </a:r>
            <a:r>
              <a:rPr lang="en-US" altLang="ko-KR" dirty="0"/>
              <a:t>Length</a:t>
            </a:r>
            <a:r>
              <a:rPr lang="ko-KR" altLang="en-US" dirty="0"/>
              <a:t>라는 변수가 설정되어 있어도 </a:t>
            </a:r>
            <a:r>
              <a:rPr lang="en-US" altLang="ko-KR" dirty="0"/>
              <a:t>Table </a:t>
            </a:r>
            <a:r>
              <a:rPr lang="ko-KR" altLang="en-US" dirty="0"/>
              <a:t>자료 안에서 생각해야 함</a:t>
            </a:r>
            <a:r>
              <a:rPr lang="en-US" altLang="ko-KR" dirty="0"/>
              <a:t>….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u="sng" dirty="0">
                <a:solidFill>
                  <a:srgbClr val="FF0000"/>
                </a:solidFill>
              </a:rPr>
              <a:t>코드의</a:t>
            </a:r>
            <a:r>
              <a:rPr lang="en-US" altLang="ko-KR" u="sng" dirty="0">
                <a:solidFill>
                  <a:srgbClr val="FF0000"/>
                </a:solidFill>
              </a:rPr>
              <a:t> X, Y</a:t>
            </a:r>
            <a:r>
              <a:rPr lang="ko-KR" altLang="en-US" u="sng" dirty="0">
                <a:solidFill>
                  <a:srgbClr val="FF0000"/>
                </a:solidFill>
              </a:rPr>
              <a:t>는 </a:t>
            </a:r>
            <a:r>
              <a:rPr lang="en-US" altLang="ko-KR" u="sng" dirty="0">
                <a:solidFill>
                  <a:srgbClr val="FF0000"/>
                </a:solidFill>
              </a:rPr>
              <a:t>Table</a:t>
            </a:r>
            <a:r>
              <a:rPr lang="ko-KR" altLang="en-US" u="sng" dirty="0">
                <a:solidFill>
                  <a:srgbClr val="FF0000"/>
                </a:solidFill>
              </a:rPr>
              <a:t>에 나온 그래프의 </a:t>
            </a:r>
            <a:r>
              <a:rPr lang="en-US" altLang="ko-KR" u="sng" dirty="0">
                <a:solidFill>
                  <a:srgbClr val="FF0000"/>
                </a:solidFill>
              </a:rPr>
              <a:t>X, Y</a:t>
            </a:r>
            <a:r>
              <a:rPr lang="ko-KR" altLang="en-US" u="sng" dirty="0">
                <a:solidFill>
                  <a:srgbClr val="FF0000"/>
                </a:solidFill>
              </a:rPr>
              <a:t>축을 의미</a:t>
            </a:r>
            <a:endParaRPr lang="en-US" altLang="ko-KR" u="sng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500" u="sng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DE6FC1-8C31-720A-1041-A40CE500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941" y="1636763"/>
            <a:ext cx="3140707" cy="218864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299C1DC-F734-B078-B25A-99640095D3E2}"/>
              </a:ext>
            </a:extLst>
          </p:cNvPr>
          <p:cNvSpPr/>
          <p:nvPr/>
        </p:nvSpPr>
        <p:spPr>
          <a:xfrm>
            <a:off x="9710240" y="3342103"/>
            <a:ext cx="622998" cy="15323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8F503B-4017-0170-EE8C-47960A93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352" y="4044795"/>
            <a:ext cx="8601389" cy="2667690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48105C-575E-731D-CD26-0D081C6210F5}"/>
              </a:ext>
            </a:extLst>
          </p:cNvPr>
          <p:cNvSpPr/>
          <p:nvPr/>
        </p:nvSpPr>
        <p:spPr>
          <a:xfrm>
            <a:off x="4220308" y="6356350"/>
            <a:ext cx="748603" cy="24031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096E8A-2FB7-79E5-A110-FA9F9FB28DF6}"/>
              </a:ext>
            </a:extLst>
          </p:cNvPr>
          <p:cNvSpPr/>
          <p:nvPr/>
        </p:nvSpPr>
        <p:spPr>
          <a:xfrm>
            <a:off x="9087242" y="4288323"/>
            <a:ext cx="348160" cy="36512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73DD472-42F8-34EB-3AD5-C6CAD77BC5BE}"/>
              </a:ext>
            </a:extLst>
          </p:cNvPr>
          <p:cNvSpPr/>
          <p:nvPr/>
        </p:nvSpPr>
        <p:spPr>
          <a:xfrm>
            <a:off x="870949" y="5378640"/>
            <a:ext cx="348160" cy="489597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34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3174DDBBEBA64439327DFC6CE5F4370" ma:contentTypeVersion="4" ma:contentTypeDescription="새 문서를 만듭니다." ma:contentTypeScope="" ma:versionID="e77fde86935248d03705a3b84bc95752">
  <xsd:schema xmlns:xsd="http://www.w3.org/2001/XMLSchema" xmlns:xs="http://www.w3.org/2001/XMLSchema" xmlns:p="http://schemas.microsoft.com/office/2006/metadata/properties" xmlns:ns2="22e503e1-1d16-4d50-b00a-b175daff1399" targetNamespace="http://schemas.microsoft.com/office/2006/metadata/properties" ma:root="true" ma:fieldsID="77d15fd08bf32cd97ecc8a818c3026c3" ns2:_="">
    <xsd:import namespace="22e503e1-1d16-4d50-b00a-b175daff13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503e1-1d16-4d50-b00a-b175daff1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75799D-5A2F-451E-A281-D9B437231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87F21E-FD01-4864-97F7-19FD2288A7AE}">
  <ds:schemaRefs>
    <ds:schemaRef ds:uri="http://schemas.microsoft.com/office/infopath/2007/PartnerControls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E8674A-9B51-4259-98A9-6C21BA558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1881</TotalTime>
  <Words>938</Words>
  <Application>Microsoft Office PowerPoint</Application>
  <PresentationFormat>와이드스크린</PresentationFormat>
  <Paragraphs>160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     (N_parallel_VBA_Macro)  KW univ., 정은지 eunjijung1107@gmail.com, 010 8596 9368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571</cp:revision>
  <dcterms:created xsi:type="dcterms:W3CDTF">2021-10-28T01:42:31Z</dcterms:created>
  <dcterms:modified xsi:type="dcterms:W3CDTF">2024-10-31T21:32:14Z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0x01010083174DDBBEBA64439327DFC6CE5F4370</vt:lpwstr>
  </property>
</Properties>
</file>