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73" r:id="rId5"/>
    <p:sldId id="312" r:id="rId6"/>
    <p:sldId id="325" r:id="rId7"/>
    <p:sldId id="32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B6DC"/>
    <a:srgbClr val="EEDEE8"/>
    <a:srgbClr val="FFE296"/>
    <a:srgbClr val="6B5590"/>
    <a:srgbClr val="784975"/>
    <a:srgbClr val="A17CAC"/>
    <a:srgbClr val="FFFFFF"/>
    <a:srgbClr val="FFA9B5"/>
    <a:srgbClr val="FEB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(</a:t>
            </a:r>
            <a:r>
              <a:rPr lang="en-US" altLang="ko-KR" sz="2800" dirty="0" err="1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N_parallel_Matlab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096E-0869-0ECB-305F-40924D50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1887-8B87-46D5-3F67-7C583B6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5C3F778-4874-669F-DC85-AE9FFBB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9905B-1545-546C-CAA2-3B37A7302598}"/>
              </a:ext>
            </a:extLst>
          </p:cNvPr>
          <p:cNvSpPr txBox="1"/>
          <p:nvPr/>
        </p:nvSpPr>
        <p:spPr>
          <a:xfrm>
            <a:off x="904352" y="1443853"/>
            <a:ext cx="695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/>
              <a:t>목차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65BF60-5965-CFD1-A2CA-9D3B358EC9AE}"/>
              </a:ext>
            </a:extLst>
          </p:cNvPr>
          <p:cNvSpPr/>
          <p:nvPr/>
        </p:nvSpPr>
        <p:spPr>
          <a:xfrm>
            <a:off x="904352" y="2423214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9B30A0-31DE-B13A-20BF-C59CF0AEA5F5}"/>
              </a:ext>
            </a:extLst>
          </p:cNvPr>
          <p:cNvSpPr/>
          <p:nvPr/>
        </p:nvSpPr>
        <p:spPr>
          <a:xfrm>
            <a:off x="904352" y="3368710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20032E-9F0F-030B-9BF7-A274479529EE}"/>
              </a:ext>
            </a:extLst>
          </p:cNvPr>
          <p:cNvSpPr/>
          <p:nvPr/>
        </p:nvSpPr>
        <p:spPr>
          <a:xfrm>
            <a:off x="904352" y="4314206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4434-1A6B-5898-6623-74A2FFD9893A}"/>
              </a:ext>
            </a:extLst>
          </p:cNvPr>
          <p:cNvSpPr txBox="1"/>
          <p:nvPr/>
        </p:nvSpPr>
        <p:spPr>
          <a:xfrm>
            <a:off x="1403920" y="2379225"/>
            <a:ext cx="58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MATLAB</a:t>
            </a:r>
            <a:r>
              <a:rPr lang="ko-KR" altLang="en-US" dirty="0"/>
              <a:t>에 </a:t>
            </a:r>
            <a:r>
              <a:rPr lang="en-US" altLang="ko-KR" dirty="0"/>
              <a:t>CST </a:t>
            </a:r>
            <a:r>
              <a:rPr lang="ko-KR" altLang="en-US" dirty="0"/>
              <a:t>정보 불러오기 </a:t>
            </a:r>
            <a:r>
              <a:rPr lang="en-US" altLang="ko-KR" dirty="0"/>
              <a:t>&amp; OTIM</a:t>
            </a:r>
            <a:r>
              <a:rPr lang="ko-KR" altLang="en-US" dirty="0"/>
              <a:t> 관련 정보 정리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2E08C-31E7-903C-BD80-67FE00AED0EC}"/>
              </a:ext>
            </a:extLst>
          </p:cNvPr>
          <p:cNvSpPr txBox="1"/>
          <p:nvPr/>
        </p:nvSpPr>
        <p:spPr>
          <a:xfrm>
            <a:off x="1403920" y="3324721"/>
            <a:ext cx="28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MATLAB</a:t>
            </a:r>
            <a:r>
              <a:rPr lang="ko-KR" altLang="en-US" dirty="0"/>
              <a:t>에서 파이썬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633A2-BE12-E428-F8DE-2446F136249C}"/>
              </a:ext>
            </a:extLst>
          </p:cNvPr>
          <p:cNvSpPr txBox="1"/>
          <p:nvPr/>
        </p:nvSpPr>
        <p:spPr>
          <a:xfrm>
            <a:off x="1403920" y="43055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 확인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63F07D-2663-30EC-008F-576DB8723D05}"/>
              </a:ext>
            </a:extLst>
          </p:cNvPr>
          <p:cNvSpPr/>
          <p:nvPr/>
        </p:nvSpPr>
        <p:spPr>
          <a:xfrm>
            <a:off x="904352" y="5303691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4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06F6B-DBC3-BF4E-6826-BBE265BAAECA}"/>
              </a:ext>
            </a:extLst>
          </p:cNvPr>
          <p:cNvSpPr txBox="1"/>
          <p:nvPr/>
        </p:nvSpPr>
        <p:spPr>
          <a:xfrm>
            <a:off x="1403920" y="5259702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</a:t>
            </a:r>
            <a:r>
              <a:rPr lang="ko-KR" altLang="en-US" dirty="0"/>
              <a:t>값</a:t>
            </a:r>
            <a:r>
              <a:rPr lang="en-US" altLang="ko-KR" dirty="0"/>
              <a:t>, directivity</a:t>
            </a:r>
            <a:r>
              <a:rPr lang="ko-KR" altLang="en-US" dirty="0"/>
              <a:t> 산출</a:t>
            </a:r>
          </a:p>
        </p:txBody>
      </p:sp>
    </p:spTree>
    <p:extLst>
      <p:ext uri="{BB962C8B-B14F-4D97-AF65-F5344CB8AC3E}">
        <p14:creationId xmlns:p14="http://schemas.microsoft.com/office/powerpoint/2010/main" val="2516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AFF0F-1D7C-CC1C-3E8E-4599DA8E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A2DB1-F763-9E60-594D-BC9F9A7D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27FEA0E-2CEE-E539-50E7-C84711F6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E93C6-843F-20A5-A5FB-F729568B5E77}"/>
              </a:ext>
            </a:extLst>
          </p:cNvPr>
          <p:cNvSpPr txBox="1"/>
          <p:nvPr/>
        </p:nvSpPr>
        <p:spPr>
          <a:xfrm>
            <a:off x="904352" y="1443853"/>
            <a:ext cx="695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/>
              <a:t>목차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179368-B2BA-DB8F-9135-72FF32C2190D}"/>
              </a:ext>
            </a:extLst>
          </p:cNvPr>
          <p:cNvSpPr/>
          <p:nvPr/>
        </p:nvSpPr>
        <p:spPr>
          <a:xfrm>
            <a:off x="904352" y="2423214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4A1C01-E6B3-B475-2A95-B6CB005D735D}"/>
              </a:ext>
            </a:extLst>
          </p:cNvPr>
          <p:cNvSpPr/>
          <p:nvPr/>
        </p:nvSpPr>
        <p:spPr>
          <a:xfrm>
            <a:off x="904352" y="3368710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A2818E-7C1F-DE26-4E19-31F9ADE264F2}"/>
              </a:ext>
            </a:extLst>
          </p:cNvPr>
          <p:cNvSpPr/>
          <p:nvPr/>
        </p:nvSpPr>
        <p:spPr>
          <a:xfrm>
            <a:off x="904352" y="4314206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B766-7F62-8F38-6E2E-2872168BFDD0}"/>
              </a:ext>
            </a:extLst>
          </p:cNvPr>
          <p:cNvSpPr txBox="1"/>
          <p:nvPr/>
        </p:nvSpPr>
        <p:spPr>
          <a:xfrm>
            <a:off x="1403920" y="2379225"/>
            <a:ext cx="58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MATLAB</a:t>
            </a:r>
            <a:r>
              <a:rPr lang="ko-KR" altLang="en-US" dirty="0"/>
              <a:t>에 </a:t>
            </a:r>
            <a:r>
              <a:rPr lang="en-US" altLang="ko-KR" dirty="0"/>
              <a:t>CST </a:t>
            </a:r>
            <a:r>
              <a:rPr lang="ko-KR" altLang="en-US" dirty="0"/>
              <a:t>정보 불러오기 </a:t>
            </a:r>
            <a:r>
              <a:rPr lang="en-US" altLang="ko-KR" dirty="0"/>
              <a:t>&amp; OTIM</a:t>
            </a:r>
            <a:r>
              <a:rPr lang="ko-KR" altLang="en-US" dirty="0"/>
              <a:t> 관련 정보 정리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4EB1D-4413-179E-F584-B19A4E874A15}"/>
              </a:ext>
            </a:extLst>
          </p:cNvPr>
          <p:cNvSpPr txBox="1"/>
          <p:nvPr/>
        </p:nvSpPr>
        <p:spPr>
          <a:xfrm>
            <a:off x="1403920" y="3324721"/>
            <a:ext cx="28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MATLAB</a:t>
            </a:r>
            <a:r>
              <a:rPr lang="ko-KR" altLang="en-US" dirty="0"/>
              <a:t>에서 파이썬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B7B24-4A23-A114-5A28-6AF97E6AEE72}"/>
              </a:ext>
            </a:extLst>
          </p:cNvPr>
          <p:cNvSpPr txBox="1"/>
          <p:nvPr/>
        </p:nvSpPr>
        <p:spPr>
          <a:xfrm>
            <a:off x="1403920" y="430558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동작 확인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E9476E0-4EF3-B32C-892C-5C3FCA6BCCB4}"/>
              </a:ext>
            </a:extLst>
          </p:cNvPr>
          <p:cNvSpPr/>
          <p:nvPr/>
        </p:nvSpPr>
        <p:spPr>
          <a:xfrm>
            <a:off x="904352" y="5303691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4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AA83D-1F13-EEA1-1670-9FA8917461C3}"/>
              </a:ext>
            </a:extLst>
          </p:cNvPr>
          <p:cNvSpPr txBox="1"/>
          <p:nvPr/>
        </p:nvSpPr>
        <p:spPr>
          <a:xfrm>
            <a:off x="1403920" y="5259702"/>
            <a:ext cx="23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 </a:t>
            </a:r>
            <a:r>
              <a:rPr lang="ko-KR" altLang="en-US" dirty="0"/>
              <a:t>값</a:t>
            </a:r>
            <a:r>
              <a:rPr lang="en-US" altLang="ko-KR" dirty="0"/>
              <a:t>, directivity</a:t>
            </a:r>
            <a:r>
              <a:rPr lang="ko-KR" altLang="en-US" dirty="0"/>
              <a:t> 산출</a:t>
            </a:r>
          </a:p>
        </p:txBody>
      </p:sp>
    </p:spTree>
    <p:extLst>
      <p:ext uri="{BB962C8B-B14F-4D97-AF65-F5344CB8AC3E}">
        <p14:creationId xmlns:p14="http://schemas.microsoft.com/office/powerpoint/2010/main" val="28795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C7A2A-810F-5ECA-6BC3-DA0158AB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649B-F877-97A4-BD80-2F4AAE4C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23EE7EF-3D61-7828-4CD7-AECBE24F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DACAD-7112-02B3-2966-A378CC9BD8F3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BFF11-A85B-4960-6852-162F9E4304FF}"/>
              </a:ext>
            </a:extLst>
          </p:cNvPr>
          <p:cNvSpPr txBox="1"/>
          <p:nvPr/>
        </p:nvSpPr>
        <p:spPr>
          <a:xfrm>
            <a:off x="1403920" y="87197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(VBA 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및 문제점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7CDE0-3A65-0076-1DB0-072DE19DAEE1}"/>
              </a:ext>
            </a:extLst>
          </p:cNvPr>
          <p:cNvSpPr txBox="1"/>
          <p:nvPr/>
        </p:nvSpPr>
        <p:spPr>
          <a:xfrm>
            <a:off x="904353" y="1981343"/>
            <a:ext cx="10530671" cy="3847207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진행상황</a:t>
            </a:r>
            <a:r>
              <a:rPr lang="en-US" altLang="ko-KR" dirty="0"/>
              <a:t>: </a:t>
            </a:r>
            <a:r>
              <a:rPr lang="ko-KR" altLang="en-US" dirty="0"/>
              <a:t>현상 유지 </a:t>
            </a:r>
            <a:r>
              <a:rPr lang="en-US" altLang="ko-KR" dirty="0"/>
              <a:t>(E-field </a:t>
            </a:r>
            <a:r>
              <a:rPr lang="ko-KR" altLang="en-US" dirty="0"/>
              <a:t>출력 </a:t>
            </a:r>
            <a:r>
              <a:rPr lang="en-US" altLang="ko-KR" dirty="0"/>
              <a:t>-&gt; </a:t>
            </a:r>
            <a:r>
              <a:rPr lang="ko-KR" altLang="en-US" dirty="0"/>
              <a:t>파이썬 </a:t>
            </a:r>
            <a:r>
              <a:rPr lang="ko-KR" altLang="en-US" dirty="0" err="1"/>
              <a:t>시뮬</a:t>
            </a:r>
            <a:r>
              <a:rPr lang="ko-KR" altLang="en-US" dirty="0"/>
              <a:t> </a:t>
            </a:r>
            <a:r>
              <a:rPr lang="en-US" altLang="ko-KR" dirty="0"/>
              <a:t>-&gt; directivity, peak n</a:t>
            </a:r>
            <a:r>
              <a:rPr lang="ko-KR" altLang="en-US" dirty="0"/>
              <a:t>값 각각 </a:t>
            </a:r>
            <a:r>
              <a:rPr lang="en-US" altLang="ko-KR" dirty="0"/>
              <a:t>txt</a:t>
            </a:r>
            <a:r>
              <a:rPr lang="ko-KR" altLang="en-US" dirty="0"/>
              <a:t> 파일로 저장 </a:t>
            </a:r>
            <a:r>
              <a:rPr lang="en-US" altLang="ko-K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문제점</a:t>
            </a:r>
            <a:r>
              <a:rPr lang="en-US" altLang="ko-KR" dirty="0"/>
              <a:t>: 1D Results</a:t>
            </a:r>
            <a:r>
              <a:rPr lang="ko-KR" altLang="en-US" dirty="0"/>
              <a:t>에 수작업으로 </a:t>
            </a:r>
            <a:r>
              <a:rPr lang="en-US" altLang="ko-KR" dirty="0"/>
              <a:t>txt </a:t>
            </a:r>
            <a:r>
              <a:rPr lang="ko-KR" altLang="en-US" dirty="0"/>
              <a:t>파일 삽입 및 그래프 출력 가능 </a:t>
            </a:r>
            <a:r>
              <a:rPr lang="en-US" altLang="ko-KR" dirty="0"/>
              <a:t>But Macro </a:t>
            </a:r>
            <a:r>
              <a:rPr lang="ko-KR" altLang="en-US" dirty="0"/>
              <a:t>코드 제작 불가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시도한 방법</a:t>
            </a:r>
            <a:r>
              <a:rPr lang="en-US" altLang="ko-KR" dirty="0"/>
              <a:t>: 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E0B6DC"/>
                </a:highlight>
              </a:rPr>
              <a:t>시도 </a:t>
            </a:r>
            <a:r>
              <a:rPr lang="en-US" altLang="ko-KR" dirty="0">
                <a:highlight>
                  <a:srgbClr val="E0B6DC"/>
                </a:highlight>
              </a:rPr>
              <a:t>1</a:t>
            </a:r>
            <a:r>
              <a:rPr lang="en-US" altLang="ko-KR" dirty="0"/>
              <a:t>: </a:t>
            </a:r>
            <a:r>
              <a:rPr lang="ko-KR" altLang="en-US" dirty="0"/>
              <a:t>기존에 존재한 </a:t>
            </a:r>
            <a:r>
              <a:rPr lang="en-US" altLang="ko-KR" dirty="0"/>
              <a:t>Import Macro </a:t>
            </a:r>
            <a:r>
              <a:rPr lang="ko-KR" altLang="en-US" dirty="0"/>
              <a:t>코드 속 함수를 이용해서 삽입 시도</a:t>
            </a:r>
            <a:endParaRPr lang="en-US" altLang="ko-KR" dirty="0"/>
          </a:p>
          <a:p>
            <a:pPr lvl="1"/>
            <a:r>
              <a:rPr lang="en-US" altLang="ko-KR" dirty="0"/>
              <a:t>      -&gt; (1) </a:t>
            </a:r>
            <a:r>
              <a:rPr lang="ko-KR" altLang="en-US" dirty="0"/>
              <a:t>코드를 수정하면 </a:t>
            </a:r>
            <a:r>
              <a:rPr lang="ko-KR" altLang="en-US" dirty="0">
                <a:solidFill>
                  <a:srgbClr val="FF0000"/>
                </a:solidFill>
              </a:rPr>
              <a:t>함수 자체에 문제</a:t>
            </a:r>
            <a:r>
              <a:rPr lang="ko-KR" altLang="en-US" dirty="0"/>
              <a:t>가 발생하는 경우</a:t>
            </a:r>
            <a:endParaRPr lang="en-US" altLang="ko-KR" dirty="0"/>
          </a:p>
          <a:p>
            <a:pPr lvl="1"/>
            <a:r>
              <a:rPr lang="en-US" altLang="ko-KR" dirty="0"/>
              <a:t>      -&gt; (2) </a:t>
            </a:r>
            <a:r>
              <a:rPr lang="ko-KR" altLang="en-US" dirty="0"/>
              <a:t>코드가 정상적으로 </a:t>
            </a:r>
            <a:r>
              <a:rPr lang="en-US" altLang="ko-KR" dirty="0"/>
              <a:t>Run </a:t>
            </a:r>
            <a:r>
              <a:rPr lang="ko-KR" altLang="en-US" dirty="0"/>
              <a:t>해도 </a:t>
            </a:r>
            <a:r>
              <a:rPr lang="ko-KR" altLang="en-US" dirty="0">
                <a:solidFill>
                  <a:srgbClr val="FF0000"/>
                </a:solidFill>
              </a:rPr>
              <a:t>결론적으로는 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가 안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되는 경우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E0B6DC"/>
                </a:highlight>
              </a:rPr>
              <a:t>시도 </a:t>
            </a:r>
            <a:r>
              <a:rPr lang="en-US" altLang="ko-KR" dirty="0">
                <a:highlight>
                  <a:srgbClr val="E0B6DC"/>
                </a:highlight>
              </a:rPr>
              <a:t>2</a:t>
            </a:r>
            <a:r>
              <a:rPr lang="en-US" altLang="ko-KR" dirty="0"/>
              <a:t>: CST </a:t>
            </a:r>
            <a:r>
              <a:rPr lang="ko-KR" altLang="en-US" dirty="0"/>
              <a:t>앱 내에 존재하는 메뉴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들을 명령어 코드를 통해 </a:t>
            </a:r>
            <a:r>
              <a:rPr lang="en-US" altLang="ko-KR" dirty="0"/>
              <a:t>Macro</a:t>
            </a:r>
            <a:r>
              <a:rPr lang="ko-KR" altLang="en-US" dirty="0"/>
              <a:t>에 적용 시도 </a:t>
            </a:r>
            <a:endParaRPr lang="en-US" altLang="ko-KR" dirty="0"/>
          </a:p>
          <a:p>
            <a:pPr lvl="1"/>
            <a:r>
              <a:rPr lang="en-US" altLang="ko-KR" dirty="0"/>
              <a:t>      -&gt; </a:t>
            </a:r>
            <a:r>
              <a:rPr lang="ko-KR" altLang="en-US" u="sng" dirty="0"/>
              <a:t>명령어는 문제가 없는데 메뉴의 이름</a:t>
            </a:r>
            <a:r>
              <a:rPr lang="ko-KR" altLang="en-US" dirty="0"/>
              <a:t>이 보이는 것과 다른 것인지 </a:t>
            </a:r>
            <a:r>
              <a:rPr lang="ko-KR" altLang="en-US" dirty="0">
                <a:solidFill>
                  <a:srgbClr val="FF0000"/>
                </a:solidFill>
              </a:rPr>
              <a:t>작동 오류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9C3EC8-7A5E-AE73-2C6D-0E96320DA3FF}"/>
              </a:ext>
            </a:extLst>
          </p:cNvPr>
          <p:cNvCxnSpPr/>
          <p:nvPr/>
        </p:nvCxnSpPr>
        <p:spPr>
          <a:xfrm>
            <a:off x="904352" y="2574198"/>
            <a:ext cx="10530672" cy="0"/>
          </a:xfrm>
          <a:prstGeom prst="line">
            <a:avLst/>
          </a:prstGeom>
          <a:ln w="19050">
            <a:solidFill>
              <a:srgbClr val="A1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59E8B2-B048-A55A-2641-EFED3D9D1B0A}"/>
              </a:ext>
            </a:extLst>
          </p:cNvPr>
          <p:cNvCxnSpPr>
            <a:cxnSpLocks/>
          </p:cNvCxnSpPr>
          <p:nvPr/>
        </p:nvCxnSpPr>
        <p:spPr>
          <a:xfrm>
            <a:off x="904352" y="3125039"/>
            <a:ext cx="10530672" cy="0"/>
          </a:xfrm>
          <a:prstGeom prst="line">
            <a:avLst/>
          </a:prstGeom>
          <a:ln w="19050" cap="flat" cmpd="sng" algn="ctr">
            <a:solidFill>
              <a:srgbClr val="78497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3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224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          (N_parallel_Matlab)  KW univ., 정은지 eunjijung1107@gmail.com, 010 8596 9368</vt:lpstr>
      <vt:lpstr>N_parallel_Sinlge_data</vt:lpstr>
      <vt:lpstr>N_parallel_Sinlge_data</vt:lpstr>
      <vt:lpstr>N_parallel_Sinlge_data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590</cp:revision>
  <dcterms:created xsi:type="dcterms:W3CDTF">2021-10-28T01:42:31Z</dcterms:created>
  <dcterms:modified xsi:type="dcterms:W3CDTF">2024-11-20T10:09:46Z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