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sldIdLst>
    <p:sldId id="273" r:id="rId5"/>
    <p:sldId id="325" r:id="rId6"/>
    <p:sldId id="326" r:id="rId7"/>
    <p:sldId id="327" r:id="rId8"/>
    <p:sldId id="32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0B6DC"/>
    <a:srgbClr val="EEDEE8"/>
    <a:srgbClr val="FFE296"/>
    <a:srgbClr val="6B5590"/>
    <a:srgbClr val="784975"/>
    <a:srgbClr val="A17CAC"/>
    <a:srgbClr val="FFFFFF"/>
    <a:srgbClr val="FFA9B5"/>
    <a:srgbClr val="FEB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5" autoAdjust="0"/>
    <p:restoredTop sz="96348" autoAdjust="0"/>
  </p:normalViewPr>
  <p:slideViewPr>
    <p:cSldViewPr snapToGrid="0">
      <p:cViewPr varScale="1">
        <p:scale>
          <a:sx n="76" d="100"/>
          <a:sy n="76" d="100"/>
        </p:scale>
        <p:origin x="1075" y="53"/>
      </p:cViewPr>
      <p:guideLst>
        <p:guide orient="horz" pos="218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05B8E4C-2916-4BE3-B9AC-CF8DAEF32C02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C6B0BEF-A7C0-4070-8AF8-F7C76CFFD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2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C6B0BEF-A7C0-4070-8AF8-F7C76CFFDA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1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25991-D962-4769-8DD2-CA5A14CB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4546E-B3E1-11FC-F01E-3C86962AEA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bg1"/>
            </a:fgClr>
            <a:bgClr>
              <a:srgbClr val="71273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69101-6D61-708F-3518-19CDD0F918E7}"/>
              </a:ext>
            </a:extLst>
          </p:cNvPr>
          <p:cNvSpPr/>
          <p:nvPr userDrawn="1"/>
        </p:nvSpPr>
        <p:spPr>
          <a:xfrm>
            <a:off x="85725" y="76200"/>
            <a:ext cx="12020550" cy="670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D39078-E96A-65A0-FB9D-1D6DA18C82F4}"/>
              </a:ext>
            </a:extLst>
          </p:cNvPr>
          <p:cNvSpPr/>
          <p:nvPr userDrawn="1"/>
        </p:nvSpPr>
        <p:spPr>
          <a:xfrm>
            <a:off x="85725" y="65595"/>
            <a:ext cx="12020550" cy="6716205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3CAAD-F976-6793-BEA1-0C0B20A2D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5" y="5978466"/>
            <a:ext cx="1151826" cy="813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6FA0C-E446-4C95-1BA7-3CEF12003619}"/>
              </a:ext>
            </a:extLst>
          </p:cNvPr>
          <p:cNvSpPr/>
          <p:nvPr userDrawn="1"/>
        </p:nvSpPr>
        <p:spPr>
          <a:xfrm>
            <a:off x="7021676" y="1823718"/>
            <a:ext cx="4184442" cy="741812"/>
          </a:xfrm>
          <a:prstGeom prst="rect">
            <a:avLst/>
          </a:prstGeom>
          <a:solidFill>
            <a:srgbClr val="7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A0C927-27E9-0C63-F7C1-23C36515C319}"/>
              </a:ext>
            </a:extLst>
          </p:cNvPr>
          <p:cNvSpPr/>
          <p:nvPr userDrawn="1"/>
        </p:nvSpPr>
        <p:spPr>
          <a:xfrm>
            <a:off x="82550" y="80033"/>
            <a:ext cx="6013450" cy="671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F7232B-8FA8-CD0A-A210-2F3094F86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93"/>
                    </a14:imgEffect>
                    <a14:imgEffect>
                      <a14:saturation sat="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47" b="26582"/>
          <a:stretch/>
        </p:blipFill>
        <p:spPr>
          <a:xfrm>
            <a:off x="85725" y="3163079"/>
            <a:ext cx="6539870" cy="3618722"/>
          </a:xfrm>
          <a:prstGeom prst="rect">
            <a:avLst/>
          </a:prstGeom>
          <a:effectLst>
            <a:outerShdw blurRad="127000" dist="63500" dir="189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1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648DA-D60A-4984-B153-A20A5501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D6A8F-D6C5-42A3-8267-413FF604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B9D58-B95A-4E0E-B44A-F1628AB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9574E-2E94-4D41-AB0C-B6C251DB6213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5A2A7-7476-466B-9546-A590B0E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94645-73E6-4603-BD5F-23E0D80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4C2B2-4CB9-4455-B3CB-51309B80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9677B-8804-4FC4-A65E-D7F6C48E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088E-007D-4153-BD17-740F0C8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6AF00-89BE-4D1D-8CA1-328E52E550AD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C9D35-AEE6-4251-AC61-2D3CABB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9580D-DDD3-4A28-AA6D-9BD09FD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2533-6111-4197-A918-6234746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26DBD-0250-453A-B68C-6710264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º"/>
              <a:defRPr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∙"/>
              <a:defRPr/>
            </a:lvl3pPr>
            <a:lvl4pPr marL="16002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/>
            </a:lvl4pPr>
            <a:lvl5pPr marL="2057400" indent="-228600">
              <a:lnSpc>
                <a:spcPct val="100000"/>
              </a:lnSpc>
              <a:buFont typeface="맑은 고딕" panose="020B0503020000020004" pitchFamily="50" charset="-127"/>
              <a:buChar char="┕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3672-A760-498D-9316-FC9DB70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CB1B7-697C-4C2D-8834-93EE436AC335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578A0-3106-4B7A-984A-EB08063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A59E7-59ED-44B2-9AD1-0977C50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F866-D4C9-429C-8923-5546F608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3691-F4B3-4D6F-BE97-005D586A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76E-F9A5-49DF-BE16-B41CD9D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DA6819-0D53-499D-BFE1-30574C07345A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31ED-BCD7-4636-9004-8DA85B67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37FF-07B6-49C2-9196-A3DA085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AD07-1C71-41EA-A39C-8C268C8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8F162-462A-48D2-B9C5-8B9FBB12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294B0-D0EF-4981-ACA9-245D8034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E1BA1-C58A-40C3-9001-E866D00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D58B7-849B-4C35-809B-82D850A3FEF3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1C50-7277-41E5-A294-6A03669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2FC25-74FF-4D41-8D65-D34999D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9A35-8116-4739-A957-2B110645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F638B-FDDA-4128-B9D9-95D4C5B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3F06D-4AF0-4CA6-8412-2BDC9050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3587B-C267-431E-AE83-BFFF1581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DF974-DC38-47B9-82CC-4FD0641E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65041-D6E9-4304-8160-F214596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A6436-DB84-45E7-A4BA-9FC37819F7BB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D8388-DCC4-40B9-9C90-6F0DCD0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5E559-1664-4538-BA33-46B86A6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2FFF-0F73-40E8-9C77-15AFAE15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18E33-8B9B-4ACC-B2A6-5A0F8E3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3833E-D8B3-4B09-9570-F529A2B4A275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02D52-D9D2-4AB0-AF52-AC6348D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F97C2-BF64-4837-811D-28FBF7F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D01A-20AD-4379-BF81-1F8707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A34E94-BA15-4269-BF59-3DE548405421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618CB-9C1C-4F3E-93E2-128A0FEC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0DE29-4172-4B1D-8401-9F50A3F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EF9F-AFD4-4F04-8035-914CDABE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DC52C-C135-41F9-8C99-8CFC04A7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DD21A-4C2A-4FE5-8F88-31362807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BC3D-81BE-4E3C-B389-31F1C2D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B6D62-9909-4585-B596-37FB806A9EA9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CA5F1-F393-4ADA-A5CA-15613FD0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F5901-B46B-48FD-8E1F-854FC18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3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0E1C-84AA-4511-8ED0-020A22C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9F804-F19B-46D6-99D3-CFFB5DA4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CCBE-B569-4574-9D58-8403FB1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C172-62E5-4760-A77B-AB82E31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987D6-9294-43BC-8666-DF2F4FE74FFD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BCCC1-1C6D-4BB6-9423-8FE43D7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A84AE-81AF-4533-9C73-9540B00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F3196-D25C-5C56-2791-A9C18348EB53}"/>
              </a:ext>
            </a:extLst>
          </p:cNvPr>
          <p:cNvGrpSpPr/>
          <p:nvPr userDrawn="1"/>
        </p:nvGrpSpPr>
        <p:grpSpPr>
          <a:xfrm>
            <a:off x="-38100" y="0"/>
            <a:ext cx="12230100" cy="6858000"/>
            <a:chOff x="-38100" y="0"/>
            <a:chExt cx="122301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D1D3FD-4411-0CFA-9AC0-74EE110E3C80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rgbClr val="71273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36B6-9254-11B5-6BAE-5D4220FBDE0A}"/>
                </a:ext>
              </a:extLst>
            </p:cNvPr>
            <p:cNvSpPr/>
            <p:nvPr userDrawn="1"/>
          </p:nvSpPr>
          <p:spPr>
            <a:xfrm>
              <a:off x="85725" y="76200"/>
              <a:ext cx="12020550" cy="6705600"/>
            </a:xfrm>
            <a:prstGeom prst="rect">
              <a:avLst/>
            </a:prstGeom>
            <a:solidFill>
              <a:srgbClr val="712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A28F8B-1242-B53D-3110-C139062B6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309" y="140729"/>
              <a:ext cx="1107991" cy="3693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79F6EB-8729-62AB-5BAF-EAEBFD072D03}"/>
                </a:ext>
              </a:extLst>
            </p:cNvPr>
            <p:cNvSpPr/>
            <p:nvPr userDrawn="1"/>
          </p:nvSpPr>
          <p:spPr>
            <a:xfrm>
              <a:off x="304701" y="606865"/>
              <a:ext cx="11736599" cy="611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90DF85-2584-1FEA-053B-05B213FBE66D}"/>
                </a:ext>
              </a:extLst>
            </p:cNvPr>
            <p:cNvSpPr/>
            <p:nvPr userDrawn="1"/>
          </p:nvSpPr>
          <p:spPr>
            <a:xfrm>
              <a:off x="-38100" y="280937"/>
              <a:ext cx="441325" cy="114313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C6A1-E59F-4FC2-B384-A6BBD58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145515"/>
            <a:ext cx="10406259" cy="416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22252-58F6-4EAC-8601-30B64910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25" y="774070"/>
            <a:ext cx="10912475" cy="540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6978A-BC3C-4569-8B5C-D1E33C75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45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9C1C7"/>
                </a:solidFill>
              </a:defRPr>
            </a:lvl1pPr>
          </a:lstStyle>
          <a:p>
            <a:fld id="{53FE1CB7-87FF-478D-BEA4-F763FD2A3B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0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E144B-6C1B-427E-AD94-6734704978C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24185" y="2710912"/>
            <a:ext cx="5252225" cy="246868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(VBA </a:t>
            </a:r>
            <a:r>
              <a:rPr lang="ko-KR" altLang="en-US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보고서</a:t>
            </a: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500" b="1" spc="-100" dirty="0">
                <a:solidFill>
                  <a:srgbClr val="88303F"/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KW univ., </a:t>
            </a:r>
            <a:r>
              <a:rPr lang="ko-KR" altLang="en-US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정은지</a:t>
            </a:r>
            <a:b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eunjijung1107@gmail.com</a:t>
            </a: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, 010 8596 9368</a:t>
            </a:r>
            <a:endParaRPr lang="ko-KR" altLang="en-US" sz="3500" b="1" spc="-1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84748-F516-4822-8BFC-8E037BEB6C81}"/>
              </a:ext>
            </a:extLst>
          </p:cNvPr>
          <p:cNvSpPr txBox="1"/>
          <p:nvPr/>
        </p:nvSpPr>
        <p:spPr>
          <a:xfrm>
            <a:off x="6992312" y="1901462"/>
            <a:ext cx="426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00" dirty="0">
                <a:solidFill>
                  <a:schemeClr val="bg1"/>
                </a:solidFill>
                <a:latin typeface="+mn-ea"/>
              </a:rPr>
              <a:t>Weekly Report</a:t>
            </a:r>
            <a:endParaRPr lang="ko-KR" altLang="en-US" sz="3200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32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E7552-9556-B1DA-BA47-42777168C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C6606-0BBA-C833-4C2D-F2368E8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VBA CODE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0CF1D606-1288-F5A3-0495-D54A4A3C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381AAA6-A3D6-7F57-88B8-A1C084D10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1231393"/>
            <a:ext cx="6288746" cy="54391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9C9C74-81C0-B17C-F1CE-0A91FDFE23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16" r="1612"/>
          <a:stretch/>
        </p:blipFill>
        <p:spPr>
          <a:xfrm>
            <a:off x="6800410" y="1231393"/>
            <a:ext cx="5091088" cy="30737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A25EB88-08E6-6730-FAFF-96C775616D74}"/>
              </a:ext>
            </a:extLst>
          </p:cNvPr>
          <p:cNvSpPr/>
          <p:nvPr/>
        </p:nvSpPr>
        <p:spPr>
          <a:xfrm>
            <a:off x="6617218" y="1460617"/>
            <a:ext cx="469948" cy="248411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95A6ACC-9A40-A13D-F0D7-3F2EC3ACE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98301"/>
              </p:ext>
            </p:extLst>
          </p:nvPr>
        </p:nvGraphicFramePr>
        <p:xfrm>
          <a:off x="6800409" y="4724516"/>
          <a:ext cx="5091088" cy="1576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740">
                  <a:extLst>
                    <a:ext uri="{9D8B030D-6E8A-4147-A177-3AD203B41FA5}">
                      <a16:colId xmlns:a16="http://schemas.microsoft.com/office/drawing/2014/main" val="4266129048"/>
                    </a:ext>
                  </a:extLst>
                </a:gridCol>
                <a:gridCol w="1105319">
                  <a:extLst>
                    <a:ext uri="{9D8B030D-6E8A-4147-A177-3AD203B41FA5}">
                      <a16:colId xmlns:a16="http://schemas.microsoft.com/office/drawing/2014/main" val="988563535"/>
                    </a:ext>
                  </a:extLst>
                </a:gridCol>
                <a:gridCol w="1426866">
                  <a:extLst>
                    <a:ext uri="{9D8B030D-6E8A-4147-A177-3AD203B41FA5}">
                      <a16:colId xmlns:a16="http://schemas.microsoft.com/office/drawing/2014/main" val="1068893387"/>
                    </a:ext>
                  </a:extLst>
                </a:gridCol>
                <a:gridCol w="1431163">
                  <a:extLst>
                    <a:ext uri="{9D8B030D-6E8A-4147-A177-3AD203B41FA5}">
                      <a16:colId xmlns:a16="http://schemas.microsoft.com/office/drawing/2014/main" val="2155539394"/>
                    </a:ext>
                  </a:extLst>
                </a:gridCol>
              </a:tblGrid>
              <a:tr h="46805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쉴드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현재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쉴드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642233"/>
                  </a:ext>
                </a:extLst>
              </a:tr>
              <a:tr h="468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1-2 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2-3 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678784"/>
                  </a:ext>
                </a:extLst>
              </a:tr>
              <a:tr h="468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프로그램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개 </a:t>
                      </a:r>
                      <a:r>
                        <a:rPr lang="en-US" altLang="ko-KR" dirty="0"/>
                        <a:t>(CST)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개 </a:t>
                      </a:r>
                      <a:r>
                        <a:rPr lang="en-US" altLang="ko-KR" dirty="0"/>
                        <a:t>(CST)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589432"/>
                  </a:ext>
                </a:extLst>
              </a:tr>
            </a:tbl>
          </a:graphicData>
        </a:graphic>
      </p:graphicFrame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787AD06-FB67-4E3D-B5CA-53EEC5660226}"/>
              </a:ext>
            </a:extLst>
          </p:cNvPr>
          <p:cNvCxnSpPr>
            <a:cxnSpLocks/>
          </p:cNvCxnSpPr>
          <p:nvPr/>
        </p:nvCxnSpPr>
        <p:spPr>
          <a:xfrm>
            <a:off x="8299936" y="6337998"/>
            <a:ext cx="221066" cy="146471"/>
          </a:xfrm>
          <a:prstGeom prst="bentConnector3">
            <a:avLst>
              <a:gd name="adj1" fmla="val 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64245F-C9BB-90AB-00B5-BB1C4999B892}"/>
              </a:ext>
            </a:extLst>
          </p:cNvPr>
          <p:cNvSpPr txBox="1"/>
          <p:nvPr/>
        </p:nvSpPr>
        <p:spPr>
          <a:xfrm>
            <a:off x="8521002" y="6343153"/>
            <a:ext cx="236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CST, </a:t>
            </a:r>
            <a:r>
              <a:rPr lang="en-US" altLang="ko-KR" dirty="0" err="1"/>
              <a:t>EXCEl</a:t>
            </a:r>
            <a:r>
              <a:rPr lang="en-US" altLang="ko-KR" dirty="0"/>
              <a:t>, VS CODE</a:t>
            </a:r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9EF4671-8885-7385-D888-2C38C71D7E5A}"/>
              </a:ext>
            </a:extLst>
          </p:cNvPr>
          <p:cNvSpPr/>
          <p:nvPr/>
        </p:nvSpPr>
        <p:spPr>
          <a:xfrm rot="5400000">
            <a:off x="9176844" y="4368165"/>
            <a:ext cx="321254" cy="306555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943C4A-09F6-9EAF-6BF3-691006309C06}"/>
              </a:ext>
            </a:extLst>
          </p:cNvPr>
          <p:cNvSpPr txBox="1"/>
          <p:nvPr/>
        </p:nvSpPr>
        <p:spPr>
          <a:xfrm>
            <a:off x="574999" y="712257"/>
            <a:ext cx="114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800" b="1" dirty="0" err="1"/>
              <a:t>N_parallel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추출 방법 전후 비교 블록도</a:t>
            </a:r>
          </a:p>
        </p:txBody>
      </p:sp>
    </p:spTree>
    <p:extLst>
      <p:ext uri="{BB962C8B-B14F-4D97-AF65-F5344CB8AC3E}">
        <p14:creationId xmlns:p14="http://schemas.microsoft.com/office/powerpoint/2010/main" val="207898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9176F-FC29-216D-FDF9-E9A12B06D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88E2C-C84C-EF33-35FC-C5C96182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VBA CODE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695B9501-5D12-04DD-E73D-3B29C698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365448-C325-F0D1-2507-5A528C650096}"/>
              </a:ext>
            </a:extLst>
          </p:cNvPr>
          <p:cNvSpPr txBox="1"/>
          <p:nvPr/>
        </p:nvSpPr>
        <p:spPr>
          <a:xfrm>
            <a:off x="821116" y="1449870"/>
            <a:ext cx="4718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Complex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number</a:t>
            </a:r>
            <a:r>
              <a:rPr lang="ko-KR" altLang="en-US" sz="1600" b="1" dirty="0"/>
              <a:t> 취급 불가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실수 </a:t>
            </a:r>
            <a:r>
              <a:rPr lang="en-US" altLang="ko-KR" sz="1600" b="1" dirty="0"/>
              <a:t>O, </a:t>
            </a:r>
            <a:r>
              <a:rPr lang="ko-KR" altLang="en-US" sz="1600" b="1" dirty="0"/>
              <a:t>허수 </a:t>
            </a:r>
            <a:r>
              <a:rPr lang="en-US" altLang="ko-KR" sz="1600" b="1" dirty="0"/>
              <a:t>X)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36D1C-93E9-296E-E896-39D84AC12962}"/>
              </a:ext>
            </a:extLst>
          </p:cNvPr>
          <p:cNvSpPr txBox="1"/>
          <p:nvPr/>
        </p:nvSpPr>
        <p:spPr>
          <a:xfrm>
            <a:off x="821116" y="2224756"/>
            <a:ext cx="4703532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CST</a:t>
            </a:r>
            <a:r>
              <a:rPr lang="ko-KR" altLang="en-US" sz="1600" b="1" dirty="0"/>
              <a:t>에 내장된 </a:t>
            </a:r>
            <a:r>
              <a:rPr lang="en-US" altLang="ko-KR" sz="1600" b="1" dirty="0"/>
              <a:t>VBA </a:t>
            </a:r>
            <a:r>
              <a:rPr lang="ko-KR" altLang="en-US" sz="1600" b="1" dirty="0"/>
              <a:t>함수 부족 및 정보의 한계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DF08D-C44E-DFA4-6240-6FC70BF79831}"/>
              </a:ext>
            </a:extLst>
          </p:cNvPr>
          <p:cNvSpPr txBox="1"/>
          <p:nvPr/>
        </p:nvSpPr>
        <p:spPr>
          <a:xfrm>
            <a:off x="821116" y="3527640"/>
            <a:ext cx="3628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Optim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과정에 </a:t>
            </a:r>
            <a:r>
              <a:rPr lang="en-US" altLang="ko-KR" sz="1600" b="1" dirty="0"/>
              <a:t>Macro </a:t>
            </a:r>
            <a:r>
              <a:rPr lang="ko-KR" altLang="en-US" sz="1600" b="1" dirty="0"/>
              <a:t>추가 어려움</a:t>
            </a:r>
            <a:endParaRPr lang="ko-KR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34CF25-A169-0AB2-D209-C627794E130A}"/>
              </a:ext>
            </a:extLst>
          </p:cNvPr>
          <p:cNvSpPr txBox="1"/>
          <p:nvPr/>
        </p:nvSpPr>
        <p:spPr>
          <a:xfrm>
            <a:off x="821116" y="4812262"/>
            <a:ext cx="818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VBA</a:t>
            </a:r>
            <a:r>
              <a:rPr lang="ko-KR" altLang="en-US" sz="1600" b="1" dirty="0"/>
              <a:t> 코드를 통한 </a:t>
            </a:r>
            <a:r>
              <a:rPr lang="en-US" altLang="ko-KR" sz="1600" b="1" dirty="0"/>
              <a:t>1D results </a:t>
            </a:r>
            <a:r>
              <a:rPr lang="ko-KR" altLang="en-US" sz="1600" b="1" dirty="0"/>
              <a:t>정보 추가 불가로 인한 </a:t>
            </a:r>
            <a:r>
              <a:rPr lang="en-US" altLang="ko-KR" sz="1600" b="1" dirty="0"/>
              <a:t>n||, directivity </a:t>
            </a:r>
            <a:r>
              <a:rPr lang="ko-KR" altLang="en-US" sz="1600" b="1" dirty="0"/>
              <a:t>변수화 어려움  </a:t>
            </a:r>
            <a:endParaRPr lang="ko-KR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47FC4-9E76-8F87-44B0-073C97B044BF}"/>
              </a:ext>
            </a:extLst>
          </p:cNvPr>
          <p:cNvSpPr txBox="1"/>
          <p:nvPr/>
        </p:nvSpPr>
        <p:spPr>
          <a:xfrm>
            <a:off x="574999" y="712257"/>
            <a:ext cx="114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800" b="1" dirty="0"/>
              <a:t>VBA </a:t>
            </a:r>
            <a:r>
              <a:rPr lang="ko-KR" altLang="en-US" sz="1800" b="1" dirty="0"/>
              <a:t>코드 작성 시 발생하는 문제점들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12951-C485-0115-51A2-EE01E62603F9}"/>
              </a:ext>
            </a:extLst>
          </p:cNvPr>
          <p:cNvSpPr txBox="1"/>
          <p:nvPr/>
        </p:nvSpPr>
        <p:spPr>
          <a:xfrm>
            <a:off x="821116" y="2648192"/>
            <a:ext cx="5520229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►"/>
            </a:pPr>
            <a:r>
              <a:rPr lang="en-US" altLang="ko-KR" sz="1600" dirty="0"/>
              <a:t>VS CODE, MATLAB </a:t>
            </a:r>
            <a:r>
              <a:rPr lang="ko-KR" altLang="en-US" sz="1600" dirty="0"/>
              <a:t>등 다른 프로그램을 연계하는 계기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08B593-D785-28A8-FE3D-13B1CEFF5D43}"/>
              </a:ext>
            </a:extLst>
          </p:cNvPr>
          <p:cNvSpPr txBox="1"/>
          <p:nvPr/>
        </p:nvSpPr>
        <p:spPr>
          <a:xfrm>
            <a:off x="821116" y="3926966"/>
            <a:ext cx="7427674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►"/>
            </a:pPr>
            <a:r>
              <a:rPr lang="ko-KR" altLang="en-US" sz="1600" dirty="0"/>
              <a:t>시뮬레이션이 </a:t>
            </a:r>
            <a:r>
              <a:rPr lang="en-US" altLang="ko-KR" sz="1600" dirty="0"/>
              <a:t>1</a:t>
            </a:r>
            <a:r>
              <a:rPr lang="ko-KR" altLang="en-US" sz="1600" dirty="0"/>
              <a:t>회 돌아간 후 </a:t>
            </a:r>
            <a:r>
              <a:rPr lang="en-US" altLang="ko-KR" sz="1600" dirty="0"/>
              <a:t>macro</a:t>
            </a:r>
            <a:r>
              <a:rPr lang="ko-KR" altLang="en-US" sz="1600" dirty="0"/>
              <a:t>로 </a:t>
            </a:r>
            <a:r>
              <a:rPr lang="en-US" altLang="ko-KR" sz="1600" dirty="0"/>
              <a:t>n||, directivity </a:t>
            </a:r>
            <a:r>
              <a:rPr lang="ko-KR" altLang="en-US" sz="1600" dirty="0"/>
              <a:t>값 업데이트 작업 불가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D66BB-E2BF-7CED-A68F-8CDC1C712F20}"/>
              </a:ext>
            </a:extLst>
          </p:cNvPr>
          <p:cNvSpPr txBox="1"/>
          <p:nvPr/>
        </p:nvSpPr>
        <p:spPr>
          <a:xfrm>
            <a:off x="821116" y="5205740"/>
            <a:ext cx="9558066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►"/>
            </a:pPr>
            <a:r>
              <a:rPr lang="ko-KR" altLang="en-US" sz="1600" dirty="0"/>
              <a:t>내장된 변수</a:t>
            </a:r>
            <a:r>
              <a:rPr lang="en-US" altLang="ko-KR" sz="1600" dirty="0"/>
              <a:t>(e.g. S parameter)</a:t>
            </a:r>
            <a:r>
              <a:rPr lang="ko-KR" altLang="en-US" sz="1600" dirty="0"/>
              <a:t>처럼 </a:t>
            </a:r>
            <a:r>
              <a:rPr lang="en-US" altLang="ko-KR" sz="1600" dirty="0"/>
              <a:t>n||, directivity </a:t>
            </a:r>
            <a:r>
              <a:rPr lang="ko-KR" altLang="en-US" sz="1600" dirty="0"/>
              <a:t>계산 방법을 </a:t>
            </a:r>
            <a:r>
              <a:rPr lang="en-US" altLang="ko-KR" sz="1600" dirty="0"/>
              <a:t>VBA </a:t>
            </a:r>
            <a:r>
              <a:rPr lang="ko-KR" altLang="en-US" sz="1600" dirty="0"/>
              <a:t>코드로 정의하고 코드로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1D results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추가함으로써 </a:t>
            </a:r>
            <a:r>
              <a:rPr lang="en-US" altLang="ko-KR" sz="1600" dirty="0"/>
              <a:t>Otim </a:t>
            </a:r>
            <a:r>
              <a:rPr lang="ko-KR" altLang="en-US" sz="1600" dirty="0"/>
              <a:t>변수로 사용하려는 전략</a:t>
            </a:r>
            <a:r>
              <a:rPr lang="en-US" altLang="ko-KR" sz="1600" dirty="0"/>
              <a:t>(Otim</a:t>
            </a:r>
            <a:r>
              <a:rPr lang="ko-KR" altLang="en-US" sz="1600" dirty="0"/>
              <a:t>에 </a:t>
            </a:r>
            <a:r>
              <a:rPr lang="en-US" altLang="ko-KR" sz="1600" dirty="0"/>
              <a:t>macro </a:t>
            </a:r>
            <a:r>
              <a:rPr lang="ko-KR" altLang="en-US" sz="1600" dirty="0"/>
              <a:t>추가 불가의 대체 방안</a:t>
            </a:r>
            <a:r>
              <a:rPr lang="en-US" altLang="ko-KR" sz="1600" dirty="0"/>
              <a:t>) </a:t>
            </a:r>
            <a:r>
              <a:rPr lang="ko-KR" altLang="en-US" sz="1600" dirty="0"/>
              <a:t>불가 </a:t>
            </a:r>
          </a:p>
        </p:txBody>
      </p:sp>
    </p:spTree>
    <p:extLst>
      <p:ext uri="{BB962C8B-B14F-4D97-AF65-F5344CB8AC3E}">
        <p14:creationId xmlns:p14="http://schemas.microsoft.com/office/powerpoint/2010/main" val="223507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1EE2-AA7F-7C78-08A5-DD16EE18A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128CB-91B1-2EDE-3B69-5894695F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VBA CODE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0D6F87A5-C7B8-AA41-E271-0F5A0CEE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44EAF-8296-A7F2-BC9F-497E7D980548}"/>
              </a:ext>
            </a:extLst>
          </p:cNvPr>
          <p:cNvSpPr txBox="1"/>
          <p:nvPr/>
        </p:nvSpPr>
        <p:spPr>
          <a:xfrm>
            <a:off x="1278654" y="2439405"/>
            <a:ext cx="10406258" cy="432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marR="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파일의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E-field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정보를 가져오는 코드는 위와 같이 표현할 수 있다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0F0F34E-D002-2032-E9A7-F913A7523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13779"/>
              </p:ext>
            </p:extLst>
          </p:nvPr>
        </p:nvGraphicFramePr>
        <p:xfrm>
          <a:off x="1278654" y="1243490"/>
          <a:ext cx="9423526" cy="1249467"/>
        </p:xfrm>
        <a:graphic>
          <a:graphicData uri="http://schemas.openxmlformats.org/drawingml/2006/table">
            <a:tbl>
              <a:tblPr/>
              <a:tblGrid>
                <a:gridCol w="9423526">
                  <a:extLst>
                    <a:ext uri="{9D8B030D-6E8A-4147-A177-3AD203B41FA5}">
                      <a16:colId xmlns:a16="http://schemas.microsoft.com/office/drawing/2014/main" val="625405881"/>
                    </a:ext>
                  </a:extLst>
                </a:gridCol>
              </a:tblGrid>
              <a:tr h="124946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 E-Field data extraction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Set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dataY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600" kern="0" spc="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ResultTree.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GetResultFromTreeItem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rgbClr val="B2101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"Tables\1D Results\curve1_e-field (f=0.476) (1)", "3D:RunID:0"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1088" marR="121088" marT="33477" marB="33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7241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58C848-F205-4137-C7CE-AAA56B115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42464"/>
              </p:ext>
            </p:extLst>
          </p:nvPr>
        </p:nvGraphicFramePr>
        <p:xfrm>
          <a:off x="1278654" y="3054266"/>
          <a:ext cx="9423525" cy="3103690"/>
        </p:xfrm>
        <a:graphic>
          <a:graphicData uri="http://schemas.openxmlformats.org/drawingml/2006/table">
            <a:tbl>
              <a:tblPr/>
              <a:tblGrid>
                <a:gridCol w="9423525">
                  <a:extLst>
                    <a:ext uri="{9D8B030D-6E8A-4147-A177-3AD203B41FA5}">
                      <a16:colId xmlns:a16="http://schemas.microsoft.com/office/drawing/2014/main" val="848171220"/>
                    </a:ext>
                  </a:extLst>
                </a:gridCol>
              </a:tblGrid>
              <a:tr h="214897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 Save To data file (save only numeric values separated by tabs)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For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index = 0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To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totalPoints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- 1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Re_Vm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(index)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dataY.GetYRe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(index)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Im_Vm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(index)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dataY.GetYIm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(index)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Length_mm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(index) =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dataY.GetX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(index)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 Save data format as “length, real part, imaginary part”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sz="1600" kern="0" spc="0" dirty="0">
                          <a:solidFill>
                            <a:srgbClr val="10B2B2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Print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#fileNum,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Length_mm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(index) &amp; </a:t>
                      </a:r>
                      <a:r>
                        <a:rPr lang="en-US" sz="1600" kern="0" spc="0" dirty="0" err="1">
                          <a:solidFill>
                            <a:srgbClr val="10B2B2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vbTab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Re_Vm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(index) &amp; </a:t>
                      </a:r>
                      <a:r>
                        <a:rPr lang="en-US" sz="1600" kern="0" spc="0" dirty="0" err="1">
                          <a:solidFill>
                            <a:srgbClr val="10B2B2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vbTab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Im_Vm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(index)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Next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index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00355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0112C86-0CCA-AE54-19A6-C3196C83560E}"/>
              </a:ext>
            </a:extLst>
          </p:cNvPr>
          <p:cNvSpPr txBox="1"/>
          <p:nvPr/>
        </p:nvSpPr>
        <p:spPr>
          <a:xfrm>
            <a:off x="1278654" y="6106614"/>
            <a:ext cx="10256854" cy="432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marR="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txt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E-field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(Length, Re, </a:t>
            </a:r>
            <a:r>
              <a:rPr lang="en-US" altLang="ko-KR" sz="16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저장하는 코드이다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3A9ACC-0369-DA52-789C-BB0419DBEF6E}"/>
              </a:ext>
            </a:extLst>
          </p:cNvPr>
          <p:cNvSpPr txBox="1"/>
          <p:nvPr/>
        </p:nvSpPr>
        <p:spPr>
          <a:xfrm>
            <a:off x="574999" y="656032"/>
            <a:ext cx="114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800" b="1" dirty="0"/>
              <a:t>핵심 함수들 코드 및 설명 </a:t>
            </a:r>
          </a:p>
        </p:txBody>
      </p:sp>
    </p:spTree>
    <p:extLst>
      <p:ext uri="{BB962C8B-B14F-4D97-AF65-F5344CB8AC3E}">
        <p14:creationId xmlns:p14="http://schemas.microsoft.com/office/powerpoint/2010/main" val="30144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CA59A-4517-D7CD-77AC-3726CC415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62C9C-534B-1B2A-99BF-63C0DD07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VBA CODE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4DD94B45-F6BD-94F8-7AC4-CA00E4DC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EB30087-018C-D05A-DEF4-8A096AE5A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88688"/>
              </p:ext>
            </p:extLst>
          </p:nvPr>
        </p:nvGraphicFramePr>
        <p:xfrm>
          <a:off x="1278653" y="935364"/>
          <a:ext cx="9435793" cy="1152970"/>
        </p:xfrm>
        <a:graphic>
          <a:graphicData uri="http://schemas.openxmlformats.org/drawingml/2006/table">
            <a:tbl>
              <a:tblPr/>
              <a:tblGrid>
                <a:gridCol w="9435793">
                  <a:extLst>
                    <a:ext uri="{9D8B030D-6E8A-4147-A177-3AD203B41FA5}">
                      <a16:colId xmlns:a16="http://schemas.microsoft.com/office/drawing/2014/main" val="1385183174"/>
                    </a:ext>
                  </a:extLst>
                </a:gridCol>
              </a:tblGrid>
              <a:tr h="51587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 Python Address settings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Dim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scriptPath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As String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scriptPath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= </a:t>
                      </a:r>
                      <a:r>
                        <a:rPr lang="en-US" sz="1600" kern="0" spc="0" dirty="0">
                          <a:solidFill>
                            <a:srgbClr val="B2101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"\\tsclient\D\N_parallel_Sinlge_data_20241105.py"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9012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10F2E5-91B9-3227-C2C1-285E1F4EA776}"/>
              </a:ext>
            </a:extLst>
          </p:cNvPr>
          <p:cNvSpPr txBox="1"/>
          <p:nvPr/>
        </p:nvSpPr>
        <p:spPr>
          <a:xfrm>
            <a:off x="1130152" y="2062076"/>
            <a:ext cx="9584297" cy="432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marR="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N_parallel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Directivity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출력하기 위한 파이썬 코드 주소를 설정한다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4F02BD3-5E24-707F-81E5-7CCC8D75D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7398"/>
              </p:ext>
            </p:extLst>
          </p:nvPr>
        </p:nvGraphicFramePr>
        <p:xfrm>
          <a:off x="1278656" y="2752922"/>
          <a:ext cx="9435793" cy="1152970"/>
        </p:xfrm>
        <a:graphic>
          <a:graphicData uri="http://schemas.openxmlformats.org/drawingml/2006/table">
            <a:tbl>
              <a:tblPr/>
              <a:tblGrid>
                <a:gridCol w="9435793">
                  <a:extLst>
                    <a:ext uri="{9D8B030D-6E8A-4147-A177-3AD203B41FA5}">
                      <a16:colId xmlns:a16="http://schemas.microsoft.com/office/drawing/2014/main" val="3894918576"/>
                    </a:ext>
                  </a:extLst>
                </a:gridCol>
              </a:tblGrid>
              <a:tr h="5361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' Python execution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Dim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result </a:t>
                      </a:r>
                      <a:r>
                        <a:rPr lang="en-US" sz="16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As Double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result = </a:t>
                      </a:r>
                      <a:r>
                        <a:rPr lang="en-US" sz="1600" kern="0" spc="0" dirty="0">
                          <a:solidFill>
                            <a:srgbClr val="10B2B2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Shell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rgbClr val="B2101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"python """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scriptPath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en-US" sz="1600" kern="0" spc="0" dirty="0">
                          <a:solidFill>
                            <a:srgbClr val="B2101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""""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10B2B2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vbNormalFocus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800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3F9982-8CFA-BA44-4109-3ACF25C0D143}"/>
              </a:ext>
            </a:extLst>
          </p:cNvPr>
          <p:cNvSpPr txBox="1"/>
          <p:nvPr/>
        </p:nvSpPr>
        <p:spPr>
          <a:xfrm>
            <a:off x="1130152" y="3866653"/>
            <a:ext cx="9584297" cy="432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0" marR="0" indent="-34290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시뮬레이션 돌린 결과를 불러오는 코드이다</a:t>
            </a: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3076" name="_x273220912">
            <a:extLst>
              <a:ext uri="{FF2B5EF4-FFF2-40B4-BE49-F238E27FC236}">
                <a16:creationId xmlns:a16="http://schemas.microsoft.com/office/drawing/2014/main" id="{6A478D61-E68B-A69B-B3A5-8166ECF21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51"/>
          <a:stretch/>
        </p:blipFill>
        <p:spPr bwMode="auto">
          <a:xfrm>
            <a:off x="1278655" y="4513265"/>
            <a:ext cx="9435793" cy="68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_x273222424">
            <a:extLst>
              <a:ext uri="{FF2B5EF4-FFF2-40B4-BE49-F238E27FC236}">
                <a16:creationId xmlns:a16="http://schemas.microsoft.com/office/drawing/2014/main" id="{B0AB0F35-9F69-880F-549D-AFFEFD430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54" y="5242464"/>
            <a:ext cx="9435793" cy="78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214F9A-D418-57FA-3668-0EC124A59B0A}"/>
              </a:ext>
            </a:extLst>
          </p:cNvPr>
          <p:cNvSpPr txBox="1"/>
          <p:nvPr/>
        </p:nvSpPr>
        <p:spPr>
          <a:xfrm>
            <a:off x="1130152" y="5973796"/>
            <a:ext cx="9584297" cy="432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marR="0" indent="-285750" algn="just" fontAlgn="base" latinLnBrk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dirty="0">
                <a:solidFill>
                  <a:srgbClr val="000000"/>
                </a:solidFill>
              </a:rPr>
              <a:t>txt </a:t>
            </a:r>
            <a:r>
              <a:rPr lang="ko-KR" altLang="en-US" sz="1600" b="1" kern="0" dirty="0">
                <a:solidFill>
                  <a:srgbClr val="000000"/>
                </a:solidFill>
              </a:rPr>
              <a:t>주소를 고정하도록 수정한 파이썬 코드이다</a:t>
            </a:r>
            <a:r>
              <a:rPr lang="en-US" altLang="ko-KR" sz="1600" b="1" kern="0" dirty="0">
                <a:solidFill>
                  <a:srgbClr val="000000"/>
                </a:solidFill>
              </a:rPr>
              <a:t>.</a:t>
            </a:r>
            <a:endParaRPr lang="ko-KR" altLang="en-US" sz="1600" b="1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289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3174DDBBEBA64439327DFC6CE5F4370" ma:contentTypeVersion="4" ma:contentTypeDescription="새 문서를 만듭니다." ma:contentTypeScope="" ma:versionID="e77fde86935248d03705a3b84bc95752">
  <xsd:schema xmlns:xsd="http://www.w3.org/2001/XMLSchema" xmlns:xs="http://www.w3.org/2001/XMLSchema" xmlns:p="http://schemas.microsoft.com/office/2006/metadata/properties" xmlns:ns2="22e503e1-1d16-4d50-b00a-b175daff1399" targetNamespace="http://schemas.microsoft.com/office/2006/metadata/properties" ma:root="true" ma:fieldsID="77d15fd08bf32cd97ecc8a818c3026c3" ns2:_="">
    <xsd:import namespace="22e503e1-1d16-4d50-b00a-b175daff13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503e1-1d16-4d50-b00a-b175daff13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87F21E-FD01-4864-97F7-19FD2288A7AE}">
  <ds:schemaRefs>
    <ds:schemaRef ds:uri="http://schemas.microsoft.com/office/infopath/2007/PartnerControls"/>
    <ds:schemaRef ds:uri="http://schemas.microsoft.com/office/2006/metadata/properties"/>
    <ds:schemaRef ds:uri="22e503e1-1d16-4d50-b00a-b175daff1399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E8674A-9B51-4259-98A9-6C21BA558C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75799D-5A2F-451E-A281-D9B437231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503e1-1d16-4d50-b00a-b175daff13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436</Words>
  <Application>Microsoft Office PowerPoint</Application>
  <PresentationFormat>와이드스크린</PresentationFormat>
  <Paragraphs>55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함초롬바탕</vt:lpstr>
      <vt:lpstr>Arial</vt:lpstr>
      <vt:lpstr>Wingdings</vt:lpstr>
      <vt:lpstr>Office 테마</vt:lpstr>
      <vt:lpstr>                  (VBA 보고서)  KW univ., 정은지 eunjijung1107@gmail.com, 010 8596 9368</vt:lpstr>
      <vt:lpstr>VBA CODE</vt:lpstr>
      <vt:lpstr>VBA CODE</vt:lpstr>
      <vt:lpstr>VBA CODE</vt:lpstr>
      <vt:lpstr>VBA 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강의복습을 위한 e-Class 사용법</dc:title>
  <dc:creator>김인지</dc:creator>
  <cp:lastModifiedBy>MA3066</cp:lastModifiedBy>
  <cp:revision>597</cp:revision>
  <dcterms:created xsi:type="dcterms:W3CDTF">2021-10-28T01:42:31Z</dcterms:created>
  <dcterms:modified xsi:type="dcterms:W3CDTF">2024-12-12T14:21:51Z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0x01010083174DDBBEBA64439327DFC6CE5F4370</vt:lpwstr>
  </property>
</Properties>
</file>