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2"/>
  </p:notesMasterIdLst>
  <p:handoutMasterIdLst>
    <p:handoutMasterId r:id="rId13"/>
  </p:handoutMasterIdLst>
  <p:sldIdLst>
    <p:sldId id="260" r:id="rId8"/>
    <p:sldId id="257" r:id="rId9"/>
    <p:sldId id="261" r:id="rId10"/>
    <p:sldId id="262" r:id="rId11"/>
  </p:sldIdLst>
  <p:sldSz cx="12190413" cy="6858000"/>
  <p:notesSz cx="6858000" cy="9144000"/>
  <p:custDataLst>
    <p:tags r:id="rId1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098" autoAdjust="0"/>
  </p:normalViewPr>
  <p:slideViewPr>
    <p:cSldViewPr showGuides="1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7124469a-bb08-4c20-a4d2-12b8df7f5385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 smtClean="0">
                <a:solidFill>
                  <a:schemeClr val="bg1"/>
                </a:solidFill>
                <a:latin typeface="+mn-lt"/>
              </a:rPr>
              <a:t>DTU Chemical Engineering</a:t>
            </a:r>
            <a:endParaRPr lang="en-GB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ate" descr="{&quot;templafy&quot;:{&quot;id&quot;:&quot;72666b99-e3ed-4bae-8f54-98f70864d524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22 November 2020</a:t>
            </a:r>
            <a:endParaRPr kumimoji="0" lang="en-GB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2832736c-11a1-4b47-b055-9f7d43d39bc9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 smtClean="0">
                <a:solidFill>
                  <a:schemeClr val="bg1"/>
                </a:solidFill>
                <a:latin typeface="+mn-lt"/>
              </a:rPr>
              <a:t>Cell Factory Design for Xylitol Production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6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9" y="4121181"/>
            <a:ext cx="10840028" cy="1756091"/>
          </a:xfrm>
        </p:spPr>
        <p:txBody>
          <a:bodyPr/>
          <a:lstStyle/>
          <a:p>
            <a:r>
              <a:rPr lang="en-GB" sz="6000" dirty="0" smtClean="0">
                <a:latin typeface="Arial Nova" panose="020B0504020202020204" pitchFamily="34" charset="0"/>
              </a:rPr>
              <a:t>Cell Factory Design for Xylitol Production</a:t>
            </a:r>
            <a:endParaRPr lang="en-GB" sz="6000" dirty="0">
              <a:latin typeface="Arial Nova" panose="020B05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72" y="1984370"/>
            <a:ext cx="10840028" cy="1660654"/>
          </a:xfrm>
        </p:spPr>
        <p:txBody>
          <a:bodyPr/>
          <a:lstStyle/>
          <a:p>
            <a:pPr>
              <a:tabLst>
                <a:tab pos="6453188" algn="l"/>
              </a:tabLst>
            </a:pPr>
            <a:r>
              <a:rPr lang="en-GB" dirty="0" smtClean="0">
                <a:latin typeface="Arial Nova" panose="020B0504020202020204" pitchFamily="34" charset="0"/>
              </a:rPr>
              <a:t>Group 4 – Midway Presentation</a:t>
            </a:r>
          </a:p>
          <a:p>
            <a:r>
              <a:rPr lang="en-GB" dirty="0" smtClean="0">
                <a:latin typeface="Arial Nova" panose="020B0504020202020204" pitchFamily="34" charset="0"/>
              </a:rPr>
              <a:t>Computer-Aided Cell Factory Design (27410)</a:t>
            </a:r>
          </a:p>
          <a:p>
            <a:endParaRPr lang="en-GB" dirty="0" smtClean="0">
              <a:latin typeface="Arial Nova" panose="020B0504020202020204" pitchFamily="34" charset="0"/>
            </a:endParaRPr>
          </a:p>
          <a:p>
            <a:r>
              <a:rPr lang="en-GB" sz="2000" dirty="0" smtClean="0">
                <a:latin typeface="Arial Nova Light" panose="020B0304020202020204" pitchFamily="34" charset="0"/>
              </a:rPr>
              <a:t>Claire J. Moral, Fernando P. Ramirez, Josep S. Olivé, Nikolaus I. Vollmer</a:t>
            </a:r>
            <a:endParaRPr lang="en-GB" sz="2000" dirty="0"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Nova" panose="020B0504020202020204" pitchFamily="34" charset="0"/>
              </a:rPr>
              <a:t>Product of Interest - Xylitol</a:t>
            </a:r>
            <a:endParaRPr lang="en-GB" dirty="0">
              <a:latin typeface="Arial Nova" panose="020B05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00" y="1706400"/>
            <a:ext cx="6624662" cy="4545578"/>
          </a:xfrm>
        </p:spPr>
        <p:txBody>
          <a:bodyPr/>
          <a:lstStyle/>
          <a:p>
            <a:r>
              <a:rPr lang="en-GB" dirty="0" smtClean="0"/>
              <a:t>Xylitol is a pentose sugar alcohol and can be used as platform chemical for bioplastics etc.</a:t>
            </a:r>
          </a:p>
          <a:p>
            <a:endParaRPr lang="en-GB" sz="1000" dirty="0" smtClean="0"/>
          </a:p>
          <a:p>
            <a:r>
              <a:rPr lang="en-GB" dirty="0" smtClean="0"/>
              <a:t>Currently high demand in food industries, as it can be used as sugar substitute for diabetic nutrition</a:t>
            </a:r>
          </a:p>
          <a:p>
            <a:endParaRPr lang="en-GB" sz="1050" dirty="0" smtClean="0"/>
          </a:p>
          <a:p>
            <a:r>
              <a:rPr lang="en-GB" dirty="0" smtClean="0"/>
              <a:t>Current production process is chemical, based on the catalytic conversion of xylose to xylitol (e.g. process of DuPont)</a:t>
            </a:r>
          </a:p>
          <a:p>
            <a:endParaRPr lang="en-GB" sz="1050" dirty="0"/>
          </a:p>
          <a:p>
            <a:r>
              <a:rPr lang="en-GB" dirty="0" smtClean="0"/>
              <a:t>Feedstock is commonly birch bark or corn </a:t>
            </a:r>
            <a:r>
              <a:rPr lang="en-GB" dirty="0" err="1" smtClean="0"/>
              <a:t>stover</a:t>
            </a:r>
            <a:r>
              <a:rPr lang="en-GB" dirty="0" smtClean="0"/>
              <a:t>, containing high amounts of xylose, purification is very expensive, current market price of xylitol around 8-10 $/kg</a:t>
            </a:r>
          </a:p>
          <a:p>
            <a:endParaRPr lang="en-GB" sz="1100" dirty="0"/>
          </a:p>
          <a:p>
            <a:r>
              <a:rPr lang="en-GB" dirty="0" smtClean="0"/>
              <a:t>Possibility to produce it biotechnologically in a biorefinery from the hemicellulose sugars of lignocellulosic </a:t>
            </a:r>
            <a:r>
              <a:rPr lang="en-GB" dirty="0" smtClean="0"/>
              <a:t>biomass, for example wheat </a:t>
            </a:r>
            <a:r>
              <a:rPr lang="en-GB" dirty="0" err="1" smtClean="0"/>
              <a:t>stram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85" y="1409513"/>
            <a:ext cx="2166865" cy="1443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443" y="4807632"/>
            <a:ext cx="2166999" cy="14443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r="20809"/>
          <a:stretch/>
        </p:blipFill>
        <p:spPr>
          <a:xfrm>
            <a:off x="9339585" y="3108111"/>
            <a:ext cx="2166865" cy="144434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latin typeface="Arial Nova" panose="020B0504020202020204" pitchFamily="34" charset="0"/>
              </a:rPr>
              <a:t>Host Cell Factory</a:t>
            </a:r>
            <a:endParaRPr lang="en-GB" dirty="0">
              <a:latin typeface="Arial Nova" panose="020B05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Mostly investigated cell factories are </a:t>
            </a:r>
            <a:r>
              <a:rPr lang="en-GB" i="1" dirty="0" smtClean="0"/>
              <a:t>Candida sp</a:t>
            </a:r>
            <a:r>
              <a:rPr lang="en-GB" dirty="0" smtClean="0"/>
              <a:t>., </a:t>
            </a:r>
            <a:r>
              <a:rPr lang="en-GB" i="1" dirty="0" smtClean="0"/>
              <a:t>Kluyveromyces marxianus</a:t>
            </a:r>
            <a:r>
              <a:rPr lang="en-GB" dirty="0" smtClean="0"/>
              <a:t>, other special yeasts, engineered* </a:t>
            </a:r>
            <a:r>
              <a:rPr lang="en-GB" i="1" dirty="0" smtClean="0"/>
              <a:t>Saccharomyces cerevisiae</a:t>
            </a:r>
            <a:r>
              <a:rPr lang="en-GB" dirty="0" smtClean="0"/>
              <a:t> or engineered* </a:t>
            </a:r>
            <a:r>
              <a:rPr lang="en-GB" i="1" dirty="0" smtClean="0"/>
              <a:t>Escherichia coli</a:t>
            </a:r>
            <a:endParaRPr lang="en-GB" sz="11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3" name="Right Arrow 12"/>
          <p:cNvSpPr/>
          <p:nvPr/>
        </p:nvSpPr>
        <p:spPr bwMode="auto">
          <a:xfrm>
            <a:off x="1374329" y="494642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970" y="4854573"/>
            <a:ext cx="65615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dirty="0" smtClean="0">
                <a:latin typeface="+mn-lt"/>
              </a:rPr>
              <a:t>Use (existing) GEM for one of the cell factories to predict metabolic/genetic engineering strategies to enhance yield of xylitol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308" y="4887263"/>
            <a:ext cx="3139986" cy="1093216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29664"/>
              </p:ext>
            </p:extLst>
          </p:nvPr>
        </p:nvGraphicFramePr>
        <p:xfrm>
          <a:off x="1991098" y="2421611"/>
          <a:ext cx="9096002" cy="1842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000">
                  <a:extLst>
                    <a:ext uri="{9D8B030D-6E8A-4147-A177-3AD203B41FA5}">
                      <a16:colId xmlns:a16="http://schemas.microsoft.com/office/drawing/2014/main" val="1576318928"/>
                    </a:ext>
                  </a:extLst>
                </a:gridCol>
                <a:gridCol w="1516000">
                  <a:extLst>
                    <a:ext uri="{9D8B030D-6E8A-4147-A177-3AD203B41FA5}">
                      <a16:colId xmlns:a16="http://schemas.microsoft.com/office/drawing/2014/main" val="1147770808"/>
                    </a:ext>
                  </a:extLst>
                </a:gridCol>
                <a:gridCol w="2008212">
                  <a:extLst>
                    <a:ext uri="{9D8B030D-6E8A-4147-A177-3AD203B41FA5}">
                      <a16:colId xmlns:a16="http://schemas.microsoft.com/office/drawing/2014/main" val="23694271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4670166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766200887"/>
                    </a:ext>
                  </a:extLst>
                </a:gridCol>
                <a:gridCol w="1103462">
                  <a:extLst>
                    <a:ext uri="{9D8B030D-6E8A-4147-A177-3AD203B41FA5}">
                      <a16:colId xmlns:a16="http://schemas.microsoft.com/office/drawing/2014/main" val="1611891463"/>
                    </a:ext>
                  </a:extLst>
                </a:gridCol>
              </a:tblGrid>
              <a:tr h="359317">
                <a:tc>
                  <a:txBody>
                    <a:bodyPr/>
                    <a:lstStyle/>
                    <a:p>
                      <a:endParaRPr lang="en-GB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GRAS status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Wild type</a:t>
                      </a:r>
                      <a:r>
                        <a:rPr lang="en-GB" sz="1400" baseline="0" dirty="0" smtClean="0"/>
                        <a:t> production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Yield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[g/g]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Productivity [g/L*h]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Titer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[g/L]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i="1" dirty="0" smtClean="0"/>
                        <a:t>Candida sp.</a:t>
                      </a:r>
                      <a:endParaRPr lang="en-GB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GB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0.66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0.29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41.8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2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i="1" dirty="0" smtClean="0"/>
                        <a:t>Kl. marxianus</a:t>
                      </a:r>
                      <a:endParaRPr lang="en-GB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GB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0.17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12.3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9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i="1" dirty="0" smtClean="0"/>
                        <a:t>S.</a:t>
                      </a:r>
                      <a:r>
                        <a:rPr lang="en-GB" sz="1400" i="1" baseline="0" dirty="0" smtClean="0"/>
                        <a:t> cerevisiae*</a:t>
                      </a:r>
                      <a:endParaRPr lang="en-GB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0.87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0.32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7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i="1" dirty="0" smtClean="0"/>
                        <a:t>E. coli*</a:t>
                      </a:r>
                      <a:endParaRPr lang="en-GB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0.38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0.15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6.8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52023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83530" y="4293096"/>
            <a:ext cx="81753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100" dirty="0" smtClean="0">
                <a:latin typeface="+mn-lt"/>
              </a:rPr>
              <a:t>Albuquerque et al. </a:t>
            </a:r>
            <a:r>
              <a:rPr lang="en-GB" sz="1100" i="1" dirty="0" smtClean="0">
                <a:latin typeface="+mn-lt"/>
              </a:rPr>
              <a:t>Process Biochemistry </a:t>
            </a:r>
            <a:r>
              <a:rPr lang="en-GB" sz="1100" dirty="0" smtClean="0">
                <a:latin typeface="+mn-lt"/>
              </a:rPr>
              <a:t>(2014), Hernandez-Perez et al. </a:t>
            </a:r>
            <a:r>
              <a:rPr lang="en-GB" sz="1100" i="1" dirty="0" err="1" smtClean="0">
                <a:latin typeface="+mn-lt"/>
              </a:rPr>
              <a:t>Bioresource</a:t>
            </a:r>
            <a:r>
              <a:rPr lang="en-GB" sz="1100" i="1" dirty="0" smtClean="0">
                <a:latin typeface="+mn-lt"/>
              </a:rPr>
              <a:t> Technology (</a:t>
            </a:r>
            <a:r>
              <a:rPr lang="en-GB" sz="1100" dirty="0" smtClean="0">
                <a:latin typeface="+mn-lt"/>
              </a:rPr>
              <a:t>2020); Shah et al. </a:t>
            </a:r>
            <a:r>
              <a:rPr lang="en-GB" sz="1100" i="1" dirty="0" smtClean="0">
                <a:latin typeface="+mn-lt"/>
              </a:rPr>
              <a:t>Nature</a:t>
            </a:r>
            <a:r>
              <a:rPr lang="en-GB" sz="1100" dirty="0">
                <a:latin typeface="+mn-lt"/>
              </a:rPr>
              <a:t> </a:t>
            </a:r>
            <a:r>
              <a:rPr lang="en-GB" sz="1100" dirty="0" smtClean="0">
                <a:latin typeface="+mn-lt"/>
              </a:rPr>
              <a:t>(2019)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1374329" y="5586233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91098" y="5528845"/>
            <a:ext cx="65615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dirty="0" smtClean="0">
                <a:latin typeface="+mn-lt"/>
              </a:rPr>
              <a:t>Benchmark with strategies published in literature and compare key performance indicators in order to suggest strategy</a:t>
            </a:r>
          </a:p>
        </p:txBody>
      </p:sp>
    </p:spTree>
    <p:extLst>
      <p:ext uri="{BB962C8B-B14F-4D97-AF65-F5344CB8AC3E}">
        <p14:creationId xmlns:p14="http://schemas.microsoft.com/office/powerpoint/2010/main" val="338564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latin typeface="Arial Nova" panose="020B0504020202020204" pitchFamily="34" charset="0"/>
              </a:rPr>
              <a:t>Computer-Aided Cell Factory Design</a:t>
            </a:r>
            <a:endParaRPr lang="en-GB" dirty="0">
              <a:latin typeface="Arial Nova" panose="020B05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Benchmark Yeast8 model with MEMOTE as quality check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Assess capability of model with regards to production of desired product </a:t>
            </a:r>
            <a:r>
              <a:rPr lang="en-GB" i="1" dirty="0" smtClean="0">
                <a:latin typeface="Arial Nova" panose="020B0504020202020204" pitchFamily="34" charset="0"/>
              </a:rPr>
              <a:t>in situ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Assess effect of xylose transporter overexpression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Compute knockout strategies (compare to trivial solution: XDH)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Compute effect of overexpression/downregulation (compare: XR/XDH)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Compute co-factor swap targets (compare: </a:t>
            </a:r>
            <a:r>
              <a:rPr lang="en-GB" dirty="0" err="1" smtClean="0">
                <a:latin typeface="Arial Nova" panose="020B0504020202020204" pitchFamily="34" charset="0"/>
              </a:rPr>
              <a:t>XRco</a:t>
            </a:r>
            <a:r>
              <a:rPr lang="en-GB" dirty="0" smtClean="0">
                <a:latin typeface="Arial Nova" panose="020B0504020202020204" pitchFamily="34" charset="0"/>
              </a:rPr>
              <a:t>/</a:t>
            </a:r>
            <a:r>
              <a:rPr lang="en-GB" dirty="0" err="1" smtClean="0">
                <a:latin typeface="Arial Nova" panose="020B0504020202020204" pitchFamily="34" charset="0"/>
              </a:rPr>
              <a:t>XDHco</a:t>
            </a:r>
            <a:r>
              <a:rPr lang="en-GB" dirty="0" smtClean="0">
                <a:latin typeface="Arial Nova" panose="020B0504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Simulate batch cultivations for all candidates to assess yield, productivity and </a:t>
            </a:r>
            <a:r>
              <a:rPr lang="en-GB" dirty="0" err="1" smtClean="0">
                <a:latin typeface="Arial Nova" panose="020B0504020202020204" pitchFamily="34" charset="0"/>
              </a:rPr>
              <a:t>titer</a:t>
            </a:r>
            <a:endParaRPr lang="en-GB" dirty="0" smtClean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Compare results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r="3441" b="5552"/>
          <a:stretch/>
        </p:blipFill>
        <p:spPr>
          <a:xfrm rot="10800000">
            <a:off x="7294357" y="4581851"/>
            <a:ext cx="3383845" cy="1799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620008" y="4989053"/>
            <a:ext cx="5136049" cy="1392274"/>
            <a:chOff x="3286894" y="1552350"/>
            <a:chExt cx="5136049" cy="13922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845" y="1552350"/>
              <a:ext cx="4922098" cy="1392274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Rectangle 17"/>
            <p:cNvSpPr/>
            <p:nvPr/>
          </p:nvSpPr>
          <p:spPr bwMode="auto">
            <a:xfrm>
              <a:off x="3286894" y="2326398"/>
              <a:ext cx="537394" cy="2215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a-DK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758506" y="2331161"/>
              <a:ext cx="537394" cy="2215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a-DK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12212" y="4581852"/>
            <a:ext cx="5565592" cy="1799476"/>
            <a:chOff x="1569368" y="1675585"/>
            <a:chExt cx="5565592" cy="1799476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569368" y="1675585"/>
              <a:ext cx="5565592" cy="1799476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>
              <a:defPPr>
                <a:defRPr lang="da-DK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9pPr>
            </a:lstStyle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u="sng" dirty="0" smtClean="0">
                  <a:latin typeface="Arial Nova" panose="020B0504020202020204" pitchFamily="34" charset="0"/>
                </a:rPr>
                <a:t>Pentose Assimilation Pathway in Yeasts</a:t>
              </a:r>
              <a:r>
                <a:rPr kumimoji="0" lang="en-GB" sz="1600" b="0" i="0" u="sng" strike="noStrike" cap="none" normalizeH="0" baseline="0" dirty="0" smtClean="0">
                  <a:ln>
                    <a:noFill/>
                  </a:ln>
                  <a:effectLst/>
                  <a:latin typeface="Arial Nova" panose="020B0504020202020204" pitchFamily="34" charset="0"/>
                </a:rPr>
                <a:t>:</a:t>
              </a: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5550670" y="1727073"/>
              <a:ext cx="15485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9pPr>
            </a:lstStyle>
            <a:p>
              <a:pPr algn="l">
                <a:spcBef>
                  <a:spcPts val="432"/>
                </a:spcBef>
              </a:pPr>
              <a:r>
                <a:rPr lang="en-GB" sz="1100" i="1" dirty="0" smtClean="0">
                  <a:latin typeface="Arial Nova Light" panose="020B0304020202020204" pitchFamily="34" charset="0"/>
                </a:rPr>
                <a:t>Albuquerque et al. (2014)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4884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DDavPEKz8LNQw54a6TNh4A=="},{"name":"PresentationTitle","value":"E5HScMctQZlKUY75UdDO7/vjdolKLSft5uurVfXQrKcflk0mnz/HzN2nLg0NkSfd"}]}]]></Templafy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TemplateConfiguration><![CDATA[{"elementsMetadata":[{"type":"shape","id":"7124469a-bb08-4c20-a4d2-12b8df7f5385","elementConfiguration":{"binding":"UserProfile.Offices.Workarea_{{DocumentLanguage}}","disableUpdates":false,"type":"text"}},{"type":"shape","id":"72666b99-e3ed-4bae-8f54-98f70864d524","elementConfiguration":{"format":"{{DateFormats.GeneralDate}}","binding":"Form.Date","disableUpdates":false,"type":"date"}},{"type":"shape","id":"2832736c-11a1-4b47-b055-9f7d43d39bc9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CA9FC985-930B-40D4-827F-9FAC5D35EA8C}">
  <ds:schemaRefs/>
</ds:datastoreItem>
</file>

<file path=customXml/itemProps2.xml><?xml version="1.0" encoding="utf-8"?>
<ds:datastoreItem xmlns:ds="http://schemas.openxmlformats.org/officeDocument/2006/customXml" ds:itemID="{43763224-B85A-4B53-A86A-261D26A71C30}">
  <ds:schemaRefs/>
</ds:datastoreItem>
</file>

<file path=customXml/itemProps3.xml><?xml version="1.0" encoding="utf-8"?>
<ds:datastoreItem xmlns:ds="http://schemas.openxmlformats.org/officeDocument/2006/customXml" ds:itemID="{1680B9DC-2D51-4402-BB2C-B8DE0C5AC522}">
  <ds:schemaRefs/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customXml/itemProps5.xml><?xml version="1.0" encoding="utf-8"?>
<ds:datastoreItem xmlns:ds="http://schemas.openxmlformats.org/officeDocument/2006/customXml" ds:itemID="{6B8AD017-B053-4E30-93B9-B28A44CEC3A4}">
  <ds:schemaRefs/>
</ds:datastoreItem>
</file>

<file path=customXml/itemProps6.xml><?xml version="1.0" encoding="utf-8"?>
<ds:datastoreItem xmlns:ds="http://schemas.openxmlformats.org/officeDocument/2006/customXml" ds:itemID="{5DEE4BEE-00BA-4E32-BD26-AF535B50AC9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1004</TotalTime>
  <Words>383</Words>
  <Application>Microsoft Office PowerPoint</Application>
  <PresentationFormat>Custom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Nova</vt:lpstr>
      <vt:lpstr>Arial Nova Light</vt:lpstr>
      <vt:lpstr>Verdana</vt:lpstr>
      <vt:lpstr>Blank</vt:lpstr>
      <vt:lpstr>Cell Factory Design for Xylitol Production</vt:lpstr>
      <vt:lpstr>Product of Interest - Xylitol</vt:lpstr>
      <vt:lpstr> Host Cell Factory</vt:lpstr>
      <vt:lpstr> Computer-Aided Cell Factory Design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Nikolaus Vollmer</cp:lastModifiedBy>
  <cp:revision>93</cp:revision>
  <dcterms:created xsi:type="dcterms:W3CDTF">2017-07-31T08:31:56Z</dcterms:created>
  <dcterms:modified xsi:type="dcterms:W3CDTF">2020-11-20T15:16:11Z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636770891315258842</vt:lpwstr>
  </property>
  <property fmtid="{D5CDD505-2E9C-101B-9397-08002B2CF9AE}" pid="6" name="TemplafyLanguageCode">
    <vt:lpwstr>en-GB</vt:lpwstr>
  </property>
</Properties>
</file>