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70" r:id="rId11"/>
    <p:sldId id="266" r:id="rId12"/>
    <p:sldId id="264" r:id="rId13"/>
    <p:sldId id="267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Phrase Ground Dairy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xiongkun</a:t>
            </a:r>
            <a:endParaRPr lang="en-US" altLang="zh-CN"/>
          </a:p>
          <a:p>
            <a:r>
              <a:rPr lang="en-US" altLang="zh-CN"/>
              <a:t>2020-10-12</a:t>
            </a:r>
            <a:endParaRPr lang="en-US" altLang="zh-CN"/>
          </a:p>
          <a:p>
            <a:r>
              <a:rPr lang="en-US" altLang="zh-CN"/>
              <a:t>2020-11-05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Ques4: </a:t>
            </a:r>
            <a:r>
              <a:rPr lang="zh-CN" altLang="en-US" sz="2400" b="1">
                <a:solidFill>
                  <a:srgbClr val="FF0000"/>
                </a:solidFill>
              </a:rPr>
              <a:t>为什么对于所有的</a:t>
            </a:r>
            <a:r>
              <a:rPr lang="en-US" altLang="zh-CN" sz="2400" b="1">
                <a:solidFill>
                  <a:srgbClr val="FF0000"/>
                </a:solidFill>
              </a:rPr>
              <a:t>Sent</a:t>
            </a:r>
            <a:r>
              <a:rPr lang="zh-CN" altLang="en-US" sz="2400" b="1">
                <a:solidFill>
                  <a:srgbClr val="FF0000"/>
                </a:solidFill>
              </a:rPr>
              <a:t>生成的</a:t>
            </a:r>
            <a:r>
              <a:rPr lang="en-US" altLang="zh-CN" sz="2400" b="1">
                <a:solidFill>
                  <a:srgbClr val="FF0000"/>
                </a:solidFill>
              </a:rPr>
              <a:t>sents</a:t>
            </a:r>
            <a:r>
              <a:rPr lang="zh-CN" altLang="en-US" sz="2400" b="1">
                <a:solidFill>
                  <a:srgbClr val="FF0000"/>
                </a:solidFill>
              </a:rPr>
              <a:t>都是类似</a:t>
            </a:r>
            <a:r>
              <a:rPr lang="en-US" altLang="zh-CN" sz="2400" b="1">
                <a:solidFill>
                  <a:srgbClr val="FF0000"/>
                </a:solidFill>
              </a:rPr>
              <a:t>(max + norm </a:t>
            </a:r>
            <a:r>
              <a:rPr lang="zh-CN" altLang="en-US" sz="2400" b="1">
                <a:solidFill>
                  <a:srgbClr val="FF0000"/>
                </a:solidFill>
              </a:rPr>
              <a:t>相同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935990"/>
            <a:ext cx="3911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在实验</a:t>
            </a:r>
            <a:r>
              <a:rPr lang="en-US" altLang="zh-CN" sz="1600">
                <a:solidFill>
                  <a:srgbClr val="FF0000"/>
                </a:solidFill>
              </a:rPr>
              <a:t>Exp4</a:t>
            </a:r>
            <a:r>
              <a:rPr lang="zh-CN" altLang="en-US" sz="1600">
                <a:solidFill>
                  <a:srgbClr val="FF0000"/>
                </a:solidFill>
              </a:rPr>
              <a:t>中，我们发现，</a:t>
            </a:r>
            <a:r>
              <a:rPr lang="en-US" altLang="zh-CN" sz="1600">
                <a:solidFill>
                  <a:srgbClr val="FF0000"/>
                </a:solidFill>
              </a:rPr>
              <a:t>Sent2emb</a:t>
            </a:r>
            <a:r>
              <a:rPr lang="zh-CN" altLang="en-US" sz="1600">
                <a:solidFill>
                  <a:srgbClr val="FF0000"/>
                </a:solidFill>
              </a:rPr>
              <a:t>的实现有很大问题。因为测试集合上，同一个图片所有的</a:t>
            </a:r>
            <a:r>
              <a:rPr lang="en-US" altLang="zh-CN" sz="1600">
                <a:solidFill>
                  <a:srgbClr val="FF0000"/>
                </a:solidFill>
              </a:rPr>
              <a:t>Sents</a:t>
            </a:r>
            <a:r>
              <a:rPr lang="zh-CN" altLang="en-US" sz="1600">
                <a:solidFill>
                  <a:srgbClr val="FF0000"/>
                </a:solidFill>
              </a:rPr>
              <a:t>预测都是一样的。。。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15830" y="1008380"/>
            <a:ext cx="2089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实验</a:t>
            </a:r>
            <a:r>
              <a:rPr lang="en-US" altLang="zh-CN" sz="1400"/>
              <a:t>1: </a:t>
            </a:r>
            <a:r>
              <a:rPr lang="zh-CN" altLang="en-US" sz="1400"/>
              <a:t>此图是筛选小</a:t>
            </a:r>
            <a:r>
              <a:rPr lang="en-US" altLang="zh-CN" sz="1400"/>
              <a:t>gts</a:t>
            </a:r>
            <a:r>
              <a:rPr lang="zh-CN" altLang="en-US" sz="1400"/>
              <a:t>之后的结果。好了很多。表明</a:t>
            </a:r>
            <a:r>
              <a:rPr lang="en-US" altLang="zh-CN" sz="1400"/>
              <a:t>spatial feature </a:t>
            </a:r>
            <a:r>
              <a:rPr lang="zh-CN" altLang="en-US" sz="1400"/>
              <a:t>确实有效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12055" y="4245610"/>
            <a:ext cx="672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 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sz="1600">
                <a:solidFill>
                  <a:schemeClr val="tx1"/>
                </a:solidFill>
              </a:rPr>
              <a:t>。</a:t>
            </a:r>
            <a:endParaRPr lang="zh-CN" sz="1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895" y="2736850"/>
            <a:ext cx="391160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将 </a:t>
            </a:r>
            <a:r>
              <a:rPr lang="en-US" altLang="zh-CN" sz="1600">
                <a:solidFill>
                  <a:schemeClr val="tx1"/>
                </a:solidFill>
              </a:rPr>
              <a:t>Spatial Feature </a:t>
            </a:r>
            <a:r>
              <a:rPr lang="zh-CN" altLang="en-US" sz="1600">
                <a:solidFill>
                  <a:schemeClr val="tx1"/>
                </a:solidFill>
              </a:rPr>
              <a:t>和 </a:t>
            </a:r>
            <a:r>
              <a:rPr lang="en-US" altLang="zh-CN" sz="1600">
                <a:solidFill>
                  <a:schemeClr val="tx1"/>
                </a:solidFill>
              </a:rPr>
              <a:t>Image Feature concat</a:t>
            </a:r>
            <a:r>
              <a:rPr lang="zh-CN" altLang="en-US" sz="1600">
                <a:solidFill>
                  <a:schemeClr val="tx1"/>
                </a:solidFill>
              </a:rPr>
              <a:t>起来，作为</a:t>
            </a:r>
            <a:r>
              <a:rPr lang="en-US" altLang="zh-CN" sz="1600">
                <a:solidFill>
                  <a:schemeClr val="tx1"/>
                </a:solidFill>
              </a:rPr>
              <a:t>feature</a:t>
            </a:r>
            <a:r>
              <a:rPr lang="zh-CN" altLang="en-US" sz="1600">
                <a:solidFill>
                  <a:schemeClr val="tx1"/>
                </a:solidFill>
              </a:rPr>
              <a:t>，其他设置保持和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Exp1</a:t>
            </a:r>
            <a:r>
              <a:rPr lang="zh-CN" altLang="en-US" sz="1600">
                <a:solidFill>
                  <a:schemeClr val="tx1"/>
                </a:solidFill>
              </a:rPr>
              <a:t>相同。看结果是否提高。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2. score</a:t>
            </a:r>
            <a:r>
              <a:rPr lang="zh-CN" altLang="en-US" sz="1600">
                <a:solidFill>
                  <a:schemeClr val="tx1"/>
                </a:solidFill>
              </a:rPr>
              <a:t>计算函数修改：在最后不使用点乘，而是使用</a:t>
            </a:r>
            <a:r>
              <a:rPr lang="en-US" altLang="zh-CN" sz="1600">
                <a:solidFill>
                  <a:schemeClr val="tx1"/>
                </a:solidFill>
              </a:rPr>
              <a:t>mlp</a:t>
            </a:r>
            <a:r>
              <a:rPr lang="zh-CN" altLang="en-US" sz="1600">
                <a:solidFill>
                  <a:schemeClr val="tx1"/>
                </a:solidFill>
              </a:rPr>
              <a:t>？</a:t>
            </a:r>
            <a:r>
              <a:rPr lang="zh-CN" altLang="en-US" sz="1600">
                <a:sym typeface="+mn-ea"/>
              </a:rPr>
              <a:t>将 </a:t>
            </a:r>
            <a:r>
              <a:rPr lang="en-US" altLang="zh-CN" sz="1600">
                <a:sym typeface="+mn-ea"/>
              </a:rPr>
              <a:t>Spatial Feature </a:t>
            </a:r>
            <a:r>
              <a:rPr lang="zh-CN" altLang="en-US" sz="1600">
                <a:sym typeface="+mn-ea"/>
              </a:rPr>
              <a:t>放入到</a:t>
            </a:r>
            <a:r>
              <a:rPr lang="en-US" altLang="zh-CN" sz="1600">
                <a:sym typeface="+mn-ea"/>
              </a:rPr>
              <a:t>mlp</a:t>
            </a:r>
            <a:r>
              <a:rPr lang="zh-CN" altLang="en-US" sz="1600">
                <a:sym typeface="+mn-ea"/>
              </a:rPr>
              <a:t>之后是否可以提高效果？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3. score</a:t>
            </a:r>
            <a:r>
              <a:rPr lang="zh-CN" altLang="en-US" sz="1600">
                <a:solidFill>
                  <a:schemeClr val="tx1"/>
                </a:solidFill>
              </a:rPr>
              <a:t>计算函数修改：最后点乘之前先进行 正则化？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" name="图片 2" descr="截屏2020-11-08 下午7.3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1141730"/>
            <a:ext cx="4660900" cy="685800"/>
          </a:xfrm>
          <a:prstGeom prst="rect">
            <a:avLst/>
          </a:prstGeom>
        </p:spPr>
      </p:pic>
      <p:pic>
        <p:nvPicPr>
          <p:cNvPr id="4" name="图片 3" descr="截屏2020-11-10 上午11.14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55" y="2587625"/>
            <a:ext cx="4661535" cy="79502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7370445" y="1931035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15830" y="2587625"/>
            <a:ext cx="20891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实验</a:t>
            </a:r>
            <a:r>
              <a:rPr lang="en-US" altLang="zh-CN" sz="1400"/>
              <a:t>1: </a:t>
            </a:r>
            <a:r>
              <a:rPr lang="zh-CN" altLang="en-US" sz="1400"/>
              <a:t>使用</a:t>
            </a:r>
            <a:r>
              <a:rPr lang="en-US" altLang="zh-CN" sz="1400"/>
              <a:t>KLDivLoss + </a:t>
            </a:r>
            <a:r>
              <a:rPr lang="zh-CN" altLang="en-US" sz="1400"/>
              <a:t>强正则 </a:t>
            </a:r>
            <a:r>
              <a:rPr lang="en-US" altLang="zh-CN" sz="1400"/>
              <a:t>+ </a:t>
            </a:r>
            <a:r>
              <a:rPr lang="zh-CN" altLang="en-US" sz="1400"/>
              <a:t>多</a:t>
            </a:r>
            <a:r>
              <a:rPr lang="en-US" altLang="zh-CN" sz="1400"/>
              <a:t>negative 20  </a:t>
            </a:r>
            <a:r>
              <a:rPr lang="zh-CN" altLang="en-US" sz="1400"/>
              <a:t>实现</a:t>
            </a:r>
            <a:r>
              <a:rPr lang="en-US" altLang="zh-CN" sz="1400"/>
              <a:t>Top1 +7%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Thinking for Referring Expression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850265"/>
            <a:ext cx="3911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科研必须要脑海中有问题，才可以实现基本的思想。而问题的来源取决于对问题的不同角度的理解！！！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所以这个文档写的是对</a:t>
            </a:r>
            <a:r>
              <a:rPr lang="en-US" altLang="zh-CN" sz="1600">
                <a:solidFill>
                  <a:srgbClr val="FF0000"/>
                </a:solidFill>
              </a:rPr>
              <a:t>PhraseGrounding/ReferringExpression</a:t>
            </a:r>
            <a:r>
              <a:rPr lang="zh-CN" altLang="en-US" sz="1600">
                <a:solidFill>
                  <a:srgbClr val="FF0000"/>
                </a:solidFill>
              </a:rPr>
              <a:t>的不同角度的理解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2055" y="4245610"/>
            <a:ext cx="672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Solutions / Ideas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sz="1600">
                <a:solidFill>
                  <a:schemeClr val="tx1"/>
                </a:solidFill>
              </a:rPr>
              <a:t>。</a:t>
            </a:r>
            <a:endParaRPr lang="zh-CN" sz="1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7020" y="3213735"/>
            <a:ext cx="391160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Paper Reading List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Knowledge Aided Consistency for Weakly Supervised Phrase Grounding</a:t>
            </a:r>
            <a:endParaRPr lang="zh-CN" altLang="en-US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Grounding of Textual Phrases in Images by Reconstruction</a:t>
            </a:r>
            <a:endParaRPr lang="en-US" altLang="zh-CN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Modular Attention Network for Referring Expression Comprehension</a:t>
            </a:r>
            <a:endParaRPr lang="en-US" altLang="zh-CN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2055" y="850265"/>
            <a:ext cx="68935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Problem </a:t>
            </a:r>
            <a:r>
              <a:rPr lang="zh-CN" altLang="en-US" sz="2000">
                <a:solidFill>
                  <a:schemeClr val="accent6"/>
                </a:solidFill>
              </a:rPr>
              <a:t>｜ </a:t>
            </a:r>
            <a:r>
              <a:rPr lang="en-US" altLang="zh-CN" sz="2000">
                <a:solidFill>
                  <a:schemeClr val="accent6"/>
                </a:solidFill>
              </a:rPr>
              <a:t>Hard points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/>
                </a:solidFill>
              </a:rPr>
              <a:t>当前的</a:t>
            </a:r>
            <a:r>
              <a:rPr lang="en-US" altLang="zh-CN" sz="1600">
                <a:solidFill>
                  <a:schemeClr val="tx1"/>
                </a:solidFill>
              </a:rPr>
              <a:t>SCRC</a:t>
            </a:r>
            <a:r>
              <a:rPr lang="zh-CN" altLang="en-US" sz="1600">
                <a:solidFill>
                  <a:schemeClr val="tx1"/>
                </a:solidFill>
              </a:rPr>
              <a:t>方法，没有建模不同</a:t>
            </a:r>
            <a:r>
              <a:rPr lang="en-US" altLang="zh-CN" sz="1600">
                <a:solidFill>
                  <a:schemeClr val="tx1"/>
                </a:solidFill>
              </a:rPr>
              <a:t>proposal</a:t>
            </a:r>
            <a:r>
              <a:rPr lang="zh-CN" altLang="en-US" sz="1600">
                <a:solidFill>
                  <a:schemeClr val="tx1"/>
                </a:solidFill>
              </a:rPr>
              <a:t>的关联，只是建模了</a:t>
            </a:r>
            <a:r>
              <a:rPr lang="en-US" altLang="zh-CN" sz="1600">
                <a:solidFill>
                  <a:schemeClr val="tx1"/>
                </a:solidFill>
              </a:rPr>
              <a:t>vis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sent</a:t>
            </a:r>
            <a:r>
              <a:rPr lang="zh-CN" altLang="en-US" sz="1600">
                <a:solidFill>
                  <a:schemeClr val="tx1"/>
                </a:solidFill>
              </a:rPr>
              <a:t>的相似度。（</a:t>
            </a:r>
            <a:r>
              <a:rPr lang="en-US" altLang="zh-CN" sz="1600">
                <a:solidFill>
                  <a:srgbClr val="FF0000"/>
                </a:solidFill>
              </a:rPr>
              <a:t>-&gt; </a:t>
            </a:r>
            <a:r>
              <a:rPr lang="zh-CN" altLang="en-US" sz="1600">
                <a:solidFill>
                  <a:srgbClr val="FF0000"/>
                </a:solidFill>
              </a:rPr>
              <a:t>论文解决？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SCRC</a:t>
            </a:r>
            <a:r>
              <a:rPr lang="zh-CN" altLang="en-US" sz="1600">
                <a:solidFill>
                  <a:schemeClr val="tx1"/>
                </a:solidFill>
              </a:rPr>
              <a:t>方法使用</a:t>
            </a:r>
            <a:r>
              <a:rPr lang="en-US" altLang="zh-CN" sz="1600">
                <a:solidFill>
                  <a:schemeClr val="tx1"/>
                </a:solidFill>
              </a:rPr>
              <a:t>KLDivLoss</a:t>
            </a:r>
            <a:r>
              <a:rPr lang="zh-CN" altLang="en-US" sz="1600">
                <a:solidFill>
                  <a:schemeClr val="tx1"/>
                </a:solidFill>
              </a:rPr>
              <a:t>效果不佳的原因？？（</a:t>
            </a:r>
            <a:r>
              <a:rPr lang="zh-CN" altLang="en-US" sz="1600">
                <a:solidFill>
                  <a:srgbClr val="FF0000"/>
                </a:solidFill>
              </a:rPr>
              <a:t>过拟合？</a:t>
            </a:r>
            <a:r>
              <a:rPr lang="en-US" altLang="zh-CN" sz="1600">
                <a:solidFill>
                  <a:srgbClr val="FF0000"/>
                </a:solidFill>
              </a:rPr>
              <a:t>True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70180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Composition of PG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Current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7730" y="1240155"/>
            <a:ext cx="105346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87730" y="2453005"/>
            <a:ext cx="105346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SentOdysseys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11120" y="1240155"/>
            <a:ext cx="101981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ProposalNet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3" idx="3"/>
            <a:endCxn id="5" idx="1"/>
          </p:cNvCxnSpPr>
          <p:nvPr/>
        </p:nvCxnSpPr>
        <p:spPr>
          <a:xfrm>
            <a:off x="1941195" y="1470660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46295" y="1240155"/>
            <a:ext cx="115189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VisualFeatureExtraction</a:t>
            </a:r>
            <a:endParaRPr lang="en-US" altLang="zh-CN" sz="1400"/>
          </a:p>
        </p:txBody>
      </p:sp>
      <p:cxnSp>
        <p:nvCxnSpPr>
          <p:cNvPr id="10" name="肘形连接符 9"/>
          <p:cNvCxnSpPr>
            <a:stCxn id="3" idx="2"/>
            <a:endCxn id="8" idx="2"/>
          </p:cNvCxnSpPr>
          <p:nvPr/>
        </p:nvCxnSpPr>
        <p:spPr>
          <a:xfrm rot="5400000" flipV="1">
            <a:off x="3318510" y="-203200"/>
            <a:ext cx="3175" cy="380746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3630930" y="1470660"/>
            <a:ext cx="1015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93975" y="2453005"/>
            <a:ext cx="105346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SemanticFeatExtraction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4" idx="3"/>
            <a:endCxn id="12" idx="1"/>
          </p:cNvCxnSpPr>
          <p:nvPr/>
        </p:nvCxnSpPr>
        <p:spPr>
          <a:xfrm>
            <a:off x="1941195" y="2683510"/>
            <a:ext cx="652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33820" y="1240155"/>
            <a:ext cx="889000" cy="16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</a:t>
            </a:r>
            <a:endParaRPr lang="en-US" altLang="zh-CN" sz="1400"/>
          </a:p>
          <a:p>
            <a:pPr algn="ctr"/>
            <a:r>
              <a:rPr lang="en-US" altLang="zh-CN" sz="1400"/>
              <a:t>Layer</a:t>
            </a:r>
            <a:endParaRPr lang="en-US" altLang="zh-CN" sz="1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17210" y="1470660"/>
            <a:ext cx="798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647440" y="2654935"/>
            <a:ext cx="275209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986395" y="1846580"/>
            <a:ext cx="130048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ScoreFunction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9923145" y="1846580"/>
            <a:ext cx="130048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Loss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3860165" y="700405"/>
            <a:ext cx="375285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负采样</a:t>
            </a:r>
            <a:endParaRPr lang="zh-CN" altLang="en-US" sz="12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780030" y="1700530"/>
            <a:ext cx="13970" cy="2254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7095" y="3937635"/>
            <a:ext cx="3348355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将</a:t>
            </a:r>
            <a:r>
              <a:rPr lang="en-US" altLang="zh-CN" sz="1400"/>
              <a:t>proposal</a:t>
            </a:r>
            <a:r>
              <a:rPr lang="zh-CN" altLang="en-US" sz="1400"/>
              <a:t>融入模型，</a:t>
            </a:r>
            <a:r>
              <a:rPr lang="en-US" altLang="zh-CN" sz="1400"/>
              <a:t>end2end + box regression</a:t>
            </a:r>
            <a:endParaRPr lang="en-US" altLang="zh-CN" sz="1400"/>
          </a:p>
          <a:p>
            <a:r>
              <a:rPr lang="en-US" altLang="zh-CN" sz="1400"/>
              <a:t>2. DDPN</a:t>
            </a:r>
            <a:r>
              <a:rPr lang="zh-CN" altLang="en-US" sz="1400"/>
              <a:t>。对</a:t>
            </a:r>
            <a:r>
              <a:rPr lang="en-US" altLang="zh-CN" sz="1400"/>
              <a:t>proposal</a:t>
            </a:r>
            <a:r>
              <a:rPr lang="zh-CN" altLang="en-US" sz="1400"/>
              <a:t>进行创新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强化学习，直接学习</a:t>
            </a:r>
            <a:r>
              <a:rPr lang="en-US" altLang="zh-CN" sz="1400"/>
              <a:t>proposal</a:t>
            </a:r>
            <a:r>
              <a:rPr lang="zh-CN" altLang="en-US" sz="1400"/>
              <a:t>的移动</a:t>
            </a:r>
            <a:endParaRPr lang="zh-CN" altLang="en-US" sz="1400"/>
          </a:p>
          <a:p>
            <a:r>
              <a:rPr lang="zh-CN" altLang="en-US" sz="1400"/>
              <a:t>（</a:t>
            </a:r>
            <a:r>
              <a:rPr lang="en-US" altLang="zh-CN" sz="1400"/>
              <a:t>2-Stage:  </a:t>
            </a:r>
            <a:r>
              <a:rPr lang="en-US" altLang="zh-CN" sz="1400">
                <a:solidFill>
                  <a:srgbClr val="00B050"/>
                </a:solidFill>
              </a:rPr>
              <a:t>FasterRCNN -&gt; 92% </a:t>
            </a:r>
            <a:r>
              <a:rPr lang="zh-CN" altLang="en-US" sz="1400">
                <a:solidFill>
                  <a:srgbClr val="00B050"/>
                </a:solidFill>
              </a:rPr>
              <a:t>精度够了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12" idx="2"/>
          </p:cNvCxnSpPr>
          <p:nvPr/>
        </p:nvCxnSpPr>
        <p:spPr>
          <a:xfrm flipH="1">
            <a:off x="3108960" y="2913380"/>
            <a:ext cx="12065" cy="2588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6460" y="5501640"/>
            <a:ext cx="3348990" cy="1383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 b="1"/>
              <a:t>##### </a:t>
            </a:r>
            <a:r>
              <a:rPr lang="zh-CN" altLang="en-US" sz="1400" b="1"/>
              <a:t>目前论文点 </a:t>
            </a:r>
            <a:r>
              <a:rPr lang="en-US" altLang="zh-CN" sz="1400" b="1"/>
              <a:t>#####</a:t>
            </a:r>
            <a:endParaRPr lang="en-US" altLang="zh-CN" sz="1400"/>
          </a:p>
          <a:p>
            <a:r>
              <a:rPr lang="en-US" altLang="zh-CN" sz="1400"/>
              <a:t>1. sentence level</a:t>
            </a:r>
            <a:r>
              <a:rPr lang="zh-CN" altLang="en-US" sz="1400"/>
              <a:t>：</a:t>
            </a:r>
            <a:endParaRPr lang="zh-CN" altLang="en-US" sz="1400"/>
          </a:p>
          <a:p>
            <a:r>
              <a:rPr lang="en-US" altLang="zh-CN" sz="1400"/>
              <a:t>2. word level</a:t>
            </a:r>
            <a:r>
              <a:rPr lang="zh-CN" altLang="en-US" sz="1400"/>
              <a:t>：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attention + visual feature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联合建模</a:t>
            </a:r>
            <a:r>
              <a:rPr lang="zh-CN" altLang="en-US" sz="1400"/>
              <a:t> 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en-US" altLang="zh-CN" sz="1400" b="1">
                <a:solidFill>
                  <a:srgbClr val="FF0000"/>
                </a:solidFill>
              </a:rPr>
              <a:t>semantic level</a:t>
            </a:r>
            <a:r>
              <a:rPr lang="zh-CN" altLang="en-US" sz="1400" b="1">
                <a:solidFill>
                  <a:srgbClr val="FF0000"/>
                </a:solidFill>
              </a:rPr>
              <a:t>：提取出一些高级语义信息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579735" y="2306955"/>
            <a:ext cx="15875" cy="628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898890" y="2934970"/>
            <a:ext cx="3348355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使用不同的</a:t>
            </a:r>
            <a:r>
              <a:rPr lang="en-US" altLang="zh-CN" sz="1400"/>
              <a:t>Loss </a:t>
            </a:r>
            <a:r>
              <a:rPr lang="zh-CN" altLang="en-US" sz="1400"/>
              <a:t>｜ </a:t>
            </a:r>
            <a:r>
              <a:rPr lang="en-US" altLang="zh-CN" sz="1400"/>
              <a:t>Score Function </a:t>
            </a:r>
            <a:r>
              <a:rPr lang="zh-CN" altLang="en-US" sz="1400"/>
              <a:t>来对结果进行约束。</a:t>
            </a:r>
            <a:endParaRPr lang="zh-CN" altLang="en-US" sz="1400"/>
          </a:p>
          <a:p>
            <a:r>
              <a:rPr lang="en-US" altLang="zh-CN" sz="1400"/>
              <a:t>1. </a:t>
            </a:r>
            <a:r>
              <a:rPr lang="en-US" altLang="zh-CN" sz="1400" b="1"/>
              <a:t>Caption Based </a:t>
            </a:r>
            <a:r>
              <a:rPr lang="en-US" altLang="zh-CN" sz="1400" b="1">
                <a:sym typeface="+mn-ea"/>
              </a:rPr>
              <a:t>Score</a:t>
            </a:r>
            <a:r>
              <a:rPr lang="zh-CN" altLang="en-US" sz="1400"/>
              <a:t>：</a:t>
            </a:r>
            <a:r>
              <a:rPr lang="en-US" altLang="zh-CN" sz="1400"/>
              <a:t>GroundR</a:t>
            </a:r>
            <a:r>
              <a:rPr lang="zh-CN" altLang="en-US" sz="1400"/>
              <a:t>；</a:t>
            </a:r>
            <a:r>
              <a:rPr lang="en-US" altLang="zh-CN" sz="1400"/>
              <a:t>SCRC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en-US" altLang="zh-CN" sz="1400" b="1"/>
              <a:t>Embedding Based Score</a:t>
            </a:r>
            <a:r>
              <a:rPr lang="zh-CN" altLang="en-US" sz="1400" b="1"/>
              <a:t>：</a:t>
            </a:r>
            <a:r>
              <a:rPr lang="en-US" altLang="zh-CN" sz="1400"/>
              <a:t>Raw</a:t>
            </a:r>
            <a:r>
              <a:rPr lang="zh-CN" altLang="en-US" sz="1400"/>
              <a:t>；</a:t>
            </a:r>
            <a:r>
              <a:rPr lang="en-US" altLang="zh-CN" sz="1400"/>
              <a:t>DDPN</a:t>
            </a:r>
            <a:r>
              <a:rPr lang="zh-CN" altLang="en-US" sz="1400"/>
              <a:t>中的</a:t>
            </a:r>
            <a:r>
              <a:rPr lang="en-US" altLang="zh-CN" sz="1400"/>
              <a:t>KLDivLoss</a:t>
            </a:r>
            <a:endParaRPr lang="en-US" altLang="zh-CN" sz="1400"/>
          </a:p>
          <a:p>
            <a:r>
              <a:rPr lang="en-US" altLang="zh-CN" sz="1400"/>
              <a:t>3. </a:t>
            </a:r>
            <a:endParaRPr lang="en-US" altLang="zh-CN" sz="1400"/>
          </a:p>
        </p:txBody>
      </p:sp>
      <p:cxnSp>
        <p:nvCxnSpPr>
          <p:cNvPr id="30" name="直接箭头连接符 29"/>
          <p:cNvCxnSpPr>
            <a:stCxn id="19" idx="2"/>
          </p:cNvCxnSpPr>
          <p:nvPr/>
        </p:nvCxnSpPr>
        <p:spPr>
          <a:xfrm>
            <a:off x="8636635" y="2306955"/>
            <a:ext cx="1788795" cy="595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86395" y="777240"/>
            <a:ext cx="3237865" cy="92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GT:</a:t>
            </a:r>
            <a:endParaRPr lang="en-US" altLang="zh-CN" sz="1400"/>
          </a:p>
          <a:p>
            <a:pPr algn="l"/>
            <a:r>
              <a:rPr lang="en-US" altLang="zh-CN" sz="1400"/>
              <a:t>1. sent - image : weakly supersived learning</a:t>
            </a:r>
            <a:endParaRPr lang="en-US" altLang="zh-CN" sz="1400"/>
          </a:p>
          <a:p>
            <a:pPr algn="l"/>
            <a:r>
              <a:rPr lang="en-US" altLang="zh-CN" sz="1400"/>
              <a:t>2. sent - image - bbox : supervised learning</a:t>
            </a:r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575165" y="1849120"/>
            <a:ext cx="921385" cy="1036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92675" y="3937635"/>
            <a:ext cx="334835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/>
              <a:t>##### </a:t>
            </a:r>
            <a:r>
              <a:rPr lang="zh-CN" altLang="en-US" sz="1400" b="1"/>
              <a:t>目前论文点 </a:t>
            </a:r>
            <a:r>
              <a:rPr lang="en-US" altLang="zh-CN" sz="1400" b="1"/>
              <a:t>######</a:t>
            </a:r>
            <a:endParaRPr lang="en-US" altLang="zh-CN" sz="1400" b="1"/>
          </a:p>
          <a:p>
            <a:r>
              <a:rPr lang="en-US" altLang="zh-CN" sz="1400"/>
              <a:t>1. multi-hop relation between proposals</a:t>
            </a:r>
            <a:endParaRPr lang="en-US" altLang="zh-CN" sz="1400"/>
          </a:p>
          <a:p>
            <a:r>
              <a:rPr lang="en-US" altLang="zh-CN" sz="1400"/>
              <a:t>2. multi-modular feature embedding</a:t>
            </a:r>
            <a:endParaRPr lang="en-US" altLang="zh-CN" sz="1400"/>
          </a:p>
          <a:p>
            <a:r>
              <a:rPr lang="en-US" altLang="zh-CN" sz="1400"/>
              <a:t>3. restrict / regularized</a:t>
            </a:r>
            <a:endParaRPr lang="en-US" altLang="zh-CN" sz="1400"/>
          </a:p>
          <a:p>
            <a:r>
              <a:rPr lang="en-US" altLang="zh-CN" sz="1400"/>
              <a:t>---------------------</a:t>
            </a:r>
            <a:r>
              <a:rPr lang="zh-CN" altLang="en-US" sz="1400"/>
              <a:t>论文分析</a:t>
            </a:r>
            <a:r>
              <a:rPr lang="en-US" altLang="zh-CN" sz="1400"/>
              <a:t>--------------</a:t>
            </a:r>
            <a:endParaRPr lang="en-US" altLang="zh-CN" sz="1400"/>
          </a:p>
          <a:p>
            <a:r>
              <a:rPr lang="en-US" altLang="zh-CN" sz="1400"/>
              <a:t>1. MAttNet: Modular Attention Network for Referring Expression Comprehension  </a:t>
            </a:r>
            <a:r>
              <a:rPr lang="zh-CN" altLang="en-US" sz="1400"/>
              <a:t>只使用了 </a:t>
            </a:r>
            <a:r>
              <a:rPr lang="en-US" altLang="zh-CN" sz="1400"/>
              <a:t>1-hop </a:t>
            </a:r>
            <a:r>
              <a:rPr lang="zh-CN" altLang="en-US" sz="1400"/>
              <a:t>作为</a:t>
            </a:r>
            <a:r>
              <a:rPr lang="en-US" altLang="zh-CN" sz="1400"/>
              <a:t>relation module</a:t>
            </a:r>
            <a:endParaRPr lang="en-US" altLang="zh-CN" sz="1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860540" y="2886075"/>
            <a:ext cx="24130" cy="1019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70180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Classification of PG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Current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7020" y="977265"/>
            <a:ext cx="116173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 b="1"/>
              <a:t>##### 	Graph Based</a:t>
            </a:r>
            <a:r>
              <a:rPr lang="zh-CN" altLang="en-US" sz="1400" b="1"/>
              <a:t> </a:t>
            </a:r>
            <a:r>
              <a:rPr lang="en-US" altLang="zh-CN" sz="1400" b="1"/>
              <a:t>	#####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 b="1">
                <a:sym typeface="+mn-ea"/>
              </a:rPr>
              <a:t>##### 	Attention Based</a:t>
            </a:r>
            <a:r>
              <a:rPr lang="zh-CN" altLang="en-US" sz="1400" b="1">
                <a:sym typeface="+mn-ea"/>
              </a:rPr>
              <a:t> </a:t>
            </a:r>
            <a:r>
              <a:rPr lang="en-US" altLang="zh-CN" sz="1400" b="1">
                <a:sym typeface="+mn-ea"/>
              </a:rPr>
              <a:t>	#####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Natural Language Object Retrieval </a:t>
            </a:r>
            <a:r>
              <a:rPr lang="en-US" altLang="zh-CN" sz="2400" b="1">
                <a:solidFill>
                  <a:srgbClr val="FF0000"/>
                </a:solidFill>
              </a:rPr>
              <a:t>[SCRC]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0" y="1002030"/>
            <a:ext cx="39116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使用了全局和局部的信息共同预测 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使用</a:t>
            </a:r>
            <a:r>
              <a:rPr lang="en-US" altLang="zh-CN" sz="1600">
                <a:solidFill>
                  <a:schemeClr val="tx1"/>
                </a:solidFill>
              </a:rPr>
              <a:t>ImageCaption</a:t>
            </a:r>
            <a:r>
              <a:rPr lang="zh-CN" altLang="en-US" sz="1600">
                <a:solidFill>
                  <a:schemeClr val="tx1"/>
                </a:solidFill>
              </a:rPr>
              <a:t>方法的</a:t>
            </a:r>
            <a:r>
              <a:rPr lang="en-US" altLang="zh-CN" sz="1600">
                <a:solidFill>
                  <a:schemeClr val="tx1"/>
                </a:solidFill>
              </a:rPr>
              <a:t>P(sent | Image, Box) </a:t>
            </a:r>
            <a:r>
              <a:rPr lang="zh-CN" altLang="en-US" sz="1600">
                <a:solidFill>
                  <a:schemeClr val="tx1"/>
                </a:solidFill>
              </a:rPr>
              <a:t>作为相似度分数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8" name="图片 7" descr="截屏2020-10-12 下午3.21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2092960"/>
            <a:ext cx="3759200" cy="621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660" y="4032885"/>
            <a:ext cx="391160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Thinking / 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？？？</a:t>
            </a:r>
            <a:r>
              <a:rPr lang="zh-CN" altLang="en-US" sz="1600">
                <a:solidFill>
                  <a:schemeClr val="tx1"/>
                </a:solidFill>
              </a:rPr>
              <a:t>在 </a:t>
            </a:r>
            <a:r>
              <a:rPr lang="en-US" altLang="zh-CN" sz="1600">
                <a:solidFill>
                  <a:schemeClr val="tx1"/>
                </a:solidFill>
              </a:rPr>
              <a:t>ImageCaption</a:t>
            </a:r>
            <a:r>
              <a:rPr lang="zh-CN" altLang="en-US" sz="1600">
                <a:solidFill>
                  <a:schemeClr val="tx1"/>
                </a:solidFill>
              </a:rPr>
              <a:t>方法：</a:t>
            </a:r>
            <a:r>
              <a:rPr lang="en-US" altLang="zh-CN" sz="1600">
                <a:solidFill>
                  <a:schemeClr val="tx1"/>
                </a:solidFill>
              </a:rPr>
              <a:t>LRCN </a:t>
            </a:r>
            <a:r>
              <a:rPr lang="zh-CN" altLang="en-US" sz="1600">
                <a:solidFill>
                  <a:schemeClr val="tx1"/>
                </a:solidFill>
              </a:rPr>
              <a:t>的基础上加入了 </a:t>
            </a:r>
            <a:r>
              <a:rPr lang="en-US" altLang="zh-CN" sz="1600">
                <a:solidFill>
                  <a:schemeClr val="tx1"/>
                </a:solidFill>
              </a:rPr>
              <a:t>h_local </a:t>
            </a:r>
            <a:r>
              <a:rPr lang="zh-CN" altLang="en-US" sz="1600">
                <a:solidFill>
                  <a:schemeClr val="tx1"/>
                </a:solidFill>
              </a:rPr>
              <a:t>隐向量进行建模。提高了精度？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？？？</a:t>
            </a:r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Caption</a:t>
            </a:r>
            <a:r>
              <a:rPr lang="zh-CN" altLang="en-US" sz="1600">
                <a:solidFill>
                  <a:schemeClr val="tx1"/>
                </a:solidFill>
              </a:rPr>
              <a:t>概率作为相似度，将</a:t>
            </a:r>
            <a:r>
              <a:rPr lang="en-US" altLang="zh-CN" sz="1600">
                <a:solidFill>
                  <a:schemeClr val="tx1"/>
                </a:solidFill>
              </a:rPr>
              <a:t>Caption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Grounding</a:t>
            </a:r>
            <a:r>
              <a:rPr lang="zh-CN" altLang="en-US" sz="1600">
                <a:solidFill>
                  <a:schemeClr val="tx1"/>
                </a:solidFill>
              </a:rPr>
              <a:t>两个任务的关系更加拉近了。但是效果真的比正常的</a:t>
            </a:r>
            <a:r>
              <a:rPr lang="en-US" altLang="zh-CN" sz="1600">
                <a:solidFill>
                  <a:schemeClr val="tx1"/>
                </a:solidFill>
              </a:rPr>
              <a:t>Score</a:t>
            </a:r>
            <a:r>
              <a:rPr lang="zh-CN" altLang="en-US" sz="1600">
                <a:solidFill>
                  <a:schemeClr val="tx1"/>
                </a:solidFill>
              </a:rPr>
              <a:t>分数更好吗？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 descr="截屏2020-10-12 下午3.23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55" y="917575"/>
            <a:ext cx="5162550" cy="3636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39080" y="4771390"/>
            <a:ext cx="65659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Related Method / Method Classification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LRCN </a:t>
            </a:r>
            <a:r>
              <a:rPr lang="zh-CN" altLang="en-US" sz="1600">
                <a:solidFill>
                  <a:schemeClr val="tx1"/>
                </a:solidFill>
              </a:rPr>
              <a:t>（基于这个方法改进的）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GroundR </a:t>
            </a:r>
            <a:r>
              <a:rPr lang="zh-CN" altLang="en-US" sz="1600">
                <a:solidFill>
                  <a:schemeClr val="tx1"/>
                </a:solidFill>
              </a:rPr>
              <a:t>（都是将</a:t>
            </a:r>
            <a:r>
              <a:rPr lang="en-US" altLang="zh-CN" sz="1600">
                <a:solidFill>
                  <a:schemeClr val="tx1"/>
                </a:solidFill>
              </a:rPr>
              <a:t>ImageCaption</a:t>
            </a:r>
            <a:r>
              <a:rPr lang="zh-CN" altLang="en-US" sz="1600">
                <a:solidFill>
                  <a:schemeClr val="tx1"/>
                </a:solidFill>
              </a:rPr>
              <a:t>预测的</a:t>
            </a:r>
            <a:r>
              <a:rPr lang="en-US" altLang="zh-CN" sz="1600">
                <a:solidFill>
                  <a:schemeClr val="tx1"/>
                </a:solidFill>
              </a:rPr>
              <a:t>P</a:t>
            </a:r>
            <a:r>
              <a:rPr lang="zh-CN" altLang="en-US" sz="1600">
                <a:solidFill>
                  <a:schemeClr val="tx1"/>
                </a:solidFill>
              </a:rPr>
              <a:t>作为</a:t>
            </a:r>
            <a:r>
              <a:rPr lang="en-US" altLang="zh-CN" sz="1600">
                <a:solidFill>
                  <a:schemeClr val="tx1"/>
                </a:solidFill>
              </a:rPr>
              <a:t>similarity score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Two-Stage Method</a:t>
            </a:r>
            <a:r>
              <a:rPr lang="zh-CN" altLang="en-US" sz="1600">
                <a:solidFill>
                  <a:schemeClr val="tx1"/>
                </a:solidFill>
              </a:rPr>
              <a:t>，属于两个</a:t>
            </a:r>
            <a:r>
              <a:rPr lang="en-US" altLang="zh-CN" sz="1600">
                <a:solidFill>
                  <a:schemeClr val="tx1"/>
                </a:solidFill>
              </a:rPr>
              <a:t>stage</a:t>
            </a:r>
            <a:r>
              <a:rPr lang="zh-CN" altLang="en-US" sz="1600">
                <a:solidFill>
                  <a:schemeClr val="tx1"/>
                </a:solidFill>
              </a:rPr>
              <a:t>方法</a:t>
            </a:r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Propose-based </a:t>
            </a:r>
            <a:r>
              <a:rPr lang="zh-CN" altLang="en-US" sz="1600">
                <a:solidFill>
                  <a:schemeClr val="tx1"/>
                </a:solidFill>
              </a:rPr>
              <a:t>的方法， 相比于 </a:t>
            </a:r>
            <a:r>
              <a:rPr lang="en-US" altLang="zh-CN" sz="1600">
                <a:solidFill>
                  <a:schemeClr val="tx1"/>
                </a:solidFill>
              </a:rPr>
              <a:t>Propose-free</a:t>
            </a:r>
            <a:r>
              <a:rPr lang="zh-CN" altLang="en-US" sz="1600">
                <a:solidFill>
                  <a:schemeClr val="tx1"/>
                </a:solidFill>
              </a:rPr>
              <a:t>的方法还是有局限。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Rethinking Diversified and Discriminative Proposal Generation</a:t>
            </a:r>
            <a:endParaRPr lang="en-US" altLang="zh-CN" sz="2400" b="1">
              <a:solidFill>
                <a:srgbClr val="FF0000"/>
              </a:solidFill>
            </a:endParaRPr>
          </a:p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for Visual Grounding  [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DDPN</a:t>
            </a:r>
            <a:r>
              <a:rPr lang="en-US" altLang="zh-CN" sz="2400" b="1">
                <a:solidFill>
                  <a:srgbClr val="FF0000"/>
                </a:solidFill>
              </a:rPr>
              <a:t>]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0" y="1002030"/>
            <a:ext cx="391160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6"/>
                </a:solidFill>
              </a:rPr>
              <a:t>当前</a:t>
            </a:r>
            <a:r>
              <a:rPr lang="en-US" altLang="zh-CN" sz="2000">
                <a:solidFill>
                  <a:schemeClr val="accent6"/>
                </a:solidFill>
              </a:rPr>
              <a:t>Proposal</a:t>
            </a:r>
            <a:r>
              <a:rPr lang="zh-CN" altLang="en-US" sz="2000">
                <a:solidFill>
                  <a:schemeClr val="accent6"/>
                </a:solidFill>
              </a:rPr>
              <a:t>方法缺点：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只考虑</a:t>
            </a:r>
            <a:r>
              <a:rPr lang="en-US" altLang="zh-CN" sz="1600">
                <a:solidFill>
                  <a:schemeClr val="tx1"/>
                </a:solidFill>
              </a:rPr>
              <a:t>diversity</a:t>
            </a:r>
            <a:r>
              <a:rPr lang="zh-CN" altLang="en-US" sz="1600">
                <a:solidFill>
                  <a:schemeClr val="tx1"/>
                </a:solidFill>
              </a:rPr>
              <a:t>不考虑</a:t>
            </a:r>
            <a:r>
              <a:rPr lang="en-US" altLang="zh-CN" sz="1600">
                <a:solidFill>
                  <a:schemeClr val="tx1"/>
                </a:solidFill>
              </a:rPr>
              <a:t>discriminative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对小目标</a:t>
            </a:r>
            <a:r>
              <a:rPr lang="en-US" altLang="zh-CN" sz="1600">
                <a:solidFill>
                  <a:schemeClr val="tx1"/>
                </a:solidFill>
              </a:rPr>
              <a:t>Proposal</a:t>
            </a:r>
            <a:r>
              <a:rPr lang="zh-CN" altLang="en-US" sz="1600">
                <a:solidFill>
                  <a:schemeClr val="tx1"/>
                </a:solidFill>
              </a:rPr>
              <a:t>不够好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3. </a:t>
            </a:r>
            <a:r>
              <a:rPr lang="zh-CN" altLang="en-US" sz="1600">
                <a:solidFill>
                  <a:schemeClr val="tx1"/>
                </a:solidFill>
              </a:rPr>
              <a:t>很多噪声</a:t>
            </a:r>
            <a:r>
              <a:rPr lang="en-US" altLang="zh-CN" sz="1600">
                <a:solidFill>
                  <a:schemeClr val="tx1"/>
                </a:solidFill>
              </a:rPr>
              <a:t>Proposal</a:t>
            </a:r>
            <a:r>
              <a:rPr lang="zh-CN" altLang="en-US" sz="1600">
                <a:solidFill>
                  <a:schemeClr val="tx1"/>
                </a:solidFill>
              </a:rPr>
              <a:t>，影响</a:t>
            </a:r>
            <a:r>
              <a:rPr lang="en-US" altLang="zh-CN" sz="1600">
                <a:solidFill>
                  <a:schemeClr val="tx1"/>
                </a:solidFill>
              </a:rPr>
              <a:t>Ranking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6"/>
                </a:solidFill>
                <a:sym typeface="+mn-ea"/>
              </a:rPr>
              <a:t>提出方法两个特点：</a:t>
            </a:r>
            <a:endParaRPr lang="zh-CN" altLang="en-US" sz="2000">
              <a:solidFill>
                <a:schemeClr val="accent6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1. Diversity - class-agnostic 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2. Discriminative - class-aware </a:t>
            </a:r>
            <a:endParaRPr lang="zh-CN" altLang="en-US" sz="2000">
              <a:solidFill>
                <a:schemeClr val="accent6"/>
              </a:solidFill>
            </a:endParaRPr>
          </a:p>
          <a:p>
            <a:r>
              <a:rPr lang="zh-CN" altLang="en-US" sz="2000">
                <a:solidFill>
                  <a:schemeClr val="accent6"/>
                </a:solidFill>
              </a:rPr>
              <a:t>提出方法</a:t>
            </a:r>
            <a:r>
              <a:rPr lang="en-US" altLang="zh-CN" sz="2000">
                <a:solidFill>
                  <a:schemeClr val="accent6"/>
                </a:solidFill>
              </a:rPr>
              <a:t>DDPN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2000">
              <a:solidFill>
                <a:schemeClr val="accent6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在</a:t>
            </a:r>
            <a:r>
              <a:rPr lang="en-US" altLang="zh-CN" sz="1600">
                <a:solidFill>
                  <a:schemeClr val="tx1"/>
                </a:solidFill>
              </a:rPr>
              <a:t>VisualGrome</a:t>
            </a:r>
            <a:r>
              <a:rPr lang="zh-CN" altLang="en-US" sz="1600">
                <a:solidFill>
                  <a:schemeClr val="tx1"/>
                </a:solidFill>
              </a:rPr>
              <a:t>数据集上进行</a:t>
            </a:r>
            <a:r>
              <a:rPr lang="en-US" altLang="zh-CN" sz="1600">
                <a:solidFill>
                  <a:schemeClr val="tx1"/>
                </a:solidFill>
              </a:rPr>
              <a:t>Pretrain(</a:t>
            </a:r>
            <a:r>
              <a:rPr lang="zh-CN" altLang="en-US" sz="1600">
                <a:solidFill>
                  <a:schemeClr val="tx1"/>
                </a:solidFill>
              </a:rPr>
              <a:t>因为有</a:t>
            </a:r>
            <a:r>
              <a:rPr lang="en-US" altLang="zh-CN" sz="1600">
                <a:solidFill>
                  <a:schemeClr val="tx1"/>
                </a:solidFill>
              </a:rPr>
              <a:t>1600</a:t>
            </a:r>
            <a:r>
              <a:rPr lang="zh-CN" altLang="en-US" sz="1600">
                <a:solidFill>
                  <a:schemeClr val="tx1"/>
                </a:solidFill>
              </a:rPr>
              <a:t>类别和</a:t>
            </a:r>
            <a:r>
              <a:rPr lang="en-US" altLang="zh-CN" sz="1600">
                <a:solidFill>
                  <a:schemeClr val="tx1"/>
                </a:solidFill>
              </a:rPr>
              <a:t>400</a:t>
            </a:r>
            <a:r>
              <a:rPr lang="zh-CN" altLang="en-US" sz="1600">
                <a:solidFill>
                  <a:schemeClr val="tx1"/>
                </a:solidFill>
              </a:rPr>
              <a:t>个</a:t>
            </a:r>
            <a:r>
              <a:rPr lang="en-US" altLang="zh-CN" sz="1600">
                <a:solidFill>
                  <a:schemeClr val="tx1"/>
                </a:solidFill>
              </a:rPr>
              <a:t>attr)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FasterRCNN</a:t>
            </a:r>
            <a:r>
              <a:rPr lang="zh-CN" altLang="en-US" sz="1600">
                <a:solidFill>
                  <a:schemeClr val="tx1"/>
                </a:solidFill>
              </a:rPr>
              <a:t>最后加入 </a:t>
            </a:r>
            <a:r>
              <a:rPr lang="en-US" altLang="zh-CN" sz="1600">
                <a:solidFill>
                  <a:schemeClr val="tx1"/>
                </a:solidFill>
              </a:rPr>
              <a:t>attr pred loss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60" y="4048125"/>
            <a:ext cx="3911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Thinking / 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？？？</a:t>
            </a:r>
            <a:r>
              <a:rPr lang="zh-CN" altLang="en-US" sz="1600">
                <a:solidFill>
                  <a:schemeClr val="tx1"/>
                </a:solidFill>
              </a:rPr>
              <a:t>在 </a:t>
            </a:r>
            <a:r>
              <a:rPr lang="en-US" altLang="zh-CN" sz="1600">
                <a:solidFill>
                  <a:schemeClr val="tx1"/>
                </a:solidFill>
              </a:rPr>
              <a:t>ImageCaption</a:t>
            </a:r>
            <a:r>
              <a:rPr lang="zh-CN" altLang="en-US" sz="1600">
                <a:solidFill>
                  <a:schemeClr val="tx1"/>
                </a:solidFill>
              </a:rPr>
              <a:t>方法：</a:t>
            </a:r>
            <a:r>
              <a:rPr lang="en-US" altLang="zh-CN" sz="1600">
                <a:solidFill>
                  <a:schemeClr val="tx1"/>
                </a:solidFill>
              </a:rPr>
              <a:t>LRCN </a:t>
            </a:r>
            <a:r>
              <a:rPr lang="zh-CN" altLang="en-US" sz="1600">
                <a:solidFill>
                  <a:schemeClr val="tx1"/>
                </a:solidFill>
              </a:rPr>
              <a:t>的基础上加入了 </a:t>
            </a:r>
            <a:r>
              <a:rPr lang="en-US" altLang="zh-CN" sz="1600">
                <a:solidFill>
                  <a:schemeClr val="tx1"/>
                </a:solidFill>
              </a:rPr>
              <a:t>h_local </a:t>
            </a:r>
            <a:r>
              <a:rPr lang="zh-CN" altLang="en-US" sz="1600">
                <a:solidFill>
                  <a:schemeClr val="tx1"/>
                </a:solidFill>
              </a:rPr>
              <a:t>隐向量进行建模。提高了精度？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？？？</a:t>
            </a:r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Caption</a:t>
            </a:r>
            <a:r>
              <a:rPr lang="zh-CN" altLang="en-US" sz="1600">
                <a:solidFill>
                  <a:schemeClr val="tx1"/>
                </a:solidFill>
              </a:rPr>
              <a:t>概率作为相似度，将</a:t>
            </a:r>
            <a:r>
              <a:rPr lang="en-US" altLang="zh-CN" sz="1600">
                <a:solidFill>
                  <a:schemeClr val="tx1"/>
                </a:solidFill>
              </a:rPr>
              <a:t>Caption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Grounding</a:t>
            </a:r>
            <a:r>
              <a:rPr lang="zh-CN" altLang="en-US" sz="1600">
                <a:solidFill>
                  <a:schemeClr val="tx1"/>
                </a:solidFill>
              </a:rPr>
              <a:t>两个任务的关系更加拉近了。但是效果真的比正常的</a:t>
            </a:r>
            <a:r>
              <a:rPr lang="en-US" altLang="zh-CN" sz="1600">
                <a:solidFill>
                  <a:schemeClr val="tx1"/>
                </a:solidFill>
              </a:rPr>
              <a:t>Score</a:t>
            </a:r>
            <a:r>
              <a:rPr lang="zh-CN" altLang="en-US" sz="1600">
                <a:solidFill>
                  <a:schemeClr val="tx1"/>
                </a:solidFill>
              </a:rPr>
              <a:t>分数更好吗？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 descr="截屏2020-10-12 下午3.23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755" y="1002030"/>
            <a:ext cx="5162550" cy="3636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39080" y="4771390"/>
            <a:ext cx="65659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Related Method / Method Classification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LRCN </a:t>
            </a:r>
            <a:r>
              <a:rPr lang="zh-CN" altLang="en-US" sz="1600">
                <a:solidFill>
                  <a:schemeClr val="tx1"/>
                </a:solidFill>
              </a:rPr>
              <a:t>（基于这个方法改进的）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GroundR </a:t>
            </a:r>
            <a:r>
              <a:rPr lang="zh-CN" altLang="en-US" sz="1600">
                <a:solidFill>
                  <a:schemeClr val="tx1"/>
                </a:solidFill>
              </a:rPr>
              <a:t>（都是将</a:t>
            </a:r>
            <a:r>
              <a:rPr lang="en-US" altLang="zh-CN" sz="1600">
                <a:solidFill>
                  <a:schemeClr val="tx1"/>
                </a:solidFill>
              </a:rPr>
              <a:t>ImageCaption</a:t>
            </a:r>
            <a:r>
              <a:rPr lang="zh-CN" altLang="en-US" sz="1600">
                <a:solidFill>
                  <a:schemeClr val="tx1"/>
                </a:solidFill>
              </a:rPr>
              <a:t>预测的</a:t>
            </a:r>
            <a:r>
              <a:rPr lang="en-US" altLang="zh-CN" sz="1600">
                <a:solidFill>
                  <a:schemeClr val="tx1"/>
                </a:solidFill>
              </a:rPr>
              <a:t>P</a:t>
            </a:r>
            <a:r>
              <a:rPr lang="zh-CN" altLang="en-US" sz="1600">
                <a:solidFill>
                  <a:schemeClr val="tx1"/>
                </a:solidFill>
              </a:rPr>
              <a:t>作为</a:t>
            </a:r>
            <a:r>
              <a:rPr lang="en-US" altLang="zh-CN" sz="1600">
                <a:solidFill>
                  <a:schemeClr val="tx1"/>
                </a:solidFill>
              </a:rPr>
              <a:t>similarity score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Two-Stage Method</a:t>
            </a:r>
            <a:r>
              <a:rPr lang="zh-CN" altLang="en-US" sz="1600">
                <a:solidFill>
                  <a:schemeClr val="tx1"/>
                </a:solidFill>
              </a:rPr>
              <a:t>，属于两个</a:t>
            </a:r>
            <a:r>
              <a:rPr lang="en-US" altLang="zh-CN" sz="1600">
                <a:solidFill>
                  <a:schemeClr val="tx1"/>
                </a:solidFill>
              </a:rPr>
              <a:t>stage</a:t>
            </a:r>
            <a:r>
              <a:rPr lang="zh-CN" altLang="en-US" sz="1600">
                <a:solidFill>
                  <a:schemeClr val="tx1"/>
                </a:solidFill>
              </a:rPr>
              <a:t>方法</a:t>
            </a:r>
            <a:endParaRPr lang="zh-CN" altLang="en-US" sz="16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chemeClr val="tx1"/>
                </a:solidFill>
              </a:rPr>
              <a:t>Propose-based </a:t>
            </a:r>
            <a:r>
              <a:rPr lang="zh-CN" altLang="en-US" sz="1600">
                <a:solidFill>
                  <a:schemeClr val="tx1"/>
                </a:solidFill>
              </a:rPr>
              <a:t>的方法， 相比于 </a:t>
            </a:r>
            <a:r>
              <a:rPr lang="en-US" altLang="zh-CN" sz="1600">
                <a:solidFill>
                  <a:schemeClr val="tx1"/>
                </a:solidFill>
              </a:rPr>
              <a:t>Propose-free</a:t>
            </a:r>
            <a:r>
              <a:rPr lang="zh-CN" altLang="en-US" sz="1600">
                <a:solidFill>
                  <a:schemeClr val="tx1"/>
                </a:solidFill>
              </a:rPr>
              <a:t>的方法还是有局限。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Ideas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0" y="1002030"/>
            <a:ext cx="391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Ideas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1. language-driven RPN method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60" y="4032885"/>
            <a:ext cx="3911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Thinking / 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/>
                </a:solidFill>
              </a:rPr>
              <a:t>直接使用</a:t>
            </a:r>
            <a:r>
              <a:rPr lang="en-US" altLang="zh-CN" sz="1600">
                <a:solidFill>
                  <a:schemeClr val="tx1"/>
                </a:solidFill>
              </a:rPr>
              <a:t>coco</a:t>
            </a:r>
            <a:r>
              <a:rPr lang="zh-CN" altLang="en-US" sz="1600">
                <a:solidFill>
                  <a:schemeClr val="tx1"/>
                </a:solidFill>
              </a:rPr>
              <a:t>预训练好的</a:t>
            </a:r>
            <a:r>
              <a:rPr lang="en-US" altLang="zh-CN" sz="1600">
                <a:solidFill>
                  <a:schemeClr val="tx1"/>
                </a:solidFill>
              </a:rPr>
              <a:t>FasterRCNN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referclef acc(0.5)</a:t>
            </a:r>
            <a:r>
              <a:rPr lang="zh-CN" altLang="en-US" sz="1600">
                <a:solidFill>
                  <a:schemeClr val="tx1"/>
                </a:solidFill>
              </a:rPr>
              <a:t>为</a:t>
            </a:r>
            <a:r>
              <a:rPr lang="en-US" altLang="zh-CN" sz="1600">
                <a:solidFill>
                  <a:schemeClr val="tx1"/>
                </a:solidFill>
              </a:rPr>
              <a:t>91%</a:t>
            </a:r>
            <a:r>
              <a:rPr lang="zh-CN" altLang="en-US" sz="1600">
                <a:solidFill>
                  <a:schemeClr val="tx1"/>
                </a:solidFill>
              </a:rPr>
              <a:t>，观察得到效果不错</a:t>
            </a:r>
            <a:r>
              <a:rPr lang="zh-CN" altLang="en-US" sz="1600">
                <a:solidFill>
                  <a:srgbClr val="FF0000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 b="1">
                <a:solidFill>
                  <a:srgbClr val="FF0000"/>
                </a:solidFill>
              </a:rPr>
              <a:t>小</a:t>
            </a:r>
            <a:r>
              <a:rPr lang="en-US" altLang="zh-CN" sz="1600" b="1">
                <a:solidFill>
                  <a:srgbClr val="FF0000"/>
                </a:solidFill>
              </a:rPr>
              <a:t>gtbox</a:t>
            </a:r>
            <a:r>
              <a:rPr lang="zh-CN" altLang="en-US" sz="1600" b="1">
                <a:solidFill>
                  <a:srgbClr val="FF0000"/>
                </a:solidFill>
              </a:rPr>
              <a:t>可能会有很大的偏移</a:t>
            </a:r>
            <a:r>
              <a:rPr lang="zh-CN" altLang="en-US" sz="1600">
                <a:solidFill>
                  <a:srgbClr val="FF0000"/>
                </a:solidFill>
              </a:rPr>
              <a:t>。如何对小物体也生成比较好的</a:t>
            </a:r>
            <a:r>
              <a:rPr lang="en-US" altLang="zh-CN" sz="1600">
                <a:solidFill>
                  <a:srgbClr val="FF0000"/>
                </a:solidFill>
              </a:rPr>
              <a:t>proposals</a:t>
            </a:r>
            <a:r>
              <a:rPr lang="zh-CN" altLang="en-US" sz="1600">
                <a:solidFill>
                  <a:srgbClr val="FF0000"/>
                </a:solidFill>
              </a:rPr>
              <a:t>呢？（见</a:t>
            </a:r>
            <a:r>
              <a:rPr lang="en-US" altLang="zh-CN" sz="1600">
                <a:solidFill>
                  <a:srgbClr val="FF0000"/>
                </a:solidFill>
              </a:rPr>
              <a:t>Exp1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思维实验：是否可以挖掘 </a:t>
            </a:r>
            <a:r>
              <a:rPr lang="en-US" altLang="zh-CN" sz="1600">
                <a:solidFill>
                  <a:srgbClr val="FF0000"/>
                </a:solidFill>
              </a:rPr>
              <a:t>spatial feature </a:t>
            </a:r>
            <a:r>
              <a:rPr lang="zh-CN" altLang="en-US" sz="1600">
                <a:solidFill>
                  <a:srgbClr val="FF0000"/>
                </a:solidFill>
              </a:rPr>
              <a:t>和 </a:t>
            </a:r>
            <a:r>
              <a:rPr lang="en-US" altLang="zh-CN" sz="1600">
                <a:solidFill>
                  <a:srgbClr val="FF0000"/>
                </a:solidFill>
              </a:rPr>
              <a:t>left right </a:t>
            </a:r>
            <a:r>
              <a:rPr lang="zh-CN" altLang="en-US" sz="1600">
                <a:solidFill>
                  <a:srgbClr val="FF0000"/>
                </a:solidFill>
              </a:rPr>
              <a:t>等单词的关系？（见</a:t>
            </a:r>
            <a:r>
              <a:rPr lang="en-US" altLang="zh-CN" sz="1600">
                <a:solidFill>
                  <a:srgbClr val="FF0000"/>
                </a:solidFill>
              </a:rPr>
              <a:t>Exp2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Discover</a:t>
            </a:r>
            <a:r>
              <a:rPr lang="zh-CN" altLang="en-US" sz="2400" b="1">
                <a:solidFill>
                  <a:srgbClr val="FF0000"/>
                </a:solidFill>
              </a:rPr>
              <a:t>｜</a:t>
            </a:r>
            <a:r>
              <a:rPr lang="en-US" altLang="zh-CN" sz="2400" b="1">
                <a:solidFill>
                  <a:srgbClr val="FF0000"/>
                </a:solidFill>
              </a:rPr>
              <a:t>Exp1: </a:t>
            </a:r>
            <a:r>
              <a:rPr lang="zh-CN" altLang="en-US" sz="2400" b="1">
                <a:solidFill>
                  <a:srgbClr val="FF0000"/>
                </a:solidFill>
              </a:rPr>
              <a:t>小物体导致</a:t>
            </a:r>
            <a:r>
              <a:rPr lang="en-US" altLang="zh-CN" sz="2400" b="1">
                <a:solidFill>
                  <a:srgbClr val="FF0000"/>
                </a:solidFill>
              </a:rPr>
              <a:t>fasterrcnn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proposal </a:t>
            </a:r>
            <a:r>
              <a:rPr lang="zh-CN" altLang="en-US" sz="2400" b="1">
                <a:solidFill>
                  <a:srgbClr val="FF0000"/>
                </a:solidFill>
              </a:rPr>
              <a:t>覆盖度不够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850265"/>
            <a:ext cx="39116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 b="1">
                <a:solidFill>
                  <a:srgbClr val="FF0000"/>
                </a:solidFill>
              </a:rPr>
              <a:t>小</a:t>
            </a:r>
            <a:r>
              <a:rPr lang="en-US" altLang="zh-CN" sz="1600" b="1">
                <a:solidFill>
                  <a:srgbClr val="FF0000"/>
                </a:solidFill>
              </a:rPr>
              <a:t>gtbox</a:t>
            </a:r>
            <a:r>
              <a:rPr lang="zh-CN" altLang="en-US" sz="1600" b="1">
                <a:solidFill>
                  <a:srgbClr val="FF0000"/>
                </a:solidFill>
              </a:rPr>
              <a:t>可能会有很大的偏移</a:t>
            </a:r>
            <a:r>
              <a:rPr lang="zh-CN" altLang="en-US" sz="1600">
                <a:solidFill>
                  <a:srgbClr val="FF0000"/>
                </a:solidFill>
              </a:rPr>
              <a:t>？？出自</a:t>
            </a:r>
            <a:r>
              <a:rPr lang="en-US" altLang="zh-CN" sz="1600">
                <a:solidFill>
                  <a:srgbClr val="FF0000"/>
                </a:solidFill>
              </a:rPr>
              <a:t>DDPN</a:t>
            </a:r>
            <a:r>
              <a:rPr lang="zh-CN" altLang="en-US" sz="1600">
                <a:solidFill>
                  <a:srgbClr val="FF0000"/>
                </a:solidFill>
              </a:rPr>
              <a:t>，这里验证这个问题。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12055" y="850265"/>
          <a:ext cx="6721475" cy="2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855980"/>
                <a:gridCol w="873125"/>
                <a:gridCol w="889635"/>
                <a:gridCol w="839470"/>
                <a:gridCol w="1384936"/>
              </a:tblGrid>
              <a:tr h="38544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thres_gt_area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testset number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@1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@5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@10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@all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不筛选</a:t>
                      </a:r>
                      <a:r>
                        <a:rPr lang="en-US" altLang="zh-CN"/>
                        <a:t>&gt;=0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&gt;=1000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&gt;=20000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&gt;=20000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all(</a:t>
                      </a:r>
                      <a:r>
                        <a:rPr lang="en-US" altLang="zh-CN" b="1"/>
                        <a:t>6800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94095" y="3548380"/>
            <a:ext cx="4557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表：筛选掉小</a:t>
            </a:r>
            <a:r>
              <a:rPr lang="en-US" altLang="zh-CN" sz="1400"/>
              <a:t>gt_box_area</a:t>
            </a:r>
            <a:r>
              <a:rPr lang="zh-CN" altLang="en-US" sz="1400"/>
              <a:t>的</a:t>
            </a:r>
            <a:r>
              <a:rPr lang="en-US" altLang="zh-CN" sz="1400"/>
              <a:t>query</a:t>
            </a:r>
            <a:r>
              <a:rPr lang="zh-CN" altLang="en-US" sz="1400"/>
              <a:t>。得到的</a:t>
            </a:r>
            <a:r>
              <a:rPr lang="en-US" altLang="zh-CN" sz="1400"/>
              <a:t>RAW</a:t>
            </a:r>
            <a:r>
              <a:rPr lang="zh-CN" altLang="en-US" sz="1400"/>
              <a:t>方法结果。</a:t>
            </a:r>
            <a:r>
              <a:rPr lang="en-US" altLang="zh-CN" sz="1400"/>
              <a:t>@all</a:t>
            </a:r>
            <a:r>
              <a:rPr lang="zh-CN" altLang="en-US" sz="1400"/>
              <a:t>表示存在一个</a:t>
            </a:r>
            <a:r>
              <a:rPr lang="en-US" altLang="zh-CN" sz="1400"/>
              <a:t>iou &gt; 0.5</a:t>
            </a:r>
            <a:r>
              <a:rPr lang="zh-CN" altLang="en-US" sz="1400"/>
              <a:t>的</a:t>
            </a:r>
            <a:r>
              <a:rPr lang="en-US" altLang="zh-CN" sz="1400"/>
              <a:t>proposal</a:t>
            </a:r>
            <a:r>
              <a:rPr lang="zh-CN" altLang="en-US" sz="1400"/>
              <a:t>的</a:t>
            </a:r>
            <a:r>
              <a:rPr lang="en-US" altLang="zh-CN" sz="1400"/>
              <a:t>accuracy</a:t>
            </a:r>
            <a:r>
              <a:rPr lang="zh-CN" altLang="en-US" sz="1400"/>
              <a:t>。测试集合一直固定为</a:t>
            </a:r>
            <a:r>
              <a:rPr lang="en-US" altLang="zh-CN" sz="1400"/>
              <a:t>1000</a:t>
            </a:r>
            <a:r>
              <a:rPr lang="zh-CN" altLang="en-US" sz="1400"/>
              <a:t>个。其中</a:t>
            </a:r>
            <a:r>
              <a:rPr lang="en-US" altLang="zh-CN" sz="1400"/>
              <a:t>ProposalNet(PN)</a:t>
            </a:r>
            <a:r>
              <a:rPr lang="zh-CN" altLang="en-US" sz="1400"/>
              <a:t>一直是固定参数，作为一个预定义模块。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12055" y="4229100"/>
            <a:ext cx="672084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 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/>
                </a:solidFill>
              </a:rPr>
              <a:t>朴素的</a:t>
            </a:r>
            <a:r>
              <a:rPr lang="en-US" altLang="zh-CN" sz="1600">
                <a:solidFill>
                  <a:schemeClr val="tx1"/>
                </a:solidFill>
              </a:rPr>
              <a:t>ProposalNet </a:t>
            </a:r>
            <a:r>
              <a:rPr lang="zh-CN" altLang="en-US" sz="1600">
                <a:solidFill>
                  <a:schemeClr val="tx1"/>
                </a:solidFill>
              </a:rPr>
              <a:t>对小</a:t>
            </a:r>
            <a:r>
              <a:rPr lang="en-US" altLang="zh-CN" sz="1600">
                <a:solidFill>
                  <a:schemeClr val="tx1"/>
                </a:solidFill>
              </a:rPr>
              <a:t>gtbox</a:t>
            </a:r>
            <a:r>
              <a:rPr lang="zh-CN" altLang="en-US" sz="1600">
                <a:solidFill>
                  <a:schemeClr val="tx1"/>
                </a:solidFill>
              </a:rPr>
              <a:t>更容易出现框漂移现象。尤其是 </a:t>
            </a:r>
            <a:r>
              <a:rPr lang="en-US" altLang="zh-CN" sz="1600">
                <a:solidFill>
                  <a:schemeClr val="tx1"/>
                </a:solidFill>
              </a:rPr>
              <a:t>&lt;=10000</a:t>
            </a:r>
            <a:r>
              <a:rPr lang="zh-CN" altLang="en-US" sz="1600">
                <a:solidFill>
                  <a:schemeClr val="tx1"/>
                </a:solidFill>
              </a:rPr>
              <a:t>～</a:t>
            </a:r>
            <a:r>
              <a:rPr lang="en-US" altLang="zh-CN" sz="1600">
                <a:solidFill>
                  <a:schemeClr val="tx1"/>
                </a:solidFill>
              </a:rPr>
              <a:t>20000</a:t>
            </a:r>
            <a:r>
              <a:rPr lang="zh-CN" altLang="en-US" sz="1600">
                <a:solidFill>
                  <a:schemeClr val="tx1"/>
                </a:solidFill>
              </a:rPr>
              <a:t>的，漂移可能性很大（</a:t>
            </a:r>
            <a:r>
              <a:rPr lang="zh-CN" altLang="en-US" sz="1600">
                <a:solidFill>
                  <a:srgbClr val="FF0000"/>
                </a:solidFill>
              </a:rPr>
              <a:t>是否</a:t>
            </a:r>
            <a:r>
              <a:rPr lang="en-US" altLang="zh-CN" sz="1600">
                <a:solidFill>
                  <a:srgbClr val="FF0000"/>
                </a:solidFill>
              </a:rPr>
              <a:t>coco</a:t>
            </a:r>
            <a:r>
              <a:rPr lang="zh-CN" altLang="en-US" sz="1600">
                <a:solidFill>
                  <a:srgbClr val="FF0000"/>
                </a:solidFill>
              </a:rPr>
              <a:t>中不会？？？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/>
                </a:solidFill>
              </a:rPr>
              <a:t>朴素 </a:t>
            </a:r>
            <a:r>
              <a:rPr lang="en-US" altLang="zh-CN" sz="1600">
                <a:solidFill>
                  <a:schemeClr val="tx1"/>
                </a:solidFill>
              </a:rPr>
              <a:t>ProposalNet</a:t>
            </a:r>
            <a:r>
              <a:rPr lang="zh-CN" altLang="en-US" sz="1600">
                <a:solidFill>
                  <a:schemeClr val="tx1"/>
                </a:solidFill>
              </a:rPr>
              <a:t>其实可以到 </a:t>
            </a:r>
            <a:r>
              <a:rPr lang="en-US" altLang="zh-CN" sz="1600">
                <a:solidFill>
                  <a:schemeClr val="tx1"/>
                </a:solidFill>
              </a:rPr>
              <a:t>0.923 </a:t>
            </a:r>
            <a:r>
              <a:rPr lang="zh-CN" altLang="en-US" sz="1600">
                <a:solidFill>
                  <a:schemeClr val="tx1"/>
                </a:solidFill>
              </a:rPr>
              <a:t>的候选覆盖率。因此其实也不是语义目标检测的最大瓶颈。也就是理论上</a:t>
            </a:r>
            <a:r>
              <a:rPr lang="en-US" altLang="zh-CN" sz="1600">
                <a:solidFill>
                  <a:schemeClr val="tx1"/>
                </a:solidFill>
              </a:rPr>
              <a:t>acc</a:t>
            </a:r>
            <a:r>
              <a:rPr lang="zh-CN" altLang="en-US" sz="1600">
                <a:solidFill>
                  <a:schemeClr val="tx1"/>
                </a:solidFill>
              </a:rPr>
              <a:t>可以到</a:t>
            </a:r>
            <a:r>
              <a:rPr lang="en-US" altLang="zh-CN" sz="1600">
                <a:solidFill>
                  <a:schemeClr val="tx1"/>
                </a:solidFill>
              </a:rPr>
              <a:t>90%+</a:t>
            </a:r>
            <a:r>
              <a:rPr lang="zh-CN" altLang="en-US" sz="1600">
                <a:solidFill>
                  <a:schemeClr val="tx1"/>
                </a:solidFill>
              </a:rPr>
              <a:t>。可以直接对</a:t>
            </a:r>
            <a:r>
              <a:rPr lang="en-US" altLang="zh-CN" sz="1600">
                <a:solidFill>
                  <a:schemeClr val="tx1"/>
                </a:solidFill>
              </a:rPr>
              <a:t>Rank</a:t>
            </a:r>
            <a:r>
              <a:rPr lang="zh-CN" altLang="en-US" sz="1600">
                <a:solidFill>
                  <a:schemeClr val="tx1"/>
                </a:solidFill>
              </a:rPr>
              <a:t>进行改进，而不是最求</a:t>
            </a:r>
            <a:r>
              <a:rPr lang="en-US" altLang="zh-CN" sz="1600">
                <a:solidFill>
                  <a:schemeClr val="tx1"/>
                </a:solidFill>
              </a:rPr>
              <a:t>Better ProposalNet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ProposalNet</a:t>
            </a:r>
            <a:r>
              <a:rPr lang="zh-CN" altLang="en-US" sz="1600">
                <a:solidFill>
                  <a:schemeClr val="tx1"/>
                </a:solidFill>
              </a:rPr>
              <a:t>的改进对</a:t>
            </a:r>
            <a:r>
              <a:rPr lang="en-US" altLang="zh-CN" sz="1600">
                <a:solidFill>
                  <a:schemeClr val="tx1"/>
                </a:solidFill>
              </a:rPr>
              <a:t>Rank</a:t>
            </a:r>
            <a:r>
              <a:rPr lang="zh-CN" altLang="en-US" sz="1600">
                <a:solidFill>
                  <a:schemeClr val="tx1"/>
                </a:solidFill>
              </a:rPr>
              <a:t>过程有促进作用。但是目前看，作用不是很大。因为现在主要是帮助筛选，而不是提高覆盖率（足够高）。</a:t>
            </a:r>
            <a:r>
              <a:rPr lang="zh-CN" altLang="en-US" sz="1600">
                <a:solidFill>
                  <a:srgbClr val="FF0000"/>
                </a:solidFill>
              </a:rPr>
              <a:t>这个是一条路，但是不是最好的路。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7020" y="2271395"/>
            <a:ext cx="3911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/>
                </a:solidFill>
              </a:rPr>
              <a:t>计算</a:t>
            </a:r>
            <a:r>
              <a:rPr lang="en-US" altLang="zh-CN" sz="1600">
                <a:solidFill>
                  <a:schemeClr val="tx1"/>
                </a:solidFill>
              </a:rPr>
              <a:t>gt_box_area </a:t>
            </a:r>
            <a:r>
              <a:rPr lang="zh-CN" altLang="en-US" sz="1600">
                <a:solidFill>
                  <a:schemeClr val="tx1"/>
                </a:solidFill>
              </a:rPr>
              <a:t>如果，</a:t>
            </a:r>
            <a:r>
              <a:rPr lang="en-US" altLang="zh-CN" sz="1600">
                <a:solidFill>
                  <a:schemeClr val="tx1"/>
                </a:solidFill>
              </a:rPr>
              <a:t>area </a:t>
            </a:r>
            <a:r>
              <a:rPr lang="zh-CN" altLang="en-US" sz="1600">
                <a:solidFill>
                  <a:schemeClr val="tx1"/>
                </a:solidFill>
              </a:rPr>
              <a:t>小于预先定义扽 </a:t>
            </a:r>
            <a:r>
              <a:rPr lang="en-US" altLang="zh-CN" sz="1600">
                <a:solidFill>
                  <a:schemeClr val="tx1"/>
                </a:solidFill>
              </a:rPr>
              <a:t>thres_gt_area</a:t>
            </a:r>
            <a:r>
              <a:rPr lang="zh-CN" altLang="en-US" sz="1600">
                <a:solidFill>
                  <a:schemeClr val="tx1"/>
                </a:solidFill>
              </a:rPr>
              <a:t>，则筛选掉，不放入训练集合。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/>
                </a:solidFill>
              </a:rPr>
              <a:t>其中的 </a:t>
            </a:r>
            <a:r>
              <a:rPr lang="en-US" altLang="zh-CN" sz="1600">
                <a:solidFill>
                  <a:schemeClr val="tx1"/>
                </a:solidFill>
              </a:rPr>
              <a:t>rank </a:t>
            </a:r>
            <a:r>
              <a:rPr lang="zh-CN" altLang="en-US" sz="1600">
                <a:solidFill>
                  <a:schemeClr val="tx1"/>
                </a:solidFill>
              </a:rPr>
              <a:t>算法为 </a:t>
            </a:r>
            <a:r>
              <a:rPr lang="en-US" altLang="zh-CN" sz="1600">
                <a:solidFill>
                  <a:schemeClr val="tx1"/>
                </a:solidFill>
              </a:rPr>
              <a:t>RAW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r>
              <a:rPr lang="en-US" altLang="zh-CN" sz="1600">
                <a:solidFill>
                  <a:schemeClr val="tx1"/>
                </a:solidFill>
              </a:rPr>
              <a:t>@all </a:t>
            </a:r>
            <a:r>
              <a:rPr lang="zh-CN" altLang="en-US" sz="1600">
                <a:solidFill>
                  <a:schemeClr val="tx1"/>
                </a:solidFill>
              </a:rPr>
              <a:t>是覆盖满足</a:t>
            </a:r>
            <a:r>
              <a:rPr lang="en-US" altLang="zh-CN" sz="1600">
                <a:solidFill>
                  <a:schemeClr val="tx1"/>
                </a:solidFill>
              </a:rPr>
              <a:t>&gt;0.5</a:t>
            </a:r>
            <a:r>
              <a:rPr lang="zh-CN" altLang="en-US" sz="1600">
                <a:solidFill>
                  <a:schemeClr val="tx1"/>
                </a:solidFill>
              </a:rPr>
              <a:t>的 </a:t>
            </a:r>
            <a:r>
              <a:rPr lang="en-US" altLang="zh-CN" sz="1600">
                <a:solidFill>
                  <a:schemeClr val="tx1"/>
                </a:solidFill>
              </a:rPr>
              <a:t>accuracy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Exp2: </a:t>
            </a:r>
            <a:r>
              <a:rPr lang="zh-CN" altLang="en-US" sz="2400" b="1">
                <a:solidFill>
                  <a:srgbClr val="FF0000"/>
                </a:solidFill>
              </a:rPr>
              <a:t>拟合能力是否达标实验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850265"/>
            <a:ext cx="3911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rgbClr val="FF0000"/>
                </a:solidFill>
              </a:rPr>
              <a:t>判断当前的方法是否可以对训练集进行良好的拟合？如果当前方法对训练集合都拟合能力不足，那么也许模型本身就需要提高拟合能力！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4095" y="3275965"/>
            <a:ext cx="4557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表：</a:t>
            </a:r>
            <a:endParaRPr 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5012055" y="4245610"/>
            <a:ext cx="67208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 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sz="1600">
                <a:solidFill>
                  <a:schemeClr val="tx1"/>
                </a:solidFill>
              </a:rPr>
              <a:t>。模型目前存在两个方面问题：</a:t>
            </a: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模型复杂度不够，不足以建模这么复杂的问题。</a:t>
            </a:r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模型没有利用到关键信息，模型层次的依赖设计有问题。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/>
                </a:solidFill>
              </a:rPr>
              <a:t>下一步的任务是： 改进模型的设计，是的模型更加容易挖掘</a:t>
            </a:r>
            <a:r>
              <a:rPr lang="en-US" altLang="zh-CN" sz="1600">
                <a:solidFill>
                  <a:schemeClr val="tx1"/>
                </a:solidFill>
              </a:rPr>
              <a:t>PG</a:t>
            </a:r>
            <a:r>
              <a:rPr lang="zh-CN" altLang="en-US" sz="1600">
                <a:solidFill>
                  <a:schemeClr val="tx1"/>
                </a:solidFill>
              </a:rPr>
              <a:t>问题的重点特征。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7020" y="2271395"/>
            <a:ext cx="391160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sz="1600">
                <a:solidFill>
                  <a:schemeClr val="tx1"/>
                </a:solidFill>
              </a:rPr>
              <a:t>. </a:t>
            </a:r>
            <a:r>
              <a:rPr lang="zh-CN" altLang="en-US" sz="1600">
                <a:solidFill>
                  <a:schemeClr val="tx1"/>
                </a:solidFill>
              </a:rPr>
              <a:t>首先是在训练过程中添加入，</a:t>
            </a:r>
            <a:r>
              <a:rPr lang="en-US" altLang="zh-CN" sz="1600">
                <a:solidFill>
                  <a:schemeClr val="tx1"/>
                </a:solidFill>
              </a:rPr>
              <a:t>Top1 Accuracy</a:t>
            </a:r>
            <a:r>
              <a:rPr lang="zh-CN" altLang="en-US" sz="1600">
                <a:solidFill>
                  <a:schemeClr val="tx1"/>
                </a:solidFill>
              </a:rPr>
              <a:t>计算过程。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中方法不足，因为这个是经过采样之后的</a:t>
            </a:r>
            <a:r>
              <a:rPr lang="en-US" altLang="zh-CN" sz="1600">
                <a:solidFill>
                  <a:schemeClr val="tx1"/>
                </a:solidFill>
              </a:rPr>
              <a:t>boxes</a:t>
            </a:r>
            <a:r>
              <a:rPr lang="zh-CN" altLang="en-US" sz="1600">
                <a:solidFill>
                  <a:schemeClr val="tx1"/>
                </a:solidFill>
              </a:rPr>
              <a:t>中预测，所以将判断方法变为从训练集合中选择</a:t>
            </a:r>
            <a:r>
              <a:rPr lang="en-US" altLang="zh-CN" sz="1600">
                <a:solidFill>
                  <a:schemeClr val="tx1"/>
                </a:solidFill>
              </a:rPr>
              <a:t>1000</a:t>
            </a:r>
            <a:r>
              <a:rPr lang="zh-CN" altLang="en-US" sz="1600">
                <a:solidFill>
                  <a:schemeClr val="tx1"/>
                </a:solidFill>
              </a:rPr>
              <a:t>个判断。如果精度很高，那么具有足够拟合能力。如果精读不足，那么首先要提高模型拟合能力。然后才是降低过拟合。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2055" y="850265"/>
            <a:ext cx="39116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Results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/>
                </a:solidFill>
              </a:rPr>
              <a:t>目前方法拟合能力不足。训练集合上</a:t>
            </a:r>
            <a:r>
              <a:rPr lang="en-US" altLang="zh-CN" sz="1600">
                <a:solidFill>
                  <a:schemeClr val="tx1"/>
                </a:solidFill>
              </a:rPr>
              <a:t>eval</a:t>
            </a:r>
            <a:r>
              <a:rPr lang="zh-CN" altLang="en-US" sz="1600">
                <a:solidFill>
                  <a:schemeClr val="tx1"/>
                </a:solidFill>
              </a:rPr>
              <a:t>只得到 </a:t>
            </a:r>
            <a:r>
              <a:rPr lang="en-US" altLang="zh-CN" sz="1600">
                <a:solidFill>
                  <a:schemeClr val="tx1"/>
                </a:solidFill>
              </a:rPr>
              <a:t>33%</a:t>
            </a:r>
            <a:r>
              <a:rPr lang="zh-CN" altLang="en-US" sz="1600">
                <a:solidFill>
                  <a:schemeClr val="tx1"/>
                </a:solidFill>
              </a:rPr>
              <a:t>的 </a:t>
            </a:r>
            <a:r>
              <a:rPr lang="en-US" altLang="zh-CN" sz="1600">
                <a:solidFill>
                  <a:schemeClr val="tx1"/>
                </a:solidFill>
              </a:rPr>
              <a:t>Top1</a:t>
            </a:r>
            <a:r>
              <a:rPr lang="zh-CN" altLang="en-US" sz="1600">
                <a:solidFill>
                  <a:schemeClr val="tx1"/>
                </a:solidFill>
              </a:rPr>
              <a:t>。而且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个 </a:t>
            </a:r>
            <a:r>
              <a:rPr lang="en-US" altLang="zh-CN" sz="1600">
                <a:solidFill>
                  <a:schemeClr val="tx1"/>
                </a:solidFill>
              </a:rPr>
              <a:t>epoch</a:t>
            </a:r>
            <a:r>
              <a:rPr lang="zh-CN" altLang="en-US" sz="1600">
                <a:solidFill>
                  <a:schemeClr val="tx1"/>
                </a:solidFill>
              </a:rPr>
              <a:t>之后就各方面收敛。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Exp3: Spatial Feature </a:t>
            </a:r>
            <a:r>
              <a:rPr lang="zh-CN" altLang="en-US" sz="2400" b="1">
                <a:solidFill>
                  <a:srgbClr val="FF0000"/>
                </a:solidFill>
              </a:rPr>
              <a:t>是否可以</a:t>
            </a:r>
            <a:r>
              <a:rPr lang="en-US" altLang="zh-CN" sz="2400" b="1">
                <a:solidFill>
                  <a:srgbClr val="FF0000"/>
                </a:solidFill>
              </a:rPr>
              <a:t>working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850265"/>
            <a:ext cx="3911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判断文章中常用的</a:t>
            </a:r>
            <a:r>
              <a:rPr lang="en-US" altLang="zh-CN" sz="1600">
                <a:solidFill>
                  <a:srgbClr val="FF0000"/>
                </a:solidFill>
              </a:rPr>
              <a:t>Spatial feature </a:t>
            </a:r>
            <a:r>
              <a:rPr lang="zh-CN" altLang="en-US" sz="1600">
                <a:solidFill>
                  <a:srgbClr val="FF0000"/>
                </a:solidFill>
              </a:rPr>
              <a:t>是和否可以提高模型预测能力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判断</a:t>
            </a:r>
            <a:r>
              <a:rPr lang="en-US" altLang="zh-CN" sz="1600">
                <a:solidFill>
                  <a:srgbClr val="FF0000"/>
                </a:solidFill>
              </a:rPr>
              <a:t>Spatial Feature</a:t>
            </a:r>
            <a:r>
              <a:rPr lang="zh-CN" altLang="en-US" sz="1600">
                <a:solidFill>
                  <a:srgbClr val="FF0000"/>
                </a:solidFill>
              </a:rPr>
              <a:t>使用位置是否对结果有所影响。（有效</a:t>
            </a:r>
            <a:r>
              <a:rPr lang="en-US" altLang="zh-CN" sz="1600">
                <a:solidFill>
                  <a:srgbClr val="FF0000"/>
                </a:solidFill>
              </a:rPr>
              <a:t>feature</a:t>
            </a:r>
            <a:r>
              <a:rPr lang="zh-CN" altLang="en-US" sz="1600">
                <a:solidFill>
                  <a:srgbClr val="FF0000"/>
                </a:solidFill>
              </a:rPr>
              <a:t>距离</a:t>
            </a:r>
            <a:r>
              <a:rPr lang="en-US" altLang="zh-CN" sz="1600">
                <a:solidFill>
                  <a:srgbClr val="FF0000"/>
                </a:solidFill>
              </a:rPr>
              <a:t>loss</a:t>
            </a:r>
            <a:r>
              <a:rPr lang="zh-CN" altLang="en-US" sz="1600">
                <a:solidFill>
                  <a:srgbClr val="FF0000"/>
                </a:solidFill>
              </a:rPr>
              <a:t>的远近是否会影响使用效果？）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15830" y="1008380"/>
            <a:ext cx="2089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实验</a:t>
            </a:r>
            <a:r>
              <a:rPr lang="en-US" altLang="zh-CN" sz="1400"/>
              <a:t>1: </a:t>
            </a:r>
            <a:r>
              <a:rPr lang="zh-CN" altLang="en-US" sz="1400"/>
              <a:t>此图是筛选小</a:t>
            </a:r>
            <a:r>
              <a:rPr lang="en-US" altLang="zh-CN" sz="1400"/>
              <a:t>gts</a:t>
            </a:r>
            <a:r>
              <a:rPr lang="zh-CN" altLang="en-US" sz="1400"/>
              <a:t>之后的结果。好了很多。表明</a:t>
            </a:r>
            <a:r>
              <a:rPr lang="en-US" altLang="zh-CN" sz="1400"/>
              <a:t>spatial feature </a:t>
            </a:r>
            <a:r>
              <a:rPr lang="zh-CN" altLang="en-US" sz="1400"/>
              <a:t>确实有效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12055" y="4245610"/>
            <a:ext cx="672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 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sz="1600">
                <a:solidFill>
                  <a:schemeClr val="tx1"/>
                </a:solidFill>
              </a:rPr>
              <a:t>。</a:t>
            </a:r>
            <a:endParaRPr lang="zh-CN" sz="1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895" y="2736850"/>
            <a:ext cx="391160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将 </a:t>
            </a:r>
            <a:r>
              <a:rPr lang="en-US" altLang="zh-CN" sz="1600">
                <a:solidFill>
                  <a:schemeClr val="tx1"/>
                </a:solidFill>
              </a:rPr>
              <a:t>Spatial Feature </a:t>
            </a:r>
            <a:r>
              <a:rPr lang="zh-CN" altLang="en-US" sz="1600">
                <a:solidFill>
                  <a:schemeClr val="tx1"/>
                </a:solidFill>
              </a:rPr>
              <a:t>和 </a:t>
            </a:r>
            <a:r>
              <a:rPr lang="en-US" altLang="zh-CN" sz="1600">
                <a:solidFill>
                  <a:schemeClr val="tx1"/>
                </a:solidFill>
              </a:rPr>
              <a:t>Image Feature concat</a:t>
            </a:r>
            <a:r>
              <a:rPr lang="zh-CN" altLang="en-US" sz="1600">
                <a:solidFill>
                  <a:schemeClr val="tx1"/>
                </a:solidFill>
              </a:rPr>
              <a:t>起来，作为</a:t>
            </a:r>
            <a:r>
              <a:rPr lang="en-US" altLang="zh-CN" sz="1600">
                <a:solidFill>
                  <a:schemeClr val="tx1"/>
                </a:solidFill>
              </a:rPr>
              <a:t>feature</a:t>
            </a:r>
            <a:r>
              <a:rPr lang="zh-CN" altLang="en-US" sz="1600">
                <a:solidFill>
                  <a:schemeClr val="tx1"/>
                </a:solidFill>
              </a:rPr>
              <a:t>，其他设置保持和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Exp1</a:t>
            </a:r>
            <a:r>
              <a:rPr lang="zh-CN" altLang="en-US" sz="1600">
                <a:solidFill>
                  <a:schemeClr val="tx1"/>
                </a:solidFill>
              </a:rPr>
              <a:t>相同。看结果是否提高。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2. score</a:t>
            </a:r>
            <a:r>
              <a:rPr lang="zh-CN" altLang="en-US" sz="1600">
                <a:solidFill>
                  <a:schemeClr val="tx1"/>
                </a:solidFill>
              </a:rPr>
              <a:t>计算函数修改：在最后不使用点乘，而是使用</a:t>
            </a:r>
            <a:r>
              <a:rPr lang="en-US" altLang="zh-CN" sz="1600">
                <a:solidFill>
                  <a:schemeClr val="tx1"/>
                </a:solidFill>
              </a:rPr>
              <a:t>mlp</a:t>
            </a:r>
            <a:r>
              <a:rPr lang="zh-CN" altLang="en-US" sz="1600">
                <a:solidFill>
                  <a:schemeClr val="tx1"/>
                </a:solidFill>
              </a:rPr>
              <a:t>？</a:t>
            </a:r>
            <a:r>
              <a:rPr lang="zh-CN" altLang="en-US" sz="1600">
                <a:sym typeface="+mn-ea"/>
              </a:rPr>
              <a:t>将 </a:t>
            </a:r>
            <a:r>
              <a:rPr lang="en-US" altLang="zh-CN" sz="1600">
                <a:sym typeface="+mn-ea"/>
              </a:rPr>
              <a:t>Spatial Feature </a:t>
            </a:r>
            <a:r>
              <a:rPr lang="zh-CN" altLang="en-US" sz="1600">
                <a:sym typeface="+mn-ea"/>
              </a:rPr>
              <a:t>放入到</a:t>
            </a:r>
            <a:r>
              <a:rPr lang="en-US" altLang="zh-CN" sz="1600">
                <a:sym typeface="+mn-ea"/>
              </a:rPr>
              <a:t>mlp</a:t>
            </a:r>
            <a:r>
              <a:rPr lang="zh-CN" altLang="en-US" sz="1600">
                <a:sym typeface="+mn-ea"/>
              </a:rPr>
              <a:t>之后是否可以提高效果？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/>
                </a:solidFill>
              </a:rPr>
              <a:t>3. score</a:t>
            </a:r>
            <a:r>
              <a:rPr lang="zh-CN" altLang="en-US" sz="1600">
                <a:solidFill>
                  <a:schemeClr val="tx1"/>
                </a:solidFill>
              </a:rPr>
              <a:t>计算函数修改：最后点乘之前先进行 正则化？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" name="图片 2" descr="截屏2020-11-08 下午7.3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1141730"/>
            <a:ext cx="4660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Exp4: KLDivLoss </a:t>
            </a:r>
            <a:r>
              <a:rPr lang="zh-CN" altLang="en-US" sz="2400" b="1">
                <a:solidFill>
                  <a:srgbClr val="FF0000"/>
                </a:solidFill>
              </a:rPr>
              <a:t>是否可以</a:t>
            </a:r>
            <a:r>
              <a:rPr lang="en-US" altLang="zh-CN" sz="2400" b="1">
                <a:solidFill>
                  <a:srgbClr val="FF0000"/>
                </a:solidFill>
              </a:rPr>
              <a:t>working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020" y="850265"/>
            <a:ext cx="39116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rgbClr val="FF0000"/>
                </a:solidFill>
              </a:rPr>
              <a:t>使用了 </a:t>
            </a:r>
            <a:r>
              <a:rPr lang="en-US" altLang="zh-CN" sz="1600">
                <a:solidFill>
                  <a:srgbClr val="FF0000"/>
                </a:solidFill>
              </a:rPr>
              <a:t>DDPN </a:t>
            </a:r>
            <a:r>
              <a:rPr lang="zh-CN" altLang="en-US" sz="1600">
                <a:solidFill>
                  <a:srgbClr val="FF0000"/>
                </a:solidFill>
              </a:rPr>
              <a:t>中的 </a:t>
            </a:r>
            <a:r>
              <a:rPr lang="en-US" altLang="zh-CN" sz="1600">
                <a:solidFill>
                  <a:srgbClr val="FF0000"/>
                </a:solidFill>
              </a:rPr>
              <a:t>KLDivLoss </a:t>
            </a:r>
            <a:r>
              <a:rPr lang="zh-CN" altLang="en-US" sz="1600">
                <a:solidFill>
                  <a:srgbClr val="FF0000"/>
                </a:solidFill>
              </a:rPr>
              <a:t>来优化模型。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15830" y="1008380"/>
            <a:ext cx="2089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实验</a:t>
            </a:r>
            <a:r>
              <a:rPr lang="en-US" altLang="zh-CN" sz="1400"/>
              <a:t>1: </a:t>
            </a:r>
            <a:r>
              <a:rPr lang="zh-CN" altLang="en-US" sz="1400"/>
              <a:t>此图是筛选小</a:t>
            </a:r>
            <a:r>
              <a:rPr lang="en-US" altLang="zh-CN" sz="1400"/>
              <a:t>gts</a:t>
            </a:r>
            <a:r>
              <a:rPr lang="zh-CN" altLang="en-US" sz="1400"/>
              <a:t>之后的结果。好了很多。表明</a:t>
            </a:r>
            <a:r>
              <a:rPr lang="en-US" altLang="zh-CN" sz="1400"/>
              <a:t>spatial feature </a:t>
            </a:r>
            <a:r>
              <a:rPr lang="zh-CN" altLang="en-US" sz="1400"/>
              <a:t>确实有效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12055" y="4245610"/>
            <a:ext cx="672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Conclusion 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sz="1600">
                <a:solidFill>
                  <a:schemeClr val="tx1"/>
                </a:solidFill>
              </a:rPr>
              <a:t>。</a:t>
            </a:r>
            <a:endParaRPr lang="zh-CN" sz="1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895" y="2736850"/>
            <a:ext cx="391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Experiment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/>
                </a:solidFill>
              </a:rPr>
              <a:t>手动阀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" name="图片 2" descr="截屏2020-11-08 下午7.3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1141730"/>
            <a:ext cx="4660900" cy="685800"/>
          </a:xfrm>
          <a:prstGeom prst="rect">
            <a:avLst/>
          </a:prstGeom>
        </p:spPr>
      </p:pic>
      <p:pic>
        <p:nvPicPr>
          <p:cNvPr id="4" name="图片 3" descr="截屏2020-11-10 上午11.14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55" y="2587625"/>
            <a:ext cx="4661535" cy="79502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7370445" y="1931035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15830" y="2587625"/>
            <a:ext cx="20891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实验</a:t>
            </a:r>
            <a:r>
              <a:rPr lang="en-US" altLang="zh-CN" sz="1400"/>
              <a:t>1: </a:t>
            </a:r>
            <a:r>
              <a:rPr lang="zh-CN" altLang="en-US" sz="1400"/>
              <a:t>使用</a:t>
            </a:r>
            <a:r>
              <a:rPr lang="en-US" altLang="zh-CN" sz="1400"/>
              <a:t>KLDivLoss + </a:t>
            </a:r>
            <a:r>
              <a:rPr lang="zh-CN" altLang="en-US" sz="1400"/>
              <a:t>强正则 </a:t>
            </a:r>
            <a:r>
              <a:rPr lang="en-US" altLang="zh-CN" sz="1400"/>
              <a:t>+ </a:t>
            </a:r>
            <a:r>
              <a:rPr lang="zh-CN" altLang="en-US" sz="1400"/>
              <a:t>多</a:t>
            </a:r>
            <a:r>
              <a:rPr lang="en-US" altLang="zh-CN" sz="1400"/>
              <a:t>negative 20  </a:t>
            </a:r>
            <a:r>
              <a:rPr lang="zh-CN" altLang="en-US" sz="1400"/>
              <a:t>实现</a:t>
            </a:r>
            <a:r>
              <a:rPr lang="en-US" altLang="zh-CN" sz="1400"/>
              <a:t>Top1 +7%</a:t>
            </a:r>
            <a:endParaRPr lang="en-US" altLang="zh-CN" sz="14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7020" y="169545"/>
            <a:ext cx="11617960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Bug1: Word Embedding </a:t>
            </a:r>
            <a:r>
              <a:rPr lang="zh-CN" altLang="en-US" sz="2400" b="1">
                <a:solidFill>
                  <a:srgbClr val="FF0000"/>
                </a:solidFill>
              </a:rPr>
              <a:t>没有共享！！导致随机选词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0200" y="2244725"/>
            <a:ext cx="39116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Motivation</a:t>
            </a:r>
            <a:r>
              <a:rPr lang="zh-CN" altLang="en-US" sz="2000">
                <a:solidFill>
                  <a:schemeClr val="accent6"/>
                </a:solidFill>
              </a:rPr>
              <a:t>：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rgbClr val="FF0000"/>
                </a:solidFill>
              </a:rPr>
              <a:t>改进了，</a:t>
            </a:r>
            <a:r>
              <a:rPr lang="en-US" altLang="zh-CN" sz="1600">
                <a:solidFill>
                  <a:srgbClr val="FF0000"/>
                </a:solidFill>
              </a:rPr>
              <a:t>0.8% -&gt; 45%</a:t>
            </a:r>
            <a:endParaRPr lang="en-US" altLang="zh-CN" sz="16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</a:rPr>
              <a:t>具有词汇的任务，必须要注意到训练测试时的词汇一致性。这个属于训练集和测试集共享。</a:t>
            </a:r>
            <a:endParaRPr lang="zh-CN" altLang="en-US" sz="16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</a:rPr>
              <a:t>解决方案： </a:t>
            </a:r>
            <a:endParaRPr lang="zh-CN" altLang="en-US" sz="16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使用共享过程</a:t>
            </a:r>
            <a:endParaRPr lang="zh-CN" altLang="en-US" sz="16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使用</a:t>
            </a:r>
            <a:r>
              <a:rPr lang="en-US" altLang="zh-CN" sz="1600">
                <a:solidFill>
                  <a:schemeClr val="tx1"/>
                </a:solidFill>
              </a:rPr>
              <a:t>training</a:t>
            </a:r>
            <a:r>
              <a:rPr lang="zh-CN" altLang="en-US" sz="1600">
                <a:solidFill>
                  <a:schemeClr val="tx1"/>
                </a:solidFill>
              </a:rPr>
              <a:t>时期存储，</a:t>
            </a:r>
            <a:r>
              <a:rPr lang="en-US" altLang="zh-CN" sz="1600">
                <a:solidFill>
                  <a:schemeClr val="tx1"/>
                </a:solidFill>
              </a:rPr>
              <a:t>testing</a:t>
            </a:r>
            <a:r>
              <a:rPr lang="zh-CN" altLang="en-US" sz="1600">
                <a:solidFill>
                  <a:schemeClr val="tx1"/>
                </a:solidFill>
              </a:rPr>
              <a:t>时期读取，不一致添加标记的方法。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accent6"/>
                </a:solidFill>
              </a:rPr>
              <a:t>当前解决方法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d6fb0037-12a7-478c-95d1-c41e01f2c41d}"/>
</p:tagLst>
</file>

<file path=ppt/tags/tag3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5155</Words>
  <Application>WPS 演示</Application>
  <PresentationFormat>宽屏</PresentationFormat>
  <Paragraphs>318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方正书宋_GBK</vt:lpstr>
      <vt:lpstr>Wingdings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Phrase Ground Dairy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xiongkun</dc:creator>
  <cp:lastModifiedBy>xiongkun</cp:lastModifiedBy>
  <cp:revision>110</cp:revision>
  <dcterms:created xsi:type="dcterms:W3CDTF">2020-12-16T19:24:11Z</dcterms:created>
  <dcterms:modified xsi:type="dcterms:W3CDTF">2020-12-16T19:24:11Z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