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321" r:id="rId5"/>
    <p:sldId id="360" r:id="rId6"/>
    <p:sldId id="371" r:id="rId7"/>
    <p:sldId id="372" r:id="rId8"/>
    <p:sldId id="355" r:id="rId9"/>
    <p:sldId id="373" r:id="rId10"/>
    <p:sldId id="374" r:id="rId11"/>
    <p:sldId id="375" r:id="rId12"/>
    <p:sldId id="361" r:id="rId13"/>
    <p:sldId id="3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1A03"/>
    <a:srgbClr val="E94B33"/>
    <a:srgbClr val="171520"/>
    <a:srgbClr val="E3F5FD"/>
    <a:srgbClr val="D4DFF8"/>
    <a:srgbClr val="BA4728"/>
    <a:srgbClr val="D2512E"/>
    <a:srgbClr val="ED7013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16:00:06.952" idx="2">
    <p:pos x="10" y="10"/>
    <p:text>各位老师们，下午好。我是报告人曹舒赛，以下是我的个人陈述部分。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23:06:36.444" idx="1">
    <p:pos x="14" y="2"/>
    <p:text>因为光路是可逆的，所以路径追踪的基本思想是从摄像机向每个像素发射出一条射线，射线如果遇到物体则会发生弹射，记录每次弹射点的着色结果，最后将所有的着色结果相加即得到总的结果。
上面这张图表示的glossy材质的物体反射光的分布。
下面这张图则表示的是漫反射物体的反射特性，在所有方向上均匀反射。
BRDF是双向反射分布函数的缩写，描述了入射光线经过某个表面反射后如何在各个出射方向上分布,以此来计算经过弹射后的光的强度。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23:06:36.444" idx="1">
    <p:pos x="14" y="2"/>
    <p:text>因为光路是可逆的，所以路径追踪的基本思想是从摄像机向每个像素发射出一条射线，射线如果遇到物体则会发生弹射，记录每次弹射点的着色结果，最后将所有的着色结果相加即得到总的结果。
上面这张图表示的glossy材质的物体反射光的分布。
下面这张图则表示的是漫反射物体的反射特性，在所有方向上均匀反射。
BRDF是双向反射分布函数的缩写，描述了入射光线经过某个表面反射后如何在各个出射方向上分布,以此来计算经过弹射后的光的强度。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23:06:36.444" idx="1">
    <p:pos x="14" y="2"/>
    <p:text>因为光路是可逆的，所以路径追踪的基本思想是从摄像机向每个像素发射出一条射线，射线如果遇到物体则会发生弹射，记录每次弹射点的着色结果，最后将所有的着色结果相加即得到总的结果。
上面这张图表示的glossy材质的物体反射光的分布。
下面这张图则表示的是漫反射物体的反射特性，在所有方向上均匀反射。
BRDF是双向反射分布函数的缩写，描述了入射光线经过某个表面反射后如何在各个出射方向上分布,以此来计算经过弹射后的光的强度。
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23:06:36.444" idx="1">
    <p:pos x="14" y="2"/>
    <p:text>因为光路是可逆的，所以路径追踪的基本思想是从摄像机向每个像素发射出一条射线，射线如果遇到物体则会发生弹射，记录每次弹射点的着色结果，最后将所有的着色结果相加即得到总的结果。
上面这张图表示的glossy材质的物体反射光的分布。
下面这张图则表示的是漫反射物体的反射特性，在所有方向上均匀反射。
BRDF是双向反射分布函数的缩写，描述了入射光线经过某个表面反射后如何在各个出射方向上分布,以此来计算经过弹射后的光的强度。
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23:06:36.444" idx="1">
    <p:pos x="14" y="2"/>
    <p:text>因为光路是可逆的，所以路径追踪的基本思想是从摄像机向每个像素发射出一条射线，射线如果遇到物体则会发生弹射，记录每次弹射点的着色结果，最后将所有的着色结果相加即得到总的结果。
上面这张图表示的glossy材质的物体反射光的分布。
下面这张图则表示的是漫反射物体的反射特性，在所有方向上均匀反射。
BRDF是双向反射分布函数的缩写，描述了入射光线经过某个表面反射后如何在各个出射方向上分布,以此来计算经过弹射后的光的强度。
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16:02:09.868" idx="3">
    <p:pos x="10" y="1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16:02:09.868" idx="3">
    <p:pos x="10" y="1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16:02:09.868" idx="3">
    <p:pos x="10" y="10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23:06:36.444" idx="1">
    <p:pos x="14" y="2"/>
    <p:text>因为光路是可逆的，所以路径追踪的基本思想是从摄像机向每个像素发射出一条射线，射线如果遇到物体则会发生弹射，记录每次弹射点的着色结果，最后将所有的着色结果相加即得到总的结果。
上面这张图表示的glossy材质的物体反射光的分布。
下面这张图则表示的是漫反射物体的反射特性，在所有方向上均匀反射。
BRDF是双向反射分布函数的缩写，描述了入射光线经过某个表面反射后如何在各个出射方向上分布,以此来计算经过弹射后的光的强度。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9FA9-D22E-4650-94A7-3B8BCD4F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09C11-AEEF-4561-816E-8377EDAFD2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B159-8F0C-41E7-AB2B-8F346F92F6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D660-0272-449E-8CB2-761D925511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0.xml"/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Relationship Id="rId3" Type="http://schemas.openxmlformats.org/officeDocument/2006/relationships/tags" Target="../tags/tag20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2.xml"/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3.xml"/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6.xml"/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7.xml"/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3" Type="http://schemas.openxmlformats.org/officeDocument/2006/relationships/tags" Target="../tags/tag14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8.xml"/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9.xml"/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3" Type="http://schemas.openxmlformats.org/officeDocument/2006/relationships/tags" Target="../tags/tag18.xml"/><Relationship Id="rId2" Type="http://schemas.openxmlformats.org/officeDocument/2006/relationships/image" Target="../media/image1.pn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9330" y="1094105"/>
            <a:ext cx="1100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>
                <a:solidFill>
                  <a:srgbClr val="E94B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Real-Time Hair Simulation with Neural</a:t>
            </a:r>
            <a:r>
              <a:rPr lang="en-US" sz="2800" b="1" dirty="0">
                <a:solidFill>
                  <a:srgbClr val="E94B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800" b="1" dirty="0">
                <a:solidFill>
                  <a:srgbClr val="E94B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Interpolation</a:t>
            </a:r>
            <a:endParaRPr sz="2800" b="1" dirty="0">
              <a:solidFill>
                <a:srgbClr val="E94B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8954" y="1727389"/>
            <a:ext cx="30836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报告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人：曹舒赛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09015" y="4710430"/>
            <a:ext cx="1980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9330" y="4778375"/>
            <a:ext cx="244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2021.12.03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8465" y="318770"/>
            <a:ext cx="798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Result</a:t>
            </a:r>
            <a:endParaRPr lang="en-US" altLang="zh-CN" sz="28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1301750"/>
            <a:ext cx="11502390" cy="2941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00550" y="2603500"/>
            <a:ext cx="3390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31A0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en-US" sz="4800" b="1" dirty="0">
              <a:solidFill>
                <a:srgbClr val="F31A0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8465" y="318770"/>
            <a:ext cx="798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 INTRODUCTION</a:t>
            </a:r>
            <a:endParaRPr lang="en-US" altLang="zh-CN" sz="28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720" y="5100320"/>
            <a:ext cx="276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可交互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性：速度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和质量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65" y="987425"/>
            <a:ext cx="10915650" cy="1802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5" y="2825750"/>
            <a:ext cx="11555095" cy="1781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8465" y="318770"/>
            <a:ext cx="798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Representation </a:t>
            </a:r>
            <a:endParaRPr lang="en-US" altLang="zh-CN" sz="28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图片 2" descr="5(URR1_O(ZUP`VI6A0`~D6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71420" y="1270000"/>
            <a:ext cx="7248525" cy="3505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90035" y="5030470"/>
            <a:ext cx="4012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每根头发：四维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张量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8465" y="318770"/>
            <a:ext cx="798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Neural Interpolator</a:t>
            </a:r>
            <a:endParaRPr lang="en-US" altLang="zh-CN" sz="28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355" y="1142365"/>
            <a:ext cx="7781290" cy="39497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708275" y="5551170"/>
            <a:ext cx="165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引导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发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708525" y="5675630"/>
            <a:ext cx="152400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9870" y="5589270"/>
            <a:ext cx="165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普通发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9495" y="5092065"/>
            <a:ext cx="1028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插值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8465" y="303530"/>
            <a:ext cx="798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Architecture-Main CNN</a:t>
            </a:r>
            <a:endParaRPr lang="en-US" altLang="zh-CN" sz="28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图片 4" descr="2_099MP~~`MJ4QLGLTX6PY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85" y="1088390"/>
            <a:ext cx="6124575" cy="5229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516620" y="4144010"/>
            <a:ext cx="165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引导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发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8045" y="3724910"/>
            <a:ext cx="1036320" cy="838200"/>
          </a:xfrm>
          <a:prstGeom prst="rect">
            <a:avLst/>
          </a:prstGeom>
          <a:noFill/>
          <a:ln w="4445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肘形连接符 10"/>
          <p:cNvCxnSpPr>
            <a:stCxn id="7" idx="3"/>
            <a:endCxn id="18" idx="1"/>
          </p:cNvCxnSpPr>
          <p:nvPr/>
        </p:nvCxnSpPr>
        <p:spPr>
          <a:xfrm>
            <a:off x="1904365" y="4144010"/>
            <a:ext cx="6612255" cy="292100"/>
          </a:xfrm>
          <a:prstGeom prst="bentConnector3">
            <a:avLst>
              <a:gd name="adj1" fmla="val 50005"/>
            </a:avLst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4045" y="1946910"/>
            <a:ext cx="1047115" cy="1632585"/>
          </a:xfrm>
          <a:prstGeom prst="rect">
            <a:avLst/>
          </a:prstGeom>
          <a:noFill/>
          <a:ln w="4445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54720" y="972820"/>
            <a:ext cx="20783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普通头发上一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帧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49185" y="2656205"/>
            <a:ext cx="20783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普通头发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当前帧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  <p:cxnSp>
        <p:nvCxnSpPr>
          <p:cNvPr id="15" name="肘形连接符 14"/>
          <p:cNvCxnSpPr>
            <a:stCxn id="12" idx="3"/>
            <a:endCxn id="13" idx="1"/>
          </p:cNvCxnSpPr>
          <p:nvPr/>
        </p:nvCxnSpPr>
        <p:spPr>
          <a:xfrm flipV="1">
            <a:off x="1661160" y="1511300"/>
            <a:ext cx="6893560" cy="125222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14440" y="2390140"/>
            <a:ext cx="1047115" cy="1632585"/>
          </a:xfrm>
          <a:prstGeom prst="rect">
            <a:avLst/>
          </a:prstGeom>
          <a:noFill/>
          <a:ln w="4445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22315" y="2908300"/>
            <a:ext cx="492125" cy="671195"/>
          </a:xfrm>
          <a:prstGeom prst="rect">
            <a:avLst/>
          </a:prstGeom>
          <a:noFill/>
          <a:ln w="44450" cmpd="sng">
            <a:solidFill>
              <a:srgbClr val="ED7013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29075" y="5629275"/>
            <a:ext cx="2157730" cy="250190"/>
          </a:xfrm>
          <a:prstGeom prst="rect">
            <a:avLst/>
          </a:prstGeom>
          <a:noFill/>
          <a:ln w="44450" cmpd="sng">
            <a:solidFill>
              <a:srgbClr val="ED7013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直角三角形 13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465" y="325755"/>
            <a:ext cx="798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Loss Function-(1)</a:t>
            </a:r>
            <a:endParaRPr lang="zh-CN" altLang="en-US" sz="28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450" y="1351915"/>
            <a:ext cx="5696585" cy="111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610" y="3609340"/>
            <a:ext cx="8723630" cy="10744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843655" y="2744470"/>
            <a:ext cx="4131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与真实数据之间的</a:t>
            </a:r>
            <a:r>
              <a:rPr lang="en-US" altLang="zh-CN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L1</a:t>
            </a:r>
            <a:endParaRPr lang="en-US" altLang="zh-CN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3275" y="5092065"/>
            <a:ext cx="29654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头发长度不变性的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惩罚项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直角三角形 13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465" y="325755"/>
            <a:ext cx="798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Loss Function-(2)</a:t>
            </a:r>
            <a:endParaRPr lang="zh-CN" altLang="en-US" sz="28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290" y="783590"/>
            <a:ext cx="7042150" cy="3618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875" y="4402455"/>
            <a:ext cx="6261735" cy="11944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14470" y="5469890"/>
            <a:ext cx="41630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头发平均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插值惩罚项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避免出现穿模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和伪影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直角三角形 13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465" y="325755"/>
            <a:ext cx="798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Loss Function-(3)</a:t>
            </a:r>
            <a:endParaRPr lang="zh-CN" altLang="en-US" sz="28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740" y="1405890"/>
            <a:ext cx="7231380" cy="922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80" y="3441065"/>
            <a:ext cx="10861040" cy="9613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25160" y="4753610"/>
            <a:ext cx="1272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总结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11575" y="2508885"/>
            <a:ext cx="5300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时域上变化不一致的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惩罚项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16200000">
            <a:off x="8366125" y="3031490"/>
            <a:ext cx="2455545" cy="5197475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9185" y="4607560"/>
            <a:ext cx="4605020" cy="2250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8465" y="303530"/>
            <a:ext cx="798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Cambria" panose="02040503050406030204" charset="0"/>
                <a:cs typeface="Cambria" panose="02040503050406030204" charset="0"/>
              </a:rPr>
              <a:t>Architecture-Supplement GAN</a:t>
            </a:r>
            <a:endParaRPr lang="en-US" altLang="zh-CN" sz="28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460" y="1007745"/>
            <a:ext cx="7861935" cy="3599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0060" y="4607560"/>
            <a:ext cx="6867525" cy="73088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262755" y="5495925"/>
            <a:ext cx="36664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GAN</a:t>
            </a:r>
            <a:r>
              <a:rPr lang="zh-CN" altLang="en-US" sz="3200" b="1">
                <a:latin typeface="Cambria" panose="02040503050406030204" charset="0"/>
                <a:ea typeface="微软雅黑" panose="020B0503020204020204" pitchFamily="34" charset="-122"/>
                <a:cs typeface="Cambria" panose="02040503050406030204" charset="0"/>
              </a:rPr>
              <a:t>生成微小位移增强细节</a:t>
            </a:r>
            <a:endParaRPr lang="zh-CN" altLang="en-US" sz="3200" b="1">
              <a:latin typeface="Cambria" panose="02040503050406030204" charset="0"/>
              <a:ea typeface="微软雅黑" panose="020B0503020204020204" pitchFamily="34" charset="-122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10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11.xml><?xml version="1.0" encoding="utf-8"?>
<p:tagLst xmlns:p="http://schemas.openxmlformats.org/presentationml/2006/main">
  <p:tag name="KSO_WM_UNIT_PLACING_PICTURE_USER_VIEWPORT" val="{&quot;height&quot;:3544,&quot;width&quot;:7252}"/>
</p:tagLst>
</file>

<file path=ppt/tags/tag12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13.xml><?xml version="1.0" encoding="utf-8"?>
<p:tagLst xmlns:p="http://schemas.openxmlformats.org/presentationml/2006/main">
  <p:tag name="KSO_WM_UNIT_PLACING_PICTURE_USER_VIEWPORT" val="{&quot;height&quot;:3544,&quot;width&quot;:7252}"/>
</p:tagLst>
</file>

<file path=ppt/tags/tag14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15.xml><?xml version="1.0" encoding="utf-8"?>
<p:tagLst xmlns:p="http://schemas.openxmlformats.org/presentationml/2006/main">
  <p:tag name="KSO_WM_UNIT_PLACING_PICTURE_USER_VIEWPORT" val="{&quot;height&quot;:3544,&quot;width&quot;:7252}"/>
</p:tagLst>
</file>

<file path=ppt/tags/tag16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17.xml><?xml version="1.0" encoding="utf-8"?>
<p:tagLst xmlns:p="http://schemas.openxmlformats.org/presentationml/2006/main">
  <p:tag name="KSO_WM_UNIT_PLACING_PICTURE_USER_VIEWPORT" val="{&quot;height&quot;:3544,&quot;width&quot;:7252}"/>
</p:tagLst>
</file>

<file path=ppt/tags/tag18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19.xml><?xml version="1.0" encoding="utf-8"?>
<p:tagLst xmlns:p="http://schemas.openxmlformats.org/presentationml/2006/main">
  <p:tag name="KSO_WM_UNIT_PLACING_PICTURE_USER_VIEWPORT" val="{&quot;height&quot;:3544,&quot;width&quot;:7252}"/>
</p:tagLst>
</file>

<file path=ppt/tags/tag2.xml><?xml version="1.0" encoding="utf-8"?>
<p:tagLst xmlns:p="http://schemas.openxmlformats.org/presentationml/2006/main">
  <p:tag name="KSO_WM_UNIT_PLACING_PICTURE_USER_VIEWPORT" val="{&quot;height&quot;:3544,&quot;width&quot;:7252}"/>
</p:tagLst>
</file>

<file path=ppt/tags/tag20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21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3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4.xml><?xml version="1.0" encoding="utf-8"?>
<p:tagLst xmlns:p="http://schemas.openxmlformats.org/presentationml/2006/main">
  <p:tag name="KSO_WM_UNIT_PLACING_PICTURE_USER_VIEWPORT" val="{&quot;height&quot;:3544,&quot;width&quot;:7252}"/>
</p:tagLst>
</file>

<file path=ppt/tags/tag5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6.xml><?xml version="1.0" encoding="utf-8"?>
<p:tagLst xmlns:p="http://schemas.openxmlformats.org/presentationml/2006/main">
  <p:tag name="KSO_WM_UNIT_PLACING_PICTURE_USER_VIEWPORT" val="{&quot;height&quot;:3525,&quot;width&quot;:7290}"/>
</p:tagLst>
</file>

<file path=ppt/tags/tag7.xml><?xml version="1.0" encoding="utf-8"?>
<p:tagLst xmlns:p="http://schemas.openxmlformats.org/presentationml/2006/main">
  <p:tag name="KSO_WM_UNIT_PLACING_PICTURE_USER_VIEWPORT" val="{&quot;height&quot;:3544,&quot;width&quot;:7252}"/>
</p:tagLst>
</file>

<file path=ppt/tags/tag8.xml><?xml version="1.0" encoding="utf-8"?>
<p:tagLst xmlns:p="http://schemas.openxmlformats.org/presentationml/2006/main">
  <p:tag name="KSO_WM_UNIT_PLACING_PICTURE_USER_VIEWPORT" val="{&quot;height&quot;:3176.6929133858266,&quot;width&quot;:3970.0267716535432}"/>
</p:tagLst>
</file>

<file path=ppt/tags/tag9.xml><?xml version="1.0" encoding="utf-8"?>
<p:tagLst xmlns:p="http://schemas.openxmlformats.org/presentationml/2006/main">
  <p:tag name="KSO_WM_UNIT_PLACING_PICTURE_USER_VIEWPORT" val="{&quot;height&quot;:3544,&quot;width&quot;:725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演示</Application>
  <PresentationFormat>宽屏</PresentationFormat>
  <Paragraphs>55</Paragraphs>
  <Slides>11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等线</vt:lpstr>
      <vt:lpstr>Cambria</vt:lpstr>
      <vt:lpstr>等线 Light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 https://9ppt.taobao.com; 微软用户</dc:creator>
  <cp:keywords>锐旗设计; https:/9ppt.taobao.com</cp:keywords>
  <cp:category>锐旗设计; https://9ppt.taobao.com</cp:category>
  <cp:lastModifiedBy>完蛋了王国</cp:lastModifiedBy>
  <cp:revision>203</cp:revision>
  <dcterms:created xsi:type="dcterms:W3CDTF">2016-07-01T08:29:00Z</dcterms:created>
  <dcterms:modified xsi:type="dcterms:W3CDTF">2021-12-03T04:04:15Z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4C459285066B4D629B3D585B1E61D163</vt:lpwstr>
  </property>
</Properties>
</file>