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33173-766D-4FE6-A3C7-DCBFE259F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231518-5650-418B-ACFB-C7A7F6C0A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40FBD-E805-46F7-8AF7-CC741D32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4BE-1CAF-4DE7-8A7F-BFA74AB8BAC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796EA-442A-4CF7-8D8C-ADAE18AD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C85DB-236C-40FB-83C5-2E9E8AD5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A92-DAAB-4352-9B94-6A54D4D4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1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7AA4D-0921-4378-B52B-8BFC790B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CB05E8-4887-4FB3-A831-215635FC3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F9C80-17F5-45FB-BEE9-8DABA759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4BE-1CAF-4DE7-8A7F-BFA74AB8BAC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CE1AB-C7EA-4C39-806F-3ECF65CF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179AD-1F17-4AA8-997D-8588F805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A92-DAAB-4352-9B94-6A54D4D4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3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4544E0-C1E9-4298-B87C-C4E9CF0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2323D-29BF-46AC-9451-E42F4392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133C9-3E91-4318-9F20-AA40703C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4BE-1CAF-4DE7-8A7F-BFA74AB8BAC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46083-C7D8-4B8B-8927-90B716B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F43E2-607A-42FF-8A2A-32222D2E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A92-DAAB-4352-9B94-6A54D4D4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6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CCA0E-1D3F-4015-9959-60485ECF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0D3DC-8380-449F-84D2-3D1A4B22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C12BB-86CA-4C4F-8FE1-7A725020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4BE-1CAF-4DE7-8A7F-BFA74AB8BAC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787F3-9BE8-4078-874A-FE6587BA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73526-7F52-4EDF-A3D8-B4970356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A92-DAAB-4352-9B94-6A54D4D4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0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118A6-1903-44B2-A207-A5742850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72077-C37A-44C4-9020-ABC0BC314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C1304-E616-487C-98C2-47095001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4BE-1CAF-4DE7-8A7F-BFA74AB8BAC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7CA2E-D6D4-4A17-9CA2-8E5D5001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378D7-9C76-48FC-9AFF-2DFB3462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A92-DAAB-4352-9B94-6A54D4D4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4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ADE7F-18B0-4619-A8C6-C0DC64C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EC192-9319-4A90-BDB0-27DCADE26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E3E8EA-02DE-49E8-B80F-215381DFA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94274-CEF3-4D90-990A-8E91CE2D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4BE-1CAF-4DE7-8A7F-BFA74AB8BAC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326C4-AD5E-43A1-A3C6-46BACB0C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28D2B-BCEB-4481-9879-9290C2F3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A92-DAAB-4352-9B94-6A54D4D4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5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2D790-021F-4DBA-87AC-B6304EA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08DEC-1487-485C-B195-FFCDAF415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1176D-D0ED-4565-9E03-4D32D992F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990F23-6D25-4B2F-9542-F5F6E9AE6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F80BB1-2277-4DC5-9BA6-1A63BEDAF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6EF1F4-2B60-4891-9ED6-ACC9D6B1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4BE-1CAF-4DE7-8A7F-BFA74AB8BAC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7DD86A-227E-422F-9744-1EB4F48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23EFB-EEC8-4678-AF2B-EA55B435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A92-DAAB-4352-9B94-6A54D4D4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7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6A4E6-4777-4B90-A751-BE5AEAD9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99793C-0EDC-40BF-B1F5-48613F22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4BE-1CAF-4DE7-8A7F-BFA74AB8BAC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B7822F-76D8-4D5E-A435-D6B8571C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FDB650-7860-4FDB-B3C0-9D8BFB1A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A92-DAAB-4352-9B94-6A54D4D4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C72B70-80EB-43BD-BDD2-DDE04216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4BE-1CAF-4DE7-8A7F-BFA74AB8BAC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C1C873-F581-47DA-9913-1E30B413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5A95D-FB7B-4E8C-BD98-8BFE73A0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A92-DAAB-4352-9B94-6A54D4D4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6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56E08-90EC-4341-A4D8-5352C356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DABB7-CB18-4EAA-A878-8A8F54220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B80B8-C61F-4C40-A8C9-A3311272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0274B-96B7-4C51-9A2C-AC94713C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4BE-1CAF-4DE7-8A7F-BFA74AB8BAC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EFD8C-D91F-4607-8005-DACBA83D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B175D-9D0D-4A19-A632-8BB0353F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A92-DAAB-4352-9B94-6A54D4D4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8EA7D-776D-48E7-A3C4-BF2B2134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6590D1-3450-43B6-A443-E0DBA6D09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993CBB-4F42-4C75-A5BF-52F2E61C7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D3799-E8A6-4912-A560-14D42042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4BE-1CAF-4DE7-8A7F-BFA74AB8BAC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FE4FB-4327-4143-951D-F813E754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2FB66-B641-4189-A578-F1BC796D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A92-DAAB-4352-9B94-6A54D4D4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8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D0D22-D362-4206-B552-5783F7C7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F7976-CFF6-4A77-917B-7487DF827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057C-9C8A-4B62-9DA2-18434E958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64BE-1CAF-4DE7-8A7F-BFA74AB8BAC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B80DD-D7CD-4E5E-8DB4-A8ADBAA54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A086A-25E4-481E-B7AD-91446C3DA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A92-DAAB-4352-9B94-6A54D4D4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2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AF6B-C3BF-44D4-A2FC-F35A9565C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2394"/>
            <a:ext cx="9144000" cy="2754921"/>
          </a:xfrm>
        </p:spPr>
        <p:txBody>
          <a:bodyPr>
            <a:noAutofit/>
          </a:bodyPr>
          <a:lstStyle/>
          <a:p>
            <a:br>
              <a:rPr lang="en-US" altLang="zh-CN" sz="3600" dirty="0"/>
            </a:br>
            <a:br>
              <a:rPr lang="en-US" altLang="zh-CN" sz="3600" dirty="0"/>
            </a:br>
            <a:br>
              <a:rPr lang="en-US" altLang="zh-CN" sz="3600" dirty="0"/>
            </a:b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Analytic Spherical Harmonic Gradients for Real-Time Rendering with</a:t>
            </a:r>
            <a:br>
              <a:rPr lang="en-US" altLang="zh-CN" sz="3600" dirty="0"/>
            </a:br>
            <a:r>
              <a:rPr lang="en-US" altLang="zh-CN" sz="3600" dirty="0"/>
              <a:t>Many Polygonal Area Lights</a:t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CA5328-9202-4C33-81F0-BDC2CF3C8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altLang="zh-CN" sz="16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ACM Transactions on Graphics (TOG), 2020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639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A20BE-DB8F-4C41-A33E-E540B69A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球面谐波函数</a:t>
            </a:r>
            <a:r>
              <a:rPr lang="en-US" altLang="zh-CN" sz="3200" dirty="0"/>
              <a:t>(Spherical Harmonics)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F3D24E-4F0F-4D0F-8690-0250F2288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359" y="1515649"/>
                <a:ext cx="10940441" cy="462373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球谐函数是拉普拉斯方程的球坐标系形式解的角度部分</a:t>
                </a:r>
                <a:endParaRPr lang="en-US" altLang="zh-CN" sz="1800" dirty="0"/>
              </a:p>
              <a:p>
                <a:r>
                  <a:rPr lang="zh-CN" altLang="en-US" sz="1800" dirty="0"/>
                  <a:t>是定义在球面上的一组</a:t>
                </a:r>
                <a:r>
                  <a:rPr lang="en-US" altLang="zh-CN" sz="1800" dirty="0"/>
                  <a:t>2D</a:t>
                </a:r>
                <a:r>
                  <a:rPr lang="zh-CN" altLang="en-US" sz="1800" dirty="0"/>
                  <a:t>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可以和</a:t>
                </a:r>
                <a:r>
                  <a:rPr lang="en-US" altLang="zh-CN" sz="1800" dirty="0"/>
                  <a:t>1D</a:t>
                </a:r>
                <a:r>
                  <a:rPr lang="zh-CN" altLang="en-US" sz="1800" dirty="0"/>
                  <a:t>的傅里叶进行类比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1800" dirty="0"/>
                  <a:t>称为阶，每一阶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dirty="0"/>
                  <a:t>的项称为带谐函数</a:t>
                </a:r>
                <a:endParaRPr lang="en-US" altLang="zh-CN" sz="1800" dirty="0"/>
              </a:p>
              <a:p>
                <a:r>
                  <a:rPr lang="zh-CN" altLang="en-US" sz="1800" dirty="0"/>
                  <a:t>                                      （</a:t>
                </a:r>
                <a:r>
                  <a:rPr lang="en-US" altLang="zh-CN" sz="1800" dirty="0"/>
                  <a:t>Zonal Harmonics</a:t>
                </a:r>
                <a:r>
                  <a:rPr lang="zh-CN" altLang="en-US" sz="1800" dirty="0"/>
                  <a:t>）</a:t>
                </a:r>
                <a:endParaRPr lang="en-US" altLang="zh-CN" sz="400" dirty="0"/>
              </a:p>
              <a:p>
                <a:r>
                  <a:rPr lang="zh-CN" altLang="en-US" sz="1800" dirty="0"/>
                  <a:t>每个</a:t>
                </a:r>
                <a:r>
                  <a:rPr lang="en-US" altLang="zh-CN" sz="1800" dirty="0"/>
                  <a:t>SH</a:t>
                </a:r>
                <a:r>
                  <a:rPr lang="zh-CN" altLang="en-US" sz="1800" dirty="0"/>
                  <a:t>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都与一个勒让德多项式相关</a:t>
                </a:r>
                <a:endParaRPr lang="en-US" altLang="zh-CN" sz="1800" dirty="0"/>
              </a:p>
              <a:p>
                <a:r>
                  <a:rPr lang="zh-CN" altLang="en-US" sz="1800" dirty="0"/>
                  <a:t>系数计算：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en-US" sz="180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𝛺</m:t>
                        </m:r>
                      </m:sub>
                      <m:sup/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dirty="0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F3D24E-4F0F-4D0F-8690-0250F2288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359" y="1515649"/>
                <a:ext cx="10940441" cy="4623736"/>
              </a:xfrm>
              <a:blipFill>
                <a:blip r:embed="rId2"/>
                <a:stretch>
                  <a:fillRect l="-390" t="-1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84CA8840-C486-48AA-AAA7-E284F70E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847" y="2041743"/>
            <a:ext cx="6222794" cy="35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8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E4C61-4F47-45F1-837F-E2E41943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/>
              <a:t>Precomputed Radiance Transfer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225809-F86E-4D8D-B5BA-C804AAF23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5649"/>
                <a:ext cx="10515600" cy="452637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环境光下的渲染方程：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zh-CN" altLang="en-US" sz="240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𝛺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</m:t>
                        </m:r>
                      </m:e>
                    </m:nary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光照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𝑙𝑖𝑔h𝑡𝑖𝑛𝑔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𝑣𝑖𝑠𝑖𝑏𝑖𝑙𝑖𝑡𝑦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</m:d>
                    <m:func>
                      <m:func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𝐵𝑅𝐷𝐹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项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则方程在粗糙平面下变成：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</m:t>
                        </m:r>
                      </m:e>
                    </m:nary>
                  </m:oMath>
                </a14:m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225809-F86E-4D8D-B5BA-C804AAF23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5649"/>
                <a:ext cx="10515600" cy="4526377"/>
              </a:xfrm>
              <a:blipFill>
                <a:blip r:embed="rId2"/>
                <a:stretch>
                  <a:fillRect l="-406" t="-17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642C39-0C33-4834-BE1C-F613D06D4192}"/>
              </a:ext>
            </a:extLst>
          </p:cNvPr>
          <p:cNvCxnSpPr>
            <a:cxnSpLocks/>
          </p:cNvCxnSpPr>
          <p:nvPr/>
        </p:nvCxnSpPr>
        <p:spPr>
          <a:xfrm>
            <a:off x="5600700" y="3276600"/>
            <a:ext cx="3556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1B4C95B-DB6F-455A-B044-05C6A692973D}"/>
              </a:ext>
            </a:extLst>
          </p:cNvPr>
          <p:cNvSpPr txBox="1"/>
          <p:nvPr/>
        </p:nvSpPr>
        <p:spPr>
          <a:xfrm>
            <a:off x="6781800" y="3396734"/>
            <a:ext cx="15494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precomputed</a:t>
            </a:r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1C4F727-3B23-4C18-9559-6C637AA997DC}"/>
              </a:ext>
            </a:extLst>
          </p:cNvPr>
          <p:cNvSpPr/>
          <p:nvPr/>
        </p:nvSpPr>
        <p:spPr>
          <a:xfrm>
            <a:off x="5600700" y="3429000"/>
            <a:ext cx="723900" cy="6222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435C35D-DAF7-46A3-8E2E-49501AFC460A}"/>
                  </a:ext>
                </a:extLst>
              </p:cNvPr>
              <p:cNvSpPr txBox="1"/>
              <p:nvPr/>
            </p:nvSpPr>
            <p:spPr>
              <a:xfrm>
                <a:off x="3581400" y="4184507"/>
                <a:ext cx="5029200" cy="135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algn="ctr"/>
                <a:r>
                  <a:rPr lang="zh-CN" altLang="en-US" sz="2400" dirty="0"/>
                  <a:t>这样就把积分变成了向量点乘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435C35D-DAF7-46A3-8E2E-49501AFC4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84507"/>
                <a:ext cx="5029200" cy="1356012"/>
              </a:xfrm>
              <a:prstGeom prst="rect">
                <a:avLst/>
              </a:prstGeom>
              <a:blipFill>
                <a:blip r:embed="rId3"/>
                <a:stretch>
                  <a:fillRect b="-9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4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2A2A3-1609-41A9-99AD-D6B945D2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算法整体思路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3A41A29-E10F-4F91-92C6-5A53DBCDB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6" r="594" b="24611"/>
          <a:stretch/>
        </p:blipFill>
        <p:spPr>
          <a:xfrm>
            <a:off x="7077675" y="1627580"/>
            <a:ext cx="3647476" cy="25582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9577DF5-CD58-4BF9-943F-708229EB7AEC}"/>
              </a:ext>
            </a:extLst>
          </p:cNvPr>
          <p:cNvSpPr txBox="1"/>
          <p:nvPr/>
        </p:nvSpPr>
        <p:spPr>
          <a:xfrm>
            <a:off x="504514" y="1591165"/>
            <a:ext cx="6257581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将场景用网格点分割，计算每个网格点的参数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对于每个着色点，寻找其所在位置对应的周围八个网格点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对</a:t>
            </a:r>
            <a:r>
              <a:rPr lang="en-US" altLang="zh-CN" dirty="0"/>
              <a:t>8</a:t>
            </a:r>
            <a:r>
              <a:rPr lang="zh-CN" altLang="en-US" dirty="0"/>
              <a:t>个网格点参数进行插值得到着色点的光照结果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CEF334-9715-4FD2-B2FF-607FF4C81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4" y="2887802"/>
            <a:ext cx="4586882" cy="37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5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5B3413-1487-4968-A27E-DCBD2BFBE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1828"/>
                <a:ext cx="10515600" cy="523607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利用</a:t>
                </a:r>
                <a:r>
                  <a:rPr lang="en-US" altLang="zh-CN" sz="1800" dirty="0"/>
                  <a:t>SH</a:t>
                </a:r>
                <a:r>
                  <a:rPr lang="zh-CN" altLang="en-US" sz="1800" dirty="0"/>
                  <a:t>函数的旋转不变性</a:t>
                </a:r>
                <a:r>
                  <a:rPr lang="en-US" altLang="zh-CN" sz="1800" dirty="0"/>
                  <a:t>(rotationally invariant)</a:t>
                </a:r>
                <a:r>
                  <a:rPr lang="zh-CN" altLang="en-US" sz="1800" dirty="0"/>
                  <a:t>，先计算</a:t>
                </a:r>
                <a:r>
                  <a:rPr lang="en-US" altLang="zh-CN" sz="1800" dirty="0"/>
                  <a:t>ZH</a:t>
                </a:r>
                <a:r>
                  <a:rPr lang="zh-CN" altLang="en-US" sz="1800" dirty="0"/>
                  <a:t>函数</a:t>
                </a:r>
                <a:endParaRPr lang="en-US" altLang="zh-CN" sz="1800" dirty="0"/>
              </a:p>
              <a:p>
                <a:r>
                  <a:rPr lang="zh-CN" altLang="en-US" sz="1800" dirty="0"/>
                  <a:t>再用</a:t>
                </a:r>
                <a:r>
                  <a:rPr lang="en-US" altLang="zh-CN" sz="1800" dirty="0"/>
                  <a:t>ZH</a:t>
                </a:r>
                <a:r>
                  <a:rPr lang="zh-CN" altLang="en-US" sz="1800" dirty="0"/>
                  <a:t>函数进行旋转和累加得到</a:t>
                </a:r>
                <a:r>
                  <a:rPr lang="en-US" altLang="zh-CN" sz="1800" dirty="0"/>
                  <a:t>SH: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</m:t>
                    </m:r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𝑙𝑚</m:t>
                        </m:r>
                      </m:sub>
                    </m:sSub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bSup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1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𝝎</m:t>
                        </m:r>
                        <m:r>
                          <a:rPr lang="en-US" altLang="zh-CN" sz="1800" b="1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zh-CN" altLang="zh-CN" sz="18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dirty="0"/>
                  <a:t>对于</a:t>
                </a:r>
                <a:r>
                  <a:rPr lang="en-US" altLang="zh-CN" sz="1800" dirty="0"/>
                  <a:t>SH</a:t>
                </a:r>
                <a:r>
                  <a:rPr lang="zh-CN" altLang="en-US" sz="1800" dirty="0"/>
                  <a:t>梯度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𝑙𝑚</m:t>
                        </m:r>
                      </m:sub>
                    </m:sSub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𝑙𝑚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𝑙𝑚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𝑙𝑚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使用雷诺传输定理将原积分变成线积分：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𝑙𝑚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𝝎</m:t>
                            </m:r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en-US" altLang="zh-CN" sz="1800" b="1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</m:nary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 = </m:t>
                    </m:r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𝑙𝑚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𝝎</m:t>
                                </m:r>
                              </m:e>
                            </m:d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en-US" altLang="zh-CN" sz="1800" b="1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</m:nary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+ 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⊥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𝝎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𝑙𝑚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𝝎</m:t>
                            </m:r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𝝎</m:t>
                            </m:r>
                          </m:e>
                        </m:d>
                      </m:e>
                    </m:nary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dirty="0"/>
              </a:p>
              <a:p>
                <a:r>
                  <a:rPr lang="en-US" altLang="zh-CN" sz="1800" dirty="0"/>
                  <a:t>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𝓁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仿宋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𝓁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func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func>
                      </m:e>
                    </m:d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dirty="0"/>
              </a:p>
              <a:p>
                <a:endParaRPr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5B3413-1487-4968-A27E-DCBD2BFBE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1828"/>
                <a:ext cx="10515600" cy="5236072"/>
              </a:xfrm>
              <a:blipFill>
                <a:blip r:embed="rId2"/>
                <a:stretch>
                  <a:fillRect l="-406" t="-1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5AA31DF-540A-4012-AC39-B0917228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341967"/>
            <a:ext cx="2438400" cy="177376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BC0E0D0-F7F4-4D38-8955-BC9084130369}"/>
              </a:ext>
            </a:extLst>
          </p:cNvPr>
          <p:cNvCxnSpPr>
            <a:cxnSpLocks/>
          </p:cNvCxnSpPr>
          <p:nvPr/>
        </p:nvCxnSpPr>
        <p:spPr>
          <a:xfrm>
            <a:off x="3276600" y="3590925"/>
            <a:ext cx="20097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0783BCA-E8C0-47CF-A394-BD6AA20C9D82}"/>
              </a:ext>
            </a:extLst>
          </p:cNvPr>
          <p:cNvSpPr txBox="1"/>
          <p:nvPr/>
        </p:nvSpPr>
        <p:spPr>
          <a:xfrm>
            <a:off x="4057649" y="3590926"/>
            <a:ext cx="37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081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A2BED-BE15-4A98-A5A1-73E24FFF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基于梯度的三维</a:t>
            </a:r>
            <a:r>
              <a:rPr lang="en-US" altLang="zh-CN" sz="3200" dirty="0"/>
              <a:t>Hermite</a:t>
            </a:r>
            <a:r>
              <a:rPr lang="zh-CN" altLang="en-US" sz="3200" dirty="0"/>
              <a:t>插值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74C18-88F5-448E-B0CE-08D501233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6425"/>
                <a:ext cx="10515600" cy="397668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取着色点对应的八个网格点</a:t>
                </a:r>
                <a:endParaRPr lang="en-US" altLang="zh-CN" sz="1800" dirty="0"/>
              </a:p>
              <a:p>
                <a:r>
                  <a:rPr lang="zh-CN" altLang="en-US" sz="1800" dirty="0"/>
                  <a:t>依次在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三个</m:t>
                    </m:r>
                  </m:oMath>
                </a14:m>
                <a:r>
                  <a:rPr lang="zh-CN" altLang="en-US" sz="1800" dirty="0"/>
                  <a:t>方向上进行一维插值</a:t>
                </a:r>
                <a:endParaRPr lang="en-US" altLang="zh-CN" sz="1800" dirty="0"/>
              </a:p>
              <a:p>
                <a:r>
                  <a:rPr lang="zh-CN" altLang="en-US" sz="1800" dirty="0"/>
                  <a:t>每次对</a:t>
                </a:r>
                <a:r>
                  <a:rPr lang="en-US" altLang="zh-CN" sz="1800" dirty="0"/>
                  <a:t>SH</a:t>
                </a:r>
                <a:r>
                  <a:rPr lang="zh-CN" altLang="en-US" sz="1800" dirty="0"/>
                  <a:t>系数进行</a:t>
                </a:r>
                <a:r>
                  <a:rPr lang="en-US" altLang="zh-CN" sz="1800" dirty="0"/>
                  <a:t>Hermite</a:t>
                </a:r>
                <a:r>
                  <a:rPr lang="zh-CN" altLang="en-US" sz="1800" dirty="0"/>
                  <a:t>插值，对</a:t>
                </a:r>
                <a:r>
                  <a:rPr lang="en-US" altLang="zh-CN" sz="1800" dirty="0"/>
                  <a:t>SH</a:t>
                </a:r>
                <a:r>
                  <a:rPr lang="zh-CN" altLang="en-US" sz="1800" dirty="0"/>
                  <a:t>梯度则进行线性插值</a:t>
                </a:r>
                <a:endParaRPr lang="en-US" altLang="zh-CN" sz="1800" dirty="0"/>
              </a:p>
              <a:p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74C18-88F5-448E-B0CE-08D501233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6425"/>
                <a:ext cx="10515600" cy="3976688"/>
              </a:xfrm>
              <a:blipFill>
                <a:blip r:embed="rId2"/>
                <a:stretch>
                  <a:fillRect l="-406" t="-1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5047E02-B69E-4166-A3FD-5E90E073A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82" y="1284605"/>
            <a:ext cx="3658235" cy="38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9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342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     Analytic Spherical Harmonic Gradients for Real-Time Rendering with Many Polygonal Area Lights </vt:lpstr>
      <vt:lpstr>球面谐波函数(Spherical Harmonics)</vt:lpstr>
      <vt:lpstr>Precomputed Radiance Transfer</vt:lpstr>
      <vt:lpstr>算法整体思路</vt:lpstr>
      <vt:lpstr>PowerPoint 演示文稿</vt:lpstr>
      <vt:lpstr>基于梯度的三维Hermite插值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Analytic Spherical Harmonic Gradients for Real-Time Rendering with Many Polygonal Area Lights </dc:title>
  <dc:creator>胡 思超</dc:creator>
  <cp:lastModifiedBy>胡 思超</cp:lastModifiedBy>
  <cp:revision>1</cp:revision>
  <dcterms:created xsi:type="dcterms:W3CDTF">2021-12-22T07:38:20Z</dcterms:created>
  <dcterms:modified xsi:type="dcterms:W3CDTF">2021-12-22T09:44:21Z</dcterms:modified>
</cp:coreProperties>
</file>