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17" r:id="rId2"/>
    <p:sldMasterId id="2147483704" r:id="rId3"/>
  </p:sldMasterIdLst>
  <p:notesMasterIdLst>
    <p:notesMasterId r:id="rId23"/>
  </p:notesMasterIdLst>
  <p:sldIdLst>
    <p:sldId id="323" r:id="rId4"/>
    <p:sldId id="256" r:id="rId5"/>
    <p:sldId id="257" r:id="rId6"/>
    <p:sldId id="258" r:id="rId7"/>
    <p:sldId id="259" r:id="rId8"/>
    <p:sldId id="260" r:id="rId9"/>
    <p:sldId id="261" r:id="rId10"/>
    <p:sldId id="321" r:id="rId11"/>
    <p:sldId id="322" r:id="rId12"/>
    <p:sldId id="274" r:id="rId13"/>
    <p:sldId id="288" r:id="rId14"/>
    <p:sldId id="289" r:id="rId15"/>
    <p:sldId id="292" r:id="rId16"/>
    <p:sldId id="293" r:id="rId17"/>
    <p:sldId id="294" r:id="rId18"/>
    <p:sldId id="314" r:id="rId19"/>
    <p:sldId id="315" r:id="rId20"/>
    <p:sldId id="318" r:id="rId21"/>
    <p:sldId id="319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A"/>
    <a:srgbClr val="3333FF"/>
    <a:srgbClr val="A50021"/>
    <a:srgbClr val="B9B9D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93813" autoAdjust="0"/>
  </p:normalViewPr>
  <p:slideViewPr>
    <p:cSldViewPr>
      <p:cViewPr varScale="1">
        <p:scale>
          <a:sx n="122" d="100"/>
          <a:sy n="122" d="100"/>
        </p:scale>
        <p:origin x="96" y="52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92D3362-7A7A-4DFE-8FA0-F6E6F97C4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10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2D3362-7A7A-4DFE-8FA0-F6E6F97C4FE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43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E837-64DD-4743-AD3B-3D9B247CB408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94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610600" cy="47053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33076" y="3475292"/>
            <a:ext cx="2292935" cy="36009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主讲教师：曾千千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1143000" y="1504950"/>
            <a:ext cx="7543800" cy="1301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</a:t>
            </a:r>
            <a:endParaRPr lang="en-US" altLang="zh-CN" sz="45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en-US" altLang="zh-CN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--HTML5</a:t>
            </a:r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JavaScript(</a:t>
            </a:r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52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1.2  Web</a:t>
            </a:r>
            <a:r>
              <a:rPr lang="zh-CN" altLang="en-US"/>
              <a:t>前端开发工程师职业需求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>
          <a:xfrm>
            <a:off x="640556" y="895350"/>
            <a:ext cx="8458200" cy="3810000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  我国互联网行业的发展呈现迅猛的增长势头，对网站开发、设计制作的人才需求随之大量增加。前端开发和后台开发人员的比例为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，而在我国目前依旧在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以下，人才缺口较大。</a:t>
            </a:r>
            <a:endParaRPr lang="en-US" altLang="zh-CN" sz="2000" b="0" dirty="0"/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 Web</a:t>
            </a:r>
            <a:r>
              <a:rPr lang="zh-CN" altLang="en-US" sz="2000" b="0" dirty="0"/>
              <a:t>前端开发工程师的职业要求</a:t>
            </a:r>
            <a:endParaRPr lang="en-US" altLang="zh-CN" sz="2000" b="0" dirty="0"/>
          </a:p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1. </a:t>
            </a:r>
            <a:r>
              <a:rPr lang="zh-CN" altLang="en-US" sz="2000" b="0" dirty="0"/>
              <a:t>掌握基本的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前端开发技术，其中包括：</a:t>
            </a:r>
            <a:r>
              <a:rPr lang="en-US" altLang="zh-CN" sz="2000" b="0" dirty="0"/>
              <a:t>(X)HTML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CSS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JavaScript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DOM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BOM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Ajax</a:t>
            </a:r>
            <a:r>
              <a:rPr lang="zh-CN" altLang="en-US" sz="2000" b="0" dirty="0"/>
              <a:t>等。 </a:t>
            </a:r>
            <a:endParaRPr lang="en-US" altLang="zh-CN" sz="2000" b="0" dirty="0"/>
          </a:p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2. </a:t>
            </a:r>
            <a:r>
              <a:rPr lang="zh-CN" altLang="en-US" sz="2000" b="0" dirty="0"/>
              <a:t>掌握网站性能优化、搜索引擎优化</a:t>
            </a:r>
            <a:r>
              <a:rPr lang="en-US" altLang="zh-CN" sz="2000" b="0" dirty="0"/>
              <a:t>(SEO)</a:t>
            </a:r>
            <a:r>
              <a:rPr lang="zh-CN" altLang="en-US" sz="2000" b="0" dirty="0"/>
              <a:t>和服务器端技术的基础知识。 </a:t>
            </a:r>
            <a:endParaRPr lang="en-US" altLang="zh-CN" sz="2000" b="0" dirty="0"/>
          </a:p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3. </a:t>
            </a:r>
            <a:r>
              <a:rPr lang="zh-CN" altLang="en-US" sz="2000" b="0" dirty="0"/>
              <a:t>学会运用各种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前端开发与测试工具进行辅助开发。 </a:t>
            </a:r>
            <a:endParaRPr lang="en-US" altLang="zh-CN" sz="2000" b="0" dirty="0"/>
          </a:p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4. </a:t>
            </a:r>
            <a:r>
              <a:rPr lang="zh-CN" altLang="en-US" sz="2000" b="0" dirty="0"/>
              <a:t>除了要掌握技术层面的知识，还要掌握理论层面的知识，包括代码的可维护性、组件的易用性和浏览器兼容性等。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Web</a:t>
            </a:r>
            <a:r>
              <a:rPr lang="zh-CN" altLang="en-US" dirty="0"/>
              <a:t>前端开发技术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95350"/>
            <a:ext cx="8356600" cy="36576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zh-CN" sz="2000" b="0" dirty="0"/>
              <a:t>1.3.1  HTML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b="0" dirty="0"/>
              <a:t>       HTML</a:t>
            </a:r>
            <a:r>
              <a:rPr lang="zh-CN" altLang="zh-CN" sz="2000" b="0" dirty="0"/>
              <a:t>是</a:t>
            </a:r>
            <a:r>
              <a:rPr lang="en-US" altLang="zh-CN" sz="2000" b="0" dirty="0"/>
              <a:t>SGML</a:t>
            </a:r>
            <a:r>
              <a:rPr lang="zh-CN" altLang="zh-CN" sz="2000" b="0" dirty="0"/>
              <a:t>（</a:t>
            </a:r>
            <a:r>
              <a:rPr lang="en-US" altLang="zh-CN" sz="2000" b="0" dirty="0"/>
              <a:t>Standard Generalized Markup Language</a:t>
            </a:r>
            <a:r>
              <a:rPr lang="zh-CN" altLang="zh-CN" sz="2000" b="0" dirty="0"/>
              <a:t>，标准通用标记语言）下的一个应用</a:t>
            </a:r>
            <a:r>
              <a:rPr lang="en-US" altLang="zh-CN" sz="2000" b="0" dirty="0"/>
              <a:t>(</a:t>
            </a:r>
            <a:r>
              <a:rPr lang="zh-CN" altLang="zh-CN" sz="2000" b="0" dirty="0"/>
              <a:t>也称为一个子集</a:t>
            </a:r>
            <a:r>
              <a:rPr lang="en-US" altLang="zh-CN" sz="2000" b="0" dirty="0"/>
              <a:t>)</a:t>
            </a:r>
            <a:r>
              <a:rPr lang="zh-CN" altLang="zh-CN" sz="2000" b="0" dirty="0"/>
              <a:t>，也是一种标准规范，它通过标记符号来标记要显示的网页中的各个部分。而</a:t>
            </a:r>
            <a:r>
              <a:rPr lang="en-US" altLang="zh-CN" sz="2000" b="0" dirty="0"/>
              <a:t>SGML</a:t>
            </a:r>
            <a:r>
              <a:rPr lang="zh-CN" altLang="zh-CN" sz="2000" b="0" dirty="0"/>
              <a:t>是一种定义电子文档结构和描述其内容的国际标准语言，是所有电子文档标记语言的起源。</a:t>
            </a:r>
            <a:endParaRPr lang="en-US" altLang="zh-CN" sz="2000" b="0" dirty="0"/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b="0" dirty="0"/>
              <a:t>       HTML</a:t>
            </a:r>
            <a:r>
              <a:rPr lang="zh-CN" altLang="en-US" sz="2000" b="0" dirty="0"/>
              <a:t>是构成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页面</a:t>
            </a:r>
            <a:r>
              <a:rPr lang="en-US" altLang="zh-CN" sz="2000" b="0" dirty="0"/>
              <a:t>(Page)</a:t>
            </a:r>
            <a:r>
              <a:rPr lang="zh-CN" altLang="en-US" sz="2000" b="0" dirty="0"/>
              <a:t>的基础。</a:t>
            </a:r>
            <a:endParaRPr lang="en-US" altLang="zh-CN" sz="2000" b="0" dirty="0"/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b="0" dirty="0"/>
              <a:t>       HTML</a:t>
            </a:r>
            <a:r>
              <a:rPr lang="zh-CN" altLang="en-US" sz="2000" b="0" dirty="0"/>
              <a:t>文档：用来描述网页，由</a:t>
            </a:r>
            <a:r>
              <a:rPr lang="en-US" altLang="zh-CN" sz="2000" b="0" dirty="0"/>
              <a:t>HTML </a:t>
            </a:r>
            <a:r>
              <a:rPr lang="zh-CN" altLang="zh-CN" sz="2000" b="0" dirty="0"/>
              <a:t>标记和纯文本构成文本文件</a:t>
            </a:r>
            <a:r>
              <a:rPr lang="zh-CN" altLang="en-US" sz="2000" b="0" dirty="0"/>
              <a:t>。不同于纯文本文件（不含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标记）。</a:t>
            </a:r>
          </a:p>
        </p:txBody>
      </p:sp>
    </p:spTree>
    <p:extLst>
      <p:ext uri="{BB962C8B-B14F-4D97-AF65-F5344CB8AC3E}">
        <p14:creationId xmlns:p14="http://schemas.microsoft.com/office/powerpoint/2010/main" val="362749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 HTML</a:t>
            </a:r>
            <a:r>
              <a:rPr lang="zh-CN" altLang="en-US" dirty="0"/>
              <a:t>超文本标记语言的发展历史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971550"/>
            <a:ext cx="8610600" cy="34290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zh-CN" sz="2000" b="0" dirty="0"/>
              <a:t>HTML1.0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1993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6</a:t>
            </a:r>
            <a:r>
              <a:rPr lang="zh-CN" altLang="en-US" sz="2000" b="0" dirty="0"/>
              <a:t>月作为互联网工程工作小组（</a:t>
            </a:r>
            <a:r>
              <a:rPr lang="en-US" altLang="zh-CN" sz="2000" b="0" dirty="0"/>
              <a:t>IETF</a:t>
            </a:r>
            <a:r>
              <a:rPr lang="zh-CN" altLang="en-US" sz="2000" b="0" dirty="0"/>
              <a:t>）工作草案发布；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/>
              <a:t>HTML2.0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1995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11</a:t>
            </a:r>
            <a:r>
              <a:rPr lang="zh-CN" altLang="en-US" sz="2000" b="0" dirty="0"/>
              <a:t>月作为</a:t>
            </a:r>
            <a:r>
              <a:rPr lang="en-US" altLang="zh-CN" sz="2000" b="0" dirty="0"/>
              <a:t>RFC 1866</a:t>
            </a:r>
            <a:r>
              <a:rPr lang="zh-CN" altLang="en-US" sz="2000" b="0" dirty="0"/>
              <a:t>发布，在</a:t>
            </a:r>
            <a:r>
              <a:rPr lang="en-US" altLang="zh-CN" sz="2000" b="0" dirty="0"/>
              <a:t>RFC 2854</a:t>
            </a:r>
            <a:r>
              <a:rPr lang="zh-CN" altLang="en-US" sz="2000" b="0" dirty="0"/>
              <a:t>于</a:t>
            </a:r>
            <a:r>
              <a:rPr lang="en-US" altLang="zh-CN" sz="2000" b="0" dirty="0"/>
              <a:t>2000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6</a:t>
            </a:r>
            <a:r>
              <a:rPr lang="zh-CN" altLang="en-US" sz="2000" b="0" dirty="0"/>
              <a:t>月发布之后被宣布已经过时。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/>
              <a:t>HTML3.2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1996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月</a:t>
            </a:r>
            <a:r>
              <a:rPr lang="en-US" altLang="zh-CN" sz="2000" b="0" dirty="0"/>
              <a:t>14</a:t>
            </a:r>
            <a:r>
              <a:rPr lang="zh-CN" altLang="en-US" sz="2000" b="0" dirty="0"/>
              <a:t>日发布，</a:t>
            </a:r>
            <a:r>
              <a:rPr lang="en-US" altLang="zh-CN" sz="2000" b="0" dirty="0"/>
              <a:t>W3C</a:t>
            </a:r>
            <a:r>
              <a:rPr lang="zh-CN" altLang="en-US" sz="2000" b="0" dirty="0"/>
              <a:t>推荐标准。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/>
              <a:t>HTML4.0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1997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12</a:t>
            </a:r>
            <a:r>
              <a:rPr lang="zh-CN" altLang="en-US" sz="2000" b="0" dirty="0"/>
              <a:t>月</a:t>
            </a:r>
            <a:r>
              <a:rPr lang="en-US" altLang="zh-CN" sz="2000" b="0" dirty="0"/>
              <a:t>18</a:t>
            </a:r>
            <a:r>
              <a:rPr lang="zh-CN" altLang="en-US" sz="2000" b="0" dirty="0"/>
              <a:t>日发布，</a:t>
            </a:r>
            <a:r>
              <a:rPr lang="en-US" altLang="zh-CN" sz="2000" b="0" dirty="0"/>
              <a:t>W3C</a:t>
            </a:r>
            <a:r>
              <a:rPr lang="zh-CN" altLang="en-US" sz="2000" b="0" dirty="0"/>
              <a:t>推荐标准。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/>
              <a:t>HTML4.01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1999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12</a:t>
            </a:r>
            <a:r>
              <a:rPr lang="zh-CN" altLang="en-US" sz="2000" b="0" dirty="0"/>
              <a:t>月</a:t>
            </a:r>
            <a:r>
              <a:rPr lang="en-US" altLang="zh-CN" sz="2000" b="0" dirty="0"/>
              <a:t>24</a:t>
            </a:r>
            <a:r>
              <a:rPr lang="zh-CN" altLang="en-US" sz="2000" b="0" dirty="0"/>
              <a:t>日发布，</a:t>
            </a:r>
            <a:r>
              <a:rPr lang="en-US" altLang="zh-CN" sz="2000" b="0" dirty="0"/>
              <a:t>W3C</a:t>
            </a:r>
            <a:r>
              <a:rPr lang="zh-CN" altLang="en-US" sz="2000" b="0" dirty="0"/>
              <a:t>推荐标准。</a:t>
            </a:r>
          </a:p>
          <a:p>
            <a:pPr>
              <a:lnSpc>
                <a:spcPts val="2900"/>
              </a:lnSpc>
            </a:pPr>
            <a:r>
              <a:rPr lang="en-US" altLang="zh-CN" sz="2000" dirty="0">
                <a:solidFill>
                  <a:srgbClr val="0000FA"/>
                </a:solidFill>
              </a:rPr>
              <a:t>HTML5</a:t>
            </a:r>
            <a:r>
              <a:rPr lang="zh-CN" altLang="en-US" sz="2000" dirty="0">
                <a:solidFill>
                  <a:srgbClr val="0000FA"/>
                </a:solidFill>
              </a:rPr>
              <a:t>：</a:t>
            </a:r>
            <a:r>
              <a:rPr lang="en-US" altLang="zh-CN" sz="2000" dirty="0">
                <a:solidFill>
                  <a:srgbClr val="0000FA"/>
                </a:solidFill>
              </a:rPr>
              <a:t>2014</a:t>
            </a:r>
            <a:r>
              <a:rPr lang="zh-CN" altLang="en-US" sz="2000" dirty="0">
                <a:solidFill>
                  <a:srgbClr val="0000FA"/>
                </a:solidFill>
              </a:rPr>
              <a:t>年</a:t>
            </a:r>
            <a:r>
              <a:rPr lang="en-US" altLang="zh-CN" sz="2000" dirty="0">
                <a:solidFill>
                  <a:srgbClr val="0000FA"/>
                </a:solidFill>
              </a:rPr>
              <a:t>10</a:t>
            </a:r>
            <a:r>
              <a:rPr lang="zh-CN" altLang="en-US" sz="2000" dirty="0">
                <a:solidFill>
                  <a:srgbClr val="0000FA"/>
                </a:solidFill>
              </a:rPr>
              <a:t>月</a:t>
            </a:r>
            <a:r>
              <a:rPr lang="en-US" altLang="zh-CN" sz="2000" dirty="0">
                <a:solidFill>
                  <a:srgbClr val="0000FA"/>
                </a:solidFill>
              </a:rPr>
              <a:t>28</a:t>
            </a:r>
            <a:r>
              <a:rPr lang="zh-CN" altLang="en-US" sz="2000" dirty="0">
                <a:solidFill>
                  <a:srgbClr val="0000FA"/>
                </a:solidFill>
              </a:rPr>
              <a:t>日发布，</a:t>
            </a:r>
            <a:r>
              <a:rPr lang="en-US" altLang="zh-CN" sz="2000" dirty="0">
                <a:solidFill>
                  <a:srgbClr val="0000FA"/>
                </a:solidFill>
              </a:rPr>
              <a:t> W3C</a:t>
            </a:r>
            <a:r>
              <a:rPr lang="zh-CN" altLang="en-US" sz="2000" dirty="0">
                <a:solidFill>
                  <a:srgbClr val="0000FA"/>
                </a:solidFill>
              </a:rPr>
              <a:t>推荐标准。</a:t>
            </a:r>
          </a:p>
        </p:txBody>
      </p:sp>
    </p:spTree>
    <p:extLst>
      <p:ext uri="{BB962C8B-B14F-4D97-AF65-F5344CB8AC3E}">
        <p14:creationId xmlns:p14="http://schemas.microsoft.com/office/powerpoint/2010/main" val="164103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 CSS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73287"/>
            <a:ext cx="8169275" cy="1752600"/>
          </a:xfrm>
        </p:spPr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sz="2000" dirty="0"/>
              <a:t>层叠样式表</a:t>
            </a:r>
            <a:r>
              <a:rPr lang="en-US" altLang="zh-CN" sz="2000" dirty="0"/>
              <a:t>CSS</a:t>
            </a:r>
            <a:r>
              <a:rPr lang="zh-CN" altLang="en-US" sz="2000" dirty="0"/>
              <a:t>（</a:t>
            </a:r>
            <a:r>
              <a:rPr lang="en-US" altLang="zh-CN" sz="2000" dirty="0"/>
              <a:t>Cascading Style Sheet</a:t>
            </a:r>
            <a:r>
              <a:rPr lang="zh-CN" altLang="en-US" sz="2000" dirty="0"/>
              <a:t>）级联样式表 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</a:pPr>
            <a:r>
              <a:rPr lang="en-US" altLang="zh-CN" sz="2000" dirty="0"/>
              <a:t>1.CSS</a:t>
            </a:r>
            <a:r>
              <a:rPr lang="zh-CN" altLang="en-US" sz="2000" dirty="0"/>
              <a:t>作用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</a:pPr>
            <a:r>
              <a:rPr lang="zh-CN" altLang="en-US" sz="2000" dirty="0"/>
              <a:t>         可以有效地对页面的布局、字体、颜色、背景和其它效果实现更加精确的控制 。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ea typeface="宋体" pitchFamily="2" charset="-122"/>
            </a:endParaRPr>
          </a:p>
          <a:p>
            <a:pPr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3450" y="3179367"/>
            <a:ext cx="4114800" cy="99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p{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font-size:24px;font-family: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黑体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text-indent:2em;color:#FF0000; }  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#div1 p{ font-size:18px;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color:blue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</a:p>
        </p:txBody>
      </p:sp>
      <p:sp>
        <p:nvSpPr>
          <p:cNvPr id="8" name="矩形 7"/>
          <p:cNvSpPr/>
          <p:nvPr/>
        </p:nvSpPr>
        <p:spPr>
          <a:xfrm>
            <a:off x="857250" y="2798367"/>
            <a:ext cx="3733800" cy="1665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&lt;p&gt;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这是独立段落！字号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24px&lt;/p&gt;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&lt;div id="div1" class=""&gt;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&lt;p&gt;</a:t>
            </a:r>
            <a:r>
              <a:rPr lang="zh-CN" altLang="en-US" sz="1400" dirty="0">
                <a:latin typeface="Verdana" panose="020B0604030504040204" pitchFamily="34" charset="0"/>
                <a:cs typeface="Verdana" panose="020B0604030504040204" pitchFamily="34" charset="0"/>
              </a:rPr>
              <a:t>这是图层中的段落！字号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18px&lt;/p&gt;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&lt;/div&gt;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&lt;/body&gt;</a:t>
            </a:r>
            <a:endParaRPr lang="zh-CN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7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 CSS</a:t>
            </a:r>
            <a:r>
              <a:rPr lang="zh-CN" altLang="en-US"/>
              <a:t>（续）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691356" y="971550"/>
            <a:ext cx="8356600" cy="3429000"/>
          </a:xfrm>
          <a:noFill/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000" dirty="0"/>
              <a:t>2.CSS</a:t>
            </a:r>
            <a:r>
              <a:rPr lang="zh-CN" altLang="en-US" sz="2000" dirty="0"/>
              <a:t>发展历史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/>
              <a:t>CSS1: 1996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12</a:t>
            </a:r>
            <a:r>
              <a:rPr lang="zh-CN" altLang="en-US" sz="2000" b="0" dirty="0"/>
              <a:t>月</a:t>
            </a:r>
            <a:r>
              <a:rPr lang="en-US" altLang="zh-CN" sz="2000" b="0" dirty="0"/>
              <a:t>17</a:t>
            </a:r>
            <a:r>
              <a:rPr lang="zh-CN" altLang="en-US" sz="2000" b="0" dirty="0"/>
              <a:t>日发布，</a:t>
            </a:r>
            <a:r>
              <a:rPr lang="en-US" altLang="zh-CN" sz="2000" b="0" dirty="0"/>
              <a:t>W3C</a:t>
            </a:r>
            <a:r>
              <a:rPr lang="zh-CN" altLang="en-US" sz="2000" b="0" dirty="0"/>
              <a:t>推荐标准，</a:t>
            </a:r>
            <a:r>
              <a:rPr lang="en-US" altLang="zh-CN" sz="2000" b="0" dirty="0"/>
              <a:t>1999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月</a:t>
            </a:r>
            <a:r>
              <a:rPr lang="en-US" altLang="zh-CN" sz="2000" b="0" dirty="0"/>
              <a:t>11</a:t>
            </a:r>
            <a:r>
              <a:rPr lang="zh-CN" altLang="en-US" sz="2000" b="0" dirty="0"/>
              <a:t>日重新修订； 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/>
              <a:t>CSS2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1999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月</a:t>
            </a:r>
            <a:r>
              <a:rPr lang="en-US" altLang="zh-CN" sz="2000" b="0" dirty="0"/>
              <a:t>11</a:t>
            </a:r>
            <a:r>
              <a:rPr lang="zh-CN" altLang="en-US" sz="2000" b="0" dirty="0"/>
              <a:t>日发布，</a:t>
            </a:r>
            <a:r>
              <a:rPr lang="en-US" altLang="zh-CN" sz="2000" b="0" dirty="0"/>
              <a:t>W3C</a:t>
            </a:r>
            <a:r>
              <a:rPr lang="zh-CN" altLang="en-US" sz="2000" b="0" dirty="0"/>
              <a:t>推荐标准，</a:t>
            </a:r>
            <a:r>
              <a:rPr lang="en-US" altLang="zh-CN" sz="2000" b="0" dirty="0"/>
              <a:t>CSS2</a:t>
            </a:r>
            <a:r>
              <a:rPr lang="zh-CN" altLang="en-US" sz="2000" b="0" dirty="0"/>
              <a:t>添加了对媒介（打印机和听觉设备）、可下载字体的支持； 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/>
              <a:t>CSS3</a:t>
            </a:r>
            <a:r>
              <a:rPr lang="zh-CN" altLang="en-US" sz="2000" b="0" dirty="0"/>
              <a:t>：计划将 </a:t>
            </a:r>
            <a:r>
              <a:rPr lang="en-US" altLang="zh-CN" sz="2000" b="0" dirty="0"/>
              <a:t>CSS </a:t>
            </a:r>
            <a:r>
              <a:rPr lang="zh-CN" altLang="en-US" sz="2000" b="0" dirty="0"/>
              <a:t>划分为更小的模块，这些模块包括：盒子模型、列表模块、超链接方式 、语言模块 、背景和边框 、文字特效 、多栏布局等。</a:t>
            </a:r>
          </a:p>
          <a:p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3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/>
              <a:t>1.3.3 JavaScript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19150"/>
            <a:ext cx="8585200" cy="35052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dirty="0"/>
              <a:t>       </a:t>
            </a:r>
            <a:r>
              <a:rPr lang="en-US" altLang="zh-CN" sz="2000" b="0" dirty="0"/>
              <a:t>JavaScript</a:t>
            </a:r>
            <a:r>
              <a:rPr lang="zh-CN" altLang="en-US" sz="2000" b="0" dirty="0"/>
              <a:t>的出现使得网页和用户之间实现了一种实时性的、动态的、交互性的关系，使网页包含更多活跃元素和更加精彩的内容。 </a:t>
            </a:r>
          </a:p>
          <a:p>
            <a:pPr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      1. JavaScript</a:t>
            </a:r>
            <a:r>
              <a:rPr lang="zh-CN" altLang="en-US" sz="2000" b="0" dirty="0"/>
              <a:t>由来。</a:t>
            </a:r>
            <a:r>
              <a:rPr lang="en-US" altLang="zh-CN" sz="2000" b="0" dirty="0"/>
              <a:t>JavaScript</a:t>
            </a:r>
            <a:r>
              <a:rPr lang="zh-CN" altLang="en-US" sz="2000" b="0" dirty="0"/>
              <a:t>最初由网景公司（</a:t>
            </a:r>
            <a:r>
              <a:rPr lang="en-US" altLang="zh-CN" sz="2000" b="0" dirty="0"/>
              <a:t>Netscape</a:t>
            </a:r>
            <a:r>
              <a:rPr lang="zh-CN" altLang="en-US" sz="2000" b="0" dirty="0"/>
              <a:t>）的</a:t>
            </a:r>
            <a:r>
              <a:rPr lang="en-US" altLang="zh-CN" sz="2000" b="0" dirty="0"/>
              <a:t>Brendan </a:t>
            </a:r>
            <a:r>
              <a:rPr lang="en-US" altLang="zh-CN" sz="2000" b="0" dirty="0" err="1"/>
              <a:t>Eich</a:t>
            </a:r>
            <a:r>
              <a:rPr lang="zh-CN" altLang="en-US" sz="2000" b="0" dirty="0"/>
              <a:t>设计，是一种由</a:t>
            </a:r>
            <a:r>
              <a:rPr lang="en-US" altLang="zh-CN" sz="2000" b="0" dirty="0"/>
              <a:t>Netscape</a:t>
            </a:r>
            <a:r>
              <a:rPr lang="zh-CN" altLang="en-US" sz="2000" b="0" dirty="0"/>
              <a:t>的</a:t>
            </a:r>
            <a:r>
              <a:rPr lang="en-US" altLang="zh-CN" sz="2000" b="0" dirty="0" err="1"/>
              <a:t>LiveScript</a:t>
            </a:r>
            <a:r>
              <a:rPr lang="zh-CN" altLang="en-US" sz="2000" b="0" dirty="0"/>
              <a:t>发展而来的客户端脚本语言，主要目的是为了解决服务器端语言，提供数据验证的基本功能。 </a:t>
            </a:r>
          </a:p>
          <a:p>
            <a:pPr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      2. JavaScript</a:t>
            </a:r>
            <a:r>
              <a:rPr lang="zh-CN" altLang="en-US" sz="2000" b="0" dirty="0"/>
              <a:t>组成。一个完整的</a:t>
            </a:r>
            <a:r>
              <a:rPr lang="en-US" altLang="zh-CN" sz="2000" b="0" dirty="0"/>
              <a:t>JavaScript</a:t>
            </a:r>
            <a:r>
              <a:rPr lang="zh-CN" altLang="en-US" sz="2000" b="0" dirty="0"/>
              <a:t>实现是由以下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个不同部分组成的：核心（</a:t>
            </a:r>
            <a:r>
              <a:rPr lang="en-US" altLang="zh-CN" sz="2000" b="0" dirty="0" err="1"/>
              <a:t>ECMAScript</a:t>
            </a:r>
            <a:r>
              <a:rPr lang="zh-CN" altLang="en-US" sz="2000" b="0" dirty="0"/>
              <a:t>）、文档对象模型（</a:t>
            </a:r>
            <a:r>
              <a:rPr lang="en-US" altLang="zh-CN" sz="2000" b="0" dirty="0"/>
              <a:t>DOM</a:t>
            </a:r>
            <a:r>
              <a:rPr lang="zh-CN" altLang="en-US" sz="2000" b="0" dirty="0"/>
              <a:t>）、浏览器对象模型（</a:t>
            </a:r>
            <a:r>
              <a:rPr lang="en-US" altLang="zh-CN" sz="2000" b="0" dirty="0"/>
              <a:t>BOM</a:t>
            </a:r>
            <a:r>
              <a:rPr lang="zh-CN" altLang="en-US" sz="2000" b="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06818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 Web</a:t>
            </a:r>
            <a:r>
              <a:rPr lang="zh-CN" altLang="en-US"/>
              <a:t>前端开发工具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504950"/>
            <a:ext cx="7010400" cy="2057400"/>
          </a:xfrm>
        </p:spPr>
        <p:txBody>
          <a:bodyPr/>
          <a:lstStyle/>
          <a:p>
            <a:r>
              <a:rPr lang="en-US" altLang="zh-CN" sz="2200" b="0" dirty="0"/>
              <a:t>1.4.1  </a:t>
            </a:r>
            <a:r>
              <a:rPr lang="en-US" altLang="zh-CN" sz="2200" b="0" dirty="0" err="1"/>
              <a:t>NotePad</a:t>
            </a:r>
            <a:endParaRPr lang="en-US" altLang="zh-CN" sz="2200" b="0" dirty="0"/>
          </a:p>
          <a:p>
            <a:r>
              <a:rPr lang="en-US" altLang="zh-CN" sz="2200" b="0" dirty="0"/>
              <a:t>1.4.2  </a:t>
            </a:r>
            <a:r>
              <a:rPr lang="en-US" altLang="zh-CN" sz="2200" b="0" dirty="0" err="1"/>
              <a:t>EditPlus</a:t>
            </a:r>
            <a:r>
              <a:rPr lang="en-US" altLang="zh-CN" sz="2200" b="0" dirty="0"/>
              <a:t>[</a:t>
            </a:r>
            <a:r>
              <a:rPr lang="en-US" altLang="zh-CN" sz="2200" b="0" dirty="0">
                <a:solidFill>
                  <a:srgbClr val="00B050"/>
                </a:solidFill>
              </a:rPr>
              <a:t>√</a:t>
            </a:r>
            <a:r>
              <a:rPr lang="en-US" altLang="zh-CN" sz="2200" b="0" dirty="0"/>
              <a:t>]</a:t>
            </a:r>
          </a:p>
          <a:p>
            <a:r>
              <a:rPr lang="en-US" altLang="zh-CN" sz="2200" b="0" dirty="0"/>
              <a:t>1.4.3   Dreamweaver[</a:t>
            </a:r>
            <a:r>
              <a:rPr lang="en-US" altLang="zh-CN" sz="2200" b="0" dirty="0">
                <a:solidFill>
                  <a:srgbClr val="00B050"/>
                </a:solidFill>
              </a:rPr>
              <a:t>√</a:t>
            </a:r>
            <a:r>
              <a:rPr lang="en-US" altLang="zh-CN" sz="2200" b="0" dirty="0"/>
              <a:t>]</a:t>
            </a:r>
          </a:p>
          <a:p>
            <a:r>
              <a:rPr lang="zh-CN" altLang="en-US" sz="2200" b="0" dirty="0"/>
              <a:t>其它开发工具等</a:t>
            </a:r>
            <a:endParaRPr lang="en-US" altLang="zh-CN" sz="2200" b="0" dirty="0"/>
          </a:p>
        </p:txBody>
      </p:sp>
    </p:spTree>
    <p:extLst>
      <p:ext uri="{BB962C8B-B14F-4D97-AF65-F5344CB8AC3E}">
        <p14:creationId xmlns:p14="http://schemas.microsoft.com/office/powerpoint/2010/main" val="46437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 </a:t>
            </a:r>
            <a:r>
              <a:rPr lang="zh-CN" altLang="en-US"/>
              <a:t>浏览器工具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1276350"/>
            <a:ext cx="7696200" cy="2514600"/>
          </a:xfrm>
        </p:spPr>
        <p:txBody>
          <a:bodyPr/>
          <a:lstStyle/>
          <a:p>
            <a:r>
              <a:rPr lang="en-US" altLang="zh-CN" sz="2200" b="0" dirty="0">
                <a:ea typeface="宋体" pitchFamily="2" charset="-122"/>
              </a:rPr>
              <a:t>1.5.1  </a:t>
            </a:r>
            <a:r>
              <a:rPr lang="en-US" altLang="zh-CN" sz="2200" b="0" dirty="0"/>
              <a:t>Microsoft </a:t>
            </a:r>
            <a:r>
              <a:rPr lang="en-US" altLang="zh-CN" sz="2200" b="0" dirty="0">
                <a:ea typeface="宋体" pitchFamily="2" charset="-122"/>
              </a:rPr>
              <a:t>Internet Explorer （IE）</a:t>
            </a:r>
          </a:p>
          <a:p>
            <a:r>
              <a:rPr lang="en-US" altLang="zh-CN" sz="2200" b="0" dirty="0">
                <a:ea typeface="宋体" pitchFamily="2" charset="-122"/>
              </a:rPr>
              <a:t>1.5.2  Mozilla Firefox</a:t>
            </a:r>
          </a:p>
          <a:p>
            <a:r>
              <a:rPr lang="fr-FR" altLang="zh-CN" sz="2200" b="0" dirty="0">
                <a:ea typeface="宋体" pitchFamily="2" charset="-122"/>
              </a:rPr>
              <a:t>1.5.3  Google Chrome</a:t>
            </a:r>
          </a:p>
          <a:p>
            <a:r>
              <a:rPr lang="en-US" altLang="zh-CN" sz="2200" b="0" dirty="0">
                <a:ea typeface="宋体" pitchFamily="2" charset="-122"/>
              </a:rPr>
              <a:t>1.5.4  </a:t>
            </a:r>
            <a:r>
              <a:rPr lang="en-US" altLang="zh-CN" sz="2200" b="0" dirty="0" err="1">
                <a:ea typeface="宋体" pitchFamily="2" charset="-122"/>
              </a:rPr>
              <a:t>Oprea</a:t>
            </a:r>
            <a:r>
              <a:rPr lang="en-US" altLang="zh-CN" sz="2200" b="0" dirty="0">
                <a:ea typeface="宋体" pitchFamily="2" charset="-122"/>
              </a:rPr>
              <a:t> </a:t>
            </a:r>
          </a:p>
          <a:p>
            <a:r>
              <a:rPr lang="en-US" altLang="zh-CN" sz="2200" b="0" dirty="0">
                <a:ea typeface="宋体" pitchFamily="2" charset="-122"/>
              </a:rPr>
              <a:t>1.5.5</a:t>
            </a:r>
            <a:r>
              <a:rPr lang="en-US" altLang="zh-CN" sz="2200" b="0" dirty="0"/>
              <a:t> Safari</a:t>
            </a:r>
            <a:endParaRPr lang="en-US" altLang="zh-CN" sz="2200" b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31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895350"/>
            <a:ext cx="8356600" cy="3810000"/>
          </a:xfrm>
        </p:spPr>
        <p:txBody>
          <a:bodyPr/>
          <a:lstStyle/>
          <a:p>
            <a:pPr marL="0" indent="446088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本章从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概述、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前端开发工程师职业要求、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前端开发技术、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前端开发工具、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浏览器等五大方面对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前端开发技术进行综述。</a:t>
            </a:r>
          </a:p>
          <a:p>
            <a:pPr marL="0" indent="446088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重点阐述了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概述、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起源、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特点、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工作原理。为适应互联网行业迅速发展对</a:t>
            </a:r>
            <a:r>
              <a:rPr lang="en-US" altLang="zh-CN" sz="2000" b="0" dirty="0"/>
              <a:t>IT</a:t>
            </a:r>
            <a:r>
              <a:rPr lang="zh-CN" altLang="en-US" sz="2000" b="0" dirty="0"/>
              <a:t>开发人才的需要，介绍了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前端开发工程师这一紧缺岗位的职业需求。</a:t>
            </a:r>
          </a:p>
          <a:p>
            <a:pPr marL="0" indent="446088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重点介绍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CSS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JavaScript</a:t>
            </a:r>
            <a:r>
              <a:rPr lang="zh-CN" altLang="en-US" sz="2000" b="0" dirty="0"/>
              <a:t>三者在网页设计中作用。</a:t>
            </a:r>
            <a:r>
              <a:rPr lang="zh-CN" altLang="zh-CN" sz="2000" b="0" dirty="0"/>
              <a:t>其中</a:t>
            </a:r>
            <a:r>
              <a:rPr lang="en-US" altLang="zh-CN" sz="2000" b="0" dirty="0"/>
              <a:t>HTML</a:t>
            </a:r>
            <a:r>
              <a:rPr lang="zh-CN" altLang="zh-CN" sz="2000" b="0" dirty="0"/>
              <a:t>是</a:t>
            </a:r>
            <a:r>
              <a:rPr lang="en-US" altLang="zh-CN" sz="2000" b="0" dirty="0"/>
              <a:t>Web</a:t>
            </a:r>
            <a:r>
              <a:rPr lang="zh-CN" altLang="zh-CN" sz="2000" b="0" dirty="0"/>
              <a:t>网页的内容；</a:t>
            </a:r>
            <a:r>
              <a:rPr lang="en-US" altLang="zh-CN" sz="2000" b="0" dirty="0"/>
              <a:t>CSS</a:t>
            </a:r>
            <a:r>
              <a:rPr lang="zh-CN" altLang="zh-CN" sz="2000" b="0" dirty="0"/>
              <a:t>是</a:t>
            </a:r>
            <a:r>
              <a:rPr lang="en-US" altLang="zh-CN" sz="2000" b="0" dirty="0"/>
              <a:t>Web</a:t>
            </a:r>
            <a:r>
              <a:rPr lang="zh-CN" altLang="zh-CN" sz="2000" b="0" dirty="0"/>
              <a:t>网页的表现；</a:t>
            </a:r>
            <a:r>
              <a:rPr lang="en-US" altLang="zh-CN" sz="2000" b="0" dirty="0"/>
              <a:t>JavaScript</a:t>
            </a:r>
            <a:r>
              <a:rPr lang="zh-CN" altLang="zh-CN" sz="2000" b="0" dirty="0"/>
              <a:t>是网页的行为，实现网页的动态、交互的功能。</a:t>
            </a:r>
          </a:p>
          <a:p>
            <a:pPr marL="0" indent="446088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介绍了目前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前端开发常用的工具及各大主流网络浏览器。</a:t>
            </a:r>
          </a:p>
        </p:txBody>
      </p:sp>
    </p:spTree>
    <p:extLst>
      <p:ext uri="{BB962C8B-B14F-4D97-AF65-F5344CB8AC3E}">
        <p14:creationId xmlns:p14="http://schemas.microsoft.com/office/powerpoint/2010/main" val="172044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3550">
              <a:spcBef>
                <a:spcPct val="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练习与实验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08585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完成本章练习与实验</a:t>
            </a:r>
          </a:p>
        </p:txBody>
      </p:sp>
    </p:spTree>
    <p:extLst>
      <p:ext uri="{BB962C8B-B14F-4D97-AF65-F5344CB8AC3E}">
        <p14:creationId xmlns:p14="http://schemas.microsoft.com/office/powerpoint/2010/main" val="390462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7151"/>
            <a:ext cx="7162800" cy="631031"/>
          </a:xfrm>
        </p:spPr>
        <p:txBody>
          <a:bodyPr>
            <a:normAutofit/>
          </a:bodyPr>
          <a:lstStyle/>
          <a:p>
            <a:pPr marL="609600" indent="-609600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Web</a:t>
            </a:r>
            <a:r>
              <a:rPr lang="zh-CN" altLang="en-US" dirty="0"/>
              <a:t>前端开发技术综述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B76694-C827-4A32-8BEE-D15860814E91}"/>
              </a:ext>
            </a:extLst>
          </p:cNvPr>
          <p:cNvSpPr/>
          <p:nvPr/>
        </p:nvSpPr>
        <p:spPr>
          <a:xfrm>
            <a:off x="1206500" y="1200150"/>
            <a:ext cx="75057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indent="-182563" defTabSz="1158875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</a:pPr>
            <a:r>
              <a:rPr lang="en-US" altLang="zh-CN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前端开发工程师应掌握以下内容：</a:t>
            </a:r>
          </a:p>
          <a:p>
            <a:pPr marL="182563" lvl="0" indent="-182563" defTabSz="1158875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发展史；               </a:t>
            </a:r>
          </a:p>
          <a:p>
            <a:pPr marL="182563" lvl="0" indent="-182563" defTabSz="1158875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前端开发工程师职业需求</a:t>
            </a:r>
          </a:p>
          <a:p>
            <a:pPr marL="182563" lvl="0" indent="-182563" defTabSz="1158875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网站相关的基本概念；</a:t>
            </a:r>
          </a:p>
          <a:p>
            <a:pPr marL="182563" lvl="0" indent="-182563" defTabSz="1158875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前端开发技术及其在</a:t>
            </a:r>
            <a:r>
              <a:rPr lang="en-US" altLang="zh-CN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网页中的作用；</a:t>
            </a:r>
          </a:p>
          <a:p>
            <a:pPr marL="182563" lvl="0" indent="-182563" defTabSz="1158875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熟悉并学会使用常用的</a:t>
            </a:r>
            <a:r>
              <a:rPr lang="en-US" altLang="zh-CN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前端开发工具、浏览器工具。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Web</a:t>
            </a:r>
            <a:r>
              <a:rPr lang="zh-CN" altLang="en-US" dirty="0"/>
              <a:t>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（蒂姆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伯纳斯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李）在</a:t>
            </a:r>
            <a:r>
              <a:rPr lang="zh-CN" altLang="en-US" sz="2000" b="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欧洲核子物理实验室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工作时建议建立一个以</a:t>
            </a:r>
            <a:r>
              <a:rPr lang="zh-CN" altLang="en-US" sz="2000" b="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超文本系统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为基础的项目来使得科学家之间能够</a:t>
            </a:r>
            <a:r>
              <a:rPr lang="zh-CN" altLang="en-US" sz="2000" b="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分享和更新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他们的研究结果。他与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Robert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Cailliau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一起建立了一个叫做</a:t>
            </a:r>
            <a:r>
              <a:rPr lang="en-US" altLang="zh-CN" sz="2000" b="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ENQUIRE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的原型系统。 </a:t>
            </a:r>
          </a:p>
          <a:p>
            <a:pPr marL="269875" indent="-269875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蒂姆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伯纳斯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李重返欧洲核子物理实验室创造了万维网。为此他写了世界上第一个网页浏览器（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 Wide Web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）和第一个网页服务器（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69875" indent="-269875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建立了第一个网站（也是世界上第一个网站）是</a:t>
            </a:r>
            <a:r>
              <a:rPr lang="en-US" altLang="zh-CN" sz="20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http://info.cern.ch/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，它解释了万维网是什么，如何使用网页浏览器和如何建立一个网页服务器等等。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/>
              <a:t>1.1.1 Web</a:t>
            </a:r>
            <a:r>
              <a:rPr lang="zh-CN" altLang="en-US"/>
              <a:t>的起源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95350"/>
            <a:ext cx="8356600" cy="3810000"/>
          </a:xfrm>
        </p:spPr>
        <p:txBody>
          <a:bodyPr>
            <a:normAutofit fontScale="92500"/>
          </a:bodyPr>
          <a:lstStyle/>
          <a:p>
            <a:pPr>
              <a:lnSpc>
                <a:spcPts val="2900"/>
              </a:lnSpc>
            </a:pPr>
            <a:r>
              <a:rPr lang="en-US" altLang="zh-CN" sz="2000" b="0" dirty="0"/>
              <a:t>Tim Berners-Lee</a:t>
            </a:r>
            <a:r>
              <a:rPr lang="zh-CN" altLang="en-US" sz="2000" b="0" dirty="0"/>
              <a:t>后来在这个网站里列举了其它网站，是世界上第一个万维网导航站点。追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溯到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ENQUIRE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项目。 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Management: A Proposal《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关于信息化管理的建议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一文，文中提及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ENQUIRE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并且描述了一个更加精巧的管理模型。 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日他和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Robert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Cailliau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（罗伯特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卡里奥）合作提出了一个更加正式的关于万维网的建议。 </a:t>
            </a:r>
          </a:p>
          <a:p>
            <a:pPr>
              <a:lnSpc>
                <a:spcPts val="29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日他在一台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工作站上写了第一个网页以实现他文中的想法。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1.1.1 Web</a:t>
            </a:r>
            <a:r>
              <a:rPr lang="zh-CN" altLang="en-US"/>
              <a:t>的起源（续）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95350"/>
            <a:ext cx="8356600" cy="27432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zh-CN" sz="2000" b="0" dirty="0"/>
              <a:t>1991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8</a:t>
            </a:r>
            <a:r>
              <a:rPr lang="zh-CN" altLang="en-US" sz="2000" b="0" dirty="0"/>
              <a:t>月</a:t>
            </a:r>
            <a:r>
              <a:rPr lang="en-US" altLang="zh-CN" sz="2000" b="0" dirty="0"/>
              <a:t>6</a:t>
            </a:r>
            <a:r>
              <a:rPr lang="zh-CN" altLang="en-US" sz="2000" b="0" dirty="0"/>
              <a:t>日，他在</a:t>
            </a:r>
            <a:r>
              <a:rPr lang="en-US" altLang="zh-CN" sz="2000" b="0" dirty="0" err="1"/>
              <a:t>alt.hypertext</a:t>
            </a:r>
            <a:r>
              <a:rPr lang="zh-CN" altLang="en-US" sz="2000" b="0" dirty="0"/>
              <a:t>新闻组上贴了万维网项目简介的文章。这一天也标志着因特网上万维网公共服务的首次亮相。 </a:t>
            </a:r>
          </a:p>
          <a:p>
            <a:pPr>
              <a:lnSpc>
                <a:spcPts val="2900"/>
              </a:lnSpc>
            </a:pPr>
            <a:r>
              <a:rPr lang="zh-CN" altLang="en-US" sz="2000" b="0" dirty="0"/>
              <a:t>在麻省理工学院</a:t>
            </a:r>
            <a:r>
              <a:rPr lang="en-US" altLang="zh-CN" sz="2000" b="0" dirty="0"/>
              <a:t>1994</a:t>
            </a:r>
            <a:r>
              <a:rPr lang="zh-CN" altLang="en-US" sz="2000" b="0" dirty="0"/>
              <a:t>年</a:t>
            </a:r>
            <a:r>
              <a:rPr lang="en-US" altLang="zh-CN" sz="2000" b="0" dirty="0"/>
              <a:t>10</a:t>
            </a:r>
            <a:r>
              <a:rPr lang="zh-CN" altLang="en-US" sz="2000" b="0" dirty="0"/>
              <a:t>月非赢利性的万维网联盟</a:t>
            </a:r>
            <a:r>
              <a:rPr lang="en-US" altLang="zh-CN" sz="2000" b="0" dirty="0"/>
              <a:t>W3C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World Wide Web Consortium</a:t>
            </a:r>
            <a:r>
              <a:rPr lang="zh-CN" altLang="en-US" sz="2000" b="0" dirty="0"/>
              <a:t>）计算机科学实验室成立。</a:t>
            </a:r>
          </a:p>
          <a:p>
            <a:pPr>
              <a:lnSpc>
                <a:spcPts val="2900"/>
              </a:lnSpc>
            </a:pPr>
            <a:r>
              <a:rPr lang="en-US" altLang="zh-CN" sz="2000" b="0" dirty="0"/>
              <a:t>W3C</a:t>
            </a:r>
            <a:r>
              <a:rPr lang="zh-CN" altLang="en-US" sz="2000" b="0" dirty="0"/>
              <a:t>负责</a:t>
            </a:r>
            <a:r>
              <a:rPr lang="en-US" altLang="zh-CN" sz="2000" b="0" dirty="0"/>
              <a:t>WWW</a:t>
            </a:r>
            <a:r>
              <a:rPr lang="zh-CN" altLang="en-US" sz="2000" b="0" dirty="0"/>
              <a:t>技术标准化的协议制定，并进一步推动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技术的发展。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1.1.2  Web</a:t>
            </a:r>
            <a:r>
              <a:rPr lang="zh-CN" altLang="en-US" dirty="0"/>
              <a:t>的特点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52550"/>
            <a:ext cx="6076950" cy="26289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zh-CN" sz="2200" b="0" dirty="0"/>
              <a:t>1.Web</a:t>
            </a:r>
            <a:r>
              <a:rPr lang="zh-CN" altLang="en-US" sz="2200" b="0" dirty="0"/>
              <a:t>是易导航和图形化 </a:t>
            </a:r>
            <a:r>
              <a:rPr lang="en-US" altLang="zh-CN" sz="2200" b="0" dirty="0"/>
              <a:t>        </a:t>
            </a:r>
            <a:endParaRPr lang="zh-CN" altLang="en-US" sz="2200" b="0" dirty="0"/>
          </a:p>
          <a:p>
            <a:pPr>
              <a:lnSpc>
                <a:spcPts val="2900"/>
              </a:lnSpc>
            </a:pPr>
            <a:r>
              <a:rPr lang="en-US" altLang="zh-CN" sz="2200" b="0" dirty="0"/>
              <a:t>2.Web</a:t>
            </a:r>
            <a:r>
              <a:rPr lang="zh-CN" altLang="en-US" sz="2200" b="0" dirty="0"/>
              <a:t>是具有平台无关性</a:t>
            </a:r>
          </a:p>
          <a:p>
            <a:pPr>
              <a:lnSpc>
                <a:spcPts val="2900"/>
              </a:lnSpc>
            </a:pPr>
            <a:r>
              <a:rPr lang="en-US" altLang="zh-CN" sz="2200" b="0" dirty="0"/>
              <a:t>3.Web</a:t>
            </a:r>
            <a:r>
              <a:rPr lang="zh-CN" altLang="en-US" sz="2200" b="0" dirty="0"/>
              <a:t>是支持分布式结构</a:t>
            </a:r>
          </a:p>
          <a:p>
            <a:pPr>
              <a:lnSpc>
                <a:spcPts val="2900"/>
              </a:lnSpc>
            </a:pPr>
            <a:r>
              <a:rPr lang="en-US" altLang="zh-CN" sz="2200" b="0" dirty="0"/>
              <a:t>4.Web</a:t>
            </a:r>
            <a:r>
              <a:rPr lang="zh-CN" altLang="en-US" sz="2200" b="0" dirty="0"/>
              <a:t>是具有动态性</a:t>
            </a:r>
          </a:p>
          <a:p>
            <a:pPr>
              <a:lnSpc>
                <a:spcPts val="2900"/>
              </a:lnSpc>
            </a:pPr>
            <a:r>
              <a:rPr lang="en-US" altLang="zh-CN" sz="2200" b="0" dirty="0"/>
              <a:t>5.Web</a:t>
            </a:r>
            <a:r>
              <a:rPr lang="zh-CN" altLang="en-US" sz="2200" b="0" dirty="0"/>
              <a:t>是具有交互性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1.1.3  Web</a:t>
            </a:r>
            <a:r>
              <a:rPr lang="zh-CN" altLang="en-US"/>
              <a:t>工作原理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1047750"/>
            <a:ext cx="6937699" cy="34290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1.1.4 Web</a:t>
            </a:r>
            <a:r>
              <a:rPr lang="zh-CN" altLang="en-US" dirty="0"/>
              <a:t>相关概念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895350"/>
            <a:ext cx="4987926" cy="3437334"/>
          </a:xfrm>
        </p:spPr>
        <p:txBody>
          <a:bodyPr/>
          <a:lstStyle/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统一资源定位器：（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Locator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）也被称为网页地址，如同在</a:t>
            </a:r>
            <a:r>
              <a:rPr lang="zh-CN" altLang="en-US" sz="2000" b="0" u="sng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网络上的门牌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，是因特网上标准的资源的地址（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协议类型</a:t>
            </a:r>
            <a:r>
              <a:rPr lang="en-US" altLang="zh-CN" sz="20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服务器地址（端口号）</a:t>
            </a:r>
            <a:r>
              <a:rPr lang="en-US" altLang="zh-CN" sz="2000" b="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http://info.cern.ch/www20/0002 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http://www.edu.cn/kexuetansuo_12385/index.shtml</a:t>
            </a:r>
          </a:p>
        </p:txBody>
      </p:sp>
      <p:graphicFrame>
        <p:nvGraphicFramePr>
          <p:cNvPr id="103601" name="Group 17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6521370"/>
              </p:ext>
            </p:extLst>
          </p:nvPr>
        </p:nvGraphicFramePr>
        <p:xfrm>
          <a:off x="5486400" y="1352550"/>
          <a:ext cx="3460114" cy="277162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952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序号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服务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（协议）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00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http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超文本传输协议资源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48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https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用加密传送的超文本传输协议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8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ftp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文件传输协议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mailto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电子邮件地址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00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ldap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轻型目录访问协议搜索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82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news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Usenet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新闻组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08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file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当地电脑或网上分享的文件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26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gopher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Internet Gopher Protocol</a:t>
                      </a:r>
                    </a:p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(Internet 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查找协议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1.1.4 Web</a:t>
            </a:r>
            <a:r>
              <a:rPr lang="zh-CN" altLang="en-US" dirty="0"/>
              <a:t>相关概念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50875" y="895350"/>
            <a:ext cx="8493125" cy="3589734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dirty="0"/>
              <a:t>Web</a:t>
            </a:r>
            <a:r>
              <a:rPr lang="zh-CN" altLang="en-US" sz="2000" b="0" dirty="0"/>
              <a:t>服务器：</a:t>
            </a:r>
            <a:r>
              <a:rPr lang="zh-CN" altLang="zh-CN" sz="2000" b="0" dirty="0"/>
              <a:t>也称为网站，指在</a:t>
            </a:r>
            <a:r>
              <a:rPr lang="en-US" altLang="zh-CN" sz="2000" b="0" dirty="0"/>
              <a:t>Internet</a:t>
            </a:r>
            <a:r>
              <a:rPr lang="zh-CN" altLang="zh-CN" sz="2000" b="0" dirty="0"/>
              <a:t>上提供</a:t>
            </a:r>
            <a:r>
              <a:rPr lang="en-US" altLang="zh-CN" sz="2000" b="0" dirty="0"/>
              <a:t>Web</a:t>
            </a:r>
            <a:r>
              <a:rPr lang="zh-CN" altLang="zh-CN" sz="2000" b="0" dirty="0"/>
              <a:t>访问服务的站点，是由计算机软件和硬件组成的有机整体。必须为</a:t>
            </a:r>
            <a:r>
              <a:rPr lang="en-US" altLang="zh-CN" sz="2000" b="0" dirty="0"/>
              <a:t>Web</a:t>
            </a:r>
            <a:r>
              <a:rPr lang="zh-CN" altLang="zh-CN" sz="2000" b="0" dirty="0"/>
              <a:t>服务器配置</a:t>
            </a:r>
            <a:r>
              <a:rPr lang="en-US" altLang="zh-CN" sz="2000" b="0" dirty="0"/>
              <a:t>IP</a:t>
            </a:r>
            <a:r>
              <a:rPr lang="zh-CN" altLang="zh-CN" sz="2000" b="0" dirty="0"/>
              <a:t>地址和域名，才能对外提供</a:t>
            </a:r>
            <a:r>
              <a:rPr lang="en-US" altLang="zh-CN" sz="2000" b="0" dirty="0"/>
              <a:t>Web</a:t>
            </a:r>
            <a:r>
              <a:rPr lang="zh-CN" altLang="zh-CN" sz="2000" b="0" dirty="0"/>
              <a:t>服务。</a:t>
            </a:r>
            <a:endParaRPr lang="zh-CN" altLang="en-US" sz="2000" b="0" dirty="0"/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0" dirty="0"/>
              <a:t>超链接：（</a:t>
            </a:r>
            <a:r>
              <a:rPr lang="en-US" altLang="zh-CN" sz="2000" b="0" dirty="0"/>
              <a:t>Hyper Link</a:t>
            </a:r>
            <a:r>
              <a:rPr lang="zh-CN" altLang="en-US" sz="2000" b="0" dirty="0"/>
              <a:t>）是指从一个网页指向另一个目标的连接关系，这个目标可以是另一个网页，也可以是相同网页上的不同位置，还可以是一个图片、一个电子邮件地址、一个文件，甚至是一个应用程序。超链接在本质上属于一个网页的一部分，它是一种允许我们同其他网页或站点之间进行连接的元素。 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dirty="0"/>
              <a:t>&lt;a </a:t>
            </a:r>
            <a:r>
              <a:rPr lang="en-US" altLang="zh-CN" sz="2000" b="0" dirty="0" err="1"/>
              <a:t>href</a:t>
            </a:r>
            <a:r>
              <a:rPr lang="en-US" altLang="zh-CN" sz="2000" b="0" dirty="0"/>
              <a:t>="http://baike.baidu.com"&gt;</a:t>
            </a:r>
            <a:r>
              <a:rPr lang="zh-CN" altLang="en-US" sz="2000" b="0" dirty="0"/>
              <a:t>百科</a:t>
            </a:r>
            <a:r>
              <a:rPr lang="en-US" altLang="zh-CN" sz="2000" b="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681901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de8832abab79b7ad52a0a98d5baa50c9b05a88"/>
</p:tagLst>
</file>

<file path=ppt/theme/theme1.xml><?xml version="1.0" encoding="utf-8"?>
<a:theme xmlns:a="http://schemas.openxmlformats.org/drawingml/2006/main" name="4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1752</Words>
  <Application>Microsoft Office PowerPoint</Application>
  <PresentationFormat>全屏显示(16:9)</PresentationFormat>
  <Paragraphs>135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Times New Roman</vt:lpstr>
      <vt:lpstr>Verdana</vt:lpstr>
      <vt:lpstr>Wingdings</vt:lpstr>
      <vt:lpstr>4_CS3510</vt:lpstr>
      <vt:lpstr>6_CS3510</vt:lpstr>
      <vt:lpstr>5_CS3510</vt:lpstr>
      <vt:lpstr>PowerPoint 演示文稿</vt:lpstr>
      <vt:lpstr>第1章 Web前端开发技术综述</vt:lpstr>
      <vt:lpstr>1.1 Web概述</vt:lpstr>
      <vt:lpstr>1.1.1 Web的起源</vt:lpstr>
      <vt:lpstr>1.1.1 Web的起源（续）</vt:lpstr>
      <vt:lpstr>1.1.2  Web的特点</vt:lpstr>
      <vt:lpstr>1.1.3  Web工作原理</vt:lpstr>
      <vt:lpstr>1.1.4 Web相关概念</vt:lpstr>
      <vt:lpstr>1.1.4 Web相关概念(续)</vt:lpstr>
      <vt:lpstr>1.2  Web前端开发工程师职业需求</vt:lpstr>
      <vt:lpstr>1.3  Web前端开发技术 </vt:lpstr>
      <vt:lpstr>1.3.1  HTML超文本标记语言的发展历史</vt:lpstr>
      <vt:lpstr>1.3.2  CSS</vt:lpstr>
      <vt:lpstr>1.3.2  CSS（续）</vt:lpstr>
      <vt:lpstr>1.3.3 JavaScript</vt:lpstr>
      <vt:lpstr>1.4  Web前端开发工具</vt:lpstr>
      <vt:lpstr>1.5  浏览器工具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曾 千千</cp:lastModifiedBy>
  <cp:revision>411</cp:revision>
  <cp:lastPrinted>1601-01-01T00:00:00Z</cp:lastPrinted>
  <dcterms:created xsi:type="dcterms:W3CDTF">1601-01-01T00:00:00Z</dcterms:created>
  <dcterms:modified xsi:type="dcterms:W3CDTF">2020-03-01T14:02:13Z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