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7"/>
  </p:notesMasterIdLst>
  <p:sldIdLst>
    <p:sldId id="315" r:id="rId2"/>
    <p:sldId id="351" r:id="rId3"/>
    <p:sldId id="352" r:id="rId4"/>
    <p:sldId id="357" r:id="rId5"/>
    <p:sldId id="354" r:id="rId6"/>
    <p:sldId id="356" r:id="rId7"/>
    <p:sldId id="355" r:id="rId8"/>
    <p:sldId id="358" r:id="rId9"/>
    <p:sldId id="368" r:id="rId10"/>
    <p:sldId id="359" r:id="rId11"/>
    <p:sldId id="353" r:id="rId12"/>
    <p:sldId id="313" r:id="rId13"/>
    <p:sldId id="360" r:id="rId14"/>
    <p:sldId id="332" r:id="rId15"/>
    <p:sldId id="362" r:id="rId16"/>
    <p:sldId id="363" r:id="rId17"/>
    <p:sldId id="364" r:id="rId18"/>
    <p:sldId id="365" r:id="rId19"/>
    <p:sldId id="312" r:id="rId20"/>
    <p:sldId id="349" r:id="rId21"/>
    <p:sldId id="350" r:id="rId22"/>
    <p:sldId id="366" r:id="rId23"/>
    <p:sldId id="367" r:id="rId24"/>
    <p:sldId id="361" r:id="rId25"/>
    <p:sldId id="347" r:id="rId26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A"/>
    <a:srgbClr val="000066"/>
    <a:srgbClr val="A50021"/>
    <a:srgbClr val="B9B9D5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8" autoAdjust="0"/>
    <p:restoredTop sz="94802" autoAdjust="0"/>
  </p:normalViewPr>
  <p:slideViewPr>
    <p:cSldViewPr>
      <p:cViewPr varScale="1">
        <p:scale>
          <a:sx n="106" d="100"/>
          <a:sy n="106" d="100"/>
        </p:scale>
        <p:origin x="64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0D8C64-D5B6-4F55-98D0-5DBE914CD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583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D8C64-D5B6-4F55-98D0-5DBE914CDBF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99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4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2" y="73819"/>
            <a:ext cx="2089151" cy="4529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84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24" y="73831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24" y="73824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3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4" y="204802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9" y="73825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DIV+CSS </a:t>
            </a:r>
            <a:r>
              <a: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页面布局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9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32240"/>
            <a:ext cx="474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8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lang="zh-CN" altLang="zh-CN" sz="2800" b="1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lang="en-GB" altLang="zh-CN" sz="2200" b="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trip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895350"/>
            <a:ext cx="5776913" cy="32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</a:t>
            </a:r>
            <a:r>
              <a:rPr lang="en-US" altLang="zh-CN" dirty="0"/>
              <a:t> CSS+DIV</a:t>
            </a:r>
            <a:r>
              <a:rPr lang="zh-CN" altLang="en-US" dirty="0"/>
              <a:t>页面布局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62000" y="895350"/>
            <a:ext cx="1447800" cy="514350"/>
          </a:xfrm>
          <a:prstGeom prst="wedgeRoundRectCallout">
            <a:avLst>
              <a:gd name="adj1" fmla="val 169835"/>
              <a:gd name="adj2" fmla="val 36270"/>
              <a:gd name="adj3" fmla="val 16667"/>
            </a:avLst>
          </a:prstGeom>
          <a:solidFill>
            <a:schemeClr val="accent2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头部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762000" y="1713094"/>
            <a:ext cx="1447800" cy="458606"/>
          </a:xfrm>
          <a:prstGeom prst="wedgeRoundRectCallout">
            <a:avLst>
              <a:gd name="adj1" fmla="val 146390"/>
              <a:gd name="adj2" fmla="val -50292"/>
              <a:gd name="adj3" fmla="val 16667"/>
            </a:avLst>
          </a:prstGeom>
          <a:solidFill>
            <a:schemeClr val="accent2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导航</a:t>
            </a:r>
          </a:p>
        </p:txBody>
      </p:sp>
      <p:sp>
        <p:nvSpPr>
          <p:cNvPr id="10" name="圆角矩形标注 9"/>
          <p:cNvSpPr/>
          <p:nvPr/>
        </p:nvSpPr>
        <p:spPr bwMode="auto">
          <a:xfrm>
            <a:off x="609600" y="2400300"/>
            <a:ext cx="1828800" cy="628650"/>
          </a:xfrm>
          <a:prstGeom prst="wedgeRoundRectCallout">
            <a:avLst>
              <a:gd name="adj1" fmla="val 169835"/>
              <a:gd name="adj2" fmla="val 36270"/>
              <a:gd name="adj3" fmla="val 16667"/>
            </a:avLst>
          </a:prstGeom>
          <a:solidFill>
            <a:schemeClr val="accent2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dist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大图轮播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609600" y="3333750"/>
            <a:ext cx="1828800" cy="602885"/>
          </a:xfrm>
          <a:prstGeom prst="wedgeRoundRectCallout">
            <a:avLst>
              <a:gd name="adj1" fmla="val 120272"/>
              <a:gd name="adj2" fmla="val 59095"/>
              <a:gd name="adj3" fmla="val 16667"/>
            </a:avLst>
          </a:prstGeom>
          <a:solidFill>
            <a:schemeClr val="accent2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其它</a:t>
            </a: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DIV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多行三列模式页面布局</a:t>
            </a:r>
            <a:r>
              <a:rPr lang="zh-CN" altLang="en-US" dirty="0"/>
              <a:t>案例代码</a:t>
            </a:r>
            <a:r>
              <a:rPr lang="en-US" altLang="zh-CN" dirty="0"/>
              <a:t>-CSS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0816"/>
            <a:ext cx="8534400" cy="3875484"/>
          </a:xfrm>
        </p:spPr>
        <p:txBody>
          <a:bodyPr/>
          <a:lstStyle/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nav</a:t>
            </a:r>
            <a:r>
              <a:rPr lang="en-US" altLang="zh-CN" sz="1600" dirty="0"/>
              <a:t>{background:#FFDD99;width:100%;height:48px;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border-bottom:2px solid #FFFFFF;}		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#main{width:100%;height:500px;}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#left{width:33%;height:100%;</a:t>
            </a:r>
            <a:r>
              <a:rPr lang="en-US" altLang="zh-CN" sz="1600" dirty="0" err="1"/>
              <a:t>float:left</a:t>
            </a:r>
            <a:r>
              <a:rPr lang="en-US" altLang="zh-CN" sz="1600" dirty="0"/>
              <a:t>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#left_up_1{background:#99cccc;width:100%;height:123px;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     border-bottom:2px solid #FFFFFF;}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#left_up_2{background:#009999;width:100%;height:123px;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    border-bottom:2px solid #FFFFFF;}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#left_down_1{background:#339999;width:100%;height:123px;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      border-bottom:2px solid #FFFFFF;}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#left_down_2{background:#667788;width:100%;height:125px;}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#center{width:34%;height:100%;</a:t>
            </a:r>
            <a:r>
              <a:rPr lang="en-US" altLang="zh-CN" sz="1600" dirty="0" err="1"/>
              <a:t>float:left</a:t>
            </a:r>
            <a:r>
              <a:rPr lang="en-US" altLang="zh-CN" sz="1600" dirty="0"/>
              <a:t>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center_up</a:t>
            </a:r>
            <a:r>
              <a:rPr lang="en-US" altLang="zh-CN" sz="1600" dirty="0"/>
              <a:t>{background:#66ff66;width:100%;height:198px;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    border-bottom:2px solid #FFFFFF;}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center_down</a:t>
            </a:r>
            <a:r>
              <a:rPr lang="en-US" altLang="zh-CN" sz="1600" dirty="0"/>
              <a:t>{background:#45DD22;width:100%;height:300px;}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#right{width:33%;height:100%;</a:t>
            </a:r>
            <a:r>
              <a:rPr lang="en-US" altLang="zh-CN" sz="1600" dirty="0" err="1"/>
              <a:t>float:left</a:t>
            </a:r>
            <a:r>
              <a:rPr lang="en-US" altLang="zh-CN" sz="1600" dirty="0"/>
              <a:t>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right_up</a:t>
            </a:r>
            <a:r>
              <a:rPr lang="en-US" altLang="zh-CN" sz="1600" dirty="0"/>
              <a:t>{background:#55DDFB;width:100%;height:148px;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   border-bottom:2px solid #FFFFFF;}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right_down</a:t>
            </a:r>
            <a:r>
              <a:rPr lang="en-US" altLang="zh-CN" sz="1600" dirty="0"/>
              <a:t>{background:#667733;width:100%;height:350px;}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#footer{border-top:2px solid #FFFFFF;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    background:#DDDD11;width:100%;height:48px;}</a:t>
            </a:r>
            <a:endParaRPr lang="zh-CN" alt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3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10.2  </a:t>
            </a:r>
            <a:r>
              <a:rPr lang="zh-CN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导航菜单设计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458200" cy="38862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sz="1800" dirty="0"/>
              <a:t> </a:t>
            </a:r>
            <a:r>
              <a:rPr lang="zh-CN" altLang="zh-CN" sz="1800" dirty="0"/>
              <a:t>导航菜单是网站重要的组成部分。导航菜单的设计关系着网站的可用性和用户体验，有吸引力的导航能够吸引用户去浏览更多的网站内容。设计一个优秀的页面导航菜单会给网站增色不少。</a:t>
            </a:r>
            <a:endParaRPr lang="en-US" altLang="zh-CN" sz="1800" dirty="0"/>
          </a:p>
          <a:p>
            <a:pPr>
              <a:lnSpc>
                <a:spcPts val="3500"/>
              </a:lnSpc>
            </a:pPr>
            <a:r>
              <a:rPr lang="en-US" altLang="zh-CN" sz="1800" dirty="0"/>
              <a:t> </a:t>
            </a:r>
            <a:r>
              <a:rPr lang="zh-CN" altLang="zh-CN" sz="1800" dirty="0"/>
              <a:t>网站菜单表现形式丰富多样。</a:t>
            </a:r>
            <a:r>
              <a:rPr lang="zh-CN" altLang="zh-CN" sz="1800" dirty="0">
                <a:solidFill>
                  <a:srgbClr val="FF0000"/>
                </a:solidFill>
              </a:rPr>
              <a:t>从菜单层次上看</a:t>
            </a:r>
            <a:r>
              <a:rPr lang="zh-CN" altLang="zh-CN" sz="1800" dirty="0"/>
              <a:t>，可分为一级、二级和多级菜单。</a:t>
            </a:r>
            <a:r>
              <a:rPr lang="zh-CN" altLang="zh-CN" sz="1800" dirty="0">
                <a:solidFill>
                  <a:srgbClr val="FF0000"/>
                </a:solidFill>
              </a:rPr>
              <a:t>从排列方式上看</a:t>
            </a:r>
            <a:r>
              <a:rPr lang="zh-CN" altLang="zh-CN" sz="1800" dirty="0"/>
              <a:t>，可分为水平导航、垂直导航菜单。</a:t>
            </a:r>
            <a:r>
              <a:rPr lang="zh-CN" altLang="zh-CN" sz="1800" dirty="0">
                <a:solidFill>
                  <a:srgbClr val="FF0000"/>
                </a:solidFill>
              </a:rPr>
              <a:t>从技术实现角度上看</a:t>
            </a:r>
            <a:r>
              <a:rPr lang="zh-CN" altLang="zh-CN" sz="1800" dirty="0"/>
              <a:t>，导航菜单通常采用无序列表、表格、超链接和样式表相结合的方法来实现，也可以使用如</a:t>
            </a:r>
            <a:r>
              <a:rPr lang="en-US" altLang="zh-CN" sz="1800" dirty="0"/>
              <a:t>CSS3 Menu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jQuery</a:t>
            </a:r>
            <a:r>
              <a:rPr lang="zh-CN" altLang="zh-CN" sz="1800" dirty="0"/>
              <a:t>等第三方插件等技术来实现。</a:t>
            </a:r>
          </a:p>
        </p:txBody>
      </p:sp>
    </p:spTree>
    <p:extLst>
      <p:ext uri="{BB962C8B-B14F-4D97-AF65-F5344CB8AC3E}">
        <p14:creationId xmlns:p14="http://schemas.microsoft.com/office/powerpoint/2010/main" val="421391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10.2.1  </a:t>
            </a:r>
            <a:r>
              <a:rPr lang="zh-CN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一级水平导航菜单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810817"/>
            <a:ext cx="8534399" cy="1989533"/>
          </a:xfrm>
        </p:spPr>
        <p:txBody>
          <a:bodyPr/>
          <a:lstStyle/>
          <a:p>
            <a:pPr marL="0" indent="0">
              <a:lnSpc>
                <a:spcPts val="35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zh-CN" altLang="zh-CN" sz="1800" dirty="0"/>
              <a:t>采用“表格</a:t>
            </a:r>
            <a:r>
              <a:rPr lang="en-US" altLang="zh-CN" sz="1800" dirty="0"/>
              <a:t>+</a:t>
            </a:r>
            <a:r>
              <a:rPr lang="zh-CN" altLang="zh-CN" sz="1800" dirty="0"/>
              <a:t>超链接”来设计</a:t>
            </a:r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使用表格布局设计一级导航菜单非常容易而且布局均匀，根据导航栏目数量确定表格的列数。采用</a:t>
            </a:r>
            <a:r>
              <a:rPr lang="en-US" altLang="zh-CN" sz="1800" dirty="0"/>
              <a:t>1</a:t>
            </a:r>
            <a:r>
              <a:rPr lang="zh-CN" altLang="zh-CN" sz="1800" dirty="0"/>
              <a:t>行</a:t>
            </a:r>
            <a:r>
              <a:rPr lang="en-US" altLang="zh-CN" sz="1800" dirty="0"/>
              <a:t>10</a:t>
            </a:r>
            <a:r>
              <a:rPr lang="zh-CN" altLang="zh-CN" sz="1800" dirty="0"/>
              <a:t>列表格，第</a:t>
            </a:r>
            <a:r>
              <a:rPr lang="en-US" altLang="zh-CN" sz="1800" dirty="0"/>
              <a:t>1</a:t>
            </a:r>
            <a:r>
              <a:rPr lang="zh-CN" altLang="zh-CN" sz="1800" dirty="0"/>
              <a:t>、第</a:t>
            </a:r>
            <a:r>
              <a:rPr lang="en-US" altLang="zh-CN" sz="1800" dirty="0"/>
              <a:t>10</a:t>
            </a:r>
            <a:r>
              <a:rPr lang="zh-CN" altLang="zh-CN" sz="1800" dirty="0"/>
              <a:t>单元格插入空格，留出左右边空白，其余单元格内插入超链接即可实现</a:t>
            </a:r>
            <a:r>
              <a:rPr lang="zh-CN" altLang="en-US" sz="1800" dirty="0"/>
              <a:t>。参考案例</a:t>
            </a:r>
            <a:r>
              <a:rPr lang="en-US" altLang="zh-CN" sz="1800" dirty="0"/>
              <a:t>edu_10_2_1_1.html</a:t>
            </a:r>
            <a:endParaRPr lang="zh-CN" altLang="zh-CN" sz="1800" dirty="0">
              <a:ea typeface="宋体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946352"/>
            <a:ext cx="8001000" cy="1481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10.2.1  </a:t>
            </a:r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一级水平导航菜单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610600" cy="1475183"/>
          </a:xfr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zh-CN" altLang="zh-CN" sz="1800" dirty="0"/>
              <a:t>采用“无序列表</a:t>
            </a:r>
            <a:r>
              <a:rPr lang="en-US" altLang="zh-CN" sz="1800" dirty="0"/>
              <a:t>+</a:t>
            </a:r>
            <a:r>
              <a:rPr lang="zh-CN" altLang="zh-CN" sz="1800" dirty="0"/>
              <a:t>超链接”来设计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</a:t>
            </a:r>
            <a:r>
              <a:rPr lang="zh-CN" altLang="zh-CN" sz="1800" dirty="0"/>
              <a:t>采用无序列表设计“一级水平导航菜单”需要做两件事：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zh-CN" altLang="zh-CN" sz="1800" dirty="0"/>
              <a:t>要去掉列表项前面的符号</a:t>
            </a:r>
            <a:r>
              <a:rPr lang="zh-CN" altLang="en-US" sz="1800" dirty="0"/>
              <a:t>。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zh-CN" altLang="zh-CN" sz="1800" dirty="0"/>
              <a:t>将垂直显示的列表项转换成水平显示</a:t>
            </a:r>
            <a:r>
              <a:rPr lang="zh-CN" altLang="en-US" sz="1800" dirty="0"/>
              <a:t>。参考案例</a:t>
            </a:r>
            <a:r>
              <a:rPr lang="en-US" altLang="zh-CN" sz="1800" dirty="0"/>
              <a:t>edu_10_2_1_2.html</a:t>
            </a:r>
            <a:r>
              <a:rPr lang="zh-CN" altLang="zh-CN" sz="18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" y="2419350"/>
            <a:ext cx="8382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/>
              <a:t>&lt;div class="</a:t>
            </a:r>
            <a:r>
              <a:rPr lang="en-US" altLang="zh-CN" sz="1400" dirty="0" err="1"/>
              <a:t>navwrap</a:t>
            </a:r>
            <a:r>
              <a:rPr lang="en-US" altLang="zh-CN" sz="1400" dirty="0"/>
              <a:t>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	&lt;li&gt;&lt;a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="/"&gt;</a:t>
            </a:r>
            <a:r>
              <a:rPr lang="zh-CN" altLang="en-US" sz="1400" dirty="0"/>
              <a:t>首页</a:t>
            </a:r>
            <a:r>
              <a:rPr lang="en-US" altLang="zh-CN" sz="1400" dirty="0"/>
              <a:t>&lt;/a&gt;&lt;/li&gt;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	&lt;li&gt;&lt;a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="/html/intro.html"&gt;</a:t>
            </a:r>
            <a:r>
              <a:rPr lang="zh-CN" altLang="en-US" sz="1400" dirty="0"/>
              <a:t>期刊介绍</a:t>
            </a:r>
            <a:r>
              <a:rPr lang="en-US" altLang="zh-CN" sz="1400" dirty="0"/>
              <a:t>&lt;/a&gt;&lt;/li&gt;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	&lt;li&gt;&lt;a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="/html/editorial_board.html"&gt;</a:t>
            </a:r>
            <a:r>
              <a:rPr lang="zh-CN" altLang="en-US" sz="1400" dirty="0"/>
              <a:t>编委会</a:t>
            </a:r>
            <a:r>
              <a:rPr lang="en-US" altLang="zh-CN" sz="1400" dirty="0"/>
              <a:t>/</a:t>
            </a:r>
            <a:r>
              <a:rPr lang="zh-CN" altLang="en-US" sz="1400" dirty="0"/>
              <a:t>董事会</a:t>
            </a:r>
            <a:r>
              <a:rPr lang="en-US" altLang="zh-CN" sz="1400" dirty="0"/>
              <a:t>&lt;/a&gt;&lt;/li&gt;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	&lt;li&gt;&lt;a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="/html/faq.html"&gt;</a:t>
            </a:r>
            <a:r>
              <a:rPr lang="zh-CN" altLang="en-US" sz="1400" dirty="0"/>
              <a:t>常见问题及解答</a:t>
            </a:r>
            <a:r>
              <a:rPr lang="en-US" altLang="zh-CN" sz="1400" dirty="0"/>
              <a:t>&lt;/a&gt;&lt;/li&gt;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	&lt;li&gt;&lt;a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="/html/downloads.html"&gt;</a:t>
            </a:r>
            <a:r>
              <a:rPr lang="zh-CN" altLang="en-US" sz="1400" dirty="0"/>
              <a:t>常用文档下载</a:t>
            </a:r>
            <a:r>
              <a:rPr lang="en-US" altLang="zh-CN" sz="1400" dirty="0"/>
              <a:t>&lt;/a&gt;&lt;/li&gt;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	&lt;li&gt;&lt;a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="/html/subscribe.html"&gt;</a:t>
            </a:r>
            <a:r>
              <a:rPr lang="zh-CN" altLang="en-US" sz="1400" dirty="0"/>
              <a:t>订阅</a:t>
            </a:r>
            <a:r>
              <a:rPr lang="en-US" altLang="zh-CN" sz="1400" dirty="0"/>
              <a:t>&lt;/a&gt;&lt;/li&gt;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	&lt;li&gt;&lt;a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="/article/01-index.html"&gt;</a:t>
            </a:r>
            <a:r>
              <a:rPr lang="zh-CN" altLang="en-US" sz="1400" dirty="0"/>
              <a:t>过刊浏览</a:t>
            </a:r>
            <a:r>
              <a:rPr lang="en-US" altLang="zh-CN" sz="1400" dirty="0"/>
              <a:t>&lt;/a&gt;&lt;/li&gt;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	&lt;li&gt;&lt;a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="/article/02-index.html"&gt;</a:t>
            </a:r>
            <a:r>
              <a:rPr lang="zh-CN" altLang="en-US" sz="1400" dirty="0"/>
              <a:t>优先出版</a:t>
            </a:r>
            <a:r>
              <a:rPr lang="en-US" altLang="zh-CN" sz="1400" dirty="0"/>
              <a:t>&lt;/a&gt;&lt;/li&gt;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72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10.2.2  </a:t>
            </a:r>
            <a:r>
              <a:rPr lang="zh-CN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二级水平导航菜单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1760933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       </a:t>
            </a:r>
            <a:r>
              <a:rPr lang="zh-CN" altLang="zh-CN" sz="1800" dirty="0"/>
              <a:t>商业网站上导航菜单一般有多种表现形式，分别是一级导航菜单、二级导航菜单、多种形式并存的导航菜单。例如“淘宝论坛”（</a:t>
            </a:r>
            <a:r>
              <a:rPr lang="de-DE" altLang="zh-CN" sz="1800" dirty="0"/>
              <a:t>http://bbs.taobao.com/</a:t>
            </a:r>
            <a:r>
              <a:rPr lang="zh-CN" altLang="zh-CN" sz="1800" dirty="0"/>
              <a:t>）、“京东网上商场”（</a:t>
            </a:r>
            <a:r>
              <a:rPr lang="de-DE" altLang="zh-CN" sz="1800" dirty="0"/>
              <a:t>http://www.jd.com/</a:t>
            </a:r>
            <a:r>
              <a:rPr lang="zh-CN" altLang="zh-CN" sz="1800" dirty="0"/>
              <a:t>）主页就是采用多种形式并存的菜单的网站案例</a:t>
            </a:r>
            <a:r>
              <a:rPr lang="zh-CN" altLang="en-US" sz="1800" dirty="0"/>
              <a:t>。</a:t>
            </a:r>
            <a:r>
              <a:rPr lang="zh-CN" altLang="zh-CN" sz="1800" dirty="0"/>
              <a:t>只是多级导航菜单的实现技术与二级导航菜单类似。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86049"/>
            <a:ext cx="3886200" cy="199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86050"/>
            <a:ext cx="4267200" cy="200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10.2.2  </a:t>
            </a:r>
            <a:r>
              <a:rPr lang="zh-CN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二级水平导航菜单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2065733"/>
          </a:xfrm>
        </p:spPr>
        <p:txBody>
          <a:bodyPr/>
          <a:lstStyle/>
          <a:p>
            <a:pPr marL="0" lv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zh-CN" altLang="zh-CN" sz="1800" dirty="0"/>
              <a:t>下拉导航菜单</a:t>
            </a:r>
            <a:endParaRPr lang="en-US" altLang="zh-CN" sz="18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 </a:t>
            </a:r>
            <a:r>
              <a:rPr lang="zh-CN" altLang="zh-CN" sz="1800" dirty="0"/>
              <a:t>借助于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设计网站下拉菜单的案例比较多见，而采用纯</a:t>
            </a:r>
            <a:r>
              <a:rPr lang="en-US" altLang="zh-CN" sz="1800" dirty="0"/>
              <a:t>CSS</a:t>
            </a:r>
            <a:r>
              <a:rPr lang="zh-CN" altLang="zh-CN" sz="1800" dirty="0"/>
              <a:t>设计网站下拉菜单需要对样式进行详细的定义才能实现。</a:t>
            </a:r>
            <a:r>
              <a:rPr lang="zh-CN" altLang="en-US" sz="1800" dirty="0"/>
              <a:t>需</a:t>
            </a:r>
            <a:r>
              <a:rPr lang="zh-CN" altLang="zh-CN" sz="1800" dirty="0"/>
              <a:t>考虑不同浏览器之间的兼容性。</a:t>
            </a:r>
            <a:endParaRPr lang="en-US" altLang="zh-CN" sz="18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 </a:t>
            </a:r>
            <a:r>
              <a:rPr lang="zh-CN" altLang="zh-CN" sz="1800" dirty="0"/>
              <a:t>采用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ul</a:t>
            </a:r>
            <a:r>
              <a:rPr lang="en-US" altLang="zh-CN" sz="1800" dirty="0"/>
              <a:t>&gt;&lt;/</a:t>
            </a:r>
            <a:r>
              <a:rPr lang="en-US" altLang="zh-CN" sz="1800" dirty="0" err="1"/>
              <a:t>ul</a:t>
            </a:r>
            <a:r>
              <a:rPr lang="en-US" altLang="zh-CN" sz="1800" dirty="0"/>
              <a:t>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&lt;li&gt;&lt;/li&gt;</a:t>
            </a:r>
            <a:r>
              <a:rPr lang="zh-CN" altLang="zh-CN" sz="1800" dirty="0"/>
              <a:t>、</a:t>
            </a:r>
            <a:r>
              <a:rPr lang="en-US" altLang="zh-CN" sz="1800" dirty="0"/>
              <a:t>&lt;a&gt;&lt;/a&gt;</a:t>
            </a:r>
            <a:r>
              <a:rPr lang="zh-CN" altLang="zh-CN" sz="1800" dirty="0"/>
              <a:t>等标记和</a:t>
            </a:r>
            <a:r>
              <a:rPr lang="en-US" altLang="zh-CN" sz="1800" dirty="0"/>
              <a:t>CSS</a:t>
            </a:r>
            <a:r>
              <a:rPr lang="zh-CN" altLang="zh-CN" sz="1800" dirty="0"/>
              <a:t>样式定义来实现一个简单的二级下拉菜单的设计过程。</a:t>
            </a: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01950"/>
            <a:ext cx="6248400" cy="1751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52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10.2.2  </a:t>
            </a:r>
            <a:r>
              <a:rPr lang="zh-CN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二级水平导航菜单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3962400" cy="1303733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zh-CN" sz="1800" dirty="0"/>
              <a:t>具体设计步骤如下：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1</a:t>
            </a:r>
            <a:r>
              <a:rPr lang="zh-CN" altLang="zh-CN" sz="1800" dirty="0"/>
              <a:t>）首先编写下拉菜单的</a:t>
            </a:r>
            <a:r>
              <a:rPr lang="en-US" altLang="zh-CN" sz="1800" dirty="0"/>
              <a:t>HTML</a:t>
            </a:r>
            <a:r>
              <a:rPr lang="zh-CN" altLang="zh-CN" sz="1800" dirty="0"/>
              <a:t>代码，链入外部样式表</a:t>
            </a:r>
            <a:r>
              <a:rPr lang="en-US" altLang="zh-CN" sz="1800" dirty="0"/>
              <a:t>,</a:t>
            </a:r>
            <a:r>
              <a:rPr lang="zh-CN" altLang="zh-CN" sz="1800" dirty="0"/>
              <a:t>代码如下所示。</a:t>
            </a: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514600"/>
            <a:ext cx="301815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414044" y="944961"/>
            <a:ext cx="4383085" cy="127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2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）逐步设置样式，让菜单越来越美。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依次设置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等的样式。具体代码参照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edu_10_2_6.html。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7" y="2504122"/>
            <a:ext cx="4876800" cy="2182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52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10.2.2  </a:t>
            </a:r>
            <a:r>
              <a:rPr lang="zh-CN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二级水平导航菜单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678662" y="818360"/>
            <a:ext cx="8382000" cy="1456133"/>
          </a:xfrm>
        </p:spPr>
        <p:txBody>
          <a:bodyPr/>
          <a:lstStyle/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zh-CN" altLang="zh-CN" sz="1800" dirty="0"/>
              <a:t>横向二级导航菜单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       </a:t>
            </a:r>
            <a:r>
              <a:rPr lang="zh-CN" altLang="zh-CN" sz="1800" dirty="0"/>
              <a:t>所谓横向二级导航菜单，</a:t>
            </a:r>
            <a:r>
              <a:rPr lang="zh-CN" altLang="en-US" sz="1800" dirty="0"/>
              <a:t>即</a:t>
            </a:r>
            <a:r>
              <a:rPr lang="zh-CN" altLang="zh-CN" sz="1800" dirty="0"/>
              <a:t>一层主菜单是水平排列、二层子菜单也是水平排列，各占一行，其中二层子菜单可能会占多行，取决于子菜单的数量。如携程旅行网官网 </a:t>
            </a:r>
            <a:r>
              <a:rPr lang="en-US" altLang="zh-CN" sz="1800" dirty="0">
                <a:hlinkClick r:id="rId2"/>
              </a:rPr>
              <a:t>http://www.ctrip.com/</a:t>
            </a:r>
            <a:r>
              <a:rPr lang="zh-CN" altLang="zh-CN" sz="1800" dirty="0"/>
              <a:t> </a:t>
            </a:r>
            <a:r>
              <a:rPr lang="en-US" altLang="zh-CN" sz="1800" dirty="0"/>
              <a:t>。</a:t>
            </a:r>
            <a:endParaRPr lang="zh-CN" altLang="zh-CN" sz="1800" dirty="0"/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00300"/>
            <a:ext cx="8077200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39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横向二级导航菜单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案例</a:t>
            </a:r>
            <a:endParaRPr lang="zh-CN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810817"/>
            <a:ext cx="8534399" cy="1913333"/>
          </a:xfrm>
        </p:spPr>
        <p:txBody>
          <a:bodyPr/>
          <a:lstStyle/>
          <a:p>
            <a:pPr marL="0" indent="0">
              <a:lnSpc>
                <a:spcPts val="3500"/>
              </a:lnSpc>
              <a:buNone/>
            </a:pPr>
            <a:r>
              <a:rPr lang="zh-CN" altLang="en-US" sz="2000" dirty="0"/>
              <a:t>       </a:t>
            </a:r>
            <a:r>
              <a:rPr lang="zh-CN" altLang="zh-CN" sz="2000" dirty="0"/>
              <a:t>采用纯</a:t>
            </a:r>
            <a:r>
              <a:rPr lang="en-US" altLang="zh-CN" sz="2000" dirty="0"/>
              <a:t>CSS</a:t>
            </a:r>
            <a:r>
              <a:rPr lang="zh-CN" altLang="zh-CN" sz="2000" dirty="0"/>
              <a:t>打造横向二级导航菜单，需要对</a:t>
            </a:r>
            <a:r>
              <a:rPr lang="en-US" altLang="zh-CN" sz="2000" dirty="0"/>
              <a:t>HTML</a:t>
            </a:r>
            <a:r>
              <a:rPr lang="zh-CN" altLang="zh-CN" sz="2000" dirty="0"/>
              <a:t>中的</a:t>
            </a:r>
            <a:r>
              <a:rPr lang="en-US" altLang="zh-CN" sz="2000" dirty="0"/>
              <a:t>div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ul</a:t>
            </a:r>
            <a:r>
              <a:rPr lang="zh-CN" altLang="zh-CN" sz="2000" dirty="0"/>
              <a:t>、</a:t>
            </a:r>
            <a:r>
              <a:rPr lang="en-US" altLang="zh-CN" sz="2000" dirty="0"/>
              <a:t>li</a:t>
            </a:r>
            <a:r>
              <a:rPr lang="zh-CN" altLang="zh-CN" sz="2000" dirty="0"/>
              <a:t>、</a:t>
            </a:r>
            <a:r>
              <a:rPr lang="en-US" altLang="zh-CN" sz="2000" dirty="0"/>
              <a:t>a</a:t>
            </a:r>
            <a:r>
              <a:rPr lang="zh-CN" altLang="zh-CN" sz="2000" dirty="0"/>
              <a:t>等标记进行样式定义，并应用样式。在设计下拉菜单的基础上，很容易实现横向二级导航菜单，如</a:t>
            </a:r>
            <a:r>
              <a:rPr lang="zh-CN" altLang="en-US" sz="2000" dirty="0"/>
              <a:t>下</a:t>
            </a:r>
            <a:r>
              <a:rPr lang="zh-CN" altLang="zh-CN" sz="2000" dirty="0"/>
              <a:t>图所示。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 代码参考</a:t>
            </a:r>
            <a:r>
              <a:rPr lang="nl-NL" altLang="zh-CN" sz="2000" dirty="0"/>
              <a:t>edu_10_2_7.html</a:t>
            </a:r>
            <a:r>
              <a:rPr lang="zh-CN" altLang="en-US" sz="2000" dirty="0"/>
              <a:t>和</a:t>
            </a:r>
            <a:r>
              <a:rPr lang="en-US" altLang="zh-CN" sz="2000" dirty="0"/>
              <a:t>level2_menu.css</a:t>
            </a:r>
            <a:r>
              <a:rPr lang="zh-CN" altLang="en-US" sz="2000" dirty="0"/>
              <a:t>两个体文件。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dirty="0"/>
              <a:t>    </a:t>
            </a:r>
            <a:endParaRPr lang="zh-CN" altLang="zh-CN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876550"/>
            <a:ext cx="8001000" cy="1630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34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 </a:t>
            </a:r>
            <a:r>
              <a:rPr lang="zh-CN" altLang="en-US" dirty="0"/>
              <a:t>综合实例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640562" y="819150"/>
            <a:ext cx="8458200" cy="3810000"/>
          </a:xfrm>
        </p:spPr>
        <p:txBody>
          <a:bodyPr/>
          <a:lstStyle/>
          <a:p>
            <a:pPr marL="0" indent="0">
              <a:lnSpc>
                <a:spcPts val="3500"/>
              </a:lnSpc>
              <a:buNone/>
            </a:pPr>
            <a:r>
              <a:rPr lang="zh-CN" altLang="en-US" sz="2000" dirty="0"/>
              <a:t>     </a:t>
            </a:r>
            <a:r>
              <a:rPr lang="zh-CN" altLang="zh-CN" sz="2000" dirty="0"/>
              <a:t>以“中国出版协会”</a:t>
            </a:r>
            <a:r>
              <a:rPr lang="en-US" altLang="zh-CN" sz="2000" dirty="0"/>
              <a:t>(http://www.pac.org.cn/)</a:t>
            </a:r>
            <a:r>
              <a:rPr lang="zh-CN" altLang="zh-CN" sz="2000" dirty="0"/>
              <a:t>网站的导航菜单为例，详细讲解网站页面构建的过程，效果如图</a:t>
            </a:r>
            <a:r>
              <a:rPr lang="en-US" altLang="zh-CN" sz="2000" dirty="0"/>
              <a:t>10-3-1</a:t>
            </a:r>
            <a:r>
              <a:rPr lang="zh-CN" altLang="zh-CN" sz="2000" dirty="0"/>
              <a:t>所示。</a:t>
            </a:r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000" dirty="0"/>
              <a:t>     </a:t>
            </a:r>
            <a:r>
              <a:rPr lang="zh-CN" altLang="zh-CN" sz="2000" dirty="0"/>
              <a:t>中国出版协会网站中二级导航菜单是采用</a:t>
            </a:r>
            <a:r>
              <a:rPr lang="en-US" altLang="zh-CN" sz="2000" dirty="0" err="1"/>
              <a:t>DIV+CSS+jQuery</a:t>
            </a:r>
            <a:r>
              <a:rPr lang="zh-CN" altLang="zh-CN" sz="2000" dirty="0"/>
              <a:t>技术实现的，此处改用</a:t>
            </a:r>
            <a:r>
              <a:rPr lang="en-US" altLang="zh-CN" sz="2000" dirty="0"/>
              <a:t>DIV+CSS</a:t>
            </a:r>
            <a:r>
              <a:rPr lang="zh-CN" altLang="zh-CN" sz="2000" dirty="0"/>
              <a:t>技术来实现，在实现过程中将所有超链接的</a:t>
            </a:r>
            <a:r>
              <a:rPr lang="en-US" altLang="zh-CN" sz="2000" dirty="0" err="1"/>
              <a:t>href</a:t>
            </a:r>
            <a:r>
              <a:rPr lang="zh-CN" altLang="zh-CN" sz="2000" dirty="0"/>
              <a:t>属性设置为“</a:t>
            </a:r>
            <a:r>
              <a:rPr lang="en-US" altLang="zh-CN" sz="2000" dirty="0"/>
              <a:t>#</a:t>
            </a:r>
            <a:r>
              <a:rPr lang="zh-CN" altLang="zh-CN" sz="2000" dirty="0"/>
              <a:t>”，并对原网站进行简化，只设计网站的头部、导航区域、新闻图像显示区域、底部版权区域等，省略了其他区域的信息的设计。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本章学习目标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lvl="0">
              <a:buNone/>
            </a:pPr>
            <a:r>
              <a:rPr lang="en-US" altLang="zh-CN" dirty="0"/>
              <a:t>Web </a:t>
            </a:r>
            <a:r>
              <a:rPr lang="zh-CN" altLang="en-US" dirty="0"/>
              <a:t>前端开发工程师应掌握以下内容：</a:t>
            </a:r>
            <a:endParaRPr lang="en-US" altLang="zh-CN" dirty="0"/>
          </a:p>
          <a:p>
            <a:pPr marL="536575" lvl="0" indent="-268288"/>
            <a:r>
              <a:rPr lang="zh-CN" altLang="zh-CN" dirty="0"/>
              <a:t>熟练地使用</a:t>
            </a:r>
            <a:r>
              <a:rPr lang="en-US" altLang="zh-CN" dirty="0"/>
              <a:t>DIV</a:t>
            </a:r>
            <a:r>
              <a:rPr lang="zh-CN" altLang="zh-CN" dirty="0"/>
              <a:t>标记的</a:t>
            </a:r>
            <a:r>
              <a:rPr lang="en-US" altLang="zh-CN" dirty="0"/>
              <a:t>CSS</a:t>
            </a:r>
            <a:r>
              <a:rPr lang="zh-CN" altLang="zh-CN" dirty="0"/>
              <a:t>各类属性。</a:t>
            </a:r>
          </a:p>
          <a:p>
            <a:pPr marL="536575" lvl="0" indent="-268288"/>
            <a:r>
              <a:rPr lang="zh-CN" altLang="zh-CN" dirty="0"/>
              <a:t>掌握</a:t>
            </a:r>
            <a:r>
              <a:rPr lang="en-US" altLang="zh-CN" dirty="0"/>
              <a:t>CSS</a:t>
            </a:r>
            <a:r>
              <a:rPr lang="zh-CN" altLang="zh-CN" dirty="0"/>
              <a:t>定义与引用方法，学会使用外部样式表定义页面样式。</a:t>
            </a:r>
          </a:p>
          <a:p>
            <a:pPr marL="536575" lvl="0" indent="-268288"/>
            <a:r>
              <a:rPr lang="zh-CN" altLang="zh-CN" dirty="0"/>
              <a:t>熟悉各类常见的页面布局类型，能够写出相应的</a:t>
            </a:r>
            <a:r>
              <a:rPr lang="en-US" altLang="zh-CN" dirty="0"/>
              <a:t>DIV</a:t>
            </a:r>
            <a:r>
              <a:rPr lang="zh-CN" altLang="zh-CN" dirty="0"/>
              <a:t>结构及</a:t>
            </a:r>
            <a:r>
              <a:rPr lang="en-US" altLang="zh-CN" dirty="0"/>
              <a:t>CSS</a:t>
            </a:r>
            <a:r>
              <a:rPr lang="zh-CN" altLang="zh-CN" dirty="0"/>
              <a:t>规则。</a:t>
            </a:r>
          </a:p>
          <a:p>
            <a:pPr marL="536575" lvl="0" indent="-268288"/>
            <a:r>
              <a:rPr lang="zh-CN" altLang="zh-CN" dirty="0"/>
              <a:t>学会使用</a:t>
            </a:r>
            <a:r>
              <a:rPr lang="en-US" altLang="zh-CN" dirty="0"/>
              <a:t>DIV+CSS</a:t>
            </a:r>
            <a:r>
              <a:rPr lang="zh-CN" altLang="zh-CN" dirty="0"/>
              <a:t>进行页面布局，能够编写</a:t>
            </a:r>
            <a:r>
              <a:rPr lang="en-US" altLang="zh-CN" dirty="0"/>
              <a:t>HTML</a:t>
            </a:r>
            <a:r>
              <a:rPr lang="zh-CN" altLang="zh-CN" dirty="0"/>
              <a:t>代码和</a:t>
            </a:r>
            <a:r>
              <a:rPr lang="en-US" altLang="zh-CN" dirty="0"/>
              <a:t>CSS</a:t>
            </a:r>
            <a:r>
              <a:rPr lang="zh-CN" altLang="zh-CN" dirty="0"/>
              <a:t>文件。</a:t>
            </a: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91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综合实例</a:t>
            </a:r>
            <a:r>
              <a:rPr lang="en-US" altLang="zh-CN" dirty="0"/>
              <a:t>-</a:t>
            </a:r>
            <a:r>
              <a:rPr lang="zh-CN" altLang="en-US" dirty="0"/>
              <a:t>页面</a:t>
            </a:r>
            <a:r>
              <a:rPr lang="en-US" altLang="zh-CN" dirty="0"/>
              <a:t>DIV</a:t>
            </a:r>
            <a:r>
              <a:rPr lang="zh-CN" altLang="en-US" dirty="0"/>
              <a:t>设计</a:t>
            </a:r>
          </a:p>
        </p:txBody>
      </p:sp>
      <p:pic>
        <p:nvPicPr>
          <p:cNvPr id="7169" name="图片 1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4" y="1257300"/>
            <a:ext cx="6092536" cy="306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45"/>
          <p:cNvSpPr>
            <a:spLocks/>
          </p:cNvSpPr>
          <p:nvPr/>
        </p:nvSpPr>
        <p:spPr bwMode="auto">
          <a:xfrm>
            <a:off x="6962774" y="3937635"/>
            <a:ext cx="1419226" cy="234315"/>
          </a:xfrm>
          <a:prstGeom prst="callout2">
            <a:avLst>
              <a:gd name="adj1" fmla="val 36583"/>
              <a:gd name="adj2" fmla="val -13333"/>
              <a:gd name="adj3" fmla="val 36583"/>
              <a:gd name="adj4" fmla="val -91667"/>
              <a:gd name="adj5" fmla="val 74185"/>
              <a:gd name="adj6" fmla="val -10344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sz="1800" b="0" kern="100" dirty="0">
                <a:effectLst/>
                <a:latin typeface="宋体"/>
                <a:ea typeface="宋体"/>
              </a:rPr>
              <a:t>.</a:t>
            </a:r>
            <a:r>
              <a:rPr lang="en-US" sz="1800" b="0" kern="1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footer</a:t>
            </a:r>
            <a:endParaRPr lang="zh-CN" sz="2400" b="0" kern="100" dirty="0">
              <a:effectLst/>
              <a:latin typeface="Verdana" pitchFamily="34" charset="0"/>
              <a:ea typeface="宋体"/>
              <a:cs typeface="Verdana" pitchFamily="34" charset="0"/>
            </a:endParaRPr>
          </a:p>
        </p:txBody>
      </p:sp>
      <p:sp>
        <p:nvSpPr>
          <p:cNvPr id="8" name="AutoShape 249"/>
          <p:cNvSpPr>
            <a:spLocks/>
          </p:cNvSpPr>
          <p:nvPr/>
        </p:nvSpPr>
        <p:spPr bwMode="auto">
          <a:xfrm>
            <a:off x="7086600" y="1485900"/>
            <a:ext cx="1143000" cy="342900"/>
          </a:xfrm>
          <a:prstGeom prst="callout2">
            <a:avLst>
              <a:gd name="adj1" fmla="val 36583"/>
              <a:gd name="adj2" fmla="val -13333"/>
              <a:gd name="adj3" fmla="val 36583"/>
              <a:gd name="adj4" fmla="val -175222"/>
              <a:gd name="adj5" fmla="val 81097"/>
              <a:gd name="adj6" fmla="val -19944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sz="2000" b="0" kern="1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1800" b="0" kern="1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logo</a:t>
            </a:r>
            <a:endParaRPr lang="zh-CN" sz="2800" b="0" kern="100" dirty="0">
              <a:effectLst/>
              <a:latin typeface="Verdana" pitchFamily="34" charset="0"/>
              <a:ea typeface="宋体"/>
              <a:cs typeface="Verdana" pitchFamily="34" charset="0"/>
            </a:endParaRPr>
          </a:p>
        </p:txBody>
      </p:sp>
      <p:sp>
        <p:nvSpPr>
          <p:cNvPr id="9" name="AutoShape 250"/>
          <p:cNvSpPr>
            <a:spLocks/>
          </p:cNvSpPr>
          <p:nvPr/>
        </p:nvSpPr>
        <p:spPr bwMode="auto">
          <a:xfrm>
            <a:off x="7086600" y="2108835"/>
            <a:ext cx="1600200" cy="348615"/>
          </a:xfrm>
          <a:prstGeom prst="callout2">
            <a:avLst>
              <a:gd name="adj1" fmla="val 36583"/>
              <a:gd name="adj2" fmla="val -10000"/>
              <a:gd name="adj3" fmla="val 36583"/>
              <a:gd name="adj4" fmla="val -121333"/>
              <a:gd name="adj5" fmla="val 163417"/>
              <a:gd name="adj6" fmla="val -1644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sz="1800" b="0" kern="1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1800" b="0" kern="100" dirty="0" err="1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nav_wrap</a:t>
            </a:r>
            <a:endParaRPr lang="zh-CN" sz="1800" b="0" kern="100" dirty="0">
              <a:effectLst/>
              <a:latin typeface="Verdana" pitchFamily="34" charset="0"/>
              <a:ea typeface="宋体"/>
              <a:cs typeface="Verdana" pitchFamily="34" charset="0"/>
            </a:endParaRPr>
          </a:p>
        </p:txBody>
      </p:sp>
      <p:sp>
        <p:nvSpPr>
          <p:cNvPr id="10" name="AutoShape 251"/>
          <p:cNvSpPr>
            <a:spLocks/>
          </p:cNvSpPr>
          <p:nvPr/>
        </p:nvSpPr>
        <p:spPr bwMode="auto">
          <a:xfrm>
            <a:off x="7105650" y="2737485"/>
            <a:ext cx="1276350" cy="234315"/>
          </a:xfrm>
          <a:prstGeom prst="callout2">
            <a:avLst>
              <a:gd name="adj1" fmla="val 36583"/>
              <a:gd name="adj2" fmla="val -13333"/>
              <a:gd name="adj3" fmla="val 36583"/>
              <a:gd name="adj4" fmla="val -122333"/>
              <a:gd name="adj5" fmla="val 88213"/>
              <a:gd name="adj6" fmla="val -138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sz="1800" b="0" kern="1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sz="1800" b="0" kern="100" dirty="0" err="1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nav</a:t>
            </a:r>
            <a:endParaRPr lang="zh-CN" sz="2400" b="0" kern="100" dirty="0">
              <a:effectLst/>
              <a:latin typeface="Verdana" pitchFamily="34" charset="0"/>
              <a:ea typeface="宋体"/>
              <a:cs typeface="Verdana" pitchFamily="34" charset="0"/>
            </a:endParaRPr>
          </a:p>
        </p:txBody>
      </p:sp>
      <p:sp>
        <p:nvSpPr>
          <p:cNvPr id="11" name="AutoShape 252"/>
          <p:cNvSpPr>
            <a:spLocks/>
          </p:cNvSpPr>
          <p:nvPr/>
        </p:nvSpPr>
        <p:spPr bwMode="auto">
          <a:xfrm>
            <a:off x="7010400" y="3251835"/>
            <a:ext cx="2014538" cy="234315"/>
          </a:xfrm>
          <a:prstGeom prst="callout2">
            <a:avLst>
              <a:gd name="adj1" fmla="val 36583"/>
              <a:gd name="adj2" fmla="val -8333"/>
              <a:gd name="adj3" fmla="val 36583"/>
              <a:gd name="adj4" fmla="val -63889"/>
              <a:gd name="adj5" fmla="val 105690"/>
              <a:gd name="adj6" fmla="val -722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900" b="0" kern="0" dirty="0">
                <a:effectLst/>
                <a:latin typeface="Verdana"/>
                <a:ea typeface="宋体"/>
                <a:cs typeface="宋体"/>
              </a:rPr>
              <a:t>.</a:t>
            </a:r>
            <a:r>
              <a:rPr lang="en-US" sz="1800" b="0" kern="0" dirty="0" err="1">
                <a:effectLst/>
                <a:latin typeface="Verdana"/>
                <a:ea typeface="宋体"/>
                <a:cs typeface="宋体"/>
              </a:rPr>
              <a:t>changeDiv</a:t>
            </a:r>
            <a:endParaRPr lang="zh-CN" sz="1050" b="0" kern="100" dirty="0">
              <a:effectLst/>
              <a:latin typeface="Times New Roman"/>
              <a:ea typeface="宋体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1274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20441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152400" y="2417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152400" y="21584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综合实例</a:t>
            </a:r>
            <a:r>
              <a:rPr lang="en-US" altLang="zh-CN" dirty="0"/>
              <a:t>-DIV</a:t>
            </a:r>
            <a:r>
              <a:rPr lang="zh-CN" altLang="en-US" dirty="0"/>
              <a:t>布局</a:t>
            </a:r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762000" y="742950"/>
            <a:ext cx="8153400" cy="3943350"/>
          </a:xfrm>
          <a:prstGeom prst="rect">
            <a:avLst/>
          </a:prstGeom>
        </p:spPr>
        <p:txBody>
          <a:bodyPr/>
          <a:lstStyle/>
          <a:p>
            <a:pPr marL="182563" marR="0" lvl="0" indent="-182563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848201"/>
            <a:ext cx="8534400" cy="360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网站页面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7188"/>
            <a:r>
              <a:rPr lang="en-US" altLang="zh-CN" sz="1800" dirty="0">
                <a:latin typeface="+mj-ea"/>
                <a:ea typeface="+mj-ea"/>
              </a:rPr>
              <a:t>&lt;div class="body-top"&gt;</a:t>
            </a:r>
            <a:endParaRPr lang="zh-CN" altLang="zh-CN" sz="1800" dirty="0">
              <a:latin typeface="+mj-ea"/>
              <a:ea typeface="+mj-ea"/>
            </a:endParaRPr>
          </a:p>
          <a:p>
            <a:pPr indent="357188"/>
            <a:r>
              <a:rPr lang="en-US" altLang="zh-CN" sz="1800" dirty="0">
                <a:latin typeface="+mj-ea"/>
                <a:ea typeface="+mj-ea"/>
              </a:rPr>
              <a:t>   &lt;div class="header"&gt;</a:t>
            </a:r>
            <a:endParaRPr lang="zh-CN" altLang="zh-CN" sz="1800" dirty="0">
              <a:latin typeface="+mj-ea"/>
              <a:ea typeface="+mj-ea"/>
            </a:endParaRPr>
          </a:p>
          <a:p>
            <a:pPr indent="357188"/>
            <a:r>
              <a:rPr lang="en-US" altLang="zh-CN" sz="1800" dirty="0">
                <a:latin typeface="+mj-ea"/>
                <a:ea typeface="+mj-ea"/>
              </a:rPr>
              <a:t>     &lt;div class="logo"&gt;</a:t>
            </a:r>
            <a:endParaRPr lang="zh-CN" altLang="zh-CN" sz="1800" dirty="0">
              <a:latin typeface="+mj-ea"/>
              <a:ea typeface="+mj-ea"/>
            </a:endParaRPr>
          </a:p>
          <a:p>
            <a:pPr indent="357188"/>
            <a:r>
              <a:rPr lang="en-US" altLang="zh-CN" sz="1800" dirty="0">
                <a:latin typeface="+mj-ea"/>
                <a:ea typeface="+mj-ea"/>
              </a:rPr>
              <a:t>       &lt;div id="</a:t>
            </a:r>
            <a:r>
              <a:rPr lang="en-US" altLang="zh-CN" sz="1800" dirty="0" err="1">
                <a:latin typeface="+mj-ea"/>
                <a:ea typeface="+mj-ea"/>
              </a:rPr>
              <a:t>nav_wrap</a:t>
            </a:r>
            <a:r>
              <a:rPr lang="en-US" altLang="zh-CN" sz="1800" dirty="0">
                <a:latin typeface="+mj-ea"/>
                <a:ea typeface="+mj-ea"/>
              </a:rPr>
              <a:t>" &gt;</a:t>
            </a:r>
            <a:endParaRPr lang="zh-CN" altLang="zh-CN" sz="1800" dirty="0">
              <a:latin typeface="+mj-ea"/>
              <a:ea typeface="+mj-ea"/>
            </a:endParaRPr>
          </a:p>
          <a:p>
            <a:pPr indent="357188"/>
            <a:r>
              <a:rPr lang="nb-NO" altLang="zh-CN" sz="1800" dirty="0">
                <a:latin typeface="+mj-ea"/>
                <a:ea typeface="+mj-ea"/>
              </a:rPr>
              <a:t>         &lt;div id="nav"&gt; nav  &lt;/div&gt;</a:t>
            </a:r>
            <a:endParaRPr lang="zh-CN" altLang="zh-CN" sz="1800" dirty="0">
              <a:latin typeface="+mj-ea"/>
              <a:ea typeface="+mj-ea"/>
            </a:endParaRPr>
          </a:p>
          <a:p>
            <a:pPr indent="357188"/>
            <a:r>
              <a:rPr lang="en-US" altLang="zh-CN" sz="1800" dirty="0">
                <a:latin typeface="+mj-ea"/>
                <a:ea typeface="+mj-ea"/>
              </a:rPr>
              <a:t>       &lt;/div&gt;</a:t>
            </a:r>
            <a:endParaRPr lang="zh-CN" altLang="zh-CN" sz="1800" dirty="0">
              <a:latin typeface="+mj-ea"/>
              <a:ea typeface="+mj-ea"/>
            </a:endParaRPr>
          </a:p>
          <a:p>
            <a:pPr indent="357188"/>
            <a:r>
              <a:rPr lang="en-US" altLang="zh-CN" sz="1800" dirty="0">
                <a:latin typeface="+mj-ea"/>
                <a:ea typeface="+mj-ea"/>
              </a:rPr>
              <a:t>     &lt;/div&gt;</a:t>
            </a:r>
            <a:endParaRPr lang="zh-CN" altLang="zh-CN" sz="1800" dirty="0">
              <a:latin typeface="+mj-ea"/>
              <a:ea typeface="+mj-ea"/>
            </a:endParaRPr>
          </a:p>
          <a:p>
            <a:pPr indent="357188"/>
            <a:r>
              <a:rPr lang="en-US" altLang="zh-CN" sz="1800" dirty="0">
                <a:latin typeface="+mj-ea"/>
                <a:ea typeface="+mj-ea"/>
              </a:rPr>
              <a:t>   &lt;/div&gt;</a:t>
            </a:r>
            <a:endParaRPr lang="zh-CN" altLang="zh-CN" sz="1800" dirty="0">
              <a:latin typeface="+mj-ea"/>
              <a:ea typeface="+mj-ea"/>
            </a:endParaRPr>
          </a:p>
          <a:p>
            <a:pPr indent="357188"/>
            <a:r>
              <a:rPr lang="en-US" altLang="zh-CN" sz="1800" dirty="0">
                <a:latin typeface="+mj-ea"/>
                <a:ea typeface="+mj-ea"/>
              </a:rPr>
              <a:t>&lt;/div&gt;</a:t>
            </a:r>
            <a:endParaRPr lang="zh-CN" altLang="zh-CN" sz="1800" dirty="0">
              <a:latin typeface="+mj-ea"/>
              <a:ea typeface="+mj-ea"/>
            </a:endParaRPr>
          </a:p>
          <a:p>
            <a:pPr indent="357188"/>
            <a:r>
              <a:rPr lang="en-US" altLang="zh-CN" sz="1800" dirty="0">
                <a:latin typeface="+mj-ea"/>
                <a:ea typeface="+mj-ea"/>
              </a:rPr>
              <a:t>&lt;div class="</a:t>
            </a:r>
            <a:r>
              <a:rPr lang="en-US" altLang="zh-CN" sz="1800" dirty="0" err="1">
                <a:latin typeface="+mj-ea"/>
                <a:ea typeface="+mj-ea"/>
              </a:rPr>
              <a:t>changeDiv</a:t>
            </a:r>
            <a:r>
              <a:rPr lang="en-US" altLang="zh-CN" sz="1800" dirty="0">
                <a:latin typeface="+mj-ea"/>
                <a:ea typeface="+mj-ea"/>
              </a:rPr>
              <a:t>"&gt;</a:t>
            </a:r>
            <a:r>
              <a:rPr lang="en-US" altLang="zh-CN" sz="1800" dirty="0" err="1">
                <a:latin typeface="+mj-ea"/>
                <a:ea typeface="+mj-ea"/>
              </a:rPr>
              <a:t>changeDiv</a:t>
            </a:r>
            <a:r>
              <a:rPr lang="en-US" altLang="zh-CN" sz="1800" dirty="0">
                <a:latin typeface="+mj-ea"/>
                <a:ea typeface="+mj-ea"/>
              </a:rPr>
              <a:t>&lt;/div&gt;</a:t>
            </a:r>
            <a:endParaRPr lang="zh-CN" altLang="zh-CN" sz="1800" dirty="0">
              <a:latin typeface="+mj-ea"/>
              <a:ea typeface="+mj-ea"/>
            </a:endParaRPr>
          </a:p>
          <a:p>
            <a:pPr indent="357188"/>
            <a:r>
              <a:rPr lang="en-US" altLang="zh-CN" sz="1800" dirty="0">
                <a:latin typeface="+mj-ea"/>
                <a:ea typeface="+mj-ea"/>
              </a:rPr>
              <a:t>&lt;div class="footer"&gt;footer&lt;/div&gt;</a:t>
            </a:r>
            <a:endParaRPr lang="zh-CN" altLang="zh-CN"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综合实例</a:t>
            </a:r>
            <a:r>
              <a:rPr lang="en-US" altLang="zh-CN" dirty="0"/>
              <a:t>-</a:t>
            </a:r>
            <a:r>
              <a:rPr lang="zh-CN" altLang="en-US" dirty="0"/>
              <a:t>导航菜单</a:t>
            </a:r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762000" y="742950"/>
            <a:ext cx="8153400" cy="3943350"/>
          </a:xfrm>
          <a:prstGeom prst="rect">
            <a:avLst/>
          </a:prstGeom>
        </p:spPr>
        <p:txBody>
          <a:bodyPr/>
          <a:lstStyle/>
          <a:p>
            <a:pPr marL="182563" marR="0" lvl="0" indent="-182563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833631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导航菜单结构设计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/>
              <a:t>&lt;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 class="</a:t>
            </a:r>
            <a:r>
              <a:rPr lang="en-US" altLang="zh-CN" sz="1400" dirty="0" err="1"/>
              <a:t>clearfix</a:t>
            </a:r>
            <a:r>
              <a:rPr lang="en-US" altLang="zh-CN" sz="1400" dirty="0"/>
              <a:t>"&gt;</a:t>
            </a:r>
            <a:endParaRPr lang="zh-CN" altLang="zh-CN" sz="1400" dirty="0"/>
          </a:p>
          <a:p>
            <a:pPr indent="357188"/>
            <a:r>
              <a:rPr lang="en-US" altLang="zh-CN" sz="1400" dirty="0"/>
              <a:t>&lt;li&gt;&lt;a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=""&gt;</a:t>
            </a:r>
            <a:r>
              <a:rPr lang="zh-CN" altLang="zh-CN" sz="1400" dirty="0"/>
              <a:t>首页</a:t>
            </a:r>
            <a:r>
              <a:rPr lang="en-US" altLang="zh-CN" sz="1400" dirty="0"/>
              <a:t>&lt;/a&gt;|&lt;/li&gt;      &lt;!-- </a:t>
            </a:r>
            <a:r>
              <a:rPr lang="zh-CN" altLang="zh-CN" sz="1400" dirty="0"/>
              <a:t>一级导航</a:t>
            </a:r>
            <a:r>
              <a:rPr lang="en-US" altLang="zh-CN" sz="1400" dirty="0"/>
              <a:t>  --&gt;</a:t>
            </a:r>
            <a:endParaRPr lang="zh-CN" altLang="zh-CN" sz="1400" dirty="0"/>
          </a:p>
          <a:p>
            <a:pPr indent="357188"/>
            <a:r>
              <a:rPr lang="en-US" altLang="zh-CN" sz="1400" dirty="0"/>
              <a:t>&lt;li&gt;&lt;span class="v"&gt;&lt;a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="#"&gt;</a:t>
            </a:r>
            <a:r>
              <a:rPr lang="zh-CN" altLang="zh-CN" sz="1400" dirty="0"/>
              <a:t>协会概况</a:t>
            </a:r>
            <a:r>
              <a:rPr lang="en-US" altLang="zh-CN" sz="1400" dirty="0"/>
              <a:t>&lt;/a&gt;   &lt;!-- </a:t>
            </a:r>
            <a:r>
              <a:rPr lang="zh-CN" altLang="zh-CN" sz="1400" dirty="0"/>
              <a:t>一级导航</a:t>
            </a:r>
            <a:r>
              <a:rPr lang="en-US" altLang="zh-CN" sz="1400" dirty="0"/>
              <a:t>  --&gt;</a:t>
            </a:r>
            <a:endParaRPr lang="zh-CN" altLang="zh-CN" sz="1400" dirty="0"/>
          </a:p>
          <a:p>
            <a:pPr indent="628650"/>
            <a:r>
              <a:rPr lang="en-US" altLang="zh-CN" sz="1400" dirty="0"/>
              <a:t>&lt;div&gt;</a:t>
            </a:r>
            <a:endParaRPr lang="zh-CN" altLang="zh-CN" sz="1400" dirty="0"/>
          </a:p>
          <a:p>
            <a:pPr indent="628650"/>
            <a:r>
              <a:rPr lang="en-US" altLang="zh-CN" sz="1400" dirty="0"/>
              <a:t>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="#"&gt;</a:t>
            </a:r>
            <a:r>
              <a:rPr lang="zh-CN" altLang="zh-CN" sz="1400" dirty="0"/>
              <a:t>协会简介</a:t>
            </a:r>
            <a:r>
              <a:rPr lang="en-US" altLang="zh-CN" sz="1400" dirty="0"/>
              <a:t>&lt;/a&gt;    &lt;!-- </a:t>
            </a:r>
            <a:r>
              <a:rPr lang="zh-CN" altLang="zh-CN" sz="1400" dirty="0"/>
              <a:t>二级导航</a:t>
            </a:r>
            <a:r>
              <a:rPr lang="en-US" altLang="zh-CN" sz="1400" dirty="0"/>
              <a:t>  --&gt;</a:t>
            </a:r>
            <a:endParaRPr lang="zh-CN" altLang="zh-CN" sz="1400" dirty="0"/>
          </a:p>
          <a:p>
            <a:pPr indent="628650"/>
            <a:r>
              <a:rPr lang="en-US" altLang="zh-CN" sz="1400" dirty="0"/>
              <a:t>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="#"&gt;</a:t>
            </a:r>
            <a:r>
              <a:rPr lang="zh-CN" altLang="zh-CN" sz="1400" dirty="0"/>
              <a:t>大事记</a:t>
            </a:r>
            <a:r>
              <a:rPr lang="en-US" altLang="zh-CN" sz="1400" dirty="0"/>
              <a:t>&lt;/a&gt;      &lt;!-- </a:t>
            </a:r>
            <a:r>
              <a:rPr lang="zh-CN" altLang="zh-CN" sz="1400" dirty="0"/>
              <a:t>二级导航</a:t>
            </a:r>
            <a:r>
              <a:rPr lang="en-US" altLang="zh-CN" sz="1400" dirty="0"/>
              <a:t>  --&gt;</a:t>
            </a:r>
            <a:endParaRPr lang="zh-CN" altLang="zh-CN" sz="1400" dirty="0"/>
          </a:p>
          <a:p>
            <a:pPr indent="628650"/>
            <a:r>
              <a:rPr lang="en-US" altLang="zh-CN" sz="1400" dirty="0"/>
              <a:t>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="#"&gt;</a:t>
            </a:r>
            <a:r>
              <a:rPr lang="zh-CN" altLang="zh-CN" sz="1400" dirty="0"/>
              <a:t>协会章程</a:t>
            </a:r>
            <a:r>
              <a:rPr lang="en-US" altLang="zh-CN" sz="1400" dirty="0"/>
              <a:t>&lt;/a&gt;    &lt;!-- </a:t>
            </a:r>
            <a:r>
              <a:rPr lang="zh-CN" altLang="zh-CN" sz="1400" dirty="0"/>
              <a:t>二级导航</a:t>
            </a:r>
            <a:r>
              <a:rPr lang="en-US" altLang="zh-CN" sz="1400" dirty="0"/>
              <a:t>  --&gt;</a:t>
            </a:r>
            <a:endParaRPr lang="zh-CN" altLang="zh-CN" sz="1400" dirty="0"/>
          </a:p>
          <a:p>
            <a:pPr indent="628650"/>
            <a:r>
              <a:rPr lang="en-US" altLang="zh-CN" sz="1400" dirty="0"/>
              <a:t>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="#"&gt;</a:t>
            </a:r>
            <a:r>
              <a:rPr lang="zh-CN" altLang="zh-CN" sz="1400" dirty="0"/>
              <a:t>协会领导</a:t>
            </a:r>
            <a:r>
              <a:rPr lang="en-US" altLang="zh-CN" sz="1400" dirty="0"/>
              <a:t>&lt;/a&gt;    &lt;!-- </a:t>
            </a:r>
            <a:r>
              <a:rPr lang="zh-CN" altLang="zh-CN" sz="1400" dirty="0"/>
              <a:t>二级导航</a:t>
            </a:r>
            <a:r>
              <a:rPr lang="en-US" altLang="zh-CN" sz="1400" dirty="0"/>
              <a:t>  --&gt;</a:t>
            </a:r>
            <a:endParaRPr lang="zh-CN" altLang="zh-CN" sz="1400" dirty="0"/>
          </a:p>
          <a:p>
            <a:pPr indent="628650"/>
            <a:r>
              <a:rPr lang="en-US" altLang="zh-CN" sz="1400" dirty="0"/>
              <a:t>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="#"&gt;</a:t>
            </a:r>
            <a:r>
              <a:rPr lang="zh-CN" altLang="zh-CN" sz="1400" dirty="0"/>
              <a:t>组织机构</a:t>
            </a:r>
            <a:r>
              <a:rPr lang="en-US" altLang="zh-CN" sz="1400" dirty="0"/>
              <a:t>&lt;/a&gt;    &lt;!-- </a:t>
            </a:r>
            <a:r>
              <a:rPr lang="zh-CN" altLang="zh-CN" sz="1400" dirty="0"/>
              <a:t>二级导航</a:t>
            </a:r>
            <a:r>
              <a:rPr lang="en-US" altLang="zh-CN" sz="1400" dirty="0"/>
              <a:t>  --&gt;</a:t>
            </a:r>
            <a:endParaRPr lang="zh-CN" altLang="zh-CN" sz="1400" dirty="0"/>
          </a:p>
          <a:p>
            <a:pPr indent="628650"/>
            <a:r>
              <a:rPr lang="en-US" altLang="zh-CN" sz="1400" dirty="0"/>
              <a:t>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="#"&gt;</a:t>
            </a:r>
            <a:r>
              <a:rPr lang="zh-CN" altLang="zh-CN" sz="1400" dirty="0"/>
              <a:t>历史沿革</a:t>
            </a:r>
            <a:r>
              <a:rPr lang="en-US" altLang="zh-CN" sz="1400" dirty="0"/>
              <a:t>&lt;/a&gt;    &lt;!-- </a:t>
            </a:r>
            <a:r>
              <a:rPr lang="zh-CN" altLang="zh-CN" sz="1400" dirty="0"/>
              <a:t>二级导航</a:t>
            </a:r>
            <a:r>
              <a:rPr lang="en-US" altLang="zh-CN" sz="1400" dirty="0"/>
              <a:t>  --&gt;</a:t>
            </a:r>
            <a:endParaRPr lang="zh-CN" altLang="zh-CN" sz="1400" dirty="0"/>
          </a:p>
          <a:p>
            <a:pPr indent="628650"/>
            <a:r>
              <a:rPr lang="en-US" altLang="zh-CN" sz="1400" dirty="0"/>
              <a:t>&lt;/div&gt;</a:t>
            </a:r>
            <a:endParaRPr lang="zh-CN" altLang="zh-CN" sz="1400" dirty="0"/>
          </a:p>
          <a:p>
            <a:pPr indent="357188"/>
            <a:r>
              <a:rPr lang="en-US" altLang="zh-CN" sz="1400" dirty="0"/>
              <a:t>&lt;/li&gt;</a:t>
            </a:r>
            <a:endParaRPr lang="zh-CN" altLang="zh-CN" sz="1400" dirty="0"/>
          </a:p>
          <a:p>
            <a:pPr indent="357188"/>
            <a:r>
              <a:rPr lang="en-US" altLang="zh-CN" sz="1400" dirty="0"/>
              <a:t>&lt;li&gt;&lt;a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=""&gt;</a:t>
            </a:r>
            <a:r>
              <a:rPr lang="zh-CN" altLang="zh-CN" sz="1400" dirty="0"/>
              <a:t>新闻公告</a:t>
            </a:r>
            <a:r>
              <a:rPr lang="en-US" altLang="zh-CN" sz="1400" dirty="0"/>
              <a:t>&lt;/a&gt;|&lt;/li&gt;   &lt;!-- </a:t>
            </a:r>
            <a:r>
              <a:rPr lang="zh-CN" altLang="zh-CN" sz="1400" dirty="0"/>
              <a:t>一级导航</a:t>
            </a:r>
            <a:r>
              <a:rPr lang="en-US" altLang="zh-CN" sz="1400" dirty="0"/>
              <a:t>  --&gt;</a:t>
            </a:r>
            <a:endParaRPr lang="zh-CN" altLang="zh-CN" sz="1400" dirty="0"/>
          </a:p>
          <a:p>
            <a:pPr indent="357188"/>
            <a:r>
              <a:rPr lang="en-US" altLang="zh-CN" sz="1400" dirty="0"/>
              <a:t>...</a:t>
            </a:r>
            <a:endParaRPr lang="zh-CN" altLang="zh-CN" sz="1400" dirty="0"/>
          </a:p>
          <a:p>
            <a:r>
              <a:rPr lang="en-US" altLang="zh-CN" sz="1400" dirty="0"/>
              <a:t>&lt;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&gt;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661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综合实例</a:t>
            </a:r>
            <a:r>
              <a:rPr lang="en-US" altLang="zh-CN" dirty="0"/>
              <a:t>-</a:t>
            </a:r>
            <a:r>
              <a:rPr lang="zh-CN" altLang="en-US" dirty="0"/>
              <a:t>代码设计</a:t>
            </a:r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762000" y="742950"/>
            <a:ext cx="8153400" cy="3943350"/>
          </a:xfrm>
          <a:prstGeom prst="rect">
            <a:avLst/>
          </a:prstGeom>
        </p:spPr>
        <p:txBody>
          <a:bodyPr/>
          <a:lstStyle/>
          <a:p>
            <a:pPr marL="182563" marR="0" lvl="0" indent="-182563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833631"/>
            <a:ext cx="8534400" cy="2923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网站页面代码设计</a:t>
            </a:r>
          </a:p>
          <a:p>
            <a:pPr>
              <a:lnSpc>
                <a:spcPts val="32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代码参考案例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edu_10_3_1.hmtl</a:t>
            </a:r>
          </a:p>
          <a:p>
            <a:pPr>
              <a:lnSpc>
                <a:spcPts val="32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对象的显示与隐藏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规则设计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42925">
              <a:lnSpc>
                <a:spcPts val="32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显示属性</a:t>
            </a:r>
          </a:p>
          <a:p>
            <a:pPr indent="542925">
              <a:lnSpc>
                <a:spcPts val="32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visibility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可视属性</a:t>
            </a:r>
          </a:p>
          <a:p>
            <a:pPr>
              <a:lnSpc>
                <a:spcPts val="32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pac.css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代码参考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样式文件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pac.css。</a:t>
            </a:r>
            <a:endParaRPr lang="zh-CN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2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533400" y="838200"/>
            <a:ext cx="8534400" cy="371475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本章主要分析了常见的网站页面布局模式，给出每类模式的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结构设计和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文件编写方法。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通过图层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合理地嵌套帮助初学者建立页面布局的概念，掌握常用页面布局结构编程方法。学会运用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样式文件来定义特定对象的样式，使所设计的网站页面能够尽量美观、漂亮，增加用户的体验。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在进行样式定义时候，最好能够学会使用浏览器兼容性测试工具来检查自己所编写的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规则，实现在不同浏览器上显示相同的页面效果。</a:t>
            </a:r>
          </a:p>
        </p:txBody>
      </p:sp>
    </p:spTree>
    <p:extLst>
      <p:ext uri="{BB962C8B-B14F-4D97-AF65-F5344CB8AC3E}">
        <p14:creationId xmlns:p14="http://schemas.microsoft.com/office/powerpoint/2010/main" val="12130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+mj-cs"/>
              </a:rPr>
              <a:t>练习与实验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08585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ea typeface="黑体" panose="02010609060101010101" pitchFamily="49" charset="-122"/>
              </a:rPr>
              <a:t>作业：</a:t>
            </a:r>
            <a:endParaRPr lang="en-US" altLang="zh-CN" b="0" dirty="0">
              <a:ea typeface="黑体" panose="02010609060101010101" pitchFamily="49" charset="-122"/>
            </a:endParaRPr>
          </a:p>
          <a:p>
            <a:r>
              <a:rPr lang="zh-CN" altLang="en-US" b="0" dirty="0">
                <a:ea typeface="黑体" panose="02010609060101010101" pitchFamily="49" charset="-122"/>
              </a:rPr>
              <a:t>完成本章练习与实验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zh-CN" dirty="0"/>
              <a:t>页面布局设计</a:t>
            </a:r>
            <a:endParaRPr lang="zh-CN" altLang="en-US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0" cy="3818334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现在所有的主流的、大型的</a:t>
            </a:r>
            <a:r>
              <a:rPr lang="en-US" altLang="zh-CN" sz="2000" dirty="0"/>
              <a:t>IT</a:t>
            </a:r>
            <a:r>
              <a:rPr lang="zh-CN" altLang="zh-CN" sz="2000" dirty="0"/>
              <a:t>企业的网站布局几乎都采用</a:t>
            </a:r>
            <a:r>
              <a:rPr lang="en-US" altLang="zh-CN" sz="2000" dirty="0"/>
              <a:t>DIV</a:t>
            </a:r>
            <a:r>
              <a:rPr lang="zh-CN" altLang="zh-CN" sz="2000" dirty="0"/>
              <a:t>、</a:t>
            </a:r>
            <a:r>
              <a:rPr lang="en-US" altLang="zh-CN" sz="2000" dirty="0"/>
              <a:t>CSS</a:t>
            </a:r>
            <a:r>
              <a:rPr lang="zh-CN" altLang="zh-CN" sz="2000" dirty="0"/>
              <a:t>技术，有些甚至采用</a:t>
            </a:r>
            <a:r>
              <a:rPr lang="en-US" altLang="zh-CN" sz="2000" dirty="0"/>
              <a:t>DIV</a:t>
            </a:r>
            <a:r>
              <a:rPr lang="zh-CN" altLang="zh-CN" sz="2000" dirty="0"/>
              <a:t>、</a:t>
            </a:r>
            <a:r>
              <a:rPr lang="en-US" altLang="zh-CN" sz="2000" dirty="0"/>
              <a:t>CSS</a:t>
            </a:r>
            <a:r>
              <a:rPr lang="zh-CN" altLang="zh-CN" sz="2000" dirty="0"/>
              <a:t>、表格混合进行页面布局。此类页面布局能够实现页面内容与表现的分离，提高网站访问速度、改善了用户的体验。</a:t>
            </a:r>
            <a:r>
              <a:rPr lang="zh-CN" altLang="en-US" sz="2000" dirty="0"/>
              <a:t>通过</a:t>
            </a:r>
            <a:r>
              <a:rPr lang="en-US" altLang="zh-CN" sz="2000" dirty="0"/>
              <a:t>DIV+CSS</a:t>
            </a:r>
            <a:r>
              <a:rPr lang="zh-CN" altLang="en-US" sz="2000" dirty="0"/>
              <a:t>实现页面元素精准控制，网站风格、代码维护与更新变得十分容易，甚至是页面的布局结构都可以通过修改</a:t>
            </a:r>
            <a:r>
              <a:rPr lang="en-US" altLang="zh-CN" sz="2000" dirty="0"/>
              <a:t>CSS</a:t>
            </a:r>
            <a:r>
              <a:rPr lang="zh-CN" altLang="en-US" sz="2000" dirty="0"/>
              <a:t>属性来重新定位。</a:t>
            </a:r>
            <a:endParaRPr lang="en-US" altLang="zh-CN" sz="2000" dirty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/>
              <a:t>      CSS</a:t>
            </a:r>
            <a:r>
              <a:rPr lang="zh-CN" altLang="zh-CN" sz="2000" dirty="0"/>
              <a:t>布局的步骤大致为：首先整体上对页面进行分块，接着按照分块设计使用</a:t>
            </a:r>
            <a:r>
              <a:rPr lang="en-US" altLang="zh-CN" sz="2000" dirty="0"/>
              <a:t>div</a:t>
            </a:r>
            <a:r>
              <a:rPr lang="zh-CN" altLang="zh-CN" sz="2000" dirty="0"/>
              <a:t>标记，并理清</a:t>
            </a:r>
            <a:r>
              <a:rPr lang="en-US" altLang="zh-CN" sz="2000" dirty="0"/>
              <a:t>div</a:t>
            </a:r>
            <a:r>
              <a:rPr lang="zh-CN" altLang="zh-CN" sz="2000" dirty="0"/>
              <a:t>标记的嵌套和层叠关系，然后对各</a:t>
            </a:r>
            <a:r>
              <a:rPr lang="en-US" altLang="zh-CN" sz="2000" dirty="0"/>
              <a:t>div</a:t>
            </a:r>
            <a:r>
              <a:rPr lang="zh-CN" altLang="zh-CN" sz="2000" dirty="0"/>
              <a:t>标记进行</a:t>
            </a:r>
            <a:r>
              <a:rPr lang="en-US" altLang="zh-CN" sz="2000" dirty="0"/>
              <a:t>CSS</a:t>
            </a:r>
            <a:r>
              <a:rPr lang="zh-CN" altLang="zh-CN" sz="2000" dirty="0"/>
              <a:t>定位，最后在各个分块中添加相应的内容。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1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10.1.1 </a:t>
            </a:r>
            <a:r>
              <a:rPr lang="zh-CN" altLang="zh-CN" dirty="0"/>
              <a:t>“三行模式”或“三列模式”</a:t>
            </a:r>
            <a:endParaRPr lang="zh-CN" altLang="en-US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66264"/>
            <a:ext cx="8534400" cy="1456134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       </a:t>
            </a:r>
            <a:r>
              <a:rPr lang="zh-CN" altLang="zh-CN" sz="1800" dirty="0"/>
              <a:t>此模式特点是把整个页面水平、垂直分成三个区域，其中“三行模式”将页面头部、主体及页脚三部分；“三列模式”将页面分成左、中、右三个部分</a:t>
            </a:r>
            <a:r>
              <a:rPr lang="zh-CN" altLang="en-US" sz="1800" dirty="0"/>
              <a:t>。分别进行</a:t>
            </a:r>
            <a:r>
              <a:rPr lang="en-US" altLang="zh-CN" sz="1800" dirty="0"/>
              <a:t>DIV</a:t>
            </a:r>
            <a:r>
              <a:rPr lang="zh-CN" altLang="en-US" sz="1800" dirty="0"/>
              <a:t>分区设计，写出</a:t>
            </a:r>
            <a:r>
              <a:rPr lang="en-US" altLang="zh-CN" sz="1800" dirty="0"/>
              <a:t>DIV</a:t>
            </a:r>
            <a:r>
              <a:rPr lang="zh-CN" altLang="en-US" sz="1800" dirty="0"/>
              <a:t>结构代码和</a:t>
            </a:r>
            <a:r>
              <a:rPr lang="en-US" altLang="zh-CN" sz="1800" dirty="0"/>
              <a:t>CSS</a:t>
            </a:r>
            <a:r>
              <a:rPr lang="zh-CN" altLang="en-US" sz="1800" dirty="0"/>
              <a:t>样式文件。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3237"/>
              </p:ext>
            </p:extLst>
          </p:nvPr>
        </p:nvGraphicFramePr>
        <p:xfrm>
          <a:off x="1714500" y="2266950"/>
          <a:ext cx="5715000" cy="2334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Visio" r:id="rId4" imgW="7054596" imgH="3838651" progId="">
                  <p:embed/>
                </p:oleObj>
              </mc:Choice>
              <mc:Fallback>
                <p:oleObj name="Visio" r:id="rId4" imgW="7054596" imgH="3838651" progId="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266950"/>
                        <a:ext cx="5715000" cy="2334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12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10.1.2 </a:t>
            </a:r>
            <a:r>
              <a:rPr lang="zh-CN" altLang="zh-CN" dirty="0"/>
              <a:t>“三行二列”、“三行三列”模式</a:t>
            </a:r>
            <a:endParaRPr lang="zh-CN" altLang="en-US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26262" y="865837"/>
            <a:ext cx="8686800" cy="1151333"/>
          </a:xfrm>
        </p:spPr>
        <p:txBody>
          <a:bodyPr/>
          <a:lstStyle/>
          <a:p>
            <a:pPr marL="0" indent="0">
              <a:lnSpc>
                <a:spcPts val="3500"/>
              </a:lnSpc>
              <a:buNone/>
            </a:pPr>
            <a:r>
              <a:rPr lang="en-US" altLang="zh-CN" sz="1800" dirty="0"/>
              <a:t>       </a:t>
            </a:r>
            <a:r>
              <a:rPr lang="zh-CN" altLang="zh-CN" sz="1800" dirty="0"/>
              <a:t>此模式特点是先将整个页面水平分成三个区域，再将中间区域分成两列或三列</a:t>
            </a:r>
            <a:r>
              <a:rPr lang="zh-CN" altLang="en-US" sz="1800" dirty="0"/>
              <a:t>。分别进行</a:t>
            </a:r>
            <a:r>
              <a:rPr lang="en-US" altLang="zh-CN" sz="1800" dirty="0"/>
              <a:t>DIV</a:t>
            </a:r>
            <a:r>
              <a:rPr lang="zh-CN" altLang="en-US" sz="1800" dirty="0"/>
              <a:t>分区设计，写出</a:t>
            </a:r>
            <a:r>
              <a:rPr lang="en-US" altLang="zh-CN" sz="1800" dirty="0"/>
              <a:t>DIV</a:t>
            </a:r>
            <a:r>
              <a:rPr lang="zh-CN" altLang="en-US" sz="1800" dirty="0"/>
              <a:t>结构代码和</a:t>
            </a:r>
            <a:r>
              <a:rPr lang="en-US" altLang="zh-CN" sz="1800" dirty="0"/>
              <a:t>CSS</a:t>
            </a:r>
            <a:r>
              <a:rPr lang="zh-CN" altLang="en-US" sz="1800" dirty="0"/>
              <a:t>样式文件。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-4399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591256"/>
              </p:ext>
            </p:extLst>
          </p:nvPr>
        </p:nvGraphicFramePr>
        <p:xfrm>
          <a:off x="1638300" y="2205502"/>
          <a:ext cx="5867400" cy="238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Visio" r:id="rId3" imgW="7054596" imgH="3838651" progId="">
                  <p:embed/>
                </p:oleObj>
              </mc:Choice>
              <mc:Fallback>
                <p:oleObj name="Visio" r:id="rId3" imgW="7054596" imgH="3838651" progId="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205502"/>
                        <a:ext cx="5867400" cy="2387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16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10.1.3 </a:t>
            </a:r>
            <a:r>
              <a:rPr lang="zh-CN" altLang="zh-CN" dirty="0"/>
              <a:t>多行多列复杂模式</a:t>
            </a:r>
            <a:endParaRPr lang="zh-CN" altLang="en-US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1189434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     </a:t>
            </a:r>
            <a:r>
              <a:rPr lang="zh-CN" altLang="zh-CN" sz="1800" dirty="0"/>
              <a:t>中央人民政府、中关村在线、淘宝网、腾讯、网易、新浪、搜狐、人民网等采用“多行三列模式”。公安部、财政部、阿里巴巴、网上超市</a:t>
            </a:r>
            <a:r>
              <a:rPr lang="en-US" altLang="zh-CN" sz="1800" dirty="0"/>
              <a:t>1</a:t>
            </a:r>
            <a:r>
              <a:rPr lang="zh-CN" altLang="zh-CN" sz="1800" dirty="0"/>
              <a:t>号店、去哪儿网、赶集网等网站采用“多行四列模式”。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-4399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84011"/>
              </p:ext>
            </p:extLst>
          </p:nvPr>
        </p:nvGraphicFramePr>
        <p:xfrm>
          <a:off x="4038600" y="2099327"/>
          <a:ext cx="4724400" cy="259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Visio" r:id="rId3" imgW="10006584" imgH="7390181" progId="">
                  <p:embed/>
                </p:oleObj>
              </mc:Choice>
              <mc:Fallback>
                <p:oleObj name="Visio" r:id="rId3" imgW="10006584" imgH="7390181" progId="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99327"/>
                        <a:ext cx="4724400" cy="2599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形标注 6"/>
          <p:cNvSpPr/>
          <p:nvPr/>
        </p:nvSpPr>
        <p:spPr bwMode="auto">
          <a:xfrm>
            <a:off x="609600" y="2351484"/>
            <a:ext cx="2895600" cy="2057400"/>
          </a:xfrm>
          <a:prstGeom prst="wedgeEllipseCallout">
            <a:avLst>
              <a:gd name="adj1" fmla="val 61880"/>
              <a:gd name="adj2" fmla="val -26434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indent="-419100" algn="r"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endParaRPr lang="en-US" altLang="zh-CN" sz="2800" dirty="0">
              <a:solidFill>
                <a:schemeClr val="bg1"/>
              </a:solidFill>
              <a:ea typeface="黑体" pitchFamily="49" charset="-122"/>
            </a:endParaRPr>
          </a:p>
          <a:p>
            <a:pPr marL="784225" indent="-419100" defTabSz="1158875" eaLnBrk="0" hangingPunct="0">
              <a:lnSpc>
                <a:spcPts val="25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分别进行</a:t>
            </a:r>
            <a:r>
              <a:rPr lang="en-US" altLang="zh-CN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</a:p>
          <a:p>
            <a:pPr marL="784225" indent="-419100" defTabSz="1158875" eaLnBrk="0" hangingPunct="0">
              <a:lnSpc>
                <a:spcPts val="25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分区设计，写</a:t>
            </a:r>
            <a:endParaRPr lang="en-US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84225" indent="-419100" defTabSz="1158875" eaLnBrk="0" hangingPunct="0">
              <a:lnSpc>
                <a:spcPts val="25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结构代</a:t>
            </a:r>
            <a:endParaRPr lang="en-US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84225" indent="-419100" defTabSz="1158875" eaLnBrk="0" hangingPunct="0">
              <a:lnSpc>
                <a:spcPts val="25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码和</a:t>
            </a:r>
            <a:r>
              <a:rPr lang="en-US" altLang="zh-CN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lang="en-US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84225" indent="-419100" defTabSz="1158875" eaLnBrk="0" hangingPunct="0">
              <a:lnSpc>
                <a:spcPts val="25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18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多行三列模式页面布局</a:t>
            </a:r>
            <a:r>
              <a:rPr lang="zh-CN" altLang="en-US" dirty="0"/>
              <a:t>案例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4312550"/>
            <a:ext cx="7924800" cy="381000"/>
          </a:xfrm>
        </p:spPr>
        <p:txBody>
          <a:bodyPr/>
          <a:lstStyle/>
          <a:p>
            <a:r>
              <a:rPr lang="zh-CN" altLang="en-US" sz="1800" dirty="0"/>
              <a:t>设计步骤：</a:t>
            </a:r>
            <a:r>
              <a:rPr lang="en-US" altLang="zh-CN" sz="1800" dirty="0"/>
              <a:t>1</a:t>
            </a:r>
            <a:r>
              <a:rPr lang="zh-CN" altLang="en-US" sz="1800" dirty="0"/>
              <a:t>、写出</a:t>
            </a:r>
            <a:r>
              <a:rPr lang="en-US" altLang="zh-CN" sz="1800" dirty="0"/>
              <a:t>DIV</a:t>
            </a:r>
            <a:r>
              <a:rPr lang="zh-CN" altLang="en-US" sz="1800" dirty="0"/>
              <a:t>结构； </a:t>
            </a:r>
            <a:r>
              <a:rPr lang="en-US" altLang="zh-CN" sz="1800" dirty="0"/>
              <a:t>2</a:t>
            </a:r>
            <a:r>
              <a:rPr lang="zh-CN" altLang="en-US" sz="1800" dirty="0"/>
              <a:t>、编写</a:t>
            </a:r>
            <a:r>
              <a:rPr lang="en-US" altLang="zh-CN" sz="1800" dirty="0"/>
              <a:t>CSS</a:t>
            </a:r>
            <a:r>
              <a:rPr lang="zh-CN" altLang="en-US" sz="1800" dirty="0"/>
              <a:t>文件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 descr="多行三行模式布局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67" y="967113"/>
            <a:ext cx="5447665" cy="3209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16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多行三列模式页面布局</a:t>
            </a:r>
            <a:r>
              <a:rPr lang="zh-CN" altLang="en-US" dirty="0"/>
              <a:t>案例代码</a:t>
            </a:r>
            <a:r>
              <a:rPr lang="en-US" altLang="zh-CN" dirty="0"/>
              <a:t>-DIV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1" y="810816"/>
            <a:ext cx="5410199" cy="3875484"/>
          </a:xfrm>
        </p:spPr>
        <p:txBody>
          <a:bodyPr/>
          <a:lstStyle/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&lt;!-- edu_10_1_5.html --&gt;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&lt;!</a:t>
            </a:r>
            <a:r>
              <a:rPr lang="en-US" altLang="zh-CN" sz="1600" dirty="0" err="1"/>
              <a:t>doctype</a:t>
            </a:r>
            <a:r>
              <a:rPr lang="en-US" altLang="zh-CN" sz="1600" dirty="0"/>
              <a:t> html&gt;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&lt;html 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="en"&gt;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&lt;head&gt;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&lt;meta charset="UTF-8"&gt;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&lt;meta name="Generator" content="</a:t>
            </a:r>
            <a:r>
              <a:rPr lang="en-US" altLang="zh-CN" sz="1600" dirty="0" err="1"/>
              <a:t>EditPlus</a:t>
            </a:r>
            <a:r>
              <a:rPr lang="en-US" altLang="zh-CN" sz="1600" dirty="0"/>
              <a:t>®"&gt;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&lt;meta name="Author" content=""&gt;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&lt;meta name="Keywords" content=""&gt;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&lt;meta name="Description" content=""&gt;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&lt;title&gt;</a:t>
            </a:r>
            <a:r>
              <a:rPr lang="zh-CN" altLang="en-US" sz="1600" dirty="0"/>
              <a:t>多行三行模式布局</a:t>
            </a:r>
            <a:r>
              <a:rPr lang="en-US" altLang="zh-CN" sz="1600" dirty="0"/>
              <a:t>&lt;/title&gt;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&lt;link </a:t>
            </a:r>
            <a:r>
              <a:rPr lang="en-US" altLang="zh-CN" sz="1600" dirty="0" err="1"/>
              <a:t>rel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stylesheet</a:t>
            </a:r>
            <a:r>
              <a:rPr lang="en-US" altLang="zh-CN" sz="1600" dirty="0"/>
              <a:t>" </a:t>
            </a:r>
            <a:r>
              <a:rPr lang="en-US" altLang="zh-CN" sz="1600" dirty="0" err="1"/>
              <a:t>href</a:t>
            </a:r>
            <a:r>
              <a:rPr lang="en-US" altLang="zh-CN" sz="1600" dirty="0"/>
              <a:t>="layout5.css" type="text/</a:t>
            </a:r>
            <a:r>
              <a:rPr lang="en-US" altLang="zh-CN" sz="1600" dirty="0" err="1"/>
              <a:t>css</a:t>
            </a:r>
            <a:r>
              <a:rPr lang="en-US" altLang="zh-CN" sz="1600" dirty="0"/>
              <a:t>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&lt;/head&gt;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&lt;body&gt;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&lt;div id="container" class=""&gt;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&lt;div id="header" class=""&gt;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&lt;div id="logo" class=""&gt;logo&lt;/div&gt;	  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&lt;div id="</a:t>
            </a:r>
            <a:r>
              <a:rPr lang="en-US" altLang="zh-CN" sz="1600" dirty="0" err="1"/>
              <a:t>nav</a:t>
            </a:r>
            <a:r>
              <a:rPr lang="en-US" altLang="zh-CN" sz="1600" dirty="0"/>
              <a:t>" class=""&gt;</a:t>
            </a:r>
            <a:r>
              <a:rPr lang="en-US" altLang="zh-CN" sz="1600" dirty="0" err="1"/>
              <a:t>nav</a:t>
            </a:r>
            <a:r>
              <a:rPr lang="en-US" altLang="zh-CN" sz="1600" dirty="0"/>
              <a:t>&lt;/div&gt;	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&lt;/div&gt;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&lt;div id="main" class=""&gt;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&lt;div id="left" class=""&gt;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8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多行三列模式页面布局</a:t>
            </a:r>
            <a:r>
              <a:rPr lang="zh-CN" altLang="en-US" dirty="0"/>
              <a:t>案例代码</a:t>
            </a:r>
            <a:r>
              <a:rPr lang="en-US" altLang="zh-CN" dirty="0"/>
              <a:t>-DIV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800100"/>
            <a:ext cx="85344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&lt;div id="left_up_1" class=""&gt;left_up_1&lt;/div&gt;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&lt;div id="left_up_2" class=""&gt;left_up_2&lt;/div&gt;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&lt;div id="left_down_1" class=""&gt;left_down_1&lt;/div&gt;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&lt;div id="left_down_2" class=""&gt;left_down_2&lt;/div&gt;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&lt;/div&gt;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&lt;div id="center" class=""&gt;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&lt;div id="</a:t>
            </a:r>
            <a:r>
              <a:rPr lang="en-US" altLang="zh-CN" sz="1400" dirty="0" err="1"/>
              <a:t>center_up</a:t>
            </a:r>
            <a:r>
              <a:rPr lang="en-US" altLang="zh-CN" sz="1400" dirty="0"/>
              <a:t>" class=""&gt;</a:t>
            </a:r>
            <a:r>
              <a:rPr lang="en-US" altLang="zh-CN" sz="1400" dirty="0" err="1"/>
              <a:t>center_up</a:t>
            </a:r>
            <a:r>
              <a:rPr lang="en-US" altLang="zh-CN" sz="1400" dirty="0"/>
              <a:t>&lt;/div&gt;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&lt;div id="</a:t>
            </a:r>
            <a:r>
              <a:rPr lang="en-US" altLang="zh-CN" sz="1400" dirty="0" err="1"/>
              <a:t>center_down</a:t>
            </a:r>
            <a:r>
              <a:rPr lang="en-US" altLang="zh-CN" sz="1400" dirty="0"/>
              <a:t>" class=""&gt;</a:t>
            </a:r>
            <a:r>
              <a:rPr lang="en-US" altLang="zh-CN" sz="1400" dirty="0" err="1"/>
              <a:t>center_down</a:t>
            </a:r>
            <a:r>
              <a:rPr lang="en-US" altLang="zh-CN" sz="1400" dirty="0"/>
              <a:t>&lt;/div&gt; &lt;</a:t>
            </a:r>
            <a:r>
              <a:rPr lang="en-US" altLang="zh-CN" sz="1400" dirty="0" err="1"/>
              <a:t>/div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&lt;div id="right" class=""&gt;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&lt;div id="</a:t>
            </a:r>
            <a:r>
              <a:rPr lang="en-US" altLang="zh-CN" sz="1400" dirty="0" err="1"/>
              <a:t>right_up</a:t>
            </a:r>
            <a:r>
              <a:rPr lang="en-US" altLang="zh-CN" sz="1400" dirty="0"/>
              <a:t>" class=""&gt;</a:t>
            </a:r>
            <a:r>
              <a:rPr lang="en-US" altLang="zh-CN" sz="1400" dirty="0" err="1"/>
              <a:t>right_up</a:t>
            </a:r>
            <a:r>
              <a:rPr lang="en-US" altLang="zh-CN" sz="1400" dirty="0"/>
              <a:t>&lt;/div&gt;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&lt;div id="</a:t>
            </a:r>
            <a:r>
              <a:rPr lang="en-US" altLang="zh-CN" sz="1400" dirty="0" err="1"/>
              <a:t>right_down</a:t>
            </a:r>
            <a:r>
              <a:rPr lang="en-US" altLang="zh-CN" sz="1400" dirty="0"/>
              <a:t>" class=""&gt;</a:t>
            </a:r>
            <a:r>
              <a:rPr lang="en-US" altLang="zh-CN" sz="1400" dirty="0" err="1"/>
              <a:t>right_down</a:t>
            </a:r>
            <a:r>
              <a:rPr lang="en-US" altLang="zh-CN" sz="1400" dirty="0"/>
              <a:t>&lt;/div&gt;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&lt;/div&gt;&lt;</a:t>
            </a:r>
            <a:r>
              <a:rPr lang="en-US" altLang="zh-CN" sz="1400" dirty="0" err="1"/>
              <a:t>/div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&lt;div id="footer" class=""&gt;footer&lt;/div&gt;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&lt;/div&gt; &lt;/body&gt;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&lt;/html&gt;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/* layout5.css */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*{font-size:26px;margin:0 auto;padding:0px;}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#container{width:100%;height:700px;margin:5px;}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#header{width:100%;height:150px;}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#logo{background:#99ffcc;width:100%;height:98px;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    border-bottom:2px solid #FFFFFF;}	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1eb7c36e7a49b3678a58f95ed3079922dfb60"/>
</p:tagLst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</TotalTime>
  <Words>2647</Words>
  <Application>Microsoft Office PowerPoint</Application>
  <PresentationFormat>全屏显示(16:9)</PresentationFormat>
  <Paragraphs>188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Times New Roman</vt:lpstr>
      <vt:lpstr>Verdana</vt:lpstr>
      <vt:lpstr>Wingdings</vt:lpstr>
      <vt:lpstr>6_CS3510</vt:lpstr>
      <vt:lpstr>Visio</vt:lpstr>
      <vt:lpstr>第10章 CSS+DIV页面布局</vt:lpstr>
      <vt:lpstr>本章学习目标</vt:lpstr>
      <vt:lpstr>10.1  页面布局设计</vt:lpstr>
      <vt:lpstr>10.1.1 “三行模式”或“三列模式”</vt:lpstr>
      <vt:lpstr>10.1.2 “三行二列”、“三行三列”模式</vt:lpstr>
      <vt:lpstr>10.1.3 多行多列复杂模式</vt:lpstr>
      <vt:lpstr>多行三列模式页面布局案例</vt:lpstr>
      <vt:lpstr>多行三列模式页面布局案例代码-DIV</vt:lpstr>
      <vt:lpstr>多行三列模式页面布局案例代码-DIV</vt:lpstr>
      <vt:lpstr>多行三列模式页面布局案例代码-CSS</vt:lpstr>
      <vt:lpstr>10.2  导航菜单设计</vt:lpstr>
      <vt:lpstr>10.2.1  一级水平导航菜单</vt:lpstr>
      <vt:lpstr>10.2.1  一级水平导航菜单</vt:lpstr>
      <vt:lpstr>10.2.2  二级水平导航菜单</vt:lpstr>
      <vt:lpstr>10.2.2  二级水平导航菜单</vt:lpstr>
      <vt:lpstr>10.2.2  二级水平导航菜单</vt:lpstr>
      <vt:lpstr>10.2.2  二级水平导航菜单</vt:lpstr>
      <vt:lpstr>横向二级导航菜单案例</vt:lpstr>
      <vt:lpstr>10.3  综合实例</vt:lpstr>
      <vt:lpstr>综合实例-页面DIV设计</vt:lpstr>
      <vt:lpstr>综合实例-DIV布局</vt:lpstr>
      <vt:lpstr>综合实例-导航菜单</vt:lpstr>
      <vt:lpstr>综合实例-代码设计</vt:lpstr>
      <vt:lpstr>本章小结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曾 千千</cp:lastModifiedBy>
  <cp:revision>456</cp:revision>
  <cp:lastPrinted>1601-01-01T00:00:00Z</cp:lastPrinted>
  <dcterms:created xsi:type="dcterms:W3CDTF">1601-01-01T00:00:00Z</dcterms:created>
  <dcterms:modified xsi:type="dcterms:W3CDTF">2020-04-26T12:01:59Z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