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79"/>
  </p:notesMasterIdLst>
  <p:sldIdLst>
    <p:sldId id="256" r:id="rId2"/>
    <p:sldId id="328" r:id="rId3"/>
    <p:sldId id="257" r:id="rId4"/>
    <p:sldId id="258" r:id="rId5"/>
    <p:sldId id="259" r:id="rId6"/>
    <p:sldId id="260" r:id="rId7"/>
    <p:sldId id="293" r:id="rId8"/>
    <p:sldId id="294" r:id="rId9"/>
    <p:sldId id="329" r:id="rId10"/>
    <p:sldId id="295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94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92" r:id="rId62"/>
    <p:sldId id="393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89" r:id="rId73"/>
    <p:sldId id="395" r:id="rId74"/>
    <p:sldId id="396" r:id="rId75"/>
    <p:sldId id="397" r:id="rId76"/>
    <p:sldId id="390" r:id="rId77"/>
    <p:sldId id="391" r:id="rId78"/>
  </p:sldIdLst>
  <p:sldSz cx="9144000" cy="5143500" type="screen16x9"/>
  <p:notesSz cx="6858000" cy="9144000"/>
  <p:custDataLst>
    <p:tags r:id="rId8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A"/>
    <a:srgbClr val="A50021"/>
    <a:srgbClr val="B9B9D5"/>
    <a:srgbClr val="00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8" autoAdjust="0"/>
    <p:restoredTop sz="94802" autoAdjust="0"/>
  </p:normalViewPr>
  <p:slideViewPr>
    <p:cSldViewPr>
      <p:cViewPr varScale="1">
        <p:scale>
          <a:sx n="106" d="100"/>
          <a:sy n="106" d="100"/>
        </p:scale>
        <p:origin x="6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6DD26FE-2B9B-4849-A382-822665D10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532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D26FE-2B9B-4849-A382-822665D109CE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4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73837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73830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4767263"/>
            <a:ext cx="27432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pPr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4767263"/>
            <a:ext cx="41148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4767263"/>
            <a:ext cx="27432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8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24" y="7382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基础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62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32240"/>
            <a:ext cx="474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61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4301"/>
            <a:ext cx="7772400" cy="516731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</a:t>
            </a:r>
            <a:r>
              <a:rPr lang="en-US" altLang="zh-CN" dirty="0"/>
              <a:t>JavaScript</a:t>
            </a:r>
            <a:r>
              <a:rPr lang="zh-CN" altLang="en-US"/>
              <a:t>基础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38200"/>
            <a:ext cx="7239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762000" y="971550"/>
            <a:ext cx="685800" cy="1600200"/>
          </a:xfrm>
          <a:prstGeom prst="wedgeRoundRectCallout">
            <a:avLst>
              <a:gd name="adj1" fmla="val 154861"/>
              <a:gd name="adj2" fmla="val 34005"/>
              <a:gd name="adj3" fmla="val 16667"/>
            </a:avLst>
          </a:prstGeom>
          <a:solidFill>
            <a:srgbClr val="0000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采用</a:t>
            </a:r>
            <a:r>
              <a:rPr lang="en-US" altLang="zh-CN" sz="1800" dirty="0">
                <a:solidFill>
                  <a:schemeClr val="bg1"/>
                </a:solidFill>
              </a:rPr>
              <a:t>JS</a:t>
            </a:r>
            <a:r>
              <a:rPr lang="zh-CN" altLang="en-US" sz="1800" dirty="0">
                <a:solidFill>
                  <a:schemeClr val="bg1"/>
                </a:solidFill>
              </a:rPr>
              <a:t>编程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762000" y="3028950"/>
            <a:ext cx="685800" cy="1600200"/>
          </a:xfrm>
          <a:prstGeom prst="wedgeRoundRectCallout">
            <a:avLst>
              <a:gd name="adj1" fmla="val 108333"/>
              <a:gd name="adj2" fmla="val 21727"/>
              <a:gd name="adj3" fmla="val 16667"/>
            </a:avLst>
          </a:prstGeom>
          <a:solidFill>
            <a:srgbClr val="0000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这是</a:t>
            </a:r>
            <a:r>
              <a:rPr lang="en-US" altLang="zh-CN" sz="1800" dirty="0">
                <a:solidFill>
                  <a:schemeClr val="bg1"/>
                </a:solidFill>
              </a:rPr>
              <a:t>JS</a:t>
            </a:r>
            <a:r>
              <a:rPr lang="zh-CN" altLang="en-US" sz="1800" dirty="0">
                <a:solidFill>
                  <a:schemeClr val="bg1"/>
                </a:solidFill>
              </a:rPr>
              <a:t>代码</a:t>
            </a: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057651"/>
            <a:ext cx="7239000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4" y="57150"/>
            <a:ext cx="7761287" cy="567929"/>
          </a:xfrm>
        </p:spPr>
        <p:txBody>
          <a:bodyPr/>
          <a:lstStyle/>
          <a:p>
            <a:r>
              <a:rPr lang="en-US" altLang="zh-CN" dirty="0"/>
              <a:t>14.1.3  </a:t>
            </a:r>
            <a:r>
              <a:rPr lang="en-US" altLang="zh-CN" kern="1200" dirty="0">
                <a:cs typeface="+mn-cs"/>
              </a:rPr>
              <a:t>JavaScript</a:t>
            </a:r>
            <a:r>
              <a:rPr lang="zh-CN" altLang="en-US" dirty="0"/>
              <a:t>放置</a:t>
            </a:r>
            <a:r>
              <a:rPr lang="en-US" altLang="zh-CN" dirty="0"/>
              <a:t>-</a:t>
            </a:r>
            <a:r>
              <a:rPr lang="zh-CN" altLang="en-US" dirty="0"/>
              <a:t>事件处理代码</a:t>
            </a: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533400" y="819150"/>
            <a:ext cx="4495800" cy="296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/>
              <a:t>&lt;!-- edu_14_1_4.html --&gt;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&lt;html&gt;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&lt;head&gt;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&lt;title&gt;</a:t>
            </a:r>
            <a:r>
              <a:rPr lang="zh-CN" altLang="en-US" sz="1600" dirty="0"/>
              <a:t>直接在事件处理代码中加入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代码</a:t>
            </a:r>
            <a:r>
              <a:rPr lang="en-US" altLang="zh-CN" sz="1600" dirty="0"/>
              <a:t>&lt;/title&gt;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&lt;/head&gt;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&lt;body&gt;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&lt;form&gt;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 &lt;input type="button" </a:t>
            </a:r>
            <a:r>
              <a:rPr lang="en-US" altLang="zh-CN" sz="1600" dirty="0" err="1">
                <a:solidFill>
                  <a:srgbClr val="FF0000"/>
                </a:solidFill>
              </a:rPr>
              <a:t>onclick</a:t>
            </a:r>
            <a:r>
              <a:rPr lang="en-US" altLang="zh-CN" sz="1600" dirty="0">
                <a:solidFill>
                  <a:srgbClr val="FF0000"/>
                </a:solidFill>
              </a:rPr>
              <a:t>="alert('</a:t>
            </a:r>
            <a:r>
              <a:rPr lang="zh-CN" altLang="en-US" sz="1600" dirty="0">
                <a:solidFill>
                  <a:srgbClr val="FF0000"/>
                </a:solidFill>
              </a:rPr>
              <a:t>直接在事件处理代码中加入</a:t>
            </a:r>
            <a:r>
              <a:rPr lang="en-US" altLang="zh-CN" sz="1600" dirty="0">
                <a:solidFill>
                  <a:srgbClr val="FF0000"/>
                </a:solidFill>
              </a:rPr>
              <a:t>JavaScript</a:t>
            </a:r>
            <a:r>
              <a:rPr lang="zh-CN" altLang="en-US" sz="1600" dirty="0">
                <a:solidFill>
                  <a:srgbClr val="FF0000"/>
                </a:solidFill>
              </a:rPr>
              <a:t>代码</a:t>
            </a:r>
            <a:r>
              <a:rPr lang="en-US" altLang="zh-CN" sz="1600" dirty="0">
                <a:solidFill>
                  <a:srgbClr val="FF0000"/>
                </a:solidFill>
              </a:rPr>
              <a:t>')"</a:t>
            </a:r>
            <a:r>
              <a:rPr lang="en-US" altLang="zh-CN" sz="1600" dirty="0"/>
              <a:t> value="</a:t>
            </a:r>
            <a:r>
              <a:rPr lang="zh-CN" altLang="en-US" sz="1600" dirty="0"/>
              <a:t>直接调用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代码</a:t>
            </a:r>
            <a:r>
              <a:rPr lang="en-US" altLang="zh-CN" sz="1600" dirty="0"/>
              <a:t>"&gt;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 &lt;/form&gt;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&lt;/body&gt;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&lt;/html&gt;</a:t>
            </a:r>
            <a:endParaRPr lang="zh-CN" altLang="en-US" sz="1600" dirty="0"/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609600" y="3766149"/>
            <a:ext cx="8396037" cy="86543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7675" indent="-447675">
              <a:lnSpc>
                <a:spcPts val="3200"/>
              </a:lnSpc>
              <a:tabLst>
                <a:tab pos="447675" algn="l"/>
                <a:tab pos="536575" algn="l"/>
              </a:tabLst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代码直接放置在事件处理的代码中，可以直接运行。也可以加上“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javascript:alert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(‘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信息’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);”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57350"/>
            <a:ext cx="3687763" cy="109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723"/>
            <a:ext cx="7761288" cy="567928"/>
          </a:xfrm>
        </p:spPr>
        <p:txBody>
          <a:bodyPr/>
          <a:lstStyle/>
          <a:p>
            <a:r>
              <a:rPr lang="en-US" altLang="zh-CN" dirty="0"/>
              <a:t>14.2  </a:t>
            </a:r>
            <a:r>
              <a:rPr lang="en-US" altLang="zh-CN" kern="1200" dirty="0">
                <a:cs typeface="+mn-cs"/>
              </a:rPr>
              <a:t>JavaScript</a:t>
            </a:r>
            <a:r>
              <a:rPr lang="zh-CN" altLang="en-US" dirty="0"/>
              <a:t>程序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JavaScript</a:t>
            </a:r>
            <a:r>
              <a:rPr lang="zh-CN" altLang="zh-CN" sz="1800" dirty="0"/>
              <a:t>程序由语句、语句块、函数、对象、方法、属性等构成，通过顺序、分支和循环三种基本程序控制结构来进行编程。</a:t>
            </a:r>
            <a:endParaRPr lang="en-US" altLang="zh-CN" sz="1800" dirty="0"/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b="1" dirty="0"/>
              <a:t>14.2.1 </a:t>
            </a:r>
            <a:r>
              <a:rPr lang="zh-CN" altLang="en-US" sz="1800" b="1" dirty="0"/>
              <a:t>语句和语句块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JavaScript</a:t>
            </a:r>
            <a:r>
              <a:rPr lang="zh-CN" altLang="en-US" sz="1800" dirty="0"/>
              <a:t>语句是发送给浏览器的命令，语句的作用是告诉浏览器要做的事情。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alert(“</a:t>
            </a:r>
            <a:r>
              <a:rPr lang="zh-CN" altLang="en-US" sz="1600" dirty="0">
                <a:solidFill>
                  <a:srgbClr val="FF0000"/>
                </a:solidFill>
              </a:rPr>
              <a:t>这是告警消息框</a:t>
            </a:r>
            <a:r>
              <a:rPr lang="en-US" altLang="zh-CN" sz="1600" dirty="0">
                <a:solidFill>
                  <a:srgbClr val="FF0000"/>
                </a:solidFill>
              </a:rPr>
              <a:t>!”); //</a:t>
            </a:r>
            <a:r>
              <a:rPr lang="zh-CN" altLang="en-US" sz="1600" dirty="0">
                <a:solidFill>
                  <a:srgbClr val="FF0000"/>
                </a:solidFill>
              </a:rPr>
              <a:t>弹出告警消息框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JavaScript</a:t>
            </a:r>
            <a:r>
              <a:rPr lang="zh-CN" altLang="en-US" sz="1800" dirty="0"/>
              <a:t>语句可以分批组合起来形成语句块，语句块以左花括号“</a:t>
            </a:r>
            <a:r>
              <a:rPr lang="en-US" altLang="zh-CN" sz="1800" dirty="0">
                <a:solidFill>
                  <a:srgbClr val="FF0000"/>
                </a:solidFill>
              </a:rPr>
              <a:t>{</a:t>
            </a:r>
            <a:r>
              <a:rPr lang="en-US" altLang="zh-CN" sz="1800" dirty="0"/>
              <a:t>”</a:t>
            </a:r>
            <a:r>
              <a:rPr lang="zh-CN" altLang="en-US" sz="1800" dirty="0"/>
              <a:t>开始，以右花括号“</a:t>
            </a: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r>
              <a:rPr lang="en-US" altLang="zh-CN" sz="1800" dirty="0"/>
              <a:t>”</a:t>
            </a:r>
            <a:r>
              <a:rPr lang="zh-CN" altLang="en-US" sz="1800"/>
              <a:t>结束</a:t>
            </a:r>
            <a:r>
              <a:rPr lang="zh-CN" altLang="en-US" sz="1800" dirty="0"/>
              <a:t>。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{ var s=0; </a:t>
            </a:r>
            <a:r>
              <a:rPr lang="en-US" altLang="zh-CN" sz="16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600" dirty="0">
                <a:solidFill>
                  <a:srgbClr val="FF0000"/>
                </a:solidFill>
              </a:rPr>
              <a:t>(“S</a:t>
            </a:r>
            <a:r>
              <a:rPr lang="zh-CN" altLang="en-US" sz="1600" dirty="0">
                <a:solidFill>
                  <a:srgbClr val="FF0000"/>
                </a:solidFill>
              </a:rPr>
              <a:t>的值</a:t>
            </a:r>
            <a:r>
              <a:rPr lang="en-US" altLang="zh-CN" sz="1600" dirty="0">
                <a:solidFill>
                  <a:srgbClr val="FF0000"/>
                </a:solidFill>
              </a:rPr>
              <a:t>=”+s) ; }   //</a:t>
            </a:r>
            <a:r>
              <a:rPr lang="zh-CN" altLang="en-US" sz="1600" dirty="0">
                <a:solidFill>
                  <a:srgbClr val="FF0000"/>
                </a:solidFill>
              </a:rPr>
              <a:t>赋值，并输出到页面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ts val="3200"/>
              </a:lnSpc>
              <a:buFont typeface="Wingdings" pitchFamily="2" charset="2"/>
              <a:buNone/>
            </a:pPr>
            <a:endParaRPr lang="zh-CN" altLang="en-US" sz="1800" dirty="0">
              <a:solidFill>
                <a:srgbClr val="0000F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32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14.2.2</a:t>
            </a:r>
            <a:r>
              <a:rPr lang="en-US" altLang="zh-CN" dirty="0"/>
              <a:t> </a:t>
            </a:r>
            <a:r>
              <a:rPr lang="zh-CN" altLang="en-US" dirty="0"/>
              <a:t>代码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1800" dirty="0"/>
              <a:t> JavaScript</a:t>
            </a:r>
            <a:r>
              <a:rPr lang="zh-CN" altLang="en-US" sz="1800" dirty="0"/>
              <a:t>代码是由若干条语句或语句块构成的执行体。</a:t>
            </a:r>
          </a:p>
          <a:p>
            <a:pPr marL="808037" lvl="1" indent="-457200">
              <a:lnSpc>
                <a:spcPts val="26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&lt;script type="text/</a:t>
            </a:r>
            <a:r>
              <a:rPr lang="en-US" altLang="zh-CN" sz="1600" b="0" dirty="0" err="1">
                <a:solidFill>
                  <a:srgbClr val="FF0000"/>
                </a:solidFill>
              </a:rPr>
              <a:t>javascript</a:t>
            </a:r>
            <a:r>
              <a:rPr lang="en-US" altLang="zh-CN" sz="1600" b="0" dirty="0">
                <a:solidFill>
                  <a:srgbClr val="FF0000"/>
                </a:solidFill>
              </a:rPr>
              <a:t>"&gt;</a:t>
            </a:r>
          </a:p>
          <a:p>
            <a:pPr marL="1173162" lvl="2" indent="-457200">
              <a:lnSpc>
                <a:spcPts val="26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</a:t>
            </a:r>
            <a:r>
              <a:rPr lang="en-US" altLang="zh-CN" sz="1600" b="0" dirty="0" err="1">
                <a:solidFill>
                  <a:srgbClr val="FF0000"/>
                </a:solidFill>
              </a:rPr>
              <a:t>var</a:t>
            </a:r>
            <a:r>
              <a:rPr lang="en-US" altLang="zh-CN" sz="1600" b="0" dirty="0">
                <a:solidFill>
                  <a:srgbClr val="FF0000"/>
                </a:solidFill>
              </a:rPr>
              <a:t> color="red";</a:t>
            </a:r>
          </a:p>
          <a:p>
            <a:pPr marL="1173162" lvl="2" indent="-457200">
              <a:lnSpc>
                <a:spcPts val="26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if(color=="red")</a:t>
            </a:r>
          </a:p>
          <a:p>
            <a:pPr marL="1173162" lvl="2" indent="-457200">
              <a:lnSpc>
                <a:spcPts val="26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{</a:t>
            </a:r>
          </a:p>
          <a:p>
            <a:pPr marL="1173162" lvl="2" indent="-457200">
              <a:lnSpc>
                <a:spcPts val="26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    </a:t>
            </a:r>
            <a:r>
              <a:rPr lang="en-US" altLang="zh-CN" sz="1600" b="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600" b="0" dirty="0">
                <a:solidFill>
                  <a:srgbClr val="FF0000"/>
                </a:solidFill>
              </a:rPr>
              <a:t>("</a:t>
            </a:r>
            <a:r>
              <a:rPr lang="zh-CN" altLang="en-US" sz="1600" b="0" dirty="0">
                <a:solidFill>
                  <a:srgbClr val="FF0000"/>
                </a:solidFill>
              </a:rPr>
              <a:t>颜色是红色</a:t>
            </a:r>
            <a:r>
              <a:rPr lang="en-US" altLang="zh-CN" sz="1600" b="0" dirty="0">
                <a:solidFill>
                  <a:srgbClr val="FF0000"/>
                </a:solidFill>
              </a:rPr>
              <a:t>!");  </a:t>
            </a:r>
          </a:p>
          <a:p>
            <a:pPr marL="1173162" lvl="2" indent="-457200">
              <a:lnSpc>
                <a:spcPts val="26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    alert("</a:t>
            </a:r>
            <a:r>
              <a:rPr lang="zh-CN" altLang="en-US" sz="1600" b="0" dirty="0">
                <a:solidFill>
                  <a:srgbClr val="FF0000"/>
                </a:solidFill>
              </a:rPr>
              <a:t>颜色是红色</a:t>
            </a:r>
            <a:r>
              <a:rPr lang="en-US" altLang="zh-CN" sz="1600" b="0" dirty="0">
                <a:solidFill>
                  <a:srgbClr val="FF0000"/>
                </a:solidFill>
              </a:rPr>
              <a:t>!");</a:t>
            </a:r>
          </a:p>
          <a:p>
            <a:pPr marL="1173162" lvl="2" indent="-457200">
              <a:lnSpc>
                <a:spcPts val="26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}</a:t>
            </a:r>
          </a:p>
          <a:p>
            <a:pPr marL="808037" lvl="1" indent="-457200">
              <a:lnSpc>
                <a:spcPts val="26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&lt;/script&gt;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4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14.2.3 </a:t>
            </a:r>
            <a:r>
              <a:rPr lang="zh-CN" altLang="en-US" kern="1200" dirty="0">
                <a:cs typeface="+mn-cs"/>
              </a:rPr>
              <a:t>消息对话框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/>
              <a:t>      JavaScript</a:t>
            </a:r>
            <a:r>
              <a:rPr lang="zh-CN" altLang="en-US" sz="1800" dirty="0"/>
              <a:t>中的消息对话框分为告警框、确认框和提示框。</a:t>
            </a:r>
            <a:endParaRPr lang="en-US" altLang="zh-CN" sz="1800" dirty="0"/>
          </a:p>
          <a:p>
            <a:pPr marL="0" indent="0"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、警告框</a:t>
            </a:r>
          </a:p>
          <a:p>
            <a:pPr marL="0" indent="0"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600" dirty="0"/>
              <a:t>           </a:t>
            </a:r>
            <a:r>
              <a:rPr lang="en-US" altLang="zh-CN" sz="1600" dirty="0">
                <a:solidFill>
                  <a:srgbClr val="FF0000"/>
                </a:solidFill>
              </a:rPr>
              <a:t>alert (message) ;</a:t>
            </a:r>
          </a:p>
          <a:p>
            <a:pPr marL="0" indent="0"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、确认框</a:t>
            </a:r>
          </a:p>
          <a:p>
            <a:pPr marL="0" indent="0"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confirm (message); </a:t>
            </a:r>
          </a:p>
          <a:p>
            <a:pPr marL="0" indent="0"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、提示框</a:t>
            </a:r>
          </a:p>
          <a:p>
            <a:pPr marL="0" indent="0"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prompt (text, </a:t>
            </a:r>
            <a:r>
              <a:rPr lang="en-US" altLang="zh-CN" sz="1600" dirty="0" err="1">
                <a:solidFill>
                  <a:srgbClr val="FF0000"/>
                </a:solidFill>
              </a:rPr>
              <a:t>defaultText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661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14.2.3 </a:t>
            </a:r>
            <a:r>
              <a:rPr lang="zh-CN" altLang="en-US" dirty="0"/>
              <a:t>消息对话框</a:t>
            </a:r>
            <a:r>
              <a:rPr lang="en-US" altLang="zh-CN" dirty="0"/>
              <a:t>-</a:t>
            </a:r>
            <a:r>
              <a:rPr lang="zh-CN" altLang="en-US" dirty="0"/>
              <a:t>告警框</a:t>
            </a:r>
          </a:p>
        </p:txBody>
      </p:sp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4114800" cy="2857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&lt;!-- edu_14_2_1.html --&gt;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&lt;html&gt;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&lt;head&gt;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&lt;title&gt;</a:t>
            </a:r>
            <a:r>
              <a:rPr lang="zh-CN" altLang="en-US" sz="1400" dirty="0">
                <a:ea typeface="宋体" charset="-122"/>
              </a:rPr>
              <a:t>告警消息框使用实例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&lt;/head&gt;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&lt;body&gt;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&lt;script type="text/</a:t>
            </a:r>
            <a:r>
              <a:rPr lang="en-US" altLang="zh-CN" sz="1400" dirty="0" err="1">
                <a:ea typeface="宋体" charset="-122"/>
              </a:rPr>
              <a:t>javascript</a:t>
            </a:r>
            <a:r>
              <a:rPr lang="en-US" altLang="zh-CN" sz="1400" dirty="0">
                <a:ea typeface="宋体" charset="-122"/>
              </a:rPr>
              <a:t>"&gt;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alert("</a:t>
            </a:r>
            <a:r>
              <a:rPr lang="zh-CN" altLang="en-US" sz="1400" dirty="0">
                <a:ea typeface="宋体" charset="-122"/>
              </a:rPr>
              <a:t>这是告警消息框！</a:t>
            </a:r>
            <a:r>
              <a:rPr lang="en-US" altLang="zh-CN" sz="1400" dirty="0">
                <a:ea typeface="宋体" charset="-122"/>
              </a:rPr>
              <a:t>");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&lt;/script&gt;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&lt;/body&gt;</a:t>
            </a:r>
          </a:p>
          <a:p>
            <a:pPr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&lt;/html&gt;</a:t>
            </a:r>
            <a:endParaRPr lang="zh-CN" altLang="en-US" sz="1400" dirty="0">
              <a:ea typeface="宋体" charset="-122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1841957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0" y="1841957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8" name="Rectangle 16"/>
          <p:cNvSpPr>
            <a:spLocks noChangeArrowheads="1"/>
          </p:cNvSpPr>
          <p:nvPr/>
        </p:nvSpPr>
        <p:spPr bwMode="auto">
          <a:xfrm>
            <a:off x="533400" y="3774437"/>
            <a:ext cx="8534400" cy="45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ts val="32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注：警告信息为纯文本信息或字符串，不能含有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标记。</a:t>
            </a:r>
          </a:p>
        </p:txBody>
      </p:sp>
      <p:grpSp>
        <p:nvGrpSpPr>
          <p:cNvPr id="17429" name="Group 21"/>
          <p:cNvGrpSpPr>
            <a:grpSpLocks/>
          </p:cNvGrpSpPr>
          <p:nvPr/>
        </p:nvGrpSpPr>
        <p:grpSpPr bwMode="auto">
          <a:xfrm>
            <a:off x="3504689" y="1697444"/>
            <a:ext cx="3819879" cy="1294209"/>
            <a:chOff x="2332" y="970"/>
            <a:chExt cx="2623" cy="1087"/>
          </a:xfrm>
        </p:grpSpPr>
        <p:pic>
          <p:nvPicPr>
            <p:cNvPr id="1741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19" y="970"/>
              <a:ext cx="1536" cy="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AutoShape 7"/>
            <p:cNvSpPr>
              <a:spLocks/>
            </p:cNvSpPr>
            <p:nvPr/>
          </p:nvSpPr>
          <p:spPr bwMode="auto">
            <a:xfrm>
              <a:off x="2332" y="1063"/>
              <a:ext cx="838" cy="336"/>
            </a:xfrm>
            <a:prstGeom prst="callout2">
              <a:avLst>
                <a:gd name="adj1" fmla="val 21431"/>
                <a:gd name="adj2" fmla="val 107144"/>
                <a:gd name="adj3" fmla="val 21431"/>
                <a:gd name="adj4" fmla="val 132144"/>
                <a:gd name="adj5" fmla="val 106626"/>
                <a:gd name="adj6" fmla="val 14792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这是图标</a:t>
              </a:r>
              <a:endPara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AutoShape 15">
            <a:extLst>
              <a:ext uri="{FF2B5EF4-FFF2-40B4-BE49-F238E27FC236}">
                <a16:creationId xmlns:a16="http://schemas.microsoft.com/office/drawing/2014/main" id="{FAE3C562-5994-42DC-8C69-C5F19DDF3242}"/>
              </a:ext>
            </a:extLst>
          </p:cNvPr>
          <p:cNvSpPr>
            <a:spLocks/>
          </p:cNvSpPr>
          <p:nvPr/>
        </p:nvSpPr>
        <p:spPr bwMode="auto">
          <a:xfrm>
            <a:off x="7391558" y="1105704"/>
            <a:ext cx="1599019" cy="400050"/>
          </a:xfrm>
          <a:prstGeom prst="callout2">
            <a:avLst>
              <a:gd name="adj1" fmla="val 25000"/>
              <a:gd name="adj2" fmla="val -5130"/>
              <a:gd name="adj3" fmla="val 25000"/>
              <a:gd name="adj4" fmla="val -21903"/>
              <a:gd name="adj5" fmla="val 244792"/>
              <a:gd name="adj6" fmla="val -3899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6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0A64D19B-F142-434E-A224-AAB4CE96A9AA}"/>
              </a:ext>
            </a:extLst>
          </p:cNvPr>
          <p:cNvSpPr>
            <a:spLocks/>
          </p:cNvSpPr>
          <p:nvPr/>
        </p:nvSpPr>
        <p:spPr bwMode="auto">
          <a:xfrm>
            <a:off x="7039681" y="3108491"/>
            <a:ext cx="1153391" cy="234553"/>
          </a:xfrm>
          <a:prstGeom prst="callout2">
            <a:avLst>
              <a:gd name="adj1" fmla="val 36546"/>
              <a:gd name="adj2" fmla="val -6060"/>
              <a:gd name="adj3" fmla="val 36546"/>
              <a:gd name="adj4" fmla="val -21843"/>
              <a:gd name="adj5" fmla="val -112690"/>
              <a:gd name="adj6" fmla="val -381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这是按钮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49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582" y="1090687"/>
            <a:ext cx="2009544" cy="99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14.2.3 </a:t>
            </a:r>
            <a:r>
              <a:rPr lang="zh-CN" altLang="en-US" kern="1200" dirty="0">
                <a:cs typeface="+mn-cs"/>
              </a:rPr>
              <a:t>消息对话框</a:t>
            </a:r>
            <a:r>
              <a:rPr lang="en-US" altLang="zh-CN" kern="1200" dirty="0">
                <a:cs typeface="+mn-cs"/>
              </a:rPr>
              <a:t>-</a:t>
            </a:r>
            <a:r>
              <a:rPr lang="zh-CN" altLang="en-US" kern="1200" dirty="0">
                <a:cs typeface="+mn-cs"/>
              </a:rPr>
              <a:t>确认框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4038600" cy="381000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&lt;!-- edu_14_2_2.html --&gt;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&lt;html&gt;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&lt;head&gt;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&lt;title&gt;</a:t>
            </a:r>
            <a:r>
              <a:rPr lang="zh-CN" altLang="en-US" sz="1400" dirty="0">
                <a:ea typeface="宋体" charset="-122"/>
              </a:rPr>
              <a:t>确认框使用实例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&lt;script type="text/</a:t>
            </a:r>
            <a:r>
              <a:rPr lang="en-US" altLang="zh-CN" sz="1400" dirty="0" err="1">
                <a:ea typeface="宋体" charset="-122"/>
              </a:rPr>
              <a:t>javascript</a:t>
            </a:r>
            <a:r>
              <a:rPr lang="en-US" altLang="zh-CN" sz="1400" dirty="0">
                <a:ea typeface="宋体" charset="-122"/>
              </a:rPr>
              <a:t>"&gt;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function </a:t>
            </a:r>
            <a:r>
              <a:rPr lang="en-US" altLang="zh-CN" sz="1400" dirty="0" err="1">
                <a:ea typeface="宋体" charset="-122"/>
              </a:rPr>
              <a:t>show_confirm</a:t>
            </a:r>
            <a:r>
              <a:rPr lang="en-US" altLang="zh-CN" sz="1400" dirty="0">
                <a:ea typeface="宋体" charset="-122"/>
              </a:rPr>
              <a:t>() {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r=confirm("</a:t>
            </a:r>
            <a:r>
              <a:rPr lang="zh-CN" altLang="en-US" sz="1400" dirty="0">
                <a:ea typeface="宋体" charset="-122"/>
              </a:rPr>
              <a:t>请选择按钮</a:t>
            </a:r>
            <a:r>
              <a:rPr lang="en-US" altLang="zh-CN" sz="1400" dirty="0">
                <a:ea typeface="宋体" charset="-122"/>
              </a:rPr>
              <a:t>!");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if (r==true)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{alert("</a:t>
            </a:r>
            <a:r>
              <a:rPr lang="zh-CN" altLang="en-US" sz="1400" dirty="0">
                <a:ea typeface="宋体" charset="-122"/>
              </a:rPr>
              <a:t>您按了确定按钮！</a:t>
            </a:r>
            <a:r>
              <a:rPr lang="en-US" altLang="zh-CN" sz="1400" dirty="0">
                <a:ea typeface="宋体" charset="-122"/>
              </a:rPr>
              <a:t>");}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else{alert("</a:t>
            </a:r>
            <a:r>
              <a:rPr lang="zh-CN" altLang="en-US" sz="1400" dirty="0">
                <a:ea typeface="宋体" charset="-122"/>
              </a:rPr>
              <a:t>您按了取消按钮！</a:t>
            </a:r>
            <a:r>
              <a:rPr lang="en-US" altLang="zh-CN" sz="1400" dirty="0">
                <a:ea typeface="宋体" charset="-122"/>
              </a:rPr>
              <a:t>"); }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}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ea typeface="宋体" charset="-122"/>
              </a:rPr>
              <a:t>&lt;/script&gt;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&lt;/head&gt;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type="button"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show_confirm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显示确认框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 /&gt;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1400" dirty="0">
              <a:latin typeface="Verdana" pitchFamily="34" charset="0"/>
              <a:cs typeface="Verdana" pitchFamily="34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600" dirty="0">
              <a:ea typeface="宋体" charset="-122"/>
            </a:endParaRPr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878742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Rectangle 13"/>
          <p:cNvSpPr>
            <a:spLocks noChangeArrowheads="1"/>
          </p:cNvSpPr>
          <p:nvPr/>
        </p:nvSpPr>
        <p:spPr bwMode="auto">
          <a:xfrm>
            <a:off x="0" y="870407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1" name="Rectangle 14"/>
          <p:cNvSpPr>
            <a:spLocks noChangeArrowheads="1"/>
          </p:cNvSpPr>
          <p:nvPr/>
        </p:nvSpPr>
        <p:spPr bwMode="auto">
          <a:xfrm>
            <a:off x="0" y="1934291"/>
            <a:ext cx="2487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宋体" charset="-122"/>
                <a:cs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8442" name="Rectangle 15"/>
          <p:cNvSpPr>
            <a:spLocks noChangeArrowheads="1"/>
          </p:cNvSpPr>
          <p:nvPr/>
        </p:nvSpPr>
        <p:spPr bwMode="auto">
          <a:xfrm>
            <a:off x="0" y="2983781"/>
            <a:ext cx="2423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900">
                <a:latin typeface="宋体" charset="-122"/>
                <a:cs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8443" name="Rectangle 16"/>
          <p:cNvSpPr>
            <a:spLocks noChangeArrowheads="1"/>
          </p:cNvSpPr>
          <p:nvPr/>
        </p:nvSpPr>
        <p:spPr bwMode="auto">
          <a:xfrm>
            <a:off x="0" y="3842802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2323941" y="4046158"/>
            <a:ext cx="6629400" cy="45506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注：确认按钮的返回值，类型为逻辑值，确定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，取消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8445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082" y="2119386"/>
            <a:ext cx="1859281" cy="9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6" name="Line 49"/>
          <p:cNvSpPr>
            <a:spLocks noChangeShapeType="1"/>
          </p:cNvSpPr>
          <p:nvPr/>
        </p:nvSpPr>
        <p:spPr bwMode="auto">
          <a:xfrm>
            <a:off x="7086600" y="2041811"/>
            <a:ext cx="457199" cy="7694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Picture 51">
            <a:extLst>
              <a:ext uri="{FF2B5EF4-FFF2-40B4-BE49-F238E27FC236}">
                <a16:creationId xmlns:a16="http://schemas.microsoft.com/office/drawing/2014/main" id="{EEBBB93A-DE9F-4C36-A012-BA5582E3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506" y="2119386"/>
            <a:ext cx="1857470" cy="9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52">
            <a:extLst>
              <a:ext uri="{FF2B5EF4-FFF2-40B4-BE49-F238E27FC236}">
                <a16:creationId xmlns:a16="http://schemas.microsoft.com/office/drawing/2014/main" id="{CDE9557F-4E71-4AC0-B2EC-410E785A8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8890" y="2033787"/>
            <a:ext cx="888110" cy="769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2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14.2.3 </a:t>
            </a:r>
            <a:r>
              <a:rPr lang="zh-CN" altLang="en-US" kern="1200" dirty="0">
                <a:cs typeface="+mn-cs"/>
              </a:rPr>
              <a:t>消息对话框</a:t>
            </a:r>
            <a:r>
              <a:rPr lang="en-US" altLang="zh-CN" kern="1200" dirty="0">
                <a:cs typeface="+mn-cs"/>
              </a:rPr>
              <a:t>-</a:t>
            </a:r>
            <a:r>
              <a:rPr lang="zh-CN" altLang="en-US" kern="1200" dirty="0">
                <a:cs typeface="+mn-cs"/>
              </a:rPr>
              <a:t>提示框</a:t>
            </a:r>
          </a:p>
        </p:txBody>
      </p:sp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4648200" cy="3886200"/>
          </a:xfrm>
          <a:ln>
            <a:solidFill>
              <a:srgbClr val="0000FF"/>
            </a:solidFill>
          </a:ln>
        </p:spPr>
        <p:txBody>
          <a:bodyPr/>
          <a:lstStyle/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&lt;!-- edu_14_2_3.html --&gt;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&lt;html&gt;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&lt;head&gt;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&lt;title&gt;</a:t>
            </a:r>
            <a:r>
              <a:rPr lang="zh-CN" altLang="en-US" sz="1600" dirty="0">
                <a:ea typeface="宋体" charset="-122"/>
              </a:rPr>
              <a:t>提示框使用实例</a:t>
            </a:r>
            <a:r>
              <a:rPr lang="en-US" altLang="zh-CN" sz="1600" dirty="0">
                <a:ea typeface="宋体" charset="-122"/>
              </a:rPr>
              <a:t>&lt;/title&gt;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&lt;script type="text/</a:t>
            </a:r>
            <a:r>
              <a:rPr lang="en-US" altLang="zh-CN" sz="1600" dirty="0" err="1">
                <a:ea typeface="宋体" charset="-122"/>
              </a:rPr>
              <a:t>javascript</a:t>
            </a:r>
            <a:r>
              <a:rPr lang="en-US" altLang="zh-CN" sz="1600" dirty="0">
                <a:ea typeface="宋体" charset="-122"/>
              </a:rPr>
              <a:t>"&gt;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function </a:t>
            </a:r>
            <a:r>
              <a:rPr lang="en-US" altLang="zh-CN" sz="1600" dirty="0" err="1">
                <a:ea typeface="宋体" charset="-122"/>
              </a:rPr>
              <a:t>disp_prompt</a:t>
            </a:r>
            <a:r>
              <a:rPr lang="en-US" altLang="zh-CN" sz="1600" dirty="0">
                <a:ea typeface="宋体" charset="-122"/>
              </a:rPr>
              <a:t>() {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</a:t>
            </a:r>
            <a:r>
              <a:rPr lang="en-US" altLang="zh-CN" sz="1600" dirty="0" err="1">
                <a:ea typeface="宋体" charset="-122"/>
              </a:rPr>
              <a:t>var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name=prompt("</a:t>
            </a:r>
            <a:r>
              <a:rPr lang="zh-CN" altLang="en-US" sz="1600" dirty="0">
                <a:solidFill>
                  <a:srgbClr val="FF0000"/>
                </a:solidFill>
                <a:ea typeface="宋体" charset="-122"/>
              </a:rPr>
              <a:t>请输入您的姓名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","</a:t>
            </a:r>
            <a:r>
              <a:rPr lang="zh-CN" altLang="en-US" sz="1600" dirty="0">
                <a:solidFill>
                  <a:srgbClr val="FF0000"/>
                </a:solidFill>
                <a:ea typeface="宋体" charset="-122"/>
              </a:rPr>
              <a:t>李大为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");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if (name!=null &amp;&amp; name!="") {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</a:t>
            </a:r>
            <a:r>
              <a:rPr lang="en-US" altLang="zh-CN" sz="1600" dirty="0" err="1">
                <a:ea typeface="宋体" charset="-122"/>
              </a:rPr>
              <a:t>document.write</a:t>
            </a:r>
            <a:r>
              <a:rPr lang="en-US" altLang="zh-CN" sz="1600" dirty="0">
                <a:ea typeface="宋体" charset="-122"/>
              </a:rPr>
              <a:t>("</a:t>
            </a:r>
            <a:r>
              <a:rPr lang="zh-CN" altLang="en-US" sz="1600" dirty="0">
                <a:ea typeface="宋体" charset="-122"/>
              </a:rPr>
              <a:t>您好，</a:t>
            </a:r>
            <a:r>
              <a:rPr lang="en-US" altLang="zh-CN" sz="1600" dirty="0">
                <a:ea typeface="宋体" charset="-122"/>
              </a:rPr>
              <a:t>" + name + "!"); }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}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&lt;/script&gt;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&lt;/head&gt;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&lt;body&gt;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&lt;input type="button" </a:t>
            </a:r>
            <a:r>
              <a:rPr lang="en-US" altLang="zh-CN" sz="1600" dirty="0" err="1">
                <a:ea typeface="宋体" charset="-122"/>
              </a:rPr>
              <a:t>onclick</a:t>
            </a:r>
            <a:r>
              <a:rPr lang="en-US" altLang="zh-CN" sz="1600" dirty="0">
                <a:ea typeface="宋体" charset="-122"/>
              </a:rPr>
              <a:t>="</a:t>
            </a:r>
            <a:r>
              <a:rPr lang="en-US" altLang="zh-CN" sz="1600" dirty="0" err="1">
                <a:ea typeface="宋体" charset="-122"/>
              </a:rPr>
              <a:t>disp_prompt</a:t>
            </a:r>
            <a:r>
              <a:rPr lang="en-US" altLang="zh-CN" sz="1600" dirty="0">
                <a:ea typeface="宋体" charset="-122"/>
              </a:rPr>
              <a:t>()" value="</a:t>
            </a:r>
            <a:r>
              <a:rPr lang="zh-CN" altLang="en-US" sz="1600" dirty="0">
                <a:ea typeface="宋体" charset="-122"/>
              </a:rPr>
              <a:t>单击显示提示框</a:t>
            </a:r>
            <a:r>
              <a:rPr lang="en-US" altLang="zh-CN" sz="1600" dirty="0">
                <a:ea typeface="宋体" charset="-122"/>
              </a:rPr>
              <a:t>" /&gt;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&lt;/body&gt;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&lt;/html&gt;</a:t>
            </a:r>
            <a:endParaRPr lang="zh-CN" altLang="en-US" sz="1600" dirty="0">
              <a:ea typeface="宋体" charset="-122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0" y="3714750"/>
            <a:ext cx="3657600" cy="86543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lvl="1">
              <a:lnSpc>
                <a:spcPts val="32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注：选择“确定”返回输入的值，选择“取消”返回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800" b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71550"/>
            <a:ext cx="2805783" cy="112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319755"/>
            <a:ext cx="2805783" cy="1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545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8821"/>
            <a:ext cx="7761288" cy="567929"/>
          </a:xfrm>
        </p:spPr>
        <p:txBody>
          <a:bodyPr/>
          <a:lstStyle/>
          <a:p>
            <a:r>
              <a:rPr lang="en-US" altLang="zh-CN" kern="1200" dirty="0">
                <a:cs typeface="+mn-cs"/>
              </a:rPr>
              <a:t>14.2.4 JavaScript</a:t>
            </a:r>
            <a:r>
              <a:rPr lang="zh-CN" altLang="en-US" kern="1200" dirty="0">
                <a:cs typeface="+mn-cs"/>
              </a:rPr>
              <a:t>注释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534400" cy="238125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    JavaScript</a:t>
            </a:r>
            <a:r>
              <a:rPr lang="zh-CN" altLang="en-US" sz="1800" dirty="0"/>
              <a:t>注释：单行注释和多行注释。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 单行注释：使用“</a:t>
            </a:r>
            <a:r>
              <a:rPr lang="en-US" altLang="zh-CN" sz="1800" dirty="0"/>
              <a:t>//”</a:t>
            </a:r>
            <a:r>
              <a:rPr lang="zh-CN" altLang="en-US" sz="1800" dirty="0"/>
              <a:t>作为注释标记，可以单独一行或跟在代码末尾，放在同一行中，“</a:t>
            </a:r>
            <a:r>
              <a:rPr lang="en-US" altLang="zh-CN" sz="1800" dirty="0"/>
              <a:t>//”</a:t>
            </a:r>
            <a:r>
              <a:rPr lang="zh-CN" altLang="en-US" sz="1800" dirty="0"/>
              <a:t>后为注释内容部分。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 多行注释：以“</a:t>
            </a:r>
            <a:r>
              <a:rPr lang="en-US" altLang="zh-CN" sz="1800" dirty="0"/>
              <a:t>/*”</a:t>
            </a:r>
            <a:r>
              <a:rPr lang="zh-CN" altLang="en-US" sz="1800" dirty="0"/>
              <a:t>标记开始，以“*</a:t>
            </a:r>
            <a:r>
              <a:rPr lang="en-US" altLang="zh-CN" sz="1800" dirty="0"/>
              <a:t>/”</a:t>
            </a:r>
            <a:r>
              <a:rPr lang="zh-CN" altLang="en-US" sz="1800" dirty="0"/>
              <a:t>标记结束，两个标记之间所有的内容都是注释文本。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 使用注释防止代码执行</a:t>
            </a:r>
            <a:r>
              <a:rPr lang="en-US" altLang="zh-CN" sz="1800" dirty="0"/>
              <a:t>--</a:t>
            </a:r>
            <a:r>
              <a:rPr lang="zh-CN" altLang="en-US" sz="1800" dirty="0"/>
              <a:t>屏蔽某些语句行的执行。</a:t>
            </a:r>
            <a:r>
              <a:rPr lang="en-US" altLang="zh-CN" sz="1800" dirty="0"/>
              <a:t>  </a:t>
            </a:r>
            <a:endParaRPr lang="zh-CN" altLang="en-US" sz="1800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57463" y="3181350"/>
            <a:ext cx="8534400" cy="15286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 edu_14_2_4.html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//</a:t>
            </a:r>
            <a:r>
              <a:rPr lang="zh-CN" altLang="en-US" sz="1400" dirty="0"/>
              <a:t>这是单行注释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/*</a:t>
            </a:r>
            <a:r>
              <a:rPr lang="zh-CN" altLang="en-US" sz="1400" dirty="0"/>
              <a:t>这是多行注释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      可以包含多行内容*</a:t>
            </a:r>
            <a:r>
              <a:rPr lang="en-US" altLang="zh-CN" sz="1400" dirty="0"/>
              <a:t>/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//alert("</a:t>
            </a:r>
            <a:r>
              <a:rPr lang="zh-CN" altLang="en-US" sz="1400" dirty="0"/>
              <a:t>此语句不执行！</a:t>
            </a:r>
            <a:r>
              <a:rPr lang="en-US" altLang="zh-CN" sz="1400" dirty="0"/>
              <a:t>");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alert(“</a:t>
            </a:r>
            <a:r>
              <a:rPr lang="zh-CN" altLang="en-US" sz="1400" dirty="0"/>
              <a:t>此语句执行了！</a:t>
            </a:r>
            <a:r>
              <a:rPr lang="en-US" altLang="zh-CN" sz="1400" dirty="0"/>
              <a:t>”);//</a:t>
            </a:r>
            <a:r>
              <a:rPr lang="zh-CN" altLang="en-US" sz="1400" dirty="0"/>
              <a:t>执行时弹出告警消息框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3355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标识符和变量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1800" dirty="0"/>
              <a:t>      在任何一种编程语言中，实际编程时都要使用变量以存储常用的数据。所谓</a:t>
            </a:r>
            <a:r>
              <a:rPr lang="zh-CN" altLang="en-US" sz="1800" dirty="0">
                <a:solidFill>
                  <a:srgbClr val="FF0000"/>
                </a:solidFill>
              </a:rPr>
              <a:t>变量</a:t>
            </a:r>
            <a:r>
              <a:rPr lang="zh-CN" altLang="en-US" sz="1800" dirty="0"/>
              <a:t>，顾名思义，就是在运行期间其值可以通过程序改变的量。</a:t>
            </a:r>
            <a:endParaRPr lang="en-US" altLang="zh-CN" sz="1800" dirty="0"/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1800" dirty="0"/>
              <a:t>      为了便于变量的使用，实际使用时需要给变量加以命名，变量的名字则称为</a:t>
            </a:r>
            <a:r>
              <a:rPr lang="zh-CN" altLang="en-US" sz="1800" dirty="0">
                <a:solidFill>
                  <a:srgbClr val="FF0000"/>
                </a:solidFill>
              </a:rPr>
              <a:t>标识符</a:t>
            </a:r>
            <a:r>
              <a:rPr lang="zh-CN" altLang="en-US" sz="18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95419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14.3.1 </a:t>
            </a:r>
            <a:r>
              <a:rPr lang="zh-CN" altLang="en-US" kern="1200" dirty="0">
                <a:cs typeface="+mn-cs"/>
              </a:rPr>
              <a:t>命名规范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66763"/>
            <a:ext cx="8686800" cy="393192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、标识符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     标识符是计算机语言中用来表示变量名、函数名等的</a:t>
            </a:r>
            <a:r>
              <a:rPr lang="zh-CN" altLang="en-US" sz="1800" dirty="0">
                <a:solidFill>
                  <a:srgbClr val="FF0000"/>
                </a:solidFill>
              </a:rPr>
              <a:t>有效字符序列</a:t>
            </a:r>
            <a:r>
              <a:rPr lang="zh-CN" altLang="en-US" sz="1800" dirty="0"/>
              <a:t>，简单来说，</a:t>
            </a:r>
            <a:r>
              <a:rPr lang="zh-CN" altLang="en-US" sz="1800" dirty="0">
                <a:solidFill>
                  <a:srgbClr val="FF0000"/>
                </a:solidFill>
              </a:rPr>
              <a:t>标识符就是一个名字</a:t>
            </a:r>
            <a:r>
              <a:rPr lang="zh-CN" altLang="en-US" sz="1800" dirty="0"/>
              <a:t>，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关于标识符的规定如下：</a:t>
            </a:r>
          </a:p>
          <a:p>
            <a:pPr marL="525145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）必须使用字母或者下划线和</a:t>
            </a:r>
            <a:r>
              <a:rPr lang="en-US" altLang="zh-CN" sz="1800" dirty="0"/>
              <a:t>$</a:t>
            </a:r>
            <a:r>
              <a:rPr lang="zh-CN" altLang="en-US" sz="1800" dirty="0"/>
              <a:t>开始。</a:t>
            </a:r>
          </a:p>
          <a:p>
            <a:pPr marL="525145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）必须使用英文字母、数字、下划线组成，不能出现空格或制表符。</a:t>
            </a:r>
          </a:p>
          <a:p>
            <a:pPr marL="525145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）不能使用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关键字与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保留字。</a:t>
            </a:r>
          </a:p>
          <a:p>
            <a:pPr marL="525145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）不能使用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语言内部的单词，比如</a:t>
            </a:r>
            <a:r>
              <a:rPr lang="en-US" altLang="zh-CN" sz="1800" dirty="0"/>
              <a:t>Infinity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NaN</a:t>
            </a:r>
            <a:r>
              <a:rPr lang="zh-CN" altLang="en-US" sz="1800" dirty="0"/>
              <a:t>，</a:t>
            </a:r>
            <a:r>
              <a:rPr lang="en-US" altLang="zh-CN" sz="1800" dirty="0"/>
              <a:t>undefined</a:t>
            </a:r>
            <a:r>
              <a:rPr lang="zh-CN" altLang="en-US" sz="1800" dirty="0"/>
              <a:t>等。</a:t>
            </a:r>
          </a:p>
          <a:p>
            <a:pPr marL="525145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）大小写敏感，如</a:t>
            </a:r>
            <a:r>
              <a:rPr lang="en-US" altLang="zh-CN" sz="1800" dirty="0"/>
              <a:t>name</a:t>
            </a:r>
            <a:r>
              <a:rPr lang="zh-CN" altLang="en-US" sz="1800" dirty="0"/>
              <a:t>和</a:t>
            </a:r>
            <a:r>
              <a:rPr lang="en-US" altLang="zh-CN" sz="1800" dirty="0"/>
              <a:t>Name</a:t>
            </a:r>
            <a:r>
              <a:rPr lang="zh-CN" altLang="en-US" sz="1800" dirty="0"/>
              <a:t>是不同的两个标识符。 </a:t>
            </a:r>
          </a:p>
        </p:txBody>
      </p:sp>
    </p:spTree>
    <p:extLst>
      <p:ext uri="{BB962C8B-B14F-4D97-AF65-F5344CB8AC3E}">
        <p14:creationId xmlns:p14="http://schemas.microsoft.com/office/powerpoint/2010/main" val="57065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Web </a:t>
            </a:r>
            <a:r>
              <a:rPr lang="zh-CN" altLang="en-US" dirty="0"/>
              <a:t>前端开发工程师应掌握以下内容</a:t>
            </a:r>
            <a:endParaRPr lang="en-US" altLang="zh-CN" dirty="0">
              <a:ea typeface="宋体" charset="-122"/>
            </a:endParaRPr>
          </a:p>
          <a:p>
            <a:pPr indent="85725"/>
            <a:r>
              <a:rPr lang="zh-CN" altLang="en-US" dirty="0"/>
              <a:t>理解</a:t>
            </a:r>
            <a:r>
              <a:rPr lang="en-US" altLang="zh-CN" dirty="0"/>
              <a:t>JavaScript</a:t>
            </a:r>
            <a:r>
              <a:rPr lang="zh-CN" altLang="en-US" dirty="0"/>
              <a:t>程序的概念与作用；</a:t>
            </a:r>
          </a:p>
          <a:p>
            <a:pPr indent="85725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标识符和变量的概念及使用方法；</a:t>
            </a:r>
          </a:p>
          <a:p>
            <a:pPr indent="85725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常用运算符和表达式概念；</a:t>
            </a:r>
          </a:p>
          <a:p>
            <a:pPr indent="85725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中顺序、分支、循环等</a:t>
            </a:r>
            <a:r>
              <a:rPr lang="en-US" altLang="zh-CN" dirty="0"/>
              <a:t>3</a:t>
            </a:r>
            <a:r>
              <a:rPr lang="zh-CN" altLang="en-US" dirty="0"/>
              <a:t>种程序控制结构语法；</a:t>
            </a:r>
          </a:p>
          <a:p>
            <a:pPr indent="85725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函数的定义方法，并学会使用；</a:t>
            </a:r>
          </a:p>
          <a:p>
            <a:pPr indent="85725"/>
            <a:r>
              <a:rPr lang="zh-CN" altLang="en-US" dirty="0"/>
              <a:t>学会综合运用</a:t>
            </a:r>
            <a:r>
              <a:rPr lang="en-US" altLang="zh-CN" dirty="0"/>
              <a:t>JavaScript</a:t>
            </a:r>
            <a:r>
              <a:rPr lang="zh-CN" altLang="en-US" dirty="0"/>
              <a:t>设计具有动态、交互功能的网页。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  <a:sym typeface="+mn-ea"/>
              </a:rPr>
              <a:t>14.3.1 </a:t>
            </a:r>
            <a:r>
              <a:rPr lang="zh-CN" altLang="en-US" kern="1200" dirty="0">
                <a:cs typeface="+mn-cs"/>
                <a:sym typeface="+mn-ea"/>
              </a:rPr>
              <a:t>命名规范</a:t>
            </a:r>
            <a:endParaRPr lang="zh-CN" altLang="zh-CN" kern="1200" dirty="0">
              <a:cs typeface="+mn-cs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577"/>
            <a:ext cx="8509000" cy="1233964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2 </a:t>
            </a:r>
            <a:r>
              <a:rPr lang="zh-CN" altLang="en-US" sz="1800" dirty="0"/>
              <a:t>、关键字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      关键字是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中已经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被赋予特定意义</a:t>
            </a:r>
            <a:r>
              <a:rPr lang="zh-CN" altLang="en-US" sz="1800" dirty="0"/>
              <a:t>的一些单词，关键字不能作为标识符来使用。</a:t>
            </a:r>
            <a:endParaRPr lang="zh-CN" altLang="en-US" sz="1800" dirty="0">
              <a:ea typeface="宋体" charset="-122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416966820"/>
              </p:ext>
            </p:extLst>
          </p:nvPr>
        </p:nvGraphicFramePr>
        <p:xfrm>
          <a:off x="1066800" y="2355221"/>
          <a:ext cx="7611748" cy="195822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1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579">
                <a:tc grid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14-1 JavaScript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中主要的关键字</a:t>
                      </a:r>
                    </a:p>
                  </a:txBody>
                  <a:tcPr marL="0" marT="34290" marB="3429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0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break  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case 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catch 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continue 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default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5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delete 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else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finally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for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4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function 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if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instanceof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new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08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return 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switch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this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throw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try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4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</a:rPr>
                        <a:t>typeof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var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while 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with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8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000066"/>
                </a:solidFill>
                <a:cs typeface="+mn-cs"/>
                <a:sym typeface="+mn-ea"/>
              </a:rPr>
              <a:t>14.3.1 </a:t>
            </a:r>
            <a:r>
              <a:rPr lang="zh-CN" altLang="en-US" kern="1200" dirty="0">
                <a:solidFill>
                  <a:srgbClr val="000066"/>
                </a:solidFill>
                <a:cs typeface="+mn-cs"/>
                <a:sym typeface="+mn-ea"/>
              </a:rPr>
              <a:t>命名规范</a:t>
            </a:r>
            <a:endParaRPr lang="zh-CN" altLang="en-US" kern="1200" dirty="0">
              <a:solidFill>
                <a:srgbClr val="000066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1281589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>
                <a:sym typeface="+mn-ea"/>
              </a:rPr>
              <a:t>3</a:t>
            </a:r>
            <a:r>
              <a:rPr lang="zh-CN" altLang="en-US" sz="1800" dirty="0">
                <a:sym typeface="+mn-ea"/>
              </a:rPr>
              <a:t>、保留字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       JavaScript</a:t>
            </a:r>
            <a:r>
              <a:rPr lang="zh-CN" altLang="en-US" sz="1800" dirty="0">
                <a:sym typeface="+mn-ea"/>
              </a:rPr>
              <a:t>中除了关键字以外，还有一些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用于未来扩展时使用的保留字</a:t>
            </a:r>
            <a:r>
              <a:rPr lang="zh-CN" altLang="en-US" sz="1800" dirty="0">
                <a:sym typeface="+mn-ea"/>
              </a:rPr>
              <a:t>，保留字同样不能用于标识符的定义。</a:t>
            </a:r>
            <a:endParaRPr lang="zh-CN" altLang="en-US" sz="1800" dirty="0">
              <a:latin typeface="+mj-lt"/>
              <a:ea typeface="+mj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36297922"/>
              </p:ext>
            </p:extLst>
          </p:nvPr>
        </p:nvGraphicFramePr>
        <p:xfrm>
          <a:off x="1371600" y="2270264"/>
          <a:ext cx="6858001" cy="228268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71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305">
                <a:tc grid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14-2 JavaScript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中主要的保留字</a:t>
                      </a:r>
                    </a:p>
                  </a:txBody>
                  <a:tcPr marL="0" marT="34290" marB="3429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 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byte 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 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</a:p>
                  </a:txBody>
                  <a:tcPr marL="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debugger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export</a:t>
                      </a:r>
                    </a:p>
                  </a:txBody>
                  <a:tcPr marL="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96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extends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final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float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implements</a:t>
                      </a:r>
                    </a:p>
                  </a:txBody>
                  <a:tcPr marL="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import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interface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native</a:t>
                      </a:r>
                    </a:p>
                  </a:txBody>
                  <a:tcPr marL="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package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private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protected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public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</a:p>
                  </a:txBody>
                  <a:tcPr marL="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31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static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super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synchronized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throws 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transient</a:t>
                      </a:r>
                    </a:p>
                  </a:txBody>
                  <a:tcPr marL="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volatile</a:t>
                      </a:r>
                    </a:p>
                  </a:txBody>
                  <a:tcPr marL="0"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1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14.3.2 </a:t>
            </a:r>
            <a:r>
              <a:rPr lang="zh-CN" altLang="en-US" dirty="0"/>
              <a:t>数据类型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a typeface="宋体" charset="-122"/>
              </a:rPr>
              <a:t>     </a:t>
            </a:r>
            <a:r>
              <a:rPr lang="zh-CN" altLang="en-US" sz="1800" dirty="0"/>
              <a:t>数据类型是每一种计算机语言中的重要基础，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中的数据类型可分为</a:t>
            </a:r>
            <a:r>
              <a:rPr lang="zh-CN" altLang="en-US" sz="1800" dirty="0">
                <a:solidFill>
                  <a:srgbClr val="FF0000"/>
                </a:solidFill>
              </a:rPr>
              <a:t>字符型、数值型、布尔型、</a:t>
            </a:r>
            <a:r>
              <a:rPr lang="en-US" altLang="zh-CN" sz="1800" dirty="0">
                <a:solidFill>
                  <a:srgbClr val="FF0000"/>
                </a:solidFill>
              </a:rPr>
              <a:t>Null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Undefined</a:t>
            </a:r>
            <a:r>
              <a:rPr lang="zh-CN" altLang="en-US" sz="1800" dirty="0">
                <a:solidFill>
                  <a:srgbClr val="FF0000"/>
                </a:solidFill>
              </a:rPr>
              <a:t>和对象</a:t>
            </a:r>
            <a:r>
              <a:rPr lang="zh-CN" altLang="en-US" sz="1800" dirty="0"/>
              <a:t>六种类型。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、字符型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     字符型数据又称为字符串，由若干个字符组成，并且用单引号或双引号封装起来，如</a:t>
            </a:r>
            <a:r>
              <a:rPr lang="en-US" altLang="zh-CN" sz="1800" dirty="0">
                <a:solidFill>
                  <a:srgbClr val="FF0000"/>
                </a:solidFill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</a:rPr>
              <a:t>你好！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‘</a:t>
            </a:r>
            <a:r>
              <a:rPr lang="zh-CN" altLang="en-US" sz="1800" dirty="0">
                <a:solidFill>
                  <a:srgbClr val="FF0000"/>
                </a:solidFill>
              </a:rPr>
              <a:t>你好！</a:t>
            </a:r>
            <a:r>
              <a:rPr lang="en-US" altLang="zh-CN" sz="1800" dirty="0">
                <a:solidFill>
                  <a:srgbClr val="FF0000"/>
                </a:solidFill>
              </a:rPr>
              <a:t>’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</a:rPr>
              <a:t>学习</a:t>
            </a:r>
            <a:r>
              <a:rPr lang="en-US" altLang="zh-CN" sz="1800" dirty="0">
                <a:solidFill>
                  <a:srgbClr val="FF0000"/>
                </a:solidFill>
              </a:rPr>
              <a:t>‘</a:t>
            </a:r>
            <a:r>
              <a:rPr lang="zh-CN" altLang="en-US" sz="1800" dirty="0">
                <a:solidFill>
                  <a:srgbClr val="FF0000"/>
                </a:solidFill>
              </a:rPr>
              <a:t>语言</a:t>
            </a:r>
            <a:r>
              <a:rPr lang="en-US" altLang="zh-CN" sz="1800" dirty="0">
                <a:solidFill>
                  <a:srgbClr val="FF0000"/>
                </a:solidFill>
              </a:rPr>
              <a:t>’”</a:t>
            </a:r>
            <a:r>
              <a:rPr lang="zh-CN" altLang="zh-CN" sz="1800" dirty="0"/>
              <a:t>。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  在使用字符串的过程中，需要注意单引号、双引号必须成对使用相互包含，但不能交叉。</a:t>
            </a:r>
            <a:r>
              <a:rPr lang="zh-CN" sz="1800" dirty="0"/>
              <a:t>如：</a:t>
            </a:r>
            <a:r>
              <a:rPr lang="en-US" altLang="zh-CN" sz="1800" dirty="0">
                <a:solidFill>
                  <a:srgbClr val="FF0000"/>
                </a:solidFill>
              </a:rPr>
              <a:t>“</a:t>
            </a:r>
            <a:r>
              <a:rPr lang="zh-CN" altLang="en-US" sz="1800" dirty="0"/>
              <a:t>学习不是一件</a:t>
            </a:r>
            <a:r>
              <a:rPr lang="en-US" altLang="zh-CN" sz="1800" dirty="0"/>
              <a:t>‘</a:t>
            </a:r>
            <a:r>
              <a:rPr lang="zh-CN" altLang="en-US" sz="1800" dirty="0"/>
              <a:t>容易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  <a:r>
              <a:rPr lang="zh-CN" altLang="en-US" sz="1800" dirty="0"/>
              <a:t>的事件</a:t>
            </a:r>
            <a:r>
              <a:rPr lang="en-US" altLang="zh-CN" sz="1800" dirty="0"/>
              <a:t>’(</a:t>
            </a:r>
            <a:r>
              <a:rPr lang="zh-CN" altLang="en-US" sz="1800" dirty="0">
                <a:solidFill>
                  <a:srgbClr val="FF0000"/>
                </a:solidFill>
                <a:cs typeface="Arial" charset="0"/>
              </a:rPr>
              <a:t>×</a:t>
            </a:r>
            <a:r>
              <a:rPr lang="zh-CN" altLang="en-US" sz="1800" dirty="0">
                <a:cs typeface="Arial" charset="0"/>
              </a:rPr>
              <a:t>，</a:t>
            </a:r>
            <a:r>
              <a:rPr lang="zh-CN" altLang="en-US" sz="1800" dirty="0"/>
              <a:t>交叉错误</a:t>
            </a:r>
            <a:r>
              <a:rPr lang="en-US" altLang="zh-CN" sz="1800" dirty="0"/>
              <a:t>)</a:t>
            </a:r>
            <a:r>
              <a:rPr lang="zh-CN" altLang="zh-CN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69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  <a:sym typeface="+mn-ea"/>
              </a:rPr>
              <a:t>14.3.2 </a:t>
            </a:r>
            <a:r>
              <a:rPr lang="zh-CN" altLang="en-US" kern="1200" dirty="0">
                <a:cs typeface="+mn-cs"/>
                <a:sym typeface="+mn-ea"/>
              </a:rPr>
              <a:t>数据类型</a:t>
            </a:r>
            <a:endParaRPr lang="zh-CN" altLang="en-US" kern="1200" dirty="0">
              <a:cs typeface="+mn-cs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8620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zh-CN" sz="1800" dirty="0"/>
              <a:t>数值型：是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中最基本的数据类型之一，分为整型、浮点型、内部常量以及特殊值。</a:t>
            </a:r>
          </a:p>
          <a:p>
            <a:pPr marL="342900" indent="-342900">
              <a:lnSpc>
                <a:spcPts val="3200"/>
              </a:lnSpc>
              <a:buFont typeface="Wingdings" charset="0"/>
              <a:buChar char="l"/>
            </a:pPr>
            <a:r>
              <a:rPr lang="zh-CN" altLang="en-US" sz="1800" dirty="0"/>
              <a:t>整型数值即整数，例如</a:t>
            </a:r>
            <a:r>
              <a:rPr lang="en-US" altLang="zh-CN" sz="1800" dirty="0"/>
              <a:t>100</a:t>
            </a:r>
            <a:r>
              <a:rPr lang="zh-CN" altLang="en-US" sz="1800" dirty="0"/>
              <a:t>、</a:t>
            </a:r>
            <a:r>
              <a:rPr lang="en-US" altLang="zh-CN" sz="1800" dirty="0"/>
              <a:t>-3500</a:t>
            </a:r>
            <a:r>
              <a:rPr lang="zh-CN" altLang="en-US" sz="1800" dirty="0"/>
              <a:t>、</a:t>
            </a:r>
            <a:r>
              <a:rPr lang="en-US" altLang="zh-CN" sz="1800" dirty="0"/>
              <a:t>0</a:t>
            </a:r>
            <a:r>
              <a:rPr lang="zh-CN" altLang="en-US" sz="1800" dirty="0"/>
              <a:t>等都是整数。</a:t>
            </a:r>
            <a:r>
              <a:rPr lang="zh-CN" altLang="en-US" sz="1800" dirty="0">
                <a:solidFill>
                  <a:srgbClr val="FF0000"/>
                </a:solidFill>
              </a:rPr>
              <a:t>整数表示方法有十进制表示、八进制和十六进制的方式表示</a:t>
            </a:r>
            <a:r>
              <a:rPr lang="zh-CN" altLang="en-US" sz="1800" dirty="0"/>
              <a:t>。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1800" dirty="0"/>
              <a:t>    使用</a:t>
            </a:r>
            <a:r>
              <a:rPr lang="en-US" altLang="zh-CN" sz="1800" dirty="0"/>
              <a:t>0</a:t>
            </a:r>
            <a:r>
              <a:rPr lang="zh-CN" altLang="en-US" sz="1800" dirty="0"/>
              <a:t>打头的整数是八进制整数，如</a:t>
            </a:r>
            <a:r>
              <a:rPr lang="en-US" altLang="zh-CN" sz="1800" dirty="0"/>
              <a:t>017</a:t>
            </a:r>
            <a:r>
              <a:rPr lang="zh-CN" altLang="en-US" sz="1800" dirty="0"/>
              <a:t>，</a:t>
            </a:r>
            <a:r>
              <a:rPr lang="en-US" altLang="zh-CN" sz="1800" dirty="0"/>
              <a:t>-035</a:t>
            </a:r>
            <a:r>
              <a:rPr lang="zh-CN" altLang="en-US" sz="1800" dirty="0"/>
              <a:t>等都是合法的八进制整数。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1800" dirty="0"/>
              <a:t>    使用</a:t>
            </a:r>
            <a:r>
              <a:rPr lang="en-US" altLang="zh-CN" sz="1800" dirty="0"/>
              <a:t>0x</a:t>
            </a:r>
            <a:r>
              <a:rPr lang="zh-CN" altLang="en-US" sz="1800" dirty="0"/>
              <a:t>后</a:t>
            </a:r>
            <a:r>
              <a:rPr lang="en-US" altLang="zh-CN" sz="1800" dirty="0"/>
              <a:t>0X</a:t>
            </a:r>
            <a:r>
              <a:rPr lang="zh-CN" altLang="en-US" sz="1800" dirty="0"/>
              <a:t>打头的整数是十六进制整数，如</a:t>
            </a:r>
            <a:r>
              <a:rPr lang="en-US" altLang="zh-CN" sz="1800" dirty="0"/>
              <a:t>0x16</a:t>
            </a:r>
            <a:r>
              <a:rPr lang="zh-CN" altLang="en-US" sz="1800" dirty="0"/>
              <a:t>，</a:t>
            </a:r>
            <a:r>
              <a:rPr lang="en-US" altLang="zh-CN" sz="1800" dirty="0"/>
              <a:t>0X3A89</a:t>
            </a:r>
            <a:r>
              <a:rPr lang="zh-CN" altLang="en-US" sz="1800" dirty="0"/>
              <a:t>等都是合法的十六进制整数。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931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  <a:sym typeface="+mn-ea"/>
              </a:rPr>
              <a:t>14.3.2 </a:t>
            </a:r>
            <a:r>
              <a:rPr lang="zh-CN" altLang="en-US" kern="1200" dirty="0">
                <a:cs typeface="+mn-cs"/>
                <a:sym typeface="+mn-ea"/>
              </a:rPr>
              <a:t>数据类型</a:t>
            </a:r>
            <a:endParaRPr lang="zh-CN" altLang="en-US" kern="1200" dirty="0"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 浮点数，例如</a:t>
            </a:r>
            <a:r>
              <a:rPr lang="en-US" altLang="zh-CN" sz="1800" dirty="0">
                <a:sym typeface="+mn-ea"/>
              </a:rPr>
              <a:t>3.53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-534.87</a:t>
            </a:r>
            <a:r>
              <a:rPr lang="zh-CN" altLang="en-US" sz="1800" dirty="0">
                <a:sym typeface="+mn-ea"/>
              </a:rPr>
              <a:t>等都是浮点型数值。浮点数还可以采用科学计数法进行表示，如</a:t>
            </a:r>
            <a:r>
              <a:rPr lang="en-US" altLang="zh-CN" sz="1800" dirty="0">
                <a:sym typeface="+mn-ea"/>
              </a:rPr>
              <a:t>3.5E15</a:t>
            </a:r>
            <a:r>
              <a:rPr lang="zh-CN" altLang="en-US" sz="1800" dirty="0">
                <a:sym typeface="+mn-ea"/>
              </a:rPr>
              <a:t>表示</a:t>
            </a:r>
            <a:r>
              <a:rPr lang="en-US" altLang="zh-CN" sz="1800" dirty="0">
                <a:sym typeface="+mn-ea"/>
              </a:rPr>
              <a:t>3.5×1015</a:t>
            </a:r>
            <a:r>
              <a:rPr lang="zh-CN" altLang="en-US" sz="1800" dirty="0">
                <a:sym typeface="+mn-ea"/>
              </a:rPr>
              <a:t>。</a:t>
            </a:r>
            <a:endParaRPr lang="en-US" altLang="zh-CN" sz="1800" dirty="0">
              <a:sym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内部常量：</a:t>
            </a:r>
            <a:r>
              <a:rPr lang="en-US" altLang="zh-CN" sz="1800" dirty="0" err="1">
                <a:sym typeface="+mn-ea"/>
              </a:rPr>
              <a:t>Math.E</a:t>
            </a:r>
            <a:r>
              <a:rPr lang="en-US" altLang="zh-CN" sz="1800" dirty="0">
                <a:sym typeface="+mn-ea"/>
              </a:rPr>
              <a:t>(</a:t>
            </a:r>
            <a:r>
              <a:rPr lang="zh-CN" altLang="en-US" sz="1800" dirty="0">
                <a:sym typeface="+mn-ea"/>
              </a:rPr>
              <a:t>自然对数的底数</a:t>
            </a:r>
            <a:r>
              <a:rPr lang="en-US" altLang="zh-CN" sz="1800" dirty="0">
                <a:sym typeface="+mn-ea"/>
              </a:rPr>
              <a:t>e)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 err="1">
                <a:sym typeface="+mn-ea"/>
              </a:rPr>
              <a:t>Math.PI</a:t>
            </a:r>
            <a:r>
              <a:rPr lang="zh-CN" altLang="en-US" sz="1800" dirty="0">
                <a:sym typeface="+mn-ea"/>
              </a:rPr>
              <a:t>等。</a:t>
            </a:r>
            <a:endParaRPr lang="en-US" altLang="zh-CN" sz="1800" dirty="0">
              <a:sym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 特殊值：</a:t>
            </a:r>
            <a:r>
              <a:rPr lang="en-US" altLang="zh-CN" sz="1800" dirty="0">
                <a:sym typeface="+mn-ea"/>
              </a:rPr>
              <a:t>Infinity</a:t>
            </a:r>
            <a:r>
              <a:rPr lang="zh-CN" altLang="en-US" sz="1800" dirty="0">
                <a:sym typeface="+mn-ea"/>
              </a:rPr>
              <a:t>（∞）、</a:t>
            </a:r>
            <a:r>
              <a:rPr lang="en-US" altLang="zh-CN" sz="1800" dirty="0" err="1">
                <a:sym typeface="+mn-ea"/>
              </a:rPr>
              <a:t>NaN</a:t>
            </a:r>
            <a:r>
              <a:rPr lang="en-US" altLang="zh-CN" sz="1800" dirty="0">
                <a:sym typeface="+mn-ea"/>
              </a:rPr>
              <a:t>-Not a Number</a:t>
            </a:r>
            <a:r>
              <a:rPr lang="zh-CN" altLang="en-US" sz="1800" dirty="0">
                <a:sym typeface="+mn-ea"/>
              </a:rPr>
              <a:t>。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699085"/>
            <a:ext cx="453362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780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idx="1"/>
          </p:nvPr>
        </p:nvSpPr>
        <p:spPr>
          <a:xfrm>
            <a:off x="533400" y="819150"/>
            <a:ext cx="8458200" cy="3886200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&lt;!-- edu_14_3_1.html --&gt;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&lt;!</a:t>
            </a:r>
            <a:r>
              <a:rPr lang="en-US" altLang="zh-CN" sz="1600" dirty="0" err="1"/>
              <a:t>doctype</a:t>
            </a:r>
            <a:r>
              <a:rPr lang="en-US" altLang="zh-CN" sz="1600" dirty="0"/>
              <a:t> html&gt;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&lt;html 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="en"&gt;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&lt;head&gt;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&lt;meta </a:t>
            </a:r>
            <a:r>
              <a:rPr lang="en-US" altLang="zh-CN" sz="1600" dirty="0" err="1"/>
              <a:t>charset</a:t>
            </a:r>
            <a:r>
              <a:rPr lang="en-US" altLang="zh-CN" sz="1600" dirty="0"/>
              <a:t>="UTF-8"&gt;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&lt;title&gt;</a:t>
            </a:r>
            <a:r>
              <a:rPr lang="zh-CN" altLang="en-US" sz="1600" dirty="0"/>
              <a:t>数值类型数据的应用</a:t>
            </a:r>
            <a:r>
              <a:rPr lang="en-US" altLang="zh-CN" sz="1600" dirty="0"/>
              <a:t>&lt;/title&gt;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&lt;/head&gt;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&lt;body&gt;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&lt;script type="text/</a:t>
            </a:r>
            <a:r>
              <a:rPr lang="en-US" altLang="zh-CN" sz="1600" dirty="0" err="1"/>
              <a:t>javascript</a:t>
            </a:r>
            <a:r>
              <a:rPr lang="en-US" altLang="zh-CN" sz="1600" dirty="0"/>
              <a:t>"&gt;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3500,f = 3.5,s = 3.5e3;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o = 012,h = 0x12;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("</a:t>
            </a:r>
            <a:r>
              <a:rPr lang="zh-CN" altLang="en-US" sz="1600" dirty="0"/>
              <a:t>十进制整型数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+"</a:t>
            </a:r>
            <a:r>
              <a:rPr lang="zh-CN" altLang="en-US" sz="1600" dirty="0"/>
              <a:t>的输出结果：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+"&lt;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&gt;");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("</a:t>
            </a:r>
            <a:r>
              <a:rPr lang="zh-CN" altLang="en-US" sz="1600" dirty="0"/>
              <a:t>十进制浮点型数</a:t>
            </a:r>
            <a:r>
              <a:rPr lang="en-US" altLang="zh-CN" sz="1600" dirty="0"/>
              <a:t>"+f+"</a:t>
            </a:r>
            <a:r>
              <a:rPr lang="zh-CN" altLang="en-US" sz="1600" dirty="0"/>
              <a:t>的输出结果：</a:t>
            </a:r>
            <a:r>
              <a:rPr lang="en-US" altLang="zh-CN" sz="1600" dirty="0"/>
              <a:t>"+f+"&lt;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&gt;");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("</a:t>
            </a:r>
            <a:r>
              <a:rPr lang="zh-CN" altLang="en-US" sz="1600" dirty="0"/>
              <a:t>十进制数科学计数法</a:t>
            </a:r>
            <a:r>
              <a:rPr lang="en-US" altLang="zh-CN" sz="1600" dirty="0"/>
              <a:t>3.5e3</a:t>
            </a:r>
            <a:r>
              <a:rPr lang="zh-CN" altLang="en-US" sz="1600" dirty="0"/>
              <a:t>的输出结果：</a:t>
            </a:r>
            <a:r>
              <a:rPr lang="en-US" altLang="zh-CN" sz="1600" dirty="0"/>
              <a:t>"+s+"&lt;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&gt;");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("</a:t>
            </a:r>
            <a:r>
              <a:rPr lang="zh-CN" altLang="en-US" sz="1600" dirty="0"/>
              <a:t>八进制整型数</a:t>
            </a:r>
            <a:r>
              <a:rPr lang="en-US" altLang="zh-CN" sz="1600" dirty="0"/>
              <a:t>012</a:t>
            </a:r>
            <a:r>
              <a:rPr lang="zh-CN" altLang="en-US" sz="1600" dirty="0"/>
              <a:t>的输出结果：</a:t>
            </a:r>
            <a:r>
              <a:rPr lang="en-US" altLang="zh-CN" sz="1600" dirty="0"/>
              <a:t>"+o+"&lt;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&gt;");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("</a:t>
            </a:r>
            <a:r>
              <a:rPr lang="zh-CN" altLang="en-US" sz="1600" dirty="0"/>
              <a:t>十六进制整型数</a:t>
            </a:r>
            <a:r>
              <a:rPr lang="en-US" altLang="zh-CN" sz="1600" dirty="0"/>
              <a:t>0x12</a:t>
            </a:r>
            <a:r>
              <a:rPr lang="zh-CN" altLang="en-US" sz="1600" dirty="0"/>
              <a:t>的输出结果：</a:t>
            </a:r>
            <a:r>
              <a:rPr lang="en-US" altLang="zh-CN" sz="1600" dirty="0"/>
              <a:t>"+h+"&lt;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&gt;");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&lt;/script&gt;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&lt;/body&gt;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&lt;/html&gt;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18433" name="Rectangle 2"/>
          <p:cNvSpPr>
            <a:spLocks noGrp="1" noChangeArrowheads="1"/>
          </p:cNvSpPr>
          <p:nvPr/>
        </p:nvSpPr>
        <p:spPr>
          <a:xfrm>
            <a:off x="1117600" y="57150"/>
            <a:ext cx="7761288" cy="56792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0488" tIns="44450" rIns="90488" bIns="44450" numCol="1" anchor="ctr" anchorCtr="0" compatLnSpc="1"/>
          <a:lstStyle>
            <a:lvl1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2pPr>
            <a:lvl3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3pPr>
            <a:lvl4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4pPr>
            <a:lvl5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14.3.2 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数据类型案例</a:t>
            </a:r>
          </a:p>
        </p:txBody>
      </p:sp>
    </p:spTree>
    <p:extLst>
      <p:ext uri="{BB962C8B-B14F-4D97-AF65-F5344CB8AC3E}">
        <p14:creationId xmlns:p14="http://schemas.microsoft.com/office/powerpoint/2010/main" val="413780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  <a:sym typeface="+mn-ea"/>
              </a:rPr>
              <a:t>14.3.2 </a:t>
            </a:r>
            <a:r>
              <a:rPr lang="zh-CN" altLang="en-US" kern="1200" dirty="0">
                <a:cs typeface="+mn-cs"/>
                <a:sym typeface="+mn-ea"/>
              </a:rPr>
              <a:t>数据类型</a:t>
            </a:r>
            <a:endParaRPr lang="zh-CN" altLang="en-US" kern="1200" dirty="0">
              <a:cs typeface="+mn-cs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458200" cy="381000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Boolean</a:t>
            </a:r>
            <a:r>
              <a:rPr lang="zh-CN" altLang="zh-CN" sz="1800" dirty="0"/>
              <a:t>（</a:t>
            </a:r>
            <a:r>
              <a:rPr lang="zh-CN" altLang="en-US" sz="1800" dirty="0"/>
              <a:t>布尔型）是一种只含有</a:t>
            </a:r>
            <a:r>
              <a:rPr lang="en-US" altLang="zh-CN" sz="1800" dirty="0"/>
              <a:t>true</a:t>
            </a:r>
            <a:r>
              <a:rPr lang="zh-CN" altLang="en-US" sz="1800" dirty="0"/>
              <a:t>和</a:t>
            </a:r>
            <a:r>
              <a:rPr lang="en-US" altLang="zh-CN" sz="1800" dirty="0"/>
              <a:t>false</a:t>
            </a:r>
            <a:r>
              <a:rPr lang="zh-CN" altLang="en-US" sz="1800" dirty="0"/>
              <a:t>这两个值的数据类型，通常来说，布尔型数据表示“真”或“假”。在实际应用中，布尔型数据常用在关系、逻辑等运算中，运算的结果往往就是</a:t>
            </a:r>
            <a:r>
              <a:rPr lang="en-US" altLang="zh-CN" sz="1800" dirty="0"/>
              <a:t>true</a:t>
            </a:r>
            <a:r>
              <a:rPr lang="zh-CN" altLang="en-US" sz="1800" dirty="0"/>
              <a:t>或者</a:t>
            </a:r>
            <a:r>
              <a:rPr lang="en-US" altLang="zh-CN" sz="1800" dirty="0"/>
              <a:t>false</a:t>
            </a:r>
            <a:r>
              <a:rPr lang="zh-CN" altLang="en-US" sz="1800" dirty="0"/>
              <a:t>。例如</a:t>
            </a:r>
            <a:r>
              <a:rPr lang="en-US" altLang="zh-CN" sz="1800" dirty="0"/>
              <a:t>1&lt;2</a:t>
            </a:r>
            <a:r>
              <a:rPr lang="zh-CN" altLang="en-US" sz="1800" dirty="0"/>
              <a:t>的比较结果是</a:t>
            </a:r>
            <a:r>
              <a:rPr lang="en-US" altLang="zh-CN" sz="1800" dirty="0"/>
              <a:t>true</a:t>
            </a:r>
            <a:r>
              <a:rPr lang="zh-CN" altLang="en-US" sz="1800" dirty="0"/>
              <a:t>，而</a:t>
            </a:r>
            <a:r>
              <a:rPr lang="en-US" altLang="zh-CN" sz="1800" dirty="0"/>
              <a:t>3==4</a:t>
            </a:r>
            <a:r>
              <a:rPr lang="zh-CN" altLang="en-US" sz="1800" dirty="0"/>
              <a:t>的比较结果是</a:t>
            </a:r>
            <a:r>
              <a:rPr lang="en-US" altLang="zh-CN" sz="1800" dirty="0"/>
              <a:t>false</a:t>
            </a:r>
            <a:r>
              <a:rPr lang="zh-CN" altLang="en-US" sz="1800" dirty="0"/>
              <a:t>。此外，布尔型变量还常用在控制结构的语句中，如</a:t>
            </a:r>
            <a:r>
              <a:rPr lang="en-US" altLang="zh-CN" sz="1800" dirty="0"/>
              <a:t>if</a:t>
            </a:r>
            <a:r>
              <a:rPr lang="zh-CN" altLang="en-US" sz="1800" dirty="0"/>
              <a:t>语句等。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JavaScript</a:t>
            </a:r>
            <a:r>
              <a:rPr lang="zh-CN" altLang="en-US" sz="1800" dirty="0"/>
              <a:t>中，通常采用</a:t>
            </a:r>
            <a:r>
              <a:rPr lang="en-US" altLang="zh-CN" sz="1800" dirty="0"/>
              <a:t>true</a:t>
            </a:r>
            <a:r>
              <a:rPr lang="zh-CN" altLang="en-US" sz="1800" dirty="0"/>
              <a:t>和</a:t>
            </a:r>
            <a:r>
              <a:rPr lang="en-US" altLang="zh-CN" sz="1800" dirty="0"/>
              <a:t>false</a:t>
            </a:r>
            <a:r>
              <a:rPr lang="zh-CN" altLang="en-US" sz="1800" dirty="0"/>
              <a:t>表示布尔型数据，但也可将他们转换为其他类型的数据，例如可将值为</a:t>
            </a:r>
            <a:r>
              <a:rPr lang="en-US" altLang="zh-CN" sz="1800" dirty="0"/>
              <a:t>true</a:t>
            </a:r>
            <a:r>
              <a:rPr lang="zh-CN" altLang="en-US" sz="1800" dirty="0"/>
              <a:t>的布尔型数据转换为整数</a:t>
            </a:r>
            <a:r>
              <a:rPr lang="en-US" altLang="zh-CN" sz="1800" dirty="0"/>
              <a:t>1</a:t>
            </a:r>
            <a:r>
              <a:rPr lang="zh-CN" altLang="en-US" sz="1800" dirty="0"/>
              <a:t>，而将值为</a:t>
            </a:r>
            <a:r>
              <a:rPr lang="en-US" altLang="zh-CN" sz="1800" dirty="0"/>
              <a:t>false</a:t>
            </a:r>
            <a:r>
              <a:rPr lang="zh-CN" altLang="en-US" sz="1800" dirty="0"/>
              <a:t>的布尔型数据转换为整数</a:t>
            </a:r>
            <a:r>
              <a:rPr lang="en-US" altLang="zh-CN" sz="1800" dirty="0"/>
              <a:t>0</a:t>
            </a:r>
            <a:r>
              <a:rPr lang="zh-CN" altLang="en-US" sz="1800" dirty="0"/>
              <a:t>。但不能用</a:t>
            </a:r>
            <a:r>
              <a:rPr lang="en-US" altLang="zh-CN" sz="1800" dirty="0"/>
              <a:t>true</a:t>
            </a:r>
            <a:r>
              <a:rPr lang="zh-CN" altLang="en-US" sz="1800" dirty="0"/>
              <a:t>表示</a:t>
            </a:r>
            <a:r>
              <a:rPr lang="en-US" altLang="zh-CN" sz="1800" dirty="0"/>
              <a:t>1</a:t>
            </a:r>
            <a:r>
              <a:rPr lang="zh-CN" altLang="en-US" sz="1800" dirty="0"/>
              <a:t>或</a:t>
            </a:r>
            <a:r>
              <a:rPr lang="en-US" altLang="zh-CN" sz="1800" dirty="0"/>
              <a:t>false</a:t>
            </a:r>
            <a:r>
              <a:rPr lang="zh-CN" altLang="en-US" sz="1800" dirty="0"/>
              <a:t>表示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9814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  <a:sym typeface="+mn-ea"/>
              </a:rPr>
              <a:t>14.3.2 </a:t>
            </a:r>
            <a:r>
              <a:rPr lang="zh-CN" altLang="en-US" kern="1200" dirty="0">
                <a:cs typeface="+mn-cs"/>
                <a:sym typeface="+mn-ea"/>
              </a:rPr>
              <a:t>数据类型</a:t>
            </a:r>
            <a:r>
              <a:rPr lang="en-US" altLang="zh-CN" kern="1200" dirty="0">
                <a:cs typeface="+mn-cs"/>
                <a:sym typeface="+mn-ea"/>
              </a:rPr>
              <a:t>-</a:t>
            </a:r>
            <a:r>
              <a:rPr lang="zh-CN" altLang="en-US" kern="1200" dirty="0">
                <a:cs typeface="+mn-cs"/>
                <a:sym typeface="+mn-ea"/>
              </a:rPr>
              <a:t>其它类型</a:t>
            </a:r>
            <a:endParaRPr lang="zh-CN" altLang="zh-CN" kern="1200" dirty="0">
              <a:cs typeface="+mn-cs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88194"/>
            <a:ext cx="8509000" cy="3896678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Null</a:t>
            </a:r>
            <a:r>
              <a:rPr lang="zh-CN" altLang="en-US" sz="1800" dirty="0">
                <a:sym typeface="+mn-ea"/>
              </a:rPr>
              <a:t>：是一种特殊的数据类型，也称为空类型，此类型只有一个值为</a:t>
            </a:r>
            <a:r>
              <a:rPr lang="en-US" altLang="zh-CN" sz="1800" dirty="0">
                <a:sym typeface="+mn-ea"/>
              </a:rPr>
              <a:t>null</a:t>
            </a:r>
            <a:r>
              <a:rPr lang="zh-CN" altLang="en-US" sz="1800" dirty="0">
                <a:sym typeface="+mn-ea"/>
              </a:rPr>
              <a:t>，表“无值”，即什么也不表示，但</a:t>
            </a:r>
            <a:r>
              <a:rPr lang="en-US" altLang="zh-CN" sz="1800" dirty="0">
                <a:sym typeface="+mn-ea"/>
              </a:rPr>
              <a:t>null</a:t>
            </a:r>
            <a:r>
              <a:rPr lang="zh-CN" altLang="en-US" sz="1800" dirty="0">
                <a:sym typeface="+mn-ea"/>
              </a:rPr>
              <a:t>不是</a:t>
            </a:r>
            <a:r>
              <a:rPr lang="en-US" altLang="zh-CN" sz="1800" dirty="0">
                <a:sym typeface="+mn-ea"/>
              </a:rPr>
              <a:t>0</a:t>
            </a:r>
            <a:r>
              <a:rPr lang="zh-CN" altLang="en-US" sz="1800" dirty="0">
                <a:sym typeface="+mn-ea"/>
              </a:rPr>
              <a:t>，</a:t>
            </a:r>
            <a:r>
              <a:rPr lang="en-US" altLang="zh-CN" sz="1800" dirty="0">
                <a:sym typeface="+mn-ea"/>
              </a:rPr>
              <a:t>0</a:t>
            </a:r>
            <a:r>
              <a:rPr lang="zh-CN" altLang="en-US" sz="1800" dirty="0">
                <a:sym typeface="+mn-ea"/>
              </a:rPr>
              <a:t>是有值的。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5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Undefined</a:t>
            </a:r>
            <a:r>
              <a:rPr lang="zh-CN" altLang="en-US" sz="1800" dirty="0">
                <a:sym typeface="+mn-ea"/>
              </a:rPr>
              <a:t>：也是一类特殊的值，是指变量创建后未赋值之前所具有的的值，返回值为</a:t>
            </a:r>
            <a:r>
              <a:rPr lang="en-US" altLang="zh-CN" sz="1800" dirty="0">
                <a:sym typeface="+mn-ea"/>
              </a:rPr>
              <a:t>Undefined</a:t>
            </a:r>
            <a:r>
              <a:rPr lang="zh-CN" altLang="en-US" sz="1800" dirty="0">
                <a:sym typeface="+mn-ea"/>
              </a:rPr>
              <a:t>。</a:t>
            </a:r>
            <a:endParaRPr lang="en-US" altLang="zh-CN" sz="1800" dirty="0">
              <a:sym typeface="+mn-ea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6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Object</a:t>
            </a:r>
            <a:r>
              <a:rPr lang="zh-CN" altLang="en-US" sz="1800" dirty="0">
                <a:sym typeface="+mn-ea"/>
              </a:rPr>
              <a:t>：是一种复合的数据类型，对象也是</a:t>
            </a:r>
            <a:r>
              <a:rPr lang="en-US" altLang="zh-CN" sz="1800" dirty="0">
                <a:sym typeface="+mn-ea"/>
              </a:rPr>
              <a:t>JS</a:t>
            </a:r>
            <a:r>
              <a:rPr lang="zh-CN" altLang="en-US" sz="1800" dirty="0">
                <a:sym typeface="+mn-ea"/>
              </a:rPr>
              <a:t>的重要组成部分，对象的属性可以是任何类型的数据，包括数值、字符、布尔型，</a:t>
            </a:r>
            <a:r>
              <a:rPr lang="en-US" altLang="zh-CN" sz="1800" dirty="0">
                <a:sym typeface="+mn-ea"/>
              </a:rPr>
              <a:t>JavaScript</a:t>
            </a:r>
            <a:r>
              <a:rPr lang="zh-CN" altLang="en-US" sz="1800" dirty="0">
                <a:sym typeface="+mn-ea"/>
              </a:rPr>
              <a:t>中定义了多个对象，如</a:t>
            </a:r>
            <a:r>
              <a:rPr lang="en-US" altLang="zh-CN" sz="1800" dirty="0">
                <a:sym typeface="+mn-ea"/>
              </a:rPr>
              <a:t>Date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window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document</a:t>
            </a:r>
            <a:r>
              <a:rPr lang="zh-CN" altLang="en-US" sz="1800" dirty="0">
                <a:sym typeface="+mn-ea"/>
              </a:rPr>
              <a:t>等，在后面介绍。</a:t>
            </a:r>
          </a:p>
        </p:txBody>
      </p:sp>
    </p:spTree>
    <p:extLst>
      <p:ext uri="{BB962C8B-B14F-4D97-AF65-F5344CB8AC3E}">
        <p14:creationId xmlns:p14="http://schemas.microsoft.com/office/powerpoint/2010/main" val="771279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14.3.3 </a:t>
            </a:r>
            <a:r>
              <a:rPr lang="zh-CN" altLang="en-US" kern="1200" dirty="0">
                <a:cs typeface="+mn-cs"/>
              </a:rPr>
              <a:t>变量 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lvl="1" indent="0" latinLnBrk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None/>
              <a:tabLst>
                <a:tab pos="0" algn="l"/>
                <a:tab pos="900430" algn="l"/>
                <a:tab pos="1259205" algn="l"/>
                <a:tab pos="1341755" algn="l"/>
                <a:tab pos="2698750" algn="l"/>
              </a:tabLst>
            </a:pPr>
            <a:r>
              <a:rPr lang="zh-CN" altLang="en-US" sz="1800" dirty="0">
                <a:cs typeface="+mj-cs"/>
                <a:sym typeface="+mn-ea"/>
              </a:rPr>
              <a:t>变量</a:t>
            </a:r>
            <a:r>
              <a:rPr lang="zh-CN" altLang="en-US" sz="1800" b="0" dirty="0">
                <a:cs typeface="+mj-cs"/>
                <a:sym typeface="+mn-ea"/>
              </a:rPr>
              <a:t>：可以保存执行时变化的值的名字，称为“变量”，变量是存储信息的容器。</a:t>
            </a:r>
          </a:p>
          <a:p>
            <a:pPr marL="0" lvl="1" indent="0" latinLnBrk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None/>
              <a:tabLst>
                <a:tab pos="0" algn="l"/>
                <a:tab pos="900430" algn="l"/>
                <a:tab pos="1259205" algn="l"/>
                <a:tab pos="1341755" algn="l"/>
                <a:tab pos="2698750" algn="l"/>
              </a:tabLst>
            </a:pPr>
            <a:r>
              <a:rPr lang="zh-CN" altLang="en-US" sz="1800" dirty="0">
                <a:cs typeface="+mj-cs"/>
                <a:sym typeface="+mn-ea"/>
              </a:rPr>
              <a:t>格式</a:t>
            </a:r>
            <a:r>
              <a:rPr lang="zh-CN" altLang="en-US" sz="1800" b="0" dirty="0">
                <a:cs typeface="+mj-cs"/>
                <a:sym typeface="+mn-ea"/>
              </a:rPr>
              <a:t>：</a:t>
            </a:r>
            <a:r>
              <a:rPr lang="en-US" altLang="zh-CN" sz="1800" b="0" dirty="0">
                <a:cs typeface="+mj-cs"/>
                <a:sym typeface="+mn-ea"/>
              </a:rPr>
              <a:t>var </a:t>
            </a:r>
            <a:r>
              <a:rPr lang="zh-CN" altLang="en-US" sz="1800" b="0" dirty="0">
                <a:cs typeface="+mj-cs"/>
                <a:sym typeface="+mn-ea"/>
              </a:rPr>
              <a:t>变量名 </a:t>
            </a:r>
            <a:r>
              <a:rPr lang="en-US" altLang="zh-CN" sz="1800" b="0" dirty="0">
                <a:cs typeface="+mj-cs"/>
                <a:sym typeface="+mn-ea"/>
              </a:rPr>
              <a:t>[=</a:t>
            </a:r>
            <a:r>
              <a:rPr lang="zh-CN" altLang="en-US" sz="1800" b="0" dirty="0">
                <a:cs typeface="+mj-cs"/>
                <a:sym typeface="+mn-ea"/>
              </a:rPr>
              <a:t>初值</a:t>
            </a:r>
            <a:r>
              <a:rPr lang="en-US" altLang="zh-CN" sz="1800" b="0" dirty="0">
                <a:cs typeface="+mj-cs"/>
                <a:sym typeface="+mn-ea"/>
              </a:rPr>
              <a:t>] [,</a:t>
            </a:r>
            <a:r>
              <a:rPr lang="zh-CN" altLang="en-US" sz="1800" b="0" dirty="0">
                <a:cs typeface="+mj-cs"/>
                <a:sym typeface="+mn-ea"/>
              </a:rPr>
              <a:t>变量名</a:t>
            </a:r>
            <a:r>
              <a:rPr lang="en-US" altLang="zh-CN" sz="1800" b="0" dirty="0">
                <a:cs typeface="+mj-cs"/>
                <a:sym typeface="+mn-ea"/>
              </a:rPr>
              <a:t>[=</a:t>
            </a:r>
            <a:r>
              <a:rPr lang="zh-CN" altLang="en-US" sz="1800" b="0" dirty="0">
                <a:cs typeface="+mj-cs"/>
                <a:sym typeface="+mn-ea"/>
              </a:rPr>
              <a:t>初值</a:t>
            </a:r>
            <a:r>
              <a:rPr lang="en-US" altLang="zh-CN" sz="1800" b="0" dirty="0">
                <a:cs typeface="+mj-cs"/>
                <a:sym typeface="+mn-ea"/>
              </a:rPr>
              <a:t>] …] </a:t>
            </a:r>
            <a:r>
              <a:rPr lang="zh-CN" altLang="en-US" sz="1800" b="0" dirty="0">
                <a:cs typeface="+mj-cs"/>
                <a:sym typeface="+mn-ea"/>
              </a:rPr>
              <a:t>；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>
                <a:sym typeface="+mn-ea"/>
              </a:rPr>
              <a:t>var</a:t>
            </a:r>
            <a:r>
              <a:rPr lang="zh-CN" altLang="en-US" sz="1800" dirty="0">
                <a:sym typeface="+mn-ea"/>
              </a:rPr>
              <a:t>作用：声明或创建变量。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ym typeface="+mn-ea"/>
              </a:rPr>
              <a:t>          具有良好编程习惯的程序员应该“先声明变量再使用”。例如：</a:t>
            </a:r>
          </a:p>
          <a:p>
            <a:pPr marL="365125" lvl="2" indent="0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None/>
            </a:pPr>
            <a:r>
              <a:rPr lang="en-US" altLang="en-US" sz="1600" b="0" dirty="0">
                <a:cs typeface="+mj-cs"/>
                <a:sym typeface="+mn-ea"/>
              </a:rPr>
              <a:t>            </a:t>
            </a:r>
            <a:r>
              <a:rPr lang="en-US" altLang="en-US" sz="1600" b="0" dirty="0">
                <a:solidFill>
                  <a:srgbClr val="FF0000"/>
                </a:solidFill>
                <a:cs typeface="+mj-cs"/>
                <a:sym typeface="+mn-ea"/>
              </a:rPr>
              <a:t>var </a:t>
            </a:r>
            <a:r>
              <a:rPr lang="en-US" altLang="en-US" sz="1600" b="0" dirty="0" err="1">
                <a:solidFill>
                  <a:srgbClr val="FF0000"/>
                </a:solidFill>
                <a:cs typeface="+mj-cs"/>
                <a:sym typeface="+mn-ea"/>
              </a:rPr>
              <a:t>userName</a:t>
            </a:r>
            <a:r>
              <a:rPr lang="en-US" altLang="en-US" sz="1600" b="0" dirty="0">
                <a:solidFill>
                  <a:srgbClr val="FF0000"/>
                </a:solidFill>
                <a:cs typeface="+mj-cs"/>
                <a:sym typeface="+mn-ea"/>
              </a:rPr>
              <a:t> =</a:t>
            </a:r>
            <a:r>
              <a:rPr lang="en-US" altLang="zh-CN" sz="1600" b="0" dirty="0">
                <a:solidFill>
                  <a:srgbClr val="FF0000"/>
                </a:solidFill>
                <a:cs typeface="+mj-cs"/>
                <a:sym typeface="+mn-ea"/>
              </a:rPr>
              <a:t>““</a:t>
            </a:r>
            <a:r>
              <a:rPr lang="en-US" altLang="en-US" sz="1600" b="0" dirty="0">
                <a:solidFill>
                  <a:srgbClr val="FF0000"/>
                </a:solidFill>
                <a:cs typeface="+mj-cs"/>
                <a:sym typeface="+mn-ea"/>
              </a:rPr>
              <a:t> ; </a:t>
            </a:r>
            <a:endParaRPr lang="en-US" altLang="zh-CN" sz="1600" b="0" dirty="0">
              <a:solidFill>
                <a:srgbClr val="FF0000"/>
              </a:solidFill>
              <a:cs typeface="+mj-cs"/>
            </a:endParaRPr>
          </a:p>
          <a:p>
            <a:pPr marL="365125" lvl="2" indent="0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None/>
            </a:pPr>
            <a:r>
              <a:rPr lang="en-US" altLang="zh-CN" sz="1600" b="0" dirty="0">
                <a:solidFill>
                  <a:srgbClr val="FF0000"/>
                </a:solidFill>
                <a:cs typeface="+mj-cs"/>
                <a:sym typeface="+mn-ea"/>
              </a:rPr>
              <a:t>            var x=0</a:t>
            </a:r>
            <a:r>
              <a:rPr lang="zh-CN" altLang="en-US" sz="1600" b="0" dirty="0">
                <a:solidFill>
                  <a:srgbClr val="FF0000"/>
                </a:solidFill>
                <a:cs typeface="+mj-cs"/>
                <a:sym typeface="+mn-ea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cs typeface="+mj-cs"/>
                <a:sym typeface="+mn-ea"/>
              </a:rPr>
              <a:t>y=2,str1=“</a:t>
            </a:r>
            <a:r>
              <a:rPr lang="zh-CN" altLang="en-US" sz="1600" b="0" dirty="0">
                <a:solidFill>
                  <a:srgbClr val="FF0000"/>
                </a:solidFill>
                <a:cs typeface="+mj-cs"/>
                <a:sym typeface="+mn-ea"/>
              </a:rPr>
              <a:t>欢迎你学习</a:t>
            </a:r>
            <a:r>
              <a:rPr lang="en-US" altLang="zh-CN" sz="1600" b="0" dirty="0">
                <a:solidFill>
                  <a:srgbClr val="FF0000"/>
                </a:solidFill>
                <a:cs typeface="+mj-cs"/>
                <a:sym typeface="+mn-ea"/>
              </a:rPr>
              <a:t>JS”;</a:t>
            </a:r>
            <a:r>
              <a:rPr lang="zh-CN" altLang="en-US" sz="1600" b="0" dirty="0">
                <a:solidFill>
                  <a:srgbClr val="FF0000"/>
                </a:solidFill>
                <a:cs typeface="+mj-cs"/>
                <a:sym typeface="+mn-ea"/>
              </a:rPr>
              <a:t>  </a:t>
            </a:r>
            <a:endParaRPr lang="en-US" altLang="en-US" sz="1600" b="0" dirty="0">
              <a:solidFill>
                <a:srgbClr val="FF0000"/>
              </a:solidFill>
              <a:cs typeface="+mj-cs"/>
            </a:endParaRPr>
          </a:p>
          <a:p>
            <a:pPr marL="365125" lvl="2" indent="0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None/>
            </a:pPr>
            <a:r>
              <a:rPr lang="en-US" altLang="zh-CN" sz="1600" b="0" dirty="0">
                <a:solidFill>
                  <a:srgbClr val="FF0000"/>
                </a:solidFill>
                <a:cs typeface="+mj-cs"/>
                <a:sym typeface="+mn-ea"/>
              </a:rPr>
              <a:t>            var status = true; </a:t>
            </a:r>
            <a:endParaRPr lang="en-US" altLang="zh-CN" sz="1600" b="0" dirty="0">
              <a:solidFill>
                <a:srgbClr val="FF0000"/>
              </a:solidFill>
              <a:cs typeface="+mj-cs"/>
            </a:endParaRPr>
          </a:p>
          <a:p>
            <a:pPr marL="365125" lvl="2" indent="0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None/>
            </a:pPr>
            <a:r>
              <a:rPr lang="en-US" altLang="zh-CN" sz="1600" b="0" dirty="0">
                <a:solidFill>
                  <a:srgbClr val="FF0000"/>
                </a:solidFill>
                <a:cs typeface="+mj-cs"/>
                <a:sym typeface="+mn-ea"/>
              </a:rPr>
              <a:t>            </a:t>
            </a:r>
            <a:r>
              <a:rPr lang="en-US" altLang="zh-CN" sz="1600" b="0" dirty="0" err="1">
                <a:solidFill>
                  <a:srgbClr val="FF0000"/>
                </a:solidFill>
                <a:cs typeface="+mj-cs"/>
                <a:sym typeface="+mn-ea"/>
              </a:rPr>
              <a:t>str_name</a:t>
            </a:r>
            <a:r>
              <a:rPr lang="en-US" altLang="zh-CN" sz="1600" b="0" dirty="0">
                <a:solidFill>
                  <a:srgbClr val="FF0000"/>
                </a:solidFill>
                <a:cs typeface="+mj-cs"/>
                <a:sym typeface="+mn-ea"/>
              </a:rPr>
              <a:t>=“</a:t>
            </a:r>
            <a:r>
              <a:rPr lang="zh-CN" altLang="en-US" sz="1600" b="0" dirty="0">
                <a:solidFill>
                  <a:srgbClr val="FF0000"/>
                </a:solidFill>
                <a:cs typeface="+mj-cs"/>
                <a:sym typeface="+mn-ea"/>
              </a:rPr>
              <a:t>张为民</a:t>
            </a:r>
            <a:r>
              <a:rPr lang="en-US" altLang="zh-CN" sz="1600" b="0" dirty="0">
                <a:solidFill>
                  <a:srgbClr val="FF0000"/>
                </a:solidFill>
                <a:cs typeface="+mj-cs"/>
                <a:sym typeface="+mn-ea"/>
              </a:rPr>
              <a:t>";   //</a:t>
            </a:r>
            <a:r>
              <a:rPr lang="zh-CN" altLang="en-US" sz="1600" b="0" dirty="0">
                <a:solidFill>
                  <a:srgbClr val="FF0000"/>
                </a:solidFill>
                <a:cs typeface="+mj-cs"/>
                <a:sym typeface="+mn-ea"/>
              </a:rPr>
              <a:t>向未声明的变量赋值</a:t>
            </a:r>
            <a:endParaRPr lang="zh-CN" altLang="en-US" sz="1600" b="0" dirty="0">
              <a:solidFill>
                <a:srgbClr val="FF0000"/>
              </a:solidFill>
              <a:cs typeface="+mj-cs"/>
            </a:endParaRPr>
          </a:p>
          <a:p>
            <a:pPr marL="0" indent="0">
              <a:buNone/>
            </a:pP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黑体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122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14.3.4 </a:t>
            </a:r>
            <a:r>
              <a:rPr lang="zh-CN" altLang="en-US" kern="1200" dirty="0">
                <a:cs typeface="+mn-cs"/>
              </a:rPr>
              <a:t>转义字符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2007"/>
            <a:ext cx="8509000" cy="855344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>
                <a:ea typeface="宋体" charset="-122"/>
              </a:rPr>
              <a:t>       </a:t>
            </a:r>
            <a:r>
              <a:rPr lang="zh-CN" altLang="en-US" sz="1800" dirty="0"/>
              <a:t>如果在字符串中涉及到一些特殊字符如“</a:t>
            </a:r>
            <a:r>
              <a:rPr lang="en-US" altLang="zh-CN" sz="1800" dirty="0"/>
              <a:t>\”</a:t>
            </a:r>
            <a:r>
              <a:rPr lang="zh-CN" altLang="en-US" sz="1800" dirty="0"/>
              <a:t>、“ </a:t>
            </a:r>
            <a:r>
              <a:rPr lang="en-US" altLang="zh-CN" sz="1800" dirty="0"/>
              <a:t>””</a:t>
            </a:r>
            <a:r>
              <a:rPr lang="zh-CN" altLang="en-US" sz="1800" dirty="0"/>
              <a:t>、“</a:t>
            </a:r>
            <a:r>
              <a:rPr lang="en-US" altLang="zh-CN" sz="1800" dirty="0"/>
              <a:t>‘ ”</a:t>
            </a:r>
            <a:r>
              <a:rPr lang="zh-CN" altLang="en-US" sz="1800" dirty="0"/>
              <a:t>等，</a:t>
            </a:r>
            <a:r>
              <a:rPr lang="zh-CN" altLang="en-US" sz="1800" dirty="0">
                <a:solidFill>
                  <a:srgbClr val="FF0000"/>
                </a:solidFill>
              </a:rPr>
              <a:t>这些字符无法直接使用</a:t>
            </a:r>
            <a:r>
              <a:rPr lang="zh-CN" altLang="en-US" sz="1800" dirty="0"/>
              <a:t>，需要采用</a:t>
            </a:r>
            <a:r>
              <a:rPr lang="zh-CN" altLang="en-US" sz="1800" dirty="0">
                <a:solidFill>
                  <a:srgbClr val="FF0000"/>
                </a:solidFill>
              </a:rPr>
              <a:t>转义字符</a:t>
            </a:r>
            <a:r>
              <a:rPr lang="zh-CN" altLang="en-US" sz="1800" dirty="0"/>
              <a:t>的方式。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sym typeface="+mn-ea"/>
              </a:rPr>
              <a:t>   </a:t>
            </a:r>
            <a:endParaRPr lang="en-US" altLang="zh-CN" sz="2200" dirty="0">
              <a:solidFill>
                <a:srgbClr val="FF0000"/>
              </a:solidFill>
              <a:latin typeface="+mj-lt"/>
              <a:ea typeface="+mj-lt"/>
            </a:endParaRPr>
          </a:p>
          <a:p>
            <a:pPr marL="0" indent="0">
              <a:buNone/>
            </a:pPr>
            <a:endParaRPr sz="2800" dirty="0">
              <a:latin typeface="+mj-lt"/>
              <a:ea typeface="+mj-lt"/>
            </a:endParaRP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513322148"/>
              </p:ext>
            </p:extLst>
          </p:nvPr>
        </p:nvGraphicFramePr>
        <p:xfrm>
          <a:off x="1295400" y="1771563"/>
          <a:ext cx="6903233" cy="155425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1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8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 dirty="0">
                          <a:latin typeface="微软雅黑" pitchFamily="34" charset="-122"/>
                          <a:ea typeface="微软雅黑" pitchFamily="34" charset="-122"/>
                        </a:rPr>
                        <a:t>转义字符</a:t>
                      </a:r>
                      <a:endParaRPr lang="zh-CN" altLang="en-US" sz="1500" b="0" u="none" dirty="0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 dirty="0">
                          <a:latin typeface="微软雅黑" pitchFamily="34" charset="-122"/>
                          <a:ea typeface="微软雅黑" pitchFamily="34" charset="-122"/>
                        </a:rPr>
                        <a:t>代表含义</a:t>
                      </a:r>
                      <a:endParaRPr lang="zh-CN" altLang="en-US" sz="1500" b="0" u="none" dirty="0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>
                          <a:latin typeface="微软雅黑" pitchFamily="34" charset="-122"/>
                          <a:ea typeface="微软雅黑" pitchFamily="34" charset="-122"/>
                        </a:rPr>
                        <a:t>转义字符</a:t>
                      </a:r>
                      <a:endParaRPr lang="zh-CN" altLang="en-US" sz="1500" b="0" u="none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>
                          <a:latin typeface="微软雅黑" pitchFamily="34" charset="-122"/>
                          <a:ea typeface="微软雅黑" pitchFamily="34" charset="-122"/>
                        </a:rPr>
                        <a:t>代表含义</a:t>
                      </a:r>
                      <a:endParaRPr lang="zh-CN" altLang="en-US" sz="1500" b="0" u="none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u="none" dirty="0">
                          <a:latin typeface="微软雅黑" pitchFamily="34" charset="-122"/>
                          <a:ea typeface="微软雅黑" pitchFamily="34" charset="-122"/>
                        </a:rPr>
                        <a:t>\b</a:t>
                      </a:r>
                      <a:endParaRPr lang="en-US" altLang="zh-CN" sz="1500" b="0" u="none" dirty="0">
                        <a:latin typeface="微软雅黑" pitchFamily="34" charset="-122"/>
                        <a:ea typeface="微软雅黑" pitchFamily="34" charset="-122"/>
                        <a:cs typeface="Verdana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 dirty="0">
                          <a:latin typeface="微软雅黑" pitchFamily="34" charset="-122"/>
                          <a:ea typeface="微软雅黑" pitchFamily="34" charset="-122"/>
                        </a:rPr>
                        <a:t>退格符</a:t>
                      </a:r>
                      <a:endParaRPr lang="zh-CN" altLang="en-US" sz="1500" b="0" u="none" dirty="0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u="none" dirty="0">
                          <a:latin typeface="微软雅黑" pitchFamily="34" charset="-122"/>
                          <a:ea typeface="微软雅黑" pitchFamily="34" charset="-122"/>
                        </a:rPr>
                        <a:t>\t</a:t>
                      </a:r>
                      <a:endParaRPr lang="en-US" altLang="zh-CN" sz="1500" b="0" u="none" dirty="0">
                        <a:latin typeface="微软雅黑" pitchFamily="34" charset="-122"/>
                        <a:ea typeface="微软雅黑" pitchFamily="34" charset="-122"/>
                        <a:cs typeface="Verdana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>
                          <a:latin typeface="微软雅黑" pitchFamily="34" charset="-122"/>
                          <a:ea typeface="微软雅黑" pitchFamily="34" charset="-122"/>
                        </a:rPr>
                        <a:t>水平制表符</a:t>
                      </a:r>
                      <a:endParaRPr lang="zh-CN" altLang="en-US" sz="1500" b="0" u="none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u="none">
                          <a:latin typeface="微软雅黑" pitchFamily="34" charset="-122"/>
                          <a:ea typeface="微软雅黑" pitchFamily="34" charset="-122"/>
                        </a:rPr>
                        <a:t>\f</a:t>
                      </a:r>
                      <a:endParaRPr lang="en-US" altLang="zh-CN" sz="1500" b="0" u="none">
                        <a:latin typeface="微软雅黑" pitchFamily="34" charset="-122"/>
                        <a:ea typeface="微软雅黑" pitchFamily="34" charset="-122"/>
                        <a:cs typeface="Verdana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>
                          <a:latin typeface="微软雅黑" pitchFamily="34" charset="-122"/>
                          <a:ea typeface="微软雅黑" pitchFamily="34" charset="-122"/>
                        </a:rPr>
                        <a:t>换页符</a:t>
                      </a:r>
                      <a:endParaRPr lang="zh-CN" altLang="en-US" sz="1500" b="0" u="none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u="none" dirty="0">
                          <a:latin typeface="微软雅黑" pitchFamily="34" charset="-122"/>
                          <a:ea typeface="微软雅黑" pitchFamily="34" charset="-122"/>
                        </a:rPr>
                        <a:t>\'</a:t>
                      </a:r>
                      <a:endParaRPr lang="en-US" altLang="zh-CN" sz="1500" b="0" u="none" dirty="0">
                        <a:latin typeface="微软雅黑" pitchFamily="34" charset="-122"/>
                        <a:ea typeface="微软雅黑" pitchFamily="34" charset="-122"/>
                        <a:cs typeface="Verdana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 dirty="0">
                          <a:latin typeface="微软雅黑" pitchFamily="34" charset="-122"/>
                          <a:ea typeface="微软雅黑" pitchFamily="34" charset="-122"/>
                        </a:rPr>
                        <a:t>单引号</a:t>
                      </a:r>
                      <a:endParaRPr lang="zh-CN" altLang="en-US" sz="1500" b="0" u="none" dirty="0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u="none">
                          <a:latin typeface="微软雅黑" pitchFamily="34" charset="-122"/>
                          <a:ea typeface="微软雅黑" pitchFamily="34" charset="-122"/>
                        </a:rPr>
                        <a:t>\n</a:t>
                      </a:r>
                      <a:endParaRPr lang="en-US" altLang="zh-CN" sz="1500" b="0" u="none">
                        <a:latin typeface="微软雅黑" pitchFamily="34" charset="-122"/>
                        <a:ea typeface="微软雅黑" pitchFamily="34" charset="-122"/>
                        <a:cs typeface="Verdana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 dirty="0">
                          <a:latin typeface="微软雅黑" pitchFamily="34" charset="-122"/>
                          <a:ea typeface="微软雅黑" pitchFamily="34" charset="-122"/>
                        </a:rPr>
                        <a:t>换行符</a:t>
                      </a:r>
                      <a:endParaRPr lang="zh-CN" altLang="en-US" sz="1500" b="0" u="none" dirty="0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u="none">
                          <a:latin typeface="微软雅黑" pitchFamily="34" charset="-122"/>
                          <a:ea typeface="微软雅黑" pitchFamily="34" charset="-122"/>
                        </a:rPr>
                        <a:t>\"</a:t>
                      </a:r>
                      <a:endParaRPr lang="en-US" altLang="zh-CN" sz="1500" b="0" u="none">
                        <a:latin typeface="微软雅黑" pitchFamily="34" charset="-122"/>
                        <a:ea typeface="微软雅黑" pitchFamily="34" charset="-122"/>
                        <a:cs typeface="Verdana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 dirty="0">
                          <a:latin typeface="微软雅黑" pitchFamily="34" charset="-122"/>
                          <a:ea typeface="微软雅黑" pitchFamily="34" charset="-122"/>
                        </a:rPr>
                        <a:t>双引号</a:t>
                      </a:r>
                      <a:endParaRPr lang="zh-CN" altLang="en-US" sz="1500" b="0" u="none" dirty="0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u="none">
                          <a:latin typeface="微软雅黑" pitchFamily="34" charset="-122"/>
                          <a:ea typeface="微软雅黑" pitchFamily="34" charset="-122"/>
                        </a:rPr>
                        <a:t>\r</a:t>
                      </a:r>
                      <a:endParaRPr lang="en-US" altLang="zh-CN" sz="1500" b="0" u="none">
                        <a:latin typeface="微软雅黑" pitchFamily="34" charset="-122"/>
                        <a:ea typeface="微软雅黑" pitchFamily="34" charset="-122"/>
                        <a:cs typeface="Verdana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 dirty="0">
                          <a:latin typeface="微软雅黑" pitchFamily="34" charset="-122"/>
                          <a:ea typeface="微软雅黑" pitchFamily="34" charset="-122"/>
                        </a:rPr>
                        <a:t>回车符</a:t>
                      </a:r>
                      <a:endParaRPr lang="zh-CN" altLang="en-US" sz="1500" b="0" u="none" dirty="0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u="none">
                          <a:latin typeface="微软雅黑" pitchFamily="34" charset="-122"/>
                          <a:ea typeface="微软雅黑" pitchFamily="34" charset="-122"/>
                        </a:rPr>
                        <a:t>\\</a:t>
                      </a:r>
                      <a:endParaRPr lang="en-US" altLang="zh-CN" sz="1500" b="0" u="none">
                        <a:latin typeface="微软雅黑" pitchFamily="34" charset="-122"/>
                        <a:ea typeface="微软雅黑" pitchFamily="34" charset="-122"/>
                        <a:cs typeface="Verdana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500" u="none" dirty="0">
                          <a:latin typeface="微软雅黑" pitchFamily="34" charset="-122"/>
                          <a:ea typeface="微软雅黑" pitchFamily="34" charset="-122"/>
                        </a:rPr>
                        <a:t>反斜线</a:t>
                      </a:r>
                      <a:endParaRPr lang="zh-CN" altLang="en-US" sz="1500" b="0" u="none" dirty="0"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553200" y="3477122"/>
            <a:ext cx="2304134" cy="1131096"/>
          </a:xfrm>
          <a:prstGeom prst="rect">
            <a:avLst/>
          </a:prstGeom>
          <a:noFill/>
          <a:ln w="38100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533400" y="3714750"/>
            <a:ext cx="58674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例如：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alert("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姓名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王大有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\n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班级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:11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计算机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班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\r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专业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计科系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");</a:t>
            </a:r>
            <a:endParaRPr lang="zh-CN" altLang="en-US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05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JavaScript</a:t>
            </a:r>
            <a:r>
              <a:rPr lang="zh-CN" altLang="en-US" dirty="0"/>
              <a:t>概述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509000" cy="3792141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  JavaScript</a:t>
            </a:r>
            <a:r>
              <a:rPr lang="zh-CN" altLang="en-US" sz="1800" dirty="0"/>
              <a:t>最初由</a:t>
            </a:r>
            <a:r>
              <a:rPr lang="en-US" altLang="zh-CN" sz="1800" dirty="0"/>
              <a:t>Netscape</a:t>
            </a:r>
            <a:r>
              <a:rPr lang="zh-CN" altLang="en-US" sz="1800" dirty="0"/>
              <a:t>公司的</a:t>
            </a:r>
            <a:r>
              <a:rPr lang="en-US" altLang="zh-CN" sz="1800" dirty="0">
                <a:solidFill>
                  <a:srgbClr val="FF0000"/>
                </a:solidFill>
              </a:rPr>
              <a:t>Brendan </a:t>
            </a:r>
            <a:r>
              <a:rPr lang="en-US" altLang="zh-CN" sz="1800" dirty="0" err="1">
                <a:solidFill>
                  <a:srgbClr val="FF0000"/>
                </a:solidFill>
              </a:rPr>
              <a:t>Eich</a:t>
            </a:r>
            <a:r>
              <a:rPr lang="zh-CN" altLang="en-US" sz="1800" dirty="0">
                <a:solidFill>
                  <a:srgbClr val="FF0000"/>
                </a:solidFill>
              </a:rPr>
              <a:t>（布兰登</a:t>
            </a:r>
            <a:r>
              <a:rPr lang="en-US" altLang="zh-CN" sz="1800" dirty="0">
                <a:solidFill>
                  <a:srgbClr val="FF0000"/>
                </a:solidFill>
              </a:rPr>
              <a:t>﹒</a:t>
            </a:r>
            <a:r>
              <a:rPr lang="zh-CN" altLang="en-US" sz="1800" dirty="0">
                <a:solidFill>
                  <a:srgbClr val="FF0000"/>
                </a:solidFill>
              </a:rPr>
              <a:t>艾奇）</a:t>
            </a:r>
            <a:r>
              <a:rPr lang="zh-CN" altLang="en-US" sz="1800" dirty="0"/>
              <a:t>设计，最初命名为</a:t>
            </a:r>
            <a:r>
              <a:rPr lang="en-US" altLang="zh-CN" sz="1800" dirty="0" err="1"/>
              <a:t>LiveScript</a:t>
            </a:r>
            <a:r>
              <a:rPr lang="zh-CN" altLang="en-US" sz="1800" dirty="0"/>
              <a:t>，是一种动态、弱类型、基于原型的语言。后来，</a:t>
            </a:r>
            <a:r>
              <a:rPr lang="en-US" altLang="zh-CN" sz="1800" dirty="0"/>
              <a:t>Netscape</a:t>
            </a:r>
            <a:r>
              <a:rPr lang="zh-CN" altLang="en-US" sz="1800" dirty="0"/>
              <a:t>与</a:t>
            </a:r>
            <a:r>
              <a:rPr lang="en-US" altLang="zh-CN" sz="1800" dirty="0"/>
              <a:t>Sun</a:t>
            </a:r>
            <a:r>
              <a:rPr lang="zh-CN" altLang="en-US" sz="1800" dirty="0"/>
              <a:t>公司进行合作，将</a:t>
            </a:r>
            <a:r>
              <a:rPr lang="en-US" altLang="zh-CN" sz="1800" dirty="0" err="1"/>
              <a:t>LiveScript</a:t>
            </a:r>
            <a:r>
              <a:rPr lang="zh-CN" altLang="en-US" sz="1800" dirty="0"/>
              <a:t>改名为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  JavaScript</a:t>
            </a:r>
            <a:r>
              <a:rPr lang="zh-CN" altLang="en-US" sz="1800" dirty="0"/>
              <a:t>是一种基于对象和事件驱动并具有相对安全性的客户端脚本语言。被广泛应用于各种客户端</a:t>
            </a:r>
            <a:r>
              <a:rPr lang="en-US" altLang="zh-CN" sz="1800" dirty="0"/>
              <a:t>Web</a:t>
            </a:r>
            <a:r>
              <a:rPr lang="zh-CN" altLang="en-US" sz="1800" dirty="0"/>
              <a:t>程序尤其是</a:t>
            </a:r>
            <a:r>
              <a:rPr lang="en-US" altLang="zh-CN" sz="1800" dirty="0"/>
              <a:t>HTML</a:t>
            </a:r>
            <a:r>
              <a:rPr lang="zh-CN" altLang="en-US" sz="1800" dirty="0"/>
              <a:t>开发中，能给</a:t>
            </a:r>
            <a:r>
              <a:rPr lang="en-US" altLang="zh-CN" sz="1800" dirty="0"/>
              <a:t>HTML</a:t>
            </a:r>
            <a:r>
              <a:rPr lang="zh-CN" altLang="en-US" sz="1800" dirty="0"/>
              <a:t>网页添加动态功能，响应用户各种操作，实现诸如</a:t>
            </a:r>
            <a:r>
              <a:rPr lang="zh-CN" altLang="en-US" sz="1800" dirty="0">
                <a:solidFill>
                  <a:srgbClr val="0000FA"/>
                </a:solidFill>
              </a:rPr>
              <a:t>欢迎信息、数字日历、跑马灯，显示浏览器停留时间</a:t>
            </a:r>
            <a:r>
              <a:rPr lang="zh-CN" altLang="en-US" sz="1800" dirty="0"/>
              <a:t>等特殊效果，提高网页的可观性。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14.4 </a:t>
            </a:r>
            <a:r>
              <a:rPr lang="zh-CN" altLang="en-US" kern="1200" dirty="0">
                <a:cs typeface="+mn-cs"/>
              </a:rPr>
              <a:t>运算符和表达式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915728"/>
          </a:xfrm>
        </p:spPr>
        <p:txBody>
          <a:bodyPr/>
          <a:lstStyle/>
          <a:p>
            <a:pPr marL="285750" lvl="1" indent="-28575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800" b="0" dirty="0">
                <a:cs typeface="+mj-cs"/>
              </a:rPr>
              <a:t>JavaScript</a:t>
            </a:r>
            <a:r>
              <a:rPr lang="zh-CN" altLang="en-US" sz="1800" b="0" dirty="0">
                <a:solidFill>
                  <a:srgbClr val="FF0000"/>
                </a:solidFill>
                <a:cs typeface="+mj-cs"/>
              </a:rPr>
              <a:t>运算符</a:t>
            </a:r>
            <a:r>
              <a:rPr lang="zh-CN" altLang="en-US" sz="1800" b="0" dirty="0">
                <a:cs typeface="+mj-cs"/>
              </a:rPr>
              <a:t>主要有：算术运算符、关系运算符、逻辑运算符、赋值运算符、自增自减运算符、逗号运算符和位运算符等。根据操作数的个数，将运算符分为</a:t>
            </a:r>
            <a:r>
              <a:rPr lang="zh-CN" altLang="en-US" sz="1800" b="0" dirty="0">
                <a:solidFill>
                  <a:srgbClr val="FF0000"/>
                </a:solidFill>
                <a:cs typeface="+mj-cs"/>
              </a:rPr>
              <a:t>一元运算符</a:t>
            </a:r>
            <a:r>
              <a:rPr lang="zh-CN" altLang="en-US" sz="1800" b="0" dirty="0">
                <a:cs typeface="+mj-cs"/>
              </a:rPr>
              <a:t>、</a:t>
            </a:r>
            <a:r>
              <a:rPr lang="zh-CN" altLang="en-US" sz="1800" b="0" dirty="0">
                <a:solidFill>
                  <a:srgbClr val="FF0000"/>
                </a:solidFill>
                <a:cs typeface="+mj-cs"/>
              </a:rPr>
              <a:t>二元运算符</a:t>
            </a:r>
            <a:r>
              <a:rPr lang="zh-CN" altLang="en-US" sz="1800" b="0" dirty="0">
                <a:cs typeface="+mj-cs"/>
              </a:rPr>
              <a:t>和</a:t>
            </a:r>
            <a:r>
              <a:rPr lang="zh-CN" altLang="en-US" sz="1800" b="0" dirty="0">
                <a:solidFill>
                  <a:srgbClr val="FF0000"/>
                </a:solidFill>
                <a:cs typeface="+mj-cs"/>
              </a:rPr>
              <a:t>三元运算符</a:t>
            </a:r>
            <a:r>
              <a:rPr lang="zh-CN" altLang="en-US" sz="1800" b="0" dirty="0">
                <a:cs typeface="+mj-cs"/>
              </a:rPr>
              <a:t>。</a:t>
            </a:r>
            <a:endParaRPr lang="en-US" altLang="zh-CN" sz="1800" b="0" dirty="0">
              <a:cs typeface="+mj-cs"/>
            </a:endParaRPr>
          </a:p>
          <a:p>
            <a:pPr marL="285750" lvl="1" indent="-28575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zh-CN" altLang="en-US" sz="1800" b="0" dirty="0"/>
              <a:t>由操作数（变量、常量、函数调用等）和运算符结合在一起构成的式子称为“</a:t>
            </a:r>
            <a:r>
              <a:rPr lang="zh-CN" altLang="en-US" sz="1800" b="0" dirty="0">
                <a:solidFill>
                  <a:srgbClr val="FF0000"/>
                </a:solidFill>
              </a:rPr>
              <a:t>表达式</a:t>
            </a:r>
            <a:r>
              <a:rPr lang="zh-CN" altLang="en-US" sz="1800" b="0" dirty="0"/>
              <a:t>”，最简单的表达式可以是常量名称。</a:t>
            </a:r>
            <a:r>
              <a:rPr lang="zh-CN" altLang="en-US" sz="1800" b="0" dirty="0">
                <a:sym typeface="+mn-ea"/>
              </a:rPr>
              <a:t>对应的表达式包括：算术表达式、关系表达式、逻辑表达式、赋值表达式、自增、自减表达式、逗号表达式、条件表达式、位表达式。 </a:t>
            </a:r>
          </a:p>
          <a:p>
            <a:pPr marL="0" indent="0">
              <a:buNone/>
            </a:pPr>
            <a:endParaRPr lang="zh-CN" altLang="en-US" sz="2800" b="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itchFamily="2" charset="-122"/>
              <a:ea typeface="黑体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828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14.4.1 </a:t>
            </a:r>
            <a:r>
              <a:rPr lang="zh-CN" altLang="en-US" dirty="0"/>
              <a:t>算术运算符和表达式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533401" y="815340"/>
            <a:ext cx="8534400" cy="1451610"/>
          </a:xfrm>
          <a:ln w="9525">
            <a:noFill/>
            <a:miter/>
          </a:ln>
        </p:spPr>
        <p:txBody>
          <a:bodyPr/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kern="1200" dirty="0"/>
              <a:t>    </a:t>
            </a:r>
            <a:r>
              <a:rPr lang="zh-CN" altLang="en-US" sz="1800" kern="1200" dirty="0"/>
              <a:t>算术运算符负责算术运算，用算术运算符和运算对象</a:t>
            </a:r>
            <a:r>
              <a:rPr lang="en-US" altLang="zh-CN" sz="1800" kern="1200" dirty="0"/>
              <a:t>(</a:t>
            </a:r>
            <a:r>
              <a:rPr lang="zh-CN" altLang="en-US" sz="1800" kern="1200" dirty="0"/>
              <a:t>操作数</a:t>
            </a:r>
            <a:r>
              <a:rPr lang="en-US" altLang="zh-CN" sz="1800" kern="1200" dirty="0"/>
              <a:t>)</a:t>
            </a:r>
            <a:r>
              <a:rPr lang="zh-CN" altLang="en-US" sz="1800" kern="1200" dirty="0"/>
              <a:t>连接起来符合规则的式子，称为算术表达式。</a:t>
            </a:r>
          </a:p>
          <a:p>
            <a:pPr marL="468630" indent="-28575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200" dirty="0">
                <a:solidFill>
                  <a:srgbClr val="FF0000"/>
                </a:solidFill>
              </a:rPr>
              <a:t>二元运算符（</a:t>
            </a:r>
            <a:r>
              <a:rPr lang="en-US" altLang="zh-CN" sz="1600" kern="1200" dirty="0">
                <a:solidFill>
                  <a:srgbClr val="FF0000"/>
                </a:solidFill>
              </a:rPr>
              <a:t>op1 operator op2</a:t>
            </a:r>
            <a:r>
              <a:rPr lang="zh-CN" altLang="en-US" sz="1600" kern="1200" dirty="0">
                <a:solidFill>
                  <a:srgbClr val="FF0000"/>
                </a:solidFill>
              </a:rPr>
              <a:t>）</a:t>
            </a:r>
            <a:endParaRPr lang="en-US" altLang="zh-CN" sz="1600" kern="1200" dirty="0">
              <a:solidFill>
                <a:srgbClr val="FF0000"/>
              </a:solidFill>
            </a:endParaRPr>
          </a:p>
          <a:p>
            <a:pPr marL="468630" indent="-28575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200" dirty="0">
                <a:solidFill>
                  <a:srgbClr val="FF0000"/>
                </a:solidFill>
              </a:rPr>
              <a:t>一元运算符（</a:t>
            </a:r>
            <a:r>
              <a:rPr lang="en-US" altLang="zh-CN" sz="1600" kern="1200" dirty="0">
                <a:solidFill>
                  <a:srgbClr val="FF0000"/>
                </a:solidFill>
              </a:rPr>
              <a:t>op operator</a:t>
            </a:r>
            <a:r>
              <a:rPr lang="zh-CN" altLang="en-US" sz="1600" kern="1200" dirty="0">
                <a:solidFill>
                  <a:srgbClr val="FF0000"/>
                </a:solidFill>
              </a:rPr>
              <a:t>或</a:t>
            </a:r>
            <a:r>
              <a:rPr lang="en-US" altLang="zh-CN" sz="1600" kern="1200" dirty="0">
                <a:solidFill>
                  <a:srgbClr val="FF0000"/>
                </a:solidFill>
              </a:rPr>
              <a:t>operator op </a:t>
            </a:r>
            <a:r>
              <a:rPr lang="zh-CN" altLang="en-US" sz="1600" kern="1200" dirty="0">
                <a:solidFill>
                  <a:srgbClr val="FF0000"/>
                </a:solidFill>
              </a:rPr>
              <a:t>）</a:t>
            </a:r>
            <a:endParaRPr lang="en-US" altLang="zh-CN" sz="1600" kern="12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2085780075"/>
              </p:ext>
            </p:extLst>
          </p:nvPr>
        </p:nvGraphicFramePr>
        <p:xfrm>
          <a:off x="1447800" y="2343150"/>
          <a:ext cx="6781799" cy="22631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81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066">
                <a:tc grid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14-6 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算术运算符</a:t>
                      </a:r>
                    </a:p>
                  </a:txBody>
                  <a:tcPr marL="0" marT="34290" marB="3429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例子（假定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 = 2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a+2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4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减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a -1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1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乘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a * 2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4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除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a / 2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1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取模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a%2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0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自增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a++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（后置，先使用再运算）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2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06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自减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- -a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（前置，先运算再使用）</a:t>
                      </a:r>
                    </a:p>
                  </a:txBody>
                  <a:tcPr marL="0" marT="34290" marB="34290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 = 1</a:t>
                      </a:r>
                    </a:p>
                  </a:txBody>
                  <a:tcPr marL="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89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14.4.2 </a:t>
            </a:r>
            <a:r>
              <a:rPr lang="zh-CN" altLang="en-US" kern="1200" dirty="0">
                <a:cs typeface="+mn-cs"/>
              </a:rPr>
              <a:t>关系运算符和表达式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59265"/>
              </p:ext>
            </p:extLst>
          </p:nvPr>
        </p:nvGraphicFramePr>
        <p:xfrm>
          <a:off x="736533" y="1333863"/>
          <a:ext cx="8202930" cy="200763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274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!=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===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!==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4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大于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小于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大于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或等于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小于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或等于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不等于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等于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全等于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非全等于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26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6&gt;5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6&lt;5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6&gt;=5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6&lt;=5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6!=5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6==5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5==="5"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5!=="5"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5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2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判断内容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数值与类型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数值与类型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62000" y="3562350"/>
            <a:ext cx="8153400" cy="369332"/>
          </a:xfrm>
          <a:prstGeom prst="rect">
            <a:avLst/>
          </a:prstGeom>
          <a:solidFill>
            <a:srgbClr val="0000CC"/>
          </a:solidFill>
          <a:ln w="38100">
            <a:noFill/>
            <a:miter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pPr lvl="0" latinLnBrk="0"/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的区别：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是赋值运算符，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是等于运算符 </a:t>
            </a:r>
          </a:p>
        </p:txBody>
      </p:sp>
      <p:sp>
        <p:nvSpPr>
          <p:cNvPr id="5" name="矩形 4"/>
          <p:cNvSpPr/>
          <p:nvPr/>
        </p:nvSpPr>
        <p:spPr>
          <a:xfrm>
            <a:off x="762000" y="4171950"/>
            <a:ext cx="8153400" cy="369332"/>
          </a:xfrm>
          <a:prstGeom prst="rect">
            <a:avLst/>
          </a:prstGeom>
          <a:solidFill>
            <a:srgbClr val="0000CC"/>
          </a:solidFill>
          <a:ln w="38100">
            <a:noFill/>
            <a:miter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 latinLnBrk="1">
              <a:buClr>
                <a:srgbClr val="000000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!==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全等于，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!==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非全等于，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不仅判断数值，而且判断类型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29000" y="924318"/>
            <a:ext cx="4248150" cy="338554"/>
          </a:xfrm>
          <a:prstGeom prst="rect">
            <a:avLst/>
          </a:prstGeom>
          <a:noFill/>
          <a:ln w="38100">
            <a:noFill/>
            <a:miter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0" latinLnBrk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14-7  </a:t>
            </a: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关系运算符和表达式</a:t>
            </a:r>
          </a:p>
        </p:txBody>
      </p:sp>
    </p:spTree>
    <p:extLst>
      <p:ext uri="{BB962C8B-B14F-4D97-AF65-F5344CB8AC3E}">
        <p14:creationId xmlns:p14="http://schemas.microsoft.com/office/powerpoint/2010/main" val="1459562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14.4.3 </a:t>
            </a:r>
            <a:r>
              <a:rPr lang="zh-CN" altLang="en-US" kern="1200" dirty="0">
                <a:cs typeface="+mn-cs"/>
              </a:rPr>
              <a:t>逻辑运算符和表达式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495315261"/>
              </p:ext>
            </p:extLst>
          </p:nvPr>
        </p:nvGraphicFramePr>
        <p:xfrm>
          <a:off x="762000" y="1017270"/>
          <a:ext cx="8153399" cy="2087880"/>
        </p:xfrm>
        <a:graphic>
          <a:graphicData uri="http://schemas.openxmlformats.org/drawingml/2006/table">
            <a:tbl>
              <a:tblPr/>
              <a:tblGrid>
                <a:gridCol w="1576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726">
                <a:tc grid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表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14-8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逻辑运算符</a:t>
                      </a:r>
                    </a:p>
                  </a:txBody>
                  <a:tcPr marL="0" marT="34290" marB="3429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a</a:t>
                      </a:r>
                    </a:p>
                  </a:txBody>
                  <a:tcPr marL="0" marT="34290" marB="3429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b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!a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（非）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a||b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或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err="1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a&amp;&amp;b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与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i="1">
                          <a:solidFill>
                            <a:srgbClr val="FF0000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0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3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i="1" dirty="0">
                          <a:solidFill>
                            <a:srgbClr val="FF0000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504" y="3142247"/>
            <a:ext cx="8454390" cy="148771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/>
          </a:ln>
        </p:spPr>
        <p:txBody>
          <a:bodyPr wrap="square">
            <a:spAutoFit/>
          </a:bodyPr>
          <a:lstStyle/>
          <a:p>
            <a:pPr lvl="1" latinLnBrk="1">
              <a:lnSpc>
                <a:spcPts val="2800"/>
              </a:lnSpc>
              <a:buClr>
                <a:srgbClr val="000000"/>
              </a:buClr>
            </a:pPr>
            <a:r>
              <a:rPr lang="zh-CN" altLang="nb-NO" sz="1800" b="1" dirty="0">
                <a:latin typeface="微软雅黑" pitchFamily="34" charset="-122"/>
                <a:ea typeface="微软雅黑" pitchFamily="34" charset="-122"/>
              </a:rPr>
              <a:t>练习：</a:t>
            </a:r>
          </a:p>
          <a:p>
            <a:pPr lvl="1" latinLnBrk="1">
              <a:lnSpc>
                <a:spcPts val="2800"/>
              </a:lnSpc>
              <a:buClr>
                <a:srgbClr val="000000"/>
              </a:buClr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|| false </a:t>
            </a:r>
            <a:r>
              <a:rPr lang="zh-CN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true;       	!true </a:t>
            </a:r>
            <a:r>
              <a:rPr lang="zh-CN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false;</a:t>
            </a:r>
          </a:p>
          <a:p>
            <a:pPr lvl="1" latinLnBrk="1">
              <a:lnSpc>
                <a:spcPts val="2800"/>
              </a:lnSpc>
              <a:buClr>
                <a:srgbClr val="000000"/>
              </a:buClr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3&gt;5 &amp;&amp; -5&lt;-1 </a:t>
            </a:r>
            <a:r>
              <a:rPr lang="zh-CN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false;	12 %3==2 </a:t>
            </a:r>
            <a:r>
              <a:rPr lang="zh-CN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1" latinLnBrk="1">
              <a:lnSpc>
                <a:spcPts val="2800"/>
              </a:lnSpc>
              <a:buClr>
                <a:srgbClr val="000000"/>
              </a:buClr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(!false) &amp;&amp; (5==="5") || (34&gt;-34) </a:t>
            </a:r>
            <a:r>
              <a:rPr lang="zh-CN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nb-NO" altLang="zh-CN" sz="1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90788"/>
          <a:ext cx="914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r:id="rId3" imgW="914400" imgH="215640" progId="">
                  <p:embed/>
                </p:oleObj>
              </mc:Choice>
              <mc:Fallback>
                <p:oleObj r:id="rId3" imgW="914400" imgH="21564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90788"/>
                        <a:ext cx="914400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759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14.4.4 </a:t>
            </a:r>
            <a:r>
              <a:rPr lang="zh-CN" altLang="en-US" dirty="0"/>
              <a:t>赋值运算符和表达式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533401" y="815815"/>
            <a:ext cx="8508366" cy="1091793"/>
          </a:xfrm>
          <a:ln w="9525">
            <a:noFill/>
            <a:miter/>
          </a:ln>
        </p:spPr>
        <p:txBody>
          <a:bodyPr/>
          <a:lstStyle/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kern="1200" dirty="0">
                <a:ln/>
                <a:solidFill>
                  <a:schemeClr val="tx1"/>
                </a:solidFill>
                <a:effectLst/>
              </a:rPr>
              <a:t>基本语法：</a:t>
            </a:r>
          </a:p>
          <a:p>
            <a:pPr marL="465455" lvl="1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zh-CN" altLang="en-US" sz="1600" b="0" kern="1200" dirty="0">
                <a:ln/>
                <a:solidFill>
                  <a:srgbClr val="FF0000"/>
                </a:solidFill>
                <a:effectLst/>
              </a:rPr>
              <a:t>简单赋值运算：</a:t>
            </a:r>
            <a:r>
              <a:rPr lang="en-US" altLang="zh-CN" sz="1600" b="0" kern="1200" dirty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zh-CN" altLang="en-US" sz="1600" b="0" kern="1200" dirty="0">
                <a:ln/>
                <a:solidFill>
                  <a:srgbClr val="FF0000"/>
                </a:solidFill>
                <a:effectLst/>
              </a:rPr>
              <a:t>变量</a:t>
            </a:r>
            <a:r>
              <a:rPr lang="en-US" altLang="zh-CN" sz="1600" b="0" kern="1200" dirty="0">
                <a:ln/>
                <a:solidFill>
                  <a:srgbClr val="FF0000"/>
                </a:solidFill>
                <a:effectLst/>
              </a:rPr>
              <a:t>&gt; = &lt;</a:t>
            </a:r>
            <a:r>
              <a:rPr lang="zh-CN" altLang="en-US" sz="1600" b="0" kern="1200" dirty="0">
                <a:ln/>
                <a:solidFill>
                  <a:srgbClr val="FF0000"/>
                </a:solidFill>
                <a:effectLst/>
              </a:rPr>
              <a:t>变量</a:t>
            </a:r>
            <a:r>
              <a:rPr lang="en-US" altLang="zh-CN" sz="1600" b="0" kern="1200" dirty="0">
                <a:ln/>
                <a:solidFill>
                  <a:srgbClr val="FF0000"/>
                </a:solidFill>
                <a:effectLst/>
              </a:rPr>
              <a:t>&gt;  operator &lt;</a:t>
            </a:r>
            <a:r>
              <a:rPr lang="zh-CN" altLang="en-US" sz="1600" b="0" kern="1200" dirty="0">
                <a:ln/>
                <a:solidFill>
                  <a:srgbClr val="FF0000"/>
                </a:solidFill>
                <a:effectLst/>
              </a:rPr>
              <a:t>表达式</a:t>
            </a:r>
            <a:r>
              <a:rPr lang="en-US" altLang="zh-CN" sz="1600" b="0" kern="1200" dirty="0">
                <a:ln/>
                <a:solidFill>
                  <a:srgbClr val="FF0000"/>
                </a:solidFill>
                <a:effectLst/>
              </a:rPr>
              <a:t>&gt;</a:t>
            </a:r>
          </a:p>
          <a:p>
            <a:pPr marL="465455" lvl="1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zh-CN" altLang="en-US" sz="1600" b="0" kern="1200" dirty="0">
                <a:ln/>
                <a:solidFill>
                  <a:srgbClr val="FF0000"/>
                </a:solidFill>
                <a:effectLst/>
              </a:rPr>
              <a:t>复合赋值运算：</a:t>
            </a:r>
            <a:r>
              <a:rPr lang="en-US" altLang="zh-CN" sz="1600" b="0" kern="1200" dirty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zh-CN" altLang="en-US" sz="1600" b="0" kern="1200" dirty="0">
                <a:ln/>
                <a:solidFill>
                  <a:srgbClr val="FF0000"/>
                </a:solidFill>
                <a:effectLst/>
              </a:rPr>
              <a:t>变量</a:t>
            </a:r>
            <a:r>
              <a:rPr lang="en-US" altLang="zh-CN" sz="1600" b="0" kern="1200" dirty="0">
                <a:ln/>
                <a:solidFill>
                  <a:srgbClr val="FF0000"/>
                </a:solidFill>
                <a:effectLst/>
              </a:rPr>
              <a:t>&gt; operator = &lt;</a:t>
            </a:r>
            <a:r>
              <a:rPr lang="zh-CN" altLang="en-US" sz="1600" b="0" kern="1200" dirty="0">
                <a:ln/>
                <a:solidFill>
                  <a:srgbClr val="FF0000"/>
                </a:solidFill>
                <a:effectLst/>
              </a:rPr>
              <a:t>表达式</a:t>
            </a:r>
            <a:r>
              <a:rPr lang="en-US" altLang="zh-CN" sz="1600" b="0" kern="1200" dirty="0">
                <a:ln/>
                <a:solidFill>
                  <a:srgbClr val="FF0000"/>
                </a:solidFill>
                <a:effectLst/>
              </a:rPr>
              <a:t>&gt;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399071046"/>
              </p:ext>
            </p:extLst>
          </p:nvPr>
        </p:nvGraphicFramePr>
        <p:xfrm>
          <a:off x="1143000" y="2038350"/>
          <a:ext cx="7391399" cy="256791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1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4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20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62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/=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%=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8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赋值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加法赋值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减法赋值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乘法赋值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除法赋值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模赋值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求余赋值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=6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+=5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-=5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i*=5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i/=5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i%=5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2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var i=6;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+=5;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-=5;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*=5;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i/=5;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%=5;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8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的结果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1.2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4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i=i+5;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i=i-5;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*5;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=i/5;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i=i%5;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4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位移</a:t>
                      </a:r>
                      <a:endParaRPr lang="zh-CN" altLang="en-US" sz="1200" b="0" i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a=4</a:t>
                      </a:r>
                      <a:endParaRPr lang="en-US" altLang="zh-CN" sz="1200" b="0" i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&lt;&lt;=</a:t>
                      </a:r>
                      <a:endParaRPr lang="en-US" altLang="zh-CN" sz="1200" b="0" i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&gt;&gt;=</a:t>
                      </a:r>
                      <a:endParaRPr lang="en-US" altLang="zh-CN" sz="1200" b="0" i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&gt;&gt;&gt;=</a:t>
                      </a:r>
                      <a:endParaRPr lang="en-US" altLang="zh-CN" sz="1200" b="0" i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zh-CN" sz="1200" b="0" i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3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a&lt;&lt;=1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a&gt;&gt;=1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a&gt;&gt;&gt;=1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7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a=8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a=2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a=2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defRPr sz="2400" b="1" i="0" u="none" kern="1200" baseline="0">
                          <a:solidFill>
                            <a:srgbClr val="003399"/>
                          </a:solidFill>
                          <a:latin typeface="微软雅黑" pitchFamily="34" charset="-122"/>
                          <a:ea typeface="宋体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defRPr sz="20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>
                        <a:buClr>
                          <a:schemeClr val="accent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tx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>
                          <a:solidFill>
                            <a:srgbClr val="008080"/>
                          </a:solidFill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42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14.4.5 </a:t>
            </a:r>
            <a:r>
              <a:rPr lang="zh-CN" altLang="en-US" kern="1200" dirty="0">
                <a:cs typeface="+mn-cs"/>
              </a:rPr>
              <a:t>位运算符和表达式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2209800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位运算符是对二进制表示的整数进行按位操作的运算符。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      如果操作数是十进制或者其他进制表示的整数，运算前先将这些整数转换成</a:t>
            </a:r>
            <a:r>
              <a:rPr lang="en-US" altLang="zh-CN" sz="1800" dirty="0"/>
              <a:t>32</a:t>
            </a:r>
            <a:r>
              <a:rPr lang="zh-CN" altLang="en-US" sz="1800" dirty="0"/>
              <a:t>位的二进制数字，如果操作数无法转换成</a:t>
            </a:r>
            <a:r>
              <a:rPr lang="en-US" altLang="zh-CN" sz="1800" dirty="0"/>
              <a:t>32</a:t>
            </a:r>
            <a:r>
              <a:rPr lang="zh-CN" altLang="en-US" sz="1800" dirty="0"/>
              <a:t>位的二进制数表示，位运算的结果为</a:t>
            </a:r>
            <a:r>
              <a:rPr lang="en-US" altLang="zh-CN" sz="1800" dirty="0" err="1"/>
              <a:t>NaN</a:t>
            </a:r>
            <a:r>
              <a:rPr lang="zh-CN" altLang="en-US" sz="1800" dirty="0"/>
              <a:t>。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</a:t>
            </a:r>
            <a:r>
              <a:rPr lang="zh-CN" altLang="en-US" sz="1800" dirty="0">
                <a:solidFill>
                  <a:srgbClr val="FF0000"/>
                </a:solidFill>
              </a:rPr>
              <a:t>位运算符：</a:t>
            </a:r>
            <a:r>
              <a:rPr lang="en-US" altLang="zh-CN" sz="1800" dirty="0">
                <a:solidFill>
                  <a:srgbClr val="FF0000"/>
                </a:solidFill>
              </a:rPr>
              <a:t>&amp; --- </a:t>
            </a:r>
            <a:r>
              <a:rPr lang="zh-CN" altLang="en-US" sz="1800" dirty="0">
                <a:solidFill>
                  <a:srgbClr val="FF0000"/>
                </a:solidFill>
              </a:rPr>
              <a:t>按位与；</a:t>
            </a:r>
            <a:r>
              <a:rPr lang="en-US" altLang="zh-CN" sz="1800" dirty="0">
                <a:solidFill>
                  <a:srgbClr val="FF0000"/>
                </a:solidFill>
              </a:rPr>
              <a:t>~ --- </a:t>
            </a:r>
            <a:r>
              <a:rPr lang="zh-CN" altLang="en-US" sz="1800" dirty="0">
                <a:solidFill>
                  <a:srgbClr val="FF0000"/>
                </a:solidFill>
              </a:rPr>
              <a:t>按位非；</a:t>
            </a:r>
            <a:r>
              <a:rPr lang="en-US" altLang="zh-CN" sz="1800" dirty="0">
                <a:solidFill>
                  <a:srgbClr val="FF0000"/>
                </a:solidFill>
              </a:rPr>
              <a:t>| --- </a:t>
            </a:r>
            <a:r>
              <a:rPr lang="zh-CN" altLang="en-US" sz="1800" dirty="0">
                <a:solidFill>
                  <a:srgbClr val="FF0000"/>
                </a:solidFill>
              </a:rPr>
              <a:t>按位或；</a:t>
            </a:r>
            <a:r>
              <a:rPr lang="en-US" altLang="zh-CN" sz="1800" dirty="0">
                <a:solidFill>
                  <a:srgbClr val="FF0000"/>
                </a:solidFill>
              </a:rPr>
              <a:t>^ --- </a:t>
            </a:r>
            <a:r>
              <a:rPr lang="zh-CN" altLang="en-US" sz="1800" dirty="0">
                <a:solidFill>
                  <a:srgbClr val="FF0000"/>
                </a:solidFill>
              </a:rPr>
              <a:t>按位异或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3087935"/>
            <a:ext cx="2540000" cy="1477328"/>
          </a:xfrm>
          <a:prstGeom prst="rect">
            <a:avLst/>
          </a:prstGeom>
          <a:noFill/>
          <a:ln>
            <a:solidFill>
              <a:srgbClr val="0000FA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例如：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10&amp;78=10   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00001010    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&amp;  01001110          ------------------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00001010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1400" y="3057881"/>
            <a:ext cx="2540000" cy="1477328"/>
          </a:xfrm>
          <a:prstGeom prst="rect">
            <a:avLst/>
          </a:prstGeom>
          <a:noFill/>
          <a:ln>
            <a:solidFill>
              <a:srgbClr val="0000FA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例如：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81|16=81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endParaRPr lang="en-US" altLang="zh-CN" sz="16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  01010001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| 00010000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-----------------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  01010001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81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4600" y="3053943"/>
            <a:ext cx="2540000" cy="1477328"/>
          </a:xfrm>
          <a:prstGeom prst="rect">
            <a:avLst/>
          </a:prstGeom>
          <a:noFill/>
          <a:ln>
            <a:solidFill>
              <a:srgbClr val="0000FA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例如：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10^30=20 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        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  00001010  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^   00011110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-------------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  00010100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2275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cs typeface="+mn-cs"/>
              </a:rPr>
              <a:t>14.4.6 </a:t>
            </a:r>
            <a:r>
              <a:rPr lang="zh-CN" altLang="en-US" kern="1200" dirty="0">
                <a:cs typeface="+mn-cs"/>
              </a:rPr>
              <a:t>条件运算符和表达式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949541"/>
          </a:xfr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    </a:t>
            </a:r>
            <a:r>
              <a:rPr lang="zh-CN" altLang="en-US" sz="1800" dirty="0"/>
              <a:t>条件运算符是一个</a:t>
            </a:r>
            <a:r>
              <a:rPr lang="en-US" altLang="zh-CN" sz="1800" dirty="0"/>
              <a:t>3</a:t>
            </a:r>
            <a:r>
              <a:rPr lang="zh-CN" altLang="en-US" sz="1800" dirty="0"/>
              <a:t>元运算符，也就是该运算涉及</a:t>
            </a:r>
            <a:r>
              <a:rPr lang="en-US" altLang="zh-CN" sz="1800" dirty="0"/>
              <a:t>3</a:t>
            </a:r>
            <a:r>
              <a:rPr lang="zh-CN" altLang="en-US" sz="1800" dirty="0"/>
              <a:t>个操作数。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 基本语法：</a:t>
            </a:r>
          </a:p>
          <a:p>
            <a:pPr marL="365125" lvl="1" indent="0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zh-CN" altLang="en-US" sz="1800" b="0" dirty="0"/>
              <a:t>变量</a:t>
            </a:r>
            <a:r>
              <a:rPr lang="en-US" altLang="zh-CN" sz="1800" b="0" dirty="0"/>
              <a:t>=</a:t>
            </a:r>
            <a:r>
              <a:rPr lang="zh-CN" altLang="en-US" sz="1800" b="0" dirty="0"/>
              <a:t>布尔表达式</a:t>
            </a:r>
            <a:r>
              <a:rPr lang="en-US" altLang="zh-CN" sz="1800" b="0" dirty="0"/>
              <a:t> </a:t>
            </a:r>
            <a:r>
              <a:rPr lang="en-US" altLang="zh-CN" sz="1800" b="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/>
              <a:t> </a:t>
            </a:r>
            <a:r>
              <a:rPr lang="zh-CN" altLang="zh-CN" sz="1800" b="0" dirty="0"/>
              <a:t>真值</a:t>
            </a:r>
            <a:r>
              <a:rPr lang="zh-CN" altLang="en-US" sz="1800" b="0" dirty="0"/>
              <a:t>表达式</a:t>
            </a:r>
            <a:r>
              <a:rPr lang="en-US" altLang="zh-CN" sz="1800" b="0" dirty="0"/>
              <a:t> </a:t>
            </a:r>
            <a:r>
              <a:rPr lang="en-US" altLang="zh-CN" sz="1800" b="0" dirty="0">
                <a:solidFill>
                  <a:srgbClr val="FF0000"/>
                </a:solidFill>
              </a:rPr>
              <a:t>:</a:t>
            </a:r>
            <a:r>
              <a:rPr lang="en-US" altLang="zh-CN" sz="1800" b="0" dirty="0"/>
              <a:t> </a:t>
            </a:r>
            <a:r>
              <a:rPr lang="zh-CN" altLang="en-US" sz="1800" b="0" dirty="0"/>
              <a:t>假值表达式</a:t>
            </a:r>
          </a:p>
          <a:p>
            <a:pPr marL="365125" lvl="1" indent="0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zh-CN" sz="1600" b="0" dirty="0">
                <a:ln/>
                <a:solidFill>
                  <a:srgbClr val="FF0000"/>
                </a:solidFill>
                <a:sym typeface="+mn-ea"/>
              </a:rPr>
              <a:t>var variable = </a:t>
            </a:r>
            <a:r>
              <a:rPr lang="en-US" altLang="zh-CN" sz="1600" b="0" dirty="0" err="1">
                <a:ln/>
                <a:solidFill>
                  <a:srgbClr val="FF0000"/>
                </a:solidFill>
                <a:sym typeface="+mn-ea"/>
              </a:rPr>
              <a:t>boolean_expression</a:t>
            </a:r>
            <a:r>
              <a:rPr lang="en-US" altLang="zh-CN" sz="1600" b="0" dirty="0">
                <a:ln/>
                <a:solidFill>
                  <a:srgbClr val="FF0000"/>
                </a:solidFill>
                <a:sym typeface="+mn-ea"/>
              </a:rPr>
              <a:t> ? </a:t>
            </a:r>
            <a:r>
              <a:rPr lang="en-US" altLang="zh-CN" sz="1600" b="0" dirty="0" err="1">
                <a:ln/>
                <a:solidFill>
                  <a:srgbClr val="FF0000"/>
                </a:solidFill>
                <a:sym typeface="+mn-ea"/>
              </a:rPr>
              <a:t>true_value</a:t>
            </a:r>
            <a:r>
              <a:rPr lang="en-US" altLang="zh-CN" sz="1600" b="0" dirty="0">
                <a:ln/>
                <a:solidFill>
                  <a:srgbClr val="FF0000"/>
                </a:solidFill>
                <a:sym typeface="+mn-ea"/>
              </a:rPr>
              <a:t> : </a:t>
            </a:r>
            <a:r>
              <a:rPr lang="en-US" altLang="zh-CN" sz="1600" b="0" dirty="0" err="1">
                <a:ln/>
                <a:solidFill>
                  <a:srgbClr val="FF0000"/>
                </a:solidFill>
                <a:sym typeface="+mn-ea"/>
              </a:rPr>
              <a:t>false_value</a:t>
            </a:r>
            <a:r>
              <a:rPr lang="en-US" altLang="zh-CN" sz="1600" b="0" dirty="0">
                <a:ln/>
                <a:solidFill>
                  <a:srgbClr val="FF0000"/>
                </a:solidFill>
                <a:sym typeface="+mn-ea"/>
              </a:rPr>
              <a:t>; </a:t>
            </a:r>
          </a:p>
          <a:p>
            <a:pPr marL="0" lvl="1" indent="0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zh-CN" altLang="en-US" sz="1800" b="0" dirty="0">
                <a:sym typeface="+mn-ea"/>
              </a:rPr>
              <a:t>例如：</a:t>
            </a:r>
          </a:p>
          <a:p>
            <a:pPr marL="0" lvl="1" indent="0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zh-CN" altLang="en-US" sz="1800" b="0" dirty="0">
                <a:ln/>
                <a:solidFill>
                  <a:srgbClr val="FF0000"/>
                </a:solidFill>
                <a:sym typeface="+mn-ea"/>
              </a:rPr>
              <a:t>      </a:t>
            </a:r>
            <a:r>
              <a:rPr lang="en-US" altLang="zh-CN" sz="1600" b="0" dirty="0" err="1">
                <a:ln/>
                <a:solidFill>
                  <a:srgbClr val="FF0000"/>
                </a:solidFill>
                <a:sym typeface="+mn-ea"/>
              </a:rPr>
              <a:t>var</a:t>
            </a:r>
            <a:r>
              <a:rPr lang="en-US" altLang="zh-CN" sz="1600" b="0" dirty="0">
                <a:ln/>
                <a:solidFill>
                  <a:srgbClr val="FF0000"/>
                </a:solidFill>
                <a:sym typeface="+mn-ea"/>
              </a:rPr>
              <a:t> v1=300,v2=-100;</a:t>
            </a:r>
          </a:p>
          <a:p>
            <a:pPr marL="0" lvl="1" indent="0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zh-CN" altLang="en-US" sz="1600" b="0" dirty="0">
                <a:ln/>
                <a:solidFill>
                  <a:srgbClr val="FF0000"/>
                </a:solidFill>
                <a:sym typeface="+mn-ea"/>
              </a:rPr>
              <a:t>       </a:t>
            </a:r>
            <a:r>
              <a:rPr lang="nb-NO" altLang="zh-CN" sz="1600" b="0" dirty="0">
                <a:ln/>
                <a:solidFill>
                  <a:srgbClr val="FF0000"/>
                </a:solidFill>
                <a:sym typeface="+mn-ea"/>
              </a:rPr>
              <a:t>var max = (v1 &gt;v2) ? v1 : v2;   </a:t>
            </a:r>
            <a:r>
              <a:rPr lang="en-US" altLang="nb-NO" sz="1600" b="0" dirty="0">
                <a:ln/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1600" b="0" dirty="0">
                <a:ln/>
                <a:solidFill>
                  <a:srgbClr val="FF0000"/>
                </a:solidFill>
                <a:sym typeface="+mn-ea"/>
              </a:rPr>
              <a:t>由于</a:t>
            </a:r>
            <a:r>
              <a:rPr lang="en-US" altLang="zh-CN" sz="1600" b="0" dirty="0">
                <a:ln/>
                <a:solidFill>
                  <a:srgbClr val="FF0000"/>
                </a:solidFill>
                <a:sym typeface="+mn-ea"/>
              </a:rPr>
              <a:t>v1&gt;v2</a:t>
            </a:r>
            <a:r>
              <a:rPr lang="zh-CN" altLang="zh-CN" sz="1600" b="0" dirty="0">
                <a:ln/>
                <a:solidFill>
                  <a:srgbClr val="FF0000"/>
                </a:solidFill>
                <a:sym typeface="+mn-ea"/>
              </a:rPr>
              <a:t>，条件为</a:t>
            </a:r>
            <a:r>
              <a:rPr lang="zh-CN" altLang="en-US" sz="1600" b="0" dirty="0">
                <a:ln/>
                <a:solidFill>
                  <a:srgbClr val="FF0000"/>
                </a:solidFill>
                <a:sym typeface="+mn-ea"/>
              </a:rPr>
              <a:t>真</a:t>
            </a:r>
            <a:r>
              <a:rPr lang="zh-CN" altLang="zh-CN" sz="1600" b="0" dirty="0">
                <a:ln/>
                <a:solidFill>
                  <a:srgbClr val="FF0000"/>
                </a:solidFill>
                <a:sym typeface="+mn-ea"/>
              </a:rPr>
              <a:t>值，所以将真值表达式</a:t>
            </a:r>
            <a:r>
              <a:rPr lang="en-US" altLang="zh-CN" sz="1600" b="0" dirty="0">
                <a:ln/>
                <a:solidFill>
                  <a:srgbClr val="FF0000"/>
                </a:solidFill>
                <a:sym typeface="+mn-ea"/>
              </a:rPr>
              <a:t>v1</a:t>
            </a:r>
            <a:r>
              <a:rPr lang="zh-CN" altLang="zh-CN" sz="1600" b="0" dirty="0">
                <a:ln/>
                <a:solidFill>
                  <a:srgbClr val="FF0000"/>
                </a:solidFill>
                <a:sym typeface="+mn-ea"/>
              </a:rPr>
              <a:t>的值赋给</a:t>
            </a:r>
            <a:r>
              <a:rPr lang="en-US" altLang="nb-NO" sz="1600" b="0" dirty="0">
                <a:ln/>
                <a:solidFill>
                  <a:srgbClr val="FF0000"/>
                </a:solidFill>
                <a:sym typeface="+mn-ea"/>
              </a:rPr>
              <a:t>max</a:t>
            </a:r>
            <a:r>
              <a:rPr lang="zh-CN" altLang="en-US" sz="1600" b="0" dirty="0">
                <a:ln/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1600" b="0" dirty="0">
                <a:ln/>
                <a:solidFill>
                  <a:srgbClr val="FF0000"/>
                </a:solidFill>
                <a:sym typeface="+mn-ea"/>
              </a:rPr>
              <a:t>max</a:t>
            </a:r>
            <a:r>
              <a:rPr lang="zh-CN" altLang="zh-CN" sz="1600" b="0" dirty="0">
                <a:ln/>
                <a:solidFill>
                  <a:srgbClr val="FF0000"/>
                </a:solidFill>
                <a:sym typeface="+mn-ea"/>
              </a:rPr>
              <a:t>的值为</a:t>
            </a:r>
            <a:r>
              <a:rPr lang="en-US" altLang="nb-NO" sz="1600" b="0" dirty="0">
                <a:ln/>
                <a:solidFill>
                  <a:srgbClr val="FF0000"/>
                </a:solidFill>
                <a:sym typeface="+mn-ea"/>
              </a:rPr>
              <a:t>300</a:t>
            </a:r>
            <a:r>
              <a:rPr lang="nb-NO" altLang="zh-CN" sz="1600" b="0" dirty="0">
                <a:ln/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nb-NO" sz="1600" b="0" dirty="0">
                <a:ln/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nb-NO" sz="1600" b="0" dirty="0">
                <a:ln/>
                <a:solidFill>
                  <a:srgbClr val="FF0000"/>
                </a:solidFill>
                <a:sym typeface="+mn-ea"/>
              </a:rPr>
              <a:t>比用</a:t>
            </a:r>
            <a:r>
              <a:rPr lang="en-US" altLang="zh-CN" sz="1600" b="0" dirty="0">
                <a:ln/>
                <a:solidFill>
                  <a:srgbClr val="FF0000"/>
                </a:solidFill>
                <a:sym typeface="+mn-ea"/>
              </a:rPr>
              <a:t>if</a:t>
            </a:r>
            <a:r>
              <a:rPr lang="zh-CN" altLang="zh-CN" sz="1600" b="0" dirty="0">
                <a:ln/>
                <a:solidFill>
                  <a:srgbClr val="FF0000"/>
                </a:solidFill>
                <a:sym typeface="+mn-ea"/>
              </a:rPr>
              <a:t>语句来得简单些。</a:t>
            </a:r>
            <a:r>
              <a:rPr lang="nb-NO" altLang="zh-CN" sz="1600" b="0" dirty="0">
                <a:ln/>
                <a:solidFill>
                  <a:srgbClr val="FF0000"/>
                </a:solidFill>
                <a:sym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5707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14.4.6 </a:t>
            </a:r>
            <a:r>
              <a:rPr lang="zh-CN" altLang="en-US" dirty="0"/>
              <a:t>其它运算符和表达式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、逗号运算符（</a:t>
            </a:r>
            <a:r>
              <a:rPr lang="en-US" altLang="zh-CN" sz="1800" dirty="0"/>
              <a:t>,</a:t>
            </a:r>
            <a:r>
              <a:rPr lang="zh-CN" altLang="en-US" sz="1800" dirty="0"/>
              <a:t>） </a:t>
            </a:r>
          </a:p>
          <a:p>
            <a:pPr lvl="1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altLang="zh-CN" sz="1600" b="0" dirty="0">
                <a:solidFill>
                  <a:srgbClr val="FF0000"/>
                </a:solidFill>
                <a:sym typeface="+mn-ea"/>
              </a:rPr>
              <a:t>      var </a:t>
            </a:r>
            <a:r>
              <a:rPr lang="en-US" altLang="zh-CN" sz="1600" b="0" dirty="0" err="1">
                <a:solidFill>
                  <a:srgbClr val="FF0000"/>
                </a:solidFill>
                <a:sym typeface="+mn-ea"/>
              </a:rPr>
              <a:t>rs</a:t>
            </a:r>
            <a:r>
              <a:rPr lang="fr-FR" altLang="zh-CN" sz="1600" b="0" dirty="0">
                <a:solidFill>
                  <a:srgbClr val="FF0000"/>
                </a:solidFill>
                <a:sym typeface="+mn-ea"/>
              </a:rPr>
              <a:t>;</a:t>
            </a:r>
          </a:p>
          <a:p>
            <a:pPr lvl="1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altLang="zh-CN" sz="1600" b="0" dirty="0">
                <a:solidFill>
                  <a:srgbClr val="FF0000"/>
                </a:solidFill>
                <a:sym typeface="+mn-ea"/>
              </a:rPr>
              <a:t>      rs = (3+5, 10*6);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、新建对象运算符（</a:t>
            </a:r>
            <a:r>
              <a:rPr lang="en-US" altLang="zh-CN" sz="1800" dirty="0"/>
              <a:t>new</a:t>
            </a:r>
            <a:r>
              <a:rPr lang="zh-CN" altLang="en-US" sz="1800" dirty="0"/>
              <a:t>） 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var str1=new String();var </a:t>
            </a:r>
            <a:r>
              <a:rPr lang="en-US" altLang="zh-CN" sz="1600" b="0" dirty="0" err="1">
                <a:solidFill>
                  <a:srgbClr val="FF0000"/>
                </a:solidFill>
              </a:rPr>
              <a:t>stu</a:t>
            </a:r>
            <a:r>
              <a:rPr lang="en-US" altLang="zh-CN" sz="1600" b="0" dirty="0">
                <a:solidFill>
                  <a:srgbClr val="FF0000"/>
                </a:solidFill>
              </a:rPr>
              <a:t>=new Array();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、删除运算符（</a:t>
            </a:r>
            <a:r>
              <a:rPr lang="en-US" altLang="zh-CN" sz="1800" dirty="0"/>
              <a:t>delete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     </a:t>
            </a:r>
            <a:r>
              <a:rPr lang="en-US" altLang="zh-CN" sz="1600" b="0" dirty="0">
                <a:solidFill>
                  <a:srgbClr val="FF0000"/>
                </a:solidFill>
              </a:rPr>
              <a:t>      delete array[30], delete </a:t>
            </a:r>
            <a:r>
              <a:rPr lang="en-US" altLang="zh-CN" sz="1600" b="0" dirty="0" err="1">
                <a:solidFill>
                  <a:srgbClr val="FF0000"/>
                </a:solidFill>
              </a:rPr>
              <a:t>object.height</a:t>
            </a:r>
            <a:endParaRPr lang="en-US" altLang="zh-CN" sz="1600" b="0" dirty="0">
              <a:solidFill>
                <a:srgbClr val="FF0000"/>
              </a:solidFill>
            </a:endParaRP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、类型运算符（</a:t>
            </a:r>
            <a:r>
              <a:rPr lang="en-US" altLang="zh-CN" sz="1800" dirty="0" err="1"/>
              <a:t>typeof</a:t>
            </a:r>
            <a:r>
              <a:rPr lang="zh-CN" altLang="en-US" sz="1800" dirty="0"/>
              <a:t>） </a:t>
            </a:r>
          </a:p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</a:rPr>
              <a:t>      </a:t>
            </a:r>
            <a:r>
              <a:rPr lang="en-US" sz="1600" dirty="0" err="1">
                <a:solidFill>
                  <a:srgbClr val="FF0000"/>
                </a:solidFill>
              </a:rPr>
              <a:t>typeof</a:t>
            </a:r>
            <a:r>
              <a:rPr lang="en-US" sz="1600" dirty="0">
                <a:solidFill>
                  <a:srgbClr val="FF0000"/>
                </a:solidFill>
              </a:rPr>
              <a:t>(300),</a:t>
            </a:r>
            <a:r>
              <a:rPr lang="en-US" sz="1600" dirty="0" err="1">
                <a:solidFill>
                  <a:srgbClr val="FF0000"/>
                </a:solidFill>
              </a:rPr>
              <a:t>typeof</a:t>
            </a:r>
            <a:r>
              <a:rPr lang="en-US" sz="1600" dirty="0">
                <a:solidFill>
                  <a:srgbClr val="FF0000"/>
                </a:solidFill>
              </a:rPr>
              <a:t>("Welcome to You!")</a:t>
            </a:r>
          </a:p>
        </p:txBody>
      </p:sp>
    </p:spTree>
    <p:extLst>
      <p:ext uri="{BB962C8B-B14F-4D97-AF65-F5344CB8AC3E}">
        <p14:creationId xmlns:p14="http://schemas.microsoft.com/office/powerpoint/2010/main" val="27223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 JavaScript</a:t>
            </a:r>
            <a:r>
              <a:rPr lang="zh-CN" altLang="en-US" dirty="0"/>
              <a:t>程序控制结构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在网页设计中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的主要作用是实现内容与行为的分离，而要实现交互式的页面必须编写相应的脚本程序。程序是专门解决某一问题的特定代码。</a:t>
            </a:r>
            <a:endParaRPr lang="en-US" altLang="zh-CN" sz="2000" dirty="0"/>
          </a:p>
          <a:p>
            <a:pPr>
              <a:lnSpc>
                <a:spcPts val="3200"/>
              </a:lnSpc>
            </a:pPr>
            <a:r>
              <a:rPr lang="en-US" altLang="zh-CN" sz="2000" dirty="0"/>
              <a:t> JavaScript</a:t>
            </a:r>
            <a:r>
              <a:rPr lang="zh-CN" altLang="en-US" sz="2000" dirty="0"/>
              <a:t>程序设计分为两种：面向过程和面向对象的程序设计。</a:t>
            </a:r>
            <a:endParaRPr lang="en-US" altLang="zh-CN" sz="2000" dirty="0"/>
          </a:p>
          <a:p>
            <a:pPr>
              <a:lnSpc>
                <a:spcPts val="3200"/>
              </a:lnSpc>
            </a:pPr>
            <a:r>
              <a:rPr lang="zh-CN" altLang="en-US" sz="2000" dirty="0"/>
              <a:t> 程序控制结构：顺序结构、分支结构和循环结构。</a:t>
            </a:r>
          </a:p>
        </p:txBody>
      </p:sp>
    </p:spTree>
    <p:extLst>
      <p:ext uri="{BB962C8B-B14F-4D97-AF65-F5344CB8AC3E}">
        <p14:creationId xmlns:p14="http://schemas.microsoft.com/office/powerpoint/2010/main" val="4208545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14.5.1 </a:t>
            </a:r>
            <a:r>
              <a:rPr lang="zh-CN" altLang="en-US" dirty="0"/>
              <a:t>顺序结构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98195"/>
            <a:ext cx="8534400" cy="859155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dirty="0"/>
              <a:t>     </a:t>
            </a:r>
            <a:r>
              <a:rPr lang="zh-CN" altLang="en-US" sz="1800" dirty="0"/>
              <a:t>顺序结构是最常用的一种程序结构，是按照语句出现的顺序，从第一条语句开始一步一步逐条执行，直至最后一条语句。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1" y="1733550"/>
            <a:ext cx="5638800" cy="28069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/>
              <a:t>&lt;!-- edu_1</a:t>
            </a:r>
            <a:r>
              <a:rPr lang="en-US" altLang="zh-CN" sz="1400" dirty="0"/>
              <a:t>4</a:t>
            </a:r>
            <a:r>
              <a:rPr lang="zh-CN" altLang="en-US" sz="1400" dirty="0"/>
              <a:t>_5_1.html --&gt;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&lt;html&gt;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&lt;head&gt;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&lt;title&gt;顺序结构使用实例&lt;/title&gt;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&lt;/head&gt;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&lt;body&gt;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&lt;script type="text/javascript"&gt;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var radius = 6;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var circumference = 2 * Math.PI * radius;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var area = Math.PI * radius * radius;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alert("圆的周长为" + circumference+"\n"+"圆的面积为" + area);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&lt;/script&gt;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&lt;/body&gt;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&lt;/html&gt;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791200" y="2000250"/>
            <a:ext cx="303561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14.1.1 JavaScript</a:t>
            </a:r>
            <a:r>
              <a:rPr lang="zh-CN" altLang="en-US" dirty="0"/>
              <a:t>简介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JavaScript</a:t>
            </a:r>
            <a:r>
              <a:rPr lang="zh-CN" altLang="en-US" sz="1800" dirty="0"/>
              <a:t>是一种基于对象和事件驱动、安全性、轻量级、解释型、弱类型的客户端脚本语言。 决定</a:t>
            </a:r>
            <a:r>
              <a:rPr lang="en-US" altLang="zh-CN" sz="1800" dirty="0"/>
              <a:t>WEB</a:t>
            </a:r>
            <a:r>
              <a:rPr lang="zh-CN" altLang="en-US" sz="1800" dirty="0"/>
              <a:t>页面的行为，具有客户端数据验证、用户交互等功能。</a:t>
            </a:r>
            <a:r>
              <a:rPr lang="en-US" altLang="zh-CN" sz="1800" dirty="0"/>
              <a:t>    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b="1" dirty="0"/>
              <a:t>     JavaScript</a:t>
            </a:r>
            <a:r>
              <a:rPr lang="zh-CN" altLang="en-US" sz="1800" b="1" dirty="0"/>
              <a:t>具有如下特点：</a:t>
            </a:r>
            <a:endParaRPr lang="en-US" altLang="zh-CN" sz="1800" b="1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b="1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、简单性</a:t>
            </a:r>
            <a:r>
              <a:rPr lang="en-US" altLang="zh-CN" sz="1800" dirty="0"/>
              <a:t>(</a:t>
            </a:r>
            <a:r>
              <a:rPr lang="zh-CN" altLang="en-US" sz="1800" dirty="0"/>
              <a:t>小程序、无须编译、解释性、弱数据类型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2</a:t>
            </a:r>
            <a:r>
              <a:rPr lang="zh-CN" altLang="en-US" sz="1800" dirty="0"/>
              <a:t>、安全性</a:t>
            </a:r>
            <a:r>
              <a:rPr lang="en-US" altLang="zh-CN" sz="1800" dirty="0"/>
              <a:t>(</a:t>
            </a:r>
            <a:r>
              <a:rPr lang="zh-CN" altLang="en-US" sz="1800" dirty="0"/>
              <a:t> </a:t>
            </a:r>
            <a:r>
              <a:rPr lang="en-US" altLang="zh-CN" sz="1800" dirty="0"/>
              <a:t>Browser</a:t>
            </a:r>
            <a:r>
              <a:rPr lang="zh-CN" altLang="en-US" sz="1800" dirty="0"/>
              <a:t>无法访问本地硬盘数据</a:t>
            </a:r>
            <a:r>
              <a:rPr lang="en-US" altLang="zh-CN" sz="1800" dirty="0"/>
              <a:t>/</a:t>
            </a:r>
            <a:r>
              <a:rPr lang="zh-CN" altLang="en-US" sz="1800" dirty="0"/>
              <a:t>写入到数据库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3</a:t>
            </a:r>
            <a:r>
              <a:rPr lang="zh-CN" altLang="en-US" sz="1800" dirty="0"/>
              <a:t>、动态性（</a:t>
            </a:r>
            <a:r>
              <a:rPr lang="en-US" altLang="zh-CN" sz="1800" dirty="0"/>
              <a:t>JS</a:t>
            </a:r>
            <a:r>
              <a:rPr lang="zh-CN" altLang="en-US" sz="1800" dirty="0"/>
              <a:t>可以直接对用户提交的信息作出回应） </a:t>
            </a:r>
            <a:endParaRPr lang="en-US" altLang="zh-CN" sz="1800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4</a:t>
            </a:r>
            <a:r>
              <a:rPr lang="zh-CN" altLang="en-US" sz="1800" dirty="0"/>
              <a:t>、跨平台性（支持</a:t>
            </a:r>
            <a:r>
              <a:rPr lang="en-US" altLang="zh-CN" sz="1800" dirty="0"/>
              <a:t>JS</a:t>
            </a:r>
            <a:r>
              <a:rPr lang="zh-CN" altLang="en-US" sz="1800" dirty="0"/>
              <a:t>的</a:t>
            </a:r>
            <a:r>
              <a:rPr lang="en-US" altLang="zh-CN" sz="1800" dirty="0"/>
              <a:t>Browser</a:t>
            </a:r>
            <a:r>
              <a:rPr lang="zh-CN" altLang="en-US" sz="1800" dirty="0"/>
              <a:t>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14.5.1 </a:t>
            </a:r>
            <a:r>
              <a:rPr lang="zh-CN" altLang="en-US" dirty="0">
                <a:sym typeface="+mn-ea"/>
              </a:rPr>
              <a:t>顺序结构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157866" y="895350"/>
            <a:ext cx="5592445" cy="3809047"/>
          </a:xfr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</a:extLst>
        </p:spPr>
        <p:txBody>
          <a:bodyPr/>
          <a:lstStyle/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&lt;html&gt;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	    &lt;head&gt;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       &lt;/head&gt;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	    &lt;body&gt;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              &lt;script type="text/</a:t>
            </a:r>
            <a:r>
              <a:rPr lang="en-US" altLang="zh-CN" sz="1400" b="0" dirty="0" err="1">
                <a:solidFill>
                  <a:schemeClr val="tx2"/>
                </a:solidFill>
              </a:rPr>
              <a:t>javascript</a:t>
            </a:r>
            <a:r>
              <a:rPr lang="en-US" altLang="zh-CN" sz="1400" b="0" dirty="0">
                <a:solidFill>
                  <a:schemeClr val="tx2"/>
                </a:solidFill>
              </a:rPr>
              <a:t>"&gt;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                     //</a:t>
            </a:r>
            <a:r>
              <a:rPr lang="zh-CN" altLang="en-US" sz="1400" b="0" dirty="0">
                <a:solidFill>
                  <a:schemeClr val="tx2"/>
                </a:solidFill>
              </a:rPr>
              <a:t>计算三个数的平均值</a:t>
            </a:r>
          </a:p>
          <a:p>
            <a:pPr lvl="2">
              <a:lnSpc>
                <a:spcPts val="1900"/>
              </a:lnSpc>
              <a:buNone/>
            </a:pPr>
            <a:r>
              <a:rPr lang="zh-CN" altLang="en-US" sz="1400" b="0" dirty="0">
                <a:solidFill>
                  <a:schemeClr val="tx2"/>
                </a:solidFill>
              </a:rPr>
              <a:t>	                 </a:t>
            </a:r>
            <a:r>
              <a:rPr lang="en-US" altLang="zh-CN" sz="1400" b="0" dirty="0" err="1">
                <a:solidFill>
                  <a:schemeClr val="tx2"/>
                </a:solidFill>
              </a:rPr>
              <a:t>var</a:t>
            </a:r>
            <a:r>
              <a:rPr lang="en-US" altLang="zh-CN" sz="1400" b="0" dirty="0">
                <a:solidFill>
                  <a:schemeClr val="tx2"/>
                </a:solidFill>
              </a:rPr>
              <a:t> x=200,y=300,z=400;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	                 var average=(</a:t>
            </a:r>
            <a:r>
              <a:rPr lang="en-US" altLang="zh-CN" sz="1400" b="0" dirty="0" err="1">
                <a:solidFill>
                  <a:schemeClr val="tx2"/>
                </a:solidFill>
              </a:rPr>
              <a:t>x+y+z</a:t>
            </a:r>
            <a:r>
              <a:rPr lang="en-US" altLang="zh-CN" sz="1400" b="0" dirty="0">
                <a:solidFill>
                  <a:schemeClr val="tx2"/>
                </a:solidFill>
              </a:rPr>
              <a:t>)/3;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	                 alert(average);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               &lt;/script&gt;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	       &lt;/body&gt;</a:t>
            </a:r>
          </a:p>
          <a:p>
            <a:pPr lvl="2">
              <a:lnSpc>
                <a:spcPts val="1900"/>
              </a:lnSpc>
              <a:buNone/>
            </a:pPr>
            <a:r>
              <a:rPr lang="en-US" altLang="zh-CN" sz="1400" b="0" dirty="0">
                <a:solidFill>
                  <a:schemeClr val="tx2"/>
                </a:solidFill>
              </a:rPr>
              <a:t>&lt;/html&gt;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713105" y="1777247"/>
            <a:ext cx="2639696" cy="1708903"/>
          </a:xfrm>
          <a:prstGeom prst="rect">
            <a:avLst/>
          </a:prstGeom>
          <a:solidFill>
            <a:schemeClr val="bg1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latinLnBrk="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写一段代码，定义三个整数变量并任意赋初值，求它们的平均值并用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语句输出。</a:t>
            </a:r>
          </a:p>
        </p:txBody>
      </p:sp>
    </p:spTree>
    <p:extLst>
      <p:ext uri="{BB962C8B-B14F-4D97-AF65-F5344CB8AC3E}">
        <p14:creationId xmlns:p14="http://schemas.microsoft.com/office/powerpoint/2010/main" val="32408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14.5.2 </a:t>
            </a:r>
            <a:r>
              <a:rPr lang="zh-CN" altLang="en-US" dirty="0"/>
              <a:t>分支结构 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509000" cy="3792141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zh-CN" altLang="en-US" sz="1800" dirty="0">
                <a:sym typeface="+mn-ea"/>
              </a:rPr>
              <a:t>     在 </a:t>
            </a:r>
            <a:r>
              <a:rPr lang="en-US" altLang="zh-CN" sz="1800" dirty="0">
                <a:sym typeface="+mn-ea"/>
              </a:rPr>
              <a:t>JavaScript </a:t>
            </a:r>
            <a:r>
              <a:rPr lang="zh-CN" altLang="en-US" sz="1800" dirty="0">
                <a:sym typeface="+mn-ea"/>
              </a:rPr>
              <a:t>中，可以使用下面几种条件语句：</a:t>
            </a:r>
          </a:p>
          <a:p>
            <a:pPr marL="342900" lvl="1" indent="-342900">
              <a:lnSpc>
                <a:spcPts val="3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800" b="0" dirty="0">
                <a:cs typeface="+mj-cs"/>
                <a:sym typeface="+mn-ea"/>
              </a:rPr>
              <a:t>if </a:t>
            </a:r>
            <a:r>
              <a:rPr lang="zh-CN" altLang="en-US" sz="1800" b="0" dirty="0">
                <a:cs typeface="+mj-cs"/>
                <a:sym typeface="+mn-ea"/>
              </a:rPr>
              <a:t>语句（</a:t>
            </a:r>
            <a:r>
              <a:rPr lang="zh-CN" altLang="en-US" sz="1800" b="0" dirty="0">
                <a:solidFill>
                  <a:srgbClr val="FF0000"/>
                </a:solidFill>
                <a:cs typeface="+mj-cs"/>
                <a:sym typeface="+mn-ea"/>
              </a:rPr>
              <a:t>单条件单分支</a:t>
            </a:r>
            <a:r>
              <a:rPr lang="zh-CN" altLang="en-US" sz="1800" b="0" dirty="0">
                <a:cs typeface="+mj-cs"/>
                <a:sym typeface="+mn-ea"/>
              </a:rPr>
              <a:t>）：在一个指定的条件成立时执行代码。</a:t>
            </a:r>
            <a:endParaRPr lang="en-US" altLang="zh-CN" sz="1800" b="0" dirty="0">
              <a:cs typeface="+mj-cs"/>
              <a:sym typeface="+mn-ea"/>
            </a:endParaRPr>
          </a:p>
          <a:p>
            <a:pPr marL="342900" lvl="1" indent="-342900">
              <a:lnSpc>
                <a:spcPts val="3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800" b="0" dirty="0">
                <a:cs typeface="+mj-cs"/>
                <a:sym typeface="+mn-ea"/>
              </a:rPr>
              <a:t>if...else </a:t>
            </a:r>
            <a:r>
              <a:rPr lang="zh-CN" altLang="en-US" sz="1800" b="0" dirty="0">
                <a:cs typeface="+mj-cs"/>
                <a:sym typeface="+mn-ea"/>
              </a:rPr>
              <a:t>语句（</a:t>
            </a:r>
            <a:r>
              <a:rPr lang="zh-CN" altLang="en-US" sz="1800" b="0" dirty="0">
                <a:solidFill>
                  <a:srgbClr val="FF0000"/>
                </a:solidFill>
                <a:cs typeface="+mj-cs"/>
                <a:sym typeface="+mn-ea"/>
              </a:rPr>
              <a:t>单条件双分支</a:t>
            </a:r>
            <a:r>
              <a:rPr lang="zh-CN" altLang="en-US" sz="1800" b="0" dirty="0">
                <a:cs typeface="+mj-cs"/>
                <a:sym typeface="+mn-ea"/>
              </a:rPr>
              <a:t>）：在指定的条件成立时执行代码，当条件不成立时执行另外的代码。</a:t>
            </a:r>
            <a:endParaRPr lang="en-US" altLang="zh-CN" sz="1800" b="0" dirty="0">
              <a:cs typeface="+mj-cs"/>
              <a:sym typeface="+mn-ea"/>
            </a:endParaRPr>
          </a:p>
          <a:p>
            <a:pPr marL="342900" lvl="1" indent="-342900">
              <a:lnSpc>
                <a:spcPts val="3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800" b="0" dirty="0">
                <a:cs typeface="+mj-cs"/>
                <a:sym typeface="+mn-ea"/>
              </a:rPr>
              <a:t>if...else if....else </a:t>
            </a:r>
            <a:r>
              <a:rPr lang="zh-CN" altLang="en-US" sz="1800" b="0" dirty="0">
                <a:cs typeface="+mj-cs"/>
                <a:sym typeface="+mn-ea"/>
              </a:rPr>
              <a:t>语句（</a:t>
            </a:r>
            <a:r>
              <a:rPr lang="zh-CN" altLang="en-US" sz="1800" b="0" dirty="0">
                <a:solidFill>
                  <a:srgbClr val="FF0000"/>
                </a:solidFill>
                <a:cs typeface="+mj-cs"/>
                <a:sym typeface="+mn-ea"/>
              </a:rPr>
              <a:t>多条件多分支</a:t>
            </a:r>
            <a:r>
              <a:rPr lang="zh-CN" altLang="en-US" sz="1800" b="0" dirty="0">
                <a:cs typeface="+mj-cs"/>
                <a:sym typeface="+mn-ea"/>
              </a:rPr>
              <a:t>）：使用这个语句可以选择执行若干块代码中的一个。</a:t>
            </a:r>
            <a:endParaRPr lang="en-US" altLang="zh-CN" sz="1800" b="0" dirty="0">
              <a:cs typeface="+mj-cs"/>
              <a:sym typeface="+mn-ea"/>
            </a:endParaRPr>
          </a:p>
          <a:p>
            <a:pPr marL="342900" lvl="1" indent="-342900">
              <a:lnSpc>
                <a:spcPts val="3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1800" b="0" dirty="0">
                <a:cs typeface="+mj-cs"/>
                <a:sym typeface="+mn-ea"/>
              </a:rPr>
              <a:t>switch </a:t>
            </a:r>
            <a:r>
              <a:rPr lang="zh-CN" altLang="en-US" sz="1800" b="0" dirty="0">
                <a:cs typeface="+mj-cs"/>
                <a:sym typeface="+mn-ea"/>
              </a:rPr>
              <a:t>语句（</a:t>
            </a:r>
            <a:r>
              <a:rPr lang="zh-CN" altLang="en-US" sz="1800" b="0" dirty="0">
                <a:solidFill>
                  <a:srgbClr val="FF0000"/>
                </a:solidFill>
                <a:cs typeface="+mj-cs"/>
                <a:sym typeface="+mn-ea"/>
              </a:rPr>
              <a:t>单条件多分支</a:t>
            </a:r>
            <a:r>
              <a:rPr lang="zh-CN" altLang="en-US" sz="1800" b="0" dirty="0">
                <a:cs typeface="+mj-cs"/>
                <a:sym typeface="+mn-ea"/>
              </a:rPr>
              <a:t>）：使用这个语句可以选择执行若干块代码中的一个。 </a:t>
            </a:r>
          </a:p>
        </p:txBody>
      </p:sp>
    </p:spTree>
    <p:extLst>
      <p:ext uri="{BB962C8B-B14F-4D97-AF65-F5344CB8AC3E}">
        <p14:creationId xmlns:p14="http://schemas.microsoft.com/office/powerpoint/2010/main" val="1399691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14.5.2 </a:t>
            </a:r>
            <a:r>
              <a:rPr lang="zh-CN" altLang="en-US" dirty="0">
                <a:sym typeface="+mn-ea"/>
              </a:rPr>
              <a:t>分支结构</a:t>
            </a:r>
            <a:r>
              <a:rPr lang="en-US" altLang="zh-CN" dirty="0">
                <a:sym typeface="+mn-ea"/>
              </a:rPr>
              <a:t>-if</a:t>
            </a:r>
            <a:r>
              <a:rPr lang="zh-CN" altLang="zh-CN" dirty="0">
                <a:sym typeface="+mn-ea"/>
              </a:rPr>
              <a:t>语句</a:t>
            </a:r>
            <a:r>
              <a:rPr lang="en-US" altLang="zh-CN" dirty="0">
                <a:sym typeface="+mn-ea"/>
              </a:rPr>
              <a:t>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>
          <a:xfrm>
            <a:off x="685800" y="1913505"/>
            <a:ext cx="3581399" cy="2219325"/>
          </a:xfrm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533400" indent="-533400">
              <a:lnSpc>
                <a:spcPts val="2000"/>
              </a:lnSpc>
              <a:buNone/>
            </a:pPr>
            <a:r>
              <a:rPr lang="en-US" altLang="zh-CN" sz="1400" dirty="0">
                <a:latin typeface="Verdana" pitchFamily="34" charset="0"/>
              </a:rPr>
              <a:t>&lt;script type="text/</a:t>
            </a:r>
            <a:r>
              <a:rPr lang="en-US" altLang="zh-CN" sz="1400" dirty="0" err="1">
                <a:latin typeface="Verdana" pitchFamily="34" charset="0"/>
              </a:rPr>
              <a:t>javascript</a:t>
            </a:r>
            <a:r>
              <a:rPr lang="en-US" altLang="zh-CN" sz="1400" dirty="0">
                <a:latin typeface="Verdana" pitchFamily="34" charset="0"/>
              </a:rPr>
              <a:t>"&gt;</a:t>
            </a:r>
          </a:p>
          <a:p>
            <a:pPr marL="533400" indent="-533400">
              <a:lnSpc>
                <a:spcPts val="2000"/>
              </a:lnSpc>
              <a:buNone/>
            </a:pPr>
            <a:r>
              <a:rPr lang="en-US" altLang="zh-CN" sz="1400" dirty="0">
                <a:latin typeface="Verdana" pitchFamily="34" charset="0"/>
              </a:rPr>
              <a:t>          var x=78</a:t>
            </a:r>
            <a:r>
              <a:rPr lang="zh-CN" altLang="en-US" sz="1400" dirty="0">
                <a:latin typeface="Verdana" pitchFamily="34" charset="0"/>
              </a:rPr>
              <a:t>；</a:t>
            </a:r>
          </a:p>
          <a:p>
            <a:pPr marL="533400" indent="-533400">
              <a:lnSpc>
                <a:spcPts val="2000"/>
              </a:lnSpc>
              <a:buNone/>
            </a:pPr>
            <a:r>
              <a:rPr lang="zh-CN" altLang="en-US" sz="1400" dirty="0">
                <a:latin typeface="Verdana" pitchFamily="34" charset="0"/>
              </a:rPr>
              <a:t>	  </a:t>
            </a:r>
            <a:r>
              <a:rPr lang="en-US" altLang="zh-CN" sz="1400" dirty="0">
                <a:latin typeface="Verdana" pitchFamily="34" charset="0"/>
              </a:rPr>
              <a:t>if (x&gt;=60){</a:t>
            </a:r>
          </a:p>
          <a:p>
            <a:pPr marL="533400" indent="-533400">
              <a:lnSpc>
                <a:spcPts val="2000"/>
              </a:lnSpc>
              <a:buNone/>
            </a:pPr>
            <a:r>
              <a:rPr lang="en-US" altLang="zh-CN" sz="1400" dirty="0">
                <a:latin typeface="Verdana" pitchFamily="34" charset="0"/>
              </a:rPr>
              <a:t>		alert(“1-</a:t>
            </a:r>
            <a:r>
              <a:rPr lang="zh-CN" altLang="en-US" sz="1400" dirty="0">
                <a:latin typeface="Verdana" pitchFamily="34" charset="0"/>
              </a:rPr>
              <a:t>通过考试！</a:t>
            </a:r>
            <a:r>
              <a:rPr lang="en-US" altLang="zh-CN" sz="1400" dirty="0">
                <a:latin typeface="Verdana" pitchFamily="34" charset="0"/>
              </a:rPr>
              <a:t>");</a:t>
            </a:r>
          </a:p>
          <a:p>
            <a:pPr marL="533400" indent="-533400">
              <a:lnSpc>
                <a:spcPts val="2000"/>
              </a:lnSpc>
              <a:buNone/>
            </a:pPr>
            <a:r>
              <a:rPr lang="en-US" altLang="zh-CN" sz="1400" dirty="0">
                <a:latin typeface="Verdana" pitchFamily="34" charset="0"/>
              </a:rPr>
              <a:t>	  }</a:t>
            </a:r>
          </a:p>
          <a:p>
            <a:pPr marL="533400" indent="-533400">
              <a:lnSpc>
                <a:spcPts val="2000"/>
              </a:lnSpc>
              <a:buNone/>
            </a:pPr>
            <a:r>
              <a:rPr lang="en-US" altLang="zh-CN" sz="1400" dirty="0">
                <a:latin typeface="Verdana" pitchFamily="34" charset="0"/>
              </a:rPr>
              <a:t>	  alert(“2-</a:t>
            </a:r>
            <a:r>
              <a:rPr lang="zh-CN" altLang="en-US" sz="1400" dirty="0">
                <a:latin typeface="Verdana" pitchFamily="34" charset="0"/>
              </a:rPr>
              <a:t>程序结束！</a:t>
            </a:r>
            <a:r>
              <a:rPr lang="en-US" altLang="zh-CN" sz="1400" dirty="0">
                <a:latin typeface="Verdana" pitchFamily="34" charset="0"/>
              </a:rPr>
              <a:t>");</a:t>
            </a:r>
          </a:p>
          <a:p>
            <a:pPr marL="533400" indent="-533400">
              <a:lnSpc>
                <a:spcPts val="2000"/>
              </a:lnSpc>
              <a:buNone/>
            </a:pPr>
            <a:r>
              <a:rPr lang="en-US" altLang="zh-CN" sz="1400" dirty="0">
                <a:latin typeface="Verdana" pitchFamily="34" charset="0"/>
              </a:rPr>
              <a:t> &lt;/script&gt;</a:t>
            </a:r>
          </a:p>
        </p:txBody>
      </p:sp>
      <p:sp>
        <p:nvSpPr>
          <p:cNvPr id="4" name="矩形 3"/>
          <p:cNvSpPr/>
          <p:nvPr/>
        </p:nvSpPr>
        <p:spPr>
          <a:xfrm>
            <a:off x="546654" y="818408"/>
            <a:ext cx="4298950" cy="865430"/>
          </a:xfrm>
          <a:prstGeom prst="rect">
            <a:avLst/>
          </a:prstGeom>
          <a:solidFill>
            <a:schemeClr val="bg1"/>
          </a:solidFill>
          <a:ln w="38100">
            <a:noFill/>
            <a:miter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 wrap="square" anchor="t">
            <a:spAutoFit/>
          </a:bodyPr>
          <a:lstStyle/>
          <a:p>
            <a:pPr lvl="0" latinLnBrk="1">
              <a:lnSpc>
                <a:spcPts val="3200"/>
              </a:lnSpc>
              <a:buClr>
                <a:srgbClr val="000000"/>
              </a:buClr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条件为真执行代码。</a:t>
            </a:r>
          </a:p>
          <a:p>
            <a:pPr lvl="0" latinLnBrk="1">
              <a:lnSpc>
                <a:spcPts val="3200"/>
              </a:lnSpc>
              <a:buClr>
                <a:srgbClr val="000000"/>
              </a:buClr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if 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{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语句块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86400" y="925354"/>
            <a:ext cx="3201035" cy="2103596"/>
            <a:chOff x="3333" y="709"/>
            <a:chExt cx="2269" cy="2404"/>
          </a:xfrm>
        </p:grpSpPr>
        <p:sp>
          <p:nvSpPr>
            <p:cNvPr id="10" name="流程图: 决策 9"/>
            <p:cNvSpPr/>
            <p:nvPr/>
          </p:nvSpPr>
          <p:spPr>
            <a:xfrm>
              <a:off x="3333" y="1161"/>
              <a:ext cx="1225" cy="545"/>
            </a:xfrm>
            <a:prstGeom prst="flowChartDecision">
              <a:avLst/>
            </a:prstGeom>
            <a:solidFill>
              <a:srgbClr val="0000FA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14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</a:rPr>
                <a:t>表达式为真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606" y="709"/>
              <a:ext cx="1996" cy="2404"/>
              <a:chOff x="3606" y="935"/>
              <a:chExt cx="1996" cy="2449"/>
            </a:xfrm>
          </p:grpSpPr>
          <p:sp>
            <p:nvSpPr>
              <p:cNvPr id="12" name="直接连接符 11"/>
              <p:cNvSpPr/>
              <p:nvPr/>
            </p:nvSpPr>
            <p:spPr>
              <a:xfrm>
                <a:off x="3923" y="935"/>
                <a:ext cx="0" cy="40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876" y="1434"/>
                <a:ext cx="726" cy="40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3810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lvl="0" algn="ctr" latinLnBrk="1">
                  <a:buClr>
                    <a:srgbClr val="000000"/>
                  </a:buClr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Arial" charset="0"/>
                    <a:ea typeface="微软雅黑" pitchFamily="34" charset="-122"/>
                  </a:rPr>
                  <a:t>语句组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606" y="2477"/>
                <a:ext cx="726" cy="40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3810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lvl="0" algn="ctr" latinLnBrk="1">
                  <a:buClr>
                    <a:srgbClr val="000000"/>
                  </a:buClr>
                </a:pPr>
                <a:r>
                  <a:rPr lang="zh-CN" altLang="en-US" sz="1800" b="1" dirty="0">
                    <a:solidFill>
                      <a:schemeClr val="tx2"/>
                    </a:solidFill>
                    <a:latin typeface="Arial" charset="0"/>
                    <a:ea typeface="微软雅黑" pitchFamily="34" charset="-122"/>
                  </a:rPr>
                  <a:t>后续语句</a:t>
                </a:r>
              </a:p>
            </p:txBody>
          </p:sp>
          <p:sp>
            <p:nvSpPr>
              <p:cNvPr id="15" name="直接连接符 14"/>
              <p:cNvSpPr/>
              <p:nvPr/>
            </p:nvSpPr>
            <p:spPr>
              <a:xfrm>
                <a:off x="4514" y="1661"/>
                <a:ext cx="362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直接连接符 15"/>
              <p:cNvSpPr/>
              <p:nvPr/>
            </p:nvSpPr>
            <p:spPr>
              <a:xfrm>
                <a:off x="3969" y="1978"/>
                <a:ext cx="0" cy="499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直接连接符 16"/>
              <p:cNvSpPr/>
              <p:nvPr/>
            </p:nvSpPr>
            <p:spPr>
              <a:xfrm>
                <a:off x="3969" y="2885"/>
                <a:ext cx="0" cy="499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8" name="肘形连接符 17"/>
              <p:cNvCxnSpPr>
                <a:stCxn id="13" idx="2"/>
              </p:cNvCxnSpPr>
              <p:nvPr/>
            </p:nvCxnSpPr>
            <p:spPr>
              <a:xfrm rot="5400000">
                <a:off x="4406" y="1463"/>
                <a:ext cx="442" cy="1224"/>
              </a:xfrm>
              <a:prstGeom prst="bentConnector2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</p:cxnSp>
          <p:sp>
            <p:nvSpPr>
              <p:cNvPr id="20" name="直接连接符 19"/>
              <p:cNvSpPr/>
              <p:nvPr/>
            </p:nvSpPr>
            <p:spPr>
              <a:xfrm>
                <a:off x="3923" y="935"/>
                <a:ext cx="0" cy="40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876" y="1434"/>
                <a:ext cx="726" cy="40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3810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lvl="0" algn="ctr" latinLnBrk="1">
                  <a:buClr>
                    <a:srgbClr val="000000"/>
                  </a:buClr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Arial" charset="0"/>
                    <a:ea typeface="微软雅黑" pitchFamily="34" charset="-122"/>
                  </a:rPr>
                  <a:t>语句组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606" y="2477"/>
                <a:ext cx="726" cy="40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3810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lvl="0" algn="ctr" latinLnBrk="1">
                  <a:buClr>
                    <a:srgbClr val="000000"/>
                  </a:buClr>
                </a:pPr>
                <a:r>
                  <a:rPr lang="zh-CN" altLang="en-US" sz="1800" b="1" dirty="0">
                    <a:solidFill>
                      <a:schemeClr val="tx2"/>
                    </a:solidFill>
                    <a:latin typeface="Arial" charset="0"/>
                    <a:ea typeface="微软雅黑" pitchFamily="34" charset="-122"/>
                  </a:rPr>
                  <a:t>后续语句</a:t>
                </a:r>
              </a:p>
            </p:txBody>
          </p:sp>
          <p:sp>
            <p:nvSpPr>
              <p:cNvPr id="23" name="直接连接符 22"/>
              <p:cNvSpPr/>
              <p:nvPr/>
            </p:nvSpPr>
            <p:spPr>
              <a:xfrm>
                <a:off x="4514" y="1661"/>
                <a:ext cx="362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直接连接符 23"/>
              <p:cNvSpPr/>
              <p:nvPr/>
            </p:nvSpPr>
            <p:spPr>
              <a:xfrm>
                <a:off x="3969" y="1978"/>
                <a:ext cx="0" cy="499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直接连接符 24"/>
              <p:cNvSpPr/>
              <p:nvPr/>
            </p:nvSpPr>
            <p:spPr>
              <a:xfrm>
                <a:off x="3969" y="2885"/>
                <a:ext cx="0" cy="499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6" name="肘形连接符 25"/>
              <p:cNvCxnSpPr>
                <a:stCxn id="21" idx="2"/>
              </p:cNvCxnSpPr>
              <p:nvPr/>
            </p:nvCxnSpPr>
            <p:spPr>
              <a:xfrm rot="5400000">
                <a:off x="4406" y="1463"/>
                <a:ext cx="442" cy="1224"/>
              </a:xfrm>
              <a:prstGeom prst="bentConnector2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triangle" w="med" len="med"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</p:cxnSp>
          <p:sp>
            <p:nvSpPr>
              <p:cNvPr id="27" name="文本框 26"/>
              <p:cNvSpPr txBox="1"/>
              <p:nvPr/>
            </p:nvSpPr>
            <p:spPr>
              <a:xfrm>
                <a:off x="4514" y="1389"/>
                <a:ext cx="272" cy="51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latinLnBrk="1">
                  <a:spcBef>
                    <a:spcPct val="50000"/>
                  </a:spcBef>
                  <a:buClr>
                    <a:srgbClr val="000000"/>
                  </a:buClr>
                </a:pPr>
                <a:endParaRPr lang="zh-CN" altLang="en-US" sz="2400" b="1" dirty="0">
                  <a:solidFill>
                    <a:schemeClr val="accent1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28" name="直接连接符 27"/>
            <p:cNvSpPr/>
            <p:nvPr/>
          </p:nvSpPr>
          <p:spPr>
            <a:xfrm>
              <a:off x="3923" y="709"/>
              <a:ext cx="0" cy="40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6" y="1199"/>
              <a:ext cx="726" cy="4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  <a:tileRect/>
            </a:gra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Arial" charset="0"/>
                  <a:ea typeface="微软雅黑" pitchFamily="34" charset="-122"/>
                </a:rPr>
                <a:t>语句组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606" y="2223"/>
              <a:ext cx="726" cy="4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  <a:tileRect/>
            </a:gra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1800" b="1" dirty="0">
                  <a:solidFill>
                    <a:schemeClr val="tx2"/>
                  </a:solidFill>
                  <a:latin typeface="Arial" charset="0"/>
                  <a:ea typeface="微软雅黑" pitchFamily="34" charset="-122"/>
                </a:rPr>
                <a:t>后续语句</a:t>
              </a:r>
            </a:p>
          </p:txBody>
        </p:sp>
        <p:sp>
          <p:nvSpPr>
            <p:cNvPr id="31" name="直接连接符 30"/>
            <p:cNvSpPr/>
            <p:nvPr/>
          </p:nvSpPr>
          <p:spPr>
            <a:xfrm>
              <a:off x="4514" y="1422"/>
              <a:ext cx="36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直接连接符 31"/>
            <p:cNvSpPr/>
            <p:nvPr/>
          </p:nvSpPr>
          <p:spPr>
            <a:xfrm>
              <a:off x="3969" y="1733"/>
              <a:ext cx="0" cy="49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" name="肘形连接符 33"/>
            <p:cNvCxnSpPr>
              <a:stCxn id="29" idx="2"/>
            </p:cNvCxnSpPr>
            <p:nvPr/>
          </p:nvCxnSpPr>
          <p:spPr>
            <a:xfrm rot="5400000">
              <a:off x="4410" y="1216"/>
              <a:ext cx="434" cy="1224"/>
            </a:xfrm>
            <a:prstGeom prst="bentConnector2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</p:cxnSp>
        <p:sp>
          <p:nvSpPr>
            <p:cNvPr id="36" name="直接连接符 35"/>
            <p:cNvSpPr/>
            <p:nvPr/>
          </p:nvSpPr>
          <p:spPr>
            <a:xfrm>
              <a:off x="3923" y="709"/>
              <a:ext cx="0" cy="40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876" y="1199"/>
              <a:ext cx="726" cy="400"/>
            </a:xfrm>
            <a:prstGeom prst="rect">
              <a:avLst/>
            </a:prstGeom>
            <a:solidFill>
              <a:srgbClr val="0000FA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1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</a:rPr>
                <a:t>语句块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606" y="2223"/>
              <a:ext cx="726" cy="400"/>
            </a:xfrm>
            <a:prstGeom prst="rect">
              <a:avLst/>
            </a:prstGeom>
            <a:solidFill>
              <a:srgbClr val="0000FA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14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</a:rPr>
                <a:t>后续语句</a:t>
              </a:r>
            </a:p>
          </p:txBody>
        </p:sp>
        <p:sp>
          <p:nvSpPr>
            <p:cNvPr id="39" name="直接连接符 38"/>
            <p:cNvSpPr/>
            <p:nvPr/>
          </p:nvSpPr>
          <p:spPr>
            <a:xfrm>
              <a:off x="4514" y="1422"/>
              <a:ext cx="36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直接连接符 39"/>
            <p:cNvSpPr/>
            <p:nvPr/>
          </p:nvSpPr>
          <p:spPr>
            <a:xfrm>
              <a:off x="3969" y="1733"/>
              <a:ext cx="0" cy="49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2" name="肘形连接符 41"/>
            <p:cNvCxnSpPr>
              <a:stCxn id="37" idx="2"/>
            </p:cNvCxnSpPr>
            <p:nvPr/>
          </p:nvCxnSpPr>
          <p:spPr>
            <a:xfrm rot="5400000">
              <a:off x="4410" y="1216"/>
              <a:ext cx="434" cy="1224"/>
            </a:xfrm>
            <a:prstGeom prst="bentConnector2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</p:cxnSp>
        <p:sp>
          <p:nvSpPr>
            <p:cNvPr id="43" name="文本框 42"/>
            <p:cNvSpPr txBox="1"/>
            <p:nvPr/>
          </p:nvSpPr>
          <p:spPr>
            <a:xfrm>
              <a:off x="4521" y="954"/>
              <a:ext cx="272" cy="394"/>
            </a:xfrm>
            <a:prstGeom prst="rect">
              <a:avLst/>
            </a:prstGeom>
            <a:noFill/>
            <a:ln w="38100">
              <a:noFill/>
              <a:miter/>
            </a:ln>
          </p:spPr>
          <p:txBody>
            <a:bodyPr>
              <a:spAutoFit/>
            </a:bodyPr>
            <a:lstStyle/>
            <a:p>
              <a:pPr lvl="0" latinLnBrk="1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1800" b="1" dirty="0">
                  <a:solidFill>
                    <a:srgbClr val="3333FF"/>
                  </a:solidFill>
                  <a:latin typeface="Arial" charset="0"/>
                  <a:ea typeface="微软雅黑" pitchFamily="34" charset="-122"/>
                </a:rPr>
                <a:t>是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67200" y="3257550"/>
            <a:ext cx="1924050" cy="1321594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086601" y="3314701"/>
            <a:ext cx="1857375" cy="1335881"/>
          </a:xfrm>
          <a:prstGeom prst="rect">
            <a:avLst/>
          </a:prstGeom>
          <a:noFill/>
          <a:ln w="38100">
            <a:noFill/>
            <a:miter/>
          </a:ln>
        </p:spPr>
      </p:pic>
      <p:sp>
        <p:nvSpPr>
          <p:cNvPr id="45" name="任意多边形 44"/>
          <p:cNvSpPr/>
          <p:nvPr/>
        </p:nvSpPr>
        <p:spPr>
          <a:xfrm>
            <a:off x="3962400" y="3143470"/>
            <a:ext cx="1028513" cy="239671"/>
          </a:xfrm>
          <a:custGeom>
            <a:avLst/>
            <a:gdLst/>
            <a:ahLst/>
            <a:cxnLst/>
            <a:rect l="0" t="0" r="0" b="0"/>
            <a:pathLst>
              <a:path w="1815" h="545">
                <a:moveTo>
                  <a:pt x="0" y="0"/>
                </a:moveTo>
                <a:cubicBezTo>
                  <a:pt x="507" y="68"/>
                  <a:pt x="1014" y="136"/>
                  <a:pt x="1316" y="227"/>
                </a:cubicBezTo>
                <a:cubicBezTo>
                  <a:pt x="1618" y="318"/>
                  <a:pt x="1732" y="492"/>
                  <a:pt x="1815" y="545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3124219" y="4059960"/>
            <a:ext cx="4131290" cy="555377"/>
          </a:xfrm>
          <a:custGeom>
            <a:avLst/>
            <a:gdLst/>
            <a:ahLst/>
            <a:cxnLst/>
            <a:rect l="0" t="0" r="0" b="0"/>
            <a:pathLst>
              <a:path w="3992" h="794">
                <a:moveTo>
                  <a:pt x="0" y="0"/>
                </a:moveTo>
                <a:cubicBezTo>
                  <a:pt x="60" y="193"/>
                  <a:pt x="121" y="386"/>
                  <a:pt x="454" y="499"/>
                </a:cubicBezTo>
                <a:cubicBezTo>
                  <a:pt x="787" y="612"/>
                  <a:pt x="1467" y="635"/>
                  <a:pt x="1996" y="680"/>
                </a:cubicBezTo>
                <a:cubicBezTo>
                  <a:pt x="2525" y="725"/>
                  <a:pt x="3296" y="794"/>
                  <a:pt x="3629" y="771"/>
                </a:cubicBezTo>
                <a:cubicBezTo>
                  <a:pt x="3962" y="748"/>
                  <a:pt x="3932" y="589"/>
                  <a:pt x="3992" y="54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 dirty="0">
              <a:ln>
                <a:solidFill>
                  <a:schemeClr val="accent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2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14.5.2 </a:t>
            </a:r>
            <a:r>
              <a:rPr lang="zh-CN" altLang="en-US" dirty="0">
                <a:sym typeface="+mn-ea"/>
              </a:rPr>
              <a:t>分支结构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583253" y="1872225"/>
            <a:ext cx="3962399" cy="2572346"/>
          </a:xfr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判断成绩是否通过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x=55; 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if (x&gt;=60)</a:t>
            </a:r>
            <a:r>
              <a:rPr lang="en-US" altLang="zh-CN" sz="1400" dirty="0">
                <a:sym typeface="+mn-ea"/>
              </a:rPr>
              <a:t>{</a:t>
            </a:r>
            <a:endParaRPr lang="en-US" altLang="zh-CN" sz="1400" dirty="0"/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      alert("1--</a:t>
            </a:r>
            <a:r>
              <a:rPr lang="zh-CN" altLang="en-US" sz="1400" dirty="0"/>
              <a:t>考试通过！</a:t>
            </a:r>
            <a:r>
              <a:rPr lang="en-US" altLang="zh-CN" sz="1400" dirty="0"/>
              <a:t>");} 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else{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      alert("2--55</a:t>
            </a:r>
            <a:r>
              <a:rPr lang="zh-CN" altLang="en-US" sz="1400" dirty="0"/>
              <a:t>分</a:t>
            </a:r>
            <a:r>
              <a:rPr lang="en-US" altLang="zh-CN" sz="1400" dirty="0"/>
              <a:t>\n\r</a:t>
            </a:r>
            <a:r>
              <a:rPr lang="zh-CN" altLang="en-US" sz="1400" dirty="0"/>
              <a:t>考试未通过！</a:t>
            </a:r>
            <a:r>
              <a:rPr lang="en-US" altLang="zh-CN" sz="1400" dirty="0"/>
              <a:t>");}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      alert("3--</a:t>
            </a:r>
            <a:r>
              <a:rPr lang="zh-CN" altLang="en-US" sz="1400" dirty="0"/>
              <a:t>程序结束！</a:t>
            </a:r>
            <a:r>
              <a:rPr lang="en-US" altLang="zh-CN" sz="1400" dirty="0"/>
              <a:t>");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&lt;/script&gt;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845463"/>
            <a:ext cx="4038594" cy="86543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1" latinLnBrk="1">
              <a:lnSpc>
                <a:spcPts val="3200"/>
              </a:lnSpc>
              <a:buClr>
                <a:srgbClr val="000000"/>
              </a:buClr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){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真条件语句块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;}</a:t>
            </a:r>
          </a:p>
          <a:p>
            <a:pPr lvl="1" latinLnBrk="1">
              <a:lnSpc>
                <a:spcPts val="3200"/>
              </a:lnSpc>
              <a:buClr>
                <a:srgbClr val="000000"/>
              </a:buClr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else{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假条件语句块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 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800600" y="1428750"/>
            <a:ext cx="4038601" cy="1959769"/>
            <a:chOff x="793" y="1253"/>
            <a:chExt cx="3358" cy="2404"/>
          </a:xfrm>
        </p:grpSpPr>
        <p:sp>
          <p:nvSpPr>
            <p:cNvPr id="7" name="流程图: 决策 6"/>
            <p:cNvSpPr/>
            <p:nvPr/>
          </p:nvSpPr>
          <p:spPr>
            <a:xfrm>
              <a:off x="1882" y="1706"/>
              <a:ext cx="1225" cy="545"/>
            </a:xfrm>
            <a:prstGeom prst="flowChartDecision">
              <a:avLst/>
            </a:prstGeom>
            <a:solidFill>
              <a:srgbClr val="0000FA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14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</a:rPr>
                <a:t>表达式为真</a:t>
              </a:r>
            </a:p>
          </p:txBody>
        </p:sp>
        <p:sp>
          <p:nvSpPr>
            <p:cNvPr id="8" name="直接连接符 7"/>
            <p:cNvSpPr/>
            <p:nvPr/>
          </p:nvSpPr>
          <p:spPr>
            <a:xfrm>
              <a:off x="2472" y="1253"/>
              <a:ext cx="0" cy="40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425" y="1743"/>
              <a:ext cx="726" cy="4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  <a:tileRect/>
            </a:gra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Arial" charset="0"/>
                  <a:ea typeface="微软雅黑" pitchFamily="34" charset="-122"/>
                </a:rPr>
                <a:t>语句组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155" y="2767"/>
              <a:ext cx="726" cy="4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  <a:tileRect/>
            </a:gra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1800" b="1" dirty="0">
                  <a:solidFill>
                    <a:schemeClr val="tx2"/>
                  </a:solidFill>
                  <a:latin typeface="Arial" charset="0"/>
                  <a:ea typeface="微软雅黑" pitchFamily="34" charset="-122"/>
                </a:rPr>
                <a:t>后续语句</a:t>
              </a:r>
            </a:p>
          </p:txBody>
        </p:sp>
        <p:sp>
          <p:nvSpPr>
            <p:cNvPr id="11" name="直接连接符 10"/>
            <p:cNvSpPr/>
            <p:nvPr/>
          </p:nvSpPr>
          <p:spPr>
            <a:xfrm>
              <a:off x="3063" y="1966"/>
              <a:ext cx="36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11"/>
            <p:cNvSpPr/>
            <p:nvPr/>
          </p:nvSpPr>
          <p:spPr>
            <a:xfrm>
              <a:off x="2518" y="3167"/>
              <a:ext cx="0" cy="49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" name="肘形连接符 12"/>
            <p:cNvCxnSpPr>
              <a:stCxn id="9" idx="2"/>
            </p:cNvCxnSpPr>
            <p:nvPr/>
          </p:nvCxnSpPr>
          <p:spPr>
            <a:xfrm rot="5400000">
              <a:off x="2959" y="1760"/>
              <a:ext cx="434" cy="1224"/>
            </a:xfrm>
            <a:prstGeom prst="bentConnector2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</p:cxnSp>
        <p:sp>
          <p:nvSpPr>
            <p:cNvPr id="15" name="直接连接符 14"/>
            <p:cNvSpPr/>
            <p:nvPr/>
          </p:nvSpPr>
          <p:spPr>
            <a:xfrm>
              <a:off x="2472" y="1253"/>
              <a:ext cx="0" cy="40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25" y="1743"/>
              <a:ext cx="726" cy="400"/>
            </a:xfrm>
            <a:prstGeom prst="rect">
              <a:avLst/>
            </a:prstGeom>
            <a:solidFill>
              <a:srgbClr val="0000FA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18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</a:rPr>
                <a:t>语句块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155" y="2767"/>
              <a:ext cx="726" cy="400"/>
            </a:xfrm>
            <a:prstGeom prst="rect">
              <a:avLst/>
            </a:prstGeom>
            <a:solidFill>
              <a:srgbClr val="0000FA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18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</a:rPr>
                <a:t>后续语句</a:t>
              </a:r>
            </a:p>
          </p:txBody>
        </p:sp>
        <p:sp>
          <p:nvSpPr>
            <p:cNvPr id="18" name="直接连接符 17"/>
            <p:cNvSpPr/>
            <p:nvPr/>
          </p:nvSpPr>
          <p:spPr>
            <a:xfrm>
              <a:off x="3063" y="1966"/>
              <a:ext cx="36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18"/>
            <p:cNvSpPr/>
            <p:nvPr/>
          </p:nvSpPr>
          <p:spPr>
            <a:xfrm>
              <a:off x="2517" y="3158"/>
              <a:ext cx="0" cy="49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" name="肘形连接符 19"/>
            <p:cNvCxnSpPr/>
            <p:nvPr/>
          </p:nvCxnSpPr>
          <p:spPr>
            <a:xfrm rot="5400000">
              <a:off x="2957" y="1765"/>
              <a:ext cx="434" cy="1224"/>
            </a:xfrm>
            <a:prstGeom prst="bentConnector2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</p:cxnSp>
        <p:sp>
          <p:nvSpPr>
            <p:cNvPr id="21" name="文本框 20"/>
            <p:cNvSpPr txBox="1"/>
            <p:nvPr/>
          </p:nvSpPr>
          <p:spPr>
            <a:xfrm>
              <a:off x="3063" y="1405"/>
              <a:ext cx="272" cy="398"/>
            </a:xfrm>
            <a:prstGeom prst="rect">
              <a:avLst/>
            </a:prstGeom>
            <a:noFill/>
            <a:ln w="38100">
              <a:noFill/>
              <a:miter/>
            </a:ln>
          </p:spPr>
          <p:txBody>
            <a:bodyPr>
              <a:spAutoFit/>
            </a:bodyPr>
            <a:lstStyle/>
            <a:p>
              <a:pPr lvl="0" latinLnBrk="1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000" b="1" dirty="0">
                  <a:solidFill>
                    <a:srgbClr val="0000FA"/>
                  </a:solidFill>
                  <a:latin typeface="Arial" charset="0"/>
                  <a:ea typeface="微软雅黑" pitchFamily="34" charset="-122"/>
                </a:rPr>
                <a:t>是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93" y="1797"/>
              <a:ext cx="726" cy="400"/>
            </a:xfrm>
            <a:prstGeom prst="rect">
              <a:avLst/>
            </a:prstGeom>
            <a:solidFill>
              <a:srgbClr val="0000FA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lvl="0" algn="ctr" latinLnBrk="1">
                <a:buClr>
                  <a:srgbClr val="000000"/>
                </a:buClr>
              </a:pPr>
              <a:r>
                <a:rPr lang="zh-CN" altLang="en-US" sz="18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</a:rPr>
                <a:t>语句块</a:t>
              </a:r>
            </a:p>
          </p:txBody>
        </p:sp>
        <p:sp>
          <p:nvSpPr>
            <p:cNvPr id="23" name="直接连接符 22"/>
            <p:cNvSpPr/>
            <p:nvPr/>
          </p:nvSpPr>
          <p:spPr>
            <a:xfrm flipH="1">
              <a:off x="1565" y="1979"/>
              <a:ext cx="31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10" y="1405"/>
              <a:ext cx="272" cy="398"/>
            </a:xfrm>
            <a:prstGeom prst="rect">
              <a:avLst/>
            </a:prstGeom>
            <a:noFill/>
            <a:ln w="38100">
              <a:noFill/>
              <a:miter/>
            </a:ln>
          </p:spPr>
          <p:txBody>
            <a:bodyPr>
              <a:spAutoFit/>
            </a:bodyPr>
            <a:lstStyle/>
            <a:p>
              <a:pPr lvl="0" latinLnBrk="1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000" b="1" dirty="0">
                  <a:solidFill>
                    <a:srgbClr val="0000FA"/>
                  </a:solidFill>
                  <a:latin typeface="Arial" charset="0"/>
                  <a:ea typeface="微软雅黑" pitchFamily="34" charset="-122"/>
                </a:rPr>
                <a:t>否</a:t>
              </a:r>
            </a:p>
          </p:txBody>
        </p:sp>
        <p:cxnSp>
          <p:nvCxnSpPr>
            <p:cNvPr id="25" name="肘形连接符 24"/>
            <p:cNvCxnSpPr>
              <a:stCxn id="22" idx="2"/>
            </p:cNvCxnSpPr>
            <p:nvPr/>
          </p:nvCxnSpPr>
          <p:spPr>
            <a:xfrm rot="-5400000" flipH="1">
              <a:off x="1656" y="1708"/>
              <a:ext cx="405" cy="1406"/>
            </a:xfrm>
            <a:prstGeom prst="bentConnector2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</p:cxnSp>
        <p:sp>
          <p:nvSpPr>
            <p:cNvPr id="26" name="直接连接符 25"/>
            <p:cNvSpPr/>
            <p:nvPr/>
          </p:nvSpPr>
          <p:spPr>
            <a:xfrm>
              <a:off x="2562" y="2568"/>
              <a:ext cx="0" cy="18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48201" y="3536856"/>
            <a:ext cx="1600199" cy="1156587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162800" y="3596634"/>
            <a:ext cx="1524000" cy="1047279"/>
          </a:xfrm>
          <a:prstGeom prst="rect">
            <a:avLst/>
          </a:prstGeom>
          <a:noFill/>
          <a:ln w="38100">
            <a:noFill/>
            <a:miter/>
          </a:ln>
        </p:spPr>
      </p:pic>
      <p:sp>
        <p:nvSpPr>
          <p:cNvPr id="29" name="任意多边形 28"/>
          <p:cNvSpPr/>
          <p:nvPr/>
        </p:nvSpPr>
        <p:spPr>
          <a:xfrm>
            <a:off x="2895600" y="4287393"/>
            <a:ext cx="4752976" cy="262938"/>
          </a:xfrm>
          <a:custGeom>
            <a:avLst/>
            <a:gdLst/>
            <a:ahLst/>
            <a:cxnLst/>
            <a:rect l="0" t="0" r="0" b="0"/>
            <a:pathLst>
              <a:path w="3266" h="491">
                <a:moveTo>
                  <a:pt x="0" y="0"/>
                </a:moveTo>
                <a:cubicBezTo>
                  <a:pt x="272" y="207"/>
                  <a:pt x="544" y="415"/>
                  <a:pt x="1088" y="453"/>
                </a:cubicBezTo>
                <a:cubicBezTo>
                  <a:pt x="1632" y="491"/>
                  <a:pt x="2903" y="264"/>
                  <a:pt x="3266" y="226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3886200" y="4034960"/>
            <a:ext cx="840409" cy="45719"/>
          </a:xfrm>
          <a:custGeom>
            <a:avLst/>
            <a:gdLst/>
            <a:ahLst/>
            <a:cxnLst/>
            <a:rect l="0" t="0" r="0" b="0"/>
            <a:pathLst>
              <a:path w="1225" h="226">
                <a:moveTo>
                  <a:pt x="0" y="0"/>
                </a:moveTo>
                <a:cubicBezTo>
                  <a:pt x="57" y="49"/>
                  <a:pt x="114" y="98"/>
                  <a:pt x="318" y="136"/>
                </a:cubicBezTo>
                <a:cubicBezTo>
                  <a:pt x="522" y="174"/>
                  <a:pt x="1074" y="211"/>
                  <a:pt x="1225" y="226"/>
                </a:cubicBez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19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14.5.2 </a:t>
            </a:r>
            <a:r>
              <a:rPr lang="zh-CN" altLang="en-US" dirty="0">
                <a:sym typeface="+mn-ea"/>
              </a:rPr>
              <a:t>分支结构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/>
              <a:t>if-else </a:t>
            </a:r>
            <a:r>
              <a:rPr lang="en-US" altLang="zh-CN" dirty="0" err="1"/>
              <a:t>if-else</a:t>
            </a:r>
            <a:r>
              <a:rPr lang="zh-CN" altLang="en-US" dirty="0"/>
              <a:t>语句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62000" y="872948"/>
            <a:ext cx="2823845" cy="3810000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defRPr sz="2800" b="1" i="0" u="none" kern="1200" baseline="0">
                <a:solidFill>
                  <a:srgbClr val="003399"/>
                </a:solidFill>
                <a:latin typeface="微软雅黑" pitchFamily="34" charset="-122"/>
                <a:ea typeface="宋体" pitchFamily="2" charset="-122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 b="0" i="0" u="none" kern="1200" baseline="0">
                <a:solidFill>
                  <a:srgbClr val="00808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if (</a:t>
            </a: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条件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1) {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    条件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真语句块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;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} else if (</a:t>
            </a: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条件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2) {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   条件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真语句块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;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}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……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else if(</a:t>
            </a: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条件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x) {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     条件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x</a:t>
            </a: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真语句块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;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} else {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ea typeface="微软雅黑" pitchFamily="34" charset="-122"/>
              </a:rPr>
              <a:t>    所有条件假语句块</a:t>
            </a: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;</a:t>
            </a:r>
          </a:p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itchFamily="34" charset="-122"/>
              </a:rPr>
              <a:t>}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32005"/>
              </p:ext>
            </p:extLst>
          </p:nvPr>
        </p:nvGraphicFramePr>
        <p:xfrm>
          <a:off x="3352800" y="1200150"/>
          <a:ext cx="5445125" cy="315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r:id="rId3" imgW="8282330" imgH="3814572" progId="">
                  <p:embed/>
                </p:oleObj>
              </mc:Choice>
              <mc:Fallback>
                <p:oleObj r:id="rId3" imgW="8282330" imgH="3814572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00150"/>
                        <a:ext cx="5445125" cy="3155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077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895350"/>
            <a:ext cx="8305800" cy="38379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五级制成绩判定法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&lt;script type=“text/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javascript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”&gt;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var x=85; 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if (x&gt;=90) 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 {alert("1--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优秀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");}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else if (x&gt;=80)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 {alert("2--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良好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");}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else if (x&gt;=70)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 {alert("3--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中等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");}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else if (x&gt;=60)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 {alert("4--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合格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");}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else{alert("5--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不及格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");}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 alert("6--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程序结束！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");</a:t>
            </a:r>
          </a:p>
          <a:p>
            <a:pPr marL="342900" indent="-342900" algn="l" defTabSz="914400">
              <a:lnSpc>
                <a:spcPts val="2100"/>
              </a:lnSpc>
              <a:spcBef>
                <a:spcPts val="0"/>
              </a:spcBef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&lt;/script&gt;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38400" y="57150"/>
            <a:ext cx="407207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if-else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if-else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案例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374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14.5.2 </a:t>
            </a:r>
            <a:r>
              <a:rPr lang="zh-CN" altLang="en-US" dirty="0">
                <a:sym typeface="+mn-ea"/>
              </a:rPr>
              <a:t>分支结构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33400" y="819150"/>
            <a:ext cx="2350770" cy="3365183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defRPr sz="2800" b="1" i="0" u="none" kern="1200" baseline="0">
                <a:solidFill>
                  <a:srgbClr val="003399"/>
                </a:solidFill>
                <a:latin typeface="微软雅黑" pitchFamily="34" charset="-122"/>
                <a:ea typeface="宋体" pitchFamily="2" charset="-122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 b="0" i="0" u="none" kern="1200" baseline="0">
                <a:solidFill>
                  <a:srgbClr val="00808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switch(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变量或表达式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) {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    case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常量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: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      {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语句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a; }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        break;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    case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常量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: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        {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语句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f; }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        break; 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       ...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    default: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        {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语句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n; }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71800" y="819151"/>
            <a:ext cx="4724400" cy="3405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lvl="0">
              <a:lnSpc>
                <a:spcPts val="2000"/>
              </a:lnSpc>
              <a:buNone/>
            </a:pPr>
            <a:r>
              <a:rPr lang="en-US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&lt;script type="text/</a:t>
            </a:r>
            <a:r>
              <a:rPr lang="en-US" alt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en-US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var x=80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if (x&gt;=90){level=1};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if (x&lt;90 &amp;&amp; x&gt;=80){level=2};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if (x&lt;80 &amp;&amp; x&gt;=70){level=3};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if (x&lt;70 &amp;&amp; x&gt;=60){level=4};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if (x&lt;60){level=5};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switch (level)  {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case 1:{alert("1--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优秀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");break;}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case 2:{alert("2--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良好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");break;}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case 3:{alert("3--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中等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");break;}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case 4:{alert("4--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合格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");break;}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lnSpc>
                <a:spcPts val="2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default:{alert("5--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成绩为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不及格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");}   }</a:t>
            </a:r>
            <a:endParaRPr lang="en-US" altLang="zh-CN" sz="14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&lt;/script&gt;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2630" y="4301516"/>
            <a:ext cx="84213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注意：将多条件多分支转换为单条件多分支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179945" y="1352550"/>
            <a:ext cx="1207770" cy="430887"/>
          </a:xfrm>
          <a:prstGeom prst="wedgeRoundRectCallout">
            <a:avLst>
              <a:gd name="adj1" fmla="val -83480"/>
              <a:gd name="adj2" fmla="val -10075"/>
              <a:gd name="adj3" fmla="val 16667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条件转换</a:t>
            </a:r>
          </a:p>
        </p:txBody>
      </p:sp>
    </p:spTree>
    <p:extLst>
      <p:ext uri="{BB962C8B-B14F-4D97-AF65-F5344CB8AC3E}">
        <p14:creationId xmlns:p14="http://schemas.microsoft.com/office/powerpoint/2010/main" val="678540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14.5.3 </a:t>
            </a:r>
            <a:r>
              <a:rPr lang="zh-CN" altLang="en-US" dirty="0"/>
              <a:t>循环结构</a:t>
            </a:r>
            <a:r>
              <a:rPr lang="en-US" altLang="zh-CN" dirty="0"/>
              <a:t>-for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609600" y="826058"/>
            <a:ext cx="4267200" cy="1262088"/>
          </a:xfrm>
          <a:solidFill>
            <a:schemeClr val="bg1"/>
          </a:solidFill>
          <a:ln w="9525">
            <a:solidFill>
              <a:schemeClr val="bg1"/>
            </a:solidFill>
            <a:miter/>
          </a:ln>
          <a:effectLst/>
        </p:spPr>
        <p:txBody>
          <a:bodyPr/>
          <a:lstStyle/>
          <a:p>
            <a:pPr marL="533400" indent="-533400">
              <a:lnSpc>
                <a:spcPts val="26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600" b="1" kern="1200" dirty="0"/>
              <a:t>for (</a:t>
            </a:r>
            <a:r>
              <a:rPr lang="zh-CN" altLang="en-US" sz="1600" b="1" kern="1200" dirty="0"/>
              <a:t>初始化表达式</a:t>
            </a:r>
            <a:r>
              <a:rPr lang="en-US" altLang="zh-CN" sz="1600" b="1" kern="1200" dirty="0"/>
              <a:t>;</a:t>
            </a:r>
            <a:r>
              <a:rPr lang="zh-CN" altLang="en-US" sz="1600" b="1" kern="1200" dirty="0"/>
              <a:t>判断表达式</a:t>
            </a:r>
            <a:r>
              <a:rPr lang="en-US" altLang="zh-CN" sz="1600" b="1" kern="1200" dirty="0"/>
              <a:t>;</a:t>
            </a:r>
            <a:r>
              <a:rPr lang="zh-CN" altLang="en-US" sz="1600" b="1" kern="1200" dirty="0"/>
              <a:t>循环表达式</a:t>
            </a:r>
            <a:r>
              <a:rPr lang="en-US" altLang="zh-CN" sz="1600" b="1" kern="1200" dirty="0"/>
              <a:t>) {  </a:t>
            </a:r>
            <a:r>
              <a:rPr lang="en-US" altLang="zh-CN" sz="1600" b="1" kern="1200" dirty="0">
                <a:sym typeface="+mn-ea"/>
              </a:rPr>
              <a:t> </a:t>
            </a:r>
          </a:p>
          <a:p>
            <a:pPr marL="533400" indent="-533400">
              <a:lnSpc>
                <a:spcPts val="26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 kern="1200" dirty="0">
                <a:sym typeface="+mn-ea"/>
              </a:rPr>
              <a:t>      需循环执行的代码</a:t>
            </a:r>
            <a:endParaRPr lang="en-US" altLang="zh-CN" sz="1600" b="1" kern="1200" dirty="0">
              <a:sym typeface="+mn-ea"/>
            </a:endParaRPr>
          </a:p>
          <a:p>
            <a:pPr marL="533400" indent="-533400">
              <a:lnSpc>
                <a:spcPts val="26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600" b="1" kern="1200" dirty="0"/>
              <a:t> }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168729"/>
              </p:ext>
            </p:extLst>
          </p:nvPr>
        </p:nvGraphicFramePr>
        <p:xfrm>
          <a:off x="1066800" y="1672056"/>
          <a:ext cx="2901350" cy="292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r:id="rId3" imgW="2103120" imgH="3263189" progId="">
                  <p:embed/>
                </p:oleObj>
              </mc:Choice>
              <mc:Fallback>
                <p:oleObj r:id="rId3" imgW="2103120" imgH="3263189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2056"/>
                        <a:ext cx="2901350" cy="29250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533124" y="1284047"/>
            <a:ext cx="4185781" cy="2847318"/>
          </a:xfrm>
          <a:prstGeom prst="rect">
            <a:avLst/>
          </a:prstGeom>
          <a:noFill/>
          <a:ln w="38100">
            <a:noFill/>
            <a:miter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1+2+...+n</a:t>
            </a: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的和</a:t>
            </a: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n=prompt("</a:t>
            </a: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输入整数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",1);</a:t>
            </a: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//sum=0;</a:t>
            </a: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(n!=null) {  </a:t>
            </a: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for (</a:t>
            </a:r>
            <a:r>
              <a:rPr lang="en-US" altLang="zh-CN" sz="1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sum=0,i=1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;i&lt;=n ;</a:t>
            </a:r>
            <a:r>
              <a:rPr lang="en-US" altLang="zh-CN" sz="1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 { 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sum=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sum+i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document.wirte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("&lt;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&gt;"+sum);</a:t>
            </a: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}</a:t>
            </a: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lvl="1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alert("1+2+...+N="+sum);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&lt;/script&gt;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01550" y="4279603"/>
            <a:ext cx="3581400" cy="313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/>
          </a:ln>
        </p:spPr>
        <p:txBody>
          <a:bodyPr wrap="square" lIns="0">
            <a:spAutoFit/>
          </a:bodyPr>
          <a:lstStyle/>
          <a:p>
            <a:pPr marL="742950" lvl="0" indent="-285750" algn="just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80000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左图是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循环的执行流程 </a:t>
            </a:r>
          </a:p>
        </p:txBody>
      </p:sp>
      <p:sp>
        <p:nvSpPr>
          <p:cNvPr id="7" name="左箭头 6"/>
          <p:cNvSpPr/>
          <p:nvPr/>
        </p:nvSpPr>
        <p:spPr bwMode="auto">
          <a:xfrm>
            <a:off x="4266156" y="4248150"/>
            <a:ext cx="457200" cy="228600"/>
          </a:xfrm>
          <a:prstGeom prst="leftArrow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05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14.5.3 </a:t>
            </a:r>
            <a:r>
              <a:rPr lang="zh-CN" altLang="en-US" dirty="0">
                <a:sym typeface="+mn-ea"/>
              </a:rPr>
              <a:t>循环结构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685800" y="864858"/>
            <a:ext cx="3583941" cy="972503"/>
          </a:xfrm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533400" indent="-5334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kern="1200" dirty="0"/>
              <a:t>while(</a:t>
            </a:r>
            <a:r>
              <a:rPr lang="zh-CN" altLang="en-US" sz="1600" b="1" kern="1200" dirty="0"/>
              <a:t>表达式</a:t>
            </a:r>
            <a:r>
              <a:rPr lang="en-US" altLang="zh-CN" sz="1600" b="1" kern="1200" dirty="0"/>
              <a:t>) {</a:t>
            </a:r>
          </a:p>
          <a:p>
            <a:pPr marL="533400" indent="-5334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kern="1200" dirty="0"/>
              <a:t>     需执行的代码</a:t>
            </a:r>
            <a:r>
              <a:rPr lang="en-US" altLang="zh-CN" sz="1600" b="1" kern="1200" dirty="0"/>
              <a:t>; </a:t>
            </a:r>
          </a:p>
          <a:p>
            <a:pPr marL="533400" indent="-5334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kern="1200" dirty="0"/>
              <a:t>}</a:t>
            </a:r>
          </a:p>
        </p:txBody>
      </p:sp>
      <p:graphicFrame>
        <p:nvGraphicFramePr>
          <p:cNvPr id="5" name="对象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48585"/>
              </p:ext>
            </p:extLst>
          </p:nvPr>
        </p:nvGraphicFramePr>
        <p:xfrm>
          <a:off x="685800" y="1733550"/>
          <a:ext cx="3239769" cy="29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r:id="rId3" imgW="1986077" imgH="2075383" progId="">
                  <p:embed/>
                </p:oleObj>
              </mc:Choice>
              <mc:Fallback>
                <p:oleObj r:id="rId3" imgW="1986077" imgH="2075383" progId="">
                  <p:embed/>
                  <p:pic>
                    <p:nvPicPr>
                      <p:cNvPr id="0" name="Picture 11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33550"/>
                        <a:ext cx="3239769" cy="2907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150360" y="815817"/>
            <a:ext cx="4917440" cy="3751412"/>
          </a:xfrm>
          <a:prstGeom prst="rect">
            <a:avLst/>
          </a:prstGeom>
          <a:noFill/>
          <a:ln w="38100">
            <a:noFill/>
            <a:miter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lvl="0" latinLnBrk="1">
              <a:lnSpc>
                <a:spcPts val="2400"/>
              </a:lnSpc>
              <a:buClr>
                <a:srgbClr val="000000"/>
              </a:buClr>
            </a:pPr>
            <a:r>
              <a:rPr lang="zh-CN" altLang="en-US" sz="1400" b="1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1+2+...+n</a:t>
            </a: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的和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n=prompt("</a:t>
            </a: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请输入整数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N",1);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=1,sum=0;  //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逗号运算符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(n!=null) {  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&lt;=n) { 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sum=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+i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       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}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alert("1+2+...+N="+sum);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lvl="0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&lt;/script&gt; </a:t>
            </a:r>
            <a:endParaRPr lang="zh-CN" altLang="en-US" sz="14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500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14.5.3 </a:t>
            </a:r>
            <a:r>
              <a:rPr lang="zh-CN" altLang="en-US" dirty="0">
                <a:sym typeface="+mn-ea"/>
              </a:rPr>
              <a:t>循环结构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/>
              <a:t>do-while</a:t>
            </a:r>
            <a:r>
              <a:rPr lang="zh-CN" altLang="en-US" dirty="0"/>
              <a:t>语句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609600" y="862614"/>
            <a:ext cx="3657599" cy="1295400"/>
          </a:xfrm>
          <a:ln w="9525">
            <a:noFill/>
            <a:miter/>
          </a:ln>
        </p:spPr>
        <p:txBody>
          <a:bodyPr anchor="t"/>
          <a:lstStyle/>
          <a:p>
            <a:pPr lvl="1" indent="-5334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None/>
            </a:pPr>
            <a:r>
              <a:rPr lang="en-US" altLang="zh-CN" sz="1600" kern="1200" dirty="0">
                <a:cs typeface="+mj-cs"/>
              </a:rPr>
              <a:t>do{</a:t>
            </a:r>
          </a:p>
          <a:p>
            <a:pPr lvl="1" indent="-5334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None/>
            </a:pPr>
            <a:r>
              <a:rPr lang="zh-CN" altLang="en-US" sz="1600" kern="1200" dirty="0">
                <a:cs typeface="+mj-cs"/>
              </a:rPr>
              <a:t>    需执行的代码</a:t>
            </a:r>
            <a:r>
              <a:rPr lang="en-US" altLang="zh-CN" sz="1600" kern="1200" dirty="0">
                <a:cs typeface="+mj-cs"/>
              </a:rPr>
              <a:t>;</a:t>
            </a:r>
          </a:p>
          <a:p>
            <a:pPr lvl="1" indent="-5334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None/>
            </a:pPr>
            <a:r>
              <a:rPr lang="en-US" altLang="zh-CN" sz="1600" kern="1200" dirty="0">
                <a:cs typeface="+mj-cs"/>
              </a:rPr>
              <a:t>  } while(</a:t>
            </a:r>
            <a:r>
              <a:rPr lang="zh-CN" altLang="en-US" sz="1600" kern="1200" dirty="0">
                <a:cs typeface="+mj-cs"/>
              </a:rPr>
              <a:t>表达式</a:t>
            </a:r>
            <a:r>
              <a:rPr lang="en-US" altLang="zh-CN" sz="1600" kern="1200" dirty="0">
                <a:cs typeface="+mj-cs"/>
              </a:rPr>
              <a:t>)</a:t>
            </a:r>
          </a:p>
        </p:txBody>
      </p:sp>
      <p:graphicFrame>
        <p:nvGraphicFramePr>
          <p:cNvPr id="4" name="对象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05034"/>
              </p:ext>
            </p:extLst>
          </p:nvPr>
        </p:nvGraphicFramePr>
        <p:xfrm>
          <a:off x="304800" y="2189096"/>
          <a:ext cx="3657599" cy="230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r:id="rId3" imgW="1680667" imgH="1778203" progId="">
                  <p:embed/>
                </p:oleObj>
              </mc:Choice>
              <mc:Fallback>
                <p:oleObj r:id="rId3" imgW="1680667" imgH="1778203" progId="">
                  <p:embed/>
                  <p:pic>
                    <p:nvPicPr>
                      <p:cNvPr id="0" name="Picture 11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89096"/>
                        <a:ext cx="3657599" cy="230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267199" y="971550"/>
            <a:ext cx="4653915" cy="3751412"/>
          </a:xfrm>
          <a:prstGeom prst="rect">
            <a:avLst/>
          </a:prstGeom>
          <a:noFill/>
          <a:ln w="38100">
            <a:noFill/>
            <a:miter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lvl="0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1+2+...+n</a:t>
            </a: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的和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n=prompt("</a:t>
            </a: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输入整数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N",1);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=1,sum=0;  //</a:t>
            </a: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逗号运算符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(n!=null) {  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sum=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sum+i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</a:t>
            </a:r>
            <a:r>
              <a:rPr lang="en-US" altLang="zh-CN" sz="1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}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en-US" altLang="zh-CN" sz="1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&lt;=n)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alert("1+2+...+N="+sum);</a:t>
            </a:r>
          </a:p>
          <a:p>
            <a:pPr lvl="1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lvl="0" latinLnBrk="1">
              <a:lnSpc>
                <a:spcPts val="24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&lt;/script&gt; </a:t>
            </a:r>
            <a:endParaRPr lang="zh-CN" altLang="en-US" sz="1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27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14.1.2 </a:t>
            </a:r>
            <a:r>
              <a:rPr lang="zh-CN" altLang="en-US" dirty="0"/>
              <a:t>第一个</a:t>
            </a:r>
            <a:r>
              <a:rPr lang="en-US" altLang="zh-CN" dirty="0"/>
              <a:t>JavaScript</a:t>
            </a:r>
            <a:r>
              <a:rPr lang="zh-CN" altLang="en-US" dirty="0"/>
              <a:t>程序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3400" y="2138725"/>
            <a:ext cx="5257800" cy="24904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&lt;!-- edu_14_1_1.html --&gt;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&lt;head&gt;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&lt;title&gt;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&lt;/head&gt;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&lt;script type="text/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!");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&lt;/script&gt;		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3400" y="839391"/>
            <a:ext cx="8534400" cy="11286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</a:p>
          <a:p>
            <a:pPr lvl="1">
              <a:lnSpc>
                <a:spcPts val="28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type=“text/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文件”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]&gt;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;&lt;/script&gt;	</a:t>
            </a:r>
          </a:p>
          <a:p>
            <a:pPr lvl="1">
              <a:lnSpc>
                <a:spcPts val="28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language=“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文件”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]&gt;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;&lt;/script&gt;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724150"/>
            <a:ext cx="2922587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ym typeface="+mn-ea"/>
              </a:rPr>
              <a:t>14.5.3 </a:t>
            </a:r>
            <a:r>
              <a:rPr lang="zh-CN" altLang="en-US" sz="2800" dirty="0">
                <a:sym typeface="+mn-ea"/>
              </a:rPr>
              <a:t>循环结构</a:t>
            </a:r>
            <a:r>
              <a:rPr lang="en-US" altLang="zh-CN" sz="2800" dirty="0">
                <a:sym typeface="+mn-ea"/>
              </a:rPr>
              <a:t>-</a:t>
            </a:r>
            <a:r>
              <a:rPr lang="en-US" altLang="zh-CN" sz="2800" dirty="0"/>
              <a:t>for-in</a:t>
            </a:r>
            <a:r>
              <a:rPr lang="zh-CN" altLang="en-US" sz="2800" dirty="0"/>
              <a:t>循环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809149"/>
            <a:ext cx="8534400" cy="848201"/>
          </a:xfrm>
          <a:ln w="9525">
            <a:noFill/>
            <a:miter/>
          </a:ln>
        </p:spPr>
        <p:txBody>
          <a:bodyPr anchor="t"/>
          <a:lstStyle/>
          <a:p>
            <a:pPr marL="533400" indent="-53340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zh-CN" altLang="en-US" sz="1800" dirty="0">
                <a:solidFill>
                  <a:schemeClr val="tx2"/>
                </a:solidFill>
              </a:rPr>
              <a:t>该循环用来对数组或对象的属性进行操作的。</a:t>
            </a:r>
            <a:r>
              <a:rPr lang="zh-CN" altLang="en-US" sz="1800" dirty="0">
                <a:solidFill>
                  <a:schemeClr val="tx1"/>
                </a:solidFill>
              </a:rPr>
              <a:t>基本语法：</a:t>
            </a:r>
          </a:p>
          <a:p>
            <a:pPr marL="533400" indent="-53340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/>
              <a:t>for (</a:t>
            </a:r>
            <a:r>
              <a:rPr lang="zh-CN" altLang="en-US" sz="1600" b="1" dirty="0"/>
              <a:t>变量 </a:t>
            </a:r>
            <a:r>
              <a:rPr lang="en-US" altLang="zh-CN" sz="1600" b="1" dirty="0"/>
              <a:t>in </a:t>
            </a:r>
            <a:r>
              <a:rPr lang="zh-CN" altLang="en-US" sz="1600" b="1" dirty="0"/>
              <a:t>对象</a:t>
            </a:r>
            <a:r>
              <a:rPr lang="en-US" altLang="zh-CN" sz="1600" b="1" dirty="0"/>
              <a:t>) {  </a:t>
            </a:r>
            <a:r>
              <a:rPr lang="zh-CN" altLang="en-US" sz="1600" b="1" dirty="0"/>
              <a:t>执行代码；</a:t>
            </a:r>
            <a:r>
              <a:rPr lang="en-US" altLang="zh-CN" sz="1600" b="1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33400" y="2000251"/>
            <a:ext cx="8535670" cy="404663"/>
          </a:xfrm>
          <a:prstGeom prst="rect">
            <a:avLst/>
          </a:prstGeom>
          <a:noFill/>
          <a:ln w="38100">
            <a:noFill/>
            <a:miter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lvl="0" latinLnBrk="1">
              <a:lnSpc>
                <a:spcPct val="110000"/>
              </a:lnSpc>
              <a:buClr>
                <a:srgbClr val="000000"/>
              </a:buClr>
            </a:pPr>
            <a:r>
              <a:rPr lang="en-US" altLang="zh-CN" sz="2000" b="1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	</a:t>
            </a:r>
          </a:p>
        </p:txBody>
      </p:sp>
      <p:sp>
        <p:nvSpPr>
          <p:cNvPr id="7" name="矩形 6"/>
          <p:cNvSpPr/>
          <p:nvPr/>
        </p:nvSpPr>
        <p:spPr>
          <a:xfrm>
            <a:off x="533400" y="1740436"/>
            <a:ext cx="853440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dirty="0"/>
              <a:t>&lt;!-- edu_14_5_8.html --&gt;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&lt;!</a:t>
            </a:r>
            <a:r>
              <a:rPr lang="en-US" altLang="zh-CN" sz="1600" dirty="0" err="1"/>
              <a:t>doctype</a:t>
            </a:r>
            <a:r>
              <a:rPr lang="en-US" altLang="zh-CN" sz="1600" dirty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&lt;html 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&lt;head&gt;&lt;meta </a:t>
            </a:r>
            <a:r>
              <a:rPr lang="en-US" altLang="zh-CN" sz="1600" dirty="0" err="1"/>
              <a:t>charset</a:t>
            </a:r>
            <a:r>
              <a:rPr lang="en-US" altLang="zh-CN" sz="1600" dirty="0"/>
              <a:t>="UTF-8"&gt;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&lt;title&gt;for-in</a:t>
            </a:r>
            <a:r>
              <a:rPr lang="zh-CN" altLang="en-US" sz="1600" dirty="0"/>
              <a:t>循环的应用</a:t>
            </a:r>
            <a:r>
              <a:rPr lang="en-US" altLang="zh-CN" sz="16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  &lt;script type="text/</a:t>
            </a:r>
            <a:r>
              <a:rPr lang="en-US" altLang="zh-CN" sz="1600" dirty="0" err="1"/>
              <a:t>javascript</a:t>
            </a:r>
            <a:r>
              <a:rPr lang="en-US" altLang="zh-CN" sz="1600" dirty="0"/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 //</a:t>
            </a:r>
            <a:r>
              <a:rPr lang="zh-CN" altLang="en-US" sz="1600" dirty="0"/>
              <a:t>定义计数器变量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("&lt;h3&gt;screen</a:t>
            </a:r>
            <a:r>
              <a:rPr lang="zh-CN" altLang="en-US" sz="1600" dirty="0"/>
              <a:t>对象所有属性名称</a:t>
            </a:r>
            <a:r>
              <a:rPr lang="en-US" altLang="zh-CN" sz="1600" dirty="0"/>
              <a:t>/</a:t>
            </a:r>
            <a:r>
              <a:rPr lang="zh-CN" altLang="en-US" sz="1600" dirty="0"/>
              <a:t>属性值：</a:t>
            </a:r>
            <a:r>
              <a:rPr lang="en-US" altLang="zh-CN" sz="1600" dirty="0"/>
              <a:t>&lt;/h3&gt;");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    //1.</a:t>
            </a:r>
            <a:r>
              <a:rPr lang="zh-CN" altLang="en-US" sz="1600" dirty="0"/>
              <a:t>遍历</a:t>
            </a:r>
            <a:r>
              <a:rPr lang="en-US" altLang="zh-CN" sz="1600" dirty="0"/>
              <a:t>screen</a:t>
            </a:r>
            <a:r>
              <a:rPr lang="zh-CN" altLang="en-US" sz="1600" dirty="0"/>
              <a:t>对象的所有属性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property in screen) {   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+"."+property+"/"+screen[property]+"&amp;</a:t>
            </a:r>
            <a:r>
              <a:rPr lang="en-US" altLang="zh-CN" sz="1600" dirty="0" err="1"/>
              <a:t>nbsp;&amp;nbsp</a:t>
            </a:r>
            <a:r>
              <a:rPr lang="en-US" altLang="zh-CN" sz="1600" dirty="0"/>
              <a:t>;");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 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% 2 ==0) {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("&lt;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/&gt;");} //</a:t>
            </a:r>
            <a:r>
              <a:rPr lang="zh-CN" altLang="en-US" sz="1600" dirty="0"/>
              <a:t>每行输出两对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7843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14.5.3 </a:t>
            </a:r>
            <a:r>
              <a:rPr lang="zh-CN" altLang="en-US" dirty="0">
                <a:sym typeface="+mn-ea"/>
              </a:rPr>
              <a:t>循环结构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/>
              <a:t>for-in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5638800" cy="3733799"/>
          </a:xfrm>
        </p:spPr>
        <p:txBody>
          <a:bodyPr/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//2.</a:t>
            </a:r>
            <a:r>
              <a:rPr lang="zh-CN" altLang="en-US" sz="1600" dirty="0"/>
              <a:t>遍历</a:t>
            </a:r>
            <a:r>
              <a:rPr lang="en-US" altLang="zh-CN" sz="1600" dirty="0" err="1"/>
              <a:t>stu</a:t>
            </a:r>
            <a:r>
              <a:rPr lang="zh-CN" altLang="en-US" sz="1600" dirty="0"/>
              <a:t>数组对象的所有元素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stu</a:t>
            </a:r>
            <a:r>
              <a:rPr lang="en-US" altLang="zh-CN" sz="1600" dirty="0"/>
              <a:t>=new Array("</a:t>
            </a:r>
            <a:r>
              <a:rPr lang="zh-CN" altLang="en-US" sz="1600" dirty="0"/>
              <a:t>王春平</a:t>
            </a:r>
            <a:r>
              <a:rPr lang="en-US" altLang="zh-CN" sz="1600" dirty="0"/>
              <a:t>","</a:t>
            </a:r>
            <a:r>
              <a:rPr lang="zh-CN" altLang="en-US" sz="1600" dirty="0"/>
              <a:t>张宏伟</a:t>
            </a:r>
            <a:r>
              <a:rPr lang="en-US" altLang="zh-CN" sz="1600" dirty="0"/>
              <a:t>","</a:t>
            </a:r>
            <a:r>
              <a:rPr lang="zh-CN" altLang="en-US" sz="1600" dirty="0"/>
              <a:t>金一鑫</a:t>
            </a:r>
            <a:r>
              <a:rPr lang="en-US" altLang="zh-CN" sz="1600" dirty="0"/>
              <a:t>","</a:t>
            </a:r>
            <a:r>
              <a:rPr lang="zh-CN" altLang="en-US" sz="1600" dirty="0"/>
              <a:t>李大为</a:t>
            </a:r>
            <a:r>
              <a:rPr lang="en-US" altLang="zh-CN" sz="1600" dirty="0"/>
              <a:t>","</a:t>
            </a:r>
            <a:r>
              <a:rPr lang="zh-CN" altLang="en-US" sz="1600" dirty="0"/>
              <a:t>任小月</a:t>
            </a:r>
            <a:r>
              <a:rPr lang="en-US" altLang="zh-CN" sz="1600" dirty="0"/>
              <a:t>","</a:t>
            </a:r>
            <a:r>
              <a:rPr lang="zh-CN" altLang="en-US" sz="1600" dirty="0"/>
              <a:t>储忠庆</a:t>
            </a:r>
            <a:r>
              <a:rPr lang="en-US" altLang="zh-CN" sz="1600" dirty="0"/>
              <a:t>");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j=1;//</a:t>
            </a:r>
            <a:r>
              <a:rPr lang="zh-CN" altLang="en-US" sz="1600" dirty="0"/>
              <a:t>定义计数器</a:t>
            </a:r>
            <a:r>
              <a:rPr lang="en-US" altLang="zh-CN" sz="1600" dirty="0"/>
              <a:t>j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/>
              <a:t>document.write</a:t>
            </a:r>
            <a:r>
              <a:rPr lang="en-US" altLang="zh-CN" sz="1600" dirty="0"/>
              <a:t>("&lt;h3&gt;</a:t>
            </a:r>
            <a:r>
              <a:rPr lang="zh-CN" altLang="en-US" sz="1600" dirty="0"/>
              <a:t>数组的元素分别为：</a:t>
            </a:r>
            <a:r>
              <a:rPr lang="en-US" altLang="zh-CN" sz="1600" dirty="0"/>
              <a:t>&lt;/h3&gt;");	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for (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student in </a:t>
            </a:r>
            <a:r>
              <a:rPr lang="en-US" altLang="zh-CN" sz="1600" dirty="0" err="1"/>
              <a:t>stu</a:t>
            </a:r>
            <a:r>
              <a:rPr lang="en-US" altLang="zh-CN" sz="1600" dirty="0"/>
              <a:t>)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{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(j+"."+</a:t>
            </a:r>
            <a:r>
              <a:rPr lang="en-US" altLang="zh-CN" sz="1600" dirty="0" err="1"/>
              <a:t>stu</a:t>
            </a:r>
            <a:r>
              <a:rPr lang="en-US" altLang="zh-CN" sz="1600" dirty="0"/>
              <a:t>[student]+"&amp;</a:t>
            </a:r>
            <a:r>
              <a:rPr lang="en-US" altLang="zh-CN" sz="1600" dirty="0" err="1"/>
              <a:t>nbsp;&amp;nbsp</a:t>
            </a:r>
            <a:r>
              <a:rPr lang="en-US" altLang="zh-CN" sz="1600" dirty="0"/>
              <a:t>;");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if (j % 2 ==0) {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("&lt;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/&gt;");} //</a:t>
            </a:r>
            <a:r>
              <a:rPr lang="zh-CN" altLang="en-US" sz="1600" dirty="0"/>
              <a:t>每行输出两对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j++;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}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&lt;/script&gt;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&lt;/body&gt;</a:t>
            </a:r>
          </a:p>
          <a:p>
            <a:pPr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&lt;/html&gt;</a:t>
            </a:r>
            <a:endParaRPr lang="zh-CN" altLang="en-US" sz="16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0455" y="1276350"/>
            <a:ext cx="2521145" cy="275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14.5.3 </a:t>
            </a:r>
            <a:r>
              <a:rPr lang="zh-CN" altLang="en-US" dirty="0">
                <a:sym typeface="+mn-ea"/>
              </a:rPr>
              <a:t>循环结构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/>
              <a:t>循环的嵌套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03038"/>
            <a:ext cx="3200400" cy="1369695"/>
          </a:xfrm>
          <a:noFill/>
          <a:ln w="9525">
            <a:solidFill>
              <a:schemeClr val="bg1"/>
            </a:solidFill>
            <a:miter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/>
          <a:p>
            <a:pPr marL="0" indent="0">
              <a:lnSpc>
                <a:spcPts val="2800"/>
              </a:lnSpc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      循环的嵌套：一个循环内又包含着另一个完整的循环结构，称为循环的嵌套。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" y="2343150"/>
            <a:ext cx="6400800" cy="2385653"/>
          </a:xfrm>
          <a:prstGeom prst="rect">
            <a:avLst/>
          </a:prstGeom>
          <a:noFill/>
          <a:ln w="38100">
            <a:noFill/>
            <a:miter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九九乘法表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&gt;");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=1,j=1;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=1;i&lt;=9 ;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 {     // for (j=1;j&lt;=9 ;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 //</a:t>
            </a: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九九方阵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zh-CN" altLang="en-US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(j=1;j&lt;=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{   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(j+"*"+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+"="+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*j+"&amp;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nbsp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;&amp;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nbsp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;"); 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}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("&lt;</a:t>
            </a:r>
            <a:r>
              <a:rPr lang="en-US" altLang="zh-CN" sz="1400" b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&gt;");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} </a:t>
            </a:r>
          </a:p>
          <a:p>
            <a:pPr lvl="0" latinLnBrk="1">
              <a:lnSpc>
                <a:spcPts val="1800"/>
              </a:lnSpc>
              <a:buClr>
                <a:srgbClr val="000000"/>
              </a:buClr>
            </a:pPr>
            <a:r>
              <a:rPr lang="en-US" altLang="zh-CN" sz="1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  </a:t>
            </a:r>
            <a:endParaRPr lang="zh-CN" altLang="en-US" sz="14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40079" y="906046"/>
            <a:ext cx="5177156" cy="1668712"/>
          </a:xfrm>
          <a:prstGeom prst="rect">
            <a:avLst/>
          </a:prstGeom>
          <a:noFill/>
          <a:ln w="38100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428777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/>
        </p:nvSpPr>
        <p:spPr>
          <a:xfrm>
            <a:off x="990600" y="57150"/>
            <a:ext cx="7761288" cy="56792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0488" tIns="44450" rIns="90488" bIns="44450" numCol="1" anchor="ctr" anchorCtr="0" compatLnSpc="1"/>
          <a:lstStyle>
            <a:lvl1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2pPr>
            <a:lvl3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3pPr>
            <a:lvl4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4pPr>
            <a:lvl5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循环</a:t>
            </a:r>
            <a:r>
              <a:rPr lang="zh-CN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循环中断与继续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" y="931623"/>
            <a:ext cx="3505200" cy="19913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defTabSz="1158875" eaLnBrk="0" hangingPunct="0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    break</a:t>
            </a:r>
            <a:r>
              <a:rPr lang="zh-CN" altLang="en-US" sz="1800" b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作用：立即结束循环并转到循环后续语句执行。</a:t>
            </a:r>
            <a:endParaRPr lang="zh-CN" altLang="en-US" sz="1800" b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defTabSz="1158875" eaLnBrk="0" hangingPunct="0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    continue</a:t>
            </a:r>
            <a:r>
              <a:rPr lang="zh-CN" altLang="en-US" sz="1800" b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作用：结束本次循环，其后的语句本次不再执行，开始下一次的循环。 </a:t>
            </a:r>
            <a:endParaRPr lang="zh-CN" altLang="en-US" sz="1800" b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38600" y="895350"/>
            <a:ext cx="4876800" cy="374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type="text/javascript"&gt;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document.write("计算部分∑N!的和&lt;br/&gt;");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var n = prompt("请输入整数N：",20);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for (i=1,sum=0;i&lt;=n ;i++ )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if (i&gt;15) {break;}       //第1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次时跳出循环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//当i为1-5之间的数时结束本次循环进入下1次循环</a:t>
            </a:r>
          </a:p>
          <a:p>
            <a:pPr>
              <a:lnSpc>
                <a:spcPts val="15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(i&gt;=1 &amp;&amp; i&lt;5) {     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continue;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 else {                      //当i大于等于5时执行循环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for (j=1,cj=1;j&lt;=i ;j++ ) {   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cj=cj*j;      //计算阶乘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document.write(i+"!="+cj+"&lt;br/&gt;");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sum=sum+cj;    //累加阶乘之和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i=i-1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document.write("∑"+i+"!="+sum);</a:t>
            </a:r>
          </a:p>
          <a:p>
            <a:pPr>
              <a:lnSpc>
                <a:spcPts val="15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   </a:t>
            </a:r>
          </a:p>
        </p:txBody>
      </p:sp>
    </p:spTree>
    <p:extLst>
      <p:ext uri="{BB962C8B-B14F-4D97-AF65-F5344CB8AC3E}">
        <p14:creationId xmlns:p14="http://schemas.microsoft.com/office/powerpoint/2010/main" val="2921955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 JavaScript</a:t>
            </a:r>
            <a:r>
              <a:rPr lang="zh-CN" altLang="en-US" dirty="0"/>
              <a:t>函数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/>
              <a:t> JavaScript</a:t>
            </a:r>
            <a:r>
              <a:rPr lang="zh-CN" altLang="en-US" sz="1800" dirty="0"/>
              <a:t>函数分为系统内部函数和系统对象定义的函数及用户自定义函数。</a:t>
            </a:r>
          </a:p>
          <a:p>
            <a:pPr>
              <a:lnSpc>
                <a:spcPts val="3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/>
              <a:t> 函数就是完成一个特定的功能的程序代码。函数只需定义一次，可以多次使用，从而提高程序代码的复用率，既减轻开发人员的负担，以降低了代码的重复度。</a:t>
            </a:r>
          </a:p>
          <a:p>
            <a:pPr>
              <a:lnSpc>
                <a:spcPts val="3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/>
              <a:t> 函数需要先定义后使用，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函数一般定义在</a:t>
            </a:r>
            <a:r>
              <a:rPr lang="en-US" altLang="zh-CN" sz="1800" dirty="0"/>
              <a:t>HTML</a:t>
            </a:r>
            <a:r>
              <a:rPr lang="zh-CN" altLang="en-US" sz="1800" dirty="0"/>
              <a:t>文件的头部</a:t>
            </a:r>
            <a:r>
              <a:rPr lang="en-US" altLang="zh-CN" sz="1800" dirty="0"/>
              <a:t>head</a:t>
            </a:r>
            <a:r>
              <a:rPr lang="zh-CN" altLang="en-US" sz="1800" dirty="0"/>
              <a:t>标记或外部</a:t>
            </a:r>
            <a:r>
              <a:rPr lang="en-US" altLang="zh-CN" sz="1800" dirty="0"/>
              <a:t>JS</a:t>
            </a:r>
            <a:r>
              <a:rPr lang="zh-CN" altLang="en-US" sz="1800" dirty="0"/>
              <a:t>文件中，而函数的调用可以在</a:t>
            </a:r>
            <a:r>
              <a:rPr lang="en-US" altLang="zh-CN" sz="1800" dirty="0"/>
              <a:t>HTML</a:t>
            </a:r>
            <a:r>
              <a:rPr lang="zh-CN" altLang="en-US" sz="1800" dirty="0"/>
              <a:t>文件的主体</a:t>
            </a:r>
            <a:r>
              <a:rPr lang="en-US" altLang="zh-CN" sz="1800" dirty="0"/>
              <a:t>body</a:t>
            </a:r>
            <a:r>
              <a:rPr lang="zh-CN" altLang="en-US" sz="1800" dirty="0"/>
              <a:t>标记中任何位置。</a:t>
            </a:r>
          </a:p>
          <a:p>
            <a:pPr>
              <a:lnSpc>
                <a:spcPts val="3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/>
              <a:t> </a:t>
            </a:r>
            <a:r>
              <a:rPr lang="zh-CN" altLang="zh-CN" sz="1800" dirty="0"/>
              <a:t>常用系统函数分全局函数和对象定义的函数。全局函数它不属于任何一个内置对象，使用不需要加任何对象名称，直接使用。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77571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14.6.1 </a:t>
            </a:r>
            <a:r>
              <a:rPr lang="zh-CN" altLang="en-US" dirty="0"/>
              <a:t>常用系统函数</a:t>
            </a:r>
            <a:r>
              <a:rPr lang="en-US" altLang="zh-CN" dirty="0"/>
              <a:t>-</a:t>
            </a:r>
            <a:r>
              <a:rPr lang="zh-CN" altLang="zh-CN" dirty="0"/>
              <a:t>全局函数</a:t>
            </a:r>
            <a:endParaRPr lang="zh-CN" altLang="en-US" dirty="0"/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509000" cy="100965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、</a:t>
            </a:r>
            <a:r>
              <a:rPr lang="zh-CN" altLang="zh-CN" sz="1800" dirty="0"/>
              <a:t>计算表达式的结果函数</a:t>
            </a:r>
            <a:r>
              <a:rPr lang="zh-CN" altLang="en-US" sz="1800" dirty="0"/>
              <a:t>：</a:t>
            </a:r>
            <a:r>
              <a:rPr lang="en-US" altLang="zh-CN" sz="1800" dirty="0" err="1">
                <a:sym typeface="+mn-ea"/>
              </a:rPr>
              <a:t>eval</a:t>
            </a:r>
            <a:r>
              <a:rPr lang="zh-CN" altLang="en-US" sz="1800" dirty="0">
                <a:sym typeface="+mn-ea"/>
              </a:rPr>
              <a:t>（字符串表达式）</a:t>
            </a:r>
            <a:endParaRPr lang="en-US" altLang="zh-CN" sz="1800" dirty="0">
              <a:sym typeface="+mn-ea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    </a:t>
            </a:r>
            <a:r>
              <a:rPr lang="zh-CN" altLang="en-US" sz="1800" dirty="0">
                <a:sym typeface="+mn-ea"/>
              </a:rPr>
              <a:t> </a:t>
            </a:r>
            <a:r>
              <a:rPr lang="zh-CN" altLang="en-US" sz="1800" b="0" dirty="0">
                <a:sym typeface="+mn-ea"/>
              </a:rPr>
              <a:t>返回值：表达式的值或“</a:t>
            </a:r>
            <a:r>
              <a:rPr lang="en-US" altLang="zh-CN" sz="1800" b="0" dirty="0">
                <a:sym typeface="+mn-ea"/>
              </a:rPr>
              <a:t>undefined”</a:t>
            </a:r>
            <a:r>
              <a:rPr lang="zh-CN" altLang="en-US" sz="1800" b="0" dirty="0">
                <a:sym typeface="+mn-ea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2467" y="1968093"/>
            <a:ext cx="8534399" cy="252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&lt;!-- edu_1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_6_1.html --&gt;</a:t>
            </a:r>
          </a:p>
          <a:p>
            <a:pPr>
              <a:lnSpc>
                <a:spcPts val="24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type="text/javascript"&gt;</a:t>
            </a:r>
          </a:p>
          <a:p>
            <a:pPr indent="271463">
              <a:lnSpc>
                <a:spcPts val="24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eval("x=20;y=30;document.write('x为'+x+',y为'+y+',x*y的值为'+x*y)");</a:t>
            </a:r>
          </a:p>
          <a:p>
            <a:pPr indent="271463">
              <a:lnSpc>
                <a:spcPts val="24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document.write("&lt;br/&gt;");</a:t>
            </a:r>
          </a:p>
          <a:p>
            <a:pPr indent="271463">
              <a:lnSpc>
                <a:spcPts val="24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document.write("2+2的值为"+eval("2+2"));</a:t>
            </a:r>
          </a:p>
          <a:p>
            <a:pPr indent="271463">
              <a:lnSpc>
                <a:spcPts val="24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var abce;  //声明变量未赋值</a:t>
            </a:r>
          </a:p>
          <a:p>
            <a:pPr indent="271463">
              <a:lnSpc>
                <a:spcPts val="24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document.write("&lt;br/&gt;abce的值为"+eval(abce));</a:t>
            </a:r>
          </a:p>
          <a:p>
            <a:pPr>
              <a:lnSpc>
                <a:spcPts val="24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028950"/>
            <a:ext cx="2576689" cy="159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311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0" y="819150"/>
            <a:ext cx="8559800" cy="1686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1158875" eaLnBrk="0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2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编码函数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escape()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：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escape(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字符串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)</a:t>
            </a:r>
          </a:p>
          <a:p>
            <a:pPr marL="0" lvl="1" defTabSz="1158875" eaLnBrk="0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    escape()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函数将参数字符串中的特定字符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(ISO-Latin-1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字符集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)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进行编码，并返回一个编码后的字符串。它可以对空格、标点符号及其他非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ASCII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字母表的字符进行编码，除了以下字符：“* 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@  -  _  +  .  / ”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。</a:t>
            </a:r>
            <a:endParaRPr lang="zh-CN" altLang="en-US" sz="1800" b="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611" y="2580774"/>
            <a:ext cx="5486400" cy="20394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type="text/javascript"&gt;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document.write("\"?\"进行编码为:"+escape("?")+"&lt;br/&gt;");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document.write(“\”JavaScript教程!\“编码后为：    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"+escape("JavaScript教程!"));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document.write(“&lt;br/&gt;Tony 你好！”+“编码后 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为:"+escape("Tony 你好!"));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095" y="2590307"/>
            <a:ext cx="2898775" cy="19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9E14404-2772-48C9-93E6-8113B45CD265}"/>
              </a:ext>
            </a:extLst>
          </p:cNvPr>
          <p:cNvSpPr txBox="1">
            <a:spLocks noChangeArrowheads="1"/>
          </p:cNvSpPr>
          <p:nvPr/>
        </p:nvSpPr>
        <p:spPr>
          <a:xfrm>
            <a:off x="989024" y="73828"/>
            <a:ext cx="7761287" cy="567929"/>
          </a:xfrm>
          <a:prstGeom prst="rect">
            <a:avLst/>
          </a:prstGeom>
        </p:spPr>
        <p:txBody>
          <a:bodyPr/>
          <a:lstStyle>
            <a:lvl1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2pPr>
            <a:lvl3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3pPr>
            <a:lvl4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4pPr>
            <a:lvl5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kern="0"/>
              <a:t>14.6.1 </a:t>
            </a:r>
            <a:r>
              <a:rPr lang="zh-CN" altLang="en-US" kern="0"/>
              <a:t>常用系统函数</a:t>
            </a:r>
            <a:r>
              <a:rPr lang="en-US" altLang="zh-CN" kern="0"/>
              <a:t>-</a:t>
            </a:r>
            <a:r>
              <a:rPr lang="zh-CN" altLang="en-US" kern="0"/>
              <a:t>全局函数</a:t>
            </a:r>
          </a:p>
        </p:txBody>
      </p:sp>
    </p:spTree>
    <p:extLst>
      <p:ext uri="{BB962C8B-B14F-4D97-AF65-F5344CB8AC3E}">
        <p14:creationId xmlns:p14="http://schemas.microsoft.com/office/powerpoint/2010/main" val="25149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57150"/>
            <a:ext cx="7761287" cy="567929"/>
          </a:xfrm>
        </p:spPr>
        <p:txBody>
          <a:bodyPr/>
          <a:lstStyle/>
          <a:p>
            <a:r>
              <a:rPr lang="en-US" altLang="zh-CN" dirty="0"/>
              <a:t>14.6.1 </a:t>
            </a:r>
            <a:r>
              <a:rPr lang="zh-CN" altLang="en-US" dirty="0"/>
              <a:t>常用系统函数</a:t>
            </a:r>
            <a:r>
              <a:rPr lang="en-US" altLang="zh-CN" dirty="0"/>
              <a:t>-</a:t>
            </a:r>
            <a:r>
              <a:rPr lang="zh-CN" altLang="zh-CN" dirty="0"/>
              <a:t>全局函数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3400" y="819150"/>
            <a:ext cx="8534400" cy="12757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1158875" eaLnBrk="0" latinLnBrk="1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3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解码函数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: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  <a:cs typeface="+mj-cs"/>
              </a:rPr>
              <a:t>unescape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string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lang="zh-CN" altLang="zh-CN" sz="1800" b="0" dirty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defTabSz="1158875" eaLnBrk="0" latinLnBrk="1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    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unescape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函数返回的字符串是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ISO-Latin-1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字符集的字符。参数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string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包含形如“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%xx”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的字符的字符串，此处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xx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为两位十六进制数值。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9600" y="2310074"/>
            <a:ext cx="5105400" cy="2272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type="text/javascript"&gt;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document.write(“\”%3F\“解码后为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+ 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unescape(“%3F")   + "&lt;br /&gt;");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document.write("JavaScript%u6559%u7A0B%21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解码后为："+unescape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("JavaScript%u6559%u7A0B%21"));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 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endParaRPr lang="zh-CN" altLang="en-US" sz="14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415699"/>
            <a:ext cx="3409571" cy="190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65931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57150"/>
            <a:ext cx="7761287" cy="567929"/>
          </a:xfrm>
        </p:spPr>
        <p:txBody>
          <a:bodyPr/>
          <a:lstStyle/>
          <a:p>
            <a:r>
              <a:rPr lang="en-US" altLang="zh-CN" dirty="0"/>
              <a:t>14.6.1 </a:t>
            </a:r>
            <a:r>
              <a:rPr lang="zh-CN" altLang="en-US" dirty="0"/>
              <a:t>常用系统函数</a:t>
            </a:r>
            <a:r>
              <a:rPr lang="en-US" altLang="zh-CN" dirty="0"/>
              <a:t>-</a:t>
            </a:r>
            <a:r>
              <a:rPr lang="zh-CN" altLang="zh-CN" dirty="0"/>
              <a:t>全局函数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91553" y="994005"/>
            <a:ext cx="8534399" cy="375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ct val="110000"/>
              </a:lnSpc>
              <a:buClr>
                <a:srgbClr val="000000"/>
              </a:buClr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4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字符型转换成数值型函数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</a:rPr>
              <a:t>：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parseFloat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(string)</a:t>
            </a:r>
            <a:endParaRPr lang="zh-CN" altLang="en-US" sz="1800" b="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2114550"/>
            <a:ext cx="8001000" cy="2603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type="text/javascript"&gt;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document.write("\"100\"转换后为："+parseFloat("100")+"&lt;br/&gt;");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document.write("\"100.00\"转换后为："+parseFloat("100.00")+"&lt;br/&gt;");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document.write("\"100.88\"转换后为："+parseFloat("100.88")+"&lt;br/&gt;");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document.write("\"12 34 56\"转换后为："+parseFloat("12 34 56")+"&lt;br/&gt;");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 60 \"转换后为："+parseFloat(" 60 ")+"&lt;br/&gt;");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document.write("\"40 years\"转换后为："+parseFloat("40 years")+"&lt;br/&gt;");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document.write("\"这件衣服100元\"转换后为："+parseFloat("这件衣服100元")+"&lt;br/&gt;");</a:t>
            </a:r>
          </a:p>
          <a:p>
            <a:pPr>
              <a:lnSpc>
                <a:spcPts val="22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895350"/>
            <a:ext cx="2225681" cy="185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2795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1" y="819150"/>
            <a:ext cx="8534399" cy="877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158875" eaLnBrk="0" latinLnBrk="1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5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字符型转换成数值型函数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</a:rPr>
              <a:t>：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parseInt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(string , radix);</a:t>
            </a:r>
          </a:p>
          <a:p>
            <a:pPr defTabSz="1158875" eaLnBrk="0" latinLnBrk="1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    以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“0x”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开始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-16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进制；以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“0“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开始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--8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进制；其他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--10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进制。</a:t>
            </a:r>
            <a:endParaRPr lang="zh-CN" altLang="en-US" sz="1800" b="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1" y="2038350"/>
            <a:ext cx="7086600" cy="26296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type="text/javascript"&gt;</a:t>
            </a:r>
          </a:p>
          <a:p>
            <a:pPr>
              <a:lnSpc>
                <a:spcPts val="2000"/>
              </a:lnSpc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document.write("\"10\"转换为整数结果为："+parseInt("10")+"&lt;br /&gt;");</a:t>
            </a:r>
          </a:p>
          <a:p>
            <a:pPr>
              <a:lnSpc>
                <a:spcPts val="2000"/>
              </a:lnSpc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document.write("十进制\"63\"转换为整数结果为："+parseInt("63",10)+"&lt;br /&gt;");</a:t>
            </a:r>
          </a:p>
          <a:p>
            <a:pPr>
              <a:lnSpc>
                <a:spcPts val="2000"/>
              </a:lnSpc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document.write("二进制\"11\"转换为整数结果为："+parseInt("11",2)+"&lt;br /&gt;");</a:t>
            </a:r>
          </a:p>
          <a:p>
            <a:pPr>
              <a:lnSpc>
                <a:spcPts val="2000"/>
              </a:lnSpc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document.write("八进制\"15\"转换为整数结果为："+parseInt("15",8)+"&lt;br /&gt;");</a:t>
            </a:r>
          </a:p>
          <a:p>
            <a:pPr>
              <a:lnSpc>
                <a:spcPts val="2000"/>
              </a:lnSpc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document.write("十六进制\"1f\"转换为整数结果为："+parseInt("1f",16)+"&lt;br /&gt;");</a:t>
            </a:r>
          </a:p>
          <a:p>
            <a:pPr>
              <a:lnSpc>
                <a:spcPts val="2000"/>
              </a:lnSpc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document.write("\"010\"转换为整数结果为："+parseInt("010")+"&lt;br /&gt;");</a:t>
            </a:r>
          </a:p>
          <a:p>
            <a:pPr>
              <a:lnSpc>
                <a:spcPts val="2000"/>
              </a:lnSpc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document.write("\"这本书定价为30元\"转换为整数结果为："+parseInt("这本书定价为30元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")+"&lt;br /&gt;");</a:t>
            </a:r>
          </a:p>
          <a:p>
            <a:pPr>
              <a:lnSpc>
                <a:spcPts val="2000"/>
              </a:lnSpc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649002"/>
            <a:ext cx="2329794" cy="17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DC3910C-BB46-47AE-BFEF-DE71CB6A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2pPr>
            <a:lvl3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3pPr>
            <a:lvl4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4pPr>
            <a:lvl5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kern="0"/>
              <a:t>14.6.1 </a:t>
            </a:r>
            <a:r>
              <a:rPr lang="zh-CN" altLang="en-US" kern="0"/>
              <a:t>常用系统函数</a:t>
            </a:r>
            <a:r>
              <a:rPr lang="en-US" altLang="zh-CN" kern="0"/>
              <a:t>-</a:t>
            </a:r>
            <a:r>
              <a:rPr lang="zh-CN" altLang="en-US" kern="0"/>
              <a:t>全局函数</a:t>
            </a:r>
          </a:p>
        </p:txBody>
      </p:sp>
    </p:spTree>
    <p:extLst>
      <p:ext uri="{BB962C8B-B14F-4D97-AF65-F5344CB8AC3E}">
        <p14:creationId xmlns:p14="http://schemas.microsoft.com/office/powerpoint/2010/main" val="50114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14.1.3  JavaScript</a:t>
            </a:r>
            <a:r>
              <a:rPr lang="zh-CN" altLang="en-US" dirty="0"/>
              <a:t>放置</a:t>
            </a:r>
            <a:r>
              <a:rPr lang="zh-CN" altLang="zh-CN" dirty="0"/>
              <a:t>的位置</a:t>
            </a:r>
            <a:endParaRPr lang="zh-CN" altLang="en-US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610600" cy="3810000"/>
          </a:xfrm>
        </p:spPr>
        <p:txBody>
          <a:bodyPr/>
          <a:lstStyle/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JavaScript</a:t>
            </a:r>
            <a:r>
              <a:rPr lang="zh-CN" altLang="en-US" sz="1800" dirty="0"/>
              <a:t>代码放置的位置</a:t>
            </a:r>
            <a:r>
              <a:rPr lang="zh-CN" altLang="en-US" sz="1800" dirty="0">
                <a:sym typeface="Wingdings" pitchFamily="2" charset="2"/>
              </a:rPr>
              <a:t>：</a:t>
            </a:r>
            <a:endParaRPr lang="en-US" altLang="zh-CN" sz="1800" dirty="0">
              <a:sym typeface="Wingdings" pitchFamily="2" charset="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Wingdings" pitchFamily="2" charset="2"/>
              </a:rPr>
              <a:t>          1</a:t>
            </a:r>
            <a:r>
              <a:rPr lang="zh-CN" altLang="en-US" sz="1800" dirty="0">
                <a:sym typeface="Wingdings" pitchFamily="2" charset="2"/>
              </a:rPr>
              <a:t>）头部；</a:t>
            </a:r>
            <a:r>
              <a:rPr lang="en-US" altLang="zh-CN" sz="1800" dirty="0">
                <a:sym typeface="Wingdings" pitchFamily="2" charset="2"/>
              </a:rPr>
              <a:t>2</a:t>
            </a:r>
            <a:r>
              <a:rPr lang="zh-CN" altLang="en-US" sz="1800" dirty="0">
                <a:sym typeface="Wingdings" pitchFamily="2" charset="2"/>
              </a:rPr>
              <a:t>）主体；</a:t>
            </a:r>
            <a:r>
              <a:rPr lang="en-US" altLang="zh-CN" sz="1800" dirty="0">
                <a:sym typeface="Wingdings" pitchFamily="2" charset="2"/>
              </a:rPr>
              <a:t>3</a:t>
            </a:r>
            <a:r>
              <a:rPr lang="zh-CN" altLang="en-US" sz="1800" dirty="0">
                <a:sym typeface="Wingdings" pitchFamily="2" charset="2"/>
              </a:rPr>
              <a:t>）单独的</a:t>
            </a:r>
            <a:r>
              <a:rPr lang="en-US" altLang="zh-CN" sz="1800" dirty="0" err="1">
                <a:sym typeface="Wingdings" pitchFamily="2" charset="2"/>
              </a:rPr>
              <a:t>js</a:t>
            </a:r>
            <a:r>
              <a:rPr lang="zh-CN" altLang="en-US" sz="1800" dirty="0"/>
              <a:t>文件；</a:t>
            </a:r>
            <a:r>
              <a:rPr lang="en-US" altLang="zh-CN" sz="1800" dirty="0"/>
              <a:t>4</a:t>
            </a:r>
            <a:r>
              <a:rPr lang="zh-CN" altLang="en-US" sz="1800" dirty="0"/>
              <a:t>）放在事件处理代码中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 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程序本身不能独立存在，它是依附于</a:t>
            </a:r>
            <a:r>
              <a:rPr lang="en-US" altLang="zh-CN" sz="1800" dirty="0"/>
              <a:t>HTML</a:t>
            </a:r>
            <a:r>
              <a:rPr lang="zh-CN" altLang="en-US" sz="1800" dirty="0"/>
              <a:t>代码，经浏览器解释执行。 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 可将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函数写成一个独立的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文件，在</a:t>
            </a:r>
            <a:r>
              <a:rPr lang="en-US" altLang="zh-CN" sz="1800" dirty="0"/>
              <a:t>HTML</a:t>
            </a:r>
            <a:r>
              <a:rPr lang="zh-CN" altLang="en-US" sz="1800" dirty="0"/>
              <a:t>文档中引用该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文件，引用时必须使用</a:t>
            </a:r>
            <a:r>
              <a:rPr lang="en-US" altLang="zh-CN" sz="1800" dirty="0" err="1"/>
              <a:t>src</a:t>
            </a:r>
            <a:r>
              <a:rPr lang="zh-CN" altLang="en-US" sz="1800" dirty="0"/>
              <a:t>属性。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文件的扩展名为*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。格式如下：</a:t>
            </a:r>
            <a:endParaRPr lang="en-US" altLang="zh-CN" sz="18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</a:t>
            </a:r>
            <a:r>
              <a:rPr lang="en-US" altLang="zh-CN" sz="1600" dirty="0">
                <a:solidFill>
                  <a:srgbClr val="FF0000"/>
                </a:solidFill>
              </a:rPr>
              <a:t>&lt;script type=“text/</a:t>
            </a:r>
            <a:r>
              <a:rPr lang="en-US" altLang="zh-CN" sz="1600" dirty="0" err="1">
                <a:solidFill>
                  <a:srgbClr val="FF0000"/>
                </a:solidFill>
              </a:rPr>
              <a:t>javascript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src</a:t>
            </a:r>
            <a:r>
              <a:rPr lang="en-US" altLang="zh-CN" sz="1600" dirty="0">
                <a:solidFill>
                  <a:srgbClr val="FF0000"/>
                </a:solidFill>
              </a:rPr>
              <a:t>=“</a:t>
            </a:r>
            <a:r>
              <a:rPr lang="zh-CN" altLang="en-US" sz="1600" dirty="0">
                <a:solidFill>
                  <a:srgbClr val="FF0000"/>
                </a:solidFill>
              </a:rPr>
              <a:t>外部</a:t>
            </a:r>
            <a:r>
              <a:rPr lang="en-US" altLang="zh-CN" sz="1600" dirty="0">
                <a:solidFill>
                  <a:srgbClr val="FF0000"/>
                </a:solidFill>
              </a:rPr>
              <a:t>JS</a:t>
            </a:r>
            <a:r>
              <a:rPr lang="zh-CN" altLang="en-US" sz="1600" dirty="0">
                <a:solidFill>
                  <a:srgbClr val="FF0000"/>
                </a:solidFill>
              </a:rPr>
              <a:t>文件”</a:t>
            </a:r>
            <a:r>
              <a:rPr lang="en-US" altLang="zh-CN" sz="1600" dirty="0">
                <a:solidFill>
                  <a:srgbClr val="FF0000"/>
                </a:solidFill>
              </a:rPr>
              <a:t>&gt;&lt;/script&gt;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1800" dirty="0"/>
              <a:t>   注：此时在</a:t>
            </a:r>
            <a:r>
              <a:rPr lang="en-US" altLang="zh-CN" sz="1800" dirty="0"/>
              <a:t>&lt;script&gt;&lt;/script&gt;</a:t>
            </a:r>
            <a:r>
              <a:rPr lang="zh-CN" altLang="en-US" sz="1800" dirty="0"/>
              <a:t>标记之间的所有</a:t>
            </a:r>
            <a:r>
              <a:rPr lang="en-US" altLang="zh-CN" sz="1800" dirty="0"/>
              <a:t>JS</a:t>
            </a:r>
            <a:r>
              <a:rPr lang="zh-CN" altLang="en-US" sz="1800" dirty="0"/>
              <a:t>语句都被忽略，不会执行。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3400" y="819151"/>
            <a:ext cx="8534400" cy="877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1158875" eaLnBrk="0" latinLnBrk="1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6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判断是否是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  <a:cs typeface="+mj-cs"/>
              </a:rPr>
              <a:t>NaN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()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函数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</a:rPr>
              <a:t>：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isNaN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(string);</a:t>
            </a:r>
          </a:p>
          <a:p>
            <a:pPr lvl="0" defTabSz="1158875" eaLnBrk="0" latinLnBrk="1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    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NaN:not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a Number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（注意大小写）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5800" y="2647950"/>
            <a:ext cx="6400800" cy="19047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&lt;h4&gt;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isNaN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函数的应用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&lt;/h4&gt;		</a:t>
            </a:r>
          </a:p>
          <a:p>
            <a:pPr>
              <a:lnSpc>
                <a:spcPts val="24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1">
              <a:lnSpc>
                <a:spcPts val="2400"/>
              </a:lnSpc>
            </a:pP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("\"40\"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是否是非数值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:"+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isNaN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(40)+"&lt;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&gt;"); </a:t>
            </a:r>
          </a:p>
          <a:p>
            <a:pPr lvl="1">
              <a:lnSpc>
                <a:spcPts val="2400"/>
              </a:lnSpc>
            </a:pP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("\"3*30\"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是否是非数值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:"+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isNaN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(3*30)+"&lt;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&gt;"); </a:t>
            </a:r>
          </a:p>
          <a:p>
            <a:pPr lvl="1">
              <a:lnSpc>
                <a:spcPts val="2400"/>
              </a:lnSpc>
            </a:pP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("\"JavaScript\"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是否是非数值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:"+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isNaN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("JavaScript"));</a:t>
            </a:r>
          </a:p>
          <a:p>
            <a:pPr>
              <a:lnSpc>
                <a:spcPts val="24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047750"/>
            <a:ext cx="3008693" cy="190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E6DE01A-457A-4D46-94F0-095D191D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2pPr>
            <a:lvl3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3pPr>
            <a:lvl4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4pPr>
            <a:lvl5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kern="0"/>
              <a:t>14.6.1 </a:t>
            </a:r>
            <a:r>
              <a:rPr lang="zh-CN" altLang="en-US" kern="0"/>
              <a:t>常用系统函数</a:t>
            </a:r>
            <a:r>
              <a:rPr lang="en-US" altLang="zh-CN" kern="0"/>
              <a:t>-</a:t>
            </a:r>
            <a:r>
              <a:rPr lang="zh-CN" altLang="en-US" kern="0"/>
              <a:t>全局函数</a:t>
            </a:r>
          </a:p>
        </p:txBody>
      </p:sp>
    </p:spTree>
    <p:extLst>
      <p:ext uri="{BB962C8B-B14F-4D97-AF65-F5344CB8AC3E}">
        <p14:creationId xmlns:p14="http://schemas.microsoft.com/office/powerpoint/2010/main" val="3446503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2713" y="57150"/>
            <a:ext cx="7761287" cy="567929"/>
          </a:xfrm>
        </p:spPr>
        <p:txBody>
          <a:bodyPr/>
          <a:lstStyle/>
          <a:p>
            <a:pPr lvl="0"/>
            <a:r>
              <a:rPr lang="en-US" altLang="zh-CN" dirty="0"/>
              <a:t>14.6.1 </a:t>
            </a:r>
            <a:r>
              <a:rPr lang="zh-CN" altLang="en-US" dirty="0"/>
              <a:t>常用系统函数</a:t>
            </a:r>
            <a:r>
              <a:rPr lang="en-US" altLang="zh-CN" dirty="0"/>
              <a:t>-</a:t>
            </a:r>
            <a:r>
              <a:rPr lang="zh-CN" altLang="zh-CN" dirty="0"/>
              <a:t>常用的对象函数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3400" y="819150"/>
            <a:ext cx="8543290" cy="36197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defTabSz="1158875" eaLnBrk="0" latinLnBrk="1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toString(radix)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将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Number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型数据转换为字符型数据，并返回指定的基数的结果。其中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radix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范围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～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36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，若省略该参数，则使用基数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10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1" defTabSz="1158875" eaLnBrk="0" latinLnBrk="1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var a = 12; alert(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a.toString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(2)); //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告警框输出结果为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1100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（二进制）</a:t>
            </a:r>
            <a:endParaRPr lang="en-US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1" defTabSz="1158875" eaLnBrk="0" latinLnBrk="1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alert(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a.toString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()); //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告警框输出结果为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12(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默认的十进制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</a:p>
          <a:p>
            <a:pPr marL="285750" indent="-285750" defTabSz="1158875" eaLnBrk="0" latinLnBrk="1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</a:pPr>
            <a:r>
              <a:rPr lang="da-DK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toFixed(n)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。将浮点数转换为固定小数点位数的数字。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n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是整数，设置小数的位数，如果省略了该参数，将用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代替。例如：</a:t>
            </a:r>
          </a:p>
          <a:p>
            <a:pPr lvl="1" defTabSz="1158875" eaLnBrk="0" latinLnBrk="1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    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var a = 2016.1567;alert(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a.toFixed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(2)); //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保留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位小数，结果为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2016.16</a:t>
            </a:r>
          </a:p>
          <a:p>
            <a:pPr lvl="1" defTabSz="1158875" eaLnBrk="0" latinLnBrk="1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alert(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a.toFixed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(5)); //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保留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5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位小数，告警框输出结果为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2016.15670 </a:t>
            </a:r>
            <a:endParaRPr lang="zh-CN" altLang="en-US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741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98821"/>
            <a:ext cx="7761287" cy="567929"/>
          </a:xfrm>
        </p:spPr>
        <p:txBody>
          <a:bodyPr/>
          <a:lstStyle/>
          <a:p>
            <a:r>
              <a:rPr lang="en-US" altLang="zh-CN" dirty="0"/>
              <a:t>14.6.1 </a:t>
            </a:r>
            <a:r>
              <a:rPr lang="zh-CN" altLang="en-US" dirty="0"/>
              <a:t>常用系统函数</a:t>
            </a:r>
            <a:r>
              <a:rPr lang="en-US" altLang="zh-CN" dirty="0"/>
              <a:t>-</a:t>
            </a:r>
            <a:r>
              <a:rPr lang="zh-CN" altLang="zh-CN" dirty="0"/>
              <a:t>常用的对象函数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3400" y="829331"/>
            <a:ext cx="853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字符串查找和提取常用函数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49082"/>
              </p:ext>
            </p:extLst>
          </p:nvPr>
        </p:nvGraphicFramePr>
        <p:xfrm>
          <a:off x="1219200" y="1282143"/>
          <a:ext cx="7239000" cy="2209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{E8B1032C-EA38-4F05-BA0D-38AFFFC7BED3}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200" b="0" dirty="0"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200" b="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865"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</a:t>
                      </a:r>
                      <a:r>
                        <a:rPr 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searchvalue,fromindex</a:t>
                      </a:r>
                      <a:r>
                        <a:rPr 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5875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dirty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zh-CN" sz="1200" b="0" dirty="0">
                          <a:latin typeface="微软雅黑" pitchFamily="34" charset="-122"/>
                          <a:ea typeface="微软雅黑" pitchFamily="34" charset="-122"/>
                        </a:rPr>
                        <a:t>从前向后搜索字符串。返回某个指定的字符串值在字符串中首次出现的位置</a:t>
                      </a:r>
                      <a:r>
                        <a:rPr lang="en-US" sz="1200" b="0" dirty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sz="1200" b="0" dirty="0">
                          <a:latin typeface="微软雅黑" pitchFamily="34" charset="-122"/>
                          <a:ea typeface="微软雅黑" pitchFamily="34" charset="-122"/>
                        </a:rPr>
                        <a:t>如果没有发现，返回</a:t>
                      </a:r>
                      <a:r>
                        <a:rPr lang="en-US" sz="1200" b="0" dirty="0"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65"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lastIndexOf</a:t>
                      </a:r>
                      <a:r>
                        <a:rPr 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searchvalue,fromindex</a:t>
                      </a:r>
                      <a:r>
                        <a:rPr 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5875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dirty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zh-CN" sz="1200" b="0" dirty="0">
                          <a:latin typeface="微软雅黑" pitchFamily="34" charset="-122"/>
                          <a:ea typeface="微软雅黑" pitchFamily="34" charset="-122"/>
                        </a:rPr>
                        <a:t>从后向前搜索字符串。返回一个指定的字符串值最后出现的位置，如果没有发现，返回</a:t>
                      </a:r>
                      <a:r>
                        <a:rPr lang="en-US" sz="1200" b="0" dirty="0"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736"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charAt</a:t>
                      </a:r>
                      <a:r>
                        <a:rPr 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(index)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5875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0" dirty="0">
                          <a:latin typeface="微软雅黑" pitchFamily="34" charset="-122"/>
                          <a:ea typeface="微软雅黑" pitchFamily="34" charset="-122"/>
                        </a:rPr>
                        <a:t>返回在指定位置的字符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657"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substring(</a:t>
                      </a:r>
                      <a:r>
                        <a:rPr lang="en-US" sz="12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start,stop</a:t>
                      </a:r>
                      <a:r>
                        <a:rPr 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0" dirty="0">
                          <a:latin typeface="微软雅黑" pitchFamily="34" charset="-122"/>
                          <a:ea typeface="微软雅黑" pitchFamily="34" charset="-122"/>
                        </a:rPr>
                        <a:t>用于提取字符串中介于两个指定下标之间的字符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81000" y="3500744"/>
            <a:ext cx="8534400" cy="112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1158875" eaLnBrk="0" latinLnBrk="1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var str="Welcome to you!";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1" defTabSz="1158875" eaLnBrk="0" latinLnBrk="1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var 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substr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=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str.substring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(3,6); //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从第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个字符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起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，第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-6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个之间字符为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"com"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1" defTabSz="1158875" eaLnBrk="0" latinLnBrk="1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var 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somestr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=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str.charAt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(4);    //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从第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个字符开始数，取第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个字符结果是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"o"</a:t>
            </a:r>
          </a:p>
        </p:txBody>
      </p:sp>
    </p:spTree>
    <p:extLst>
      <p:ext uri="{BB962C8B-B14F-4D97-AF65-F5344CB8AC3E}">
        <p14:creationId xmlns:p14="http://schemas.microsoft.com/office/powerpoint/2010/main" val="12517410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14.6.2 </a:t>
            </a:r>
            <a:r>
              <a:rPr lang="zh-CN" altLang="en-US" dirty="0"/>
              <a:t>自定义函数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8196"/>
            <a:ext cx="8509000" cy="3820954"/>
          </a:xfrm>
        </p:spPr>
        <p:txBody>
          <a:bodyPr/>
          <a:lstStyle/>
          <a:p>
            <a:pPr lvl="0" latinLnBrk="1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0000FA"/>
              </a:buClr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基本语法：</a:t>
            </a:r>
          </a:p>
          <a:p>
            <a:pPr marL="0" lvl="0" indent="0" latinLnBrk="1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function </a:t>
            </a:r>
            <a:r>
              <a:rPr lang="en-US" altLang="zh-CN" sz="1600" dirty="0" err="1">
                <a:solidFill>
                  <a:srgbClr val="FF0000"/>
                </a:solidFill>
              </a:rPr>
              <a:t>functionname</a:t>
            </a:r>
            <a:r>
              <a:rPr lang="en-US" altLang="zh-CN" sz="1600" dirty="0">
                <a:solidFill>
                  <a:srgbClr val="FF0000"/>
                </a:solidFill>
              </a:rPr>
              <a:t>(argument1,argument2,..., </a:t>
            </a:r>
            <a:r>
              <a:rPr lang="en-US" altLang="zh-CN" sz="1600" dirty="0" err="1">
                <a:solidFill>
                  <a:srgbClr val="FF0000"/>
                </a:solidFill>
              </a:rPr>
              <a:t>argumentn</a:t>
            </a:r>
            <a:r>
              <a:rPr lang="en-US" altLang="zh-CN" sz="1600" dirty="0">
                <a:solidFill>
                  <a:srgbClr val="FF0000"/>
                </a:solidFill>
              </a:rPr>
              <a:t>){</a:t>
            </a:r>
            <a:r>
              <a:rPr lang="zh-CN" altLang="en-US" sz="1600" dirty="0">
                <a:solidFill>
                  <a:srgbClr val="FF0000"/>
                </a:solidFill>
              </a:rPr>
              <a:t>函数体；</a:t>
            </a:r>
            <a:r>
              <a:rPr lang="en-US" altLang="zh-CN" sz="1600" dirty="0">
                <a:solidFill>
                  <a:srgbClr val="FF0000"/>
                </a:solidFill>
              </a:rPr>
              <a:t>}</a:t>
            </a:r>
          </a:p>
          <a:p>
            <a:pPr lvl="0" latinLnBrk="1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0000FA"/>
              </a:buClr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语法说明：</a:t>
            </a:r>
          </a:p>
          <a:p>
            <a:pPr marL="701675" lvl="0" indent="-34290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1800" dirty="0"/>
              <a:t>函数就是包裹在花括号中的代码块，使用关键词</a:t>
            </a:r>
            <a:r>
              <a:rPr lang="en-US" altLang="zh-CN" sz="1800" dirty="0"/>
              <a:t>function</a:t>
            </a:r>
            <a:r>
              <a:rPr lang="zh-CN" altLang="zh-CN" sz="1800" dirty="0"/>
              <a:t>来定义。当调用该函数时，会执行函数内的代码。</a:t>
            </a:r>
            <a:endParaRPr lang="en-US" altLang="zh-CN" sz="1800" dirty="0"/>
          </a:p>
          <a:p>
            <a:pPr marL="701675" lvl="0" indent="-34290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1800" dirty="0"/>
              <a:t>在调用函数时，可以向其传递值，这些值被称为参数。这些参数可以在函数中使用。可以发送任意多的参数，参数之间用由逗号分隔。也可以没有参数，但括号不能省略，参数类型不需要给定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0157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0" y="819150"/>
            <a:ext cx="8534401" cy="36963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01675" indent="-342900" defTabSz="1158875" eaLnBrk="0" hangingPunct="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函数体必须写在“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{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”和“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}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”内，“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{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”、“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}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”定义了函数的开始和结束。</a:t>
            </a:r>
            <a:endParaRPr lang="zh-CN" altLang="en-US" sz="1800" b="0" dirty="0">
              <a:latin typeface="微软雅黑" pitchFamily="34" charset="-122"/>
              <a:ea typeface="微软雅黑" pitchFamily="34" charset="-122"/>
              <a:cs typeface="+mj-cs"/>
              <a:sym typeface="+mn-ea"/>
            </a:endParaRPr>
          </a:p>
          <a:p>
            <a:pPr marL="701675" indent="-342900" defTabSz="1158875" eaLnBrk="0" hangingPunct="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JavaScript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中区分字母大小写，因此“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function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j-cs"/>
              </a:rPr>
              <a:t>”这个词必须是全部字母小写的，否则程序就会出错。另外需要注意的是，必须使用大小写完全相同的函数名来调用函数。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例如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:</a:t>
            </a:r>
          </a:p>
          <a:p>
            <a:pPr lvl="2" defTabSz="1158875" eaLnBrk="0" latinLnBrk="1" hangingPunct="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function sum(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x,y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) { return x*y; }</a:t>
            </a:r>
          </a:p>
          <a:p>
            <a:pPr lvl="2" defTabSz="1158875" eaLnBrk="0" latinLnBrk="1" hangingPunct="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function 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showMessage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(mess){</a:t>
            </a:r>
          </a:p>
          <a:p>
            <a:pPr lvl="2" defTabSz="1158875" eaLnBrk="0" latinLnBrk="1" hangingPunct="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       alert(mess);</a:t>
            </a:r>
          </a:p>
          <a:p>
            <a:pPr lvl="2" defTabSz="1158875" eaLnBrk="0" latinLnBrk="1" hangingPunct="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ACAC93-1B2F-453C-ACC5-2EBD01C5C676}"/>
              </a:ext>
            </a:extLst>
          </p:cNvPr>
          <p:cNvSpPr>
            <a:spLocks noGrp="1" noChangeArrowheads="1"/>
          </p:cNvSpPr>
          <p:nvPr/>
        </p:nvSpPr>
        <p:spPr>
          <a:xfrm>
            <a:off x="990600" y="98821"/>
            <a:ext cx="7761288" cy="56792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0488" tIns="44450" rIns="90488" bIns="44450" numCol="1" anchor="ctr" anchorCtr="0" compatLnSpc="1"/>
          <a:lstStyle>
            <a:lvl1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2pPr>
            <a:lvl3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3pPr>
            <a:lvl4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4pPr>
            <a:lvl5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14.6.2 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4181825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idx="1"/>
          </p:nvPr>
        </p:nvSpPr>
        <p:spPr>
          <a:xfrm>
            <a:off x="609600" y="819150"/>
            <a:ext cx="4554221" cy="3794760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&lt;!-- edu_1</a:t>
            </a:r>
            <a:r>
              <a:rPr lang="en-US" altLang="zh-CN" sz="1400" dirty="0"/>
              <a:t>4</a:t>
            </a:r>
            <a:r>
              <a:rPr lang="zh-CN" altLang="en-US" sz="1400" dirty="0"/>
              <a:t>_</a:t>
            </a:r>
            <a:r>
              <a:rPr lang="en-US" altLang="zh-CN" sz="1400" dirty="0"/>
              <a:t>6_8</a:t>
            </a:r>
            <a:r>
              <a:rPr lang="zh-CN" altLang="en-US" sz="1400" dirty="0"/>
              <a:t>.html --&gt;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&lt;html&gt;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&lt;head&gt;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&lt;title&gt;自定义函数的应用&lt;/title&gt;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&lt;script type="text/javascript"&gt;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function area(a,b,c)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en-US" sz="1400" dirty="0">
                <a:solidFill>
                  <a:srgbClr val="FF0000"/>
                </a:solidFill>
              </a:rPr>
              <a:t>  s=(parseInt(a.value)+parseInt(b.value))/2*c.value;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  alert("梯形的面积为"+s);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&lt;/script&gt;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&lt;/head&gt;</a:t>
            </a:r>
            <a:endParaRPr lang="en-US" altLang="zh-CN" sz="1400" dirty="0"/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ym typeface="+mn-ea"/>
              </a:rPr>
              <a:t>&lt;body&gt;&lt;form&gt;</a:t>
            </a:r>
            <a:endParaRPr lang="zh-CN" altLang="en-US" sz="1400" dirty="0"/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ym typeface="+mn-ea"/>
              </a:rPr>
              <a:t>     上底:&lt;input type="text" name="a"&gt;&lt;br/&gt;</a:t>
            </a:r>
            <a:endParaRPr lang="zh-CN" altLang="en-US" sz="1400" dirty="0"/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ym typeface="+mn-ea"/>
              </a:rPr>
              <a:t>     下底:&lt;input type="text" name="b"&gt;&lt;br/&gt;</a:t>
            </a:r>
            <a:endParaRPr lang="zh-CN" altLang="en-US" sz="1400" dirty="0"/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ym typeface="+mn-ea"/>
              </a:rPr>
              <a:t>     高度:&lt;input type="text" name="c"&gt;&lt;br/&gt;</a:t>
            </a:r>
            <a:endParaRPr lang="zh-CN" altLang="en-US" sz="1400" dirty="0"/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 &lt;input type="button" onclick="area(a,b,c)" value="求面积"&gt;&lt;br/&gt;</a:t>
            </a:r>
            <a:endParaRPr lang="zh-CN" altLang="en-US" sz="1400" dirty="0"/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ym typeface="+mn-ea"/>
              </a:rPr>
              <a:t>&lt;/form&gt;</a:t>
            </a:r>
            <a:endParaRPr lang="zh-CN" altLang="en-US" sz="1400" dirty="0"/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ym typeface="+mn-ea"/>
              </a:rPr>
              <a:t>  &lt;/body&gt;</a:t>
            </a:r>
            <a:endParaRPr lang="zh-CN" altLang="en-US" sz="1400" dirty="0"/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ym typeface="+mn-ea"/>
              </a:rPr>
              <a:t>&lt;/html&gt;</a:t>
            </a:r>
            <a:endParaRPr lang="zh-CN" altLang="en-US" sz="1400" dirty="0"/>
          </a:p>
          <a:p>
            <a:pPr marL="342900" indent="-3429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990600" y="98821"/>
            <a:ext cx="7761288" cy="56792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0488" tIns="44450" rIns="90488" bIns="44450" numCol="1" anchor="ctr" anchorCtr="0" compatLnSpc="1"/>
          <a:lstStyle>
            <a:lvl1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2pPr>
            <a:lvl3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3pPr>
            <a:lvl4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4pPr>
            <a:lvl5pPr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ctr" defTabSz="46355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14.6.2 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898" y="1962150"/>
            <a:ext cx="370829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94373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ym typeface="+mn-ea"/>
              </a:rPr>
              <a:t>14.6.3 </a:t>
            </a:r>
            <a:r>
              <a:rPr lang="zh-CN" altLang="zh-CN" sz="2800" dirty="0"/>
              <a:t>带参数返回的</a:t>
            </a:r>
            <a:r>
              <a:rPr lang="en-US" altLang="zh-CN" sz="2800" dirty="0"/>
              <a:t>return</a:t>
            </a:r>
            <a:r>
              <a:rPr lang="zh-CN" altLang="zh-CN" sz="2800" dirty="0"/>
              <a:t>语句</a:t>
            </a:r>
            <a:endParaRPr lang="zh-CN" altLang="en-US" sz="2800" dirty="0"/>
          </a:p>
        </p:txBody>
      </p:sp>
      <p:sp>
        <p:nvSpPr>
          <p:cNvPr id="2" name="文本占位符 1"/>
          <p:cNvSpPr>
            <a:spLocks noGrp="1"/>
          </p:cNvSpPr>
          <p:nvPr>
            <p:ph idx="1"/>
          </p:nvPr>
        </p:nvSpPr>
        <p:spPr>
          <a:xfrm>
            <a:off x="533400" y="857250"/>
            <a:ext cx="4343400" cy="3771900"/>
          </a:xfrm>
        </p:spPr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&lt;!-- edu_1</a:t>
            </a:r>
            <a:r>
              <a:rPr lang="en-US" altLang="zh-CN" sz="1400" dirty="0"/>
              <a:t>4</a:t>
            </a:r>
            <a:r>
              <a:rPr lang="zh-CN" altLang="en-US" sz="1400" dirty="0"/>
              <a:t>_</a:t>
            </a:r>
            <a:r>
              <a:rPr lang="en-US" altLang="zh-CN" sz="1400" dirty="0"/>
              <a:t>6_9</a:t>
            </a:r>
            <a:r>
              <a:rPr lang="zh-CN" altLang="en-US" sz="1400" dirty="0"/>
              <a:t>.html --&gt;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&lt;html&gt;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&lt;head&gt;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&lt;title&gt;return语句返回计算结果&lt;/title&gt;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&lt;script type="text/javascript"&gt;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     function plus(a,b,c)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{</a:t>
            </a:r>
            <a:endParaRPr lang="en-US" altLang="zh-CN" sz="14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        </a:t>
            </a:r>
            <a:r>
              <a:rPr lang="zh-CN" altLang="en-US" sz="1400" dirty="0">
                <a:solidFill>
                  <a:srgbClr val="FF0000"/>
                </a:solidFill>
              </a:rPr>
              <a:t>return a+b+c;  //返回累加和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&lt;/script&gt;</a:t>
            </a:r>
          </a:p>
          <a:p>
            <a:pPr lv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&lt;/head&gt;</a:t>
            </a:r>
            <a:endParaRPr lang="en-US" altLang="zh-CN" sz="1400" dirty="0"/>
          </a:p>
          <a:p>
            <a:pPr lv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+mn-ea"/>
              </a:rPr>
              <a:t>&lt;body&gt;</a:t>
            </a:r>
          </a:p>
          <a:p>
            <a:pPr lv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+mn-ea"/>
              </a:rPr>
              <a:t>&lt;script type="text/javascript"&gt;</a:t>
            </a:r>
          </a:p>
          <a:p>
            <a:pPr lv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+mn-ea"/>
              </a:rPr>
              <a:t>   document.write("3+4+5结果为："+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ea typeface="+mn-ea"/>
              </a:rPr>
              <a:t>plus(3,4,5)</a:t>
            </a:r>
            <a:r>
              <a:rPr lang="zh-CN" altLang="en-US" sz="1400" dirty="0">
                <a:solidFill>
                  <a:srgbClr val="000000"/>
                </a:solidFill>
                <a:latin typeface="Arial"/>
                <a:ea typeface="+mn-ea"/>
              </a:rPr>
              <a:t>);</a:t>
            </a:r>
          </a:p>
          <a:p>
            <a:pPr lv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+mn-ea"/>
              </a:rPr>
              <a:t>&lt;/script&gt;</a:t>
            </a:r>
          </a:p>
          <a:p>
            <a:pPr lv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+mn-ea"/>
              </a:rPr>
              <a:t>&lt;/body&gt;</a:t>
            </a:r>
          </a:p>
          <a:p>
            <a:pPr lv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+mn-ea"/>
              </a:rPr>
              <a:t>&lt;/html&gt;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14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818744"/>
            <a:ext cx="3429000" cy="18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01323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14.6.4 </a:t>
            </a:r>
            <a:r>
              <a:rPr lang="zh-CN" altLang="en-US" dirty="0"/>
              <a:t>函数变量的作用域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   变量分为局部变量和全局变量</a:t>
            </a:r>
            <a:r>
              <a:rPr lang="zh-CN" altLang="en-US" sz="1800" dirty="0"/>
              <a:t>。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 局部变量</a:t>
            </a:r>
            <a:r>
              <a:rPr lang="zh-CN" altLang="en-US" sz="1800" dirty="0"/>
              <a:t>是指在函数内部声明的变量，只在一段程序中起作用的变量；</a:t>
            </a:r>
            <a:r>
              <a:rPr lang="zh-CN" altLang="en-US" sz="1800" dirty="0">
                <a:solidFill>
                  <a:srgbClr val="FF0000"/>
                </a:solidFill>
              </a:rPr>
              <a:t>全局变量</a:t>
            </a:r>
            <a:r>
              <a:rPr lang="zh-CN" altLang="en-US" sz="1800" dirty="0"/>
              <a:t>是指在函数之外声明的变量，在整个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代码中都可起作用的变量，全局变量的生命周期从声明开始，在页面关闭时结束。</a:t>
            </a:r>
            <a:endParaRPr lang="en-US" altLang="zh-CN" sz="1800" dirty="0"/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</a:t>
            </a:r>
            <a:r>
              <a:rPr lang="zh-CN" altLang="en-US" sz="1800" dirty="0"/>
              <a:t>局部变量和全局变量可以重名。即在函数体外声明了一个变量，在函数体内再声明一个同名的变量。在函数体内部，局部变量的优先级高于全局变量，即在函数体内，同名的全局变量被隐藏了。</a:t>
            </a:r>
            <a:endParaRPr lang="en-US" altLang="zh-CN" sz="1800" dirty="0"/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</a:t>
            </a:r>
            <a:r>
              <a:rPr lang="zh-CN" altLang="en-US" sz="1800" dirty="0"/>
              <a:t>需要注意到是：专用于函数体内部的变量一定要用</a:t>
            </a: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zh-CN" altLang="en-US" sz="1800" dirty="0">
                <a:solidFill>
                  <a:srgbClr val="FF0000"/>
                </a:solidFill>
              </a:rPr>
              <a:t>关键字声明</a:t>
            </a:r>
            <a:r>
              <a:rPr lang="zh-CN" altLang="en-US" sz="1800" dirty="0"/>
              <a:t>，否则该变量将被定义成全局变量，如果函数体外部有同名的变量，可能导致该全局变量被修改。</a:t>
            </a:r>
          </a:p>
        </p:txBody>
      </p:sp>
    </p:spTree>
    <p:extLst>
      <p:ext uri="{BB962C8B-B14F-4D97-AF65-F5344CB8AC3E}">
        <p14:creationId xmlns:p14="http://schemas.microsoft.com/office/powerpoint/2010/main" val="38923314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14.6.4 </a:t>
            </a:r>
            <a:r>
              <a:rPr lang="zh-CN" altLang="en-US" dirty="0">
                <a:sym typeface="+mn-ea"/>
              </a:rPr>
              <a:t>函数变量的作用域案例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533401" y="836771"/>
            <a:ext cx="3847466" cy="3868579"/>
          </a:xfrm>
        </p:spPr>
        <p:txBody>
          <a:bodyPr/>
          <a:lstStyle/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&lt;!-- edu_1</a:t>
            </a:r>
            <a:r>
              <a:rPr lang="en-US" altLang="zh-CN" sz="1400" dirty="0"/>
              <a:t>4</a:t>
            </a:r>
            <a:r>
              <a:rPr lang="zh-CN" altLang="en-US" sz="1400" dirty="0"/>
              <a:t>_6_</a:t>
            </a:r>
            <a:r>
              <a:rPr lang="en-US" altLang="zh-CN" sz="1400" dirty="0"/>
              <a:t>10</a:t>
            </a:r>
            <a:r>
              <a:rPr lang="zh-CN" altLang="en-US" sz="1400" dirty="0"/>
              <a:t>.html --&gt;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&lt;html&gt;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&lt;head&gt;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&lt;title&gt;全局变量和局部变量使用实例&lt;/title&gt;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&lt;/head&gt;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&lt;body&gt;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&lt;h4&gt;全局变量和局部变量使用&lt;/h4&gt;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&lt;script type="text/javascript"&gt;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</a:t>
            </a:r>
            <a:r>
              <a:rPr lang="zh-CN" altLang="en-US" sz="1400" dirty="0">
                <a:solidFill>
                  <a:srgbClr val="FF0000"/>
                </a:solidFill>
              </a:rPr>
              <a:t>var test1 = 100;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  var test2 = 100;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function checkScope( )</a:t>
            </a:r>
            <a:r>
              <a:rPr lang="zh-CN" altLang="en-US" sz="1400" dirty="0">
                <a:sym typeface="+mn-ea"/>
              </a:rPr>
              <a:t>{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var test1 = 200; </a:t>
            </a:r>
            <a:r>
              <a:rPr lang="en-US" altLang="zh-CN" sz="1400" dirty="0"/>
              <a:t>//</a:t>
            </a:r>
            <a:r>
              <a:rPr lang="zh-CN" altLang="zh-CN" sz="1400" dirty="0">
                <a:ea typeface="宋体" charset="0"/>
              </a:rPr>
              <a:t>同名局部变量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</a:t>
            </a:r>
            <a:r>
              <a:rPr lang="zh-CN" altLang="en-US" sz="1400" dirty="0">
                <a:solidFill>
                  <a:srgbClr val="FF0000"/>
                </a:solidFill>
              </a:rPr>
              <a:t>test2 = 200;</a:t>
            </a:r>
          </a:p>
          <a:p>
            <a:pPr marL="228600" indent="-2286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ym typeface="+mn-ea"/>
              </a:rPr>
              <a:t>document.write("局部变量test1的值为"+test1);</a:t>
            </a:r>
            <a:endParaRPr lang="zh-CN" altLang="en-US" sz="1400" dirty="0">
              <a:latin typeface="+mn-lt"/>
              <a:ea typeface="+mn-ea"/>
              <a:sym typeface="+mn-ea"/>
            </a:endParaRPr>
          </a:p>
          <a:p>
            <a:pPr marL="342900" indent="-3429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sz="1400" dirty="0">
                <a:latin typeface="Verdana" pitchFamily="34" charset="0"/>
                <a:ea typeface="+mn-ea"/>
                <a:cs typeface="Verdana" pitchFamily="34" charset="0"/>
                <a:sym typeface="+mn-ea"/>
              </a:rPr>
              <a:t>document.write("&lt;br/&gt;");</a:t>
            </a:r>
          </a:p>
          <a:p>
            <a:pPr marL="342900" indent="-3429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sz="1400" dirty="0">
                <a:latin typeface="Verdana" pitchFamily="34" charset="0"/>
                <a:ea typeface="+mn-ea"/>
                <a:cs typeface="Verdana" pitchFamily="34" charset="0"/>
                <a:sym typeface="+mn-ea"/>
              </a:rPr>
              <a:t>}</a:t>
            </a:r>
          </a:p>
          <a:p>
            <a:pPr marL="342900" indent="-3429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sz="1400" dirty="0">
                <a:latin typeface="Verdana" pitchFamily="34" charset="0"/>
                <a:ea typeface="+mn-ea"/>
                <a:cs typeface="Verdana" pitchFamily="34" charset="0"/>
                <a:sym typeface="+mn-ea"/>
              </a:rPr>
              <a:t>checkScope( );</a:t>
            </a:r>
          </a:p>
          <a:p>
            <a:pPr marL="342900" indent="-34290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sz="1400" dirty="0">
                <a:latin typeface="Verdana" pitchFamily="34" charset="0"/>
                <a:ea typeface="+mn-ea"/>
                <a:cs typeface="Verdana" pitchFamily="34" charset="0"/>
                <a:sym typeface="+mn-ea"/>
              </a:rPr>
              <a:t>document.write("全局变量test1的值为"+test1);</a:t>
            </a:r>
          </a:p>
          <a:p>
            <a:pPr marL="228600" indent="-2286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4386" y="868799"/>
            <a:ext cx="4448175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1158875" ea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1600" b="0" dirty="0">
                <a:latin typeface="Verdana" pitchFamily="34" charset="0"/>
                <a:ea typeface="+mn-ea"/>
                <a:cs typeface="Verdana" pitchFamily="34" charset="0"/>
                <a:sym typeface="+mn-ea"/>
              </a:rPr>
              <a:t>document.write("&lt;br/&gt;");</a:t>
            </a:r>
          </a:p>
          <a:p>
            <a:pPr marL="342900" indent="-342900" algn="l" defTabSz="1158875" ea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1600" b="0" dirty="0">
                <a:latin typeface="Verdana" pitchFamily="34" charset="0"/>
                <a:ea typeface="+mn-ea"/>
                <a:cs typeface="Verdana" pitchFamily="34" charset="0"/>
                <a:sym typeface="+mn-ea"/>
              </a:rPr>
              <a:t>document.write("全局变量test2的值为"+test2);</a:t>
            </a:r>
          </a:p>
          <a:p>
            <a:pPr marL="342900" indent="-342900" algn="l" defTabSz="1158875" ea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1600" b="0" dirty="0">
                <a:latin typeface="Verdana" pitchFamily="34" charset="0"/>
                <a:ea typeface="+mn-ea"/>
                <a:cs typeface="Verdana" pitchFamily="34" charset="0"/>
                <a:sym typeface="+mn-ea"/>
              </a:rPr>
              <a:t>&lt;/script&gt;</a:t>
            </a:r>
          </a:p>
          <a:p>
            <a:pPr marL="342900" indent="-342900" algn="l" defTabSz="1158875" ea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1600" b="0" dirty="0">
                <a:latin typeface="Verdana" pitchFamily="34" charset="0"/>
                <a:ea typeface="+mn-ea"/>
                <a:cs typeface="Verdana" pitchFamily="34" charset="0"/>
                <a:sym typeface="+mn-ea"/>
              </a:rPr>
              <a:t>&lt;/body&gt;</a:t>
            </a:r>
          </a:p>
          <a:p>
            <a:pPr marL="342900" indent="-342900" algn="l" defTabSz="1158875" ea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1600" b="0" dirty="0">
                <a:latin typeface="Verdana" pitchFamily="34" charset="0"/>
                <a:ea typeface="+mn-ea"/>
                <a:cs typeface="Verdana" pitchFamily="34" charset="0"/>
                <a:sym typeface="+mn-ea"/>
              </a:rPr>
              <a:t>&lt;/html&gt;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599" y="2343150"/>
            <a:ext cx="370870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36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57290" y="10714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14.7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15622"/>
            <a:ext cx="4364420" cy="301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23858"/>
            <a:ext cx="2590800" cy="130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599" y="3333750"/>
            <a:ext cx="2998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曲线连接符 14"/>
          <p:cNvCxnSpPr/>
          <p:nvPr/>
        </p:nvCxnSpPr>
        <p:spPr bwMode="auto">
          <a:xfrm flipV="1">
            <a:off x="3124200" y="3562350"/>
            <a:ext cx="2667000" cy="76200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2" name="曲线连接符 21"/>
          <p:cNvCxnSpPr/>
          <p:nvPr/>
        </p:nvCxnSpPr>
        <p:spPr bwMode="auto">
          <a:xfrm flipV="1">
            <a:off x="2209800" y="2343150"/>
            <a:ext cx="3276600" cy="1905000"/>
          </a:xfrm>
          <a:prstGeom prst="curvedConnector3">
            <a:avLst>
              <a:gd name="adj1" fmla="val -2326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4" name="矩形 33"/>
          <p:cNvSpPr/>
          <p:nvPr/>
        </p:nvSpPr>
        <p:spPr>
          <a:xfrm>
            <a:off x="533400" y="819150"/>
            <a:ext cx="8534400" cy="775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  编程实现“手机批发业务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产品选购”页面，主要功能有查看购物车、收银台结算、初始化参数等（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edu_14_7_1.html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75506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14.1.3  JavaScript</a:t>
            </a:r>
            <a:r>
              <a:rPr lang="zh-CN" altLang="en-US" sz="2800" dirty="0"/>
              <a:t>放置</a:t>
            </a:r>
            <a:r>
              <a:rPr lang="en-US" altLang="zh-CN" sz="2800" dirty="0"/>
              <a:t>-</a:t>
            </a:r>
            <a:r>
              <a:rPr lang="zh-CN" altLang="en-US" sz="2800" dirty="0"/>
              <a:t>头部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3400" y="819150"/>
            <a:ext cx="4419600" cy="314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 edu_14_1_2.html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&lt;title&gt;</a:t>
            </a:r>
            <a:r>
              <a:rPr lang="zh-CN" altLang="en-US" sz="1400" dirty="0"/>
              <a:t>调用</a:t>
            </a:r>
            <a:r>
              <a:rPr lang="en-US" altLang="zh-CN" sz="1400" dirty="0"/>
              <a:t>head</a:t>
            </a:r>
            <a:r>
              <a:rPr lang="zh-CN" altLang="en-US" sz="1400" dirty="0"/>
              <a:t>中定义的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函数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function message() {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alert("</a:t>
            </a:r>
            <a:r>
              <a:rPr lang="zh-CN" altLang="en-US" sz="1400" dirty="0"/>
              <a:t>调用</a:t>
            </a:r>
            <a:r>
              <a:rPr lang="en-US" altLang="zh-CN" sz="1400" dirty="0"/>
              <a:t>head</a:t>
            </a:r>
            <a:r>
              <a:rPr lang="zh-CN" altLang="en-US" sz="1400" dirty="0"/>
              <a:t>中定义的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函数！</a:t>
            </a:r>
            <a:r>
              <a:rPr lang="en-US" altLang="zh-CN" sz="1400" dirty="0"/>
              <a:t>");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&lt;/script&gt;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&lt;h4&gt;head</a:t>
            </a:r>
            <a:r>
              <a:rPr lang="zh-CN" altLang="en-US" sz="1400" dirty="0"/>
              <a:t>标记内定义的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函数</a:t>
            </a:r>
            <a:r>
              <a:rPr lang="en-US" altLang="zh-CN" sz="1400" dirty="0"/>
              <a:t>&lt;/h4&gt;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&lt;form&gt;&lt;input name="</a:t>
            </a:r>
            <a:r>
              <a:rPr lang="en-US" altLang="zh-CN" sz="1400" dirty="0" err="1"/>
              <a:t>btnCallJS</a:t>
            </a:r>
            <a:r>
              <a:rPr lang="en-US" altLang="zh-CN" sz="1400" dirty="0"/>
              <a:t>" type="button"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>
                <a:solidFill>
                  <a:srgbClr val="FF0000"/>
                </a:solidFill>
              </a:rPr>
              <a:t>message();"</a:t>
            </a:r>
            <a:r>
              <a:rPr lang="en-US" altLang="zh-CN" sz="1400" dirty="0"/>
              <a:t> value="</a:t>
            </a:r>
            <a:r>
              <a:rPr lang="zh-CN" altLang="en-US" sz="1400" dirty="0"/>
              <a:t>事件调用自定义函数</a:t>
            </a:r>
            <a:r>
              <a:rPr lang="en-US" altLang="zh-CN" sz="1400" dirty="0"/>
              <a:t>"&gt;&lt;/form&gt;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3400" y="3936519"/>
            <a:ext cx="8458200" cy="7756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注：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脚本插入在头部时，通常需要定义为函数格式，格式：</a:t>
            </a:r>
          </a:p>
          <a:p>
            <a:pPr>
              <a:lnSpc>
                <a:spcPts val="2800"/>
              </a:lnSpc>
            </a:pP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2,…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，参数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n) { 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函数体语句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 }</a:t>
            </a:r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57350"/>
            <a:ext cx="3970976" cy="148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0" y="819150"/>
            <a:ext cx="8510270" cy="38625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&lt;!-- edu_14_7_1.html --&gt;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&lt;head&gt;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&lt;title&gt;</a:t>
            </a:r>
            <a:r>
              <a:rPr lang="zh-CN" altLang="en-US" sz="1400" dirty="0"/>
              <a:t>图书选购</a:t>
            </a:r>
            <a:r>
              <a:rPr lang="en-US" altLang="zh-CN" sz="1400" dirty="0"/>
              <a:t>&lt;/title&gt;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table{width: 580px;height: 200px;}			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td{text-align: center;	vertical-align: middle;}			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.</a:t>
            </a:r>
            <a:r>
              <a:rPr lang="en-US" altLang="zh-CN" sz="1400" dirty="0" err="1"/>
              <a:t>myBtn</a:t>
            </a:r>
            <a:r>
              <a:rPr lang="en-US" altLang="zh-CN" sz="1400" dirty="0"/>
              <a:t> {margin: 20px;width: 120px;	height: 45px;border: 1px ridge #44FFEE;}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&lt;/style&gt;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result = ""; //</a:t>
            </a:r>
            <a:r>
              <a:rPr lang="zh-CN" altLang="en-US" sz="1400" dirty="0"/>
              <a:t>存放选购信息			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zh-CN" altLang="en-US" sz="1400" dirty="0"/>
              <a:t>	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price = new Array(2576.00, 2999.00, 3898.00, 699.00, 599.00, 699.00);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product = new Array("</a:t>
            </a:r>
            <a:r>
              <a:rPr lang="en-US" altLang="zh-CN" sz="1400" dirty="0" err="1"/>
              <a:t>iPhone</a:t>
            </a:r>
            <a:r>
              <a:rPr lang="en-US" altLang="zh-CN" sz="1400" dirty="0"/>
              <a:t> 6 32GB </a:t>
            </a:r>
            <a:r>
              <a:rPr lang="zh-CN" altLang="en-US" sz="1400" dirty="0"/>
              <a:t>金色 移动联通电信</a:t>
            </a:r>
            <a:r>
              <a:rPr lang="en-US" altLang="zh-CN" sz="1400" dirty="0"/>
              <a:t>4G", "OPPO R11 </a:t>
            </a:r>
            <a:r>
              <a:rPr lang="zh-CN" altLang="en-US" sz="1400" dirty="0"/>
              <a:t>全网通 黑色版</a:t>
            </a:r>
            <a:r>
              <a:rPr lang="en-US" altLang="zh-CN" sz="1400" dirty="0"/>
              <a:t>", "Apple </a:t>
            </a:r>
            <a:r>
              <a:rPr lang="en-US" altLang="zh-CN" sz="1400" dirty="0" err="1"/>
              <a:t>iPhone</a:t>
            </a:r>
            <a:r>
              <a:rPr lang="en-US" altLang="zh-CN" sz="1400" dirty="0"/>
              <a:t> 6s Plus 32GB </a:t>
            </a:r>
            <a:r>
              <a:rPr lang="zh-CN" altLang="en-US" sz="1400" dirty="0"/>
              <a:t>金色 移动联通电信</a:t>
            </a:r>
            <a:r>
              <a:rPr lang="en-US" altLang="zh-CN" sz="1400" dirty="0"/>
              <a:t>4G</a:t>
            </a:r>
            <a:r>
              <a:rPr lang="zh-CN" altLang="en-US" sz="1400" dirty="0"/>
              <a:t>手机</a:t>
            </a:r>
            <a:r>
              <a:rPr lang="en-US" altLang="zh-CN" sz="1400" dirty="0"/>
              <a:t>", "</a:t>
            </a:r>
            <a:r>
              <a:rPr lang="zh-CN" altLang="en-US" sz="1400" dirty="0"/>
              <a:t>小米 红米手机</a:t>
            </a:r>
            <a:r>
              <a:rPr lang="en-US" altLang="zh-CN" sz="1400" dirty="0"/>
              <a:t>4X </a:t>
            </a:r>
            <a:r>
              <a:rPr lang="zh-CN" altLang="en-US" sz="1400" dirty="0"/>
              <a:t>全网通版 </a:t>
            </a:r>
            <a:r>
              <a:rPr lang="en-US" altLang="zh-CN" sz="1400" dirty="0"/>
              <a:t>2GB</a:t>
            </a:r>
            <a:r>
              <a:rPr lang="zh-CN" altLang="en-US" sz="1400" dirty="0"/>
              <a:t>内存 </a:t>
            </a:r>
            <a:r>
              <a:rPr lang="en-US" altLang="zh-CN" sz="1400" dirty="0"/>
              <a:t>16GB </a:t>
            </a:r>
            <a:r>
              <a:rPr lang="zh-CN" altLang="en-US" sz="1400" dirty="0"/>
              <a:t>香槟金</a:t>
            </a:r>
            <a:r>
              <a:rPr lang="en-US" altLang="zh-CN" sz="1400" dirty="0"/>
              <a:t>", "</a:t>
            </a:r>
            <a:r>
              <a:rPr lang="zh-CN" altLang="en-US" sz="1400" dirty="0"/>
              <a:t>小米 红米手机</a:t>
            </a:r>
            <a:r>
              <a:rPr lang="en-US" altLang="zh-CN" sz="1400" dirty="0"/>
              <a:t>4A </a:t>
            </a:r>
            <a:r>
              <a:rPr lang="zh-CN" altLang="en-US" sz="1400" dirty="0"/>
              <a:t>全网通版 </a:t>
            </a:r>
            <a:r>
              <a:rPr lang="en-US" altLang="zh-CN" sz="1400" dirty="0"/>
              <a:t>2GB</a:t>
            </a:r>
            <a:r>
              <a:rPr lang="zh-CN" altLang="en-US" sz="1400" dirty="0"/>
              <a:t>内存 </a:t>
            </a:r>
            <a:r>
              <a:rPr lang="en-US" altLang="zh-CN" sz="1400" dirty="0"/>
              <a:t>16GB </a:t>
            </a:r>
            <a:r>
              <a:rPr lang="zh-CN" altLang="en-US" sz="1400" dirty="0"/>
              <a:t>玫瑰金</a:t>
            </a:r>
            <a:r>
              <a:rPr lang="en-US" altLang="zh-CN" sz="1400" dirty="0"/>
              <a:t>", "</a:t>
            </a:r>
            <a:r>
              <a:rPr lang="zh-CN" altLang="en-US" sz="1400" dirty="0"/>
              <a:t>小米 红米</a:t>
            </a:r>
            <a:r>
              <a:rPr lang="en-US" altLang="zh-CN" sz="1400" dirty="0"/>
              <a:t>4X </a:t>
            </a:r>
            <a:r>
              <a:rPr lang="zh-CN" altLang="en-US" sz="1400" dirty="0"/>
              <a:t>全网通版 </a:t>
            </a:r>
            <a:r>
              <a:rPr lang="en-US" altLang="zh-CN" sz="1400" dirty="0"/>
              <a:t>2GB</a:t>
            </a:r>
            <a:r>
              <a:rPr lang="zh-CN" altLang="en-US" sz="1400" dirty="0"/>
              <a:t>内存 </a:t>
            </a:r>
            <a:r>
              <a:rPr lang="en-US" altLang="zh-CN" sz="1400" dirty="0"/>
              <a:t>16GB </a:t>
            </a:r>
            <a:r>
              <a:rPr lang="zh-CN" altLang="en-US" sz="1400" dirty="0"/>
              <a:t>樱花粉</a:t>
            </a:r>
            <a:r>
              <a:rPr lang="en-US" altLang="zh-CN" sz="1400" dirty="0"/>
              <a:t>");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isSelected</a:t>
            </a:r>
            <a:r>
              <a:rPr lang="en-US" altLang="zh-CN" sz="1400" dirty="0"/>
              <a:t> = new Array(0, 0, 0, 0, 0, 0);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   function </a:t>
            </a:r>
            <a:r>
              <a:rPr lang="en-US" altLang="zh-CN" sz="1400" dirty="0" err="1"/>
              <a:t>clearAll</a:t>
            </a:r>
            <a:r>
              <a:rPr lang="en-US" altLang="zh-CN" sz="1400" dirty="0"/>
              <a:t>() {</a:t>
            </a:r>
          </a:p>
          <a:p>
            <a:pPr marL="342900" indent="-342900">
              <a:lnSpc>
                <a:spcPts val="1400"/>
              </a:lnSpc>
              <a:buClrTx/>
            </a:pPr>
            <a:r>
              <a:rPr lang="en-US" altLang="zh-CN" sz="1400" dirty="0"/>
              <a:t>		</a:t>
            </a:r>
            <a:r>
              <a:rPr lang="en-US" altLang="zh-CN" sz="1400" dirty="0" err="1"/>
              <a:t>isSelected</a:t>
            </a:r>
            <a:r>
              <a:rPr lang="en-US" altLang="zh-CN" sz="1400" dirty="0"/>
              <a:t> = [0, 0, 0, 0, 0, 0]; //</a:t>
            </a:r>
            <a:r>
              <a:rPr lang="zh-CN" altLang="en-US" sz="1400" dirty="0"/>
              <a:t>选择状态全部置</a:t>
            </a:r>
            <a:r>
              <a:rPr lang="en-US" altLang="zh-CN" sz="1400" dirty="0"/>
              <a:t>0		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0714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14.7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002075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400" y="805041"/>
            <a:ext cx="8534400" cy="38625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//</a:t>
            </a:r>
            <a:r>
              <a:rPr lang="zh-CN" altLang="en-US" sz="1400" dirty="0"/>
              <a:t>所有复选框状态变为未选中状态</a:t>
            </a:r>
            <a:endParaRPr lang="en-US" altLang="zh-CN" sz="1400" dirty="0"/>
          </a:p>
          <a:p>
            <a:pPr>
              <a:lnSpc>
                <a:spcPts val="1400"/>
              </a:lnSpc>
            </a:pPr>
            <a:r>
              <a:rPr lang="en-US" altLang="zh-CN" sz="1400" dirty="0"/>
              <a:t>myForm.sp0.checked = false;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myForm.sp1.checked = false;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myForm.sp2.checked = false;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myForm.sp3.checked = false;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myForm.sp4.checked = false;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myForm.sp5.checked = false;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function </a:t>
            </a:r>
            <a:r>
              <a:rPr lang="en-US" altLang="zh-CN" sz="1400" dirty="0" err="1"/>
              <a:t>checkOut</a:t>
            </a:r>
            <a:r>
              <a:rPr lang="en-US" altLang="zh-CN" sz="1400" dirty="0"/>
              <a:t>() {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total = 0;//</a:t>
            </a:r>
            <a:r>
              <a:rPr lang="zh-CN" altLang="en-US" sz="1400" dirty="0"/>
              <a:t>存放小计金额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count = 0;//</a:t>
            </a:r>
            <a:r>
              <a:rPr lang="zh-CN" altLang="en-US" sz="1400" dirty="0"/>
              <a:t>存放选购产品件数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isSelected.length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	count += </a:t>
            </a:r>
            <a:r>
              <a:rPr lang="en-US" altLang="zh-CN" sz="1400" dirty="0" err="1"/>
              <a:t>isSelected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price.length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   total = </a:t>
            </a:r>
            <a:r>
              <a:rPr lang="en-US" altLang="zh-CN" sz="1400" dirty="0" err="1"/>
              <a:t>total</a:t>
            </a:r>
            <a:r>
              <a:rPr lang="en-US" altLang="zh-CN" sz="1400" dirty="0"/>
              <a:t> + price[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* </a:t>
            </a:r>
            <a:r>
              <a:rPr lang="en-US" altLang="zh-CN" sz="1400" dirty="0" err="1"/>
              <a:t>isSelected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]//</a:t>
            </a:r>
            <a:r>
              <a:rPr lang="zh-CN" altLang="en-US" sz="1400" dirty="0"/>
              <a:t>累计金额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alert("</a:t>
            </a:r>
            <a:r>
              <a:rPr lang="zh-CN" altLang="en-US" sz="1400" dirty="0"/>
              <a:t>您所选购的</a:t>
            </a:r>
            <a:r>
              <a:rPr lang="en-US" altLang="zh-CN" sz="1400" dirty="0"/>
              <a:t>" + count + "</a:t>
            </a:r>
            <a:r>
              <a:rPr lang="zh-CN" altLang="en-US" sz="1400" dirty="0"/>
              <a:t>件</a:t>
            </a:r>
            <a:r>
              <a:rPr lang="en-US" altLang="zh-CN" sz="1400" dirty="0"/>
              <a:t>,</a:t>
            </a:r>
            <a:r>
              <a:rPr lang="zh-CN" altLang="en-US" sz="1400" dirty="0"/>
              <a:t>产品总价</a:t>
            </a:r>
            <a:r>
              <a:rPr lang="en-US" altLang="zh-CN" sz="1400" dirty="0"/>
              <a:t>=" + total+"\n"+"</a:t>
            </a:r>
            <a:r>
              <a:rPr lang="zh-CN" altLang="en-US" sz="1400" dirty="0"/>
              <a:t>请去支付！</a:t>
            </a:r>
            <a:r>
              <a:rPr lang="en-US" altLang="zh-CN" sz="1400" dirty="0"/>
              <a:t>");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function </a:t>
            </a:r>
            <a:r>
              <a:rPr lang="en-US" altLang="zh-CN" sz="1400" dirty="0" err="1"/>
              <a:t>shoppingCart</a:t>
            </a:r>
            <a:r>
              <a:rPr lang="en-US" altLang="zh-CN" sz="1400" dirty="0"/>
              <a:t>() {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//</a:t>
            </a:r>
            <a:r>
              <a:rPr lang="zh-CN" altLang="en-US" sz="1400" dirty="0"/>
              <a:t>判断有多少个复选框被选中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10714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14.7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094446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0" y="819150"/>
            <a:ext cx="8508365" cy="38625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selectList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""; //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保存所选产品清单</a:t>
            </a:r>
          </a:p>
          <a:p>
            <a:pPr>
              <a:lnSpc>
                <a:spcPts val="1400"/>
              </a:lnSpc>
            </a:pP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	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for(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j = 0; j &lt;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product.length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 j++) {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if(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isSelected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[j]) {//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分行显示</a:t>
            </a:r>
          </a:p>
          <a:p>
            <a:pPr>
              <a:lnSpc>
                <a:spcPts val="1400"/>
              </a:lnSpc>
            </a:pP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	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selectList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+= (j + 1) + "-" + product[j] + ",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价值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 + price[j] + "\n";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}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info = (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selectList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== "") ? "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您的购物车为空，请选购！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: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selectList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alert(info);//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生成一个结算清单，显示输出				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checkSelect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(number) {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temp;//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暂存复选框状态</a:t>
            </a:r>
          </a:p>
          <a:p>
            <a:pPr>
              <a:lnSpc>
                <a:spcPts val="1400"/>
              </a:lnSpc>
            </a:pP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	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switch(number) {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case 0: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temp = myForm.sp0.checked;break;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case 1: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temp = myForm.sp1.checked;	break;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case 2: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temp = myForm.sp2.checked;	break;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case 3: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temp = myForm.sp3.checked;	break;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case 4: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0714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14.7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6631010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819150"/>
            <a:ext cx="8534400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temp = myForm.sp4.checked;	break;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default: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temp = myForm.sp5.checked;	break;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isSelected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[number] = (temp) ? 1 : 0; //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记录下选中产品，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1-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选中，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0-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未选		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&lt;form name="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myForm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method="post" action=""&gt;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&lt;table align="center" border="1"&gt;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&lt;caption&gt;</a:t>
            </a:r>
            <a:r>
              <a:rPr lang="zh-CN" altLang="en-US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手机批发业务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zh-CN" altLang="en-US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商品备选区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&lt;/caption&gt;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="mobile_1.jpg" /&gt;&lt;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&lt;h4 name="h41"&gt;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iPhone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6 32GB </a:t>
            </a:r>
            <a:r>
              <a:rPr lang="zh-CN" altLang="en-US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金色 移动联通电信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4G&lt;/h4&gt;&lt;input type="checkbox" name="sp0" value="2576"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checkSelect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(0);"&gt;¥ 2576.00&lt;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="moblie_2.jpg" /&gt;&lt;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&lt;h4 name="h421"&gt;OPPO R11 </a:t>
            </a:r>
            <a:r>
              <a:rPr lang="zh-CN" altLang="en-US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全网通 黑色版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&lt;/h4&gt;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type="checkbox" name="sp1" value="2999"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checkSelect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(1);"&gt;¥ 2999.00&lt;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="moblie_3.jpg" /&gt;&lt;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</a:t>
            </a:r>
          </a:p>
          <a:p>
            <a:pPr>
              <a:lnSpc>
                <a:spcPts val="1400"/>
              </a:lnSpc>
            </a:pP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772" y="133350"/>
            <a:ext cx="3369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14.7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代码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819150"/>
            <a:ext cx="8534400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&lt;h4 name="h43"&gt;Apple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iPhone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6s Plus 32GB 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金色 移动联通电信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4G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手机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&lt;/h4&gt;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type="checkbox" name="sp2"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checkSelect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(2);"&gt; ¥ 3898.00&lt;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/&gt;&lt;/td&gt;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="moblie_4.jpg" /&gt;&lt;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&lt;h4 name="h44"&gt;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小米 红米手机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4X 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全网通版 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2GB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内存 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16GB 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香槟金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&lt;/h4&gt;&lt;input type="checkbox" name="sp3" value="699"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checkSelect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(3);"&gt; ¥ 699.00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/&gt;&lt;/td&gt;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="moblie_5.jpg" /&gt;&lt;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&lt;h4 name="h45"&gt; 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小米 红米手机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4A 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全网通版 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2GB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内存 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16GB 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玫瑰金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&lt;/h4&gt;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type="checkbox" name="sp4" value="599"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checkSelect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(4);"&gt;¥ 599.00&lt;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/&gt;&lt;/td&gt;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="moblie_6.jpg" /&gt;&lt;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&lt;h4 name="h46"&gt;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小米 红米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4X 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全网通版 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2GB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内存 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16GB 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樱花粉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&lt;/h4&gt;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type="checkbox" name="sp5" value="699"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checkSelect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(5);"&gt;¥ 699.00&lt;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/&gt;&lt;/td&gt;</a:t>
            </a:r>
          </a:p>
          <a:p>
            <a:pPr>
              <a:lnSpc>
                <a:spcPts val="15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</p:txBody>
      </p:sp>
      <p:sp>
        <p:nvSpPr>
          <p:cNvPr id="3" name="矩形 2"/>
          <p:cNvSpPr/>
          <p:nvPr/>
        </p:nvSpPr>
        <p:spPr>
          <a:xfrm>
            <a:off x="2895772" y="133350"/>
            <a:ext cx="3369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14.7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代码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81915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colspan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="3"&gt;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class="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myBtn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type="button" value="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查看购物车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shoppingCart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();"&gt;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class="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myBtn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type="button" value="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收银台结算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checkOut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();"&gt;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class="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myBtn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type="button" value="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初始化参数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clearAll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();"&gt;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&lt;/table&gt;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&lt;/form&gt;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en-US" altLang="zh-CN" sz="2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947CAC-3B18-4F7E-B00F-686C3A8FFF29}"/>
              </a:ext>
            </a:extLst>
          </p:cNvPr>
          <p:cNvSpPr/>
          <p:nvPr/>
        </p:nvSpPr>
        <p:spPr>
          <a:xfrm>
            <a:off x="2895772" y="133350"/>
            <a:ext cx="3369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14.7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代码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0714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09600" y="819150"/>
            <a:ext cx="8458200" cy="273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是一种功能强大、使用简便的、具有安全性的客户端脚本语言。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本章简要地介绍了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语言的历史和特点，详细讲解了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的标识符、变量、运算符和表达式、三种程序控制结构（包括顺序结构、分支结构和循环结构）及函数等相关知识。通过在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文档中嵌入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脚本语言，可以增强用户与网页之间的交互性，并在页面中实现各种特效，提高页面的观赏性。</a:t>
            </a:r>
            <a:endParaRPr lang="zh-CN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9625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Box 1"/>
          <p:cNvSpPr txBox="1">
            <a:spLocks noChangeArrowheads="1"/>
          </p:cNvSpPr>
          <p:nvPr/>
        </p:nvSpPr>
        <p:spPr bwMode="auto">
          <a:xfrm>
            <a:off x="1905000" y="171450"/>
            <a:ext cx="5562600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练习与实验</a:t>
            </a:r>
          </a:p>
        </p:txBody>
      </p:sp>
      <p:sp>
        <p:nvSpPr>
          <p:cNvPr id="87042" name="TextBox 2"/>
          <p:cNvSpPr txBox="1">
            <a:spLocks noChangeArrowheads="1"/>
          </p:cNvSpPr>
          <p:nvPr/>
        </p:nvSpPr>
        <p:spPr bwMode="auto">
          <a:xfrm>
            <a:off x="838200" y="1047750"/>
            <a:ext cx="716280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作业：</a:t>
            </a:r>
            <a:endParaRPr lang="en-US" altLang="zh-CN" dirty="0">
              <a:ea typeface="黑体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完成本章练习与实验</a:t>
            </a:r>
          </a:p>
        </p:txBody>
      </p:sp>
    </p:spTree>
    <p:extLst>
      <p:ext uri="{BB962C8B-B14F-4D97-AF65-F5344CB8AC3E}">
        <p14:creationId xmlns:p14="http://schemas.microsoft.com/office/powerpoint/2010/main" val="163940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990600" y="98821"/>
            <a:ext cx="7761288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defTabSz="463550" eaLnBrk="0" hangingPunct="0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14.1.3  JavaScript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放置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主体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3400" y="819150"/>
            <a:ext cx="8534400" cy="266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1600" dirty="0"/>
              <a:t>&lt;!-- edu_14_1_2_1.html --&gt;</a:t>
            </a:r>
          </a:p>
          <a:p>
            <a:pPr>
              <a:lnSpc>
                <a:spcPct val="95000"/>
              </a:lnSpc>
            </a:pPr>
            <a:r>
              <a:rPr lang="en-US" altLang="zh-CN" sz="1600" dirty="0"/>
              <a:t>&lt;html&gt;</a:t>
            </a:r>
          </a:p>
          <a:p>
            <a:pPr>
              <a:lnSpc>
                <a:spcPct val="95000"/>
              </a:lnSpc>
            </a:pPr>
            <a:r>
              <a:rPr lang="en-US" altLang="zh-CN" sz="1600" dirty="0"/>
              <a:t>  &lt;head&gt;</a:t>
            </a:r>
          </a:p>
          <a:p>
            <a:pPr>
              <a:lnSpc>
                <a:spcPct val="95000"/>
              </a:lnSpc>
            </a:pPr>
            <a:r>
              <a:rPr lang="en-US" altLang="zh-CN" sz="1600" dirty="0"/>
              <a:t>  &lt;title&gt;</a:t>
            </a:r>
            <a:r>
              <a:rPr lang="zh-CN" altLang="en-US" sz="1600" dirty="0"/>
              <a:t>主体部分</a:t>
            </a:r>
            <a:r>
              <a:rPr lang="en-US" altLang="zh-CN" sz="1600" dirty="0"/>
              <a:t>JavaScript&lt;/title&gt;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sz="1600" dirty="0"/>
              <a:t>  &lt;/head&gt;</a:t>
            </a:r>
          </a:p>
          <a:p>
            <a:pPr>
              <a:lnSpc>
                <a:spcPct val="95000"/>
              </a:lnSpc>
            </a:pPr>
            <a:r>
              <a:rPr lang="en-US" altLang="zh-CN" sz="1600" dirty="0"/>
              <a:t>&lt;body&gt;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  &lt;script type="text/</a:t>
            </a:r>
            <a:r>
              <a:rPr lang="en-US" altLang="zh-CN" sz="1600" dirty="0" err="1">
                <a:solidFill>
                  <a:srgbClr val="FF0000"/>
                </a:solidFill>
              </a:rPr>
              <a:t>javascript</a:t>
            </a:r>
            <a:r>
              <a:rPr lang="en-US" altLang="zh-CN" sz="1600" dirty="0">
                <a:solidFill>
                  <a:srgbClr val="FF0000"/>
                </a:solidFill>
              </a:rPr>
              <a:t>" &gt;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    alert(“JS</a:t>
            </a:r>
            <a:r>
              <a:rPr lang="zh-CN" altLang="en-US" sz="1600" dirty="0">
                <a:solidFill>
                  <a:srgbClr val="FF0000"/>
                </a:solidFill>
              </a:rPr>
              <a:t>放置在主体中，直接运行！”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  &lt;/script&gt;</a:t>
            </a:r>
            <a:endParaRPr lang="en-US" altLang="zh-CN" sz="1600" dirty="0"/>
          </a:p>
          <a:p>
            <a:pPr>
              <a:lnSpc>
                <a:spcPct val="95000"/>
              </a:lnSpc>
            </a:pPr>
            <a:r>
              <a:rPr lang="en-US" altLang="zh-CN" sz="1600" dirty="0"/>
              <a:t>&lt;/body&gt;</a:t>
            </a:r>
          </a:p>
          <a:p>
            <a:pPr>
              <a:lnSpc>
                <a:spcPct val="95000"/>
              </a:lnSpc>
            </a:pPr>
            <a:r>
              <a:rPr lang="en-US" altLang="zh-CN" sz="1600" dirty="0"/>
              <a:t>&lt;/html&gt;</a:t>
            </a:r>
            <a:endParaRPr lang="zh-CN" altLang="en-US" sz="1600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09600" y="3714750"/>
            <a:ext cx="8458200" cy="86543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脚本插入在主体时，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语句能够被立即执行。也可以定义成函数，但必须引用才能执行。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990600" y="98821"/>
            <a:ext cx="7761288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defTabSz="463550" eaLnBrk="0" hangingPunct="0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14.1.3  JavaScript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放置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JS</a:t>
            </a:r>
          </a:p>
        </p:txBody>
      </p:sp>
      <p:sp>
        <p:nvSpPr>
          <p:cNvPr id="87043" name="Rectangle 5"/>
          <p:cNvSpPr>
            <a:spLocks noChangeArrowheads="1"/>
          </p:cNvSpPr>
          <p:nvPr/>
        </p:nvSpPr>
        <p:spPr bwMode="auto">
          <a:xfrm>
            <a:off x="533400" y="819150"/>
            <a:ext cx="5257800" cy="27853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dirty="0"/>
              <a:t>&lt;!-- edu_14_1_3.html --&gt;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&lt;html&gt;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&lt;title&gt;</a:t>
            </a:r>
            <a:r>
              <a:rPr lang="zh-CN" altLang="en-US" sz="1600" dirty="0"/>
              <a:t>调用外部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文件的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函数</a:t>
            </a:r>
            <a:r>
              <a:rPr lang="en-US" altLang="zh-CN" sz="16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&lt;script type="text/</a:t>
            </a:r>
            <a:r>
              <a:rPr lang="en-US" altLang="zh-CN" sz="1600" dirty="0" err="1">
                <a:solidFill>
                  <a:srgbClr val="FF0000"/>
                </a:solidFill>
              </a:rPr>
              <a:t>javascript</a:t>
            </a:r>
            <a:r>
              <a:rPr lang="en-US" altLang="zh-CN" sz="1600" dirty="0">
                <a:solidFill>
                  <a:srgbClr val="FF0000"/>
                </a:solidFill>
              </a:rPr>
              <a:t>" </a:t>
            </a:r>
            <a:r>
              <a:rPr lang="en-US" altLang="zh-CN" sz="1600" dirty="0" err="1">
                <a:solidFill>
                  <a:srgbClr val="FF0000"/>
                </a:solidFill>
              </a:rPr>
              <a:t>src</a:t>
            </a:r>
            <a:r>
              <a:rPr lang="en-US" altLang="zh-CN" sz="1600" dirty="0">
                <a:solidFill>
                  <a:srgbClr val="FF0000"/>
                </a:solidFill>
              </a:rPr>
              <a:t>="demo.js"&gt;&lt;/script&gt;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&lt;form&gt;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&lt;input name=“</a:t>
            </a:r>
            <a:r>
              <a:rPr lang="en-US" altLang="zh-CN" sz="1600" dirty="0" err="1"/>
              <a:t>btnCallJS</a:t>
            </a:r>
            <a:r>
              <a:rPr lang="en-US" altLang="zh-CN" sz="1600" dirty="0"/>
              <a:t>” type=“button” </a:t>
            </a:r>
            <a:r>
              <a:rPr lang="en-US" altLang="zh-CN" sz="1600" dirty="0" err="1"/>
              <a:t>onclick</a:t>
            </a:r>
            <a:r>
              <a:rPr lang="en-US" altLang="zh-CN" sz="1600" dirty="0">
                <a:solidFill>
                  <a:srgbClr val="FF0000"/>
                </a:solidFill>
              </a:rPr>
              <a:t>=“message();"</a:t>
            </a:r>
            <a:r>
              <a:rPr lang="en-US" altLang="zh-CN" sz="1600" dirty="0"/>
              <a:t> value="</a:t>
            </a:r>
            <a:r>
              <a:rPr lang="zh-CN" altLang="en-US" sz="1600" dirty="0"/>
              <a:t>调用外部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文件的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函数</a:t>
            </a:r>
            <a:r>
              <a:rPr lang="en-US" altLang="zh-CN" sz="1600" dirty="0"/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&lt;/form&gt;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&lt;/html&gt;</a:t>
            </a:r>
            <a:endParaRPr lang="zh-CN" altLang="en-US" sz="1600" dirty="0"/>
          </a:p>
        </p:txBody>
      </p:sp>
      <p:sp>
        <p:nvSpPr>
          <p:cNvPr id="87044" name="Rectangle 6"/>
          <p:cNvSpPr>
            <a:spLocks noChangeArrowheads="1"/>
          </p:cNvSpPr>
          <p:nvPr/>
        </p:nvSpPr>
        <p:spPr bwMode="auto">
          <a:xfrm>
            <a:off x="533400" y="3756928"/>
            <a:ext cx="8534400" cy="86543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注：外部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文件需要引用到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文件中才能被执行。编写外部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文件时不需要使用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&lt;script&gt;&lt;/script&gt;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zh-CN" altLang="en-US" sz="1800" b="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19800" y="819150"/>
            <a:ext cx="3124200" cy="13234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/*--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demo.js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 */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function message() {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   alert("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调用外部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js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文件中的函数！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");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}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6096000" y="2211839"/>
            <a:ext cx="1828800" cy="381000"/>
          </a:xfrm>
          <a:prstGeom prst="wedgeRoundRectCallout">
            <a:avLst>
              <a:gd name="adj1" fmla="val -179553"/>
              <a:gd name="adj2" fmla="val -136561"/>
              <a:gd name="adj3" fmla="val 16667"/>
            </a:avLst>
          </a:prstGeom>
          <a:solidFill>
            <a:srgbClr val="0000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黑体" pitchFamily="49" charset="-122"/>
              </a:rPr>
              <a:t>这是引用外部</a:t>
            </a:r>
            <a:r>
              <a:rPr lang="en-US" altLang="zh-CN" sz="1400" dirty="0">
                <a:solidFill>
                  <a:schemeClr val="bg1"/>
                </a:solidFill>
                <a:ea typeface="黑体" pitchFamily="49" charset="-122"/>
              </a:rPr>
              <a:t>JS</a:t>
            </a:r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auto">
          <a:xfrm>
            <a:off x="5105400" y="3186498"/>
            <a:ext cx="1828800" cy="342900"/>
          </a:xfrm>
          <a:prstGeom prst="wedgeRoundRectCallout">
            <a:avLst>
              <a:gd name="adj1" fmla="val -177142"/>
              <a:gd name="adj2" fmla="val -149580"/>
              <a:gd name="adj3" fmla="val 16667"/>
            </a:avLst>
          </a:prstGeom>
          <a:solidFill>
            <a:srgbClr val="0000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黑体" pitchFamily="49" charset="-122"/>
              </a:rPr>
              <a:t>这是执行外部</a:t>
            </a:r>
            <a:r>
              <a:rPr lang="en-US" altLang="zh-CN" sz="1400" dirty="0">
                <a:solidFill>
                  <a:schemeClr val="bg1"/>
                </a:solidFill>
                <a:ea typeface="黑体" pitchFamily="49" charset="-122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  <p:bldP spid="870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974d7ea742dfd9ba16dfe5ccb08e1328c72220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9912</Words>
  <Application>Microsoft Office PowerPoint</Application>
  <PresentationFormat>全屏显示(16:9)</PresentationFormat>
  <Paragraphs>1107</Paragraphs>
  <Slides>77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77</vt:i4>
      </vt:variant>
    </vt:vector>
  </HeadingPairs>
  <TitlesOfParts>
    <vt:vector size="84" baseType="lpstr">
      <vt:lpstr>黑体</vt:lpstr>
      <vt:lpstr>宋体</vt:lpstr>
      <vt:lpstr>微软雅黑</vt:lpstr>
      <vt:lpstr>Arial</vt:lpstr>
      <vt:lpstr>Verdana</vt:lpstr>
      <vt:lpstr>Wingdings</vt:lpstr>
      <vt:lpstr>6_CS3510</vt:lpstr>
      <vt:lpstr>第14章 JavaScript基础</vt:lpstr>
      <vt:lpstr>本章学习目标</vt:lpstr>
      <vt:lpstr>14.1 JavaScript概述</vt:lpstr>
      <vt:lpstr>14.1.1 JavaScript简介</vt:lpstr>
      <vt:lpstr>14.1.2 第一个JavaScript程序 </vt:lpstr>
      <vt:lpstr>14.1.3  JavaScript放置的位置</vt:lpstr>
      <vt:lpstr>14.1.3  JavaScript放置-头部</vt:lpstr>
      <vt:lpstr>PowerPoint 演示文稿</vt:lpstr>
      <vt:lpstr>PowerPoint 演示文稿</vt:lpstr>
      <vt:lpstr>14.1.3  JavaScript放置-事件处理代码</vt:lpstr>
      <vt:lpstr>14.2  JavaScript程序</vt:lpstr>
      <vt:lpstr>14.2.2 代码</vt:lpstr>
      <vt:lpstr>14.2.3 消息对话框</vt:lpstr>
      <vt:lpstr>14.2.3 消息对话框-告警框</vt:lpstr>
      <vt:lpstr>14.2.3 消息对话框-确认框</vt:lpstr>
      <vt:lpstr>14.2.3 消息对话框-提示框</vt:lpstr>
      <vt:lpstr>14.2.4 JavaScript注释</vt:lpstr>
      <vt:lpstr>14.3 标识符和变量</vt:lpstr>
      <vt:lpstr>14.3.1 命名规范</vt:lpstr>
      <vt:lpstr>14.3.1 命名规范</vt:lpstr>
      <vt:lpstr>14.3.1 命名规范</vt:lpstr>
      <vt:lpstr>14.3.2 数据类型</vt:lpstr>
      <vt:lpstr>14.3.2 数据类型</vt:lpstr>
      <vt:lpstr>14.3.2 数据类型</vt:lpstr>
      <vt:lpstr>PowerPoint 演示文稿</vt:lpstr>
      <vt:lpstr>14.3.2 数据类型</vt:lpstr>
      <vt:lpstr>14.3.2 数据类型-其它类型</vt:lpstr>
      <vt:lpstr>14.3.3 变量 </vt:lpstr>
      <vt:lpstr>14.3.4 转义字符</vt:lpstr>
      <vt:lpstr>14.4 运算符和表达式</vt:lpstr>
      <vt:lpstr>14.4.1 算术运算符和表达式</vt:lpstr>
      <vt:lpstr>14.4.2 关系运算符和表达式</vt:lpstr>
      <vt:lpstr>14.4.3 逻辑运算符和表达式</vt:lpstr>
      <vt:lpstr>14.4.4 赋值运算符和表达式</vt:lpstr>
      <vt:lpstr>14.4.5 位运算符和表达式</vt:lpstr>
      <vt:lpstr>14.4.6 条件运算符和表达式</vt:lpstr>
      <vt:lpstr>14.4.6 其它运算符和表达式</vt:lpstr>
      <vt:lpstr>14.5 JavaScript程序控制结构</vt:lpstr>
      <vt:lpstr>14.5.1 顺序结构</vt:lpstr>
      <vt:lpstr>14.5.1 顺序结构-练习</vt:lpstr>
      <vt:lpstr>14.5.2 分支结构 </vt:lpstr>
      <vt:lpstr> 14.5.2 分支结构-if语句 </vt:lpstr>
      <vt:lpstr>14.5.2 分支结构-if-else语句</vt:lpstr>
      <vt:lpstr>14.5.2 分支结构-if-else if-else语句 </vt:lpstr>
      <vt:lpstr>PowerPoint 演示文稿</vt:lpstr>
      <vt:lpstr>14.5.2 分支结构-switch语句</vt:lpstr>
      <vt:lpstr>14.5.3 循环结构-for</vt:lpstr>
      <vt:lpstr>14.5.3 循环结构-while语句</vt:lpstr>
      <vt:lpstr>14.5.3 循环结构-do-while语句 </vt:lpstr>
      <vt:lpstr>14.5.3 循环结构-for-in循环</vt:lpstr>
      <vt:lpstr>14.5.3 循环结构-for-in循环</vt:lpstr>
      <vt:lpstr>14.5.3 循环结构-循环的嵌套</vt:lpstr>
      <vt:lpstr>PowerPoint 演示文稿</vt:lpstr>
      <vt:lpstr>14.6 JavaScript函数</vt:lpstr>
      <vt:lpstr>14.6.1 常用系统函数-全局函数</vt:lpstr>
      <vt:lpstr>PowerPoint 演示文稿</vt:lpstr>
      <vt:lpstr>14.6.1 常用系统函数-全局函数</vt:lpstr>
      <vt:lpstr>14.6.1 常用系统函数-全局函数</vt:lpstr>
      <vt:lpstr>PowerPoint 演示文稿</vt:lpstr>
      <vt:lpstr>PowerPoint 演示文稿</vt:lpstr>
      <vt:lpstr>14.6.1 常用系统函数-常用的对象函数</vt:lpstr>
      <vt:lpstr>14.6.1 常用系统函数-常用的对象函数</vt:lpstr>
      <vt:lpstr>14.6.2 自定义函数</vt:lpstr>
      <vt:lpstr>PowerPoint 演示文稿</vt:lpstr>
      <vt:lpstr>PowerPoint 演示文稿</vt:lpstr>
      <vt:lpstr>14.6.3 带参数返回的return语句</vt:lpstr>
      <vt:lpstr>14.6.4 函数变量的作用域</vt:lpstr>
      <vt:lpstr>14.6.4 函数变量的作用域案例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曾 千千</cp:lastModifiedBy>
  <cp:revision>610</cp:revision>
  <cp:lastPrinted>1601-01-01T00:00:00Z</cp:lastPrinted>
  <dcterms:created xsi:type="dcterms:W3CDTF">1601-01-01T00:00:00Z</dcterms:created>
  <dcterms:modified xsi:type="dcterms:W3CDTF">2020-05-26T15:48:19Z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