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281" r:id="rId3"/>
    <p:sldId id="257" r:id="rId4"/>
    <p:sldId id="258" r:id="rId5"/>
    <p:sldId id="282" r:id="rId6"/>
    <p:sldId id="260" r:id="rId7"/>
    <p:sldId id="261" r:id="rId8"/>
    <p:sldId id="262" r:id="rId9"/>
    <p:sldId id="276" r:id="rId10"/>
    <p:sldId id="266" r:id="rId11"/>
    <p:sldId id="287" r:id="rId12"/>
    <p:sldId id="293" r:id="rId13"/>
    <p:sldId id="288" r:id="rId14"/>
    <p:sldId id="294" r:id="rId15"/>
    <p:sldId id="289" r:id="rId16"/>
    <p:sldId id="290" r:id="rId17"/>
    <p:sldId id="291" r:id="rId18"/>
    <p:sldId id="279" r:id="rId19"/>
    <p:sldId id="280" r:id="rId20"/>
    <p:sldId id="286" r:id="rId21"/>
  </p:sldIdLst>
  <p:sldSz cx="9144000" cy="5143500" type="screen16x9"/>
  <p:notesSz cx="6858000" cy="9144000"/>
  <p:custDataLst>
    <p:tags r:id="rId23"/>
  </p:custDataLst>
  <p:defaultTextStyle>
    <a:defPPr>
      <a:defRPr lang="zh-CN"/>
    </a:defPPr>
    <a:lvl1pPr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1pPr>
    <a:lvl2pPr marL="457200"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2pPr>
    <a:lvl3pPr marL="914400"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3pPr>
    <a:lvl4pPr marL="1371600"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4pPr>
    <a:lvl5pPr marL="1828800"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5pPr>
    <a:lvl6pPr marL="2286000" algn="l" defTabSz="914400" rtl="0" eaLnBrk="1" latinLnBrk="0" hangingPunct="1">
      <a:defRPr sz="2200" b="1" kern="1200">
        <a:solidFill>
          <a:schemeClr val="tx1"/>
        </a:solidFill>
        <a:latin typeface="黑体" pitchFamily="49" charset="-122"/>
        <a:ea typeface="黑体" pitchFamily="49" charset="-122"/>
        <a:cs typeface="+mn-cs"/>
      </a:defRPr>
    </a:lvl6pPr>
    <a:lvl7pPr marL="2743200" algn="l" defTabSz="914400" rtl="0" eaLnBrk="1" latinLnBrk="0" hangingPunct="1">
      <a:defRPr sz="2200" b="1" kern="1200">
        <a:solidFill>
          <a:schemeClr val="tx1"/>
        </a:solidFill>
        <a:latin typeface="黑体" pitchFamily="49" charset="-122"/>
        <a:ea typeface="黑体" pitchFamily="49" charset="-122"/>
        <a:cs typeface="+mn-cs"/>
      </a:defRPr>
    </a:lvl7pPr>
    <a:lvl8pPr marL="3200400" algn="l" defTabSz="914400" rtl="0" eaLnBrk="1" latinLnBrk="0" hangingPunct="1">
      <a:defRPr sz="2200" b="1" kern="1200">
        <a:solidFill>
          <a:schemeClr val="tx1"/>
        </a:solidFill>
        <a:latin typeface="黑体" pitchFamily="49" charset="-122"/>
        <a:ea typeface="黑体" pitchFamily="49" charset="-122"/>
        <a:cs typeface="+mn-cs"/>
      </a:defRPr>
    </a:lvl8pPr>
    <a:lvl9pPr marL="3657600" algn="l" defTabSz="914400" rtl="0" eaLnBrk="1" latinLnBrk="0" hangingPunct="1">
      <a:defRPr sz="2200" b="1" kern="1200">
        <a:solidFill>
          <a:schemeClr val="tx1"/>
        </a:solidFill>
        <a:latin typeface="黑体" pitchFamily="49" charset="-122"/>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A"/>
    <a:srgbClr val="3333FF"/>
    <a:srgbClr val="A50021"/>
    <a:srgbClr val="B9B9D5"/>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83" autoAdjust="0"/>
    <p:restoredTop sz="94802" autoAdjust="0"/>
  </p:normalViewPr>
  <p:slideViewPr>
    <p:cSldViewPr>
      <p:cViewPr varScale="1">
        <p:scale>
          <a:sx n="105" d="100"/>
          <a:sy n="105" d="100"/>
        </p:scale>
        <p:origin x="84" y="72"/>
      </p:cViewPr>
      <p:guideLst>
        <p:guide orient="horz" pos="2160"/>
        <p:guide pos="2880"/>
        <p:guide orient="horz" pos="1620"/>
      </p:guideLst>
    </p:cSldViewPr>
  </p:slideViewPr>
  <p:notesTextViewPr>
    <p:cViewPr>
      <p:scale>
        <a:sx n="100" d="100"/>
        <a:sy n="100" d="100"/>
      </p:scale>
      <p:origin x="0" y="0"/>
    </p:cViewPr>
  </p:notesTextViewPr>
  <p:sorterViewPr>
    <p:cViewPr>
      <p:scale>
        <a:sx n="66" d="100"/>
        <a:sy n="66" d="100"/>
      </p:scale>
      <p:origin x="0" y="4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C93BD2-64A4-47B4-A279-5E65B1DCCB0B}" type="doc">
      <dgm:prSet loTypeId="urn:microsoft.com/office/officeart/2005/8/layout/bList2" loCatId="list" qsTypeId="urn:microsoft.com/office/officeart/2005/8/quickstyle/simple1" qsCatId="simple" csTypeId="urn:microsoft.com/office/officeart/2005/8/colors/accent2_3" csCatId="accent2" phldr="1"/>
      <dgm:spPr/>
    </dgm:pt>
    <dgm:pt modelId="{06728488-9401-42A0-AC62-EF8DA47C6FC8}">
      <dgm:prSet phldrT="[文本]" custT="1"/>
      <dgm:spPr/>
      <dgm:t>
        <a:bodyPr/>
        <a:lstStyle/>
        <a:p>
          <a:r>
            <a:rPr lang="zh-CN" altLang="en-US" sz="3600" dirty="0">
              <a:latin typeface="微软雅黑" pitchFamily="34" charset="-122"/>
              <a:ea typeface="微软雅黑" pitchFamily="34" charset="-122"/>
            </a:rPr>
            <a:t>目标</a:t>
          </a:r>
        </a:p>
      </dgm:t>
    </dgm:pt>
    <dgm:pt modelId="{93E5783B-8B9A-4A48-B9CF-55E4A4E2E531}" type="parTrans" cxnId="{845475FA-0BAC-4089-A78B-6283586CF0C9}">
      <dgm:prSet/>
      <dgm:spPr/>
      <dgm:t>
        <a:bodyPr/>
        <a:lstStyle/>
        <a:p>
          <a:endParaRPr lang="zh-CN" altLang="en-US"/>
        </a:p>
      </dgm:t>
    </dgm:pt>
    <dgm:pt modelId="{1D2AAFC3-45D4-49FB-9177-393D7C2D7EB5}" type="sibTrans" cxnId="{845475FA-0BAC-4089-A78B-6283586CF0C9}">
      <dgm:prSet/>
      <dgm:spPr/>
      <dgm:t>
        <a:bodyPr/>
        <a:lstStyle/>
        <a:p>
          <a:endParaRPr lang="zh-CN" altLang="en-US"/>
        </a:p>
      </dgm:t>
    </dgm:pt>
    <dgm:pt modelId="{8A0CC45F-C590-4588-8CF4-52269C7E95E7}">
      <dgm:prSet/>
      <dgm:spPr/>
      <dgm:t>
        <a:bodyPr/>
        <a:lstStyle/>
        <a:p>
          <a:r>
            <a:rPr lang="en-US" altLang="zh-CN" b="1" dirty="0">
              <a:latin typeface="微软雅黑" pitchFamily="34" charset="-122"/>
              <a:ea typeface="微软雅黑" pitchFamily="34" charset="-122"/>
            </a:rPr>
            <a:t>Web </a:t>
          </a:r>
          <a:r>
            <a:rPr lang="zh-CN" altLang="en-US" b="1" dirty="0">
              <a:latin typeface="微软雅黑" pitchFamily="34" charset="-122"/>
              <a:ea typeface="微软雅黑" pitchFamily="34" charset="-122"/>
            </a:rPr>
            <a:t>前端开发工程师应掌握以下内容：</a:t>
          </a:r>
        </a:p>
      </dgm:t>
    </dgm:pt>
    <dgm:pt modelId="{19DB5228-0D3A-4DC3-999E-1E954E08A0E1}" type="parTrans" cxnId="{A38848E9-81C5-42D9-8EA0-ED8E7DDF75C5}">
      <dgm:prSet/>
      <dgm:spPr/>
      <dgm:t>
        <a:bodyPr/>
        <a:lstStyle/>
        <a:p>
          <a:endParaRPr lang="zh-CN" altLang="en-US"/>
        </a:p>
      </dgm:t>
    </dgm:pt>
    <dgm:pt modelId="{14A971FC-C6D7-4785-AFDF-C3368339445D}" type="sibTrans" cxnId="{A38848E9-81C5-42D9-8EA0-ED8E7DDF75C5}">
      <dgm:prSet/>
      <dgm:spPr/>
      <dgm:t>
        <a:bodyPr/>
        <a:lstStyle/>
        <a:p>
          <a:endParaRPr lang="zh-CN" altLang="en-US"/>
        </a:p>
      </dgm:t>
    </dgm:pt>
    <dgm:pt modelId="{578C64A9-E6E2-493E-9FE2-DF75E3A84733}">
      <dgm:prSet/>
      <dgm:spPr/>
      <dgm:t>
        <a:bodyPr/>
        <a:lstStyle/>
        <a:p>
          <a:r>
            <a:rPr lang="zh-CN" altLang="en-US" b="1" dirty="0">
              <a:latin typeface="微软雅黑" pitchFamily="34" charset="-122"/>
              <a:ea typeface="微软雅黑" pitchFamily="34" charset="-122"/>
            </a:rPr>
            <a:t>掌握超链接的基本标记语法和属性语法。</a:t>
          </a:r>
        </a:p>
      </dgm:t>
    </dgm:pt>
    <dgm:pt modelId="{90A12F07-5FF8-4BDF-9E9B-B55034F2D88D}" type="parTrans" cxnId="{79471181-5E42-4249-9ECE-D710E4A7CA02}">
      <dgm:prSet/>
      <dgm:spPr/>
      <dgm:t>
        <a:bodyPr/>
        <a:lstStyle/>
        <a:p>
          <a:endParaRPr lang="zh-CN" altLang="en-US"/>
        </a:p>
      </dgm:t>
    </dgm:pt>
    <dgm:pt modelId="{B8EC7EB5-97B9-493D-BFB5-4BDDEF8B4C48}" type="sibTrans" cxnId="{79471181-5E42-4249-9ECE-D710E4A7CA02}">
      <dgm:prSet/>
      <dgm:spPr/>
      <dgm:t>
        <a:bodyPr/>
        <a:lstStyle/>
        <a:p>
          <a:endParaRPr lang="zh-CN" altLang="en-US"/>
        </a:p>
      </dgm:t>
    </dgm:pt>
    <dgm:pt modelId="{1E6077BF-2AD5-45AA-96C1-364CF953ECA2}">
      <dgm:prSet/>
      <dgm:spPr/>
      <dgm:t>
        <a:bodyPr/>
        <a:lstStyle/>
        <a:p>
          <a:r>
            <a:rPr lang="zh-CN" altLang="en-US" b="1" dirty="0">
              <a:latin typeface="微软雅黑" pitchFamily="34" charset="-122"/>
              <a:ea typeface="微软雅黑" pitchFamily="34" charset="-122"/>
            </a:rPr>
            <a:t>理解超链接分类、路径、书签等概念。</a:t>
          </a:r>
        </a:p>
      </dgm:t>
    </dgm:pt>
    <dgm:pt modelId="{69EDDACF-7393-4618-837F-B2F36BBDAA3A}" type="parTrans" cxnId="{C864436B-F1A2-4ACC-9E9F-00A4EA803909}">
      <dgm:prSet/>
      <dgm:spPr/>
      <dgm:t>
        <a:bodyPr/>
        <a:lstStyle/>
        <a:p>
          <a:endParaRPr lang="zh-CN" altLang="en-US"/>
        </a:p>
      </dgm:t>
    </dgm:pt>
    <dgm:pt modelId="{07E7A018-AB7A-4478-92FB-0DF48100E7A6}" type="sibTrans" cxnId="{C864436B-F1A2-4ACC-9E9F-00A4EA803909}">
      <dgm:prSet/>
      <dgm:spPr/>
      <dgm:t>
        <a:bodyPr/>
        <a:lstStyle/>
        <a:p>
          <a:endParaRPr lang="zh-CN" altLang="en-US"/>
        </a:p>
      </dgm:t>
    </dgm:pt>
    <dgm:pt modelId="{2E869C89-0FFD-4408-B6E9-1ADE3A701FF0}">
      <dgm:prSet/>
      <dgm:spPr/>
      <dgm:t>
        <a:bodyPr/>
        <a:lstStyle/>
        <a:p>
          <a:r>
            <a:rPr lang="zh-CN" altLang="en-US" b="1" dirty="0">
              <a:latin typeface="微软雅黑" pitchFamily="34" charset="-122"/>
              <a:ea typeface="微软雅黑" pitchFamily="34" charset="-122"/>
            </a:rPr>
            <a:t>学会使用超链接实现文件下载、</a:t>
          </a:r>
          <a:r>
            <a:rPr lang="en-US" altLang="zh-CN" b="1" dirty="0">
              <a:latin typeface="微软雅黑" pitchFamily="34" charset="-122"/>
              <a:ea typeface="微软雅黑" pitchFamily="34" charset="-122"/>
            </a:rPr>
            <a:t>FTP </a:t>
          </a:r>
          <a:r>
            <a:rPr lang="zh-CN" altLang="en-US" b="1" dirty="0">
              <a:latin typeface="微软雅黑" pitchFamily="34" charset="-122"/>
              <a:ea typeface="微软雅黑" pitchFamily="34" charset="-122"/>
            </a:rPr>
            <a:t>下载、电子邮件链接、图像链接。</a:t>
          </a:r>
        </a:p>
      </dgm:t>
    </dgm:pt>
    <dgm:pt modelId="{E962CF3B-C7F4-4228-9D8B-D1AFA2604E60}" type="parTrans" cxnId="{42533293-4977-406B-96CD-D0ECFDFB7854}">
      <dgm:prSet/>
      <dgm:spPr/>
      <dgm:t>
        <a:bodyPr/>
        <a:lstStyle/>
        <a:p>
          <a:endParaRPr lang="zh-CN" altLang="en-US"/>
        </a:p>
      </dgm:t>
    </dgm:pt>
    <dgm:pt modelId="{0287DC5E-5853-4249-88D8-50F83186B002}" type="sibTrans" cxnId="{42533293-4977-406B-96CD-D0ECFDFB7854}">
      <dgm:prSet/>
      <dgm:spPr/>
      <dgm:t>
        <a:bodyPr/>
        <a:lstStyle/>
        <a:p>
          <a:endParaRPr lang="zh-CN" altLang="en-US"/>
        </a:p>
      </dgm:t>
    </dgm:pt>
    <dgm:pt modelId="{DF87FBC5-E56D-4296-B735-50D11D8C1FE1}">
      <dgm:prSet/>
      <dgm:spPr/>
      <dgm:t>
        <a:bodyPr/>
        <a:lstStyle/>
        <a:p>
          <a:r>
            <a:rPr lang="zh-CN" altLang="en-US" b="1" dirty="0">
              <a:latin typeface="微软雅黑" pitchFamily="34" charset="-122"/>
              <a:ea typeface="微软雅黑" pitchFamily="34" charset="-122"/>
            </a:rPr>
            <a:t>学会使用超链接制作书签。</a:t>
          </a:r>
        </a:p>
      </dgm:t>
    </dgm:pt>
    <dgm:pt modelId="{9555885B-D697-4D7F-AFCC-43D7302C4D4B}" type="parTrans" cxnId="{241DC504-98A6-4524-9EB5-FAFC42CC38FF}">
      <dgm:prSet/>
      <dgm:spPr/>
      <dgm:t>
        <a:bodyPr/>
        <a:lstStyle/>
        <a:p>
          <a:endParaRPr lang="zh-CN" altLang="en-US"/>
        </a:p>
      </dgm:t>
    </dgm:pt>
    <dgm:pt modelId="{21CDFAC9-3603-4112-AD40-13C78F2C601E}" type="sibTrans" cxnId="{241DC504-98A6-4524-9EB5-FAFC42CC38FF}">
      <dgm:prSet/>
      <dgm:spPr/>
      <dgm:t>
        <a:bodyPr/>
        <a:lstStyle/>
        <a:p>
          <a:endParaRPr lang="zh-CN" altLang="en-US"/>
        </a:p>
      </dgm:t>
    </dgm:pt>
    <dgm:pt modelId="{E073EF75-6175-4AB7-B537-1B5ED1669037}">
      <dgm:prSet/>
      <dgm:spPr/>
      <dgm:t>
        <a:bodyPr/>
        <a:lstStyle/>
        <a:p>
          <a:r>
            <a:rPr lang="zh-CN" altLang="en-US" b="1" dirty="0">
              <a:latin typeface="微软雅黑" pitchFamily="34" charset="-122"/>
              <a:ea typeface="微软雅黑" pitchFamily="34" charset="-122"/>
            </a:rPr>
            <a:t>学会使用浮动框架实现内嵌页面的显示</a:t>
          </a:r>
        </a:p>
      </dgm:t>
    </dgm:pt>
    <dgm:pt modelId="{AA83CBF3-0CA0-407F-BEB2-508B99CA29E6}" type="parTrans" cxnId="{6BEE5DF0-3D81-4BD2-A118-2E7B4307E7BB}">
      <dgm:prSet/>
      <dgm:spPr/>
      <dgm:t>
        <a:bodyPr/>
        <a:lstStyle/>
        <a:p>
          <a:endParaRPr lang="zh-CN" altLang="en-US"/>
        </a:p>
      </dgm:t>
    </dgm:pt>
    <dgm:pt modelId="{D59D15D8-7D5D-416D-8C8F-307449540B5F}" type="sibTrans" cxnId="{6BEE5DF0-3D81-4BD2-A118-2E7B4307E7BB}">
      <dgm:prSet/>
      <dgm:spPr/>
      <dgm:t>
        <a:bodyPr/>
        <a:lstStyle/>
        <a:p>
          <a:endParaRPr lang="zh-CN" altLang="en-US"/>
        </a:p>
      </dgm:t>
    </dgm:pt>
    <dgm:pt modelId="{9A553114-6954-4015-9B01-B17C8E9E0BBA}" type="pres">
      <dgm:prSet presAssocID="{E2C93BD2-64A4-47B4-A279-5E65B1DCCB0B}" presName="diagram" presStyleCnt="0">
        <dgm:presLayoutVars>
          <dgm:dir/>
          <dgm:animLvl val="lvl"/>
          <dgm:resizeHandles val="exact"/>
        </dgm:presLayoutVars>
      </dgm:prSet>
      <dgm:spPr/>
    </dgm:pt>
    <dgm:pt modelId="{3DF91124-3345-488F-AFD4-43A1AD5A56D0}" type="pres">
      <dgm:prSet presAssocID="{06728488-9401-42A0-AC62-EF8DA47C6FC8}" presName="compNode" presStyleCnt="0"/>
      <dgm:spPr/>
    </dgm:pt>
    <dgm:pt modelId="{26368E63-C170-47B1-9632-A1313D3D7BD0}" type="pres">
      <dgm:prSet presAssocID="{06728488-9401-42A0-AC62-EF8DA47C6FC8}" presName="childRect" presStyleLbl="bgAcc1" presStyleIdx="0" presStyleCnt="1" custScaleX="183432">
        <dgm:presLayoutVars>
          <dgm:bulletEnabled val="1"/>
        </dgm:presLayoutVars>
      </dgm:prSet>
      <dgm:spPr/>
    </dgm:pt>
    <dgm:pt modelId="{51AE9E1D-B4D3-456A-93E0-2274C64A315A}" type="pres">
      <dgm:prSet presAssocID="{06728488-9401-42A0-AC62-EF8DA47C6FC8}" presName="parentText" presStyleLbl="node1" presStyleIdx="0" presStyleCnt="0">
        <dgm:presLayoutVars>
          <dgm:chMax val="0"/>
          <dgm:bulletEnabled val="1"/>
        </dgm:presLayoutVars>
      </dgm:prSet>
      <dgm:spPr/>
    </dgm:pt>
    <dgm:pt modelId="{6F9F5B68-58FE-46D1-ADF1-74855FBEFF70}" type="pres">
      <dgm:prSet presAssocID="{06728488-9401-42A0-AC62-EF8DA47C6FC8}" presName="parentRect" presStyleLbl="alignNode1" presStyleIdx="0" presStyleCnt="1" custScaleY="99949"/>
      <dgm:spPr/>
    </dgm:pt>
    <dgm:pt modelId="{3DA8D124-2126-44AE-BEDB-EB44E4E6F495}" type="pres">
      <dgm:prSet presAssocID="{06728488-9401-42A0-AC62-EF8DA47C6FC8}" presName="adorn" presStyleLbl="fgAccFollowNode1" presStyleIdx="0" presStyleCnt="1"/>
      <dgm:spPr>
        <a:blipFill rotWithShape="0">
          <a:blip xmlns:r="http://schemas.openxmlformats.org/officeDocument/2006/relationships" r:embed="rId1"/>
          <a:stretch>
            <a:fillRect/>
          </a:stretch>
        </a:blipFill>
      </dgm:spPr>
    </dgm:pt>
  </dgm:ptLst>
  <dgm:cxnLst>
    <dgm:cxn modelId="{96C64801-7C8C-4E63-BA4E-A5B3C631C8DE}" type="presOf" srcId="{E2C93BD2-64A4-47B4-A279-5E65B1DCCB0B}" destId="{9A553114-6954-4015-9B01-B17C8E9E0BBA}" srcOrd="0" destOrd="0" presId="urn:microsoft.com/office/officeart/2005/8/layout/bList2"/>
    <dgm:cxn modelId="{241DC504-98A6-4524-9EB5-FAFC42CC38FF}" srcId="{8A0CC45F-C590-4588-8CF4-52269C7E95E7}" destId="{DF87FBC5-E56D-4296-B735-50D11D8C1FE1}" srcOrd="3" destOrd="0" parTransId="{9555885B-D697-4D7F-AFCC-43D7302C4D4B}" sibTransId="{21CDFAC9-3603-4112-AD40-13C78F2C601E}"/>
    <dgm:cxn modelId="{B80EED22-03E5-421B-92E1-A878F6BF4848}" type="presOf" srcId="{578C64A9-E6E2-493E-9FE2-DF75E3A84733}" destId="{26368E63-C170-47B1-9632-A1313D3D7BD0}" srcOrd="0" destOrd="1" presId="urn:microsoft.com/office/officeart/2005/8/layout/bList2"/>
    <dgm:cxn modelId="{DEFFB22A-48EC-4AA6-8B20-7707FBF8E598}" type="presOf" srcId="{8A0CC45F-C590-4588-8CF4-52269C7E95E7}" destId="{26368E63-C170-47B1-9632-A1313D3D7BD0}" srcOrd="0" destOrd="0" presId="urn:microsoft.com/office/officeart/2005/8/layout/bList2"/>
    <dgm:cxn modelId="{F9E90C30-5D5A-48B9-AE1C-F9007D2A8E4A}" type="presOf" srcId="{06728488-9401-42A0-AC62-EF8DA47C6FC8}" destId="{51AE9E1D-B4D3-456A-93E0-2274C64A315A}" srcOrd="0" destOrd="0" presId="urn:microsoft.com/office/officeart/2005/8/layout/bList2"/>
    <dgm:cxn modelId="{C864436B-F1A2-4ACC-9E9F-00A4EA803909}" srcId="{8A0CC45F-C590-4588-8CF4-52269C7E95E7}" destId="{1E6077BF-2AD5-45AA-96C1-364CF953ECA2}" srcOrd="1" destOrd="0" parTransId="{69EDDACF-7393-4618-837F-B2F36BBDAA3A}" sibTransId="{07E7A018-AB7A-4478-92FB-0DF48100E7A6}"/>
    <dgm:cxn modelId="{79471181-5E42-4249-9ECE-D710E4A7CA02}" srcId="{8A0CC45F-C590-4588-8CF4-52269C7E95E7}" destId="{578C64A9-E6E2-493E-9FE2-DF75E3A84733}" srcOrd="0" destOrd="0" parTransId="{90A12F07-5FF8-4BDF-9E9B-B55034F2D88D}" sibTransId="{B8EC7EB5-97B9-493D-BFB5-4BDDEF8B4C48}"/>
    <dgm:cxn modelId="{185D1784-1526-4F68-A592-6B77E2745FE4}" type="presOf" srcId="{1E6077BF-2AD5-45AA-96C1-364CF953ECA2}" destId="{26368E63-C170-47B1-9632-A1313D3D7BD0}" srcOrd="0" destOrd="2" presId="urn:microsoft.com/office/officeart/2005/8/layout/bList2"/>
    <dgm:cxn modelId="{42533293-4977-406B-96CD-D0ECFDFB7854}" srcId="{8A0CC45F-C590-4588-8CF4-52269C7E95E7}" destId="{2E869C89-0FFD-4408-B6E9-1ADE3A701FF0}" srcOrd="2" destOrd="0" parTransId="{E962CF3B-C7F4-4228-9D8B-D1AFA2604E60}" sibTransId="{0287DC5E-5853-4249-88D8-50F83186B002}"/>
    <dgm:cxn modelId="{43586496-17D6-42F7-9993-2A3055210F12}" type="presOf" srcId="{E073EF75-6175-4AB7-B537-1B5ED1669037}" destId="{26368E63-C170-47B1-9632-A1313D3D7BD0}" srcOrd="0" destOrd="5" presId="urn:microsoft.com/office/officeart/2005/8/layout/bList2"/>
    <dgm:cxn modelId="{9B7DA7A9-DF45-407C-8E81-610FBFB00317}" type="presOf" srcId="{2E869C89-0FFD-4408-B6E9-1ADE3A701FF0}" destId="{26368E63-C170-47B1-9632-A1313D3D7BD0}" srcOrd="0" destOrd="3" presId="urn:microsoft.com/office/officeart/2005/8/layout/bList2"/>
    <dgm:cxn modelId="{C33E37D6-09C4-40B5-86A3-29F0052E5DDD}" type="presOf" srcId="{06728488-9401-42A0-AC62-EF8DA47C6FC8}" destId="{6F9F5B68-58FE-46D1-ADF1-74855FBEFF70}" srcOrd="1" destOrd="0" presId="urn:microsoft.com/office/officeart/2005/8/layout/bList2"/>
    <dgm:cxn modelId="{C6617FD6-4C83-4270-866E-5ABA287DE299}" type="presOf" srcId="{DF87FBC5-E56D-4296-B735-50D11D8C1FE1}" destId="{26368E63-C170-47B1-9632-A1313D3D7BD0}" srcOrd="0" destOrd="4" presId="urn:microsoft.com/office/officeart/2005/8/layout/bList2"/>
    <dgm:cxn modelId="{A38848E9-81C5-42D9-8EA0-ED8E7DDF75C5}" srcId="{06728488-9401-42A0-AC62-EF8DA47C6FC8}" destId="{8A0CC45F-C590-4588-8CF4-52269C7E95E7}" srcOrd="0" destOrd="0" parTransId="{19DB5228-0D3A-4DC3-999E-1E954E08A0E1}" sibTransId="{14A971FC-C6D7-4785-AFDF-C3368339445D}"/>
    <dgm:cxn modelId="{6BEE5DF0-3D81-4BD2-A118-2E7B4307E7BB}" srcId="{8A0CC45F-C590-4588-8CF4-52269C7E95E7}" destId="{E073EF75-6175-4AB7-B537-1B5ED1669037}" srcOrd="4" destOrd="0" parTransId="{AA83CBF3-0CA0-407F-BEB2-508B99CA29E6}" sibTransId="{D59D15D8-7D5D-416D-8C8F-307449540B5F}"/>
    <dgm:cxn modelId="{845475FA-0BAC-4089-A78B-6283586CF0C9}" srcId="{E2C93BD2-64A4-47B4-A279-5E65B1DCCB0B}" destId="{06728488-9401-42A0-AC62-EF8DA47C6FC8}" srcOrd="0" destOrd="0" parTransId="{93E5783B-8B9A-4A48-B9CF-55E4A4E2E531}" sibTransId="{1D2AAFC3-45D4-49FB-9177-393D7C2D7EB5}"/>
    <dgm:cxn modelId="{4CF8A4A9-4960-49B7-B232-DF805B206DA5}" type="presParOf" srcId="{9A553114-6954-4015-9B01-B17C8E9E0BBA}" destId="{3DF91124-3345-488F-AFD4-43A1AD5A56D0}" srcOrd="0" destOrd="0" presId="urn:microsoft.com/office/officeart/2005/8/layout/bList2"/>
    <dgm:cxn modelId="{F683285F-6962-46D1-BE25-E1AE79D48859}" type="presParOf" srcId="{3DF91124-3345-488F-AFD4-43A1AD5A56D0}" destId="{26368E63-C170-47B1-9632-A1313D3D7BD0}" srcOrd="0" destOrd="0" presId="urn:microsoft.com/office/officeart/2005/8/layout/bList2"/>
    <dgm:cxn modelId="{CCDE1840-1363-4CAB-9AD3-60014A1BA283}" type="presParOf" srcId="{3DF91124-3345-488F-AFD4-43A1AD5A56D0}" destId="{51AE9E1D-B4D3-456A-93E0-2274C64A315A}" srcOrd="1" destOrd="0" presId="urn:microsoft.com/office/officeart/2005/8/layout/bList2"/>
    <dgm:cxn modelId="{67DF7B5B-A791-47D8-B072-BB32DBAB7F59}" type="presParOf" srcId="{3DF91124-3345-488F-AFD4-43A1AD5A56D0}" destId="{6F9F5B68-58FE-46D1-ADF1-74855FBEFF70}" srcOrd="2" destOrd="0" presId="urn:microsoft.com/office/officeart/2005/8/layout/bList2"/>
    <dgm:cxn modelId="{F4760474-0533-4537-90AC-39160C5C31CB}" type="presParOf" srcId="{3DF91124-3345-488F-AFD4-43A1AD5A56D0}" destId="{3DA8D124-2126-44AE-BEDB-EB44E4E6F495}"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2591FA-2244-4E16-A00F-0B119DE5E9D7}" type="doc">
      <dgm:prSet loTypeId="urn:microsoft.com/office/officeart/2005/8/layout/vList6" loCatId="list" qsTypeId="urn:microsoft.com/office/officeart/2005/8/quickstyle/simple1" qsCatId="simple" csTypeId="urn:microsoft.com/office/officeart/2005/8/colors/accent2_2" csCatId="accent2" phldr="1"/>
      <dgm:spPr/>
      <dgm:t>
        <a:bodyPr/>
        <a:lstStyle/>
        <a:p>
          <a:endParaRPr lang="zh-CN" altLang="en-US"/>
        </a:p>
      </dgm:t>
    </dgm:pt>
    <dgm:pt modelId="{7C96C2DD-F86E-4D01-AD79-84BD2727ADDD}">
      <dgm:prSet/>
      <dgm:spPr/>
      <dgm:t>
        <a:bodyPr/>
        <a:lstStyle/>
        <a:p>
          <a:pPr rtl="0"/>
          <a:r>
            <a:rPr lang="zh-CN" b="1" i="0" baseline="0" dirty="0">
              <a:latin typeface="微软雅黑" pitchFamily="34" charset="-122"/>
              <a:ea typeface="微软雅黑" pitchFamily="34" charset="-122"/>
            </a:rPr>
            <a:t>书签导航</a:t>
          </a:r>
        </a:p>
      </dgm:t>
    </dgm:pt>
    <dgm:pt modelId="{3AD48916-DACE-49E9-8F19-074623B3AAC7}" type="parTrans" cxnId="{BB64EFC4-630F-45C8-8DDB-D9588F9B24FB}">
      <dgm:prSet/>
      <dgm:spPr/>
      <dgm:t>
        <a:bodyPr/>
        <a:lstStyle/>
        <a:p>
          <a:endParaRPr lang="zh-CN" altLang="en-US"/>
        </a:p>
      </dgm:t>
    </dgm:pt>
    <dgm:pt modelId="{66638B83-EC03-4CA2-A894-B870429AC02D}" type="sibTrans" cxnId="{BB64EFC4-630F-45C8-8DDB-D9588F9B24FB}">
      <dgm:prSet/>
      <dgm:spPr/>
      <dgm:t>
        <a:bodyPr/>
        <a:lstStyle/>
        <a:p>
          <a:endParaRPr lang="zh-CN" altLang="en-US"/>
        </a:p>
      </dgm:t>
    </dgm:pt>
    <dgm:pt modelId="{82DD83BD-4CEC-4220-A7CA-39827CFA1F48}">
      <dgm:prSet custT="1"/>
      <dgm:spPr/>
      <dgm:t>
        <a:bodyPr/>
        <a:lstStyle/>
        <a:p>
          <a:pPr algn="r"/>
          <a:r>
            <a:rPr lang="zh-CN" altLang="en-US" sz="800" dirty="0">
              <a:latin typeface="微软雅黑" pitchFamily="34" charset="-122"/>
              <a:ea typeface="微软雅黑" pitchFamily="34" charset="-122"/>
            </a:rPr>
            <a:t>定义书签目录</a:t>
          </a:r>
        </a:p>
      </dgm:t>
    </dgm:pt>
    <dgm:pt modelId="{838D2CA0-7AB3-4EC9-8424-281740421CD9}" type="parTrans" cxnId="{9AA9629E-E0AC-4E3A-AB38-DEB722FE012D}">
      <dgm:prSet/>
      <dgm:spPr/>
      <dgm:t>
        <a:bodyPr/>
        <a:lstStyle/>
        <a:p>
          <a:endParaRPr lang="zh-CN" altLang="en-US"/>
        </a:p>
      </dgm:t>
    </dgm:pt>
    <dgm:pt modelId="{EC5196DA-FFBB-459D-BE4E-3542B53592A1}" type="sibTrans" cxnId="{9AA9629E-E0AC-4E3A-AB38-DEB722FE012D}">
      <dgm:prSet/>
      <dgm:spPr/>
      <dgm:t>
        <a:bodyPr/>
        <a:lstStyle/>
        <a:p>
          <a:endParaRPr lang="zh-CN" altLang="en-US"/>
        </a:p>
      </dgm:t>
    </dgm:pt>
    <dgm:pt modelId="{F7F34293-91C7-4571-A2C0-ECDFEB1C69B1}" type="pres">
      <dgm:prSet presAssocID="{302591FA-2244-4E16-A00F-0B119DE5E9D7}" presName="Name0" presStyleCnt="0">
        <dgm:presLayoutVars>
          <dgm:dir/>
          <dgm:animLvl val="lvl"/>
          <dgm:resizeHandles/>
        </dgm:presLayoutVars>
      </dgm:prSet>
      <dgm:spPr/>
    </dgm:pt>
    <dgm:pt modelId="{4F114C66-C9CD-4A4D-8211-737DDA9E9EE0}" type="pres">
      <dgm:prSet presAssocID="{7C96C2DD-F86E-4D01-AD79-84BD2727ADDD}" presName="linNode" presStyleCnt="0"/>
      <dgm:spPr/>
    </dgm:pt>
    <dgm:pt modelId="{5D96D10A-D28C-4CF9-8E48-66D57D867A5D}" type="pres">
      <dgm:prSet presAssocID="{7C96C2DD-F86E-4D01-AD79-84BD2727ADDD}" presName="parentShp" presStyleLbl="node1" presStyleIdx="0" presStyleCnt="1" custLinFactNeighborY="8333">
        <dgm:presLayoutVars>
          <dgm:bulletEnabled val="1"/>
        </dgm:presLayoutVars>
      </dgm:prSet>
      <dgm:spPr/>
    </dgm:pt>
    <dgm:pt modelId="{F1E78DCD-3D68-49BE-8BA2-4539BAFB53F1}" type="pres">
      <dgm:prSet presAssocID="{7C96C2DD-F86E-4D01-AD79-84BD2727ADDD}" presName="childShp" presStyleLbl="bgAccFollowNode1" presStyleIdx="0" presStyleCnt="1">
        <dgm:presLayoutVars>
          <dgm:bulletEnabled val="1"/>
        </dgm:presLayoutVars>
      </dgm:prSet>
      <dgm:spPr/>
    </dgm:pt>
  </dgm:ptLst>
  <dgm:cxnLst>
    <dgm:cxn modelId="{9AA9629E-E0AC-4E3A-AB38-DEB722FE012D}" srcId="{7C96C2DD-F86E-4D01-AD79-84BD2727ADDD}" destId="{82DD83BD-4CEC-4220-A7CA-39827CFA1F48}" srcOrd="0" destOrd="0" parTransId="{838D2CA0-7AB3-4EC9-8424-281740421CD9}" sibTransId="{EC5196DA-FFBB-459D-BE4E-3542B53592A1}"/>
    <dgm:cxn modelId="{BB64EFC4-630F-45C8-8DDB-D9588F9B24FB}" srcId="{302591FA-2244-4E16-A00F-0B119DE5E9D7}" destId="{7C96C2DD-F86E-4D01-AD79-84BD2727ADDD}" srcOrd="0" destOrd="0" parTransId="{3AD48916-DACE-49E9-8F19-074623B3AAC7}" sibTransId="{66638B83-EC03-4CA2-A894-B870429AC02D}"/>
    <dgm:cxn modelId="{0AD084CE-2D2F-4C7E-8B98-3D41DD8E6AE0}" type="presOf" srcId="{82DD83BD-4CEC-4220-A7CA-39827CFA1F48}" destId="{F1E78DCD-3D68-49BE-8BA2-4539BAFB53F1}" srcOrd="0" destOrd="0" presId="urn:microsoft.com/office/officeart/2005/8/layout/vList6"/>
    <dgm:cxn modelId="{CF3350E7-AA36-4B66-BED8-630CFC5B09CC}" type="presOf" srcId="{302591FA-2244-4E16-A00F-0B119DE5E9D7}" destId="{F7F34293-91C7-4571-A2C0-ECDFEB1C69B1}" srcOrd="0" destOrd="0" presId="urn:microsoft.com/office/officeart/2005/8/layout/vList6"/>
    <dgm:cxn modelId="{5DE75EF1-7192-460F-B50E-A28193ACDBED}" type="presOf" srcId="{7C96C2DD-F86E-4D01-AD79-84BD2727ADDD}" destId="{5D96D10A-D28C-4CF9-8E48-66D57D867A5D}" srcOrd="0" destOrd="0" presId="urn:microsoft.com/office/officeart/2005/8/layout/vList6"/>
    <dgm:cxn modelId="{FB86EBE8-D833-43F4-ABAE-73A0A2F1EFE6}" type="presParOf" srcId="{F7F34293-91C7-4571-A2C0-ECDFEB1C69B1}" destId="{4F114C66-C9CD-4A4D-8211-737DDA9E9EE0}" srcOrd="0" destOrd="0" presId="urn:microsoft.com/office/officeart/2005/8/layout/vList6"/>
    <dgm:cxn modelId="{3875BEDC-7824-4D00-9887-AF40C1272CC3}" type="presParOf" srcId="{4F114C66-C9CD-4A4D-8211-737DDA9E9EE0}" destId="{5D96D10A-D28C-4CF9-8E48-66D57D867A5D}" srcOrd="0" destOrd="0" presId="urn:microsoft.com/office/officeart/2005/8/layout/vList6"/>
    <dgm:cxn modelId="{521C9D10-A35D-4B64-92B6-B870B9AF9D1E}" type="presParOf" srcId="{4F114C66-C9CD-4A4D-8211-737DDA9E9EE0}" destId="{F1E78DCD-3D68-49BE-8BA2-4539BAFB53F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2591FA-2244-4E16-A00F-0B119DE5E9D7}" type="doc">
      <dgm:prSet loTypeId="urn:microsoft.com/office/officeart/2005/8/layout/vList6" loCatId="list" qsTypeId="urn:microsoft.com/office/officeart/2005/8/quickstyle/simple1" qsCatId="simple" csTypeId="urn:microsoft.com/office/officeart/2005/8/colors/accent2_2" csCatId="accent2" phldr="1"/>
      <dgm:spPr/>
      <dgm:t>
        <a:bodyPr/>
        <a:lstStyle/>
        <a:p>
          <a:endParaRPr lang="zh-CN" altLang="en-US"/>
        </a:p>
      </dgm:t>
    </dgm:pt>
    <dgm:pt modelId="{7C96C2DD-F86E-4D01-AD79-84BD2727ADDD}">
      <dgm:prSet/>
      <dgm:spPr/>
      <dgm:t>
        <a:bodyPr/>
        <a:lstStyle/>
        <a:p>
          <a:pPr rtl="0"/>
          <a:r>
            <a:rPr lang="zh-CN" altLang="en-US" b="1" i="0" baseline="0" dirty="0"/>
            <a:t>定义</a:t>
          </a:r>
          <a:r>
            <a:rPr lang="zh-CN" b="1" i="0" baseline="0" dirty="0"/>
            <a:t>书签</a:t>
          </a:r>
        </a:p>
      </dgm:t>
    </dgm:pt>
    <dgm:pt modelId="{3AD48916-DACE-49E9-8F19-074623B3AAC7}" type="parTrans" cxnId="{BB64EFC4-630F-45C8-8DDB-D9588F9B24FB}">
      <dgm:prSet/>
      <dgm:spPr/>
      <dgm:t>
        <a:bodyPr/>
        <a:lstStyle/>
        <a:p>
          <a:endParaRPr lang="zh-CN" altLang="en-US"/>
        </a:p>
      </dgm:t>
    </dgm:pt>
    <dgm:pt modelId="{66638B83-EC03-4CA2-A894-B870429AC02D}" type="sibTrans" cxnId="{BB64EFC4-630F-45C8-8DDB-D9588F9B24FB}">
      <dgm:prSet/>
      <dgm:spPr/>
      <dgm:t>
        <a:bodyPr/>
        <a:lstStyle/>
        <a:p>
          <a:endParaRPr lang="zh-CN" altLang="en-US"/>
        </a:p>
      </dgm:t>
    </dgm:pt>
    <dgm:pt modelId="{F7F34293-91C7-4571-A2C0-ECDFEB1C69B1}" type="pres">
      <dgm:prSet presAssocID="{302591FA-2244-4E16-A00F-0B119DE5E9D7}" presName="Name0" presStyleCnt="0">
        <dgm:presLayoutVars>
          <dgm:dir/>
          <dgm:animLvl val="lvl"/>
          <dgm:resizeHandles/>
        </dgm:presLayoutVars>
      </dgm:prSet>
      <dgm:spPr/>
    </dgm:pt>
    <dgm:pt modelId="{4F114C66-C9CD-4A4D-8211-737DDA9E9EE0}" type="pres">
      <dgm:prSet presAssocID="{7C96C2DD-F86E-4D01-AD79-84BD2727ADDD}" presName="linNode" presStyleCnt="0"/>
      <dgm:spPr/>
    </dgm:pt>
    <dgm:pt modelId="{5D96D10A-D28C-4CF9-8E48-66D57D867A5D}" type="pres">
      <dgm:prSet presAssocID="{7C96C2DD-F86E-4D01-AD79-84BD2727ADDD}" presName="parentShp" presStyleLbl="node1" presStyleIdx="0" presStyleCnt="1" custLinFactNeighborY="8333">
        <dgm:presLayoutVars>
          <dgm:bulletEnabled val="1"/>
        </dgm:presLayoutVars>
      </dgm:prSet>
      <dgm:spPr/>
    </dgm:pt>
    <dgm:pt modelId="{F1E78DCD-3D68-49BE-8BA2-4539BAFB53F1}" type="pres">
      <dgm:prSet presAssocID="{7C96C2DD-F86E-4D01-AD79-84BD2727ADDD}" presName="childShp" presStyleLbl="bgAccFollowNode1" presStyleIdx="0" presStyleCnt="1" custLinFactNeighborY="8333">
        <dgm:presLayoutVars>
          <dgm:bulletEnabled val="1"/>
        </dgm:presLayoutVars>
      </dgm:prSet>
      <dgm:spPr/>
    </dgm:pt>
  </dgm:ptLst>
  <dgm:cxnLst>
    <dgm:cxn modelId="{39B7710E-BF89-479F-9814-6BE847FA141D}" type="presOf" srcId="{302591FA-2244-4E16-A00F-0B119DE5E9D7}" destId="{F7F34293-91C7-4571-A2C0-ECDFEB1C69B1}" srcOrd="0" destOrd="0" presId="urn:microsoft.com/office/officeart/2005/8/layout/vList6"/>
    <dgm:cxn modelId="{00500151-2B07-4A3F-951A-05CA5EDA8712}" type="presOf" srcId="{7C96C2DD-F86E-4D01-AD79-84BD2727ADDD}" destId="{5D96D10A-D28C-4CF9-8E48-66D57D867A5D}" srcOrd="0" destOrd="0" presId="urn:microsoft.com/office/officeart/2005/8/layout/vList6"/>
    <dgm:cxn modelId="{BB64EFC4-630F-45C8-8DDB-D9588F9B24FB}" srcId="{302591FA-2244-4E16-A00F-0B119DE5E9D7}" destId="{7C96C2DD-F86E-4D01-AD79-84BD2727ADDD}" srcOrd="0" destOrd="0" parTransId="{3AD48916-DACE-49E9-8F19-074623B3AAC7}" sibTransId="{66638B83-EC03-4CA2-A894-B870429AC02D}"/>
    <dgm:cxn modelId="{BC7AAD55-D579-415E-B98D-A89B605B5681}" type="presParOf" srcId="{F7F34293-91C7-4571-A2C0-ECDFEB1C69B1}" destId="{4F114C66-C9CD-4A4D-8211-737DDA9E9EE0}" srcOrd="0" destOrd="0" presId="urn:microsoft.com/office/officeart/2005/8/layout/vList6"/>
    <dgm:cxn modelId="{A0215BA6-0515-4A6E-B18A-82186022C817}" type="presParOf" srcId="{4F114C66-C9CD-4A4D-8211-737DDA9E9EE0}" destId="{5D96D10A-D28C-4CF9-8E48-66D57D867A5D}" srcOrd="0" destOrd="0" presId="urn:microsoft.com/office/officeart/2005/8/layout/vList6"/>
    <dgm:cxn modelId="{B227FB2D-3A07-4BCE-B397-277B9AB5557D}" type="presParOf" srcId="{4F114C66-C9CD-4A4D-8211-737DDA9E9EE0}" destId="{F1E78DCD-3D68-49BE-8BA2-4539BAFB53F1}" srcOrd="1"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68E63-C170-47B1-9632-A1313D3D7BD0}">
      <dsp:nvSpPr>
        <dsp:cNvPr id="0" name=""/>
        <dsp:cNvSpPr/>
      </dsp:nvSpPr>
      <dsp:spPr>
        <a:xfrm>
          <a:off x="454764" y="3224"/>
          <a:ext cx="5796071" cy="2358718"/>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altLang="zh-CN" sz="1400" b="1" kern="1200" dirty="0">
              <a:latin typeface="微软雅黑" pitchFamily="34" charset="-122"/>
              <a:ea typeface="微软雅黑" pitchFamily="34" charset="-122"/>
            </a:rPr>
            <a:t>Web </a:t>
          </a:r>
          <a:r>
            <a:rPr lang="zh-CN" altLang="en-US" sz="1400" b="1" kern="1200" dirty="0">
              <a:latin typeface="微软雅黑" pitchFamily="34" charset="-122"/>
              <a:ea typeface="微软雅黑" pitchFamily="34" charset="-122"/>
            </a:rPr>
            <a:t>前端开发工程师应掌握以下内容：</a:t>
          </a:r>
        </a:p>
        <a:p>
          <a:pPr marL="228600" lvl="2" indent="-114300" algn="l" defTabSz="622300">
            <a:lnSpc>
              <a:spcPct val="90000"/>
            </a:lnSpc>
            <a:spcBef>
              <a:spcPct val="0"/>
            </a:spcBef>
            <a:spcAft>
              <a:spcPct val="15000"/>
            </a:spcAft>
            <a:buChar char="•"/>
          </a:pPr>
          <a:r>
            <a:rPr lang="zh-CN" altLang="en-US" sz="1400" b="1" kern="1200" dirty="0">
              <a:latin typeface="微软雅黑" pitchFamily="34" charset="-122"/>
              <a:ea typeface="微软雅黑" pitchFamily="34" charset="-122"/>
            </a:rPr>
            <a:t>掌握超链接的基本标记语法和属性语法。</a:t>
          </a:r>
        </a:p>
        <a:p>
          <a:pPr marL="228600" lvl="2" indent="-114300" algn="l" defTabSz="622300">
            <a:lnSpc>
              <a:spcPct val="90000"/>
            </a:lnSpc>
            <a:spcBef>
              <a:spcPct val="0"/>
            </a:spcBef>
            <a:spcAft>
              <a:spcPct val="15000"/>
            </a:spcAft>
            <a:buChar char="•"/>
          </a:pPr>
          <a:r>
            <a:rPr lang="zh-CN" altLang="en-US" sz="1400" b="1" kern="1200" dirty="0">
              <a:latin typeface="微软雅黑" pitchFamily="34" charset="-122"/>
              <a:ea typeface="微软雅黑" pitchFamily="34" charset="-122"/>
            </a:rPr>
            <a:t>理解超链接分类、路径、书签等概念。</a:t>
          </a:r>
        </a:p>
        <a:p>
          <a:pPr marL="228600" lvl="2" indent="-114300" algn="l" defTabSz="622300">
            <a:lnSpc>
              <a:spcPct val="90000"/>
            </a:lnSpc>
            <a:spcBef>
              <a:spcPct val="0"/>
            </a:spcBef>
            <a:spcAft>
              <a:spcPct val="15000"/>
            </a:spcAft>
            <a:buChar char="•"/>
          </a:pPr>
          <a:r>
            <a:rPr lang="zh-CN" altLang="en-US" sz="1400" b="1" kern="1200" dirty="0">
              <a:latin typeface="微软雅黑" pitchFamily="34" charset="-122"/>
              <a:ea typeface="微软雅黑" pitchFamily="34" charset="-122"/>
            </a:rPr>
            <a:t>学会使用超链接实现文件下载、</a:t>
          </a:r>
          <a:r>
            <a:rPr lang="en-US" altLang="zh-CN" sz="1400" b="1" kern="1200" dirty="0">
              <a:latin typeface="微软雅黑" pitchFamily="34" charset="-122"/>
              <a:ea typeface="微软雅黑" pitchFamily="34" charset="-122"/>
            </a:rPr>
            <a:t>FTP </a:t>
          </a:r>
          <a:r>
            <a:rPr lang="zh-CN" altLang="en-US" sz="1400" b="1" kern="1200" dirty="0">
              <a:latin typeface="微软雅黑" pitchFamily="34" charset="-122"/>
              <a:ea typeface="微软雅黑" pitchFamily="34" charset="-122"/>
            </a:rPr>
            <a:t>下载、电子邮件链接、图像链接。</a:t>
          </a:r>
        </a:p>
        <a:p>
          <a:pPr marL="228600" lvl="2" indent="-114300" algn="l" defTabSz="622300">
            <a:lnSpc>
              <a:spcPct val="90000"/>
            </a:lnSpc>
            <a:spcBef>
              <a:spcPct val="0"/>
            </a:spcBef>
            <a:spcAft>
              <a:spcPct val="15000"/>
            </a:spcAft>
            <a:buChar char="•"/>
          </a:pPr>
          <a:r>
            <a:rPr lang="zh-CN" altLang="en-US" sz="1400" b="1" kern="1200" dirty="0">
              <a:latin typeface="微软雅黑" pitchFamily="34" charset="-122"/>
              <a:ea typeface="微软雅黑" pitchFamily="34" charset="-122"/>
            </a:rPr>
            <a:t>学会使用超链接制作书签。</a:t>
          </a:r>
        </a:p>
        <a:p>
          <a:pPr marL="228600" lvl="2" indent="-114300" algn="l" defTabSz="622300">
            <a:lnSpc>
              <a:spcPct val="90000"/>
            </a:lnSpc>
            <a:spcBef>
              <a:spcPct val="0"/>
            </a:spcBef>
            <a:spcAft>
              <a:spcPct val="15000"/>
            </a:spcAft>
            <a:buChar char="•"/>
          </a:pPr>
          <a:r>
            <a:rPr lang="zh-CN" altLang="en-US" sz="1400" b="1" kern="1200" dirty="0">
              <a:latin typeface="微软雅黑" pitchFamily="34" charset="-122"/>
              <a:ea typeface="微软雅黑" pitchFamily="34" charset="-122"/>
            </a:rPr>
            <a:t>学会使用浮动框架实现内嵌页面的显示</a:t>
          </a:r>
        </a:p>
      </dsp:txBody>
      <dsp:txXfrm>
        <a:off x="510032" y="58492"/>
        <a:ext cx="5685535" cy="2303450"/>
      </dsp:txXfrm>
    </dsp:sp>
    <dsp:sp modelId="{6F9F5B68-58FE-46D1-ADF1-74855FBEFF70}">
      <dsp:nvSpPr>
        <dsp:cNvPr id="0" name=""/>
        <dsp:cNvSpPr/>
      </dsp:nvSpPr>
      <dsp:spPr>
        <a:xfrm>
          <a:off x="1772903" y="2362202"/>
          <a:ext cx="3159793" cy="1013731"/>
        </a:xfrm>
        <a:prstGeom prst="rect">
          <a:avLst/>
        </a:prstGeom>
        <a:solidFill>
          <a:schemeClr val="accent2">
            <a:shade val="8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marL="0" lvl="0" indent="0" algn="l" defTabSz="1600200">
            <a:lnSpc>
              <a:spcPct val="90000"/>
            </a:lnSpc>
            <a:spcBef>
              <a:spcPct val="0"/>
            </a:spcBef>
            <a:spcAft>
              <a:spcPct val="35000"/>
            </a:spcAft>
            <a:buNone/>
          </a:pPr>
          <a:r>
            <a:rPr lang="zh-CN" altLang="en-US" sz="3600" kern="1200" dirty="0">
              <a:latin typeface="微软雅黑" pitchFamily="34" charset="-122"/>
              <a:ea typeface="微软雅黑" pitchFamily="34" charset="-122"/>
            </a:rPr>
            <a:t>目标</a:t>
          </a:r>
        </a:p>
      </dsp:txBody>
      <dsp:txXfrm>
        <a:off x="1772903" y="2362202"/>
        <a:ext cx="2225206" cy="1013731"/>
      </dsp:txXfrm>
    </dsp:sp>
    <dsp:sp modelId="{3DA8D124-2126-44AE-BEDB-EB44E4E6F495}">
      <dsp:nvSpPr>
        <dsp:cNvPr id="0" name=""/>
        <dsp:cNvSpPr/>
      </dsp:nvSpPr>
      <dsp:spPr>
        <a:xfrm>
          <a:off x="4087495" y="2523047"/>
          <a:ext cx="1105927" cy="1105927"/>
        </a:xfrm>
        <a:prstGeom prst="ellipse">
          <a:avLst/>
        </a:prstGeom>
        <a:blipFill rotWithShape="0">
          <a:blip xmlns:r="http://schemas.openxmlformats.org/officeDocument/2006/relationships" r:embed="rId1"/>
          <a:stretch>
            <a:fillRect/>
          </a:stretch>
        </a:blip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78DCD-3D68-49BE-8BA2-4539BAFB53F1}">
      <dsp:nvSpPr>
        <dsp:cNvPr id="0" name=""/>
        <dsp:cNvSpPr/>
      </dsp:nvSpPr>
      <dsp:spPr>
        <a:xfrm>
          <a:off x="304799" y="0"/>
          <a:ext cx="457200" cy="914400"/>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t" anchorCtr="0">
          <a:noAutofit/>
        </a:bodyPr>
        <a:lstStyle/>
        <a:p>
          <a:pPr marL="57150" lvl="1" indent="-57150" algn="r" defTabSz="355600">
            <a:lnSpc>
              <a:spcPct val="90000"/>
            </a:lnSpc>
            <a:spcBef>
              <a:spcPct val="0"/>
            </a:spcBef>
            <a:spcAft>
              <a:spcPct val="15000"/>
            </a:spcAft>
            <a:buChar char="•"/>
          </a:pPr>
          <a:r>
            <a:rPr lang="zh-CN" altLang="en-US" sz="800" kern="1200" dirty="0">
              <a:latin typeface="微软雅黑" pitchFamily="34" charset="-122"/>
              <a:ea typeface="微软雅黑" pitchFamily="34" charset="-122"/>
            </a:rPr>
            <a:t>定义书签目录</a:t>
          </a:r>
        </a:p>
      </dsp:txBody>
      <dsp:txXfrm>
        <a:off x="304799" y="114300"/>
        <a:ext cx="285750" cy="685800"/>
      </dsp:txXfrm>
    </dsp:sp>
    <dsp:sp modelId="{5D96D10A-D28C-4CF9-8E48-66D57D867A5D}">
      <dsp:nvSpPr>
        <dsp:cNvPr id="0" name=""/>
        <dsp:cNvSpPr/>
      </dsp:nvSpPr>
      <dsp:spPr>
        <a:xfrm>
          <a:off x="0" y="0"/>
          <a:ext cx="304800" cy="914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rtl="0">
            <a:lnSpc>
              <a:spcPct val="90000"/>
            </a:lnSpc>
            <a:spcBef>
              <a:spcPct val="0"/>
            </a:spcBef>
            <a:spcAft>
              <a:spcPct val="35000"/>
            </a:spcAft>
            <a:buNone/>
          </a:pPr>
          <a:r>
            <a:rPr lang="zh-CN" sz="1000" b="1" i="0" kern="1200" baseline="0" dirty="0">
              <a:latin typeface="微软雅黑" pitchFamily="34" charset="-122"/>
              <a:ea typeface="微软雅黑" pitchFamily="34" charset="-122"/>
            </a:rPr>
            <a:t>书签导航</a:t>
          </a:r>
        </a:p>
      </dsp:txBody>
      <dsp:txXfrm>
        <a:off x="14879" y="14879"/>
        <a:ext cx="275042" cy="8846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78DCD-3D68-49BE-8BA2-4539BAFB53F1}">
      <dsp:nvSpPr>
        <dsp:cNvPr id="0" name=""/>
        <dsp:cNvSpPr/>
      </dsp:nvSpPr>
      <dsp:spPr>
        <a:xfrm>
          <a:off x="304799" y="0"/>
          <a:ext cx="457200" cy="914400"/>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96D10A-D28C-4CF9-8E48-66D57D867A5D}">
      <dsp:nvSpPr>
        <dsp:cNvPr id="0" name=""/>
        <dsp:cNvSpPr/>
      </dsp:nvSpPr>
      <dsp:spPr>
        <a:xfrm>
          <a:off x="0" y="0"/>
          <a:ext cx="304800" cy="914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rtl="0">
            <a:lnSpc>
              <a:spcPct val="90000"/>
            </a:lnSpc>
            <a:spcBef>
              <a:spcPct val="0"/>
            </a:spcBef>
            <a:spcAft>
              <a:spcPct val="35000"/>
            </a:spcAft>
            <a:buNone/>
          </a:pPr>
          <a:r>
            <a:rPr lang="zh-CN" altLang="en-US" sz="1000" b="1" i="0" kern="1200" baseline="0" dirty="0"/>
            <a:t>定义</a:t>
          </a:r>
          <a:r>
            <a:rPr lang="zh-CN" sz="1000" b="1" i="0" kern="1200" baseline="0" dirty="0"/>
            <a:t>书签</a:t>
          </a:r>
        </a:p>
      </dsp:txBody>
      <dsp:txXfrm>
        <a:off x="14879" y="14879"/>
        <a:ext cx="275042" cy="884642"/>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b="0">
                <a:latin typeface="Arial" charset="0"/>
                <a:ea typeface="宋体" charset="-122"/>
              </a:defRPr>
            </a:lvl1pPr>
          </a:lstStyle>
          <a:p>
            <a:endParaRPr lang="en-US" altLang="zh-CN"/>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Arial" charset="0"/>
                <a:ea typeface="宋体" charset="-122"/>
              </a:defRPr>
            </a:lvl1pPr>
          </a:lstStyle>
          <a:p>
            <a:endParaRPr lang="en-US" altLang="zh-CN"/>
          </a:p>
        </p:txBody>
      </p:sp>
      <p:sp>
        <p:nvSpPr>
          <p:cNvPr id="450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b="0">
                <a:latin typeface="Arial" charset="0"/>
                <a:ea typeface="宋体" charset="-122"/>
              </a:defRPr>
            </a:lvl1pPr>
          </a:lstStyle>
          <a:p>
            <a:endParaRPr lang="en-US" altLang="zh-CN"/>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b="0">
                <a:latin typeface="Arial" charset="0"/>
                <a:ea typeface="宋体" charset="-122"/>
              </a:defRPr>
            </a:lvl1pPr>
          </a:lstStyle>
          <a:p>
            <a:fld id="{97158789-C954-4FE5-BEAF-3AA3CE842C98}" type="slidenum">
              <a:rPr lang="en-US" altLang="zh-CN"/>
              <a:pPr/>
              <a:t>‹#›</a:t>
            </a:fld>
            <a:endParaRPr lang="en-US" altLang="zh-CN"/>
          </a:p>
        </p:txBody>
      </p:sp>
    </p:spTree>
    <p:extLst>
      <p:ext uri="{BB962C8B-B14F-4D97-AF65-F5344CB8AC3E}">
        <p14:creationId xmlns:p14="http://schemas.microsoft.com/office/powerpoint/2010/main" val="16914465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锚点：</a:t>
            </a:r>
            <a:br>
              <a:rPr lang="en-US" altLang="zh-CN" dirty="0"/>
            </a:br>
            <a:r>
              <a:rPr lang="en-US" altLang="zh-CN" dirty="0"/>
              <a:t>https://www.jb51.net/web/118579.html</a:t>
            </a:r>
            <a:br>
              <a:rPr lang="en-US" altLang="zh-CN" dirty="0"/>
            </a:br>
            <a:r>
              <a:rPr lang="en-US" altLang="zh-CN" dirty="0"/>
              <a:t>https://www.cnblogs.com/qiujianmei/p/7111600.html</a:t>
            </a:r>
            <a:endParaRPr lang="zh-CN" altLang="en-US" dirty="0"/>
          </a:p>
        </p:txBody>
      </p:sp>
      <p:sp>
        <p:nvSpPr>
          <p:cNvPr id="4" name="灯片编号占位符 3"/>
          <p:cNvSpPr>
            <a:spLocks noGrp="1"/>
          </p:cNvSpPr>
          <p:nvPr>
            <p:ph type="sldNum" sz="quarter" idx="5"/>
          </p:nvPr>
        </p:nvSpPr>
        <p:spPr/>
        <p:txBody>
          <a:bodyPr/>
          <a:lstStyle/>
          <a:p>
            <a:fld id="{97158789-C954-4FE5-BEAF-3AA3CE842C98}" type="slidenum">
              <a:rPr lang="en-US" altLang="zh-CN" smtClean="0"/>
              <a:pPr/>
              <a:t>4</a:t>
            </a:fld>
            <a:endParaRPr lang="en-US" altLang="zh-CN"/>
          </a:p>
        </p:txBody>
      </p:sp>
    </p:spTree>
    <p:extLst>
      <p:ext uri="{BB962C8B-B14F-4D97-AF65-F5344CB8AC3E}">
        <p14:creationId xmlns:p14="http://schemas.microsoft.com/office/powerpoint/2010/main" val="234493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158789-C954-4FE5-BEAF-3AA3CE842C98}" type="slidenum">
              <a:rPr lang="en-US" altLang="zh-CN" smtClean="0"/>
              <a:pPr/>
              <a:t>5</a:t>
            </a:fld>
            <a:endParaRPr lang="en-US" altLang="zh-CN"/>
          </a:p>
        </p:txBody>
      </p:sp>
    </p:spTree>
    <p:extLst>
      <p:ext uri="{BB962C8B-B14F-4D97-AF65-F5344CB8AC3E}">
        <p14:creationId xmlns:p14="http://schemas.microsoft.com/office/powerpoint/2010/main" val="1098035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158789-C954-4FE5-BEAF-3AA3CE842C98}" type="slidenum">
              <a:rPr lang="en-US" altLang="zh-CN" smtClean="0"/>
              <a:pPr/>
              <a:t>9</a:t>
            </a:fld>
            <a:endParaRPr lang="en-US" altLang="zh-CN"/>
          </a:p>
        </p:txBody>
      </p:sp>
    </p:spTree>
    <p:extLst>
      <p:ext uri="{BB962C8B-B14F-4D97-AF65-F5344CB8AC3E}">
        <p14:creationId xmlns:p14="http://schemas.microsoft.com/office/powerpoint/2010/main" val="949423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6"/>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37930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4"/>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1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664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6463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8332" y="73819"/>
            <a:ext cx="2089151" cy="45291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0876" y="73819"/>
            <a:ext cx="6115051" cy="45291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289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89015" y="73823"/>
            <a:ext cx="7761287" cy="567929"/>
          </a:xfrm>
        </p:spPr>
        <p:txBody>
          <a:bodyPr/>
          <a:lstStyle/>
          <a:p>
            <a:r>
              <a:rPr lang="zh-CN" altLang="en-US"/>
              <a:t>单击此处编辑母版标题样式</a:t>
            </a:r>
          </a:p>
        </p:txBody>
      </p:sp>
      <p:sp>
        <p:nvSpPr>
          <p:cNvPr id="3" name="文本占位符 2"/>
          <p:cNvSpPr>
            <a:spLocks noGrp="1"/>
          </p:cNvSpPr>
          <p:nvPr>
            <p:ph type="body" sz="half" idx="1"/>
          </p:nvPr>
        </p:nvSpPr>
        <p:spPr>
          <a:xfrm>
            <a:off x="650875" y="810817"/>
            <a:ext cx="4102100" cy="379214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5375" y="810817"/>
            <a:ext cx="4102100" cy="379214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60013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89015" y="73818"/>
            <a:ext cx="7761287" cy="567929"/>
          </a:xfrm>
        </p:spPr>
        <p:txBody>
          <a:bodyPr/>
          <a:lstStyle/>
          <a:p>
            <a:r>
              <a:rPr lang="zh-CN" altLang="en-US"/>
              <a:t>单击此处编辑母版标题样式</a:t>
            </a:r>
          </a:p>
        </p:txBody>
      </p:sp>
      <p:sp>
        <p:nvSpPr>
          <p:cNvPr id="3" name="表格占位符 2"/>
          <p:cNvSpPr>
            <a:spLocks noGrp="1"/>
          </p:cNvSpPr>
          <p:nvPr>
            <p:ph type="tbl" idx="1"/>
          </p:nvPr>
        </p:nvSpPr>
        <p:spPr>
          <a:xfrm>
            <a:off x="650875" y="810817"/>
            <a:ext cx="8356600" cy="3792140"/>
          </a:xfrm>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306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9"/>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8"/>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8784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0875" y="810817"/>
            <a:ext cx="4102100" cy="37921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5375" y="810817"/>
            <a:ext cx="4102100" cy="37921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329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15133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5133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8070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7381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625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04788"/>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3" y="204795"/>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1168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89015" y="73821"/>
            <a:ext cx="7761287" cy="567929"/>
          </a:xfrm>
          <a:prstGeom prst="rect">
            <a:avLst/>
          </a:prstGeom>
          <a:noFill/>
          <a:ln w="12700">
            <a:noFill/>
            <a:miter lim="800000"/>
            <a:headEnd/>
            <a:tailEnd/>
          </a:ln>
        </p:spPr>
        <p:txBody>
          <a:bodyPr vert="horz" wrap="square" lIns="90488" tIns="44450" rIns="90488" bIns="44450" numCol="1" anchor="ctr" anchorCtr="0" compatLnSpc="1">
            <a:prstTxWarp prst="textNoShape">
              <a:avLst/>
            </a:prstTxWarp>
          </a:bodyPr>
          <a:lstStyle/>
          <a:p>
            <a:pPr lvl="0"/>
            <a:endParaRPr lang="zh-CN" altLang="zh-CN" dirty="0"/>
          </a:p>
        </p:txBody>
      </p:sp>
      <p:sp>
        <p:nvSpPr>
          <p:cNvPr id="30723" name="Rectangle 3"/>
          <p:cNvSpPr>
            <a:spLocks noChangeArrowheads="1"/>
          </p:cNvSpPr>
          <p:nvPr/>
        </p:nvSpPr>
        <p:spPr bwMode="auto">
          <a:xfrm>
            <a:off x="4876801" y="4781550"/>
            <a:ext cx="3009900" cy="274434"/>
          </a:xfrm>
          <a:prstGeom prst="rect">
            <a:avLst/>
          </a:prstGeom>
          <a:noFill/>
          <a:ln w="12700">
            <a:noFill/>
            <a:miter lim="800000"/>
            <a:headEnd/>
            <a:tailEnd/>
          </a:ln>
          <a:effectLst/>
        </p:spPr>
        <p:txBody>
          <a:bodyPr lIns="90488" tIns="44450" rIns="90488" bIns="44450">
            <a:spAutoFit/>
          </a:bodyPr>
          <a:lstStyle/>
          <a:p>
            <a:pPr>
              <a:lnSpc>
                <a:spcPct val="100000"/>
              </a:lnSpc>
              <a:spcBef>
                <a:spcPct val="0"/>
              </a:spcBef>
              <a:buClrTx/>
              <a:buSzTx/>
              <a:buFontTx/>
              <a:buNone/>
              <a:defRPr/>
            </a:pPr>
            <a:r>
              <a:rPr lang="zh-CN" altLang="en-GB" sz="1200" dirty="0">
                <a:latin typeface="微软雅黑" pitchFamily="34" charset="-122"/>
                <a:ea typeface="微软雅黑" pitchFamily="34" charset="-122"/>
              </a:rPr>
              <a:t>第</a:t>
            </a:r>
            <a:r>
              <a:rPr lang="en-GB" altLang="zh-CN" sz="1200" dirty="0">
                <a:latin typeface="微软雅黑" pitchFamily="34" charset="-122"/>
                <a:ea typeface="微软雅黑" pitchFamily="34" charset="-122"/>
              </a:rPr>
              <a:t>5</a:t>
            </a:r>
            <a:r>
              <a:rPr lang="zh-CN" altLang="en-GB" sz="1200" dirty="0">
                <a:latin typeface="微软雅黑" pitchFamily="34" charset="-122"/>
                <a:ea typeface="微软雅黑" pitchFamily="34" charset="-122"/>
              </a:rPr>
              <a:t>章   </a:t>
            </a:r>
            <a:r>
              <a:rPr lang="zh-CN" altLang="en-US" sz="1200" b="1" kern="1200" dirty="0">
                <a:solidFill>
                  <a:schemeClr val="tx1"/>
                </a:solidFill>
                <a:latin typeface="微软雅黑" pitchFamily="34" charset="-122"/>
                <a:ea typeface="微软雅黑" pitchFamily="34" charset="-122"/>
                <a:cs typeface="+mn-cs"/>
              </a:rPr>
              <a:t>超链接与浮动框架</a:t>
            </a:r>
            <a:endParaRPr lang="zh-CN" altLang="en-GB" sz="1200" b="1" kern="1200" dirty="0">
              <a:solidFill>
                <a:schemeClr val="tx1"/>
              </a:solidFill>
              <a:latin typeface="微软雅黑" pitchFamily="34" charset="-122"/>
              <a:ea typeface="微软雅黑" pitchFamily="34" charset="-122"/>
              <a:cs typeface="+mn-cs"/>
            </a:endParaRPr>
          </a:p>
        </p:txBody>
      </p:sp>
      <p:sp>
        <p:nvSpPr>
          <p:cNvPr id="30724" name="Rectangle 4"/>
          <p:cNvSpPr>
            <a:spLocks noChangeArrowheads="1"/>
          </p:cNvSpPr>
          <p:nvPr/>
        </p:nvSpPr>
        <p:spPr bwMode="auto">
          <a:xfrm>
            <a:off x="7924800" y="4781550"/>
            <a:ext cx="1143000" cy="274434"/>
          </a:xfrm>
          <a:prstGeom prst="rect">
            <a:avLst/>
          </a:prstGeom>
          <a:noFill/>
          <a:ln w="12700">
            <a:noFill/>
            <a:miter lim="800000"/>
            <a:headEnd/>
            <a:tailEnd/>
          </a:ln>
          <a:effectLst/>
        </p:spPr>
        <p:txBody>
          <a:bodyPr wrap="square" lIns="90488" tIns="44450" rIns="90488" bIns="44450">
            <a:spAutoFit/>
          </a:bodyPr>
          <a:lstStyle/>
          <a:p>
            <a:pPr algn="r">
              <a:lnSpc>
                <a:spcPct val="100000"/>
              </a:lnSpc>
              <a:spcBef>
                <a:spcPct val="0"/>
              </a:spcBef>
              <a:buClrTx/>
              <a:buSzTx/>
              <a:buFontTx/>
              <a:buNone/>
              <a:defRPr/>
            </a:pPr>
            <a:r>
              <a:rPr lang="en-GB" altLang="zh-CN" sz="1200" dirty="0">
                <a:latin typeface="Arial" charset="0"/>
                <a:ea typeface="宋体" pitchFamily="2" charset="-122"/>
              </a:rPr>
              <a:t>Page:   </a:t>
            </a:r>
            <a:fld id="{8160BF45-1FD0-4327-9BF6-F81702477888}" type="slidenum">
              <a:rPr lang="en-GB" altLang="zh-CN" sz="1200">
                <a:latin typeface="Arial" charset="0"/>
                <a:ea typeface="宋体" pitchFamily="2" charset="-122"/>
              </a:rPr>
              <a:pPr algn="r">
                <a:lnSpc>
                  <a:spcPct val="100000"/>
                </a:lnSpc>
                <a:spcBef>
                  <a:spcPct val="0"/>
                </a:spcBef>
                <a:buClrTx/>
                <a:buSzTx/>
                <a:buFontTx/>
                <a:buNone/>
                <a:defRPr/>
              </a:pPr>
              <a:t>‹#›</a:t>
            </a:fld>
            <a:endParaRPr lang="en-GB" altLang="zh-CN" sz="1200" i="1" dirty="0">
              <a:latin typeface="Arial" charset="0"/>
              <a:ea typeface="宋体" pitchFamily="2" charset="-122"/>
            </a:endParaRPr>
          </a:p>
        </p:txBody>
      </p:sp>
      <p:sp>
        <p:nvSpPr>
          <p:cNvPr id="1030" name="Rectangle 6"/>
          <p:cNvSpPr>
            <a:spLocks noGrp="1" noChangeArrowheads="1"/>
          </p:cNvSpPr>
          <p:nvPr>
            <p:ph type="body" idx="1"/>
          </p:nvPr>
        </p:nvSpPr>
        <p:spPr bwMode="auto">
          <a:xfrm>
            <a:off x="685800" y="819151"/>
            <a:ext cx="8356600" cy="3810000"/>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lvl="0"/>
            <a:r>
              <a:rPr lang="en-GB" altLang="zh-CN" dirty="0"/>
              <a:t>Click to edit Master text styles</a:t>
            </a:r>
          </a:p>
          <a:p>
            <a:pPr lvl="1"/>
            <a:r>
              <a:rPr lang="en-GB" altLang="zh-CN" dirty="0"/>
              <a:t>Second level</a:t>
            </a:r>
          </a:p>
          <a:p>
            <a:pPr lvl="2"/>
            <a:r>
              <a:rPr lang="en-GB" altLang="zh-CN" dirty="0"/>
              <a:t>Third level</a:t>
            </a:r>
          </a:p>
        </p:txBody>
      </p:sp>
      <p:sp>
        <p:nvSpPr>
          <p:cNvPr id="30727" name="Rectangle 7"/>
          <p:cNvSpPr>
            <a:spLocks noChangeArrowheads="1"/>
          </p:cNvSpPr>
          <p:nvPr/>
        </p:nvSpPr>
        <p:spPr bwMode="auto">
          <a:xfrm>
            <a:off x="1" y="0"/>
            <a:ext cx="515939" cy="5143500"/>
          </a:xfrm>
          <a:prstGeom prst="rect">
            <a:avLst/>
          </a:prstGeom>
          <a:solidFill>
            <a:srgbClr val="0000FA"/>
          </a:solidFill>
          <a:ln w="12700">
            <a:solidFill>
              <a:schemeClr val="tx1"/>
            </a:solidFill>
            <a:miter lim="800000"/>
            <a:headEnd/>
            <a:tailEnd/>
          </a:ln>
          <a:effectLst/>
        </p:spPr>
        <p:txBody>
          <a:bodyPr wrap="none" anchor="ctr"/>
          <a:lstStyle/>
          <a:p>
            <a:pPr>
              <a:defRPr/>
            </a:pPr>
            <a:endParaRPr lang="zh-CN" altLang="en-US" dirty="0">
              <a:ln>
                <a:solidFill>
                  <a:srgbClr val="00B0F0"/>
                </a:solidFill>
              </a:ln>
              <a:solidFill>
                <a:srgbClr val="00B050"/>
              </a:solidFill>
            </a:endParaRPr>
          </a:p>
        </p:txBody>
      </p:sp>
      <p:sp>
        <p:nvSpPr>
          <p:cNvPr id="30730" name="Rectangle 10"/>
          <p:cNvSpPr>
            <a:spLocks noChangeArrowheads="1"/>
          </p:cNvSpPr>
          <p:nvPr userDrawn="1"/>
        </p:nvSpPr>
        <p:spPr bwMode="auto">
          <a:xfrm>
            <a:off x="609600" y="4781555"/>
            <a:ext cx="3962400" cy="320601"/>
          </a:xfrm>
          <a:prstGeom prst="rect">
            <a:avLst/>
          </a:prstGeom>
          <a:noFill/>
          <a:ln w="12700">
            <a:noFill/>
            <a:miter lim="800000"/>
            <a:headEnd/>
            <a:tailEnd/>
          </a:ln>
          <a:effectLst/>
        </p:spPr>
        <p:txBody>
          <a:bodyPr wrap="square" lIns="90488" tIns="44450" rIns="90488" bIns="44450">
            <a:spAutoFit/>
          </a:bodyPr>
          <a:lstStyle/>
          <a:p>
            <a:pPr>
              <a:lnSpc>
                <a:spcPts val="1800"/>
              </a:lnSpc>
              <a:spcBef>
                <a:spcPct val="0"/>
              </a:spcBef>
              <a:buClrTx/>
              <a:buSzTx/>
              <a:buFontTx/>
              <a:buNone/>
              <a:defRPr/>
            </a:pPr>
            <a:r>
              <a:rPr lang="zh-CN" altLang="en-US" sz="1200" dirty="0">
                <a:solidFill>
                  <a:srgbClr val="0000FA"/>
                </a:solidFill>
                <a:latin typeface="微软雅黑" pitchFamily="34" charset="-122"/>
                <a:ea typeface="微软雅黑" pitchFamily="34" charset="-122"/>
              </a:rPr>
              <a:t>教育部高等学校软件工程专业教学指导委员会</a:t>
            </a:r>
            <a:r>
              <a:rPr lang="zh-CN" altLang="en-US" sz="1200" b="1" dirty="0">
                <a:solidFill>
                  <a:srgbClr val="0000FA"/>
                </a:solidFill>
                <a:latin typeface="微软雅黑" pitchFamily="34" charset="-122"/>
                <a:ea typeface="微软雅黑" pitchFamily="34" charset="-122"/>
              </a:rPr>
              <a:t>规划</a:t>
            </a:r>
            <a:r>
              <a:rPr lang="zh-CN" altLang="en-US" sz="1200" dirty="0">
                <a:solidFill>
                  <a:srgbClr val="0000FA"/>
                </a:solidFill>
                <a:latin typeface="微软雅黑" pitchFamily="34" charset="-122"/>
                <a:ea typeface="微软雅黑" pitchFamily="34" charset="-122"/>
              </a:rPr>
              <a:t>教材</a:t>
            </a:r>
            <a:r>
              <a:rPr lang="zh-CN" altLang="en-US" sz="2000" baseline="0" dirty="0">
                <a:solidFill>
                  <a:srgbClr val="0000FA"/>
                </a:solidFill>
                <a:latin typeface="微软雅黑" pitchFamily="34" charset="-122"/>
                <a:ea typeface="微软雅黑" pitchFamily="34" charset="-122"/>
              </a:rPr>
              <a:t> </a:t>
            </a:r>
            <a:endParaRPr lang="zh-CN" altLang="en-GB" sz="2000" dirty="0">
              <a:solidFill>
                <a:srgbClr val="0000FA"/>
              </a:solidFill>
              <a:latin typeface="微软雅黑" pitchFamily="34" charset="-122"/>
              <a:ea typeface="微软雅黑" pitchFamily="34" charset="-122"/>
            </a:endParaRPr>
          </a:p>
        </p:txBody>
      </p:sp>
      <p:sp>
        <p:nvSpPr>
          <p:cNvPr id="12" name="Text Box 9"/>
          <p:cNvSpPr txBox="1">
            <a:spLocks noChangeArrowheads="1"/>
          </p:cNvSpPr>
          <p:nvPr userDrawn="1"/>
        </p:nvSpPr>
        <p:spPr bwMode="auto">
          <a:xfrm rot="16200000">
            <a:off x="-2112048" y="2444551"/>
            <a:ext cx="4745831" cy="313932"/>
          </a:xfrm>
          <a:prstGeom prst="rect">
            <a:avLst/>
          </a:prstGeom>
          <a:noFill/>
          <a:ln w="9525">
            <a:noFill/>
            <a:miter lim="800000"/>
            <a:headEnd/>
            <a:tailEnd/>
          </a:ln>
          <a:effectLst/>
        </p:spPr>
        <p:txBody>
          <a:bodyPr wrap="square">
            <a:spAutoFit/>
          </a:bodyPr>
          <a:lstStyle/>
          <a:p>
            <a:pPr algn="ctr"/>
            <a:r>
              <a:rPr lang="en-GB" altLang="en-US" sz="1600" b="0" i="1" dirty="0">
                <a:solidFill>
                  <a:schemeClr val="bg1"/>
                </a:solidFill>
                <a:latin typeface="微软雅黑" pitchFamily="34" charset="-122"/>
                <a:ea typeface="微软雅黑" pitchFamily="34" charset="-122"/>
              </a:rPr>
              <a:t>Web</a:t>
            </a:r>
            <a:r>
              <a:rPr lang="zh-CN" altLang="en-US" sz="1600" b="0" i="1" dirty="0">
                <a:solidFill>
                  <a:schemeClr val="bg1"/>
                </a:solidFill>
                <a:latin typeface="微软雅黑" pitchFamily="34" charset="-122"/>
                <a:ea typeface="微软雅黑" pitchFamily="34" charset="-122"/>
              </a:rPr>
              <a:t>前端开发技术</a:t>
            </a:r>
            <a:r>
              <a:rPr lang="en-US" altLang="zh-CN" sz="1600" b="0" i="1" dirty="0">
                <a:solidFill>
                  <a:schemeClr val="bg1"/>
                </a:solidFill>
                <a:latin typeface="微软雅黑" pitchFamily="34" charset="-122"/>
                <a:ea typeface="微软雅黑" pitchFamily="34" charset="-122"/>
              </a:rPr>
              <a:t>-HTML</a:t>
            </a:r>
            <a:r>
              <a:rPr lang="en-US" altLang="zh-CN" sz="1600" b="0" i="1" dirty="0">
                <a:solidFill>
                  <a:srgbClr val="FF0000"/>
                </a:solidFill>
                <a:latin typeface="微软雅黑" pitchFamily="34" charset="-122"/>
                <a:ea typeface="微软雅黑" pitchFamily="34" charset="-122"/>
              </a:rPr>
              <a:t>5</a:t>
            </a:r>
            <a:r>
              <a:rPr lang="zh-CN" altLang="en-US" sz="1600" b="0" i="1" dirty="0">
                <a:solidFill>
                  <a:schemeClr val="bg1"/>
                </a:solidFill>
                <a:latin typeface="微软雅黑" pitchFamily="34" charset="-122"/>
                <a:ea typeface="微软雅黑" pitchFamily="34" charset="-122"/>
              </a:rPr>
              <a:t>、</a:t>
            </a:r>
            <a:r>
              <a:rPr lang="en-US" altLang="zh-CN" sz="1600" b="0" i="1" dirty="0">
                <a:solidFill>
                  <a:schemeClr val="bg1"/>
                </a:solidFill>
                <a:latin typeface="微软雅黑" pitchFamily="34" charset="-122"/>
                <a:ea typeface="微软雅黑" pitchFamily="34" charset="-122"/>
              </a:rPr>
              <a:t>CSS</a:t>
            </a:r>
            <a:r>
              <a:rPr lang="en-US" altLang="zh-CN" sz="1600" b="0" i="1" dirty="0">
                <a:solidFill>
                  <a:srgbClr val="FF0000"/>
                </a:solidFill>
                <a:latin typeface="微软雅黑" pitchFamily="34" charset="-122"/>
                <a:ea typeface="微软雅黑" pitchFamily="34" charset="-122"/>
              </a:rPr>
              <a:t>3</a:t>
            </a:r>
            <a:r>
              <a:rPr lang="en-US" altLang="zh-CN" sz="1600" b="0" i="1" dirty="0">
                <a:solidFill>
                  <a:schemeClr val="bg1"/>
                </a:solidFill>
                <a:latin typeface="微软雅黑" pitchFamily="34" charset="-122"/>
                <a:ea typeface="微软雅黑" pitchFamily="34" charset="-122"/>
              </a:rPr>
              <a:t>、JavaScript</a:t>
            </a:r>
            <a:endParaRPr lang="zh-CN" altLang="en-US" sz="1600" b="0" i="1" dirty="0">
              <a:solidFill>
                <a:schemeClr val="bg1"/>
              </a:solidFill>
              <a:latin typeface="微软雅黑" pitchFamily="34" charset="-122"/>
              <a:ea typeface="微软雅黑" pitchFamily="34" charset="-122"/>
            </a:endParaRPr>
          </a:p>
        </p:txBody>
      </p:sp>
      <p:grpSp>
        <p:nvGrpSpPr>
          <p:cNvPr id="2" name="组合 10"/>
          <p:cNvGrpSpPr/>
          <p:nvPr userDrawn="1"/>
        </p:nvGrpSpPr>
        <p:grpSpPr>
          <a:xfrm>
            <a:off x="533400" y="742950"/>
            <a:ext cx="8534400" cy="76200"/>
            <a:chOff x="447412" y="813655"/>
            <a:chExt cx="12527557" cy="240392"/>
          </a:xfrm>
        </p:grpSpPr>
        <p:sp>
          <p:nvSpPr>
            <p:cNvPr id="13" name="任意多边形 12"/>
            <p:cNvSpPr/>
            <p:nvPr/>
          </p:nvSpPr>
          <p:spPr>
            <a:xfrm>
              <a:off x="447412" y="813655"/>
              <a:ext cx="8241392"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8277135" y="813655"/>
              <a:ext cx="4697834"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5"/>
          <p:cNvGrpSpPr/>
          <p:nvPr userDrawn="1"/>
        </p:nvGrpSpPr>
        <p:grpSpPr>
          <a:xfrm flipV="1">
            <a:off x="533400" y="4705354"/>
            <a:ext cx="8534400" cy="45719"/>
            <a:chOff x="447412" y="813655"/>
            <a:chExt cx="12527557" cy="240392"/>
          </a:xfrm>
        </p:grpSpPr>
        <p:sp>
          <p:nvSpPr>
            <p:cNvPr id="17" name="任意多边形 16"/>
            <p:cNvSpPr/>
            <p:nvPr/>
          </p:nvSpPr>
          <p:spPr>
            <a:xfrm>
              <a:off x="447412" y="813655"/>
              <a:ext cx="8241392"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8277135" y="813655"/>
              <a:ext cx="4697834"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325663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xStyles>
    <p:titleStyle>
      <a:lvl1pPr algn="ctr" defTabSz="463550" rtl="0" eaLnBrk="0" fontAlgn="base" hangingPunct="0">
        <a:spcBef>
          <a:spcPct val="0"/>
        </a:spcBef>
        <a:spcAft>
          <a:spcPct val="0"/>
        </a:spcAft>
        <a:defRPr lang="zh-CN" altLang="zh-CN" sz="2800" b="1" dirty="0" smtClean="0">
          <a:solidFill>
            <a:schemeClr val="tx1"/>
          </a:solidFill>
          <a:latin typeface="微软雅黑" pitchFamily="34" charset="-122"/>
          <a:ea typeface="微软雅黑" pitchFamily="34" charset="-122"/>
          <a:cs typeface="+mj-cs"/>
        </a:defRPr>
      </a:lvl1pPr>
      <a:lvl2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2pPr>
      <a:lvl3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3pPr>
      <a:lvl4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4pPr>
      <a:lvl5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5pPr>
      <a:lvl6pPr marL="4572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6pPr>
      <a:lvl7pPr marL="9144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7pPr>
      <a:lvl8pPr marL="13716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8pPr>
      <a:lvl9pPr marL="18288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9pPr>
    </p:titleStyle>
    <p:bodyStyle>
      <a:lvl1pPr marL="182563" indent="-182563" algn="l" defTabSz="1158875" rtl="0" eaLnBrk="0" fontAlgn="base" hangingPunct="0">
        <a:spcBef>
          <a:spcPct val="30000"/>
        </a:spcBef>
        <a:spcAft>
          <a:spcPct val="20000"/>
        </a:spcAft>
        <a:buClr>
          <a:srgbClr val="0000CC"/>
        </a:buClr>
        <a:buSzPct val="100000"/>
        <a:buFont typeface="Wingdings" pitchFamily="2" charset="2"/>
        <a:buChar char="l"/>
        <a:defRPr lang="en-GB" altLang="zh-CN" sz="2200" b="0" dirty="0" smtClean="0">
          <a:solidFill>
            <a:schemeClr val="tx1"/>
          </a:solidFill>
          <a:latin typeface="微软雅黑" pitchFamily="34" charset="-122"/>
          <a:ea typeface="微软雅黑" pitchFamily="34" charset="-122"/>
          <a:cs typeface="+mj-cs"/>
        </a:defRPr>
      </a:lvl1pPr>
      <a:lvl2pPr marL="533400" indent="-168275" algn="l" defTabSz="1158875" rtl="0" eaLnBrk="0" fontAlgn="base" hangingPunct="0">
        <a:spcBef>
          <a:spcPct val="20000"/>
        </a:spcBef>
        <a:spcAft>
          <a:spcPct val="0"/>
        </a:spcAft>
        <a:buClr>
          <a:srgbClr val="660066"/>
        </a:buClr>
        <a:buSzPct val="100000"/>
        <a:buFont typeface="Wingdings" pitchFamily="2" charset="2"/>
        <a:buChar char="n"/>
        <a:defRPr sz="2200" b="1">
          <a:solidFill>
            <a:schemeClr val="tx1"/>
          </a:solidFill>
          <a:latin typeface="微软雅黑" pitchFamily="34" charset="-122"/>
          <a:ea typeface="微软雅黑" pitchFamily="34" charset="-122"/>
        </a:defRPr>
      </a:lvl2pPr>
      <a:lvl3pPr marL="898525" indent="-182563" algn="l" defTabSz="1158875" rtl="0" eaLnBrk="0" fontAlgn="base" hangingPunct="0">
        <a:spcBef>
          <a:spcPct val="20000"/>
        </a:spcBef>
        <a:spcAft>
          <a:spcPct val="0"/>
        </a:spcAft>
        <a:buClr>
          <a:srgbClr val="800000"/>
        </a:buClr>
        <a:buSzPct val="100000"/>
        <a:buFont typeface="Wingdings" pitchFamily="2" charset="2"/>
        <a:buChar char="Ø"/>
        <a:defRPr sz="2000" b="1">
          <a:solidFill>
            <a:schemeClr val="tx1"/>
          </a:solidFill>
          <a:latin typeface="微软雅黑" pitchFamily="34" charset="-122"/>
          <a:ea typeface="微软雅黑" pitchFamily="34" charset="-122"/>
        </a:defRPr>
      </a:lvl3pPr>
      <a:lvl4pPr marL="1636713" indent="-228600" algn="l" defTabSz="1158875" rtl="0" eaLnBrk="0" fontAlgn="base" hangingPunct="0">
        <a:spcBef>
          <a:spcPct val="20000"/>
        </a:spcBef>
        <a:spcAft>
          <a:spcPct val="0"/>
        </a:spcAft>
        <a:buSzPct val="100000"/>
        <a:buChar char="–"/>
        <a:defRPr sz="2000" b="1">
          <a:solidFill>
            <a:schemeClr val="tx1"/>
          </a:solidFill>
          <a:latin typeface="+mn-lt"/>
        </a:defRPr>
      </a:lvl4pPr>
      <a:lvl5pPr marL="2057400" indent="-228600" algn="l" defTabSz="1158875" rtl="0" eaLnBrk="0" fontAlgn="base" hangingPunct="0">
        <a:spcBef>
          <a:spcPct val="20000"/>
        </a:spcBef>
        <a:spcAft>
          <a:spcPct val="0"/>
        </a:spcAft>
        <a:buSzPct val="100000"/>
        <a:buChar char="•"/>
        <a:defRPr sz="2000" b="1">
          <a:solidFill>
            <a:schemeClr val="tx1"/>
          </a:solidFill>
          <a:latin typeface="+mn-lt"/>
        </a:defRPr>
      </a:lvl5pPr>
      <a:lvl6pPr marL="2514600" indent="-228600" algn="l" defTabSz="1158875" rtl="0" eaLnBrk="0" fontAlgn="base" hangingPunct="0">
        <a:spcBef>
          <a:spcPct val="20000"/>
        </a:spcBef>
        <a:spcAft>
          <a:spcPct val="0"/>
        </a:spcAft>
        <a:buSzPct val="100000"/>
        <a:buChar char="•"/>
        <a:defRPr b="1">
          <a:solidFill>
            <a:schemeClr val="tx1"/>
          </a:solidFill>
          <a:latin typeface="+mn-lt"/>
        </a:defRPr>
      </a:lvl6pPr>
      <a:lvl7pPr marL="2971800" indent="-228600" algn="l" defTabSz="1158875" rtl="0" eaLnBrk="0" fontAlgn="base" hangingPunct="0">
        <a:spcBef>
          <a:spcPct val="20000"/>
        </a:spcBef>
        <a:spcAft>
          <a:spcPct val="0"/>
        </a:spcAft>
        <a:buSzPct val="100000"/>
        <a:buChar char="•"/>
        <a:defRPr b="1">
          <a:solidFill>
            <a:schemeClr val="tx1"/>
          </a:solidFill>
          <a:latin typeface="+mn-lt"/>
        </a:defRPr>
      </a:lvl7pPr>
      <a:lvl8pPr marL="3429000" indent="-228600" algn="l" defTabSz="1158875" rtl="0" eaLnBrk="0" fontAlgn="base" hangingPunct="0">
        <a:spcBef>
          <a:spcPct val="20000"/>
        </a:spcBef>
        <a:spcAft>
          <a:spcPct val="0"/>
        </a:spcAft>
        <a:buSzPct val="100000"/>
        <a:buChar char="•"/>
        <a:defRPr b="1">
          <a:solidFill>
            <a:schemeClr val="tx1"/>
          </a:solidFill>
          <a:latin typeface="+mn-lt"/>
        </a:defRPr>
      </a:lvl8pPr>
      <a:lvl9pPr marL="3886200" indent="-228600" algn="l" defTabSz="1158875" rtl="0" eaLnBrk="0" fontAlgn="base" hangingPunct="0">
        <a:spcBef>
          <a:spcPct val="20000"/>
        </a:spcBef>
        <a:spcAft>
          <a:spcPct val="0"/>
        </a:spcAft>
        <a:buSzPct val="100000"/>
        <a:buChar char="•"/>
        <a:defRPr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www.edu.cn/"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1066800" y="57150"/>
            <a:ext cx="7772400" cy="628650"/>
          </a:xfrm>
        </p:spPr>
        <p:txBody>
          <a:bodyPr/>
          <a:lstStyle/>
          <a:p>
            <a:r>
              <a:rPr lang="zh-CN" altLang="en-US" dirty="0"/>
              <a:t>第</a:t>
            </a:r>
            <a:r>
              <a:rPr lang="en-US" altLang="zh-CN" dirty="0"/>
              <a:t>5</a:t>
            </a:r>
            <a:r>
              <a:rPr lang="zh-CN" altLang="en-US" dirty="0"/>
              <a:t>章 </a:t>
            </a:r>
            <a:r>
              <a:rPr lang="zh-CN" altLang="en-US"/>
              <a:t>超链接</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09600" y="971550"/>
            <a:ext cx="8191500" cy="2325426"/>
          </a:xfrm>
          <a:prstGeom prst="rect">
            <a:avLst/>
          </a:prstGeom>
          <a:noFill/>
          <a:ln w="9525">
            <a:noFill/>
            <a:miter lim="800000"/>
            <a:headEnd/>
            <a:tailEnd/>
          </a:ln>
        </p:spPr>
      </p:pic>
      <p:sp>
        <p:nvSpPr>
          <p:cNvPr id="6" name="椭圆形标注 5"/>
          <p:cNvSpPr/>
          <p:nvPr/>
        </p:nvSpPr>
        <p:spPr bwMode="auto">
          <a:xfrm>
            <a:off x="2743200" y="3409950"/>
            <a:ext cx="3657600" cy="514350"/>
          </a:xfrm>
          <a:prstGeom prst="wedgeEllipseCallout">
            <a:avLst>
              <a:gd name="adj1" fmla="val -15834"/>
              <a:gd name="adj2" fmla="val -209823"/>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lang="zh-CN" altLang="en-US" dirty="0">
                <a:solidFill>
                  <a:schemeClr val="bg1"/>
                </a:solidFill>
              </a:rPr>
              <a:t>此栏使用超链接</a:t>
            </a:r>
            <a:endParaRPr kumimoji="0" lang="zh-CN" altLang="en-US" sz="2200" b="1" i="0" u="none" strike="noStrike" cap="none" normalizeH="0" baseline="0" dirty="0">
              <a:ln>
                <a:noFill/>
              </a:ln>
              <a:solidFill>
                <a:schemeClr val="bg1"/>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dirty="0"/>
              <a:t>5.3  </a:t>
            </a:r>
            <a:r>
              <a:rPr lang="zh-CN" altLang="en-US" dirty="0"/>
              <a:t>超链接的应用（续） </a:t>
            </a:r>
          </a:p>
        </p:txBody>
      </p:sp>
      <p:sp>
        <p:nvSpPr>
          <p:cNvPr id="106499" name="Rectangle 3"/>
          <p:cNvSpPr>
            <a:spLocks noGrp="1" noChangeArrowheads="1"/>
          </p:cNvSpPr>
          <p:nvPr>
            <p:ph idx="1"/>
          </p:nvPr>
        </p:nvSpPr>
        <p:spPr>
          <a:xfrm>
            <a:off x="762000" y="810816"/>
            <a:ext cx="8245475" cy="1456134"/>
          </a:xfrm>
        </p:spPr>
        <p:txBody>
          <a:bodyPr/>
          <a:lstStyle/>
          <a:p>
            <a:pPr>
              <a:buNone/>
            </a:pPr>
            <a:r>
              <a:rPr lang="zh-CN" altLang="en-US" sz="2000" dirty="0"/>
              <a:t>例如：</a:t>
            </a:r>
            <a:endParaRPr lang="en-US" altLang="zh-CN" sz="2000" dirty="0"/>
          </a:p>
          <a:p>
            <a:pPr>
              <a:buNone/>
            </a:pPr>
            <a:r>
              <a:rPr lang="en-US" sz="1800" dirty="0"/>
              <a:t>&lt;a </a:t>
            </a:r>
            <a:r>
              <a:rPr lang="en-US" sz="1800" dirty="0" err="1"/>
              <a:t>href</a:t>
            </a:r>
            <a:r>
              <a:rPr lang="en-US" sz="1800" dirty="0"/>
              <a:t>="mailto:</a:t>
            </a:r>
            <a:r>
              <a:rPr lang="en-US" sz="1800" dirty="0">
                <a:solidFill>
                  <a:srgbClr val="FF0000"/>
                </a:solidFill>
              </a:rPr>
              <a:t>some@mysoft.com;jlchu@163.com</a:t>
            </a:r>
            <a:r>
              <a:rPr lang="en-US" sz="1800" dirty="0"/>
              <a:t>?cc=xyz@163.com&amp; bcc=</a:t>
            </a:r>
            <a:r>
              <a:rPr lang="en-US" sz="1800" dirty="0" err="1"/>
              <a:t>anbo@sina.com</a:t>
            </a:r>
            <a:r>
              <a:rPr lang="en-US" sz="1800" dirty="0" err="1">
                <a:solidFill>
                  <a:srgbClr val="FF0000"/>
                </a:solidFill>
              </a:rPr>
              <a:t>&amp;</a:t>
            </a:r>
            <a:r>
              <a:rPr lang="en-US" sz="1800" dirty="0" err="1"/>
              <a:t>subject</a:t>
            </a:r>
            <a:r>
              <a:rPr lang="en-US" sz="1800" dirty="0"/>
              <a:t>=Hello</a:t>
            </a:r>
            <a:r>
              <a:rPr lang="en-US" sz="1800" dirty="0">
                <a:solidFill>
                  <a:srgbClr val="FF0000"/>
                </a:solidFill>
              </a:rPr>
              <a:t>%20</a:t>
            </a:r>
            <a:r>
              <a:rPr lang="en-US" sz="1800" dirty="0"/>
              <a:t>again&amp;body=</a:t>
            </a:r>
            <a:r>
              <a:rPr lang="zh-CN" altLang="en-US" sz="1800" dirty="0"/>
              <a:t>下周二开会讨论</a:t>
            </a:r>
            <a:r>
              <a:rPr lang="en-US" sz="1800" dirty="0"/>
              <a:t>"&gt;</a:t>
            </a:r>
            <a:r>
              <a:rPr lang="zh-CN" altLang="en-US" sz="1800" dirty="0"/>
              <a:t>发送邮件</a:t>
            </a:r>
            <a:r>
              <a:rPr lang="en-US" sz="1800" dirty="0"/>
              <a:t>&lt;/a&gt;</a:t>
            </a:r>
          </a:p>
          <a:p>
            <a:pPr lvl="1">
              <a:buFont typeface="Wingdings" pitchFamily="2" charset="2"/>
              <a:buNone/>
            </a:pPr>
            <a:endParaRPr lang="en-US" altLang="zh-CN" dirty="0">
              <a:ea typeface="宋体" charset="-122"/>
            </a:endParaRPr>
          </a:p>
        </p:txBody>
      </p:sp>
      <p:sp>
        <p:nvSpPr>
          <p:cNvPr id="4" name="圆角矩形标注 3"/>
          <p:cNvSpPr/>
          <p:nvPr/>
        </p:nvSpPr>
        <p:spPr bwMode="auto">
          <a:xfrm>
            <a:off x="2438400" y="819150"/>
            <a:ext cx="2819400" cy="342900"/>
          </a:xfrm>
          <a:prstGeom prst="wedgeRoundRectCallout">
            <a:avLst>
              <a:gd name="adj1" fmla="val 22735"/>
              <a:gd name="adj2" fmla="val 108783"/>
              <a:gd name="adj3" fmla="val 16667"/>
            </a:avLst>
          </a:prstGeom>
          <a:solidFill>
            <a:schemeClr val="accent2"/>
          </a:soli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zh-CN" altLang="en-US" sz="1800" b="1" i="0" u="none" strike="noStrike" cap="none" normalizeH="0" baseline="0" dirty="0">
                <a:ln>
                  <a:noFill/>
                </a:ln>
                <a:solidFill>
                  <a:schemeClr val="bg1"/>
                </a:solidFill>
                <a:effectLst/>
                <a:latin typeface="黑体" pitchFamily="49" charset="-122"/>
                <a:ea typeface="黑体" pitchFamily="49" charset="-122"/>
              </a:rPr>
              <a:t>同时发多个收件人</a:t>
            </a:r>
          </a:p>
        </p:txBody>
      </p:sp>
      <p:sp>
        <p:nvSpPr>
          <p:cNvPr id="5" name="圆角矩形标注 4"/>
          <p:cNvSpPr/>
          <p:nvPr/>
        </p:nvSpPr>
        <p:spPr bwMode="auto">
          <a:xfrm>
            <a:off x="6019800" y="819150"/>
            <a:ext cx="2971800" cy="381000"/>
          </a:xfrm>
          <a:prstGeom prst="wedgeRoundRectCallout">
            <a:avLst>
              <a:gd name="adj1" fmla="val 39088"/>
              <a:gd name="adj2" fmla="val 77530"/>
              <a:gd name="adj3" fmla="val 16667"/>
            </a:avLst>
          </a:prstGeom>
          <a:solidFill>
            <a:schemeClr val="accent2"/>
          </a:soli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en-US" altLang="zh-CN" sz="1800" b="1" i="0" u="none" strike="noStrike" cap="none" normalizeH="0" baseline="0" dirty="0">
                <a:ln>
                  <a:noFill/>
                </a:ln>
                <a:solidFill>
                  <a:schemeClr val="bg1"/>
                </a:solidFill>
                <a:effectLst/>
                <a:latin typeface="黑体" pitchFamily="49" charset="-122"/>
                <a:ea typeface="黑体" pitchFamily="49" charset="-122"/>
              </a:rPr>
              <a:t>&amp;</a:t>
            </a:r>
            <a:r>
              <a:rPr kumimoji="0" lang="zh-CN" altLang="en-US" sz="1800" b="1" i="0" u="none" strike="noStrike" cap="none" normalizeH="0" baseline="0" dirty="0">
                <a:ln>
                  <a:noFill/>
                </a:ln>
                <a:solidFill>
                  <a:schemeClr val="bg1"/>
                </a:solidFill>
                <a:effectLst/>
                <a:latin typeface="黑体" pitchFamily="49" charset="-122"/>
                <a:ea typeface="黑体" pitchFamily="49" charset="-122"/>
              </a:rPr>
              <a:t>连接多个属性值对</a:t>
            </a:r>
          </a:p>
        </p:txBody>
      </p:sp>
      <p:sp>
        <p:nvSpPr>
          <p:cNvPr id="6" name="圆角矩形标注 5"/>
          <p:cNvSpPr/>
          <p:nvPr/>
        </p:nvSpPr>
        <p:spPr bwMode="auto">
          <a:xfrm>
            <a:off x="2895600" y="1962150"/>
            <a:ext cx="2362200" cy="342900"/>
          </a:xfrm>
          <a:prstGeom prst="wedgeRoundRectCallout">
            <a:avLst>
              <a:gd name="adj1" fmla="val 49907"/>
              <a:gd name="adj2" fmla="val -83030"/>
              <a:gd name="adj3" fmla="val 16667"/>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en-US" altLang="zh-CN" sz="1800" b="1" i="0" u="none" strike="noStrike" cap="none" normalizeH="0" baseline="0" dirty="0">
                <a:ln>
                  <a:noFill/>
                </a:ln>
                <a:solidFill>
                  <a:schemeClr val="bg1"/>
                </a:solidFill>
                <a:effectLst/>
                <a:latin typeface="黑体" pitchFamily="49" charset="-122"/>
                <a:ea typeface="黑体" pitchFamily="49" charset="-122"/>
              </a:rPr>
              <a:t>%20</a:t>
            </a:r>
            <a:r>
              <a:rPr kumimoji="0" lang="zh-CN" altLang="en-US" sz="1800" b="1" i="0" u="none" strike="noStrike" cap="none" normalizeH="0" baseline="0" dirty="0">
                <a:ln>
                  <a:noFill/>
                </a:ln>
                <a:solidFill>
                  <a:schemeClr val="bg1"/>
                </a:solidFill>
                <a:effectLst/>
                <a:latin typeface="黑体" pitchFamily="49" charset="-122"/>
                <a:ea typeface="黑体" pitchFamily="49" charset="-122"/>
              </a:rPr>
              <a:t>表示空格</a:t>
            </a:r>
          </a:p>
        </p:txBody>
      </p:sp>
      <p:pic>
        <p:nvPicPr>
          <p:cNvPr id="2050" name="Picture 2"/>
          <p:cNvPicPr>
            <a:picLocks noChangeAspect="1" noChangeArrowheads="1"/>
          </p:cNvPicPr>
          <p:nvPr/>
        </p:nvPicPr>
        <p:blipFill>
          <a:blip r:embed="rId2" cstate="print"/>
          <a:srcRect/>
          <a:stretch>
            <a:fillRect/>
          </a:stretch>
        </p:blipFill>
        <p:spPr bwMode="auto">
          <a:xfrm>
            <a:off x="5105400" y="2419350"/>
            <a:ext cx="3624263" cy="2105026"/>
          </a:xfrm>
          <a:prstGeom prst="rect">
            <a:avLst/>
          </a:prstGeom>
          <a:noFill/>
          <a:ln w="9525">
            <a:noFill/>
            <a:miter lim="800000"/>
            <a:headEnd/>
            <a:tailEnd/>
          </a:ln>
        </p:spPr>
      </p:pic>
      <p:sp>
        <p:nvSpPr>
          <p:cNvPr id="8" name="矩形 7"/>
          <p:cNvSpPr/>
          <p:nvPr/>
        </p:nvSpPr>
        <p:spPr>
          <a:xfrm>
            <a:off x="990600" y="3181350"/>
            <a:ext cx="2520242" cy="341632"/>
          </a:xfrm>
          <a:prstGeom prst="rect">
            <a:avLst/>
          </a:prstGeom>
        </p:spPr>
        <p:txBody>
          <a:bodyPr wrap="none">
            <a:spAutoFit/>
          </a:bodyPr>
          <a:lstStyle/>
          <a:p>
            <a:pPr>
              <a:buNone/>
            </a:pPr>
            <a:r>
              <a:rPr lang="zh-CN" altLang="en-US" sz="1800" dirty="0"/>
              <a:t>案例：</a:t>
            </a:r>
            <a:r>
              <a:rPr lang="en-US" altLang="zh-CN" sz="1800" dirty="0"/>
              <a:t>edu_5_3_1.html</a:t>
            </a:r>
            <a:endParaRPr lang="zh-CN" alt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zh-CN" dirty="0"/>
              <a:t>5.3.5 </a:t>
            </a:r>
            <a:r>
              <a:rPr lang="zh-CN" altLang="zh-CN" dirty="0"/>
              <a:t>创建页面书签链接</a:t>
            </a:r>
            <a:endParaRPr lang="zh-CN" altLang="en-US" dirty="0"/>
          </a:p>
        </p:txBody>
      </p:sp>
      <p:sp>
        <p:nvSpPr>
          <p:cNvPr id="117765" name="Rectangle 5"/>
          <p:cNvSpPr>
            <a:spLocks noGrp="1" noChangeArrowheads="1"/>
          </p:cNvSpPr>
          <p:nvPr>
            <p:ph idx="1"/>
          </p:nvPr>
        </p:nvSpPr>
        <p:spPr>
          <a:xfrm>
            <a:off x="533400" y="819150"/>
            <a:ext cx="8534400" cy="3886200"/>
          </a:xfrm>
        </p:spPr>
        <p:txBody>
          <a:bodyPr/>
          <a:lstStyle/>
          <a:p>
            <a:pPr marL="0" indent="0">
              <a:lnSpc>
                <a:spcPts val="2900"/>
              </a:lnSpc>
              <a:buNone/>
            </a:pPr>
            <a:r>
              <a:rPr lang="zh-CN" altLang="en-US" sz="1800" b="0" dirty="0"/>
              <a:t>       </a:t>
            </a:r>
            <a:r>
              <a:rPr lang="zh-CN" altLang="en-US" sz="1800" b="0" dirty="0">
                <a:solidFill>
                  <a:srgbClr val="FF0000"/>
                </a:solidFill>
              </a:rPr>
              <a:t>书签</a:t>
            </a:r>
            <a:r>
              <a:rPr lang="zh-CN" altLang="en-US" sz="1800" b="0" dirty="0"/>
              <a:t>是指到文章</a:t>
            </a:r>
            <a:r>
              <a:rPr lang="zh-CN" altLang="en-US" sz="1800" b="0" u="sng" dirty="0"/>
              <a:t>内部的链接</a:t>
            </a:r>
            <a:r>
              <a:rPr lang="zh-CN" altLang="en-US" sz="1800" b="0" dirty="0"/>
              <a:t>，可是实现</a:t>
            </a:r>
            <a:r>
              <a:rPr lang="zh-CN" altLang="en-US" sz="1800" b="0" u="sng" dirty="0"/>
              <a:t>段落间</a:t>
            </a:r>
            <a:r>
              <a:rPr lang="zh-CN" altLang="en-US" sz="1800" b="0" dirty="0"/>
              <a:t>的任意</a:t>
            </a:r>
            <a:r>
              <a:rPr lang="zh-CN" altLang="en-US" sz="1800" b="0" u="sng" dirty="0"/>
              <a:t>跳转</a:t>
            </a:r>
            <a:r>
              <a:rPr lang="zh-CN" altLang="en-US" sz="1800" b="0" dirty="0"/>
              <a:t>。实现这样的链接要先定义</a:t>
            </a:r>
            <a:r>
              <a:rPr lang="zh-CN" altLang="en-US" sz="1800" b="0" u="sng" dirty="0"/>
              <a:t>书签名称和书签链接</a:t>
            </a:r>
            <a:r>
              <a:rPr lang="zh-CN" altLang="en-US" sz="1800" b="0" dirty="0"/>
              <a:t>。 </a:t>
            </a:r>
          </a:p>
          <a:p>
            <a:pPr>
              <a:lnSpc>
                <a:spcPts val="2900"/>
              </a:lnSpc>
              <a:buNone/>
            </a:pPr>
            <a:r>
              <a:rPr lang="zh-CN" altLang="en-US" sz="1800" b="0" dirty="0"/>
              <a:t>书签定义步骤：</a:t>
            </a:r>
            <a:endParaRPr lang="en-US" altLang="zh-CN" sz="1800" b="0" dirty="0"/>
          </a:p>
          <a:p>
            <a:pPr>
              <a:lnSpc>
                <a:spcPts val="2900"/>
              </a:lnSpc>
              <a:buNone/>
            </a:pPr>
            <a:r>
              <a:rPr lang="en-US" altLang="zh-CN" sz="1800" b="0" dirty="0"/>
              <a:t>    1. </a:t>
            </a:r>
            <a:r>
              <a:rPr lang="zh-CN" altLang="en-US" sz="1800" b="0" dirty="0"/>
              <a:t>定义</a:t>
            </a:r>
            <a:r>
              <a:rPr lang="zh-CN" altLang="en-US" sz="1800" b="0" u="sng" dirty="0"/>
              <a:t>书签名：</a:t>
            </a:r>
            <a:r>
              <a:rPr lang="zh-CN" altLang="en-US" sz="1800" b="0" dirty="0"/>
              <a:t> </a:t>
            </a:r>
            <a:r>
              <a:rPr lang="en-US" altLang="zh-CN" sz="1400" b="0" dirty="0">
                <a:solidFill>
                  <a:srgbClr val="FF0000"/>
                </a:solidFill>
              </a:rPr>
              <a:t>&lt;a </a:t>
            </a:r>
            <a:r>
              <a:rPr lang="en-US" altLang="zh-CN" sz="1400" dirty="0">
                <a:solidFill>
                  <a:srgbClr val="FF0000"/>
                </a:solidFill>
              </a:rPr>
              <a:t>name=“</a:t>
            </a:r>
            <a:r>
              <a:rPr lang="zh-CN" altLang="en-US" sz="1400" dirty="0">
                <a:solidFill>
                  <a:srgbClr val="FF0000"/>
                </a:solidFill>
              </a:rPr>
              <a:t>书签名称</a:t>
            </a:r>
            <a:r>
              <a:rPr lang="en-US" altLang="zh-CN" sz="1400" dirty="0">
                <a:solidFill>
                  <a:srgbClr val="FF0000"/>
                </a:solidFill>
              </a:rPr>
              <a:t>"&gt;</a:t>
            </a:r>
            <a:r>
              <a:rPr lang="zh-CN" altLang="en-US" sz="1400" dirty="0">
                <a:solidFill>
                  <a:srgbClr val="FF0000"/>
                </a:solidFill>
              </a:rPr>
              <a:t>书签</a:t>
            </a:r>
            <a:r>
              <a:rPr lang="zh-CN" altLang="en-US" sz="1400" b="0" dirty="0">
                <a:solidFill>
                  <a:srgbClr val="FF0000"/>
                </a:solidFill>
              </a:rPr>
              <a:t>标题</a:t>
            </a:r>
            <a:r>
              <a:rPr lang="en-US" altLang="zh-CN" sz="1400" b="0" dirty="0">
                <a:solidFill>
                  <a:srgbClr val="FF0000"/>
                </a:solidFill>
              </a:rPr>
              <a:t>&lt;/a&gt; </a:t>
            </a:r>
            <a:endParaRPr lang="en-US" altLang="zh-CN" sz="1800" dirty="0">
              <a:solidFill>
                <a:srgbClr val="FF0000"/>
              </a:solidFill>
            </a:endParaRPr>
          </a:p>
          <a:p>
            <a:pPr>
              <a:lnSpc>
                <a:spcPts val="2900"/>
              </a:lnSpc>
              <a:buNone/>
            </a:pPr>
            <a:r>
              <a:rPr lang="en-US" altLang="zh-CN" sz="1800" b="0" dirty="0">
                <a:solidFill>
                  <a:srgbClr val="FF0000"/>
                </a:solidFill>
              </a:rPr>
              <a:t>    </a:t>
            </a:r>
            <a:r>
              <a:rPr lang="en-US" altLang="zh-CN" sz="1800" b="0" dirty="0"/>
              <a:t>2. </a:t>
            </a:r>
            <a:r>
              <a:rPr lang="zh-CN" altLang="en-US" sz="1800" b="0" dirty="0"/>
              <a:t>定义</a:t>
            </a:r>
            <a:r>
              <a:rPr lang="zh-CN" altLang="en-US" sz="1800" b="0" u="sng" dirty="0"/>
              <a:t>书签链接</a:t>
            </a:r>
            <a:r>
              <a:rPr lang="zh-CN" altLang="en-US" sz="1800" b="0" dirty="0"/>
              <a:t>：</a:t>
            </a:r>
          </a:p>
          <a:p>
            <a:pPr lvl="1">
              <a:lnSpc>
                <a:spcPts val="2900"/>
              </a:lnSpc>
              <a:buNone/>
            </a:pPr>
            <a:r>
              <a:rPr lang="en-US" altLang="zh-CN" sz="1400" b="0" dirty="0">
                <a:solidFill>
                  <a:srgbClr val="FF0000"/>
                </a:solidFill>
              </a:rPr>
              <a:t>&lt;a </a:t>
            </a:r>
            <a:r>
              <a:rPr lang="en-US" altLang="zh-CN" sz="1400" b="0" dirty="0" err="1">
                <a:solidFill>
                  <a:srgbClr val="FF0000"/>
                </a:solidFill>
              </a:rPr>
              <a:t>href</a:t>
            </a:r>
            <a:r>
              <a:rPr lang="en-US" altLang="zh-CN" sz="1400" b="0" dirty="0">
                <a:solidFill>
                  <a:srgbClr val="FF0000"/>
                </a:solidFill>
              </a:rPr>
              <a:t>="#</a:t>
            </a:r>
            <a:r>
              <a:rPr lang="zh-CN" altLang="en-US" sz="1400" b="0" dirty="0">
                <a:solidFill>
                  <a:srgbClr val="FF0000"/>
                </a:solidFill>
              </a:rPr>
              <a:t>书签名称</a:t>
            </a:r>
            <a:r>
              <a:rPr lang="en-US" altLang="zh-CN" sz="1400" b="0" dirty="0">
                <a:solidFill>
                  <a:srgbClr val="FF0000"/>
                </a:solidFill>
              </a:rPr>
              <a:t>"&gt;</a:t>
            </a:r>
            <a:r>
              <a:rPr lang="zh-CN" altLang="en-US" sz="1400" b="0" dirty="0">
                <a:solidFill>
                  <a:srgbClr val="FF0000"/>
                </a:solidFill>
              </a:rPr>
              <a:t>书签标题</a:t>
            </a:r>
            <a:r>
              <a:rPr lang="en-US" altLang="zh-CN" sz="1400" b="0" dirty="0">
                <a:solidFill>
                  <a:srgbClr val="FF0000"/>
                </a:solidFill>
              </a:rPr>
              <a:t>&lt;/a&gt;  &lt;!-- </a:t>
            </a:r>
            <a:r>
              <a:rPr lang="zh-CN" altLang="en-US" sz="1400" b="0" dirty="0">
                <a:solidFill>
                  <a:srgbClr val="FF0000"/>
                </a:solidFill>
              </a:rPr>
              <a:t>同一页面内   </a:t>
            </a:r>
            <a:r>
              <a:rPr lang="en-US" altLang="zh-CN" sz="1400" b="0" dirty="0">
                <a:solidFill>
                  <a:srgbClr val="FF0000"/>
                </a:solidFill>
              </a:rPr>
              <a:t>--&gt; </a:t>
            </a:r>
          </a:p>
          <a:p>
            <a:pPr lvl="1">
              <a:lnSpc>
                <a:spcPts val="2900"/>
              </a:lnSpc>
              <a:buNone/>
            </a:pPr>
            <a:r>
              <a:rPr lang="en-US" altLang="zh-CN" sz="1400" b="0" dirty="0">
                <a:solidFill>
                  <a:srgbClr val="FF0000"/>
                </a:solidFill>
              </a:rPr>
              <a:t>&lt;a </a:t>
            </a:r>
            <a:r>
              <a:rPr lang="en-US" altLang="zh-CN" sz="1400" b="0" dirty="0" err="1">
                <a:solidFill>
                  <a:srgbClr val="FF0000"/>
                </a:solidFill>
              </a:rPr>
              <a:t>href</a:t>
            </a:r>
            <a:r>
              <a:rPr lang="en-US" altLang="zh-CN" sz="1400" b="0" dirty="0">
                <a:solidFill>
                  <a:srgbClr val="FF0000"/>
                </a:solidFill>
              </a:rPr>
              <a:t>="URL#</a:t>
            </a:r>
            <a:r>
              <a:rPr lang="zh-CN" altLang="en-US" sz="1400" b="0" dirty="0">
                <a:solidFill>
                  <a:srgbClr val="FF0000"/>
                </a:solidFill>
              </a:rPr>
              <a:t>书签名称</a:t>
            </a:r>
            <a:r>
              <a:rPr lang="en-US" altLang="zh-CN" sz="1400" b="0" dirty="0">
                <a:solidFill>
                  <a:srgbClr val="FF0000"/>
                </a:solidFill>
              </a:rPr>
              <a:t>"&gt;</a:t>
            </a:r>
            <a:r>
              <a:rPr lang="zh-CN" altLang="en-US" sz="1400" b="0" dirty="0">
                <a:solidFill>
                  <a:srgbClr val="FF0000"/>
                </a:solidFill>
              </a:rPr>
              <a:t>书签标题</a:t>
            </a:r>
            <a:r>
              <a:rPr lang="en-US" altLang="zh-CN" sz="1400" b="0" dirty="0">
                <a:solidFill>
                  <a:srgbClr val="FF0000"/>
                </a:solidFill>
              </a:rPr>
              <a:t>&lt;/a&gt;&lt;!--  </a:t>
            </a:r>
            <a:r>
              <a:rPr lang="zh-CN" altLang="en-US" sz="1400" b="0" dirty="0">
                <a:solidFill>
                  <a:srgbClr val="FF0000"/>
                </a:solidFill>
              </a:rPr>
              <a:t>不同页面间  </a:t>
            </a:r>
            <a:r>
              <a:rPr lang="en-US" altLang="zh-CN" sz="1400" b="0" dirty="0">
                <a:solidFill>
                  <a:srgbClr val="FF0000"/>
                </a:solidFill>
              </a:rPr>
              <a:t>--&gt; </a:t>
            </a:r>
          </a:p>
          <a:p>
            <a:pPr lvl="1">
              <a:lnSpc>
                <a:spcPts val="2900"/>
              </a:lnSpc>
              <a:buFont typeface="Wingdings" pitchFamily="2" charset="2"/>
              <a:buNone/>
            </a:pPr>
            <a:r>
              <a:rPr lang="zh-CN" altLang="en-US" sz="1800" b="0" dirty="0"/>
              <a:t>  </a:t>
            </a:r>
            <a:r>
              <a:rPr lang="en-US" altLang="zh-CN" sz="1800" b="0" dirty="0"/>
              <a:t>URL：</a:t>
            </a:r>
            <a:r>
              <a:rPr lang="zh-CN" altLang="en-US" sz="1800" b="0" dirty="0"/>
              <a:t>是放置标记的</a:t>
            </a:r>
            <a:r>
              <a:rPr lang="en-US" altLang="zh-CN" sz="1800" b="0" dirty="0"/>
              <a:t>HTML</a:t>
            </a:r>
            <a:r>
              <a:rPr lang="zh-CN" altLang="en-US" sz="1800" b="0" dirty="0"/>
              <a:t>文件的</a:t>
            </a:r>
            <a:r>
              <a:rPr lang="en-US" altLang="zh-CN" sz="1800" b="0" dirty="0"/>
              <a:t>URL</a:t>
            </a:r>
            <a:r>
              <a:rPr lang="zh-CN" altLang="en-US" sz="1800" b="0" dirty="0"/>
              <a:t>，</a:t>
            </a:r>
            <a:r>
              <a:rPr lang="en-US" altLang="zh-CN" sz="1800" b="0" dirty="0"/>
              <a:t>name：</a:t>
            </a:r>
            <a:r>
              <a:rPr lang="zh-CN" altLang="en-US" sz="1800" b="0" dirty="0"/>
              <a:t>标记名。</a:t>
            </a:r>
            <a:r>
              <a:rPr lang="en-US" altLang="zh-CN" sz="2000" b="0" dirty="0"/>
              <a:t>      </a:t>
            </a:r>
            <a:endParaRPr lang="zh-CN" altLang="en-US" sz="2000" dirty="0">
              <a:ea typeface="宋体"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创建书签链接页面</a:t>
            </a:r>
            <a:r>
              <a:rPr lang="zh-CN" altLang="en-US" dirty="0"/>
              <a:t>效果</a:t>
            </a:r>
          </a:p>
        </p:txBody>
      </p:sp>
      <p:pic>
        <p:nvPicPr>
          <p:cNvPr id="4098" name="Picture 2"/>
          <p:cNvPicPr>
            <a:picLocks noChangeAspect="1" noChangeArrowheads="1"/>
          </p:cNvPicPr>
          <p:nvPr/>
        </p:nvPicPr>
        <p:blipFill>
          <a:blip r:embed="rId2" cstate="print"/>
          <a:srcRect/>
          <a:stretch>
            <a:fillRect/>
          </a:stretch>
        </p:blipFill>
        <p:spPr bwMode="auto">
          <a:xfrm>
            <a:off x="685800" y="1047750"/>
            <a:ext cx="4435475" cy="301044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334000" y="1733550"/>
            <a:ext cx="3429000" cy="175676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zh-CN" dirty="0"/>
              <a:t>页面</a:t>
            </a:r>
            <a:r>
              <a:rPr lang="zh-CN" altLang="en-US" dirty="0"/>
              <a:t>书签链接案例</a:t>
            </a:r>
          </a:p>
        </p:txBody>
      </p:sp>
      <p:sp>
        <p:nvSpPr>
          <p:cNvPr id="126979" name="Rectangle 3"/>
          <p:cNvSpPr>
            <a:spLocks noGrp="1" noChangeArrowheads="1"/>
          </p:cNvSpPr>
          <p:nvPr>
            <p:ph idx="1"/>
          </p:nvPr>
        </p:nvSpPr>
        <p:spPr>
          <a:xfrm>
            <a:off x="1143000" y="819150"/>
            <a:ext cx="7924800" cy="3886199"/>
          </a:xfrm>
        </p:spPr>
        <p:txBody>
          <a:bodyPr/>
          <a:lstStyle/>
          <a:p>
            <a:pPr>
              <a:lnSpc>
                <a:spcPts val="1400"/>
              </a:lnSpc>
              <a:spcBef>
                <a:spcPts val="0"/>
              </a:spcBef>
              <a:spcAft>
                <a:spcPts val="0"/>
              </a:spcAft>
              <a:buNone/>
            </a:pPr>
            <a:r>
              <a:rPr lang="en-US" altLang="zh-CN" sz="1400" dirty="0"/>
              <a:t>&lt;!-- edu_5_3_2.html --&gt;</a:t>
            </a:r>
          </a:p>
          <a:p>
            <a:pPr>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400"/>
              </a:lnSpc>
              <a:spcBef>
                <a:spcPts val="0"/>
              </a:spcBef>
              <a:spcAft>
                <a:spcPts val="0"/>
              </a:spcAft>
              <a:buNone/>
            </a:pPr>
            <a:r>
              <a:rPr lang="en-US" altLang="zh-CN" sz="1400" dirty="0"/>
              <a:t> &lt;head&gt;</a:t>
            </a:r>
          </a:p>
          <a:p>
            <a:pPr>
              <a:lnSpc>
                <a:spcPts val="1400"/>
              </a:lnSpc>
              <a:spcBef>
                <a:spcPts val="0"/>
              </a:spcBef>
              <a:spcAft>
                <a:spcPts val="0"/>
              </a:spcAft>
              <a:buNone/>
            </a:pPr>
            <a:r>
              <a:rPr lang="en-US" altLang="zh-CN" sz="1400" dirty="0"/>
              <a:t>  &lt;meta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	&lt;title&gt;</a:t>
            </a:r>
            <a:r>
              <a:rPr lang="zh-CN" altLang="en-US" sz="1400" dirty="0"/>
              <a:t>链接到同一页面的书签</a:t>
            </a:r>
            <a:r>
              <a:rPr lang="en-US" altLang="zh-CN" sz="1400" dirty="0"/>
              <a:t>&lt;/title&gt;</a:t>
            </a:r>
          </a:p>
          <a:p>
            <a:pPr>
              <a:lnSpc>
                <a:spcPts val="1400"/>
              </a:lnSpc>
              <a:spcBef>
                <a:spcPts val="0"/>
              </a:spcBef>
              <a:spcAft>
                <a:spcPts val="0"/>
              </a:spcAft>
              <a:buNone/>
            </a:pPr>
            <a:r>
              <a:rPr lang="en-US" altLang="zh-CN" sz="1400" dirty="0"/>
              <a:t>	&lt;/head&gt;</a:t>
            </a:r>
          </a:p>
          <a:p>
            <a:pPr>
              <a:lnSpc>
                <a:spcPts val="1400"/>
              </a:lnSpc>
              <a:spcBef>
                <a:spcPts val="0"/>
              </a:spcBef>
              <a:spcAft>
                <a:spcPts val="0"/>
              </a:spcAft>
              <a:buNone/>
            </a:pPr>
            <a:r>
              <a:rPr lang="en-US" altLang="zh-CN" sz="1400" dirty="0"/>
              <a:t>	&lt;body&gt;</a:t>
            </a:r>
          </a:p>
          <a:p>
            <a:pPr>
              <a:lnSpc>
                <a:spcPts val="1400"/>
              </a:lnSpc>
              <a:spcBef>
                <a:spcPts val="0"/>
              </a:spcBef>
              <a:spcAft>
                <a:spcPts val="0"/>
              </a:spcAft>
              <a:buNone/>
            </a:pPr>
            <a:r>
              <a:rPr lang="en-US" altLang="zh-CN" sz="1400" dirty="0"/>
              <a:t>	&lt;h3</a:t>
            </a:r>
            <a:r>
              <a:rPr lang="en-US" altLang="zh-CN" sz="1400" dirty="0">
                <a:solidFill>
                  <a:srgbClr val="FF0000"/>
                </a:solidFill>
              </a:rPr>
              <a:t>&gt;&lt;a name="software"&gt;</a:t>
            </a:r>
            <a:r>
              <a:rPr lang="zh-CN" altLang="en-US" sz="1400" dirty="0">
                <a:solidFill>
                  <a:srgbClr val="FF0000"/>
                </a:solidFill>
              </a:rPr>
              <a:t>主流的网页设计软件</a:t>
            </a:r>
            <a:r>
              <a:rPr lang="en-US" altLang="zh-CN" sz="1400" dirty="0">
                <a:solidFill>
                  <a:srgbClr val="FF0000"/>
                </a:solidFill>
              </a:rPr>
              <a:t>&lt;/a&gt;&lt;/</a:t>
            </a:r>
            <a:r>
              <a:rPr lang="en-US" altLang="zh-CN" sz="1400" dirty="0"/>
              <a:t>h3&gt;</a:t>
            </a:r>
          </a:p>
          <a:p>
            <a:pPr>
              <a:lnSpc>
                <a:spcPts val="1400"/>
              </a:lnSpc>
              <a:spcBef>
                <a:spcPts val="0"/>
              </a:spcBef>
              <a:spcAft>
                <a:spcPts val="0"/>
              </a:spcAft>
              <a:buNone/>
            </a:pPr>
            <a:r>
              <a:rPr lang="en-US" altLang="zh-CN" sz="1400" dirty="0"/>
              <a:t>	&lt;</a:t>
            </a:r>
            <a:r>
              <a:rPr lang="en-US" altLang="zh-CN" sz="1400" dirty="0" err="1"/>
              <a:t>ul</a:t>
            </a:r>
            <a:r>
              <a:rPr lang="en-US" altLang="zh-CN" sz="1400" dirty="0"/>
              <a:t>&gt;</a:t>
            </a:r>
          </a:p>
          <a:p>
            <a:pPr>
              <a:lnSpc>
                <a:spcPts val="1400"/>
              </a:lnSpc>
              <a:spcBef>
                <a:spcPts val="0"/>
              </a:spcBef>
              <a:spcAft>
                <a:spcPts val="0"/>
              </a:spcAft>
              <a:buNone/>
            </a:pPr>
            <a:r>
              <a:rPr lang="en-US" altLang="zh-CN" sz="1400" dirty="0"/>
              <a:t>	     &lt;</a:t>
            </a:r>
            <a:r>
              <a:rPr lang="en-US" altLang="zh-CN" sz="1400" dirty="0" err="1"/>
              <a:t>li</a:t>
            </a:r>
            <a:r>
              <a:rPr lang="en-US" altLang="zh-CN" sz="1400" dirty="0"/>
              <a:t>&gt;&lt;a </a:t>
            </a:r>
            <a:r>
              <a:rPr lang="en-US" altLang="zh-CN" sz="1400" dirty="0" err="1"/>
              <a:t>href</a:t>
            </a:r>
            <a:r>
              <a:rPr lang="en-US" altLang="zh-CN" sz="1400" dirty="0"/>
              <a:t>="#</a:t>
            </a:r>
            <a:r>
              <a:rPr lang="en-US" altLang="zh-CN" sz="1400" dirty="0" err="1"/>
              <a:t>dw</a:t>
            </a:r>
            <a:r>
              <a:rPr lang="en-US" altLang="zh-CN" sz="1400" dirty="0"/>
              <a:t>"&gt;Dreamweaver MX[</a:t>
            </a:r>
            <a:r>
              <a:rPr lang="zh-CN" altLang="en-US" sz="1400" dirty="0"/>
              <a:t>同页</a:t>
            </a:r>
            <a:r>
              <a:rPr lang="en-US" altLang="zh-CN" sz="1400" dirty="0"/>
              <a:t>]&lt;/a&gt;&lt;/</a:t>
            </a:r>
            <a:r>
              <a:rPr lang="en-US" altLang="zh-CN" sz="1400" dirty="0" err="1"/>
              <a:t>li</a:t>
            </a:r>
            <a:r>
              <a:rPr lang="en-US" altLang="zh-CN" sz="1400" dirty="0"/>
              <a:t>&gt;</a:t>
            </a:r>
          </a:p>
          <a:p>
            <a:pPr>
              <a:lnSpc>
                <a:spcPts val="1400"/>
              </a:lnSpc>
              <a:spcBef>
                <a:spcPts val="0"/>
              </a:spcBef>
              <a:spcAft>
                <a:spcPts val="0"/>
              </a:spcAft>
              <a:buNone/>
            </a:pPr>
            <a:r>
              <a:rPr lang="en-US" altLang="zh-CN" sz="1400" dirty="0"/>
              <a:t>	     &lt;</a:t>
            </a:r>
            <a:r>
              <a:rPr lang="en-US" altLang="zh-CN" sz="1400" dirty="0" err="1"/>
              <a:t>li</a:t>
            </a:r>
            <a:r>
              <a:rPr lang="en-US" altLang="zh-CN" sz="1400" dirty="0"/>
              <a:t>&gt;&lt;a </a:t>
            </a:r>
            <a:r>
              <a:rPr lang="en-US" altLang="zh-CN" sz="1400" dirty="0" err="1"/>
              <a:t>href</a:t>
            </a:r>
            <a:r>
              <a:rPr lang="en-US" altLang="zh-CN" sz="1400" dirty="0"/>
              <a:t>="#fl"&gt;Flash MX[</a:t>
            </a:r>
            <a:r>
              <a:rPr lang="zh-CN" altLang="en-US" sz="1400" dirty="0"/>
              <a:t>同页</a:t>
            </a:r>
            <a:r>
              <a:rPr lang="en-US" altLang="zh-CN" sz="1400" dirty="0"/>
              <a:t>]&lt;/a&gt;&lt;/</a:t>
            </a:r>
            <a:r>
              <a:rPr lang="en-US" altLang="zh-CN" sz="1400" dirty="0" err="1"/>
              <a:t>li</a:t>
            </a:r>
            <a:r>
              <a:rPr lang="en-US" altLang="zh-CN" sz="1400" dirty="0"/>
              <a:t>&gt;</a:t>
            </a:r>
          </a:p>
          <a:p>
            <a:pPr>
              <a:lnSpc>
                <a:spcPts val="1400"/>
              </a:lnSpc>
              <a:spcBef>
                <a:spcPts val="0"/>
              </a:spcBef>
              <a:spcAft>
                <a:spcPts val="0"/>
              </a:spcAft>
              <a:buNone/>
            </a:pPr>
            <a:r>
              <a:rPr lang="en-US" altLang="zh-CN" sz="1400" dirty="0"/>
              <a:t>	     &lt;</a:t>
            </a:r>
            <a:r>
              <a:rPr lang="en-US" altLang="zh-CN" sz="1400" dirty="0" err="1"/>
              <a:t>li</a:t>
            </a:r>
            <a:r>
              <a:rPr lang="en-US" altLang="zh-CN" sz="1400" dirty="0"/>
              <a:t>&gt;&lt;a </a:t>
            </a:r>
            <a:r>
              <a:rPr lang="en-US" altLang="zh-CN" sz="1400" dirty="0" err="1"/>
              <a:t>href</a:t>
            </a:r>
            <a:r>
              <a:rPr lang="en-US" altLang="zh-CN" sz="1400" dirty="0"/>
              <a:t>="#</a:t>
            </a:r>
            <a:r>
              <a:rPr lang="en-US" altLang="zh-CN" sz="1400" dirty="0" err="1"/>
              <a:t>fw</a:t>
            </a:r>
            <a:r>
              <a:rPr lang="en-US" altLang="zh-CN" sz="1400" dirty="0"/>
              <a:t>"&gt;Fireworks MX[</a:t>
            </a:r>
            <a:r>
              <a:rPr lang="zh-CN" altLang="en-US" sz="1400" dirty="0"/>
              <a:t>同页</a:t>
            </a:r>
            <a:r>
              <a:rPr lang="en-US" altLang="zh-CN" sz="1400" dirty="0"/>
              <a:t>]&lt;/a&gt;&lt;/</a:t>
            </a:r>
            <a:r>
              <a:rPr lang="en-US" altLang="zh-CN" sz="1400" dirty="0" err="1"/>
              <a:t>li</a:t>
            </a:r>
            <a:r>
              <a:rPr lang="en-US" altLang="zh-CN" sz="1400" dirty="0"/>
              <a:t>&gt;</a:t>
            </a:r>
          </a:p>
          <a:p>
            <a:pPr>
              <a:lnSpc>
                <a:spcPts val="1400"/>
              </a:lnSpc>
              <a:spcBef>
                <a:spcPts val="0"/>
              </a:spcBef>
              <a:spcAft>
                <a:spcPts val="0"/>
              </a:spcAft>
              <a:buNone/>
            </a:pPr>
            <a:r>
              <a:rPr lang="en-US" altLang="zh-CN" sz="1400" dirty="0"/>
              <a:t>	     &lt;</a:t>
            </a:r>
            <a:r>
              <a:rPr lang="en-US" altLang="zh-CN" sz="1400" dirty="0" err="1"/>
              <a:t>li</a:t>
            </a:r>
            <a:r>
              <a:rPr lang="en-US" altLang="zh-CN" sz="1400" dirty="0"/>
              <a:t>&gt;&lt;a </a:t>
            </a:r>
            <a:r>
              <a:rPr lang="en-US" altLang="zh-CN" sz="1400" dirty="0" err="1"/>
              <a:t>href</a:t>
            </a:r>
            <a:r>
              <a:rPr lang="en-US" altLang="zh-CN" sz="1400" dirty="0"/>
              <a:t>="edu_5_3_2_1.html#EditPlus"&gt;</a:t>
            </a:r>
            <a:r>
              <a:rPr lang="en-US" altLang="zh-CN" sz="1400" dirty="0" err="1"/>
              <a:t>EditPlus</a:t>
            </a:r>
            <a:r>
              <a:rPr lang="en-US" altLang="zh-CN" sz="1400" dirty="0"/>
              <a:t>[</a:t>
            </a:r>
            <a:r>
              <a:rPr lang="zh-CN" altLang="en-US" sz="1400" dirty="0"/>
              <a:t>异页</a:t>
            </a:r>
            <a:r>
              <a:rPr lang="en-US" altLang="zh-CN" sz="1400" dirty="0"/>
              <a:t>]&lt;/a&gt;&lt;/</a:t>
            </a:r>
            <a:r>
              <a:rPr lang="en-US" altLang="zh-CN" sz="1400" dirty="0" err="1"/>
              <a:t>li</a:t>
            </a:r>
            <a:r>
              <a:rPr lang="en-US" altLang="zh-CN" sz="1400" dirty="0"/>
              <a:t>&gt;</a:t>
            </a:r>
          </a:p>
          <a:p>
            <a:pPr>
              <a:lnSpc>
                <a:spcPts val="1400"/>
              </a:lnSpc>
              <a:spcBef>
                <a:spcPts val="0"/>
              </a:spcBef>
              <a:spcAft>
                <a:spcPts val="0"/>
              </a:spcAft>
              <a:buNone/>
            </a:pPr>
            <a:r>
              <a:rPr lang="en-US" altLang="zh-CN" sz="1400" dirty="0"/>
              <a:t>	&lt;/</a:t>
            </a:r>
            <a:r>
              <a:rPr lang="en-US" altLang="zh-CN" sz="1400" dirty="0" err="1"/>
              <a:t>ul</a:t>
            </a:r>
            <a:r>
              <a:rPr lang="en-US" altLang="zh-CN" sz="1400" dirty="0"/>
              <a:t>&gt;</a:t>
            </a:r>
          </a:p>
          <a:p>
            <a:pPr>
              <a:lnSpc>
                <a:spcPts val="1400"/>
              </a:lnSpc>
              <a:spcBef>
                <a:spcPts val="0"/>
              </a:spcBef>
              <a:spcAft>
                <a:spcPts val="0"/>
              </a:spcAft>
              <a:buNone/>
            </a:pPr>
            <a:r>
              <a:rPr lang="en-US" altLang="zh-CN" sz="1400" dirty="0"/>
              <a:t>	&lt;h2</a:t>
            </a:r>
            <a:r>
              <a:rPr lang="en-US" altLang="zh-CN" sz="1400" dirty="0">
                <a:solidFill>
                  <a:srgbClr val="FF0000"/>
                </a:solidFill>
              </a:rPr>
              <a:t>&gt;&lt;a name="</a:t>
            </a:r>
            <a:r>
              <a:rPr lang="en-US" altLang="zh-CN" sz="1400" dirty="0" err="1">
                <a:solidFill>
                  <a:srgbClr val="FF0000"/>
                </a:solidFill>
              </a:rPr>
              <a:t>dw</a:t>
            </a:r>
            <a:r>
              <a:rPr lang="en-US" altLang="zh-CN" sz="1400" dirty="0">
                <a:solidFill>
                  <a:srgbClr val="FF0000"/>
                </a:solidFill>
              </a:rPr>
              <a:t>"&gt;Dreamweaver MX&lt;/a&gt;&lt;/</a:t>
            </a:r>
            <a:r>
              <a:rPr lang="en-US" altLang="zh-CN" sz="1400" dirty="0"/>
              <a:t>h2&gt;</a:t>
            </a:r>
          </a:p>
          <a:p>
            <a:pPr>
              <a:lnSpc>
                <a:spcPts val="1400"/>
              </a:lnSpc>
              <a:spcBef>
                <a:spcPts val="0"/>
              </a:spcBef>
              <a:spcAft>
                <a:spcPts val="0"/>
              </a:spcAft>
              <a:buNone/>
            </a:pPr>
            <a:r>
              <a:rPr lang="en-US" altLang="zh-CN" sz="1400" dirty="0"/>
              <a:t>	&lt;p&gt;&amp;</a:t>
            </a:r>
            <a:r>
              <a:rPr lang="en-US" altLang="zh-CN" sz="1400" dirty="0" err="1"/>
              <a:t>nbsp;&amp;nbsp;&amp;nbsp;&amp;nbsp;Dreamweaver</a:t>
            </a:r>
            <a:r>
              <a:rPr lang="zh-CN" altLang="en-US" sz="1400" dirty="0"/>
              <a:t>是美国</a:t>
            </a:r>
            <a:r>
              <a:rPr lang="en-US" altLang="zh-CN" sz="1400" dirty="0"/>
              <a:t>Macromedia</a:t>
            </a:r>
            <a:r>
              <a:rPr lang="zh-CN" altLang="en-US" sz="1400" dirty="0"/>
              <a:t>公司（现已被</a:t>
            </a:r>
            <a:r>
              <a:rPr lang="en-US" altLang="zh-CN" sz="1400" dirty="0"/>
              <a:t>Adobe</a:t>
            </a:r>
            <a:r>
              <a:rPr lang="zh-CN" altLang="en-US" sz="1400" dirty="0"/>
              <a:t>公司收购，成为</a:t>
            </a:r>
            <a:r>
              <a:rPr lang="en-US" altLang="zh-CN" sz="1400" dirty="0"/>
              <a:t>Adobe Dreamweaver</a:t>
            </a:r>
            <a:r>
              <a:rPr lang="zh-CN" altLang="en-US" sz="1400" dirty="0"/>
              <a:t>）开发的集网页制作和管理网站于一身的所见即所得网页编辑器，它是第一套针对专业网页设计师特别发展的视觉化网页开发工具，利用它可以轻而易举地制作出跨越平台限制和跨越浏览器限制的充满动感的网页。</a:t>
            </a:r>
            <a:r>
              <a:rPr lang="en-US" altLang="zh-CN" sz="1400" dirty="0"/>
              <a:t>&lt;/p&gt;</a:t>
            </a:r>
          </a:p>
          <a:p>
            <a:pPr>
              <a:lnSpc>
                <a:spcPts val="1400"/>
              </a:lnSpc>
              <a:spcBef>
                <a:spcPts val="0"/>
              </a:spcBef>
              <a:spcAft>
                <a:spcPts val="0"/>
              </a:spcAft>
              <a:buNone/>
            </a:pPr>
            <a:r>
              <a:rPr lang="en-US" altLang="zh-CN" sz="1400" dirty="0"/>
              <a:t>   &lt;h4 align="right</a:t>
            </a:r>
            <a:r>
              <a:rPr lang="en-US" altLang="zh-CN" sz="1400" dirty="0">
                <a:solidFill>
                  <a:srgbClr val="FF0000"/>
                </a:solidFill>
              </a:rPr>
              <a:t>"&gt;&lt;a </a:t>
            </a:r>
            <a:r>
              <a:rPr lang="en-US" altLang="zh-CN" sz="1400" dirty="0" err="1">
                <a:solidFill>
                  <a:srgbClr val="FF0000"/>
                </a:solidFill>
              </a:rPr>
              <a:t>href</a:t>
            </a:r>
            <a:r>
              <a:rPr lang="en-US" altLang="zh-CN" sz="1400" dirty="0">
                <a:solidFill>
                  <a:srgbClr val="FF0000"/>
                </a:solidFill>
              </a:rPr>
              <a:t>="#software"&gt;</a:t>
            </a:r>
            <a:r>
              <a:rPr lang="zh-CN" altLang="en-US" sz="1400" dirty="0">
                <a:solidFill>
                  <a:srgbClr val="FF0000"/>
                </a:solidFill>
              </a:rPr>
              <a:t>返回</a:t>
            </a:r>
            <a:r>
              <a:rPr lang="en-US" altLang="zh-CN" sz="1400" dirty="0">
                <a:solidFill>
                  <a:srgbClr val="FF0000"/>
                </a:solidFill>
              </a:rPr>
              <a:t>&lt;/a&gt;&lt;/</a:t>
            </a:r>
            <a:r>
              <a:rPr lang="en-US" altLang="zh-CN" sz="1400" dirty="0"/>
              <a:t>h4&gt;</a:t>
            </a:r>
          </a:p>
          <a:p>
            <a:pPr>
              <a:lnSpc>
                <a:spcPts val="1400"/>
              </a:lnSpc>
              <a:spcBef>
                <a:spcPts val="0"/>
              </a:spcBef>
              <a:spcAft>
                <a:spcPts val="0"/>
              </a:spcAft>
              <a:buNone/>
            </a:pPr>
            <a:endParaRPr lang="en-US" altLang="zh-CN" sz="1400" dirty="0"/>
          </a:p>
          <a:p>
            <a:pPr>
              <a:lnSpc>
                <a:spcPts val="1400"/>
              </a:lnSpc>
              <a:spcBef>
                <a:spcPts val="0"/>
              </a:spcBef>
              <a:spcAft>
                <a:spcPts val="0"/>
              </a:spcAft>
              <a:buNone/>
            </a:pPr>
            <a:r>
              <a:rPr lang="en-US" altLang="zh-CN" sz="1400" dirty="0"/>
              <a:t>	</a:t>
            </a:r>
            <a:endParaRPr lang="zh-CN" altLang="en-US" sz="1400" dirty="0"/>
          </a:p>
        </p:txBody>
      </p:sp>
      <p:graphicFrame>
        <p:nvGraphicFramePr>
          <p:cNvPr id="19" name="图示 18"/>
          <p:cNvGraphicFramePr/>
          <p:nvPr/>
        </p:nvGraphicFramePr>
        <p:xfrm>
          <a:off x="533400" y="2419350"/>
          <a:ext cx="7620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0" name="图示 19"/>
          <p:cNvGraphicFramePr/>
          <p:nvPr/>
        </p:nvGraphicFramePr>
        <p:xfrm>
          <a:off x="533400" y="3638550"/>
          <a:ext cx="762000" cy="914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box(in)">
                                      <p:cBhvr>
                                        <p:cTn id="7" dur="500"/>
                                        <p:tgtEl>
                                          <p:spTgt spid="126979">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26979">
                                            <p:txEl>
                                              <p:pRg st="1" end="1"/>
                                            </p:txEl>
                                          </p:spTgt>
                                        </p:tgtEl>
                                        <p:attrNameLst>
                                          <p:attrName>style.visibility</p:attrName>
                                        </p:attrNameLst>
                                      </p:cBhvr>
                                      <p:to>
                                        <p:strVal val="visible"/>
                                      </p:to>
                                    </p:set>
                                    <p:animEffect transition="in" filter="box(in)">
                                      <p:cBhvr>
                                        <p:cTn id="11" dur="500"/>
                                        <p:tgtEl>
                                          <p:spTgt spid="126979">
                                            <p:txEl>
                                              <p:pRg st="1" end="1"/>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26979">
                                            <p:txEl>
                                              <p:pRg st="2" end="2"/>
                                            </p:txEl>
                                          </p:spTgt>
                                        </p:tgtEl>
                                        <p:attrNameLst>
                                          <p:attrName>style.visibility</p:attrName>
                                        </p:attrNameLst>
                                      </p:cBhvr>
                                      <p:to>
                                        <p:strVal val="visible"/>
                                      </p:to>
                                    </p:set>
                                    <p:animEffect transition="in" filter="box(in)">
                                      <p:cBhvr>
                                        <p:cTn id="15" dur="500"/>
                                        <p:tgtEl>
                                          <p:spTgt spid="126979">
                                            <p:txEl>
                                              <p:pRg st="2" end="2"/>
                                            </p:txEl>
                                          </p:spTgt>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126979">
                                            <p:txEl>
                                              <p:pRg st="3" end="3"/>
                                            </p:txEl>
                                          </p:spTgt>
                                        </p:tgtEl>
                                        <p:attrNameLst>
                                          <p:attrName>style.visibility</p:attrName>
                                        </p:attrNameLst>
                                      </p:cBhvr>
                                      <p:to>
                                        <p:strVal val="visible"/>
                                      </p:to>
                                    </p:set>
                                    <p:animEffect transition="in" filter="box(in)">
                                      <p:cBhvr>
                                        <p:cTn id="19" dur="500"/>
                                        <p:tgtEl>
                                          <p:spTgt spid="126979">
                                            <p:txEl>
                                              <p:pRg st="3" end="3"/>
                                            </p:txEl>
                                          </p:spTgt>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126979">
                                            <p:txEl>
                                              <p:pRg st="4" end="4"/>
                                            </p:txEl>
                                          </p:spTgt>
                                        </p:tgtEl>
                                        <p:attrNameLst>
                                          <p:attrName>style.visibility</p:attrName>
                                        </p:attrNameLst>
                                      </p:cBhvr>
                                      <p:to>
                                        <p:strVal val="visible"/>
                                      </p:to>
                                    </p:set>
                                    <p:animEffect transition="in" filter="box(in)">
                                      <p:cBhvr>
                                        <p:cTn id="23" dur="500"/>
                                        <p:tgtEl>
                                          <p:spTgt spid="126979">
                                            <p:txEl>
                                              <p:pRg st="4" end="4"/>
                                            </p:txEl>
                                          </p:spTgt>
                                        </p:tgtEl>
                                      </p:cBhvr>
                                    </p:animEffect>
                                  </p:childTnLst>
                                </p:cTn>
                              </p:par>
                            </p:childTnLst>
                          </p:cTn>
                        </p:par>
                        <p:par>
                          <p:cTn id="24" fill="hold">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126979">
                                            <p:txEl>
                                              <p:pRg st="5" end="5"/>
                                            </p:txEl>
                                          </p:spTgt>
                                        </p:tgtEl>
                                        <p:attrNameLst>
                                          <p:attrName>style.visibility</p:attrName>
                                        </p:attrNameLst>
                                      </p:cBhvr>
                                      <p:to>
                                        <p:strVal val="visible"/>
                                      </p:to>
                                    </p:set>
                                    <p:animEffect transition="in" filter="box(in)">
                                      <p:cBhvr>
                                        <p:cTn id="27" dur="500"/>
                                        <p:tgtEl>
                                          <p:spTgt spid="126979">
                                            <p:txEl>
                                              <p:pRg st="5" end="5"/>
                                            </p:txEl>
                                          </p:spTgt>
                                        </p:tgtEl>
                                      </p:cBhvr>
                                    </p:animEffect>
                                  </p:childTnLst>
                                </p:cTn>
                              </p:par>
                            </p:childTnLst>
                          </p:cTn>
                        </p:par>
                        <p:par>
                          <p:cTn id="28" fill="hold">
                            <p:stCondLst>
                              <p:cond delay="3000"/>
                            </p:stCondLst>
                            <p:childTnLst>
                              <p:par>
                                <p:cTn id="29" presetID="4" presetClass="entr" presetSubtype="16" fill="hold" grpId="0" nodeType="afterEffect">
                                  <p:stCondLst>
                                    <p:cond delay="0"/>
                                  </p:stCondLst>
                                  <p:childTnLst>
                                    <p:set>
                                      <p:cBhvr>
                                        <p:cTn id="30" dur="1" fill="hold">
                                          <p:stCondLst>
                                            <p:cond delay="0"/>
                                          </p:stCondLst>
                                        </p:cTn>
                                        <p:tgtEl>
                                          <p:spTgt spid="126979">
                                            <p:txEl>
                                              <p:pRg st="6" end="6"/>
                                            </p:txEl>
                                          </p:spTgt>
                                        </p:tgtEl>
                                        <p:attrNameLst>
                                          <p:attrName>style.visibility</p:attrName>
                                        </p:attrNameLst>
                                      </p:cBhvr>
                                      <p:to>
                                        <p:strVal val="visible"/>
                                      </p:to>
                                    </p:set>
                                    <p:animEffect transition="in" filter="box(in)">
                                      <p:cBhvr>
                                        <p:cTn id="31" dur="500"/>
                                        <p:tgtEl>
                                          <p:spTgt spid="126979">
                                            <p:txEl>
                                              <p:pRg st="6" end="6"/>
                                            </p:txEl>
                                          </p:spTgt>
                                        </p:tgtEl>
                                      </p:cBhvr>
                                    </p:animEffect>
                                  </p:childTnLst>
                                </p:cTn>
                              </p:par>
                            </p:childTnLst>
                          </p:cTn>
                        </p:par>
                        <p:par>
                          <p:cTn id="32" fill="hold">
                            <p:stCondLst>
                              <p:cond delay="3500"/>
                            </p:stCondLst>
                            <p:childTnLst>
                              <p:par>
                                <p:cTn id="33" presetID="4" presetClass="entr" presetSubtype="16" fill="hold" grpId="0" nodeType="afterEffect">
                                  <p:stCondLst>
                                    <p:cond delay="0"/>
                                  </p:stCondLst>
                                  <p:childTnLst>
                                    <p:set>
                                      <p:cBhvr>
                                        <p:cTn id="34" dur="1" fill="hold">
                                          <p:stCondLst>
                                            <p:cond delay="0"/>
                                          </p:stCondLst>
                                        </p:cTn>
                                        <p:tgtEl>
                                          <p:spTgt spid="126979">
                                            <p:txEl>
                                              <p:pRg st="7" end="7"/>
                                            </p:txEl>
                                          </p:spTgt>
                                        </p:tgtEl>
                                        <p:attrNameLst>
                                          <p:attrName>style.visibility</p:attrName>
                                        </p:attrNameLst>
                                      </p:cBhvr>
                                      <p:to>
                                        <p:strVal val="visible"/>
                                      </p:to>
                                    </p:set>
                                    <p:animEffect transition="in" filter="box(in)">
                                      <p:cBhvr>
                                        <p:cTn id="35" dur="500"/>
                                        <p:tgtEl>
                                          <p:spTgt spid="126979">
                                            <p:txEl>
                                              <p:pRg st="7" end="7"/>
                                            </p:txEl>
                                          </p:spTgt>
                                        </p:tgtEl>
                                      </p:cBhvr>
                                    </p:animEffect>
                                  </p:childTnLst>
                                </p:cTn>
                              </p:par>
                            </p:childTnLst>
                          </p:cTn>
                        </p:par>
                        <p:par>
                          <p:cTn id="36" fill="hold">
                            <p:stCondLst>
                              <p:cond delay="4000"/>
                            </p:stCondLst>
                            <p:childTnLst>
                              <p:par>
                                <p:cTn id="37" presetID="4" presetClass="entr" presetSubtype="16" fill="hold" grpId="0" nodeType="afterEffect">
                                  <p:stCondLst>
                                    <p:cond delay="0"/>
                                  </p:stCondLst>
                                  <p:childTnLst>
                                    <p:set>
                                      <p:cBhvr>
                                        <p:cTn id="38" dur="1" fill="hold">
                                          <p:stCondLst>
                                            <p:cond delay="0"/>
                                          </p:stCondLst>
                                        </p:cTn>
                                        <p:tgtEl>
                                          <p:spTgt spid="126979">
                                            <p:txEl>
                                              <p:pRg st="8" end="8"/>
                                            </p:txEl>
                                          </p:spTgt>
                                        </p:tgtEl>
                                        <p:attrNameLst>
                                          <p:attrName>style.visibility</p:attrName>
                                        </p:attrNameLst>
                                      </p:cBhvr>
                                      <p:to>
                                        <p:strVal val="visible"/>
                                      </p:to>
                                    </p:set>
                                    <p:animEffect transition="in" filter="box(in)">
                                      <p:cBhvr>
                                        <p:cTn id="39" dur="500"/>
                                        <p:tgtEl>
                                          <p:spTgt spid="126979">
                                            <p:txEl>
                                              <p:pRg st="8" end="8"/>
                                            </p:txEl>
                                          </p:spTgt>
                                        </p:tgtEl>
                                      </p:cBhvr>
                                    </p:animEffect>
                                  </p:childTnLst>
                                </p:cTn>
                              </p:par>
                            </p:childTnLst>
                          </p:cTn>
                        </p:par>
                        <p:par>
                          <p:cTn id="40" fill="hold">
                            <p:stCondLst>
                              <p:cond delay="4500"/>
                            </p:stCondLst>
                            <p:childTnLst>
                              <p:par>
                                <p:cTn id="41" presetID="4" presetClass="entr" presetSubtype="16" fill="hold" grpId="0" nodeType="afterEffect">
                                  <p:stCondLst>
                                    <p:cond delay="0"/>
                                  </p:stCondLst>
                                  <p:childTnLst>
                                    <p:set>
                                      <p:cBhvr>
                                        <p:cTn id="42" dur="1" fill="hold">
                                          <p:stCondLst>
                                            <p:cond delay="0"/>
                                          </p:stCondLst>
                                        </p:cTn>
                                        <p:tgtEl>
                                          <p:spTgt spid="126979">
                                            <p:txEl>
                                              <p:pRg st="9" end="9"/>
                                            </p:txEl>
                                          </p:spTgt>
                                        </p:tgtEl>
                                        <p:attrNameLst>
                                          <p:attrName>style.visibility</p:attrName>
                                        </p:attrNameLst>
                                      </p:cBhvr>
                                      <p:to>
                                        <p:strVal val="visible"/>
                                      </p:to>
                                    </p:set>
                                    <p:animEffect transition="in" filter="box(in)">
                                      <p:cBhvr>
                                        <p:cTn id="43" dur="500"/>
                                        <p:tgtEl>
                                          <p:spTgt spid="126979">
                                            <p:txEl>
                                              <p:pRg st="9" end="9"/>
                                            </p:txEl>
                                          </p:spTgt>
                                        </p:tgtEl>
                                      </p:cBhvr>
                                    </p:animEffect>
                                  </p:childTnLst>
                                </p:cTn>
                              </p:par>
                            </p:childTnLst>
                          </p:cTn>
                        </p:par>
                        <p:par>
                          <p:cTn id="44" fill="hold">
                            <p:stCondLst>
                              <p:cond delay="5000"/>
                            </p:stCondLst>
                            <p:childTnLst>
                              <p:par>
                                <p:cTn id="45" presetID="4" presetClass="entr" presetSubtype="16" fill="hold" grpId="0" nodeType="afterEffect">
                                  <p:stCondLst>
                                    <p:cond delay="0"/>
                                  </p:stCondLst>
                                  <p:childTnLst>
                                    <p:set>
                                      <p:cBhvr>
                                        <p:cTn id="46" dur="1" fill="hold">
                                          <p:stCondLst>
                                            <p:cond delay="0"/>
                                          </p:stCondLst>
                                        </p:cTn>
                                        <p:tgtEl>
                                          <p:spTgt spid="126979">
                                            <p:txEl>
                                              <p:pRg st="10" end="10"/>
                                            </p:txEl>
                                          </p:spTgt>
                                        </p:tgtEl>
                                        <p:attrNameLst>
                                          <p:attrName>style.visibility</p:attrName>
                                        </p:attrNameLst>
                                      </p:cBhvr>
                                      <p:to>
                                        <p:strVal val="visible"/>
                                      </p:to>
                                    </p:set>
                                    <p:animEffect transition="in" filter="box(in)">
                                      <p:cBhvr>
                                        <p:cTn id="47" dur="500"/>
                                        <p:tgtEl>
                                          <p:spTgt spid="126979">
                                            <p:txEl>
                                              <p:pRg st="10" end="10"/>
                                            </p:txEl>
                                          </p:spTgt>
                                        </p:tgtEl>
                                      </p:cBhvr>
                                    </p:animEffect>
                                  </p:childTnLst>
                                </p:cTn>
                              </p:par>
                            </p:childTnLst>
                          </p:cTn>
                        </p:par>
                        <p:par>
                          <p:cTn id="48" fill="hold">
                            <p:stCondLst>
                              <p:cond delay="5500"/>
                            </p:stCondLst>
                            <p:childTnLst>
                              <p:par>
                                <p:cTn id="49" presetID="4" presetClass="entr" presetSubtype="16" fill="hold" grpId="0" nodeType="afterEffect">
                                  <p:stCondLst>
                                    <p:cond delay="0"/>
                                  </p:stCondLst>
                                  <p:childTnLst>
                                    <p:set>
                                      <p:cBhvr>
                                        <p:cTn id="50" dur="1" fill="hold">
                                          <p:stCondLst>
                                            <p:cond delay="0"/>
                                          </p:stCondLst>
                                        </p:cTn>
                                        <p:tgtEl>
                                          <p:spTgt spid="126979">
                                            <p:txEl>
                                              <p:pRg st="11" end="11"/>
                                            </p:txEl>
                                          </p:spTgt>
                                        </p:tgtEl>
                                        <p:attrNameLst>
                                          <p:attrName>style.visibility</p:attrName>
                                        </p:attrNameLst>
                                      </p:cBhvr>
                                      <p:to>
                                        <p:strVal val="visible"/>
                                      </p:to>
                                    </p:set>
                                    <p:animEffect transition="in" filter="box(in)">
                                      <p:cBhvr>
                                        <p:cTn id="51" dur="500"/>
                                        <p:tgtEl>
                                          <p:spTgt spid="126979">
                                            <p:txEl>
                                              <p:pRg st="11" end="11"/>
                                            </p:txEl>
                                          </p:spTgt>
                                        </p:tgtEl>
                                      </p:cBhvr>
                                    </p:animEffect>
                                  </p:childTnLst>
                                </p:cTn>
                              </p:par>
                            </p:childTnLst>
                          </p:cTn>
                        </p:par>
                        <p:par>
                          <p:cTn id="52" fill="hold">
                            <p:stCondLst>
                              <p:cond delay="6000"/>
                            </p:stCondLst>
                            <p:childTnLst>
                              <p:par>
                                <p:cTn id="53" presetID="4" presetClass="entr" presetSubtype="16" fill="hold" grpId="0" nodeType="afterEffect">
                                  <p:stCondLst>
                                    <p:cond delay="0"/>
                                  </p:stCondLst>
                                  <p:childTnLst>
                                    <p:set>
                                      <p:cBhvr>
                                        <p:cTn id="54" dur="1" fill="hold">
                                          <p:stCondLst>
                                            <p:cond delay="0"/>
                                          </p:stCondLst>
                                        </p:cTn>
                                        <p:tgtEl>
                                          <p:spTgt spid="126979">
                                            <p:txEl>
                                              <p:pRg st="12" end="12"/>
                                            </p:txEl>
                                          </p:spTgt>
                                        </p:tgtEl>
                                        <p:attrNameLst>
                                          <p:attrName>style.visibility</p:attrName>
                                        </p:attrNameLst>
                                      </p:cBhvr>
                                      <p:to>
                                        <p:strVal val="visible"/>
                                      </p:to>
                                    </p:set>
                                    <p:animEffect transition="in" filter="box(in)">
                                      <p:cBhvr>
                                        <p:cTn id="55" dur="500"/>
                                        <p:tgtEl>
                                          <p:spTgt spid="126979">
                                            <p:txEl>
                                              <p:pRg st="12" end="12"/>
                                            </p:txEl>
                                          </p:spTgt>
                                        </p:tgtEl>
                                      </p:cBhvr>
                                    </p:animEffect>
                                  </p:childTnLst>
                                </p:cTn>
                              </p:par>
                            </p:childTnLst>
                          </p:cTn>
                        </p:par>
                        <p:par>
                          <p:cTn id="56" fill="hold">
                            <p:stCondLst>
                              <p:cond delay="6500"/>
                            </p:stCondLst>
                            <p:childTnLst>
                              <p:par>
                                <p:cTn id="57" presetID="4" presetClass="entr" presetSubtype="16" fill="hold" grpId="0" nodeType="afterEffect">
                                  <p:stCondLst>
                                    <p:cond delay="0"/>
                                  </p:stCondLst>
                                  <p:childTnLst>
                                    <p:set>
                                      <p:cBhvr>
                                        <p:cTn id="58" dur="1" fill="hold">
                                          <p:stCondLst>
                                            <p:cond delay="0"/>
                                          </p:stCondLst>
                                        </p:cTn>
                                        <p:tgtEl>
                                          <p:spTgt spid="126979">
                                            <p:txEl>
                                              <p:pRg st="13" end="13"/>
                                            </p:txEl>
                                          </p:spTgt>
                                        </p:tgtEl>
                                        <p:attrNameLst>
                                          <p:attrName>style.visibility</p:attrName>
                                        </p:attrNameLst>
                                      </p:cBhvr>
                                      <p:to>
                                        <p:strVal val="visible"/>
                                      </p:to>
                                    </p:set>
                                    <p:animEffect transition="in" filter="box(in)">
                                      <p:cBhvr>
                                        <p:cTn id="59" dur="500"/>
                                        <p:tgtEl>
                                          <p:spTgt spid="126979">
                                            <p:txEl>
                                              <p:pRg st="13" end="13"/>
                                            </p:txEl>
                                          </p:spTgt>
                                        </p:tgtEl>
                                      </p:cBhvr>
                                    </p:animEffect>
                                  </p:childTnLst>
                                </p:cTn>
                              </p:par>
                            </p:childTnLst>
                          </p:cTn>
                        </p:par>
                        <p:par>
                          <p:cTn id="60" fill="hold">
                            <p:stCondLst>
                              <p:cond delay="7000"/>
                            </p:stCondLst>
                            <p:childTnLst>
                              <p:par>
                                <p:cTn id="61" presetID="4" presetClass="entr" presetSubtype="16" fill="hold" grpId="0" nodeType="afterEffect">
                                  <p:stCondLst>
                                    <p:cond delay="0"/>
                                  </p:stCondLst>
                                  <p:childTnLst>
                                    <p:set>
                                      <p:cBhvr>
                                        <p:cTn id="62" dur="1" fill="hold">
                                          <p:stCondLst>
                                            <p:cond delay="0"/>
                                          </p:stCondLst>
                                        </p:cTn>
                                        <p:tgtEl>
                                          <p:spTgt spid="126979">
                                            <p:txEl>
                                              <p:pRg st="14" end="14"/>
                                            </p:txEl>
                                          </p:spTgt>
                                        </p:tgtEl>
                                        <p:attrNameLst>
                                          <p:attrName>style.visibility</p:attrName>
                                        </p:attrNameLst>
                                      </p:cBhvr>
                                      <p:to>
                                        <p:strVal val="visible"/>
                                      </p:to>
                                    </p:set>
                                    <p:animEffect transition="in" filter="box(in)">
                                      <p:cBhvr>
                                        <p:cTn id="63" dur="500"/>
                                        <p:tgtEl>
                                          <p:spTgt spid="126979">
                                            <p:txEl>
                                              <p:pRg st="14" end="14"/>
                                            </p:txEl>
                                          </p:spTgt>
                                        </p:tgtEl>
                                      </p:cBhvr>
                                    </p:animEffect>
                                  </p:childTnLst>
                                </p:cTn>
                              </p:par>
                            </p:childTnLst>
                          </p:cTn>
                        </p:par>
                        <p:par>
                          <p:cTn id="64" fill="hold">
                            <p:stCondLst>
                              <p:cond delay="7500"/>
                            </p:stCondLst>
                            <p:childTnLst>
                              <p:par>
                                <p:cTn id="65" presetID="4" presetClass="entr" presetSubtype="16" fill="hold" grpId="0" nodeType="afterEffect">
                                  <p:stCondLst>
                                    <p:cond delay="0"/>
                                  </p:stCondLst>
                                  <p:childTnLst>
                                    <p:set>
                                      <p:cBhvr>
                                        <p:cTn id="66" dur="1" fill="hold">
                                          <p:stCondLst>
                                            <p:cond delay="0"/>
                                          </p:stCondLst>
                                        </p:cTn>
                                        <p:tgtEl>
                                          <p:spTgt spid="126979">
                                            <p:txEl>
                                              <p:pRg st="15" end="15"/>
                                            </p:txEl>
                                          </p:spTgt>
                                        </p:tgtEl>
                                        <p:attrNameLst>
                                          <p:attrName>style.visibility</p:attrName>
                                        </p:attrNameLst>
                                      </p:cBhvr>
                                      <p:to>
                                        <p:strVal val="visible"/>
                                      </p:to>
                                    </p:set>
                                    <p:animEffect transition="in" filter="box(in)">
                                      <p:cBhvr>
                                        <p:cTn id="67" dur="500"/>
                                        <p:tgtEl>
                                          <p:spTgt spid="126979">
                                            <p:txEl>
                                              <p:pRg st="15" end="15"/>
                                            </p:txEl>
                                          </p:spTgt>
                                        </p:tgtEl>
                                      </p:cBhvr>
                                    </p:animEffect>
                                  </p:childTnLst>
                                </p:cTn>
                              </p:par>
                            </p:childTnLst>
                          </p:cTn>
                        </p:par>
                        <p:par>
                          <p:cTn id="68" fill="hold">
                            <p:stCondLst>
                              <p:cond delay="8000"/>
                            </p:stCondLst>
                            <p:childTnLst>
                              <p:par>
                                <p:cTn id="69" presetID="4" presetClass="entr" presetSubtype="16" fill="hold" grpId="0" nodeType="afterEffect">
                                  <p:stCondLst>
                                    <p:cond delay="0"/>
                                  </p:stCondLst>
                                  <p:childTnLst>
                                    <p:set>
                                      <p:cBhvr>
                                        <p:cTn id="70" dur="1" fill="hold">
                                          <p:stCondLst>
                                            <p:cond delay="0"/>
                                          </p:stCondLst>
                                        </p:cTn>
                                        <p:tgtEl>
                                          <p:spTgt spid="126979">
                                            <p:txEl>
                                              <p:pRg st="16" end="16"/>
                                            </p:txEl>
                                          </p:spTgt>
                                        </p:tgtEl>
                                        <p:attrNameLst>
                                          <p:attrName>style.visibility</p:attrName>
                                        </p:attrNameLst>
                                      </p:cBhvr>
                                      <p:to>
                                        <p:strVal val="visible"/>
                                      </p:to>
                                    </p:set>
                                    <p:animEffect transition="in" filter="box(in)">
                                      <p:cBhvr>
                                        <p:cTn id="71" dur="500"/>
                                        <p:tgtEl>
                                          <p:spTgt spid="126979">
                                            <p:txEl>
                                              <p:pRg st="16" end="1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126979">
                                            <p:txEl>
                                              <p:pRg st="17" end="17"/>
                                            </p:txEl>
                                          </p:spTgt>
                                        </p:tgtEl>
                                        <p:attrNameLst>
                                          <p:attrName>style.visibility</p:attrName>
                                        </p:attrNameLst>
                                      </p:cBhvr>
                                      <p:to>
                                        <p:strVal val="visible"/>
                                      </p:to>
                                    </p:set>
                                    <p:animEffect transition="in" filter="box(in)">
                                      <p:cBhvr>
                                        <p:cTn id="76" dur="500"/>
                                        <p:tgtEl>
                                          <p:spTgt spid="126979">
                                            <p:txEl>
                                              <p:pRg st="17" end="17"/>
                                            </p:txEl>
                                          </p:spTgt>
                                        </p:tgtEl>
                                      </p:cBhvr>
                                    </p:animEffect>
                                  </p:childTnLst>
                                </p:cTn>
                              </p:par>
                            </p:childTnLst>
                          </p:cTn>
                        </p:par>
                        <p:par>
                          <p:cTn id="77" fill="hold">
                            <p:stCondLst>
                              <p:cond delay="500"/>
                            </p:stCondLst>
                            <p:childTnLst>
                              <p:par>
                                <p:cTn id="78" presetID="4" presetClass="entr" presetSubtype="16" fill="hold" grpId="0" nodeType="afterEffect">
                                  <p:stCondLst>
                                    <p:cond delay="0"/>
                                  </p:stCondLst>
                                  <p:childTnLst>
                                    <p:set>
                                      <p:cBhvr>
                                        <p:cTn id="79" dur="1" fill="hold">
                                          <p:stCondLst>
                                            <p:cond delay="0"/>
                                          </p:stCondLst>
                                        </p:cTn>
                                        <p:tgtEl>
                                          <p:spTgt spid="126979">
                                            <p:txEl>
                                              <p:pRg st="19" end="19"/>
                                            </p:txEl>
                                          </p:spTgt>
                                        </p:tgtEl>
                                        <p:attrNameLst>
                                          <p:attrName>style.visibility</p:attrName>
                                        </p:attrNameLst>
                                      </p:cBhvr>
                                      <p:to>
                                        <p:strVal val="visible"/>
                                      </p:to>
                                    </p:set>
                                    <p:animEffect transition="in" filter="box(in)">
                                      <p:cBhvr>
                                        <p:cTn id="80" dur="500"/>
                                        <p:tgtEl>
                                          <p:spTgt spid="126979">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页面</a:t>
            </a:r>
            <a:r>
              <a:rPr lang="zh-CN" altLang="en-US" dirty="0"/>
              <a:t>书签链接案例</a:t>
            </a:r>
          </a:p>
        </p:txBody>
      </p:sp>
      <p:sp>
        <p:nvSpPr>
          <p:cNvPr id="3" name="内容占位符 2"/>
          <p:cNvSpPr>
            <a:spLocks noGrp="1"/>
          </p:cNvSpPr>
          <p:nvPr>
            <p:ph idx="1"/>
          </p:nvPr>
        </p:nvSpPr>
        <p:spPr/>
        <p:txBody>
          <a:bodyPr/>
          <a:lstStyle/>
          <a:p>
            <a:pPr>
              <a:lnSpc>
                <a:spcPts val="1600"/>
              </a:lnSpc>
              <a:spcBef>
                <a:spcPts val="0"/>
              </a:spcBef>
              <a:spcAft>
                <a:spcPts val="0"/>
              </a:spcAft>
              <a:buNone/>
            </a:pPr>
            <a:r>
              <a:rPr lang="en-US" altLang="zh-CN" sz="1400" dirty="0"/>
              <a:t>	&lt;h2</a:t>
            </a:r>
            <a:r>
              <a:rPr lang="en-US" altLang="zh-CN" sz="1400" dirty="0">
                <a:solidFill>
                  <a:srgbClr val="FF0000"/>
                </a:solidFill>
              </a:rPr>
              <a:t>&gt;&lt;a name="fl"&gt;Flash MX&lt;/a&gt;&lt;/</a:t>
            </a:r>
            <a:r>
              <a:rPr lang="en-US" altLang="zh-CN" sz="1400" dirty="0"/>
              <a:t>h2&gt;</a:t>
            </a:r>
          </a:p>
          <a:p>
            <a:pPr>
              <a:lnSpc>
                <a:spcPts val="1600"/>
              </a:lnSpc>
              <a:spcBef>
                <a:spcPts val="0"/>
              </a:spcBef>
              <a:spcAft>
                <a:spcPts val="0"/>
              </a:spcAft>
              <a:buNone/>
            </a:pPr>
            <a:r>
              <a:rPr lang="en-US" altLang="zh-CN" sz="1400" dirty="0"/>
              <a:t>	&lt;p&gt;&amp;</a:t>
            </a:r>
            <a:r>
              <a:rPr lang="en-US" altLang="zh-CN" sz="1400" dirty="0" err="1"/>
              <a:t>nbsp;&amp;nbsp;&amp;nbsp;&amp;nbsp;Flash</a:t>
            </a:r>
            <a:r>
              <a:rPr lang="zh-CN" altLang="en-US" sz="1400" dirty="0"/>
              <a:t>是美国</a:t>
            </a:r>
            <a:r>
              <a:rPr lang="en-US" altLang="zh-CN" sz="1400" dirty="0"/>
              <a:t>Macromedia</a:t>
            </a:r>
            <a:r>
              <a:rPr lang="zh-CN" altLang="en-US" sz="1400" dirty="0"/>
              <a:t>公司所设计的二维动画软件，全称</a:t>
            </a:r>
            <a:r>
              <a:rPr lang="en-US" altLang="zh-CN" sz="1400" dirty="0"/>
              <a:t>Macromedia Flash</a:t>
            </a:r>
            <a:r>
              <a:rPr lang="zh-CN" altLang="en-US" sz="1400" dirty="0"/>
              <a:t>（被</a:t>
            </a:r>
            <a:r>
              <a:rPr lang="en-US" altLang="zh-CN" sz="1400" dirty="0"/>
              <a:t>Adobe</a:t>
            </a:r>
            <a:r>
              <a:rPr lang="zh-CN" altLang="en-US" sz="1400" dirty="0"/>
              <a:t>公司收购后称为</a:t>
            </a:r>
            <a:r>
              <a:rPr lang="en-US" altLang="zh-CN" sz="1400" dirty="0"/>
              <a:t>Adobe Flash</a:t>
            </a:r>
            <a:r>
              <a:rPr lang="zh-CN" altLang="en-US" sz="1400" dirty="0"/>
              <a:t>），主要用于设计和编辑</a:t>
            </a:r>
            <a:r>
              <a:rPr lang="en-US" altLang="zh-CN" sz="1400" dirty="0"/>
              <a:t>Flash</a:t>
            </a:r>
            <a:r>
              <a:rPr lang="zh-CN" altLang="en-US" sz="1400" dirty="0"/>
              <a:t>文档。附带的</a:t>
            </a:r>
            <a:r>
              <a:rPr lang="en-US" altLang="zh-CN" sz="1400" dirty="0"/>
              <a:t>Macromedia Flash Player</a:t>
            </a:r>
            <a:r>
              <a:rPr lang="zh-CN" altLang="en-US" sz="1400" dirty="0"/>
              <a:t>，用于播放</a:t>
            </a:r>
            <a:r>
              <a:rPr lang="en-US" altLang="zh-CN" sz="1400" dirty="0"/>
              <a:t>Flash</a:t>
            </a:r>
            <a:r>
              <a:rPr lang="zh-CN" altLang="en-US" sz="1400" dirty="0"/>
              <a:t>文档。</a:t>
            </a:r>
          </a:p>
          <a:p>
            <a:pPr>
              <a:lnSpc>
                <a:spcPts val="1600"/>
              </a:lnSpc>
              <a:spcBef>
                <a:spcPts val="0"/>
              </a:spcBef>
              <a:spcAft>
                <a:spcPts val="0"/>
              </a:spcAft>
              <a:buNone/>
            </a:pPr>
            <a:r>
              <a:rPr lang="zh-CN" altLang="en-US" sz="1400" dirty="0"/>
              <a:t>现在，</a:t>
            </a:r>
            <a:r>
              <a:rPr lang="en-US" altLang="zh-CN" sz="1400" dirty="0"/>
              <a:t>Flash</a:t>
            </a:r>
            <a:r>
              <a:rPr lang="zh-CN" altLang="en-US" sz="1400" dirty="0"/>
              <a:t>已经被</a:t>
            </a:r>
            <a:r>
              <a:rPr lang="en-US" altLang="zh-CN" sz="1400" dirty="0"/>
              <a:t>Adobe</a:t>
            </a:r>
            <a:r>
              <a:rPr lang="zh-CN" altLang="en-US" sz="1400" dirty="0"/>
              <a:t>公司购买，最新版本为：</a:t>
            </a:r>
            <a:r>
              <a:rPr lang="en-US" altLang="zh-CN" sz="1400" dirty="0"/>
              <a:t>Adobe Flash CS6 Professional</a:t>
            </a:r>
            <a:r>
              <a:rPr lang="zh-CN" altLang="en-US" sz="1400" dirty="0"/>
              <a:t>，播放器也更名为</a:t>
            </a:r>
            <a:r>
              <a:rPr lang="en-US" altLang="zh-CN" sz="1400" dirty="0"/>
              <a:t>Adobe Flash Player</a:t>
            </a:r>
            <a:r>
              <a:rPr lang="zh-CN" altLang="en-US" sz="1400" dirty="0"/>
              <a:t>。</a:t>
            </a:r>
            <a:r>
              <a:rPr lang="en-US" altLang="zh-CN" sz="1400" dirty="0"/>
              <a:t>&lt;/p&gt;</a:t>
            </a:r>
          </a:p>
          <a:p>
            <a:pPr>
              <a:lnSpc>
                <a:spcPts val="1600"/>
              </a:lnSpc>
              <a:spcBef>
                <a:spcPts val="0"/>
              </a:spcBef>
              <a:spcAft>
                <a:spcPts val="0"/>
              </a:spcAft>
              <a:buNone/>
            </a:pPr>
            <a:r>
              <a:rPr lang="en-US" altLang="zh-CN" sz="1400" dirty="0">
                <a:solidFill>
                  <a:srgbClr val="FF0000"/>
                </a:solidFill>
              </a:rPr>
              <a:t>&lt;h4 align="right"&gt;&lt;a </a:t>
            </a:r>
            <a:r>
              <a:rPr lang="en-US" altLang="zh-CN" sz="1400" dirty="0" err="1">
                <a:solidFill>
                  <a:srgbClr val="FF0000"/>
                </a:solidFill>
              </a:rPr>
              <a:t>href</a:t>
            </a:r>
            <a:r>
              <a:rPr lang="en-US" altLang="zh-CN" sz="1400" dirty="0">
                <a:solidFill>
                  <a:srgbClr val="FF0000"/>
                </a:solidFill>
              </a:rPr>
              <a:t>="#software"&gt;</a:t>
            </a:r>
            <a:r>
              <a:rPr lang="zh-CN" altLang="en-US" sz="1400" dirty="0">
                <a:solidFill>
                  <a:srgbClr val="FF0000"/>
                </a:solidFill>
              </a:rPr>
              <a:t>返回</a:t>
            </a:r>
            <a:r>
              <a:rPr lang="en-US" altLang="zh-CN" sz="1400" dirty="0">
                <a:solidFill>
                  <a:srgbClr val="FF0000"/>
                </a:solidFill>
              </a:rPr>
              <a:t>&lt;/a&gt;&lt;/h4</a:t>
            </a:r>
            <a:r>
              <a:rPr lang="en-US" altLang="zh-CN" sz="1400" dirty="0"/>
              <a:t>&gt;</a:t>
            </a:r>
          </a:p>
          <a:p>
            <a:pPr>
              <a:lnSpc>
                <a:spcPts val="1600"/>
              </a:lnSpc>
              <a:spcBef>
                <a:spcPts val="0"/>
              </a:spcBef>
              <a:spcAft>
                <a:spcPts val="0"/>
              </a:spcAft>
              <a:buNone/>
            </a:pPr>
            <a:r>
              <a:rPr lang="en-US" altLang="zh-CN" sz="1400" dirty="0"/>
              <a:t>	</a:t>
            </a:r>
            <a:r>
              <a:rPr lang="en-US" altLang="zh-CN" sz="1400" dirty="0">
                <a:solidFill>
                  <a:srgbClr val="FF0000"/>
                </a:solidFill>
              </a:rPr>
              <a:t>&lt;h2&gt;&lt;a name="</a:t>
            </a:r>
            <a:r>
              <a:rPr lang="en-US" altLang="zh-CN" sz="1400" dirty="0" err="1">
                <a:solidFill>
                  <a:srgbClr val="FF0000"/>
                </a:solidFill>
              </a:rPr>
              <a:t>fw</a:t>
            </a:r>
            <a:r>
              <a:rPr lang="en-US" altLang="zh-CN" sz="1400" dirty="0">
                <a:solidFill>
                  <a:srgbClr val="FF0000"/>
                </a:solidFill>
              </a:rPr>
              <a:t>"&gt;Fireworks MX&lt;/a&gt;&lt;/h2&gt;</a:t>
            </a:r>
          </a:p>
          <a:p>
            <a:pPr>
              <a:lnSpc>
                <a:spcPts val="1600"/>
              </a:lnSpc>
              <a:spcBef>
                <a:spcPts val="0"/>
              </a:spcBef>
              <a:spcAft>
                <a:spcPts val="0"/>
              </a:spcAft>
              <a:buNone/>
            </a:pPr>
            <a:r>
              <a:rPr lang="en-US" altLang="zh-CN" sz="1400" dirty="0"/>
              <a:t>	&lt;p&gt;&amp;</a:t>
            </a:r>
            <a:r>
              <a:rPr lang="en-US" altLang="zh-CN" sz="1400" dirty="0" err="1"/>
              <a:t>nbsp;&amp;nbsp;&amp;nbsp;&amp;nbsp;Adobe</a:t>
            </a:r>
            <a:r>
              <a:rPr lang="en-US" altLang="zh-CN" sz="1400" dirty="0"/>
              <a:t> Fireworks</a:t>
            </a:r>
            <a:r>
              <a:rPr lang="zh-CN" altLang="en-US" sz="1400" dirty="0"/>
              <a:t>可以加速 </a:t>
            </a:r>
            <a:r>
              <a:rPr lang="en-US" altLang="zh-CN" sz="1400" dirty="0"/>
              <a:t>Web </a:t>
            </a:r>
            <a:r>
              <a:rPr lang="zh-CN" altLang="en-US" sz="1400" dirty="0"/>
              <a:t>设计与开发，是一款创建与优化 </a:t>
            </a:r>
            <a:r>
              <a:rPr lang="en-US" altLang="zh-CN" sz="1400" dirty="0"/>
              <a:t>Web </a:t>
            </a:r>
            <a:r>
              <a:rPr lang="zh-CN" altLang="en-US" sz="1400" dirty="0"/>
              <a:t>图像和快速构建网站与 </a:t>
            </a:r>
            <a:r>
              <a:rPr lang="en-US" altLang="zh-CN" sz="1400" dirty="0"/>
              <a:t>Web </a:t>
            </a:r>
            <a:r>
              <a:rPr lang="zh-CN" altLang="en-US" sz="1400" dirty="0"/>
              <a:t>界面原型的理想工具。</a:t>
            </a:r>
            <a:r>
              <a:rPr lang="en-US" altLang="zh-CN" sz="1400" dirty="0"/>
              <a:t>Fireworks</a:t>
            </a:r>
            <a:r>
              <a:rPr lang="zh-CN" altLang="en-US" sz="1400" dirty="0"/>
              <a:t>不仅具备编辑矢量图形与位图图像的灵活性，还提供了一个预先构建资源的公用库，并可与 </a:t>
            </a:r>
            <a:r>
              <a:rPr lang="en-US" altLang="zh-CN" sz="1400" dirty="0"/>
              <a:t>Adobe Photoshop</a:t>
            </a:r>
            <a:r>
              <a:rPr lang="zh-CN" altLang="en-US" sz="1400" dirty="0"/>
              <a:t>、</a:t>
            </a:r>
            <a:r>
              <a:rPr lang="en-US" altLang="zh-CN" sz="1400" dirty="0"/>
              <a:t>Adobe Illustrator</a:t>
            </a:r>
            <a:r>
              <a:rPr lang="zh-CN" altLang="en-US" sz="1400" dirty="0"/>
              <a:t>、</a:t>
            </a:r>
            <a:r>
              <a:rPr lang="en-US" altLang="zh-CN" sz="1400" dirty="0"/>
              <a:t>Adobe Dreamweaver</a:t>
            </a:r>
            <a:r>
              <a:rPr lang="zh-CN" altLang="en-US" sz="1400" dirty="0"/>
              <a:t>和</a:t>
            </a:r>
            <a:r>
              <a:rPr lang="en-US" altLang="zh-CN" sz="1400" dirty="0"/>
              <a:t>Adobe Flash</a:t>
            </a:r>
            <a:r>
              <a:rPr lang="zh-CN" altLang="en-US" sz="1400" dirty="0"/>
              <a:t>软件进行集成。在</a:t>
            </a:r>
            <a:r>
              <a:rPr lang="en-US" altLang="zh-CN" sz="1400" dirty="0"/>
              <a:t>Fireworks </a:t>
            </a:r>
            <a:r>
              <a:rPr lang="zh-CN" altLang="en-US" sz="1400" dirty="0"/>
              <a:t>中将设计迅速转变为模型，或利用来自 </a:t>
            </a:r>
            <a:r>
              <a:rPr lang="en-US" altLang="zh-CN" sz="1400" dirty="0"/>
              <a:t>Illustrator</a:t>
            </a:r>
            <a:r>
              <a:rPr lang="zh-CN" altLang="en-US" sz="1400" dirty="0"/>
              <a:t>、</a:t>
            </a:r>
            <a:r>
              <a:rPr lang="en-US" altLang="zh-CN" sz="1400" dirty="0"/>
              <a:t>Photoshop </a:t>
            </a:r>
            <a:r>
              <a:rPr lang="zh-CN" altLang="en-US" sz="1400" dirty="0"/>
              <a:t>和 </a:t>
            </a:r>
            <a:r>
              <a:rPr lang="en-US" altLang="zh-CN" sz="1400" dirty="0"/>
              <a:t>Flash </a:t>
            </a:r>
            <a:r>
              <a:rPr lang="zh-CN" altLang="en-US" sz="1400" dirty="0"/>
              <a:t>的其它资源。然后直接置入</a:t>
            </a:r>
            <a:r>
              <a:rPr lang="en-US" altLang="zh-CN" sz="1400" dirty="0"/>
              <a:t>Dreamweaver </a:t>
            </a:r>
            <a:r>
              <a:rPr lang="zh-CN" altLang="en-US" sz="1400" dirty="0"/>
              <a:t>中轻松地进行开发与部署。</a:t>
            </a:r>
            <a:r>
              <a:rPr lang="en-US" altLang="zh-CN" sz="1400" dirty="0"/>
              <a:t>&lt;/p&gt;</a:t>
            </a:r>
          </a:p>
          <a:p>
            <a:pPr>
              <a:lnSpc>
                <a:spcPts val="1600"/>
              </a:lnSpc>
              <a:spcBef>
                <a:spcPts val="0"/>
              </a:spcBef>
              <a:spcAft>
                <a:spcPts val="0"/>
              </a:spcAft>
              <a:buNone/>
            </a:pPr>
            <a:r>
              <a:rPr lang="en-US" altLang="zh-CN" sz="1400" dirty="0"/>
              <a:t>	</a:t>
            </a:r>
            <a:r>
              <a:rPr lang="en-US" altLang="zh-CN" sz="1400" dirty="0">
                <a:solidFill>
                  <a:srgbClr val="FF0000"/>
                </a:solidFill>
              </a:rPr>
              <a:t>&lt;h4 align="right"&gt;&lt;a </a:t>
            </a:r>
            <a:r>
              <a:rPr lang="en-US" altLang="zh-CN" sz="1400" dirty="0" err="1">
                <a:solidFill>
                  <a:srgbClr val="FF0000"/>
                </a:solidFill>
              </a:rPr>
              <a:t>href</a:t>
            </a:r>
            <a:r>
              <a:rPr lang="en-US" altLang="zh-CN" sz="1400" dirty="0">
                <a:solidFill>
                  <a:srgbClr val="FF0000"/>
                </a:solidFill>
              </a:rPr>
              <a:t>="#software"&gt;</a:t>
            </a:r>
            <a:r>
              <a:rPr lang="zh-CN" altLang="en-US" sz="1400" dirty="0">
                <a:solidFill>
                  <a:srgbClr val="FF0000"/>
                </a:solidFill>
              </a:rPr>
              <a:t>返回</a:t>
            </a:r>
            <a:r>
              <a:rPr lang="en-US" altLang="zh-CN" sz="1400" dirty="0">
                <a:solidFill>
                  <a:srgbClr val="FF0000"/>
                </a:solidFill>
              </a:rPr>
              <a:t>&lt;/a&gt;&lt;/h4&gt;</a:t>
            </a:r>
          </a:p>
          <a:p>
            <a:pPr>
              <a:lnSpc>
                <a:spcPts val="1600"/>
              </a:lnSpc>
              <a:spcBef>
                <a:spcPts val="0"/>
              </a:spcBef>
              <a:spcAft>
                <a:spcPts val="0"/>
              </a:spcAft>
              <a:buNone/>
            </a:pPr>
            <a:r>
              <a:rPr lang="en-US" altLang="zh-CN" sz="1400" dirty="0"/>
              <a:t>	&lt;/body&gt;</a:t>
            </a:r>
          </a:p>
          <a:p>
            <a:pPr>
              <a:lnSpc>
                <a:spcPts val="1600"/>
              </a:lnSpc>
              <a:spcBef>
                <a:spcPts val="0"/>
              </a:spcBef>
              <a:spcAft>
                <a:spcPts val="0"/>
              </a:spcAft>
              <a:buNone/>
            </a:pPr>
            <a:r>
              <a:rPr lang="en-US" altLang="zh-CN" sz="1400" dirty="0"/>
              <a:t>&lt;/html&gt;</a:t>
            </a:r>
            <a:endParaRPr lang="zh-CN"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a:t>
            </a:r>
            <a:r>
              <a:rPr lang="zh-CN" altLang="en-US" dirty="0"/>
              <a:t>浮动框架</a:t>
            </a:r>
          </a:p>
        </p:txBody>
      </p:sp>
      <p:sp>
        <p:nvSpPr>
          <p:cNvPr id="3" name="内容占位符 2"/>
          <p:cNvSpPr>
            <a:spLocks noGrp="1"/>
          </p:cNvSpPr>
          <p:nvPr>
            <p:ph idx="1"/>
          </p:nvPr>
        </p:nvSpPr>
        <p:spPr>
          <a:xfrm>
            <a:off x="685800" y="819151"/>
            <a:ext cx="8356600" cy="1371599"/>
          </a:xfrm>
        </p:spPr>
        <p:txBody>
          <a:bodyPr/>
          <a:lstStyle/>
          <a:p>
            <a:pPr marL="0" indent="0">
              <a:lnSpc>
                <a:spcPts val="2900"/>
              </a:lnSpc>
              <a:spcBef>
                <a:spcPts val="0"/>
              </a:spcBef>
              <a:spcAft>
                <a:spcPts val="0"/>
              </a:spcAft>
              <a:buNone/>
            </a:pPr>
            <a:r>
              <a:rPr lang="zh-CN" altLang="en-US" sz="1800" dirty="0">
                <a:cs typeface="Verdana" pitchFamily="34" charset="0"/>
              </a:rPr>
              <a:t>       浏览器窗口含有孤立的子窗口称为浮动框架。在浏览器窗口中使用</a:t>
            </a:r>
            <a:r>
              <a:rPr lang="en-US" altLang="zh-CN" sz="1800" dirty="0">
                <a:cs typeface="Verdana" pitchFamily="34" charset="0"/>
              </a:rPr>
              <a:t>&lt;iframe&gt; &lt;/iframe&gt;</a:t>
            </a:r>
            <a:r>
              <a:rPr lang="zh-CN" altLang="en-US" sz="1800" dirty="0">
                <a:cs typeface="Verdana" pitchFamily="34" charset="0"/>
              </a:rPr>
              <a:t>标记，可以嵌入浮动框架。</a:t>
            </a:r>
          </a:p>
          <a:p>
            <a:pPr>
              <a:lnSpc>
                <a:spcPts val="2900"/>
              </a:lnSpc>
              <a:spcBef>
                <a:spcPts val="0"/>
              </a:spcBef>
              <a:spcAft>
                <a:spcPts val="0"/>
              </a:spcAft>
              <a:buNone/>
            </a:pPr>
            <a:r>
              <a:rPr lang="zh-CN" altLang="en-US" sz="2000" dirty="0">
                <a:cs typeface="Verdana" pitchFamily="34" charset="0"/>
              </a:rPr>
              <a:t>   </a:t>
            </a:r>
            <a:r>
              <a:rPr lang="en-US" altLang="zh-CN" sz="1600" dirty="0">
                <a:solidFill>
                  <a:srgbClr val="FF0000"/>
                </a:solidFill>
                <a:latin typeface="Verdana" pitchFamily="34" charset="0"/>
                <a:ea typeface="Verdana" pitchFamily="34" charset="0"/>
                <a:cs typeface="Verdana" pitchFamily="34" charset="0"/>
              </a:rPr>
              <a:t>&lt;</a:t>
            </a:r>
            <a:r>
              <a:rPr lang="en-US" altLang="zh-CN" sz="1600" dirty="0" err="1">
                <a:solidFill>
                  <a:srgbClr val="FF0000"/>
                </a:solidFill>
                <a:latin typeface="Verdana" pitchFamily="34" charset="0"/>
                <a:ea typeface="Verdana" pitchFamily="34" charset="0"/>
                <a:cs typeface="Verdana" pitchFamily="34" charset="0"/>
              </a:rPr>
              <a:t>iframe</a:t>
            </a:r>
            <a:r>
              <a:rPr lang="en-US" altLang="zh-CN" sz="1600" dirty="0">
                <a:solidFill>
                  <a:srgbClr val="FF0000"/>
                </a:solidFill>
                <a:latin typeface="Verdana" pitchFamily="34" charset="0"/>
                <a:ea typeface="Verdana" pitchFamily="34" charset="0"/>
                <a:cs typeface="Verdana" pitchFamily="34" charset="0"/>
              </a:rPr>
              <a:t> name="</a:t>
            </a:r>
            <a:r>
              <a:rPr lang="en-US" altLang="zh-CN" sz="1600" dirty="0">
                <a:solidFill>
                  <a:srgbClr val="FF0000"/>
                </a:solidFill>
              </a:rPr>
              <a:t> </a:t>
            </a:r>
            <a:r>
              <a:rPr lang="en-US" altLang="zh-CN" sz="1600" u="sng" dirty="0">
                <a:solidFill>
                  <a:srgbClr val="FF0000"/>
                </a:solidFill>
              </a:rPr>
              <a:t>name</a:t>
            </a:r>
            <a:r>
              <a:rPr lang="en-US" altLang="zh-CN" sz="1600" dirty="0">
                <a:solidFill>
                  <a:srgbClr val="FF0000"/>
                </a:solidFill>
              </a:rPr>
              <a:t> </a:t>
            </a:r>
            <a:r>
              <a:rPr lang="en-US" altLang="zh-CN" sz="1600" dirty="0">
                <a:solidFill>
                  <a:srgbClr val="FF0000"/>
                </a:solidFill>
                <a:latin typeface="Verdana" pitchFamily="34" charset="0"/>
                <a:ea typeface="Verdana" pitchFamily="34" charset="0"/>
                <a:cs typeface="Verdana" pitchFamily="34" charset="0"/>
              </a:rPr>
              <a:t>" </a:t>
            </a:r>
            <a:r>
              <a:rPr lang="en-US" altLang="zh-CN" sz="1600" dirty="0" err="1">
                <a:solidFill>
                  <a:srgbClr val="FF0000"/>
                </a:solidFill>
                <a:latin typeface="Verdana" pitchFamily="34" charset="0"/>
                <a:ea typeface="Verdana" pitchFamily="34" charset="0"/>
                <a:cs typeface="Verdana" pitchFamily="34" charset="0"/>
              </a:rPr>
              <a:t>src</a:t>
            </a:r>
            <a:r>
              <a:rPr lang="en-US" altLang="zh-CN" sz="1600" dirty="0">
                <a:solidFill>
                  <a:srgbClr val="FF0000"/>
                </a:solidFill>
                <a:latin typeface="Verdana" pitchFamily="34" charset="0"/>
                <a:ea typeface="Verdana" pitchFamily="34" charset="0"/>
                <a:cs typeface="Verdana" pitchFamily="34" charset="0"/>
              </a:rPr>
              <a:t>="</a:t>
            </a:r>
            <a:r>
              <a:rPr lang="en-US" altLang="zh-CN" sz="1600" dirty="0" err="1">
                <a:solidFill>
                  <a:srgbClr val="FF0000"/>
                </a:solidFill>
                <a:latin typeface="Verdana" pitchFamily="34" charset="0"/>
                <a:ea typeface="Verdana" pitchFamily="34" charset="0"/>
                <a:cs typeface="Verdana" pitchFamily="34" charset="0"/>
              </a:rPr>
              <a:t>url</a:t>
            </a:r>
            <a:r>
              <a:rPr lang="en-US" altLang="zh-CN" sz="1600" dirty="0">
                <a:solidFill>
                  <a:srgbClr val="FF0000"/>
                </a:solidFill>
                <a:latin typeface="Verdana" pitchFamily="34" charset="0"/>
                <a:ea typeface="Verdana" pitchFamily="34" charset="0"/>
                <a:cs typeface="Verdana" pitchFamily="34" charset="0"/>
              </a:rPr>
              <a:t>"  width=“" height=" " &gt;&lt;/</a:t>
            </a:r>
            <a:r>
              <a:rPr lang="en-US" altLang="zh-CN" sz="1600" dirty="0" err="1">
                <a:solidFill>
                  <a:srgbClr val="FF0000"/>
                </a:solidFill>
                <a:latin typeface="Verdana" pitchFamily="34" charset="0"/>
                <a:ea typeface="Verdana" pitchFamily="34" charset="0"/>
                <a:cs typeface="Verdana" pitchFamily="34" charset="0"/>
              </a:rPr>
              <a:t>iframe</a:t>
            </a:r>
            <a:r>
              <a:rPr lang="en-US" altLang="zh-CN" sz="1600" dirty="0">
                <a:solidFill>
                  <a:srgbClr val="FF0000"/>
                </a:solidFill>
                <a:latin typeface="Verdana" pitchFamily="34" charset="0"/>
                <a:ea typeface="Verdana" pitchFamily="34" charset="0"/>
                <a:cs typeface="Verdana" pitchFamily="34" charset="0"/>
              </a:rPr>
              <a:t>&gt;</a:t>
            </a:r>
          </a:p>
          <a:p>
            <a:pPr>
              <a:lnSpc>
                <a:spcPts val="2900"/>
              </a:lnSpc>
              <a:spcBef>
                <a:spcPts val="0"/>
              </a:spcBef>
              <a:spcAft>
                <a:spcPts val="0"/>
              </a:spcAft>
              <a:buNone/>
            </a:pPr>
            <a:r>
              <a:rPr lang="en-US" altLang="zh-CN" sz="1600" dirty="0">
                <a:solidFill>
                  <a:srgbClr val="FF0000"/>
                </a:solidFill>
              </a:rPr>
              <a:t>   &lt;a href="target.html" target= " </a:t>
            </a:r>
            <a:r>
              <a:rPr lang="en-US" altLang="zh-CN" sz="1600" u="sng" dirty="0">
                <a:solidFill>
                  <a:srgbClr val="FF0000"/>
                </a:solidFill>
              </a:rPr>
              <a:t>name</a:t>
            </a:r>
            <a:r>
              <a:rPr lang="en-US" altLang="zh-CN" sz="1600" dirty="0">
                <a:solidFill>
                  <a:srgbClr val="FF0000"/>
                </a:solidFill>
              </a:rPr>
              <a:t>" &gt;</a:t>
            </a:r>
            <a:r>
              <a:rPr lang="zh-CN" altLang="en-US" sz="1600" dirty="0">
                <a:solidFill>
                  <a:srgbClr val="FF0000"/>
                </a:solidFill>
              </a:rPr>
              <a:t>链接标题</a:t>
            </a:r>
            <a:r>
              <a:rPr lang="en-US" altLang="zh-CN" sz="1600" dirty="0">
                <a:solidFill>
                  <a:srgbClr val="FF0000"/>
                </a:solidFill>
              </a:rPr>
              <a:t>&lt;/a&gt;</a:t>
            </a:r>
            <a:endParaRPr lang="zh-CN" altLang="en-US" sz="1600" dirty="0">
              <a:solidFill>
                <a:srgbClr val="FF0000"/>
              </a:solidFill>
              <a:latin typeface="Verdana" pitchFamily="34" charset="0"/>
              <a:cs typeface="Verdana"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404389689"/>
              </p:ext>
            </p:extLst>
          </p:nvPr>
        </p:nvGraphicFramePr>
        <p:xfrm>
          <a:off x="1091407" y="2571750"/>
          <a:ext cx="7545386" cy="1981202"/>
        </p:xfrm>
        <a:graphic>
          <a:graphicData uri="http://schemas.openxmlformats.org/drawingml/2006/table">
            <a:tbl>
              <a:tblPr>
                <a:tableStyleId>{5DA37D80-6434-44D0-A028-1B22A696006F}</a:tableStyleId>
              </a:tblPr>
              <a:tblGrid>
                <a:gridCol w="1087623">
                  <a:extLst>
                    <a:ext uri="{9D8B030D-6E8A-4147-A177-3AD203B41FA5}">
                      <a16:colId xmlns:a16="http://schemas.microsoft.com/office/drawing/2014/main" val="20000"/>
                    </a:ext>
                  </a:extLst>
                </a:gridCol>
                <a:gridCol w="2367739">
                  <a:extLst>
                    <a:ext uri="{9D8B030D-6E8A-4147-A177-3AD203B41FA5}">
                      <a16:colId xmlns:a16="http://schemas.microsoft.com/office/drawing/2014/main" val="20001"/>
                    </a:ext>
                  </a:extLst>
                </a:gridCol>
                <a:gridCol w="1710849">
                  <a:extLst>
                    <a:ext uri="{9D8B030D-6E8A-4147-A177-3AD203B41FA5}">
                      <a16:colId xmlns:a16="http://schemas.microsoft.com/office/drawing/2014/main" val="20002"/>
                    </a:ext>
                  </a:extLst>
                </a:gridCol>
                <a:gridCol w="2379175">
                  <a:extLst>
                    <a:ext uri="{9D8B030D-6E8A-4147-A177-3AD203B41FA5}">
                      <a16:colId xmlns:a16="http://schemas.microsoft.com/office/drawing/2014/main" val="20003"/>
                    </a:ext>
                  </a:extLst>
                </a:gridCol>
              </a:tblGrid>
              <a:tr h="363937">
                <a:tc>
                  <a:txBody>
                    <a:bodyPr/>
                    <a:lstStyle/>
                    <a:p>
                      <a:pPr algn="ctr">
                        <a:spcAft>
                          <a:spcPts val="0"/>
                        </a:spcAft>
                        <a:tabLst>
                          <a:tab pos="800100" algn="l"/>
                        </a:tabLst>
                      </a:pPr>
                      <a:r>
                        <a:rPr lang="zh-CN" sz="1400" kern="100" dirty="0">
                          <a:latin typeface="微软雅黑" pitchFamily="34" charset="-122"/>
                          <a:ea typeface="微软雅黑" pitchFamily="34" charset="-122"/>
                        </a:rPr>
                        <a:t>属性</a:t>
                      </a:r>
                      <a:endParaRPr lang="zh-CN" sz="14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zh-CN" sz="1400" kern="100" dirty="0">
                          <a:latin typeface="微软雅黑" pitchFamily="34" charset="-122"/>
                          <a:ea typeface="微软雅黑" pitchFamily="34" charset="-122"/>
                        </a:rPr>
                        <a:t>说明</a:t>
                      </a:r>
                      <a:endParaRPr lang="zh-CN" sz="14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zh-CN" sz="1400" kern="100" dirty="0">
                          <a:latin typeface="微软雅黑" pitchFamily="34" charset="-122"/>
                          <a:ea typeface="微软雅黑" pitchFamily="34" charset="-122"/>
                        </a:rPr>
                        <a:t>属性</a:t>
                      </a:r>
                      <a:endParaRPr lang="zh-CN" sz="14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zh-CN" sz="1400" kern="100" dirty="0">
                          <a:latin typeface="微软雅黑" pitchFamily="34" charset="-122"/>
                          <a:ea typeface="微软雅黑" pitchFamily="34" charset="-122"/>
                        </a:rPr>
                        <a:t>说明</a:t>
                      </a:r>
                      <a:endParaRPr lang="zh-CN" sz="1400" kern="100" dirty="0">
                        <a:latin typeface="微软雅黑" pitchFamily="34" charset="-122"/>
                        <a:ea typeface="微软雅黑" pitchFamily="34" charset="-122"/>
                        <a:cs typeface="Times New Roman"/>
                      </a:endParaRPr>
                    </a:p>
                  </a:txBody>
                  <a:tcPr marL="68580" marR="68580" marT="0" marB="0"/>
                </a:tc>
                <a:extLst>
                  <a:ext uri="{0D108BD9-81ED-4DB2-BD59-A6C34878D82A}">
                    <a16:rowId xmlns:a16="http://schemas.microsoft.com/office/drawing/2014/main" val="10000"/>
                  </a:ext>
                </a:extLst>
              </a:tr>
              <a:tr h="323453">
                <a:tc>
                  <a:txBody>
                    <a:bodyPr/>
                    <a:lstStyle/>
                    <a:p>
                      <a:pPr algn="ctr">
                        <a:spcAft>
                          <a:spcPts val="0"/>
                        </a:spcAft>
                        <a:tabLst>
                          <a:tab pos="800100" algn="l"/>
                        </a:tabLst>
                      </a:pPr>
                      <a:r>
                        <a:rPr lang="en-US" sz="1400" kern="100">
                          <a:latin typeface="微软雅黑" pitchFamily="34" charset="-122"/>
                          <a:ea typeface="微软雅黑" pitchFamily="34" charset="-122"/>
                        </a:rPr>
                        <a:t>src</a:t>
                      </a:r>
                      <a:endParaRPr lang="zh-CN" sz="1400" kern="10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400" kern="100" dirty="0">
                          <a:latin typeface="微软雅黑" pitchFamily="34" charset="-122"/>
                          <a:ea typeface="微软雅黑" pitchFamily="34" charset="-122"/>
                        </a:rPr>
                        <a:t>设置源文件属性</a:t>
                      </a:r>
                      <a:endParaRPr lang="zh-CN" sz="14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en-US" sz="1400" kern="100" dirty="0">
                          <a:latin typeface="微软雅黑" pitchFamily="34" charset="-122"/>
                          <a:ea typeface="微软雅黑" pitchFamily="34" charset="-122"/>
                        </a:rPr>
                        <a:t>scrolling</a:t>
                      </a:r>
                      <a:endParaRPr lang="zh-CN" sz="14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400" kern="100" dirty="0">
                          <a:latin typeface="微软雅黑" pitchFamily="34" charset="-122"/>
                          <a:ea typeface="微软雅黑" pitchFamily="34" charset="-122"/>
                        </a:rPr>
                        <a:t>设置框架滚动条</a:t>
                      </a:r>
                      <a:endParaRPr lang="zh-CN" sz="1400" kern="100" dirty="0">
                        <a:latin typeface="微软雅黑" pitchFamily="34" charset="-122"/>
                        <a:ea typeface="微软雅黑" pitchFamily="34" charset="-122"/>
                        <a:cs typeface="Times New Roman"/>
                      </a:endParaRPr>
                    </a:p>
                  </a:txBody>
                  <a:tcPr marL="68580" marR="68580" marT="0" marB="0"/>
                </a:tc>
                <a:extLst>
                  <a:ext uri="{0D108BD9-81ED-4DB2-BD59-A6C34878D82A}">
                    <a16:rowId xmlns:a16="http://schemas.microsoft.com/office/drawing/2014/main" val="10001"/>
                  </a:ext>
                </a:extLst>
              </a:tr>
              <a:tr h="323453">
                <a:tc>
                  <a:txBody>
                    <a:bodyPr/>
                    <a:lstStyle/>
                    <a:p>
                      <a:pPr algn="ctr">
                        <a:spcAft>
                          <a:spcPts val="0"/>
                        </a:spcAft>
                        <a:tabLst>
                          <a:tab pos="800100" algn="l"/>
                        </a:tabLst>
                      </a:pPr>
                      <a:r>
                        <a:rPr lang="en-US" sz="1400" kern="100" dirty="0">
                          <a:latin typeface="微软雅黑" pitchFamily="34" charset="-122"/>
                          <a:ea typeface="微软雅黑" pitchFamily="34" charset="-122"/>
                        </a:rPr>
                        <a:t>name</a:t>
                      </a:r>
                      <a:endParaRPr lang="zh-CN" sz="14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400" kern="100" dirty="0">
                          <a:latin typeface="微软雅黑" pitchFamily="34" charset="-122"/>
                          <a:ea typeface="微软雅黑" pitchFamily="34" charset="-122"/>
                        </a:rPr>
                        <a:t>设置框架名称</a:t>
                      </a:r>
                      <a:endParaRPr lang="zh-CN" sz="14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en-US" sz="1400" kern="100" dirty="0" err="1">
                          <a:latin typeface="微软雅黑" pitchFamily="34" charset="-122"/>
                          <a:ea typeface="微软雅黑" pitchFamily="34" charset="-122"/>
                        </a:rPr>
                        <a:t>frameborder</a:t>
                      </a:r>
                      <a:endParaRPr lang="zh-CN" sz="14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400" kern="100" dirty="0">
                          <a:latin typeface="微软雅黑" pitchFamily="34" charset="-122"/>
                          <a:ea typeface="微软雅黑" pitchFamily="34" charset="-122"/>
                        </a:rPr>
                        <a:t>设置框架边框</a:t>
                      </a:r>
                      <a:endParaRPr lang="zh-CN" sz="1400" kern="100" dirty="0">
                        <a:latin typeface="微软雅黑" pitchFamily="34" charset="-122"/>
                        <a:ea typeface="微软雅黑" pitchFamily="34" charset="-122"/>
                        <a:cs typeface="Times New Roman"/>
                      </a:endParaRPr>
                    </a:p>
                  </a:txBody>
                  <a:tcPr marL="68580" marR="68580" marT="0" marB="0"/>
                </a:tc>
                <a:extLst>
                  <a:ext uri="{0D108BD9-81ED-4DB2-BD59-A6C34878D82A}">
                    <a16:rowId xmlns:a16="http://schemas.microsoft.com/office/drawing/2014/main" val="10002"/>
                  </a:ext>
                </a:extLst>
              </a:tr>
              <a:tr h="323453">
                <a:tc>
                  <a:txBody>
                    <a:bodyPr/>
                    <a:lstStyle/>
                    <a:p>
                      <a:pPr algn="ctr">
                        <a:spcAft>
                          <a:spcPts val="0"/>
                        </a:spcAft>
                        <a:tabLst>
                          <a:tab pos="800100" algn="l"/>
                        </a:tabLst>
                      </a:pPr>
                      <a:r>
                        <a:rPr lang="en-US" sz="1400" kern="100">
                          <a:latin typeface="微软雅黑" pitchFamily="34" charset="-122"/>
                          <a:ea typeface="微软雅黑" pitchFamily="34" charset="-122"/>
                        </a:rPr>
                        <a:t>width</a:t>
                      </a:r>
                      <a:endParaRPr lang="zh-CN" sz="1400" kern="10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400" kern="100" dirty="0">
                          <a:latin typeface="微软雅黑" pitchFamily="34" charset="-122"/>
                          <a:ea typeface="微软雅黑" pitchFamily="34" charset="-122"/>
                        </a:rPr>
                        <a:t>设置浮动框架窗口宽度</a:t>
                      </a:r>
                      <a:endParaRPr lang="zh-CN" sz="14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en-US" sz="1400" kern="100" dirty="0" err="1">
                          <a:latin typeface="微软雅黑" pitchFamily="34" charset="-122"/>
                          <a:ea typeface="微软雅黑" pitchFamily="34" charset="-122"/>
                        </a:rPr>
                        <a:t>marginwidth</a:t>
                      </a:r>
                      <a:endParaRPr lang="zh-CN" sz="14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400" kern="100" dirty="0">
                          <a:latin typeface="微软雅黑" pitchFamily="34" charset="-122"/>
                          <a:ea typeface="微软雅黑" pitchFamily="34" charset="-122"/>
                        </a:rPr>
                        <a:t>设置框架左右边距</a:t>
                      </a:r>
                      <a:endParaRPr lang="zh-CN" sz="1400" kern="100" dirty="0">
                        <a:latin typeface="微软雅黑" pitchFamily="34" charset="-122"/>
                        <a:ea typeface="微软雅黑" pitchFamily="34" charset="-122"/>
                        <a:cs typeface="Times New Roman"/>
                      </a:endParaRPr>
                    </a:p>
                  </a:txBody>
                  <a:tcPr marL="68580" marR="68580" marT="0" marB="0"/>
                </a:tc>
                <a:extLst>
                  <a:ext uri="{0D108BD9-81ED-4DB2-BD59-A6C34878D82A}">
                    <a16:rowId xmlns:a16="http://schemas.microsoft.com/office/drawing/2014/main" val="10003"/>
                  </a:ext>
                </a:extLst>
              </a:tr>
              <a:tr h="323453">
                <a:tc>
                  <a:txBody>
                    <a:bodyPr/>
                    <a:lstStyle/>
                    <a:p>
                      <a:pPr algn="ctr">
                        <a:spcAft>
                          <a:spcPts val="0"/>
                        </a:spcAft>
                        <a:tabLst>
                          <a:tab pos="800100" algn="l"/>
                        </a:tabLst>
                      </a:pPr>
                      <a:r>
                        <a:rPr lang="en-US" sz="1400" kern="100">
                          <a:latin typeface="微软雅黑" pitchFamily="34" charset="-122"/>
                          <a:ea typeface="微软雅黑" pitchFamily="34" charset="-122"/>
                        </a:rPr>
                        <a:t>height</a:t>
                      </a:r>
                      <a:endParaRPr lang="zh-CN" sz="1400" kern="10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400" kern="100">
                          <a:latin typeface="微软雅黑" pitchFamily="34" charset="-122"/>
                          <a:ea typeface="微软雅黑" pitchFamily="34" charset="-122"/>
                        </a:rPr>
                        <a:t>设置浮动框架窗口高度</a:t>
                      </a:r>
                      <a:endParaRPr lang="zh-CN" sz="1400" kern="10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r>
                        <a:rPr lang="en-US" sz="1400" kern="100" dirty="0" err="1">
                          <a:latin typeface="微软雅黑" pitchFamily="34" charset="-122"/>
                          <a:ea typeface="微软雅黑" pitchFamily="34" charset="-122"/>
                        </a:rPr>
                        <a:t>marginheight</a:t>
                      </a:r>
                      <a:endParaRPr lang="zh-CN" sz="14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400" kern="100" dirty="0">
                          <a:latin typeface="微软雅黑" pitchFamily="34" charset="-122"/>
                          <a:ea typeface="微软雅黑" pitchFamily="34" charset="-122"/>
                        </a:rPr>
                        <a:t>设置框架上下边距</a:t>
                      </a:r>
                      <a:endParaRPr lang="zh-CN" sz="1400" kern="100" dirty="0">
                        <a:latin typeface="微软雅黑" pitchFamily="34" charset="-122"/>
                        <a:ea typeface="微软雅黑" pitchFamily="34" charset="-122"/>
                        <a:cs typeface="Times New Roman"/>
                      </a:endParaRPr>
                    </a:p>
                  </a:txBody>
                  <a:tcPr marL="68580" marR="68580" marT="0" marB="0"/>
                </a:tc>
                <a:extLst>
                  <a:ext uri="{0D108BD9-81ED-4DB2-BD59-A6C34878D82A}">
                    <a16:rowId xmlns:a16="http://schemas.microsoft.com/office/drawing/2014/main" val="10004"/>
                  </a:ext>
                </a:extLst>
              </a:tr>
              <a:tr h="323453">
                <a:tc>
                  <a:txBody>
                    <a:bodyPr/>
                    <a:lstStyle/>
                    <a:p>
                      <a:pPr algn="ctr">
                        <a:spcAft>
                          <a:spcPts val="0"/>
                        </a:spcAft>
                        <a:tabLst>
                          <a:tab pos="800100" algn="l"/>
                        </a:tabLst>
                      </a:pPr>
                      <a:r>
                        <a:rPr lang="en-US" sz="1400" kern="100" dirty="0">
                          <a:latin typeface="微软雅黑" pitchFamily="34" charset="-122"/>
                          <a:ea typeface="微软雅黑" pitchFamily="34" charset="-122"/>
                        </a:rPr>
                        <a:t>align</a:t>
                      </a:r>
                      <a:endParaRPr lang="zh-CN" sz="14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r>
                        <a:rPr lang="zh-CN" sz="1400" kern="100" dirty="0">
                          <a:latin typeface="微软雅黑" pitchFamily="34" charset="-122"/>
                          <a:ea typeface="微软雅黑" pitchFamily="34" charset="-122"/>
                        </a:rPr>
                        <a:t>设置框架对齐方式</a:t>
                      </a:r>
                      <a:endParaRPr lang="zh-CN" sz="1400" kern="100" dirty="0">
                        <a:latin typeface="微软雅黑" pitchFamily="34" charset="-122"/>
                        <a:ea typeface="微软雅黑" pitchFamily="34" charset="-122"/>
                        <a:cs typeface="Times New Roman"/>
                      </a:endParaRPr>
                    </a:p>
                  </a:txBody>
                  <a:tcPr marL="68580" marR="68580" marT="0" marB="0"/>
                </a:tc>
                <a:tc>
                  <a:txBody>
                    <a:bodyPr/>
                    <a:lstStyle/>
                    <a:p>
                      <a:pPr algn="ctr">
                        <a:spcAft>
                          <a:spcPts val="0"/>
                        </a:spcAft>
                        <a:tabLst>
                          <a:tab pos="800100" algn="l"/>
                        </a:tabLst>
                      </a:pPr>
                      <a:endParaRPr lang="zh-CN" sz="1400" kern="100" dirty="0">
                        <a:latin typeface="微软雅黑" pitchFamily="34" charset="-122"/>
                        <a:ea typeface="微软雅黑" pitchFamily="34" charset="-122"/>
                        <a:cs typeface="Times New Roman"/>
                      </a:endParaRPr>
                    </a:p>
                  </a:txBody>
                  <a:tcPr marL="68580" marR="68580" marT="0" marB="0"/>
                </a:tc>
                <a:tc>
                  <a:txBody>
                    <a:bodyPr/>
                    <a:lstStyle/>
                    <a:p>
                      <a:pPr algn="just">
                        <a:spcAft>
                          <a:spcPts val="0"/>
                        </a:spcAft>
                        <a:tabLst>
                          <a:tab pos="800100" algn="l"/>
                        </a:tabLst>
                      </a:pPr>
                      <a:endParaRPr lang="zh-CN" sz="1400" kern="100" dirty="0">
                        <a:latin typeface="微软雅黑" pitchFamily="34" charset="-122"/>
                        <a:ea typeface="微软雅黑" pitchFamily="34" charset="-122"/>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浮动框架应用</a:t>
            </a:r>
          </a:p>
        </p:txBody>
      </p:sp>
      <p:sp>
        <p:nvSpPr>
          <p:cNvPr id="3" name="内容占位符 2"/>
          <p:cNvSpPr>
            <a:spLocks noGrp="1"/>
          </p:cNvSpPr>
          <p:nvPr>
            <p:ph idx="1"/>
          </p:nvPr>
        </p:nvSpPr>
        <p:spPr/>
        <p:txBody>
          <a:bodyPr/>
          <a:lstStyle/>
          <a:p>
            <a:pPr>
              <a:lnSpc>
                <a:spcPts val="1200"/>
              </a:lnSpc>
              <a:spcBef>
                <a:spcPts val="0"/>
              </a:spcBef>
              <a:spcAft>
                <a:spcPts val="0"/>
              </a:spcAft>
              <a:buNone/>
            </a:pPr>
            <a:r>
              <a:rPr lang="en-US" altLang="zh-CN" sz="1400" dirty="0"/>
              <a:t>&lt;!-- edu_5_4_1.html --&gt;</a:t>
            </a:r>
          </a:p>
          <a:p>
            <a:pPr>
              <a:lnSpc>
                <a:spcPts val="12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2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200"/>
              </a:lnSpc>
              <a:spcBef>
                <a:spcPts val="0"/>
              </a:spcBef>
              <a:spcAft>
                <a:spcPts val="0"/>
              </a:spcAft>
              <a:buNone/>
            </a:pPr>
            <a:r>
              <a:rPr lang="en-US" altLang="zh-CN" sz="1400" dirty="0"/>
              <a:t> &lt;head&gt;  &lt;meta </a:t>
            </a:r>
            <a:r>
              <a:rPr lang="en-US" altLang="zh-CN" sz="1400" dirty="0" err="1"/>
              <a:t>charset</a:t>
            </a:r>
            <a:r>
              <a:rPr lang="en-US" altLang="zh-CN" sz="1400" dirty="0"/>
              <a:t>="UTF-8"&gt;  </a:t>
            </a:r>
          </a:p>
          <a:p>
            <a:pPr>
              <a:lnSpc>
                <a:spcPts val="1200"/>
              </a:lnSpc>
              <a:spcBef>
                <a:spcPts val="0"/>
              </a:spcBef>
              <a:spcAft>
                <a:spcPts val="0"/>
              </a:spcAft>
              <a:buNone/>
            </a:pPr>
            <a:r>
              <a:rPr lang="en-US" altLang="zh-CN" sz="1400" dirty="0"/>
              <a:t>	&lt;title&gt;</a:t>
            </a:r>
            <a:r>
              <a:rPr lang="zh-CN" altLang="en-US" sz="1400" dirty="0"/>
              <a:t>浮动框架应用</a:t>
            </a:r>
            <a:r>
              <a:rPr lang="en-US" altLang="zh-CN" sz="1400" dirty="0"/>
              <a:t>&lt;/title&gt;</a:t>
            </a:r>
          </a:p>
          <a:p>
            <a:pPr>
              <a:lnSpc>
                <a:spcPts val="1200"/>
              </a:lnSpc>
              <a:spcBef>
                <a:spcPts val="0"/>
              </a:spcBef>
              <a:spcAft>
                <a:spcPts val="0"/>
              </a:spcAft>
              <a:buNone/>
            </a:pPr>
            <a:r>
              <a:rPr lang="en-US" altLang="zh-CN" sz="1400" dirty="0"/>
              <a:t>	&lt;style type="text/</a:t>
            </a:r>
            <a:r>
              <a:rPr lang="en-US" altLang="zh-CN" sz="1400" dirty="0" err="1"/>
              <a:t>css</a:t>
            </a:r>
            <a:r>
              <a:rPr lang="en-US" altLang="zh-CN" sz="1400" dirty="0"/>
              <a:t>"&gt;</a:t>
            </a:r>
          </a:p>
          <a:p>
            <a:pPr>
              <a:lnSpc>
                <a:spcPts val="1200"/>
              </a:lnSpc>
              <a:spcBef>
                <a:spcPts val="0"/>
              </a:spcBef>
              <a:spcAft>
                <a:spcPts val="0"/>
              </a:spcAft>
              <a:buNone/>
            </a:pPr>
            <a:r>
              <a:rPr lang="en-US" altLang="zh-CN" sz="1400" dirty="0"/>
              <a:t>	a{width:300px;margin:0 10px;}</a:t>
            </a:r>
          </a:p>
          <a:p>
            <a:pPr>
              <a:lnSpc>
                <a:spcPts val="1200"/>
              </a:lnSpc>
              <a:spcBef>
                <a:spcPts val="0"/>
              </a:spcBef>
              <a:spcAft>
                <a:spcPts val="0"/>
              </a:spcAft>
              <a:buNone/>
            </a:pPr>
            <a:r>
              <a:rPr lang="en-US" altLang="zh-CN" sz="1400" dirty="0"/>
              <a:t>	h3{font-size:28px;color:#0000ff;text-align:center;}</a:t>
            </a:r>
          </a:p>
          <a:p>
            <a:pPr>
              <a:lnSpc>
                <a:spcPts val="1200"/>
              </a:lnSpc>
              <a:spcBef>
                <a:spcPts val="0"/>
              </a:spcBef>
              <a:spcAft>
                <a:spcPts val="0"/>
              </a:spcAft>
              <a:buNone/>
            </a:pPr>
            <a:r>
              <a:rPr lang="en-US" altLang="zh-CN" sz="1400" dirty="0"/>
              <a:t>	div{margin:0 </a:t>
            </a:r>
            <a:r>
              <a:rPr lang="en-US" altLang="zh-CN" sz="1400" dirty="0" err="1"/>
              <a:t>auto;text-align:center</a:t>
            </a:r>
            <a:r>
              <a:rPr lang="en-US" altLang="zh-CN" sz="1400" dirty="0"/>
              <a:t>;}</a:t>
            </a:r>
          </a:p>
          <a:p>
            <a:pPr>
              <a:lnSpc>
                <a:spcPts val="1200"/>
              </a:lnSpc>
              <a:spcBef>
                <a:spcPts val="0"/>
              </a:spcBef>
              <a:spcAft>
                <a:spcPts val="0"/>
              </a:spcAft>
              <a:buNone/>
            </a:pPr>
            <a:r>
              <a:rPr lang="en-US" altLang="zh-CN" sz="1400" dirty="0"/>
              <a:t>	&lt;/style&gt;&lt;/head&gt;</a:t>
            </a:r>
          </a:p>
          <a:p>
            <a:pPr>
              <a:lnSpc>
                <a:spcPts val="1200"/>
              </a:lnSpc>
              <a:spcBef>
                <a:spcPts val="0"/>
              </a:spcBef>
              <a:spcAft>
                <a:spcPts val="0"/>
              </a:spcAft>
              <a:buNone/>
            </a:pPr>
            <a:r>
              <a:rPr lang="en-US" altLang="zh-CN" sz="1400" dirty="0"/>
              <a:t>&lt;body&gt;</a:t>
            </a:r>
          </a:p>
          <a:p>
            <a:pPr>
              <a:lnSpc>
                <a:spcPts val="1200"/>
              </a:lnSpc>
              <a:spcBef>
                <a:spcPts val="0"/>
              </a:spcBef>
              <a:spcAft>
                <a:spcPts val="0"/>
              </a:spcAft>
              <a:buNone/>
            </a:pPr>
            <a:r>
              <a:rPr lang="en-US" altLang="zh-CN" sz="1400" dirty="0"/>
              <a:t>   &lt;div id="" class=""&gt;</a:t>
            </a:r>
          </a:p>
          <a:p>
            <a:pPr>
              <a:lnSpc>
                <a:spcPts val="1200"/>
              </a:lnSpc>
              <a:spcBef>
                <a:spcPts val="0"/>
              </a:spcBef>
              <a:spcAft>
                <a:spcPts val="0"/>
              </a:spcAft>
              <a:buNone/>
            </a:pPr>
            <a:r>
              <a:rPr lang="en-US" altLang="zh-CN" sz="1400" dirty="0"/>
              <a:t>	&lt;h3&gt;</a:t>
            </a:r>
            <a:r>
              <a:rPr lang="zh-CN" altLang="en-US" sz="1400" dirty="0"/>
              <a:t>浮动框架应用</a:t>
            </a:r>
            <a:r>
              <a:rPr lang="en-US" altLang="zh-CN" sz="1400" dirty="0"/>
              <a:t>&lt;/h3&gt;</a:t>
            </a:r>
          </a:p>
          <a:p>
            <a:pPr>
              <a:lnSpc>
                <a:spcPts val="1200"/>
              </a:lnSpc>
              <a:spcBef>
                <a:spcPts val="0"/>
              </a:spcBef>
              <a:spcAft>
                <a:spcPts val="0"/>
              </a:spcAft>
              <a:buNone/>
            </a:pPr>
            <a:r>
              <a:rPr lang="en-US" altLang="zh-CN" sz="1400" dirty="0"/>
              <a:t>	&lt;hr color="red"&gt;</a:t>
            </a:r>
          </a:p>
          <a:p>
            <a:pPr>
              <a:lnSpc>
                <a:spcPts val="1200"/>
              </a:lnSpc>
              <a:spcBef>
                <a:spcPts val="0"/>
              </a:spcBef>
              <a:spcAft>
                <a:spcPts val="0"/>
              </a:spcAft>
              <a:buNone/>
            </a:pPr>
            <a:r>
              <a:rPr lang="en-US" altLang="zh-CN" sz="1400" dirty="0"/>
              <a:t>   &lt;</a:t>
            </a:r>
            <a:r>
              <a:rPr lang="en-US" altLang="zh-CN" sz="1400" dirty="0" err="1"/>
              <a:t>iframe</a:t>
            </a:r>
            <a:r>
              <a:rPr lang="en-US" altLang="zh-CN" sz="1400" dirty="0"/>
              <a:t> name="</a:t>
            </a:r>
            <a:r>
              <a:rPr lang="en-US" altLang="zh-CN" sz="1400" dirty="0" err="1"/>
              <a:t>leftiframe</a:t>
            </a:r>
            <a:r>
              <a:rPr lang="en-US" altLang="zh-CN" sz="1400" dirty="0"/>
              <a:t>" </a:t>
            </a:r>
            <a:r>
              <a:rPr lang="en-US" altLang="zh-CN" sz="1400" dirty="0" err="1"/>
              <a:t>src</a:t>
            </a:r>
            <a:r>
              <a:rPr lang="en-US" altLang="zh-CN" sz="1400" dirty="0"/>
              <a:t>="http://www.njust.edu.cn" width="300" height="300" &gt;&lt;/</a:t>
            </a:r>
            <a:r>
              <a:rPr lang="en-US" altLang="zh-CN" sz="1400" dirty="0" err="1"/>
              <a:t>iframe</a:t>
            </a:r>
            <a:r>
              <a:rPr lang="en-US" altLang="zh-CN" sz="1400" dirty="0"/>
              <a:t>&gt;   &amp;</a:t>
            </a:r>
            <a:r>
              <a:rPr lang="en-US" altLang="zh-CN" sz="1400" dirty="0" err="1"/>
              <a:t>nbsp;&amp;nbsp</a:t>
            </a:r>
            <a:r>
              <a:rPr lang="en-US" altLang="zh-CN" sz="1400" dirty="0"/>
              <a:t>;</a:t>
            </a:r>
          </a:p>
          <a:p>
            <a:pPr>
              <a:lnSpc>
                <a:spcPts val="1200"/>
              </a:lnSpc>
              <a:spcBef>
                <a:spcPts val="0"/>
              </a:spcBef>
              <a:spcAft>
                <a:spcPts val="0"/>
              </a:spcAft>
              <a:buNone/>
            </a:pPr>
            <a:r>
              <a:rPr lang="en-US" altLang="zh-CN" sz="1400" dirty="0"/>
              <a:t>   &lt;</a:t>
            </a:r>
            <a:r>
              <a:rPr lang="en-US" altLang="zh-CN" sz="1400" dirty="0" err="1"/>
              <a:t>iframe</a:t>
            </a:r>
            <a:r>
              <a:rPr lang="en-US" altLang="zh-CN" sz="1400" dirty="0"/>
              <a:t> name="</a:t>
            </a:r>
            <a:r>
              <a:rPr lang="en-US" altLang="zh-CN" sz="1400" dirty="0" err="1"/>
              <a:t>rigtiframe</a:t>
            </a:r>
            <a:r>
              <a:rPr lang="en-US" altLang="zh-CN" sz="1400" dirty="0"/>
              <a:t>" </a:t>
            </a:r>
            <a:r>
              <a:rPr lang="en-US" altLang="zh-CN" sz="1400" dirty="0" err="1"/>
              <a:t>src</a:t>
            </a:r>
            <a:r>
              <a:rPr lang="en-US" altLang="zh-CN" sz="1400" dirty="0"/>
              <a:t>="http://www.pku.edu.cn"  width="300" height="300" </a:t>
            </a:r>
            <a:r>
              <a:rPr lang="en-US" altLang="zh-CN" sz="1400" dirty="0" err="1"/>
              <a:t>marginwidth</a:t>
            </a:r>
            <a:r>
              <a:rPr lang="en-US" altLang="zh-CN" sz="1400" dirty="0"/>
              <a:t>="10px"&gt;&lt;/</a:t>
            </a:r>
            <a:r>
              <a:rPr lang="en-US" altLang="zh-CN" sz="1400" dirty="0" err="1"/>
              <a:t>iframe</a:t>
            </a:r>
            <a:r>
              <a:rPr lang="en-US" altLang="zh-CN" sz="1400" dirty="0"/>
              <a:t>&gt;</a:t>
            </a:r>
          </a:p>
          <a:p>
            <a:pPr>
              <a:lnSpc>
                <a:spcPts val="1200"/>
              </a:lnSpc>
              <a:spcBef>
                <a:spcPts val="0"/>
              </a:spcBef>
              <a:spcAft>
                <a:spcPts val="0"/>
              </a:spcAft>
              <a:buNone/>
            </a:pPr>
            <a:r>
              <a:rPr lang="en-US" altLang="zh-CN" sz="1400" dirty="0"/>
              <a:t>   &lt;p&gt;&lt;a </a:t>
            </a:r>
            <a:r>
              <a:rPr lang="en-US" altLang="zh-CN" sz="1400" dirty="0" err="1"/>
              <a:t>href</a:t>
            </a:r>
            <a:r>
              <a:rPr lang="en-US" altLang="zh-CN" sz="1400" dirty="0"/>
              <a:t>="http://www.gov.cn" target="</a:t>
            </a:r>
            <a:r>
              <a:rPr lang="en-US" altLang="zh-CN" sz="1400" dirty="0" err="1"/>
              <a:t>leftiframe</a:t>
            </a:r>
            <a:r>
              <a:rPr lang="en-US" altLang="zh-CN" sz="1400" dirty="0"/>
              <a:t>"&gt;</a:t>
            </a:r>
            <a:r>
              <a:rPr lang="zh-CN" altLang="en-US" sz="1400" dirty="0"/>
              <a:t>在左边浮动框架内显示中央人民政府网站</a:t>
            </a:r>
            <a:r>
              <a:rPr lang="en-US" altLang="zh-CN" sz="1400" dirty="0"/>
              <a:t>&lt;/a&gt;</a:t>
            </a:r>
          </a:p>
          <a:p>
            <a:pPr>
              <a:lnSpc>
                <a:spcPts val="1200"/>
              </a:lnSpc>
              <a:spcBef>
                <a:spcPts val="0"/>
              </a:spcBef>
              <a:spcAft>
                <a:spcPts val="0"/>
              </a:spcAft>
              <a:buNone/>
            </a:pPr>
            <a:r>
              <a:rPr lang="en-US" altLang="zh-CN" sz="1400" dirty="0"/>
              <a:t>  &lt;a </a:t>
            </a:r>
            <a:r>
              <a:rPr lang="en-US" altLang="zh-CN" sz="1400" dirty="0" err="1"/>
              <a:t>href</a:t>
            </a:r>
            <a:r>
              <a:rPr lang="en-US" altLang="zh-CN" sz="1400" dirty="0"/>
              <a:t>="http://www.moe.gov.cn/" target="</a:t>
            </a:r>
            <a:r>
              <a:rPr lang="en-US" altLang="zh-CN" sz="1400" dirty="0" err="1"/>
              <a:t>rigtiframe</a:t>
            </a:r>
            <a:r>
              <a:rPr lang="en-US" altLang="zh-CN" sz="1400" dirty="0"/>
              <a:t>"&gt;</a:t>
            </a:r>
            <a:r>
              <a:rPr lang="zh-CN" altLang="en-US" sz="1400" dirty="0"/>
              <a:t>在右边浮动框架内显示教育部网站</a:t>
            </a:r>
            <a:r>
              <a:rPr lang="en-US" altLang="zh-CN" sz="1400" dirty="0"/>
              <a:t>&lt;/a&gt;&lt;/p&gt;</a:t>
            </a:r>
          </a:p>
          <a:p>
            <a:pPr>
              <a:lnSpc>
                <a:spcPts val="1200"/>
              </a:lnSpc>
              <a:spcBef>
                <a:spcPts val="0"/>
              </a:spcBef>
              <a:spcAft>
                <a:spcPts val="0"/>
              </a:spcAft>
              <a:buNone/>
            </a:pPr>
            <a:r>
              <a:rPr lang="en-US" altLang="zh-CN" sz="1400" dirty="0"/>
              <a:t>	&lt;/div&gt;</a:t>
            </a:r>
          </a:p>
          <a:p>
            <a:pPr>
              <a:lnSpc>
                <a:spcPts val="1200"/>
              </a:lnSpc>
              <a:spcBef>
                <a:spcPts val="0"/>
              </a:spcBef>
              <a:spcAft>
                <a:spcPts val="0"/>
              </a:spcAft>
              <a:buNone/>
            </a:pPr>
            <a:r>
              <a:rPr lang="en-US" altLang="zh-CN" sz="1400" dirty="0"/>
              <a:t>&lt;/body&gt;&lt;/html&gt;</a:t>
            </a:r>
            <a:endParaRPr lang="zh-CN" alt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浮动框架案例效果页面</a:t>
            </a:r>
          </a:p>
        </p:txBody>
      </p:sp>
      <p:pic>
        <p:nvPicPr>
          <p:cNvPr id="3074" name="Picture 2"/>
          <p:cNvPicPr>
            <a:picLocks noChangeAspect="1" noChangeArrowheads="1"/>
          </p:cNvPicPr>
          <p:nvPr/>
        </p:nvPicPr>
        <p:blipFill>
          <a:blip r:embed="rId2" cstate="print"/>
          <a:srcRect/>
          <a:stretch>
            <a:fillRect/>
          </a:stretch>
        </p:blipFill>
        <p:spPr bwMode="auto">
          <a:xfrm>
            <a:off x="914400" y="1123950"/>
            <a:ext cx="3886200" cy="2620114"/>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029200" y="1123950"/>
            <a:ext cx="3955741" cy="2667000"/>
          </a:xfrm>
          <a:prstGeom prst="rect">
            <a:avLst/>
          </a:prstGeom>
          <a:noFill/>
          <a:ln w="9525">
            <a:noFill/>
            <a:miter lim="800000"/>
            <a:headEnd/>
            <a:tailEnd/>
          </a:ln>
        </p:spPr>
      </p:pic>
      <p:sp>
        <p:nvSpPr>
          <p:cNvPr id="8" name="上箭头 7"/>
          <p:cNvSpPr/>
          <p:nvPr/>
        </p:nvSpPr>
        <p:spPr bwMode="auto">
          <a:xfrm>
            <a:off x="990600" y="3867150"/>
            <a:ext cx="4419600" cy="609600"/>
          </a:xfrm>
          <a:prstGeom prst="upArrow">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indent="-419100" defTabSz="1158875"/>
            <a:r>
              <a:rPr lang="zh-CN" altLang="en-US" sz="1050" dirty="0">
                <a:solidFill>
                  <a:schemeClr val="bg1"/>
                </a:solidFill>
                <a:latin typeface="微软雅黑" pitchFamily="34" charset="-122"/>
                <a:ea typeface="微软雅黑" pitchFamily="34" charset="-122"/>
              </a:rPr>
              <a:t>单击浮动框架下面的超链接</a:t>
            </a:r>
            <a:endParaRPr kumimoji="0" lang="zh-CN" altLang="en-US" sz="2200" b="1" i="0" u="none" strike="noStrike" cap="none" normalizeH="0" baseline="0" dirty="0">
              <a:ln>
                <a:noFill/>
              </a:ln>
              <a:solidFill>
                <a:schemeClr val="tx1"/>
              </a:solidFill>
              <a:effectLst/>
              <a:latin typeface="黑体" pitchFamily="49" charset="-122"/>
              <a:ea typeface="黑体"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5.5</a:t>
            </a:r>
            <a:r>
              <a:rPr lang="zh-CN" altLang="en-US" dirty="0"/>
              <a:t> 综合实例</a:t>
            </a:r>
            <a:r>
              <a:rPr lang="zh-CN" altLang="en-US" sz="3600" dirty="0"/>
              <a:t> </a:t>
            </a:r>
          </a:p>
        </p:txBody>
      </p:sp>
      <p:sp>
        <p:nvSpPr>
          <p:cNvPr id="121860" name="Rectangle 4"/>
          <p:cNvSpPr>
            <a:spLocks noGrp="1" noChangeArrowheads="1"/>
          </p:cNvSpPr>
          <p:nvPr>
            <p:ph idx="1"/>
          </p:nvPr>
        </p:nvSpPr>
        <p:spPr>
          <a:xfrm>
            <a:off x="533401" y="808566"/>
            <a:ext cx="6324599" cy="3896784"/>
          </a:xfrm>
        </p:spPr>
        <p:txBody>
          <a:bodyPr/>
          <a:lstStyle/>
          <a:p>
            <a:pPr>
              <a:lnSpc>
                <a:spcPts val="1300"/>
              </a:lnSpc>
              <a:spcBef>
                <a:spcPts val="0"/>
              </a:spcBef>
              <a:spcAft>
                <a:spcPts val="0"/>
              </a:spcAft>
              <a:buNone/>
            </a:pPr>
            <a:r>
              <a:rPr lang="en-US" altLang="zh-CN" sz="1400" dirty="0">
                <a:ea typeface="宋体" charset="-122"/>
              </a:rPr>
              <a:t>&lt;!-- edu_5_4_1.html --&gt;</a:t>
            </a:r>
          </a:p>
          <a:p>
            <a:pPr>
              <a:lnSpc>
                <a:spcPts val="1300"/>
              </a:lnSpc>
              <a:spcBef>
                <a:spcPts val="0"/>
              </a:spcBef>
              <a:spcAft>
                <a:spcPts val="0"/>
              </a:spcAft>
              <a:buNone/>
            </a:pPr>
            <a:r>
              <a:rPr lang="en-US" altLang="zh-CN" sz="1400" dirty="0">
                <a:ea typeface="宋体" charset="-122"/>
              </a:rPr>
              <a:t>&lt;body&gt;</a:t>
            </a:r>
          </a:p>
          <a:p>
            <a:pPr marL="87313" indent="-87313">
              <a:lnSpc>
                <a:spcPts val="1300"/>
              </a:lnSpc>
              <a:spcBef>
                <a:spcPts val="0"/>
              </a:spcBef>
              <a:spcAft>
                <a:spcPts val="0"/>
              </a:spcAft>
              <a:buNone/>
            </a:pPr>
            <a:r>
              <a:rPr lang="en-US" altLang="zh-CN" sz="1400" dirty="0">
                <a:ea typeface="宋体" charset="-122"/>
              </a:rPr>
              <a:t>&lt;p align="center"&gt;&lt;a </a:t>
            </a:r>
            <a:r>
              <a:rPr lang="en-US" altLang="zh-CN" sz="1400" dirty="0" err="1">
                <a:ea typeface="宋体" charset="-122"/>
              </a:rPr>
              <a:t>href</a:t>
            </a:r>
            <a:r>
              <a:rPr lang="en-US" altLang="zh-CN" sz="1400" dirty="0">
                <a:ea typeface="宋体" charset="-122"/>
              </a:rPr>
              <a:t>="http://www.baidu.com"&gt;</a:t>
            </a:r>
          </a:p>
          <a:p>
            <a:pPr marL="87313" indent="-87313">
              <a:lnSpc>
                <a:spcPts val="1300"/>
              </a:lnSpc>
              <a:spcBef>
                <a:spcPts val="0"/>
              </a:spcBef>
              <a:spcAft>
                <a:spcPts val="0"/>
              </a:spcAft>
              <a:buNone/>
            </a:pPr>
            <a:r>
              <a:rPr lang="en-US" altLang="zh-CN" sz="1400" dirty="0">
                <a:ea typeface="宋体" charset="-122"/>
              </a:rPr>
              <a:t>&lt;img border="0" src="baidu_sylogo1.gif" /&gt;&lt;/p&gt;</a:t>
            </a:r>
          </a:p>
          <a:p>
            <a:pPr marL="87313" indent="-87313">
              <a:lnSpc>
                <a:spcPts val="1300"/>
              </a:lnSpc>
              <a:spcBef>
                <a:spcPts val="0"/>
              </a:spcBef>
              <a:spcAft>
                <a:spcPts val="0"/>
              </a:spcAft>
              <a:buNone/>
            </a:pPr>
            <a:r>
              <a:rPr lang="en-US" altLang="zh-CN" sz="1400" dirty="0">
                <a:ea typeface="宋体" charset="-122"/>
              </a:rPr>
              <a:t>&lt;p align="center"&gt;</a:t>
            </a:r>
          </a:p>
          <a:p>
            <a:pPr marL="87313" indent="-87313">
              <a:lnSpc>
                <a:spcPts val="1300"/>
              </a:lnSpc>
              <a:spcBef>
                <a:spcPts val="0"/>
              </a:spcBef>
              <a:spcAft>
                <a:spcPts val="0"/>
              </a:spcAft>
              <a:buNone/>
            </a:pPr>
            <a:r>
              <a:rPr lang="en-US" altLang="zh-CN" sz="1400" dirty="0">
                <a:ea typeface="宋体" charset="-122"/>
              </a:rPr>
              <a:t>&lt;a </a:t>
            </a:r>
            <a:r>
              <a:rPr lang="en-US" altLang="zh-CN" sz="1400" dirty="0" err="1">
                <a:ea typeface="宋体" charset="-122"/>
              </a:rPr>
              <a:t>href</a:t>
            </a:r>
            <a:r>
              <a:rPr lang="en-US" altLang="zh-CN" sz="1400" dirty="0">
                <a:ea typeface="宋体" charset="-122"/>
              </a:rPr>
              <a:t>="http://news.baidu.com" name="</a:t>
            </a:r>
            <a:r>
              <a:rPr lang="en-US" altLang="zh-CN" sz="1400" dirty="0" err="1">
                <a:ea typeface="宋体" charset="-122"/>
              </a:rPr>
              <a:t>tj_news</a:t>
            </a:r>
            <a:r>
              <a:rPr lang="en-US" altLang="zh-CN" sz="1400" dirty="0">
                <a:ea typeface="宋体" charset="-122"/>
              </a:rPr>
              <a:t>"&gt;</a:t>
            </a:r>
            <a:r>
              <a:rPr lang="zh-CN" altLang="en-US" sz="1400" dirty="0">
                <a:ea typeface="宋体" charset="-122"/>
              </a:rPr>
              <a:t>新</a:t>
            </a:r>
            <a:r>
              <a:rPr lang="en-US" altLang="zh-CN" sz="1400" dirty="0">
                <a:ea typeface="宋体" charset="-122"/>
              </a:rPr>
              <a:t>&amp;</a:t>
            </a:r>
            <a:r>
              <a:rPr lang="en-US" altLang="zh-CN" sz="1400" dirty="0" err="1">
                <a:ea typeface="宋体" charset="-122"/>
              </a:rPr>
              <a:t>nbsp</a:t>
            </a:r>
            <a:r>
              <a:rPr lang="en-US" altLang="zh-CN" sz="1400" dirty="0">
                <a:ea typeface="宋体" charset="-122"/>
              </a:rPr>
              <a:t>;</a:t>
            </a:r>
            <a:r>
              <a:rPr lang="zh-CN" altLang="en-US" sz="1400" dirty="0">
                <a:ea typeface="宋体" charset="-122"/>
              </a:rPr>
              <a:t>闻</a:t>
            </a:r>
            <a:r>
              <a:rPr lang="en-US" altLang="zh-CN" sz="1400" dirty="0">
                <a:ea typeface="宋体" charset="-122"/>
              </a:rPr>
              <a:t>&lt;/a&gt;</a:t>
            </a:r>
          </a:p>
          <a:p>
            <a:pPr marL="87313" indent="-87313">
              <a:lnSpc>
                <a:spcPts val="1300"/>
              </a:lnSpc>
              <a:spcBef>
                <a:spcPts val="0"/>
              </a:spcBef>
              <a:spcAft>
                <a:spcPts val="0"/>
              </a:spcAft>
              <a:buNone/>
            </a:pPr>
            <a:r>
              <a:rPr lang="en-US" altLang="zh-CN" sz="1400" dirty="0">
                <a:ea typeface="宋体" charset="-122"/>
              </a:rPr>
              <a:t>&lt;b&gt;</a:t>
            </a:r>
            <a:r>
              <a:rPr lang="zh-CN" altLang="en-US" sz="1400" dirty="0">
                <a:ea typeface="宋体" charset="-122"/>
              </a:rPr>
              <a:t>网</a:t>
            </a:r>
            <a:r>
              <a:rPr lang="en-US" altLang="zh-CN" sz="1400" dirty="0">
                <a:ea typeface="宋体" charset="-122"/>
              </a:rPr>
              <a:t>&amp;</a:t>
            </a:r>
            <a:r>
              <a:rPr lang="en-US" altLang="zh-CN" sz="1400" dirty="0" err="1">
                <a:ea typeface="宋体" charset="-122"/>
              </a:rPr>
              <a:t>nbsp</a:t>
            </a:r>
            <a:r>
              <a:rPr lang="en-US" altLang="zh-CN" sz="1400" dirty="0">
                <a:ea typeface="宋体" charset="-122"/>
              </a:rPr>
              <a:t>;</a:t>
            </a:r>
            <a:r>
              <a:rPr lang="zh-CN" altLang="en-US" sz="1400" dirty="0">
                <a:ea typeface="宋体" charset="-122"/>
              </a:rPr>
              <a:t>页</a:t>
            </a:r>
            <a:r>
              <a:rPr lang="en-US" altLang="zh-CN" sz="1400" dirty="0">
                <a:ea typeface="宋体" charset="-122"/>
              </a:rPr>
              <a:t>&lt;/b&gt;</a:t>
            </a:r>
          </a:p>
          <a:p>
            <a:pPr marL="87313" indent="-87313">
              <a:lnSpc>
                <a:spcPts val="1300"/>
              </a:lnSpc>
              <a:spcBef>
                <a:spcPts val="0"/>
              </a:spcBef>
              <a:spcAft>
                <a:spcPts val="0"/>
              </a:spcAft>
              <a:buNone/>
            </a:pPr>
            <a:r>
              <a:rPr lang="en-US" altLang="zh-CN" sz="1400" dirty="0">
                <a:ea typeface="宋体" charset="-122"/>
              </a:rPr>
              <a:t>&lt;a </a:t>
            </a:r>
            <a:r>
              <a:rPr lang="en-US" altLang="zh-CN" sz="1400" dirty="0" err="1">
                <a:ea typeface="宋体" charset="-122"/>
              </a:rPr>
              <a:t>href</a:t>
            </a:r>
            <a:r>
              <a:rPr lang="en-US" altLang="zh-CN" sz="1400" dirty="0">
                <a:ea typeface="宋体" charset="-122"/>
              </a:rPr>
              <a:t>="http://tieba.baidu.com" name="</a:t>
            </a:r>
            <a:r>
              <a:rPr lang="en-US" altLang="zh-CN" sz="1400" dirty="0" err="1">
                <a:ea typeface="宋体" charset="-122"/>
              </a:rPr>
              <a:t>tj_tieba</a:t>
            </a:r>
            <a:r>
              <a:rPr lang="en-US" altLang="zh-CN" sz="1400" dirty="0">
                <a:ea typeface="宋体" charset="-122"/>
              </a:rPr>
              <a:t>"&gt;</a:t>
            </a:r>
            <a:r>
              <a:rPr lang="zh-CN" altLang="en-US" sz="1400" dirty="0">
                <a:ea typeface="宋体" charset="-122"/>
              </a:rPr>
              <a:t>贴</a:t>
            </a:r>
            <a:r>
              <a:rPr lang="en-US" altLang="zh-CN" sz="1400" dirty="0">
                <a:ea typeface="宋体" charset="-122"/>
              </a:rPr>
              <a:t>&amp;</a:t>
            </a:r>
            <a:r>
              <a:rPr lang="en-US" altLang="zh-CN" sz="1400" dirty="0" err="1">
                <a:ea typeface="宋体" charset="-122"/>
              </a:rPr>
              <a:t>nbsp</a:t>
            </a:r>
            <a:r>
              <a:rPr lang="en-US" altLang="zh-CN" sz="1400" dirty="0">
                <a:ea typeface="宋体" charset="-122"/>
              </a:rPr>
              <a:t>;</a:t>
            </a:r>
            <a:r>
              <a:rPr lang="zh-CN" altLang="en-US" sz="1400" dirty="0">
                <a:ea typeface="宋体" charset="-122"/>
              </a:rPr>
              <a:t>吧</a:t>
            </a:r>
            <a:r>
              <a:rPr lang="en-US" altLang="zh-CN" sz="1400" dirty="0">
                <a:ea typeface="宋体" charset="-122"/>
              </a:rPr>
              <a:t>&lt;/a&gt;</a:t>
            </a:r>
          </a:p>
          <a:p>
            <a:pPr marL="87313" indent="-87313">
              <a:lnSpc>
                <a:spcPts val="1300"/>
              </a:lnSpc>
              <a:spcBef>
                <a:spcPts val="0"/>
              </a:spcBef>
              <a:spcAft>
                <a:spcPts val="0"/>
              </a:spcAft>
              <a:buNone/>
            </a:pPr>
            <a:r>
              <a:rPr lang="en-US" altLang="zh-CN" sz="1400" dirty="0">
                <a:ea typeface="宋体" charset="-122"/>
              </a:rPr>
              <a:t>&lt;a </a:t>
            </a:r>
            <a:r>
              <a:rPr lang="en-US" altLang="zh-CN" sz="1400" dirty="0" err="1">
                <a:ea typeface="宋体" charset="-122"/>
              </a:rPr>
              <a:t>href</a:t>
            </a:r>
            <a:r>
              <a:rPr lang="en-US" altLang="zh-CN" sz="1400" dirty="0">
                <a:ea typeface="宋体" charset="-122"/>
              </a:rPr>
              <a:t>="http://zhidao.baidu.com" name="</a:t>
            </a:r>
            <a:r>
              <a:rPr lang="en-US" altLang="zh-CN" sz="1400" dirty="0" err="1">
                <a:ea typeface="宋体" charset="-122"/>
              </a:rPr>
              <a:t>tj_zhidao</a:t>
            </a:r>
            <a:r>
              <a:rPr lang="en-US" altLang="zh-CN" sz="1400" dirty="0">
                <a:ea typeface="宋体" charset="-122"/>
              </a:rPr>
              <a:t>"&gt;</a:t>
            </a:r>
            <a:r>
              <a:rPr lang="zh-CN" altLang="en-US" sz="1400" dirty="0">
                <a:ea typeface="宋体" charset="-122"/>
              </a:rPr>
              <a:t>知</a:t>
            </a:r>
            <a:r>
              <a:rPr lang="en-US" altLang="zh-CN" sz="1400" dirty="0">
                <a:ea typeface="宋体" charset="-122"/>
              </a:rPr>
              <a:t>&amp;</a:t>
            </a:r>
            <a:r>
              <a:rPr lang="en-US" altLang="zh-CN" sz="1400" dirty="0" err="1">
                <a:ea typeface="宋体" charset="-122"/>
              </a:rPr>
              <a:t>nbsp</a:t>
            </a:r>
            <a:r>
              <a:rPr lang="en-US" altLang="zh-CN" sz="1400" dirty="0">
                <a:ea typeface="宋体" charset="-122"/>
              </a:rPr>
              <a:t>;</a:t>
            </a:r>
            <a:r>
              <a:rPr lang="zh-CN" altLang="en-US" sz="1400" dirty="0">
                <a:ea typeface="宋体" charset="-122"/>
              </a:rPr>
              <a:t>道</a:t>
            </a:r>
            <a:r>
              <a:rPr lang="en-US" altLang="zh-CN" sz="1400" dirty="0">
                <a:ea typeface="宋体" charset="-122"/>
              </a:rPr>
              <a:t>&lt;/a&gt;</a:t>
            </a:r>
          </a:p>
          <a:p>
            <a:pPr marL="87313" indent="-87313">
              <a:lnSpc>
                <a:spcPts val="1300"/>
              </a:lnSpc>
              <a:spcBef>
                <a:spcPts val="0"/>
              </a:spcBef>
              <a:spcAft>
                <a:spcPts val="0"/>
              </a:spcAft>
              <a:buNone/>
            </a:pPr>
            <a:r>
              <a:rPr lang="en-US" altLang="zh-CN" sz="1400" dirty="0">
                <a:ea typeface="宋体" charset="-122"/>
              </a:rPr>
              <a:t>&lt;a </a:t>
            </a:r>
            <a:r>
              <a:rPr lang="en-US" altLang="zh-CN" sz="1400" dirty="0" err="1">
                <a:ea typeface="宋体" charset="-122"/>
              </a:rPr>
              <a:t>href</a:t>
            </a:r>
            <a:r>
              <a:rPr lang="en-US" altLang="zh-CN" sz="1400" dirty="0">
                <a:ea typeface="宋体" charset="-122"/>
              </a:rPr>
              <a:t>="http://music.baidu.com" name="tj_mp3"&gt;</a:t>
            </a:r>
            <a:r>
              <a:rPr lang="zh-CN" altLang="en-US" sz="1400" dirty="0">
                <a:ea typeface="宋体" charset="-122"/>
              </a:rPr>
              <a:t>音</a:t>
            </a:r>
            <a:r>
              <a:rPr lang="en-US" altLang="zh-CN" sz="1400" dirty="0">
                <a:ea typeface="宋体" charset="-122"/>
              </a:rPr>
              <a:t>&amp;</a:t>
            </a:r>
            <a:r>
              <a:rPr lang="en-US" altLang="zh-CN" sz="1400" dirty="0" err="1">
                <a:ea typeface="宋体" charset="-122"/>
              </a:rPr>
              <a:t>nbsp</a:t>
            </a:r>
            <a:r>
              <a:rPr lang="en-US" altLang="zh-CN" sz="1400" dirty="0">
                <a:ea typeface="宋体" charset="-122"/>
              </a:rPr>
              <a:t>;</a:t>
            </a:r>
            <a:r>
              <a:rPr lang="zh-CN" altLang="en-US" sz="1400" dirty="0">
                <a:ea typeface="宋体" charset="-122"/>
              </a:rPr>
              <a:t>乐</a:t>
            </a:r>
            <a:r>
              <a:rPr lang="en-US" altLang="zh-CN" sz="1400" dirty="0">
                <a:ea typeface="宋体" charset="-122"/>
              </a:rPr>
              <a:t>&lt;/a&gt;</a:t>
            </a:r>
          </a:p>
          <a:p>
            <a:pPr marL="87313" indent="-87313">
              <a:lnSpc>
                <a:spcPts val="1300"/>
              </a:lnSpc>
              <a:spcBef>
                <a:spcPts val="0"/>
              </a:spcBef>
              <a:spcAft>
                <a:spcPts val="0"/>
              </a:spcAft>
              <a:buNone/>
            </a:pPr>
            <a:r>
              <a:rPr lang="en-US" altLang="zh-CN" sz="1400" dirty="0">
                <a:ea typeface="宋体" charset="-122"/>
              </a:rPr>
              <a:t>&lt;a </a:t>
            </a:r>
            <a:r>
              <a:rPr lang="en-US" altLang="zh-CN" sz="1400" dirty="0" err="1">
                <a:ea typeface="宋体" charset="-122"/>
              </a:rPr>
              <a:t>href</a:t>
            </a:r>
            <a:r>
              <a:rPr lang="en-US" altLang="zh-CN" sz="1400" dirty="0">
                <a:ea typeface="宋体" charset="-122"/>
              </a:rPr>
              <a:t>="http://image.baidu.com" name="</a:t>
            </a:r>
            <a:r>
              <a:rPr lang="en-US" altLang="zh-CN" sz="1400" dirty="0" err="1">
                <a:ea typeface="宋体" charset="-122"/>
              </a:rPr>
              <a:t>tj_img</a:t>
            </a:r>
            <a:r>
              <a:rPr lang="en-US" altLang="zh-CN" sz="1400" dirty="0">
                <a:ea typeface="宋体" charset="-122"/>
              </a:rPr>
              <a:t>"&gt;</a:t>
            </a:r>
            <a:r>
              <a:rPr lang="zh-CN" altLang="en-US" sz="1400" dirty="0">
                <a:ea typeface="宋体" charset="-122"/>
              </a:rPr>
              <a:t>图</a:t>
            </a:r>
            <a:r>
              <a:rPr lang="en-US" altLang="zh-CN" sz="1400" dirty="0">
                <a:ea typeface="宋体" charset="-122"/>
              </a:rPr>
              <a:t>&amp;</a:t>
            </a:r>
            <a:r>
              <a:rPr lang="en-US" altLang="zh-CN" sz="1400" dirty="0" err="1">
                <a:ea typeface="宋体" charset="-122"/>
              </a:rPr>
              <a:t>nbsp</a:t>
            </a:r>
            <a:r>
              <a:rPr lang="en-US" altLang="zh-CN" sz="1400" dirty="0">
                <a:ea typeface="宋体" charset="-122"/>
              </a:rPr>
              <a:t>;</a:t>
            </a:r>
            <a:r>
              <a:rPr lang="zh-CN" altLang="en-US" sz="1400" dirty="0">
                <a:ea typeface="宋体" charset="-122"/>
              </a:rPr>
              <a:t>片</a:t>
            </a:r>
            <a:r>
              <a:rPr lang="en-US" altLang="zh-CN" sz="1400" dirty="0">
                <a:ea typeface="宋体" charset="-122"/>
              </a:rPr>
              <a:t>&lt;/a&gt;</a:t>
            </a:r>
          </a:p>
          <a:p>
            <a:pPr marL="87313" indent="-87313">
              <a:lnSpc>
                <a:spcPts val="1300"/>
              </a:lnSpc>
              <a:spcBef>
                <a:spcPts val="0"/>
              </a:spcBef>
              <a:spcAft>
                <a:spcPts val="0"/>
              </a:spcAft>
              <a:buNone/>
            </a:pPr>
            <a:r>
              <a:rPr lang="en-US" altLang="zh-CN" sz="1400" dirty="0">
                <a:ea typeface="宋体" charset="-122"/>
              </a:rPr>
              <a:t>&lt;a </a:t>
            </a:r>
            <a:r>
              <a:rPr lang="en-US" altLang="zh-CN" sz="1400" dirty="0" err="1">
                <a:ea typeface="宋体" charset="-122"/>
              </a:rPr>
              <a:t>href</a:t>
            </a:r>
            <a:r>
              <a:rPr lang="en-US" altLang="zh-CN" sz="1400" dirty="0">
                <a:ea typeface="宋体" charset="-122"/>
              </a:rPr>
              <a:t>="http://video.baidu.com" name="</a:t>
            </a:r>
            <a:r>
              <a:rPr lang="en-US" altLang="zh-CN" sz="1400" dirty="0" err="1">
                <a:ea typeface="宋体" charset="-122"/>
              </a:rPr>
              <a:t>tj_video</a:t>
            </a:r>
            <a:r>
              <a:rPr lang="en-US" altLang="zh-CN" sz="1400" dirty="0">
                <a:ea typeface="宋体" charset="-122"/>
              </a:rPr>
              <a:t>"&gt;</a:t>
            </a:r>
            <a:r>
              <a:rPr lang="zh-CN" altLang="en-US" sz="1400" dirty="0">
                <a:ea typeface="宋体" charset="-122"/>
              </a:rPr>
              <a:t>视</a:t>
            </a:r>
            <a:r>
              <a:rPr lang="en-US" altLang="zh-CN" sz="1400" dirty="0">
                <a:ea typeface="宋体" charset="-122"/>
              </a:rPr>
              <a:t>&amp;</a:t>
            </a:r>
            <a:r>
              <a:rPr lang="en-US" altLang="zh-CN" sz="1400" dirty="0" err="1">
                <a:ea typeface="宋体" charset="-122"/>
              </a:rPr>
              <a:t>nbsp</a:t>
            </a:r>
            <a:r>
              <a:rPr lang="en-US" altLang="zh-CN" sz="1400" dirty="0">
                <a:ea typeface="宋体" charset="-122"/>
              </a:rPr>
              <a:t>;</a:t>
            </a:r>
            <a:r>
              <a:rPr lang="zh-CN" altLang="en-US" sz="1400" dirty="0">
                <a:ea typeface="宋体" charset="-122"/>
              </a:rPr>
              <a:t>频</a:t>
            </a:r>
            <a:r>
              <a:rPr lang="en-US" altLang="zh-CN" sz="1400" dirty="0">
                <a:ea typeface="宋体" charset="-122"/>
              </a:rPr>
              <a:t>&lt;/a&gt;</a:t>
            </a:r>
          </a:p>
          <a:p>
            <a:pPr marL="87313" indent="-87313">
              <a:lnSpc>
                <a:spcPts val="1300"/>
              </a:lnSpc>
              <a:spcBef>
                <a:spcPts val="0"/>
              </a:spcBef>
              <a:spcAft>
                <a:spcPts val="0"/>
              </a:spcAft>
              <a:buNone/>
            </a:pPr>
            <a:r>
              <a:rPr lang="en-US" altLang="zh-CN" sz="1400" dirty="0">
                <a:ea typeface="宋体" charset="-122"/>
              </a:rPr>
              <a:t>&lt;a </a:t>
            </a:r>
            <a:r>
              <a:rPr lang="en-US" altLang="zh-CN" sz="1400" dirty="0" err="1">
                <a:ea typeface="宋体" charset="-122"/>
              </a:rPr>
              <a:t>href</a:t>
            </a:r>
            <a:r>
              <a:rPr lang="en-US" altLang="zh-CN" sz="1400" dirty="0">
                <a:ea typeface="宋体" charset="-122"/>
              </a:rPr>
              <a:t>="http://map.baidu.com" name="</a:t>
            </a:r>
            <a:r>
              <a:rPr lang="en-US" altLang="zh-CN" sz="1400" dirty="0" err="1">
                <a:ea typeface="宋体" charset="-122"/>
              </a:rPr>
              <a:t>tj_map</a:t>
            </a:r>
            <a:r>
              <a:rPr lang="en-US" altLang="zh-CN" sz="1400" dirty="0">
                <a:ea typeface="宋体" charset="-122"/>
              </a:rPr>
              <a:t>"&gt;</a:t>
            </a:r>
            <a:r>
              <a:rPr lang="zh-CN" altLang="en-US" sz="1400" dirty="0">
                <a:ea typeface="宋体" charset="-122"/>
              </a:rPr>
              <a:t>地</a:t>
            </a:r>
            <a:r>
              <a:rPr lang="en-US" altLang="zh-CN" sz="1400" dirty="0">
                <a:ea typeface="宋体" charset="-122"/>
              </a:rPr>
              <a:t>&amp;</a:t>
            </a:r>
            <a:r>
              <a:rPr lang="en-US" altLang="zh-CN" sz="1400" dirty="0" err="1">
                <a:ea typeface="宋体" charset="-122"/>
              </a:rPr>
              <a:t>nbsp</a:t>
            </a:r>
            <a:r>
              <a:rPr lang="en-US" altLang="zh-CN" sz="1400" dirty="0">
                <a:ea typeface="宋体" charset="-122"/>
              </a:rPr>
              <a:t>;</a:t>
            </a:r>
            <a:r>
              <a:rPr lang="zh-CN" altLang="en-US" sz="1400" dirty="0">
                <a:ea typeface="宋体" charset="-122"/>
              </a:rPr>
              <a:t>图</a:t>
            </a:r>
            <a:r>
              <a:rPr lang="en-US" altLang="zh-CN" sz="1400" dirty="0">
                <a:ea typeface="宋体" charset="-122"/>
              </a:rPr>
              <a:t>&lt;/a&gt;</a:t>
            </a:r>
          </a:p>
          <a:p>
            <a:pPr marL="87313" indent="-87313">
              <a:lnSpc>
                <a:spcPts val="1300"/>
              </a:lnSpc>
              <a:spcBef>
                <a:spcPts val="0"/>
              </a:spcBef>
              <a:spcAft>
                <a:spcPts val="0"/>
              </a:spcAft>
              <a:buNone/>
            </a:pPr>
            <a:r>
              <a:rPr lang="en-US" altLang="zh-CN" sz="1400" dirty="0">
                <a:ea typeface="宋体" charset="-122"/>
              </a:rPr>
              <a:t>&lt;/p&gt;</a:t>
            </a:r>
          </a:p>
          <a:p>
            <a:pPr marL="87313" indent="-87313">
              <a:lnSpc>
                <a:spcPts val="1300"/>
              </a:lnSpc>
              <a:spcBef>
                <a:spcPts val="0"/>
              </a:spcBef>
              <a:spcAft>
                <a:spcPts val="0"/>
              </a:spcAft>
              <a:buNone/>
            </a:pPr>
            <a:r>
              <a:rPr lang="en-US" altLang="zh-CN" sz="1400" dirty="0">
                <a:ea typeface="宋体" charset="-122"/>
              </a:rPr>
              <a:t>&lt;p align="center"&gt;</a:t>
            </a:r>
          </a:p>
          <a:p>
            <a:pPr marL="87313" indent="-87313">
              <a:lnSpc>
                <a:spcPts val="1300"/>
              </a:lnSpc>
              <a:spcBef>
                <a:spcPts val="0"/>
              </a:spcBef>
              <a:spcAft>
                <a:spcPts val="0"/>
              </a:spcAft>
              <a:buNone/>
            </a:pPr>
            <a:r>
              <a:rPr lang="en-US" altLang="zh-CN" sz="1400" dirty="0">
                <a:ea typeface="宋体" charset="-122"/>
              </a:rPr>
              <a:t>&lt;input type="text" size="60" name=""&gt;</a:t>
            </a:r>
          </a:p>
          <a:p>
            <a:pPr marL="87313" indent="-87313">
              <a:lnSpc>
                <a:spcPts val="1300"/>
              </a:lnSpc>
              <a:spcBef>
                <a:spcPts val="0"/>
              </a:spcBef>
              <a:spcAft>
                <a:spcPts val="0"/>
              </a:spcAft>
              <a:buNone/>
            </a:pPr>
            <a:r>
              <a:rPr lang="en-US" altLang="zh-CN" sz="1400" dirty="0">
                <a:ea typeface="宋体" charset="-122"/>
              </a:rPr>
              <a:t>&lt;input type="button" name="</a:t>
            </a:r>
            <a:r>
              <a:rPr lang="en-US" altLang="zh-CN" sz="1400" dirty="0" err="1">
                <a:ea typeface="宋体" charset="-122"/>
              </a:rPr>
              <a:t>baidu</a:t>
            </a:r>
            <a:r>
              <a:rPr lang="en-US" altLang="zh-CN" sz="1400" dirty="0">
                <a:ea typeface="宋体" charset="-122"/>
              </a:rPr>
              <a:t>" value="</a:t>
            </a:r>
            <a:r>
              <a:rPr lang="zh-CN" altLang="en-US" sz="1400" dirty="0">
                <a:ea typeface="宋体" charset="-122"/>
              </a:rPr>
              <a:t>百度一下</a:t>
            </a:r>
            <a:r>
              <a:rPr lang="en-US" altLang="zh-CN" sz="1400" dirty="0">
                <a:ea typeface="宋体" charset="-122"/>
              </a:rPr>
              <a:t>"&gt;</a:t>
            </a:r>
          </a:p>
          <a:p>
            <a:pPr marL="87313" indent="-87313">
              <a:lnSpc>
                <a:spcPts val="1300"/>
              </a:lnSpc>
              <a:spcBef>
                <a:spcPts val="0"/>
              </a:spcBef>
              <a:spcAft>
                <a:spcPts val="0"/>
              </a:spcAft>
              <a:buNone/>
            </a:pPr>
            <a:r>
              <a:rPr lang="en-US" altLang="zh-CN" sz="1400" dirty="0">
                <a:ea typeface="宋体" charset="-122"/>
              </a:rPr>
              <a:t>&lt;/p&gt;</a:t>
            </a:r>
          </a:p>
          <a:p>
            <a:pPr marL="87313" indent="-87313">
              <a:lnSpc>
                <a:spcPts val="1300"/>
              </a:lnSpc>
              <a:spcBef>
                <a:spcPts val="0"/>
              </a:spcBef>
              <a:spcAft>
                <a:spcPts val="0"/>
              </a:spcAft>
              <a:buNone/>
            </a:pPr>
            <a:r>
              <a:rPr lang="en-US" altLang="zh-CN" sz="1400" dirty="0">
                <a:ea typeface="宋体" charset="-122"/>
              </a:rPr>
              <a:t>&lt;p align="center"&gt;</a:t>
            </a:r>
            <a:r>
              <a:rPr lang="zh-CN" altLang="en-US" sz="1400" dirty="0">
                <a:ea typeface="宋体" charset="-122"/>
              </a:rPr>
              <a:t>问题反馈请</a:t>
            </a:r>
            <a:r>
              <a:rPr lang="en-US" altLang="zh-CN" sz="1400" dirty="0">
                <a:ea typeface="宋体" charset="-122"/>
              </a:rPr>
              <a:t>&lt;a </a:t>
            </a:r>
            <a:r>
              <a:rPr lang="en-US" altLang="zh-CN" sz="1400" dirty="0" err="1">
                <a:ea typeface="宋体" charset="-122"/>
              </a:rPr>
              <a:t>href</a:t>
            </a:r>
            <a:r>
              <a:rPr lang="en-US" altLang="zh-CN" sz="1400" dirty="0">
                <a:ea typeface="宋体" charset="-122"/>
              </a:rPr>
              <a:t>="mailto:someone@baidu.com?subject=</a:t>
            </a:r>
            <a:r>
              <a:rPr lang="zh-CN" altLang="en-US" sz="1400" dirty="0">
                <a:ea typeface="宋体" charset="-122"/>
              </a:rPr>
              <a:t>问题反馈</a:t>
            </a:r>
            <a:r>
              <a:rPr lang="en-US" altLang="zh-CN" sz="1400" dirty="0">
                <a:ea typeface="宋体" charset="-122"/>
              </a:rPr>
              <a:t>"&gt;</a:t>
            </a:r>
            <a:r>
              <a:rPr lang="zh-CN" altLang="en-US" sz="1400" dirty="0">
                <a:ea typeface="宋体" charset="-122"/>
              </a:rPr>
              <a:t>发送邮件</a:t>
            </a:r>
            <a:r>
              <a:rPr lang="en-US" altLang="zh-CN" sz="1400" dirty="0">
                <a:ea typeface="宋体" charset="-122"/>
              </a:rPr>
              <a:t>&lt;/a&gt;&lt;/p&gt;</a:t>
            </a:r>
          </a:p>
          <a:p>
            <a:pPr>
              <a:lnSpc>
                <a:spcPts val="1300"/>
              </a:lnSpc>
              <a:spcBef>
                <a:spcPts val="0"/>
              </a:spcBef>
              <a:spcAft>
                <a:spcPts val="0"/>
              </a:spcAft>
              <a:buNone/>
            </a:pPr>
            <a:r>
              <a:rPr lang="en-US" altLang="zh-CN" sz="1400" dirty="0">
                <a:ea typeface="宋体" charset="-122"/>
              </a:rPr>
              <a:t>&lt;/body&gt;</a:t>
            </a:r>
            <a:endParaRPr lang="en-US" altLang="zh-CN" sz="1600" dirty="0">
              <a:ea typeface="宋体" charset="-122"/>
            </a:endParaRPr>
          </a:p>
        </p:txBody>
      </p:sp>
      <p:pic>
        <p:nvPicPr>
          <p:cNvPr id="4097" name="Picture 1"/>
          <p:cNvPicPr>
            <a:picLocks noChangeAspect="1" noChangeArrowheads="1"/>
          </p:cNvPicPr>
          <p:nvPr/>
        </p:nvPicPr>
        <p:blipFill>
          <a:blip r:embed="rId2" cstate="print"/>
          <a:srcRect/>
          <a:stretch>
            <a:fillRect/>
          </a:stretch>
        </p:blipFill>
        <p:spPr bwMode="auto">
          <a:xfrm>
            <a:off x="6705600" y="2800350"/>
            <a:ext cx="2362200" cy="1600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71450"/>
            <a:ext cx="5562600" cy="480131"/>
          </a:xfrm>
          <a:prstGeom prst="rect">
            <a:avLst/>
          </a:prstGeom>
          <a:noFill/>
        </p:spPr>
        <p:txBody>
          <a:bodyPr wrap="square" rtlCol="0">
            <a:spAutoFit/>
          </a:bodyPr>
          <a:lstStyle/>
          <a:p>
            <a:pPr algn="ctr"/>
            <a:r>
              <a:rPr lang="zh-CN" altLang="en-US" sz="2800" dirty="0">
                <a:solidFill>
                  <a:srgbClr val="000066"/>
                </a:solidFill>
                <a:latin typeface="微软雅黑" panose="020B0503020204020204" pitchFamily="34" charset="-122"/>
                <a:ea typeface="微软雅黑" panose="020B0503020204020204" pitchFamily="34" charset="-122"/>
                <a:cs typeface="+mj-cs"/>
              </a:rPr>
              <a:t>本章小结</a:t>
            </a:r>
          </a:p>
        </p:txBody>
      </p:sp>
      <p:sp>
        <p:nvSpPr>
          <p:cNvPr id="3" name="TextBox 2"/>
          <p:cNvSpPr txBox="1"/>
          <p:nvPr/>
        </p:nvSpPr>
        <p:spPr>
          <a:xfrm>
            <a:off x="609600" y="895350"/>
            <a:ext cx="8305800" cy="2984920"/>
          </a:xfrm>
          <a:prstGeom prst="rect">
            <a:avLst/>
          </a:prstGeom>
          <a:noFill/>
        </p:spPr>
        <p:txBody>
          <a:bodyPr wrap="square" rtlCol="0">
            <a:spAutoFit/>
          </a:bodyPr>
          <a:lstStyle/>
          <a:p>
            <a:pPr indent="504000">
              <a:lnSpc>
                <a:spcPts val="3200"/>
              </a:lnSpc>
            </a:pPr>
            <a:r>
              <a:rPr lang="zh-CN" altLang="en-US" sz="2000" b="0" dirty="0">
                <a:latin typeface="微软雅黑" pitchFamily="34" charset="-122"/>
                <a:ea typeface="微软雅黑" pitchFamily="34" charset="-122"/>
              </a:rPr>
              <a:t>本章主要学习了超链接和浮动框架的知识。重点介绍了超链接语法、超链接中路径以及与浮动框架的关联。区别使用绝对路径、相对路径及根路径设置超链接目标。理解超链接的类型及每种类型适用场合，其中内部链接用于网站内部资源之间的链接，而外部链接用于网站外部的链接。</a:t>
            </a:r>
          </a:p>
          <a:p>
            <a:pPr indent="504000">
              <a:lnSpc>
                <a:spcPts val="3200"/>
              </a:lnSpc>
            </a:pPr>
            <a:r>
              <a:rPr lang="zh-CN" altLang="en-US" sz="2000" b="0" dirty="0">
                <a:latin typeface="微软雅黑" pitchFamily="34" charset="-122"/>
                <a:ea typeface="微软雅黑" pitchFamily="34" charset="-122"/>
              </a:rPr>
              <a:t>同时本章还介绍了超链接的不同链接对象的语法和使用方法，包括下载文件链接、书签链接、</a:t>
            </a:r>
            <a:r>
              <a:rPr lang="en-US" altLang="zh-CN" sz="2000" b="0" dirty="0">
                <a:latin typeface="微软雅黑" pitchFamily="34" charset="-122"/>
                <a:ea typeface="微软雅黑" pitchFamily="34" charset="-122"/>
              </a:rPr>
              <a:t>FTP </a:t>
            </a:r>
            <a:r>
              <a:rPr lang="zh-CN" altLang="en-US" sz="2000" b="0" dirty="0">
                <a:latin typeface="微软雅黑" pitchFamily="34" charset="-122"/>
                <a:ea typeface="微软雅黑" pitchFamily="34" charset="-122"/>
              </a:rPr>
              <a:t>链接、图像链接、电子邮件链接。</a:t>
            </a:r>
            <a:endParaRPr lang="zh-CN" altLang="zh-CN" sz="2000" b="0" dirty="0">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76601" y="114300"/>
            <a:ext cx="3008313" cy="457200"/>
          </a:xfrm>
        </p:spPr>
        <p:txBody>
          <a:bodyPr/>
          <a:lstStyle/>
          <a:p>
            <a:r>
              <a:rPr lang="zh-CN" altLang="en-US" sz="2800" dirty="0"/>
              <a:t>本章学习目标</a:t>
            </a:r>
          </a:p>
        </p:txBody>
      </p:sp>
      <p:graphicFrame>
        <p:nvGraphicFramePr>
          <p:cNvPr id="5" name="图示 4"/>
          <p:cNvGraphicFramePr/>
          <p:nvPr/>
        </p:nvGraphicFramePr>
        <p:xfrm>
          <a:off x="1524000" y="971550"/>
          <a:ext cx="6705600" cy="36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71450"/>
            <a:ext cx="5562600" cy="480131"/>
          </a:xfrm>
          <a:prstGeom prst="rect">
            <a:avLst/>
          </a:prstGeom>
          <a:noFill/>
        </p:spPr>
        <p:txBody>
          <a:bodyPr wrap="square" rtlCol="0">
            <a:spAutoFit/>
          </a:bodyPr>
          <a:lstStyle/>
          <a:p>
            <a:pPr algn="ctr"/>
            <a:r>
              <a:rPr lang="zh-CN" altLang="en-US" sz="2800" dirty="0">
                <a:solidFill>
                  <a:srgbClr val="000066"/>
                </a:solidFill>
                <a:latin typeface="微软雅黑" panose="020B0503020204020204" pitchFamily="34" charset="-122"/>
                <a:ea typeface="微软雅黑" panose="020B0503020204020204" pitchFamily="34" charset="-122"/>
                <a:cs typeface="+mj-cs"/>
              </a:rPr>
              <a:t>练习与实验</a:t>
            </a:r>
          </a:p>
        </p:txBody>
      </p:sp>
      <p:sp>
        <p:nvSpPr>
          <p:cNvPr id="3" name="TextBox 2"/>
          <p:cNvSpPr txBox="1"/>
          <p:nvPr/>
        </p:nvSpPr>
        <p:spPr>
          <a:xfrm>
            <a:off x="1371600" y="1085850"/>
            <a:ext cx="7162800" cy="769441"/>
          </a:xfrm>
          <a:prstGeom prst="rect">
            <a:avLst/>
          </a:prstGeom>
          <a:noFill/>
        </p:spPr>
        <p:txBody>
          <a:bodyPr wrap="square" rtlCol="0">
            <a:spAutoFit/>
          </a:bodyPr>
          <a:lstStyle/>
          <a:p>
            <a:r>
              <a:rPr lang="zh-CN" altLang="en-US" dirty="0"/>
              <a:t>作业：</a:t>
            </a:r>
            <a:endParaRPr lang="en-US" altLang="zh-CN" dirty="0"/>
          </a:p>
          <a:p>
            <a:r>
              <a:rPr lang="zh-CN" altLang="en-US" dirty="0"/>
              <a:t>完成本章练习与实验</a:t>
            </a:r>
          </a:p>
        </p:txBody>
      </p:sp>
    </p:spTree>
    <p:extLst>
      <p:ext uri="{BB962C8B-B14F-4D97-AF65-F5344CB8AC3E}">
        <p14:creationId xmlns:p14="http://schemas.microsoft.com/office/powerpoint/2010/main" val="355056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dirty="0"/>
              <a:t>5.1 </a:t>
            </a:r>
            <a:r>
              <a:rPr lang="zh-CN" altLang="en-US" dirty="0"/>
              <a:t>超链接概述 </a:t>
            </a:r>
          </a:p>
        </p:txBody>
      </p:sp>
      <p:sp>
        <p:nvSpPr>
          <p:cNvPr id="97283" name="Rectangle 3"/>
          <p:cNvSpPr>
            <a:spLocks noGrp="1" noChangeArrowheads="1"/>
          </p:cNvSpPr>
          <p:nvPr>
            <p:ph idx="1"/>
          </p:nvPr>
        </p:nvSpPr>
        <p:spPr>
          <a:xfrm>
            <a:off x="609601" y="887016"/>
            <a:ext cx="8305800" cy="2065734"/>
          </a:xfrm>
        </p:spPr>
        <p:txBody>
          <a:bodyPr/>
          <a:lstStyle/>
          <a:p>
            <a:pPr marL="0" indent="0" algn="just">
              <a:lnSpc>
                <a:spcPts val="3200"/>
              </a:lnSpc>
              <a:spcBef>
                <a:spcPct val="20000"/>
              </a:spcBef>
            </a:pPr>
            <a:r>
              <a:rPr lang="zh-CN" altLang="en-US" sz="2000" u="sng" dirty="0"/>
              <a:t> </a:t>
            </a:r>
            <a:r>
              <a:rPr lang="zh-CN" altLang="en-US" sz="2000" u="sng" dirty="0">
                <a:solidFill>
                  <a:srgbClr val="FF0000"/>
                </a:solidFill>
              </a:rPr>
              <a:t>超链接</a:t>
            </a:r>
            <a:r>
              <a:rPr lang="zh-CN" altLang="en-US" sz="2000" dirty="0"/>
              <a:t>是指从一个网页指向一个</a:t>
            </a:r>
            <a:r>
              <a:rPr lang="zh-CN" altLang="en-US" sz="2000" u="sng" dirty="0"/>
              <a:t>目标</a:t>
            </a:r>
            <a:r>
              <a:rPr lang="zh-CN" altLang="en-US" sz="2000" dirty="0"/>
              <a:t>的</a:t>
            </a:r>
            <a:r>
              <a:rPr lang="zh-CN" altLang="en-US" sz="2000" u="sng" dirty="0">
                <a:solidFill>
                  <a:srgbClr val="FF0000"/>
                </a:solidFill>
              </a:rPr>
              <a:t>连接关系</a:t>
            </a:r>
            <a:r>
              <a:rPr lang="zh-CN" altLang="en-US" sz="2000" dirty="0"/>
              <a:t>。这个</a:t>
            </a:r>
            <a:r>
              <a:rPr lang="zh-CN" altLang="en-US" sz="2000" u="sng" dirty="0">
                <a:solidFill>
                  <a:srgbClr val="FF0000"/>
                </a:solidFill>
              </a:rPr>
              <a:t>目标</a:t>
            </a:r>
            <a:r>
              <a:rPr lang="zh-CN" altLang="en-US" sz="2000" dirty="0"/>
              <a:t>可以是：一个网页、图片、一个电子邮件地址、一个文件或是一个应用程序。</a:t>
            </a:r>
            <a:endParaRPr lang="en-US" altLang="zh-CN" sz="2000" dirty="0"/>
          </a:p>
          <a:p>
            <a:pPr marL="0" indent="0" algn="just">
              <a:lnSpc>
                <a:spcPts val="3200"/>
              </a:lnSpc>
              <a:spcBef>
                <a:spcPct val="20000"/>
              </a:spcBef>
            </a:pPr>
            <a:r>
              <a:rPr lang="zh-CN" altLang="en-US" sz="2000" dirty="0"/>
              <a:t> 超链接在本质上属于一个网页的一部分，它是一种允许我们同其他网页或站点之间进行连接的元素。各个网页链接在一起后，才能真正构成一个网站。 </a:t>
            </a:r>
            <a:endParaRPr lang="en-US" altLang="zh-CN" sz="20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9720" y="2952750"/>
            <a:ext cx="4244560" cy="161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09600" y="2800350"/>
            <a:ext cx="4572000" cy="461152"/>
          </a:xfrm>
          <a:prstGeom prst="rect">
            <a:avLst/>
          </a:prstGeom>
        </p:spPr>
        <p:txBody>
          <a:bodyPr>
            <a:spAutoFit/>
          </a:bodyPr>
          <a:lstStyle/>
          <a:p>
            <a:pPr algn="just">
              <a:lnSpc>
                <a:spcPts val="3200"/>
              </a:lnSpc>
            </a:pPr>
            <a:r>
              <a:rPr lang="zh-CN" altLang="en-US" sz="2000" b="0" dirty="0">
                <a:latin typeface="微软雅黑" pitchFamily="34" charset="-122"/>
                <a:ea typeface="微软雅黑" pitchFamily="34" charset="-122"/>
                <a:cs typeface="+mj-cs"/>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zh-CN" dirty="0"/>
              <a:t>5.2  </a:t>
            </a:r>
            <a:r>
              <a:rPr lang="zh-CN" altLang="zh-CN" dirty="0"/>
              <a:t>超链接语法、路径及分类</a:t>
            </a:r>
            <a:endParaRPr lang="zh-CN" altLang="en-US" dirty="0"/>
          </a:p>
        </p:txBody>
      </p:sp>
      <p:sp>
        <p:nvSpPr>
          <p:cNvPr id="98307" name="Rectangle 3"/>
          <p:cNvSpPr>
            <a:spLocks noGrp="1" noChangeArrowheads="1"/>
          </p:cNvSpPr>
          <p:nvPr>
            <p:ph idx="1"/>
          </p:nvPr>
        </p:nvSpPr>
        <p:spPr>
          <a:xfrm>
            <a:off x="609600" y="819150"/>
            <a:ext cx="8397875" cy="3848100"/>
          </a:xfrm>
        </p:spPr>
        <p:txBody>
          <a:bodyPr/>
          <a:lstStyle/>
          <a:p>
            <a:pPr>
              <a:lnSpc>
                <a:spcPts val="2300"/>
              </a:lnSpc>
              <a:buNone/>
            </a:pPr>
            <a:r>
              <a:rPr lang="en-US" altLang="zh-CN" sz="2000" dirty="0"/>
              <a:t>5.2.1 </a:t>
            </a:r>
            <a:r>
              <a:rPr lang="zh-CN" altLang="en-US" sz="2000" dirty="0"/>
              <a:t>超链接</a:t>
            </a:r>
            <a:r>
              <a:rPr lang="en-US" altLang="zh-CN" sz="2000" dirty="0"/>
              <a:t>a</a:t>
            </a:r>
            <a:r>
              <a:rPr lang="zh-CN" altLang="en-US" sz="2000" dirty="0"/>
              <a:t>标记语法 </a:t>
            </a:r>
            <a:endParaRPr lang="en-US" altLang="zh-CN" sz="2000" dirty="0"/>
          </a:p>
          <a:p>
            <a:pPr>
              <a:lnSpc>
                <a:spcPts val="2300"/>
              </a:lnSpc>
            </a:pPr>
            <a:r>
              <a:rPr lang="zh-CN" altLang="en-US" sz="2000" dirty="0"/>
              <a:t>基本语法</a:t>
            </a:r>
          </a:p>
          <a:p>
            <a:pPr lvl="1">
              <a:lnSpc>
                <a:spcPts val="2300"/>
              </a:lnSpc>
              <a:buNone/>
            </a:pPr>
            <a:r>
              <a:rPr lang="en-US" altLang="zh-CN" sz="1800" dirty="0">
                <a:solidFill>
                  <a:srgbClr val="FF0000"/>
                </a:solidFill>
              </a:rPr>
              <a:t> &lt;a </a:t>
            </a:r>
            <a:r>
              <a:rPr lang="en-US" altLang="zh-CN" sz="1800" dirty="0" err="1">
                <a:solidFill>
                  <a:srgbClr val="FF0000"/>
                </a:solidFill>
                <a:latin typeface="Verdana" pitchFamily="34" charset="0"/>
                <a:ea typeface="Verdana" pitchFamily="34" charset="0"/>
                <a:cs typeface="Verdana" pitchFamily="34" charset="0"/>
              </a:rPr>
              <a:t>href</a:t>
            </a:r>
            <a:r>
              <a:rPr lang="en-US" altLang="zh-CN" sz="1800" dirty="0">
                <a:solidFill>
                  <a:srgbClr val="FF0000"/>
                </a:solidFill>
                <a:latin typeface="Verdana" pitchFamily="34" charset="0"/>
                <a:ea typeface="Verdana" pitchFamily="34" charset="0"/>
                <a:cs typeface="Verdana" pitchFamily="34" charset="0"/>
              </a:rPr>
              <a:t>="</a:t>
            </a:r>
            <a:r>
              <a:rPr lang="en-US" altLang="zh-CN" sz="1800" dirty="0" err="1">
                <a:solidFill>
                  <a:srgbClr val="FF0000"/>
                </a:solidFill>
                <a:latin typeface="Verdana" pitchFamily="34" charset="0"/>
                <a:ea typeface="Verdana" pitchFamily="34" charset="0"/>
                <a:cs typeface="Verdana" pitchFamily="34" charset="0"/>
              </a:rPr>
              <a:t>url</a:t>
            </a:r>
            <a:r>
              <a:rPr lang="en-US" altLang="zh-CN" sz="1800" dirty="0">
                <a:solidFill>
                  <a:srgbClr val="FF0000"/>
                </a:solidFill>
                <a:latin typeface="Verdana" pitchFamily="34" charset="0"/>
                <a:ea typeface="Verdana" pitchFamily="34" charset="0"/>
                <a:cs typeface="Verdana" pitchFamily="34" charset="0"/>
              </a:rPr>
              <a:t>"  name="" title=""</a:t>
            </a:r>
            <a:r>
              <a:rPr lang="zh-CN" altLang="en-US" sz="1800" dirty="0">
                <a:solidFill>
                  <a:srgbClr val="FF0000"/>
                </a:solidFill>
                <a:latin typeface="Verdana" pitchFamily="34" charset="0"/>
                <a:cs typeface="Verdana" pitchFamily="34" charset="0"/>
              </a:rPr>
              <a:t> </a:t>
            </a:r>
            <a:r>
              <a:rPr lang="en-US" altLang="zh-CN" sz="1800" dirty="0">
                <a:solidFill>
                  <a:srgbClr val="FF0000"/>
                </a:solidFill>
                <a:latin typeface="Verdana" pitchFamily="34" charset="0"/>
                <a:ea typeface="Verdana" pitchFamily="34" charset="0"/>
                <a:cs typeface="Verdana" pitchFamily="34" charset="0"/>
              </a:rPr>
              <a:t>target=""&gt;</a:t>
            </a:r>
            <a:r>
              <a:rPr lang="zh-CN" altLang="en-US" sz="1800" dirty="0">
                <a:solidFill>
                  <a:srgbClr val="FF0000"/>
                </a:solidFill>
                <a:latin typeface="Verdana" pitchFamily="34" charset="0"/>
                <a:cs typeface="Verdana" pitchFamily="34" charset="0"/>
              </a:rPr>
              <a:t>超链接标题</a:t>
            </a:r>
            <a:r>
              <a:rPr lang="en-US" altLang="zh-CN" sz="1800" dirty="0">
                <a:solidFill>
                  <a:srgbClr val="FF0000"/>
                </a:solidFill>
                <a:latin typeface="Verdana" pitchFamily="34" charset="0"/>
                <a:ea typeface="Verdana" pitchFamily="34" charset="0"/>
                <a:cs typeface="Verdana" pitchFamily="34" charset="0"/>
              </a:rPr>
              <a:t>&lt;/a</a:t>
            </a:r>
            <a:r>
              <a:rPr lang="en-US" altLang="zh-CN" sz="1800" dirty="0">
                <a:solidFill>
                  <a:srgbClr val="FF0000"/>
                </a:solidFill>
              </a:rPr>
              <a:t>&gt;</a:t>
            </a:r>
          </a:p>
          <a:p>
            <a:pPr>
              <a:lnSpc>
                <a:spcPts val="2300"/>
              </a:lnSpc>
            </a:pPr>
            <a:r>
              <a:rPr lang="zh-CN" altLang="en-US" sz="2000" dirty="0"/>
              <a:t>语法说明</a:t>
            </a:r>
          </a:p>
          <a:p>
            <a:pPr lvl="1">
              <a:lnSpc>
                <a:spcPts val="2600"/>
              </a:lnSpc>
              <a:buNone/>
            </a:pPr>
            <a:r>
              <a:rPr lang="zh-CN" altLang="en-US" sz="1800" b="0" dirty="0"/>
              <a:t>超链接由目的地址、链接标题、打开位置等三部分组成。</a:t>
            </a:r>
          </a:p>
          <a:p>
            <a:pPr lvl="1">
              <a:lnSpc>
                <a:spcPts val="2600"/>
              </a:lnSpc>
              <a:buNone/>
            </a:pPr>
            <a:r>
              <a:rPr lang="en-US" altLang="zh-CN" sz="1800" b="0" dirty="0"/>
              <a:t>1</a:t>
            </a:r>
            <a:r>
              <a:rPr lang="zh-CN" altLang="en-US" sz="1800" b="0" dirty="0"/>
              <a:t>、</a:t>
            </a:r>
            <a:r>
              <a:rPr lang="en-US" altLang="zh-CN" sz="1800" b="0" dirty="0" err="1"/>
              <a:t>href</a:t>
            </a:r>
            <a:r>
              <a:rPr lang="en-US" altLang="zh-CN" sz="1800" b="0" dirty="0">
                <a:solidFill>
                  <a:schemeClr val="accent1"/>
                </a:solidFill>
              </a:rPr>
              <a:t> </a:t>
            </a:r>
            <a:r>
              <a:rPr lang="zh-CN" altLang="en-US" sz="1800" b="0" dirty="0"/>
              <a:t>：链接指向的目标文件。</a:t>
            </a:r>
            <a:endParaRPr lang="en-US" altLang="zh-CN" sz="1800" b="0" dirty="0"/>
          </a:p>
          <a:p>
            <a:pPr lvl="1">
              <a:lnSpc>
                <a:spcPts val="2600"/>
              </a:lnSpc>
              <a:buNone/>
            </a:pPr>
            <a:r>
              <a:rPr lang="en-US" altLang="zh-CN" sz="1800" b="0" dirty="0"/>
              <a:t>2</a:t>
            </a:r>
            <a:r>
              <a:rPr lang="zh-CN" altLang="en-US" sz="1800" b="0" dirty="0"/>
              <a:t>、</a:t>
            </a:r>
            <a:r>
              <a:rPr lang="en-US" altLang="zh-CN" sz="1800" b="0" dirty="0"/>
              <a:t>name</a:t>
            </a:r>
            <a:r>
              <a:rPr lang="zh-CN" altLang="en-US" sz="1800" b="0" dirty="0"/>
              <a:t>：规定锚的名称。</a:t>
            </a:r>
          </a:p>
          <a:p>
            <a:pPr lvl="1">
              <a:lnSpc>
                <a:spcPts val="2600"/>
              </a:lnSpc>
              <a:buNone/>
            </a:pPr>
            <a:r>
              <a:rPr lang="en-US" altLang="zh-CN" sz="1800" b="0" dirty="0"/>
              <a:t>3</a:t>
            </a:r>
            <a:r>
              <a:rPr lang="zh-CN" altLang="en-US" sz="1800" b="0" dirty="0"/>
              <a:t>、</a:t>
            </a:r>
            <a:r>
              <a:rPr lang="en-US" altLang="zh-CN" sz="1800" b="0" dirty="0"/>
              <a:t>title</a:t>
            </a:r>
            <a:r>
              <a:rPr lang="zh-CN" altLang="en-US" sz="1800" b="0" dirty="0"/>
              <a:t>：指向链接的提示信息</a:t>
            </a:r>
            <a:r>
              <a:rPr lang="en-US" altLang="zh-CN" sz="1800" b="0" dirty="0"/>
              <a:t>。</a:t>
            </a:r>
          </a:p>
          <a:p>
            <a:pPr lvl="1">
              <a:lnSpc>
                <a:spcPts val="2600"/>
              </a:lnSpc>
              <a:buNone/>
            </a:pPr>
            <a:r>
              <a:rPr lang="en-US" altLang="zh-CN" sz="1800" b="0" dirty="0"/>
              <a:t>4</a:t>
            </a:r>
            <a:r>
              <a:rPr lang="zh-CN" altLang="en-US" sz="1800" b="0" dirty="0"/>
              <a:t>、</a:t>
            </a:r>
            <a:r>
              <a:rPr lang="en-US" altLang="zh-CN" sz="1800" b="0" dirty="0"/>
              <a:t>target</a:t>
            </a:r>
            <a:r>
              <a:rPr lang="zh-CN" altLang="en-US" sz="1800" b="0" dirty="0"/>
              <a:t>：指定打开的目标窗口 。有</a:t>
            </a:r>
            <a:r>
              <a:rPr lang="en-US" altLang="zh-CN" sz="1800" b="0" dirty="0"/>
              <a:t>5</a:t>
            </a:r>
            <a:r>
              <a:rPr lang="zh-CN" altLang="en-US" sz="1800" b="0" dirty="0"/>
              <a:t>种取值。</a:t>
            </a:r>
            <a:endParaRPr lang="zh-CN" altLang="en-US" sz="2200" dirty="0">
              <a:latin typeface="宋体" pitchFamily="2" charset="-122"/>
              <a:ea typeface="宋体" pitchFamily="2" charset="-122"/>
            </a:endParaRPr>
          </a:p>
          <a:p>
            <a:pPr>
              <a:buNone/>
            </a:pPr>
            <a:endParaRPr lang="zh-CN" altLang="en-US" dirty="0">
              <a:ea typeface="宋体"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超链接案例</a:t>
            </a:r>
          </a:p>
        </p:txBody>
      </p:sp>
      <p:sp>
        <p:nvSpPr>
          <p:cNvPr id="3" name="Rectangle 3"/>
          <p:cNvSpPr txBox="1">
            <a:spLocks noChangeArrowheads="1"/>
          </p:cNvSpPr>
          <p:nvPr/>
        </p:nvSpPr>
        <p:spPr>
          <a:xfrm>
            <a:off x="685800" y="819150"/>
            <a:ext cx="5333999" cy="3810000"/>
          </a:xfrm>
          <a:prstGeom prst="rect">
            <a:avLst/>
          </a:prstGeom>
        </p:spPr>
        <p:txBody>
          <a:bodyPr/>
          <a:lstStyle/>
          <a:p>
            <a:pPr marL="182563" marR="0" lvl="0" indent="-182563" algn="l" defTabSz="1158875" rtl="0" eaLnBrk="0" fontAlgn="base" latinLnBrk="0" hangingPunct="0">
              <a:lnSpc>
                <a:spcPts val="1500"/>
              </a:lnSpc>
              <a:spcBef>
                <a:spcPts val="0"/>
              </a:spcBef>
              <a:spcAft>
                <a:spcPts val="0"/>
              </a:spcAft>
              <a:buClr>
                <a:srgbClr val="0000CC"/>
              </a:buClr>
              <a:buSzPct val="100000"/>
              <a:buFont typeface="Wingdings" pitchFamily="2" charset="2"/>
              <a:buNone/>
              <a:tabLst/>
              <a:defRPr/>
            </a:pPr>
            <a:endParaRPr kumimoji="0" lang="zh-CN" altLang="en-US" sz="1600" b="0" i="0" u="none" strike="noStrike" kern="0" cap="none" spc="0" normalizeH="0" baseline="0" noProof="0" dirty="0">
              <a:ln>
                <a:noFill/>
              </a:ln>
              <a:effectLst/>
              <a:uLnTx/>
              <a:uFillTx/>
              <a:latin typeface="Verdana" pitchFamily="34" charset="0"/>
              <a:ea typeface="黑体" pitchFamily="2" charset="-122"/>
              <a:cs typeface="Verdana" pitchFamily="34" charset="0"/>
            </a:endParaRPr>
          </a:p>
        </p:txBody>
      </p:sp>
      <p:sp>
        <p:nvSpPr>
          <p:cNvPr id="5" name="矩形 4"/>
          <p:cNvSpPr/>
          <p:nvPr/>
        </p:nvSpPr>
        <p:spPr>
          <a:xfrm>
            <a:off x="609600" y="2647950"/>
            <a:ext cx="8077200" cy="1815882"/>
          </a:xfrm>
          <a:prstGeom prst="rect">
            <a:avLst/>
          </a:prstGeom>
        </p:spPr>
        <p:txBody>
          <a:bodyPr wrap="square">
            <a:spAutoFit/>
          </a:bodyPr>
          <a:lstStyle/>
          <a:p>
            <a:pPr>
              <a:lnSpc>
                <a:spcPct val="100000"/>
              </a:lnSpc>
              <a:spcBef>
                <a:spcPts val="0"/>
              </a:spcBef>
            </a:pPr>
            <a:r>
              <a:rPr lang="en-US" altLang="zh-CN" sz="1400" dirty="0"/>
              <a:t>&lt;body&gt;</a:t>
            </a:r>
          </a:p>
          <a:p>
            <a:pPr>
              <a:lnSpc>
                <a:spcPct val="100000"/>
              </a:lnSpc>
              <a:spcBef>
                <a:spcPts val="0"/>
              </a:spcBef>
            </a:pPr>
            <a:r>
              <a:rPr lang="en-US" altLang="zh-CN" sz="1400" dirty="0"/>
              <a:t>   &lt;h3&gt;</a:t>
            </a:r>
            <a:r>
              <a:rPr lang="zh-CN" altLang="en-US" sz="1400" dirty="0"/>
              <a:t>超链接导航</a:t>
            </a:r>
            <a:r>
              <a:rPr lang="en-US" altLang="zh-CN" sz="1400" dirty="0"/>
              <a:t>&lt;/h3&gt;</a:t>
            </a:r>
          </a:p>
          <a:p>
            <a:pPr>
              <a:lnSpc>
                <a:spcPct val="100000"/>
              </a:lnSpc>
              <a:spcBef>
                <a:spcPts val="0"/>
              </a:spcBef>
            </a:pPr>
            <a:r>
              <a:rPr lang="en-US" altLang="zh-CN" sz="1400" dirty="0"/>
              <a:t>   &lt;a </a:t>
            </a:r>
            <a:r>
              <a:rPr lang="en-US" altLang="zh-CN" sz="1400" dirty="0" err="1"/>
              <a:t>href</a:t>
            </a:r>
            <a:r>
              <a:rPr lang="en-US" altLang="zh-CN" sz="1400" dirty="0"/>
              <a:t>="http://www.baidu.com" title="</a:t>
            </a:r>
            <a:r>
              <a:rPr lang="en-US" altLang="zh-CN" sz="1400" dirty="0" err="1"/>
              <a:t>BaiDu</a:t>
            </a:r>
            <a:r>
              <a:rPr lang="en-US" altLang="zh-CN" sz="1400" dirty="0"/>
              <a:t>"&gt;</a:t>
            </a:r>
            <a:r>
              <a:rPr lang="zh-CN" altLang="en-US" sz="1400" dirty="0"/>
              <a:t>百度</a:t>
            </a:r>
            <a:r>
              <a:rPr lang="en-US" altLang="zh-CN" sz="1400" dirty="0"/>
              <a:t>&lt;/a&gt;&lt;</a:t>
            </a:r>
            <a:r>
              <a:rPr lang="en-US" altLang="zh-CN" sz="1400" dirty="0" err="1"/>
              <a:t>br</a:t>
            </a:r>
            <a:r>
              <a:rPr lang="en-US" altLang="zh-CN" sz="1400" dirty="0"/>
              <a:t>&gt;</a:t>
            </a:r>
          </a:p>
          <a:p>
            <a:pPr>
              <a:lnSpc>
                <a:spcPct val="100000"/>
              </a:lnSpc>
              <a:spcBef>
                <a:spcPts val="0"/>
              </a:spcBef>
            </a:pPr>
            <a:r>
              <a:rPr lang="en-US" altLang="zh-CN" sz="1400" dirty="0"/>
              <a:t>   &lt;a </a:t>
            </a:r>
            <a:r>
              <a:rPr lang="en-US" altLang="zh-CN" sz="1400" dirty="0" err="1"/>
              <a:t>href</a:t>
            </a:r>
            <a:r>
              <a:rPr lang="en-US" altLang="zh-CN" sz="1400" dirty="0"/>
              <a:t>="http://www.edu.cn" target="_blank" title="CERNET"&gt;</a:t>
            </a:r>
            <a:r>
              <a:rPr lang="zh-CN" altLang="en-US" sz="1400" dirty="0"/>
              <a:t>中国教育与科研计算机网</a:t>
            </a:r>
            <a:r>
              <a:rPr lang="en-US" altLang="zh-CN" sz="1400" dirty="0"/>
              <a:t>&lt;/a&gt;&lt;</a:t>
            </a:r>
            <a:r>
              <a:rPr lang="en-US" altLang="zh-CN" sz="1400" dirty="0" err="1"/>
              <a:t>br</a:t>
            </a:r>
            <a:r>
              <a:rPr lang="en-US" altLang="zh-CN" sz="1400" dirty="0"/>
              <a:t>&gt;</a:t>
            </a:r>
          </a:p>
          <a:p>
            <a:pPr>
              <a:lnSpc>
                <a:spcPct val="100000"/>
              </a:lnSpc>
              <a:spcBef>
                <a:spcPts val="0"/>
              </a:spcBef>
            </a:pPr>
            <a:r>
              <a:rPr lang="en-US" altLang="zh-CN" sz="1400" dirty="0"/>
              <a:t>   &lt;a </a:t>
            </a:r>
            <a:r>
              <a:rPr lang="en-US" altLang="zh-CN" sz="1400" dirty="0" err="1"/>
              <a:t>href</a:t>
            </a:r>
            <a:r>
              <a:rPr lang="en-US" altLang="zh-CN" sz="1400" dirty="0"/>
              <a:t>="http://www.sina.com.cn" target="_self" title="</a:t>
            </a:r>
            <a:r>
              <a:rPr lang="en-US" altLang="zh-CN" sz="1400" dirty="0" err="1"/>
              <a:t>Sina</a:t>
            </a:r>
            <a:r>
              <a:rPr lang="en-US" altLang="zh-CN" sz="1400" dirty="0"/>
              <a:t>"&gt;</a:t>
            </a:r>
            <a:r>
              <a:rPr lang="zh-CN" altLang="en-US" sz="1400" dirty="0"/>
              <a:t>新浪</a:t>
            </a:r>
            <a:r>
              <a:rPr lang="en-US" altLang="zh-CN" sz="1400" dirty="0"/>
              <a:t>&lt;/a&gt;</a:t>
            </a:r>
          </a:p>
          <a:p>
            <a:pPr>
              <a:lnSpc>
                <a:spcPct val="100000"/>
              </a:lnSpc>
              <a:spcBef>
                <a:spcPts val="0"/>
              </a:spcBef>
            </a:pPr>
            <a:r>
              <a:rPr lang="en-US" altLang="zh-CN" sz="1400" dirty="0"/>
              <a:t>&lt;/body&gt;</a:t>
            </a:r>
          </a:p>
          <a:p>
            <a:pPr>
              <a:lnSpc>
                <a:spcPct val="100000"/>
              </a:lnSpc>
              <a:spcBef>
                <a:spcPts val="0"/>
              </a:spcBef>
            </a:pPr>
            <a:r>
              <a:rPr lang="en-US" altLang="zh-CN" sz="1400" dirty="0"/>
              <a:t>&lt;/html&gt;</a:t>
            </a:r>
            <a:endParaRPr lang="zh-CN" altLang="en-US" sz="1400" dirty="0"/>
          </a:p>
        </p:txBody>
      </p:sp>
      <p:pic>
        <p:nvPicPr>
          <p:cNvPr id="4" name="Picture 2"/>
          <p:cNvPicPr>
            <a:picLocks noChangeAspect="1" noChangeArrowheads="1"/>
          </p:cNvPicPr>
          <p:nvPr/>
        </p:nvPicPr>
        <p:blipFill>
          <a:blip r:embed="rId3" cstate="print"/>
          <a:srcRect/>
          <a:stretch>
            <a:fillRect/>
          </a:stretch>
        </p:blipFill>
        <p:spPr bwMode="auto">
          <a:xfrm>
            <a:off x="5181600" y="1047750"/>
            <a:ext cx="3687868" cy="1488372"/>
          </a:xfrm>
          <a:prstGeom prst="rect">
            <a:avLst/>
          </a:prstGeom>
          <a:noFill/>
          <a:ln w="9525">
            <a:noFill/>
            <a:miter lim="800000"/>
            <a:headEnd/>
            <a:tailEnd/>
          </a:ln>
        </p:spPr>
      </p:pic>
      <p:sp>
        <p:nvSpPr>
          <p:cNvPr id="7" name="矩形 6"/>
          <p:cNvSpPr/>
          <p:nvPr/>
        </p:nvSpPr>
        <p:spPr>
          <a:xfrm>
            <a:off x="609600" y="971312"/>
            <a:ext cx="4419600" cy="1600438"/>
          </a:xfrm>
          <a:prstGeom prst="rect">
            <a:avLst/>
          </a:prstGeom>
        </p:spPr>
        <p:txBody>
          <a:bodyPr wrap="square">
            <a:spAutoFit/>
          </a:bodyPr>
          <a:lstStyle/>
          <a:p>
            <a:pPr>
              <a:lnSpc>
                <a:spcPct val="100000"/>
              </a:lnSpc>
              <a:spcBef>
                <a:spcPts val="0"/>
              </a:spcBef>
            </a:pPr>
            <a:r>
              <a:rPr lang="en-US" altLang="zh-CN" sz="1400" dirty="0"/>
              <a:t>&lt;!-- edu_5_2_1.html --&gt;</a:t>
            </a:r>
          </a:p>
          <a:p>
            <a:pPr>
              <a:lnSpc>
                <a:spcPct val="100000"/>
              </a:lnSpc>
              <a:spcBef>
                <a:spcPts val="0"/>
              </a:spcBef>
            </a:pPr>
            <a:r>
              <a:rPr lang="en-US" altLang="zh-CN" sz="1400" dirty="0"/>
              <a:t>&lt;!</a:t>
            </a:r>
            <a:r>
              <a:rPr lang="en-US" altLang="zh-CN" sz="1400" dirty="0" err="1"/>
              <a:t>doctype</a:t>
            </a:r>
            <a:r>
              <a:rPr lang="en-US" altLang="zh-CN" sz="1400" dirty="0"/>
              <a:t> html&gt;</a:t>
            </a:r>
          </a:p>
          <a:p>
            <a:pPr>
              <a:lnSpc>
                <a:spcPct val="100000"/>
              </a:lnSpc>
              <a:spcBef>
                <a:spcPts val="0"/>
              </a:spcBef>
            </a:pPr>
            <a:r>
              <a:rPr lang="en-US" altLang="zh-CN" sz="1400" dirty="0"/>
              <a:t>&lt;html </a:t>
            </a:r>
            <a:r>
              <a:rPr lang="en-US" altLang="zh-CN" sz="1400" dirty="0" err="1"/>
              <a:t>lang</a:t>
            </a:r>
            <a:r>
              <a:rPr lang="en-US" altLang="zh-CN" sz="1400" dirty="0"/>
              <a:t>="en"&gt;</a:t>
            </a:r>
          </a:p>
          <a:p>
            <a:pPr>
              <a:lnSpc>
                <a:spcPct val="100000"/>
              </a:lnSpc>
              <a:spcBef>
                <a:spcPts val="0"/>
              </a:spcBef>
            </a:pPr>
            <a:r>
              <a:rPr lang="en-US" altLang="zh-CN" sz="1400" dirty="0"/>
              <a:t> &lt;head&gt;</a:t>
            </a:r>
          </a:p>
          <a:p>
            <a:pPr>
              <a:lnSpc>
                <a:spcPct val="100000"/>
              </a:lnSpc>
              <a:spcBef>
                <a:spcPts val="0"/>
              </a:spcBef>
            </a:pPr>
            <a:r>
              <a:rPr lang="en-US" altLang="zh-CN" sz="1400" dirty="0"/>
              <a:t>  &lt;meta </a:t>
            </a:r>
            <a:r>
              <a:rPr lang="en-US" altLang="zh-CN" sz="1400" dirty="0" err="1"/>
              <a:t>charset</a:t>
            </a:r>
            <a:r>
              <a:rPr lang="en-US" altLang="zh-CN" sz="1400" dirty="0"/>
              <a:t>="UTF-8"&gt;</a:t>
            </a:r>
          </a:p>
          <a:p>
            <a:pPr>
              <a:lnSpc>
                <a:spcPct val="100000"/>
              </a:lnSpc>
              <a:spcBef>
                <a:spcPts val="0"/>
              </a:spcBef>
            </a:pPr>
            <a:r>
              <a:rPr lang="en-US" altLang="zh-CN" sz="1400" dirty="0"/>
              <a:t>&lt;title&gt;</a:t>
            </a:r>
            <a:r>
              <a:rPr lang="zh-CN" altLang="en-US" sz="1400" dirty="0"/>
              <a:t>超链接应用</a:t>
            </a:r>
            <a:r>
              <a:rPr lang="en-US" altLang="zh-CN" sz="1400" dirty="0"/>
              <a:t>&lt;/title&gt;</a:t>
            </a:r>
          </a:p>
          <a:p>
            <a:pPr>
              <a:lnSpc>
                <a:spcPct val="100000"/>
              </a:lnSpc>
              <a:spcBef>
                <a:spcPts val="0"/>
              </a:spcBef>
            </a:pPr>
            <a:r>
              <a:rPr lang="en-US" altLang="zh-CN" sz="1400" dirty="0"/>
              <a:t>&lt;/head&gt;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a:t>5.2.2 </a:t>
            </a:r>
            <a:r>
              <a:rPr lang="zh-CN" altLang="en-US"/>
              <a:t>超链接路径 </a:t>
            </a:r>
          </a:p>
        </p:txBody>
      </p:sp>
      <p:sp>
        <p:nvSpPr>
          <p:cNvPr id="100355" name="Rectangle 3"/>
          <p:cNvSpPr>
            <a:spLocks noGrp="1" noChangeArrowheads="1"/>
          </p:cNvSpPr>
          <p:nvPr>
            <p:ph idx="1"/>
          </p:nvPr>
        </p:nvSpPr>
        <p:spPr>
          <a:xfrm>
            <a:off x="533400" y="810816"/>
            <a:ext cx="8534400" cy="3818334"/>
          </a:xfrm>
        </p:spPr>
        <p:txBody>
          <a:bodyPr/>
          <a:lstStyle/>
          <a:p>
            <a:pPr marL="0" indent="0">
              <a:lnSpc>
                <a:spcPts val="2700"/>
              </a:lnSpc>
              <a:spcBef>
                <a:spcPts val="0"/>
              </a:spcBef>
              <a:spcAft>
                <a:spcPts val="0"/>
              </a:spcAft>
              <a:buNone/>
            </a:pPr>
            <a:r>
              <a:rPr lang="zh-CN" altLang="en-US" sz="1800" dirty="0"/>
              <a:t>超链接路径：</a:t>
            </a:r>
            <a:r>
              <a:rPr lang="zh-CN" altLang="en-US" sz="1800" dirty="0">
                <a:solidFill>
                  <a:srgbClr val="FF0000"/>
                </a:solidFill>
              </a:rPr>
              <a:t>绝对路径、相对路径、根路径</a:t>
            </a:r>
            <a:r>
              <a:rPr lang="zh-CN" altLang="en-US" sz="1800" dirty="0"/>
              <a:t>。 </a:t>
            </a:r>
          </a:p>
          <a:p>
            <a:pPr marL="0" indent="447675">
              <a:lnSpc>
                <a:spcPts val="2700"/>
              </a:lnSpc>
              <a:spcBef>
                <a:spcPts val="0"/>
              </a:spcBef>
              <a:spcAft>
                <a:spcPts val="0"/>
              </a:spcAft>
            </a:pPr>
            <a:r>
              <a:rPr lang="zh-CN" altLang="en-US" sz="1800" b="1" u="sng" dirty="0"/>
              <a:t>绝对路径</a:t>
            </a:r>
            <a:r>
              <a:rPr lang="zh-CN" altLang="en-US" sz="1800" dirty="0"/>
              <a:t>指文件的完整路径，</a:t>
            </a:r>
            <a:r>
              <a:rPr lang="zh-CN" altLang="zh-CN" sz="1800" dirty="0"/>
              <a:t>包括盘符或文件传输的协议</a:t>
            </a:r>
            <a:r>
              <a:rPr lang="en-US" altLang="zh-CN" sz="1800" dirty="0"/>
              <a:t>http</a:t>
            </a:r>
            <a:r>
              <a:rPr lang="zh-CN" altLang="zh-CN" sz="1800" dirty="0"/>
              <a:t>、</a:t>
            </a:r>
            <a:r>
              <a:rPr lang="en-US" altLang="zh-CN" sz="1800" dirty="0"/>
              <a:t>ftp</a:t>
            </a:r>
            <a:r>
              <a:rPr lang="zh-CN" altLang="zh-CN" sz="1800" dirty="0"/>
              <a:t>等，一般用于网站的外部链接。</a:t>
            </a:r>
            <a:r>
              <a:rPr lang="zh-CN" altLang="zh-CN" sz="1800" b="1" u="sng" dirty="0"/>
              <a:t>绝对路径</a:t>
            </a:r>
            <a:r>
              <a:rPr lang="zh-CN" altLang="zh-CN" sz="1800" dirty="0"/>
              <a:t>有</a:t>
            </a:r>
            <a:r>
              <a:rPr lang="en-US" altLang="zh-CN" sz="1800" dirty="0"/>
              <a:t>2</a:t>
            </a:r>
            <a:r>
              <a:rPr lang="zh-CN" altLang="zh-CN" sz="1800" dirty="0"/>
              <a:t>种</a:t>
            </a:r>
            <a:r>
              <a:rPr lang="zh-CN" altLang="en-US" sz="1800" dirty="0"/>
              <a:t>：（</a:t>
            </a:r>
            <a:r>
              <a:rPr lang="en-US" altLang="zh-CN" sz="1800" dirty="0"/>
              <a:t>1）</a:t>
            </a:r>
            <a:r>
              <a:rPr lang="zh-CN" altLang="zh-CN" sz="1800" dirty="0"/>
              <a:t>从盘符开始定义的文件路径，如</a:t>
            </a:r>
            <a:r>
              <a:rPr lang="en-US" altLang="zh-CN" sz="1800" dirty="0"/>
              <a:t>E:\web\index.html;</a:t>
            </a:r>
            <a:r>
              <a:rPr lang="zh-CN" altLang="en-US" sz="1800" dirty="0"/>
              <a:t>（</a:t>
            </a:r>
            <a:r>
              <a:rPr lang="en-US" altLang="zh-CN" sz="1800" dirty="0"/>
              <a:t>2）</a:t>
            </a:r>
            <a:r>
              <a:rPr lang="zh-CN" altLang="zh-CN" sz="1800" dirty="0"/>
              <a:t>从协议开始定义的</a:t>
            </a:r>
            <a:r>
              <a:rPr lang="en-US" altLang="zh-CN" sz="1800" dirty="0"/>
              <a:t>URL</a:t>
            </a:r>
            <a:r>
              <a:rPr lang="zh-CN" altLang="zh-CN" sz="1800" dirty="0"/>
              <a:t>网址，例如中国教育与科研计算机网的网址</a:t>
            </a:r>
            <a:r>
              <a:rPr lang="en-US" altLang="zh-CN" sz="1800" dirty="0">
                <a:hlinkClick r:id="rId2"/>
              </a:rPr>
              <a:t>http://www.edu.cn</a:t>
            </a:r>
            <a:r>
              <a:rPr lang="zh-CN" altLang="zh-CN" sz="1800" dirty="0"/>
              <a:t>。</a:t>
            </a:r>
          </a:p>
          <a:p>
            <a:pPr marL="0" indent="447675">
              <a:lnSpc>
                <a:spcPts val="2700"/>
              </a:lnSpc>
              <a:spcBef>
                <a:spcPts val="0"/>
              </a:spcBef>
              <a:spcAft>
                <a:spcPts val="0"/>
              </a:spcAft>
            </a:pPr>
            <a:r>
              <a:rPr lang="zh-CN" altLang="zh-CN" sz="1800" b="1" u="sng" dirty="0"/>
              <a:t>相对路径</a:t>
            </a:r>
            <a:r>
              <a:rPr lang="zh-CN" altLang="zh-CN" sz="1800" dirty="0"/>
              <a:t>是指相对于当前文件的路径，从当前文件所在位置指向目的文件的路径。</a:t>
            </a:r>
            <a:r>
              <a:rPr lang="zh-CN" altLang="en-US" sz="1800" dirty="0"/>
              <a:t>例如</a:t>
            </a:r>
            <a:r>
              <a:rPr lang="en-US" altLang="zh-CN" sz="1800" dirty="0"/>
              <a:t> web/index.html</a:t>
            </a:r>
            <a:r>
              <a:rPr lang="zh-CN" altLang="en-US" sz="1800" dirty="0"/>
              <a:t>（链接下一目录）或</a:t>
            </a:r>
            <a:r>
              <a:rPr lang="en-US" altLang="zh-CN" sz="1800" dirty="0"/>
              <a:t>index.html</a:t>
            </a:r>
            <a:r>
              <a:rPr lang="zh-CN" altLang="en-US" sz="1800" dirty="0"/>
              <a:t>（同一目录）。</a:t>
            </a:r>
            <a:endParaRPr lang="en-US" altLang="zh-CN" sz="1800" dirty="0"/>
          </a:p>
          <a:p>
            <a:pPr marL="0" indent="447675">
              <a:lnSpc>
                <a:spcPts val="2700"/>
              </a:lnSpc>
              <a:spcBef>
                <a:spcPts val="0"/>
              </a:spcBef>
              <a:spcAft>
                <a:spcPts val="0"/>
              </a:spcAft>
            </a:pPr>
            <a:r>
              <a:rPr lang="zh-CN" altLang="en-US" sz="1800" b="1" u="sng" dirty="0"/>
              <a:t>根路径</a:t>
            </a:r>
            <a:r>
              <a:rPr lang="zh-CN" altLang="en-US" sz="1800" dirty="0"/>
              <a:t>是</a:t>
            </a:r>
            <a:r>
              <a:rPr lang="zh-CN" altLang="zh-CN" sz="1800" dirty="0"/>
              <a:t>指从网站的最底层开始起，一般网站的根目录就是域名下对应的文件夹</a:t>
            </a:r>
            <a:r>
              <a:rPr lang="zh-CN" altLang="en-US" sz="1800" dirty="0"/>
              <a:t>。以一个斜杠</a:t>
            </a:r>
            <a:r>
              <a:rPr lang="en-US" altLang="zh-CN" sz="1800" dirty="0"/>
              <a:t>“</a:t>
            </a:r>
            <a:r>
              <a:rPr lang="en-US" altLang="zh-CN" sz="1800" dirty="0">
                <a:solidFill>
                  <a:srgbClr val="FF0000"/>
                </a:solidFill>
              </a:rPr>
              <a:t>/</a:t>
            </a:r>
            <a:r>
              <a:rPr lang="en-US" altLang="zh-CN" sz="1800" dirty="0"/>
              <a:t>”</a:t>
            </a:r>
            <a:r>
              <a:rPr lang="zh-CN" altLang="en-US" sz="1800" dirty="0"/>
              <a:t>开头，代表根目录，然后书写文件夹名，最后书写文件名。例如</a:t>
            </a:r>
            <a:r>
              <a:rPr lang="en-US" altLang="zh-CN" sz="1800" dirty="0"/>
              <a:t>/download/index.html。</a:t>
            </a:r>
            <a:r>
              <a:rPr lang="zh-CN" altLang="en-US" sz="1800" dirty="0"/>
              <a:t>根路径一般用于创建内部链接。通常不建议采用此种链接形式。</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a:t>5.2.3 </a:t>
            </a:r>
            <a:r>
              <a:rPr lang="zh-CN" altLang="en-US"/>
              <a:t>超链接分类 </a:t>
            </a:r>
          </a:p>
        </p:txBody>
      </p:sp>
      <p:sp>
        <p:nvSpPr>
          <p:cNvPr id="101379" name="Rectangle 3"/>
          <p:cNvSpPr>
            <a:spLocks noGrp="1" noChangeArrowheads="1"/>
          </p:cNvSpPr>
          <p:nvPr>
            <p:ph idx="1"/>
          </p:nvPr>
        </p:nvSpPr>
        <p:spPr>
          <a:xfrm>
            <a:off x="533400" y="838200"/>
            <a:ext cx="8458200" cy="819150"/>
          </a:xfrm>
        </p:spPr>
        <p:txBody>
          <a:bodyPr/>
          <a:lstStyle/>
          <a:p>
            <a:pPr>
              <a:lnSpc>
                <a:spcPts val="3200"/>
              </a:lnSpc>
            </a:pPr>
            <a:r>
              <a:rPr lang="zh-CN" altLang="en-US" sz="1800" b="0" dirty="0"/>
              <a:t>超链接可以分为</a:t>
            </a:r>
            <a:r>
              <a:rPr lang="zh-CN" altLang="en-US" sz="1800" b="0" u="sng" dirty="0">
                <a:solidFill>
                  <a:srgbClr val="FF0000"/>
                </a:solidFill>
              </a:rPr>
              <a:t>内部链接</a:t>
            </a:r>
            <a:r>
              <a:rPr lang="zh-CN" altLang="en-US" sz="1800" b="0" u="sng" dirty="0"/>
              <a:t>和</a:t>
            </a:r>
            <a:r>
              <a:rPr lang="zh-CN" altLang="en-US" sz="1800" b="0" u="sng" dirty="0">
                <a:solidFill>
                  <a:srgbClr val="FF0000"/>
                </a:solidFill>
              </a:rPr>
              <a:t>外部链接</a:t>
            </a:r>
            <a:r>
              <a:rPr lang="zh-CN" altLang="en-US" sz="1800" b="0" dirty="0"/>
              <a:t>两种。内部链接是指网站内部文件之间的链接，而外部链接是指网站内的文件链接到站点内容外的文件。 </a:t>
            </a:r>
            <a:endParaRPr lang="en-US" altLang="zh-CN" sz="1800" b="0" dirty="0"/>
          </a:p>
        </p:txBody>
      </p:sp>
      <p:sp>
        <p:nvSpPr>
          <p:cNvPr id="5" name="矩形 4"/>
          <p:cNvSpPr/>
          <p:nvPr/>
        </p:nvSpPr>
        <p:spPr>
          <a:xfrm>
            <a:off x="614855" y="2139693"/>
            <a:ext cx="4572000" cy="1098891"/>
          </a:xfrm>
          <a:prstGeom prst="rect">
            <a:avLst/>
          </a:prstGeom>
        </p:spPr>
        <p:txBody>
          <a:bodyPr>
            <a:spAutoFit/>
          </a:bodyPr>
          <a:lstStyle/>
          <a:p>
            <a:pPr>
              <a:lnSpc>
                <a:spcPts val="1600"/>
              </a:lnSpc>
              <a:spcBef>
                <a:spcPts val="0"/>
              </a:spcBef>
              <a:spcAft>
                <a:spcPts val="0"/>
              </a:spcAft>
              <a:buNone/>
            </a:pPr>
            <a:r>
              <a:rPr lang="en-US" altLang="zh-CN" sz="1200" dirty="0">
                <a:latin typeface="Verdana" pitchFamily="34" charset="0"/>
                <a:ea typeface="宋体" charset="-122"/>
              </a:rPr>
              <a:t>&lt;!-- edu_5_2_2.html --&gt;</a:t>
            </a:r>
          </a:p>
          <a:p>
            <a:pPr>
              <a:lnSpc>
                <a:spcPts val="1600"/>
              </a:lnSpc>
              <a:spcBef>
                <a:spcPts val="0"/>
              </a:spcBef>
              <a:spcAft>
                <a:spcPts val="0"/>
              </a:spcAft>
              <a:buNone/>
            </a:pPr>
            <a:r>
              <a:rPr lang="en-US" altLang="zh-CN" sz="1200" dirty="0">
                <a:latin typeface="Verdana" pitchFamily="34" charset="0"/>
                <a:ea typeface="宋体" charset="-122"/>
              </a:rPr>
              <a:t>&lt;html&gt;</a:t>
            </a:r>
          </a:p>
          <a:p>
            <a:pPr>
              <a:lnSpc>
                <a:spcPts val="1600"/>
              </a:lnSpc>
              <a:spcBef>
                <a:spcPts val="0"/>
              </a:spcBef>
              <a:spcAft>
                <a:spcPts val="0"/>
              </a:spcAft>
              <a:buNone/>
            </a:pPr>
            <a:r>
              <a:rPr lang="en-US" altLang="zh-CN" sz="1200" dirty="0">
                <a:latin typeface="Verdana" pitchFamily="34" charset="0"/>
                <a:ea typeface="宋体" charset="-122"/>
              </a:rPr>
              <a:t>&lt;head&gt;</a:t>
            </a:r>
          </a:p>
          <a:p>
            <a:pPr>
              <a:lnSpc>
                <a:spcPts val="1600"/>
              </a:lnSpc>
              <a:spcBef>
                <a:spcPts val="0"/>
              </a:spcBef>
              <a:spcAft>
                <a:spcPts val="0"/>
              </a:spcAft>
              <a:buNone/>
            </a:pPr>
            <a:r>
              <a:rPr lang="en-US" altLang="zh-CN" sz="1200" dirty="0">
                <a:latin typeface="Verdana" pitchFamily="34" charset="0"/>
                <a:ea typeface="宋体" charset="-122"/>
              </a:rPr>
              <a:t>&lt;title&gt;</a:t>
            </a:r>
            <a:r>
              <a:rPr lang="zh-CN" altLang="en-US" sz="1200" dirty="0">
                <a:latin typeface="Verdana" pitchFamily="34" charset="0"/>
                <a:ea typeface="宋体" charset="-122"/>
              </a:rPr>
              <a:t>内部链接和外部链接</a:t>
            </a:r>
            <a:r>
              <a:rPr lang="en-US" altLang="zh-CN" sz="1200" dirty="0">
                <a:latin typeface="Verdana" pitchFamily="34" charset="0"/>
                <a:ea typeface="宋体" charset="-122"/>
              </a:rPr>
              <a:t>&lt;/title&gt;</a:t>
            </a:r>
          </a:p>
          <a:p>
            <a:pPr>
              <a:lnSpc>
                <a:spcPts val="1600"/>
              </a:lnSpc>
              <a:spcBef>
                <a:spcPts val="0"/>
              </a:spcBef>
              <a:spcAft>
                <a:spcPts val="0"/>
              </a:spcAft>
              <a:buNone/>
            </a:pPr>
            <a:r>
              <a:rPr lang="en-US" altLang="zh-CN" sz="1200" dirty="0">
                <a:latin typeface="Verdana" pitchFamily="34" charset="0"/>
                <a:ea typeface="宋体" charset="-122"/>
              </a:rPr>
              <a:t>&lt;/head&gt;</a:t>
            </a:r>
            <a:endParaRPr lang="en-US" altLang="zh-CN" sz="2000" dirty="0">
              <a:latin typeface="Verdana" pitchFamily="34" charset="0"/>
              <a:ea typeface="宋体" charset="-122"/>
            </a:endParaRPr>
          </a:p>
        </p:txBody>
      </p:sp>
      <p:sp>
        <p:nvSpPr>
          <p:cNvPr id="6" name="矩形 5"/>
          <p:cNvSpPr/>
          <p:nvPr/>
        </p:nvSpPr>
        <p:spPr>
          <a:xfrm>
            <a:off x="614855" y="3198562"/>
            <a:ext cx="8534400" cy="1508233"/>
          </a:xfrm>
          <a:prstGeom prst="rect">
            <a:avLst/>
          </a:prstGeom>
        </p:spPr>
        <p:txBody>
          <a:bodyPr wrap="square">
            <a:spAutoFit/>
          </a:bodyPr>
          <a:lstStyle/>
          <a:p>
            <a:pPr>
              <a:lnSpc>
                <a:spcPts val="1600"/>
              </a:lnSpc>
              <a:spcBef>
                <a:spcPts val="0"/>
              </a:spcBef>
              <a:spcAft>
                <a:spcPts val="0"/>
              </a:spcAft>
              <a:buNone/>
            </a:pPr>
            <a:r>
              <a:rPr lang="en-US" altLang="zh-CN" sz="1200" dirty="0">
                <a:latin typeface="Verdana" pitchFamily="34" charset="0"/>
                <a:ea typeface="宋体" charset="-122"/>
              </a:rPr>
              <a:t>&lt;body&gt;</a:t>
            </a:r>
          </a:p>
          <a:p>
            <a:pPr>
              <a:lnSpc>
                <a:spcPts val="1600"/>
              </a:lnSpc>
              <a:spcBef>
                <a:spcPts val="0"/>
              </a:spcBef>
              <a:spcAft>
                <a:spcPts val="0"/>
              </a:spcAft>
              <a:buNone/>
            </a:pPr>
            <a:r>
              <a:rPr lang="en-US" altLang="zh-CN" sz="1200" dirty="0">
                <a:latin typeface="Verdana" pitchFamily="34" charset="0"/>
                <a:ea typeface="宋体" charset="-122"/>
              </a:rPr>
              <a:t>&lt;h2&gt;</a:t>
            </a:r>
            <a:r>
              <a:rPr lang="zh-CN" altLang="en-US" sz="1200" dirty="0">
                <a:latin typeface="Verdana" pitchFamily="34" charset="0"/>
                <a:ea typeface="宋体" charset="-122"/>
              </a:rPr>
              <a:t>内部链接：</a:t>
            </a:r>
            <a:r>
              <a:rPr lang="en-US" altLang="zh-CN" sz="1200" dirty="0">
                <a:latin typeface="Verdana" pitchFamily="34" charset="0"/>
                <a:ea typeface="宋体" charset="-122"/>
              </a:rPr>
              <a:t>&lt;/h2&gt;</a:t>
            </a:r>
          </a:p>
          <a:p>
            <a:pPr>
              <a:lnSpc>
                <a:spcPts val="1600"/>
              </a:lnSpc>
              <a:spcBef>
                <a:spcPts val="0"/>
              </a:spcBef>
              <a:spcAft>
                <a:spcPts val="0"/>
              </a:spcAft>
              <a:buNone/>
            </a:pPr>
            <a:r>
              <a:rPr lang="en-US" altLang="zh-CN" sz="1200" dirty="0">
                <a:latin typeface="Verdana" pitchFamily="34" charset="0"/>
                <a:ea typeface="宋体" charset="-122"/>
              </a:rPr>
              <a:t>&lt;p&gt;&lt;a </a:t>
            </a:r>
            <a:r>
              <a:rPr lang="en-US" altLang="zh-CN" sz="1200" dirty="0" err="1">
                <a:latin typeface="Verdana" pitchFamily="34" charset="0"/>
                <a:ea typeface="宋体" charset="-122"/>
              </a:rPr>
              <a:t>href</a:t>
            </a:r>
            <a:r>
              <a:rPr lang="en-US" altLang="zh-CN" sz="1200" dirty="0">
                <a:latin typeface="Verdana" pitchFamily="34" charset="0"/>
                <a:ea typeface="宋体" charset="-122"/>
              </a:rPr>
              <a:t>="</a:t>
            </a:r>
            <a:r>
              <a:rPr lang="en-US" altLang="zh-CN" sz="1200" dirty="0" err="1">
                <a:solidFill>
                  <a:srgbClr val="FF0000"/>
                </a:solidFill>
                <a:latin typeface="Verdana" pitchFamily="34" charset="0"/>
                <a:ea typeface="宋体" charset="-122"/>
              </a:rPr>
              <a:t>index.htm</a:t>
            </a:r>
            <a:r>
              <a:rPr lang="en-US" altLang="zh-CN" sz="1200" dirty="0" err="1">
                <a:latin typeface="Verdana" pitchFamily="34" charset="0"/>
                <a:ea typeface="宋体" charset="-122"/>
              </a:rPr>
              <a:t>l</a:t>
            </a:r>
            <a:r>
              <a:rPr lang="en-US" altLang="zh-CN" sz="1200" dirty="0">
                <a:latin typeface="Verdana" pitchFamily="34" charset="0"/>
                <a:ea typeface="宋体" charset="-122"/>
              </a:rPr>
              <a:t>"&gt;</a:t>
            </a:r>
            <a:r>
              <a:rPr lang="zh-CN" altLang="en-US" sz="1200" dirty="0">
                <a:latin typeface="Verdana" pitchFamily="34" charset="0"/>
                <a:ea typeface="宋体" charset="-122"/>
              </a:rPr>
              <a:t>内部通知</a:t>
            </a:r>
            <a:r>
              <a:rPr lang="en-US" altLang="zh-CN" sz="1200" dirty="0">
                <a:latin typeface="Verdana" pitchFamily="34" charset="0"/>
                <a:ea typeface="宋体" charset="-122"/>
              </a:rPr>
              <a:t>&lt;/a&gt;</a:t>
            </a:r>
            <a:r>
              <a:rPr lang="zh-CN" altLang="en-US" sz="1200" dirty="0">
                <a:latin typeface="Verdana" pitchFamily="34" charset="0"/>
                <a:ea typeface="宋体" charset="-122"/>
              </a:rPr>
              <a:t>是一个指向本网站中的一个页面的链接。</a:t>
            </a:r>
            <a:r>
              <a:rPr lang="en-US" altLang="zh-CN" sz="1200" dirty="0">
                <a:latin typeface="Verdana" pitchFamily="34" charset="0"/>
                <a:ea typeface="宋体" charset="-122"/>
              </a:rPr>
              <a:t>&lt;/p&gt;</a:t>
            </a:r>
          </a:p>
          <a:p>
            <a:pPr>
              <a:lnSpc>
                <a:spcPts val="1600"/>
              </a:lnSpc>
              <a:spcBef>
                <a:spcPts val="0"/>
              </a:spcBef>
              <a:spcAft>
                <a:spcPts val="0"/>
              </a:spcAft>
              <a:buNone/>
            </a:pPr>
            <a:r>
              <a:rPr lang="en-US" altLang="zh-CN" sz="1200" dirty="0">
                <a:latin typeface="Verdana" pitchFamily="34" charset="0"/>
                <a:ea typeface="宋体" charset="-122"/>
              </a:rPr>
              <a:t>&lt;h2&gt;</a:t>
            </a:r>
            <a:r>
              <a:rPr lang="zh-CN" altLang="en-US" sz="1200" dirty="0">
                <a:latin typeface="Verdana" pitchFamily="34" charset="0"/>
                <a:ea typeface="宋体" charset="-122"/>
              </a:rPr>
              <a:t>外部链接：</a:t>
            </a:r>
            <a:r>
              <a:rPr lang="en-US" altLang="zh-CN" sz="1200" dirty="0">
                <a:latin typeface="Verdana" pitchFamily="34" charset="0"/>
                <a:ea typeface="宋体" charset="-122"/>
              </a:rPr>
              <a:t>&lt;/h2&gt;</a:t>
            </a:r>
          </a:p>
          <a:p>
            <a:pPr>
              <a:lnSpc>
                <a:spcPts val="1600"/>
              </a:lnSpc>
              <a:spcBef>
                <a:spcPts val="0"/>
              </a:spcBef>
              <a:spcAft>
                <a:spcPts val="0"/>
              </a:spcAft>
              <a:buNone/>
            </a:pPr>
            <a:r>
              <a:rPr lang="en-US" altLang="zh-CN" sz="1200" dirty="0">
                <a:latin typeface="Verdana" pitchFamily="34" charset="0"/>
                <a:ea typeface="宋体" charset="-122"/>
              </a:rPr>
              <a:t>&lt;p&gt;&lt;a </a:t>
            </a:r>
            <a:r>
              <a:rPr lang="en-US" altLang="zh-CN" sz="1200" dirty="0" err="1">
                <a:latin typeface="Verdana" pitchFamily="34" charset="0"/>
                <a:ea typeface="宋体" charset="-122"/>
              </a:rPr>
              <a:t>href</a:t>
            </a:r>
            <a:r>
              <a:rPr lang="en-US" altLang="zh-CN" sz="1200" dirty="0">
                <a:latin typeface="Verdana" pitchFamily="34" charset="0"/>
                <a:ea typeface="宋体" charset="-122"/>
              </a:rPr>
              <a:t>="</a:t>
            </a:r>
            <a:r>
              <a:rPr lang="en-US" altLang="zh-CN" sz="1200" dirty="0">
                <a:solidFill>
                  <a:srgbClr val="FF0000"/>
                </a:solidFill>
                <a:latin typeface="Verdana" pitchFamily="34" charset="0"/>
                <a:ea typeface="宋体" charset="-122"/>
              </a:rPr>
              <a:t>http://www.163.com</a:t>
            </a:r>
            <a:r>
              <a:rPr lang="en-US" altLang="zh-CN" sz="1200" dirty="0">
                <a:latin typeface="Verdana" pitchFamily="34" charset="0"/>
                <a:ea typeface="宋体" charset="-122"/>
              </a:rPr>
              <a:t>/"&gt;</a:t>
            </a:r>
            <a:r>
              <a:rPr lang="zh-CN" altLang="en-US" sz="1200" dirty="0">
                <a:latin typeface="Verdana" pitchFamily="34" charset="0"/>
                <a:ea typeface="宋体" charset="-122"/>
              </a:rPr>
              <a:t>网易</a:t>
            </a:r>
            <a:r>
              <a:rPr lang="en-US" altLang="zh-CN" sz="1200" dirty="0">
                <a:latin typeface="Verdana" pitchFamily="34" charset="0"/>
                <a:ea typeface="宋体" charset="-122"/>
              </a:rPr>
              <a:t>&lt;/a&gt;</a:t>
            </a:r>
            <a:r>
              <a:rPr lang="zh-CN" altLang="en-US" sz="1200" dirty="0">
                <a:latin typeface="Verdana" pitchFamily="34" charset="0"/>
                <a:ea typeface="宋体" charset="-122"/>
              </a:rPr>
              <a:t>是一个指向万维网上的页面的链接。</a:t>
            </a:r>
            <a:r>
              <a:rPr lang="en-US" altLang="zh-CN" sz="1200" dirty="0">
                <a:latin typeface="Verdana" pitchFamily="34" charset="0"/>
                <a:ea typeface="宋体" charset="-122"/>
              </a:rPr>
              <a:t>&lt;/p&gt;</a:t>
            </a:r>
          </a:p>
          <a:p>
            <a:pPr>
              <a:lnSpc>
                <a:spcPts val="1600"/>
              </a:lnSpc>
              <a:spcBef>
                <a:spcPts val="0"/>
              </a:spcBef>
              <a:spcAft>
                <a:spcPts val="0"/>
              </a:spcAft>
              <a:buNone/>
            </a:pPr>
            <a:r>
              <a:rPr lang="en-US" altLang="zh-CN" sz="1200" dirty="0">
                <a:latin typeface="Verdana" pitchFamily="34" charset="0"/>
                <a:ea typeface="宋体" charset="-122"/>
              </a:rPr>
              <a:t>&lt;/body&gt;</a:t>
            </a:r>
          </a:p>
          <a:p>
            <a:pPr>
              <a:lnSpc>
                <a:spcPts val="1600"/>
              </a:lnSpc>
              <a:spcBef>
                <a:spcPts val="0"/>
              </a:spcBef>
              <a:spcAft>
                <a:spcPts val="0"/>
              </a:spcAft>
              <a:buNone/>
            </a:pPr>
            <a:r>
              <a:rPr lang="en-US" altLang="zh-CN" sz="1200" dirty="0">
                <a:latin typeface="Verdana" pitchFamily="34" charset="0"/>
                <a:ea typeface="宋体" charset="-122"/>
              </a:rPr>
              <a:t>&lt;/html&gt;</a:t>
            </a:r>
            <a:endParaRPr lang="zh-CN" altLang="en-US" sz="1800" dirty="0"/>
          </a:p>
        </p:txBody>
      </p:sp>
      <p:pic>
        <p:nvPicPr>
          <p:cNvPr id="2" name="Picture 2"/>
          <p:cNvPicPr>
            <a:picLocks noChangeAspect="1" noChangeArrowheads="1"/>
          </p:cNvPicPr>
          <p:nvPr/>
        </p:nvPicPr>
        <p:blipFill>
          <a:blip r:embed="rId2" cstate="print"/>
          <a:srcRect/>
          <a:stretch>
            <a:fillRect/>
          </a:stretch>
        </p:blipFill>
        <p:spPr bwMode="auto">
          <a:xfrm>
            <a:off x="5334000" y="1752706"/>
            <a:ext cx="2770466" cy="173344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a:t>5.3  </a:t>
            </a:r>
            <a:r>
              <a:rPr lang="zh-CN" altLang="en-US" dirty="0"/>
              <a:t>超链接的应用 </a:t>
            </a:r>
          </a:p>
        </p:txBody>
      </p:sp>
      <p:sp>
        <p:nvSpPr>
          <p:cNvPr id="102403" name="Rectangle 3"/>
          <p:cNvSpPr>
            <a:spLocks noGrp="1" noChangeArrowheads="1"/>
          </p:cNvSpPr>
          <p:nvPr>
            <p:ph idx="1"/>
          </p:nvPr>
        </p:nvSpPr>
        <p:spPr>
          <a:xfrm>
            <a:off x="533400" y="819150"/>
            <a:ext cx="8474075" cy="3886200"/>
          </a:xfrm>
        </p:spPr>
        <p:txBody>
          <a:bodyPr/>
          <a:lstStyle/>
          <a:p>
            <a:pPr marL="0" indent="0">
              <a:lnSpc>
                <a:spcPts val="2900"/>
              </a:lnSpc>
              <a:buNone/>
            </a:pPr>
            <a:r>
              <a:rPr lang="en-US" altLang="zh-CN" sz="2000" dirty="0">
                <a:ea typeface="宋体" charset="-122"/>
              </a:rPr>
              <a:t>5.3.1</a:t>
            </a:r>
            <a:r>
              <a:rPr lang="zh-CN" altLang="en-US" sz="2000" dirty="0">
                <a:ea typeface="宋体" charset="-122"/>
              </a:rPr>
              <a:t> </a:t>
            </a:r>
            <a:r>
              <a:rPr lang="zh-CN" altLang="zh-CN" sz="2000" dirty="0"/>
              <a:t>创建</a:t>
            </a:r>
            <a:r>
              <a:rPr lang="en-US" altLang="zh-CN" sz="2000" dirty="0"/>
              <a:t>HTTP</a:t>
            </a:r>
            <a:r>
              <a:rPr lang="zh-CN" altLang="zh-CN" sz="2000" dirty="0"/>
              <a:t>文件下载超链接</a:t>
            </a:r>
            <a:endParaRPr lang="en-US" altLang="zh-CN" sz="2000" dirty="0"/>
          </a:p>
          <a:p>
            <a:pPr>
              <a:lnSpc>
                <a:spcPts val="2900"/>
              </a:lnSpc>
              <a:buNone/>
            </a:pPr>
            <a:r>
              <a:rPr lang="zh-CN" altLang="en-US" sz="2000" b="0" dirty="0"/>
              <a:t>  </a:t>
            </a:r>
            <a:r>
              <a:rPr lang="zh-CN" altLang="en-US" sz="1800" b="0" dirty="0"/>
              <a:t>网站提供软件、文件等资料下载，下载文件的链接指向文件所在的相对路径或绝对路径，文件类型：*</a:t>
            </a:r>
            <a:r>
              <a:rPr lang="en-US" altLang="zh-CN" sz="1800" b="0" dirty="0"/>
              <a:t>.doc/*.pdf/*.exe/*.rar</a:t>
            </a:r>
            <a:r>
              <a:rPr lang="zh-CN" altLang="en-US" sz="1800" b="0" dirty="0"/>
              <a:t>等。 </a:t>
            </a:r>
          </a:p>
          <a:p>
            <a:pPr>
              <a:lnSpc>
                <a:spcPts val="2900"/>
              </a:lnSpc>
            </a:pPr>
            <a:r>
              <a:rPr lang="zh-CN" altLang="en-US" sz="1800" b="0" dirty="0"/>
              <a:t>基本语法</a:t>
            </a:r>
            <a:r>
              <a:rPr lang="zh-CN" altLang="en-US" sz="1800" dirty="0"/>
              <a:t>：</a:t>
            </a:r>
            <a:r>
              <a:rPr lang="en-US" altLang="zh-CN" sz="1800" dirty="0">
                <a:solidFill>
                  <a:srgbClr val="FF0000"/>
                </a:solidFill>
              </a:rPr>
              <a:t>&lt;a </a:t>
            </a:r>
            <a:r>
              <a:rPr lang="en-US" altLang="zh-CN" sz="1800" dirty="0" err="1">
                <a:solidFill>
                  <a:srgbClr val="FF0000"/>
                </a:solidFill>
              </a:rPr>
              <a:t>href</a:t>
            </a:r>
            <a:r>
              <a:rPr lang="en-US" altLang="zh-CN" sz="1800" dirty="0">
                <a:solidFill>
                  <a:srgbClr val="FF0000"/>
                </a:solidFill>
              </a:rPr>
              <a:t>=“</a:t>
            </a:r>
            <a:r>
              <a:rPr lang="en-US" altLang="zh-CN" sz="1800" dirty="0" err="1">
                <a:solidFill>
                  <a:srgbClr val="FF0000"/>
                </a:solidFill>
              </a:rPr>
              <a:t>url</a:t>
            </a:r>
            <a:r>
              <a:rPr lang="en-US" altLang="zh-CN" sz="1800" dirty="0">
                <a:solidFill>
                  <a:srgbClr val="FF0000"/>
                </a:solidFill>
              </a:rPr>
              <a:t>”&gt;</a:t>
            </a:r>
            <a:r>
              <a:rPr lang="zh-CN" altLang="en-US" sz="1800" dirty="0">
                <a:solidFill>
                  <a:srgbClr val="FF0000"/>
                </a:solidFill>
              </a:rPr>
              <a:t>链接内容</a:t>
            </a:r>
            <a:r>
              <a:rPr lang="en-US" altLang="zh-CN" sz="1800" dirty="0">
                <a:solidFill>
                  <a:srgbClr val="FF0000"/>
                </a:solidFill>
              </a:rPr>
              <a:t>&lt;/a&gt; </a:t>
            </a:r>
          </a:p>
          <a:p>
            <a:pPr>
              <a:lnSpc>
                <a:spcPts val="2900"/>
              </a:lnSpc>
              <a:buNone/>
            </a:pPr>
            <a:r>
              <a:rPr lang="en-US" altLang="zh-CN" sz="2000" dirty="0"/>
              <a:t>5.3.2 </a:t>
            </a:r>
            <a:r>
              <a:rPr lang="zh-CN" altLang="zh-CN" sz="2000" dirty="0"/>
              <a:t>创建</a:t>
            </a:r>
            <a:r>
              <a:rPr lang="en-US" altLang="zh-CN" sz="2000" dirty="0"/>
              <a:t>FTP</a:t>
            </a:r>
            <a:r>
              <a:rPr lang="zh-CN" altLang="zh-CN" sz="2000" dirty="0"/>
              <a:t>站点访问超链接</a:t>
            </a:r>
            <a:endParaRPr lang="en-US" altLang="zh-CN" sz="2000" dirty="0"/>
          </a:p>
          <a:p>
            <a:pPr>
              <a:lnSpc>
                <a:spcPts val="2900"/>
              </a:lnSpc>
              <a:buNone/>
            </a:pPr>
            <a:r>
              <a:rPr lang="en-US" altLang="zh-CN" sz="1800" dirty="0"/>
              <a:t>   FTP</a:t>
            </a:r>
            <a:r>
              <a:rPr lang="zh-CN" altLang="en-US" sz="1800" dirty="0"/>
              <a:t>服务器链接和网页链接区别在于所用协议不同，浏览网页采用</a:t>
            </a:r>
            <a:r>
              <a:rPr lang="en-US" altLang="zh-CN" sz="1800" dirty="0"/>
              <a:t>http</a:t>
            </a:r>
            <a:r>
              <a:rPr lang="zh-CN" altLang="en-US" sz="1800" dirty="0"/>
              <a:t>协议，而</a:t>
            </a:r>
            <a:r>
              <a:rPr lang="en-US" altLang="zh-CN" sz="1800" dirty="0"/>
              <a:t>FTP</a:t>
            </a:r>
            <a:r>
              <a:rPr lang="zh-CN" altLang="en-US" sz="1800" dirty="0"/>
              <a:t>服务器采用</a:t>
            </a:r>
            <a:r>
              <a:rPr lang="en-US" altLang="zh-CN" sz="1800" dirty="0"/>
              <a:t>FTP</a:t>
            </a:r>
            <a:r>
              <a:rPr lang="zh-CN" altLang="en-US" sz="1800" dirty="0"/>
              <a:t>协议连接。 </a:t>
            </a:r>
          </a:p>
          <a:p>
            <a:pPr>
              <a:lnSpc>
                <a:spcPts val="2900"/>
              </a:lnSpc>
            </a:pPr>
            <a:r>
              <a:rPr lang="zh-CN" altLang="en-US" sz="1800" dirty="0"/>
              <a:t>基本语法：</a:t>
            </a:r>
            <a:r>
              <a:rPr lang="en-US" altLang="zh-CN" sz="1800" dirty="0">
                <a:solidFill>
                  <a:srgbClr val="FF0000"/>
                </a:solidFill>
              </a:rPr>
              <a:t>&lt;a </a:t>
            </a:r>
            <a:r>
              <a:rPr lang="en-US" altLang="zh-CN" sz="1800" dirty="0" err="1">
                <a:solidFill>
                  <a:srgbClr val="FF0000"/>
                </a:solidFill>
              </a:rPr>
              <a:t>href</a:t>
            </a:r>
            <a:r>
              <a:rPr lang="en-US" altLang="zh-CN" sz="1800" dirty="0">
                <a:solidFill>
                  <a:srgbClr val="FF0000"/>
                </a:solidFill>
              </a:rPr>
              <a:t> = "ftp://</a:t>
            </a:r>
            <a:r>
              <a:rPr lang="zh-CN" altLang="en-US" sz="1800" dirty="0">
                <a:solidFill>
                  <a:srgbClr val="FF0000"/>
                </a:solidFill>
              </a:rPr>
              <a:t>服务器</a:t>
            </a:r>
            <a:r>
              <a:rPr lang="en-US" altLang="zh-CN" sz="1800" dirty="0">
                <a:solidFill>
                  <a:srgbClr val="FF0000"/>
                </a:solidFill>
              </a:rPr>
              <a:t>IP</a:t>
            </a:r>
            <a:r>
              <a:rPr lang="zh-CN" altLang="en-US" sz="1800" dirty="0">
                <a:solidFill>
                  <a:srgbClr val="FF0000"/>
                </a:solidFill>
              </a:rPr>
              <a:t>地址或域名</a:t>
            </a:r>
            <a:r>
              <a:rPr lang="en-US" altLang="zh-CN" sz="1800" dirty="0">
                <a:solidFill>
                  <a:srgbClr val="FF0000"/>
                </a:solidFill>
              </a:rPr>
              <a:t>"&gt;</a:t>
            </a:r>
            <a:r>
              <a:rPr lang="zh-CN" altLang="en-US" sz="1800" dirty="0">
                <a:solidFill>
                  <a:srgbClr val="FF0000"/>
                </a:solidFill>
              </a:rPr>
              <a:t>链接的文字</a:t>
            </a:r>
            <a:r>
              <a:rPr lang="en-US" altLang="zh-CN" sz="1800" dirty="0">
                <a:solidFill>
                  <a:srgbClr val="FF0000"/>
                </a:solidFill>
              </a:rPr>
              <a:t>&lt;/a&gt; </a:t>
            </a:r>
            <a:endParaRPr lang="en-US" altLang="zh-CN" sz="1800" dirty="0"/>
          </a:p>
          <a:p>
            <a:pPr lvl="1">
              <a:buFont typeface="Wingdings" pitchFamily="2" charset="2"/>
              <a:buNone/>
            </a:pPr>
            <a:endParaRPr lang="en-US" altLang="zh-CN" dirty="0">
              <a:ea typeface="宋体"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p:cNvSpPr>
            <a:spLocks noGrp="1" noChangeAspect="1" noChangeArrowheads="1"/>
          </p:cNvSpPr>
          <p:nvPr>
            <p:ph type="title"/>
          </p:nvPr>
        </p:nvSpPr>
        <p:spPr/>
        <p:txBody>
          <a:bodyPr/>
          <a:lstStyle/>
          <a:p>
            <a:r>
              <a:rPr lang="en-US" altLang="zh-CN" dirty="0"/>
              <a:t>5.3  </a:t>
            </a:r>
            <a:r>
              <a:rPr lang="zh-CN" altLang="en-US" dirty="0"/>
              <a:t>超链接的应用（续）</a:t>
            </a:r>
          </a:p>
        </p:txBody>
      </p:sp>
      <p:sp>
        <p:nvSpPr>
          <p:cNvPr id="118788" name="Rectangle 4"/>
          <p:cNvSpPr>
            <a:spLocks noGrp="1" noChangeArrowheads="1"/>
          </p:cNvSpPr>
          <p:nvPr>
            <p:ph idx="1"/>
          </p:nvPr>
        </p:nvSpPr>
        <p:spPr>
          <a:xfrm>
            <a:off x="533400" y="819150"/>
            <a:ext cx="8534400" cy="3771900"/>
          </a:xfrm>
        </p:spPr>
        <p:txBody>
          <a:bodyPr/>
          <a:lstStyle/>
          <a:p>
            <a:pPr marL="0" indent="0">
              <a:lnSpc>
                <a:spcPts val="2600"/>
              </a:lnSpc>
              <a:buFont typeface="Wingdings" pitchFamily="2" charset="2"/>
              <a:buNone/>
            </a:pPr>
            <a:r>
              <a:rPr lang="en-US" altLang="zh-CN" sz="2000" dirty="0">
                <a:ea typeface="宋体" charset="-122"/>
              </a:rPr>
              <a:t> </a:t>
            </a:r>
            <a:r>
              <a:rPr lang="en-US" altLang="zh-CN" sz="2000" dirty="0"/>
              <a:t>5.3.3 </a:t>
            </a:r>
            <a:r>
              <a:rPr lang="zh-CN" altLang="en-US" sz="2000" dirty="0"/>
              <a:t>创建图像链接</a:t>
            </a:r>
            <a:endParaRPr lang="en-US" altLang="zh-CN" sz="2000" dirty="0"/>
          </a:p>
          <a:p>
            <a:pPr>
              <a:lnSpc>
                <a:spcPts val="2600"/>
              </a:lnSpc>
              <a:buFont typeface="Wingdings" pitchFamily="2" charset="2"/>
              <a:buNone/>
            </a:pPr>
            <a:r>
              <a:rPr lang="zh-CN" altLang="en-US" sz="2000" dirty="0">
                <a:ea typeface="宋体" charset="-122"/>
              </a:rPr>
              <a:t>   </a:t>
            </a:r>
            <a:r>
              <a:rPr lang="zh-CN" altLang="en-US" sz="1800" dirty="0"/>
              <a:t>链接标题是一个图像，浏览时单击链接图像时，可以打开链接目标文件</a:t>
            </a:r>
            <a:r>
              <a:rPr lang="en-US" altLang="zh-CN" sz="1800" dirty="0"/>
              <a:t>。</a:t>
            </a:r>
            <a:endParaRPr lang="zh-CN" altLang="en-US" sz="1800" dirty="0"/>
          </a:p>
          <a:p>
            <a:pPr>
              <a:lnSpc>
                <a:spcPts val="2600"/>
              </a:lnSpc>
            </a:pPr>
            <a:r>
              <a:rPr lang="zh-CN" altLang="en-US" sz="1800" dirty="0"/>
              <a:t>基本语法：</a:t>
            </a:r>
            <a:r>
              <a:rPr lang="en-US" altLang="zh-CN" sz="1800" dirty="0">
                <a:solidFill>
                  <a:srgbClr val="FF0000"/>
                </a:solidFill>
              </a:rPr>
              <a:t>&lt;a </a:t>
            </a:r>
            <a:r>
              <a:rPr lang="en-US" altLang="zh-CN" sz="1800" dirty="0" err="1">
                <a:solidFill>
                  <a:srgbClr val="FF0000"/>
                </a:solidFill>
              </a:rPr>
              <a:t>href</a:t>
            </a:r>
            <a:r>
              <a:rPr lang="en-US" altLang="zh-CN" sz="1800" dirty="0">
                <a:solidFill>
                  <a:srgbClr val="FF0000"/>
                </a:solidFill>
              </a:rPr>
              <a:t>=“URL”&gt;&lt;</a:t>
            </a:r>
            <a:r>
              <a:rPr lang="en-US" altLang="zh-CN" sz="1800" dirty="0" err="1">
                <a:solidFill>
                  <a:srgbClr val="FF0000"/>
                </a:solidFill>
              </a:rPr>
              <a:t>img</a:t>
            </a:r>
            <a:r>
              <a:rPr lang="en-US" altLang="zh-CN" sz="1800" dirty="0">
                <a:solidFill>
                  <a:srgbClr val="FF0000"/>
                </a:solidFill>
              </a:rPr>
              <a:t> </a:t>
            </a:r>
            <a:r>
              <a:rPr lang="en-US" altLang="zh-CN" sz="1800" dirty="0" err="1">
                <a:solidFill>
                  <a:srgbClr val="FF0000"/>
                </a:solidFill>
              </a:rPr>
              <a:t>src</a:t>
            </a:r>
            <a:r>
              <a:rPr lang="en-US" altLang="zh-CN" sz="1800" dirty="0">
                <a:solidFill>
                  <a:srgbClr val="FF0000"/>
                </a:solidFill>
              </a:rPr>
              <a:t>=“” alt=“”&gt;&lt;/a&gt;</a:t>
            </a:r>
          </a:p>
          <a:p>
            <a:pPr marL="0" indent="0">
              <a:lnSpc>
                <a:spcPts val="2600"/>
              </a:lnSpc>
              <a:buNone/>
            </a:pPr>
            <a:r>
              <a:rPr lang="en-US" altLang="zh-CN" sz="2000" dirty="0"/>
              <a:t>5.3.4 </a:t>
            </a:r>
            <a:r>
              <a:rPr lang="zh-CN" altLang="en-US" sz="2000" dirty="0"/>
              <a:t>创建电子邮件超链接</a:t>
            </a:r>
            <a:endParaRPr lang="en-US" altLang="zh-CN" sz="2000" dirty="0"/>
          </a:p>
          <a:p>
            <a:pPr>
              <a:lnSpc>
                <a:spcPts val="2600"/>
              </a:lnSpc>
              <a:buFont typeface="Wingdings" pitchFamily="2" charset="2"/>
              <a:buNone/>
            </a:pPr>
            <a:r>
              <a:rPr lang="en-US" altLang="zh-CN" sz="2000" dirty="0">
                <a:ea typeface="宋体" charset="-122"/>
              </a:rPr>
              <a:t>   </a:t>
            </a:r>
            <a:r>
              <a:rPr lang="zh-CN" altLang="zh-CN" sz="1800" dirty="0"/>
              <a:t>一般网站上都会设置“联系我们”这样的栏目或超链接，目的是方便用户及时与网站管理员进行沟通与联系</a:t>
            </a:r>
            <a:r>
              <a:rPr lang="zh-CN" altLang="en-US" sz="1800" dirty="0"/>
              <a:t>，这就是常说的</a:t>
            </a:r>
            <a:r>
              <a:rPr lang="zh-CN" altLang="zh-CN" sz="1800" dirty="0"/>
              <a:t>电子邮件</a:t>
            </a:r>
            <a:r>
              <a:rPr lang="zh-CN" altLang="en-US" sz="1800" dirty="0"/>
              <a:t>超</a:t>
            </a:r>
            <a:r>
              <a:rPr lang="zh-CN" altLang="zh-CN" sz="1800" dirty="0"/>
              <a:t>链接。</a:t>
            </a:r>
            <a:endParaRPr lang="en-US" altLang="zh-CN" sz="1800" dirty="0"/>
          </a:p>
          <a:p>
            <a:pPr>
              <a:lnSpc>
                <a:spcPts val="2600"/>
              </a:lnSpc>
            </a:pPr>
            <a:r>
              <a:rPr lang="zh-CN" altLang="en-US" sz="1800" dirty="0"/>
              <a:t>基本语法：</a:t>
            </a:r>
            <a:r>
              <a:rPr lang="en-US" altLang="zh-CN" sz="1800" b="0" dirty="0">
                <a:solidFill>
                  <a:srgbClr val="FF0000"/>
                </a:solidFill>
                <a:cs typeface="+mj-cs"/>
              </a:rPr>
              <a:t>&lt;a </a:t>
            </a:r>
            <a:r>
              <a:rPr lang="en-US" altLang="zh-CN" sz="1800" b="0" dirty="0" err="1">
                <a:solidFill>
                  <a:srgbClr val="FF0000"/>
                </a:solidFill>
                <a:cs typeface="+mj-cs"/>
              </a:rPr>
              <a:t>href</a:t>
            </a:r>
            <a:r>
              <a:rPr lang="en-US" altLang="zh-CN" sz="1800" b="0" dirty="0">
                <a:solidFill>
                  <a:srgbClr val="FF0000"/>
                </a:solidFill>
                <a:cs typeface="+mj-cs"/>
              </a:rPr>
              <a:t>=“mailto:E-mail</a:t>
            </a:r>
            <a:r>
              <a:rPr lang="zh-CN" altLang="en-US" sz="1800" b="0" dirty="0">
                <a:solidFill>
                  <a:srgbClr val="FF0000"/>
                </a:solidFill>
                <a:cs typeface="+mj-cs"/>
              </a:rPr>
              <a:t>地址</a:t>
            </a:r>
            <a:r>
              <a:rPr lang="en-US" altLang="zh-CN" sz="1800" b="0" dirty="0">
                <a:solidFill>
                  <a:srgbClr val="FF0000"/>
                </a:solidFill>
                <a:cs typeface="+mj-cs"/>
              </a:rPr>
              <a:t>[ ?subject=</a:t>
            </a:r>
            <a:r>
              <a:rPr lang="zh-CN" altLang="en-US" sz="1800" b="0" dirty="0">
                <a:solidFill>
                  <a:srgbClr val="FF0000"/>
                </a:solidFill>
                <a:cs typeface="+mj-cs"/>
              </a:rPr>
              <a:t>邮件主题</a:t>
            </a:r>
            <a:r>
              <a:rPr lang="en-US" altLang="zh-CN" sz="1800" b="0" dirty="0">
                <a:solidFill>
                  <a:srgbClr val="FF0000"/>
                </a:solidFill>
                <a:cs typeface="+mj-cs"/>
              </a:rPr>
              <a:t>[&amp;</a:t>
            </a:r>
            <a:r>
              <a:rPr lang="zh-CN" altLang="en-US" sz="1800" b="0" dirty="0">
                <a:solidFill>
                  <a:srgbClr val="FF0000"/>
                </a:solidFill>
                <a:cs typeface="+mj-cs"/>
              </a:rPr>
              <a:t>参数</a:t>
            </a:r>
            <a:r>
              <a:rPr lang="en-US" altLang="zh-CN" sz="1800" b="0" dirty="0">
                <a:solidFill>
                  <a:srgbClr val="FF0000"/>
                </a:solidFill>
                <a:cs typeface="+mj-cs"/>
              </a:rPr>
              <a:t>=</a:t>
            </a:r>
            <a:r>
              <a:rPr lang="zh-CN" altLang="en-US" sz="1800" b="0" dirty="0">
                <a:solidFill>
                  <a:srgbClr val="FF0000"/>
                </a:solidFill>
                <a:cs typeface="+mj-cs"/>
              </a:rPr>
              <a:t>参数值</a:t>
            </a:r>
            <a:r>
              <a:rPr lang="en-US" altLang="zh-CN" sz="1800" b="0" dirty="0">
                <a:solidFill>
                  <a:srgbClr val="FF0000"/>
                </a:solidFill>
                <a:cs typeface="+mj-cs"/>
              </a:rPr>
              <a:t>]]”&gt;</a:t>
            </a:r>
            <a:r>
              <a:rPr lang="zh-CN" altLang="en-US" sz="1800" b="0" dirty="0">
                <a:solidFill>
                  <a:srgbClr val="FF0000"/>
                </a:solidFill>
                <a:cs typeface="+mj-cs"/>
              </a:rPr>
              <a:t>链接内容</a:t>
            </a:r>
            <a:r>
              <a:rPr lang="en-US" altLang="zh-CN" sz="1800" b="0" dirty="0">
                <a:solidFill>
                  <a:srgbClr val="FF0000"/>
                </a:solidFill>
                <a:cs typeface="+mj-cs"/>
              </a:rPr>
              <a:t>&lt;/a&gt;   </a:t>
            </a:r>
          </a:p>
          <a:p>
            <a:endParaRPr lang="en-US" altLang="zh-CN" sz="1800" dirty="0">
              <a:solidFill>
                <a:srgbClr val="FF0000"/>
              </a:solidFill>
              <a:ea typeface="宋体" charset="-122"/>
            </a:endParaRPr>
          </a:p>
          <a:p>
            <a:pPr marL="0" indent="0">
              <a:buNone/>
            </a:pPr>
            <a:endParaRPr lang="zh-CN" altLang="en-US" dirty="0"/>
          </a:p>
          <a:p>
            <a:pPr marL="0" indent="0">
              <a:buNone/>
            </a:pPr>
            <a:r>
              <a:rPr lang="en-US" altLang="zh-CN" b="0" dirty="0"/>
              <a:t>       </a:t>
            </a:r>
            <a:endParaRPr lang="en-US" altLang="zh-CN" sz="1400" dirty="0">
              <a:ea typeface="宋体"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5264197d18634f9176739d9b8d5fdfa1a9"/>
</p:tagLst>
</file>

<file path=ppt/theme/theme1.xml><?xml version="1.0" encoding="utf-8"?>
<a:theme xmlns:a="http://schemas.openxmlformats.org/drawingml/2006/main" name="6_CS3510">
  <a:themeElements>
    <a:clrScheme name="1_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1_CS3510">
      <a:majorFont>
        <a:latin typeface="黑体"/>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a:spPr>
      <a:bodyPr vert="horz" wrap="none" lIns="91440" tIns="45720" rIns="91440" bIns="45720" numCol="1" anchor="ctr" anchorCtr="0" compatLnSpc="1">
        <a:prstTxWarp prst="textNoShape">
          <a:avLst/>
        </a:prstTxWarp>
      </a:bodyPr>
      <a:lstStyle>
        <a:def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defRPr kumimoji="0" lang="zh-CN" altLang="en-US" sz="22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a:spPr>
      <a:bodyPr vert="horz" wrap="none" lIns="91440" tIns="45720" rIns="91440" bIns="45720" numCol="1" anchor="ctr" anchorCtr="0" compatLnSpc="1">
        <a:prstTxWarp prst="textNoShape">
          <a:avLst/>
        </a:prstTxWarp>
      </a:bodyPr>
      <a:lstStyle>
        <a:def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defRPr kumimoji="0" lang="zh-CN" altLang="en-US" sz="22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1_CS35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S35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S35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S35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S35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S35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2529</TotalTime>
  <Words>2681</Words>
  <Application>Microsoft Office PowerPoint</Application>
  <PresentationFormat>全屏显示(16:9)</PresentationFormat>
  <Paragraphs>205</Paragraphs>
  <Slides>20</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黑体</vt:lpstr>
      <vt:lpstr>宋体</vt:lpstr>
      <vt:lpstr>微软雅黑</vt:lpstr>
      <vt:lpstr>Arial</vt:lpstr>
      <vt:lpstr>Verdana</vt:lpstr>
      <vt:lpstr>Wingdings</vt:lpstr>
      <vt:lpstr>6_CS3510</vt:lpstr>
      <vt:lpstr>第5章 超链接</vt:lpstr>
      <vt:lpstr>本章学习目标</vt:lpstr>
      <vt:lpstr>5.1 超链接概述 </vt:lpstr>
      <vt:lpstr>5.2  超链接语法、路径及分类</vt:lpstr>
      <vt:lpstr>超链接案例</vt:lpstr>
      <vt:lpstr>5.2.2 超链接路径 </vt:lpstr>
      <vt:lpstr>5.2.3 超链接分类 </vt:lpstr>
      <vt:lpstr>5.3  超链接的应用 </vt:lpstr>
      <vt:lpstr>5.3  超链接的应用（续）</vt:lpstr>
      <vt:lpstr>5.3  超链接的应用（续） </vt:lpstr>
      <vt:lpstr>5.3.5 创建页面书签链接</vt:lpstr>
      <vt:lpstr>创建书签链接页面效果</vt:lpstr>
      <vt:lpstr>页面书签链接案例</vt:lpstr>
      <vt:lpstr>页面书签链接案例</vt:lpstr>
      <vt:lpstr>5.4  浮动框架</vt:lpstr>
      <vt:lpstr>浮动框架应用</vt:lpstr>
      <vt:lpstr>浮动框架案例效果页面</vt:lpstr>
      <vt:lpstr>5.5 综合实例 </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曾 千千</cp:lastModifiedBy>
  <cp:revision>469</cp:revision>
  <cp:lastPrinted>1601-01-01T00:00:00Z</cp:lastPrinted>
  <dcterms:created xsi:type="dcterms:W3CDTF">1601-01-01T00:00:00Z</dcterms:created>
  <dcterms:modified xsi:type="dcterms:W3CDTF">2020-03-17T15:21:33Z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