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76" r:id="rId2"/>
    <p:sldId id="298" r:id="rId3"/>
    <p:sldId id="264" r:id="rId4"/>
    <p:sldId id="296" r:id="rId5"/>
    <p:sldId id="265" r:id="rId6"/>
    <p:sldId id="278" r:id="rId7"/>
    <p:sldId id="303" r:id="rId8"/>
    <p:sldId id="297" r:id="rId9"/>
    <p:sldId id="279" r:id="rId10"/>
    <p:sldId id="304" r:id="rId11"/>
    <p:sldId id="294" r:id="rId12"/>
    <p:sldId id="267" r:id="rId13"/>
    <p:sldId id="301" r:id="rId14"/>
    <p:sldId id="282" r:id="rId15"/>
    <p:sldId id="302" r:id="rId16"/>
    <p:sldId id="300" r:id="rId17"/>
    <p:sldId id="299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A"/>
    <a:srgbClr val="FF0000"/>
    <a:srgbClr val="3333FF"/>
    <a:srgbClr val="A50021"/>
    <a:srgbClr val="B9B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8" autoAdjust="0"/>
    <p:restoredTop sz="94660"/>
  </p:normalViewPr>
  <p:slideViewPr>
    <p:cSldViewPr>
      <p:cViewPr varScale="1">
        <p:scale>
          <a:sx n="83" d="100"/>
          <a:sy n="83" d="100"/>
        </p:scale>
        <p:origin x="68" y="2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154B777-DBE6-4BDE-8C6D-A4DD032C7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29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54B777-DBE6-4BDE-8C6D-A4DD032C761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1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80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9" y="73827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9" y="73820"/>
            <a:ext cx="7761287" cy="5679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9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7" y="20479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7" y="73823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GB" sz="1200" dirty="0"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en-US" altLang="zh-CN" sz="1200" dirty="0"/>
              <a:t>DIV</a:t>
            </a:r>
            <a:r>
              <a:rPr lang="zh-CN" altLang="en-US" sz="1200" dirty="0"/>
              <a:t>与</a:t>
            </a:r>
            <a:r>
              <a:rPr lang="en-US" altLang="zh-CN" sz="1200" dirty="0"/>
              <a:t>SPAN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7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32240"/>
            <a:ext cx="474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前端开发技术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6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</a:t>
            </a:r>
            <a:r>
              <a:rPr lang="en-US" altLang="zh-CN" dirty="0"/>
              <a:t>  DIV</a:t>
            </a:r>
            <a:r>
              <a:rPr lang="zh-CN" altLang="en-US" dirty="0"/>
              <a:t>与</a:t>
            </a:r>
            <a:r>
              <a:rPr lang="en-US" altLang="zh-CN" dirty="0"/>
              <a:t>SPAN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819150"/>
            <a:ext cx="6054725" cy="282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79923"/>
            <a:ext cx="6858000" cy="104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819150"/>
            <a:ext cx="16734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左箭头 7"/>
          <p:cNvSpPr/>
          <p:nvPr/>
        </p:nvSpPr>
        <p:spPr bwMode="auto">
          <a:xfrm>
            <a:off x="2209800" y="1352550"/>
            <a:ext cx="1143000" cy="914400"/>
          </a:xfrm>
          <a:prstGeom prst="leftArrow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div</a:t>
            </a: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6705600" y="3105150"/>
            <a:ext cx="1600200" cy="685800"/>
          </a:xfrm>
          <a:prstGeom prst="downArrow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r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CSS 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 div</a:t>
            </a:r>
            <a:r>
              <a:rPr lang="zh-CN" altLang="zh-CN" dirty="0"/>
              <a:t>标记与</a:t>
            </a:r>
            <a:r>
              <a:rPr lang="en-US" altLang="zh-CN" dirty="0"/>
              <a:t>span</a:t>
            </a:r>
            <a:r>
              <a:rPr lang="zh-CN" altLang="zh-CN" dirty="0"/>
              <a:t>标记</a:t>
            </a:r>
            <a:endParaRPr lang="en-US" altLang="zh-CN" dirty="0"/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742950"/>
            <a:ext cx="8585200" cy="3943350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div</a:t>
            </a:r>
            <a:r>
              <a:rPr lang="zh-CN" altLang="en-US" sz="1800" dirty="0"/>
              <a:t>与</a:t>
            </a:r>
            <a:r>
              <a:rPr lang="en-US" altLang="zh-CN" sz="1800" dirty="0"/>
              <a:t>span</a:t>
            </a:r>
            <a:r>
              <a:rPr lang="zh-CN" altLang="en-US" sz="1800" dirty="0"/>
              <a:t>标记使用区别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    div</a:t>
            </a:r>
            <a:r>
              <a:rPr lang="zh-CN" altLang="zh-CN" sz="1800" dirty="0"/>
              <a:t>和</a:t>
            </a:r>
            <a:r>
              <a:rPr lang="en-US" altLang="zh-CN" sz="1800" dirty="0"/>
              <a:t>span</a:t>
            </a:r>
            <a:r>
              <a:rPr lang="zh-CN" altLang="zh-CN" sz="1800" dirty="0"/>
              <a:t>标记默认情况下都没有对标记内的内容进行格式化或渲染，只有使用</a:t>
            </a:r>
            <a:r>
              <a:rPr lang="en-US" altLang="zh-CN" sz="1800" dirty="0"/>
              <a:t>CSS</a:t>
            </a:r>
            <a:r>
              <a:rPr lang="zh-CN" altLang="zh-CN" sz="1800" dirty="0"/>
              <a:t>来定义相应的样式时才会显示出不同。</a:t>
            </a:r>
          </a:p>
          <a:p>
            <a:pPr marL="376238" indent="-28575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0" dirty="0"/>
              <a:t>是否是块标记。</a:t>
            </a:r>
            <a:r>
              <a:rPr lang="en-US" altLang="zh-CN" sz="1800" b="0" dirty="0"/>
              <a:t>div</a:t>
            </a:r>
            <a:r>
              <a:rPr lang="zh-CN" altLang="zh-CN" sz="1800" b="0" dirty="0"/>
              <a:t>标记是块标记，一般包含较大范围，在区域的前后会自动换行；而</a:t>
            </a:r>
            <a:r>
              <a:rPr lang="en-US" altLang="zh-CN" sz="1800" b="0" dirty="0"/>
              <a:t>span</a:t>
            </a:r>
            <a:r>
              <a:rPr lang="zh-CN" altLang="zh-CN" sz="1800" b="0" dirty="0"/>
              <a:t>标记是行内标记，一般包含范围较窄，通常在一行内，在</a:t>
            </a:r>
            <a:r>
              <a:rPr lang="zh-CN" altLang="en-US" sz="1800" b="0" dirty="0"/>
              <a:t>此</a:t>
            </a:r>
            <a:r>
              <a:rPr lang="zh-CN" altLang="zh-CN" sz="1800" b="0" dirty="0"/>
              <a:t>区域的</a:t>
            </a:r>
            <a:r>
              <a:rPr lang="zh-CN" altLang="en-US" sz="1800" b="0" dirty="0"/>
              <a:t>范围</a:t>
            </a:r>
            <a:r>
              <a:rPr lang="zh-CN" altLang="zh-CN" sz="1800" b="0" dirty="0"/>
              <a:t>外不会自动换行。</a:t>
            </a:r>
            <a:endParaRPr lang="en-US" altLang="zh-CN" sz="1800" b="0" dirty="0"/>
          </a:p>
          <a:p>
            <a:pPr marL="376238" indent="-28575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0" dirty="0"/>
              <a:t>是否可以互相包含。一般来说，</a:t>
            </a:r>
            <a:r>
              <a:rPr lang="en-US" altLang="zh-CN" sz="1800" b="0" dirty="0"/>
              <a:t>div</a:t>
            </a:r>
            <a:r>
              <a:rPr lang="zh-CN" altLang="zh-CN" sz="1800" b="0" dirty="0"/>
              <a:t>标记可以包含</a:t>
            </a:r>
            <a:r>
              <a:rPr lang="en-US" altLang="zh-CN" sz="1800" b="0" dirty="0"/>
              <a:t>span</a:t>
            </a:r>
            <a:r>
              <a:rPr lang="zh-CN" altLang="zh-CN" sz="1800" b="0" dirty="0"/>
              <a:t>标记，但</a:t>
            </a:r>
            <a:r>
              <a:rPr lang="en-US" altLang="zh-CN" sz="1800" b="0" dirty="0"/>
              <a:t>span</a:t>
            </a:r>
            <a:r>
              <a:rPr lang="zh-CN" altLang="zh-CN" sz="1800" b="0" dirty="0"/>
              <a:t>标记不可</a:t>
            </a:r>
            <a:r>
              <a:rPr lang="zh-CN" altLang="en-US" sz="1800" b="0" dirty="0"/>
              <a:t>以</a:t>
            </a:r>
            <a:r>
              <a:rPr lang="zh-CN" altLang="zh-CN" sz="1800" b="0" dirty="0"/>
              <a:t>包含</a:t>
            </a:r>
            <a:r>
              <a:rPr lang="en-US" altLang="zh-CN" sz="1800" b="0" dirty="0"/>
              <a:t>div</a:t>
            </a:r>
            <a:r>
              <a:rPr lang="zh-CN" altLang="zh-CN" sz="1800" b="0" dirty="0"/>
              <a:t>标记。</a:t>
            </a:r>
            <a:endParaRPr lang="en-US" altLang="zh-CN" sz="1800" b="0" dirty="0"/>
          </a:p>
          <a:p>
            <a:pPr marL="376238" indent="-28575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0" dirty="0"/>
              <a:t>但是块标记和行标记不是绝对的，通过定义</a:t>
            </a:r>
            <a:r>
              <a:rPr lang="en-US" altLang="zh-CN" sz="1800" b="0" dirty="0"/>
              <a:t>CSS</a:t>
            </a:r>
            <a:r>
              <a:rPr lang="zh-CN" altLang="zh-CN" sz="1800" b="0" dirty="0"/>
              <a:t>的</a:t>
            </a:r>
            <a:r>
              <a:rPr lang="en-US" altLang="zh-CN" sz="1800" b="0" dirty="0"/>
              <a:t>display</a:t>
            </a:r>
            <a:r>
              <a:rPr lang="zh-CN" altLang="zh-CN" sz="1800" b="0" dirty="0"/>
              <a:t>属性可以相互转化</a:t>
            </a:r>
            <a:r>
              <a:rPr lang="zh-CN" altLang="en-US" sz="1800" b="0" dirty="0"/>
              <a:t>。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209526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附：</a:t>
            </a:r>
            <a:r>
              <a:rPr lang="en-US" altLang="zh-CN" dirty="0"/>
              <a:t>CSS</a:t>
            </a:r>
            <a:r>
              <a:rPr lang="zh-CN" altLang="en-US" dirty="0"/>
              <a:t>中的</a:t>
            </a:r>
            <a:r>
              <a:rPr lang="en-US" altLang="zh-CN" dirty="0"/>
              <a:t>display</a:t>
            </a:r>
            <a:r>
              <a:rPr lang="zh-CN" altLang="en-US" dirty="0"/>
              <a:t>属性</a:t>
            </a:r>
          </a:p>
        </p:txBody>
      </p:sp>
      <p:sp>
        <p:nvSpPr>
          <p:cNvPr id="43010" name="矩形 2"/>
          <p:cNvSpPr>
            <a:spLocks noChangeArrowheads="1"/>
          </p:cNvSpPr>
          <p:nvPr/>
        </p:nvSpPr>
        <p:spPr bwMode="auto">
          <a:xfrm>
            <a:off x="533400" y="742950"/>
            <a:ext cx="8534400" cy="1269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rgbClr val="660066"/>
              </a:buClr>
              <a:buSzPct val="100000"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：规定元素应该生成的显示框的类型。</a:t>
            </a:r>
          </a:p>
          <a:p>
            <a:pPr marL="630238" indent="-630238" eaLnBrk="0" hangingPunct="0">
              <a:lnSpc>
                <a:spcPts val="3200"/>
              </a:lnSpc>
              <a:spcBef>
                <a:spcPts val="0"/>
              </a:spcBef>
              <a:buClr>
                <a:srgbClr val="660066"/>
              </a:buClr>
              <a:buSzPct val="100000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说明：这个属性用于定义建立布局时元素生成的显示框类型。对于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等文档类型，如果使用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不谨慎会很危险，因为可能违反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中已经定义的显示层次结构。</a:t>
            </a:r>
          </a:p>
        </p:txBody>
      </p:sp>
      <p:graphicFrame>
        <p:nvGraphicFramePr>
          <p:cNvPr id="4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619319"/>
              </p:ext>
            </p:extLst>
          </p:nvPr>
        </p:nvGraphicFramePr>
        <p:xfrm>
          <a:off x="1066800" y="2171571"/>
          <a:ext cx="7467599" cy="124875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2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6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此元素不会被显示。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1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block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此元素将显示为块级元素，此元素前后会带有换行符。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7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inline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默认。此元素会被显示为内联元素，元素前后没有换行符。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5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inherit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规定应该从父元素继承 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display 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属性的值。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28" name="矩形 4"/>
          <p:cNvSpPr>
            <a:spLocks noChangeArrowheads="1"/>
          </p:cNvSpPr>
          <p:nvPr/>
        </p:nvSpPr>
        <p:spPr bwMode="auto">
          <a:xfrm>
            <a:off x="914400" y="3503689"/>
            <a:ext cx="7772400" cy="11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</a:t>
            </a:r>
            <a:r>
              <a:rPr lang="en-US" altLang="zh-CN" sz="1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 {display: inline;} /* 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块级元素转为行内元素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*/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div {display: none;} 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隐藏图层</a:t>
            </a: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*/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&lt;/style&gt;</a:t>
            </a:r>
            <a:endParaRPr lang="zh-CN" altLang="en-US" sz="1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 </a:t>
            </a:r>
            <a:r>
              <a:rPr lang="zh-CN" altLang="en-US" dirty="0"/>
              <a:t>综合实例</a:t>
            </a:r>
          </a:p>
        </p:txBody>
      </p:sp>
      <p:sp>
        <p:nvSpPr>
          <p:cNvPr id="6" name="矩形 5"/>
          <p:cNvSpPr/>
          <p:nvPr/>
        </p:nvSpPr>
        <p:spPr>
          <a:xfrm>
            <a:off x="533400" y="800100"/>
            <a:ext cx="8496618" cy="114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/>
              <a:t>    </a:t>
            </a:r>
            <a:r>
              <a:rPr lang="zh-CN" altLang="zh-CN" sz="2000" b="0" dirty="0">
                <a:latin typeface="微软雅黑" pitchFamily="34" charset="-122"/>
                <a:ea typeface="微软雅黑" pitchFamily="34" charset="-122"/>
              </a:rPr>
              <a:t>本例以“苏州百特电器有限公司”首页作为参照网站，使用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DIV+CSS</a:t>
            </a:r>
            <a:r>
              <a:rPr lang="zh-CN" altLang="zh-CN" sz="2000" b="0" dirty="0">
                <a:latin typeface="微软雅黑" pitchFamily="34" charset="-122"/>
                <a:ea typeface="微软雅黑" pitchFamily="34" charset="-122"/>
              </a:rPr>
              <a:t>完成页面布局设计，设计效果与原网站相似（省略图像幻灯片播放部分） </a:t>
            </a:r>
            <a:r>
              <a:rPr lang="en-US" altLang="zh-CN" sz="2000" b="0" dirty="0">
                <a:latin typeface="微软雅黑" pitchFamily="34" charset="-122"/>
                <a:ea typeface="微软雅黑" pitchFamily="34" charset="-122"/>
              </a:rPr>
              <a:t>(http://www.better-vac.com/)</a:t>
            </a:r>
            <a:r>
              <a:rPr lang="zh-CN" altLang="zh-CN" sz="2000" b="0" dirty="0">
                <a:latin typeface="微软雅黑" pitchFamily="34" charset="-122"/>
                <a:ea typeface="微软雅黑" pitchFamily="34" charset="-122"/>
              </a:rPr>
              <a:t> 。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Suzhou Best Clean Electrical C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38350"/>
            <a:ext cx="4610418" cy="2565797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19150"/>
            <a:ext cx="4191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edu_8_4_1.html --&gt;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charset="UTF-8"&gt;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&lt;link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stylesheet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="best.css" type="text/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苏州百特电器有限公司网站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id="header"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id="logo" class=""&gt;&lt;/div&gt;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id="search"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&lt;table height="80px" align="right"&gt;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colspan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="3"&gt;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中文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|ENGLISH&lt;/td&gt;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</a:t>
            </a:r>
            <a:r>
              <a:rPr lang="zh-CN" altLang="en-US" sz="14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关键词：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&lt;td&gt;&lt;input type="text" name="" size="25"&gt;&lt;/td&gt;</a:t>
            </a:r>
          </a:p>
        </p:txBody>
      </p:sp>
      <p:sp>
        <p:nvSpPr>
          <p:cNvPr id="4" name="矩形 3"/>
          <p:cNvSpPr/>
          <p:nvPr/>
        </p:nvSpPr>
        <p:spPr>
          <a:xfrm>
            <a:off x="5029200" y="819150"/>
            <a:ext cx="403860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&lt;td&gt;&lt;input type="image" </a:t>
            </a:r>
            <a:r>
              <a:rPr lang="en-US" altLang="zh-CN" sz="16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6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serach.png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"&gt;&lt;/td&gt;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6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&lt;/table&gt;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</a:t>
            </a:r>
            <a:r>
              <a:rPr lang="en-US" altLang="zh-CN" sz="16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class=""&gt;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&lt;table width="100%" height="40px" align="center"&gt;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6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6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6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600" b="0" dirty="0">
                <a:latin typeface="Verdana" panose="020B0604030504040204" pitchFamily="34" charset="0"/>
                <a:ea typeface="华文中宋" pitchFamily="2" charset="-122"/>
                <a:cs typeface="Verdana" panose="020B0604030504040204" pitchFamily="34" charset="0"/>
              </a:rPr>
              <a:t>首页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关于我们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产品展示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新闻资讯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 id="line"&gt;&lt;a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人才招聘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&lt;td&gt;&lt;a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=“”&gt;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联系我们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&lt;/a&gt;&lt;/td&gt;</a:t>
            </a:r>
            <a:endParaRPr lang="zh-CN" altLang="zh-CN" sz="2800" b="0" dirty="0">
              <a:latin typeface="Verdana" panose="020B0604030504040204" pitchFamily="34" charset="0"/>
              <a:ea typeface="华文中宋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7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742950"/>
            <a:ext cx="8534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&lt;/table&gt;			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id="picture" class=""&gt;&lt;img src="big_zw9021.png"&gt;&lt;/div&gt;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id="main"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id="left"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src="xwzx.jpg" border="0" alt=""&gt;&lt;input type="image" src="more.png"&gt;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&lt;li&gt;&lt;a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本公司正式上线欢迎您的访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..&lt;/a&gt;&amp;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;&amp;nbsp;2013-06-06&lt;/li&gt;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id="center"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src="zxcp.jpg" width="379" height="27" border="0" alt=""&gt;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&lt;input type="image" src="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more.png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&lt;marquee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onmouseover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this.stop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onmouseout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this.start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="ZW0409B.jpg" border="0" alt="ZW0409B"&gt;</a:t>
            </a:r>
            <a:endParaRPr lang="zh-CN" altLang="zh-CN" sz="1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400"/>
              </a:lnSpc>
            </a:pPr>
            <a:endParaRPr lang="en-US" altLang="zh-CN" sz="1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400"/>
              </a:lnSpc>
            </a:pPr>
            <a:endParaRPr lang="en-US" altLang="zh-CN" sz="1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综合实例代码</a:t>
            </a:r>
            <a:endParaRPr lang="zh-CN" altLang="en-US" sz="2800" b="0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00100"/>
            <a:ext cx="8534400" cy="404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src="ZW9021.jpg"  border="0" alt="ZW9021"&gt;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src="ZL9012.jpg" border="0" alt="ZL9012"&gt;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src="ZW9020.jpg"  border="0" alt="ZW9020"&gt;		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&lt;/marquee&gt;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id="right"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&lt;img src="lianxi.png"  border="0" alt=""&gt;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咨询热线：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固定电话：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0512-65787572&lt;/li&gt;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Email:eva@better-vac.com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&lt;div id="footer" class=""&gt;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 style="margin-top:20px;text-align:center;color:333333;"&gt;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版权所有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&amp;copy;2013&amp;nbsp;&amp;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;&amp;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nbsp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Suzhou Best Clean Electrical </a:t>
            </a:r>
            <a:r>
              <a:rPr lang="en-US" altLang="zh-CN" sz="14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Co.,Ltd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苏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ICP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备</a:t>
            </a: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88888888  </a:t>
            </a:r>
            <a:r>
              <a:rPr lang="zh-CN" altLang="en-US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技术支持：中国万网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&lt;/p&gt;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&lt;/div&gt;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>
              <a:lnSpc>
                <a:spcPts val="1400"/>
              </a:lnSpc>
            </a:pPr>
            <a:r>
              <a:rPr lang="en-US" altLang="zh-CN" sz="14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6857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3200" b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533400" y="804282"/>
            <a:ext cx="8305800" cy="363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504000">
              <a:lnSpc>
                <a:spcPts val="3500"/>
              </a:lnSpc>
            </a:pP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本章介绍了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标记的基本语法以及两个标记在使用时的区别。一般而言，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标记是块级标记，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标记是行内标记；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标记可以自动换行，而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标记则不可以；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标记可能包含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span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标记，但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标记不可以包含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标记。但这两个标记外在表现可以通过设置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来实现转换。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000">
              <a:lnSpc>
                <a:spcPts val="35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div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标记必须配合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使用才能实现精确定位页面上每一个元素。通过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来引用已经定义的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文件中类选择器、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选择器及其他选择器。</a:t>
            </a:r>
          </a:p>
        </p:txBody>
      </p:sp>
    </p:spTree>
    <p:extLst>
      <p:ext uri="{BB962C8B-B14F-4D97-AF65-F5344CB8AC3E}">
        <p14:creationId xmlns:p14="http://schemas.microsoft.com/office/powerpoint/2010/main" val="375822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0"/>
            <a:ext cx="5562600" cy="5355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3200" b="0" dirty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练习</a:t>
            </a:r>
            <a:r>
              <a:rPr lang="zh-CN" altLang="en-US" sz="3200" b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与实验</a:t>
            </a:r>
            <a:endParaRPr lang="zh-CN" altLang="en-US" sz="3200" b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1371600" y="108585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作业：</a:t>
            </a:r>
            <a:endParaRPr lang="en-US" altLang="zh-CN" dirty="0">
              <a:ea typeface="黑体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zh-CN" altLang="en-US" dirty="0">
                <a:ea typeface="黑体" pitchFamily="49" charset="-122"/>
              </a:rPr>
              <a:t>完成本章练习与实验</a:t>
            </a:r>
          </a:p>
        </p:txBody>
      </p:sp>
    </p:spTree>
    <p:extLst>
      <p:ext uri="{BB962C8B-B14F-4D97-AF65-F5344CB8AC3E}">
        <p14:creationId xmlns:p14="http://schemas.microsoft.com/office/powerpoint/2010/main" val="352944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idx="1"/>
          </p:nvPr>
        </p:nvSpPr>
        <p:spPr>
          <a:xfrm>
            <a:off x="749925" y="1028700"/>
            <a:ext cx="8356600" cy="2457450"/>
          </a:xfrm>
        </p:spPr>
        <p:txBody>
          <a:bodyPr/>
          <a:lstStyle/>
          <a:p>
            <a:pPr lvl="0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标记的基本用法、常用属性。</a:t>
            </a:r>
          </a:p>
          <a:p>
            <a:pPr lvl="0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嵌套与层叠的含义。</a:t>
            </a:r>
          </a:p>
          <a:p>
            <a:pPr lvl="0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标记的语法，灵活使用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标记。</a:t>
            </a:r>
          </a:p>
          <a:p>
            <a:pPr lvl="0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标记在使用上的差异。</a:t>
            </a:r>
          </a:p>
          <a:p>
            <a:pPr lvl="0"/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DIV+CSS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进行和简易页面布局。</a:t>
            </a:r>
          </a:p>
        </p:txBody>
      </p:sp>
    </p:spTree>
    <p:extLst>
      <p:ext uri="{BB962C8B-B14F-4D97-AF65-F5344CB8AC3E}">
        <p14:creationId xmlns:p14="http://schemas.microsoft.com/office/powerpoint/2010/main" val="21770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DIV</a:t>
            </a:r>
            <a:r>
              <a:rPr lang="zh-CN" altLang="en-US" dirty="0"/>
              <a:t>图层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95350"/>
            <a:ext cx="8534400" cy="3733800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sz="1800" dirty="0"/>
              <a:t>      </a:t>
            </a:r>
            <a:r>
              <a:rPr lang="zh-CN" altLang="en-US" sz="1800" dirty="0">
                <a:solidFill>
                  <a:srgbClr val="FF0000"/>
                </a:solidFill>
              </a:rPr>
              <a:t>图层</a:t>
            </a:r>
            <a:r>
              <a:rPr lang="zh-CN" altLang="en-US" sz="1800" dirty="0"/>
              <a:t>是设计网页时用于定位元素或者布局的一种技术，它可以将图层里包含的内容放置到浏览器的任意位置，其包含的内容有文字、图像、动画甚至是图层。在一个页面文件中可以使用多个图层，图层可以嵌套、重叠。</a:t>
            </a:r>
            <a:endParaRPr lang="en-US" altLang="zh-CN" sz="1800" dirty="0"/>
          </a:p>
          <a:p>
            <a:pPr marL="381000" indent="-381000">
              <a:lnSpc>
                <a:spcPts val="3200"/>
              </a:lnSpc>
            </a:pPr>
            <a:r>
              <a:rPr lang="en-US" altLang="zh-CN" sz="1800" dirty="0"/>
              <a:t>8.1.1 DIV(</a:t>
            </a:r>
            <a:r>
              <a:rPr lang="en-US" altLang="zh-CN" sz="1800" dirty="0">
                <a:solidFill>
                  <a:srgbClr val="FF0000"/>
                </a:solidFill>
              </a:rPr>
              <a:t>div</a:t>
            </a:r>
            <a:r>
              <a:rPr lang="en-US" altLang="zh-CN" sz="1800" dirty="0"/>
              <a:t>ision/Section)</a:t>
            </a:r>
            <a:r>
              <a:rPr lang="zh-CN" altLang="en-US" sz="1800" dirty="0"/>
              <a:t>定义</a:t>
            </a:r>
          </a:p>
          <a:p>
            <a:pPr marL="381000" indent="-381000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1800" dirty="0"/>
              <a:t>	     </a:t>
            </a:r>
            <a:r>
              <a:rPr lang="en-US" altLang="zh-CN" sz="1800" dirty="0"/>
              <a:t>&lt;div&gt;&lt;/div&gt;</a:t>
            </a:r>
            <a:r>
              <a:rPr lang="zh-CN" altLang="en-US" sz="1800" dirty="0"/>
              <a:t>是一个</a:t>
            </a:r>
            <a:r>
              <a:rPr lang="zh-CN" altLang="en-US" sz="1800" dirty="0">
                <a:solidFill>
                  <a:srgbClr val="FF0000"/>
                </a:solidFill>
              </a:rPr>
              <a:t>块级</a:t>
            </a:r>
            <a:r>
              <a:rPr lang="en-US" altLang="zh-CN" sz="1800" b="0" dirty="0">
                <a:solidFill>
                  <a:srgbClr val="FF0000"/>
                </a:solidFill>
              </a:rPr>
              <a:t>(block-level)</a:t>
            </a:r>
            <a:r>
              <a:rPr lang="zh-CN" altLang="en-US" sz="1800" b="0" dirty="0">
                <a:solidFill>
                  <a:srgbClr val="FF0000"/>
                </a:solidFill>
              </a:rPr>
              <a:t>标记</a:t>
            </a:r>
            <a:r>
              <a:rPr lang="zh-CN" altLang="en-US" sz="1800" dirty="0"/>
              <a:t>，其前后均有换行符，可定义文档中的分区或节。</a:t>
            </a:r>
          </a:p>
          <a:p>
            <a:pPr marL="381000" indent="-381000">
              <a:lnSpc>
                <a:spcPts val="3200"/>
              </a:lnSpc>
            </a:pPr>
            <a:r>
              <a:rPr lang="zh-CN" altLang="en-US" sz="1800" dirty="0"/>
              <a:t>基本语法</a:t>
            </a:r>
          </a:p>
          <a:p>
            <a:pPr marL="381000" indent="-381000">
              <a:lnSpc>
                <a:spcPct val="80000"/>
              </a:lnSpc>
              <a:buNone/>
            </a:pPr>
            <a:r>
              <a:rPr lang="zh-CN" altLang="en-US" sz="1800" dirty="0"/>
              <a:t>	   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&lt;div id=" " class=" " style =" "&gt;</a:t>
            </a:r>
            <a:r>
              <a:rPr lang="zh-CN" altLang="en-US" sz="1800" dirty="0">
                <a:solidFill>
                  <a:srgbClr val="FF0000"/>
                </a:solidFill>
              </a:rPr>
              <a:t>块包含的内容</a:t>
            </a:r>
            <a:r>
              <a:rPr lang="en-US" altLang="zh-CN" sz="1800" dirty="0">
                <a:solidFill>
                  <a:srgbClr val="FF0000"/>
                </a:solidFill>
              </a:rPr>
              <a:t>&lt;/div&gt;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图层</a:t>
            </a:r>
            <a:r>
              <a:rPr lang="en-US" altLang="zh-CN" dirty="0"/>
              <a:t>style</a:t>
            </a:r>
            <a:r>
              <a:rPr lang="zh-CN" altLang="en-US" dirty="0"/>
              <a:t>属性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9150"/>
            <a:ext cx="8534400" cy="3792140"/>
          </a:xfrm>
        </p:spPr>
        <p:txBody>
          <a:bodyPr/>
          <a:lstStyle/>
          <a:p>
            <a:pPr>
              <a:lnSpc>
                <a:spcPts val="2800"/>
              </a:lnSpc>
              <a:buFont typeface="Wingdings" pitchFamily="2" charset="2"/>
              <a:buChar char="u"/>
            </a:pPr>
            <a:r>
              <a:rPr lang="en-US" altLang="zh-CN" sz="1800" dirty="0"/>
              <a:t> position</a:t>
            </a:r>
            <a:r>
              <a:rPr lang="zh-CN" altLang="en-US" sz="1800" dirty="0"/>
              <a:t>：</a:t>
            </a:r>
            <a:r>
              <a:rPr lang="en-US" altLang="zh-CN" sz="1800" dirty="0"/>
              <a:t>static | absolute | relative | fixed </a:t>
            </a:r>
            <a:r>
              <a:rPr lang="zh-CN" altLang="en-US" sz="1800" dirty="0"/>
              <a:t>，定位</a:t>
            </a:r>
            <a:endParaRPr lang="en-US" altLang="zh-CN" sz="1800" dirty="0"/>
          </a:p>
          <a:p>
            <a:pPr>
              <a:lnSpc>
                <a:spcPts val="2800"/>
              </a:lnSpc>
              <a:buFont typeface="Wingdings" pitchFamily="2" charset="2"/>
              <a:buChar char="u"/>
            </a:pPr>
            <a:r>
              <a:rPr lang="en-US" altLang="zh-CN" sz="1800" dirty="0"/>
              <a:t> width | height</a:t>
            </a:r>
            <a:r>
              <a:rPr lang="zh-CN" altLang="en-US" sz="1800" dirty="0"/>
              <a:t>：图层宽度</a:t>
            </a:r>
            <a:r>
              <a:rPr lang="en-US" altLang="zh-CN" sz="1800" dirty="0"/>
              <a:t>|</a:t>
            </a:r>
            <a:r>
              <a:rPr lang="zh-CN" altLang="en-US" sz="1800" dirty="0"/>
              <a:t>图层高度</a:t>
            </a:r>
          </a:p>
          <a:p>
            <a:pPr>
              <a:lnSpc>
                <a:spcPts val="2800"/>
              </a:lnSpc>
              <a:buFont typeface="Wingdings" pitchFamily="2" charset="2"/>
              <a:buChar char="u"/>
            </a:pPr>
            <a:r>
              <a:rPr lang="en-US" altLang="zh-CN" sz="1800" dirty="0"/>
              <a:t>left | top</a:t>
            </a:r>
            <a:r>
              <a:rPr lang="zh-CN" altLang="en-US" sz="1800" dirty="0"/>
              <a:t>：左边距</a:t>
            </a:r>
            <a:r>
              <a:rPr lang="en-US" altLang="zh-CN" sz="1800" dirty="0"/>
              <a:t>|</a:t>
            </a:r>
            <a:r>
              <a:rPr lang="zh-CN" altLang="en-US" sz="1800" dirty="0"/>
              <a:t>顶部距离</a:t>
            </a:r>
            <a:endParaRPr lang="en-US" altLang="zh-CN" sz="1800" dirty="0"/>
          </a:p>
          <a:p>
            <a:pPr>
              <a:lnSpc>
                <a:spcPts val="2800"/>
              </a:lnSpc>
              <a:buFont typeface="Wingdings" pitchFamily="2" charset="2"/>
              <a:buChar char="u"/>
            </a:pPr>
            <a:r>
              <a:rPr lang="en-US" altLang="zh-CN" sz="1800" dirty="0"/>
              <a:t>border</a:t>
            </a:r>
            <a:r>
              <a:rPr lang="zh-CN" altLang="en-US" sz="1800" dirty="0"/>
              <a:t>：边框</a:t>
            </a:r>
            <a:r>
              <a:rPr lang="en-US" altLang="zh-CN" sz="1800" dirty="0"/>
              <a:t>,</a:t>
            </a:r>
            <a:r>
              <a:rPr lang="zh-CN" altLang="en-US" sz="1800" dirty="0"/>
              <a:t>“线粗细</a:t>
            </a:r>
            <a:r>
              <a:rPr lang="en-US" altLang="zh-CN" sz="1800" dirty="0"/>
              <a:t> </a:t>
            </a:r>
            <a:r>
              <a:rPr lang="zh-CN" altLang="en-US" sz="1800" dirty="0"/>
              <a:t>线形状 线颜色</a:t>
            </a:r>
            <a:r>
              <a:rPr lang="en-US" altLang="zh-CN" sz="1800" dirty="0"/>
              <a:t>”</a:t>
            </a:r>
          </a:p>
          <a:p>
            <a:pPr>
              <a:lnSpc>
                <a:spcPts val="2800"/>
              </a:lnSpc>
              <a:buFont typeface="Wingdings" pitchFamily="2" charset="2"/>
              <a:buChar char="u"/>
            </a:pPr>
            <a:r>
              <a:rPr lang="en-US" altLang="zh-CN" sz="1800" dirty="0"/>
              <a:t>z-index</a:t>
            </a:r>
            <a:r>
              <a:rPr lang="zh-CN" altLang="en-US" sz="1800" dirty="0"/>
              <a:t>：图层层叠，子层永远在父层之上，值越大越在上层，前提条件是</a:t>
            </a:r>
            <a:r>
              <a:rPr lang="en-US" altLang="zh-CN" sz="1800" dirty="0"/>
              <a:t>position</a:t>
            </a:r>
            <a:r>
              <a:rPr lang="zh-CN" altLang="en-US" sz="1800" dirty="0"/>
              <a:t>属性值为“</a:t>
            </a:r>
            <a:r>
              <a:rPr lang="en-US" altLang="zh-CN" sz="1800" dirty="0"/>
              <a:t>absolute”</a:t>
            </a:r>
            <a:endParaRPr lang="zh-CN" altLang="en-US" sz="1800" dirty="0"/>
          </a:p>
          <a:p>
            <a:pPr>
              <a:lnSpc>
                <a:spcPts val="2800"/>
              </a:lnSpc>
              <a:buFont typeface="Wingdings" pitchFamily="2" charset="2"/>
              <a:buChar char="u"/>
            </a:pPr>
            <a:r>
              <a:rPr lang="en-US" altLang="zh-CN" sz="1800" dirty="0"/>
              <a:t>clear</a:t>
            </a:r>
            <a:r>
              <a:rPr lang="zh-CN" altLang="en-US" sz="1800" dirty="0"/>
              <a:t>：</a:t>
            </a:r>
            <a:r>
              <a:rPr lang="en-US" altLang="zh-CN" sz="1800" dirty="0">
                <a:solidFill>
                  <a:srgbClr val="FF0000"/>
                </a:solidFill>
              </a:rPr>
              <a:t>left | right | both </a:t>
            </a:r>
            <a:r>
              <a:rPr lang="en-US" altLang="zh-CN" sz="1800" dirty="0"/>
              <a:t>| none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清除左、右、两边及</a:t>
            </a:r>
            <a:r>
              <a:rPr lang="zh-CN" altLang="en-US" sz="1800" dirty="0"/>
              <a:t>允许浮动</a:t>
            </a:r>
          </a:p>
          <a:p>
            <a:pPr>
              <a:lnSpc>
                <a:spcPts val="2800"/>
              </a:lnSpc>
              <a:buFont typeface="Wingdings" pitchFamily="2" charset="2"/>
              <a:buChar char="u"/>
            </a:pPr>
            <a:r>
              <a:rPr lang="en-US" altLang="zh-CN" sz="1800" dirty="0"/>
              <a:t>float</a:t>
            </a:r>
            <a:r>
              <a:rPr lang="zh-CN" altLang="en-US" sz="1800" dirty="0"/>
              <a:t>：</a:t>
            </a:r>
            <a:r>
              <a:rPr lang="en-US" altLang="zh-CN" sz="1800" dirty="0"/>
              <a:t>left | right | none</a:t>
            </a:r>
            <a:r>
              <a:rPr lang="zh-CN" altLang="en-US" sz="1800" dirty="0"/>
              <a:t>，允许左、右、不浮动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8.1.2  DIV</a:t>
            </a:r>
            <a:r>
              <a:rPr lang="zh-CN" altLang="en-US" dirty="0"/>
              <a:t>应用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gray">
          <a:xfrm>
            <a:off x="533400" y="1581150"/>
            <a:ext cx="8474075" cy="2151358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FF0000"/>
                </a:solidFill>
                <a:latin typeface="Arial" charset="0"/>
              </a:rPr>
              <a:t>&lt;style type="text/</a:t>
            </a:r>
            <a:r>
              <a:rPr kumimoji="1" lang="en-US" altLang="zh-CN" sz="1600" dirty="0" err="1">
                <a:solidFill>
                  <a:srgbClr val="FF0000"/>
                </a:solidFill>
                <a:latin typeface="Arial" charset="0"/>
              </a:rPr>
              <a:t>css</a:t>
            </a:r>
            <a:r>
              <a:rPr kumimoji="1" lang="en-US" altLang="zh-CN" sz="1600" dirty="0">
                <a:solidFill>
                  <a:srgbClr val="FF0000"/>
                </a:solidFill>
                <a:latin typeface="Arial" charset="0"/>
              </a:rPr>
              <a:t>"&gt;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FF0000"/>
                </a:solidFill>
                <a:latin typeface="Arial" charset="0"/>
              </a:rPr>
              <a:t>    .div1,.div3{background:green;widht:200px;height:300px;}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FF0000"/>
                </a:solidFill>
                <a:latin typeface="Arial" charset="0"/>
              </a:rPr>
              <a:t>     #div2{background:yellow;widht:200px;height:300px;}</a:t>
            </a:r>
          </a:p>
          <a:p>
            <a:pPr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Arial" charset="0"/>
              </a:rPr>
              <a:t>&lt;/style&gt;</a:t>
            </a:r>
          </a:p>
          <a:p>
            <a:pPr marL="0" indent="0" latinLnBrk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     </a:t>
            </a:r>
            <a:r>
              <a:rPr lang="zh-CN" altLang="en-US" sz="1800" dirty="0"/>
              <a:t>这两者的主要差异是，</a:t>
            </a:r>
            <a:r>
              <a:rPr lang="en-US" altLang="zh-CN" sz="1800" dirty="0"/>
              <a:t>class </a:t>
            </a:r>
            <a:r>
              <a:rPr lang="zh-CN" altLang="en-US" sz="1800" dirty="0"/>
              <a:t>用于元素组，而 </a:t>
            </a:r>
            <a:r>
              <a:rPr lang="en-US" altLang="zh-CN" sz="1800" dirty="0"/>
              <a:t>id </a:t>
            </a:r>
            <a:r>
              <a:rPr lang="zh-CN" altLang="en-US" sz="1800" dirty="0"/>
              <a:t>用于标识单独的唯一的元素。</a:t>
            </a:r>
            <a:endParaRPr kumimoji="1" lang="zh-CN" alt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844154"/>
            <a:ext cx="8353425" cy="7369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class =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“div1"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id=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“div2"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&gt;&lt;/div&gt;</a:t>
            </a:r>
          </a:p>
          <a:p>
            <a:pPr marL="182563" lvl="0" indent="-182563" defTabSz="1158875" eaLnBrk="0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=</a:t>
            </a:r>
            <a:r>
              <a:rPr kumimoji="1"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“div3"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&gt;&lt;/div&gt;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63" marR="0" lvl="0" indent="-182563" algn="l" defTabSz="1158875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rgbClr val="0000CC"/>
              </a:buClr>
              <a:buSzPct val="100000"/>
              <a:buFont typeface="Wingdings" pitchFamily="2" charset="2"/>
              <a:buChar char="l"/>
              <a:tabLst/>
              <a:defRPr/>
            </a:pPr>
            <a:endParaRPr kumimoji="0" lang="zh-CN" altLang="en-US" sz="5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黑体" pitchFamily="49" charset="-122"/>
              <a:cs typeface="+mn-cs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 bwMode="auto">
          <a:xfrm flipV="1">
            <a:off x="1371600" y="1428750"/>
            <a:ext cx="0" cy="60960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" name="直接箭头连接符 17"/>
          <p:cNvCxnSpPr>
            <a:cxnSpLocks/>
          </p:cNvCxnSpPr>
          <p:nvPr/>
        </p:nvCxnSpPr>
        <p:spPr bwMode="auto">
          <a:xfrm flipV="1">
            <a:off x="1295401" y="1104900"/>
            <a:ext cx="1598617" cy="1435100"/>
          </a:xfrm>
          <a:prstGeom prst="straightConnector1">
            <a:avLst/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 </a:t>
            </a:r>
            <a:r>
              <a:rPr lang="zh-CN" altLang="en-US" dirty="0"/>
              <a:t>图层嵌套与层叠</a:t>
            </a:r>
          </a:p>
        </p:txBody>
      </p:sp>
      <p:sp>
        <p:nvSpPr>
          <p:cNvPr id="5" name="AutoShape 15"/>
          <p:cNvSpPr>
            <a:spLocks noChangeAspect="1" noChangeArrowheads="1"/>
          </p:cNvSpPr>
          <p:nvPr/>
        </p:nvSpPr>
        <p:spPr bwMode="auto">
          <a:xfrm>
            <a:off x="546100" y="866774"/>
            <a:ext cx="8521700" cy="380656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350" indent="-6350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图层包含其它图层，称为图层的嵌套。 图层嵌套经常需要与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样式一起使用，达到更加精确控制页面显示效果。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嵌套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Clr>
                <a:srgbClr val="0000FA"/>
              </a:buClr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既可以单独使用，也可以相互包含，嵌套使用。一方面可以将页面分割成不同的快，快与快之间没有包含关系；另一方面又可以把功能相近的快组织到一个更大的快中，便于整体控制，即图层嵌套。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0000FA"/>
              </a:buClr>
              <a:buFont typeface="Wingdings" panose="05000000000000000000" pitchFamily="2" charset="2"/>
              <a:buChar char="l"/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层叠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buClr>
                <a:srgbClr val="0000FA"/>
              </a:buClr>
            </a:pP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多个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除了可以相互嵌套外，还可以层叠。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层叠必须首先将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属性设置为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absolute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，然后利用</a:t>
            </a:r>
            <a:r>
              <a:rPr lang="en-US" altLang="zh-CN" sz="1800" b="0" dirty="0">
                <a:latin typeface="微软雅黑" pitchFamily="34" charset="-122"/>
                <a:ea typeface="微软雅黑" pitchFamily="34" charset="-122"/>
              </a:rPr>
              <a:t>z-index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属性控制层叠关系。</a:t>
            </a:r>
            <a:endParaRPr lang="en-US" altLang="zh-CN" sz="18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00150"/>
            <a:ext cx="2690813" cy="242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 </a:t>
            </a:r>
            <a:r>
              <a:rPr lang="zh-CN" altLang="en-US" dirty="0"/>
              <a:t>图层嵌套与层叠</a:t>
            </a:r>
          </a:p>
        </p:txBody>
      </p:sp>
      <p:sp>
        <p:nvSpPr>
          <p:cNvPr id="7" name="AutoShape 12"/>
          <p:cNvSpPr txBox="1">
            <a:spLocks noChangeAspect="1" noChangeArrowheads="1"/>
          </p:cNvSpPr>
          <p:nvPr/>
        </p:nvSpPr>
        <p:spPr bwMode="auto">
          <a:xfrm>
            <a:off x="685800" y="2352377"/>
            <a:ext cx="5486400" cy="181034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1158875" rtl="0" eaLnBrk="0" fontAlgn="base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&lt;div id="wrap"&gt;</a:t>
            </a:r>
          </a:p>
          <a:p>
            <a:pPr marL="182563" marR="0" lvl="0" indent="-182563" algn="l" defTabSz="1158875" rtl="0" eaLnBrk="0" fontAlgn="base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 &lt;div id="d1" class="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inline_div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"&gt;div1&lt;/div&gt;</a:t>
            </a:r>
          </a:p>
          <a:p>
            <a:pPr marL="182563" marR="0" lvl="0" indent="-182563" algn="l" defTabSz="1158875" rtl="0" eaLnBrk="0" fontAlgn="base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 &lt;div id="d2" class="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inline_div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"&gt;div2&lt;/div&gt;</a:t>
            </a:r>
          </a:p>
          <a:p>
            <a:pPr marL="182563" marR="0" lvl="0" indent="-182563" algn="l" defTabSz="1158875" rtl="0" eaLnBrk="0" fontAlgn="base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	 &lt;div id="d3"&gt;div3&lt;/div&gt;</a:t>
            </a:r>
          </a:p>
          <a:p>
            <a:pPr marL="182563" marR="0" lvl="0" indent="-182563" algn="l" defTabSz="1158875" rtl="0" eaLnBrk="0" fontAlgn="base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曲线连接符 8"/>
          <p:cNvCxnSpPr>
            <a:cxnSpLocks/>
          </p:cNvCxnSpPr>
          <p:nvPr/>
        </p:nvCxnSpPr>
        <p:spPr bwMode="auto">
          <a:xfrm flipV="1">
            <a:off x="5410200" y="2598800"/>
            <a:ext cx="1323181" cy="353950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4" name="曲线连接符 13"/>
          <p:cNvCxnSpPr>
            <a:cxnSpLocks/>
          </p:cNvCxnSpPr>
          <p:nvPr/>
        </p:nvCxnSpPr>
        <p:spPr bwMode="auto">
          <a:xfrm flipV="1">
            <a:off x="5410200" y="2571750"/>
            <a:ext cx="2514600" cy="685799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8" name="曲线连接符 17"/>
          <p:cNvCxnSpPr>
            <a:cxnSpLocks/>
          </p:cNvCxnSpPr>
          <p:nvPr/>
        </p:nvCxnSpPr>
        <p:spPr bwMode="auto">
          <a:xfrm flipV="1">
            <a:off x="3810000" y="3333750"/>
            <a:ext cx="3048000" cy="372152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" name="曲线连接符 22"/>
          <p:cNvCxnSpPr>
            <a:cxnSpLocks/>
          </p:cNvCxnSpPr>
          <p:nvPr/>
        </p:nvCxnSpPr>
        <p:spPr bwMode="auto">
          <a:xfrm flipV="1">
            <a:off x="2667000" y="2126911"/>
            <a:ext cx="3854450" cy="472078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6279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 </a:t>
            </a:r>
            <a:r>
              <a:rPr lang="zh-CN" altLang="en-US" dirty="0"/>
              <a:t>图层嵌套与层叠</a:t>
            </a:r>
          </a:p>
        </p:txBody>
      </p:sp>
      <p:sp>
        <p:nvSpPr>
          <p:cNvPr id="3" name="AutoShape 3"/>
          <p:cNvSpPr txBox="1">
            <a:spLocks noChangeAspect="1" noChangeArrowheads="1"/>
          </p:cNvSpPr>
          <p:nvPr/>
        </p:nvSpPr>
        <p:spPr>
          <a:xfrm>
            <a:off x="533400" y="742950"/>
            <a:ext cx="8534400" cy="3943350"/>
          </a:xfrm>
          <a:prstGeom prst="rect">
            <a:avLst/>
          </a:prstGeom>
        </p:spPr>
        <p:txBody>
          <a:bodyPr/>
          <a:lstStyle/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&lt;!-- edu_8_2_2.html --&gt;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&lt;!</a:t>
            </a:r>
            <a:r>
              <a:rPr lang="en-US" altLang="zh-CN" sz="1400" b="0" kern="0" dirty="0" err="1">
                <a:latin typeface="Verdana" pitchFamily="34" charset="0"/>
                <a:ea typeface="+mn-ea"/>
              </a:rPr>
              <a:t>doctype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 html&gt;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&lt;html </a:t>
            </a:r>
            <a:r>
              <a:rPr lang="en-US" altLang="zh-CN" sz="1400" b="0" kern="0" dirty="0" err="1">
                <a:latin typeface="Verdana" pitchFamily="34" charset="0"/>
                <a:ea typeface="+mn-ea"/>
              </a:rPr>
              <a:t>lang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="en"&gt;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&lt;head&gt;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&lt;meta charset="UTF-8"&gt;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&lt;style type="text/</a:t>
            </a:r>
            <a:r>
              <a:rPr lang="en-US" altLang="zh-CN" sz="1400" b="0" kern="0" dirty="0" err="1">
                <a:latin typeface="Verdana" pitchFamily="34" charset="0"/>
                <a:ea typeface="+mn-ea"/>
              </a:rPr>
              <a:t>css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"&gt;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body{margin:0;  /*margin</a:t>
            </a:r>
            <a:r>
              <a:rPr lang="zh-CN" altLang="en-US" sz="1400" b="0" kern="0" dirty="0">
                <a:latin typeface="Verdana" pitchFamily="34" charset="0"/>
                <a:ea typeface="+mn-ea"/>
              </a:rPr>
              <a:t>表示边距，在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8.5CSS</a:t>
            </a:r>
            <a:r>
              <a:rPr lang="zh-CN" altLang="en-US" sz="1400" b="0" kern="0" dirty="0">
                <a:latin typeface="Verdana" pitchFamily="34" charset="0"/>
                <a:ea typeface="+mn-ea"/>
              </a:rPr>
              <a:t>盒模型介绍*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/}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div{</a:t>
            </a:r>
            <a:r>
              <a:rPr lang="en-US" altLang="zh-CN" sz="1400" b="0" kern="0" dirty="0" err="1">
                <a:solidFill>
                  <a:srgbClr val="FF0000"/>
                </a:solidFill>
                <a:latin typeface="Verdana" pitchFamily="34" charset="0"/>
                <a:ea typeface="+mn-ea"/>
              </a:rPr>
              <a:t>position:absolute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; /* </a:t>
            </a:r>
            <a:r>
              <a:rPr lang="zh-CN" altLang="en-US" sz="1400" b="0" kern="0" dirty="0">
                <a:latin typeface="Verdana" pitchFamily="34" charset="0"/>
                <a:ea typeface="+mn-ea"/>
              </a:rPr>
              <a:t>定位方式为绝对定位 *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/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width:200px;height:200px;}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#d1{</a:t>
            </a:r>
            <a:r>
              <a:rPr lang="en-US" altLang="zh-CN" sz="1400" b="0" kern="0" dirty="0" err="1">
                <a:latin typeface="Verdana" pitchFamily="34" charset="0"/>
                <a:ea typeface="+mn-ea"/>
              </a:rPr>
              <a:t>background-color:black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z-index:0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;    /* </a:t>
            </a:r>
            <a:r>
              <a:rPr lang="zh-CN" altLang="en-US" sz="1400" b="0" kern="0" dirty="0">
                <a:latin typeface="Verdana" pitchFamily="34" charset="0"/>
                <a:ea typeface="+mn-ea"/>
              </a:rPr>
              <a:t>该图层在最下面 *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/</a:t>
            </a:r>
            <a:r>
              <a:rPr lang="en-US" altLang="zh-CN" sz="1400" b="0" kern="0" dirty="0" err="1">
                <a:latin typeface="Verdana" pitchFamily="34" charset="0"/>
                <a:ea typeface="+mn-ea"/>
              </a:rPr>
              <a:t>color:white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;}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#d2{background-color:red;top:25px;left:50px;</a:t>
            </a:r>
            <a:r>
              <a:rPr lang="en-US" altLang="zh-CN" sz="1400" b="0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z-index:1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; /*</a:t>
            </a:r>
            <a:r>
              <a:rPr lang="zh-CN" altLang="en-US" sz="1400" b="0" kern="0" dirty="0">
                <a:latin typeface="Verdana" pitchFamily="34" charset="0"/>
                <a:ea typeface="+mn-ea"/>
              </a:rPr>
              <a:t>图层在中间 *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/}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#d3{background-color:yellow;top:50px;left:100px;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solidFill>
                  <a:srgbClr val="FF0000"/>
                </a:solidFill>
                <a:latin typeface="Verdana" pitchFamily="34" charset="0"/>
                <a:ea typeface="+mn-ea"/>
              </a:rPr>
              <a:t>z-index:2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;    /* </a:t>
            </a:r>
            <a:r>
              <a:rPr lang="zh-CN" altLang="en-US" sz="1400" b="0" kern="0" dirty="0">
                <a:latin typeface="Verdana" pitchFamily="34" charset="0"/>
                <a:ea typeface="+mn-ea"/>
              </a:rPr>
              <a:t>该图层在最上面 *</a:t>
            </a:r>
            <a:r>
              <a:rPr lang="en-US" altLang="zh-CN" sz="1400" b="0" kern="0" dirty="0">
                <a:latin typeface="Verdana" pitchFamily="34" charset="0"/>
                <a:ea typeface="+mn-ea"/>
              </a:rPr>
              <a:t>/}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&lt;/style&gt;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&lt;/head&gt;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&lt;body&gt;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&lt;div id="d1" &gt;div1&lt;/div&gt;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&lt;div id="d2" &gt;div2&lt;/div&gt;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&lt;div id="d3" &gt;div3&lt;/div&gt;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&lt;/body&gt;</a:t>
            </a:r>
          </a:p>
          <a:p>
            <a:pPr lvl="0" defTabSz="1158875" ea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defRPr/>
            </a:pPr>
            <a:r>
              <a:rPr lang="en-US" altLang="zh-CN" sz="1400" b="0" kern="0" dirty="0">
                <a:latin typeface="Verdana" pitchFamily="34" charset="0"/>
                <a:ea typeface="+mn-ea"/>
              </a:rPr>
              <a:t>&lt;/html&gt;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gray">
          <a:xfrm>
            <a:off x="4038600" y="742951"/>
            <a:ext cx="1524000" cy="432197"/>
          </a:xfrm>
          <a:prstGeom prst="wedgeRoundRectCallout">
            <a:avLst>
              <a:gd name="adj1" fmla="val -107762"/>
              <a:gd name="adj2" fmla="val 212983"/>
              <a:gd name="adj3" fmla="val 16667"/>
            </a:avLst>
          </a:prstGeom>
          <a:solidFill>
            <a:srgbClr val="3333FF"/>
          </a:solidFill>
          <a:ln w="38100" algn="ctr">
            <a:solidFill>
              <a:srgbClr val="0000FA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latinLnBrk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必要条件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gray">
          <a:xfrm>
            <a:off x="989017" y="2190750"/>
            <a:ext cx="2305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00400"/>
            <a:ext cx="248031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 div</a:t>
            </a:r>
            <a:r>
              <a:rPr lang="zh-CN" altLang="zh-CN" dirty="0"/>
              <a:t>标记与</a:t>
            </a:r>
            <a:r>
              <a:rPr lang="en-US" altLang="zh-CN" dirty="0"/>
              <a:t>span</a:t>
            </a:r>
            <a:r>
              <a:rPr lang="zh-CN" altLang="zh-CN" dirty="0"/>
              <a:t>标记</a:t>
            </a:r>
            <a:endParaRPr lang="en-US" altLang="zh-CN" dirty="0"/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742950"/>
            <a:ext cx="8686800" cy="3943350"/>
          </a:xfrm>
        </p:spPr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在使用</a:t>
            </a:r>
            <a:r>
              <a:rPr lang="en-US" altLang="zh-CN" sz="1600" dirty="0"/>
              <a:t>CSS</a:t>
            </a:r>
            <a:r>
              <a:rPr lang="zh-CN" altLang="en-US" sz="1600" dirty="0"/>
              <a:t>排版的页面中，</a:t>
            </a:r>
            <a:r>
              <a:rPr lang="en-US" altLang="zh-CN" sz="1600" dirty="0"/>
              <a:t>div</a:t>
            </a:r>
            <a:r>
              <a:rPr lang="zh-CN" altLang="en-US" sz="1600" dirty="0"/>
              <a:t>标记和</a:t>
            </a:r>
            <a:r>
              <a:rPr lang="en-US" altLang="zh-CN" sz="1600" dirty="0"/>
              <a:t>span</a:t>
            </a:r>
            <a:r>
              <a:rPr lang="zh-CN" altLang="en-US" sz="1600" dirty="0"/>
              <a:t>标记是两个常用的标记。利用这两个标记，加上</a:t>
            </a:r>
            <a:r>
              <a:rPr lang="en-US" altLang="zh-CN" sz="1600" dirty="0"/>
              <a:t>CSS</a:t>
            </a:r>
            <a:r>
              <a:rPr lang="zh-CN" altLang="en-US" sz="1600" dirty="0"/>
              <a:t>对其样式的控制，可以很方便地实现各种效果。</a:t>
            </a:r>
            <a:endParaRPr lang="en-US" altLang="zh-CN" sz="1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span</a:t>
            </a:r>
            <a:r>
              <a:rPr lang="zh-CN" altLang="en-US" sz="1600" dirty="0"/>
              <a:t>标记的使用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      </a:t>
            </a:r>
            <a:r>
              <a:rPr lang="en-US" altLang="zh-CN" sz="1600" dirty="0"/>
              <a:t>div</a:t>
            </a:r>
            <a:r>
              <a:rPr lang="zh-CN" altLang="en-US" sz="1600" dirty="0"/>
              <a:t>标记是区块容器标记，可以容纳各种</a:t>
            </a:r>
            <a:r>
              <a:rPr lang="en-US" altLang="zh-CN" sz="1600" dirty="0"/>
              <a:t>HTML</a:t>
            </a:r>
            <a:r>
              <a:rPr lang="zh-CN" altLang="en-US" sz="1600" dirty="0"/>
              <a:t>元素，</a:t>
            </a:r>
            <a:r>
              <a:rPr lang="en-US" altLang="zh-CN" sz="1600" dirty="0"/>
              <a:t>div</a:t>
            </a:r>
            <a:r>
              <a:rPr lang="zh-CN" altLang="en-US" sz="1600" dirty="0"/>
              <a:t>标记包含的元素会自动换行。只需要对</a:t>
            </a:r>
            <a:r>
              <a:rPr lang="en-US" altLang="zh-CN" sz="1600" dirty="0"/>
              <a:t>div</a:t>
            </a:r>
            <a:r>
              <a:rPr lang="zh-CN" altLang="en-US" sz="1600" dirty="0"/>
              <a:t>标记进行样式控制，就可对</a:t>
            </a:r>
            <a:r>
              <a:rPr lang="en-US" altLang="zh-CN" sz="1600" dirty="0"/>
              <a:t>div</a:t>
            </a:r>
            <a:r>
              <a:rPr lang="zh-CN" altLang="en-US" sz="1600" dirty="0"/>
              <a:t>内包含的各种元素进行样式控制。</a:t>
            </a:r>
            <a:endParaRPr lang="en-US" altLang="zh-CN" sz="16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      span</a:t>
            </a:r>
            <a:r>
              <a:rPr lang="zh-CN" altLang="en-US" sz="1600" dirty="0"/>
              <a:t>标记是行内标记，同样可包含各种</a:t>
            </a:r>
            <a:r>
              <a:rPr lang="en-US" altLang="zh-CN" sz="1600" dirty="0"/>
              <a:t>HTML</a:t>
            </a:r>
            <a:r>
              <a:rPr lang="zh-CN" altLang="en-US" sz="1600" dirty="0"/>
              <a:t>元素，不过其元素会在一行内显示。</a:t>
            </a:r>
            <a:r>
              <a:rPr lang="en-US" altLang="zh-CN" sz="1600" dirty="0"/>
              <a:t>span</a:t>
            </a:r>
            <a:r>
              <a:rPr lang="zh-CN" altLang="en-US" sz="1600" dirty="0"/>
              <a:t>标记没有结构上的意义，纯粹是应用样式，当其他行内元素都不适合时，就可以使用</a:t>
            </a:r>
            <a:r>
              <a:rPr lang="en-US" altLang="zh-CN" sz="1600" dirty="0"/>
              <a:t>span</a:t>
            </a:r>
            <a:r>
              <a:rPr lang="zh-CN" altLang="en-US" sz="1600" dirty="0"/>
              <a:t>标记。</a:t>
            </a:r>
            <a:endParaRPr lang="en-US" altLang="zh-CN" sz="1600" dirty="0"/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</a:rPr>
              <a:t> 基本语法：</a:t>
            </a:r>
            <a:r>
              <a:rPr lang="en-US" altLang="zh-CN" sz="1600" dirty="0"/>
              <a:t>&lt;span id="" class=""&gt;</a:t>
            </a:r>
            <a:r>
              <a:rPr lang="zh-CN" altLang="en-US" sz="1600" dirty="0"/>
              <a:t>行内内容</a:t>
            </a:r>
            <a:r>
              <a:rPr lang="en-US" altLang="zh-CN" sz="1600" dirty="0"/>
              <a:t>&lt;/span&gt;</a:t>
            </a:r>
          </a:p>
          <a:p>
            <a:pPr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0000"/>
                </a:solidFill>
              </a:rPr>
              <a:t> 语法说明：</a:t>
            </a:r>
            <a:r>
              <a:rPr lang="zh-CN" altLang="en-US" sz="1600" dirty="0"/>
              <a:t>如果不给</a:t>
            </a:r>
            <a:r>
              <a:rPr lang="en-US" altLang="zh-CN" sz="1600" dirty="0"/>
              <a:t>span</a:t>
            </a:r>
            <a:r>
              <a:rPr lang="zh-CN" altLang="en-US" sz="1600" dirty="0"/>
              <a:t>标记应用样式，那么</a:t>
            </a:r>
            <a:r>
              <a:rPr lang="en-US" altLang="zh-CN" sz="1600" dirty="0"/>
              <a:t>span</a:t>
            </a:r>
            <a:r>
              <a:rPr lang="zh-CN" altLang="en-US" sz="1600" dirty="0"/>
              <a:t>标记包含的元素不会有任何视觉上变化，只有应用样式后，才会有效果。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c74e3403c3e85166275b86ed75014c220143099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2279</Words>
  <Application>Microsoft Office PowerPoint</Application>
  <PresentationFormat>全屏显示(16:9)</PresentationFormat>
  <Paragraphs>181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黑体</vt:lpstr>
      <vt:lpstr>微软雅黑</vt:lpstr>
      <vt:lpstr>Arial</vt:lpstr>
      <vt:lpstr>Verdana</vt:lpstr>
      <vt:lpstr>Wingdings</vt:lpstr>
      <vt:lpstr>6_CS3510</vt:lpstr>
      <vt:lpstr>第8章  DIV与SPAN</vt:lpstr>
      <vt:lpstr>教学目标</vt:lpstr>
      <vt:lpstr>8.1.1 DIV图层</vt:lpstr>
      <vt:lpstr>图层style属性</vt:lpstr>
      <vt:lpstr>8.1.2  DIV应用</vt:lpstr>
      <vt:lpstr>8.2  图层嵌套与层叠</vt:lpstr>
      <vt:lpstr>8.2  图层嵌套与层叠</vt:lpstr>
      <vt:lpstr>8.2  图层嵌套与层叠</vt:lpstr>
      <vt:lpstr>8.3  div标记与span标记</vt:lpstr>
      <vt:lpstr>8.3  div标记与span标记</vt:lpstr>
      <vt:lpstr>附：CSS中的display属性</vt:lpstr>
      <vt:lpstr>8.4  综合实例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曾 千千</cp:lastModifiedBy>
  <cp:revision>424</cp:revision>
  <cp:lastPrinted>1601-01-01T00:00:00Z</cp:lastPrinted>
  <dcterms:created xsi:type="dcterms:W3CDTF">1601-01-01T00:00:00Z</dcterms:created>
  <dcterms:modified xsi:type="dcterms:W3CDTF">2020-04-12T13:17:04Z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