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6"/>
  </p:notesMasterIdLst>
  <p:sldIdLst>
    <p:sldId id="256" r:id="rId2"/>
    <p:sldId id="257" r:id="rId3"/>
    <p:sldId id="258" r:id="rId4"/>
    <p:sldId id="291" r:id="rId5"/>
    <p:sldId id="259" r:id="rId6"/>
    <p:sldId id="260" r:id="rId7"/>
    <p:sldId id="261" r:id="rId8"/>
    <p:sldId id="292" r:id="rId9"/>
    <p:sldId id="263" r:id="rId10"/>
    <p:sldId id="264" r:id="rId11"/>
    <p:sldId id="293" r:id="rId12"/>
    <p:sldId id="265" r:id="rId13"/>
    <p:sldId id="266" r:id="rId14"/>
    <p:sldId id="294" r:id="rId15"/>
    <p:sldId id="295" r:id="rId16"/>
    <p:sldId id="270" r:id="rId17"/>
    <p:sldId id="271" r:id="rId18"/>
    <p:sldId id="272" r:id="rId19"/>
    <p:sldId id="273" r:id="rId20"/>
    <p:sldId id="296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8" r:id="rId31"/>
    <p:sldId id="289" r:id="rId32"/>
    <p:sldId id="290" r:id="rId33"/>
    <p:sldId id="286" r:id="rId34"/>
    <p:sldId id="287" r:id="rId35"/>
  </p:sldIdLst>
  <p:sldSz cx="9144000" cy="5143500" type="screen16x9"/>
  <p:notesSz cx="6858000" cy="9144000"/>
  <p:custDataLst>
    <p:tags r:id="rId37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200" b="1" kern="1200">
        <a:solidFill>
          <a:schemeClr val="tx1"/>
        </a:solidFill>
        <a:latin typeface="黑体" pitchFamily="49" charset="-122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200" b="1" kern="1200">
        <a:solidFill>
          <a:schemeClr val="tx1"/>
        </a:solidFill>
        <a:latin typeface="黑体" pitchFamily="49" charset="-122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200" b="1" kern="1200">
        <a:solidFill>
          <a:schemeClr val="tx1"/>
        </a:solidFill>
        <a:latin typeface="黑体" pitchFamily="49" charset="-122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200" b="1" kern="1200">
        <a:solidFill>
          <a:schemeClr val="tx1"/>
        </a:solidFill>
        <a:latin typeface="黑体" pitchFamily="49" charset="-122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200" b="1" kern="1200">
        <a:solidFill>
          <a:schemeClr val="tx1"/>
        </a:solidFill>
        <a:latin typeface="黑体" pitchFamily="49" charset="-122"/>
        <a:ea typeface="宋体" charset="-122"/>
        <a:cs typeface="+mn-cs"/>
      </a:defRPr>
    </a:lvl5pPr>
    <a:lvl6pPr marL="2286000" algn="l" defTabSz="914400" rtl="0" eaLnBrk="1" latinLnBrk="0" hangingPunct="1">
      <a:defRPr sz="2200" b="1" kern="1200">
        <a:solidFill>
          <a:schemeClr val="tx1"/>
        </a:solidFill>
        <a:latin typeface="黑体" pitchFamily="49" charset="-122"/>
        <a:ea typeface="宋体" charset="-122"/>
        <a:cs typeface="+mn-cs"/>
      </a:defRPr>
    </a:lvl6pPr>
    <a:lvl7pPr marL="2743200" algn="l" defTabSz="914400" rtl="0" eaLnBrk="1" latinLnBrk="0" hangingPunct="1">
      <a:defRPr sz="2200" b="1" kern="1200">
        <a:solidFill>
          <a:schemeClr val="tx1"/>
        </a:solidFill>
        <a:latin typeface="黑体" pitchFamily="49" charset="-122"/>
        <a:ea typeface="宋体" charset="-122"/>
        <a:cs typeface="+mn-cs"/>
      </a:defRPr>
    </a:lvl7pPr>
    <a:lvl8pPr marL="3200400" algn="l" defTabSz="914400" rtl="0" eaLnBrk="1" latinLnBrk="0" hangingPunct="1">
      <a:defRPr sz="2200" b="1" kern="1200">
        <a:solidFill>
          <a:schemeClr val="tx1"/>
        </a:solidFill>
        <a:latin typeface="黑体" pitchFamily="49" charset="-122"/>
        <a:ea typeface="宋体" charset="-122"/>
        <a:cs typeface="+mn-cs"/>
      </a:defRPr>
    </a:lvl8pPr>
    <a:lvl9pPr marL="3657600" algn="l" defTabSz="914400" rtl="0" eaLnBrk="1" latinLnBrk="0" hangingPunct="1">
      <a:defRPr sz="2200" b="1" kern="1200">
        <a:solidFill>
          <a:schemeClr val="tx1"/>
        </a:solidFill>
        <a:latin typeface="黑体" pitchFamily="49" charset="-122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0000FA"/>
    <a:srgbClr val="B9B9D5"/>
    <a:srgbClr val="000066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58" autoAdjust="0"/>
    <p:restoredTop sz="94660"/>
  </p:normalViewPr>
  <p:slideViewPr>
    <p:cSldViewPr>
      <p:cViewPr varScale="1">
        <p:scale>
          <a:sx n="100" d="100"/>
          <a:sy n="100" d="100"/>
        </p:scale>
        <p:origin x="224" y="5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gs" Target="tags/tag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45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5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8534DA0E-4695-4545-A75A-BEC5B977BE7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00010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36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379302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4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20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66477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6364632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18332" y="73819"/>
            <a:ext cx="2089151" cy="45291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50884" y="73819"/>
            <a:ext cx="6115051" cy="45291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8228956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89024" y="73833"/>
            <a:ext cx="7761287" cy="56792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50875" y="810817"/>
            <a:ext cx="4102100" cy="379214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05375" y="810817"/>
            <a:ext cx="4102100" cy="379214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600136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89024" y="73826"/>
            <a:ext cx="7761287" cy="56792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50875" y="810817"/>
            <a:ext cx="8356600" cy="3792140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643068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9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8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7846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50875" y="810817"/>
            <a:ext cx="4102100" cy="37921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05375" y="810817"/>
            <a:ext cx="4102100" cy="37921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13297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1" y="1151338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1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3" y="1151338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180705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873810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3625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15" y="204790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67" y="204804"/>
            <a:ext cx="5111751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1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11684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89020" y="73826"/>
            <a:ext cx="7761287" cy="56792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 </a:t>
            </a:r>
            <a:endParaRPr lang="zh-CN" altLang="zh-CN" dirty="0"/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4876801" y="4781550"/>
            <a:ext cx="3009900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GB" sz="1200" dirty="0"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GB" altLang="zh-CN" sz="1200" dirty="0">
                <a:latin typeface="微软雅黑" pitchFamily="34" charset="-122"/>
                <a:ea typeface="微软雅黑" pitchFamily="34" charset="-122"/>
              </a:rPr>
              <a:t>11</a:t>
            </a:r>
            <a:r>
              <a:rPr lang="zh-CN" altLang="en-GB" sz="1200" dirty="0">
                <a:latin typeface="微软雅黑" pitchFamily="34" charset="-122"/>
                <a:ea typeface="微软雅黑" pitchFamily="34" charset="-122"/>
              </a:rPr>
              <a:t>章   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表格</a:t>
            </a:r>
            <a:endParaRPr lang="zh-CN" altLang="en-GB" sz="1200" b="1" kern="1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7924800" y="4781550"/>
            <a:ext cx="1143000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GB" altLang="zh-CN" sz="1200" dirty="0">
                <a:latin typeface="Arial" charset="0"/>
                <a:ea typeface="宋体" pitchFamily="2" charset="-122"/>
              </a:rPr>
              <a:t>Page:   </a:t>
            </a:r>
            <a:fld id="{8160BF45-1FD0-4327-9BF6-F81702477888}" type="slidenum">
              <a:rPr lang="en-GB" altLang="zh-CN" sz="1200">
                <a:latin typeface="Arial" charset="0"/>
                <a:ea typeface="宋体" pitchFamily="2" charset="-122"/>
              </a:rPr>
              <a:pPr algn="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‹#›</a:t>
            </a:fld>
            <a:endParaRPr lang="en-GB" altLang="zh-CN" sz="1200" i="1" dirty="0">
              <a:latin typeface="Arial" charset="0"/>
              <a:ea typeface="宋体" pitchFamily="2" charset="-122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819151"/>
            <a:ext cx="8356600" cy="3810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CN" dirty="0"/>
              <a:t>Click to edit Master text styles</a:t>
            </a:r>
          </a:p>
          <a:p>
            <a:pPr lvl="1"/>
            <a:r>
              <a:rPr lang="en-GB" altLang="zh-CN" dirty="0"/>
              <a:t>Second level</a:t>
            </a:r>
          </a:p>
          <a:p>
            <a:pPr lvl="2"/>
            <a:r>
              <a:rPr lang="en-GB" altLang="zh-CN" dirty="0"/>
              <a:t>Third level</a:t>
            </a:r>
          </a:p>
        </p:txBody>
      </p:sp>
      <p:sp>
        <p:nvSpPr>
          <p:cNvPr id="30727" name="Rectangle 7"/>
          <p:cNvSpPr>
            <a:spLocks noChangeArrowheads="1"/>
          </p:cNvSpPr>
          <p:nvPr/>
        </p:nvSpPr>
        <p:spPr bwMode="auto">
          <a:xfrm>
            <a:off x="5" y="0"/>
            <a:ext cx="515939" cy="5143500"/>
          </a:xfrm>
          <a:prstGeom prst="rect">
            <a:avLst/>
          </a:prstGeom>
          <a:solidFill>
            <a:srgbClr val="0000FA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dirty="0">
              <a:ln>
                <a:solidFill>
                  <a:srgbClr val="00B0F0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30730" name="Rectangle 10"/>
          <p:cNvSpPr>
            <a:spLocks noChangeArrowheads="1"/>
          </p:cNvSpPr>
          <p:nvPr userDrawn="1"/>
        </p:nvSpPr>
        <p:spPr bwMode="auto">
          <a:xfrm>
            <a:off x="609600" y="4781560"/>
            <a:ext cx="3962400" cy="3206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>
              <a:lnSpc>
                <a:spcPts val="18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1200" dirty="0">
                <a:solidFill>
                  <a:srgbClr val="0000FA"/>
                </a:solidFill>
                <a:latin typeface="微软雅黑" pitchFamily="34" charset="-122"/>
                <a:ea typeface="微软雅黑" pitchFamily="34" charset="-122"/>
              </a:rPr>
              <a:t>教育部高等学校软件工程专业教学指导委员会</a:t>
            </a:r>
            <a:r>
              <a:rPr lang="zh-CN" altLang="en-US" sz="1200" b="1" dirty="0">
                <a:solidFill>
                  <a:srgbClr val="0000FA"/>
                </a:solidFill>
                <a:latin typeface="微软雅黑" pitchFamily="34" charset="-122"/>
                <a:ea typeface="微软雅黑" pitchFamily="34" charset="-122"/>
              </a:rPr>
              <a:t>规划</a:t>
            </a:r>
            <a:r>
              <a:rPr lang="zh-CN" altLang="en-US" sz="1200" dirty="0">
                <a:solidFill>
                  <a:srgbClr val="0000FA"/>
                </a:solidFill>
                <a:latin typeface="微软雅黑" pitchFamily="34" charset="-122"/>
                <a:ea typeface="微软雅黑" pitchFamily="34" charset="-122"/>
              </a:rPr>
              <a:t>教材</a:t>
            </a:r>
            <a:r>
              <a:rPr lang="zh-CN" altLang="en-US" sz="2000" baseline="0" dirty="0">
                <a:solidFill>
                  <a:srgbClr val="0000FA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GB" sz="2000" dirty="0">
              <a:solidFill>
                <a:srgbClr val="0000F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Text Box 9"/>
          <p:cNvSpPr txBox="1">
            <a:spLocks noChangeArrowheads="1"/>
          </p:cNvSpPr>
          <p:nvPr userDrawn="1"/>
        </p:nvSpPr>
        <p:spPr bwMode="auto">
          <a:xfrm rot="16200000">
            <a:off x="-2112048" y="2432240"/>
            <a:ext cx="474583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GB" altLang="en-US" sz="1600" b="0" i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1600" b="0" i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前端开发技术</a:t>
            </a:r>
            <a:r>
              <a:rPr lang="en-US" altLang="zh-CN" sz="1600" b="0" i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-HTML</a:t>
            </a:r>
            <a:r>
              <a:rPr lang="en-US" altLang="zh-CN" sz="1600" b="0" i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600" b="0" i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 b="0" i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en-US" altLang="zh-CN" sz="1600" b="0" i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en-US" altLang="zh-CN" sz="1600" b="0" i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、JavaScript</a:t>
            </a:r>
            <a:endParaRPr lang="zh-CN" altLang="en-US" sz="1600" b="0" i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10"/>
          <p:cNvGrpSpPr/>
          <p:nvPr userDrawn="1"/>
        </p:nvGrpSpPr>
        <p:grpSpPr>
          <a:xfrm>
            <a:off x="533400" y="742950"/>
            <a:ext cx="8534400" cy="76200"/>
            <a:chOff x="447412" y="813655"/>
            <a:chExt cx="12527557" cy="240392"/>
          </a:xfrm>
        </p:grpSpPr>
        <p:sp>
          <p:nvSpPr>
            <p:cNvPr id="13" name="任意多边形 12"/>
            <p:cNvSpPr/>
            <p:nvPr/>
          </p:nvSpPr>
          <p:spPr>
            <a:xfrm>
              <a:off x="447412" y="813655"/>
              <a:ext cx="8241392" cy="240392"/>
            </a:xfrm>
            <a:custGeom>
              <a:avLst/>
              <a:gdLst>
                <a:gd name="connsiteX0" fmla="*/ 8001001 w 8241393"/>
                <a:gd name="connsiteY0" fmla="*/ 0 h 240392"/>
                <a:gd name="connsiteX1" fmla="*/ 8241393 w 8241393"/>
                <a:gd name="connsiteY1" fmla="*/ 240392 h 240392"/>
                <a:gd name="connsiteX2" fmla="*/ 8001001 w 8241393"/>
                <a:gd name="connsiteY2" fmla="*/ 240392 h 240392"/>
                <a:gd name="connsiteX3" fmla="*/ 0 w 8241393"/>
                <a:gd name="connsiteY3" fmla="*/ 0 h 240392"/>
                <a:gd name="connsiteX4" fmla="*/ 8001000 w 8241393"/>
                <a:gd name="connsiteY4" fmla="*/ 0 h 240392"/>
                <a:gd name="connsiteX5" fmla="*/ 8001000 w 8241393"/>
                <a:gd name="connsiteY5" fmla="*/ 240392 h 240392"/>
                <a:gd name="connsiteX6" fmla="*/ 0 w 8241393"/>
                <a:gd name="connsiteY6" fmla="*/ 240392 h 240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41393" h="240392">
                  <a:moveTo>
                    <a:pt x="8001001" y="0"/>
                  </a:moveTo>
                  <a:lnTo>
                    <a:pt x="8241393" y="240392"/>
                  </a:lnTo>
                  <a:lnTo>
                    <a:pt x="8001001" y="240392"/>
                  </a:lnTo>
                  <a:close/>
                  <a:moveTo>
                    <a:pt x="0" y="0"/>
                  </a:moveTo>
                  <a:lnTo>
                    <a:pt x="8001000" y="0"/>
                  </a:lnTo>
                  <a:lnTo>
                    <a:pt x="8001000" y="240392"/>
                  </a:lnTo>
                  <a:lnTo>
                    <a:pt x="0" y="240392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任意多边形 13"/>
            <p:cNvSpPr/>
            <p:nvPr/>
          </p:nvSpPr>
          <p:spPr>
            <a:xfrm>
              <a:off x="8277135" y="813655"/>
              <a:ext cx="4697834" cy="240392"/>
            </a:xfrm>
            <a:custGeom>
              <a:avLst/>
              <a:gdLst>
                <a:gd name="connsiteX0" fmla="*/ 240393 w 4190999"/>
                <a:gd name="connsiteY0" fmla="*/ 0 h 240392"/>
                <a:gd name="connsiteX1" fmla="*/ 4190999 w 4190999"/>
                <a:gd name="connsiteY1" fmla="*/ 0 h 240392"/>
                <a:gd name="connsiteX2" fmla="*/ 4190999 w 4190999"/>
                <a:gd name="connsiteY2" fmla="*/ 240392 h 240392"/>
                <a:gd name="connsiteX3" fmla="*/ 240393 w 4190999"/>
                <a:gd name="connsiteY3" fmla="*/ 240392 h 240392"/>
                <a:gd name="connsiteX4" fmla="*/ 0 w 4190999"/>
                <a:gd name="connsiteY4" fmla="*/ 0 h 240392"/>
                <a:gd name="connsiteX5" fmla="*/ 240392 w 4190999"/>
                <a:gd name="connsiteY5" fmla="*/ 0 h 240392"/>
                <a:gd name="connsiteX6" fmla="*/ 240392 w 4190999"/>
                <a:gd name="connsiteY6" fmla="*/ 240392 h 240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190999" h="240392">
                  <a:moveTo>
                    <a:pt x="240393" y="0"/>
                  </a:moveTo>
                  <a:lnTo>
                    <a:pt x="4190999" y="0"/>
                  </a:lnTo>
                  <a:lnTo>
                    <a:pt x="4190999" y="240392"/>
                  </a:lnTo>
                  <a:lnTo>
                    <a:pt x="240393" y="240392"/>
                  </a:lnTo>
                  <a:close/>
                  <a:moveTo>
                    <a:pt x="0" y="0"/>
                  </a:moveTo>
                  <a:lnTo>
                    <a:pt x="240392" y="0"/>
                  </a:lnTo>
                  <a:lnTo>
                    <a:pt x="240392" y="240392"/>
                  </a:lnTo>
                  <a:close/>
                </a:path>
              </a:pathLst>
            </a:custGeom>
            <a:solidFill>
              <a:srgbClr val="96CA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15"/>
          <p:cNvGrpSpPr/>
          <p:nvPr userDrawn="1"/>
        </p:nvGrpSpPr>
        <p:grpSpPr>
          <a:xfrm flipV="1">
            <a:off x="533400" y="4705359"/>
            <a:ext cx="8534400" cy="45719"/>
            <a:chOff x="447412" y="813655"/>
            <a:chExt cx="12527557" cy="240392"/>
          </a:xfrm>
        </p:grpSpPr>
        <p:sp>
          <p:nvSpPr>
            <p:cNvPr id="17" name="任意多边形 16"/>
            <p:cNvSpPr/>
            <p:nvPr/>
          </p:nvSpPr>
          <p:spPr>
            <a:xfrm>
              <a:off x="447412" y="813655"/>
              <a:ext cx="8241392" cy="240392"/>
            </a:xfrm>
            <a:custGeom>
              <a:avLst/>
              <a:gdLst>
                <a:gd name="connsiteX0" fmla="*/ 8001001 w 8241393"/>
                <a:gd name="connsiteY0" fmla="*/ 0 h 240392"/>
                <a:gd name="connsiteX1" fmla="*/ 8241393 w 8241393"/>
                <a:gd name="connsiteY1" fmla="*/ 240392 h 240392"/>
                <a:gd name="connsiteX2" fmla="*/ 8001001 w 8241393"/>
                <a:gd name="connsiteY2" fmla="*/ 240392 h 240392"/>
                <a:gd name="connsiteX3" fmla="*/ 0 w 8241393"/>
                <a:gd name="connsiteY3" fmla="*/ 0 h 240392"/>
                <a:gd name="connsiteX4" fmla="*/ 8001000 w 8241393"/>
                <a:gd name="connsiteY4" fmla="*/ 0 h 240392"/>
                <a:gd name="connsiteX5" fmla="*/ 8001000 w 8241393"/>
                <a:gd name="connsiteY5" fmla="*/ 240392 h 240392"/>
                <a:gd name="connsiteX6" fmla="*/ 0 w 8241393"/>
                <a:gd name="connsiteY6" fmla="*/ 240392 h 240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41393" h="240392">
                  <a:moveTo>
                    <a:pt x="8001001" y="0"/>
                  </a:moveTo>
                  <a:lnTo>
                    <a:pt x="8241393" y="240392"/>
                  </a:lnTo>
                  <a:lnTo>
                    <a:pt x="8001001" y="240392"/>
                  </a:lnTo>
                  <a:close/>
                  <a:moveTo>
                    <a:pt x="0" y="0"/>
                  </a:moveTo>
                  <a:lnTo>
                    <a:pt x="8001000" y="0"/>
                  </a:lnTo>
                  <a:lnTo>
                    <a:pt x="8001000" y="240392"/>
                  </a:lnTo>
                  <a:lnTo>
                    <a:pt x="0" y="240392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任意多边形 17"/>
            <p:cNvSpPr/>
            <p:nvPr/>
          </p:nvSpPr>
          <p:spPr>
            <a:xfrm>
              <a:off x="8277135" y="813655"/>
              <a:ext cx="4697834" cy="240392"/>
            </a:xfrm>
            <a:custGeom>
              <a:avLst/>
              <a:gdLst>
                <a:gd name="connsiteX0" fmla="*/ 240393 w 4190999"/>
                <a:gd name="connsiteY0" fmla="*/ 0 h 240392"/>
                <a:gd name="connsiteX1" fmla="*/ 4190999 w 4190999"/>
                <a:gd name="connsiteY1" fmla="*/ 0 h 240392"/>
                <a:gd name="connsiteX2" fmla="*/ 4190999 w 4190999"/>
                <a:gd name="connsiteY2" fmla="*/ 240392 h 240392"/>
                <a:gd name="connsiteX3" fmla="*/ 240393 w 4190999"/>
                <a:gd name="connsiteY3" fmla="*/ 240392 h 240392"/>
                <a:gd name="connsiteX4" fmla="*/ 0 w 4190999"/>
                <a:gd name="connsiteY4" fmla="*/ 0 h 240392"/>
                <a:gd name="connsiteX5" fmla="*/ 240392 w 4190999"/>
                <a:gd name="connsiteY5" fmla="*/ 0 h 240392"/>
                <a:gd name="connsiteX6" fmla="*/ 240392 w 4190999"/>
                <a:gd name="connsiteY6" fmla="*/ 240392 h 240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190999" h="240392">
                  <a:moveTo>
                    <a:pt x="240393" y="0"/>
                  </a:moveTo>
                  <a:lnTo>
                    <a:pt x="4190999" y="0"/>
                  </a:lnTo>
                  <a:lnTo>
                    <a:pt x="4190999" y="240392"/>
                  </a:lnTo>
                  <a:lnTo>
                    <a:pt x="240393" y="240392"/>
                  </a:lnTo>
                  <a:close/>
                  <a:moveTo>
                    <a:pt x="0" y="0"/>
                  </a:moveTo>
                  <a:lnTo>
                    <a:pt x="240392" y="0"/>
                  </a:lnTo>
                  <a:lnTo>
                    <a:pt x="240392" y="240392"/>
                  </a:lnTo>
                  <a:close/>
                </a:path>
              </a:pathLst>
            </a:custGeom>
            <a:solidFill>
              <a:srgbClr val="96CA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32566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</p:sldLayoutIdLst>
  <p:txStyles>
    <p:titleStyle>
      <a:lvl1pPr algn="ctr" defTabSz="463550" rtl="0" eaLnBrk="0" fontAlgn="base" hangingPunct="0">
        <a:spcBef>
          <a:spcPct val="0"/>
        </a:spcBef>
        <a:spcAft>
          <a:spcPct val="0"/>
        </a:spcAft>
        <a:defRPr lang="zh-CN" altLang="zh-CN" sz="2800" b="1" dirty="0" smtClean="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  <a:lvl2pPr algn="ctr" defTabSz="46355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黑体" pitchFamily="49" charset="-122"/>
          <a:ea typeface="黑体" pitchFamily="49" charset="-122"/>
        </a:defRPr>
      </a:lvl2pPr>
      <a:lvl3pPr algn="ctr" defTabSz="46355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黑体" pitchFamily="49" charset="-122"/>
          <a:ea typeface="黑体" pitchFamily="49" charset="-122"/>
        </a:defRPr>
      </a:lvl3pPr>
      <a:lvl4pPr algn="ctr" defTabSz="46355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黑体" pitchFamily="49" charset="-122"/>
          <a:ea typeface="黑体" pitchFamily="49" charset="-122"/>
        </a:defRPr>
      </a:lvl4pPr>
      <a:lvl5pPr algn="ctr" defTabSz="46355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黑体" pitchFamily="49" charset="-122"/>
          <a:ea typeface="黑体" pitchFamily="49" charset="-122"/>
        </a:defRPr>
      </a:lvl5pPr>
      <a:lvl6pPr marL="457200" algn="ctr" defTabSz="46355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黑体" pitchFamily="49" charset="-122"/>
          <a:ea typeface="黑体" pitchFamily="49" charset="-122"/>
        </a:defRPr>
      </a:lvl6pPr>
      <a:lvl7pPr marL="914400" algn="ctr" defTabSz="46355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黑体" pitchFamily="49" charset="-122"/>
          <a:ea typeface="黑体" pitchFamily="49" charset="-122"/>
        </a:defRPr>
      </a:lvl7pPr>
      <a:lvl8pPr marL="1371600" algn="ctr" defTabSz="46355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黑体" pitchFamily="49" charset="-122"/>
          <a:ea typeface="黑体" pitchFamily="49" charset="-122"/>
        </a:defRPr>
      </a:lvl8pPr>
      <a:lvl9pPr marL="1828800" algn="ctr" defTabSz="46355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黑体" pitchFamily="49" charset="-122"/>
          <a:ea typeface="黑体" pitchFamily="49" charset="-122"/>
        </a:defRPr>
      </a:lvl9pPr>
    </p:titleStyle>
    <p:bodyStyle>
      <a:lvl1pPr marL="182563" indent="-182563" algn="l" defTabSz="1158875" rtl="0" eaLnBrk="0" fontAlgn="base" hangingPunct="0">
        <a:spcBef>
          <a:spcPct val="30000"/>
        </a:spcBef>
        <a:spcAft>
          <a:spcPct val="20000"/>
        </a:spcAft>
        <a:buClr>
          <a:srgbClr val="0000CC"/>
        </a:buClr>
        <a:buSzPct val="100000"/>
        <a:buFont typeface="Wingdings" pitchFamily="2" charset="2"/>
        <a:buChar char="l"/>
        <a:defRPr lang="en-GB" altLang="zh-CN" sz="2200" b="0" dirty="0" smtClean="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  <a:lvl2pPr marL="533400" indent="-168275" algn="l" defTabSz="1158875" rtl="0" eaLnBrk="0" fontAlgn="base" hangingPunct="0">
        <a:spcBef>
          <a:spcPct val="20000"/>
        </a:spcBef>
        <a:spcAft>
          <a:spcPct val="0"/>
        </a:spcAft>
        <a:buClr>
          <a:srgbClr val="660066"/>
        </a:buClr>
        <a:buSzPct val="100000"/>
        <a:buFont typeface="Wingdings" pitchFamily="2" charset="2"/>
        <a:buChar char="n"/>
        <a:defRPr sz="22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2pPr>
      <a:lvl3pPr marL="898525" indent="-182563" algn="l" defTabSz="1158875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SzPct val="100000"/>
        <a:buFont typeface="Wingdings" pitchFamily="2" charset="2"/>
        <a:buChar char="Ø"/>
        <a:defRPr sz="20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3pPr>
      <a:lvl4pPr marL="1636713" indent="-228600" algn="l" defTabSz="1158875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4pPr>
      <a:lvl5pPr marL="2057400" indent="-228600" algn="l" defTabSz="1158875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 b="1">
          <a:solidFill>
            <a:schemeClr val="tx1"/>
          </a:solidFill>
          <a:latin typeface="+mn-lt"/>
        </a:defRPr>
      </a:lvl5pPr>
      <a:lvl6pPr marL="2514600" indent="-228600" algn="l" defTabSz="1158875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b="1">
          <a:solidFill>
            <a:schemeClr val="tx1"/>
          </a:solidFill>
          <a:latin typeface="+mn-lt"/>
        </a:defRPr>
      </a:lvl6pPr>
      <a:lvl7pPr marL="2971800" indent="-228600" algn="l" defTabSz="1158875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b="1">
          <a:solidFill>
            <a:schemeClr val="tx1"/>
          </a:solidFill>
          <a:latin typeface="+mn-lt"/>
        </a:defRPr>
      </a:lvl7pPr>
      <a:lvl8pPr marL="3429000" indent="-228600" algn="l" defTabSz="1158875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b="1">
          <a:solidFill>
            <a:schemeClr val="tx1"/>
          </a:solidFill>
          <a:latin typeface="+mn-lt"/>
        </a:defRPr>
      </a:lvl8pPr>
      <a:lvl9pPr marL="3886200" indent="-228600" algn="l" defTabSz="1158875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b="1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sinobook.com.cn/main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3.e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14300"/>
            <a:ext cx="7772400" cy="514350"/>
          </a:xfrm>
        </p:spPr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11</a:t>
            </a:r>
            <a:r>
              <a:rPr lang="zh-CN" altLang="en-US" dirty="0"/>
              <a:t>章 表格</a:t>
            </a:r>
          </a:p>
        </p:txBody>
      </p:sp>
      <p:pic>
        <p:nvPicPr>
          <p:cNvPr id="14338" name="Picture 2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44788" y="1614487"/>
            <a:ext cx="6323012" cy="2843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39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" y="852487"/>
            <a:ext cx="2190750" cy="301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圆角矩形标注 6"/>
          <p:cNvSpPr/>
          <p:nvPr/>
        </p:nvSpPr>
        <p:spPr bwMode="auto">
          <a:xfrm>
            <a:off x="4038600" y="800100"/>
            <a:ext cx="3352800" cy="514350"/>
          </a:xfrm>
          <a:prstGeom prst="wedgeRoundRectCallout">
            <a:avLst>
              <a:gd name="adj1" fmla="val -30303"/>
              <a:gd name="adj2" fmla="val 103241"/>
              <a:gd name="adj3" fmla="val 16667"/>
            </a:avLst>
          </a:prstGeom>
          <a:solidFill>
            <a:srgbClr val="0000FA"/>
          </a:solidFill>
          <a:ln w="25400" cap="flat" cmpd="sng" algn="ctr">
            <a:solidFill>
              <a:srgbClr val="0000FA"/>
            </a:solidFill>
            <a:prstDash val="solid"/>
            <a:round/>
            <a:headEnd type="none" w="med" len="med"/>
            <a:tailEnd type="none" w="med" len="med"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defTabSz="1158875" eaLnBrk="0" hangingPunct="0">
              <a:lnSpc>
                <a:spcPct val="90000"/>
              </a:lnSpc>
              <a:spcBef>
                <a:spcPct val="20000"/>
              </a:spcBef>
              <a:buClr>
                <a:srgbClr val="660066"/>
              </a:buClr>
              <a:buSzPct val="100000"/>
              <a:buFont typeface="Wingdings" pitchFamily="2" charset="2"/>
              <a:buNone/>
              <a:defRPr/>
            </a:pPr>
            <a:r>
              <a:rPr lang="zh-CN" altLang="en-US" dirty="0">
                <a:solidFill>
                  <a:schemeClr val="bg1"/>
                </a:solidFill>
                <a:ea typeface="黑体" pitchFamily="49" charset="-122"/>
              </a:rPr>
              <a:t>这是采用表格设计的页面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11.3 </a:t>
            </a:r>
            <a:r>
              <a:rPr lang="zh-CN" altLang="en-US" dirty="0"/>
              <a:t>表格属性设置 </a:t>
            </a:r>
          </a:p>
        </p:txBody>
      </p:sp>
      <p:sp>
        <p:nvSpPr>
          <p:cNvPr id="23554" name="Rectangle 3"/>
          <p:cNvSpPr>
            <a:spLocks noGrp="1" noChangeArrowheads="1"/>
          </p:cNvSpPr>
          <p:nvPr>
            <p:ph idx="1"/>
          </p:nvPr>
        </p:nvSpPr>
        <p:spPr>
          <a:xfrm>
            <a:off x="535788" y="948536"/>
            <a:ext cx="8474075" cy="1227533"/>
          </a:xfrm>
        </p:spPr>
        <p:txBody>
          <a:bodyPr/>
          <a:lstStyle/>
          <a:p>
            <a:pPr marL="0" indent="0">
              <a:lnSpc>
                <a:spcPts val="3500"/>
              </a:lnSpc>
              <a:buNone/>
            </a:pPr>
            <a:r>
              <a:rPr lang="zh-CN" altLang="en-US" sz="2000" dirty="0"/>
              <a:t>     表格是网页文件中布局的重要元素，制作网页的过程中常常需要对网页中的表格做一些设置，对表格的设置实质是对表格标记属性的一些设置。 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gray">
          <a:xfrm>
            <a:off x="754862" y="2343150"/>
            <a:ext cx="8229601" cy="2005064"/>
          </a:xfrm>
          <a:prstGeom prst="rect">
            <a:avLst/>
          </a:prstGeom>
          <a:solidFill>
            <a:srgbClr val="FFFF00"/>
          </a:solidFill>
          <a:ln w="38100" algn="ctr">
            <a:solidFill>
              <a:srgbClr val="00B05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02247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2669637"/>
              </p:ext>
            </p:extLst>
          </p:nvPr>
        </p:nvGraphicFramePr>
        <p:xfrm>
          <a:off x="1143000" y="1200150"/>
          <a:ext cx="7516802" cy="3276598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15481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963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722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6956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800100" algn="l"/>
                        </a:tabLst>
                      </a:pPr>
                      <a:r>
                        <a:rPr lang="zh-CN" altLang="en-US" sz="1400" kern="10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属性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800100" algn="l"/>
                        </a:tabLst>
                      </a:pPr>
                      <a:r>
                        <a:rPr lang="zh-CN" altLang="en-US" sz="14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值</a:t>
                      </a:r>
                      <a:endParaRPr lang="zh-CN" sz="1800" b="1" kern="100" dirty="0">
                        <a:solidFill>
                          <a:srgbClr val="0000FA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800100" algn="l"/>
                        </a:tabLst>
                      </a:pPr>
                      <a:r>
                        <a:rPr lang="zh-CN" altLang="en-US" sz="14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描述</a:t>
                      </a:r>
                      <a:endParaRPr lang="zh-CN" sz="1800" b="1" kern="100" dirty="0">
                        <a:solidFill>
                          <a:srgbClr val="0000FA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521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800100" algn="l"/>
                        </a:tabLst>
                      </a:pPr>
                      <a:r>
                        <a:rPr lang="en-US" altLang="zh-CN" sz="1400" kern="10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align</a:t>
                      </a:r>
                      <a:endParaRPr lang="zh-CN" altLang="en-US" sz="1400" kern="100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800100" algn="l"/>
                        </a:tabLst>
                      </a:pPr>
                      <a:r>
                        <a:rPr lang="en-US" altLang="zh-CN" sz="1400" kern="10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left | center | right</a:t>
                      </a:r>
                      <a:endParaRPr lang="zh-CN" altLang="en-US" sz="1400" kern="100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800100" algn="l"/>
                        </a:tabLst>
                      </a:pPr>
                      <a:r>
                        <a:rPr lang="zh-CN" altLang="en-US" sz="1400" kern="10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规定表格相对周围元素的对齐方式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9521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800100" algn="l"/>
                        </a:tabLst>
                      </a:pPr>
                      <a:r>
                        <a:rPr lang="en-US" sz="1400" kern="100" dirty="0" err="1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bgcolor</a:t>
                      </a:r>
                      <a:endParaRPr lang="zh-CN" altLang="en-US" sz="1400" kern="100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800100" algn="l"/>
                        </a:tabLst>
                      </a:pPr>
                      <a:r>
                        <a:rPr lang="en-US" altLang="zh-CN" sz="1400" kern="100" dirty="0" err="1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colorname</a:t>
                      </a:r>
                      <a:r>
                        <a:rPr lang="en-US" altLang="zh-CN" sz="1400" kern="10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 | </a:t>
                      </a:r>
                      <a:r>
                        <a:rPr lang="en-US" altLang="zh-CN" sz="1400" kern="100" dirty="0" err="1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rgb</a:t>
                      </a:r>
                      <a:r>
                        <a:rPr lang="zh-CN" altLang="en-US" sz="1400" kern="10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函数 </a:t>
                      </a:r>
                      <a:r>
                        <a:rPr lang="en-US" altLang="zh-CN" sz="1400" kern="10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| </a:t>
                      </a:r>
                      <a:r>
                        <a:rPr lang="zh-CN" altLang="en-US" sz="1400" kern="10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十六进制数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800100" algn="l"/>
                        </a:tabLst>
                      </a:pPr>
                      <a:r>
                        <a:rPr lang="zh-CN" altLang="en-US" sz="1400" kern="10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规定表格的背景颜色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9521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800100" algn="l"/>
                        </a:tabLst>
                      </a:pP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border</a:t>
                      </a:r>
                      <a:endParaRPr lang="zh-CN" altLang="en-US" sz="1400" kern="100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800100" algn="l"/>
                        </a:tabLst>
                      </a:pPr>
                      <a:r>
                        <a:rPr lang="en-US" altLang="zh-CN" sz="1400" kern="10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pixels</a:t>
                      </a:r>
                      <a:endParaRPr lang="zh-CN" altLang="en-US" sz="1400" kern="100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800100" algn="l"/>
                        </a:tabLst>
                      </a:pPr>
                      <a:r>
                        <a:rPr lang="zh-CN" altLang="en-US" sz="1400" kern="10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规定表格边框的宽度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9521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800100" algn="l"/>
                        </a:tabLst>
                      </a:pP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cellpadding</a:t>
                      </a:r>
                      <a:endParaRPr lang="zh-CN" altLang="en-US" sz="1400" kern="100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800100" algn="l"/>
                        </a:tabLst>
                      </a:pPr>
                      <a:r>
                        <a:rPr lang="en-US" altLang="zh-CN" sz="1400" kern="10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pixels | %</a:t>
                      </a:r>
                      <a:endParaRPr lang="zh-CN" altLang="en-US" sz="1400" kern="100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800100" algn="l"/>
                        </a:tabLst>
                      </a:pPr>
                      <a:r>
                        <a:rPr lang="zh-CN" altLang="en-US" sz="1400" kern="10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规定单元边沿与其内容间的空白</a:t>
                      </a: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 </a:t>
                      </a:r>
                      <a:endParaRPr lang="zh-CN" altLang="en-US" sz="1400" kern="100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9521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800100" algn="l"/>
                        </a:tabLst>
                      </a:pPr>
                      <a:r>
                        <a:rPr lang="en-US" altLang="zh-CN" sz="1400" kern="100" dirty="0" err="1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cellspacing</a:t>
                      </a:r>
                      <a:endParaRPr lang="zh-CN" altLang="en-US" sz="1400" kern="100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800100" algn="l"/>
                        </a:tabLst>
                        <a:defRPr/>
                      </a:pPr>
                      <a:r>
                        <a:rPr lang="en-US" altLang="zh-CN" sz="1400" kern="10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pixels | %</a:t>
                      </a:r>
                      <a:endParaRPr lang="zh-CN" altLang="en-US" sz="1400" kern="100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800100" algn="l"/>
                        </a:tabLst>
                      </a:pPr>
                      <a:r>
                        <a:rPr lang="zh-CN" altLang="en-US" sz="1400" kern="10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规定单元格间的空白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99593817"/>
                  </a:ext>
                </a:extLst>
              </a:tr>
              <a:tr h="583474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800100" algn="l"/>
                        </a:tabLst>
                      </a:pPr>
                      <a:r>
                        <a:rPr lang="en-US" altLang="zh-CN" sz="1400" kern="10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frame</a:t>
                      </a:r>
                      <a:endParaRPr lang="zh-CN" altLang="en-US" sz="1400" kern="100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600"/>
                        </a:lnSpc>
                        <a:spcAft>
                          <a:spcPts val="0"/>
                        </a:spcAft>
                        <a:tabLst>
                          <a:tab pos="800100" algn="l"/>
                        </a:tabLst>
                      </a:pPr>
                      <a:r>
                        <a:rPr lang="en-US" altLang="zh-CN" sz="1400" kern="10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above | below | </a:t>
                      </a:r>
                      <a:r>
                        <a:rPr lang="en-US" altLang="zh-CN" sz="1400" kern="100" dirty="0" err="1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hsides</a:t>
                      </a:r>
                      <a:r>
                        <a:rPr lang="en-US" altLang="zh-CN" sz="1400" kern="10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 | </a:t>
                      </a:r>
                      <a:r>
                        <a:rPr lang="en-US" altLang="zh-CN" sz="1400" kern="100" dirty="0" err="1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vsides</a:t>
                      </a:r>
                      <a:r>
                        <a:rPr lang="en-US" altLang="zh-CN" sz="1400" kern="10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 |</a:t>
                      </a:r>
                    </a:p>
                    <a:p>
                      <a:pPr marL="0" algn="ctr" defTabSz="914400" rtl="0" eaLnBrk="1" latinLnBrk="0" hangingPunct="1">
                        <a:lnSpc>
                          <a:spcPts val="1600"/>
                        </a:lnSpc>
                        <a:spcAft>
                          <a:spcPts val="0"/>
                        </a:spcAft>
                        <a:tabLst>
                          <a:tab pos="800100" algn="l"/>
                        </a:tabLst>
                      </a:pPr>
                      <a:r>
                        <a:rPr lang="en-US" altLang="zh-CN" sz="1400" kern="100" dirty="0" err="1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lhs</a:t>
                      </a:r>
                      <a:r>
                        <a:rPr lang="en-US" altLang="zh-CN" sz="1400" kern="10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 | </a:t>
                      </a:r>
                      <a:r>
                        <a:rPr lang="en-US" altLang="zh-CN" sz="1400" kern="100" dirty="0" err="1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rhs</a:t>
                      </a:r>
                      <a:r>
                        <a:rPr lang="en-US" altLang="zh-CN" sz="1400" kern="10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 | border | void</a:t>
                      </a:r>
                      <a:endParaRPr lang="zh-CN" altLang="en-US" sz="1400" kern="100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800100" algn="l"/>
                        </a:tabLst>
                      </a:pPr>
                      <a:r>
                        <a:rPr lang="zh-CN" altLang="en-US" sz="1400" kern="10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规定外侧边框的哪个部分是可见的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5917458"/>
                  </a:ext>
                </a:extLst>
              </a:tr>
              <a:tr h="299521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800100" algn="l"/>
                        </a:tabLst>
                      </a:pPr>
                      <a:r>
                        <a:rPr lang="en-US" altLang="zh-CN" sz="1400" kern="10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rules</a:t>
                      </a:r>
                      <a:endParaRPr lang="zh-CN" altLang="en-US" sz="1400" kern="100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800100" algn="l"/>
                        </a:tabLst>
                      </a:pPr>
                      <a:r>
                        <a:rPr lang="en-US" altLang="zh-CN" sz="1400" kern="10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none | all | rows | cols | groups</a:t>
                      </a:r>
                      <a:endParaRPr lang="zh-CN" altLang="en-US" sz="1400" kern="100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800100" algn="l"/>
                        </a:tabLst>
                        <a:defRPr/>
                      </a:pPr>
                      <a:r>
                        <a:rPr lang="zh-CN" altLang="en-US" sz="1400" kern="10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规定内侧边框的哪个部分是可见的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72692306"/>
                  </a:ext>
                </a:extLst>
              </a:tr>
              <a:tr h="299521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800100" algn="l"/>
                        </a:tabLst>
                      </a:pPr>
                      <a:r>
                        <a:rPr lang="en-US" altLang="zh-CN" sz="1400" kern="10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height</a:t>
                      </a:r>
                      <a:endParaRPr lang="zh-CN" altLang="en-US" sz="1400" kern="100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800100" algn="l"/>
                        </a:tabLst>
                        <a:defRPr/>
                      </a:pPr>
                      <a:r>
                        <a:rPr lang="en-US" altLang="zh-CN" sz="1400" kern="10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pixels | %</a:t>
                      </a:r>
                      <a:endParaRPr lang="zh-CN" altLang="en-US" sz="1400" kern="100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800100" algn="l"/>
                        </a:tabLst>
                      </a:pPr>
                      <a:r>
                        <a:rPr lang="zh-CN" altLang="en-US" sz="1400" kern="10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规定表格的高度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8342496"/>
                  </a:ext>
                </a:extLst>
              </a:tr>
              <a:tr h="299521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800100" algn="l"/>
                        </a:tabLst>
                      </a:pPr>
                      <a:r>
                        <a:rPr lang="en-US" altLang="zh-CN" sz="1400" kern="10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width</a:t>
                      </a:r>
                      <a:endParaRPr lang="zh-CN" altLang="en-US" sz="1400" kern="100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800100" algn="l"/>
                        </a:tabLst>
                        <a:defRPr/>
                      </a:pPr>
                      <a:r>
                        <a:rPr lang="en-US" altLang="zh-CN" sz="1400" kern="10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pixels | %</a:t>
                      </a:r>
                      <a:endParaRPr lang="zh-CN" altLang="en-US" sz="1400" kern="100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800100" algn="l"/>
                        </a:tabLst>
                      </a:pPr>
                      <a:r>
                        <a:rPr lang="zh-CN" altLang="en-US" sz="1400" kern="10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规定表格的宽度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14624697"/>
                  </a:ext>
                </a:extLst>
              </a:tr>
            </a:tbl>
          </a:graphicData>
        </a:graphic>
      </p:graphicFrame>
      <p:sp>
        <p:nvSpPr>
          <p:cNvPr id="8" name="Rectangle 2">
            <a:extLst>
              <a:ext uri="{FF2B5EF4-FFF2-40B4-BE49-F238E27FC236}">
                <a16:creationId xmlns:a16="http://schemas.microsoft.com/office/drawing/2014/main" id="{C02C8FA8-2C03-4F26-9AA5-51FD9DBD71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89020" y="73826"/>
            <a:ext cx="7761287" cy="567929"/>
          </a:xfrm>
        </p:spPr>
        <p:txBody>
          <a:bodyPr/>
          <a:lstStyle/>
          <a:p>
            <a:r>
              <a:rPr lang="en-US" altLang="zh-CN" dirty="0"/>
              <a:t>11.3 </a:t>
            </a:r>
            <a:r>
              <a:rPr lang="zh-CN" altLang="en-US" dirty="0"/>
              <a:t>表格属性设置 </a:t>
            </a:r>
          </a:p>
        </p:txBody>
      </p:sp>
    </p:spTree>
    <p:extLst>
      <p:ext uri="{BB962C8B-B14F-4D97-AF65-F5344CB8AC3E}">
        <p14:creationId xmlns:p14="http://schemas.microsoft.com/office/powerpoint/2010/main" val="25070636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533400" y="3490912"/>
            <a:ext cx="8534400" cy="11953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indent="354013" defTabSz="1158875"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ct val="100000"/>
              <a:tabLst>
                <a:tab pos="442913" algn="l"/>
              </a:tabLst>
            </a:pPr>
            <a:r>
              <a:rPr kumimoji="0" lang="zh-CN" alt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微软雅黑" pitchFamily="34" charset="-122"/>
                <a:cs typeface="+mn-cs"/>
              </a:rPr>
              <a:t>    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微软雅黑" pitchFamily="34" charset="-122"/>
              <a:cs typeface="+mn-cs"/>
            </a:endParaRPr>
          </a:p>
        </p:txBody>
      </p:sp>
      <p:sp>
        <p:nvSpPr>
          <p:cNvPr id="5" name="内容占位符 4"/>
          <p:cNvSpPr>
            <a:spLocks/>
          </p:cNvSpPr>
          <p:nvPr/>
        </p:nvSpPr>
        <p:spPr bwMode="auto">
          <a:xfrm>
            <a:off x="533400" y="800100"/>
            <a:ext cx="8516937" cy="413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latinLnBrk="0">
              <a:lnSpc>
                <a:spcPts val="3200"/>
              </a:lnSpc>
              <a:spcBef>
                <a:spcPct val="20000"/>
              </a:spcBef>
              <a:buClr>
                <a:srgbClr val="0000FA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sz="1800" b="0" kern="0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基本语法：</a:t>
            </a:r>
            <a:endParaRPr lang="en-US" altLang="zh-CN" sz="1800" b="0" kern="0" dirty="0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 defTabSz="1158875">
              <a:lnSpc>
                <a:spcPts val="3200"/>
              </a:lnSpc>
              <a:spcBef>
                <a:spcPct val="20000"/>
              </a:spcBef>
              <a:buClr>
                <a:schemeClr val="accent1"/>
              </a:buClr>
              <a:buSzPct val="80000"/>
              <a:tabLst>
                <a:tab pos="442913" algn="l"/>
              </a:tabLst>
            </a:pPr>
            <a:r>
              <a:rPr lang="en-US" altLang="zh-CN" sz="1600" b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     &lt;table  border=""  </a:t>
            </a:r>
            <a:r>
              <a:rPr lang="en-US" altLang="zh-CN" sz="1600" b="0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bordercolor</a:t>
            </a:r>
            <a:r>
              <a:rPr lang="en-US" altLang="zh-CN" sz="1600" b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="“  </a:t>
            </a:r>
            <a:r>
              <a:rPr lang="en-US" altLang="zh-CN" sz="1600" b="0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bordercolorlight</a:t>
            </a:r>
            <a:r>
              <a:rPr lang="en-US" altLang="zh-CN" sz="1600" b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=""  </a:t>
            </a:r>
            <a:r>
              <a:rPr lang="en-US" altLang="zh-CN" sz="1600" b="0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bordercolordark</a:t>
            </a:r>
            <a:r>
              <a:rPr lang="en-US" altLang="zh-CN" sz="1600" b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="" &gt; ...  &lt;/table &gt;</a:t>
            </a:r>
          </a:p>
          <a:p>
            <a:pPr marL="342900" lvl="0" indent="-342900" defTabSz="1158875">
              <a:lnSpc>
                <a:spcPts val="3200"/>
              </a:lnSpc>
              <a:spcBef>
                <a:spcPct val="20000"/>
              </a:spcBef>
              <a:buClr>
                <a:srgbClr val="0000FA"/>
              </a:buClr>
              <a:buSzPct val="80000"/>
              <a:buFont typeface="Wingdings" panose="05000000000000000000" pitchFamily="2" charset="2"/>
              <a:buChar char="l"/>
              <a:tabLst>
                <a:tab pos="442913" algn="l"/>
              </a:tabLst>
            </a:pPr>
            <a:r>
              <a:rPr lang="zh-CN" altLang="en-US" sz="1800" b="0" kern="0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语法说明：</a:t>
            </a:r>
          </a:p>
          <a:p>
            <a:pPr marL="342900" indent="-342900">
              <a:lnSpc>
                <a:spcPts val="3200"/>
              </a:lnSpc>
              <a:spcBef>
                <a:spcPct val="20000"/>
              </a:spcBef>
              <a:buClr>
                <a:schemeClr val="accent1"/>
              </a:buClr>
              <a:buSzPct val="80000"/>
            </a:pPr>
            <a:r>
              <a:rPr lang="en-US" altLang="zh-CN" sz="1800" b="0" dirty="0">
                <a:latin typeface="微软雅黑" pitchFamily="34" charset="-122"/>
                <a:ea typeface="微软雅黑" pitchFamily="34" charset="-122"/>
              </a:rPr>
              <a:t>     1</a:t>
            </a:r>
            <a:r>
              <a:rPr lang="zh-CN" altLang="en-US" sz="1800" b="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800" b="0" dirty="0">
                <a:latin typeface="微软雅黑" pitchFamily="34" charset="-122"/>
                <a:ea typeface="微软雅黑" pitchFamily="34" charset="-122"/>
              </a:rPr>
              <a:t>border</a:t>
            </a:r>
            <a:r>
              <a:rPr lang="zh-CN" altLang="en-US" sz="1800" b="0" dirty="0">
                <a:latin typeface="微软雅黑" pitchFamily="34" charset="-122"/>
                <a:ea typeface="微软雅黑" pitchFamily="34" charset="-122"/>
              </a:rPr>
              <a:t>属性：用于设置边框的粗细</a:t>
            </a:r>
            <a:endParaRPr lang="en-US" altLang="zh-CN" sz="1800" b="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ts val="3200"/>
              </a:lnSpc>
              <a:spcBef>
                <a:spcPct val="20000"/>
              </a:spcBef>
              <a:buClr>
                <a:schemeClr val="accent1"/>
              </a:buClr>
              <a:buSzPct val="80000"/>
            </a:pPr>
            <a:r>
              <a:rPr lang="en-US" altLang="zh-CN" sz="1800" b="0" dirty="0">
                <a:latin typeface="微软雅黑" pitchFamily="34" charset="-122"/>
                <a:ea typeface="微软雅黑" pitchFamily="34" charset="-122"/>
              </a:rPr>
              <a:t>     2</a:t>
            </a:r>
            <a:r>
              <a:rPr lang="zh-CN" altLang="en-US" sz="1800" b="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800" b="0" dirty="0" err="1">
                <a:latin typeface="微软雅黑" pitchFamily="34" charset="-122"/>
                <a:ea typeface="微软雅黑" pitchFamily="34" charset="-122"/>
              </a:rPr>
              <a:t>bordercolor</a:t>
            </a:r>
            <a:r>
              <a:rPr lang="zh-CN" altLang="en-US" sz="1800" b="0" dirty="0">
                <a:latin typeface="微软雅黑" pitchFamily="34" charset="-122"/>
                <a:ea typeface="微软雅黑" pitchFamily="34" charset="-122"/>
              </a:rPr>
              <a:t>属性：设置表格边框的颜色</a:t>
            </a:r>
            <a:endParaRPr lang="en-US" altLang="zh-CN" sz="1800" b="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ts val="3200"/>
              </a:lnSpc>
              <a:spcBef>
                <a:spcPct val="20000"/>
              </a:spcBef>
              <a:buClr>
                <a:schemeClr val="accent1"/>
              </a:buClr>
              <a:buSzPct val="80000"/>
            </a:pPr>
            <a:r>
              <a:rPr lang="en-US" altLang="zh-CN" sz="1800" b="0" dirty="0">
                <a:latin typeface="微软雅黑" pitchFamily="34" charset="-122"/>
                <a:ea typeface="微软雅黑" pitchFamily="34" charset="-122"/>
              </a:rPr>
              <a:t>	3</a:t>
            </a:r>
            <a:r>
              <a:rPr lang="zh-CN" altLang="en-US" sz="1800" b="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800" b="0" dirty="0" err="1">
                <a:latin typeface="微软雅黑" pitchFamily="34" charset="-122"/>
                <a:ea typeface="微软雅黑" pitchFamily="34" charset="-122"/>
              </a:rPr>
              <a:t>bordercolorlight</a:t>
            </a:r>
            <a:r>
              <a:rPr lang="zh-CN" altLang="en-US" sz="1800" b="0" dirty="0">
                <a:latin typeface="微软雅黑" pitchFamily="34" charset="-122"/>
                <a:ea typeface="微软雅黑" pitchFamily="34" charset="-122"/>
              </a:rPr>
              <a:t>属性：设置表格亮边框，对表格左上边框生效</a:t>
            </a:r>
            <a:endParaRPr lang="en-US" altLang="zh-CN" sz="1800" b="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ts val="3200"/>
              </a:lnSpc>
              <a:spcBef>
                <a:spcPct val="20000"/>
              </a:spcBef>
              <a:buClr>
                <a:schemeClr val="accent1"/>
              </a:buClr>
              <a:buSzPct val="80000"/>
            </a:pPr>
            <a:r>
              <a:rPr lang="en-US" altLang="zh-CN" sz="1800" b="0" dirty="0">
                <a:latin typeface="微软雅黑" pitchFamily="34" charset="-122"/>
                <a:ea typeface="微软雅黑" pitchFamily="34" charset="-122"/>
              </a:rPr>
              <a:t>     4</a:t>
            </a:r>
            <a:r>
              <a:rPr lang="zh-CN" altLang="en-US" sz="1800" b="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800" b="0" dirty="0" err="1">
                <a:latin typeface="微软雅黑" pitchFamily="34" charset="-122"/>
                <a:ea typeface="微软雅黑" pitchFamily="34" charset="-122"/>
              </a:rPr>
              <a:t>bordercolordark</a:t>
            </a:r>
            <a:r>
              <a:rPr lang="zh-CN" altLang="en-US" sz="1800" b="0" dirty="0">
                <a:latin typeface="微软雅黑" pitchFamily="34" charset="-122"/>
                <a:ea typeface="微软雅黑" pitchFamily="34" charset="-122"/>
              </a:rPr>
              <a:t>属性：设置表格暗边框，对表格右下边框生效</a:t>
            </a:r>
          </a:p>
          <a:p>
            <a:pPr marL="342900" indent="-342900" latinLnBrk="0">
              <a:lnSpc>
                <a:spcPts val="32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endParaRPr kumimoji="0" lang="en-US" altLang="zh-CN" sz="1800" b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97BC6343-A3D7-40A8-8F99-6E56DFB948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89020" y="73826"/>
            <a:ext cx="7761287" cy="567929"/>
          </a:xfrm>
        </p:spPr>
        <p:txBody>
          <a:bodyPr/>
          <a:lstStyle/>
          <a:p>
            <a:r>
              <a:rPr lang="en-US" altLang="zh-CN" dirty="0"/>
              <a:t>11.3.1 </a:t>
            </a:r>
            <a:r>
              <a:rPr lang="zh-CN" altLang="en-US" dirty="0"/>
              <a:t>表格边框属性 </a:t>
            </a:r>
          </a:p>
        </p:txBody>
      </p:sp>
    </p:spTree>
    <p:extLst>
      <p:ext uri="{BB962C8B-B14F-4D97-AF65-F5344CB8AC3E}">
        <p14:creationId xmlns:p14="http://schemas.microsoft.com/office/powerpoint/2010/main" val="36348220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11.3.1 </a:t>
            </a:r>
            <a:r>
              <a:rPr lang="zh-CN" altLang="en-US" dirty="0"/>
              <a:t>表格边框属性 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533400" y="819150"/>
            <a:ext cx="8534400" cy="1875234"/>
          </a:xfrm>
        </p:spPr>
        <p:txBody>
          <a:bodyPr/>
          <a:lstStyle/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/>
              <a:t>&lt;!-- edu_11_3_1.html --&gt;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/>
              <a:t>&lt;body&gt;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/>
              <a:t>	&lt;h4&gt;</a:t>
            </a:r>
            <a:r>
              <a:rPr lang="zh-CN" altLang="en-US" sz="1400" dirty="0"/>
              <a:t>设置表格边框、背景、范围</a:t>
            </a:r>
            <a:r>
              <a:rPr lang="en-US" altLang="zh-CN" sz="1400" dirty="0"/>
              <a:t>&lt;/h4&gt;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/>
              <a:t>	&lt;table align="center" border="12" </a:t>
            </a:r>
            <a:r>
              <a:rPr lang="en-US" altLang="zh-CN" sz="1400" dirty="0" err="1"/>
              <a:t>bordercolor</a:t>
            </a:r>
            <a:r>
              <a:rPr lang="en-US" altLang="zh-CN" sz="1400" dirty="0"/>
              <a:t>="#0000FF"      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/>
              <a:t>     </a:t>
            </a:r>
            <a:r>
              <a:rPr lang="en-US" altLang="zh-CN" sz="1400" dirty="0" err="1"/>
              <a:t>bordercolorlight</a:t>
            </a:r>
            <a:r>
              <a:rPr lang="en-US" altLang="zh-CN" sz="1400" dirty="0"/>
              <a:t>="#ff0000" </a:t>
            </a:r>
            <a:r>
              <a:rPr lang="en-US" altLang="zh-CN" sz="1400" dirty="0" err="1"/>
              <a:t>bordercolordark</a:t>
            </a:r>
            <a:r>
              <a:rPr lang="en-US" altLang="zh-CN" sz="1400" dirty="0"/>
              <a:t>="#6600ff“  </a:t>
            </a:r>
            <a:r>
              <a:rPr lang="en-US" altLang="zh-CN" sz="1400" dirty="0" err="1"/>
              <a:t>bgcolor</a:t>
            </a:r>
            <a:r>
              <a:rPr lang="en-US" altLang="zh-CN" sz="1400" dirty="0"/>
              <a:t>="#99cccc“              width="500px" height="100px"&gt;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/>
              <a:t>	&lt;</a:t>
            </a:r>
            <a:r>
              <a:rPr lang="en-US" altLang="zh-CN" sz="1400" dirty="0" err="1"/>
              <a:t>tr</a:t>
            </a:r>
            <a:r>
              <a:rPr lang="en-US" altLang="zh-CN" sz="1400" dirty="0"/>
              <a:t>&gt;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/>
              <a:t>	&lt;</a:t>
            </a:r>
            <a:r>
              <a:rPr lang="en-US" altLang="zh-CN" sz="1400" dirty="0" err="1"/>
              <a:t>th</a:t>
            </a:r>
            <a:r>
              <a:rPr lang="en-US" altLang="zh-CN" sz="1400" dirty="0"/>
              <a:t>&gt;</a:t>
            </a:r>
            <a:r>
              <a:rPr lang="zh-CN" altLang="en-US" sz="1400" dirty="0"/>
              <a:t>学号</a:t>
            </a:r>
            <a:r>
              <a:rPr lang="en-US" altLang="zh-CN" sz="1400" dirty="0"/>
              <a:t>&lt;/</a:t>
            </a:r>
            <a:r>
              <a:rPr lang="en-US" altLang="zh-CN" sz="1400" dirty="0" err="1"/>
              <a:t>th</a:t>
            </a:r>
            <a:r>
              <a:rPr lang="en-US" altLang="zh-CN" sz="1400" dirty="0"/>
              <a:t>&gt;&lt;</a:t>
            </a:r>
            <a:r>
              <a:rPr lang="en-US" altLang="zh-CN" sz="1400" dirty="0" err="1"/>
              <a:t>th</a:t>
            </a:r>
            <a:r>
              <a:rPr lang="en-US" altLang="zh-CN" sz="1400" dirty="0"/>
              <a:t>&gt;</a:t>
            </a:r>
            <a:r>
              <a:rPr lang="zh-CN" altLang="en-US" sz="1400" dirty="0"/>
              <a:t>姓名</a:t>
            </a:r>
            <a:r>
              <a:rPr lang="en-US" altLang="zh-CN" sz="1400" dirty="0"/>
              <a:t>&lt;/</a:t>
            </a:r>
            <a:r>
              <a:rPr lang="en-US" altLang="zh-CN" sz="1400" dirty="0" err="1"/>
              <a:t>th</a:t>
            </a:r>
            <a:r>
              <a:rPr lang="en-US" altLang="zh-CN" sz="1400" dirty="0"/>
              <a:t>&gt;&lt;</a:t>
            </a:r>
            <a:r>
              <a:rPr lang="en-US" altLang="zh-CN" sz="1400" dirty="0" err="1"/>
              <a:t>th</a:t>
            </a:r>
            <a:r>
              <a:rPr lang="en-US" altLang="zh-CN" sz="1400" dirty="0"/>
              <a:t>&gt;</a:t>
            </a:r>
            <a:r>
              <a:rPr lang="zh-CN" altLang="en-US" sz="1400" dirty="0"/>
              <a:t>所在院系</a:t>
            </a:r>
            <a:r>
              <a:rPr lang="en-US" altLang="zh-CN" sz="1400" dirty="0"/>
              <a:t>&lt;/</a:t>
            </a:r>
            <a:r>
              <a:rPr lang="en-US" altLang="zh-CN" sz="1400" dirty="0" err="1"/>
              <a:t>th</a:t>
            </a:r>
            <a:r>
              <a:rPr lang="en-US" altLang="zh-CN" sz="1400" dirty="0"/>
              <a:t>&gt;	&lt;/</a:t>
            </a:r>
            <a:r>
              <a:rPr lang="en-US" altLang="zh-CN" sz="1400" dirty="0" err="1"/>
              <a:t>tr</a:t>
            </a:r>
            <a:r>
              <a:rPr lang="en-US" altLang="zh-CN" sz="1400" dirty="0"/>
              <a:t>&gt;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/>
              <a:t>……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/>
              <a:t>&lt;/body&gt;</a:t>
            </a:r>
            <a:endParaRPr lang="zh-CN" altLang="en-US" sz="2000" dirty="0"/>
          </a:p>
        </p:txBody>
      </p:sp>
      <p:pic>
        <p:nvPicPr>
          <p:cNvPr id="11" name="图片 10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1" y="2600325"/>
            <a:ext cx="5325745" cy="20002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" name="曲线连接符 2"/>
          <p:cNvCxnSpPr/>
          <p:nvPr/>
        </p:nvCxnSpPr>
        <p:spPr bwMode="auto">
          <a:xfrm rot="16200000" flipH="1">
            <a:off x="2133600" y="1695450"/>
            <a:ext cx="1600200" cy="1752600"/>
          </a:xfrm>
          <a:prstGeom prst="curvedConnector3">
            <a:avLst/>
          </a:prstGeom>
          <a:gradFill rotWithShape="1">
            <a:gsLst>
              <a:gs pos="0">
                <a:srgbClr val="000080">
                  <a:gamma/>
                  <a:shade val="46275"/>
                  <a:invGamma/>
                </a:srgbClr>
              </a:gs>
              <a:gs pos="100000">
                <a:srgbClr val="000080"/>
              </a:gs>
            </a:gsLst>
            <a:lin ang="5400000" scaled="1"/>
          </a:gra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</p:cxnSp>
      <p:cxnSp>
        <p:nvCxnSpPr>
          <p:cNvPr id="15" name="曲线连接符 14"/>
          <p:cNvCxnSpPr/>
          <p:nvPr/>
        </p:nvCxnSpPr>
        <p:spPr bwMode="auto">
          <a:xfrm rot="16200000" flipH="1">
            <a:off x="4305301" y="2419350"/>
            <a:ext cx="1943100" cy="876300"/>
          </a:xfrm>
          <a:prstGeom prst="curvedConnector3">
            <a:avLst>
              <a:gd name="adj1" fmla="val 50000"/>
            </a:avLst>
          </a:prstGeom>
          <a:gradFill rotWithShape="1">
            <a:gsLst>
              <a:gs pos="0">
                <a:srgbClr val="000080">
                  <a:gamma/>
                  <a:shade val="46275"/>
                  <a:invGamma/>
                </a:srgbClr>
              </a:gs>
              <a:gs pos="100000">
                <a:srgbClr val="000080"/>
              </a:gs>
            </a:gsLst>
            <a:lin ang="5400000" scaled="1"/>
          </a:gradFill>
          <a:ln w="25400" cap="flat" cmpd="sng" algn="ctr">
            <a:solidFill>
              <a:srgbClr val="3333FF"/>
            </a:solidFill>
            <a:prstDash val="solid"/>
            <a:round/>
            <a:headEnd type="none" w="med" len="med"/>
            <a:tailEnd type="arrow"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</p:cxnSp>
      <p:sp>
        <p:nvSpPr>
          <p:cNvPr id="9" name="矩形 8"/>
          <p:cNvSpPr/>
          <p:nvPr/>
        </p:nvSpPr>
        <p:spPr>
          <a:xfrm>
            <a:off x="533400" y="2724150"/>
            <a:ext cx="29718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&lt;!-- </a:t>
            </a:r>
            <a:r>
              <a:rPr lang="zh-CN" altLang="en-US" sz="1400" b="0" dirty="0">
                <a:latin typeface="Verdana" pitchFamily="34" charset="0"/>
                <a:cs typeface="Verdana" pitchFamily="34" charset="0"/>
              </a:rPr>
              <a:t>第</a:t>
            </a: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2</a:t>
            </a:r>
            <a:r>
              <a:rPr lang="zh-CN" altLang="en-US" sz="1400" b="0" dirty="0">
                <a:latin typeface="Verdana" pitchFamily="34" charset="0"/>
                <a:cs typeface="Verdana" pitchFamily="34" charset="0"/>
              </a:rPr>
              <a:t>个表格设置</a:t>
            </a: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  <a:sym typeface="Wingdings" pitchFamily="2" charset="2"/>
              </a:rPr>
              <a:t>--&gt;</a:t>
            </a:r>
            <a:endParaRPr lang="en-US" altLang="zh-CN" sz="1400" b="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lnSpc>
                <a:spcPts val="1600"/>
              </a:lnSpc>
            </a:pP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&lt;table align="center" border="10px"  	       background="backimage1.jpg" 		       width="500px" height="100px"&gt;</a:t>
            </a:r>
          </a:p>
          <a:p>
            <a:pPr>
              <a:lnSpc>
                <a:spcPts val="1600"/>
              </a:lnSpc>
            </a:pP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……</a:t>
            </a:r>
          </a:p>
          <a:p>
            <a:pPr>
              <a:lnSpc>
                <a:spcPts val="1600"/>
              </a:lnSpc>
            </a:pP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&lt;/table&gt;</a:t>
            </a:r>
            <a:endParaRPr lang="zh-CN" altLang="en-US" sz="1400" b="0" dirty="0">
              <a:latin typeface="Verdana" pitchFamily="34" charset="0"/>
              <a:cs typeface="Verdana" pitchFamily="34" charset="0"/>
            </a:endParaRPr>
          </a:p>
        </p:txBody>
      </p:sp>
      <p:cxnSp>
        <p:nvCxnSpPr>
          <p:cNvPr id="19" name="曲线连接符 18"/>
          <p:cNvCxnSpPr/>
          <p:nvPr/>
        </p:nvCxnSpPr>
        <p:spPr bwMode="auto">
          <a:xfrm>
            <a:off x="2400300" y="3714750"/>
            <a:ext cx="1752600" cy="660093"/>
          </a:xfrm>
          <a:prstGeom prst="curvedConnector3">
            <a:avLst/>
          </a:prstGeom>
          <a:gradFill rotWithShape="1">
            <a:gsLst>
              <a:gs pos="0">
                <a:srgbClr val="000080">
                  <a:gamma/>
                  <a:shade val="46275"/>
                  <a:invGamma/>
                </a:srgbClr>
              </a:gs>
              <a:gs pos="100000">
                <a:srgbClr val="000080"/>
              </a:gs>
            </a:gsLst>
            <a:lin ang="5400000" scaled="1"/>
          </a:gradFill>
          <a:ln w="25400" cap="flat" cmpd="sng" algn="ctr">
            <a:solidFill>
              <a:srgbClr val="92D050"/>
            </a:solidFill>
            <a:prstDash val="solid"/>
            <a:round/>
            <a:headEnd type="none" w="med" len="med"/>
            <a:tailEnd type="arrow"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3166544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/>
          </p:cNvSpPr>
          <p:nvPr/>
        </p:nvSpPr>
        <p:spPr bwMode="auto">
          <a:xfrm>
            <a:off x="533400" y="800100"/>
            <a:ext cx="8516937" cy="413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latinLnBrk="0">
              <a:lnSpc>
                <a:spcPts val="3200"/>
              </a:lnSpc>
              <a:spcBef>
                <a:spcPct val="20000"/>
              </a:spcBef>
              <a:buClr>
                <a:srgbClr val="0000FA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sz="1800" b="0" kern="0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基本语法：</a:t>
            </a:r>
            <a:endParaRPr lang="en-US" altLang="zh-CN" sz="1800" b="0" kern="0" dirty="0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 defTabSz="1158875">
              <a:lnSpc>
                <a:spcPts val="3200"/>
              </a:lnSpc>
              <a:spcBef>
                <a:spcPct val="20000"/>
              </a:spcBef>
              <a:buClr>
                <a:schemeClr val="accent1"/>
              </a:buClr>
              <a:buSzPct val="80000"/>
              <a:tabLst>
                <a:tab pos="442913" algn="l"/>
              </a:tabLst>
            </a:pPr>
            <a:r>
              <a:rPr lang="en-US" altLang="zh-CN" sz="1600" b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     &lt;table  width=“” height=</a:t>
            </a:r>
            <a:r>
              <a:rPr lang="zh-CN" altLang="en-US" sz="1600" b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“”</a:t>
            </a:r>
            <a:r>
              <a:rPr lang="en-US" altLang="zh-CN" sz="1600" b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&gt; ... &lt;/table &gt;</a:t>
            </a:r>
          </a:p>
          <a:p>
            <a:pPr marL="342900" lvl="0" indent="-342900" defTabSz="1158875">
              <a:lnSpc>
                <a:spcPts val="3200"/>
              </a:lnSpc>
              <a:spcBef>
                <a:spcPct val="20000"/>
              </a:spcBef>
              <a:buClr>
                <a:srgbClr val="0000FA"/>
              </a:buClr>
              <a:buSzPct val="80000"/>
              <a:buFont typeface="Wingdings" panose="05000000000000000000" pitchFamily="2" charset="2"/>
              <a:buChar char="l"/>
              <a:tabLst>
                <a:tab pos="442913" algn="l"/>
              </a:tabLst>
            </a:pPr>
            <a:r>
              <a:rPr lang="zh-CN" altLang="en-US" sz="1800" b="0" kern="0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语法说明：</a:t>
            </a:r>
          </a:p>
          <a:p>
            <a:pPr marL="342900" indent="-342900">
              <a:lnSpc>
                <a:spcPts val="3200"/>
              </a:lnSpc>
              <a:spcBef>
                <a:spcPct val="20000"/>
              </a:spcBef>
              <a:buClr>
                <a:schemeClr val="accent1"/>
              </a:buClr>
              <a:buSzPct val="80000"/>
            </a:pPr>
            <a:r>
              <a:rPr lang="en-US" altLang="zh-CN" sz="1800" b="0" dirty="0">
                <a:latin typeface="微软雅黑" pitchFamily="34" charset="-122"/>
                <a:ea typeface="微软雅黑" pitchFamily="34" charset="-122"/>
              </a:rPr>
              <a:t>     1</a:t>
            </a:r>
            <a:r>
              <a:rPr lang="zh-CN" altLang="en-US" sz="1800" b="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800" b="0" dirty="0">
                <a:latin typeface="微软雅黑" pitchFamily="34" charset="-122"/>
                <a:ea typeface="微软雅黑" pitchFamily="34" charset="-122"/>
              </a:rPr>
              <a:t>width</a:t>
            </a:r>
            <a:r>
              <a:rPr lang="zh-CN" altLang="en-US" sz="1800" b="0" dirty="0">
                <a:latin typeface="微软雅黑" pitchFamily="34" charset="-122"/>
                <a:ea typeface="微软雅黑" pitchFamily="34" charset="-122"/>
              </a:rPr>
              <a:t>属性：用于定义表格的宽度</a:t>
            </a:r>
            <a:endParaRPr lang="en-US" altLang="zh-CN" sz="1800" b="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ts val="3200"/>
              </a:lnSpc>
              <a:spcBef>
                <a:spcPct val="20000"/>
              </a:spcBef>
              <a:buClr>
                <a:schemeClr val="accent1"/>
              </a:buClr>
              <a:buSzPct val="80000"/>
            </a:pPr>
            <a:r>
              <a:rPr lang="en-US" altLang="zh-CN" sz="1800" b="0" dirty="0">
                <a:latin typeface="微软雅黑" pitchFamily="34" charset="-122"/>
                <a:ea typeface="微软雅黑" pitchFamily="34" charset="-122"/>
              </a:rPr>
              <a:t>     2</a:t>
            </a:r>
            <a:r>
              <a:rPr lang="zh-CN" altLang="en-US" sz="1800" b="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800" b="0" dirty="0">
                <a:latin typeface="微软雅黑" pitchFamily="34" charset="-122"/>
                <a:ea typeface="微软雅黑" pitchFamily="34" charset="-122"/>
              </a:rPr>
              <a:t>height</a:t>
            </a:r>
            <a:r>
              <a:rPr lang="zh-CN" altLang="en-US" sz="1800" b="0" dirty="0">
                <a:latin typeface="微软雅黑" pitchFamily="34" charset="-122"/>
                <a:ea typeface="微软雅黑" pitchFamily="34" charset="-122"/>
              </a:rPr>
              <a:t>属性：用于定义表格的高度</a:t>
            </a:r>
            <a:endParaRPr lang="en-US" altLang="zh-CN" sz="1800" b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97BC6343-A3D7-40A8-8F99-6E56DFB948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89020" y="73826"/>
            <a:ext cx="7761287" cy="567929"/>
          </a:xfrm>
        </p:spPr>
        <p:txBody>
          <a:bodyPr/>
          <a:lstStyle/>
          <a:p>
            <a:r>
              <a:rPr lang="en-US" altLang="zh-CN" dirty="0"/>
              <a:t>11.3.2 </a:t>
            </a:r>
            <a:r>
              <a:rPr lang="zh-CN" altLang="en-US" dirty="0"/>
              <a:t>表格的宽度和高度属性</a:t>
            </a:r>
          </a:p>
        </p:txBody>
      </p:sp>
    </p:spTree>
    <p:extLst>
      <p:ext uri="{BB962C8B-B14F-4D97-AF65-F5344CB8AC3E}">
        <p14:creationId xmlns:p14="http://schemas.microsoft.com/office/powerpoint/2010/main" val="19664836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/>
          </p:cNvSpPr>
          <p:nvPr/>
        </p:nvSpPr>
        <p:spPr bwMode="auto">
          <a:xfrm>
            <a:off x="533400" y="800100"/>
            <a:ext cx="8516937" cy="413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latinLnBrk="0">
              <a:lnSpc>
                <a:spcPts val="3200"/>
              </a:lnSpc>
              <a:spcBef>
                <a:spcPct val="20000"/>
              </a:spcBef>
              <a:buClr>
                <a:srgbClr val="0000FA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sz="1800" b="0" kern="0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基本语法：</a:t>
            </a:r>
            <a:endParaRPr lang="en-US" altLang="zh-CN" sz="1800" b="0" kern="0" dirty="0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 defTabSz="1158875">
              <a:lnSpc>
                <a:spcPts val="3200"/>
              </a:lnSpc>
              <a:spcBef>
                <a:spcPct val="20000"/>
              </a:spcBef>
              <a:buClr>
                <a:schemeClr val="accent1"/>
              </a:buClr>
              <a:buSzPct val="80000"/>
              <a:tabLst>
                <a:tab pos="442913" algn="l"/>
              </a:tabLst>
            </a:pPr>
            <a:r>
              <a:rPr lang="en-US" altLang="zh-CN" sz="1600" b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     &lt;table  </a:t>
            </a:r>
            <a:r>
              <a:rPr lang="en-US" altLang="zh-CN" sz="1600" b="0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bgcolor</a:t>
            </a:r>
            <a:r>
              <a:rPr lang="en-US" altLang="zh-CN" sz="1600" b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=“” background=</a:t>
            </a:r>
            <a:r>
              <a:rPr lang="zh-CN" altLang="en-US" sz="1600" b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“”</a:t>
            </a:r>
            <a:r>
              <a:rPr lang="en-US" altLang="zh-CN" sz="1600" b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&gt; ... &lt;/table &gt;</a:t>
            </a:r>
          </a:p>
          <a:p>
            <a:pPr marL="342900" lvl="0" indent="-342900" defTabSz="1158875">
              <a:lnSpc>
                <a:spcPts val="3200"/>
              </a:lnSpc>
              <a:spcBef>
                <a:spcPct val="20000"/>
              </a:spcBef>
              <a:buClr>
                <a:srgbClr val="0000FA"/>
              </a:buClr>
              <a:buSzPct val="80000"/>
              <a:buFont typeface="Wingdings" panose="05000000000000000000" pitchFamily="2" charset="2"/>
              <a:buChar char="l"/>
              <a:tabLst>
                <a:tab pos="442913" algn="l"/>
              </a:tabLst>
            </a:pPr>
            <a:r>
              <a:rPr lang="zh-CN" altLang="en-US" sz="1800" b="0" kern="0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语法说明：</a:t>
            </a:r>
          </a:p>
          <a:p>
            <a:pPr marL="342900" indent="-342900">
              <a:lnSpc>
                <a:spcPts val="3200"/>
              </a:lnSpc>
              <a:spcBef>
                <a:spcPct val="20000"/>
              </a:spcBef>
              <a:buClr>
                <a:schemeClr val="accent1"/>
              </a:buClr>
              <a:buSzPct val="80000"/>
            </a:pPr>
            <a:r>
              <a:rPr lang="en-US" altLang="zh-CN" sz="1800" b="0" dirty="0">
                <a:latin typeface="微软雅黑" pitchFamily="34" charset="-122"/>
                <a:ea typeface="微软雅黑" pitchFamily="34" charset="-122"/>
              </a:rPr>
              <a:t>     1</a:t>
            </a:r>
            <a:r>
              <a:rPr lang="zh-CN" altLang="en-US" sz="1800" b="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800" b="0" dirty="0" err="1">
                <a:latin typeface="微软雅黑" pitchFamily="34" charset="-122"/>
                <a:ea typeface="微软雅黑" pitchFamily="34" charset="-122"/>
              </a:rPr>
              <a:t>bgcolor</a:t>
            </a:r>
            <a:r>
              <a:rPr lang="zh-CN" altLang="en-US" sz="1800" b="0" dirty="0">
                <a:latin typeface="微软雅黑" pitchFamily="34" charset="-122"/>
                <a:ea typeface="微软雅黑" pitchFamily="34" charset="-122"/>
              </a:rPr>
              <a:t>属性：设置表格背景颜色</a:t>
            </a:r>
            <a:endParaRPr lang="en-US" altLang="zh-CN" sz="1800" b="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ts val="3200"/>
              </a:lnSpc>
              <a:spcBef>
                <a:spcPct val="20000"/>
              </a:spcBef>
              <a:buClr>
                <a:schemeClr val="accent1"/>
              </a:buClr>
              <a:buSzPct val="80000"/>
            </a:pPr>
            <a:r>
              <a:rPr lang="en-US" altLang="zh-CN" sz="1800" b="0" dirty="0">
                <a:latin typeface="微软雅黑" pitchFamily="34" charset="-122"/>
                <a:ea typeface="微软雅黑" pitchFamily="34" charset="-122"/>
              </a:rPr>
              <a:t>     2</a:t>
            </a:r>
            <a:r>
              <a:rPr lang="zh-CN" altLang="en-US" sz="1800" b="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800" b="0" dirty="0">
                <a:latin typeface="微软雅黑" pitchFamily="34" charset="-122"/>
                <a:ea typeface="微软雅黑" pitchFamily="34" charset="-122"/>
              </a:rPr>
              <a:t>background</a:t>
            </a:r>
            <a:r>
              <a:rPr lang="zh-CN" altLang="en-US" sz="1800" b="0" dirty="0">
                <a:latin typeface="微软雅黑" pitchFamily="34" charset="-122"/>
                <a:ea typeface="微软雅黑" pitchFamily="34" charset="-122"/>
              </a:rPr>
              <a:t>属性：设置表格背景图像</a:t>
            </a:r>
            <a:endParaRPr lang="en-US" altLang="zh-CN" sz="1800" b="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ts val="3200"/>
              </a:lnSpc>
              <a:spcBef>
                <a:spcPct val="20000"/>
              </a:spcBef>
              <a:buClr>
                <a:schemeClr val="accent1"/>
              </a:buClr>
              <a:buSzPct val="80000"/>
            </a:pPr>
            <a:r>
              <a:rPr lang="en-US" altLang="zh-CN" sz="1800" b="0" dirty="0">
                <a:latin typeface="微软雅黑" pitchFamily="34" charset="-122"/>
                <a:ea typeface="微软雅黑" pitchFamily="34" charset="-122"/>
              </a:rPr>
              <a:t>	3</a:t>
            </a:r>
            <a:r>
              <a:rPr lang="zh-CN" altLang="en-US" sz="1800" b="0" dirty="0">
                <a:latin typeface="微软雅黑" pitchFamily="34" charset="-122"/>
                <a:ea typeface="微软雅黑" pitchFamily="34" charset="-122"/>
              </a:rPr>
              <a:t>、同时设置背景颜色和背景图像属性时，背景图像会部分或完全覆盖背景颜色</a:t>
            </a:r>
            <a:endParaRPr lang="en-US" altLang="zh-CN" sz="1800" b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97BC6343-A3D7-40A8-8F99-6E56DFB948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89020" y="73826"/>
            <a:ext cx="7761287" cy="567929"/>
          </a:xfrm>
        </p:spPr>
        <p:txBody>
          <a:bodyPr/>
          <a:lstStyle/>
          <a:p>
            <a:r>
              <a:rPr lang="en-US" altLang="zh-CN" dirty="0"/>
              <a:t>11.3.3 </a:t>
            </a:r>
            <a:r>
              <a:rPr lang="zh-CN" altLang="en-US" dirty="0"/>
              <a:t>表格背景颜色与背景图像属性</a:t>
            </a:r>
          </a:p>
        </p:txBody>
      </p:sp>
    </p:spTree>
    <p:extLst>
      <p:ext uri="{BB962C8B-B14F-4D97-AF65-F5344CB8AC3E}">
        <p14:creationId xmlns:p14="http://schemas.microsoft.com/office/powerpoint/2010/main" val="19332629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11.3.4 </a:t>
            </a:r>
            <a:r>
              <a:rPr lang="zh-CN" altLang="en-US" dirty="0"/>
              <a:t>表格边框样式属性 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533400" y="819150"/>
            <a:ext cx="8534400" cy="838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marR="0" lvl="0" indent="-285750" algn="l" defTabSz="1158875" rtl="0" eaLnBrk="1" fontAlgn="base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ct val="100000"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基本语法：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&lt;table  frame=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“”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rules=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“”</a:t>
            </a:r>
            <a:r>
              <a:rPr lang="en-US" altLang="zh-CN" sz="1600" b="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&lt;/table &gt;</a:t>
            </a:r>
          </a:p>
          <a:p>
            <a:pPr marL="285750" marR="0" lvl="0" indent="-285750" algn="l" defTabSz="1158875" rtl="0" eaLnBrk="1" fontAlgn="base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ct val="100000"/>
              <a:buFont typeface="Wingdings" panose="05000000000000000000" pitchFamily="2" charset="2"/>
              <a:buChar char="l"/>
              <a:tabLst/>
              <a:defRPr/>
            </a:pPr>
            <a:r>
              <a:rPr lang="zh-CN" altLang="en-US" sz="1800" b="0" kern="0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语法说明：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frame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：设置表格外</a:t>
            </a:r>
            <a:r>
              <a:rPr lang="zh-CN" altLang="en-US" sz="1600" b="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部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边框样式；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rules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：设置表格内部边框样式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Group 25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650383"/>
              </p:ext>
            </p:extLst>
          </p:nvPr>
        </p:nvGraphicFramePr>
        <p:xfrm>
          <a:off x="1143000" y="1834745"/>
          <a:ext cx="7200900" cy="2667001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15218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14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60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414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3801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  <a:cs typeface="Verdana" pitchFamily="34" charset="0"/>
                        </a:rPr>
                        <a:t>frame</a:t>
                      </a:r>
                      <a:r>
                        <a:rPr kumimoji="0" lang="zh-CN" altLang="en-US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  <a:cs typeface="Verdana" pitchFamily="34" charset="0"/>
                        </a:rPr>
                        <a:t>属性值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Verdana" pitchFamily="34" charset="0"/>
                      </a:endParaRPr>
                    </a:p>
                  </a:txBody>
                  <a:tcPr marT="34290" marB="34290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  <a:cs typeface="Verdana" pitchFamily="34" charset="0"/>
                        </a:rPr>
                        <a:t>说明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Verdana" pitchFamily="34" charset="0"/>
                      </a:endParaRPr>
                    </a:p>
                  </a:txBody>
                  <a:tcPr marT="34290" marB="34290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u="none" strike="noStrike" cap="none" normalizeH="0" baseline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  <a:cs typeface="Verdana" pitchFamily="34" charset="0"/>
                        </a:rPr>
                        <a:t>rules</a:t>
                      </a:r>
                      <a:r>
                        <a:rPr kumimoji="0" lang="zh-CN" altLang="en-US" sz="1400" u="none" strike="noStrike" cap="none" normalizeH="0" baseline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  <a:cs typeface="Verdana" pitchFamily="34" charset="0"/>
                        </a:rPr>
                        <a:t>属性值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Verdana" pitchFamily="34" charset="0"/>
                      </a:endParaRPr>
                    </a:p>
                  </a:txBody>
                  <a:tcPr marT="34290" marB="34290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u="none" strike="noStrike" cap="none" normalizeH="0" baseline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  <a:cs typeface="Verdana" pitchFamily="34" charset="0"/>
                        </a:rPr>
                        <a:t>说明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Verdana" pitchFamily="34" charset="0"/>
                      </a:endParaRPr>
                    </a:p>
                  </a:txBody>
                  <a:tcPr marT="34290" marB="3429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3801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Verdana" pitchFamily="34" charset="0"/>
                        </a:rPr>
                        <a:t>above</a:t>
                      </a:r>
                    </a:p>
                  </a:txBody>
                  <a:tcPr marT="34290" marB="34290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  <a:cs typeface="Verdana" pitchFamily="34" charset="0"/>
                        </a:rPr>
                        <a:t>显示上边框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Verdana" pitchFamily="34" charset="0"/>
                      </a:endParaRPr>
                    </a:p>
                  </a:txBody>
                  <a:tcPr marT="34290" marB="34290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  <a:cs typeface="Verdana" pitchFamily="34" charset="0"/>
                        </a:rPr>
                        <a:t>all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Verdana" pitchFamily="34" charset="0"/>
                      </a:endParaRPr>
                    </a:p>
                  </a:txBody>
                  <a:tcPr marT="34290" marB="34290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u="none" strike="noStrike" cap="none" normalizeH="0" baseline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  <a:cs typeface="Verdana" pitchFamily="34" charset="0"/>
                        </a:rPr>
                        <a:t>显示所有内部边框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Verdana" pitchFamily="34" charset="0"/>
                      </a:endParaRPr>
                    </a:p>
                  </a:txBody>
                  <a:tcPr marT="34290" marB="3429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3801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Verdana" pitchFamily="34" charset="0"/>
                        </a:rPr>
                        <a:t>below</a:t>
                      </a:r>
                    </a:p>
                  </a:txBody>
                  <a:tcPr marT="34290" marB="34290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  <a:cs typeface="Verdana" pitchFamily="34" charset="0"/>
                        </a:rPr>
                        <a:t>显示下边框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Verdana" pitchFamily="34" charset="0"/>
                      </a:endParaRPr>
                    </a:p>
                  </a:txBody>
                  <a:tcPr marT="34290" marB="34290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  <a:cs typeface="Verdana" pitchFamily="34" charset="0"/>
                        </a:rPr>
                        <a:t>none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Verdana" pitchFamily="34" charset="0"/>
                      </a:endParaRPr>
                    </a:p>
                  </a:txBody>
                  <a:tcPr marT="34290" marB="34290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u="none" strike="noStrike" cap="none" normalizeH="0" baseline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  <a:cs typeface="Verdana" pitchFamily="34" charset="0"/>
                        </a:rPr>
                        <a:t>不显示内部边框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Verdana" pitchFamily="34" charset="0"/>
                      </a:endParaRPr>
                    </a:p>
                  </a:txBody>
                  <a:tcPr marT="34290" marB="3429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3801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  <a:cs typeface="Verdana" pitchFamily="34" charset="0"/>
                        </a:rPr>
                        <a:t>hsides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Verdana" pitchFamily="34" charset="0"/>
                      </a:endParaRPr>
                    </a:p>
                  </a:txBody>
                  <a:tcPr marT="34290" marB="3429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  <a:cs typeface="Verdana" pitchFamily="34" charset="0"/>
                        </a:rPr>
                        <a:t>显示上下边框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Verdana" pitchFamily="34" charset="0"/>
                      </a:endParaRPr>
                    </a:p>
                  </a:txBody>
                  <a:tcPr marT="34290" marB="34290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  <a:cs typeface="Verdana" pitchFamily="34" charset="0"/>
                        </a:rPr>
                        <a:t>rows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Verdana" pitchFamily="34" charset="0"/>
                      </a:endParaRPr>
                    </a:p>
                  </a:txBody>
                  <a:tcPr marT="34290" marB="3429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  <a:cs typeface="Verdana" pitchFamily="34" charset="0"/>
                        </a:rPr>
                        <a:t>仅显示行边框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Verdana" pitchFamily="34" charset="0"/>
                      </a:endParaRPr>
                    </a:p>
                  </a:txBody>
                  <a:tcPr marT="34290" marB="3429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3801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u="none" strike="noStrike" cap="none" normalizeH="0" baseline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  <a:cs typeface="Verdana" pitchFamily="34" charset="0"/>
                        </a:rPr>
                        <a:t>vsides</a:t>
                      </a:r>
                      <a:endParaRPr kumimoji="0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Verdana" pitchFamily="34" charset="0"/>
                      </a:endParaRPr>
                    </a:p>
                  </a:txBody>
                  <a:tcPr marT="34290" marB="3429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  <a:cs typeface="Verdana" pitchFamily="34" charset="0"/>
                        </a:rPr>
                        <a:t>显示左右边框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Verdana" pitchFamily="34" charset="0"/>
                      </a:endParaRPr>
                    </a:p>
                  </a:txBody>
                  <a:tcPr marT="34290" marB="34290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  <a:cs typeface="Verdana" pitchFamily="34" charset="0"/>
                        </a:rPr>
                        <a:t>cols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Verdana" pitchFamily="34" charset="0"/>
                      </a:endParaRPr>
                    </a:p>
                  </a:txBody>
                  <a:tcPr marT="34290" marB="3429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  <a:cs typeface="Verdana" pitchFamily="34" charset="0"/>
                        </a:rPr>
                        <a:t>仅显示列边框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Verdana" pitchFamily="34" charset="0"/>
                      </a:endParaRPr>
                    </a:p>
                  </a:txBody>
                  <a:tcPr marT="34290" marB="3429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3801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  <a:cs typeface="Verdana" pitchFamily="34" charset="0"/>
                        </a:rPr>
                        <a:t>lhs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Verdana" pitchFamily="34" charset="0"/>
                      </a:endParaRPr>
                    </a:p>
                  </a:txBody>
                  <a:tcPr marT="34290" marB="3429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  <a:cs typeface="Verdana" pitchFamily="34" charset="0"/>
                        </a:rPr>
                        <a:t>显示左边框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Verdana" pitchFamily="34" charset="0"/>
                      </a:endParaRPr>
                    </a:p>
                  </a:txBody>
                  <a:tcPr marT="34290" marB="34290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  <a:cs typeface="Verdana" pitchFamily="34" charset="0"/>
                        </a:rPr>
                        <a:t>groups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Verdana" pitchFamily="34" charset="0"/>
                      </a:endParaRPr>
                    </a:p>
                  </a:txBody>
                  <a:tcPr marT="34290" marB="34290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  <a:cs typeface="Verdana" pitchFamily="34" charset="0"/>
                        </a:rPr>
                        <a:t>显示介于行列间边框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Verdana" pitchFamily="34" charset="0"/>
                      </a:endParaRPr>
                    </a:p>
                  </a:txBody>
                  <a:tcPr marT="34290" marB="34290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814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  <a:cs typeface="Verdana" pitchFamily="34" charset="0"/>
                        </a:rPr>
                        <a:t>rhs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Verdana" pitchFamily="34" charset="0"/>
                      </a:endParaRPr>
                    </a:p>
                  </a:txBody>
                  <a:tcPr marT="34290" marB="3429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  <a:cs typeface="Verdana" pitchFamily="34" charset="0"/>
                        </a:rPr>
                        <a:t>显示右边框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Verdana" pitchFamily="34" charset="0"/>
                      </a:endParaRPr>
                    </a:p>
                  </a:txBody>
                  <a:tcPr marT="34290" marB="3429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Verdana" pitchFamily="34" charset="0"/>
                      </a:endParaRPr>
                    </a:p>
                  </a:txBody>
                  <a:tcPr marT="34290" marB="3429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Verdana" pitchFamily="34" charset="0"/>
                      </a:endParaRPr>
                    </a:p>
                  </a:txBody>
                  <a:tcPr marT="34290" marB="34290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2249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  <a:cs typeface="Verdana" pitchFamily="34" charset="0"/>
                        </a:rPr>
                        <a:t>border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Verdana" pitchFamily="34" charset="0"/>
                      </a:endParaRPr>
                    </a:p>
                  </a:txBody>
                  <a:tcPr marT="34290" marB="34290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  <a:cs typeface="Verdana" pitchFamily="34" charset="0"/>
                        </a:rPr>
                        <a:t>显示上下、左右边框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Verdana" pitchFamily="34" charset="0"/>
                      </a:endParaRPr>
                    </a:p>
                  </a:txBody>
                  <a:tcPr marT="34290" marB="3429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Verdana" pitchFamily="34" charset="0"/>
                      </a:endParaRPr>
                    </a:p>
                  </a:txBody>
                  <a:tcPr marT="34290" marB="3429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Verdana" pitchFamily="34" charset="0"/>
                      </a:endParaRPr>
                    </a:p>
                  </a:txBody>
                  <a:tcPr marT="34290" marB="34290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3801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  <a:cs typeface="Verdana" pitchFamily="34" charset="0"/>
                        </a:rPr>
                        <a:t>void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Verdana" pitchFamily="34" charset="0"/>
                      </a:endParaRPr>
                    </a:p>
                  </a:txBody>
                  <a:tcPr marT="34290" marB="3429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  <a:cs typeface="Verdana" pitchFamily="34" charset="0"/>
                        </a:rPr>
                        <a:t>不显示边框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Verdana" pitchFamily="34" charset="0"/>
                      </a:endParaRPr>
                    </a:p>
                  </a:txBody>
                  <a:tcPr marT="34290" marB="3429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Verdana" pitchFamily="34" charset="0"/>
                      </a:endParaRPr>
                    </a:p>
                  </a:txBody>
                  <a:tcPr marT="34290" marB="3429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Verdana" pitchFamily="34" charset="0"/>
                      </a:endParaRPr>
                    </a:p>
                  </a:txBody>
                  <a:tcPr marT="34290" marB="34290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43925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表格边框样式属性</a:t>
            </a:r>
            <a:r>
              <a:rPr lang="en-US" altLang="zh-CN" dirty="0"/>
              <a:t>-</a:t>
            </a:r>
            <a:r>
              <a:rPr lang="zh-CN" altLang="en-US" dirty="0"/>
              <a:t>案例 </a:t>
            </a:r>
          </a:p>
        </p:txBody>
      </p:sp>
      <p:sp>
        <p:nvSpPr>
          <p:cNvPr id="6" name="矩形 5"/>
          <p:cNvSpPr/>
          <p:nvPr/>
        </p:nvSpPr>
        <p:spPr>
          <a:xfrm>
            <a:off x="533400" y="798076"/>
            <a:ext cx="4343400" cy="392928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ts val="1400"/>
              </a:lnSpc>
            </a:pPr>
            <a:r>
              <a:rPr lang="en-US" altLang="zh-CN" sz="1400" dirty="0"/>
              <a:t>&lt;!-- edu_11_3_2.html --&gt;</a:t>
            </a:r>
          </a:p>
          <a:p>
            <a:pPr>
              <a:lnSpc>
                <a:spcPts val="1400"/>
              </a:lnSpc>
            </a:pPr>
            <a:r>
              <a:rPr lang="en-US" altLang="zh-CN" sz="1400" dirty="0"/>
              <a:t>&lt;!</a:t>
            </a:r>
            <a:r>
              <a:rPr lang="en-US" altLang="zh-CN" sz="1400" dirty="0" err="1"/>
              <a:t>doctype</a:t>
            </a:r>
            <a:r>
              <a:rPr lang="en-US" altLang="zh-CN" sz="1400" dirty="0"/>
              <a:t> html&gt;</a:t>
            </a:r>
          </a:p>
          <a:p>
            <a:pPr>
              <a:lnSpc>
                <a:spcPts val="1400"/>
              </a:lnSpc>
            </a:pPr>
            <a:r>
              <a:rPr lang="en-US" altLang="zh-CN" sz="1400" dirty="0"/>
              <a:t>&lt;html </a:t>
            </a:r>
            <a:r>
              <a:rPr lang="en-US" altLang="zh-CN" sz="1400" dirty="0" err="1"/>
              <a:t>lang</a:t>
            </a:r>
            <a:r>
              <a:rPr lang="en-US" altLang="zh-CN" sz="1400" dirty="0"/>
              <a:t>="en"&gt;</a:t>
            </a:r>
          </a:p>
          <a:p>
            <a:pPr>
              <a:lnSpc>
                <a:spcPts val="1400"/>
              </a:lnSpc>
            </a:pPr>
            <a:r>
              <a:rPr lang="en-US" altLang="zh-CN" sz="1400" dirty="0"/>
              <a:t>&lt;head&gt;</a:t>
            </a:r>
          </a:p>
          <a:p>
            <a:pPr>
              <a:lnSpc>
                <a:spcPts val="1400"/>
              </a:lnSpc>
            </a:pPr>
            <a:r>
              <a:rPr lang="en-US" altLang="zh-CN" sz="1400" dirty="0"/>
              <a:t>&lt;meta charset="UTF-8"&gt;</a:t>
            </a:r>
          </a:p>
          <a:p>
            <a:pPr>
              <a:lnSpc>
                <a:spcPts val="1400"/>
              </a:lnSpc>
            </a:pPr>
            <a:r>
              <a:rPr lang="en-US" altLang="zh-CN" sz="1400" dirty="0"/>
              <a:t>&lt;title&gt;</a:t>
            </a:r>
            <a:r>
              <a:rPr lang="zh-CN" altLang="en-US" sz="1400" dirty="0"/>
              <a:t>设置边框样式</a:t>
            </a:r>
            <a:r>
              <a:rPr lang="en-US" altLang="zh-CN" sz="1400" dirty="0"/>
              <a:t>&lt;/title&gt;</a:t>
            </a:r>
          </a:p>
          <a:p>
            <a:pPr>
              <a:lnSpc>
                <a:spcPts val="1400"/>
              </a:lnSpc>
            </a:pPr>
            <a:r>
              <a:rPr lang="en-US" altLang="zh-CN" sz="1400" dirty="0"/>
              <a:t>&lt;/head&gt;</a:t>
            </a:r>
          </a:p>
          <a:p>
            <a:pPr>
              <a:lnSpc>
                <a:spcPts val="1400"/>
              </a:lnSpc>
            </a:pPr>
            <a:r>
              <a:rPr lang="en-US" altLang="zh-CN" sz="1400" dirty="0"/>
              <a:t>&lt;body&gt;</a:t>
            </a:r>
          </a:p>
          <a:p>
            <a:pPr>
              <a:lnSpc>
                <a:spcPts val="1400"/>
              </a:lnSpc>
            </a:pPr>
            <a:r>
              <a:rPr lang="en-US" altLang="zh-CN" sz="1400" dirty="0"/>
              <a:t>&lt;table border="2" </a:t>
            </a:r>
            <a:r>
              <a:rPr lang="en-US" altLang="zh-CN" sz="1400" dirty="0" err="1"/>
              <a:t>bordercolor</a:t>
            </a:r>
            <a:r>
              <a:rPr lang="en-US" altLang="zh-CN" sz="1400" dirty="0"/>
              <a:t>="#00cccc" width="400px" height="120px" frame="</a:t>
            </a:r>
            <a:r>
              <a:rPr lang="en-US" altLang="zh-CN" sz="1400" dirty="0" err="1"/>
              <a:t>hsides</a:t>
            </a:r>
            <a:r>
              <a:rPr lang="en-US" altLang="zh-CN" sz="1400" dirty="0"/>
              <a:t>" rules="all"&gt;</a:t>
            </a:r>
          </a:p>
          <a:p>
            <a:pPr>
              <a:lnSpc>
                <a:spcPts val="1400"/>
              </a:lnSpc>
            </a:pPr>
            <a:r>
              <a:rPr lang="en-US" altLang="zh-CN" sz="1400" dirty="0"/>
              <a:t>&lt;caption&gt;&lt;b&gt;</a:t>
            </a:r>
            <a:r>
              <a:rPr lang="zh-CN" altLang="en-US" sz="1400" dirty="0"/>
              <a:t>表格边框样式定义</a:t>
            </a:r>
            <a:r>
              <a:rPr lang="en-US" altLang="zh-CN" sz="1400" dirty="0"/>
              <a:t>&lt;/b&gt;&lt;/caption&gt;</a:t>
            </a:r>
          </a:p>
          <a:p>
            <a:pPr>
              <a:lnSpc>
                <a:spcPts val="1400"/>
              </a:lnSpc>
            </a:pPr>
            <a:r>
              <a:rPr lang="en-US" altLang="zh-CN" sz="1400" dirty="0"/>
              <a:t>&lt;</a:t>
            </a:r>
            <a:r>
              <a:rPr lang="en-US" altLang="zh-CN" sz="1400" dirty="0" err="1"/>
              <a:t>tr</a:t>
            </a:r>
            <a:r>
              <a:rPr lang="en-US" altLang="zh-CN" sz="1400" dirty="0"/>
              <a:t>&gt;</a:t>
            </a:r>
          </a:p>
          <a:p>
            <a:pPr indent="536575">
              <a:lnSpc>
                <a:spcPts val="1400"/>
              </a:lnSpc>
            </a:pPr>
            <a:r>
              <a:rPr lang="en-US" altLang="zh-CN" sz="1400" dirty="0"/>
              <a:t>&lt;</a:t>
            </a:r>
            <a:r>
              <a:rPr lang="en-US" altLang="zh-CN" sz="1400" dirty="0" err="1"/>
              <a:t>th</a:t>
            </a:r>
            <a:r>
              <a:rPr lang="en-US" altLang="zh-CN" sz="1400" dirty="0"/>
              <a:t>&gt;</a:t>
            </a:r>
            <a:r>
              <a:rPr lang="zh-CN" altLang="en-US" sz="1400" dirty="0"/>
              <a:t>姓名 </a:t>
            </a:r>
            <a:r>
              <a:rPr lang="en-US" altLang="zh-CN" sz="1400" dirty="0"/>
              <a:t>&lt;/</a:t>
            </a:r>
            <a:r>
              <a:rPr lang="en-US" altLang="zh-CN" sz="1400" dirty="0" err="1"/>
              <a:t>th</a:t>
            </a:r>
            <a:r>
              <a:rPr lang="en-US" altLang="zh-CN" sz="1400" dirty="0"/>
              <a:t>&gt;</a:t>
            </a:r>
          </a:p>
          <a:p>
            <a:pPr indent="536575">
              <a:lnSpc>
                <a:spcPts val="1400"/>
              </a:lnSpc>
            </a:pPr>
            <a:r>
              <a:rPr lang="en-US" altLang="zh-CN" sz="1400" dirty="0"/>
              <a:t>&lt;</a:t>
            </a:r>
            <a:r>
              <a:rPr lang="en-US" altLang="zh-CN" sz="1400" dirty="0" err="1"/>
              <a:t>th</a:t>
            </a:r>
            <a:r>
              <a:rPr lang="en-US" altLang="zh-CN" sz="1400" dirty="0"/>
              <a:t>&gt;</a:t>
            </a:r>
            <a:r>
              <a:rPr lang="zh-CN" altLang="en-US" sz="1400" dirty="0"/>
              <a:t>院系名称 </a:t>
            </a:r>
            <a:r>
              <a:rPr lang="en-US" altLang="zh-CN" sz="1400" dirty="0"/>
              <a:t>&lt;/</a:t>
            </a:r>
            <a:r>
              <a:rPr lang="en-US" altLang="zh-CN" sz="1400" dirty="0" err="1"/>
              <a:t>th</a:t>
            </a:r>
            <a:r>
              <a:rPr lang="en-US" altLang="zh-CN" sz="1400" dirty="0"/>
              <a:t>&gt;</a:t>
            </a:r>
          </a:p>
          <a:p>
            <a:pPr indent="536575">
              <a:lnSpc>
                <a:spcPts val="1400"/>
              </a:lnSpc>
            </a:pPr>
            <a:r>
              <a:rPr lang="en-US" altLang="zh-CN" sz="1400" dirty="0"/>
              <a:t>&lt;</a:t>
            </a:r>
            <a:r>
              <a:rPr lang="en-US" altLang="zh-CN" sz="1400" dirty="0" err="1"/>
              <a:t>th</a:t>
            </a:r>
            <a:r>
              <a:rPr lang="en-US" altLang="zh-CN" sz="1400" dirty="0"/>
              <a:t>&gt;</a:t>
            </a:r>
            <a:r>
              <a:rPr lang="zh-CN" altLang="en-US" sz="1400" dirty="0"/>
              <a:t>班级</a:t>
            </a:r>
            <a:r>
              <a:rPr lang="en-US" altLang="zh-CN" sz="1400" dirty="0"/>
              <a:t>&lt;/</a:t>
            </a:r>
            <a:r>
              <a:rPr lang="en-US" altLang="zh-CN" sz="1400" dirty="0" err="1"/>
              <a:t>th</a:t>
            </a:r>
            <a:r>
              <a:rPr lang="en-US" altLang="zh-CN" sz="1400" dirty="0"/>
              <a:t>&gt;</a:t>
            </a:r>
          </a:p>
          <a:p>
            <a:pPr>
              <a:lnSpc>
                <a:spcPts val="1400"/>
              </a:lnSpc>
            </a:pPr>
            <a:r>
              <a:rPr lang="en-US" altLang="zh-CN" sz="1400" dirty="0"/>
              <a:t>&lt;/</a:t>
            </a:r>
            <a:r>
              <a:rPr lang="en-US" altLang="zh-CN" sz="1400" dirty="0" err="1"/>
              <a:t>tr</a:t>
            </a:r>
            <a:r>
              <a:rPr lang="en-US" altLang="zh-CN" sz="1400" dirty="0"/>
              <a:t>&gt;</a:t>
            </a:r>
          </a:p>
          <a:p>
            <a:r>
              <a:rPr lang="en-US" altLang="zh-CN" sz="1600" dirty="0"/>
              <a:t>……</a:t>
            </a:r>
          </a:p>
          <a:p>
            <a:pPr>
              <a:lnSpc>
                <a:spcPts val="1400"/>
              </a:lnSpc>
            </a:pPr>
            <a:r>
              <a:rPr lang="en-US" altLang="zh-CN" sz="1400" dirty="0"/>
              <a:t>&lt;</a:t>
            </a:r>
            <a:r>
              <a:rPr lang="en-US" altLang="zh-CN" sz="1400" dirty="0" err="1"/>
              <a:t>tr</a:t>
            </a:r>
            <a:r>
              <a:rPr lang="en-US" altLang="zh-CN" sz="1400" dirty="0"/>
              <a:t>&gt;</a:t>
            </a:r>
          </a:p>
          <a:p>
            <a:pPr indent="623888">
              <a:lnSpc>
                <a:spcPts val="1400"/>
              </a:lnSpc>
            </a:pPr>
            <a:r>
              <a:rPr lang="en-US" altLang="zh-CN" sz="1400" dirty="0"/>
              <a:t>&lt;td&gt;</a:t>
            </a:r>
            <a:r>
              <a:rPr lang="zh-CN" altLang="en-US" sz="1400" dirty="0"/>
              <a:t>李白 </a:t>
            </a:r>
            <a:r>
              <a:rPr lang="en-US" altLang="zh-CN" sz="1400" dirty="0"/>
              <a:t>&lt;/td&gt;</a:t>
            </a:r>
          </a:p>
          <a:p>
            <a:pPr indent="623888">
              <a:lnSpc>
                <a:spcPts val="1400"/>
              </a:lnSpc>
            </a:pPr>
            <a:r>
              <a:rPr lang="en-US" altLang="zh-CN" sz="1400" dirty="0"/>
              <a:t>&lt;td&gt;</a:t>
            </a:r>
            <a:r>
              <a:rPr lang="zh-CN" altLang="en-US" sz="1400" dirty="0"/>
              <a:t>机械学院 </a:t>
            </a:r>
            <a:r>
              <a:rPr lang="en-US" altLang="zh-CN" sz="1400" dirty="0"/>
              <a:t>&lt;/td&gt;</a:t>
            </a:r>
          </a:p>
        </p:txBody>
      </p:sp>
      <p:sp>
        <p:nvSpPr>
          <p:cNvPr id="3" name="矩形 2"/>
          <p:cNvSpPr/>
          <p:nvPr/>
        </p:nvSpPr>
        <p:spPr>
          <a:xfrm>
            <a:off x="5105400" y="855405"/>
            <a:ext cx="3840842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23888">
              <a:lnSpc>
                <a:spcPts val="1400"/>
              </a:lnSpc>
            </a:pPr>
            <a:r>
              <a:rPr lang="en-US" altLang="zh-CN" sz="1400" dirty="0"/>
              <a:t>&lt;td&gt;100244&lt;/td&gt;</a:t>
            </a:r>
          </a:p>
          <a:p>
            <a:pPr>
              <a:lnSpc>
                <a:spcPts val="1400"/>
              </a:lnSpc>
            </a:pPr>
            <a:r>
              <a:rPr lang="en-US" altLang="zh-CN" sz="1400" dirty="0"/>
              <a:t>&lt;/</a:t>
            </a:r>
            <a:r>
              <a:rPr lang="en-US" altLang="zh-CN" sz="1400" dirty="0" err="1"/>
              <a:t>tr</a:t>
            </a:r>
            <a:r>
              <a:rPr lang="en-US" altLang="zh-CN" sz="1400" dirty="0"/>
              <a:t>&gt;</a:t>
            </a:r>
          </a:p>
          <a:p>
            <a:pPr>
              <a:lnSpc>
                <a:spcPts val="1400"/>
              </a:lnSpc>
            </a:pPr>
            <a:r>
              <a:rPr lang="en-US" altLang="zh-CN" sz="1400" dirty="0"/>
              <a:t>&lt;</a:t>
            </a:r>
            <a:r>
              <a:rPr lang="en-US" altLang="zh-CN" sz="1400" dirty="0" err="1"/>
              <a:t>tr</a:t>
            </a:r>
            <a:r>
              <a:rPr lang="en-US" altLang="zh-CN" sz="1400" dirty="0"/>
              <a:t>&gt;……&lt;/</a:t>
            </a:r>
            <a:r>
              <a:rPr lang="en-US" altLang="zh-CN" sz="1400" dirty="0" err="1"/>
              <a:t>tr</a:t>
            </a:r>
            <a:r>
              <a:rPr lang="en-US" altLang="zh-CN" sz="1400" dirty="0"/>
              <a:t>&gt;</a:t>
            </a:r>
          </a:p>
          <a:p>
            <a:pPr>
              <a:lnSpc>
                <a:spcPts val="1400"/>
              </a:lnSpc>
            </a:pPr>
            <a:r>
              <a:rPr lang="en-US" altLang="zh-CN" sz="1400" dirty="0"/>
              <a:t>&lt;/table&gt;</a:t>
            </a:r>
          </a:p>
          <a:p>
            <a:pPr>
              <a:lnSpc>
                <a:spcPts val="1400"/>
              </a:lnSpc>
            </a:pPr>
            <a:r>
              <a:rPr lang="en-US" altLang="zh-CN" sz="1400" dirty="0"/>
              <a:t>&lt;/body&gt;</a:t>
            </a:r>
          </a:p>
          <a:p>
            <a:pPr>
              <a:lnSpc>
                <a:spcPts val="1400"/>
              </a:lnSpc>
            </a:pPr>
            <a:r>
              <a:rPr lang="en-US" altLang="zh-CN" sz="1400" dirty="0"/>
              <a:t>&lt;/html&gt;</a:t>
            </a:r>
          </a:p>
        </p:txBody>
      </p:sp>
      <p:pic>
        <p:nvPicPr>
          <p:cNvPr id="1638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57800" y="2343150"/>
            <a:ext cx="3651250" cy="2131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989896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/>
              <a:t>11.3.5 </a:t>
            </a:r>
            <a:r>
              <a:rPr lang="zh-CN" altLang="zh-CN" sz="2800" dirty="0"/>
              <a:t>表格单元格间距、单元格边距属性</a:t>
            </a:r>
            <a:endParaRPr lang="zh-CN" altLang="en-US" sz="2800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533401" y="800100"/>
            <a:ext cx="8534399" cy="39052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marR="0" lvl="0" indent="-285750" algn="l" defTabSz="1158875" rtl="0" eaLnBrk="1" fontAlgn="base" latinLnBrk="0" hangingPunct="1">
              <a:lnSpc>
                <a:spcPts val="2800"/>
              </a:lnSpc>
              <a:spcBef>
                <a:spcPct val="30000"/>
              </a:spcBef>
              <a:spcAft>
                <a:spcPct val="20000"/>
              </a:spcAft>
              <a:buClr>
                <a:srgbClr val="0000CC"/>
              </a:buClr>
              <a:buSzPct val="100000"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基本语法：</a:t>
            </a:r>
          </a:p>
          <a:p>
            <a:pPr marL="182563" lvl="0" indent="-182563" defTabSz="1158875">
              <a:lnSpc>
                <a:spcPts val="2800"/>
              </a:lnSpc>
              <a:spcBef>
                <a:spcPct val="30000"/>
              </a:spcBef>
              <a:spcAft>
                <a:spcPct val="20000"/>
              </a:spcAft>
              <a:buClr>
                <a:srgbClr val="0000CC"/>
              </a:buClr>
              <a:buSzPct val="100000"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&lt;table </a:t>
            </a:r>
            <a:r>
              <a:rPr kumimoji="0" lang="en-US" altLang="zh-CN" sz="18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cellspacing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=“5px” </a:t>
            </a:r>
            <a:r>
              <a:rPr kumimoji="0" lang="en-US" altLang="zh-CN" sz="18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cellpadding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=“5px”</a:t>
            </a:r>
            <a:r>
              <a:rPr lang="en-US" altLang="zh-CN" sz="1800" b="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 &lt;/table &gt;</a:t>
            </a:r>
          </a:p>
          <a:p>
            <a:pPr marL="285750" marR="0" lvl="0" indent="-285750" algn="l" defTabSz="1158875" rtl="0" eaLnBrk="1" fontAlgn="base" latinLnBrk="0" hangingPunct="1">
              <a:lnSpc>
                <a:spcPts val="2800"/>
              </a:lnSpc>
              <a:spcBef>
                <a:spcPct val="30000"/>
              </a:spcBef>
              <a:spcAft>
                <a:spcPct val="20000"/>
              </a:spcAft>
              <a:buClr>
                <a:srgbClr val="0000CC"/>
              </a:buClr>
              <a:buSzPct val="100000"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语法说明：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pPr marR="0" lvl="0" algn="l" defTabSz="1158875" rtl="0" eaLnBrk="1" fontAlgn="base" latinLnBrk="0" hangingPunct="1">
              <a:lnSpc>
                <a:spcPts val="2800"/>
              </a:lnSpc>
              <a:spcBef>
                <a:spcPct val="30000"/>
              </a:spcBef>
              <a:spcAft>
                <a:spcPct val="20000"/>
              </a:spcAft>
              <a:buClr>
                <a:srgbClr val="0000CC"/>
              </a:buClr>
              <a:buSzPct val="100000"/>
              <a:tabLst/>
              <a:defRPr/>
            </a:pPr>
            <a:r>
              <a:rPr lang="en-US" altLang="zh-CN" sz="1800" b="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800" b="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800" b="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0" lang="en-US" altLang="zh-CN" sz="18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cellspacing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属性：设置表格的单元格和单元格之间的间距，默认值是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2px</a:t>
            </a:r>
            <a:r>
              <a:rPr lang="zh-CN" altLang="en-US" sz="1800" b="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800" b="0" kern="0" noProof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</a:p>
          <a:p>
            <a:pPr marR="0" lvl="0" algn="l" defTabSz="1158875" rtl="0" eaLnBrk="1" fontAlgn="base" latinLnBrk="0" hangingPunct="1">
              <a:lnSpc>
                <a:spcPts val="2800"/>
              </a:lnSpc>
              <a:spcBef>
                <a:spcPct val="30000"/>
              </a:spcBef>
              <a:spcAft>
                <a:spcPct val="20000"/>
              </a:spcAft>
              <a:buClr>
                <a:srgbClr val="0000CC"/>
              </a:buClr>
              <a:buSzPct val="100000"/>
              <a:tabLst/>
              <a:defRPr/>
            </a:pPr>
            <a:r>
              <a:rPr lang="en-US" altLang="zh-CN" sz="1800" b="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2</a:t>
            </a:r>
            <a:r>
              <a:rPr lang="zh-CN" altLang="en-US" sz="1800" b="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cellpadding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属性：设置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单元的内容与边框的距离。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3124200" y="3562431"/>
            <a:ext cx="4391025" cy="814388"/>
            <a:chOff x="930" y="3022"/>
            <a:chExt cx="1950" cy="590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gray">
            <a:xfrm>
              <a:off x="930" y="3022"/>
              <a:ext cx="952" cy="590"/>
            </a:xfrm>
            <a:prstGeom prst="rect">
              <a:avLst/>
            </a:prstGeom>
            <a:solidFill>
              <a:srgbClr val="0000FA"/>
            </a:solidFill>
            <a:ln w="381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gray">
            <a:xfrm>
              <a:off x="2109" y="3022"/>
              <a:ext cx="771" cy="590"/>
            </a:xfrm>
            <a:prstGeom prst="rect">
              <a:avLst/>
            </a:prstGeom>
            <a:solidFill>
              <a:srgbClr val="0000FA"/>
            </a:solidFill>
            <a:ln w="38100" algn="ctr">
              <a:solidFill>
                <a:srgbClr val="3333FF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8" name="Rectangle 6"/>
          <p:cNvSpPr>
            <a:spLocks noChangeArrowheads="1"/>
          </p:cNvSpPr>
          <p:nvPr/>
        </p:nvSpPr>
        <p:spPr bwMode="gray">
          <a:xfrm>
            <a:off x="6143625" y="3905331"/>
            <a:ext cx="1008062" cy="270272"/>
          </a:xfrm>
          <a:prstGeom prst="rect">
            <a:avLst/>
          </a:prstGeom>
          <a:solidFill>
            <a:srgbClr val="25C30B"/>
          </a:solidFill>
          <a:ln w="381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ea typeface="黑体" pitchFamily="2" charset="-122"/>
              </a:rPr>
              <a:t>高等数学</a:t>
            </a:r>
          </a:p>
        </p:txBody>
      </p:sp>
      <p:sp>
        <p:nvSpPr>
          <p:cNvPr id="15" name="AutoShape 12"/>
          <p:cNvSpPr>
            <a:spLocks noChangeArrowheads="1"/>
          </p:cNvSpPr>
          <p:nvPr/>
        </p:nvSpPr>
        <p:spPr bwMode="gray">
          <a:xfrm>
            <a:off x="1266826" y="3594576"/>
            <a:ext cx="1152525" cy="729854"/>
          </a:xfrm>
          <a:prstGeom prst="wedgeRoundRectCallout">
            <a:avLst>
              <a:gd name="adj1" fmla="val 111686"/>
              <a:gd name="adj2" fmla="val 17486"/>
              <a:gd name="adj3" fmla="val 16667"/>
            </a:avLst>
          </a:prstGeom>
          <a:solidFill>
            <a:srgbClr val="3333FF"/>
          </a:solidFill>
          <a:ln w="38100" algn="ctr">
            <a:solidFill>
              <a:srgbClr val="3333FF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CN" b="0" dirty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1800" b="0" dirty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这是单元格</a:t>
            </a:r>
            <a:endParaRPr lang="en-US" altLang="zh-CN" b="0" dirty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3017800" y="1668706"/>
            <a:ext cx="2777650" cy="2037229"/>
            <a:chOff x="3675779" y="1805248"/>
            <a:chExt cx="1943100" cy="3133945"/>
          </a:xfrm>
        </p:grpSpPr>
        <p:cxnSp>
          <p:nvCxnSpPr>
            <p:cNvPr id="20" name="直接箭头连接符 19"/>
            <p:cNvCxnSpPr>
              <a:cxnSpLocks/>
            </p:cNvCxnSpPr>
            <p:nvPr/>
          </p:nvCxnSpPr>
          <p:spPr bwMode="auto">
            <a:xfrm>
              <a:off x="5216529" y="4935412"/>
              <a:ext cx="402350" cy="3781"/>
            </a:xfrm>
            <a:prstGeom prst="straightConnector1">
              <a:avLst/>
            </a:prstGeom>
            <a:gradFill rotWithShape="1">
              <a:gsLst>
                <a:gs pos="0">
                  <a:srgbClr val="000080">
                    <a:gamma/>
                    <a:shade val="46275"/>
                    <a:invGamma/>
                  </a:srgbClr>
                </a:gs>
                <a:gs pos="100000">
                  <a:srgbClr val="000080"/>
                </a:gs>
              </a:gsLst>
              <a:lin ang="5400000" scaled="1"/>
            </a:gradFill>
            <a:ln w="25400" cap="flat" cmpd="sng" algn="ctr">
              <a:solidFill>
                <a:srgbClr val="FF0000"/>
              </a:solidFill>
              <a:prstDash val="solid"/>
              <a:round/>
              <a:headEnd type="arrow"/>
              <a:tailEnd type="arrow"/>
            </a:ln>
            <a:effectLst>
              <a:outerShdw dist="107763" dir="2700000" algn="ctr" rotWithShape="0">
                <a:srgbClr val="000000">
                  <a:alpha val="50000"/>
                </a:srgbClr>
              </a:outerShdw>
            </a:effectLst>
          </p:spPr>
        </p:cxnSp>
        <p:cxnSp>
          <p:nvCxnSpPr>
            <p:cNvPr id="22" name="曲线连接符 21"/>
            <p:cNvCxnSpPr>
              <a:cxnSpLocks/>
            </p:cNvCxnSpPr>
            <p:nvPr/>
          </p:nvCxnSpPr>
          <p:spPr bwMode="auto">
            <a:xfrm rot="16200000" flipH="1">
              <a:off x="3028080" y="2452947"/>
              <a:ext cx="2971800" cy="1676401"/>
            </a:xfrm>
            <a:prstGeom prst="curvedConnector3">
              <a:avLst>
                <a:gd name="adj1" fmla="val 50000"/>
              </a:avLst>
            </a:prstGeom>
            <a:gradFill rotWithShape="1">
              <a:gsLst>
                <a:gs pos="0">
                  <a:srgbClr val="000080">
                    <a:gamma/>
                    <a:shade val="46275"/>
                    <a:invGamma/>
                  </a:srgbClr>
                </a:gs>
                <a:gs pos="100000">
                  <a:srgbClr val="000080"/>
                </a:gs>
              </a:gsLst>
              <a:lin ang="5400000" scaled="1"/>
            </a:gradFill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>
              <a:outerShdw dist="107763" dir="2700000" algn="ctr" rotWithShape="0">
                <a:srgbClr val="000000">
                  <a:alpha val="50000"/>
                </a:srgbClr>
              </a:outerShdw>
            </a:effectLst>
          </p:spPr>
        </p:cxnSp>
      </p:grpSp>
      <p:grpSp>
        <p:nvGrpSpPr>
          <p:cNvPr id="30" name="组合 29"/>
          <p:cNvGrpSpPr/>
          <p:nvPr/>
        </p:nvGrpSpPr>
        <p:grpSpPr>
          <a:xfrm>
            <a:off x="5220296" y="1771650"/>
            <a:ext cx="875704" cy="2247900"/>
            <a:chOff x="5220296" y="1771650"/>
            <a:chExt cx="875704" cy="2247900"/>
          </a:xfrm>
        </p:grpSpPr>
        <p:cxnSp>
          <p:nvCxnSpPr>
            <p:cNvPr id="19" name="直接箭头连接符 18"/>
            <p:cNvCxnSpPr/>
            <p:nvPr/>
          </p:nvCxnSpPr>
          <p:spPr bwMode="auto">
            <a:xfrm>
              <a:off x="5715000" y="4019550"/>
              <a:ext cx="381000" cy="0"/>
            </a:xfrm>
            <a:prstGeom prst="straightConnector1">
              <a:avLst/>
            </a:prstGeom>
            <a:gradFill rotWithShape="1">
              <a:gsLst>
                <a:gs pos="0">
                  <a:srgbClr val="000080">
                    <a:gamma/>
                    <a:shade val="46275"/>
                    <a:invGamma/>
                  </a:srgbClr>
                </a:gs>
                <a:gs pos="100000">
                  <a:srgbClr val="000080"/>
                </a:gs>
              </a:gsLst>
              <a:lin ang="5400000" scaled="1"/>
            </a:gradFill>
            <a:ln w="25400" cap="flat" cmpd="sng" algn="ctr">
              <a:solidFill>
                <a:srgbClr val="FFFFFF"/>
              </a:solidFill>
              <a:prstDash val="solid"/>
              <a:round/>
              <a:headEnd type="arrow"/>
              <a:tailEnd type="arrow"/>
            </a:ln>
            <a:effectLst>
              <a:outerShdw dist="107763" dir="2700000" algn="ctr" rotWithShape="0">
                <a:srgbClr val="000000">
                  <a:alpha val="50000"/>
                </a:srgbClr>
              </a:outerShdw>
            </a:effectLst>
          </p:spPr>
        </p:cxnSp>
        <p:cxnSp>
          <p:nvCxnSpPr>
            <p:cNvPr id="24" name="曲线连接符 23"/>
            <p:cNvCxnSpPr>
              <a:cxnSpLocks/>
            </p:cNvCxnSpPr>
            <p:nvPr/>
          </p:nvCxnSpPr>
          <p:spPr bwMode="auto">
            <a:xfrm rot="16200000" flipH="1">
              <a:off x="4471796" y="2520150"/>
              <a:ext cx="2228850" cy="731850"/>
            </a:xfrm>
            <a:prstGeom prst="curvedConnector3">
              <a:avLst>
                <a:gd name="adj1" fmla="val 50000"/>
              </a:avLst>
            </a:prstGeom>
            <a:gradFill rotWithShape="1">
              <a:gsLst>
                <a:gs pos="0">
                  <a:srgbClr val="000080">
                    <a:gamma/>
                    <a:shade val="46275"/>
                    <a:invGamma/>
                  </a:srgbClr>
                </a:gs>
                <a:gs pos="100000">
                  <a:srgbClr val="000080"/>
                </a:gs>
              </a:gsLst>
              <a:lin ang="5400000" scaled="1"/>
            </a:gradFill>
            <a:ln w="254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/>
            </a:ln>
            <a:effectLst>
              <a:outerShdw dist="107763" dir="2700000" algn="ctr" rotWithShape="0">
                <a:srgbClr val="000000">
                  <a:alpha val="50000"/>
                </a:srgbClr>
              </a:outerShdw>
            </a:effectLst>
          </p:spPr>
        </p:cxnSp>
      </p:grpSp>
    </p:spTree>
    <p:extLst>
      <p:ext uri="{BB962C8B-B14F-4D97-AF65-F5344CB8AC3E}">
        <p14:creationId xmlns:p14="http://schemas.microsoft.com/office/powerpoint/2010/main" val="22395530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/>
              <a:t>表格单元格间距、边距属性设置</a:t>
            </a:r>
            <a:r>
              <a:rPr lang="en-US" altLang="zh-CN" sz="2800" dirty="0"/>
              <a:t>-</a:t>
            </a:r>
            <a:r>
              <a:rPr lang="zh-CN" altLang="en-US" sz="2800" dirty="0"/>
              <a:t>案例</a:t>
            </a:r>
          </a:p>
        </p:txBody>
      </p:sp>
      <p:sp>
        <p:nvSpPr>
          <p:cNvPr id="33794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800100"/>
            <a:ext cx="5257800" cy="3905250"/>
          </a:xfrm>
        </p:spPr>
        <p:txBody>
          <a:bodyPr/>
          <a:lstStyle/>
          <a:p>
            <a:pPr marL="0" indent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>
                <a:ea typeface="宋体" charset="-122"/>
              </a:rPr>
              <a:t>&lt;!-- edu_11_3_3.html --&gt;</a:t>
            </a:r>
          </a:p>
          <a:p>
            <a:pPr marL="0" indent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>
                <a:ea typeface="宋体" charset="-122"/>
              </a:rPr>
              <a:t>&lt;!</a:t>
            </a:r>
            <a:r>
              <a:rPr lang="en-US" altLang="zh-CN" sz="1400" dirty="0" err="1">
                <a:ea typeface="宋体" charset="-122"/>
              </a:rPr>
              <a:t>doctype</a:t>
            </a:r>
            <a:r>
              <a:rPr lang="en-US" altLang="zh-CN" sz="1400" dirty="0">
                <a:ea typeface="宋体" charset="-122"/>
              </a:rPr>
              <a:t> html&gt;</a:t>
            </a:r>
          </a:p>
          <a:p>
            <a:pPr marL="0" indent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>
                <a:ea typeface="宋体" charset="-122"/>
              </a:rPr>
              <a:t>&lt;html </a:t>
            </a:r>
            <a:r>
              <a:rPr lang="en-US" altLang="zh-CN" sz="1400" dirty="0" err="1">
                <a:ea typeface="宋体" charset="-122"/>
              </a:rPr>
              <a:t>lang</a:t>
            </a:r>
            <a:r>
              <a:rPr lang="en-US" altLang="zh-CN" sz="1400" dirty="0">
                <a:ea typeface="宋体" charset="-122"/>
              </a:rPr>
              <a:t>="en"&gt;</a:t>
            </a:r>
          </a:p>
          <a:p>
            <a:pPr marL="0" indent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>
                <a:ea typeface="宋体" charset="-122"/>
              </a:rPr>
              <a:t> &lt;head&gt;</a:t>
            </a:r>
          </a:p>
          <a:p>
            <a:pPr marL="0" indent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>
                <a:ea typeface="宋体" charset="-122"/>
              </a:rPr>
              <a:t>  &lt;meta charset="UTF-8"&gt;</a:t>
            </a:r>
          </a:p>
          <a:p>
            <a:pPr marL="0" indent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>
                <a:ea typeface="宋体" charset="-122"/>
              </a:rPr>
              <a:t>  &lt;title&gt;</a:t>
            </a:r>
            <a:r>
              <a:rPr lang="zh-CN" altLang="en-US" sz="1400" dirty="0">
                <a:ea typeface="宋体" charset="-122"/>
              </a:rPr>
              <a:t>设置单元格间距和边距</a:t>
            </a:r>
            <a:r>
              <a:rPr lang="en-US" altLang="zh-CN" sz="1400" dirty="0">
                <a:ea typeface="宋体" charset="-122"/>
              </a:rPr>
              <a:t>&lt;/title&gt;</a:t>
            </a:r>
          </a:p>
          <a:p>
            <a:pPr marL="0" indent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>
                <a:ea typeface="宋体" charset="-122"/>
              </a:rPr>
              <a:t> &lt;style type="text/</a:t>
            </a:r>
            <a:r>
              <a:rPr lang="en-US" altLang="zh-CN" sz="1400" dirty="0" err="1">
                <a:ea typeface="宋体" charset="-122"/>
              </a:rPr>
              <a:t>css</a:t>
            </a:r>
            <a:r>
              <a:rPr lang="en-US" altLang="zh-CN" sz="1400" dirty="0">
                <a:ea typeface="宋体" charset="-122"/>
              </a:rPr>
              <a:t>"&gt;</a:t>
            </a:r>
          </a:p>
          <a:p>
            <a:pPr marL="0" indent="174625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>
                <a:ea typeface="宋体" charset="-122"/>
              </a:rPr>
              <a:t> strong{background:#</a:t>
            </a:r>
            <a:r>
              <a:rPr lang="en-US" altLang="zh-CN" sz="1400" dirty="0" err="1">
                <a:ea typeface="宋体" charset="-122"/>
              </a:rPr>
              <a:t>ccffcc</a:t>
            </a:r>
            <a:r>
              <a:rPr lang="en-US" altLang="zh-CN" sz="1400" dirty="0">
                <a:ea typeface="宋体" charset="-122"/>
              </a:rPr>
              <a:t>;}</a:t>
            </a:r>
          </a:p>
          <a:p>
            <a:pPr marL="0" indent="174625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>
                <a:ea typeface="宋体" charset="-122"/>
              </a:rPr>
              <a:t> td{background:#99ccff;}</a:t>
            </a:r>
          </a:p>
          <a:p>
            <a:pPr marL="0" indent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>
                <a:ea typeface="宋体" charset="-122"/>
              </a:rPr>
              <a:t>&lt;/style&gt;</a:t>
            </a:r>
          </a:p>
          <a:p>
            <a:pPr marL="0" indent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>
                <a:ea typeface="宋体" charset="-122"/>
              </a:rPr>
              <a:t>&lt;/head&gt;</a:t>
            </a:r>
          </a:p>
          <a:p>
            <a:pPr marL="0" indent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>
                <a:ea typeface="宋体" charset="-122"/>
              </a:rPr>
              <a:t>&lt;body&gt;</a:t>
            </a:r>
          </a:p>
          <a:p>
            <a:pPr marL="0" indent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>
                <a:ea typeface="宋体" charset="-122"/>
              </a:rPr>
              <a:t>&lt;b&gt;</a:t>
            </a:r>
            <a:r>
              <a:rPr lang="zh-CN" altLang="en-US" sz="1400" dirty="0">
                <a:ea typeface="宋体" charset="-122"/>
              </a:rPr>
              <a:t>设置单元格间距和边距</a:t>
            </a:r>
            <a:r>
              <a:rPr lang="en-US" altLang="zh-CN" sz="1400" dirty="0">
                <a:ea typeface="宋体" charset="-122"/>
              </a:rPr>
              <a:t>&lt;/b&gt;</a:t>
            </a:r>
          </a:p>
          <a:p>
            <a:pPr marL="0" indent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>
                <a:ea typeface="宋体" charset="-122"/>
              </a:rPr>
              <a:t>  &lt;table width="500" border="4" </a:t>
            </a:r>
            <a:r>
              <a:rPr lang="en-US" altLang="zh-CN" sz="1400" dirty="0" err="1">
                <a:ea typeface="宋体" charset="-122"/>
              </a:rPr>
              <a:t>cellspacing</a:t>
            </a:r>
            <a:r>
              <a:rPr lang="en-US" altLang="zh-CN" sz="1400" dirty="0">
                <a:ea typeface="宋体" charset="-122"/>
              </a:rPr>
              <a:t>="50px" </a:t>
            </a:r>
            <a:r>
              <a:rPr lang="en-US" altLang="zh-CN" sz="1400" dirty="0" err="1">
                <a:ea typeface="宋体" charset="-122"/>
              </a:rPr>
              <a:t>cellpadding</a:t>
            </a:r>
            <a:r>
              <a:rPr lang="en-US" altLang="zh-CN" sz="1400" dirty="0">
                <a:ea typeface="宋体" charset="-122"/>
              </a:rPr>
              <a:t>="50px" </a:t>
            </a:r>
            <a:r>
              <a:rPr lang="en-US" altLang="zh-CN" sz="1400" dirty="0" err="1">
                <a:ea typeface="宋体" charset="-122"/>
              </a:rPr>
              <a:t>bgcolor</a:t>
            </a:r>
            <a:r>
              <a:rPr lang="en-US" altLang="zh-CN" sz="1400" dirty="0">
                <a:ea typeface="宋体" charset="-122"/>
              </a:rPr>
              <a:t>="#9966ff"&gt;    </a:t>
            </a:r>
          </a:p>
          <a:p>
            <a:pPr marL="0" indent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>
                <a:ea typeface="宋体" charset="-122"/>
              </a:rPr>
              <a:t>&lt;</a:t>
            </a:r>
            <a:r>
              <a:rPr lang="en-US" altLang="zh-CN" sz="1400" dirty="0" err="1">
                <a:ea typeface="宋体" charset="-122"/>
              </a:rPr>
              <a:t>tr</a:t>
            </a:r>
            <a:r>
              <a:rPr lang="en-US" altLang="zh-CN" sz="1400" dirty="0">
                <a:ea typeface="宋体" charset="-122"/>
              </a:rPr>
              <a:t>&gt;</a:t>
            </a:r>
          </a:p>
          <a:p>
            <a:pPr marL="0" indent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>
                <a:ea typeface="宋体" charset="-122"/>
              </a:rPr>
              <a:t>   &lt;td&gt;&lt;strong&gt;</a:t>
            </a:r>
            <a:r>
              <a:rPr lang="zh-CN" altLang="en-US" sz="1400" dirty="0">
                <a:ea typeface="宋体" charset="-122"/>
              </a:rPr>
              <a:t>高等数学</a:t>
            </a:r>
            <a:r>
              <a:rPr lang="en-US" altLang="zh-CN" sz="1400" dirty="0">
                <a:ea typeface="宋体" charset="-122"/>
              </a:rPr>
              <a:t>&lt;/strong&gt;&lt;/td&gt;</a:t>
            </a:r>
          </a:p>
          <a:p>
            <a:pPr marL="0" indent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>
                <a:ea typeface="宋体" charset="-122"/>
              </a:rPr>
              <a:t>   &lt;td&gt;&lt;strong&gt;</a:t>
            </a:r>
            <a:r>
              <a:rPr lang="zh-CN" altLang="en-US" sz="1400" dirty="0">
                <a:ea typeface="宋体" charset="-122"/>
              </a:rPr>
              <a:t>大学英语</a:t>
            </a:r>
            <a:r>
              <a:rPr lang="en-US" altLang="zh-CN" sz="1400" dirty="0">
                <a:ea typeface="宋体" charset="-122"/>
              </a:rPr>
              <a:t>&lt;/strong&gt;&lt;/td&gt;	 </a:t>
            </a:r>
          </a:p>
          <a:p>
            <a:pPr marL="0" indent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>
                <a:ea typeface="宋体" charset="-122"/>
              </a:rPr>
              <a:t> &lt;/</a:t>
            </a:r>
            <a:r>
              <a:rPr lang="en-US" altLang="zh-CN" sz="1400" dirty="0" err="1">
                <a:ea typeface="宋体" charset="-122"/>
              </a:rPr>
              <a:t>tr</a:t>
            </a:r>
            <a:r>
              <a:rPr lang="en-US" altLang="zh-CN" sz="1400" dirty="0">
                <a:ea typeface="宋体" charset="-122"/>
              </a:rPr>
              <a:t>&gt;</a:t>
            </a:r>
          </a:p>
          <a:p>
            <a:pPr marL="0" indent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>
                <a:ea typeface="宋体" charset="-122"/>
              </a:rPr>
              <a:t>&lt;/table&gt; </a:t>
            </a:r>
          </a:p>
          <a:p>
            <a:pPr marL="0" indent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>
                <a:ea typeface="宋体" charset="-122"/>
              </a:rPr>
              <a:t>&lt;/body&gt;</a:t>
            </a:r>
          </a:p>
          <a:p>
            <a:pPr marL="0" indent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>
                <a:ea typeface="宋体" charset="-122"/>
              </a:rPr>
              <a:t>&lt;/html&gt;</a:t>
            </a:r>
            <a:endParaRPr lang="zh-CN" altLang="en-US" sz="1400" dirty="0">
              <a:ea typeface="宋体" charset="-122"/>
            </a:endParaRPr>
          </a:p>
        </p:txBody>
      </p:sp>
      <p:pic>
        <p:nvPicPr>
          <p:cNvPr id="8" name="图片 7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504950"/>
            <a:ext cx="3200400" cy="15478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72101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教学目标 </a:t>
            </a:r>
          </a:p>
        </p:txBody>
      </p:sp>
      <p:sp>
        <p:nvSpPr>
          <p:cNvPr id="15362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819151"/>
            <a:ext cx="8509000" cy="3810000"/>
          </a:xfrm>
        </p:spPr>
        <p:txBody>
          <a:bodyPr/>
          <a:lstStyle/>
          <a:p>
            <a:pPr lvl="0">
              <a:buNone/>
            </a:pPr>
            <a:r>
              <a:rPr lang="en-US" altLang="zh-CN" dirty="0"/>
              <a:t>Web </a:t>
            </a:r>
            <a:r>
              <a:rPr lang="zh-CN" altLang="en-US" dirty="0"/>
              <a:t>前端开发工程师应掌握以下内容：</a:t>
            </a:r>
            <a:endParaRPr lang="en-US" altLang="zh-CN" dirty="0"/>
          </a:p>
          <a:p>
            <a:pPr marL="533400" lvl="0"/>
            <a:r>
              <a:rPr lang="zh-CN" altLang="zh-CN" dirty="0"/>
              <a:t>掌握设计表格所有标记和属性。</a:t>
            </a:r>
          </a:p>
          <a:p>
            <a:pPr marL="533400" lvl="0"/>
            <a:r>
              <a:rPr lang="zh-CN" altLang="zh-CN" dirty="0"/>
              <a:t>掌握表格行标记的属性及设置方法。</a:t>
            </a:r>
          </a:p>
          <a:p>
            <a:pPr marL="533400" lvl="0"/>
            <a:r>
              <a:rPr lang="zh-CN" altLang="zh-CN" dirty="0"/>
              <a:t>掌握表格单元格的跨行与跨列属性的设置方法。</a:t>
            </a:r>
          </a:p>
          <a:p>
            <a:pPr marL="533400" lvl="0"/>
            <a:r>
              <a:rPr lang="zh-CN" altLang="zh-CN" dirty="0"/>
              <a:t>掌握表格的嵌套方法。</a:t>
            </a:r>
          </a:p>
          <a:p>
            <a:pPr marL="533400" lvl="0"/>
            <a:r>
              <a:rPr lang="zh-CN" altLang="zh-CN" dirty="0"/>
              <a:t>学会在表格中嵌入各种页面元素。</a:t>
            </a:r>
          </a:p>
          <a:p>
            <a:pPr marL="533400" lvl="0"/>
            <a:r>
              <a:rPr lang="zh-CN" altLang="zh-CN" dirty="0"/>
              <a:t>学会使用表格进行简易网页布局。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533400" y="819150"/>
            <a:ext cx="8534400" cy="3886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marR="0" lvl="0" indent="-285750" algn="l" defTabSz="1158875" rtl="0" eaLnBrk="1" fontAlgn="base" latinLnBrk="0" hangingPunct="1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ct val="100000"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基本语法：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R="0" lvl="0" algn="l" defTabSz="1158875" rtl="0" eaLnBrk="1" fontAlgn="base" latinLnBrk="0" hangingPunct="1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ct val="100000"/>
              <a:tabLst/>
              <a:defRPr/>
            </a:pPr>
            <a:r>
              <a:rPr lang="en-US" altLang="zh-CN" sz="1800" b="0" kern="0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&lt;table  </a:t>
            </a:r>
            <a:r>
              <a:rPr lang="en-US" altLang="zh-CN" sz="1800" b="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align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left | center | right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en-US" altLang="zh-CN" sz="1800" b="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... &lt;/table &gt;</a:t>
            </a:r>
          </a:p>
          <a:p>
            <a:pPr marL="285750" marR="0" lvl="0" indent="-285750" algn="l" defTabSz="1158875" rtl="0" eaLnBrk="1" fontAlgn="base" latinLnBrk="0" hangingPunct="1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ct val="100000"/>
              <a:buFont typeface="Wingdings" panose="05000000000000000000" pitchFamily="2" charset="2"/>
              <a:buChar char="l"/>
              <a:tabLst/>
              <a:defRPr/>
            </a:pPr>
            <a:r>
              <a:rPr lang="zh-CN" altLang="en-US" sz="2000" b="0" kern="0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语法说明：</a:t>
            </a:r>
            <a:endParaRPr lang="en-US" altLang="zh-CN" sz="2000" b="0" kern="0" dirty="0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R="0" lvl="0" algn="l" defTabSz="1158875" rtl="0" eaLnBrk="1" fontAlgn="base" latinLnBrk="0" hangingPunct="1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ct val="100000"/>
              <a:tabLst/>
              <a:defRPr/>
            </a:pPr>
            <a:r>
              <a:rPr lang="en-US" altLang="zh-CN" sz="1800" b="0" kern="0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align</a:t>
            </a:r>
            <a:r>
              <a:rPr lang="zh-CN" altLang="en-US" sz="1800" b="0" kern="0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属性的取值可以为</a:t>
            </a:r>
            <a:r>
              <a:rPr lang="en-US" altLang="zh-CN" sz="1800" b="0" kern="0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left</a:t>
            </a:r>
            <a:r>
              <a:rPr lang="zh-CN" altLang="en-US" sz="1800" b="0" kern="0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（默认居左）、</a:t>
            </a:r>
            <a:r>
              <a:rPr lang="en-US" altLang="zh-CN" sz="1800" b="0" kern="0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center</a:t>
            </a:r>
            <a:r>
              <a:rPr lang="zh-CN" altLang="en-US" sz="1800" b="0" kern="0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（居中）、</a:t>
            </a:r>
            <a:r>
              <a:rPr lang="en-US" altLang="zh-CN" sz="1800" b="0" kern="0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right</a:t>
            </a:r>
            <a:r>
              <a:rPr lang="zh-CN" altLang="en-US" sz="1800" b="0" kern="0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（居右）</a:t>
            </a:r>
            <a:endParaRPr lang="en-US" altLang="zh-CN" sz="1800" b="0" kern="0" dirty="0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21E30480-3B05-45C5-B222-DE721BBC0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020" y="73826"/>
            <a:ext cx="7761287" cy="567929"/>
          </a:xfrm>
        </p:spPr>
        <p:txBody>
          <a:bodyPr/>
          <a:lstStyle/>
          <a:p>
            <a:r>
              <a:rPr lang="en-US" altLang="zh-CN" dirty="0"/>
              <a:t>11.3.6 </a:t>
            </a:r>
            <a:r>
              <a:rPr lang="zh-CN" altLang="en-US" dirty="0"/>
              <a:t>表格水平对齐</a:t>
            </a:r>
          </a:p>
        </p:txBody>
      </p:sp>
    </p:spTree>
    <p:extLst>
      <p:ext uri="{BB962C8B-B14F-4D97-AF65-F5344CB8AC3E}">
        <p14:creationId xmlns:p14="http://schemas.microsoft.com/office/powerpoint/2010/main" val="15837846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57150"/>
            <a:ext cx="7761288" cy="567929"/>
          </a:xfrm>
        </p:spPr>
        <p:txBody>
          <a:bodyPr/>
          <a:lstStyle/>
          <a:p>
            <a:r>
              <a:rPr lang="en-US" altLang="zh-CN" dirty="0"/>
              <a:t>11.4 </a:t>
            </a:r>
            <a:r>
              <a:rPr lang="zh-CN" altLang="en-US" dirty="0"/>
              <a:t>设置表格行的属性 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971550"/>
            <a:ext cx="8534400" cy="838200"/>
          </a:xfrm>
        </p:spPr>
        <p:txBody>
          <a:bodyPr/>
          <a:lstStyle/>
          <a:p>
            <a:pPr>
              <a:lnSpc>
                <a:spcPts val="3500"/>
              </a:lnSpc>
              <a:buFont typeface="Wingdings" pitchFamily="2" charset="2"/>
              <a:buNone/>
            </a:pPr>
            <a:r>
              <a:rPr lang="zh-CN" altLang="en-US" dirty="0">
                <a:ea typeface="宋体" charset="-122"/>
              </a:rPr>
              <a:t>       </a:t>
            </a:r>
            <a:r>
              <a:rPr lang="zh-CN" altLang="en-US" sz="2000" b="0" dirty="0"/>
              <a:t>表格行 </a:t>
            </a:r>
            <a:r>
              <a:rPr lang="en-US" altLang="zh-CN" sz="2000" b="0" dirty="0"/>
              <a:t>tr </a:t>
            </a:r>
            <a:r>
              <a:rPr lang="zh-CN" altLang="en-US" sz="2000" b="0" dirty="0"/>
              <a:t>标记的属性用于设置表格某一行的样式，其属性设置如下表所示。</a:t>
            </a:r>
            <a:endParaRPr lang="en-US" altLang="zh-CN" b="0" dirty="0"/>
          </a:p>
        </p:txBody>
      </p:sp>
      <p:graphicFrame>
        <p:nvGraphicFramePr>
          <p:cNvPr id="37919" name="Group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2939103"/>
              </p:ext>
            </p:extLst>
          </p:nvPr>
        </p:nvGraphicFramePr>
        <p:xfrm>
          <a:off x="1023144" y="2343150"/>
          <a:ext cx="7696200" cy="1390650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570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属性值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说明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属性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u="none" strike="noStrike" cap="none" normalizeH="0" baseline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说明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4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u="none" strike="noStrike" cap="none" normalizeH="0" baseline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align</a:t>
                      </a: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301750" algn="r"/>
                        </a:tabLst>
                      </a:pPr>
                      <a:r>
                        <a:rPr kumimoji="0" lang="zh-CN" altLang="en-US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行内容水平对齐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bordercolor</a:t>
                      </a:r>
                      <a:endParaRPr kumimoji="0" lang="zh-CN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u="none" strike="noStrike" cap="none" normalizeH="0" baseline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行的边框颜色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60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valign</a:t>
                      </a:r>
                      <a:endParaRPr kumimoji="0" lang="zh-CN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行内容垂直对齐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bordercolorlight</a:t>
                      </a:r>
                      <a:endParaRPr kumimoji="0" lang="zh-CN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行的亮边框颜色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bgcolor</a:t>
                      </a:r>
                      <a:endParaRPr kumimoji="0" lang="zh-CN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行的背景颜色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bordercolordark</a:t>
                      </a:r>
                      <a:endParaRPr kumimoji="0" lang="zh-CN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行的暗边框颜色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97668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11.4 </a:t>
            </a:r>
            <a:r>
              <a:rPr lang="zh-CN" altLang="en-US" dirty="0"/>
              <a:t>表格行的属性</a:t>
            </a:r>
            <a:r>
              <a:rPr lang="en-US" altLang="zh-CN" dirty="0"/>
              <a:t>-</a:t>
            </a:r>
            <a:r>
              <a:rPr lang="zh-CN" altLang="en-US" dirty="0"/>
              <a:t>设置 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gray">
          <a:xfrm>
            <a:off x="1865313" y="1625204"/>
            <a:ext cx="184731" cy="430887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endParaRPr lang="zh-CN" altLang="en-US"/>
          </a:p>
        </p:txBody>
      </p:sp>
      <p:graphicFrame>
        <p:nvGraphicFramePr>
          <p:cNvPr id="5" name="Group 4"/>
          <p:cNvGraphicFramePr>
            <a:graphicFrameLocks noGrp="1"/>
          </p:cNvGraphicFramePr>
          <p:nvPr/>
        </p:nvGraphicFramePr>
        <p:xfrm>
          <a:off x="1865313" y="1625203"/>
          <a:ext cx="5414962" cy="342900"/>
        </p:xfrm>
        <a:graphic>
          <a:graphicData uri="http://schemas.openxmlformats.org/drawingml/2006/table">
            <a:tbl>
              <a:tblPr/>
              <a:tblGrid>
                <a:gridCol w="54149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微软雅黑" pitchFamily="34" charset="-122"/>
                        <a:ea typeface="宋体" charset="-122"/>
                      </a:endParaRPr>
                    </a:p>
                  </a:txBody>
                  <a:tcPr marT="34290" marB="3429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 Box 10"/>
          <p:cNvSpPr txBox="1">
            <a:spLocks noChangeArrowheads="1"/>
          </p:cNvSpPr>
          <p:nvPr/>
        </p:nvSpPr>
        <p:spPr bwMode="gray">
          <a:xfrm>
            <a:off x="533400" y="785321"/>
            <a:ext cx="8534400" cy="2232471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zh-CN" sz="1800" b="0" dirty="0">
                <a:latin typeface="微软雅黑" pitchFamily="34" charset="-122"/>
                <a:ea typeface="微软雅黑" pitchFamily="34" charset="-122"/>
              </a:rPr>
              <a:t>11.4.1  </a:t>
            </a:r>
            <a:r>
              <a:rPr lang="zh-CN" altLang="zh-CN" sz="1800" b="0" dirty="0">
                <a:latin typeface="微软雅黑" pitchFamily="34" charset="-122"/>
                <a:ea typeface="微软雅黑" pitchFamily="34" charset="-122"/>
              </a:rPr>
              <a:t>表格行内容水平对齐的属性</a:t>
            </a:r>
          </a:p>
          <a:p>
            <a:pPr>
              <a:lnSpc>
                <a:spcPts val="3200"/>
              </a:lnSpc>
            </a:pPr>
            <a:r>
              <a:rPr lang="en-US" altLang="zh-CN" sz="1800" b="0" dirty="0"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en-US" altLang="zh-CN" sz="1800" b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&lt;tr align="left | center | right"&gt; ... &lt;/tr&gt;</a:t>
            </a:r>
            <a:endParaRPr lang="zh-CN" altLang="zh-CN" sz="1800" b="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3200"/>
              </a:lnSpc>
            </a:pPr>
            <a:r>
              <a:rPr lang="en-US" altLang="zh-CN" sz="1800" b="0" dirty="0">
                <a:latin typeface="微软雅黑" pitchFamily="34" charset="-122"/>
                <a:ea typeface="微软雅黑" pitchFamily="34" charset="-122"/>
              </a:rPr>
              <a:t>11.4.2  </a:t>
            </a:r>
            <a:r>
              <a:rPr lang="zh-CN" altLang="zh-CN" sz="1800" b="0" dirty="0">
                <a:latin typeface="微软雅黑" pitchFamily="34" charset="-122"/>
                <a:ea typeface="微软雅黑" pitchFamily="34" charset="-122"/>
              </a:rPr>
              <a:t>表格行内容垂直对齐的属性</a:t>
            </a:r>
          </a:p>
          <a:p>
            <a:pPr>
              <a:lnSpc>
                <a:spcPts val="2800"/>
              </a:lnSpc>
              <a:spcBef>
                <a:spcPct val="50000"/>
              </a:spcBef>
            </a:pPr>
            <a:r>
              <a:rPr lang="en-US" altLang="zh-CN" sz="1800" b="0" dirty="0"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en-US" altLang="zh-CN" sz="1800" b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&lt;tr </a:t>
            </a:r>
            <a:r>
              <a:rPr lang="en-US" altLang="zh-CN" sz="1800" b="0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valign</a:t>
            </a:r>
            <a:r>
              <a:rPr lang="en-US" altLang="zh-CN" sz="1800" b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="top | middle | bottom"&gt; ... &lt;/tr&gt;</a:t>
            </a:r>
          </a:p>
          <a:p>
            <a:pPr>
              <a:lnSpc>
                <a:spcPts val="2800"/>
              </a:lnSpc>
              <a:spcBef>
                <a:spcPct val="50000"/>
              </a:spcBef>
            </a:pPr>
            <a:r>
              <a:rPr lang="zh-CN" altLang="en-US" sz="1800" b="0" dirty="0">
                <a:latin typeface="微软雅黑" pitchFamily="34" charset="-122"/>
                <a:ea typeface="微软雅黑" pitchFamily="34" charset="-122"/>
              </a:rPr>
              <a:t>例：</a:t>
            </a:r>
            <a:r>
              <a:rPr lang="en-US" altLang="zh-CN" sz="1800" b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&lt;tr align=“</a:t>
            </a:r>
            <a:r>
              <a:rPr lang="en-US" altLang="zh-CN" sz="1800" b="0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left”valign</a:t>
            </a:r>
            <a:r>
              <a:rPr lang="en-US" altLang="zh-CN" sz="1800" b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=“middle”&gt; ... &lt;/tr&gt;</a:t>
            </a: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gray">
          <a:xfrm>
            <a:off x="1619251" y="3333750"/>
            <a:ext cx="4629150" cy="1216819"/>
          </a:xfrm>
          <a:prstGeom prst="rect">
            <a:avLst/>
          </a:prstGeom>
          <a:solidFill>
            <a:schemeClr val="tx1"/>
          </a:solidFill>
          <a:ln w="38100" algn="ctr">
            <a:solidFill>
              <a:schemeClr val="bg1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前端开发技术</a:t>
            </a:r>
          </a:p>
        </p:txBody>
      </p:sp>
      <p:sp>
        <p:nvSpPr>
          <p:cNvPr id="8" name="Freeform 12"/>
          <p:cNvSpPr>
            <a:spLocks/>
          </p:cNvSpPr>
          <p:nvPr/>
        </p:nvSpPr>
        <p:spPr bwMode="gray">
          <a:xfrm>
            <a:off x="4114013" y="2971254"/>
            <a:ext cx="463550" cy="933450"/>
          </a:xfrm>
          <a:custGeom>
            <a:avLst/>
            <a:gdLst/>
            <a:ahLst/>
            <a:cxnLst>
              <a:cxn ang="0">
                <a:pos x="862" y="0"/>
              </a:cxn>
              <a:cxn ang="0">
                <a:pos x="772" y="590"/>
              </a:cxn>
              <a:cxn ang="0">
                <a:pos x="0" y="908"/>
              </a:cxn>
            </a:cxnLst>
            <a:rect l="0" t="0" r="r" b="b"/>
            <a:pathLst>
              <a:path w="916" h="908">
                <a:moveTo>
                  <a:pt x="862" y="0"/>
                </a:moveTo>
                <a:cubicBezTo>
                  <a:pt x="889" y="219"/>
                  <a:pt x="916" y="439"/>
                  <a:pt x="772" y="590"/>
                </a:cubicBezTo>
                <a:cubicBezTo>
                  <a:pt x="628" y="741"/>
                  <a:pt x="129" y="855"/>
                  <a:pt x="0" y="908"/>
                </a:cubicBezTo>
              </a:path>
            </a:pathLst>
          </a:custGeom>
          <a:noFill/>
          <a:ln w="38100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Freeform 13"/>
          <p:cNvSpPr>
            <a:spLocks/>
          </p:cNvSpPr>
          <p:nvPr/>
        </p:nvSpPr>
        <p:spPr bwMode="gray">
          <a:xfrm>
            <a:off x="1957678" y="3017791"/>
            <a:ext cx="556922" cy="699587"/>
          </a:xfrm>
          <a:custGeom>
            <a:avLst/>
            <a:gdLst/>
            <a:ahLst/>
            <a:cxnLst>
              <a:cxn ang="0">
                <a:pos x="907" y="0"/>
              </a:cxn>
              <a:cxn ang="0">
                <a:pos x="0" y="726"/>
              </a:cxn>
            </a:cxnLst>
            <a:rect l="0" t="0" r="r" b="b"/>
            <a:pathLst>
              <a:path w="907" h="726">
                <a:moveTo>
                  <a:pt x="907" y="0"/>
                </a:moveTo>
                <a:cubicBezTo>
                  <a:pt x="529" y="302"/>
                  <a:pt x="151" y="605"/>
                  <a:pt x="0" y="726"/>
                </a:cubicBezTo>
              </a:path>
            </a:pathLst>
          </a:custGeom>
          <a:noFill/>
          <a:ln w="38100" cap="flat" cmpd="sng">
            <a:solidFill>
              <a:srgbClr val="0000FA"/>
            </a:solidFill>
            <a:prstDash val="solid"/>
            <a:round/>
            <a:headEnd type="none" w="med" len="med"/>
            <a:tailEnd type="triangle" w="med" len="med"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70515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57150"/>
            <a:ext cx="7761288" cy="625079"/>
          </a:xfrm>
        </p:spPr>
        <p:txBody>
          <a:bodyPr/>
          <a:lstStyle/>
          <a:p>
            <a:r>
              <a:rPr lang="en-US" altLang="zh-CN" dirty="0"/>
              <a:t>11.4 </a:t>
            </a:r>
            <a:r>
              <a:rPr lang="zh-CN" altLang="en-US" dirty="0"/>
              <a:t>设置表格行的属性</a:t>
            </a:r>
            <a:r>
              <a:rPr lang="en-US" altLang="zh-CN" dirty="0"/>
              <a:t>-</a:t>
            </a:r>
            <a:r>
              <a:rPr lang="zh-CN" altLang="en-US" dirty="0"/>
              <a:t>案例</a:t>
            </a:r>
            <a:r>
              <a:rPr lang="en-US" altLang="zh-CN" dirty="0"/>
              <a:t> </a:t>
            </a:r>
          </a:p>
        </p:txBody>
      </p:sp>
      <p:sp>
        <p:nvSpPr>
          <p:cNvPr id="39941" name="Rectangle 5"/>
          <p:cNvSpPr>
            <a:spLocks noChangeArrowheads="1"/>
          </p:cNvSpPr>
          <p:nvPr/>
        </p:nvSpPr>
        <p:spPr bwMode="auto">
          <a:xfrm>
            <a:off x="533400" y="842754"/>
            <a:ext cx="4953000" cy="3862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ts val="1400"/>
              </a:lnSpc>
              <a:spcBef>
                <a:spcPts val="0"/>
              </a:spcBef>
            </a:pPr>
            <a:r>
              <a:rPr lang="en-US" altLang="zh-CN" sz="1400" dirty="0"/>
              <a:t>&lt;!-- edu_11_4_1.html --&gt;</a:t>
            </a:r>
          </a:p>
          <a:p>
            <a:pPr>
              <a:lnSpc>
                <a:spcPts val="1400"/>
              </a:lnSpc>
              <a:spcBef>
                <a:spcPts val="0"/>
              </a:spcBef>
            </a:pPr>
            <a:r>
              <a:rPr lang="en-US" altLang="zh-CN" sz="1400" dirty="0"/>
              <a:t>&lt;style type="text/</a:t>
            </a:r>
            <a:r>
              <a:rPr lang="en-US" altLang="zh-CN" sz="1400" dirty="0" err="1"/>
              <a:t>css</a:t>
            </a:r>
            <a:r>
              <a:rPr lang="en-US" altLang="zh-CN" sz="1400" dirty="0"/>
              <a:t>"&gt;</a:t>
            </a:r>
          </a:p>
          <a:p>
            <a:pPr>
              <a:lnSpc>
                <a:spcPts val="1400"/>
              </a:lnSpc>
              <a:spcBef>
                <a:spcPts val="0"/>
              </a:spcBef>
            </a:pPr>
            <a:r>
              <a:rPr lang="en-US" altLang="zh-CN" sz="1400" dirty="0"/>
              <a:t>   td{</a:t>
            </a:r>
            <a:r>
              <a:rPr lang="en-US" altLang="zh-CN" sz="1400" dirty="0" err="1"/>
              <a:t>background:#ccffcc</a:t>
            </a:r>
            <a:r>
              <a:rPr lang="en-US" altLang="zh-CN" sz="1400" dirty="0"/>
              <a:t>;}</a:t>
            </a:r>
          </a:p>
          <a:p>
            <a:pPr>
              <a:lnSpc>
                <a:spcPts val="1400"/>
              </a:lnSpc>
              <a:spcBef>
                <a:spcPts val="0"/>
              </a:spcBef>
            </a:pPr>
            <a:r>
              <a:rPr lang="en-US" altLang="zh-CN" sz="1400" dirty="0"/>
              <a:t>&lt;/style&gt;</a:t>
            </a:r>
          </a:p>
          <a:p>
            <a:pPr>
              <a:lnSpc>
                <a:spcPts val="1400"/>
              </a:lnSpc>
              <a:spcBef>
                <a:spcPts val="0"/>
              </a:spcBef>
            </a:pPr>
            <a:r>
              <a:rPr lang="en-US" altLang="zh-CN" sz="1400" dirty="0"/>
              <a:t>&lt;body&gt;</a:t>
            </a:r>
          </a:p>
          <a:p>
            <a:pPr>
              <a:lnSpc>
                <a:spcPts val="1400"/>
              </a:lnSpc>
              <a:spcBef>
                <a:spcPts val="0"/>
              </a:spcBef>
            </a:pPr>
            <a:r>
              <a:rPr lang="en-US" altLang="zh-CN" sz="1400" dirty="0"/>
              <a:t> &lt;table border="1" width="450px" height="240px" align="center" </a:t>
            </a:r>
            <a:r>
              <a:rPr lang="en-US" altLang="zh-CN" sz="1400" dirty="0" err="1"/>
              <a:t>bordercolor</a:t>
            </a:r>
            <a:r>
              <a:rPr lang="en-US" altLang="zh-CN" sz="1400" dirty="0"/>
              <a:t>="#6600ff"&gt;</a:t>
            </a:r>
          </a:p>
          <a:p>
            <a:pPr>
              <a:lnSpc>
                <a:spcPts val="1400"/>
              </a:lnSpc>
              <a:spcBef>
                <a:spcPts val="0"/>
              </a:spcBef>
            </a:pPr>
            <a:r>
              <a:rPr lang="en-US" altLang="zh-CN" sz="1400" dirty="0"/>
              <a:t> &lt;caption&gt;&lt;b&gt;</a:t>
            </a:r>
            <a:r>
              <a:rPr lang="zh-CN" altLang="en-US" sz="1400" dirty="0"/>
              <a:t>学生信息表</a:t>
            </a:r>
            <a:r>
              <a:rPr lang="en-US" altLang="zh-CN" sz="1400" dirty="0"/>
              <a:t>(</a:t>
            </a:r>
            <a:r>
              <a:rPr lang="zh-CN" altLang="en-US" sz="1400" dirty="0"/>
              <a:t>设置表行内容对齐方式</a:t>
            </a:r>
            <a:r>
              <a:rPr lang="en-US" altLang="zh-CN" sz="1400" dirty="0"/>
              <a:t>)&lt;/b&gt;&lt;/caption&gt;</a:t>
            </a:r>
          </a:p>
          <a:p>
            <a:pPr>
              <a:lnSpc>
                <a:spcPts val="1400"/>
              </a:lnSpc>
              <a:spcBef>
                <a:spcPts val="0"/>
              </a:spcBef>
            </a:pPr>
            <a:r>
              <a:rPr lang="en-US" altLang="zh-CN" sz="1400" dirty="0"/>
              <a:t>&lt;</a:t>
            </a:r>
            <a:r>
              <a:rPr lang="en-US" altLang="zh-CN" sz="1400" dirty="0" err="1"/>
              <a:t>tr</a:t>
            </a:r>
            <a:r>
              <a:rPr lang="en-US" altLang="zh-CN" sz="1400" dirty="0"/>
              <a:t> &gt;</a:t>
            </a:r>
          </a:p>
          <a:p>
            <a:pPr>
              <a:lnSpc>
                <a:spcPts val="1400"/>
              </a:lnSpc>
              <a:spcBef>
                <a:spcPts val="0"/>
              </a:spcBef>
            </a:pPr>
            <a:r>
              <a:rPr lang="en-US" altLang="zh-CN" sz="1400" dirty="0"/>
              <a:t>&lt;</a:t>
            </a:r>
            <a:r>
              <a:rPr lang="en-US" altLang="zh-CN" sz="1400" dirty="0" err="1"/>
              <a:t>th</a:t>
            </a:r>
            <a:r>
              <a:rPr lang="en-US" altLang="zh-CN" sz="1400" dirty="0"/>
              <a:t>&gt;</a:t>
            </a:r>
            <a:r>
              <a:rPr lang="zh-CN" altLang="en-US" sz="1400" dirty="0"/>
              <a:t>姓名 </a:t>
            </a:r>
            <a:r>
              <a:rPr lang="en-US" altLang="zh-CN" sz="1400" dirty="0"/>
              <a:t>&lt;/</a:t>
            </a:r>
            <a:r>
              <a:rPr lang="en-US" altLang="zh-CN" sz="1400" dirty="0" err="1"/>
              <a:t>th</a:t>
            </a:r>
            <a:r>
              <a:rPr lang="en-US" altLang="zh-CN" sz="1400" dirty="0"/>
              <a:t>&gt;</a:t>
            </a:r>
          </a:p>
          <a:p>
            <a:pPr>
              <a:lnSpc>
                <a:spcPts val="1400"/>
              </a:lnSpc>
              <a:spcBef>
                <a:spcPts val="0"/>
              </a:spcBef>
            </a:pPr>
            <a:r>
              <a:rPr lang="en-US" altLang="zh-CN" sz="1400" dirty="0"/>
              <a:t>&lt;</a:t>
            </a:r>
            <a:r>
              <a:rPr lang="en-US" altLang="zh-CN" sz="1400" dirty="0" err="1"/>
              <a:t>th</a:t>
            </a:r>
            <a:r>
              <a:rPr lang="en-US" altLang="zh-CN" sz="1400" dirty="0"/>
              <a:t>&gt;</a:t>
            </a:r>
            <a:r>
              <a:rPr lang="zh-CN" altLang="en-US" sz="1400" dirty="0"/>
              <a:t>院系名称 </a:t>
            </a:r>
            <a:r>
              <a:rPr lang="en-US" altLang="zh-CN" sz="1400" dirty="0"/>
              <a:t>&lt;/</a:t>
            </a:r>
            <a:r>
              <a:rPr lang="en-US" altLang="zh-CN" sz="1400" dirty="0" err="1"/>
              <a:t>th</a:t>
            </a:r>
            <a:r>
              <a:rPr lang="en-US" altLang="zh-CN" sz="1400" dirty="0"/>
              <a:t>&gt;</a:t>
            </a:r>
          </a:p>
          <a:p>
            <a:pPr>
              <a:lnSpc>
                <a:spcPts val="1400"/>
              </a:lnSpc>
              <a:spcBef>
                <a:spcPts val="0"/>
              </a:spcBef>
            </a:pPr>
            <a:r>
              <a:rPr lang="en-US" altLang="zh-CN" sz="1400" dirty="0"/>
              <a:t>&lt;</a:t>
            </a:r>
            <a:r>
              <a:rPr lang="en-US" altLang="zh-CN" sz="1400" dirty="0" err="1"/>
              <a:t>th</a:t>
            </a:r>
            <a:r>
              <a:rPr lang="en-US" altLang="zh-CN" sz="1400" dirty="0"/>
              <a:t>&gt;</a:t>
            </a:r>
            <a:r>
              <a:rPr lang="zh-CN" altLang="en-US" sz="1400" dirty="0"/>
              <a:t>班级</a:t>
            </a:r>
            <a:r>
              <a:rPr lang="en-US" altLang="zh-CN" sz="1400" dirty="0"/>
              <a:t>&lt;/</a:t>
            </a:r>
            <a:r>
              <a:rPr lang="en-US" altLang="zh-CN" sz="1400" dirty="0" err="1"/>
              <a:t>th</a:t>
            </a:r>
            <a:r>
              <a:rPr lang="en-US" altLang="zh-CN" sz="1400" dirty="0"/>
              <a:t>&gt;</a:t>
            </a:r>
          </a:p>
          <a:p>
            <a:pPr>
              <a:lnSpc>
                <a:spcPts val="1400"/>
              </a:lnSpc>
              <a:spcBef>
                <a:spcPts val="0"/>
              </a:spcBef>
            </a:pPr>
            <a:r>
              <a:rPr lang="en-US" altLang="zh-CN" sz="1400" dirty="0"/>
              <a:t>&lt;/</a:t>
            </a:r>
            <a:r>
              <a:rPr lang="en-US" altLang="zh-CN" sz="1400" dirty="0" err="1"/>
              <a:t>tr</a:t>
            </a:r>
            <a:r>
              <a:rPr lang="en-US" altLang="zh-CN" sz="1400" dirty="0"/>
              <a:t>&gt;</a:t>
            </a:r>
          </a:p>
          <a:p>
            <a:pPr>
              <a:lnSpc>
                <a:spcPts val="1400"/>
              </a:lnSpc>
              <a:spcBef>
                <a:spcPts val="0"/>
              </a:spcBef>
            </a:pPr>
            <a:r>
              <a:rPr lang="en-US" altLang="zh-CN" sz="1400" dirty="0"/>
              <a:t>&lt;</a:t>
            </a:r>
            <a:r>
              <a:rPr lang="en-US" altLang="zh-CN" sz="1400" dirty="0" err="1"/>
              <a:t>tr</a:t>
            </a:r>
            <a:r>
              <a:rPr lang="en-US" altLang="zh-CN" sz="1400" dirty="0"/>
              <a:t>  align="left" </a:t>
            </a:r>
            <a:r>
              <a:rPr lang="en-US" altLang="zh-CN" sz="1400" dirty="0" err="1"/>
              <a:t>valign</a:t>
            </a:r>
            <a:r>
              <a:rPr lang="en-US" altLang="zh-CN" sz="1400" dirty="0"/>
              <a:t>="top"&gt;</a:t>
            </a:r>
          </a:p>
          <a:p>
            <a:pPr>
              <a:lnSpc>
                <a:spcPts val="1400"/>
              </a:lnSpc>
              <a:spcBef>
                <a:spcPts val="0"/>
              </a:spcBef>
            </a:pPr>
            <a:r>
              <a:rPr lang="en-US" altLang="zh-CN" sz="1400" dirty="0"/>
              <a:t>&lt;td&gt;</a:t>
            </a:r>
            <a:r>
              <a:rPr lang="zh-CN" altLang="en-US" sz="1400" dirty="0"/>
              <a:t>王小品 </a:t>
            </a:r>
            <a:r>
              <a:rPr lang="en-US" altLang="zh-CN" sz="1400" dirty="0"/>
              <a:t>&lt;/td&gt;</a:t>
            </a:r>
          </a:p>
          <a:p>
            <a:pPr>
              <a:lnSpc>
                <a:spcPts val="1400"/>
              </a:lnSpc>
              <a:spcBef>
                <a:spcPts val="0"/>
              </a:spcBef>
            </a:pPr>
            <a:r>
              <a:rPr lang="en-US" altLang="zh-CN" sz="1400" dirty="0"/>
              <a:t>&lt;td&gt;</a:t>
            </a:r>
            <a:r>
              <a:rPr lang="zh-CN" altLang="en-US" sz="1400" dirty="0"/>
              <a:t>商学院 </a:t>
            </a:r>
            <a:r>
              <a:rPr lang="en-US" altLang="zh-CN" sz="1400" dirty="0"/>
              <a:t>&lt;/td&gt;</a:t>
            </a:r>
          </a:p>
          <a:p>
            <a:pPr>
              <a:lnSpc>
                <a:spcPts val="1400"/>
              </a:lnSpc>
              <a:spcBef>
                <a:spcPts val="0"/>
              </a:spcBef>
            </a:pPr>
            <a:r>
              <a:rPr lang="en-US" altLang="zh-CN" sz="1400" dirty="0"/>
              <a:t>&lt;td&gt;110204&lt;/td&gt;</a:t>
            </a:r>
          </a:p>
          <a:p>
            <a:pPr>
              <a:lnSpc>
                <a:spcPts val="1400"/>
              </a:lnSpc>
              <a:spcBef>
                <a:spcPts val="0"/>
              </a:spcBef>
            </a:pPr>
            <a:r>
              <a:rPr lang="en-US" altLang="zh-CN" sz="1400" dirty="0"/>
              <a:t>&lt;/</a:t>
            </a:r>
            <a:r>
              <a:rPr lang="en-US" altLang="zh-CN" sz="1400" dirty="0" err="1"/>
              <a:t>tr</a:t>
            </a:r>
            <a:r>
              <a:rPr lang="en-US" altLang="zh-CN" sz="1400" dirty="0"/>
              <a:t>&gt;</a:t>
            </a:r>
          </a:p>
          <a:p>
            <a:pPr>
              <a:lnSpc>
                <a:spcPts val="1400"/>
              </a:lnSpc>
              <a:spcBef>
                <a:spcPts val="0"/>
              </a:spcBef>
            </a:pPr>
            <a:r>
              <a:rPr lang="en-US" altLang="zh-CN" sz="1400" dirty="0"/>
              <a:t>&lt;</a:t>
            </a:r>
            <a:r>
              <a:rPr lang="en-US" altLang="zh-CN" sz="1400" dirty="0" err="1"/>
              <a:t>tr</a:t>
            </a:r>
            <a:r>
              <a:rPr lang="en-US" altLang="zh-CN" sz="1400" dirty="0"/>
              <a:t> align="center" </a:t>
            </a:r>
            <a:r>
              <a:rPr lang="en-US" altLang="zh-CN" sz="1400" dirty="0" err="1"/>
              <a:t>valign</a:t>
            </a:r>
            <a:r>
              <a:rPr lang="en-US" altLang="zh-CN" sz="1400" dirty="0"/>
              <a:t>="middle" &gt;</a:t>
            </a:r>
          </a:p>
          <a:p>
            <a:pPr>
              <a:lnSpc>
                <a:spcPts val="1400"/>
              </a:lnSpc>
              <a:spcBef>
                <a:spcPts val="0"/>
              </a:spcBef>
            </a:pPr>
            <a:r>
              <a:rPr lang="en-US" altLang="zh-CN" sz="1400" dirty="0"/>
              <a:t>&lt;td&gt;</a:t>
            </a:r>
            <a:r>
              <a:rPr lang="zh-CN" altLang="en-US" sz="1400" dirty="0"/>
              <a:t>李白 </a:t>
            </a:r>
            <a:r>
              <a:rPr lang="en-US" altLang="zh-CN" sz="1400" dirty="0"/>
              <a:t>&lt;/td&gt;&lt;td&gt;</a:t>
            </a:r>
            <a:r>
              <a:rPr lang="zh-CN" altLang="en-US" sz="1400" dirty="0"/>
              <a:t>机械学院 </a:t>
            </a:r>
            <a:r>
              <a:rPr lang="en-US" altLang="zh-CN" sz="1400" dirty="0"/>
              <a:t>&lt;/td&gt;</a:t>
            </a:r>
          </a:p>
        </p:txBody>
      </p:sp>
      <p:sp>
        <p:nvSpPr>
          <p:cNvPr id="39942" name="Rectangle 6"/>
          <p:cNvSpPr>
            <a:spLocks noChangeArrowheads="1"/>
          </p:cNvSpPr>
          <p:nvPr/>
        </p:nvSpPr>
        <p:spPr bwMode="auto">
          <a:xfrm>
            <a:off x="5486400" y="3333750"/>
            <a:ext cx="3581400" cy="134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ts val="1400"/>
              </a:lnSpc>
            </a:pPr>
            <a:r>
              <a:rPr lang="en-US" altLang="zh-CN" sz="1400" dirty="0"/>
              <a:t>&lt;td&gt;100244&lt;/td&gt;</a:t>
            </a:r>
          </a:p>
          <a:p>
            <a:pPr>
              <a:lnSpc>
                <a:spcPts val="1400"/>
              </a:lnSpc>
            </a:pPr>
            <a:r>
              <a:rPr lang="en-US" altLang="zh-CN" sz="1400" dirty="0"/>
              <a:t>&lt;</a:t>
            </a:r>
            <a:r>
              <a:rPr lang="en-US" altLang="zh-CN" sz="1400" dirty="0" err="1"/>
              <a:t>tr</a:t>
            </a:r>
            <a:r>
              <a:rPr lang="en-US" altLang="zh-CN" sz="1400" dirty="0"/>
              <a:t> align="right" </a:t>
            </a:r>
            <a:r>
              <a:rPr lang="en-US" altLang="zh-CN" sz="1400" dirty="0" err="1"/>
              <a:t>valign</a:t>
            </a:r>
            <a:r>
              <a:rPr lang="en-US" altLang="zh-CN" sz="1400" dirty="0"/>
              <a:t>="bottom"&gt;</a:t>
            </a:r>
          </a:p>
          <a:p>
            <a:pPr>
              <a:lnSpc>
                <a:spcPts val="1400"/>
              </a:lnSpc>
            </a:pPr>
            <a:r>
              <a:rPr lang="en-US" altLang="zh-CN" sz="1400" dirty="0"/>
              <a:t>&lt;td&gt;</a:t>
            </a:r>
            <a:r>
              <a:rPr lang="zh-CN" altLang="en-US" sz="1400" dirty="0"/>
              <a:t>林之 </a:t>
            </a:r>
            <a:r>
              <a:rPr lang="en-US" altLang="zh-CN" sz="1400" dirty="0"/>
              <a:t>&lt;/td&gt;</a:t>
            </a:r>
          </a:p>
          <a:p>
            <a:pPr>
              <a:lnSpc>
                <a:spcPts val="1400"/>
              </a:lnSpc>
            </a:pPr>
            <a:r>
              <a:rPr lang="en-US" altLang="zh-CN" sz="1400" dirty="0"/>
              <a:t>&lt;td&gt;</a:t>
            </a:r>
            <a:r>
              <a:rPr lang="zh-CN" altLang="en-US" sz="1400" dirty="0"/>
              <a:t>外语系 </a:t>
            </a:r>
            <a:r>
              <a:rPr lang="en-US" altLang="zh-CN" sz="1400" dirty="0"/>
              <a:t>&lt;/td&gt;</a:t>
            </a:r>
          </a:p>
          <a:p>
            <a:pPr>
              <a:lnSpc>
                <a:spcPts val="1400"/>
              </a:lnSpc>
            </a:pPr>
            <a:r>
              <a:rPr lang="en-US" altLang="zh-CN" sz="1400" dirty="0"/>
              <a:t>&lt;td&gt;090101&lt;/td&gt;</a:t>
            </a:r>
          </a:p>
          <a:p>
            <a:pPr>
              <a:lnSpc>
                <a:spcPts val="1400"/>
              </a:lnSpc>
            </a:pPr>
            <a:r>
              <a:rPr lang="en-US" altLang="zh-CN" sz="1400" dirty="0"/>
              <a:t>&lt;/</a:t>
            </a:r>
            <a:r>
              <a:rPr lang="en-US" altLang="zh-CN" sz="1400" dirty="0" err="1"/>
              <a:t>tr</a:t>
            </a:r>
            <a:r>
              <a:rPr lang="en-US" altLang="zh-CN" sz="1400" dirty="0"/>
              <a:t>&gt;</a:t>
            </a:r>
          </a:p>
          <a:p>
            <a:pPr>
              <a:lnSpc>
                <a:spcPts val="1400"/>
              </a:lnSpc>
            </a:pPr>
            <a:r>
              <a:rPr lang="en-US" altLang="zh-CN" sz="1400" dirty="0"/>
              <a:t>&lt;/table&gt;</a:t>
            </a:r>
          </a:p>
        </p:txBody>
      </p:sp>
      <p:cxnSp>
        <p:nvCxnSpPr>
          <p:cNvPr id="9" name="曲线连接符 8"/>
          <p:cNvCxnSpPr/>
          <p:nvPr/>
        </p:nvCxnSpPr>
        <p:spPr bwMode="auto">
          <a:xfrm rot="5400000" flipH="1" flipV="1">
            <a:off x="6400800" y="2609850"/>
            <a:ext cx="571500" cy="266700"/>
          </a:xfrm>
          <a:prstGeom prst="curvedConnector3">
            <a:avLst>
              <a:gd name="adj1" fmla="val 50000"/>
            </a:avLst>
          </a:prstGeom>
          <a:gradFill rotWithShape="1">
            <a:gsLst>
              <a:gs pos="0">
                <a:srgbClr val="000080">
                  <a:gamma/>
                  <a:shade val="46275"/>
                  <a:invGamma/>
                </a:srgbClr>
              </a:gs>
              <a:gs pos="100000">
                <a:srgbClr val="000080"/>
              </a:gs>
            </a:gsLst>
            <a:lin ang="5400000" scaled="1"/>
          </a:gradFill>
          <a:ln w="25400" cap="flat" cmpd="sng" algn="ctr">
            <a:solidFill>
              <a:srgbClr val="3333FF"/>
            </a:solidFill>
            <a:prstDash val="solid"/>
            <a:round/>
            <a:headEnd type="none" w="med" len="med"/>
            <a:tailEnd type="arrow"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</p:cxnSp>
      <p:pic>
        <p:nvPicPr>
          <p:cNvPr id="1024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38800" y="895350"/>
            <a:ext cx="3097213" cy="2327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563248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11.5 </a:t>
            </a:r>
            <a:r>
              <a:rPr lang="zh-CN" altLang="en-US" dirty="0"/>
              <a:t>设置单元格的属性 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810816"/>
            <a:ext cx="8534400" cy="998934"/>
          </a:xfrm>
        </p:spPr>
        <p:txBody>
          <a:bodyPr/>
          <a:lstStyle/>
          <a:p>
            <a:pPr marL="0" indent="0">
              <a:lnSpc>
                <a:spcPts val="3500"/>
              </a:lnSpc>
              <a:buFont typeface="Wingdings" pitchFamily="2" charset="2"/>
              <a:buNone/>
            </a:pPr>
            <a:r>
              <a:rPr lang="zh-CN" altLang="en-US" sz="2000" dirty="0">
                <a:latin typeface="黑体" pitchFamily="49" charset="-122"/>
                <a:ea typeface="宋体" charset="-122"/>
              </a:rPr>
              <a:t>   </a:t>
            </a:r>
            <a:r>
              <a:rPr lang="zh-CN" altLang="en-US" sz="2000" dirty="0"/>
              <a:t>表格列标记 </a:t>
            </a:r>
            <a:r>
              <a:rPr lang="en-US" altLang="zh-CN" sz="2000" dirty="0"/>
              <a:t>td </a:t>
            </a:r>
            <a:r>
              <a:rPr lang="zh-CN" altLang="en-US" sz="2000" dirty="0"/>
              <a:t>的属性可以设置表格单元格的显示风格。常用的属性如下表所示。单元格的颜色、边框和对齐属性与行 </a:t>
            </a:r>
            <a:r>
              <a:rPr lang="en-US" altLang="zh-CN" sz="2000" dirty="0"/>
              <a:t>tr </a:t>
            </a:r>
            <a:r>
              <a:rPr lang="zh-CN" altLang="en-US" sz="2000" dirty="0"/>
              <a:t>标记一样。</a:t>
            </a:r>
            <a:endParaRPr lang="en-US" altLang="zh-CN" sz="2000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6619513"/>
              </p:ext>
            </p:extLst>
          </p:nvPr>
        </p:nvGraphicFramePr>
        <p:xfrm>
          <a:off x="989020" y="2190750"/>
          <a:ext cx="7656520" cy="2218132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1497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90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903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293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687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latin typeface="微软雅黑" pitchFamily="34" charset="-122"/>
                          <a:ea typeface="微软雅黑" pitchFamily="34" charset="-122"/>
                        </a:rPr>
                        <a:t>属性值</a:t>
                      </a:r>
                      <a:endParaRPr lang="zh-CN" sz="14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latin typeface="微软雅黑" pitchFamily="34" charset="-122"/>
                          <a:ea typeface="微软雅黑" pitchFamily="34" charset="-122"/>
                        </a:rPr>
                        <a:t>说明</a:t>
                      </a:r>
                      <a:endParaRPr lang="zh-CN" sz="14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latin typeface="微软雅黑" pitchFamily="34" charset="-122"/>
                          <a:ea typeface="微软雅黑" pitchFamily="34" charset="-122"/>
                        </a:rPr>
                        <a:t>属性</a:t>
                      </a:r>
                      <a:endParaRPr lang="zh-CN" sz="14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latin typeface="微软雅黑" pitchFamily="34" charset="-122"/>
                          <a:ea typeface="微软雅黑" pitchFamily="34" charset="-122"/>
                        </a:rPr>
                        <a:t>说明</a:t>
                      </a:r>
                      <a:endParaRPr lang="zh-CN" sz="14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87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微软雅黑" pitchFamily="34" charset="-122"/>
                          <a:ea typeface="微软雅黑" pitchFamily="34" charset="-122"/>
                        </a:rPr>
                        <a:t>align</a:t>
                      </a:r>
                      <a:endParaRPr lang="zh-CN" sz="14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1302385" algn="r"/>
                        </a:tabLst>
                      </a:pPr>
                      <a:r>
                        <a:rPr lang="zh-CN" sz="1400" kern="100" dirty="0">
                          <a:latin typeface="微软雅黑" pitchFamily="34" charset="-122"/>
                          <a:ea typeface="微软雅黑" pitchFamily="34" charset="-122"/>
                        </a:rPr>
                        <a:t>单元格内容水平对齐</a:t>
                      </a:r>
                      <a:endParaRPr lang="zh-CN" sz="14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latin typeface="微软雅黑" pitchFamily="34" charset="-122"/>
                          <a:ea typeface="微软雅黑" pitchFamily="34" charset="-122"/>
                        </a:rPr>
                        <a:t>bordercolorlight</a:t>
                      </a:r>
                      <a:endParaRPr lang="zh-CN" sz="14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微软雅黑" pitchFamily="34" charset="-122"/>
                          <a:ea typeface="微软雅黑" pitchFamily="34" charset="-122"/>
                        </a:rPr>
                        <a:t>单元格的亮边框颜色</a:t>
                      </a:r>
                      <a:endParaRPr lang="zh-CN" sz="1400" kern="10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87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latin typeface="微软雅黑" pitchFamily="34" charset="-122"/>
                          <a:ea typeface="微软雅黑" pitchFamily="34" charset="-122"/>
                        </a:rPr>
                        <a:t>valign</a:t>
                      </a:r>
                      <a:endParaRPr lang="zh-CN" sz="14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latin typeface="微软雅黑" pitchFamily="34" charset="-122"/>
                          <a:ea typeface="微软雅黑" pitchFamily="34" charset="-122"/>
                        </a:rPr>
                        <a:t>单元格内容垂直对齐</a:t>
                      </a:r>
                      <a:endParaRPr lang="zh-CN" sz="14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latin typeface="微软雅黑" pitchFamily="34" charset="-122"/>
                          <a:ea typeface="微软雅黑" pitchFamily="34" charset="-122"/>
                        </a:rPr>
                        <a:t>bordercolordark</a:t>
                      </a:r>
                      <a:endParaRPr lang="zh-CN" sz="14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latin typeface="微软雅黑" pitchFamily="34" charset="-122"/>
                          <a:ea typeface="微软雅黑" pitchFamily="34" charset="-122"/>
                        </a:rPr>
                        <a:t>单元格的暗边框颜色</a:t>
                      </a:r>
                      <a:endParaRPr lang="zh-CN" sz="14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87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微软雅黑" pitchFamily="34" charset="-122"/>
                          <a:ea typeface="微软雅黑" pitchFamily="34" charset="-122"/>
                        </a:rPr>
                        <a:t>bgcolor</a:t>
                      </a:r>
                      <a:endParaRPr lang="zh-CN" sz="1400" kern="10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latin typeface="微软雅黑" pitchFamily="34" charset="-122"/>
                          <a:ea typeface="微软雅黑" pitchFamily="34" charset="-122"/>
                        </a:rPr>
                        <a:t>单元格的背景颜色</a:t>
                      </a:r>
                      <a:endParaRPr lang="zh-CN" sz="14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latin typeface="微软雅黑" pitchFamily="34" charset="-122"/>
                          <a:ea typeface="微软雅黑" pitchFamily="34" charset="-122"/>
                        </a:rPr>
                        <a:t>rowspan</a:t>
                      </a:r>
                      <a:endParaRPr lang="zh-CN" sz="14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latin typeface="微软雅黑" pitchFamily="34" charset="-122"/>
                          <a:ea typeface="微软雅黑" pitchFamily="34" charset="-122"/>
                        </a:rPr>
                        <a:t>单元格跨行</a:t>
                      </a:r>
                      <a:endParaRPr lang="zh-CN" sz="14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87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微软雅黑" pitchFamily="34" charset="-122"/>
                          <a:ea typeface="微软雅黑" pitchFamily="34" charset="-122"/>
                        </a:rPr>
                        <a:t>background</a:t>
                      </a:r>
                      <a:endParaRPr lang="zh-CN" sz="1400" kern="10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latin typeface="微软雅黑" pitchFamily="34" charset="-122"/>
                          <a:ea typeface="微软雅黑" pitchFamily="34" charset="-122"/>
                        </a:rPr>
                        <a:t>单元格背景图像</a:t>
                      </a:r>
                      <a:endParaRPr lang="zh-CN" sz="14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微软雅黑" pitchFamily="34" charset="-122"/>
                          <a:ea typeface="微软雅黑" pitchFamily="34" charset="-122"/>
                        </a:rPr>
                        <a:t>colspan</a:t>
                      </a:r>
                      <a:endParaRPr lang="zh-CN" sz="1400" kern="10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latin typeface="微软雅黑" pitchFamily="34" charset="-122"/>
                          <a:ea typeface="微软雅黑" pitchFamily="34" charset="-122"/>
                        </a:rPr>
                        <a:t>单元格跨列</a:t>
                      </a:r>
                      <a:endParaRPr lang="zh-CN" sz="14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87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微软雅黑" pitchFamily="34" charset="-122"/>
                          <a:ea typeface="微软雅黑" pitchFamily="34" charset="-122"/>
                        </a:rPr>
                        <a:t>bordercolor</a:t>
                      </a:r>
                      <a:endParaRPr lang="zh-CN" sz="1400" kern="10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微软雅黑" pitchFamily="34" charset="-122"/>
                          <a:ea typeface="微软雅黑" pitchFamily="34" charset="-122"/>
                        </a:rPr>
                        <a:t>单元格的边框颜色</a:t>
                      </a:r>
                      <a:endParaRPr lang="zh-CN" sz="1400" kern="10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微软雅黑" pitchFamily="34" charset="-122"/>
                          <a:ea typeface="微软雅黑" pitchFamily="34" charset="-122"/>
                        </a:rPr>
                        <a:t>width</a:t>
                      </a:r>
                      <a:endParaRPr lang="zh-CN" sz="1400" kern="10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latin typeface="微软雅黑" pitchFamily="34" charset="-122"/>
                          <a:ea typeface="微软雅黑" pitchFamily="34" charset="-122"/>
                        </a:rPr>
                        <a:t>单元格宽度</a:t>
                      </a:r>
                      <a:endParaRPr lang="zh-CN" sz="14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87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4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微软雅黑" pitchFamily="34" charset="-122"/>
                          <a:ea typeface="微软雅黑" pitchFamily="34" charset="-122"/>
                        </a:rPr>
                        <a:t>height</a:t>
                      </a:r>
                      <a:endParaRPr lang="zh-CN" sz="1400" kern="10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latin typeface="微软雅黑" pitchFamily="34" charset="-122"/>
                          <a:ea typeface="微软雅黑" pitchFamily="34" charset="-122"/>
                        </a:rPr>
                        <a:t>单元格高度</a:t>
                      </a:r>
                      <a:endParaRPr lang="zh-CN" sz="14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27872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11.5 </a:t>
            </a:r>
            <a:r>
              <a:rPr lang="zh-CN" altLang="en-US" dirty="0"/>
              <a:t>设置单元格的属性</a:t>
            </a:r>
            <a:r>
              <a:rPr lang="en-US" altLang="zh-CN" dirty="0"/>
              <a:t>-</a:t>
            </a:r>
            <a:r>
              <a:rPr lang="zh-CN" altLang="en-US" dirty="0"/>
              <a:t>单元格跨行、列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533400" y="800100"/>
            <a:ext cx="8534400" cy="17716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182563" indent="-182563" defTabSz="1158875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ct val="100000"/>
              <a:buFont typeface="Wingdings" pitchFamily="2" charset="2"/>
              <a:buNone/>
              <a:defRPr/>
            </a:pPr>
            <a:r>
              <a:rPr lang="en-US" altLang="zh-CN" sz="1800" b="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&lt;td&gt;</a:t>
            </a:r>
            <a:r>
              <a:rPr lang="zh-CN" altLang="en-US" sz="1800" b="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的属性用于设定表格中某一单元格的属性。</a:t>
            </a:r>
          </a:p>
          <a:p>
            <a:pPr marL="342900" indent="193675" defTabSz="1158875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ct val="100000"/>
              <a:buFont typeface="Arial" pitchFamily="34" charset="0"/>
              <a:buChar char="•"/>
              <a:defRPr/>
            </a:pPr>
            <a:r>
              <a:rPr lang="zh-CN" altLang="en-US" sz="1800" b="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单元格跨行</a:t>
            </a:r>
            <a:r>
              <a:rPr lang="en-US" altLang="zh-CN" sz="1800" b="0" kern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rowspan</a:t>
            </a:r>
            <a:r>
              <a:rPr lang="en-US" altLang="zh-CN" sz="1800" b="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800" b="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跨行合并</a:t>
            </a:r>
            <a:r>
              <a:rPr lang="en-US" altLang="zh-CN" sz="1800" b="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800" b="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纵向合并</a:t>
            </a:r>
            <a:r>
              <a:rPr lang="en-US" altLang="zh-CN" sz="1800" b="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342900" indent="193675" defTabSz="1158875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ct val="100000"/>
              <a:buFont typeface="Arial" pitchFamily="34" charset="0"/>
              <a:buChar char="•"/>
              <a:defRPr/>
            </a:pPr>
            <a:r>
              <a:rPr lang="zh-CN" altLang="en-US" sz="1800" b="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单元格跨列</a:t>
            </a:r>
            <a:r>
              <a:rPr lang="en-US" altLang="zh-CN" sz="1800" b="0" kern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colspan</a:t>
            </a:r>
            <a:r>
              <a:rPr lang="en-US" altLang="zh-CN" sz="1800" b="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800" b="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跨列合并</a:t>
            </a:r>
            <a:r>
              <a:rPr lang="en-US" altLang="zh-CN" sz="1800" b="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800" b="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横向合并</a:t>
            </a:r>
            <a:r>
              <a:rPr lang="en-US" altLang="zh-CN" sz="1800" b="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182563" indent="-182563" defTabSz="1158875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ct val="100000"/>
              <a:buFont typeface="Wingdings" pitchFamily="2" charset="2"/>
              <a:buNone/>
              <a:defRPr/>
            </a:pPr>
            <a:r>
              <a:rPr lang="en-US" altLang="zh-CN" sz="1800" b="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800" b="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基本语法：</a:t>
            </a:r>
          </a:p>
          <a:p>
            <a:pPr marL="182563" indent="-182563" defTabSz="1158875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ct val="100000"/>
              <a:buFont typeface="Wingdings" pitchFamily="2" charset="2"/>
              <a:buNone/>
              <a:defRPr/>
            </a:pPr>
            <a:r>
              <a:rPr lang="en-US" altLang="zh-CN" sz="1800" b="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&lt;td </a:t>
            </a:r>
            <a:r>
              <a:rPr lang="en-US" altLang="zh-CN" sz="1800" b="0" kern="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rowspan</a:t>
            </a:r>
            <a:r>
              <a:rPr lang="en-US" altLang="zh-CN" sz="1800" b="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=“3”&gt;…&lt;/td&gt;      &lt;td </a:t>
            </a:r>
            <a:r>
              <a:rPr lang="en-US" altLang="zh-CN" sz="1800" b="0" kern="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colspan</a:t>
            </a:r>
            <a:r>
              <a:rPr lang="en-US" altLang="zh-CN" sz="1800" b="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=“3”&gt;…&lt;/td&gt;</a:t>
            </a:r>
          </a:p>
        </p:txBody>
      </p: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1046163" y="3340894"/>
            <a:ext cx="1223962" cy="1079897"/>
            <a:chOff x="431" y="2432"/>
            <a:chExt cx="771" cy="907"/>
          </a:xfrm>
          <a:solidFill>
            <a:srgbClr val="3333FF"/>
          </a:solidFill>
        </p:grpSpPr>
        <p:sp>
          <p:nvSpPr>
            <p:cNvPr id="6" name="Rectangle 4"/>
            <p:cNvSpPr>
              <a:spLocks noChangeArrowheads="1"/>
            </p:cNvSpPr>
            <p:nvPr/>
          </p:nvSpPr>
          <p:spPr bwMode="gray">
            <a:xfrm>
              <a:off x="431" y="2432"/>
              <a:ext cx="771" cy="318"/>
            </a:xfrm>
            <a:prstGeom prst="rect">
              <a:avLst/>
            </a:prstGeom>
            <a:grpFill/>
            <a:ln w="381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660066"/>
                </a:buClr>
                <a:buSzPct val="100000"/>
                <a:buFont typeface="Wingdings" pitchFamily="2" charset="2"/>
                <a:buNone/>
                <a:defRPr/>
              </a:pPr>
              <a:endParaRPr lang="zh-CN" altLang="en-US">
                <a:ea typeface="黑体" pitchFamily="49" charset="-122"/>
              </a:endParaRPr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gray">
            <a:xfrm>
              <a:off x="431" y="2749"/>
              <a:ext cx="771" cy="318"/>
            </a:xfrm>
            <a:prstGeom prst="rect">
              <a:avLst/>
            </a:prstGeom>
            <a:grpFill/>
            <a:ln w="381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660066"/>
                </a:buClr>
                <a:buSzPct val="100000"/>
                <a:buFont typeface="Wingdings" pitchFamily="2" charset="2"/>
                <a:buNone/>
                <a:defRPr/>
              </a:pPr>
              <a:endParaRPr lang="zh-CN" altLang="en-US">
                <a:ea typeface="黑体" pitchFamily="49" charset="-122"/>
              </a:endParaRPr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gray">
            <a:xfrm>
              <a:off x="431" y="3021"/>
              <a:ext cx="771" cy="318"/>
            </a:xfrm>
            <a:prstGeom prst="rect">
              <a:avLst/>
            </a:prstGeom>
            <a:grpFill/>
            <a:ln w="381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660066"/>
                </a:buClr>
                <a:buSzPct val="100000"/>
                <a:buFont typeface="Wingdings" pitchFamily="2" charset="2"/>
                <a:buNone/>
                <a:defRPr/>
              </a:pPr>
              <a:endParaRPr lang="zh-CN" altLang="en-US">
                <a:ea typeface="黑体" pitchFamily="49" charset="-122"/>
              </a:endParaRPr>
            </a:p>
          </p:txBody>
        </p:sp>
      </p:grpSp>
      <p:sp>
        <p:nvSpPr>
          <p:cNvPr id="9" name="Rectangle 7"/>
          <p:cNvSpPr>
            <a:spLocks noChangeArrowheads="1"/>
          </p:cNvSpPr>
          <p:nvPr/>
        </p:nvSpPr>
        <p:spPr bwMode="gray">
          <a:xfrm>
            <a:off x="3278188" y="3340894"/>
            <a:ext cx="1079500" cy="1079897"/>
          </a:xfrm>
          <a:prstGeom prst="rect">
            <a:avLst/>
          </a:prstGeom>
          <a:solidFill>
            <a:srgbClr val="3333FF"/>
          </a:solidFill>
          <a:ln w="38100" algn="ctr">
            <a:solidFill>
              <a:schemeClr val="bg1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  <a:spcBef>
                <a:spcPct val="20000"/>
              </a:spcBef>
              <a:buClr>
                <a:srgbClr val="660066"/>
              </a:buClr>
              <a:buSzPct val="100000"/>
              <a:buFont typeface="Wingdings" pitchFamily="2" charset="2"/>
              <a:buNone/>
              <a:defRPr/>
            </a:pPr>
            <a:endParaRPr lang="zh-CN" altLang="en-US">
              <a:ea typeface="黑体" pitchFamily="49" charset="-122"/>
            </a:endParaRPr>
          </a:p>
        </p:txBody>
      </p:sp>
      <p:sp>
        <p:nvSpPr>
          <p:cNvPr id="10" name="AutoShape 8"/>
          <p:cNvSpPr>
            <a:spLocks noChangeArrowheads="1"/>
          </p:cNvSpPr>
          <p:nvPr/>
        </p:nvSpPr>
        <p:spPr bwMode="gray">
          <a:xfrm>
            <a:off x="2557464" y="3718322"/>
            <a:ext cx="649287" cy="432197"/>
          </a:xfrm>
          <a:prstGeom prst="rightArrow">
            <a:avLst>
              <a:gd name="adj1" fmla="val 50000"/>
              <a:gd name="adj2" fmla="val 28168"/>
            </a:avLst>
          </a:prstGeom>
          <a:solidFill>
            <a:srgbClr val="FFFF00"/>
          </a:solidFill>
          <a:ln w="38100" algn="ctr">
            <a:solidFill>
              <a:srgbClr val="CC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  <a:spcBef>
                <a:spcPct val="20000"/>
              </a:spcBef>
              <a:buClr>
                <a:srgbClr val="660066"/>
              </a:buClr>
              <a:buSzPct val="100000"/>
              <a:buFont typeface="Wingdings" pitchFamily="2" charset="2"/>
              <a:buNone/>
              <a:defRPr/>
            </a:pPr>
            <a:endParaRPr lang="zh-CN" altLang="en-US">
              <a:ea typeface="黑体" pitchFamily="49" charset="-122"/>
            </a:endParaRPr>
          </a:p>
        </p:txBody>
      </p:sp>
      <p:sp>
        <p:nvSpPr>
          <p:cNvPr id="11" name="Freeform 9"/>
          <p:cNvSpPr>
            <a:spLocks/>
          </p:cNvSpPr>
          <p:nvPr/>
        </p:nvSpPr>
        <p:spPr bwMode="gray">
          <a:xfrm rot="21283811" flipH="1">
            <a:off x="2413158" y="2865487"/>
            <a:ext cx="564345" cy="950815"/>
          </a:xfrm>
          <a:custGeom>
            <a:avLst/>
            <a:gdLst/>
            <a:ahLst/>
            <a:cxnLst>
              <a:cxn ang="0">
                <a:pos x="832" y="0"/>
              </a:cxn>
              <a:cxn ang="0">
                <a:pos x="106" y="182"/>
              </a:cxn>
              <a:cxn ang="0">
                <a:pos x="197" y="953"/>
              </a:cxn>
            </a:cxnLst>
            <a:rect l="0" t="0" r="r" b="b"/>
            <a:pathLst>
              <a:path w="832" h="953">
                <a:moveTo>
                  <a:pt x="832" y="0"/>
                </a:moveTo>
                <a:cubicBezTo>
                  <a:pt x="522" y="11"/>
                  <a:pt x="212" y="23"/>
                  <a:pt x="106" y="182"/>
                </a:cubicBezTo>
                <a:cubicBezTo>
                  <a:pt x="0" y="341"/>
                  <a:pt x="182" y="825"/>
                  <a:pt x="197" y="953"/>
                </a:cubicBezTo>
              </a:path>
            </a:pathLst>
          </a:custGeom>
          <a:noFill/>
          <a:ln w="38100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  <a:spcBef>
                <a:spcPct val="20000"/>
              </a:spcBef>
              <a:buClr>
                <a:srgbClr val="660066"/>
              </a:buClr>
              <a:buSzPct val="100000"/>
              <a:buFont typeface="Wingdings" pitchFamily="2" charset="2"/>
              <a:buNone/>
              <a:defRPr/>
            </a:pPr>
            <a:endParaRPr lang="zh-CN" altLang="en-US">
              <a:ea typeface="黑体" pitchFamily="49" charset="-122"/>
            </a:endParaRPr>
          </a:p>
        </p:txBody>
      </p:sp>
      <p:grpSp>
        <p:nvGrpSpPr>
          <p:cNvPr id="12" name="Group 19"/>
          <p:cNvGrpSpPr>
            <a:grpSpLocks/>
          </p:cNvGrpSpPr>
          <p:nvPr/>
        </p:nvGrpSpPr>
        <p:grpSpPr bwMode="auto">
          <a:xfrm>
            <a:off x="4862513" y="2952750"/>
            <a:ext cx="3671887" cy="379810"/>
            <a:chOff x="2699" y="2386"/>
            <a:chExt cx="2313" cy="319"/>
          </a:xfrm>
          <a:solidFill>
            <a:srgbClr val="3333FF"/>
          </a:solidFill>
        </p:grpSpPr>
        <p:sp>
          <p:nvSpPr>
            <p:cNvPr id="13" name="Rectangle 10"/>
            <p:cNvSpPr>
              <a:spLocks noChangeArrowheads="1"/>
            </p:cNvSpPr>
            <p:nvPr/>
          </p:nvSpPr>
          <p:spPr bwMode="gray">
            <a:xfrm>
              <a:off x="2699" y="2387"/>
              <a:ext cx="771" cy="318"/>
            </a:xfrm>
            <a:prstGeom prst="rect">
              <a:avLst/>
            </a:prstGeom>
            <a:grpFill/>
            <a:ln w="381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660066"/>
                </a:buClr>
                <a:buSzPct val="100000"/>
                <a:buFont typeface="Wingdings" pitchFamily="2" charset="2"/>
                <a:buNone/>
                <a:defRPr/>
              </a:pPr>
              <a:endParaRPr lang="zh-CN" altLang="en-US">
                <a:ea typeface="黑体" pitchFamily="49" charset="-122"/>
              </a:endParaRPr>
            </a:p>
          </p:txBody>
        </p:sp>
        <p:sp>
          <p:nvSpPr>
            <p:cNvPr id="14" name="Rectangle 11"/>
            <p:cNvSpPr>
              <a:spLocks noChangeArrowheads="1"/>
            </p:cNvSpPr>
            <p:nvPr/>
          </p:nvSpPr>
          <p:spPr bwMode="gray">
            <a:xfrm>
              <a:off x="3470" y="2386"/>
              <a:ext cx="771" cy="318"/>
            </a:xfrm>
            <a:prstGeom prst="rect">
              <a:avLst/>
            </a:prstGeom>
            <a:grpFill/>
            <a:ln w="381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660066"/>
                </a:buClr>
                <a:buSzPct val="100000"/>
                <a:buFont typeface="Wingdings" pitchFamily="2" charset="2"/>
                <a:buNone/>
                <a:defRPr/>
              </a:pPr>
              <a:endParaRPr lang="zh-CN" altLang="en-US">
                <a:ea typeface="黑体" pitchFamily="49" charset="-122"/>
              </a:endParaRPr>
            </a:p>
          </p:txBody>
        </p:sp>
        <p:sp>
          <p:nvSpPr>
            <p:cNvPr id="15" name="Rectangle 12"/>
            <p:cNvSpPr>
              <a:spLocks noChangeArrowheads="1"/>
            </p:cNvSpPr>
            <p:nvPr/>
          </p:nvSpPr>
          <p:spPr bwMode="gray">
            <a:xfrm>
              <a:off x="4241" y="2387"/>
              <a:ext cx="771" cy="318"/>
            </a:xfrm>
            <a:prstGeom prst="rect">
              <a:avLst/>
            </a:prstGeom>
            <a:grpFill/>
            <a:ln w="381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660066"/>
                </a:buClr>
                <a:buSzPct val="100000"/>
                <a:buFont typeface="Wingdings" pitchFamily="2" charset="2"/>
                <a:buNone/>
                <a:defRPr/>
              </a:pPr>
              <a:endParaRPr lang="zh-CN" altLang="en-US">
                <a:ea typeface="黑体" pitchFamily="49" charset="-122"/>
              </a:endParaRPr>
            </a:p>
          </p:txBody>
        </p:sp>
      </p:grpSp>
      <p:sp>
        <p:nvSpPr>
          <p:cNvPr id="16" name="AutoShape 13"/>
          <p:cNvSpPr>
            <a:spLocks/>
          </p:cNvSpPr>
          <p:nvPr/>
        </p:nvSpPr>
        <p:spPr bwMode="gray">
          <a:xfrm rot="16200000">
            <a:off x="6508949" y="1758753"/>
            <a:ext cx="377429" cy="3527425"/>
          </a:xfrm>
          <a:prstGeom prst="leftBrace">
            <a:avLst>
              <a:gd name="adj1" fmla="val 58412"/>
              <a:gd name="adj2" fmla="val 50000"/>
            </a:avLst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  <a:spcBef>
                <a:spcPct val="20000"/>
              </a:spcBef>
              <a:buClr>
                <a:srgbClr val="660066"/>
              </a:buClr>
              <a:buSzPct val="100000"/>
              <a:buFont typeface="Wingdings" pitchFamily="2" charset="2"/>
              <a:buNone/>
              <a:defRPr/>
            </a:pPr>
            <a:endParaRPr lang="zh-CN" altLang="en-US">
              <a:ea typeface="黑体" pitchFamily="49" charset="-122"/>
            </a:endParaRPr>
          </a:p>
        </p:txBody>
      </p:sp>
      <p:sp>
        <p:nvSpPr>
          <p:cNvPr id="17" name="AutoShape 14"/>
          <p:cNvSpPr>
            <a:spLocks noChangeArrowheads="1"/>
          </p:cNvSpPr>
          <p:nvPr/>
        </p:nvSpPr>
        <p:spPr bwMode="gray">
          <a:xfrm rot="5400000">
            <a:off x="6454974" y="3633590"/>
            <a:ext cx="486966" cy="649287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FF00"/>
          </a:solidFill>
          <a:ln w="38100" algn="ctr">
            <a:solidFill>
              <a:srgbClr val="CC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  <a:spcBef>
                <a:spcPct val="20000"/>
              </a:spcBef>
              <a:buClr>
                <a:srgbClr val="660066"/>
              </a:buClr>
              <a:buSzPct val="100000"/>
              <a:buFont typeface="Wingdings" pitchFamily="2" charset="2"/>
              <a:buNone/>
              <a:defRPr/>
            </a:pPr>
            <a:endParaRPr lang="zh-CN" altLang="en-US">
              <a:ea typeface="黑体" pitchFamily="49" charset="-122"/>
            </a:endParaRPr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gray">
          <a:xfrm>
            <a:off x="4876800" y="4248150"/>
            <a:ext cx="3671888" cy="378619"/>
          </a:xfrm>
          <a:prstGeom prst="rect">
            <a:avLst/>
          </a:prstGeom>
          <a:solidFill>
            <a:srgbClr val="3333FF"/>
          </a:solidFill>
          <a:ln w="38100" algn="ctr">
            <a:solidFill>
              <a:schemeClr val="bg1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  <a:spcBef>
                <a:spcPct val="20000"/>
              </a:spcBef>
              <a:buClr>
                <a:srgbClr val="660066"/>
              </a:buClr>
              <a:buSzPct val="100000"/>
              <a:buFont typeface="Wingdings" pitchFamily="2" charset="2"/>
              <a:buNone/>
              <a:defRPr/>
            </a:pPr>
            <a:endParaRPr lang="zh-CN" altLang="en-US">
              <a:ea typeface="黑体" pitchFamily="49" charset="-122"/>
            </a:endParaRPr>
          </a:p>
        </p:txBody>
      </p:sp>
      <p:sp>
        <p:nvSpPr>
          <p:cNvPr id="19" name="Freeform 16"/>
          <p:cNvSpPr>
            <a:spLocks/>
          </p:cNvSpPr>
          <p:nvPr/>
        </p:nvSpPr>
        <p:spPr bwMode="gray">
          <a:xfrm>
            <a:off x="5575300" y="2842732"/>
            <a:ext cx="649289" cy="124230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08" y="726"/>
              </a:cxn>
              <a:cxn ang="0">
                <a:pos x="635" y="1225"/>
              </a:cxn>
              <a:cxn ang="0">
                <a:pos x="1451" y="1270"/>
              </a:cxn>
            </a:cxnLst>
            <a:rect l="0" t="0" r="r" b="b"/>
            <a:pathLst>
              <a:path w="1451" h="1316">
                <a:moveTo>
                  <a:pt x="0" y="0"/>
                </a:moveTo>
                <a:cubicBezTo>
                  <a:pt x="151" y="261"/>
                  <a:pt x="302" y="522"/>
                  <a:pt x="408" y="726"/>
                </a:cubicBezTo>
                <a:cubicBezTo>
                  <a:pt x="514" y="930"/>
                  <a:pt x="461" y="1134"/>
                  <a:pt x="635" y="1225"/>
                </a:cubicBezTo>
                <a:cubicBezTo>
                  <a:pt x="809" y="1316"/>
                  <a:pt x="1315" y="1263"/>
                  <a:pt x="1451" y="1270"/>
                </a:cubicBezTo>
              </a:path>
            </a:pathLst>
          </a:custGeom>
          <a:noFill/>
          <a:ln w="38100" cap="flat" cmpd="sng">
            <a:solidFill>
              <a:srgbClr val="0000FA"/>
            </a:solidFill>
            <a:prstDash val="solid"/>
            <a:round/>
            <a:headEnd type="none" w="med" len="med"/>
            <a:tailEnd type="triangle" w="med" len="med"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  <a:spcBef>
                <a:spcPct val="20000"/>
              </a:spcBef>
              <a:buClr>
                <a:srgbClr val="660066"/>
              </a:buClr>
              <a:buSzPct val="100000"/>
              <a:buFont typeface="Wingdings" pitchFamily="2" charset="2"/>
              <a:buNone/>
              <a:defRPr/>
            </a:pPr>
            <a:endParaRPr lang="zh-CN" altLang="en-US">
              <a:ea typeface="黑体" pitchFamily="49" charset="-122"/>
            </a:endParaRPr>
          </a:p>
        </p:txBody>
      </p:sp>
      <p:sp>
        <p:nvSpPr>
          <p:cNvPr id="20" name="AutoShape 18"/>
          <p:cNvSpPr>
            <a:spLocks/>
          </p:cNvSpPr>
          <p:nvPr/>
        </p:nvSpPr>
        <p:spPr bwMode="gray">
          <a:xfrm>
            <a:off x="2341563" y="3340894"/>
            <a:ext cx="144462" cy="1079897"/>
          </a:xfrm>
          <a:prstGeom prst="rightBrace">
            <a:avLst>
              <a:gd name="adj1" fmla="val 83059"/>
              <a:gd name="adj2" fmla="val 50000"/>
            </a:avLst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  <a:spcBef>
                <a:spcPct val="20000"/>
              </a:spcBef>
              <a:buClr>
                <a:srgbClr val="660066"/>
              </a:buClr>
              <a:buSzPct val="100000"/>
              <a:buFont typeface="Wingdings" pitchFamily="2" charset="2"/>
              <a:buNone/>
              <a:defRPr/>
            </a:pPr>
            <a:endParaRPr lang="zh-CN" altLang="en-US"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13481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设置单元格的属性</a:t>
            </a:r>
            <a:r>
              <a:rPr lang="en-US" altLang="zh-CN" dirty="0"/>
              <a:t>-</a:t>
            </a:r>
            <a:r>
              <a:rPr lang="zh-CN" altLang="en-US" dirty="0"/>
              <a:t>案例 </a:t>
            </a:r>
          </a:p>
        </p:txBody>
      </p:sp>
      <p:sp>
        <p:nvSpPr>
          <p:cNvPr id="46083" name="矩形 5"/>
          <p:cNvSpPr>
            <a:spLocks noChangeArrowheads="1"/>
          </p:cNvSpPr>
          <p:nvPr/>
        </p:nvSpPr>
        <p:spPr bwMode="auto">
          <a:xfrm>
            <a:off x="533400" y="819150"/>
            <a:ext cx="4267200" cy="3862596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1400"/>
              </a:lnSpc>
              <a:buClr>
                <a:srgbClr val="660066"/>
              </a:buClr>
              <a:buSzPct val="100000"/>
              <a:buFont typeface="Wingdings" pitchFamily="2" charset="2"/>
              <a:buNone/>
            </a:pPr>
            <a:r>
              <a:rPr lang="en-US" altLang="zh-CN" sz="1200" dirty="0">
                <a:ea typeface="黑体" pitchFamily="49" charset="-122"/>
              </a:rPr>
              <a:t>&lt;!-- edu_11_5_1.html --&gt;</a:t>
            </a:r>
          </a:p>
          <a:p>
            <a:pPr eaLnBrk="0" hangingPunct="0">
              <a:lnSpc>
                <a:spcPts val="1400"/>
              </a:lnSpc>
              <a:buClr>
                <a:srgbClr val="660066"/>
              </a:buClr>
              <a:buSzPct val="100000"/>
              <a:buFont typeface="Wingdings" pitchFamily="2" charset="2"/>
              <a:buNone/>
            </a:pPr>
            <a:r>
              <a:rPr lang="en-US" altLang="zh-CN" sz="1200" dirty="0">
                <a:ea typeface="黑体" pitchFamily="49" charset="-122"/>
              </a:rPr>
              <a:t>&lt;!</a:t>
            </a:r>
            <a:r>
              <a:rPr lang="en-US" altLang="zh-CN" sz="1200" dirty="0" err="1">
                <a:ea typeface="黑体" pitchFamily="49" charset="-122"/>
              </a:rPr>
              <a:t>doctype</a:t>
            </a:r>
            <a:r>
              <a:rPr lang="en-US" altLang="zh-CN" sz="1200" dirty="0">
                <a:ea typeface="黑体" pitchFamily="49" charset="-122"/>
              </a:rPr>
              <a:t> html&gt;</a:t>
            </a:r>
          </a:p>
          <a:p>
            <a:pPr eaLnBrk="0" hangingPunct="0">
              <a:lnSpc>
                <a:spcPts val="1400"/>
              </a:lnSpc>
              <a:buClr>
                <a:srgbClr val="660066"/>
              </a:buClr>
              <a:buSzPct val="100000"/>
              <a:buFont typeface="Wingdings" pitchFamily="2" charset="2"/>
              <a:buNone/>
            </a:pPr>
            <a:r>
              <a:rPr lang="en-US" altLang="zh-CN" sz="1200" dirty="0">
                <a:ea typeface="黑体" pitchFamily="49" charset="-122"/>
              </a:rPr>
              <a:t>&lt;html </a:t>
            </a:r>
            <a:r>
              <a:rPr lang="en-US" altLang="zh-CN" sz="1200" dirty="0" err="1">
                <a:ea typeface="黑体" pitchFamily="49" charset="-122"/>
              </a:rPr>
              <a:t>lang</a:t>
            </a:r>
            <a:r>
              <a:rPr lang="en-US" altLang="zh-CN" sz="1200" dirty="0">
                <a:ea typeface="黑体" pitchFamily="49" charset="-122"/>
              </a:rPr>
              <a:t>="en"&gt;</a:t>
            </a:r>
          </a:p>
          <a:p>
            <a:pPr eaLnBrk="0" hangingPunct="0">
              <a:lnSpc>
                <a:spcPts val="1400"/>
              </a:lnSpc>
              <a:buClr>
                <a:srgbClr val="660066"/>
              </a:buClr>
              <a:buSzPct val="100000"/>
              <a:buFont typeface="Wingdings" pitchFamily="2" charset="2"/>
              <a:buNone/>
            </a:pPr>
            <a:r>
              <a:rPr lang="en-US" altLang="zh-CN" sz="1200" dirty="0">
                <a:ea typeface="黑体" pitchFamily="49" charset="-122"/>
              </a:rPr>
              <a:t>&lt;head&gt;&lt;meta charset="UTF-8"&gt;</a:t>
            </a:r>
          </a:p>
          <a:p>
            <a:pPr eaLnBrk="0" hangingPunct="0">
              <a:lnSpc>
                <a:spcPts val="1400"/>
              </a:lnSpc>
              <a:buClr>
                <a:srgbClr val="660066"/>
              </a:buClr>
              <a:buSzPct val="100000"/>
              <a:buFont typeface="Wingdings" pitchFamily="2" charset="2"/>
              <a:buNone/>
            </a:pPr>
            <a:r>
              <a:rPr lang="en-US" altLang="zh-CN" sz="1200" dirty="0">
                <a:ea typeface="黑体" pitchFamily="49" charset="-122"/>
              </a:rPr>
              <a:t>&lt;title&gt;</a:t>
            </a:r>
            <a:r>
              <a:rPr lang="zh-CN" altLang="en-US" sz="1200" dirty="0">
                <a:ea typeface="黑体" pitchFamily="49" charset="-122"/>
              </a:rPr>
              <a:t>设置单元格跨列、跨行属性</a:t>
            </a:r>
            <a:r>
              <a:rPr lang="en-US" altLang="zh-CN" sz="1200" dirty="0">
                <a:ea typeface="黑体" pitchFamily="49" charset="-122"/>
              </a:rPr>
              <a:t>&lt;/title&gt;</a:t>
            </a:r>
          </a:p>
          <a:p>
            <a:pPr eaLnBrk="0" hangingPunct="0">
              <a:lnSpc>
                <a:spcPts val="1400"/>
              </a:lnSpc>
              <a:buClr>
                <a:srgbClr val="660066"/>
              </a:buClr>
              <a:buSzPct val="100000"/>
              <a:buFont typeface="Wingdings" pitchFamily="2" charset="2"/>
              <a:buNone/>
            </a:pPr>
            <a:r>
              <a:rPr lang="en-US" altLang="zh-CN" sz="1200" dirty="0">
                <a:ea typeface="黑体" pitchFamily="49" charset="-122"/>
              </a:rPr>
              <a:t>&lt;/head&gt;</a:t>
            </a:r>
          </a:p>
          <a:p>
            <a:pPr eaLnBrk="0" hangingPunct="0">
              <a:lnSpc>
                <a:spcPts val="1400"/>
              </a:lnSpc>
              <a:buClr>
                <a:srgbClr val="660066"/>
              </a:buClr>
              <a:buSzPct val="100000"/>
              <a:buFont typeface="Wingdings" pitchFamily="2" charset="2"/>
              <a:buNone/>
            </a:pPr>
            <a:r>
              <a:rPr lang="en-US" altLang="zh-CN" sz="1200" dirty="0">
                <a:ea typeface="黑体" pitchFamily="49" charset="-122"/>
              </a:rPr>
              <a:t>&lt;body&gt;</a:t>
            </a:r>
          </a:p>
          <a:p>
            <a:pPr eaLnBrk="0" hangingPunct="0">
              <a:lnSpc>
                <a:spcPts val="1400"/>
              </a:lnSpc>
              <a:buClr>
                <a:srgbClr val="660066"/>
              </a:buClr>
              <a:buSzPct val="100000"/>
              <a:buFont typeface="Wingdings" pitchFamily="2" charset="2"/>
              <a:buNone/>
            </a:pPr>
            <a:r>
              <a:rPr lang="en-US" altLang="zh-CN" sz="1200" dirty="0">
                <a:ea typeface="黑体" pitchFamily="49" charset="-122"/>
              </a:rPr>
              <a:t>&lt;h3 align="center"&gt;</a:t>
            </a:r>
            <a:r>
              <a:rPr lang="zh-CN" altLang="en-US" sz="1200" dirty="0">
                <a:ea typeface="黑体" pitchFamily="49" charset="-122"/>
              </a:rPr>
              <a:t>设置单元格跨列、跨行属性</a:t>
            </a:r>
            <a:r>
              <a:rPr lang="en-US" altLang="zh-CN" sz="1200" dirty="0">
                <a:ea typeface="黑体" pitchFamily="49" charset="-122"/>
              </a:rPr>
              <a:t>&lt;/h3&gt;</a:t>
            </a:r>
          </a:p>
          <a:p>
            <a:pPr eaLnBrk="0" hangingPunct="0">
              <a:lnSpc>
                <a:spcPts val="1400"/>
              </a:lnSpc>
              <a:buClr>
                <a:srgbClr val="660066"/>
              </a:buClr>
              <a:buSzPct val="100000"/>
              <a:buFont typeface="Wingdings" pitchFamily="2" charset="2"/>
              <a:buNone/>
            </a:pPr>
            <a:r>
              <a:rPr lang="en-US" altLang="zh-CN" sz="1200" dirty="0">
                <a:ea typeface="黑体" pitchFamily="49" charset="-122"/>
              </a:rPr>
              <a:t>&lt;table border="1" width="500px" align="center" </a:t>
            </a:r>
            <a:r>
              <a:rPr lang="en-US" altLang="zh-CN" sz="1200" dirty="0" err="1">
                <a:ea typeface="黑体" pitchFamily="49" charset="-122"/>
              </a:rPr>
              <a:t>bordercolor</a:t>
            </a:r>
            <a:r>
              <a:rPr lang="en-US" altLang="zh-CN" sz="1200" dirty="0">
                <a:ea typeface="黑体" pitchFamily="49" charset="-122"/>
              </a:rPr>
              <a:t>="#3366ff"&gt;</a:t>
            </a:r>
          </a:p>
          <a:p>
            <a:pPr eaLnBrk="0" hangingPunct="0">
              <a:lnSpc>
                <a:spcPts val="1400"/>
              </a:lnSpc>
              <a:buClr>
                <a:srgbClr val="660066"/>
              </a:buClr>
              <a:buSzPct val="100000"/>
              <a:buFont typeface="Wingdings" pitchFamily="2" charset="2"/>
              <a:buNone/>
            </a:pPr>
            <a:r>
              <a:rPr lang="en-US" altLang="zh-CN" sz="1200" dirty="0">
                <a:ea typeface="黑体" pitchFamily="49" charset="-122"/>
              </a:rPr>
              <a:t>&lt;caption&gt;</a:t>
            </a:r>
            <a:r>
              <a:rPr lang="zh-CN" altLang="en-US" sz="1200" dirty="0">
                <a:ea typeface="黑体" pitchFamily="49" charset="-122"/>
              </a:rPr>
              <a:t>云计算与物联网会议日程安排表</a:t>
            </a:r>
            <a:r>
              <a:rPr lang="en-US" altLang="zh-CN" sz="1200" dirty="0">
                <a:ea typeface="黑体" pitchFamily="49" charset="-122"/>
              </a:rPr>
              <a:t>&lt;/caption&gt;</a:t>
            </a:r>
          </a:p>
          <a:p>
            <a:pPr eaLnBrk="0" hangingPunct="0">
              <a:lnSpc>
                <a:spcPts val="1400"/>
              </a:lnSpc>
              <a:buClr>
                <a:srgbClr val="660066"/>
              </a:buClr>
              <a:buSzPct val="100000"/>
              <a:buFont typeface="Wingdings" pitchFamily="2" charset="2"/>
              <a:buNone/>
            </a:pPr>
            <a:r>
              <a:rPr lang="en-US" altLang="zh-CN" sz="1200" dirty="0">
                <a:ea typeface="黑体" pitchFamily="49" charset="-122"/>
              </a:rPr>
              <a:t>&lt;</a:t>
            </a:r>
            <a:r>
              <a:rPr lang="en-US" altLang="zh-CN" sz="1200" dirty="0" err="1">
                <a:ea typeface="黑体" pitchFamily="49" charset="-122"/>
              </a:rPr>
              <a:t>tr</a:t>
            </a:r>
            <a:r>
              <a:rPr lang="en-US" altLang="zh-CN" sz="1200" dirty="0">
                <a:ea typeface="黑体" pitchFamily="49" charset="-122"/>
              </a:rPr>
              <a:t> align="center"&gt;</a:t>
            </a:r>
          </a:p>
          <a:p>
            <a:pPr eaLnBrk="0" hangingPunct="0">
              <a:lnSpc>
                <a:spcPts val="1400"/>
              </a:lnSpc>
              <a:buClr>
                <a:srgbClr val="660066"/>
              </a:buClr>
              <a:buSzPct val="100000"/>
              <a:buFont typeface="Wingdings" pitchFamily="2" charset="2"/>
              <a:buNone/>
            </a:pPr>
            <a:r>
              <a:rPr lang="en-US" altLang="zh-CN" sz="1200" dirty="0">
                <a:ea typeface="黑体" pitchFamily="49" charset="-122"/>
              </a:rPr>
              <a:t>&lt;td </a:t>
            </a:r>
            <a:r>
              <a:rPr lang="en-US" altLang="zh-CN" sz="1200" dirty="0" err="1">
                <a:ea typeface="黑体" pitchFamily="49" charset="-122"/>
              </a:rPr>
              <a:t>colspan</a:t>
            </a:r>
            <a:r>
              <a:rPr lang="en-US" altLang="zh-CN" sz="1200" dirty="0">
                <a:ea typeface="黑体" pitchFamily="49" charset="-122"/>
              </a:rPr>
              <a:t>="2"&gt;</a:t>
            </a:r>
            <a:r>
              <a:rPr lang="zh-CN" altLang="en-US" sz="1200" dirty="0">
                <a:ea typeface="黑体" pitchFamily="49" charset="-122"/>
              </a:rPr>
              <a:t>上午</a:t>
            </a:r>
            <a:r>
              <a:rPr lang="en-US" altLang="zh-CN" sz="1200" dirty="0">
                <a:ea typeface="黑体" pitchFamily="49" charset="-122"/>
              </a:rPr>
              <a:t>&lt;/td&gt;</a:t>
            </a:r>
          </a:p>
          <a:p>
            <a:pPr eaLnBrk="0" hangingPunct="0">
              <a:lnSpc>
                <a:spcPts val="1400"/>
              </a:lnSpc>
              <a:buClr>
                <a:srgbClr val="660066"/>
              </a:buClr>
              <a:buSzPct val="100000"/>
              <a:buFont typeface="Wingdings" pitchFamily="2" charset="2"/>
              <a:buNone/>
            </a:pPr>
            <a:r>
              <a:rPr lang="en-US" altLang="zh-CN" sz="1200" dirty="0">
                <a:ea typeface="黑体" pitchFamily="49" charset="-122"/>
              </a:rPr>
              <a:t>&lt;td </a:t>
            </a:r>
            <a:r>
              <a:rPr lang="en-US" altLang="zh-CN" sz="1200" dirty="0" err="1">
                <a:ea typeface="黑体" pitchFamily="49" charset="-122"/>
              </a:rPr>
              <a:t>colspan</a:t>
            </a:r>
            <a:r>
              <a:rPr lang="en-US" altLang="zh-CN" sz="1200" dirty="0">
                <a:ea typeface="黑体" pitchFamily="49" charset="-122"/>
              </a:rPr>
              <a:t>="2"&gt;</a:t>
            </a:r>
            <a:r>
              <a:rPr lang="zh-CN" altLang="en-US" sz="1200" dirty="0">
                <a:ea typeface="黑体" pitchFamily="49" charset="-122"/>
              </a:rPr>
              <a:t>下午</a:t>
            </a:r>
            <a:r>
              <a:rPr lang="en-US" altLang="zh-CN" sz="1200" dirty="0">
                <a:ea typeface="黑体" pitchFamily="49" charset="-122"/>
              </a:rPr>
              <a:t>&lt;/td&gt;  </a:t>
            </a:r>
          </a:p>
          <a:p>
            <a:pPr eaLnBrk="0" hangingPunct="0">
              <a:lnSpc>
                <a:spcPts val="1400"/>
              </a:lnSpc>
              <a:buClr>
                <a:srgbClr val="660066"/>
              </a:buClr>
              <a:buSzPct val="100000"/>
              <a:buFont typeface="Wingdings" pitchFamily="2" charset="2"/>
              <a:buNone/>
            </a:pPr>
            <a:r>
              <a:rPr lang="en-US" altLang="zh-CN" sz="1200" dirty="0">
                <a:ea typeface="黑体" pitchFamily="49" charset="-122"/>
              </a:rPr>
              <a:t>&lt;/</a:t>
            </a:r>
            <a:r>
              <a:rPr lang="en-US" altLang="zh-CN" sz="1200" dirty="0" err="1">
                <a:ea typeface="黑体" pitchFamily="49" charset="-122"/>
              </a:rPr>
              <a:t>tr</a:t>
            </a:r>
            <a:r>
              <a:rPr lang="en-US" altLang="zh-CN" sz="1200" dirty="0">
                <a:ea typeface="黑体" pitchFamily="49" charset="-122"/>
              </a:rPr>
              <a:t>&gt;  </a:t>
            </a:r>
          </a:p>
          <a:p>
            <a:pPr eaLnBrk="0" hangingPunct="0">
              <a:lnSpc>
                <a:spcPts val="1400"/>
              </a:lnSpc>
              <a:buClr>
                <a:srgbClr val="660066"/>
              </a:buClr>
              <a:buSzPct val="100000"/>
              <a:buFont typeface="Wingdings" pitchFamily="2" charset="2"/>
              <a:buNone/>
            </a:pPr>
            <a:r>
              <a:rPr lang="en-US" altLang="zh-CN" sz="1200" dirty="0">
                <a:ea typeface="黑体" pitchFamily="49" charset="-122"/>
              </a:rPr>
              <a:t>&lt;</a:t>
            </a:r>
            <a:r>
              <a:rPr lang="en-US" altLang="zh-CN" sz="1200" dirty="0" err="1">
                <a:ea typeface="黑体" pitchFamily="49" charset="-122"/>
              </a:rPr>
              <a:t>tr</a:t>
            </a:r>
            <a:r>
              <a:rPr lang="en-US" altLang="zh-CN" sz="1200" dirty="0">
                <a:ea typeface="黑体" pitchFamily="49" charset="-122"/>
              </a:rPr>
              <a:t> &gt;</a:t>
            </a:r>
          </a:p>
          <a:p>
            <a:pPr eaLnBrk="0" hangingPunct="0">
              <a:lnSpc>
                <a:spcPts val="1400"/>
              </a:lnSpc>
              <a:buClr>
                <a:srgbClr val="660066"/>
              </a:buClr>
              <a:buSzPct val="100000"/>
              <a:buFont typeface="Wingdings" pitchFamily="2" charset="2"/>
              <a:buNone/>
            </a:pPr>
            <a:r>
              <a:rPr lang="en-US" altLang="zh-CN" sz="1200" dirty="0">
                <a:ea typeface="黑体" pitchFamily="49" charset="-122"/>
              </a:rPr>
              <a:t>&lt;td&gt;8:00-10:00&lt;/td&gt;&lt;td&gt;10:10-12:00 &lt;/td&gt;</a:t>
            </a:r>
          </a:p>
          <a:p>
            <a:pPr eaLnBrk="0" hangingPunct="0">
              <a:lnSpc>
                <a:spcPts val="1400"/>
              </a:lnSpc>
              <a:buClr>
                <a:srgbClr val="660066"/>
              </a:buClr>
              <a:buSzPct val="100000"/>
              <a:buFont typeface="Wingdings" pitchFamily="2" charset="2"/>
              <a:buNone/>
            </a:pPr>
            <a:r>
              <a:rPr lang="en-US" altLang="zh-CN" sz="1200" dirty="0">
                <a:ea typeface="黑体" pitchFamily="49" charset="-122"/>
              </a:rPr>
              <a:t>&lt;td&gt;14:00-16:00&lt;/td&gt;&lt;td&gt;16:10-18:00&lt;/td&gt;</a:t>
            </a:r>
          </a:p>
          <a:p>
            <a:pPr eaLnBrk="0" hangingPunct="0">
              <a:lnSpc>
                <a:spcPts val="1400"/>
              </a:lnSpc>
              <a:buClr>
                <a:srgbClr val="660066"/>
              </a:buClr>
              <a:buSzPct val="100000"/>
              <a:buFont typeface="Wingdings" pitchFamily="2" charset="2"/>
              <a:buNone/>
            </a:pPr>
            <a:r>
              <a:rPr lang="en-US" altLang="zh-CN" sz="1200" dirty="0">
                <a:ea typeface="黑体" pitchFamily="49" charset="-122"/>
              </a:rPr>
              <a:t>&lt;/</a:t>
            </a:r>
            <a:r>
              <a:rPr lang="en-US" altLang="zh-CN" sz="1200" dirty="0" err="1">
                <a:ea typeface="黑体" pitchFamily="49" charset="-122"/>
              </a:rPr>
              <a:t>tr</a:t>
            </a:r>
            <a:r>
              <a:rPr lang="en-US" altLang="zh-CN" sz="1200" dirty="0">
                <a:ea typeface="黑体" pitchFamily="49" charset="-122"/>
              </a:rPr>
              <a:t>&gt;</a:t>
            </a:r>
          </a:p>
          <a:p>
            <a:pPr eaLnBrk="0" hangingPunct="0">
              <a:lnSpc>
                <a:spcPts val="1400"/>
              </a:lnSpc>
              <a:buClr>
                <a:srgbClr val="660066"/>
              </a:buClr>
              <a:buSzPct val="100000"/>
              <a:buFont typeface="Wingdings" pitchFamily="2" charset="2"/>
              <a:buNone/>
            </a:pPr>
            <a:r>
              <a:rPr lang="en-US" altLang="zh-CN" sz="1200" dirty="0">
                <a:ea typeface="黑体" pitchFamily="49" charset="-122"/>
              </a:rPr>
              <a:t>&lt;</a:t>
            </a:r>
            <a:r>
              <a:rPr lang="en-US" altLang="zh-CN" sz="1200" dirty="0" err="1">
                <a:ea typeface="黑体" pitchFamily="49" charset="-122"/>
              </a:rPr>
              <a:t>tr</a:t>
            </a:r>
            <a:r>
              <a:rPr lang="en-US" altLang="zh-CN" sz="1200" dirty="0">
                <a:ea typeface="黑体" pitchFamily="49" charset="-122"/>
              </a:rPr>
              <a:t> align="center"&gt;</a:t>
            </a:r>
          </a:p>
          <a:p>
            <a:pPr eaLnBrk="0" hangingPunct="0">
              <a:lnSpc>
                <a:spcPts val="1400"/>
              </a:lnSpc>
              <a:buClr>
                <a:srgbClr val="660066"/>
              </a:buClr>
              <a:buSzPct val="100000"/>
              <a:buFont typeface="Wingdings" pitchFamily="2" charset="2"/>
              <a:buNone/>
            </a:pPr>
            <a:r>
              <a:rPr lang="en-US" altLang="zh-CN" sz="1200" dirty="0">
                <a:ea typeface="黑体" pitchFamily="49" charset="-122"/>
              </a:rPr>
              <a:t>&lt;td </a:t>
            </a:r>
            <a:r>
              <a:rPr lang="en-US" altLang="zh-CN" sz="1200" dirty="0" err="1">
                <a:ea typeface="黑体" pitchFamily="49" charset="-122"/>
              </a:rPr>
              <a:t>rowspan</a:t>
            </a:r>
            <a:r>
              <a:rPr lang="en-US" altLang="zh-CN" sz="1200" dirty="0">
                <a:ea typeface="黑体" pitchFamily="49" charset="-122"/>
              </a:rPr>
              <a:t>="2"&gt;</a:t>
            </a:r>
            <a:r>
              <a:rPr lang="zh-CN" altLang="en-US" sz="1200" dirty="0">
                <a:ea typeface="黑体" pitchFamily="49" charset="-122"/>
              </a:rPr>
              <a:t>领导讲话 </a:t>
            </a:r>
            <a:r>
              <a:rPr lang="en-US" altLang="zh-CN" sz="1200" dirty="0">
                <a:ea typeface="黑体" pitchFamily="49" charset="-122"/>
              </a:rPr>
              <a:t>&lt;/td&gt;</a:t>
            </a:r>
          </a:p>
        </p:txBody>
      </p:sp>
      <p:sp>
        <p:nvSpPr>
          <p:cNvPr id="46084" name="矩形 6"/>
          <p:cNvSpPr>
            <a:spLocks noChangeArrowheads="1"/>
          </p:cNvSpPr>
          <p:nvPr/>
        </p:nvSpPr>
        <p:spPr bwMode="auto">
          <a:xfrm>
            <a:off x="4800600" y="800100"/>
            <a:ext cx="4267200" cy="1887696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1400"/>
              </a:lnSpc>
              <a:buClr>
                <a:srgbClr val="660066"/>
              </a:buClr>
              <a:buSzPct val="100000"/>
              <a:buFont typeface="Wingdings" pitchFamily="2" charset="2"/>
              <a:buNone/>
            </a:pPr>
            <a:r>
              <a:rPr lang="en-US" altLang="zh-CN" sz="12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&lt;td&gt;</a:t>
            </a:r>
            <a:r>
              <a:rPr lang="zh-CN" altLang="en-US" sz="1200" b="0" dirty="0">
                <a:latin typeface="Verdana" pitchFamily="34" charset="0"/>
                <a:ea typeface="黑体" pitchFamily="49" charset="-122"/>
                <a:cs typeface="Verdana" pitchFamily="34" charset="0"/>
              </a:rPr>
              <a:t>大会主题报告</a:t>
            </a:r>
            <a:r>
              <a:rPr lang="en-US" altLang="zh-CN" sz="12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&lt;/td&gt;&lt;td&gt;</a:t>
            </a:r>
            <a:r>
              <a:rPr lang="zh-CN" altLang="en-US" sz="1200" b="0" dirty="0">
                <a:latin typeface="Verdana" pitchFamily="34" charset="0"/>
                <a:ea typeface="黑体" pitchFamily="49" charset="-122"/>
                <a:cs typeface="Verdana" pitchFamily="34" charset="0"/>
              </a:rPr>
              <a:t>分会专题报告</a:t>
            </a:r>
            <a:r>
              <a:rPr lang="en-US" altLang="zh-CN" sz="12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&lt;/td&gt;</a:t>
            </a:r>
          </a:p>
          <a:p>
            <a:pPr eaLnBrk="0" hangingPunct="0">
              <a:lnSpc>
                <a:spcPts val="1400"/>
              </a:lnSpc>
              <a:buClr>
                <a:srgbClr val="660066"/>
              </a:buClr>
              <a:buSzPct val="100000"/>
              <a:buFont typeface="Wingdings" pitchFamily="2" charset="2"/>
              <a:buNone/>
            </a:pPr>
            <a:r>
              <a:rPr lang="en-US" altLang="zh-CN" sz="12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&lt;td </a:t>
            </a:r>
            <a:r>
              <a:rPr lang="en-US" altLang="zh-CN" sz="1200" b="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rowspan</a:t>
            </a:r>
            <a:r>
              <a:rPr lang="en-US" altLang="zh-CN" sz="12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="2"&gt;</a:t>
            </a:r>
            <a:r>
              <a:rPr lang="zh-CN" altLang="en-US" sz="1200" b="0" dirty="0">
                <a:latin typeface="Verdana" pitchFamily="34" charset="0"/>
                <a:ea typeface="黑体" pitchFamily="49" charset="-122"/>
                <a:cs typeface="Verdana" pitchFamily="34" charset="0"/>
              </a:rPr>
              <a:t>总结报告</a:t>
            </a:r>
            <a:r>
              <a:rPr lang="en-US" altLang="zh-CN" sz="12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&lt;/td&gt;</a:t>
            </a:r>
          </a:p>
          <a:p>
            <a:pPr eaLnBrk="0" hangingPunct="0">
              <a:lnSpc>
                <a:spcPts val="1400"/>
              </a:lnSpc>
              <a:buClr>
                <a:srgbClr val="660066"/>
              </a:buClr>
              <a:buSzPct val="100000"/>
              <a:buFont typeface="Wingdings" pitchFamily="2" charset="2"/>
              <a:buNone/>
            </a:pPr>
            <a:r>
              <a:rPr lang="en-US" altLang="zh-CN" sz="12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&lt;/</a:t>
            </a:r>
            <a:r>
              <a:rPr lang="en-US" altLang="zh-CN" sz="1200" b="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tr</a:t>
            </a:r>
            <a:r>
              <a:rPr lang="en-US" altLang="zh-CN" sz="12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&gt;</a:t>
            </a:r>
          </a:p>
          <a:p>
            <a:pPr eaLnBrk="0" hangingPunct="0">
              <a:lnSpc>
                <a:spcPts val="1400"/>
              </a:lnSpc>
              <a:buClr>
                <a:srgbClr val="660066"/>
              </a:buClr>
              <a:buSzPct val="100000"/>
              <a:buFont typeface="Wingdings" pitchFamily="2" charset="2"/>
              <a:buNone/>
            </a:pPr>
            <a:r>
              <a:rPr lang="en-US" altLang="zh-CN" sz="12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&lt;</a:t>
            </a:r>
            <a:r>
              <a:rPr lang="en-US" altLang="zh-CN" sz="1200" b="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tr</a:t>
            </a:r>
            <a:r>
              <a:rPr lang="en-US" altLang="zh-CN" sz="12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 align="center"&gt;    </a:t>
            </a:r>
          </a:p>
          <a:p>
            <a:pPr eaLnBrk="0" hangingPunct="0">
              <a:lnSpc>
                <a:spcPts val="1400"/>
              </a:lnSpc>
              <a:buClr>
                <a:srgbClr val="660066"/>
              </a:buClr>
              <a:buSzPct val="100000"/>
              <a:buFont typeface="Wingdings" pitchFamily="2" charset="2"/>
              <a:buNone/>
            </a:pPr>
            <a:r>
              <a:rPr lang="en-US" altLang="zh-CN" sz="12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&lt;td&gt;</a:t>
            </a:r>
            <a:r>
              <a:rPr lang="zh-CN" altLang="en-US" sz="1200" b="0" dirty="0">
                <a:latin typeface="Verdana" pitchFamily="34" charset="0"/>
                <a:ea typeface="黑体" pitchFamily="49" charset="-122"/>
                <a:cs typeface="Verdana" pitchFamily="34" charset="0"/>
              </a:rPr>
              <a:t>专家报告</a:t>
            </a:r>
            <a:r>
              <a:rPr lang="en-US" altLang="zh-CN" sz="12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&lt;/td&gt;&lt;td&gt;</a:t>
            </a:r>
            <a:r>
              <a:rPr lang="zh-CN" altLang="en-US" sz="1200" b="0" dirty="0">
                <a:latin typeface="Verdana" pitchFamily="34" charset="0"/>
                <a:ea typeface="黑体" pitchFamily="49" charset="-122"/>
                <a:cs typeface="Verdana" pitchFamily="34" charset="0"/>
              </a:rPr>
              <a:t>分组讨论</a:t>
            </a:r>
            <a:r>
              <a:rPr lang="en-US" altLang="zh-CN" sz="12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&lt;/td&gt; </a:t>
            </a:r>
          </a:p>
          <a:p>
            <a:pPr eaLnBrk="0" hangingPunct="0">
              <a:lnSpc>
                <a:spcPts val="1400"/>
              </a:lnSpc>
              <a:buClr>
                <a:srgbClr val="660066"/>
              </a:buClr>
              <a:buSzPct val="100000"/>
              <a:buFont typeface="Wingdings" pitchFamily="2" charset="2"/>
              <a:buNone/>
            </a:pPr>
            <a:r>
              <a:rPr lang="en-US" altLang="zh-CN" sz="12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&lt;/</a:t>
            </a:r>
            <a:r>
              <a:rPr lang="en-US" altLang="zh-CN" sz="1200" b="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tr</a:t>
            </a:r>
            <a:r>
              <a:rPr lang="en-US" altLang="zh-CN" sz="12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&gt;</a:t>
            </a:r>
          </a:p>
          <a:p>
            <a:pPr eaLnBrk="0" hangingPunct="0">
              <a:lnSpc>
                <a:spcPts val="1400"/>
              </a:lnSpc>
              <a:buClr>
                <a:srgbClr val="660066"/>
              </a:buClr>
              <a:buSzPct val="100000"/>
              <a:buFont typeface="Wingdings" pitchFamily="2" charset="2"/>
              <a:buNone/>
            </a:pPr>
            <a:r>
              <a:rPr lang="en-US" altLang="zh-CN" sz="12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&lt;</a:t>
            </a:r>
            <a:r>
              <a:rPr lang="en-US" altLang="zh-CN" sz="1200" b="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tr</a:t>
            </a:r>
            <a:r>
              <a:rPr lang="en-US" altLang="zh-CN" sz="12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 align="center"&gt;</a:t>
            </a:r>
          </a:p>
          <a:p>
            <a:pPr eaLnBrk="0" hangingPunct="0">
              <a:lnSpc>
                <a:spcPts val="1400"/>
              </a:lnSpc>
              <a:buClr>
                <a:srgbClr val="660066"/>
              </a:buClr>
              <a:buSzPct val="100000"/>
              <a:buFont typeface="Wingdings" pitchFamily="2" charset="2"/>
              <a:buNone/>
            </a:pPr>
            <a:r>
              <a:rPr lang="en-US" altLang="zh-CN" sz="12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&lt;td </a:t>
            </a:r>
            <a:r>
              <a:rPr lang="en-US" altLang="zh-CN" sz="1200" b="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colspan</a:t>
            </a:r>
            <a:r>
              <a:rPr lang="en-US" altLang="zh-CN" sz="12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="4"&gt;</a:t>
            </a:r>
            <a:r>
              <a:rPr lang="zh-CN" altLang="en-US" sz="1200" b="0" dirty="0">
                <a:latin typeface="Verdana" pitchFamily="34" charset="0"/>
                <a:ea typeface="黑体" pitchFamily="49" charset="-122"/>
                <a:cs typeface="Verdana" pitchFamily="34" charset="0"/>
              </a:rPr>
              <a:t>全天参观考察无锡国家物联网中心</a:t>
            </a:r>
            <a:r>
              <a:rPr lang="en-US" altLang="zh-CN" sz="12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&lt;/td&gt; </a:t>
            </a:r>
          </a:p>
          <a:p>
            <a:pPr eaLnBrk="0" hangingPunct="0">
              <a:lnSpc>
                <a:spcPts val="1400"/>
              </a:lnSpc>
              <a:buClr>
                <a:srgbClr val="660066"/>
              </a:buClr>
              <a:buSzPct val="100000"/>
              <a:buFont typeface="Wingdings" pitchFamily="2" charset="2"/>
              <a:buNone/>
            </a:pPr>
            <a:r>
              <a:rPr lang="en-US" altLang="zh-CN" sz="12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&lt;/</a:t>
            </a:r>
            <a:r>
              <a:rPr lang="en-US" altLang="zh-CN" sz="1200" b="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tr</a:t>
            </a:r>
            <a:r>
              <a:rPr lang="en-US" altLang="zh-CN" sz="12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&gt;&lt;/table&gt;&lt;/body&gt;&lt;/html&gt;</a:t>
            </a:r>
          </a:p>
        </p:txBody>
      </p:sp>
      <p:pic>
        <p:nvPicPr>
          <p:cNvPr id="716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0" y="2800350"/>
            <a:ext cx="3136900" cy="1793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430385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11.6 </a:t>
            </a:r>
            <a:r>
              <a:rPr lang="zh-CN" altLang="en-US" dirty="0"/>
              <a:t>表格嵌套 </a:t>
            </a:r>
          </a:p>
        </p:txBody>
      </p:sp>
      <p:sp>
        <p:nvSpPr>
          <p:cNvPr id="47106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810816"/>
            <a:ext cx="8534400" cy="1456134"/>
          </a:xfrm>
        </p:spPr>
        <p:txBody>
          <a:bodyPr/>
          <a:lstStyle/>
          <a:p>
            <a:pPr marL="0" indent="0">
              <a:lnSpc>
                <a:spcPts val="3200"/>
              </a:lnSpc>
              <a:buNone/>
            </a:pPr>
            <a:r>
              <a:rPr lang="zh-CN" altLang="en-US" sz="1800" dirty="0"/>
              <a:t>       </a:t>
            </a:r>
            <a:r>
              <a:rPr lang="zh-CN" altLang="zh-CN" sz="1800" dirty="0"/>
              <a:t>表格嵌套是一种常用的页面布局方式。利用表格嵌套可以设计比较复杂且美观的页面效果。通常情况下，使用表格嵌套时，表格不宜过多使用，否则会降低网站访问速度。表格嵌套一般采用在单元格内嵌套表格。</a:t>
            </a:r>
          </a:p>
        </p:txBody>
      </p:sp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96331" y="2247900"/>
            <a:ext cx="4351338" cy="2322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241918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11.6 </a:t>
            </a:r>
            <a:r>
              <a:rPr lang="zh-CN" altLang="en-US" dirty="0"/>
              <a:t>表格嵌套</a:t>
            </a:r>
            <a:r>
              <a:rPr lang="en-US" altLang="zh-CN" dirty="0"/>
              <a:t>-</a:t>
            </a:r>
            <a:r>
              <a:rPr lang="zh-CN" altLang="en-US" dirty="0"/>
              <a:t>语法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203575" y="800100"/>
            <a:ext cx="3024188" cy="3771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182563" indent="-182563" defTabSz="1158875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ct val="100000"/>
              <a:buFont typeface="Wingdings" pitchFamily="2" charset="2"/>
              <a:buNone/>
              <a:defRPr/>
            </a:pPr>
            <a:r>
              <a:rPr lang="en-US" altLang="zh-CN" sz="1600" b="0" kern="0" dirty="0">
                <a:solidFill>
                  <a:srgbClr val="FF0000"/>
                </a:solidFill>
                <a:latin typeface="+mn-lt"/>
                <a:ea typeface="+mn-ea"/>
              </a:rPr>
              <a:t>&lt;table&gt;</a:t>
            </a:r>
          </a:p>
          <a:p>
            <a:pPr marL="182563" indent="-182563" defTabSz="1158875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ct val="100000"/>
              <a:buFont typeface="Wingdings" pitchFamily="2" charset="2"/>
              <a:buNone/>
              <a:defRPr/>
            </a:pPr>
            <a:r>
              <a:rPr lang="en-US" altLang="zh-CN" sz="1600" b="0" kern="0" dirty="0">
                <a:solidFill>
                  <a:srgbClr val="FF0000"/>
                </a:solidFill>
                <a:latin typeface="+mn-lt"/>
                <a:ea typeface="+mn-ea"/>
              </a:rPr>
              <a:t>    &lt;</a:t>
            </a:r>
            <a:r>
              <a:rPr lang="en-US" altLang="zh-CN" sz="1600" b="0" kern="0" dirty="0" err="1">
                <a:solidFill>
                  <a:srgbClr val="FF0000"/>
                </a:solidFill>
                <a:latin typeface="+mn-lt"/>
                <a:ea typeface="+mn-ea"/>
              </a:rPr>
              <a:t>tr</a:t>
            </a:r>
            <a:r>
              <a:rPr lang="en-US" altLang="zh-CN" sz="1600" b="0" kern="0" dirty="0">
                <a:solidFill>
                  <a:srgbClr val="FF0000"/>
                </a:solidFill>
                <a:latin typeface="+mn-lt"/>
                <a:ea typeface="+mn-ea"/>
              </a:rPr>
              <a:t>&gt;</a:t>
            </a:r>
          </a:p>
          <a:p>
            <a:pPr marL="182563" indent="-182563" defTabSz="1158875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ct val="100000"/>
              <a:buFont typeface="Wingdings" pitchFamily="2" charset="2"/>
              <a:buNone/>
              <a:defRPr/>
            </a:pPr>
            <a:r>
              <a:rPr lang="en-US" altLang="zh-CN" sz="1600" b="0" kern="0" dirty="0">
                <a:solidFill>
                  <a:srgbClr val="FF0000"/>
                </a:solidFill>
                <a:latin typeface="+mn-lt"/>
                <a:ea typeface="+mn-ea"/>
              </a:rPr>
              <a:t>        </a:t>
            </a:r>
            <a:r>
              <a:rPr lang="en-US" altLang="zh-CN" sz="1600" b="0" kern="0" dirty="0">
                <a:solidFill>
                  <a:srgbClr val="FF0000"/>
                </a:solidFill>
                <a:latin typeface="Arial" charset="0"/>
                <a:ea typeface="+mn-ea"/>
              </a:rPr>
              <a:t>…</a:t>
            </a:r>
            <a:r>
              <a:rPr lang="zh-CN" altLang="en-US" sz="1600" b="0" kern="0" dirty="0">
                <a:solidFill>
                  <a:srgbClr val="FF0000"/>
                </a:solidFill>
                <a:latin typeface="+mn-lt"/>
                <a:ea typeface="+mn-ea"/>
              </a:rPr>
              <a:t>          </a:t>
            </a:r>
          </a:p>
          <a:p>
            <a:pPr marL="182563" indent="-182563" defTabSz="1158875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ct val="100000"/>
              <a:buFont typeface="Wingdings" pitchFamily="2" charset="2"/>
              <a:buNone/>
              <a:defRPr/>
            </a:pPr>
            <a:r>
              <a:rPr lang="en-US" altLang="zh-CN" sz="1600" b="0" kern="0" dirty="0">
                <a:solidFill>
                  <a:srgbClr val="FF0000"/>
                </a:solidFill>
                <a:latin typeface="+mn-lt"/>
                <a:ea typeface="+mn-ea"/>
              </a:rPr>
              <a:t>   &lt;/</a:t>
            </a:r>
            <a:r>
              <a:rPr lang="en-US" altLang="zh-CN" sz="1600" b="0" kern="0" dirty="0" err="1">
                <a:solidFill>
                  <a:srgbClr val="FF0000"/>
                </a:solidFill>
                <a:latin typeface="+mn-lt"/>
                <a:ea typeface="+mn-ea"/>
              </a:rPr>
              <a:t>tr</a:t>
            </a:r>
            <a:r>
              <a:rPr lang="en-US" altLang="zh-CN" sz="1600" b="0" kern="0" dirty="0">
                <a:solidFill>
                  <a:srgbClr val="FF0000"/>
                </a:solidFill>
                <a:latin typeface="+mn-lt"/>
                <a:ea typeface="+mn-ea"/>
              </a:rPr>
              <a:t>&gt;</a:t>
            </a:r>
          </a:p>
          <a:p>
            <a:pPr marL="182563" indent="-182563" defTabSz="1158875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ct val="100000"/>
              <a:buFont typeface="Wingdings" pitchFamily="2" charset="2"/>
              <a:buNone/>
              <a:defRPr/>
            </a:pPr>
            <a:r>
              <a:rPr lang="en-US" altLang="zh-CN" sz="1600" b="0" kern="0" dirty="0">
                <a:solidFill>
                  <a:srgbClr val="FF0000"/>
                </a:solidFill>
                <a:latin typeface="+mn-lt"/>
                <a:ea typeface="+mn-ea"/>
              </a:rPr>
              <a:t>    &lt;</a:t>
            </a:r>
            <a:r>
              <a:rPr lang="en-US" altLang="zh-CN" sz="1600" b="0" kern="0" dirty="0" err="1">
                <a:solidFill>
                  <a:srgbClr val="FF0000"/>
                </a:solidFill>
                <a:latin typeface="+mn-lt"/>
                <a:ea typeface="+mn-ea"/>
              </a:rPr>
              <a:t>tr</a:t>
            </a:r>
            <a:r>
              <a:rPr lang="en-US" altLang="zh-CN" sz="1600" b="0" kern="0" dirty="0">
                <a:solidFill>
                  <a:srgbClr val="FF0000"/>
                </a:solidFill>
                <a:latin typeface="+mn-lt"/>
                <a:ea typeface="+mn-ea"/>
              </a:rPr>
              <a:t>&gt;</a:t>
            </a:r>
          </a:p>
          <a:p>
            <a:pPr marL="182563" indent="-182563" defTabSz="1158875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ct val="100000"/>
              <a:buFont typeface="Wingdings" pitchFamily="2" charset="2"/>
              <a:buNone/>
              <a:defRPr/>
            </a:pPr>
            <a:r>
              <a:rPr lang="en-US" altLang="zh-CN" sz="1600" b="0" kern="0" dirty="0">
                <a:solidFill>
                  <a:srgbClr val="FF0000"/>
                </a:solidFill>
                <a:latin typeface="+mn-lt"/>
                <a:ea typeface="+mn-ea"/>
              </a:rPr>
              <a:t>        </a:t>
            </a:r>
            <a:r>
              <a:rPr lang="en-US" altLang="zh-CN" sz="1600" b="0" u="sng" kern="0" dirty="0">
                <a:solidFill>
                  <a:srgbClr val="FF0000"/>
                </a:solidFill>
                <a:latin typeface="+mn-lt"/>
                <a:ea typeface="+mn-ea"/>
              </a:rPr>
              <a:t>&lt;td&gt;</a:t>
            </a:r>
          </a:p>
          <a:p>
            <a:pPr marL="182563" indent="-182563" defTabSz="1158875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ct val="100000"/>
              <a:buFont typeface="Wingdings" pitchFamily="2" charset="2"/>
              <a:buNone/>
              <a:defRPr/>
            </a:pPr>
            <a:r>
              <a:rPr lang="en-US" altLang="zh-CN" sz="1600" b="0" kern="0" dirty="0">
                <a:solidFill>
                  <a:srgbClr val="FF0000"/>
                </a:solidFill>
                <a:latin typeface="+mn-lt"/>
                <a:ea typeface="+mn-ea"/>
              </a:rPr>
              <a:t>            &lt;table&gt;</a:t>
            </a:r>
          </a:p>
          <a:p>
            <a:pPr marL="182563" indent="-182563" defTabSz="1158875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ct val="100000"/>
              <a:buFont typeface="Wingdings" pitchFamily="2" charset="2"/>
              <a:buNone/>
              <a:defRPr/>
            </a:pPr>
            <a:endParaRPr lang="en-US" altLang="zh-CN" sz="1600" b="0" kern="0" dirty="0">
              <a:solidFill>
                <a:srgbClr val="FF0000"/>
              </a:solidFill>
              <a:latin typeface="+mn-lt"/>
              <a:ea typeface="+mn-ea"/>
            </a:endParaRPr>
          </a:p>
          <a:p>
            <a:pPr marL="182563" indent="-182563" defTabSz="1158875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ct val="100000"/>
              <a:buFont typeface="Wingdings" pitchFamily="2" charset="2"/>
              <a:buNone/>
              <a:defRPr/>
            </a:pPr>
            <a:r>
              <a:rPr lang="en-US" altLang="zh-CN" sz="1600" b="0" kern="0" dirty="0">
                <a:solidFill>
                  <a:srgbClr val="FF0000"/>
                </a:solidFill>
                <a:latin typeface="+mn-lt"/>
                <a:ea typeface="+mn-ea"/>
              </a:rPr>
              <a:t>           &lt;/table&gt;</a:t>
            </a:r>
          </a:p>
          <a:p>
            <a:pPr marL="182563" indent="-182563" defTabSz="1158875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ct val="100000"/>
              <a:buFont typeface="Wingdings" pitchFamily="2" charset="2"/>
              <a:buNone/>
              <a:defRPr/>
            </a:pPr>
            <a:r>
              <a:rPr lang="en-US" altLang="zh-CN" sz="1600" b="0" kern="0" dirty="0">
                <a:solidFill>
                  <a:srgbClr val="FF0000"/>
                </a:solidFill>
                <a:latin typeface="+mn-lt"/>
                <a:ea typeface="+mn-ea"/>
              </a:rPr>
              <a:t>        </a:t>
            </a:r>
            <a:r>
              <a:rPr lang="en-US" altLang="zh-CN" sz="1600" b="0" u="sng" kern="0" dirty="0">
                <a:solidFill>
                  <a:srgbClr val="FF0000"/>
                </a:solidFill>
                <a:latin typeface="+mn-lt"/>
                <a:ea typeface="+mn-ea"/>
              </a:rPr>
              <a:t>&lt;/td&gt;</a:t>
            </a:r>
          </a:p>
          <a:p>
            <a:pPr marL="182563" indent="-182563" defTabSz="1158875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ct val="100000"/>
              <a:buFont typeface="Wingdings" pitchFamily="2" charset="2"/>
              <a:buNone/>
              <a:defRPr/>
            </a:pPr>
            <a:r>
              <a:rPr lang="en-US" altLang="zh-CN" sz="1600" b="0" kern="0" dirty="0">
                <a:solidFill>
                  <a:srgbClr val="FF0000"/>
                </a:solidFill>
                <a:latin typeface="+mn-lt"/>
                <a:ea typeface="+mn-ea"/>
              </a:rPr>
              <a:t>   &lt;/</a:t>
            </a:r>
            <a:r>
              <a:rPr lang="en-US" altLang="zh-CN" sz="1600" b="0" kern="0" dirty="0" err="1">
                <a:solidFill>
                  <a:srgbClr val="FF0000"/>
                </a:solidFill>
                <a:latin typeface="+mn-lt"/>
                <a:ea typeface="+mn-ea"/>
              </a:rPr>
              <a:t>tr</a:t>
            </a:r>
            <a:r>
              <a:rPr lang="en-US" altLang="zh-CN" sz="1600" b="0" kern="0" dirty="0">
                <a:solidFill>
                  <a:srgbClr val="FF0000"/>
                </a:solidFill>
                <a:latin typeface="+mn-lt"/>
                <a:ea typeface="+mn-ea"/>
              </a:rPr>
              <a:t>&gt;</a:t>
            </a:r>
          </a:p>
          <a:p>
            <a:pPr marL="182563" indent="-182563" defTabSz="1158875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ct val="100000"/>
              <a:buFont typeface="Wingdings" pitchFamily="2" charset="2"/>
              <a:buNone/>
              <a:defRPr/>
            </a:pPr>
            <a:r>
              <a:rPr lang="en-US" altLang="zh-CN" sz="1600" b="0" kern="0" dirty="0">
                <a:solidFill>
                  <a:srgbClr val="FF0000"/>
                </a:solidFill>
                <a:latin typeface="+mn-lt"/>
                <a:ea typeface="+mn-ea"/>
              </a:rPr>
              <a:t>    &lt;</a:t>
            </a:r>
            <a:r>
              <a:rPr lang="en-US" altLang="zh-CN" sz="1600" b="0" kern="0" dirty="0" err="1">
                <a:solidFill>
                  <a:srgbClr val="FF0000"/>
                </a:solidFill>
                <a:latin typeface="+mn-lt"/>
                <a:ea typeface="+mn-ea"/>
              </a:rPr>
              <a:t>tr</a:t>
            </a:r>
            <a:r>
              <a:rPr lang="en-US" altLang="zh-CN" sz="1600" b="0" kern="0" dirty="0">
                <a:solidFill>
                  <a:srgbClr val="FF0000"/>
                </a:solidFill>
                <a:latin typeface="+mn-lt"/>
                <a:ea typeface="+mn-ea"/>
              </a:rPr>
              <a:t>&gt;&lt;/</a:t>
            </a:r>
            <a:r>
              <a:rPr lang="en-US" altLang="zh-CN" sz="1600" b="0" kern="0" dirty="0" err="1">
                <a:solidFill>
                  <a:srgbClr val="FF0000"/>
                </a:solidFill>
                <a:latin typeface="+mn-lt"/>
                <a:ea typeface="+mn-ea"/>
              </a:rPr>
              <a:t>tr</a:t>
            </a:r>
            <a:r>
              <a:rPr lang="en-US" altLang="zh-CN" sz="1600" b="0" kern="0" dirty="0">
                <a:solidFill>
                  <a:srgbClr val="FF0000"/>
                </a:solidFill>
                <a:latin typeface="+mn-lt"/>
                <a:ea typeface="+mn-ea"/>
              </a:rPr>
              <a:t>&gt;</a:t>
            </a:r>
          </a:p>
          <a:p>
            <a:pPr marL="182563" indent="-182563" defTabSz="1158875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ct val="100000"/>
              <a:buFont typeface="Wingdings" pitchFamily="2" charset="2"/>
              <a:buNone/>
              <a:defRPr/>
            </a:pPr>
            <a:r>
              <a:rPr lang="en-US" altLang="zh-CN" sz="1600" b="0" kern="0" dirty="0">
                <a:solidFill>
                  <a:srgbClr val="FF0000"/>
                </a:solidFill>
                <a:latin typeface="+mn-lt"/>
                <a:ea typeface="+mn-ea"/>
              </a:rPr>
              <a:t>&lt;/table&gt;</a:t>
            </a:r>
          </a:p>
        </p:txBody>
      </p:sp>
      <p:grpSp>
        <p:nvGrpSpPr>
          <p:cNvPr id="6" name="Group 20"/>
          <p:cNvGrpSpPr>
            <a:grpSpLocks/>
          </p:cNvGrpSpPr>
          <p:nvPr/>
        </p:nvGrpSpPr>
        <p:grpSpPr bwMode="auto">
          <a:xfrm>
            <a:off x="5638800" y="2343150"/>
            <a:ext cx="3238500" cy="1419225"/>
            <a:chOff x="3470" y="2523"/>
            <a:chExt cx="2040" cy="680"/>
          </a:xfrm>
        </p:grpSpPr>
        <p:sp>
          <p:nvSpPr>
            <p:cNvPr id="7" name="AutoShape 18"/>
            <p:cNvSpPr>
              <a:spLocks/>
            </p:cNvSpPr>
            <p:nvPr/>
          </p:nvSpPr>
          <p:spPr bwMode="gray">
            <a:xfrm>
              <a:off x="3470" y="2523"/>
              <a:ext cx="499" cy="453"/>
            </a:xfrm>
            <a:prstGeom prst="rightBrace">
              <a:avLst>
                <a:gd name="adj1" fmla="val 8333"/>
                <a:gd name="adj2" fmla="val 50000"/>
              </a:avLst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  <a:effectLst>
              <a:outerShdw dist="107763" dir="2700000" algn="ctr" rotWithShape="0">
                <a:srgbClr val="80808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660066"/>
                </a:buClr>
                <a:buSzPct val="100000"/>
                <a:buFont typeface="Wingdings" pitchFamily="2" charset="2"/>
                <a:buNone/>
                <a:defRPr/>
              </a:pPr>
              <a:endParaRPr lang="zh-CN" altLang="en-US">
                <a:ea typeface="黑体" pitchFamily="49" charset="-122"/>
              </a:endParaRPr>
            </a:p>
          </p:txBody>
        </p:sp>
        <p:sp>
          <p:nvSpPr>
            <p:cNvPr id="8" name="AutoShape 19"/>
            <p:cNvSpPr>
              <a:spLocks noChangeArrowheads="1"/>
            </p:cNvSpPr>
            <p:nvPr/>
          </p:nvSpPr>
          <p:spPr bwMode="gray">
            <a:xfrm>
              <a:off x="4830" y="2614"/>
              <a:ext cx="680" cy="589"/>
            </a:xfrm>
            <a:prstGeom prst="wedgeRoundRectCallout">
              <a:avLst>
                <a:gd name="adj1" fmla="val -155736"/>
                <a:gd name="adj2" fmla="val -19269"/>
                <a:gd name="adj3" fmla="val 16667"/>
              </a:avLst>
            </a:prstGeom>
            <a:solidFill>
              <a:srgbClr val="3333FF"/>
            </a:solidFill>
            <a:ln w="381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>
                  <a:alpha val="50000"/>
                </a:srgbClr>
              </a:outerShdw>
            </a:effectLst>
          </p:spPr>
          <p:txBody>
            <a:bodyPr anchor="ctr"/>
            <a:lstStyle/>
            <a:p>
              <a:pPr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660066"/>
                </a:buClr>
                <a:buSzPct val="100000"/>
                <a:buFont typeface="Wingdings" pitchFamily="2" charset="2"/>
                <a:buNone/>
                <a:defRPr/>
              </a:pPr>
              <a:r>
                <a:rPr lang="zh-CN" altLang="en-US" dirty="0">
                  <a:solidFill>
                    <a:schemeClr val="bg1"/>
                  </a:solidFill>
                  <a:ea typeface="黑体" pitchFamily="49" charset="-122"/>
                </a:rPr>
                <a:t>单元格内嵌表</a:t>
              </a:r>
              <a:r>
                <a:rPr lang="en-US" altLang="zh-CN" dirty="0">
                  <a:solidFill>
                    <a:schemeClr val="bg1"/>
                  </a:solidFill>
                  <a:ea typeface="黑体" pitchFamily="49" charset="-122"/>
                </a:rPr>
                <a:t>2</a:t>
              </a:r>
            </a:p>
          </p:txBody>
        </p:sp>
      </p:grpSp>
      <p:grpSp>
        <p:nvGrpSpPr>
          <p:cNvPr id="9" name="Group 26"/>
          <p:cNvGrpSpPr>
            <a:grpSpLocks/>
          </p:cNvGrpSpPr>
          <p:nvPr/>
        </p:nvGrpSpPr>
        <p:grpSpPr bwMode="auto">
          <a:xfrm>
            <a:off x="990600" y="971550"/>
            <a:ext cx="1828800" cy="3371850"/>
            <a:chOff x="158" y="808"/>
            <a:chExt cx="1678" cy="3076"/>
          </a:xfrm>
        </p:grpSpPr>
        <p:sp>
          <p:nvSpPr>
            <p:cNvPr id="10" name="AutoShape 24"/>
            <p:cNvSpPr>
              <a:spLocks/>
            </p:cNvSpPr>
            <p:nvPr/>
          </p:nvSpPr>
          <p:spPr bwMode="gray">
            <a:xfrm>
              <a:off x="1437" y="808"/>
              <a:ext cx="399" cy="3076"/>
            </a:xfrm>
            <a:prstGeom prst="leftBrace">
              <a:avLst>
                <a:gd name="adj1" fmla="val 24624"/>
                <a:gd name="adj2" fmla="val 49698"/>
              </a:avLst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  <a:effectLst>
              <a:outerShdw dist="107763" dir="2700000" algn="ctr" rotWithShape="0">
                <a:srgbClr val="80808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660066"/>
                </a:buClr>
                <a:buSzPct val="100000"/>
                <a:buFont typeface="Wingdings" pitchFamily="2" charset="2"/>
                <a:buNone/>
                <a:defRPr/>
              </a:pPr>
              <a:endParaRPr lang="zh-CN" altLang="en-US">
                <a:ea typeface="黑体" pitchFamily="49" charset="-122"/>
              </a:endParaRPr>
            </a:p>
          </p:txBody>
        </p:sp>
        <p:sp>
          <p:nvSpPr>
            <p:cNvPr id="11" name="AutoShape 25"/>
            <p:cNvSpPr>
              <a:spLocks noChangeArrowheads="1"/>
            </p:cNvSpPr>
            <p:nvPr/>
          </p:nvSpPr>
          <p:spPr bwMode="gray">
            <a:xfrm>
              <a:off x="158" y="1752"/>
              <a:ext cx="680" cy="589"/>
            </a:xfrm>
            <a:prstGeom prst="wedgeRoundRectCallout">
              <a:avLst>
                <a:gd name="adj1" fmla="val 94704"/>
                <a:gd name="adj2" fmla="val 18083"/>
                <a:gd name="adj3" fmla="val 16667"/>
              </a:avLst>
            </a:prstGeom>
            <a:solidFill>
              <a:srgbClr val="3333FF"/>
            </a:solidFill>
            <a:ln w="381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>
                  <a:alpha val="50000"/>
                </a:srgbClr>
              </a:outerShdw>
            </a:effectLst>
          </p:spPr>
          <p:txBody>
            <a:bodyPr anchor="ctr"/>
            <a:lstStyle/>
            <a:p>
              <a:pPr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660066"/>
                </a:buClr>
                <a:buSzPct val="100000"/>
                <a:buFont typeface="Wingdings" pitchFamily="2" charset="2"/>
                <a:buNone/>
                <a:defRPr/>
              </a:pPr>
              <a:r>
                <a:rPr lang="zh-CN" altLang="en-US" dirty="0">
                  <a:solidFill>
                    <a:schemeClr val="bg1"/>
                  </a:solidFill>
                  <a:ea typeface="黑体" pitchFamily="49" charset="-122"/>
                </a:rPr>
                <a:t>表</a:t>
              </a:r>
              <a:r>
                <a:rPr lang="en-US" altLang="zh-CN" dirty="0">
                  <a:solidFill>
                    <a:schemeClr val="bg1"/>
                  </a:solidFill>
                  <a:ea typeface="黑体" pitchFamily="49" charset="-122"/>
                </a:rPr>
                <a:t>1</a:t>
              </a:r>
              <a:endParaRPr lang="zh-CN" altLang="en-US" dirty="0">
                <a:solidFill>
                  <a:schemeClr val="bg1"/>
                </a:solidFill>
                <a:ea typeface="黑体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1993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表格嵌套</a:t>
            </a:r>
            <a:r>
              <a:rPr lang="en-US" altLang="zh-CN" dirty="0"/>
              <a:t>-</a:t>
            </a:r>
            <a:r>
              <a:rPr lang="zh-CN" altLang="en-US" dirty="0"/>
              <a:t>案例主要代码 </a:t>
            </a:r>
          </a:p>
        </p:txBody>
      </p:sp>
      <p:sp>
        <p:nvSpPr>
          <p:cNvPr id="49154" name="内容占位符 3"/>
          <p:cNvSpPr>
            <a:spLocks noGrp="1"/>
          </p:cNvSpPr>
          <p:nvPr>
            <p:ph idx="1"/>
          </p:nvPr>
        </p:nvSpPr>
        <p:spPr>
          <a:xfrm>
            <a:off x="533401" y="810816"/>
            <a:ext cx="4495800" cy="3970734"/>
          </a:xfrm>
          <a:ln>
            <a:solidFill>
              <a:schemeClr val="bg1"/>
            </a:solidFill>
          </a:ln>
        </p:spPr>
        <p:txBody>
          <a:bodyPr/>
          <a:lstStyle/>
          <a:p>
            <a:pPr marL="0" indent="0">
              <a:lnSpc>
                <a:spcPts val="14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zh-CN" sz="1400" dirty="0">
                <a:ea typeface="宋体" charset="-122"/>
              </a:rPr>
              <a:t>&lt;!-- edu_11_6_1.html --&gt;</a:t>
            </a:r>
          </a:p>
          <a:p>
            <a:pPr marL="0" indent="0">
              <a:lnSpc>
                <a:spcPts val="14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zh-CN" sz="1400" dirty="0">
                <a:ea typeface="宋体" charset="-122"/>
              </a:rPr>
              <a:t>&lt;head&gt;&lt;meta charset="UTF-8"&gt;</a:t>
            </a:r>
          </a:p>
          <a:p>
            <a:pPr marL="0" indent="0">
              <a:lnSpc>
                <a:spcPts val="14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zh-CN" sz="1400" dirty="0">
                <a:ea typeface="宋体" charset="-122"/>
              </a:rPr>
              <a:t>&lt;title&gt;</a:t>
            </a:r>
            <a:r>
              <a:rPr lang="zh-CN" altLang="en-US" sz="1400" dirty="0">
                <a:ea typeface="宋体" charset="-122"/>
              </a:rPr>
              <a:t>表格嵌套</a:t>
            </a:r>
            <a:r>
              <a:rPr lang="en-US" altLang="zh-CN" sz="1400" dirty="0">
                <a:ea typeface="宋体" charset="-122"/>
              </a:rPr>
              <a:t>&lt;/title&gt;</a:t>
            </a:r>
          </a:p>
          <a:p>
            <a:pPr marL="0" indent="0">
              <a:lnSpc>
                <a:spcPts val="14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zh-CN" sz="1400" dirty="0">
                <a:ea typeface="宋体" charset="-122"/>
              </a:rPr>
              <a:t>&lt;style type="text/</a:t>
            </a:r>
            <a:r>
              <a:rPr lang="en-US" altLang="zh-CN" sz="1400" dirty="0" err="1">
                <a:ea typeface="宋体" charset="-122"/>
              </a:rPr>
              <a:t>css</a:t>
            </a:r>
            <a:r>
              <a:rPr lang="en-US" altLang="zh-CN" sz="1400" dirty="0">
                <a:ea typeface="宋体" charset="-122"/>
              </a:rPr>
              <a:t>"&gt;</a:t>
            </a:r>
          </a:p>
          <a:p>
            <a:pPr marL="0" indent="0">
              <a:lnSpc>
                <a:spcPts val="14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zh-CN" sz="1400" dirty="0" err="1">
                <a:ea typeface="宋体" charset="-122"/>
              </a:rPr>
              <a:t>ul</a:t>
            </a:r>
            <a:r>
              <a:rPr lang="en-US" altLang="zh-CN" sz="1400" dirty="0">
                <a:ea typeface="宋体" charset="-122"/>
              </a:rPr>
              <a:t>{</a:t>
            </a:r>
            <a:r>
              <a:rPr lang="en-US" altLang="zh-CN" sz="1400" dirty="0" err="1">
                <a:ea typeface="宋体" charset="-122"/>
              </a:rPr>
              <a:t>list-style-type:none</a:t>
            </a:r>
            <a:r>
              <a:rPr lang="en-US" altLang="zh-CN" sz="1400" dirty="0">
                <a:ea typeface="宋体" charset="-122"/>
              </a:rPr>
              <a:t>;}</a:t>
            </a:r>
          </a:p>
          <a:p>
            <a:pPr marL="0" indent="0">
              <a:lnSpc>
                <a:spcPts val="14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zh-CN" sz="1400" dirty="0">
                <a:ea typeface="宋体" charset="-122"/>
              </a:rPr>
              <a:t>li{width:80px;background:#00ccff;}</a:t>
            </a:r>
          </a:p>
          <a:p>
            <a:pPr marL="0" indent="0">
              <a:lnSpc>
                <a:spcPts val="14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zh-CN" sz="1400" dirty="0">
                <a:ea typeface="宋体" charset="-122"/>
              </a:rPr>
              <a:t>p{text-indent:2em;font-size:16px;}</a:t>
            </a:r>
          </a:p>
          <a:p>
            <a:pPr marL="0" indent="0">
              <a:lnSpc>
                <a:spcPts val="14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zh-CN" sz="1400" dirty="0">
                <a:ea typeface="宋体" charset="-122"/>
              </a:rPr>
              <a:t>&lt;/style&gt;</a:t>
            </a:r>
          </a:p>
          <a:p>
            <a:pPr marL="0" indent="0">
              <a:lnSpc>
                <a:spcPts val="14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zh-CN" sz="1400" dirty="0">
                <a:ea typeface="宋体" charset="-122"/>
              </a:rPr>
              <a:t>&lt;/head&gt;</a:t>
            </a:r>
          </a:p>
          <a:p>
            <a:pPr marL="0" indent="0">
              <a:lnSpc>
                <a:spcPts val="14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zh-CN" sz="1400" dirty="0">
                <a:ea typeface="宋体" charset="-122"/>
              </a:rPr>
              <a:t>&lt;body&gt;</a:t>
            </a:r>
          </a:p>
          <a:p>
            <a:pPr marL="0" indent="0">
              <a:lnSpc>
                <a:spcPts val="14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zh-CN" sz="1400" dirty="0">
                <a:ea typeface="宋体" charset="-122"/>
              </a:rPr>
              <a:t>&lt;h4 align="center"&gt;</a:t>
            </a:r>
            <a:r>
              <a:rPr lang="zh-CN" altLang="en-US" sz="1400" dirty="0">
                <a:ea typeface="宋体" charset="-122"/>
              </a:rPr>
              <a:t>表格嵌套</a:t>
            </a:r>
            <a:r>
              <a:rPr lang="en-US" altLang="zh-CN" sz="1400" dirty="0">
                <a:ea typeface="宋体" charset="-122"/>
              </a:rPr>
              <a:t>&lt;/h4&gt;</a:t>
            </a:r>
          </a:p>
          <a:p>
            <a:pPr marL="0" indent="0">
              <a:lnSpc>
                <a:spcPts val="14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zh-CN" sz="1400" dirty="0">
                <a:solidFill>
                  <a:srgbClr val="FF0000"/>
                </a:solidFill>
                <a:ea typeface="宋体" charset="-122"/>
              </a:rPr>
              <a:t>&lt;table width="660px" border="1" align="center" </a:t>
            </a:r>
            <a:r>
              <a:rPr lang="en-US" altLang="zh-CN" sz="1400" dirty="0" err="1">
                <a:solidFill>
                  <a:srgbClr val="FF0000"/>
                </a:solidFill>
                <a:ea typeface="宋体" charset="-122"/>
              </a:rPr>
              <a:t>bordercolor</a:t>
            </a:r>
            <a:r>
              <a:rPr lang="en-US" altLang="zh-CN" sz="1400" dirty="0">
                <a:solidFill>
                  <a:srgbClr val="FF0000"/>
                </a:solidFill>
                <a:ea typeface="宋体" charset="-122"/>
              </a:rPr>
              <a:t>="#3333ff"&gt;</a:t>
            </a:r>
          </a:p>
          <a:p>
            <a:pPr marL="0" indent="0">
              <a:lnSpc>
                <a:spcPts val="14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zh-CN" sz="1400" dirty="0">
                <a:ea typeface="宋体" charset="-122"/>
              </a:rPr>
              <a:t>&lt;</a:t>
            </a:r>
            <a:r>
              <a:rPr lang="en-US" altLang="zh-CN" sz="1400" dirty="0" err="1">
                <a:ea typeface="宋体" charset="-122"/>
              </a:rPr>
              <a:t>tr</a:t>
            </a:r>
            <a:r>
              <a:rPr lang="en-US" altLang="zh-CN" sz="1400" dirty="0">
                <a:ea typeface="宋体" charset="-122"/>
              </a:rPr>
              <a:t>&gt;</a:t>
            </a:r>
          </a:p>
          <a:p>
            <a:pPr marL="0" indent="0">
              <a:lnSpc>
                <a:spcPts val="14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zh-CN" sz="1400" dirty="0">
                <a:ea typeface="宋体" charset="-122"/>
              </a:rPr>
              <a:t>&lt;td width="170px"&gt;&amp;</a:t>
            </a:r>
            <a:r>
              <a:rPr lang="en-US" altLang="zh-CN" sz="1400" dirty="0" err="1">
                <a:ea typeface="宋体" charset="-122"/>
              </a:rPr>
              <a:t>nbsp</a:t>
            </a:r>
            <a:r>
              <a:rPr lang="en-US" altLang="zh-CN" sz="1400" dirty="0">
                <a:ea typeface="宋体" charset="-122"/>
              </a:rPr>
              <a:t>;&lt;/td&gt;</a:t>
            </a:r>
          </a:p>
          <a:p>
            <a:pPr marL="0" indent="0">
              <a:lnSpc>
                <a:spcPts val="14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zh-CN" sz="1400" dirty="0">
                <a:ea typeface="宋体" charset="-122"/>
              </a:rPr>
              <a:t>&lt;td width="360px" </a:t>
            </a:r>
            <a:r>
              <a:rPr lang="en-US" altLang="zh-CN" sz="1400" dirty="0" err="1">
                <a:ea typeface="宋体" charset="-122"/>
              </a:rPr>
              <a:t>rowspan</a:t>
            </a:r>
            <a:r>
              <a:rPr lang="en-US" altLang="zh-CN" sz="1400" dirty="0">
                <a:ea typeface="宋体" charset="-122"/>
              </a:rPr>
              <a:t>="3"&gt;&lt;p&gt;</a:t>
            </a:r>
            <a:r>
              <a:rPr lang="zh-CN" altLang="en-US" sz="1400" dirty="0">
                <a:ea typeface="宋体" charset="-122"/>
              </a:rPr>
              <a:t>地铁</a:t>
            </a:r>
            <a:r>
              <a:rPr lang="en-US" altLang="zh-CN" sz="1400" dirty="0">
                <a:ea typeface="宋体" charset="-122"/>
              </a:rPr>
              <a:t>4</a:t>
            </a:r>
            <a:r>
              <a:rPr lang="zh-CN" altLang="en-US" sz="1400" dirty="0">
                <a:ea typeface="宋体" charset="-122"/>
              </a:rPr>
              <a:t>号线横穿南京，</a:t>
            </a:r>
            <a:r>
              <a:rPr lang="en-US" altLang="zh-CN" sz="1400" dirty="0">
                <a:ea typeface="宋体" charset="-122"/>
              </a:rPr>
              <a:t>……&lt;/td&gt;</a:t>
            </a:r>
          </a:p>
          <a:p>
            <a:pPr marL="0" indent="0">
              <a:lnSpc>
                <a:spcPts val="14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zh-CN" sz="1400" dirty="0">
                <a:ea typeface="宋体" charset="-122"/>
              </a:rPr>
              <a:t>&lt;td width="120"&gt;</a:t>
            </a:r>
            <a:r>
              <a:rPr lang="zh-CN" altLang="en-US" sz="1400" dirty="0">
                <a:ea typeface="宋体" charset="-122"/>
              </a:rPr>
              <a:t>新闻链接</a:t>
            </a:r>
            <a:r>
              <a:rPr lang="en-US" altLang="zh-CN" sz="1400" dirty="0">
                <a:ea typeface="宋体" charset="-122"/>
              </a:rPr>
              <a:t>&lt;/td&gt;</a:t>
            </a:r>
          </a:p>
          <a:p>
            <a:pPr marL="0" indent="0">
              <a:lnSpc>
                <a:spcPts val="14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zh-CN" sz="1400" dirty="0">
                <a:ea typeface="宋体" charset="-122"/>
              </a:rPr>
              <a:t>&lt;/</a:t>
            </a:r>
            <a:r>
              <a:rPr lang="en-US" altLang="zh-CN" sz="1400" dirty="0" err="1">
                <a:ea typeface="宋体" charset="-122"/>
              </a:rPr>
              <a:t>tr</a:t>
            </a:r>
            <a:r>
              <a:rPr lang="en-US" altLang="zh-CN" sz="1400" dirty="0">
                <a:ea typeface="宋体" charset="-122"/>
              </a:rPr>
              <a:t>&gt;</a:t>
            </a:r>
          </a:p>
          <a:p>
            <a:pPr marL="0" indent="0">
              <a:lnSpc>
                <a:spcPts val="14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zh-CN" sz="1400" dirty="0">
                <a:ea typeface="宋体" charset="-122"/>
              </a:rPr>
              <a:t>&lt;</a:t>
            </a:r>
            <a:r>
              <a:rPr lang="en-US" altLang="zh-CN" sz="1400" dirty="0" err="1">
                <a:ea typeface="宋体" charset="-122"/>
              </a:rPr>
              <a:t>tr</a:t>
            </a:r>
            <a:r>
              <a:rPr lang="en-US" altLang="zh-CN" sz="1400" dirty="0">
                <a:ea typeface="宋体" charset="-122"/>
              </a:rPr>
              <a:t>&gt;</a:t>
            </a:r>
            <a:r>
              <a:rPr lang="en-US" altLang="zh-CN" sz="1400" dirty="0">
                <a:solidFill>
                  <a:srgbClr val="FF0000"/>
                </a:solidFill>
                <a:ea typeface="宋体" charset="-122"/>
              </a:rPr>
              <a:t>&lt;td&gt;&lt;table width="100%" border="1" </a:t>
            </a:r>
            <a:r>
              <a:rPr lang="en-US" altLang="zh-CN" sz="1400" dirty="0" err="1">
                <a:solidFill>
                  <a:srgbClr val="FF0000"/>
                </a:solidFill>
                <a:ea typeface="宋体" charset="-122"/>
              </a:rPr>
              <a:t>bordercolor</a:t>
            </a:r>
            <a:r>
              <a:rPr lang="en-US" altLang="zh-CN" sz="1400" dirty="0">
                <a:solidFill>
                  <a:srgbClr val="FF0000"/>
                </a:solidFill>
                <a:ea typeface="宋体" charset="-122"/>
              </a:rPr>
              <a:t>="#33ff99"&gt;</a:t>
            </a:r>
          </a:p>
          <a:p>
            <a:pPr>
              <a:lnSpc>
                <a:spcPts val="1400"/>
              </a:lnSpc>
              <a:buFont typeface="Wingdings" pitchFamily="2" charset="2"/>
              <a:buNone/>
            </a:pPr>
            <a:endParaRPr lang="zh-CN" altLang="en-US" sz="1400" dirty="0">
              <a:ea typeface="宋体" charset="-122"/>
            </a:endParaRPr>
          </a:p>
        </p:txBody>
      </p:sp>
      <p:sp>
        <p:nvSpPr>
          <p:cNvPr id="49155" name="矩形 4"/>
          <p:cNvSpPr>
            <a:spLocks noChangeArrowheads="1"/>
          </p:cNvSpPr>
          <p:nvPr/>
        </p:nvSpPr>
        <p:spPr bwMode="auto">
          <a:xfrm>
            <a:off x="5105400" y="800100"/>
            <a:ext cx="3886200" cy="3862596"/>
          </a:xfrm>
          <a:prstGeom prst="rect">
            <a:avLst/>
          </a:prstGeom>
          <a:noFill/>
          <a:ln w="9525">
            <a:solidFill>
              <a:srgbClr val="3333FF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1400"/>
              </a:lnSpc>
              <a:spcAft>
                <a:spcPts val="0"/>
              </a:spcAft>
            </a:pPr>
            <a:r>
              <a:rPr lang="en-US" altLang="zh-CN" sz="1400" dirty="0">
                <a:solidFill>
                  <a:srgbClr val="FF0000"/>
                </a:solidFill>
              </a:rPr>
              <a:t>&lt;</a:t>
            </a:r>
            <a:r>
              <a:rPr lang="en-US" altLang="zh-CN" sz="1400" b="0" dirty="0" err="1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tr</a:t>
            </a:r>
            <a:r>
              <a:rPr lang="en-US" altLang="zh-CN" sz="1400" b="0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&gt;&lt;td&gt;</a:t>
            </a:r>
            <a:r>
              <a:rPr lang="zh-CN" altLang="en-US" sz="1400" b="0" dirty="0">
                <a:solidFill>
                  <a:srgbClr val="FF0000"/>
                </a:solidFill>
                <a:latin typeface="Verdana" pitchFamily="34" charset="0"/>
                <a:cs typeface="Verdana" pitchFamily="34" charset="0"/>
              </a:rPr>
              <a:t>科技</a:t>
            </a:r>
            <a:r>
              <a:rPr lang="en-US" altLang="zh-CN" sz="1400" b="0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&lt;/td&gt;&lt;/</a:t>
            </a:r>
            <a:r>
              <a:rPr lang="en-US" altLang="zh-CN" sz="1400" b="0" dirty="0" err="1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tr</a:t>
            </a:r>
            <a:r>
              <a:rPr lang="en-US" altLang="zh-CN" sz="1400" b="0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&gt;</a:t>
            </a:r>
          </a:p>
          <a:p>
            <a:pPr>
              <a:lnSpc>
                <a:spcPts val="1400"/>
              </a:lnSpc>
              <a:spcAft>
                <a:spcPts val="0"/>
              </a:spcAft>
            </a:pPr>
            <a:r>
              <a:rPr lang="en-US" altLang="zh-CN" sz="1400" b="0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&lt;</a:t>
            </a:r>
            <a:r>
              <a:rPr lang="en-US" altLang="zh-CN" sz="1400" b="0" dirty="0" err="1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tr</a:t>
            </a:r>
            <a:r>
              <a:rPr lang="en-US" altLang="zh-CN" sz="1400" b="0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&gt;&lt;td&gt;</a:t>
            </a:r>
            <a:r>
              <a:rPr lang="zh-CN" altLang="en-US" sz="1400" b="0" dirty="0">
                <a:solidFill>
                  <a:srgbClr val="FF0000"/>
                </a:solidFill>
                <a:latin typeface="Verdana" pitchFamily="34" charset="0"/>
                <a:cs typeface="Verdana" pitchFamily="34" charset="0"/>
              </a:rPr>
              <a:t>财经</a:t>
            </a:r>
            <a:r>
              <a:rPr lang="en-US" altLang="zh-CN" sz="1400" b="0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&lt;/td&gt;&lt;/</a:t>
            </a:r>
            <a:r>
              <a:rPr lang="en-US" altLang="zh-CN" sz="1400" b="0" dirty="0" err="1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tr</a:t>
            </a:r>
            <a:r>
              <a:rPr lang="en-US" altLang="zh-CN" sz="1400" b="0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&gt;</a:t>
            </a:r>
          </a:p>
          <a:p>
            <a:pPr>
              <a:lnSpc>
                <a:spcPts val="1400"/>
              </a:lnSpc>
              <a:spcAft>
                <a:spcPts val="0"/>
              </a:spcAft>
            </a:pPr>
            <a:r>
              <a:rPr lang="en-US" altLang="zh-CN" sz="1400" b="0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&lt;</a:t>
            </a:r>
            <a:r>
              <a:rPr lang="en-US" altLang="zh-CN" sz="1400" b="0" dirty="0" err="1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tr</a:t>
            </a:r>
            <a:r>
              <a:rPr lang="en-US" altLang="zh-CN" sz="1400" b="0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&gt;&lt;td&gt;</a:t>
            </a:r>
            <a:r>
              <a:rPr lang="zh-CN" altLang="en-US" sz="1400" b="0" dirty="0">
                <a:solidFill>
                  <a:srgbClr val="FF0000"/>
                </a:solidFill>
                <a:latin typeface="Verdana" pitchFamily="34" charset="0"/>
                <a:cs typeface="Verdana" pitchFamily="34" charset="0"/>
              </a:rPr>
              <a:t>探索</a:t>
            </a:r>
            <a:r>
              <a:rPr lang="en-US" altLang="zh-CN" sz="1400" b="0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&lt;/td&gt;&lt;/</a:t>
            </a:r>
            <a:r>
              <a:rPr lang="en-US" altLang="zh-CN" sz="1400" b="0" dirty="0" err="1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tr</a:t>
            </a:r>
            <a:r>
              <a:rPr lang="en-US" altLang="zh-CN" sz="1400" b="0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&gt;</a:t>
            </a:r>
          </a:p>
          <a:p>
            <a:pPr>
              <a:lnSpc>
                <a:spcPts val="1400"/>
              </a:lnSpc>
              <a:spcAft>
                <a:spcPts val="0"/>
              </a:spcAft>
            </a:pPr>
            <a:r>
              <a:rPr lang="en-US" altLang="zh-CN" sz="1400" b="0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&lt;/table&gt;</a:t>
            </a:r>
          </a:p>
          <a:p>
            <a:pPr>
              <a:lnSpc>
                <a:spcPts val="1400"/>
              </a:lnSpc>
              <a:spcAft>
                <a:spcPts val="0"/>
              </a:spcAft>
            </a:pPr>
            <a:r>
              <a:rPr lang="en-US" altLang="zh-CN" sz="1400" b="0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&lt;/td&gt;</a:t>
            </a:r>
          </a:p>
          <a:p>
            <a:pPr>
              <a:lnSpc>
                <a:spcPts val="1400"/>
              </a:lnSpc>
              <a:spcAft>
                <a:spcPts val="0"/>
              </a:spcAft>
            </a:pP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&lt;td </a:t>
            </a:r>
            <a:r>
              <a:rPr lang="en-US" altLang="zh-CN" sz="1400" b="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rowspan</a:t>
            </a: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="2"&gt;</a:t>
            </a:r>
          </a:p>
          <a:p>
            <a:pPr>
              <a:lnSpc>
                <a:spcPts val="1400"/>
              </a:lnSpc>
              <a:spcAft>
                <a:spcPts val="0"/>
              </a:spcAft>
            </a:pP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&lt;</a:t>
            </a:r>
            <a:r>
              <a:rPr lang="en-US" altLang="zh-CN" sz="1400" b="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ul</a:t>
            </a: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&gt;</a:t>
            </a:r>
          </a:p>
          <a:p>
            <a:pPr>
              <a:lnSpc>
                <a:spcPts val="1400"/>
              </a:lnSpc>
              <a:spcAft>
                <a:spcPts val="0"/>
              </a:spcAft>
            </a:pP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&lt;li&gt;&lt;a </a:t>
            </a:r>
            <a:r>
              <a:rPr lang="en-US" altLang="zh-CN" sz="1400" b="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href</a:t>
            </a: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="http://www.baidu.com"&gt;</a:t>
            </a:r>
            <a:r>
              <a:rPr lang="zh-CN" altLang="en-US" sz="1400" b="0" dirty="0">
                <a:latin typeface="Verdana" pitchFamily="34" charset="0"/>
                <a:cs typeface="Verdana" pitchFamily="34" charset="0"/>
              </a:rPr>
              <a:t>百度</a:t>
            </a: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&lt;/a&gt;&lt;/li&gt;</a:t>
            </a:r>
          </a:p>
          <a:p>
            <a:pPr>
              <a:lnSpc>
                <a:spcPts val="1400"/>
              </a:lnSpc>
              <a:spcAft>
                <a:spcPts val="0"/>
              </a:spcAft>
            </a:pP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&lt;li&gt;&lt;a </a:t>
            </a:r>
            <a:r>
              <a:rPr lang="en-US" altLang="zh-CN" sz="1400" b="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href</a:t>
            </a: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="http://www.163.com"&gt;</a:t>
            </a:r>
            <a:r>
              <a:rPr lang="zh-CN" altLang="en-US" sz="1400" b="0" dirty="0">
                <a:latin typeface="Verdana" pitchFamily="34" charset="0"/>
                <a:cs typeface="Verdana" pitchFamily="34" charset="0"/>
              </a:rPr>
              <a:t>网易</a:t>
            </a: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&lt;/a&gt;&lt;/li&gt;</a:t>
            </a:r>
          </a:p>
          <a:p>
            <a:pPr>
              <a:lnSpc>
                <a:spcPts val="1400"/>
              </a:lnSpc>
              <a:spcAft>
                <a:spcPts val="0"/>
              </a:spcAft>
            </a:pP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&lt;li&gt;&lt;a </a:t>
            </a:r>
            <a:r>
              <a:rPr lang="en-US" altLang="zh-CN" sz="1400" b="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href</a:t>
            </a: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="http://www.sina.com"&gt;</a:t>
            </a:r>
            <a:r>
              <a:rPr lang="zh-CN" altLang="en-US" sz="1400" b="0" dirty="0">
                <a:latin typeface="Verdana" pitchFamily="34" charset="0"/>
                <a:cs typeface="Verdana" pitchFamily="34" charset="0"/>
              </a:rPr>
              <a:t>新浪</a:t>
            </a: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&lt;/a&gt;&lt;/li&gt;</a:t>
            </a:r>
          </a:p>
          <a:p>
            <a:pPr>
              <a:lnSpc>
                <a:spcPts val="1400"/>
              </a:lnSpc>
              <a:spcAft>
                <a:spcPts val="0"/>
              </a:spcAft>
            </a:pP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&lt;li&gt;&lt;a </a:t>
            </a:r>
            <a:r>
              <a:rPr lang="en-US" altLang="zh-CN" sz="1400" b="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href</a:t>
            </a: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="http://www.sohu.com"&gt;</a:t>
            </a:r>
            <a:r>
              <a:rPr lang="zh-CN" altLang="en-US" sz="1400" b="0" dirty="0">
                <a:latin typeface="Verdana" pitchFamily="34" charset="0"/>
                <a:cs typeface="Verdana" pitchFamily="34" charset="0"/>
              </a:rPr>
              <a:t>搜弧</a:t>
            </a: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&lt;/a&gt;&lt;/li&gt;</a:t>
            </a:r>
          </a:p>
          <a:p>
            <a:pPr>
              <a:lnSpc>
                <a:spcPts val="1400"/>
              </a:lnSpc>
              <a:spcAft>
                <a:spcPts val="0"/>
              </a:spcAft>
            </a:pP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&lt;/</a:t>
            </a:r>
            <a:r>
              <a:rPr lang="en-US" altLang="zh-CN" sz="1400" b="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ul</a:t>
            </a: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&gt;</a:t>
            </a:r>
          </a:p>
          <a:p>
            <a:pPr>
              <a:lnSpc>
                <a:spcPts val="1400"/>
              </a:lnSpc>
              <a:spcAft>
                <a:spcPts val="0"/>
              </a:spcAft>
            </a:pP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&lt;/td&gt;&lt;/</a:t>
            </a:r>
            <a:r>
              <a:rPr lang="en-US" altLang="zh-CN" sz="1400" b="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tr</a:t>
            </a: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&gt;</a:t>
            </a:r>
          </a:p>
          <a:p>
            <a:pPr>
              <a:lnSpc>
                <a:spcPts val="1400"/>
              </a:lnSpc>
              <a:spcAft>
                <a:spcPts val="0"/>
              </a:spcAft>
            </a:pP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&lt;</a:t>
            </a:r>
            <a:r>
              <a:rPr lang="en-US" altLang="zh-CN" sz="1400" b="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tr</a:t>
            </a: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&gt;&lt;td&gt;&amp;</a:t>
            </a:r>
            <a:r>
              <a:rPr lang="en-US" altLang="zh-CN" sz="1400" b="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nbsp</a:t>
            </a: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;&lt;/td&gt;&lt;/</a:t>
            </a:r>
            <a:r>
              <a:rPr lang="en-US" altLang="zh-CN" sz="1400" b="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tr</a:t>
            </a: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&gt;</a:t>
            </a:r>
          </a:p>
          <a:p>
            <a:pPr>
              <a:lnSpc>
                <a:spcPts val="1400"/>
              </a:lnSpc>
              <a:spcAft>
                <a:spcPts val="0"/>
              </a:spcAft>
            </a:pP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&lt;/table&gt;</a:t>
            </a:r>
          </a:p>
          <a:p>
            <a:pPr>
              <a:lnSpc>
                <a:spcPts val="1400"/>
              </a:lnSpc>
              <a:spcAft>
                <a:spcPts val="0"/>
              </a:spcAft>
            </a:pP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&lt;/body&gt;</a:t>
            </a:r>
          </a:p>
          <a:p>
            <a:pPr>
              <a:lnSpc>
                <a:spcPts val="1400"/>
              </a:lnSpc>
              <a:spcAft>
                <a:spcPts val="0"/>
              </a:spcAft>
            </a:pP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126947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11.1 </a:t>
            </a:r>
            <a:r>
              <a:rPr lang="zh-CN" altLang="en-US" dirty="0"/>
              <a:t>表格 </a:t>
            </a:r>
          </a:p>
        </p:txBody>
      </p:sp>
      <p:sp>
        <p:nvSpPr>
          <p:cNvPr id="16386" name="Rectangle 3"/>
          <p:cNvSpPr>
            <a:spLocks noGrp="1" noChangeArrowheads="1"/>
          </p:cNvSpPr>
          <p:nvPr>
            <p:ph idx="1"/>
          </p:nvPr>
        </p:nvSpPr>
        <p:spPr>
          <a:xfrm>
            <a:off x="571498" y="895350"/>
            <a:ext cx="8534400" cy="3810000"/>
          </a:xfrm>
        </p:spPr>
        <p:txBody>
          <a:bodyPr/>
          <a:lstStyle/>
          <a:p>
            <a:pPr>
              <a:lnSpc>
                <a:spcPts val="3500"/>
              </a:lnSpc>
            </a:pPr>
            <a:r>
              <a:rPr lang="zh-CN" altLang="en-US" sz="1800" dirty="0"/>
              <a:t> 表格是网页设计制作不可缺少的元素，它以简洁明了和高效快捷的方式将图片、文本、数据和表单的元素有序的显示在页面上，让我们可以设计出漂亮的页面。</a:t>
            </a:r>
            <a:endParaRPr lang="en-US" altLang="zh-CN" sz="1800" dirty="0"/>
          </a:p>
          <a:p>
            <a:pPr>
              <a:lnSpc>
                <a:spcPts val="3500"/>
              </a:lnSpc>
            </a:pPr>
            <a:r>
              <a:rPr lang="zh-CN" altLang="en-US" sz="1800" dirty="0"/>
              <a:t> 表格在网页设计中能够将页面分成多个任意的矩形区域。定义一个表格时，使用成对</a:t>
            </a:r>
            <a:r>
              <a:rPr lang="en-US" altLang="zh-CN" sz="1800" dirty="0"/>
              <a:t>&lt;table&gt;&lt;/table&gt;</a:t>
            </a:r>
            <a:r>
              <a:rPr lang="zh-CN" altLang="en-US" sz="1800" dirty="0"/>
              <a:t>就可以完成，可以将任何网页元素放进</a:t>
            </a:r>
            <a:r>
              <a:rPr lang="en-US" altLang="zh-CN" sz="1800" dirty="0"/>
              <a:t>HTML</a:t>
            </a:r>
            <a:r>
              <a:rPr lang="zh-CN" altLang="en-US" sz="1800" dirty="0"/>
              <a:t>表格的单元格中。</a:t>
            </a:r>
            <a:endParaRPr lang="en-US" altLang="zh-CN" sz="1800" dirty="0"/>
          </a:p>
          <a:p>
            <a:pPr marL="0" indent="0">
              <a:lnSpc>
                <a:spcPts val="3500"/>
              </a:lnSpc>
              <a:buNone/>
            </a:pPr>
            <a:endParaRPr lang="zh-CN" altLang="en-US" sz="1800" dirty="0"/>
          </a:p>
          <a:p>
            <a:pPr>
              <a:lnSpc>
                <a:spcPts val="3500"/>
              </a:lnSpc>
              <a:buFont typeface="Wingdings" pitchFamily="2" charset="2"/>
              <a:buNone/>
            </a:pPr>
            <a:r>
              <a:rPr lang="en-US" altLang="zh-CN" dirty="0">
                <a:ea typeface="宋体" charset="-122"/>
              </a:rPr>
              <a:t> </a:t>
            </a:r>
            <a:endParaRPr lang="zh-CN" altLang="en-US" dirty="0">
              <a:ea typeface="宋体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/>
              <a:t>11.7 </a:t>
            </a:r>
            <a:r>
              <a:rPr lang="zh-CN" altLang="en-US" sz="2800" dirty="0"/>
              <a:t>综合实例 </a:t>
            </a:r>
          </a:p>
        </p:txBody>
      </p:sp>
      <p:sp>
        <p:nvSpPr>
          <p:cNvPr id="50179" name="TextBox 5"/>
          <p:cNvSpPr txBox="1">
            <a:spLocks noChangeArrowheads="1"/>
          </p:cNvSpPr>
          <p:nvPr/>
        </p:nvSpPr>
        <p:spPr bwMode="auto">
          <a:xfrm>
            <a:off x="5791200" y="1123950"/>
            <a:ext cx="3048000" cy="2512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</a:pPr>
            <a:r>
              <a:rPr lang="zh-CN" altLang="en-US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以“医疗机械公司”网站为例，利用表格进行公司网站首页的布局设计，使用表格标记及标记属性的设置来美化表格，设计效果如</a:t>
            </a:r>
            <a:r>
              <a:rPr lang="zh-CN" altLang="en-US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左</a:t>
            </a:r>
            <a:r>
              <a:rPr lang="zh-CN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图所示。</a:t>
            </a:r>
          </a:p>
        </p:txBody>
      </p:sp>
      <p:pic>
        <p:nvPicPr>
          <p:cNvPr id="6" name="图片 5" descr="医疗机械公司网站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971550"/>
            <a:ext cx="4648200" cy="3602933"/>
          </a:xfrm>
          <a:prstGeom prst="rect">
            <a:avLst/>
          </a:prstGeom>
          <a:noFill/>
          <a:ln w="6350" cmpd="sng">
            <a:solidFill>
              <a:srgbClr val="000000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3538646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/>
              <a:t>11.7 </a:t>
            </a:r>
            <a:r>
              <a:rPr lang="zh-CN" altLang="en-US" sz="2800" dirty="0"/>
              <a:t>综合实例 </a:t>
            </a:r>
          </a:p>
        </p:txBody>
      </p:sp>
      <p:sp>
        <p:nvSpPr>
          <p:cNvPr id="50179" name="TextBox 5"/>
          <p:cNvSpPr txBox="1">
            <a:spLocks noChangeArrowheads="1"/>
          </p:cNvSpPr>
          <p:nvPr/>
        </p:nvSpPr>
        <p:spPr bwMode="auto">
          <a:xfrm>
            <a:off x="533400" y="819150"/>
            <a:ext cx="8534400" cy="1275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</a:pPr>
            <a:r>
              <a:rPr lang="en-US" altLang="zh-CN" sz="1800" b="0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800" b="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zh-CN" sz="1800" b="0" dirty="0">
                <a:latin typeface="微软雅黑" pitchFamily="34" charset="-122"/>
                <a:ea typeface="微软雅黑" pitchFamily="34" charset="-122"/>
              </a:rPr>
              <a:t>首页页面表格布局</a:t>
            </a:r>
            <a:endParaRPr lang="en-US" altLang="zh-CN" sz="1800" b="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3200"/>
              </a:lnSpc>
            </a:pPr>
            <a:r>
              <a:rPr lang="en-US" altLang="zh-CN" sz="1800" b="0" dirty="0"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zh-CN" altLang="zh-CN" sz="1800" b="0" dirty="0">
                <a:latin typeface="微软雅黑" pitchFamily="34" charset="-122"/>
                <a:ea typeface="微软雅黑" pitchFamily="34" charset="-122"/>
              </a:rPr>
              <a:t>采用</a:t>
            </a:r>
            <a:r>
              <a:rPr lang="en-US" altLang="zh-CN" sz="1800" b="0" dirty="0"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zh-CN" sz="1800" b="0" dirty="0">
                <a:latin typeface="微软雅黑" pitchFamily="34" charset="-122"/>
                <a:ea typeface="微软雅黑" pitchFamily="34" charset="-122"/>
              </a:rPr>
              <a:t>行</a:t>
            </a:r>
            <a:r>
              <a:rPr lang="en-US" altLang="zh-CN" sz="1800" b="0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zh-CN" sz="1800" b="0" dirty="0">
                <a:latin typeface="微软雅黑" pitchFamily="34" charset="-122"/>
                <a:ea typeface="微软雅黑" pitchFamily="34" charset="-122"/>
              </a:rPr>
              <a:t>列表格进行页面布局，在表格布局中使用单元格跨行、跨列合并以及单元格嵌套表格等方法完成页面布局设计，其效果如</a:t>
            </a:r>
            <a:r>
              <a:rPr lang="zh-CN" altLang="en-US" sz="1800" b="0" dirty="0">
                <a:latin typeface="微软雅黑" pitchFamily="34" charset="-122"/>
                <a:ea typeface="微软雅黑" pitchFamily="34" charset="-122"/>
              </a:rPr>
              <a:t>下</a:t>
            </a:r>
            <a:r>
              <a:rPr lang="zh-CN" altLang="zh-CN" sz="1800" b="0" dirty="0">
                <a:latin typeface="微软雅黑" pitchFamily="34" charset="-122"/>
                <a:ea typeface="微软雅黑" pitchFamily="34" charset="-122"/>
              </a:rPr>
              <a:t>图所示。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-215443"/>
            <a:ext cx="184731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8438460"/>
              </p:ext>
            </p:extLst>
          </p:nvPr>
        </p:nvGraphicFramePr>
        <p:xfrm>
          <a:off x="1828800" y="2190750"/>
          <a:ext cx="5486400" cy="22886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" name="Visio" r:id="rId3" imgW="5584314" imgH="4779794" progId="">
                  <p:embed/>
                </p:oleObj>
              </mc:Choice>
              <mc:Fallback>
                <p:oleObj name="Visio" r:id="rId3" imgW="5584314" imgH="4779794" progId="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190750"/>
                        <a:ext cx="5486400" cy="228861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151213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/>
              <a:t>11.7 </a:t>
            </a:r>
            <a:r>
              <a:rPr lang="zh-CN" altLang="en-US" sz="2800" dirty="0"/>
              <a:t>综合实例 </a:t>
            </a:r>
          </a:p>
        </p:txBody>
      </p:sp>
      <p:sp>
        <p:nvSpPr>
          <p:cNvPr id="50179" name="TextBox 5"/>
          <p:cNvSpPr txBox="1">
            <a:spLocks noChangeArrowheads="1"/>
          </p:cNvSpPr>
          <p:nvPr/>
        </p:nvSpPr>
        <p:spPr bwMode="auto">
          <a:xfrm>
            <a:off x="533400" y="819150"/>
            <a:ext cx="8534400" cy="2285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3500"/>
              </a:lnSpc>
            </a:pPr>
            <a:r>
              <a:rPr lang="nl-NL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网站首页</a:t>
            </a:r>
            <a:r>
              <a:rPr lang="nl-NL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代码设计</a:t>
            </a:r>
            <a:endParaRPr lang="en-US" altLang="zh-CN" sz="20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500"/>
              </a:lnSpc>
            </a:pP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表格第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行、第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23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及第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行跨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列合并，其中第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行再嵌套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列的表格。第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行第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列跨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行合并。其余在相关单元格中根据需要插入图层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DIV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和其它信息即可。</a:t>
            </a:r>
            <a:endParaRPr lang="en-US" altLang="zh-CN" sz="20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500"/>
              </a:lnSpc>
            </a:pP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具体实现代码参照案</a:t>
            </a:r>
            <a:r>
              <a:rPr lang="nl-NL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edu_11_8_2.html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和样式表文件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edu_11_8_1.css。</a:t>
            </a:r>
            <a:endParaRPr lang="zh-CN" altLang="en-US" sz="20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151213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本章小结 </a:t>
            </a:r>
          </a:p>
        </p:txBody>
      </p:sp>
      <p:sp>
        <p:nvSpPr>
          <p:cNvPr id="52226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819151"/>
            <a:ext cx="8509000" cy="3810000"/>
          </a:xfrm>
        </p:spPr>
        <p:txBody>
          <a:bodyPr/>
          <a:lstStyle/>
          <a:p>
            <a:pPr>
              <a:lnSpc>
                <a:spcPts val="35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/>
              <a:t>  </a:t>
            </a:r>
            <a:r>
              <a:rPr lang="zh-CN" altLang="zh-CN" sz="1800" dirty="0"/>
              <a:t>本章主要介绍了设计表格所有标记和标记属性。</a:t>
            </a:r>
          </a:p>
          <a:p>
            <a:pPr>
              <a:lnSpc>
                <a:spcPts val="35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/>
              <a:t>  </a:t>
            </a:r>
            <a:r>
              <a:rPr lang="zh-CN" altLang="zh-CN" sz="1800" dirty="0"/>
              <a:t>在进行表格设计，需要考虑好表格的对齐方式设计。表格的对齐方式分三类：表格</a:t>
            </a:r>
            <a:r>
              <a:rPr lang="en-US" altLang="zh-CN" sz="1800" dirty="0"/>
              <a:t>table</a:t>
            </a:r>
            <a:r>
              <a:rPr lang="zh-CN" altLang="zh-CN" sz="1800" dirty="0"/>
              <a:t>标记的</a:t>
            </a:r>
            <a:r>
              <a:rPr lang="en-US" altLang="zh-CN" sz="1800" dirty="0"/>
              <a:t>align</a:t>
            </a:r>
            <a:r>
              <a:rPr lang="zh-CN" altLang="zh-CN" sz="1800" dirty="0"/>
              <a:t>属性、行</a:t>
            </a:r>
            <a:r>
              <a:rPr lang="en-US" altLang="zh-CN" sz="1800" dirty="0"/>
              <a:t> tr </a:t>
            </a:r>
            <a:r>
              <a:rPr lang="zh-CN" altLang="zh-CN" sz="1800" dirty="0"/>
              <a:t>标记的</a:t>
            </a:r>
            <a:r>
              <a:rPr lang="en-US" altLang="zh-CN" sz="1800" dirty="0"/>
              <a:t>align</a:t>
            </a:r>
            <a:r>
              <a:rPr lang="zh-CN" altLang="zh-CN" sz="1800" dirty="0"/>
              <a:t>和</a:t>
            </a:r>
            <a:r>
              <a:rPr lang="en-US" altLang="zh-CN" sz="1800" dirty="0" err="1"/>
              <a:t>valign</a:t>
            </a:r>
            <a:r>
              <a:rPr lang="zh-CN" altLang="zh-CN" sz="1800" dirty="0"/>
              <a:t>、列（单元格）</a:t>
            </a:r>
            <a:r>
              <a:rPr lang="en-US" altLang="zh-CN" sz="1800" dirty="0"/>
              <a:t>td </a:t>
            </a:r>
            <a:r>
              <a:rPr lang="zh-CN" altLang="zh-CN" sz="1800" dirty="0"/>
              <a:t>标记的</a:t>
            </a:r>
            <a:r>
              <a:rPr lang="en-US" altLang="zh-CN" sz="1800" dirty="0"/>
              <a:t>align</a:t>
            </a:r>
            <a:r>
              <a:rPr lang="zh-CN" altLang="zh-CN" sz="1800" dirty="0"/>
              <a:t>和</a:t>
            </a:r>
            <a:r>
              <a:rPr lang="en-US" altLang="zh-CN" sz="1800" dirty="0" err="1"/>
              <a:t>valign</a:t>
            </a:r>
            <a:r>
              <a:rPr lang="zh-CN" altLang="zh-CN" sz="1800" dirty="0"/>
              <a:t>。这些属性的设置如果使用</a:t>
            </a:r>
            <a:r>
              <a:rPr lang="en-US" altLang="zh-CN" sz="1800" dirty="0"/>
              <a:t>CSS</a:t>
            </a:r>
            <a:r>
              <a:rPr lang="zh-CN" altLang="zh-CN" sz="1800" dirty="0"/>
              <a:t>样式进行定义，效果更好。</a:t>
            </a:r>
          </a:p>
          <a:p>
            <a:pPr>
              <a:lnSpc>
                <a:spcPts val="35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/>
              <a:t>  </a:t>
            </a:r>
            <a:r>
              <a:rPr lang="zh-CN" altLang="zh-CN" sz="1800" dirty="0"/>
              <a:t>设计表格的背景颜色与背景图像时，最好采用</a:t>
            </a:r>
            <a:r>
              <a:rPr lang="en-US" altLang="zh-CN" sz="1800" dirty="0"/>
              <a:t>CSS</a:t>
            </a:r>
            <a:r>
              <a:rPr lang="zh-CN" altLang="zh-CN" sz="1800" dirty="0"/>
              <a:t>样式表，这样效果更易控制。</a:t>
            </a:r>
          </a:p>
          <a:p>
            <a:pPr>
              <a:lnSpc>
                <a:spcPts val="35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/>
              <a:t>  </a:t>
            </a:r>
            <a:r>
              <a:rPr lang="zh-CN" altLang="zh-CN" sz="1800" dirty="0"/>
              <a:t>由于表格的单元格内的内容不同，如果插入大的图像或视频文件时网络延迟会很大，易造成网页打不开，影响网站的正常访问。通常采用表格进行布局时，会使用表格嵌套来细化页面布局。表格嵌套时，必须在单元格中嵌入表格。</a:t>
            </a:r>
          </a:p>
        </p:txBody>
      </p:sp>
    </p:spTree>
    <p:extLst>
      <p:ext uri="{BB962C8B-B14F-4D97-AF65-F5344CB8AC3E}">
        <p14:creationId xmlns:p14="http://schemas.microsoft.com/office/powerpoint/2010/main" val="5582543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05000" y="171450"/>
            <a:ext cx="5562600" cy="4801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20000"/>
              </a:spcBef>
              <a:buClr>
                <a:srgbClr val="660066"/>
              </a:buClr>
              <a:buSzPct val="100000"/>
              <a:buFont typeface="Wingdings" pitchFamily="2" charset="2"/>
              <a:buNone/>
              <a:defRPr/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  <a:cs typeface="+mj-cs"/>
              </a:rPr>
              <a:t>练习与实验</a:t>
            </a:r>
          </a:p>
        </p:txBody>
      </p:sp>
      <p:sp>
        <p:nvSpPr>
          <p:cNvPr id="53250" name="TextBox 2"/>
          <p:cNvSpPr txBox="1">
            <a:spLocks noChangeArrowheads="1"/>
          </p:cNvSpPr>
          <p:nvPr/>
        </p:nvSpPr>
        <p:spPr bwMode="auto">
          <a:xfrm>
            <a:off x="1371600" y="1085850"/>
            <a:ext cx="71628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20000"/>
              </a:spcBef>
              <a:buClr>
                <a:srgbClr val="660066"/>
              </a:buClr>
              <a:buSzPct val="100000"/>
              <a:buFont typeface="Wingdings" pitchFamily="2" charset="2"/>
              <a:buNone/>
            </a:pPr>
            <a:r>
              <a:rPr lang="zh-CN" altLang="en-US">
                <a:ea typeface="黑体" pitchFamily="49" charset="-122"/>
              </a:rPr>
              <a:t>作业：</a:t>
            </a:r>
            <a:endParaRPr lang="en-US" altLang="zh-CN">
              <a:ea typeface="黑体" pitchFamily="49" charset="-122"/>
            </a:endParaRPr>
          </a:p>
          <a:p>
            <a:pPr eaLnBrk="0" hangingPunct="0">
              <a:lnSpc>
                <a:spcPct val="90000"/>
              </a:lnSpc>
              <a:spcBef>
                <a:spcPct val="20000"/>
              </a:spcBef>
              <a:buClr>
                <a:srgbClr val="660066"/>
              </a:buClr>
              <a:buSzPct val="100000"/>
              <a:buFont typeface="Wingdings" pitchFamily="2" charset="2"/>
              <a:buNone/>
            </a:pPr>
            <a:r>
              <a:rPr lang="zh-CN" altLang="en-US">
                <a:ea typeface="黑体" pitchFamily="49" charset="-122"/>
              </a:rPr>
              <a:t>完成本章练习与实验</a:t>
            </a:r>
          </a:p>
        </p:txBody>
      </p:sp>
    </p:spTree>
    <p:extLst>
      <p:ext uri="{BB962C8B-B14F-4D97-AF65-F5344CB8AC3E}">
        <p14:creationId xmlns:p14="http://schemas.microsoft.com/office/powerpoint/2010/main" val="337721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11.1 </a:t>
            </a:r>
            <a:r>
              <a:rPr lang="zh-CN" altLang="en-US" dirty="0"/>
              <a:t>表格 </a:t>
            </a:r>
          </a:p>
        </p:txBody>
      </p:sp>
      <p:sp>
        <p:nvSpPr>
          <p:cNvPr id="16386" name="Rectangle 3"/>
          <p:cNvSpPr>
            <a:spLocks noGrp="1" noChangeArrowheads="1"/>
          </p:cNvSpPr>
          <p:nvPr>
            <p:ph idx="1"/>
          </p:nvPr>
        </p:nvSpPr>
        <p:spPr>
          <a:xfrm>
            <a:off x="571498" y="895350"/>
            <a:ext cx="8534400" cy="1075134"/>
          </a:xfrm>
        </p:spPr>
        <p:txBody>
          <a:bodyPr/>
          <a:lstStyle/>
          <a:p>
            <a:pPr marL="0" indent="0">
              <a:lnSpc>
                <a:spcPts val="3200"/>
              </a:lnSpc>
              <a:buNone/>
            </a:pPr>
            <a:r>
              <a:rPr lang="zh-CN" altLang="en-US" sz="1800" dirty="0"/>
              <a:t>     表格是由表头、表体、表尾三部分组成。表头由若干个表格标题组成，表体由若干行组成，表尾由文字、相关数据和日期组成，标明表的设计人、日期等信息。</a:t>
            </a:r>
            <a:endParaRPr lang="zh-CN" altLang="en-US" dirty="0">
              <a:ea typeface="宋体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194995"/>
              </p:ext>
            </p:extLst>
          </p:nvPr>
        </p:nvGraphicFramePr>
        <p:xfrm>
          <a:off x="989020" y="2277653"/>
          <a:ext cx="7620000" cy="2030420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23135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41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155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66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985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800100" algn="l"/>
                        </a:tabLst>
                      </a:pPr>
                      <a:r>
                        <a:rPr lang="zh-CN" sz="14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标记</a:t>
                      </a:r>
                      <a:endParaRPr lang="zh-CN" sz="1800" b="1" kern="100" dirty="0">
                        <a:solidFill>
                          <a:srgbClr val="0000FA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800100" algn="l"/>
                        </a:tabLst>
                      </a:pPr>
                      <a:r>
                        <a:rPr lang="zh-CN" sz="14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说明</a:t>
                      </a:r>
                      <a:endParaRPr lang="zh-CN" sz="1800" b="1" kern="100" dirty="0">
                        <a:solidFill>
                          <a:srgbClr val="0000FA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800100" algn="l"/>
                        </a:tabLst>
                      </a:pPr>
                      <a:r>
                        <a:rPr lang="zh-CN" sz="14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标记</a:t>
                      </a:r>
                      <a:endParaRPr lang="zh-CN" sz="1800" b="1" kern="100" dirty="0">
                        <a:solidFill>
                          <a:srgbClr val="0000FA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800100" algn="l"/>
                        </a:tabLst>
                      </a:pPr>
                      <a:r>
                        <a:rPr lang="zh-CN" sz="14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说明</a:t>
                      </a:r>
                      <a:endParaRPr lang="zh-CN" sz="1800" b="1" kern="100" dirty="0">
                        <a:solidFill>
                          <a:srgbClr val="0000FA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887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800100" algn="l"/>
                        </a:tabLst>
                      </a:pPr>
                      <a:r>
                        <a:rPr lang="en-US" sz="14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&lt;table&gt;&lt;/table&gt;</a:t>
                      </a:r>
                      <a:endParaRPr lang="zh-CN" sz="1800" kern="100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表格标记</a:t>
                      </a:r>
                      <a:endParaRPr lang="zh-CN" sz="1800" kern="100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800100" algn="l"/>
                        </a:tabLst>
                      </a:pPr>
                      <a:r>
                        <a:rPr lang="en-US" sz="14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&lt;</a:t>
                      </a:r>
                      <a:r>
                        <a:rPr lang="en-US" sz="1400" kern="100" dirty="0" err="1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thead</a:t>
                      </a:r>
                      <a:r>
                        <a:rPr lang="en-US" sz="14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&gt;&lt;/</a:t>
                      </a:r>
                      <a:r>
                        <a:rPr lang="en-US" sz="1400" kern="100" dirty="0" err="1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thead</a:t>
                      </a:r>
                      <a:r>
                        <a:rPr lang="en-US" sz="14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&gt;</a:t>
                      </a:r>
                      <a:endParaRPr lang="zh-CN" sz="1800" kern="100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定义表格的表头</a:t>
                      </a:r>
                      <a:endParaRPr lang="zh-CN" sz="1800" kern="10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887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800100" algn="l"/>
                        </a:tabLst>
                      </a:pPr>
                      <a:r>
                        <a:rPr lang="en-US" sz="14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&lt;caption&gt;&lt;/caption&gt;</a:t>
                      </a:r>
                      <a:endParaRPr lang="zh-CN" sz="1800" kern="10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表格标题标记</a:t>
                      </a:r>
                      <a:endParaRPr lang="zh-CN" sz="1800" kern="100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800100" algn="l"/>
                        </a:tabLst>
                      </a:pPr>
                      <a:r>
                        <a:rPr lang="en-US" sz="14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&lt;</a:t>
                      </a:r>
                      <a:r>
                        <a:rPr lang="en-US" sz="1400" kern="100" dirty="0" err="1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tbody</a:t>
                      </a:r>
                      <a:r>
                        <a:rPr lang="en-US" sz="14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&gt;&lt;/</a:t>
                      </a:r>
                      <a:r>
                        <a:rPr lang="en-US" sz="1400" kern="100" dirty="0" err="1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tbody</a:t>
                      </a:r>
                      <a:r>
                        <a:rPr lang="en-US" sz="14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&gt;</a:t>
                      </a:r>
                      <a:endParaRPr lang="zh-CN" sz="1800" kern="100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定义表格的主体</a:t>
                      </a:r>
                      <a:endParaRPr lang="zh-CN" sz="1800" kern="10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887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800100" algn="l"/>
                        </a:tabLst>
                      </a:pPr>
                      <a:r>
                        <a:rPr lang="en-US" sz="14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&lt;</a:t>
                      </a:r>
                      <a:r>
                        <a:rPr lang="en-US" sz="1400" kern="100" dirty="0" err="1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th</a:t>
                      </a:r>
                      <a:r>
                        <a:rPr lang="en-US" sz="14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&gt;&lt;/</a:t>
                      </a:r>
                      <a:r>
                        <a:rPr lang="en-US" sz="1400" kern="100" dirty="0" err="1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th</a:t>
                      </a:r>
                      <a:r>
                        <a:rPr lang="en-US" sz="14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&gt;</a:t>
                      </a:r>
                      <a:endParaRPr lang="zh-CN" sz="1800" kern="100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表格表头标记</a:t>
                      </a:r>
                      <a:endParaRPr lang="zh-CN" sz="1800" kern="100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800100" algn="l"/>
                        </a:tabLst>
                      </a:pPr>
                      <a:r>
                        <a:rPr lang="en-US" sz="14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&lt;</a:t>
                      </a:r>
                      <a:r>
                        <a:rPr lang="en-US" sz="1400" kern="100" dirty="0" err="1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tfoot</a:t>
                      </a:r>
                      <a:r>
                        <a:rPr lang="en-US" sz="14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&gt;&lt;/</a:t>
                      </a:r>
                      <a:r>
                        <a:rPr lang="en-US" sz="1400" kern="100" dirty="0" err="1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tfoot</a:t>
                      </a:r>
                      <a:r>
                        <a:rPr lang="en-US" sz="14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&gt;</a:t>
                      </a:r>
                      <a:endParaRPr lang="zh-CN" sz="1800" kern="100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定义表格的页脚</a:t>
                      </a:r>
                      <a:endParaRPr lang="zh-CN" sz="1800" kern="10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887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800100" algn="l"/>
                        </a:tabLst>
                      </a:pPr>
                      <a:r>
                        <a:rPr lang="en-US" sz="14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&lt;tr&gt;&lt;/tr&gt;</a:t>
                      </a:r>
                      <a:endParaRPr lang="zh-CN" sz="1800" kern="10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表格的行标记</a:t>
                      </a:r>
                      <a:endParaRPr lang="zh-CN" sz="1800" kern="10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 </a:t>
                      </a:r>
                      <a:endParaRPr lang="zh-CN" sz="1800" kern="100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 </a:t>
                      </a:r>
                      <a:endParaRPr lang="zh-CN" sz="1800" kern="100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887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800100" algn="l"/>
                        </a:tabLst>
                      </a:pPr>
                      <a:r>
                        <a:rPr lang="en-US" sz="14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&lt;td&gt;&lt;/td&gt;</a:t>
                      </a:r>
                      <a:endParaRPr lang="zh-CN" sz="1800" kern="100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表格的列标记</a:t>
                      </a:r>
                      <a:endParaRPr lang="zh-CN" sz="1800" kern="100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 </a:t>
                      </a:r>
                      <a:endParaRPr lang="zh-CN" sz="1800" kern="100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 </a:t>
                      </a:r>
                      <a:endParaRPr lang="zh-CN" sz="1800" kern="100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4693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《</a:t>
            </a:r>
            <a:r>
              <a:rPr lang="zh-CN" altLang="en-US" dirty="0"/>
              <a:t>简易学生信息表</a:t>
            </a:r>
            <a:r>
              <a:rPr lang="en-US" altLang="zh-CN" dirty="0"/>
              <a:t>》</a:t>
            </a:r>
            <a:r>
              <a:rPr lang="zh-CN" altLang="en-US" dirty="0"/>
              <a:t>案例</a:t>
            </a:r>
          </a:p>
        </p:txBody>
      </p:sp>
      <p:sp>
        <p:nvSpPr>
          <p:cNvPr id="17410" name="内容占位符 3"/>
          <p:cNvSpPr>
            <a:spLocks noGrp="1"/>
          </p:cNvSpPr>
          <p:nvPr>
            <p:ph idx="1"/>
          </p:nvPr>
        </p:nvSpPr>
        <p:spPr>
          <a:xfrm>
            <a:off x="533400" y="819150"/>
            <a:ext cx="3505200" cy="3886200"/>
          </a:xfrm>
          <a:ln>
            <a:solidFill>
              <a:schemeClr val="bg1"/>
            </a:solidFill>
          </a:ln>
        </p:spPr>
        <p:txBody>
          <a:bodyPr/>
          <a:lstStyle/>
          <a:p>
            <a:pPr>
              <a:lnSpc>
                <a:spcPts val="15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en-US" altLang="zh-CN" sz="1600" dirty="0">
                <a:ea typeface="宋体" charset="-122"/>
              </a:rPr>
              <a:t>&lt;!-- edu_11_1_1.html --&gt;</a:t>
            </a:r>
          </a:p>
          <a:p>
            <a:pPr>
              <a:lnSpc>
                <a:spcPts val="15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en-US" altLang="zh-CN" sz="1600" dirty="0">
                <a:ea typeface="宋体" charset="-122"/>
              </a:rPr>
              <a:t>&lt;html&gt;</a:t>
            </a:r>
          </a:p>
          <a:p>
            <a:pPr>
              <a:lnSpc>
                <a:spcPts val="15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en-US" altLang="zh-CN" sz="1600" dirty="0">
                <a:ea typeface="宋体" charset="-122"/>
              </a:rPr>
              <a:t>&lt;head&gt;</a:t>
            </a:r>
          </a:p>
          <a:p>
            <a:pPr>
              <a:lnSpc>
                <a:spcPts val="15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en-US" altLang="zh-CN" sz="1600" dirty="0">
                <a:ea typeface="宋体" charset="-122"/>
              </a:rPr>
              <a:t>&lt;title&gt;</a:t>
            </a:r>
            <a:r>
              <a:rPr lang="zh-CN" altLang="en-US" sz="1600" dirty="0">
                <a:ea typeface="宋体" charset="-122"/>
              </a:rPr>
              <a:t>表格的定义</a:t>
            </a:r>
            <a:r>
              <a:rPr lang="en-US" altLang="zh-CN" sz="1600" dirty="0">
                <a:ea typeface="宋体" charset="-122"/>
              </a:rPr>
              <a:t>&lt;/title&gt;</a:t>
            </a:r>
          </a:p>
          <a:p>
            <a:pPr>
              <a:lnSpc>
                <a:spcPts val="15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en-US" altLang="zh-CN" sz="1600" dirty="0">
                <a:ea typeface="宋体" charset="-122"/>
              </a:rPr>
              <a:t>&lt;/head&gt;</a:t>
            </a:r>
          </a:p>
          <a:p>
            <a:pPr>
              <a:lnSpc>
                <a:spcPts val="15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en-US" altLang="zh-CN" sz="1600" dirty="0">
                <a:ea typeface="宋体" charset="-122"/>
              </a:rPr>
              <a:t>&lt;body&gt;</a:t>
            </a:r>
          </a:p>
          <a:p>
            <a:pPr>
              <a:lnSpc>
                <a:spcPts val="15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en-US" altLang="zh-CN" sz="1600" dirty="0">
                <a:ea typeface="宋体" charset="-122"/>
              </a:rPr>
              <a:t>&lt;table border="1"&gt;</a:t>
            </a:r>
          </a:p>
          <a:p>
            <a:pPr>
              <a:lnSpc>
                <a:spcPts val="15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en-US" altLang="zh-CN" sz="1600" dirty="0">
                <a:ea typeface="宋体" charset="-122"/>
              </a:rPr>
              <a:t> &lt;</a:t>
            </a:r>
            <a:r>
              <a:rPr lang="en-US" altLang="zh-CN" sz="1600" dirty="0" err="1">
                <a:ea typeface="宋体" charset="-122"/>
              </a:rPr>
              <a:t>tr</a:t>
            </a:r>
            <a:r>
              <a:rPr lang="en-US" altLang="zh-CN" sz="1600" dirty="0">
                <a:ea typeface="宋体" charset="-122"/>
              </a:rPr>
              <a:t>&gt;</a:t>
            </a:r>
          </a:p>
          <a:p>
            <a:pPr>
              <a:lnSpc>
                <a:spcPts val="15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en-US" altLang="zh-CN" sz="1600" dirty="0">
                <a:ea typeface="宋体" charset="-122"/>
              </a:rPr>
              <a:t>      &lt;</a:t>
            </a:r>
            <a:r>
              <a:rPr lang="en-US" altLang="zh-CN" sz="1600" dirty="0" err="1">
                <a:ea typeface="宋体" charset="-122"/>
              </a:rPr>
              <a:t>th</a:t>
            </a:r>
            <a:r>
              <a:rPr lang="en-US" altLang="zh-CN" sz="1600" dirty="0">
                <a:ea typeface="宋体" charset="-122"/>
              </a:rPr>
              <a:t> &gt;</a:t>
            </a:r>
            <a:r>
              <a:rPr lang="zh-CN" altLang="en-US" sz="1600" dirty="0">
                <a:ea typeface="宋体" charset="-122"/>
              </a:rPr>
              <a:t>姓名</a:t>
            </a:r>
            <a:r>
              <a:rPr lang="en-US" altLang="zh-CN" sz="1600" dirty="0">
                <a:ea typeface="宋体" charset="-122"/>
              </a:rPr>
              <a:t>&lt;/</a:t>
            </a:r>
            <a:r>
              <a:rPr lang="en-US" altLang="zh-CN" sz="1600" dirty="0" err="1">
                <a:ea typeface="宋体" charset="-122"/>
              </a:rPr>
              <a:t>th</a:t>
            </a:r>
            <a:r>
              <a:rPr lang="en-US" altLang="zh-CN" sz="1600" dirty="0">
                <a:ea typeface="宋体" charset="-122"/>
              </a:rPr>
              <a:t>&gt;</a:t>
            </a:r>
          </a:p>
          <a:p>
            <a:pPr>
              <a:lnSpc>
                <a:spcPts val="15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en-US" altLang="zh-CN" sz="1600" dirty="0">
                <a:ea typeface="宋体" charset="-122"/>
              </a:rPr>
              <a:t>    &lt;</a:t>
            </a:r>
            <a:r>
              <a:rPr lang="en-US" altLang="zh-CN" sz="1600" dirty="0" err="1">
                <a:ea typeface="宋体" charset="-122"/>
              </a:rPr>
              <a:t>th</a:t>
            </a:r>
            <a:r>
              <a:rPr lang="en-US" altLang="zh-CN" sz="1600" dirty="0">
                <a:ea typeface="宋体" charset="-122"/>
              </a:rPr>
              <a:t> &gt;</a:t>
            </a:r>
            <a:r>
              <a:rPr lang="zh-CN" altLang="en-US" sz="1600" dirty="0">
                <a:ea typeface="宋体" charset="-122"/>
              </a:rPr>
              <a:t>单位</a:t>
            </a:r>
            <a:r>
              <a:rPr lang="en-US" altLang="zh-CN" sz="1600" dirty="0">
                <a:ea typeface="宋体" charset="-122"/>
              </a:rPr>
              <a:t>&lt;/</a:t>
            </a:r>
            <a:r>
              <a:rPr lang="en-US" altLang="zh-CN" sz="1600" dirty="0" err="1">
                <a:ea typeface="宋体" charset="-122"/>
              </a:rPr>
              <a:t>th</a:t>
            </a:r>
            <a:r>
              <a:rPr lang="en-US" altLang="zh-CN" sz="1600" dirty="0">
                <a:ea typeface="宋体" charset="-122"/>
              </a:rPr>
              <a:t>&gt;</a:t>
            </a:r>
          </a:p>
          <a:p>
            <a:pPr>
              <a:lnSpc>
                <a:spcPts val="15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en-US" altLang="zh-CN" sz="1600" dirty="0">
                <a:ea typeface="宋体" charset="-122"/>
              </a:rPr>
              <a:t>    &lt;</a:t>
            </a:r>
            <a:r>
              <a:rPr lang="en-US" altLang="zh-CN" sz="1600" dirty="0" err="1">
                <a:ea typeface="宋体" charset="-122"/>
              </a:rPr>
              <a:t>th</a:t>
            </a:r>
            <a:r>
              <a:rPr lang="en-US" altLang="zh-CN" sz="1600" dirty="0">
                <a:ea typeface="宋体" charset="-122"/>
              </a:rPr>
              <a:t>&gt;</a:t>
            </a:r>
            <a:r>
              <a:rPr lang="zh-CN" altLang="en-US" sz="1600" dirty="0">
                <a:ea typeface="宋体" charset="-122"/>
              </a:rPr>
              <a:t>学号</a:t>
            </a:r>
            <a:r>
              <a:rPr lang="en-US" altLang="zh-CN" sz="1600" dirty="0">
                <a:ea typeface="宋体" charset="-122"/>
              </a:rPr>
              <a:t>&lt;/</a:t>
            </a:r>
            <a:r>
              <a:rPr lang="en-US" altLang="zh-CN" sz="1600" dirty="0" err="1">
                <a:ea typeface="宋体" charset="-122"/>
              </a:rPr>
              <a:t>th</a:t>
            </a:r>
            <a:r>
              <a:rPr lang="en-US" altLang="zh-CN" sz="1600" dirty="0">
                <a:ea typeface="宋体" charset="-122"/>
              </a:rPr>
              <a:t>&gt;</a:t>
            </a:r>
          </a:p>
          <a:p>
            <a:pPr>
              <a:lnSpc>
                <a:spcPts val="15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en-US" altLang="zh-CN" sz="1600" dirty="0">
                <a:ea typeface="宋体" charset="-122"/>
              </a:rPr>
              <a:t>  &lt;/</a:t>
            </a:r>
            <a:r>
              <a:rPr lang="en-US" altLang="zh-CN" sz="1600" dirty="0" err="1">
                <a:ea typeface="宋体" charset="-122"/>
              </a:rPr>
              <a:t>tr</a:t>
            </a:r>
            <a:r>
              <a:rPr lang="en-US" altLang="zh-CN" sz="1600" dirty="0">
                <a:ea typeface="宋体" charset="-122"/>
              </a:rPr>
              <a:t>&gt;</a:t>
            </a:r>
          </a:p>
          <a:p>
            <a:pPr>
              <a:lnSpc>
                <a:spcPts val="15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en-US" altLang="zh-CN" sz="1600" dirty="0">
                <a:ea typeface="宋体" charset="-122"/>
              </a:rPr>
              <a:t>  &lt;</a:t>
            </a:r>
            <a:r>
              <a:rPr lang="en-US" altLang="zh-CN" sz="1600" dirty="0" err="1">
                <a:ea typeface="宋体" charset="-122"/>
              </a:rPr>
              <a:t>tr</a:t>
            </a:r>
            <a:r>
              <a:rPr lang="en-US" altLang="zh-CN" sz="1600" dirty="0">
                <a:ea typeface="宋体" charset="-122"/>
              </a:rPr>
              <a:t>&gt;</a:t>
            </a:r>
          </a:p>
          <a:p>
            <a:pPr>
              <a:lnSpc>
                <a:spcPts val="15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en-US" altLang="zh-CN" sz="1600" dirty="0">
                <a:ea typeface="宋体" charset="-122"/>
              </a:rPr>
              <a:t>      &lt;td&gt;</a:t>
            </a:r>
            <a:r>
              <a:rPr lang="zh-CN" altLang="en-US" sz="1600" dirty="0">
                <a:ea typeface="宋体" charset="-122"/>
              </a:rPr>
              <a:t>王小品</a:t>
            </a:r>
            <a:r>
              <a:rPr lang="en-US" altLang="zh-CN" sz="1600" dirty="0">
                <a:ea typeface="宋体" charset="-122"/>
              </a:rPr>
              <a:t>&lt;/td&gt;</a:t>
            </a:r>
          </a:p>
          <a:p>
            <a:pPr>
              <a:lnSpc>
                <a:spcPts val="15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en-US" altLang="zh-CN" sz="1600" dirty="0">
                <a:ea typeface="宋体" charset="-122"/>
              </a:rPr>
              <a:t>    &lt;td&gt;</a:t>
            </a:r>
            <a:r>
              <a:rPr lang="zh-CN" altLang="en-US" sz="1600" dirty="0">
                <a:ea typeface="宋体" charset="-122"/>
              </a:rPr>
              <a:t>商学院</a:t>
            </a:r>
            <a:r>
              <a:rPr lang="en-US" altLang="zh-CN" sz="1600" dirty="0">
                <a:ea typeface="宋体" charset="-122"/>
              </a:rPr>
              <a:t>&lt;/td&gt;</a:t>
            </a:r>
          </a:p>
          <a:p>
            <a:pPr>
              <a:lnSpc>
                <a:spcPts val="15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en-US" altLang="zh-CN" sz="1600" dirty="0">
                <a:ea typeface="宋体" charset="-122"/>
              </a:rPr>
              <a:t>    &lt;td&gt;110204&lt;/td&gt;</a:t>
            </a:r>
          </a:p>
          <a:p>
            <a:pPr>
              <a:lnSpc>
                <a:spcPts val="15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en-US" altLang="zh-CN" sz="1600" dirty="0">
                <a:ea typeface="宋体" charset="-122"/>
              </a:rPr>
              <a:t>  &lt;/</a:t>
            </a:r>
            <a:r>
              <a:rPr lang="en-US" altLang="zh-CN" sz="1600" dirty="0" err="1">
                <a:ea typeface="宋体" charset="-122"/>
              </a:rPr>
              <a:t>tr</a:t>
            </a:r>
            <a:r>
              <a:rPr lang="en-US" altLang="zh-CN" sz="1600" dirty="0">
                <a:ea typeface="宋体" charset="-122"/>
              </a:rPr>
              <a:t>&gt;</a:t>
            </a:r>
          </a:p>
          <a:p>
            <a:pPr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Clr>
                <a:srgbClr val="660066"/>
              </a:buClr>
              <a:buNone/>
            </a:pPr>
            <a:r>
              <a:rPr lang="en-US" altLang="zh-CN" sz="1600" dirty="0">
                <a:ea typeface="黑体" pitchFamily="49" charset="-122"/>
              </a:rPr>
              <a:t>&lt;</a:t>
            </a:r>
            <a:r>
              <a:rPr lang="en-US" altLang="zh-CN" sz="1600" dirty="0" err="1">
                <a:ea typeface="黑体" pitchFamily="49" charset="-122"/>
              </a:rPr>
              <a:t>tr</a:t>
            </a:r>
            <a:r>
              <a:rPr lang="en-US" altLang="zh-CN" sz="1600" dirty="0">
                <a:ea typeface="黑体" pitchFamily="49" charset="-122"/>
              </a:rPr>
              <a:t>&gt;</a:t>
            </a:r>
          </a:p>
          <a:p>
            <a:pPr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Clr>
                <a:srgbClr val="660066"/>
              </a:buClr>
              <a:buNone/>
            </a:pPr>
            <a:r>
              <a:rPr lang="en-US" altLang="zh-CN" sz="1600" dirty="0">
                <a:ea typeface="黑体" pitchFamily="49" charset="-122"/>
              </a:rPr>
              <a:t>&lt;td&gt;</a:t>
            </a:r>
            <a:r>
              <a:rPr lang="zh-CN" altLang="en-US" sz="1600" dirty="0">
                <a:ea typeface="黑体" pitchFamily="49" charset="-122"/>
              </a:rPr>
              <a:t>李白</a:t>
            </a:r>
            <a:r>
              <a:rPr lang="en-US" altLang="zh-CN" sz="1600" dirty="0">
                <a:ea typeface="黑体" pitchFamily="49" charset="-122"/>
              </a:rPr>
              <a:t>&lt;/td&gt;</a:t>
            </a:r>
          </a:p>
          <a:p>
            <a:pPr>
              <a:lnSpc>
                <a:spcPts val="15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endParaRPr lang="en-US" altLang="zh-CN" sz="1600" dirty="0">
              <a:ea typeface="宋体" charset="-122"/>
            </a:endParaRPr>
          </a:p>
        </p:txBody>
      </p:sp>
      <p:sp>
        <p:nvSpPr>
          <p:cNvPr id="17411" name="矩形 4"/>
          <p:cNvSpPr>
            <a:spLocks noChangeArrowheads="1"/>
          </p:cNvSpPr>
          <p:nvPr/>
        </p:nvSpPr>
        <p:spPr bwMode="auto">
          <a:xfrm>
            <a:off x="4572000" y="3382655"/>
            <a:ext cx="3124200" cy="124649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ts val="1500"/>
              </a:lnSpc>
              <a:buClr>
                <a:srgbClr val="660066"/>
              </a:buClr>
              <a:buSzPct val="100000"/>
              <a:buFont typeface="Wingdings" pitchFamily="2" charset="2"/>
              <a:buNone/>
            </a:pPr>
            <a:r>
              <a:rPr lang="en-US" altLang="zh-CN" sz="1400" dirty="0">
                <a:ea typeface="黑体" pitchFamily="49" charset="-122"/>
              </a:rPr>
              <a:t>&lt;td&gt;</a:t>
            </a:r>
            <a:r>
              <a:rPr lang="zh-CN" altLang="en-US" sz="1400" dirty="0">
                <a:ea typeface="黑体" pitchFamily="49" charset="-122"/>
              </a:rPr>
              <a:t>机械学院</a:t>
            </a:r>
            <a:r>
              <a:rPr lang="en-US" altLang="zh-CN" sz="1400" dirty="0">
                <a:ea typeface="黑体" pitchFamily="49" charset="-122"/>
              </a:rPr>
              <a:t>&lt;/td&gt;</a:t>
            </a:r>
          </a:p>
          <a:p>
            <a:pPr eaLnBrk="0" hangingPunct="0">
              <a:lnSpc>
                <a:spcPts val="1500"/>
              </a:lnSpc>
              <a:buClr>
                <a:srgbClr val="660066"/>
              </a:buClr>
              <a:buSzPct val="100000"/>
              <a:buFont typeface="Wingdings" pitchFamily="2" charset="2"/>
              <a:buNone/>
            </a:pPr>
            <a:r>
              <a:rPr lang="en-US" altLang="zh-CN" sz="1400" dirty="0">
                <a:ea typeface="黑体" pitchFamily="49" charset="-122"/>
              </a:rPr>
              <a:t>    &lt;td&gt;100244&lt;/td&gt;</a:t>
            </a:r>
          </a:p>
          <a:p>
            <a:pPr eaLnBrk="0" hangingPunct="0">
              <a:lnSpc>
                <a:spcPts val="1500"/>
              </a:lnSpc>
              <a:buClr>
                <a:srgbClr val="660066"/>
              </a:buClr>
              <a:buSzPct val="100000"/>
              <a:buFont typeface="Wingdings" pitchFamily="2" charset="2"/>
              <a:buNone/>
            </a:pPr>
            <a:r>
              <a:rPr lang="en-US" altLang="zh-CN" sz="1400" dirty="0">
                <a:ea typeface="黑体" pitchFamily="49" charset="-122"/>
              </a:rPr>
              <a:t>  &lt;/</a:t>
            </a:r>
            <a:r>
              <a:rPr lang="en-US" altLang="zh-CN" sz="1400" dirty="0" err="1">
                <a:ea typeface="黑体" pitchFamily="49" charset="-122"/>
              </a:rPr>
              <a:t>tr</a:t>
            </a:r>
            <a:r>
              <a:rPr lang="en-US" altLang="zh-CN" sz="1400" dirty="0">
                <a:ea typeface="黑体" pitchFamily="49" charset="-122"/>
              </a:rPr>
              <a:t>&gt;</a:t>
            </a:r>
          </a:p>
          <a:p>
            <a:pPr eaLnBrk="0" hangingPunct="0">
              <a:lnSpc>
                <a:spcPts val="1500"/>
              </a:lnSpc>
              <a:buClr>
                <a:srgbClr val="660066"/>
              </a:buClr>
              <a:buSzPct val="100000"/>
              <a:buFont typeface="Wingdings" pitchFamily="2" charset="2"/>
              <a:buNone/>
            </a:pPr>
            <a:r>
              <a:rPr lang="en-US" altLang="zh-CN" sz="1400" dirty="0">
                <a:ea typeface="黑体" pitchFamily="49" charset="-122"/>
              </a:rPr>
              <a:t>  &lt;/table&gt;</a:t>
            </a:r>
          </a:p>
          <a:p>
            <a:pPr eaLnBrk="0" hangingPunct="0">
              <a:lnSpc>
                <a:spcPts val="1500"/>
              </a:lnSpc>
              <a:buClr>
                <a:srgbClr val="660066"/>
              </a:buClr>
              <a:buSzPct val="100000"/>
              <a:buFont typeface="Wingdings" pitchFamily="2" charset="2"/>
              <a:buNone/>
            </a:pPr>
            <a:r>
              <a:rPr lang="en-US" altLang="zh-CN" sz="1400" dirty="0">
                <a:ea typeface="黑体" pitchFamily="49" charset="-122"/>
              </a:rPr>
              <a:t>&lt;/body&gt;</a:t>
            </a:r>
          </a:p>
          <a:p>
            <a:pPr eaLnBrk="0" hangingPunct="0">
              <a:lnSpc>
                <a:spcPts val="1500"/>
              </a:lnSpc>
              <a:buClr>
                <a:srgbClr val="660066"/>
              </a:buClr>
              <a:buSzPct val="100000"/>
              <a:buFont typeface="Wingdings" pitchFamily="2" charset="2"/>
              <a:buNone/>
            </a:pPr>
            <a:r>
              <a:rPr lang="en-US" altLang="zh-CN" sz="1400" dirty="0">
                <a:ea typeface="黑体" pitchFamily="49" charset="-122"/>
              </a:rPr>
              <a:t>&lt;/html&gt;</a:t>
            </a:r>
            <a:endParaRPr lang="zh-CN" altLang="en-US" sz="2000" dirty="0">
              <a:ea typeface="黑体" pitchFamily="49" charset="-122"/>
            </a:endParaRPr>
          </a:p>
        </p:txBody>
      </p:sp>
      <p:pic>
        <p:nvPicPr>
          <p:cNvPr id="2457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895350"/>
            <a:ext cx="3640137" cy="2366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11.2 </a:t>
            </a:r>
            <a:r>
              <a:rPr lang="zh-CN" altLang="en-US" dirty="0"/>
              <a:t>表格标记 </a:t>
            </a:r>
          </a:p>
        </p:txBody>
      </p:sp>
      <p:graphicFrame>
        <p:nvGraphicFramePr>
          <p:cNvPr id="6" name="Group 8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6229877"/>
              </p:ext>
            </p:extLst>
          </p:nvPr>
        </p:nvGraphicFramePr>
        <p:xfrm>
          <a:off x="704850" y="1504949"/>
          <a:ext cx="2673350" cy="2421621"/>
        </p:xfrm>
        <a:graphic>
          <a:graphicData uri="http://schemas.openxmlformats.org/drawingml/2006/table">
            <a:tbl>
              <a:tblPr/>
              <a:tblGrid>
                <a:gridCol w="7592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6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74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1381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学生信息表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宋体" charset="-122"/>
                        </a:rPr>
                        <a:t>姓名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宋体" charset="-122"/>
                        </a:rPr>
                        <a:t>院系名称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宋体" charset="-122"/>
                        </a:rPr>
                        <a:t>班级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微软雅黑" pitchFamily="34" charset="-122"/>
                          <a:ea typeface="宋体" charset="-122"/>
                        </a:rPr>
                        <a:t>王小品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微软雅黑" pitchFamily="34" charset="-122"/>
                          <a:ea typeface="宋体" charset="-122"/>
                        </a:rPr>
                        <a:t>商学院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微软雅黑" pitchFamily="34" charset="-122"/>
                          <a:ea typeface="宋体" charset="-122"/>
                        </a:rPr>
                        <a:t>110204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微软雅黑" pitchFamily="34" charset="-122"/>
                          <a:ea typeface="宋体" charset="-122"/>
                        </a:rPr>
                        <a:t>李白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微软雅黑" pitchFamily="34" charset="-122"/>
                          <a:ea typeface="宋体" charset="-122"/>
                        </a:rPr>
                        <a:t>机械学院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微软雅黑" pitchFamily="34" charset="-122"/>
                          <a:ea typeface="宋体" charset="-122"/>
                        </a:rPr>
                        <a:t>100244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微软雅黑" pitchFamily="34" charset="-122"/>
                          <a:ea typeface="宋体" charset="-122"/>
                        </a:rPr>
                        <a:t>林之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微软雅黑" pitchFamily="34" charset="-122"/>
                          <a:ea typeface="宋体" charset="-122"/>
                        </a:rPr>
                        <a:t>外语系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微软雅黑" pitchFamily="34" charset="-122"/>
                          <a:ea typeface="宋体" charset="-122"/>
                        </a:rPr>
                        <a:t>090101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Text Box 46"/>
          <p:cNvSpPr txBox="1">
            <a:spLocks noChangeArrowheads="1"/>
          </p:cNvSpPr>
          <p:nvPr/>
        </p:nvSpPr>
        <p:spPr bwMode="gray">
          <a:xfrm>
            <a:off x="4038600" y="1504950"/>
            <a:ext cx="863600" cy="2668423"/>
          </a:xfrm>
          <a:prstGeom prst="rect">
            <a:avLst/>
          </a:prstGeom>
          <a:noFill/>
          <a:ln w="38100" algn="ctr">
            <a:solidFill>
              <a:schemeClr val="folHlink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50000"/>
              </a:spcBef>
              <a:buClr>
                <a:srgbClr val="660066"/>
              </a:buClr>
              <a:buSzPct val="100000"/>
              <a:buFont typeface="Wingdings" pitchFamily="2" charset="2"/>
              <a:buNone/>
            </a:pP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en-US" altLang="zh-CN" sz="1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>
              <a:lnSpc>
                <a:spcPct val="90000"/>
              </a:lnSpc>
              <a:spcBef>
                <a:spcPct val="50000"/>
              </a:spcBef>
              <a:buClr>
                <a:srgbClr val="660066"/>
              </a:buClr>
              <a:buSzPct val="100000"/>
              <a:buFont typeface="Wingdings" pitchFamily="2" charset="2"/>
              <a:buNone/>
            </a:pPr>
            <a:endParaRPr lang="en-US" altLang="zh-CN" sz="1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>
              <a:lnSpc>
                <a:spcPct val="90000"/>
              </a:lnSpc>
              <a:spcBef>
                <a:spcPct val="50000"/>
              </a:spcBef>
              <a:buClr>
                <a:srgbClr val="660066"/>
              </a:buClr>
              <a:buSzPct val="100000"/>
              <a:buFont typeface="Wingdings" pitchFamily="2" charset="2"/>
              <a:buNone/>
            </a:pPr>
            <a:r>
              <a:rPr lang="zh-CN" altLang="en-US" sz="1800" i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表头</a:t>
            </a:r>
            <a:endParaRPr lang="en-US" altLang="zh-CN" sz="1800" i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>
              <a:lnSpc>
                <a:spcPct val="90000"/>
              </a:lnSpc>
              <a:spcBef>
                <a:spcPct val="50000"/>
              </a:spcBef>
              <a:buClr>
                <a:srgbClr val="660066"/>
              </a:buClr>
              <a:buSzPct val="100000"/>
              <a:buFont typeface="Wingdings" pitchFamily="2" charset="2"/>
              <a:buNone/>
            </a:pPr>
            <a:endParaRPr lang="zh-CN" altLang="en-US" sz="1800" i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>
              <a:lnSpc>
                <a:spcPct val="90000"/>
              </a:lnSpc>
              <a:spcBef>
                <a:spcPct val="50000"/>
              </a:spcBef>
              <a:buClr>
                <a:srgbClr val="660066"/>
              </a:buClr>
              <a:buSzPct val="100000"/>
              <a:buFont typeface="Wingdings" pitchFamily="2" charset="2"/>
              <a:buNone/>
            </a:pP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表体</a:t>
            </a:r>
            <a:endParaRPr lang="en-US" altLang="zh-CN" sz="1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>
              <a:lnSpc>
                <a:spcPct val="90000"/>
              </a:lnSpc>
              <a:spcBef>
                <a:spcPct val="50000"/>
              </a:spcBef>
              <a:buClr>
                <a:srgbClr val="660066"/>
              </a:buClr>
              <a:buSzPct val="100000"/>
              <a:buFont typeface="Wingdings" pitchFamily="2" charset="2"/>
              <a:buNone/>
            </a:pPr>
            <a:endParaRPr lang="zh-CN" altLang="en-US" sz="1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>
              <a:lnSpc>
                <a:spcPct val="90000"/>
              </a:lnSpc>
              <a:spcBef>
                <a:spcPct val="50000"/>
              </a:spcBef>
              <a:buClr>
                <a:srgbClr val="660066"/>
              </a:buClr>
              <a:buSzPct val="100000"/>
              <a:buFont typeface="Wingdings" pitchFamily="2" charset="2"/>
              <a:buNone/>
            </a:pP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表尾</a:t>
            </a:r>
          </a:p>
        </p:txBody>
      </p:sp>
      <p:sp>
        <p:nvSpPr>
          <p:cNvPr id="10" name="Rectangle 49"/>
          <p:cNvSpPr>
            <a:spLocks noChangeArrowheads="1"/>
          </p:cNvSpPr>
          <p:nvPr/>
        </p:nvSpPr>
        <p:spPr bwMode="gray">
          <a:xfrm>
            <a:off x="5664200" y="1377475"/>
            <a:ext cx="3505200" cy="307815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1800"/>
              </a:lnSpc>
              <a:buClr>
                <a:srgbClr val="660066"/>
              </a:buClr>
              <a:buSzPct val="100000"/>
              <a:buFont typeface="Wingdings" pitchFamily="2" charset="2"/>
              <a:buNone/>
            </a:pPr>
            <a:r>
              <a:rPr lang="en-US" altLang="zh-CN" sz="14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&lt;table&gt;</a:t>
            </a:r>
          </a:p>
          <a:p>
            <a:pPr eaLnBrk="0" hangingPunct="0">
              <a:lnSpc>
                <a:spcPts val="1800"/>
              </a:lnSpc>
              <a:buClr>
                <a:srgbClr val="660066"/>
              </a:buClr>
              <a:buSzPct val="100000"/>
              <a:buFont typeface="Wingdings" pitchFamily="2" charset="2"/>
              <a:buNone/>
            </a:pPr>
            <a:r>
              <a:rPr lang="en-US" altLang="zh-CN" sz="1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4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&lt;caption&gt;…&lt;/caption&gt;</a:t>
            </a:r>
          </a:p>
          <a:p>
            <a:pPr eaLnBrk="0" hangingPunct="0">
              <a:lnSpc>
                <a:spcPts val="1800"/>
              </a:lnSpc>
              <a:buClr>
                <a:srgbClr val="660066"/>
              </a:buClr>
              <a:buSzPct val="100000"/>
              <a:buFont typeface="Wingdings" pitchFamily="2" charset="2"/>
              <a:buNone/>
            </a:pPr>
            <a:r>
              <a:rPr lang="en-US" altLang="zh-CN" sz="1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4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&lt;tr&gt;&lt;</a:t>
            </a:r>
            <a:r>
              <a:rPr lang="en-US" altLang="zh-CN" sz="1400" b="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</a:t>
            </a:r>
            <a:r>
              <a:rPr lang="en-US" altLang="zh-CN" sz="14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&gt;&lt;/</a:t>
            </a:r>
            <a:r>
              <a:rPr lang="en-US" altLang="zh-CN" sz="1400" b="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</a:t>
            </a:r>
            <a:r>
              <a:rPr lang="en-US" altLang="zh-CN" sz="14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&gt;…&lt;</a:t>
            </a:r>
            <a:r>
              <a:rPr lang="en-US" altLang="zh-CN" sz="1400" b="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</a:t>
            </a:r>
            <a:r>
              <a:rPr lang="en-US" altLang="zh-CN" sz="14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&gt;&lt;/</a:t>
            </a:r>
            <a:r>
              <a:rPr lang="en-US" altLang="zh-CN" sz="1400" b="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</a:t>
            </a:r>
            <a:r>
              <a:rPr lang="en-US" altLang="zh-CN" sz="14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&gt;&lt;/tr&gt;</a:t>
            </a:r>
          </a:p>
          <a:p>
            <a:pPr eaLnBrk="0" hangingPunct="0">
              <a:lnSpc>
                <a:spcPts val="1800"/>
              </a:lnSpc>
              <a:buClr>
                <a:srgbClr val="660066"/>
              </a:buClr>
              <a:buSzPct val="100000"/>
              <a:buFont typeface="Wingdings" pitchFamily="2" charset="2"/>
              <a:buNone/>
            </a:pPr>
            <a:r>
              <a:rPr lang="zh-CN" altLang="en-US" sz="14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4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1400" b="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</a:t>
            </a:r>
            <a:r>
              <a:rPr lang="en-US" altLang="zh-CN" sz="14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</a:t>
            </a:r>
          </a:p>
          <a:p>
            <a:pPr eaLnBrk="0" hangingPunct="0">
              <a:lnSpc>
                <a:spcPts val="1800"/>
              </a:lnSpc>
              <a:buClr>
                <a:srgbClr val="660066"/>
              </a:buClr>
              <a:buSzPct val="100000"/>
              <a:buFont typeface="Wingdings" pitchFamily="2" charset="2"/>
              <a:buNone/>
            </a:pPr>
            <a:r>
              <a:rPr lang="en-US" altLang="zh-CN" sz="1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14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&lt;td&gt;</a:t>
            </a:r>
            <a:r>
              <a:rPr lang="zh-CN" altLang="en-US" sz="1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李白</a:t>
            </a:r>
            <a:r>
              <a:rPr lang="en-US" altLang="zh-CN" sz="14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&lt;/td&gt;</a:t>
            </a:r>
          </a:p>
          <a:p>
            <a:pPr eaLnBrk="0" hangingPunct="0">
              <a:lnSpc>
                <a:spcPts val="1800"/>
              </a:lnSpc>
              <a:buClr>
                <a:srgbClr val="660066"/>
              </a:buClr>
              <a:buSzPct val="100000"/>
              <a:buFont typeface="Wingdings" pitchFamily="2" charset="2"/>
              <a:buNone/>
            </a:pPr>
            <a:r>
              <a:rPr lang="en-US" altLang="zh-CN" sz="1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14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&lt;td&gt;</a:t>
            </a:r>
            <a:r>
              <a:rPr lang="zh-CN" altLang="en-US" sz="1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机械学院</a:t>
            </a:r>
            <a:r>
              <a:rPr lang="en-US" altLang="zh-CN" sz="14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&lt;/td&gt;</a:t>
            </a:r>
          </a:p>
          <a:p>
            <a:pPr eaLnBrk="0" hangingPunct="0">
              <a:lnSpc>
                <a:spcPts val="1800"/>
              </a:lnSpc>
              <a:buClr>
                <a:srgbClr val="660066"/>
              </a:buClr>
              <a:buSzPct val="100000"/>
              <a:buFont typeface="Wingdings" pitchFamily="2" charset="2"/>
              <a:buNone/>
            </a:pPr>
            <a:r>
              <a:rPr lang="en-US" altLang="zh-CN" sz="1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14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&lt;td&gt; </a:t>
            </a:r>
            <a:r>
              <a:rPr lang="en-US" altLang="zh-CN" sz="1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100244 </a:t>
            </a:r>
            <a:r>
              <a:rPr lang="en-US" altLang="zh-CN" sz="14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&lt;/td&gt;</a:t>
            </a:r>
          </a:p>
          <a:p>
            <a:pPr eaLnBrk="0" hangingPunct="0">
              <a:lnSpc>
                <a:spcPts val="1800"/>
              </a:lnSpc>
              <a:buClr>
                <a:srgbClr val="660066"/>
              </a:buClr>
              <a:buSzPct val="100000"/>
              <a:buFont typeface="Wingdings" pitchFamily="2" charset="2"/>
              <a:buNone/>
            </a:pPr>
            <a:r>
              <a:rPr lang="en-US" altLang="zh-CN" sz="1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…</a:t>
            </a:r>
          </a:p>
          <a:p>
            <a:pPr eaLnBrk="0" hangingPunct="0">
              <a:lnSpc>
                <a:spcPts val="1800"/>
              </a:lnSpc>
              <a:buClr>
                <a:srgbClr val="660066"/>
              </a:buClr>
              <a:buSzPct val="100000"/>
              <a:buFont typeface="Wingdings" pitchFamily="2" charset="2"/>
              <a:buNone/>
            </a:pPr>
            <a:r>
              <a:rPr lang="en-US" altLang="zh-CN" sz="14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&lt;/</a:t>
            </a:r>
            <a:r>
              <a:rPr lang="en-US" altLang="zh-CN" sz="1400" b="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</a:t>
            </a:r>
            <a:r>
              <a:rPr lang="en-US" altLang="zh-CN" sz="14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pPr eaLnBrk="0" hangingPunct="0">
              <a:lnSpc>
                <a:spcPts val="1800"/>
              </a:lnSpc>
              <a:buClr>
                <a:srgbClr val="660066"/>
              </a:buClr>
              <a:buSzPct val="100000"/>
              <a:buFont typeface="Wingdings" pitchFamily="2" charset="2"/>
              <a:buNone/>
            </a:pPr>
            <a:r>
              <a:rPr lang="en-US" altLang="zh-CN" sz="1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4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&lt;tr&gt;&lt;/tr&gt;</a:t>
            </a:r>
          </a:p>
          <a:p>
            <a:pPr eaLnBrk="0" hangingPunct="0">
              <a:lnSpc>
                <a:spcPts val="1800"/>
              </a:lnSpc>
              <a:buClr>
                <a:srgbClr val="660066"/>
              </a:buClr>
              <a:buSzPct val="100000"/>
              <a:buFont typeface="Wingdings" pitchFamily="2" charset="2"/>
              <a:buNone/>
            </a:pPr>
            <a:r>
              <a:rPr lang="en-US" altLang="zh-CN" sz="14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&lt;tr&gt;&lt;/tr&gt;</a:t>
            </a:r>
          </a:p>
          <a:p>
            <a:pPr eaLnBrk="0" hangingPunct="0">
              <a:lnSpc>
                <a:spcPts val="1800"/>
              </a:lnSpc>
              <a:buClr>
                <a:srgbClr val="660066"/>
              </a:buClr>
              <a:buSzPct val="100000"/>
              <a:buFont typeface="Wingdings" pitchFamily="2" charset="2"/>
              <a:buNone/>
            </a:pPr>
            <a:r>
              <a:rPr lang="en-US" altLang="zh-CN" sz="1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…</a:t>
            </a:r>
          </a:p>
          <a:p>
            <a:pPr eaLnBrk="0" hangingPunct="0">
              <a:lnSpc>
                <a:spcPts val="1800"/>
              </a:lnSpc>
              <a:buClr>
                <a:srgbClr val="660066"/>
              </a:buClr>
              <a:buSzPct val="100000"/>
              <a:buFont typeface="Wingdings" pitchFamily="2" charset="2"/>
              <a:buNone/>
            </a:pPr>
            <a:r>
              <a:rPr lang="en-US" altLang="zh-CN" sz="14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&lt;/table&gt;</a:t>
            </a:r>
          </a:p>
        </p:txBody>
      </p:sp>
      <p:sp>
        <p:nvSpPr>
          <p:cNvPr id="26" name="Text Box 47"/>
          <p:cNvSpPr txBox="1">
            <a:spLocks noChangeArrowheads="1"/>
          </p:cNvSpPr>
          <p:nvPr/>
        </p:nvSpPr>
        <p:spPr bwMode="gray">
          <a:xfrm>
            <a:off x="719441" y="1084425"/>
            <a:ext cx="3155950" cy="3416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50000"/>
              </a:spcBef>
              <a:buClr>
                <a:srgbClr val="660066"/>
              </a:buClr>
              <a:buSzPct val="100000"/>
              <a:buFont typeface="Wingdings" pitchFamily="2" charset="2"/>
              <a:buNone/>
            </a:pPr>
            <a:r>
              <a:rPr lang="en-US" altLang="zh-CN" sz="1800" dirty="0">
                <a:solidFill>
                  <a:srgbClr val="0000FA"/>
                </a:solidFill>
                <a:latin typeface="微软雅黑" pitchFamily="34" charset="-122"/>
                <a:ea typeface="微软雅黑" pitchFamily="34" charset="-122"/>
              </a:rPr>
              <a:t>Word</a:t>
            </a:r>
            <a:r>
              <a:rPr lang="zh-CN" altLang="en-US" sz="1800" dirty="0">
                <a:solidFill>
                  <a:srgbClr val="0000FA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800" dirty="0" err="1">
                <a:solidFill>
                  <a:srgbClr val="0000FA"/>
                </a:solidFill>
                <a:latin typeface="微软雅黑" pitchFamily="34" charset="-122"/>
                <a:ea typeface="微软雅黑" pitchFamily="34" charset="-122"/>
              </a:rPr>
              <a:t>Execl</a:t>
            </a:r>
            <a:r>
              <a:rPr lang="zh-CN" altLang="en-US" sz="1800" dirty="0">
                <a:solidFill>
                  <a:srgbClr val="0000FA"/>
                </a:solidFill>
                <a:latin typeface="微软雅黑" pitchFamily="34" charset="-122"/>
                <a:ea typeface="微软雅黑" pitchFamily="34" charset="-122"/>
              </a:rPr>
              <a:t>中的表格</a:t>
            </a:r>
          </a:p>
        </p:txBody>
      </p:sp>
      <p:sp>
        <p:nvSpPr>
          <p:cNvPr id="27" name="Text Box 48"/>
          <p:cNvSpPr txBox="1">
            <a:spLocks noChangeArrowheads="1"/>
          </p:cNvSpPr>
          <p:nvPr/>
        </p:nvSpPr>
        <p:spPr bwMode="gray">
          <a:xfrm>
            <a:off x="6181725" y="1082522"/>
            <a:ext cx="2592388" cy="3416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50000"/>
              </a:spcBef>
              <a:buClr>
                <a:srgbClr val="660066"/>
              </a:buClr>
              <a:buSzPct val="100000"/>
              <a:buFont typeface="Wingdings" pitchFamily="2" charset="2"/>
              <a:buNone/>
            </a:pPr>
            <a:r>
              <a:rPr lang="zh-CN" altLang="en-US" sz="1800" dirty="0">
                <a:solidFill>
                  <a:srgbClr val="0000FA"/>
                </a:solidFill>
                <a:latin typeface="微软雅黑" pitchFamily="34" charset="-122"/>
                <a:ea typeface="微软雅黑" pitchFamily="34" charset="-122"/>
              </a:rPr>
              <a:t>网页中的表格</a:t>
            </a:r>
          </a:p>
        </p:txBody>
      </p:sp>
      <p:sp>
        <p:nvSpPr>
          <p:cNvPr id="28" name="Rectangle 56"/>
          <p:cNvSpPr>
            <a:spLocks noChangeArrowheads="1"/>
          </p:cNvSpPr>
          <p:nvPr/>
        </p:nvSpPr>
        <p:spPr bwMode="gray">
          <a:xfrm>
            <a:off x="3672871" y="1082522"/>
            <a:ext cx="1569660" cy="3416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20000"/>
              </a:spcBef>
              <a:buClr>
                <a:srgbClr val="660066"/>
              </a:buClr>
              <a:buSzPct val="100000"/>
              <a:buFont typeface="Wingdings" pitchFamily="2" charset="2"/>
              <a:buNone/>
            </a:pPr>
            <a:r>
              <a:rPr lang="zh-CN" altLang="en-US" sz="1800" dirty="0">
                <a:solidFill>
                  <a:srgbClr val="0000FA"/>
                </a:solidFill>
                <a:ea typeface="微软雅黑" pitchFamily="34" charset="-122"/>
              </a:rPr>
              <a:t>表格构成元素</a:t>
            </a:r>
            <a:endParaRPr lang="en-US" altLang="zh-CN" sz="1800" dirty="0">
              <a:solidFill>
                <a:srgbClr val="0000FA"/>
              </a:solidFill>
              <a:ea typeface="微软雅黑" pitchFamily="34" charset="-122"/>
            </a:endParaRPr>
          </a:p>
        </p:txBody>
      </p:sp>
      <p:cxnSp>
        <p:nvCxnSpPr>
          <p:cNvPr id="30" name="直接箭头连接符 29"/>
          <p:cNvCxnSpPr/>
          <p:nvPr/>
        </p:nvCxnSpPr>
        <p:spPr bwMode="auto">
          <a:xfrm flipV="1">
            <a:off x="3454400" y="1619249"/>
            <a:ext cx="533400" cy="57150"/>
          </a:xfrm>
          <a:prstGeom prst="straightConnector1">
            <a:avLst/>
          </a:prstGeom>
          <a:gradFill rotWithShape="1">
            <a:gsLst>
              <a:gs pos="0">
                <a:srgbClr val="000080">
                  <a:gamma/>
                  <a:shade val="46275"/>
                  <a:invGamma/>
                </a:srgbClr>
              </a:gs>
              <a:gs pos="100000">
                <a:srgbClr val="000080"/>
              </a:gs>
            </a:gsLst>
            <a:lin ang="5400000" scaled="1"/>
          </a:gradFill>
          <a:ln w="25400" cap="flat" cmpd="sng" algn="ctr">
            <a:solidFill>
              <a:srgbClr val="0000FA"/>
            </a:solidFill>
            <a:prstDash val="solid"/>
            <a:round/>
            <a:headEnd type="none" w="med" len="med"/>
            <a:tailEnd type="arrow"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</p:cxnSp>
      <p:cxnSp>
        <p:nvCxnSpPr>
          <p:cNvPr id="32" name="直接箭头连接符 31"/>
          <p:cNvCxnSpPr>
            <a:cxnSpLocks/>
          </p:cNvCxnSpPr>
          <p:nvPr/>
        </p:nvCxnSpPr>
        <p:spPr bwMode="auto">
          <a:xfrm>
            <a:off x="4978400" y="1676399"/>
            <a:ext cx="838200" cy="42708"/>
          </a:xfrm>
          <a:prstGeom prst="straightConnector1">
            <a:avLst/>
          </a:prstGeom>
          <a:gradFill rotWithShape="1">
            <a:gsLst>
              <a:gs pos="0">
                <a:srgbClr val="000080">
                  <a:gamma/>
                  <a:shade val="46275"/>
                  <a:invGamma/>
                </a:srgbClr>
              </a:gs>
              <a:gs pos="100000">
                <a:srgbClr val="000080"/>
              </a:gs>
            </a:gsLst>
            <a:lin ang="5400000" scaled="1"/>
          </a:gradFill>
          <a:ln w="25400" cap="flat" cmpd="sng" algn="ctr">
            <a:solidFill>
              <a:srgbClr val="0000FA"/>
            </a:solidFill>
            <a:prstDash val="solid"/>
            <a:round/>
            <a:headEnd type="none" w="med" len="med"/>
            <a:tailEnd type="arrow"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</p:cxnSp>
      <p:cxnSp>
        <p:nvCxnSpPr>
          <p:cNvPr id="34" name="直接箭头连接符 33"/>
          <p:cNvCxnSpPr/>
          <p:nvPr/>
        </p:nvCxnSpPr>
        <p:spPr bwMode="auto">
          <a:xfrm>
            <a:off x="3416301" y="2190750"/>
            <a:ext cx="533400" cy="171450"/>
          </a:xfrm>
          <a:prstGeom prst="straightConnector1">
            <a:avLst/>
          </a:prstGeom>
          <a:gradFill rotWithShape="1">
            <a:gsLst>
              <a:gs pos="0">
                <a:srgbClr val="000080">
                  <a:gamma/>
                  <a:shade val="46275"/>
                  <a:invGamma/>
                </a:srgbClr>
              </a:gs>
              <a:gs pos="100000">
                <a:srgbClr val="000080"/>
              </a:gs>
            </a:gsLst>
            <a:lin ang="5400000" scaled="1"/>
          </a:gradFill>
          <a:ln w="25400" cap="flat" cmpd="sng" algn="ctr">
            <a:solidFill>
              <a:srgbClr val="000066"/>
            </a:solidFill>
            <a:prstDash val="solid"/>
            <a:round/>
            <a:headEnd type="none" w="med" len="med"/>
            <a:tailEnd type="arrow"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</p:cxnSp>
      <p:cxnSp>
        <p:nvCxnSpPr>
          <p:cNvPr id="36" name="直接箭头连接符 35"/>
          <p:cNvCxnSpPr>
            <a:cxnSpLocks/>
          </p:cNvCxnSpPr>
          <p:nvPr/>
        </p:nvCxnSpPr>
        <p:spPr bwMode="auto">
          <a:xfrm flipV="1">
            <a:off x="4991099" y="1981199"/>
            <a:ext cx="825501" cy="400050"/>
          </a:xfrm>
          <a:prstGeom prst="straightConnector1">
            <a:avLst/>
          </a:prstGeom>
          <a:gradFill rotWithShape="1">
            <a:gsLst>
              <a:gs pos="0">
                <a:srgbClr val="000080">
                  <a:gamma/>
                  <a:shade val="46275"/>
                  <a:invGamma/>
                </a:srgbClr>
              </a:gs>
              <a:gs pos="100000">
                <a:srgbClr val="000080"/>
              </a:gs>
            </a:gsLst>
            <a:lin ang="5400000" scaled="1"/>
          </a:gradFill>
          <a:ln w="25400" cap="flat" cmpd="sng" algn="ctr">
            <a:solidFill>
              <a:srgbClr val="000066"/>
            </a:solidFill>
            <a:prstDash val="solid"/>
            <a:round/>
            <a:headEnd type="none" w="med" len="med"/>
            <a:tailEnd type="arrow"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</p:cxnSp>
      <p:grpSp>
        <p:nvGrpSpPr>
          <p:cNvPr id="44" name="组合 43"/>
          <p:cNvGrpSpPr>
            <a:grpSpLocks/>
          </p:cNvGrpSpPr>
          <p:nvPr/>
        </p:nvGrpSpPr>
        <p:grpSpPr bwMode="auto">
          <a:xfrm>
            <a:off x="3378200" y="2476499"/>
            <a:ext cx="685800" cy="1371600"/>
            <a:chOff x="3352800" y="3048000"/>
            <a:chExt cx="685800" cy="1828800"/>
          </a:xfrm>
        </p:grpSpPr>
        <p:sp>
          <p:nvSpPr>
            <p:cNvPr id="39" name="右大括号 38"/>
            <p:cNvSpPr/>
            <p:nvPr/>
          </p:nvSpPr>
          <p:spPr bwMode="auto">
            <a:xfrm>
              <a:off x="3352800" y="3048000"/>
              <a:ext cx="381000" cy="1828800"/>
            </a:xfrm>
            <a:prstGeom prst="rightBrace">
              <a:avLst/>
            </a:prstGeom>
            <a:gradFill rotWithShape="1">
              <a:gsLst>
                <a:gs pos="0">
                  <a:srgbClr val="000080">
                    <a:gamma/>
                    <a:shade val="46275"/>
                    <a:invGamma/>
                  </a:srgbClr>
                </a:gs>
                <a:gs pos="100000">
                  <a:srgbClr val="000080"/>
                </a:gs>
              </a:gsLst>
              <a:lin ang="5400000" scaled="1"/>
            </a:gradFill>
            <a:ln w="25400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107763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marL="784225" indent="-419100" defTabSz="1158875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660066"/>
                </a:buClr>
                <a:buSzPct val="100000"/>
                <a:buFont typeface="Wingdings" pitchFamily="2" charset="2"/>
                <a:buNone/>
                <a:defRPr/>
              </a:pPr>
              <a:endParaRPr lang="zh-CN" altLang="en-US">
                <a:ea typeface="黑体" pitchFamily="49" charset="-122"/>
              </a:endParaRPr>
            </a:p>
          </p:txBody>
        </p:sp>
        <p:cxnSp>
          <p:nvCxnSpPr>
            <p:cNvPr id="41" name="直接箭头连接符 40"/>
            <p:cNvCxnSpPr>
              <a:stCxn id="39" idx="1"/>
            </p:cNvCxnSpPr>
            <p:nvPr/>
          </p:nvCxnSpPr>
          <p:spPr bwMode="auto">
            <a:xfrm rot="10800000" flipH="1">
              <a:off x="3733800" y="3886200"/>
              <a:ext cx="304800" cy="76200"/>
            </a:xfrm>
            <a:prstGeom prst="straightConnector1">
              <a:avLst/>
            </a:prstGeom>
            <a:gradFill rotWithShape="1">
              <a:gsLst>
                <a:gs pos="0">
                  <a:srgbClr val="000080">
                    <a:gamma/>
                    <a:shade val="46275"/>
                    <a:invGamma/>
                  </a:srgbClr>
                </a:gs>
                <a:gs pos="100000">
                  <a:srgbClr val="000080"/>
                </a:gs>
              </a:gsLst>
              <a:lin ang="5400000" scaled="1"/>
            </a:gradFill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>
              <a:outerShdw dist="107763" dir="2700000" algn="ctr" rotWithShape="0">
                <a:srgbClr val="000000">
                  <a:alpha val="50000"/>
                </a:srgbClr>
              </a:outerShdw>
            </a:effectLst>
          </p:spPr>
        </p:cxnSp>
      </p:grpSp>
      <p:grpSp>
        <p:nvGrpSpPr>
          <p:cNvPr id="21" name="组合 20"/>
          <p:cNvGrpSpPr/>
          <p:nvPr/>
        </p:nvGrpSpPr>
        <p:grpSpPr>
          <a:xfrm>
            <a:off x="4978400" y="2381249"/>
            <a:ext cx="838200" cy="1543050"/>
            <a:chOff x="4953000" y="2190750"/>
            <a:chExt cx="838200" cy="1543050"/>
          </a:xfrm>
        </p:grpSpPr>
        <p:sp>
          <p:nvSpPr>
            <p:cNvPr id="38" name="左大括号 37"/>
            <p:cNvSpPr/>
            <p:nvPr/>
          </p:nvSpPr>
          <p:spPr bwMode="auto">
            <a:xfrm>
              <a:off x="5181600" y="2190750"/>
              <a:ext cx="609600" cy="1543050"/>
            </a:xfrm>
            <a:prstGeom prst="leftBrace">
              <a:avLst/>
            </a:prstGeom>
            <a:gradFill rotWithShape="1">
              <a:gsLst>
                <a:gs pos="0">
                  <a:srgbClr val="000080">
                    <a:gamma/>
                    <a:shade val="46275"/>
                    <a:invGamma/>
                  </a:srgbClr>
                </a:gs>
                <a:gs pos="100000">
                  <a:srgbClr val="000080"/>
                </a:gs>
              </a:gsLst>
              <a:lin ang="5400000" scaled="1"/>
            </a:gradFill>
            <a:ln w="25400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107763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marL="784225" indent="-419100" defTabSz="1158875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660066"/>
                </a:buClr>
                <a:buSzPct val="100000"/>
                <a:buFont typeface="Wingdings" pitchFamily="2" charset="2"/>
                <a:buNone/>
                <a:defRPr/>
              </a:pPr>
              <a:endParaRPr lang="zh-CN" altLang="en-US">
                <a:ea typeface="黑体" pitchFamily="49" charset="-122"/>
              </a:endParaRPr>
            </a:p>
          </p:txBody>
        </p:sp>
        <p:cxnSp>
          <p:nvCxnSpPr>
            <p:cNvPr id="43" name="直接箭头连接符 42"/>
            <p:cNvCxnSpPr>
              <a:cxnSpLocks/>
            </p:cNvCxnSpPr>
            <p:nvPr/>
          </p:nvCxnSpPr>
          <p:spPr bwMode="auto">
            <a:xfrm>
              <a:off x="4953000" y="2990850"/>
              <a:ext cx="381000" cy="0"/>
            </a:xfrm>
            <a:prstGeom prst="straightConnector1">
              <a:avLst/>
            </a:prstGeom>
            <a:gradFill rotWithShape="1">
              <a:gsLst>
                <a:gs pos="0">
                  <a:srgbClr val="000080">
                    <a:gamma/>
                    <a:shade val="46275"/>
                    <a:invGamma/>
                  </a:srgbClr>
                </a:gs>
                <a:gs pos="100000">
                  <a:srgbClr val="000080"/>
                </a:gs>
              </a:gsLst>
              <a:lin ang="5400000" scaled="1"/>
            </a:gradFill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>
              <a:outerShdw dist="107763" dir="2700000" algn="ctr" rotWithShape="0">
                <a:srgbClr val="000000">
                  <a:alpha val="50000"/>
                </a:srgbClr>
              </a:outerShdw>
            </a:effectLst>
          </p:spPr>
        </p:cxn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11.2 </a:t>
            </a:r>
            <a:r>
              <a:rPr lang="zh-CN" altLang="en-US" dirty="0"/>
              <a:t>表格标记</a:t>
            </a:r>
          </a:p>
        </p:txBody>
      </p:sp>
      <p:sp>
        <p:nvSpPr>
          <p:cNvPr id="19458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819150"/>
            <a:ext cx="8610600" cy="3867150"/>
          </a:xfrm>
        </p:spPr>
        <p:txBody>
          <a:bodyPr/>
          <a:lstStyle/>
          <a:p>
            <a:pPr>
              <a:lnSpc>
                <a:spcPts val="2800"/>
              </a:lnSpc>
            </a:pPr>
            <a:r>
              <a:rPr lang="zh-CN" altLang="en-US" sz="1800" dirty="0"/>
              <a:t> 在</a:t>
            </a:r>
            <a:r>
              <a:rPr lang="en-US" altLang="zh-CN" sz="1800" dirty="0"/>
              <a:t>HTML</a:t>
            </a:r>
            <a:r>
              <a:rPr lang="zh-CN" altLang="en-US" sz="1800" dirty="0"/>
              <a:t>中，使用</a:t>
            </a:r>
            <a:r>
              <a:rPr lang="en-US" altLang="zh-CN" sz="1800" dirty="0"/>
              <a:t>&lt;table&gt;&lt;/table&gt;</a:t>
            </a:r>
            <a:r>
              <a:rPr lang="zh-CN" altLang="en-US" sz="1800" dirty="0"/>
              <a:t>标记可以创建表格。</a:t>
            </a:r>
            <a:endParaRPr lang="en-US" altLang="zh-CN" sz="1800" dirty="0"/>
          </a:p>
          <a:p>
            <a:pPr>
              <a:lnSpc>
                <a:spcPts val="2800"/>
              </a:lnSpc>
            </a:pPr>
            <a:r>
              <a:rPr lang="zh-CN" altLang="en-US" sz="1800" dirty="0"/>
              <a:t> 基本语法：</a:t>
            </a:r>
            <a:endParaRPr lang="en-US" altLang="zh-CN" sz="1800" dirty="0"/>
          </a:p>
          <a:p>
            <a:pPr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>
                <a:solidFill>
                  <a:srgbClr val="FF0000"/>
                </a:solidFill>
              </a:rPr>
              <a:t>         &lt;table&gt; </a:t>
            </a:r>
          </a:p>
          <a:p>
            <a:pPr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>
                <a:solidFill>
                  <a:srgbClr val="FF0000"/>
                </a:solidFill>
              </a:rPr>
              <a:t>                &lt;caption&gt;</a:t>
            </a:r>
            <a:r>
              <a:rPr lang="zh-CN" altLang="en-US" sz="1400" dirty="0">
                <a:solidFill>
                  <a:srgbClr val="FF0000"/>
                </a:solidFill>
              </a:rPr>
              <a:t>插入表格标题</a:t>
            </a:r>
            <a:r>
              <a:rPr lang="en-US" altLang="zh-CN" sz="1400" dirty="0">
                <a:solidFill>
                  <a:srgbClr val="FF0000"/>
                </a:solidFill>
              </a:rPr>
              <a:t>&lt;/caption&gt;</a:t>
            </a:r>
          </a:p>
          <a:p>
            <a:pPr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>
                <a:solidFill>
                  <a:srgbClr val="FF0000"/>
                </a:solidFill>
              </a:rPr>
              <a:t>                &lt;tr&gt;</a:t>
            </a:r>
          </a:p>
          <a:p>
            <a:pPr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>
                <a:solidFill>
                  <a:srgbClr val="FF0000"/>
                </a:solidFill>
              </a:rPr>
              <a:t>                        &lt;</a:t>
            </a:r>
            <a:r>
              <a:rPr lang="en-US" altLang="zh-CN" sz="1400" dirty="0" err="1">
                <a:solidFill>
                  <a:srgbClr val="FF0000"/>
                </a:solidFill>
              </a:rPr>
              <a:t>th</a:t>
            </a:r>
            <a:r>
              <a:rPr lang="en-US" altLang="zh-CN" sz="1400" dirty="0">
                <a:solidFill>
                  <a:srgbClr val="FF0000"/>
                </a:solidFill>
              </a:rPr>
              <a:t>&gt;&lt;/</a:t>
            </a:r>
            <a:r>
              <a:rPr lang="en-US" altLang="zh-CN" sz="1400" dirty="0" err="1">
                <a:solidFill>
                  <a:srgbClr val="FF0000"/>
                </a:solidFill>
              </a:rPr>
              <a:t>th</a:t>
            </a:r>
            <a:r>
              <a:rPr lang="en-US" altLang="zh-CN" sz="1400" dirty="0">
                <a:solidFill>
                  <a:srgbClr val="FF0000"/>
                </a:solidFill>
              </a:rPr>
              <a:t>&gt; &gt;&lt;</a:t>
            </a:r>
            <a:r>
              <a:rPr lang="en-US" altLang="zh-CN" sz="1400" dirty="0" err="1">
                <a:solidFill>
                  <a:srgbClr val="FF0000"/>
                </a:solidFill>
              </a:rPr>
              <a:t>th</a:t>
            </a:r>
            <a:r>
              <a:rPr lang="en-US" altLang="zh-CN" sz="1400" dirty="0">
                <a:solidFill>
                  <a:srgbClr val="FF0000"/>
                </a:solidFill>
              </a:rPr>
              <a:t>&gt;&lt;/</a:t>
            </a:r>
            <a:r>
              <a:rPr lang="en-US" altLang="zh-CN" sz="1400" dirty="0" err="1">
                <a:solidFill>
                  <a:srgbClr val="FF0000"/>
                </a:solidFill>
              </a:rPr>
              <a:t>th</a:t>
            </a:r>
            <a:r>
              <a:rPr lang="en-US" altLang="zh-CN" sz="1400" dirty="0">
                <a:solidFill>
                  <a:srgbClr val="FF0000"/>
                </a:solidFill>
              </a:rPr>
              <a:t>&gt; &gt;&lt;</a:t>
            </a:r>
            <a:r>
              <a:rPr lang="en-US" altLang="zh-CN" sz="1400" dirty="0" err="1">
                <a:solidFill>
                  <a:srgbClr val="FF0000"/>
                </a:solidFill>
              </a:rPr>
              <a:t>th</a:t>
            </a:r>
            <a:r>
              <a:rPr lang="en-US" altLang="zh-CN" sz="1400" dirty="0">
                <a:solidFill>
                  <a:srgbClr val="FF0000"/>
                </a:solidFill>
              </a:rPr>
              <a:t>&gt;&lt;/</a:t>
            </a:r>
            <a:r>
              <a:rPr lang="en-US" altLang="zh-CN" sz="1400" dirty="0" err="1">
                <a:solidFill>
                  <a:srgbClr val="FF0000"/>
                </a:solidFill>
              </a:rPr>
              <a:t>th</a:t>
            </a:r>
            <a:r>
              <a:rPr lang="en-US" altLang="zh-CN" sz="1400" dirty="0">
                <a:solidFill>
                  <a:srgbClr val="FF0000"/>
                </a:solidFill>
              </a:rPr>
              <a:t>&gt; …</a:t>
            </a:r>
          </a:p>
          <a:p>
            <a:pPr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>
                <a:solidFill>
                  <a:srgbClr val="FF0000"/>
                </a:solidFill>
              </a:rPr>
              <a:t>                &lt;/tr&gt;</a:t>
            </a:r>
          </a:p>
          <a:p>
            <a:pPr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zh-CN" sz="1400" dirty="0">
                <a:solidFill>
                  <a:srgbClr val="FF0000"/>
                </a:solidFill>
              </a:rPr>
              <a:t>                &lt;tr&gt; </a:t>
            </a:r>
          </a:p>
          <a:p>
            <a:pPr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>
                <a:solidFill>
                  <a:srgbClr val="FF0000"/>
                </a:solidFill>
              </a:rPr>
              <a:t>                        &lt;td &gt;&lt;/td&gt; &lt;td &gt;&lt;/td&gt; &lt;td &gt;&lt;/td&gt; …</a:t>
            </a:r>
          </a:p>
          <a:p>
            <a:pPr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zh-CN" sz="1400" dirty="0">
                <a:solidFill>
                  <a:srgbClr val="FF0000"/>
                </a:solidFill>
              </a:rPr>
              <a:t>               &lt;/tr&gt; </a:t>
            </a:r>
          </a:p>
          <a:p>
            <a:pPr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zh-CN" sz="1400" dirty="0">
                <a:solidFill>
                  <a:srgbClr val="FF0000"/>
                </a:solidFill>
              </a:rPr>
              <a:t>         &lt;/table&gt;</a:t>
            </a:r>
          </a:p>
          <a:p>
            <a:pPr marL="0" indent="0">
              <a:lnSpc>
                <a:spcPts val="2500"/>
              </a:lnSpc>
              <a:buNone/>
            </a:pPr>
            <a:endParaRPr lang="zh-CN" altLang="en-US" sz="1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11.2 </a:t>
            </a:r>
            <a:r>
              <a:rPr lang="zh-CN" altLang="en-US" dirty="0"/>
              <a:t>表格标记</a:t>
            </a:r>
          </a:p>
        </p:txBody>
      </p:sp>
      <p:sp>
        <p:nvSpPr>
          <p:cNvPr id="19458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819150"/>
            <a:ext cx="8610600" cy="3867150"/>
          </a:xfrm>
        </p:spPr>
        <p:txBody>
          <a:bodyPr/>
          <a:lstStyle/>
          <a:p>
            <a:pPr>
              <a:lnSpc>
                <a:spcPts val="2800"/>
              </a:lnSpc>
            </a:pPr>
            <a:r>
              <a:rPr lang="zh-CN" altLang="en-US" sz="1800" dirty="0"/>
              <a:t> 语法说明：</a:t>
            </a:r>
          </a:p>
          <a:p>
            <a:pPr>
              <a:lnSpc>
                <a:spcPts val="2800"/>
              </a:lnSpc>
              <a:buNone/>
            </a:pPr>
            <a:r>
              <a:rPr lang="zh-CN" altLang="en-US" sz="1800" dirty="0"/>
              <a:t>   </a:t>
            </a:r>
            <a:r>
              <a:rPr lang="en-US" altLang="zh-CN" sz="1800" dirty="0"/>
              <a:t>1</a:t>
            </a:r>
            <a:r>
              <a:rPr lang="zh-CN" altLang="en-US" sz="1800" dirty="0"/>
              <a:t>、</a:t>
            </a:r>
            <a:r>
              <a:rPr lang="en-US" altLang="zh-CN" sz="1800" dirty="0"/>
              <a:t>&lt;table&gt;&lt;/table&gt;</a:t>
            </a:r>
            <a:r>
              <a:rPr lang="zh-CN" altLang="en-US" sz="1800" dirty="0"/>
              <a:t>标记表示插入表格。</a:t>
            </a:r>
            <a:endParaRPr lang="en-US" altLang="zh-CN" sz="1800" dirty="0"/>
          </a:p>
          <a:p>
            <a:pPr>
              <a:lnSpc>
                <a:spcPts val="2800"/>
              </a:lnSpc>
              <a:buNone/>
            </a:pPr>
            <a:r>
              <a:rPr lang="en-US" altLang="zh-CN" sz="1800" dirty="0"/>
              <a:t>   2</a:t>
            </a:r>
            <a:r>
              <a:rPr lang="zh-CN" altLang="en-US" sz="1800" dirty="0"/>
              <a:t>、</a:t>
            </a:r>
            <a:r>
              <a:rPr lang="en-US" altLang="zh-CN" sz="1800" dirty="0"/>
              <a:t>&lt;caption&gt;&lt;/caption&gt;</a:t>
            </a:r>
            <a:r>
              <a:rPr lang="zh-CN" altLang="en-US" sz="1800" dirty="0"/>
              <a:t>给表格添加标题，该标题应位于</a:t>
            </a:r>
            <a:r>
              <a:rPr lang="en-US" altLang="zh-CN" sz="1800" dirty="0"/>
              <a:t>table</a:t>
            </a:r>
            <a:r>
              <a:rPr lang="zh-CN" altLang="en-US" sz="1800" dirty="0"/>
              <a:t>标记与</a:t>
            </a:r>
            <a:r>
              <a:rPr lang="en-US" altLang="zh-CN" sz="1800" dirty="0"/>
              <a:t>tr</a:t>
            </a:r>
            <a:r>
              <a:rPr lang="zh-CN" altLang="en-US" sz="1800" dirty="0"/>
              <a:t>标记之间的任何位置。</a:t>
            </a:r>
            <a:endParaRPr lang="en-US" altLang="zh-CN" sz="1800" dirty="0"/>
          </a:p>
          <a:p>
            <a:pPr>
              <a:lnSpc>
                <a:spcPts val="2800"/>
              </a:lnSpc>
              <a:buNone/>
            </a:pPr>
            <a:r>
              <a:rPr lang="en-US" altLang="zh-CN" sz="1800" dirty="0"/>
              <a:t>   3</a:t>
            </a:r>
            <a:r>
              <a:rPr lang="zh-CN" altLang="en-US" sz="1800" dirty="0"/>
              <a:t>、</a:t>
            </a:r>
            <a:r>
              <a:rPr lang="en-US" altLang="zh-CN" sz="1800" dirty="0"/>
              <a:t>&lt;tr&gt;&lt;/tr&gt;</a:t>
            </a:r>
            <a:r>
              <a:rPr lang="zh-CN" altLang="en-US" sz="1800" dirty="0"/>
              <a:t>表示插入一行。</a:t>
            </a:r>
            <a:endParaRPr lang="en-US" altLang="zh-CN" sz="1800" dirty="0"/>
          </a:p>
          <a:p>
            <a:pPr>
              <a:lnSpc>
                <a:spcPts val="2800"/>
              </a:lnSpc>
              <a:buNone/>
            </a:pPr>
            <a:r>
              <a:rPr lang="en-US" altLang="zh-CN" sz="1800" dirty="0"/>
              <a:t>   4</a:t>
            </a:r>
            <a:r>
              <a:rPr lang="zh-CN" altLang="en-US" sz="1800" dirty="0"/>
              <a:t>、</a:t>
            </a:r>
            <a:r>
              <a:rPr lang="en-US" altLang="zh-CN" sz="1800" dirty="0"/>
              <a:t>&lt;</a:t>
            </a:r>
            <a:r>
              <a:rPr lang="en-US" altLang="zh-CN" sz="1800" dirty="0" err="1"/>
              <a:t>th</a:t>
            </a:r>
            <a:r>
              <a:rPr lang="en-US" altLang="zh-CN" sz="1800" dirty="0"/>
              <a:t>&gt;&lt;/</a:t>
            </a:r>
            <a:r>
              <a:rPr lang="en-US" altLang="zh-CN" sz="1800" dirty="0" err="1"/>
              <a:t>th</a:t>
            </a:r>
            <a:r>
              <a:rPr lang="en-US" altLang="zh-CN" sz="1800" dirty="0"/>
              <a:t>&gt;</a:t>
            </a:r>
            <a:r>
              <a:rPr lang="zh-CN" altLang="en-US" sz="1800" dirty="0"/>
              <a:t>插入表头，设计表格时，表头常常作为表格的第一行或第一列，用来对表格单元格的内容进行说明，表头文字内容一般居中、加粗显示。</a:t>
            </a:r>
            <a:endParaRPr lang="en-US" altLang="zh-CN" sz="1800" dirty="0"/>
          </a:p>
          <a:p>
            <a:pPr>
              <a:lnSpc>
                <a:spcPts val="2800"/>
              </a:lnSpc>
              <a:buNone/>
            </a:pPr>
            <a:r>
              <a:rPr lang="en-US" altLang="zh-CN" sz="1800" dirty="0"/>
              <a:t>   5</a:t>
            </a:r>
            <a:r>
              <a:rPr lang="zh-CN" altLang="en-US" sz="1800" dirty="0"/>
              <a:t>、</a:t>
            </a:r>
            <a:r>
              <a:rPr lang="en-US" altLang="zh-CN" sz="1800" dirty="0"/>
              <a:t>&lt;td&gt;&lt;/td&gt;</a:t>
            </a:r>
            <a:r>
              <a:rPr lang="zh-CN" altLang="en-US" sz="1800" dirty="0"/>
              <a:t>表示插入一列。</a:t>
            </a:r>
          </a:p>
        </p:txBody>
      </p:sp>
    </p:spTree>
    <p:extLst>
      <p:ext uri="{BB962C8B-B14F-4D97-AF65-F5344CB8AC3E}">
        <p14:creationId xmlns:p14="http://schemas.microsoft.com/office/powerpoint/2010/main" val="310743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11.2 </a:t>
            </a:r>
            <a:r>
              <a:rPr lang="zh-CN" altLang="en-US" dirty="0"/>
              <a:t>表格标记</a:t>
            </a:r>
            <a:r>
              <a:rPr lang="en-US" altLang="zh-CN" dirty="0"/>
              <a:t>-</a:t>
            </a:r>
            <a:r>
              <a:rPr lang="zh-CN" altLang="en-US" dirty="0"/>
              <a:t>案例</a:t>
            </a:r>
            <a:r>
              <a:rPr lang="en-US" altLang="zh-CN" dirty="0"/>
              <a:t> </a:t>
            </a:r>
          </a:p>
        </p:txBody>
      </p:sp>
      <p:sp>
        <p:nvSpPr>
          <p:cNvPr id="20482" name="Rectangle 3"/>
          <p:cNvSpPr>
            <a:spLocks noGrp="1" noChangeArrowheads="1"/>
          </p:cNvSpPr>
          <p:nvPr>
            <p:ph idx="1"/>
          </p:nvPr>
        </p:nvSpPr>
        <p:spPr>
          <a:xfrm>
            <a:off x="533401" y="819150"/>
            <a:ext cx="3962399" cy="3924300"/>
          </a:xfrm>
          <a:ln>
            <a:solidFill>
              <a:schemeClr val="bg1"/>
            </a:solidFill>
          </a:ln>
        </p:spPr>
        <p:txBody>
          <a:bodyPr/>
          <a:lstStyle/>
          <a:p>
            <a:pPr marL="0" indent="0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>
                <a:ea typeface="宋体" charset="-122"/>
              </a:rPr>
              <a:t>&lt;!--edu_11_2_1.html--&gt;</a:t>
            </a:r>
          </a:p>
          <a:p>
            <a:pPr marL="0" indent="0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>
                <a:ea typeface="宋体" charset="-122"/>
              </a:rPr>
              <a:t>&lt;!</a:t>
            </a:r>
            <a:r>
              <a:rPr lang="en-US" altLang="zh-CN" sz="1400" dirty="0" err="1">
                <a:ea typeface="宋体" charset="-122"/>
              </a:rPr>
              <a:t>doctype</a:t>
            </a:r>
            <a:r>
              <a:rPr lang="en-US" altLang="zh-CN" sz="1400" dirty="0">
                <a:ea typeface="宋体" charset="-122"/>
              </a:rPr>
              <a:t> html&gt;</a:t>
            </a:r>
          </a:p>
          <a:p>
            <a:pPr marL="0" indent="0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>
                <a:ea typeface="宋体" charset="-122"/>
              </a:rPr>
              <a:t>&lt;html </a:t>
            </a:r>
            <a:r>
              <a:rPr lang="en-US" altLang="zh-CN" sz="1400" dirty="0" err="1">
                <a:ea typeface="宋体" charset="-122"/>
              </a:rPr>
              <a:t>lang</a:t>
            </a:r>
            <a:r>
              <a:rPr lang="en-US" altLang="zh-CN" sz="1400" dirty="0">
                <a:ea typeface="宋体" charset="-122"/>
              </a:rPr>
              <a:t>="en"&gt;</a:t>
            </a:r>
          </a:p>
          <a:p>
            <a:pPr marL="0" indent="0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>
                <a:ea typeface="宋体" charset="-122"/>
              </a:rPr>
              <a:t>&lt;head&gt;&lt;meta charset="UTF-8"&gt;</a:t>
            </a:r>
          </a:p>
          <a:p>
            <a:pPr marL="0" indent="0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>
                <a:ea typeface="宋体" charset="-122"/>
              </a:rPr>
              <a:t>&lt;title&gt;</a:t>
            </a:r>
            <a:r>
              <a:rPr lang="zh-CN" altLang="en-US" sz="1400" dirty="0">
                <a:ea typeface="宋体" charset="-122"/>
              </a:rPr>
              <a:t>定义表格</a:t>
            </a:r>
            <a:r>
              <a:rPr lang="en-US" altLang="zh-CN" sz="1400" dirty="0">
                <a:ea typeface="宋体" charset="-122"/>
              </a:rPr>
              <a:t>&lt;/title&gt;</a:t>
            </a:r>
          </a:p>
          <a:p>
            <a:pPr marL="0" indent="0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>
                <a:ea typeface="宋体" charset="-122"/>
              </a:rPr>
              <a:t>&lt;style type="text/</a:t>
            </a:r>
            <a:r>
              <a:rPr lang="en-US" altLang="zh-CN" sz="1400" dirty="0" err="1">
                <a:ea typeface="宋体" charset="-122"/>
              </a:rPr>
              <a:t>css</a:t>
            </a:r>
            <a:r>
              <a:rPr lang="en-US" altLang="zh-CN" sz="1400" dirty="0">
                <a:ea typeface="宋体" charset="-122"/>
              </a:rPr>
              <a:t>"&gt;</a:t>
            </a:r>
          </a:p>
          <a:p>
            <a:pPr marL="0" indent="0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>
                <a:ea typeface="宋体" charset="-122"/>
              </a:rPr>
              <a:t>       td{text-</a:t>
            </a:r>
            <a:r>
              <a:rPr lang="en-US" altLang="zh-CN" sz="1400" dirty="0" err="1">
                <a:ea typeface="宋体" charset="-122"/>
              </a:rPr>
              <a:t>align:center</a:t>
            </a:r>
            <a:r>
              <a:rPr lang="en-US" altLang="zh-CN" sz="1400" dirty="0">
                <a:ea typeface="宋体" charset="-122"/>
              </a:rPr>
              <a:t>;}</a:t>
            </a:r>
          </a:p>
          <a:p>
            <a:pPr marL="0" indent="0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>
                <a:ea typeface="宋体" charset="-122"/>
              </a:rPr>
              <a:t>      #</a:t>
            </a:r>
            <a:r>
              <a:rPr lang="en-US" altLang="zh-CN" sz="1400" dirty="0" err="1">
                <a:ea typeface="宋体" charset="-122"/>
              </a:rPr>
              <a:t>bg</a:t>
            </a:r>
            <a:r>
              <a:rPr lang="en-US" altLang="zh-CN" sz="1400" dirty="0">
                <a:ea typeface="宋体" charset="-122"/>
              </a:rPr>
              <a:t>{background:#E0E0E0;}</a:t>
            </a:r>
          </a:p>
          <a:p>
            <a:pPr marL="0" indent="0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>
                <a:ea typeface="宋体" charset="-122"/>
              </a:rPr>
              <a:t>&lt;/style&gt;&lt;/head&gt;</a:t>
            </a:r>
          </a:p>
          <a:p>
            <a:pPr marL="0" indent="0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>
                <a:ea typeface="宋体" charset="-122"/>
              </a:rPr>
              <a:t>&lt;body&gt;</a:t>
            </a:r>
          </a:p>
          <a:p>
            <a:pPr marL="0" indent="0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>
                <a:ea typeface="宋体" charset="-122"/>
              </a:rPr>
              <a:t>&lt;table width="700" height="150px" border="1"&gt;</a:t>
            </a:r>
          </a:p>
          <a:p>
            <a:pPr marL="0" indent="0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>
                <a:ea typeface="宋体" charset="-122"/>
              </a:rPr>
              <a:t>&lt;comment&gt;</a:t>
            </a:r>
            <a:r>
              <a:rPr lang="zh-CN" altLang="en-US" sz="1400" dirty="0">
                <a:ea typeface="宋体" charset="-122"/>
              </a:rPr>
              <a:t>表格标题</a:t>
            </a:r>
            <a:r>
              <a:rPr lang="en-US" altLang="zh-CN" sz="1400" dirty="0">
                <a:ea typeface="宋体" charset="-122"/>
              </a:rPr>
              <a:t>&lt;/comment&gt;</a:t>
            </a:r>
          </a:p>
          <a:p>
            <a:pPr marL="0" indent="0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>
                <a:ea typeface="宋体" charset="-122"/>
              </a:rPr>
              <a:t>&lt;caption&gt;&lt;strong&gt;2012</a:t>
            </a:r>
            <a:r>
              <a:rPr lang="zh-CN" altLang="en-US" sz="1400" dirty="0">
                <a:ea typeface="宋体" charset="-122"/>
              </a:rPr>
              <a:t>软件工程班课程表</a:t>
            </a:r>
            <a:r>
              <a:rPr lang="en-US" altLang="zh-CN" sz="1400" dirty="0">
                <a:ea typeface="宋体" charset="-122"/>
              </a:rPr>
              <a:t>&lt;/strong&gt;&lt;/caption&gt;</a:t>
            </a:r>
          </a:p>
          <a:p>
            <a:pPr marL="0" indent="0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>
                <a:ea typeface="宋体" charset="-122"/>
              </a:rPr>
              <a:t>&lt;</a:t>
            </a:r>
            <a:r>
              <a:rPr lang="en-US" altLang="zh-CN" sz="1400" dirty="0" err="1">
                <a:ea typeface="宋体" charset="-122"/>
              </a:rPr>
              <a:t>tr</a:t>
            </a:r>
            <a:r>
              <a:rPr lang="en-US" altLang="zh-CN" sz="1400" dirty="0">
                <a:ea typeface="宋体" charset="-122"/>
              </a:rPr>
              <a:t>&gt;               </a:t>
            </a:r>
          </a:p>
          <a:p>
            <a:pPr marL="0" indent="363538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>
                <a:ea typeface="宋体" charset="-122"/>
              </a:rPr>
              <a:t>&lt;</a:t>
            </a:r>
            <a:r>
              <a:rPr lang="en-US" altLang="zh-CN" sz="1400" dirty="0" err="1">
                <a:ea typeface="宋体" charset="-122"/>
              </a:rPr>
              <a:t>th</a:t>
            </a:r>
            <a:r>
              <a:rPr lang="en-US" altLang="zh-CN" sz="1400" dirty="0">
                <a:ea typeface="宋体" charset="-122"/>
              </a:rPr>
              <a:t>&gt;</a:t>
            </a:r>
            <a:r>
              <a:rPr lang="zh-CN" altLang="en-US" sz="1400" dirty="0">
                <a:ea typeface="宋体" charset="-122"/>
              </a:rPr>
              <a:t>节次</a:t>
            </a:r>
            <a:r>
              <a:rPr lang="en-US" altLang="zh-CN" sz="1400" dirty="0">
                <a:ea typeface="宋体" charset="-122"/>
              </a:rPr>
              <a:t>&lt;/</a:t>
            </a:r>
            <a:r>
              <a:rPr lang="en-US" altLang="zh-CN" sz="1400" dirty="0" err="1">
                <a:ea typeface="宋体" charset="-122"/>
              </a:rPr>
              <a:t>th</a:t>
            </a:r>
            <a:r>
              <a:rPr lang="en-US" altLang="zh-CN" sz="1400" dirty="0">
                <a:ea typeface="宋体" charset="-122"/>
              </a:rPr>
              <a:t>&gt;&lt;</a:t>
            </a:r>
            <a:r>
              <a:rPr lang="en-US" altLang="zh-CN" sz="1400" dirty="0" err="1">
                <a:ea typeface="宋体" charset="-122"/>
              </a:rPr>
              <a:t>th</a:t>
            </a:r>
            <a:r>
              <a:rPr lang="en-US" altLang="zh-CN" sz="1400" dirty="0">
                <a:ea typeface="宋体" charset="-122"/>
              </a:rPr>
              <a:t>&gt;</a:t>
            </a:r>
            <a:r>
              <a:rPr lang="zh-CN" altLang="en-US" sz="1400" dirty="0">
                <a:ea typeface="宋体" charset="-122"/>
              </a:rPr>
              <a:t>星期一</a:t>
            </a:r>
            <a:r>
              <a:rPr lang="en-US" altLang="zh-CN" sz="1400" dirty="0">
                <a:ea typeface="宋体" charset="-122"/>
              </a:rPr>
              <a:t>&lt;/</a:t>
            </a:r>
            <a:r>
              <a:rPr lang="en-US" altLang="zh-CN" sz="1400" dirty="0" err="1">
                <a:ea typeface="宋体" charset="-122"/>
              </a:rPr>
              <a:t>th</a:t>
            </a:r>
            <a:r>
              <a:rPr lang="en-US" altLang="zh-CN" sz="1400" dirty="0">
                <a:ea typeface="宋体" charset="-122"/>
              </a:rPr>
              <a:t>&gt;         </a:t>
            </a:r>
          </a:p>
          <a:p>
            <a:pPr marL="0" indent="363538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>
                <a:ea typeface="宋体" charset="-122"/>
              </a:rPr>
              <a:t>&lt;</a:t>
            </a:r>
            <a:r>
              <a:rPr lang="en-US" altLang="zh-CN" sz="1400" dirty="0" err="1">
                <a:ea typeface="宋体" charset="-122"/>
              </a:rPr>
              <a:t>th</a:t>
            </a:r>
            <a:r>
              <a:rPr lang="en-US" altLang="zh-CN" sz="1400" dirty="0">
                <a:ea typeface="宋体" charset="-122"/>
              </a:rPr>
              <a:t>&gt;</a:t>
            </a:r>
            <a:r>
              <a:rPr lang="zh-CN" altLang="en-US" sz="1400" dirty="0">
                <a:ea typeface="宋体" charset="-122"/>
              </a:rPr>
              <a:t>星期二</a:t>
            </a:r>
            <a:r>
              <a:rPr lang="en-US" altLang="zh-CN" sz="1400" dirty="0">
                <a:ea typeface="宋体" charset="-122"/>
              </a:rPr>
              <a:t>&lt;/</a:t>
            </a:r>
            <a:r>
              <a:rPr lang="en-US" altLang="zh-CN" sz="1400" dirty="0" err="1">
                <a:ea typeface="宋体" charset="-122"/>
              </a:rPr>
              <a:t>th</a:t>
            </a:r>
            <a:r>
              <a:rPr lang="en-US" altLang="zh-CN" sz="1400" dirty="0">
                <a:ea typeface="宋体" charset="-122"/>
              </a:rPr>
              <a:t>&gt;&lt;</a:t>
            </a:r>
            <a:r>
              <a:rPr lang="en-US" altLang="zh-CN" sz="1400" dirty="0" err="1">
                <a:ea typeface="宋体" charset="-122"/>
              </a:rPr>
              <a:t>th</a:t>
            </a:r>
            <a:r>
              <a:rPr lang="en-US" altLang="zh-CN" sz="1400" dirty="0">
                <a:ea typeface="宋体" charset="-122"/>
              </a:rPr>
              <a:t>&gt;</a:t>
            </a:r>
            <a:r>
              <a:rPr lang="zh-CN" altLang="en-US" sz="1400" dirty="0">
                <a:ea typeface="宋体" charset="-122"/>
              </a:rPr>
              <a:t>星期三</a:t>
            </a:r>
            <a:r>
              <a:rPr lang="en-US" altLang="zh-CN" sz="1400" dirty="0">
                <a:ea typeface="宋体" charset="-122"/>
              </a:rPr>
              <a:t>&lt;/</a:t>
            </a:r>
            <a:r>
              <a:rPr lang="en-US" altLang="zh-CN" sz="1400" dirty="0" err="1">
                <a:ea typeface="宋体" charset="-122"/>
              </a:rPr>
              <a:t>th</a:t>
            </a:r>
            <a:r>
              <a:rPr lang="en-US" altLang="zh-CN" sz="1400" dirty="0">
                <a:ea typeface="宋体" charset="-122"/>
              </a:rPr>
              <a:t>&gt;         </a:t>
            </a:r>
          </a:p>
          <a:p>
            <a:pPr marL="0" indent="363538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>
                <a:ea typeface="宋体" charset="-122"/>
              </a:rPr>
              <a:t>&lt;</a:t>
            </a:r>
            <a:r>
              <a:rPr lang="en-US" altLang="zh-CN" sz="1400" dirty="0" err="1">
                <a:ea typeface="宋体" charset="-122"/>
              </a:rPr>
              <a:t>th</a:t>
            </a:r>
            <a:r>
              <a:rPr lang="en-US" altLang="zh-CN" sz="1400" dirty="0">
                <a:ea typeface="宋体" charset="-122"/>
              </a:rPr>
              <a:t>&gt;</a:t>
            </a:r>
            <a:r>
              <a:rPr lang="zh-CN" altLang="en-US" sz="1400" dirty="0">
                <a:ea typeface="宋体" charset="-122"/>
              </a:rPr>
              <a:t>星期四</a:t>
            </a:r>
            <a:r>
              <a:rPr lang="en-US" altLang="zh-CN" sz="1400" dirty="0">
                <a:ea typeface="宋体" charset="-122"/>
              </a:rPr>
              <a:t>&lt;/</a:t>
            </a:r>
            <a:r>
              <a:rPr lang="en-US" altLang="zh-CN" sz="1400" dirty="0" err="1">
                <a:ea typeface="宋体" charset="-122"/>
              </a:rPr>
              <a:t>th</a:t>
            </a:r>
            <a:r>
              <a:rPr lang="en-US" altLang="zh-CN" sz="1400" dirty="0">
                <a:ea typeface="宋体" charset="-122"/>
              </a:rPr>
              <a:t>&gt;&lt;</a:t>
            </a:r>
            <a:r>
              <a:rPr lang="en-US" altLang="zh-CN" sz="1400" dirty="0" err="1">
                <a:ea typeface="宋体" charset="-122"/>
              </a:rPr>
              <a:t>th</a:t>
            </a:r>
            <a:r>
              <a:rPr lang="en-US" altLang="zh-CN" sz="1400" dirty="0">
                <a:ea typeface="宋体" charset="-122"/>
              </a:rPr>
              <a:t>&gt;</a:t>
            </a:r>
            <a:r>
              <a:rPr lang="zh-CN" altLang="en-US" sz="1400" dirty="0">
                <a:ea typeface="宋体" charset="-122"/>
              </a:rPr>
              <a:t>星期五</a:t>
            </a:r>
            <a:r>
              <a:rPr lang="en-US" altLang="zh-CN" sz="1400" dirty="0">
                <a:ea typeface="宋体" charset="-122"/>
              </a:rPr>
              <a:t>&lt;/</a:t>
            </a:r>
            <a:r>
              <a:rPr lang="en-US" altLang="zh-CN" sz="1400" dirty="0" err="1">
                <a:ea typeface="宋体" charset="-122"/>
              </a:rPr>
              <a:t>th</a:t>
            </a:r>
            <a:r>
              <a:rPr lang="en-US" altLang="zh-CN" sz="1400" dirty="0">
                <a:ea typeface="宋体" charset="-122"/>
              </a:rPr>
              <a:t>&gt;         </a:t>
            </a:r>
          </a:p>
          <a:p>
            <a:pPr marL="0" indent="0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>
                <a:ea typeface="宋体" charset="-122"/>
              </a:rPr>
              <a:t>&lt;/</a:t>
            </a:r>
            <a:r>
              <a:rPr lang="en-US" altLang="zh-CN" sz="1400" dirty="0" err="1">
                <a:ea typeface="宋体" charset="-122"/>
              </a:rPr>
              <a:t>tr</a:t>
            </a:r>
            <a:r>
              <a:rPr lang="en-US" altLang="zh-CN" sz="1400" dirty="0">
                <a:ea typeface="宋体" charset="-122"/>
              </a:rPr>
              <a:t>&gt;  </a:t>
            </a:r>
          </a:p>
          <a:p>
            <a:pPr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&lt;</a:t>
            </a:r>
            <a:r>
              <a:rPr lang="en-US" altLang="zh-CN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tr</a:t>
            </a:r>
            <a:r>
              <a:rPr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id="</a:t>
            </a:r>
            <a:r>
              <a:rPr lang="en-US" altLang="zh-CN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bg</a:t>
            </a:r>
            <a:r>
              <a:rPr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"&gt; </a:t>
            </a:r>
            <a:endParaRPr lang="zh-CN" altLang="en-US" sz="1400" dirty="0">
              <a:latin typeface="Verdana" pitchFamily="34" charset="0"/>
              <a:cs typeface="Verdana" pitchFamily="34" charset="0"/>
            </a:endParaRPr>
          </a:p>
          <a:p>
            <a:pPr indent="363538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&lt;td&gt;</a:t>
            </a:r>
            <a:r>
              <a:rPr lang="zh-CN" altLang="en-US" sz="1400" dirty="0">
                <a:latin typeface="Verdana" pitchFamily="34" charset="0"/>
                <a:cs typeface="Verdana" pitchFamily="34" charset="0"/>
              </a:rPr>
              <a:t>第</a:t>
            </a:r>
            <a:r>
              <a:rPr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1-2</a:t>
            </a:r>
            <a:r>
              <a:rPr lang="zh-CN" altLang="en-US" sz="1400" dirty="0">
                <a:latin typeface="Verdana" pitchFamily="34" charset="0"/>
                <a:cs typeface="Verdana" pitchFamily="34" charset="0"/>
              </a:rPr>
              <a:t>节</a:t>
            </a:r>
            <a:r>
              <a:rPr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&lt;/td&gt;&lt;td&gt;Java</a:t>
            </a:r>
            <a:r>
              <a:rPr lang="zh-CN" altLang="en-US" sz="1400" dirty="0">
                <a:latin typeface="Verdana" pitchFamily="34" charset="0"/>
                <a:cs typeface="Verdana" pitchFamily="34" charset="0"/>
              </a:rPr>
              <a:t>程序设计</a:t>
            </a:r>
            <a:r>
              <a:rPr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&lt;/td&gt;         </a:t>
            </a:r>
          </a:p>
          <a:p>
            <a:pPr marL="0" indent="0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>
                <a:ea typeface="宋体" charset="-122"/>
              </a:rPr>
              <a:t>                  </a:t>
            </a:r>
          </a:p>
        </p:txBody>
      </p:sp>
      <p:sp>
        <p:nvSpPr>
          <p:cNvPr id="2" name="矩形 1"/>
          <p:cNvSpPr/>
          <p:nvPr/>
        </p:nvSpPr>
        <p:spPr>
          <a:xfrm>
            <a:off x="4495800" y="819150"/>
            <a:ext cx="4495800" cy="1926168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indent="363538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&lt;td&gt;Web</a:t>
            </a:r>
            <a:r>
              <a:rPr lang="zh-CN" altLang="en-US" sz="1400" b="0" dirty="0">
                <a:latin typeface="Verdana" pitchFamily="34" charset="0"/>
                <a:cs typeface="Verdana" pitchFamily="34" charset="0"/>
              </a:rPr>
              <a:t>前端开发技术</a:t>
            </a: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&lt;/td&gt;         </a:t>
            </a:r>
          </a:p>
          <a:p>
            <a:pPr indent="363538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&lt;td&gt;</a:t>
            </a:r>
            <a:r>
              <a:rPr lang="zh-CN" altLang="en-US" sz="1400" b="0" dirty="0">
                <a:latin typeface="Verdana" pitchFamily="34" charset="0"/>
                <a:cs typeface="Verdana" pitchFamily="34" charset="0"/>
              </a:rPr>
              <a:t>数字逻辑电路</a:t>
            </a: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&lt;/td&gt;         </a:t>
            </a:r>
          </a:p>
          <a:p>
            <a:pPr indent="363538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&lt;td&gt;</a:t>
            </a:r>
            <a:r>
              <a:rPr lang="zh-CN" altLang="en-US" sz="1400" b="0" dirty="0">
                <a:latin typeface="Verdana" pitchFamily="34" charset="0"/>
                <a:cs typeface="Verdana" pitchFamily="34" charset="0"/>
              </a:rPr>
              <a:t>数据结构</a:t>
            </a: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&lt;/td&gt;&lt;td&gt;</a:t>
            </a:r>
            <a:r>
              <a:rPr lang="zh-CN" altLang="en-US" sz="1400" b="0" dirty="0">
                <a:latin typeface="Verdana" pitchFamily="34" charset="0"/>
                <a:cs typeface="Verdana" pitchFamily="34" charset="0"/>
              </a:rPr>
              <a:t>体育</a:t>
            </a: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&lt;/td&gt;         </a:t>
            </a:r>
          </a:p>
          <a:p>
            <a:pPr marL="0" indent="0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&lt;/</a:t>
            </a:r>
            <a:r>
              <a:rPr lang="en-US" altLang="zh-CN" sz="1400" b="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tr</a:t>
            </a: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&gt;</a:t>
            </a:r>
          </a:p>
          <a:p>
            <a:pPr marL="0" indent="0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&lt;</a:t>
            </a:r>
            <a:r>
              <a:rPr lang="en-US" altLang="zh-CN" sz="1400" b="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tr</a:t>
            </a: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&gt;               </a:t>
            </a:r>
          </a:p>
          <a:p>
            <a:pPr indent="363538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&lt;td&gt;</a:t>
            </a:r>
            <a:r>
              <a:rPr lang="zh-CN" altLang="en-US" sz="1400" b="0" dirty="0">
                <a:latin typeface="Verdana" pitchFamily="34" charset="0"/>
                <a:cs typeface="Verdana" pitchFamily="34" charset="0"/>
              </a:rPr>
              <a:t>第</a:t>
            </a: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3-4</a:t>
            </a:r>
            <a:r>
              <a:rPr lang="zh-CN" altLang="en-US" sz="1400" b="0" dirty="0">
                <a:latin typeface="Verdana" pitchFamily="34" charset="0"/>
                <a:cs typeface="Verdana" pitchFamily="34" charset="0"/>
              </a:rPr>
              <a:t>节</a:t>
            </a: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&lt;/td&gt;&lt;td&gt;</a:t>
            </a:r>
            <a:r>
              <a:rPr lang="zh-CN" altLang="en-US" sz="1400" b="0" dirty="0">
                <a:latin typeface="Verdana" pitchFamily="34" charset="0"/>
                <a:cs typeface="Verdana" pitchFamily="34" charset="0"/>
              </a:rPr>
              <a:t>心理咨询</a:t>
            </a: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&lt;/td&gt;         </a:t>
            </a:r>
          </a:p>
          <a:p>
            <a:pPr indent="363538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&lt;td&gt;</a:t>
            </a:r>
            <a:r>
              <a:rPr lang="zh-CN" altLang="en-US" sz="1400" b="0" dirty="0">
                <a:latin typeface="Verdana" pitchFamily="34" charset="0"/>
                <a:cs typeface="Verdana" pitchFamily="34" charset="0"/>
              </a:rPr>
              <a:t>线性代数</a:t>
            </a: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&lt;/td&gt;&lt;td&gt;</a:t>
            </a:r>
            <a:r>
              <a:rPr lang="zh-CN" altLang="en-US" sz="1400" b="0" dirty="0">
                <a:latin typeface="Verdana" pitchFamily="34" charset="0"/>
                <a:cs typeface="Verdana" pitchFamily="34" charset="0"/>
              </a:rPr>
              <a:t>数据结构</a:t>
            </a: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&lt;/td&gt;         </a:t>
            </a:r>
          </a:p>
          <a:p>
            <a:pPr indent="363538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&lt;td&gt;</a:t>
            </a:r>
            <a:r>
              <a:rPr lang="zh-CN" altLang="en-US" sz="1400" b="0" dirty="0">
                <a:latin typeface="Verdana" pitchFamily="34" charset="0"/>
                <a:cs typeface="Verdana" pitchFamily="34" charset="0"/>
              </a:rPr>
              <a:t>数据结构</a:t>
            </a: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&lt;/td&gt;&lt;td&gt;Web</a:t>
            </a:r>
            <a:r>
              <a:rPr lang="zh-CN" altLang="en-US" sz="1400" b="0" dirty="0">
                <a:latin typeface="Verdana" pitchFamily="34" charset="0"/>
                <a:cs typeface="Verdana" pitchFamily="34" charset="0"/>
              </a:rPr>
              <a:t>前端开发技术</a:t>
            </a: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&lt;/td&gt;         </a:t>
            </a:r>
          </a:p>
          <a:p>
            <a:pPr marL="0" indent="0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&lt;/</a:t>
            </a:r>
            <a:r>
              <a:rPr lang="en-US" altLang="zh-CN" sz="1400" b="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tr</a:t>
            </a: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&gt;&lt;/table&gt;&lt;/body&gt;</a:t>
            </a:r>
          </a:p>
          <a:p>
            <a:pPr marL="0" indent="0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&lt;/html&gt;  </a:t>
            </a:r>
            <a:endParaRPr lang="zh-CN" altLang="en-US" sz="1600" b="0" dirty="0">
              <a:latin typeface="Verdana" pitchFamily="34" charset="0"/>
              <a:cs typeface="Verdana" pitchFamily="34" charset="0"/>
            </a:endParaRPr>
          </a:p>
        </p:txBody>
      </p:sp>
      <p:pic>
        <p:nvPicPr>
          <p:cNvPr id="2150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76800" y="2876550"/>
            <a:ext cx="4122738" cy="17671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d792648d428a655e93dd9b78c8526410404d411"/>
</p:tagLst>
</file>

<file path=ppt/theme/theme1.xml><?xml version="1.0" encoding="utf-8"?>
<a:theme xmlns:a="http://schemas.openxmlformats.org/drawingml/2006/main" name="6_CS3510">
  <a:themeElements>
    <a:clrScheme name="1_CS3510 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1_CS3510">
      <a:majorFont>
        <a:latin typeface="黑体"/>
        <a:ea typeface="黑体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000080">
                <a:gamma/>
                <a:shade val="46275"/>
                <a:invGamma/>
              </a:srgbClr>
            </a:gs>
            <a:gs pos="100000">
              <a:srgbClr val="000080"/>
            </a:gs>
          </a:gsLst>
          <a:lin ang="5400000" scaled="1"/>
        </a:gradFill>
        <a:ln w="25400" cap="flat" cmpd="sng" algn="ctr">
          <a:solidFill>
            <a:srgbClr val="FFFFFF"/>
          </a:solidFill>
          <a:prstDash val="solid"/>
          <a:round/>
          <a:headEnd type="none" w="med" len="med"/>
          <a:tailEnd type="none" w="med" len="med"/>
        </a:ln>
        <a:effectLst>
          <a:outerShdw dist="107763" dir="2700000" algn="ctr" rotWithShape="0">
            <a:srgbClr val="000000">
              <a:alpha val="50000"/>
            </a:srgbClr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784225" marR="0" indent="-419100" algn="l" defTabSz="1158875" rtl="0" eaLnBrk="0" fontAlgn="base" latinLnBrk="0" hangingPunct="0">
          <a:lnSpc>
            <a:spcPct val="90000"/>
          </a:lnSpc>
          <a:spcBef>
            <a:spcPct val="20000"/>
          </a:spcBef>
          <a:spcAft>
            <a:spcPct val="0"/>
          </a:spcAft>
          <a:buClr>
            <a:srgbClr val="660066"/>
          </a:buClr>
          <a:buSzPct val="100000"/>
          <a:buFont typeface="Wingdings" pitchFamily="2" charset="2"/>
          <a:buNone/>
          <a:tabLst/>
          <a:defRPr kumimoji="0" lang="zh-CN" altLang="en-US" sz="2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黑体" pitchFamily="49" charset="-122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000080">
                <a:gamma/>
                <a:shade val="46275"/>
                <a:invGamma/>
              </a:srgbClr>
            </a:gs>
            <a:gs pos="100000">
              <a:srgbClr val="000080"/>
            </a:gs>
          </a:gsLst>
          <a:lin ang="5400000" scaled="1"/>
        </a:gradFill>
        <a:ln w="25400" cap="flat" cmpd="sng" algn="ctr">
          <a:solidFill>
            <a:srgbClr val="FFFFFF"/>
          </a:solidFill>
          <a:prstDash val="solid"/>
          <a:round/>
          <a:headEnd type="none" w="med" len="med"/>
          <a:tailEnd type="none" w="med" len="med"/>
        </a:ln>
        <a:effectLst>
          <a:outerShdw dist="107763" dir="2700000" algn="ctr" rotWithShape="0">
            <a:srgbClr val="000000">
              <a:alpha val="50000"/>
            </a:srgbClr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784225" marR="0" indent="-419100" algn="l" defTabSz="1158875" rtl="0" eaLnBrk="0" fontAlgn="base" latinLnBrk="0" hangingPunct="0">
          <a:lnSpc>
            <a:spcPct val="90000"/>
          </a:lnSpc>
          <a:spcBef>
            <a:spcPct val="20000"/>
          </a:spcBef>
          <a:spcAft>
            <a:spcPct val="0"/>
          </a:spcAft>
          <a:buClr>
            <a:srgbClr val="660066"/>
          </a:buClr>
          <a:buSzPct val="100000"/>
          <a:buFont typeface="Wingdings" pitchFamily="2" charset="2"/>
          <a:buNone/>
          <a:tabLst/>
          <a:defRPr kumimoji="0" lang="zh-CN" altLang="en-US" sz="2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黑体" pitchFamily="49" charset="-122"/>
            <a:ea typeface="黑体" pitchFamily="49" charset="-122"/>
          </a:defRPr>
        </a:defPPr>
      </a:lstStyle>
    </a:lnDef>
  </a:objectDefaults>
  <a:extraClrSchemeLst>
    <a:extraClrScheme>
      <a:clrScheme name="1_CS3510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S3510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S3510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S3510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S3510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S3510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S3510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2440</TotalTime>
  <Words>3690</Words>
  <Application>Microsoft Office PowerPoint</Application>
  <PresentationFormat>全屏显示(16:9)</PresentationFormat>
  <Paragraphs>506</Paragraphs>
  <Slides>34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1" baseType="lpstr">
      <vt:lpstr>黑体</vt:lpstr>
      <vt:lpstr>微软雅黑</vt:lpstr>
      <vt:lpstr>Arial</vt:lpstr>
      <vt:lpstr>Verdana</vt:lpstr>
      <vt:lpstr>Wingdings</vt:lpstr>
      <vt:lpstr>6_CS3510</vt:lpstr>
      <vt:lpstr>Visio</vt:lpstr>
      <vt:lpstr>第11章 表格</vt:lpstr>
      <vt:lpstr>教学目标 </vt:lpstr>
      <vt:lpstr>11.1 表格 </vt:lpstr>
      <vt:lpstr>11.1 表格 </vt:lpstr>
      <vt:lpstr>《简易学生信息表》案例</vt:lpstr>
      <vt:lpstr>11.2 表格标记 </vt:lpstr>
      <vt:lpstr>11.2 表格标记</vt:lpstr>
      <vt:lpstr>11.2 表格标记</vt:lpstr>
      <vt:lpstr>11.2 表格标记-案例 </vt:lpstr>
      <vt:lpstr>11.3 表格属性设置 </vt:lpstr>
      <vt:lpstr>11.3 表格属性设置 </vt:lpstr>
      <vt:lpstr>11.3.1 表格边框属性 </vt:lpstr>
      <vt:lpstr>11.3.1 表格边框属性 </vt:lpstr>
      <vt:lpstr>11.3.2 表格的宽度和高度属性</vt:lpstr>
      <vt:lpstr>11.3.3 表格背景颜色与背景图像属性</vt:lpstr>
      <vt:lpstr>11.3.4 表格边框样式属性 </vt:lpstr>
      <vt:lpstr>表格边框样式属性-案例 </vt:lpstr>
      <vt:lpstr>11.3.5 表格单元格间距、单元格边距属性</vt:lpstr>
      <vt:lpstr>表格单元格间距、边距属性设置-案例</vt:lpstr>
      <vt:lpstr>11.3.6 表格水平对齐</vt:lpstr>
      <vt:lpstr>11.4 设置表格行的属性 </vt:lpstr>
      <vt:lpstr>11.4 表格行的属性-设置 </vt:lpstr>
      <vt:lpstr>11.4 设置表格行的属性-案例 </vt:lpstr>
      <vt:lpstr>11.5 设置单元格的属性 </vt:lpstr>
      <vt:lpstr>11.5 设置单元格的属性-单元格跨行、列</vt:lpstr>
      <vt:lpstr>设置单元格的属性-案例 </vt:lpstr>
      <vt:lpstr>11.6 表格嵌套 </vt:lpstr>
      <vt:lpstr>11.6 表格嵌套-语法</vt:lpstr>
      <vt:lpstr>表格嵌套-案例主要代码 </vt:lpstr>
      <vt:lpstr>11.7 综合实例 </vt:lpstr>
      <vt:lpstr>11.7 综合实例 </vt:lpstr>
      <vt:lpstr>11.7 综合实例 </vt:lpstr>
      <vt:lpstr>本章小结 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曾 千千</cp:lastModifiedBy>
  <cp:revision>548</cp:revision>
  <cp:lastPrinted>1601-01-01T00:00:00Z</cp:lastPrinted>
  <dcterms:created xsi:type="dcterms:W3CDTF">1601-01-01T00:00:00Z</dcterms:created>
  <dcterms:modified xsi:type="dcterms:W3CDTF">2020-04-26T15:27:34Z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