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8"/>
  </p:notesMasterIdLst>
  <p:sldIdLst>
    <p:sldId id="256" r:id="rId2"/>
    <p:sldId id="287" r:id="rId3"/>
    <p:sldId id="258" r:id="rId4"/>
    <p:sldId id="259" r:id="rId5"/>
    <p:sldId id="288" r:id="rId6"/>
    <p:sldId id="310" r:id="rId7"/>
    <p:sldId id="311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312" r:id="rId16"/>
    <p:sldId id="296" r:id="rId17"/>
    <p:sldId id="298" r:id="rId18"/>
    <p:sldId id="299" r:id="rId19"/>
    <p:sldId id="300" r:id="rId20"/>
    <p:sldId id="301" r:id="rId21"/>
    <p:sldId id="313" r:id="rId22"/>
    <p:sldId id="304" r:id="rId23"/>
    <p:sldId id="305" r:id="rId24"/>
    <p:sldId id="306" r:id="rId25"/>
    <p:sldId id="307" r:id="rId26"/>
    <p:sldId id="308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A"/>
    <a:srgbClr val="A50021"/>
    <a:srgbClr val="3333FF"/>
    <a:srgbClr val="B9B9D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3898" autoAdjust="0"/>
  </p:normalViewPr>
  <p:slideViewPr>
    <p:cSldViewPr>
      <p:cViewPr varScale="1">
        <p:scale>
          <a:sx n="99" d="100"/>
          <a:sy n="99" d="100"/>
        </p:scale>
        <p:origin x="264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7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ED4490-814F-4559-ACB5-7364C8AE74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48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表单：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https://www.w3school.com.cn/html/html_forms.asp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表单编码：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https://www.w3cschool.cn/html/html-css-form-encoding.html</a:t>
            </a:r>
            <a:endParaRPr lang="zh-CN" altLang="en-US" sz="1200" b="1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ED4490-814F-4559-ACB5-7364C8AE747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80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8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84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28" y="73835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28" y="73828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6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22" y="73827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表单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61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32240"/>
            <a:ext cx="474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60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pecial.ourh5.com/index.php?s=/Home/Index/log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14301"/>
            <a:ext cx="7772400" cy="516731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表单</a:t>
            </a:r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850106"/>
            <a:ext cx="7543800" cy="278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657600"/>
            <a:ext cx="48768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 bwMode="auto">
          <a:xfrm>
            <a:off x="990600" y="3886200"/>
            <a:ext cx="2667000" cy="571500"/>
          </a:xfrm>
          <a:prstGeom prst="wedgeRoundRectCallout">
            <a:avLst>
              <a:gd name="adj1" fmla="val -15935"/>
              <a:gd name="adj2" fmla="val -133691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784225" indent="-419100"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  <a:ea typeface="黑体" pitchFamily="49" charset="-122"/>
              </a:rPr>
              <a:t>这是采用表单</a:t>
            </a:r>
            <a:endParaRPr lang="en-US" altLang="zh-CN" sz="1800" dirty="0">
              <a:solidFill>
                <a:schemeClr val="bg1"/>
              </a:solidFill>
              <a:ea typeface="黑体" pitchFamily="49" charset="-122"/>
            </a:endParaRPr>
          </a:p>
          <a:p>
            <a:pPr marL="784225" indent="-419100"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  <a:ea typeface="黑体" pitchFamily="49" charset="-122"/>
              </a:rPr>
              <a:t>制作的页面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文本输入框和密码框案例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533400" y="819150"/>
            <a:ext cx="4876800" cy="350352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&lt;!-- edu_12_3_1.html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&lt;meta charset="UTF-8"&gt;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&lt;title&gt;</a:t>
            </a:r>
            <a:r>
              <a:rPr lang="zh-CN" altLang="en-US" sz="1400" dirty="0"/>
              <a:t>单行文本输入框实例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&lt;h4&gt;</a:t>
            </a:r>
            <a:r>
              <a:rPr lang="zh-CN" altLang="en-US" sz="1400" dirty="0"/>
              <a:t>输入用户信息</a:t>
            </a:r>
            <a:r>
              <a:rPr lang="en-US" altLang="zh-CN" sz="1400" dirty="0"/>
              <a:t>&lt;/h4&gt;</a:t>
            </a:r>
          </a:p>
          <a:p>
            <a:pPr indent="185738">
              <a:lnSpc>
                <a:spcPts val="1400"/>
              </a:lnSpc>
            </a:pPr>
            <a:r>
              <a:rPr lang="en-US" altLang="zh-CN" sz="1400" dirty="0"/>
              <a:t>&lt;form&gt;</a:t>
            </a:r>
          </a:p>
          <a:p>
            <a:pPr indent="185738">
              <a:lnSpc>
                <a:spcPts val="1400"/>
              </a:lnSpc>
            </a:pPr>
            <a:r>
              <a:rPr lang="zh-CN" altLang="en-US" sz="1400" dirty="0"/>
              <a:t>  用户名</a:t>
            </a:r>
            <a:r>
              <a:rPr lang="en-US" altLang="zh-CN" sz="1400" dirty="0"/>
              <a:t>:&lt;input type="text" name="</a:t>
            </a:r>
            <a:r>
              <a:rPr lang="en-US" altLang="zh-CN" sz="1400" dirty="0" err="1"/>
              <a:t>chu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maxlength</a:t>
            </a:r>
            <a:r>
              <a:rPr lang="en-US" altLang="zh-CN" sz="1400" dirty="0"/>
              <a:t>="20" size="10"/&gt;</a:t>
            </a:r>
          </a:p>
          <a:p>
            <a:pPr indent="185738">
              <a:lnSpc>
                <a:spcPts val="1400"/>
              </a:lnSpc>
            </a:pPr>
            <a:r>
              <a:rPr lang="zh-CN" altLang="en-US" sz="1400" dirty="0"/>
              <a:t> 身份</a:t>
            </a:r>
            <a:r>
              <a:rPr lang="en-US" altLang="zh-CN" sz="1400" dirty="0"/>
              <a:t>:&lt;input type="text" name="</a:t>
            </a:r>
            <a:r>
              <a:rPr lang="en-US" altLang="zh-CN" sz="1400" dirty="0" err="1"/>
              <a:t>jiu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readonly</a:t>
            </a:r>
            <a:r>
              <a:rPr lang="en-US" altLang="zh-CN" sz="1400" dirty="0"/>
              <a:t> value="</a:t>
            </a:r>
            <a:r>
              <a:rPr lang="zh-CN" altLang="en-US" sz="1400" dirty="0"/>
              <a:t>学生</a:t>
            </a:r>
            <a:r>
              <a:rPr lang="en-US" altLang="zh-CN" sz="1400" dirty="0"/>
              <a:t>"&gt;&lt;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 indent="185738">
              <a:lnSpc>
                <a:spcPts val="1400"/>
              </a:lnSpc>
            </a:pPr>
            <a:r>
              <a:rPr lang="zh-CN" altLang="en-US" sz="1400" dirty="0"/>
              <a:t>  密</a:t>
            </a:r>
            <a:r>
              <a:rPr lang="en-US" altLang="zh-CN" sz="1400" dirty="0"/>
              <a:t>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</a:t>
            </a:r>
            <a:r>
              <a:rPr lang="zh-CN" altLang="en-US" sz="1400" dirty="0"/>
              <a:t>码</a:t>
            </a:r>
            <a:r>
              <a:rPr lang="en-US" altLang="zh-CN" sz="1400" dirty="0"/>
              <a:t>:&lt;input type="password" name="</a:t>
            </a:r>
            <a:r>
              <a:rPr lang="en-US" altLang="zh-CN" sz="1400" dirty="0" err="1"/>
              <a:t>psw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maxlength</a:t>
            </a:r>
            <a:r>
              <a:rPr lang="en-US" altLang="zh-CN" sz="1400" dirty="0"/>
              <a:t>="20" size="10"&gt;</a:t>
            </a:r>
          </a:p>
          <a:p>
            <a:pPr indent="185738">
              <a:lnSpc>
                <a:spcPts val="1400"/>
              </a:lnSpc>
            </a:pPr>
            <a:r>
              <a:rPr lang="en-US" altLang="zh-CN" sz="1400" dirty="0"/>
              <a:t>&lt;/form&gt;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&lt;/html&gt;</a:t>
            </a:r>
            <a:endParaRPr lang="zh-CN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657350"/>
            <a:ext cx="3438525" cy="169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4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1" y="60721"/>
            <a:ext cx="7761287" cy="567929"/>
          </a:xfrm>
        </p:spPr>
        <p:txBody>
          <a:bodyPr/>
          <a:lstStyle/>
          <a:p>
            <a:r>
              <a:rPr lang="en-US" altLang="zh-CN" dirty="0"/>
              <a:t>12.3.3-12.3.4 </a:t>
            </a:r>
            <a:r>
              <a:rPr lang="zh-CN" altLang="en-US" dirty="0"/>
              <a:t>复选框、单选按钮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1532334"/>
          </a:xfrm>
        </p:spPr>
        <p:txBody>
          <a:bodyPr/>
          <a:lstStyle/>
          <a:p>
            <a:pPr lvl="1"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&lt;input name="" type="checkbox" value="" checked=“checked”&gt;</a:t>
            </a:r>
            <a:endParaRPr lang="en-US" altLang="zh-CN" sz="1600" b="0" dirty="0"/>
          </a:p>
          <a:p>
            <a:pPr lvl="1">
              <a:lnSpc>
                <a:spcPts val="27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&lt;input name="" type="radio"  value="" checked =“checked”&gt;</a:t>
            </a:r>
          </a:p>
          <a:p>
            <a:pPr marL="0" lvl="1" indent="0">
              <a:lnSpc>
                <a:spcPts val="2700"/>
              </a:lnSpc>
              <a:buNone/>
            </a:pPr>
            <a:r>
              <a:rPr lang="zh-CN" altLang="en-US" sz="1800" b="0" dirty="0"/>
              <a:t>      注：</a:t>
            </a:r>
            <a:r>
              <a:rPr lang="en-US" altLang="zh-CN" sz="1800" b="0" dirty="0"/>
              <a:t>checked</a:t>
            </a:r>
            <a:r>
              <a:rPr lang="zh-CN" altLang="en-US" sz="1800" b="0" dirty="0"/>
              <a:t>表示预选中。每一个</a:t>
            </a:r>
            <a:r>
              <a:rPr lang="zh-CN" altLang="en-US" sz="1800" dirty="0"/>
              <a:t>复选框</a:t>
            </a:r>
            <a:r>
              <a:rPr lang="en-US" altLang="zh-CN" sz="1800" b="0" dirty="0"/>
              <a:t>name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value</a:t>
            </a:r>
            <a:r>
              <a:rPr lang="zh-CN" altLang="en-US" sz="1800" b="0" dirty="0"/>
              <a:t>属性都是不同的。每组</a:t>
            </a:r>
            <a:r>
              <a:rPr lang="zh-CN" altLang="en-US" sz="1800" dirty="0"/>
              <a:t>单选按钮</a:t>
            </a:r>
            <a:r>
              <a:rPr lang="zh-CN" altLang="en-US" sz="1800" b="0" dirty="0"/>
              <a:t>的</a:t>
            </a:r>
            <a:r>
              <a:rPr lang="en-US" altLang="zh-CN" sz="1800" b="0" dirty="0"/>
              <a:t>name</a:t>
            </a:r>
            <a:r>
              <a:rPr lang="zh-CN" altLang="en-US" sz="1800" b="0" dirty="0"/>
              <a:t>值必须相同，而</a:t>
            </a:r>
            <a:r>
              <a:rPr lang="en-US" altLang="zh-CN" sz="1800" b="0" dirty="0"/>
              <a:t>value</a:t>
            </a:r>
            <a:r>
              <a:rPr lang="zh-CN" altLang="en-US" sz="1800" b="0" dirty="0"/>
              <a:t>属性值必须不同。</a:t>
            </a:r>
            <a:endParaRPr lang="en-US" altLang="zh-CN" sz="1800" b="0" dirty="0"/>
          </a:p>
        </p:txBody>
      </p:sp>
      <p:sp>
        <p:nvSpPr>
          <p:cNvPr id="4" name="矩形 3"/>
          <p:cNvSpPr/>
          <p:nvPr/>
        </p:nvSpPr>
        <p:spPr>
          <a:xfrm>
            <a:off x="609600" y="2419350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edu_12_3_2.html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&lt;!doctype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&lt;meta charset="UTF-8"&gt;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&lt;title&gt;</a:t>
            </a:r>
            <a:r>
              <a:rPr lang="zh-CN" altLang="en-US" sz="1400" dirty="0"/>
              <a:t>复选框与单选钮的应用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</a:t>
            </a:r>
            <a:r>
              <a:rPr lang="en-US" altLang="zh-CN" sz="1400" dirty="0" err="1"/>
              <a:t>fieldset</a:t>
            </a:r>
            <a:r>
              <a:rPr lang="en-US" altLang="zh-CN" sz="1400" dirty="0"/>
              <a:t>{width:300px;height:120px;border:2px double #003399;padding-left:30px;}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&lt;/style&gt;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&lt;body&gt;&lt;form&gt;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fieldset</a:t>
            </a:r>
            <a:r>
              <a:rPr lang="en-US" altLang="zh-CN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699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单选按钮、复选框案例 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609600" y="1276350"/>
            <a:ext cx="5257800" cy="296491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&lt;legend&gt;</a:t>
            </a:r>
            <a:r>
              <a:rPr lang="zh-CN" altLang="en-US" sz="1400" dirty="0"/>
              <a:t>请填写个人信息</a:t>
            </a:r>
            <a:r>
              <a:rPr lang="en-US" altLang="zh-CN" sz="1400" dirty="0"/>
              <a:t>&lt;/legend&gt;&lt;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zh-CN" altLang="en-US" sz="1400" dirty="0"/>
              <a:t>姓名：</a:t>
            </a:r>
            <a:r>
              <a:rPr lang="en-US" altLang="zh-CN" sz="1400" dirty="0"/>
              <a:t>&lt;input type="text" name="</a:t>
            </a:r>
            <a:r>
              <a:rPr lang="en-US" altLang="zh-CN" sz="1400" dirty="0" err="1"/>
              <a:t>xm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maxlength</a:t>
            </a:r>
            <a:r>
              <a:rPr lang="en-US" altLang="zh-CN" sz="1400" dirty="0"/>
              <a:t>="10" size="10"&gt;&lt;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zh-CN" altLang="en-US" sz="1400" dirty="0"/>
              <a:t>爱好：</a:t>
            </a:r>
            <a:r>
              <a:rPr lang="en-US" altLang="zh-CN" sz="1400" dirty="0"/>
              <a:t>&lt;input type="checkbox" name="c1" value="</a:t>
            </a:r>
            <a:r>
              <a:rPr lang="zh-CN" altLang="en-US" sz="1400" dirty="0"/>
              <a:t>读书</a:t>
            </a:r>
            <a:r>
              <a:rPr lang="en-US" altLang="zh-CN" sz="1400" dirty="0"/>
              <a:t>"/&gt;</a:t>
            </a:r>
            <a:r>
              <a:rPr lang="zh-CN" altLang="en-US" sz="1400" dirty="0"/>
              <a:t>读书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&lt;input type="checkbox" name="c2" value="</a:t>
            </a:r>
            <a:r>
              <a:rPr lang="zh-CN" altLang="en-US" sz="1400" dirty="0"/>
              <a:t>唱歌</a:t>
            </a:r>
            <a:r>
              <a:rPr lang="en-US" altLang="zh-CN" sz="1400" dirty="0"/>
              <a:t>" checked="checked"/&gt;</a:t>
            </a:r>
            <a:r>
              <a:rPr lang="zh-CN" altLang="en-US" sz="1400" dirty="0"/>
              <a:t>唱歌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&lt;input type="checkbox" name="c3" value="</a:t>
            </a:r>
            <a:r>
              <a:rPr lang="zh-CN" altLang="en-US" sz="1400" dirty="0"/>
              <a:t>游戏</a:t>
            </a:r>
            <a:r>
              <a:rPr lang="en-US" altLang="zh-CN" sz="1400" dirty="0"/>
              <a:t>" checked="checked"/&gt;</a:t>
            </a:r>
            <a:r>
              <a:rPr lang="zh-CN" altLang="en-US" sz="1400" dirty="0"/>
              <a:t>游戏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zh-CN" altLang="en-US" sz="1400" dirty="0"/>
              <a:t>性别：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&lt;input type="radio" name="sex" value="male" checked="checked"/&gt;</a:t>
            </a:r>
            <a:r>
              <a:rPr lang="zh-CN" altLang="en-US" sz="1400" dirty="0"/>
              <a:t>男性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&lt;input type="radio" name="sex" value="female"/&gt;</a:t>
            </a:r>
            <a:r>
              <a:rPr lang="zh-CN" altLang="en-US" sz="1400" dirty="0"/>
              <a:t>女性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fieldset</a:t>
            </a:r>
            <a:r>
              <a:rPr lang="en-US" altLang="zh-CN" sz="1400" dirty="0"/>
              <a:t>&gt;	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&lt;/form&gt;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&lt;/html&gt;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809750"/>
            <a:ext cx="3094037" cy="176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68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12.3.5 </a:t>
            </a:r>
            <a:r>
              <a:rPr lang="zh-CN" altLang="en-US" dirty="0"/>
              <a:t>图像按钮 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50875" y="810816"/>
            <a:ext cx="8356600" cy="38933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&lt;input name="" type="image" </a:t>
            </a:r>
            <a:r>
              <a:rPr lang="en-US" altLang="zh-CN" sz="1600" dirty="0" err="1">
                <a:solidFill>
                  <a:srgbClr val="FF0000"/>
                </a:solidFill>
                <a:ea typeface="宋体" charset="-122"/>
              </a:rPr>
              <a:t>src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="" width="" height=""&gt;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1200150"/>
            <a:ext cx="5105400" cy="350352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&lt;!-- edu_12_3_3.html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&lt;title&gt;</a:t>
            </a:r>
            <a:r>
              <a:rPr lang="zh-CN" altLang="en-US" sz="1400" dirty="0"/>
              <a:t>图像按钮实例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body{text-</a:t>
            </a:r>
            <a:r>
              <a:rPr lang="en-US" altLang="zh-CN" sz="1400" dirty="0" err="1"/>
              <a:t>align:center</a:t>
            </a:r>
            <a:r>
              <a:rPr lang="en-US" altLang="zh-CN" sz="1400" dirty="0"/>
              <a:t>;}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input{width:150px;height:120px;}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&lt;/style&gt;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&lt;form&gt;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&lt;h3&gt;</a:t>
            </a:r>
            <a:r>
              <a:rPr lang="zh-CN" altLang="en-US" sz="1400" dirty="0"/>
              <a:t>我国首艘航母辽宁号</a:t>
            </a:r>
            <a:r>
              <a:rPr lang="en-US" altLang="zh-CN" sz="1400" dirty="0"/>
              <a:t>&lt;/h3&gt;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&lt;input type="image" name="image"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="liaoninghao.jpg" align="center" /&gt;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&lt;input type="submit" value="</a:t>
            </a:r>
            <a:r>
              <a:rPr lang="zh-CN" altLang="en-US" sz="1400" dirty="0"/>
              <a:t>提交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&lt;/form&gt;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&lt;/html&gt;</a:t>
            </a:r>
            <a:endParaRPr lang="zh-CN" altLang="en-US" sz="1600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813434" y="3486150"/>
            <a:ext cx="3048000" cy="7756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属性是必需的，它用于设置图像文件的路径。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8209" y="1310270"/>
            <a:ext cx="2838450" cy="188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38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12.3.6-12.3.8 </a:t>
            </a:r>
            <a:r>
              <a:rPr lang="zh-CN" altLang="en-US" dirty="0"/>
              <a:t>提交按钮、重置按钮和普通按钮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34400" cy="3886200"/>
          </a:xfrm>
        </p:spPr>
        <p:txBody>
          <a:bodyPr/>
          <a:lstStyle/>
          <a:p>
            <a:pPr marL="0" lvl="1" indent="0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None/>
            </a:pPr>
            <a:r>
              <a:rPr lang="en-US" altLang="zh-CN" sz="1800" b="0" dirty="0">
                <a:solidFill>
                  <a:srgbClr val="FF0000"/>
                </a:solidFill>
                <a:cs typeface="+mj-cs"/>
              </a:rPr>
              <a:t>     &lt;input name=""  type="submit"  value=""&gt;</a:t>
            </a:r>
          </a:p>
          <a:p>
            <a:pPr marL="0" lvl="1" indent="0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None/>
            </a:pPr>
            <a:r>
              <a:rPr lang="zh-CN" altLang="en-US" sz="1800" b="0" dirty="0">
                <a:cs typeface="+mj-cs"/>
              </a:rPr>
              <a:t>注：</a:t>
            </a:r>
            <a:r>
              <a:rPr lang="en-US" altLang="zh-CN" sz="1800" b="0" dirty="0">
                <a:cs typeface="+mj-cs"/>
              </a:rPr>
              <a:t>value:</a:t>
            </a:r>
            <a:r>
              <a:rPr lang="zh-CN" altLang="en-US" sz="1800" b="0" dirty="0">
                <a:cs typeface="+mj-cs"/>
              </a:rPr>
              <a:t>  指定显示在提交按钮上的文字，默认值“提交查询按钮”。点击提交按钮后，将表单数据提交给服务器。       </a:t>
            </a:r>
            <a:endParaRPr lang="en-US" altLang="zh-CN" sz="1800" b="0" dirty="0">
              <a:cs typeface="+mj-cs"/>
            </a:endParaRPr>
          </a:p>
          <a:p>
            <a:pPr marL="0" lvl="1" indent="0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None/>
            </a:pPr>
            <a:r>
              <a:rPr lang="en-US" altLang="zh-CN" sz="1800" b="0" dirty="0">
                <a:solidFill>
                  <a:srgbClr val="FF0000"/>
                </a:solidFill>
                <a:cs typeface="+mj-cs"/>
              </a:rPr>
              <a:t>     &lt;input name=""  type="reset"   value=""&gt;</a:t>
            </a:r>
          </a:p>
          <a:p>
            <a:pPr marL="0" lvl="1" indent="0">
              <a:lnSpc>
                <a:spcPts val="3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None/>
            </a:pPr>
            <a:r>
              <a:rPr lang="zh-CN" altLang="en-US" sz="1800" b="0" dirty="0">
                <a:cs typeface="+mj-cs"/>
              </a:rPr>
              <a:t>注：</a:t>
            </a:r>
            <a:r>
              <a:rPr lang="en-US" altLang="zh-CN" sz="1800" b="0" dirty="0">
                <a:cs typeface="+mj-cs"/>
              </a:rPr>
              <a:t>value</a:t>
            </a:r>
            <a:r>
              <a:rPr lang="zh-CN" altLang="en-US" sz="1800" b="0" dirty="0">
                <a:cs typeface="+mj-cs"/>
              </a:rPr>
              <a:t>值默认为“重置”，不需要定义，但可以改变。点击该按钮可将表单域的内容清空。</a:t>
            </a:r>
            <a:endParaRPr lang="en-US" altLang="zh-CN" sz="1800" b="0" dirty="0">
              <a:cs typeface="+mj-cs"/>
            </a:endParaRPr>
          </a:p>
          <a:p>
            <a:pPr marL="0" lvl="1" indent="0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None/>
            </a:pPr>
            <a:r>
              <a:rPr lang="en-US" altLang="zh-CN" sz="1800" b="0" dirty="0">
                <a:solidFill>
                  <a:srgbClr val="FF0000"/>
                </a:solidFill>
                <a:cs typeface="+mj-cs"/>
              </a:rPr>
              <a:t>     &lt;input name=""  type="button</a:t>
            </a:r>
            <a:r>
              <a:rPr lang="en-US" altLang="zh-CN" sz="1800" b="0" dirty="0">
                <a:solidFill>
                  <a:srgbClr val="FF0000"/>
                </a:solidFill>
              </a:rPr>
              <a:t>"</a:t>
            </a:r>
            <a:r>
              <a:rPr lang="en-US" altLang="zh-CN" sz="1800" b="0" dirty="0">
                <a:solidFill>
                  <a:srgbClr val="FF0000"/>
                </a:solidFill>
                <a:cs typeface="+mj-cs"/>
              </a:rPr>
              <a:t>  value=</a:t>
            </a:r>
            <a:r>
              <a:rPr lang="en-US" altLang="zh-CN" sz="1800" b="0" dirty="0">
                <a:solidFill>
                  <a:srgbClr val="FF0000"/>
                </a:solidFill>
              </a:rPr>
              <a:t>""</a:t>
            </a:r>
            <a:r>
              <a:rPr lang="en-US" altLang="zh-CN" sz="1800" b="0" dirty="0">
                <a:solidFill>
                  <a:srgbClr val="FF0000"/>
                </a:solidFill>
                <a:cs typeface="+mj-cs"/>
              </a:rPr>
              <a:t>  onclick=""&gt;</a:t>
            </a:r>
          </a:p>
          <a:p>
            <a:pPr marL="0" lvl="1" indent="0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None/>
            </a:pPr>
            <a:r>
              <a:rPr lang="zh-CN" altLang="en-US" sz="1800" b="0" dirty="0">
                <a:cs typeface="+mj-cs"/>
              </a:rPr>
              <a:t>注：普通按钮需要定义</a:t>
            </a:r>
            <a:r>
              <a:rPr lang="en-US" altLang="zh-CN" sz="1800" b="0" dirty="0" err="1">
                <a:cs typeface="+mj-cs"/>
              </a:rPr>
              <a:t>onclick</a:t>
            </a:r>
            <a:r>
              <a:rPr lang="zh-CN" altLang="en-US" sz="1800" b="0" dirty="0">
                <a:cs typeface="+mj-cs"/>
              </a:rPr>
              <a:t>属性，才能进行表单处理。 </a:t>
            </a:r>
          </a:p>
        </p:txBody>
      </p:sp>
    </p:spTree>
    <p:extLst>
      <p:ext uri="{BB962C8B-B14F-4D97-AF65-F5344CB8AC3E}">
        <p14:creationId xmlns:p14="http://schemas.microsoft.com/office/powerpoint/2010/main" val="232295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按钮组合案例</a:t>
            </a:r>
          </a:p>
        </p:txBody>
      </p:sp>
      <p:sp>
        <p:nvSpPr>
          <p:cNvPr id="2" name="矩形 1"/>
          <p:cNvSpPr/>
          <p:nvPr/>
        </p:nvSpPr>
        <p:spPr>
          <a:xfrm>
            <a:off x="533400" y="800100"/>
            <a:ext cx="8534400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edu_12_3_4.html --&gt;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&lt;head&gt;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&lt;meta 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="UTF-8"&gt;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三种按钮的应用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input{width:100px;height:25px;}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body{text-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align:center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{width:400px;height:180px;}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&lt;form&gt;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&lt;legend&gt;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三种按钮的应用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&lt;/legend&gt;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&lt;h3&gt;</a:t>
            </a: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请输入用户信息：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>
              <a:lnSpc>
                <a:spcPts val="1400"/>
              </a:lnSpc>
            </a:pP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用户名：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type="text" name="username" size="10"/&gt;</a:t>
            </a:r>
          </a:p>
          <a:p>
            <a:pPr>
              <a:lnSpc>
                <a:spcPts val="1400"/>
              </a:lnSpc>
            </a:pPr>
            <a:r>
              <a:rPr lang="zh-CN" altLang="en-US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密码：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type="password" name="password" size="10"/&gt;&lt;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/&gt;&lt;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5481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按钮组合案例</a:t>
            </a:r>
          </a:p>
        </p:txBody>
      </p:sp>
      <p:sp>
        <p:nvSpPr>
          <p:cNvPr id="2" name="矩形 1"/>
          <p:cNvSpPr/>
          <p:nvPr/>
        </p:nvSpPr>
        <p:spPr>
          <a:xfrm>
            <a:off x="533400" y="819151"/>
            <a:ext cx="85344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&amp;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nbsp;&amp;nbsp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;&lt;input type="submit" name="submit" value="</a:t>
            </a:r>
            <a:r>
              <a:rPr lang="zh-CN" altLang="en-US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提交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"/&gt;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type="reset" name="reset" value="</a:t>
            </a:r>
            <a:r>
              <a:rPr lang="zh-CN" altLang="en-US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重置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"/&gt;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&lt;input type="button" name="button" value="</a:t>
            </a:r>
            <a:r>
              <a:rPr lang="zh-CN" altLang="en-US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注册新用户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javascript:alert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('</a:t>
            </a:r>
            <a:r>
              <a:rPr lang="zh-CN" altLang="en-US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注册新用户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');"/&gt;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&lt;/form&gt;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&lt;/body&gt;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en-US" altLang="zh-CN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419350"/>
            <a:ext cx="6090248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522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12.3.9-12.3.10 </a:t>
            </a:r>
            <a:r>
              <a:rPr lang="zh-CN" altLang="en-US" dirty="0"/>
              <a:t>文件选择框及隐藏框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8534400" cy="2000250"/>
          </a:xfrm>
        </p:spPr>
        <p:txBody>
          <a:bodyPr/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cs typeface="Verdana" pitchFamily="34" charset="0"/>
              </a:rPr>
              <a:t>     &lt;input  name=""  type="file"&gt;</a:t>
            </a:r>
          </a:p>
          <a:p>
            <a:pPr>
              <a:lnSpc>
                <a:spcPts val="2800"/>
              </a:lnSpc>
              <a:buNone/>
            </a:pPr>
            <a:r>
              <a:rPr lang="zh-CN" altLang="en-US" sz="1800" b="0" dirty="0"/>
              <a:t>注：选择文件后并不能真正打开，只是将文件名回填到文件输入框内。</a:t>
            </a:r>
            <a:endParaRPr lang="en-US" altLang="zh-CN" sz="1800" dirty="0"/>
          </a:p>
          <a:p>
            <a:pPr>
              <a:lnSpc>
                <a:spcPts val="2800"/>
              </a:lnSpc>
              <a:buNone/>
            </a:pPr>
            <a:r>
              <a:rPr lang="en-US" altLang="zh-CN" sz="1800" b="0" dirty="0">
                <a:solidFill>
                  <a:srgbClr val="FF0000"/>
                </a:solidFill>
              </a:rPr>
              <a:t>     &lt;input name="" type="hidden" value=""&gt;</a:t>
            </a:r>
          </a:p>
          <a:p>
            <a:pPr>
              <a:lnSpc>
                <a:spcPts val="2800"/>
              </a:lnSpc>
              <a:buNone/>
            </a:pPr>
            <a:r>
              <a:rPr lang="zh-CN" altLang="en-US" sz="1800" b="0" dirty="0"/>
              <a:t>注：隐藏框不显示在表单中，随用户表单一起提交给服务器。</a:t>
            </a:r>
            <a:endParaRPr lang="en-US" altLang="zh-CN" sz="1800" dirty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287655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edu_12_3_5.html --&gt;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&lt;meta charset="UTF-8"&gt;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&lt;title&gt;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文件选择框与隐藏框的应用例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&lt;style type="text/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  </a:t>
            </a:r>
          </a:p>
          <a:p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{width:500px;height:150px;margin:20px;}</a:t>
            </a:r>
          </a:p>
          <a:p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5172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文件选择框、隐藏框案例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3400" y="835864"/>
            <a:ext cx="5257800" cy="357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400" dirty="0"/>
              <a:t>&lt;/head&gt;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500"/>
              </a:lnSpc>
            </a:pPr>
            <a:r>
              <a:rPr lang="en-US" altLang="zh-CN" sz="1400" dirty="0"/>
              <a:t>&lt;form&gt;</a:t>
            </a:r>
          </a:p>
          <a:p>
            <a:pPr>
              <a:lnSpc>
                <a:spcPts val="15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fieldset</a:t>
            </a:r>
            <a:r>
              <a:rPr lang="en-US" altLang="zh-CN" sz="1400" dirty="0"/>
              <a:t>&gt;</a:t>
            </a:r>
          </a:p>
          <a:p>
            <a:pPr indent="357188">
              <a:lnSpc>
                <a:spcPts val="1500"/>
              </a:lnSpc>
            </a:pPr>
            <a:r>
              <a:rPr lang="en-US" altLang="zh-CN" sz="1400" dirty="0"/>
              <a:t>&lt;legend&gt;</a:t>
            </a:r>
            <a:r>
              <a:rPr lang="zh-CN" altLang="en-US" sz="1400" dirty="0"/>
              <a:t>文件选择框与隐藏框的应用例</a:t>
            </a:r>
            <a:r>
              <a:rPr lang="en-US" altLang="zh-CN" sz="1400" dirty="0"/>
              <a:t>&lt;/legend&gt;</a:t>
            </a:r>
          </a:p>
          <a:p>
            <a:pPr>
              <a:lnSpc>
                <a:spcPts val="1500"/>
              </a:lnSpc>
            </a:pPr>
            <a:r>
              <a:rPr lang="en-US" altLang="zh-CN" sz="1400" dirty="0"/>
              <a:t>&lt;h4&gt;</a:t>
            </a:r>
            <a:r>
              <a:rPr lang="zh-CN" altLang="en-US" sz="1400" dirty="0"/>
              <a:t>请输入个人信息：</a:t>
            </a:r>
            <a:r>
              <a:rPr lang="en-US" altLang="zh-CN" sz="1400" dirty="0"/>
              <a:t>&lt;/h4&gt;</a:t>
            </a:r>
          </a:p>
          <a:p>
            <a:pPr indent="442913">
              <a:lnSpc>
                <a:spcPts val="1500"/>
              </a:lnSpc>
            </a:pPr>
            <a:r>
              <a:rPr lang="zh-CN" altLang="en-US" sz="1400" dirty="0"/>
              <a:t>姓名</a:t>
            </a:r>
            <a:r>
              <a:rPr lang="en-US" altLang="zh-CN" sz="1400" dirty="0"/>
              <a:t>:&lt;input type="text" name="name" size="10"/&gt;</a:t>
            </a:r>
          </a:p>
          <a:p>
            <a:pPr indent="442913">
              <a:lnSpc>
                <a:spcPts val="1500"/>
              </a:lnSpc>
            </a:pPr>
            <a:r>
              <a:rPr lang="zh-CN" altLang="en-US" sz="1400" dirty="0"/>
              <a:t>性别</a:t>
            </a:r>
            <a:r>
              <a:rPr lang="en-US" altLang="zh-CN" sz="1400" dirty="0"/>
              <a:t>:&lt;input type="radio" name="sex" value="male"/&gt;</a:t>
            </a:r>
            <a:r>
              <a:rPr lang="zh-CN" altLang="en-US" sz="1400" dirty="0"/>
              <a:t>男</a:t>
            </a:r>
          </a:p>
          <a:p>
            <a:pPr indent="442913">
              <a:lnSpc>
                <a:spcPts val="1500"/>
              </a:lnSpc>
            </a:pPr>
            <a:r>
              <a:rPr lang="en-US" altLang="zh-CN" sz="1400" dirty="0"/>
              <a:t>&lt;input type="radio" name="sex" value="female"/&gt;</a:t>
            </a:r>
            <a:r>
              <a:rPr lang="zh-CN" altLang="en-US" sz="1400" dirty="0"/>
              <a:t>女</a:t>
            </a:r>
            <a:r>
              <a:rPr lang="en-US" altLang="zh-CN" sz="1400" dirty="0"/>
              <a:t>&amp;</a:t>
            </a:r>
            <a:r>
              <a:rPr lang="en-US" altLang="zh-CN" sz="1400" dirty="0" err="1"/>
              <a:t>nbsp</a:t>
            </a:r>
            <a:r>
              <a:rPr lang="en-US" altLang="zh-CN" sz="1400" dirty="0"/>
              <a:t>;</a:t>
            </a:r>
          </a:p>
          <a:p>
            <a:pPr indent="442913">
              <a:lnSpc>
                <a:spcPts val="1500"/>
              </a:lnSpc>
            </a:pPr>
            <a:r>
              <a:rPr lang="zh-CN" altLang="en-US" sz="1400" dirty="0"/>
              <a:t>年龄</a:t>
            </a:r>
            <a:r>
              <a:rPr lang="en-US" altLang="zh-CN" sz="1400" dirty="0"/>
              <a:t>:&lt;input type="text" name="age" size="8"/&gt;&lt;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</a:t>
            </a:r>
          </a:p>
          <a:p>
            <a:pPr indent="442913">
              <a:lnSpc>
                <a:spcPts val="1500"/>
              </a:lnSpc>
            </a:pPr>
            <a:r>
              <a:rPr lang="en-US" altLang="zh-CN" sz="1400" dirty="0"/>
              <a:t>&lt;h4&gt;</a:t>
            </a:r>
            <a:r>
              <a:rPr lang="zh-CN" altLang="en-US" sz="1400" dirty="0"/>
              <a:t>请选择文件：</a:t>
            </a:r>
            <a:r>
              <a:rPr lang="en-US" altLang="zh-CN" sz="1400" dirty="0"/>
              <a:t>&lt;/h4&gt;</a:t>
            </a:r>
          </a:p>
          <a:p>
            <a:pPr indent="442913">
              <a:lnSpc>
                <a:spcPts val="1500"/>
              </a:lnSpc>
            </a:pPr>
            <a:r>
              <a:rPr lang="en-US" altLang="zh-CN" sz="1400" dirty="0"/>
              <a:t>&lt;input type="file" name="file" size="40"&gt;&lt;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 indent="442913">
              <a:lnSpc>
                <a:spcPts val="1500"/>
              </a:lnSpc>
            </a:pPr>
            <a:r>
              <a:rPr lang="en-US" altLang="zh-CN" sz="1400" dirty="0"/>
              <a:t>&lt;input type="hidden" name="admin" value="ABCD"&gt;</a:t>
            </a:r>
          </a:p>
          <a:p>
            <a:pPr>
              <a:lnSpc>
                <a:spcPts val="1500"/>
              </a:lnSpc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fieldset</a:t>
            </a:r>
            <a:r>
              <a:rPr lang="en-US" altLang="zh-CN" sz="1400" dirty="0"/>
              <a:t>&gt;</a:t>
            </a:r>
          </a:p>
          <a:p>
            <a:pPr>
              <a:lnSpc>
                <a:spcPts val="1500"/>
              </a:lnSpc>
            </a:pPr>
            <a:r>
              <a:rPr lang="en-US" altLang="zh-CN" sz="1400" dirty="0"/>
              <a:t>&lt;/form&gt;</a:t>
            </a:r>
          </a:p>
          <a:p>
            <a:pPr>
              <a:lnSpc>
                <a:spcPts val="1500"/>
              </a:lnSpc>
            </a:pPr>
            <a:r>
              <a:rPr lang="en-US" altLang="zh-CN" sz="1400" dirty="0"/>
              <a:t>&lt;/body&gt;</a:t>
            </a:r>
          </a:p>
          <a:p>
            <a:pPr>
              <a:lnSpc>
                <a:spcPts val="1500"/>
              </a:lnSpc>
            </a:pPr>
            <a:r>
              <a:rPr lang="en-US" altLang="zh-CN" sz="1400" dirty="0"/>
              <a:t>&lt;/html&gt;</a:t>
            </a:r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52750"/>
            <a:ext cx="2514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463637" y="48339"/>
            <a:ext cx="21672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463637" y="1262778"/>
            <a:ext cx="21672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123950"/>
            <a:ext cx="2992437" cy="173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791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 </a:t>
            </a:r>
            <a:r>
              <a:rPr lang="zh-CN" altLang="en-US" dirty="0"/>
              <a:t>多行文本输入框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474075" cy="446484"/>
          </a:xfrm>
        </p:spPr>
        <p:txBody>
          <a:bodyPr/>
          <a:lstStyle/>
          <a:p>
            <a:pPr lvl="1" indent="-533400">
              <a:buNone/>
              <a:tabLst>
                <a:tab pos="715963" algn="l"/>
              </a:tabLst>
            </a:pPr>
            <a:r>
              <a:rPr lang="zh-CN" altLang="en-US" sz="1800" b="0" dirty="0">
                <a:solidFill>
                  <a:srgbClr val="FF0000"/>
                </a:solidFill>
              </a:rPr>
              <a:t>语法：</a:t>
            </a:r>
            <a:r>
              <a:rPr lang="en-US" altLang="zh-CN" sz="1800" b="0" dirty="0">
                <a:solidFill>
                  <a:srgbClr val="FF0000"/>
                </a:solidFill>
              </a:rPr>
              <a:t>&lt;</a:t>
            </a:r>
            <a:r>
              <a:rPr lang="en-US" altLang="zh-CN" sz="1800" b="0" dirty="0" err="1">
                <a:solidFill>
                  <a:srgbClr val="FF0000"/>
                </a:solidFill>
              </a:rPr>
              <a:t>textarea</a:t>
            </a:r>
            <a:r>
              <a:rPr lang="en-US" altLang="zh-CN" sz="1800" b="0" dirty="0">
                <a:solidFill>
                  <a:srgbClr val="FF0000"/>
                </a:solidFill>
              </a:rPr>
              <a:t> name=""  rows="" cols="" wrap=""&gt; &lt;/</a:t>
            </a:r>
            <a:r>
              <a:rPr lang="en-US" altLang="zh-CN" sz="1800" b="0" dirty="0" err="1">
                <a:solidFill>
                  <a:srgbClr val="FF0000"/>
                </a:solidFill>
              </a:rPr>
              <a:t>textarea</a:t>
            </a:r>
            <a:r>
              <a:rPr lang="en-US" altLang="zh-CN" sz="1800" b="0" dirty="0">
                <a:solidFill>
                  <a:srgbClr val="FF0000"/>
                </a:solidFill>
              </a:rPr>
              <a:t>&gt; </a:t>
            </a:r>
            <a:endParaRPr lang="en-US" altLang="zh-CN" sz="1400" b="0" dirty="0">
              <a:solidFill>
                <a:srgbClr val="FF0000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33400" y="1314451"/>
            <a:ext cx="4953000" cy="296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&lt;!-- edu_12_4_1.html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&lt;meta charset="UTF-8"&gt;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&lt;title&gt;</a:t>
            </a:r>
            <a:r>
              <a:rPr lang="zh-CN" altLang="en-US" sz="1400" dirty="0"/>
              <a:t>征求意见表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&lt;form&gt;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&lt;h3&gt;</a:t>
            </a:r>
            <a:r>
              <a:rPr lang="zh-CN" altLang="en-US" sz="1400" dirty="0"/>
              <a:t>请您填写宝贵意见：</a:t>
            </a:r>
            <a:r>
              <a:rPr lang="en-US" altLang="zh-CN" sz="1400" dirty="0"/>
              <a:t>&lt;/h3&gt;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textarea</a:t>
            </a:r>
            <a:r>
              <a:rPr lang="en-US" altLang="zh-CN" sz="1400" dirty="0"/>
              <a:t> name="info" rows="4" cols="50" wrap="virtual"&gt;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textarea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&lt;/form&gt;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&lt;/html&gt;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648200" y="2920246"/>
            <a:ext cx="4419600" cy="149380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rows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：指定输入的行数；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cols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：指定输入的列数；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wrap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：指定文本如何换行，值分别为：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wrap | virtual | physical | off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200150"/>
            <a:ext cx="2646363" cy="141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849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本章学习目标</a:t>
            </a:r>
          </a:p>
        </p:txBody>
      </p:sp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533400" y="789238"/>
            <a:ext cx="8458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tabLst>
                <a:tab pos="711200" algn="l"/>
              </a:tabLst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前端开发工程师应掌握以下内容：</a:t>
            </a:r>
            <a:endParaRPr lang="en-US" altLang="zh-CN" b="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363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  <a:tabLst>
                <a:tab pos="711200" algn="l"/>
              </a:tabLst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理解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Web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网页中表单的概念与作用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b="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363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  <a:tabLst>
                <a:tab pos="711200" algn="l"/>
              </a:tabLst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掌握表单结构语法及属性语法。</a:t>
            </a:r>
          </a:p>
          <a:p>
            <a:pPr marL="360363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  <a:tabLst>
                <a:tab pos="711200" algn="l"/>
              </a:tabLst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掌握表单元素标记语法及属性语法。</a:t>
            </a:r>
          </a:p>
          <a:p>
            <a:pPr marL="360363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  <a:tabLst>
                <a:tab pos="711200" algn="l"/>
              </a:tabLst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掌握域和域标题标记语法。</a:t>
            </a:r>
          </a:p>
          <a:p>
            <a:pPr marL="360363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  <a:tabLst>
                <a:tab pos="711200" algn="l"/>
              </a:tabLst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学会综合运用表单及表单元素设计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Web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网页。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12.5 </a:t>
            </a:r>
            <a:r>
              <a:rPr lang="zh-CN" altLang="en-US" dirty="0"/>
              <a:t>下拉列表框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63600"/>
            <a:ext cx="8458200" cy="2317750"/>
          </a:xfrm>
          <a:ln>
            <a:solidFill>
              <a:schemeClr val="bg1"/>
            </a:solidFill>
          </a:ln>
        </p:spPr>
        <p:txBody>
          <a:bodyPr/>
          <a:lstStyle/>
          <a:p>
            <a:pPr lvl="1">
              <a:lnSpc>
                <a:spcPts val="32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&lt;select name="" size="" multiple&gt;</a:t>
            </a:r>
          </a:p>
          <a:p>
            <a:pPr lvl="1">
              <a:lnSpc>
                <a:spcPts val="32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&lt;option value=""  selected&gt;</a:t>
            </a:r>
            <a:r>
              <a:rPr lang="zh-CN" altLang="en-US" sz="1600" b="0" dirty="0">
                <a:solidFill>
                  <a:srgbClr val="FF0000"/>
                </a:solidFill>
              </a:rPr>
              <a:t>选项内容</a:t>
            </a:r>
            <a:r>
              <a:rPr lang="en-US" altLang="zh-CN" sz="1600" b="0" dirty="0">
                <a:solidFill>
                  <a:srgbClr val="FF0000"/>
                </a:solidFill>
              </a:rPr>
              <a:t>&lt;/option&gt;</a:t>
            </a:r>
          </a:p>
          <a:p>
            <a:pPr lvl="1">
              <a:lnSpc>
                <a:spcPts val="32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&lt;option value=""&gt;</a:t>
            </a:r>
            <a:r>
              <a:rPr lang="zh-CN" altLang="en-US" sz="1600" b="0" dirty="0">
                <a:solidFill>
                  <a:srgbClr val="FF0000"/>
                </a:solidFill>
              </a:rPr>
              <a:t>选项内容</a:t>
            </a:r>
            <a:r>
              <a:rPr lang="en-US" altLang="zh-CN" sz="1600" b="0" dirty="0">
                <a:solidFill>
                  <a:srgbClr val="FF0000"/>
                </a:solidFill>
              </a:rPr>
              <a:t>&lt;/option&gt;</a:t>
            </a:r>
          </a:p>
          <a:p>
            <a:pPr lvl="1">
              <a:lnSpc>
                <a:spcPts val="3200"/>
              </a:lnSpc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&lt;option value=""&gt;</a:t>
            </a:r>
            <a:r>
              <a:rPr lang="zh-CN" altLang="en-US" sz="1600" b="0" dirty="0">
                <a:solidFill>
                  <a:srgbClr val="FF0000"/>
                </a:solidFill>
              </a:rPr>
              <a:t>选项内容</a:t>
            </a:r>
            <a:r>
              <a:rPr lang="en-US" altLang="zh-CN" sz="1600" b="0" dirty="0">
                <a:solidFill>
                  <a:srgbClr val="FF0000"/>
                </a:solidFill>
              </a:rPr>
              <a:t>&lt;/option&gt;  </a:t>
            </a:r>
          </a:p>
          <a:p>
            <a:pPr lvl="1">
              <a:lnSpc>
                <a:spcPts val="3200"/>
              </a:lnSpc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&lt;/select&gt;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58800" y="3181350"/>
            <a:ext cx="8458200" cy="13876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size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定义下拉列表的大小；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ts val="3500"/>
              </a:lnSpc>
            </a:pP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multiple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设置列表框支持多选；</a:t>
            </a:r>
            <a:endParaRPr lang="en-US" altLang="zh-CN" sz="2000" b="0" dirty="0">
              <a:latin typeface="微软雅黑" pitchFamily="34" charset="-122"/>
              <a:ea typeface="微软雅黑" pitchFamily="34" charset="-122"/>
            </a:endParaRPr>
          </a:p>
          <a:p>
            <a:pPr indent="449263">
              <a:lnSpc>
                <a:spcPts val="3500"/>
              </a:lnSpc>
            </a:pP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selected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设置选项为预选状态。</a:t>
            </a:r>
          </a:p>
        </p:txBody>
      </p:sp>
    </p:spTree>
    <p:extLst>
      <p:ext uri="{BB962C8B-B14F-4D97-AF65-F5344CB8AC3E}">
        <p14:creationId xmlns:p14="http://schemas.microsoft.com/office/powerpoint/2010/main" val="110213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12.5 </a:t>
            </a:r>
            <a:r>
              <a:rPr lang="zh-CN" altLang="en-US" dirty="0"/>
              <a:t>下拉列表框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33400" y="813971"/>
            <a:ext cx="5181600" cy="368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&lt;!-- edu_12_5_1.html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&lt;meta charset="UTF-8"&gt;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&lt;title&gt;</a:t>
            </a:r>
            <a:r>
              <a:rPr lang="zh-CN" altLang="en-US" sz="1400" dirty="0"/>
              <a:t>下拉列表框的应用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&lt;form&gt;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&lt;h3&gt;</a:t>
            </a:r>
            <a:r>
              <a:rPr lang="zh-CN" altLang="en-US" sz="1400" dirty="0"/>
              <a:t>请选择您的课程</a:t>
            </a:r>
            <a:r>
              <a:rPr lang="en-US" altLang="zh-CN" sz="1400" dirty="0"/>
              <a:t>:&lt;/h3&gt;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&lt;select name="course" size="4" multiple&gt;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&lt;option value="c1" selected&gt;C/C++</a:t>
            </a:r>
            <a:r>
              <a:rPr lang="zh-CN" altLang="en-US" sz="1400" dirty="0"/>
              <a:t>程序设计</a:t>
            </a:r>
            <a:r>
              <a:rPr lang="en-US" altLang="zh-CN" sz="1400" dirty="0"/>
              <a:t>&lt;/option&gt;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&lt;option value="c2"&gt;</a:t>
            </a:r>
            <a:r>
              <a:rPr lang="zh-CN" altLang="en-US" sz="1400" dirty="0"/>
              <a:t>计算机网络</a:t>
            </a:r>
            <a:r>
              <a:rPr lang="en-US" altLang="zh-CN" sz="1400" dirty="0"/>
              <a:t>&lt;/option&gt;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&lt;option value="c3" &gt;</a:t>
            </a:r>
            <a:r>
              <a:rPr lang="zh-CN" altLang="en-US" sz="1400" dirty="0"/>
              <a:t>数据结构</a:t>
            </a:r>
            <a:r>
              <a:rPr lang="en-US" altLang="zh-CN" sz="1400" dirty="0"/>
              <a:t>&lt;/option&gt;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&lt;option value="c4"&gt;Java</a:t>
            </a:r>
            <a:r>
              <a:rPr lang="zh-CN" altLang="en-US" sz="1400" dirty="0"/>
              <a:t>程序设计</a:t>
            </a:r>
            <a:r>
              <a:rPr lang="en-US" altLang="zh-CN" sz="1400" dirty="0"/>
              <a:t>&lt;/option&gt;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&lt;option value="c5"&gt;</a:t>
            </a:r>
            <a:r>
              <a:rPr lang="zh-CN" altLang="en-US" sz="1400" dirty="0"/>
              <a:t>计算机组成原理</a:t>
            </a:r>
            <a:r>
              <a:rPr lang="en-US" altLang="zh-CN" sz="1400" dirty="0"/>
              <a:t>&lt;/option&gt;	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&lt;/select&gt;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&lt;/form&gt;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276350"/>
            <a:ext cx="279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844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12.6 </a:t>
            </a:r>
            <a:r>
              <a:rPr lang="zh-CN" altLang="en-US" dirty="0"/>
              <a:t>综合实例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36997" y="3790950"/>
            <a:ext cx="8465335" cy="820546"/>
          </a:xfrm>
          <a:prstGeom prst="rect">
            <a:avLst/>
          </a:prstGeom>
          <a:noFill/>
          <a:ln w="9525">
            <a:solidFill>
              <a:srgbClr val="0000FA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采用表格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+CSS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完成页面布局设计。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标记包含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标记包含表单控件（表单元素）。表格为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856" y="895350"/>
            <a:ext cx="4840288" cy="278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522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12.6 </a:t>
            </a:r>
            <a:r>
              <a:rPr lang="zh-CN" altLang="en-US" dirty="0"/>
              <a:t>综合实例</a:t>
            </a:r>
            <a:r>
              <a:rPr lang="en-US" altLang="zh-CN" dirty="0"/>
              <a:t>-</a:t>
            </a:r>
            <a:r>
              <a:rPr lang="zh-CN" altLang="en-US" dirty="0"/>
              <a:t>分析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79214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&lt;!-- edu_12_6_1.html --&gt;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&lt;title&gt;</a:t>
            </a:r>
            <a:r>
              <a:rPr lang="zh-CN" altLang="en-US" sz="1600" dirty="0">
                <a:ea typeface="宋体" charset="-122"/>
              </a:rPr>
              <a:t>第十八届中国国际广告节会议注册表</a:t>
            </a:r>
            <a:r>
              <a:rPr lang="en-US" altLang="zh-CN" sz="1600" dirty="0">
                <a:ea typeface="宋体" charset="-122"/>
              </a:rPr>
              <a:t>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&lt;style type="text/</a:t>
            </a:r>
            <a:r>
              <a:rPr lang="en-US" altLang="zh-CN" sz="1600" dirty="0" err="1">
                <a:ea typeface="宋体" charset="-122"/>
              </a:rPr>
              <a:t>css</a:t>
            </a:r>
            <a:r>
              <a:rPr lang="en-US" altLang="zh-CN" sz="1600" dirty="0">
                <a:ea typeface="宋体" charset="-122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body{ </a:t>
            </a:r>
            <a:r>
              <a:rPr lang="en-US" altLang="zh-CN" sz="1600" dirty="0" err="1">
                <a:ea typeface="宋体" charset="-122"/>
              </a:rPr>
              <a:t>text-align:center</a:t>
            </a:r>
            <a:r>
              <a:rPr lang="en-US" altLang="zh-CN" sz="1600" dirty="0">
                <a:ea typeface="宋体" charset="-122"/>
              </a:rPr>
              <a:t>;}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h1{ font-size:25px;text-align:center;}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.</a:t>
            </a:r>
            <a:r>
              <a:rPr lang="en-US" altLang="zh-CN" sz="1600" dirty="0" err="1">
                <a:ea typeface="宋体" charset="-122"/>
              </a:rPr>
              <a:t>zhuce</a:t>
            </a:r>
            <a:r>
              <a:rPr lang="en-US" altLang="zh-CN" sz="1600" dirty="0">
                <a:ea typeface="宋体" charset="-122"/>
              </a:rPr>
              <a:t>{ font-size:14px;align:center;width:840px; margin:0 </a:t>
            </a:r>
            <a:r>
              <a:rPr lang="en-US" altLang="zh-CN" sz="1600" dirty="0" err="1">
                <a:ea typeface="宋体" charset="-122"/>
              </a:rPr>
              <a:t>auto;background</a:t>
            </a:r>
            <a:r>
              <a:rPr lang="en-US" altLang="zh-CN" sz="1600" dirty="0">
                <a:ea typeface="宋体" charset="-122"/>
              </a:rPr>
              <a:t>:#f7f7f7;}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.</a:t>
            </a:r>
            <a:r>
              <a:rPr lang="en-US" altLang="zh-CN" sz="1600" dirty="0" err="1">
                <a:ea typeface="宋体" charset="-122"/>
              </a:rPr>
              <a:t>zhuce</a:t>
            </a:r>
            <a:r>
              <a:rPr lang="en-US" altLang="zh-CN" sz="1600" dirty="0">
                <a:ea typeface="宋体" charset="-122"/>
              </a:rPr>
              <a:t> td{ border:1px solid #ccc;padding:2px 3px;text-align:center;}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.</a:t>
            </a:r>
            <a:r>
              <a:rPr lang="en-US" altLang="zh-CN" sz="1600" dirty="0" err="1">
                <a:ea typeface="宋体" charset="-122"/>
              </a:rPr>
              <a:t>zhuce</a:t>
            </a:r>
            <a:r>
              <a:rPr lang="en-US" altLang="zh-CN" sz="1600" dirty="0">
                <a:ea typeface="宋体" charset="-122"/>
              </a:rPr>
              <a:t> .</a:t>
            </a:r>
            <a:r>
              <a:rPr lang="en-US" altLang="zh-CN" sz="1600" dirty="0" err="1">
                <a:ea typeface="宋体" charset="-122"/>
              </a:rPr>
              <a:t>ibg</a:t>
            </a:r>
            <a:r>
              <a:rPr lang="en-US" altLang="zh-CN" sz="1600" dirty="0">
                <a:ea typeface="宋体" charset="-122"/>
              </a:rPr>
              <a:t>{ </a:t>
            </a:r>
            <a:r>
              <a:rPr lang="en-US" altLang="zh-CN" sz="1600" dirty="0" err="1">
                <a:ea typeface="宋体" charset="-122"/>
              </a:rPr>
              <a:t>text-align:left</a:t>
            </a:r>
            <a:r>
              <a:rPr lang="en-US" altLang="zh-CN" sz="1600" dirty="0">
                <a:ea typeface="宋体" charset="-122"/>
              </a:rPr>
              <a:t>;}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  .</a:t>
            </a:r>
            <a:r>
              <a:rPr lang="en-US" altLang="zh-CN" sz="1600" dirty="0" err="1">
                <a:ea typeface="宋体" charset="-122"/>
              </a:rPr>
              <a:t>zhuce</a:t>
            </a:r>
            <a:r>
              <a:rPr lang="en-US" altLang="zh-CN" sz="1600" dirty="0">
                <a:ea typeface="宋体" charset="-122"/>
              </a:rPr>
              <a:t> .</a:t>
            </a:r>
            <a:r>
              <a:rPr lang="en-US" altLang="zh-CN" sz="1600" dirty="0" err="1">
                <a:ea typeface="宋体" charset="-122"/>
              </a:rPr>
              <a:t>bbg</a:t>
            </a:r>
            <a:r>
              <a:rPr lang="en-US" altLang="zh-CN" sz="1600" dirty="0">
                <a:ea typeface="宋体" charset="-122"/>
              </a:rPr>
              <a:t>{ padding:20px 0;font-size:13px;}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&lt;/style&gt;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&lt;/head&gt;</a:t>
            </a:r>
            <a:endParaRPr lang="en-US" altLang="zh-CN" sz="1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374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</a:t>
            </a:r>
            <a:r>
              <a:rPr lang="zh-CN" altLang="en-US" dirty="0"/>
              <a:t>综合实例</a:t>
            </a:r>
            <a:r>
              <a:rPr lang="en-US" altLang="zh-CN" dirty="0"/>
              <a:t>-</a:t>
            </a:r>
            <a:r>
              <a:rPr lang="zh-CN" altLang="en-US" dirty="0"/>
              <a:t>分析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95350"/>
            <a:ext cx="8534400" cy="3792141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355600" algn="l"/>
              </a:tabLst>
            </a:pPr>
            <a:r>
              <a:rPr lang="zh-CN" altLang="en-US" sz="1800" dirty="0"/>
              <a:t>主体设计布局如下，其余代码省略。</a:t>
            </a:r>
            <a:endParaRPr lang="en-US" altLang="zh-CN" sz="1800" dirty="0"/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&lt;body&gt;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&lt;form&gt;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 &lt;table class="</a:t>
            </a:r>
            <a:r>
              <a:rPr lang="en-US" altLang="zh-CN" sz="1800" b="0" dirty="0" err="1">
                <a:ea typeface="宋体" charset="-122"/>
              </a:rPr>
              <a:t>zhuce</a:t>
            </a:r>
            <a:r>
              <a:rPr lang="en-US" altLang="zh-CN" sz="1800" b="0" dirty="0">
                <a:ea typeface="宋体" charset="-122"/>
              </a:rPr>
              <a:t>"&gt;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  &lt;</a:t>
            </a:r>
            <a:r>
              <a:rPr lang="en-US" altLang="zh-CN" sz="1800" b="0" dirty="0" err="1">
                <a:ea typeface="宋体" charset="-122"/>
              </a:rPr>
              <a:t>tr</a:t>
            </a:r>
            <a:r>
              <a:rPr lang="en-US" altLang="zh-CN" sz="1800" b="0" dirty="0">
                <a:ea typeface="宋体" charset="-122"/>
              </a:rPr>
              <a:t>&gt;&lt;td width="100"&gt;</a:t>
            </a:r>
            <a:r>
              <a:rPr lang="zh-CN" altLang="en-US" sz="1800" b="0" dirty="0">
                <a:ea typeface="宋体" charset="-122"/>
              </a:rPr>
              <a:t>参会者姓名</a:t>
            </a:r>
            <a:r>
              <a:rPr lang="en-US" altLang="zh-CN" sz="1800" b="0" dirty="0">
                <a:ea typeface="宋体" charset="-122"/>
              </a:rPr>
              <a:t>&lt;/td&gt;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   &lt;td </a:t>
            </a:r>
            <a:r>
              <a:rPr lang="en-US" altLang="zh-CN" sz="1800" b="0" dirty="0" err="1">
                <a:ea typeface="宋体" charset="-122"/>
              </a:rPr>
              <a:t>colspan</a:t>
            </a:r>
            <a:r>
              <a:rPr lang="en-US" altLang="zh-CN" sz="1800" b="0" dirty="0">
                <a:ea typeface="宋体" charset="-122"/>
              </a:rPr>
              <a:t>="4" class="</a:t>
            </a:r>
            <a:r>
              <a:rPr lang="en-US" altLang="zh-CN" sz="1800" b="0" dirty="0" err="1">
                <a:ea typeface="宋体" charset="-122"/>
              </a:rPr>
              <a:t>ibg</a:t>
            </a:r>
            <a:r>
              <a:rPr lang="en-US" altLang="zh-CN" sz="1800" b="0" dirty="0">
                <a:ea typeface="宋体" charset="-122"/>
              </a:rPr>
              <a:t>"&gt;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   &lt;input name="</a:t>
            </a:r>
            <a:r>
              <a:rPr lang="en-US" altLang="zh-CN" sz="1800" b="0" dirty="0" err="1">
                <a:ea typeface="宋体" charset="-122"/>
              </a:rPr>
              <a:t>txtName</a:t>
            </a:r>
            <a:r>
              <a:rPr lang="en-US" altLang="zh-CN" sz="1800" b="0" dirty="0">
                <a:ea typeface="宋体" charset="-122"/>
              </a:rPr>
              <a:t>" type="text"&gt; &lt;/td&gt;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   &lt;td&gt;</a:t>
            </a:r>
            <a:r>
              <a:rPr lang="zh-CN" altLang="en-US" sz="1800" b="0" dirty="0">
                <a:ea typeface="宋体" charset="-122"/>
              </a:rPr>
              <a:t>职务</a:t>
            </a:r>
            <a:r>
              <a:rPr lang="en-US" altLang="zh-CN" sz="1800" b="0" dirty="0">
                <a:ea typeface="宋体" charset="-122"/>
              </a:rPr>
              <a:t>&lt;/td&gt;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   &lt;td </a:t>
            </a:r>
            <a:r>
              <a:rPr lang="en-US" altLang="zh-CN" sz="1800" b="0" dirty="0" err="1">
                <a:ea typeface="宋体" charset="-122"/>
              </a:rPr>
              <a:t>colspan</a:t>
            </a:r>
            <a:r>
              <a:rPr lang="en-US" altLang="zh-CN" sz="1800" b="0" dirty="0">
                <a:ea typeface="宋体" charset="-122"/>
              </a:rPr>
              <a:t>="3" class="</a:t>
            </a:r>
            <a:r>
              <a:rPr lang="en-US" altLang="zh-CN" sz="1800" b="0" dirty="0" err="1">
                <a:ea typeface="宋体" charset="-122"/>
              </a:rPr>
              <a:t>ibg</a:t>
            </a:r>
            <a:r>
              <a:rPr lang="en-US" altLang="zh-CN" sz="1800" b="0" dirty="0">
                <a:ea typeface="宋体" charset="-122"/>
              </a:rPr>
              <a:t>"&gt;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  &lt;input name="</a:t>
            </a:r>
            <a:r>
              <a:rPr lang="en-US" altLang="zh-CN" sz="1800" b="0" dirty="0" err="1">
                <a:ea typeface="宋体" charset="-122"/>
              </a:rPr>
              <a:t>txtZhiwu</a:t>
            </a:r>
            <a:r>
              <a:rPr lang="en-US" altLang="zh-CN" sz="1800" b="0" dirty="0">
                <a:ea typeface="宋体" charset="-122"/>
              </a:rPr>
              <a:t>" type="text"&gt;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  &lt;/td&gt;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 &lt;/</a:t>
            </a:r>
            <a:r>
              <a:rPr lang="en-US" altLang="zh-CN" sz="1800" b="0" dirty="0" err="1">
                <a:ea typeface="宋体" charset="-122"/>
              </a:rPr>
              <a:t>tr</a:t>
            </a:r>
            <a:r>
              <a:rPr lang="en-US" altLang="zh-CN" sz="1800" b="0" dirty="0">
                <a:ea typeface="宋体" charset="-122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 ……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 &lt;/table&gt;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    &lt;/form&gt;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tabLst>
                <a:tab pos="355600" algn="l"/>
              </a:tabLst>
            </a:pPr>
            <a:r>
              <a:rPr lang="en-US" altLang="zh-CN" sz="1800" b="0" dirty="0">
                <a:ea typeface="宋体" charset="-122"/>
              </a:rPr>
              <a:t>&lt;/body&gt;</a:t>
            </a:r>
            <a:endParaRPr lang="zh-CN" altLang="en-US" sz="1800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42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7150"/>
            <a:ext cx="7761287" cy="567929"/>
          </a:xfrm>
        </p:spPr>
        <p:txBody>
          <a:bodyPr/>
          <a:lstStyle/>
          <a:p>
            <a:r>
              <a:rPr lang="zh-CN" altLang="en-US" dirty="0"/>
              <a:t>本章小结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10817"/>
            <a:ext cx="8534400" cy="3792140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/>
              <a:t>     </a:t>
            </a:r>
            <a:r>
              <a:rPr lang="zh-CN" altLang="zh-CN" sz="2000" dirty="0"/>
              <a:t>表单是</a:t>
            </a:r>
            <a:r>
              <a:rPr lang="en-US" altLang="zh-CN" sz="2000" dirty="0"/>
              <a:t>Web</a:t>
            </a:r>
            <a:r>
              <a:rPr lang="zh-CN" altLang="zh-CN" sz="2000" dirty="0"/>
              <a:t>服务器端和客户端进行信息交互的主要桥梁。</a:t>
            </a:r>
            <a:r>
              <a:rPr lang="en-US" altLang="zh-CN" sz="2000" dirty="0"/>
              <a:t>Web</a:t>
            </a:r>
            <a:r>
              <a:rPr lang="zh-CN" altLang="zh-CN" sz="2000" dirty="0"/>
              <a:t>服务器通过含有表单和表单控件的</a:t>
            </a:r>
            <a:r>
              <a:rPr lang="en-US" altLang="zh-CN" sz="2000" dirty="0"/>
              <a:t>Web</a:t>
            </a:r>
            <a:r>
              <a:rPr lang="zh-CN" altLang="zh-CN" sz="2000" dirty="0"/>
              <a:t>页面完成用户信息的采集。</a:t>
            </a:r>
            <a:endParaRPr lang="en-US" altLang="zh-CN" sz="2000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/>
              <a:t>     </a:t>
            </a:r>
            <a:r>
              <a:rPr lang="zh-CN" altLang="zh-CN" sz="2000" dirty="0"/>
              <a:t>表单有</a:t>
            </a:r>
            <a:r>
              <a:rPr lang="en-US" altLang="zh-CN" sz="2000" dirty="0"/>
              <a:t>3</a:t>
            </a:r>
            <a:r>
              <a:rPr lang="zh-CN" altLang="zh-CN" sz="2000" dirty="0"/>
              <a:t>个重要属性，分别是</a:t>
            </a:r>
            <a:r>
              <a:rPr lang="en-US" altLang="zh-CN" sz="2000" dirty="0"/>
              <a:t>name</a:t>
            </a:r>
            <a:r>
              <a:rPr lang="zh-CN" altLang="zh-CN" sz="2000" dirty="0"/>
              <a:t>、</a:t>
            </a:r>
            <a:r>
              <a:rPr lang="en-US" altLang="zh-CN" sz="2000" dirty="0"/>
              <a:t>action</a:t>
            </a:r>
            <a:r>
              <a:rPr lang="zh-CN" altLang="zh-CN" sz="2000" dirty="0"/>
              <a:t>、</a:t>
            </a:r>
            <a:r>
              <a:rPr lang="en-US" altLang="zh-CN" sz="2000" dirty="0"/>
              <a:t>method</a:t>
            </a:r>
            <a:r>
              <a:rPr lang="zh-CN" altLang="zh-CN" sz="2000" dirty="0"/>
              <a:t>。表单有</a:t>
            </a:r>
            <a:r>
              <a:rPr lang="en-US" altLang="zh-CN" sz="2000" dirty="0"/>
              <a:t>12</a:t>
            </a:r>
            <a:r>
              <a:rPr lang="zh-CN" altLang="zh-CN" sz="2000" dirty="0"/>
              <a:t>个常用表单控件，分别是单行文本输入框、密码输入框、复选框、单选按钮、图像按钮、提交按钮、重置按钮、普通按钮、文件选择框、隐藏框、多行文本输入框、下拉列表框。</a:t>
            </a:r>
            <a:endParaRPr lang="en-US" altLang="zh-CN" sz="2000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使用域和域标题可以对表单元素进行合理分组。组合运用这些标记，可以使</a:t>
            </a:r>
            <a:r>
              <a:rPr lang="en-US" altLang="zh-CN" sz="2000" dirty="0"/>
              <a:t>HTML</a:t>
            </a:r>
            <a:r>
              <a:rPr lang="zh-CN" altLang="zh-CN" sz="2000" dirty="0"/>
              <a:t>网页和用户更加灵活地交互信息。</a:t>
            </a:r>
          </a:p>
        </p:txBody>
      </p:sp>
    </p:spTree>
    <p:extLst>
      <p:ext uri="{BB962C8B-B14F-4D97-AF65-F5344CB8AC3E}">
        <p14:creationId xmlns:p14="http://schemas.microsoft.com/office/powerpoint/2010/main" val="1311824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+mj-cs"/>
              </a:rPr>
              <a:t>练习与实验 </a:t>
            </a:r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1295400" y="104775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作业：</a:t>
            </a:r>
            <a:endParaRPr lang="en-US" altLang="zh-CN" dirty="0">
              <a:ea typeface="黑体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完成本章练习与实验</a:t>
            </a:r>
          </a:p>
        </p:txBody>
      </p:sp>
    </p:spTree>
    <p:extLst>
      <p:ext uri="{BB962C8B-B14F-4D97-AF65-F5344CB8AC3E}">
        <p14:creationId xmlns:p14="http://schemas.microsoft.com/office/powerpoint/2010/main" val="50827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</a:t>
            </a:r>
            <a:r>
              <a:rPr lang="zh-CN" altLang="en-US" dirty="0"/>
              <a:t>表单概述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02465" y="819150"/>
            <a:ext cx="8534400" cy="3860006"/>
          </a:xfrm>
        </p:spPr>
        <p:txBody>
          <a:bodyPr/>
          <a:lstStyle/>
          <a:p>
            <a:pPr marL="0" indent="457200">
              <a:lnSpc>
                <a:spcPts val="2800"/>
              </a:lnSpc>
              <a:buNone/>
            </a:pPr>
            <a:r>
              <a:rPr lang="zh-CN" altLang="zh-CN" sz="1800" dirty="0"/>
              <a:t>表单是较为复杂的</a:t>
            </a:r>
            <a:r>
              <a:rPr lang="en-US" altLang="zh-CN" sz="1800" dirty="0"/>
              <a:t>HTML</a:t>
            </a:r>
            <a:r>
              <a:rPr lang="zh-CN" altLang="zh-CN" sz="1800" dirty="0"/>
              <a:t>元素，经常与脚本、动态网页、后台数据处理等结合在一起使用，是设计动态网页的必备元素。</a:t>
            </a:r>
            <a:endParaRPr lang="en-US" altLang="zh-CN" sz="1800" dirty="0"/>
          </a:p>
          <a:p>
            <a:pPr marL="0" indent="457200">
              <a:lnSpc>
                <a:spcPts val="2800"/>
              </a:lnSpc>
              <a:buNone/>
            </a:pPr>
            <a:r>
              <a:rPr lang="zh-CN" altLang="zh-CN" sz="1800" dirty="0"/>
              <a:t>利用表单可以在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页面中插入一些表单控件</a:t>
            </a:r>
            <a:r>
              <a:rPr lang="en-US" altLang="zh-CN" sz="1800" dirty="0"/>
              <a:t>(</a:t>
            </a:r>
            <a:r>
              <a:rPr lang="zh-CN" altLang="zh-CN" sz="1800" dirty="0"/>
              <a:t>元素</a:t>
            </a:r>
            <a:r>
              <a:rPr lang="en-US" altLang="zh-CN" sz="1800" dirty="0"/>
              <a:t>)</a:t>
            </a:r>
            <a:r>
              <a:rPr lang="zh-CN" altLang="zh-CN" sz="1800" dirty="0"/>
              <a:t>，如文本框、提交按钮、重置按钮、单选按钮、复选框、下拉列表框等，完成各类信息的采集。</a:t>
            </a:r>
            <a:endParaRPr lang="en-US" altLang="zh-CN" sz="1800" dirty="0"/>
          </a:p>
          <a:p>
            <a:pPr lvl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/>
              <a:t> </a:t>
            </a:r>
            <a:r>
              <a:rPr lang="zh-CN" altLang="zh-CN" sz="1800" dirty="0"/>
              <a:t>基本语法</a:t>
            </a:r>
            <a:r>
              <a:rPr lang="zh-CN" altLang="en-US" sz="1800" dirty="0"/>
              <a:t>：</a:t>
            </a:r>
            <a:endParaRPr lang="zh-CN" altLang="zh-CN" sz="1800" dirty="0"/>
          </a:p>
          <a:p>
            <a:pPr lvl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&lt;form name=""  method="post" action="" </a:t>
            </a:r>
            <a:r>
              <a:rPr lang="en-US" altLang="zh-CN" sz="1600" dirty="0" err="1">
                <a:solidFill>
                  <a:srgbClr val="FF0000"/>
                </a:solidFill>
                <a:ea typeface="宋体" charset="-122"/>
              </a:rPr>
              <a:t>enctype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=""&gt;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 lvl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        &lt;input type="text" name=""&gt;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 lvl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        &lt;</a:t>
            </a:r>
            <a:r>
              <a:rPr lang="en-US" altLang="zh-CN" sz="1600" dirty="0" err="1">
                <a:solidFill>
                  <a:srgbClr val="FF0000"/>
                </a:solidFill>
                <a:ea typeface="宋体" charset="-122"/>
              </a:rPr>
              <a:t>textarea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name="" rows="" cols=""&gt;&lt;/</a:t>
            </a:r>
            <a:r>
              <a:rPr lang="en-US" altLang="zh-CN" sz="1600" dirty="0" err="1">
                <a:solidFill>
                  <a:srgbClr val="FF0000"/>
                </a:solidFill>
                <a:ea typeface="宋体" charset="-122"/>
              </a:rPr>
              <a:t>textarea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&gt;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 lvl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        &lt;select name=""&gt;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 lvl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                   &lt;option value="" selected&gt; &lt;/option &gt;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 lvl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        &lt;/select&gt;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 lvl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&lt;/form&gt;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45720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8821"/>
            <a:ext cx="7761288" cy="567929"/>
          </a:xfrm>
        </p:spPr>
        <p:txBody>
          <a:bodyPr/>
          <a:lstStyle/>
          <a:p>
            <a:r>
              <a:rPr lang="en-US" altLang="zh-CN" dirty="0"/>
              <a:t>12.1 </a:t>
            </a:r>
            <a:r>
              <a:rPr lang="zh-CN" altLang="en-US" dirty="0"/>
              <a:t>表单概述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533401" y="819150"/>
            <a:ext cx="4800599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&lt;!-- edu_12_1_1.html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&lt;meta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&lt;title&gt;</a:t>
            </a:r>
            <a:r>
              <a:rPr lang="zh-CN" altLang="en-US" sz="1400" dirty="0"/>
              <a:t>表单的使用实例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&lt;form name="form1" method="post" action="</a:t>
            </a:r>
            <a:r>
              <a:rPr lang="en-US" altLang="zh-CN" sz="1400" dirty="0" err="1"/>
              <a:t>form_action.jsp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enctype</a:t>
            </a:r>
            <a:r>
              <a:rPr lang="en-US" altLang="zh-CN" sz="1400" dirty="0"/>
              <a:t>="text/plain"&gt;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&lt;h3&gt;</a:t>
            </a:r>
            <a:r>
              <a:rPr lang="zh-CN" altLang="en-US" sz="1400" dirty="0"/>
              <a:t>输入课程成绩</a:t>
            </a:r>
            <a:r>
              <a:rPr lang="en-US" altLang="zh-CN" sz="1400" dirty="0"/>
              <a:t>&lt;/h3&gt;</a:t>
            </a:r>
          </a:p>
          <a:p>
            <a:pPr>
              <a:lnSpc>
                <a:spcPts val="1400"/>
              </a:lnSpc>
            </a:pPr>
            <a:r>
              <a:rPr lang="zh-CN" altLang="en-US" sz="1400" dirty="0"/>
              <a:t>   姓名</a:t>
            </a:r>
            <a:r>
              <a:rPr lang="en-US" altLang="zh-CN" sz="1400" dirty="0"/>
              <a:t>:&lt;input type="text"/&gt;&lt;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</a:t>
            </a:r>
          </a:p>
          <a:p>
            <a:pPr>
              <a:lnSpc>
                <a:spcPts val="1400"/>
              </a:lnSpc>
            </a:pPr>
            <a:r>
              <a:rPr lang="zh-CN" altLang="en-US" sz="1400" dirty="0"/>
              <a:t>   高等数学</a:t>
            </a:r>
            <a:r>
              <a:rPr lang="en-US" altLang="zh-CN" sz="1400" dirty="0"/>
              <a:t>:&lt;input type="text" size="15"/&gt;</a:t>
            </a:r>
          </a:p>
          <a:p>
            <a:pPr>
              <a:lnSpc>
                <a:spcPts val="1400"/>
              </a:lnSpc>
            </a:pPr>
            <a:r>
              <a:rPr lang="zh-CN" altLang="en-US" sz="1400" dirty="0"/>
              <a:t>   大学物理</a:t>
            </a:r>
            <a:r>
              <a:rPr lang="en-US" altLang="zh-CN" sz="1400" dirty="0"/>
              <a:t>:&lt;input type="text" size="15"/&gt;&lt;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&lt;input type="submit" value="</a:t>
            </a:r>
            <a:r>
              <a:rPr lang="zh-CN" altLang="en-US" sz="1400" dirty="0"/>
              <a:t>成绩提交</a:t>
            </a:r>
            <a:r>
              <a:rPr lang="en-US" altLang="zh-CN" sz="1400" dirty="0"/>
              <a:t>"/&gt;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&lt;input type="reset" value="</a:t>
            </a:r>
            <a:r>
              <a:rPr lang="zh-CN" altLang="en-US" sz="1400" dirty="0"/>
              <a:t>成绩重置</a:t>
            </a:r>
            <a:r>
              <a:rPr lang="en-US" altLang="zh-CN" sz="1400" dirty="0"/>
              <a:t>"/&gt;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&lt;/form&gt;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&lt;/html&gt;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428750"/>
            <a:ext cx="349143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61288" cy="567929"/>
          </a:xfrm>
        </p:spPr>
        <p:txBody>
          <a:bodyPr/>
          <a:lstStyle/>
          <a:p>
            <a:r>
              <a:rPr lang="en-US" altLang="zh-CN" dirty="0"/>
              <a:t>12.1 </a:t>
            </a:r>
            <a:r>
              <a:rPr lang="zh-CN" altLang="en-US" dirty="0"/>
              <a:t>表单标记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marL="381000" indent="-3810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name</a:t>
            </a:r>
            <a:r>
              <a:rPr lang="zh-CN" altLang="en-US" sz="1800" dirty="0"/>
              <a:t>：</a:t>
            </a:r>
            <a:r>
              <a:rPr lang="zh-CN" altLang="en-US" sz="1800" b="0" dirty="0"/>
              <a:t>给定表单名称，表单命名之后就可以用脚本语言</a:t>
            </a:r>
            <a:r>
              <a:rPr lang="en-US" altLang="zh-CN" sz="1800" b="0" dirty="0"/>
              <a:t>(</a:t>
            </a:r>
            <a:r>
              <a:rPr lang="zh-CN" altLang="en-US" sz="1800" b="0" dirty="0"/>
              <a:t>如</a:t>
            </a:r>
            <a:r>
              <a:rPr lang="en-US" altLang="zh-CN" sz="1800" dirty="0"/>
              <a:t>VBScript</a:t>
            </a:r>
            <a:r>
              <a:rPr lang="zh-CN" altLang="en-US" sz="1800" dirty="0"/>
              <a:t>或</a:t>
            </a:r>
            <a:r>
              <a:rPr lang="en-US" altLang="zh-CN" sz="1800" dirty="0"/>
              <a:t>JavaScript</a:t>
            </a:r>
            <a:r>
              <a:rPr lang="en-US" altLang="zh-CN" sz="1800" b="0" dirty="0"/>
              <a:t>)   </a:t>
            </a:r>
          </a:p>
          <a:p>
            <a:pPr marL="381000" indent="-3810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      </a:t>
            </a:r>
            <a:r>
              <a:rPr lang="zh-CN" altLang="en-US" sz="1800" b="0" dirty="0"/>
              <a:t>对它进行控制。</a:t>
            </a:r>
          </a:p>
          <a:p>
            <a:pPr marL="381000" indent="-3810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action</a:t>
            </a:r>
            <a:r>
              <a:rPr lang="zh-CN" altLang="en-US" sz="1800" dirty="0"/>
              <a:t>：</a:t>
            </a:r>
            <a:r>
              <a:rPr lang="zh-CN" altLang="en-US" sz="1800" b="0" dirty="0"/>
              <a:t>指定处理表单信息的服务器端应用程序。</a:t>
            </a:r>
          </a:p>
          <a:p>
            <a:pPr marL="381000" indent="-3810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method</a:t>
            </a:r>
            <a:r>
              <a:rPr lang="zh-CN" altLang="en-US" sz="1800" dirty="0"/>
              <a:t>：</a:t>
            </a:r>
            <a:r>
              <a:rPr lang="zh-CN" altLang="en-US" sz="1800" b="0" dirty="0"/>
              <a:t>用于指定表单处理表单数据方法，取值为</a:t>
            </a:r>
            <a:r>
              <a:rPr lang="en-US" altLang="zh-CN" sz="1800" b="0" dirty="0"/>
              <a:t>get</a:t>
            </a:r>
            <a:r>
              <a:rPr lang="zh-CN" altLang="en-US" sz="1800" b="0" dirty="0"/>
              <a:t>（默认）、</a:t>
            </a:r>
            <a:r>
              <a:rPr lang="en-US" altLang="zh-CN" sz="1800" b="0" dirty="0"/>
              <a:t>post</a:t>
            </a:r>
            <a:r>
              <a:rPr lang="zh-CN" altLang="en-US" sz="1800" b="0" dirty="0"/>
              <a:t>。</a:t>
            </a:r>
          </a:p>
          <a:p>
            <a:pPr marL="381000" indent="-3810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 err="1"/>
              <a:t>enctype</a:t>
            </a:r>
            <a:r>
              <a:rPr lang="zh-CN" altLang="en-US" sz="1800" dirty="0"/>
              <a:t>：</a:t>
            </a:r>
            <a:r>
              <a:rPr lang="zh-CN" altLang="en-US" sz="1800" b="0" dirty="0"/>
              <a:t>规定表单数据在发送到服务器之前如何编码。有三种取值，分别如下 ：</a:t>
            </a:r>
          </a:p>
          <a:p>
            <a:pPr marL="381000" indent="-22225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 application/x-www-form-</a:t>
            </a:r>
            <a:r>
              <a:rPr lang="en-US" altLang="zh-CN" sz="1800" dirty="0" err="1"/>
              <a:t>urlencoded</a:t>
            </a:r>
            <a:r>
              <a:rPr lang="en-US" altLang="zh-CN" sz="1800" dirty="0"/>
              <a:t> (</a:t>
            </a:r>
            <a:r>
              <a:rPr lang="zh-CN" altLang="en-US" sz="1800" dirty="0"/>
              <a:t>在发送前编码所有字符，默认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381000" indent="-22225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 multipart/form-data(</a:t>
            </a:r>
            <a:r>
              <a:rPr lang="zh-CN" altLang="en-US" sz="1800" dirty="0"/>
              <a:t>不对字符编码 </a:t>
            </a:r>
            <a:r>
              <a:rPr lang="en-US" altLang="zh-CN" sz="1800" dirty="0"/>
              <a:t>)</a:t>
            </a:r>
          </a:p>
          <a:p>
            <a:pPr marL="381000" indent="-22225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 text/plain(</a:t>
            </a:r>
            <a:r>
              <a:rPr lang="zh-CN" altLang="en-US" sz="1800" dirty="0"/>
              <a:t>空格转换为 </a:t>
            </a:r>
            <a:r>
              <a:rPr lang="en-US" altLang="zh-CN" sz="1800" dirty="0"/>
              <a:t>“+” </a:t>
            </a:r>
            <a:r>
              <a:rPr lang="zh-CN" altLang="en-US" sz="1800" dirty="0"/>
              <a:t>加号，但不对特殊字符编码</a:t>
            </a:r>
            <a:r>
              <a:rPr lang="en-US" altLang="zh-CN" sz="1800" dirty="0"/>
              <a:t>) </a:t>
            </a:r>
            <a:r>
              <a:rPr lang="zh-CN" altLang="en-US" sz="1800" dirty="0"/>
              <a:t>。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1935748"/>
            <a:ext cx="65" cy="338554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8821"/>
            <a:ext cx="7761288" cy="567929"/>
          </a:xfrm>
        </p:spPr>
        <p:txBody>
          <a:bodyPr/>
          <a:lstStyle/>
          <a:p>
            <a:r>
              <a:rPr lang="en-US" altLang="zh-CN" dirty="0"/>
              <a:t>12.2 </a:t>
            </a:r>
            <a:r>
              <a:rPr lang="zh-CN" altLang="en-US" dirty="0"/>
              <a:t>定义域和域标题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399" cy="3875484"/>
          </a:xfrm>
        </p:spPr>
        <p:txBody>
          <a:bodyPr/>
          <a:lstStyle/>
          <a:p>
            <a:pPr marL="0" indent="0">
              <a:lnSpc>
                <a:spcPts val="3400"/>
              </a:lnSpc>
              <a:buFont typeface="Wingdings" pitchFamily="2" charset="2"/>
              <a:buNone/>
            </a:pPr>
            <a:r>
              <a:rPr lang="en-US" altLang="zh-CN" sz="1800" dirty="0"/>
              <a:t>     </a:t>
            </a:r>
            <a:r>
              <a:rPr lang="en-US" altLang="zh-CN" sz="1600" dirty="0"/>
              <a:t> &lt;</a:t>
            </a:r>
            <a:r>
              <a:rPr lang="en-US" altLang="zh-CN" sz="1600" dirty="0" err="1"/>
              <a:t>fieldset</a:t>
            </a:r>
            <a:r>
              <a:rPr lang="en-US" altLang="zh-CN" sz="1600" dirty="0"/>
              <a:t>&gt; &lt;/</a:t>
            </a:r>
            <a:r>
              <a:rPr lang="en-US" altLang="zh-CN" sz="1600" dirty="0" err="1"/>
              <a:t>fieldset</a:t>
            </a:r>
            <a:r>
              <a:rPr lang="en-US" altLang="zh-CN" sz="1600" dirty="0"/>
              <a:t>&gt;</a:t>
            </a:r>
            <a:r>
              <a:rPr lang="zh-CN" altLang="en-US" sz="1600" dirty="0"/>
              <a:t>域标记可将表单内的相关元素进行分组。当一组表单元素放到</a:t>
            </a:r>
            <a:r>
              <a:rPr lang="en-US" altLang="zh-CN" sz="1600" dirty="0" err="1"/>
              <a:t>fieldset</a:t>
            </a:r>
            <a:r>
              <a:rPr lang="zh-CN" altLang="en-US" sz="1600" dirty="0"/>
              <a:t>标记内时，浏览器以特殊方式来显示它们，它们可能有特殊的边界、</a:t>
            </a:r>
            <a:r>
              <a:rPr lang="en-US" altLang="zh-CN" sz="1600" dirty="0"/>
              <a:t>3D</a:t>
            </a:r>
            <a:r>
              <a:rPr lang="zh-CN" altLang="en-US" sz="1600" dirty="0"/>
              <a:t>效果，或者可创建一个子表单来处理这些元素。</a:t>
            </a:r>
            <a:r>
              <a:rPr lang="en-US" altLang="zh-CN" sz="1600" dirty="0"/>
              <a:t>&lt;legend&gt; &lt;/legend&gt;</a:t>
            </a:r>
            <a:r>
              <a:rPr lang="zh-CN" altLang="en-US" sz="1600" dirty="0"/>
              <a:t>标记定义域标题。</a:t>
            </a:r>
          </a:p>
          <a:p>
            <a:pPr>
              <a:lnSpc>
                <a:spcPts val="2800"/>
              </a:lnSpc>
            </a:pPr>
            <a:r>
              <a:rPr lang="zh-CN" altLang="en-US" sz="1600" dirty="0"/>
              <a:t>基本语法	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&lt;form&gt;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&lt;</a:t>
            </a:r>
            <a:r>
              <a:rPr lang="en-US" altLang="zh-CN" sz="1600" b="0" dirty="0" err="1">
                <a:solidFill>
                  <a:srgbClr val="FF0000"/>
                </a:solidFill>
              </a:rPr>
              <a:t>fieldset</a:t>
            </a:r>
            <a:r>
              <a:rPr lang="en-US" altLang="zh-CN" sz="1600" b="0" dirty="0">
                <a:solidFill>
                  <a:srgbClr val="FF0000"/>
                </a:solidFill>
              </a:rPr>
              <a:t>&gt;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 &lt;legend align=“left | center | right”&gt;</a:t>
            </a:r>
            <a:r>
              <a:rPr lang="zh-CN" altLang="en-US" sz="1600" b="0" dirty="0">
                <a:solidFill>
                  <a:srgbClr val="FF0000"/>
                </a:solidFill>
              </a:rPr>
              <a:t>域标题</a:t>
            </a:r>
            <a:r>
              <a:rPr lang="en-US" altLang="zh-CN" sz="1600" b="0" dirty="0">
                <a:solidFill>
                  <a:srgbClr val="FF0000"/>
                </a:solidFill>
              </a:rPr>
              <a:t>&lt;/legend&gt;</a:t>
            </a:r>
          </a:p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 &lt;input name="" type="radio" value="" checked&gt;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  ……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&lt;/</a:t>
            </a:r>
            <a:r>
              <a:rPr lang="en-US" altLang="zh-CN" sz="1600" b="0" dirty="0" err="1">
                <a:solidFill>
                  <a:srgbClr val="FF0000"/>
                </a:solidFill>
              </a:rPr>
              <a:t>fieldset</a:t>
            </a:r>
            <a:r>
              <a:rPr lang="en-US" altLang="zh-CN" sz="1600" b="0" dirty="0">
                <a:solidFill>
                  <a:srgbClr val="FF0000"/>
                </a:solidFill>
              </a:rPr>
              <a:t>&gt;</a:t>
            </a:r>
          </a:p>
          <a:p>
            <a:pPr lvl="1">
              <a:lnSpc>
                <a:spcPts val="1800"/>
              </a:lnSpc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06385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</a:t>
            </a:r>
            <a:r>
              <a:rPr lang="zh-CN" altLang="en-US" dirty="0"/>
              <a:t>定义域和域标题</a:t>
            </a:r>
            <a:r>
              <a:rPr lang="en-US" altLang="zh-CN" dirty="0"/>
              <a:t>-</a:t>
            </a:r>
            <a:r>
              <a:rPr lang="zh-CN" altLang="en-US" dirty="0"/>
              <a:t>案例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3429000" cy="1524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a typeface="宋体" charset="-122"/>
              </a:rPr>
              <a:t>&lt;!-- edu_12_2_1.html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a typeface="宋体" charset="-122"/>
              </a:rPr>
              <a:t>&lt;!</a:t>
            </a:r>
            <a:r>
              <a:rPr lang="en-US" altLang="zh-CN" sz="1400" dirty="0" err="1">
                <a:ea typeface="宋体" charset="-122"/>
              </a:rPr>
              <a:t>doctype</a:t>
            </a:r>
            <a:r>
              <a:rPr lang="en-US" altLang="zh-CN" sz="1400" dirty="0">
                <a:ea typeface="宋体" charset="-122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a typeface="宋体" charset="-122"/>
              </a:rPr>
              <a:t>&lt;html </a:t>
            </a:r>
            <a:r>
              <a:rPr lang="en-US" altLang="zh-CN" sz="1400" dirty="0" err="1">
                <a:ea typeface="宋体" charset="-122"/>
              </a:rPr>
              <a:t>lang</a:t>
            </a:r>
            <a:r>
              <a:rPr lang="en-US" altLang="zh-CN" sz="1400" dirty="0">
                <a:ea typeface="宋体" charset="-122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a typeface="宋体" charset="-122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a typeface="宋体" charset="-122"/>
              </a:rPr>
              <a:t>&lt;meta charset="UTF-8"&gt;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a typeface="宋体" charset="-122"/>
              </a:rPr>
              <a:t>&lt;title&gt;</a:t>
            </a:r>
            <a:r>
              <a:rPr lang="zh-CN" altLang="en-US" sz="1400" dirty="0">
                <a:ea typeface="宋体" charset="-122"/>
              </a:rPr>
              <a:t>定义域和域标题实例</a:t>
            </a:r>
            <a:r>
              <a:rPr lang="en-US" altLang="zh-CN" sz="1400" dirty="0">
                <a:ea typeface="宋体" charset="-122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a typeface="宋体" charset="-122"/>
              </a:rPr>
              <a:t>&lt;/head&gt;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1400" dirty="0">
                <a:ea typeface="宋体" charset="-122"/>
              </a:rPr>
              <a:t>&lt;body&gt;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895350"/>
            <a:ext cx="3926717" cy="15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33400" y="2419350"/>
            <a:ext cx="8534400" cy="2259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85725">
              <a:lnSpc>
                <a:spcPts val="1300"/>
              </a:lnSpc>
              <a:spcBef>
                <a:spcPts val="0"/>
              </a:spcBef>
            </a:pPr>
            <a:r>
              <a:rPr lang="en-US" altLang="zh-CN" sz="1400" b="0" dirty="0"/>
              <a:t>&lt;form&gt;</a:t>
            </a:r>
          </a:p>
          <a:p>
            <a:pPr marL="357188" indent="357188">
              <a:lnSpc>
                <a:spcPts val="1300"/>
              </a:lnSpc>
              <a:spcBef>
                <a:spcPts val="0"/>
              </a:spcBef>
            </a:pPr>
            <a:r>
              <a:rPr lang="en-US" altLang="zh-CN" sz="1400" b="0" dirty="0"/>
              <a:t>&lt;</a:t>
            </a:r>
            <a:r>
              <a:rPr lang="en-US" altLang="zh-CN" sz="1400" b="0" dirty="0" err="1"/>
              <a:t>fieldset</a:t>
            </a:r>
            <a:r>
              <a:rPr lang="en-US" altLang="zh-CN" sz="1400" b="0" dirty="0"/>
              <a:t>&gt;</a:t>
            </a:r>
          </a:p>
          <a:p>
            <a:pPr marL="357188" indent="542925">
              <a:lnSpc>
                <a:spcPts val="1300"/>
              </a:lnSpc>
              <a:spcBef>
                <a:spcPts val="0"/>
              </a:spcBef>
            </a:pPr>
            <a:r>
              <a:rPr lang="en-US" altLang="zh-CN" sz="1400" b="0" dirty="0"/>
              <a:t>&lt;legend align="center"&gt;</a:t>
            </a:r>
            <a:r>
              <a:rPr lang="zh-CN" altLang="en-US" sz="1400" b="0" dirty="0"/>
              <a:t>基本信息</a:t>
            </a:r>
            <a:r>
              <a:rPr lang="en-US" altLang="zh-CN" sz="1400" b="0" dirty="0"/>
              <a:t>&lt;/legend&gt;</a:t>
            </a:r>
          </a:p>
          <a:p>
            <a:pPr marL="357188" indent="628650">
              <a:lnSpc>
                <a:spcPts val="1300"/>
              </a:lnSpc>
              <a:spcBef>
                <a:spcPts val="0"/>
              </a:spcBef>
            </a:pPr>
            <a:r>
              <a:rPr lang="zh-CN" altLang="en-US" sz="1400" b="0" dirty="0"/>
              <a:t>姓名</a:t>
            </a:r>
            <a:r>
              <a:rPr lang="en-US" altLang="zh-CN" sz="1400" b="0" dirty="0"/>
              <a:t>: &lt;input name="name" type="text"&gt;</a:t>
            </a:r>
          </a:p>
          <a:p>
            <a:pPr marL="357188" indent="628650">
              <a:lnSpc>
                <a:spcPts val="1300"/>
              </a:lnSpc>
              <a:spcBef>
                <a:spcPts val="0"/>
              </a:spcBef>
            </a:pPr>
            <a:r>
              <a:rPr lang="zh-CN" altLang="en-US" sz="1400" b="0" dirty="0"/>
              <a:t>性别</a:t>
            </a:r>
            <a:r>
              <a:rPr lang="en-US" altLang="zh-CN" sz="1400" b="0" dirty="0"/>
              <a:t>: &lt;input name="sex" type="text"&gt;</a:t>
            </a:r>
          </a:p>
          <a:p>
            <a:pPr marL="357188" indent="357188">
              <a:lnSpc>
                <a:spcPts val="1300"/>
              </a:lnSpc>
              <a:spcBef>
                <a:spcPts val="0"/>
              </a:spcBef>
            </a:pPr>
            <a:r>
              <a:rPr lang="en-US" altLang="zh-CN" sz="1400" b="0" dirty="0"/>
              <a:t>&lt;/</a:t>
            </a:r>
            <a:r>
              <a:rPr lang="en-US" altLang="zh-CN" sz="1400" b="0" dirty="0" err="1"/>
              <a:t>fieldset</a:t>
            </a:r>
            <a:r>
              <a:rPr lang="en-US" altLang="zh-CN" sz="1400" b="0" dirty="0"/>
              <a:t>&gt;</a:t>
            </a:r>
          </a:p>
          <a:p>
            <a:pPr marL="357188" indent="271463">
              <a:lnSpc>
                <a:spcPts val="1300"/>
              </a:lnSpc>
              <a:spcBef>
                <a:spcPts val="0"/>
              </a:spcBef>
            </a:pPr>
            <a:r>
              <a:rPr lang="en-US" altLang="zh-CN" sz="1400" b="0" dirty="0"/>
              <a:t>&lt;</a:t>
            </a:r>
            <a:r>
              <a:rPr lang="en-US" altLang="zh-CN" sz="1400" b="0" dirty="0" err="1"/>
              <a:t>fieldset</a:t>
            </a:r>
            <a:r>
              <a:rPr lang="en-US" altLang="zh-CN" sz="1400" b="0" dirty="0"/>
              <a:t>&gt;</a:t>
            </a:r>
          </a:p>
          <a:p>
            <a:pPr marL="357188" indent="542925">
              <a:lnSpc>
                <a:spcPts val="1300"/>
              </a:lnSpc>
              <a:spcBef>
                <a:spcPts val="0"/>
              </a:spcBef>
            </a:pPr>
            <a:r>
              <a:rPr lang="en-US" altLang="zh-CN" sz="1400" b="0" dirty="0"/>
              <a:t>&lt;legend align="center"&gt;</a:t>
            </a:r>
            <a:r>
              <a:rPr lang="zh-CN" altLang="en-US" sz="1400" b="0" dirty="0"/>
              <a:t>其他信息</a:t>
            </a:r>
            <a:r>
              <a:rPr lang="en-US" altLang="zh-CN" sz="1400" b="0" dirty="0"/>
              <a:t>&lt;/legend&gt;</a:t>
            </a:r>
          </a:p>
          <a:p>
            <a:pPr marL="357188" indent="542925">
              <a:lnSpc>
                <a:spcPts val="1300"/>
              </a:lnSpc>
              <a:spcBef>
                <a:spcPts val="0"/>
              </a:spcBef>
            </a:pPr>
            <a:r>
              <a:rPr lang="zh-CN" altLang="en-US" sz="1400" b="0" dirty="0"/>
              <a:t>身高</a:t>
            </a:r>
            <a:r>
              <a:rPr lang="en-US" altLang="zh-CN" sz="1400" b="0" dirty="0"/>
              <a:t>: &lt;input name="height" type="text"&gt;</a:t>
            </a:r>
          </a:p>
          <a:p>
            <a:pPr marL="357188" indent="542925">
              <a:lnSpc>
                <a:spcPts val="1300"/>
              </a:lnSpc>
              <a:spcBef>
                <a:spcPts val="0"/>
              </a:spcBef>
            </a:pPr>
            <a:r>
              <a:rPr lang="zh-CN" altLang="en-US" sz="1400" b="0" dirty="0"/>
              <a:t>体重</a:t>
            </a:r>
            <a:r>
              <a:rPr lang="en-US" altLang="zh-CN" sz="1400" b="0" dirty="0"/>
              <a:t>: &lt;input name="</a:t>
            </a:r>
            <a:r>
              <a:rPr lang="en-US" altLang="zh-CN" sz="1400" b="0" dirty="0" err="1"/>
              <a:t>weight"type</a:t>
            </a:r>
            <a:r>
              <a:rPr lang="en-US" altLang="zh-CN" sz="1400" b="0" dirty="0"/>
              <a:t>="text"&gt;</a:t>
            </a:r>
          </a:p>
          <a:p>
            <a:pPr marL="357188" indent="271463">
              <a:lnSpc>
                <a:spcPts val="1300"/>
              </a:lnSpc>
              <a:spcBef>
                <a:spcPts val="0"/>
              </a:spcBef>
            </a:pPr>
            <a:r>
              <a:rPr lang="en-US" altLang="zh-CN" sz="1400" b="0" dirty="0"/>
              <a:t>&lt;/</a:t>
            </a:r>
            <a:r>
              <a:rPr lang="en-US" altLang="zh-CN" sz="1400" b="0" dirty="0" err="1"/>
              <a:t>fieldset</a:t>
            </a:r>
            <a:r>
              <a:rPr lang="en-US" altLang="zh-CN" sz="1400" b="0" dirty="0"/>
              <a:t>&gt;</a:t>
            </a:r>
          </a:p>
          <a:p>
            <a:pPr marL="357188" indent="-85725">
              <a:lnSpc>
                <a:spcPts val="1300"/>
              </a:lnSpc>
              <a:spcBef>
                <a:spcPts val="0"/>
              </a:spcBef>
            </a:pPr>
            <a:r>
              <a:rPr lang="en-US" altLang="zh-CN" sz="1400" b="0" dirty="0"/>
              <a:t>&lt;/form&gt;</a:t>
            </a: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1400" b="0" dirty="0"/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6165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 </a:t>
            </a:r>
            <a:r>
              <a:rPr lang="zh-CN" altLang="zh-CN" dirty="0"/>
              <a:t>表单信息输入</a:t>
            </a:r>
            <a:endParaRPr lang="zh-CN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1295400"/>
          </a:xfrm>
        </p:spPr>
        <p:txBody>
          <a:bodyPr/>
          <a:lstStyle/>
          <a:p>
            <a:pPr marL="0" indent="0"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sz="1800" dirty="0"/>
              <a:t>       表单的主要功能是为用户提供输入信息的接口，将输入信息发送请求到服务器并等待服务器响应。</a:t>
            </a:r>
          </a:p>
          <a:p>
            <a:pPr marL="0" indent="0"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&lt;form&gt;&lt;input name="" type=" "&gt;&lt;/form&gt;</a:t>
            </a:r>
          </a:p>
        </p:txBody>
      </p:sp>
      <p:graphicFrame>
        <p:nvGraphicFramePr>
          <p:cNvPr id="1954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55899"/>
              </p:ext>
            </p:extLst>
          </p:nvPr>
        </p:nvGraphicFramePr>
        <p:xfrm>
          <a:off x="903698" y="2329776"/>
          <a:ext cx="7931934" cy="210993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3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7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altLang="zh-CN" sz="14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input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元素的名称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7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type</a:t>
                      </a: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text | password | checkbox | radio | image | submit | reset | button | file | hidden</a:t>
                      </a: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规定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input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元素的类型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：单行文本输入框      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password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：密码输入框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checkbox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：复选框           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radio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：单选按钮</a:t>
                      </a:r>
                      <a:endParaRPr kumimoji="0" lang="en-US" altLang="zh-CN" sz="1400" u="none" strike="noStrike" cap="none" normalizeH="0" baseline="0" dirty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image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：图像按钮             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submit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：提交按钮</a:t>
                      </a:r>
                      <a:endParaRPr kumimoji="0" lang="en-US" altLang="zh-CN" sz="1400" u="none" strike="noStrike" cap="none" normalizeH="0" baseline="0" dirty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reset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：重置按钮               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button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：普通按钮</a:t>
                      </a:r>
                      <a:endParaRPr kumimoji="0" lang="en-US" altLang="zh-CN" sz="1400" u="none" strike="noStrike" cap="none" normalizeH="0" baseline="0" dirty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file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：文件选择框               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hidden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：隐藏框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61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12.3.1-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12.3.2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单行文本输入框、密码输入框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8493125" cy="3829050"/>
          </a:xfrm>
        </p:spPr>
        <p:txBody>
          <a:bodyPr/>
          <a:lstStyle/>
          <a:p>
            <a:pPr marL="0" lvl="1" indent="0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0" dirty="0">
                <a:solidFill>
                  <a:srgbClr val="FF0000"/>
                </a:solidFill>
              </a:rPr>
              <a:t>     </a:t>
            </a:r>
            <a:r>
              <a:rPr lang="en-US" altLang="zh-CN" sz="1600" b="0" dirty="0">
                <a:solidFill>
                  <a:srgbClr val="FF0000"/>
                </a:solidFill>
              </a:rPr>
              <a:t>&lt;input name=""  type="text"  </a:t>
            </a:r>
            <a:r>
              <a:rPr lang="en-US" altLang="zh-CN" sz="1600" b="0" dirty="0" err="1">
                <a:solidFill>
                  <a:srgbClr val="FF0000"/>
                </a:solidFill>
              </a:rPr>
              <a:t>maxlength</a:t>
            </a:r>
            <a:r>
              <a:rPr lang="en-US" altLang="zh-CN" sz="1600" b="0" dirty="0">
                <a:solidFill>
                  <a:srgbClr val="FF0000"/>
                </a:solidFill>
              </a:rPr>
              <a:t>=""  size="" value=""  </a:t>
            </a:r>
            <a:r>
              <a:rPr lang="en-US" altLang="zh-CN" sz="1600" b="0" dirty="0" err="1">
                <a:solidFill>
                  <a:srgbClr val="FF0000"/>
                </a:solidFill>
              </a:rPr>
              <a:t>readonly</a:t>
            </a:r>
            <a:r>
              <a:rPr lang="en-US" altLang="zh-CN" sz="1600" b="0" dirty="0">
                <a:solidFill>
                  <a:srgbClr val="FF0000"/>
                </a:solidFill>
              </a:rPr>
              <a:t>&gt;</a:t>
            </a:r>
          </a:p>
          <a:p>
            <a:pPr marL="0" lvl="1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&lt;input name=""  type="password"  </a:t>
            </a:r>
            <a:r>
              <a:rPr lang="en-US" altLang="zh-CN" sz="1600" b="0" dirty="0" err="1">
                <a:solidFill>
                  <a:srgbClr val="FF0000"/>
                </a:solidFill>
              </a:rPr>
              <a:t>maxlength</a:t>
            </a:r>
            <a:r>
              <a:rPr lang="en-US" altLang="zh-CN" sz="1600" b="0" dirty="0">
                <a:solidFill>
                  <a:srgbClr val="FF0000"/>
                </a:solidFill>
              </a:rPr>
              <a:t>=""  size=""&gt;</a:t>
            </a:r>
          </a:p>
          <a:p>
            <a:pPr marL="0" lvl="1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b="0" dirty="0">
                <a:solidFill>
                  <a:schemeClr val="tx2"/>
                </a:solidFill>
              </a:rPr>
              <a:t>注：</a:t>
            </a:r>
            <a:r>
              <a:rPr lang="en-US" altLang="zh-CN" sz="1800" b="0" dirty="0" err="1">
                <a:solidFill>
                  <a:schemeClr val="tx2"/>
                </a:solidFill>
              </a:rPr>
              <a:t>maxlength</a:t>
            </a:r>
            <a:r>
              <a:rPr lang="zh-CN" altLang="en-US" sz="1800" b="0" dirty="0">
                <a:solidFill>
                  <a:schemeClr val="tx2"/>
                </a:solidFill>
              </a:rPr>
              <a:t>：设置单行输入框输入的最大字符数；</a:t>
            </a:r>
            <a:endParaRPr lang="en-US" altLang="zh-CN" sz="1800" b="0" dirty="0">
              <a:solidFill>
                <a:schemeClr val="tx2"/>
              </a:solidFill>
            </a:endParaRPr>
          </a:p>
          <a:p>
            <a:pPr marL="541338" lvl="1" indent="-92075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41338" algn="l"/>
              </a:tabLst>
            </a:pPr>
            <a:r>
              <a:rPr lang="en-US" altLang="zh-CN" sz="1800" b="0" dirty="0">
                <a:solidFill>
                  <a:schemeClr val="tx2"/>
                </a:solidFill>
              </a:rPr>
              <a:t>size</a:t>
            </a:r>
            <a:r>
              <a:rPr lang="zh-CN" altLang="en-US" sz="1800" b="0" dirty="0">
                <a:solidFill>
                  <a:schemeClr val="tx2"/>
                </a:solidFill>
              </a:rPr>
              <a:t>：设置单行输入框可显示的最大字符数；</a:t>
            </a:r>
            <a:endParaRPr lang="en-US" altLang="zh-CN" sz="1800" b="0" dirty="0">
              <a:solidFill>
                <a:schemeClr val="tx2"/>
              </a:solidFill>
            </a:endParaRPr>
          </a:p>
          <a:p>
            <a:pPr marL="541338" lvl="1" indent="-92075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41338" algn="l"/>
              </a:tabLst>
            </a:pPr>
            <a:r>
              <a:rPr lang="en-US" altLang="zh-CN" sz="1800" b="0" dirty="0">
                <a:solidFill>
                  <a:schemeClr val="tx2"/>
                </a:solidFill>
              </a:rPr>
              <a:t>value</a:t>
            </a:r>
            <a:r>
              <a:rPr lang="zh-CN" altLang="en-US" sz="1800" b="0" dirty="0">
                <a:solidFill>
                  <a:schemeClr val="tx2"/>
                </a:solidFill>
              </a:rPr>
              <a:t>：文本框的值，指定输入框中初始值；</a:t>
            </a:r>
            <a:endParaRPr lang="en-US" altLang="zh-CN" sz="1800" b="0" dirty="0">
              <a:solidFill>
                <a:schemeClr val="tx2"/>
              </a:solidFill>
            </a:endParaRPr>
          </a:p>
          <a:p>
            <a:pPr marL="541338" lvl="1" indent="-92075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41338" algn="l"/>
              </a:tabLst>
            </a:pPr>
            <a:r>
              <a:rPr lang="en-US" altLang="zh-CN" sz="1800" b="0" dirty="0" err="1">
                <a:solidFill>
                  <a:schemeClr val="tx2"/>
                </a:solidFill>
              </a:rPr>
              <a:t>readonly</a:t>
            </a:r>
            <a:r>
              <a:rPr lang="zh-CN" altLang="en-US" sz="1800" b="0" dirty="0">
                <a:solidFill>
                  <a:schemeClr val="tx2"/>
                </a:solidFill>
              </a:rPr>
              <a:t>：只读，文本框不可编辑。</a:t>
            </a:r>
            <a:endParaRPr lang="en-US" altLang="zh-CN" sz="1800" b="0" dirty="0">
              <a:solidFill>
                <a:schemeClr val="tx2"/>
              </a:solidFill>
            </a:endParaRPr>
          </a:p>
          <a:p>
            <a:pPr marL="0" lvl="1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b="0" dirty="0">
                <a:solidFill>
                  <a:schemeClr val="tx2"/>
                </a:solidFill>
              </a:rPr>
              <a:t>      密码输入框与单行文本输入框区别是什么？</a:t>
            </a:r>
            <a:endParaRPr lang="en-US" altLang="zh-CN" sz="1800" b="0" dirty="0"/>
          </a:p>
          <a:p>
            <a:pPr marL="0" lvl="1" indent="0">
              <a:spcBef>
                <a:spcPct val="0"/>
              </a:spcBef>
              <a:buNone/>
            </a:pPr>
            <a:endParaRPr lang="en-US" altLang="zh-CN" sz="1800" b="0" dirty="0">
              <a:solidFill>
                <a:srgbClr val="FF0000"/>
              </a:solidFill>
            </a:endParaRPr>
          </a:p>
          <a:p>
            <a:pPr marL="0" lvl="1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1800" b="0" dirty="0">
              <a:solidFill>
                <a:srgbClr val="FF0000"/>
              </a:solidFill>
            </a:endParaRPr>
          </a:p>
          <a:p>
            <a:pPr marL="0" lvl="1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1800" b="0" dirty="0">
              <a:solidFill>
                <a:srgbClr val="FF0000"/>
              </a:solidFill>
            </a:endParaRPr>
          </a:p>
          <a:p>
            <a:pPr marL="0" lvl="1" indent="0">
              <a:spcBef>
                <a:spcPct val="0"/>
              </a:spcBef>
              <a:buFont typeface="Wingdings" pitchFamily="2" charset="2"/>
              <a:buNone/>
            </a:pPr>
            <a:endParaRPr lang="en-US" altLang="zh-CN" sz="1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22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158EB94-C4C5-407E-8089-0389FFEF107A}"/>
  <p:tag name="ISPRING_RESOURCE_FOLDER" val="D:\3课程内容建设标准及样例-智学苑2015\3课程内容建设标准及样例-智学苑2015\每章课件\Chap11-1\"/>
  <p:tag name="ISPRING_PRESENTATION_PATH" val="D:\3课程内容建设标准及样例-智学苑2015\3课程内容建设标准及样例-智学苑2015\每章课件\Chap11-1.pptx"/>
  <p:tag name="ISPRING_RESOURCE_PATHS_HASH_2" val="e06f434fef2ad65653fe289f0c6659120dd143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</TotalTime>
  <Words>3070</Words>
  <Application>Microsoft Office PowerPoint</Application>
  <PresentationFormat>全屏显示(16:9)</PresentationFormat>
  <Paragraphs>339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黑体</vt:lpstr>
      <vt:lpstr>微软雅黑</vt:lpstr>
      <vt:lpstr>Arial</vt:lpstr>
      <vt:lpstr>Times New Roman</vt:lpstr>
      <vt:lpstr>Verdana</vt:lpstr>
      <vt:lpstr>Wingdings</vt:lpstr>
      <vt:lpstr>6_CS3510</vt:lpstr>
      <vt:lpstr>第12章 表单</vt:lpstr>
      <vt:lpstr>本章学习目标</vt:lpstr>
      <vt:lpstr>12.1 表单概述</vt:lpstr>
      <vt:lpstr>12.1 表单概述</vt:lpstr>
      <vt:lpstr>12.1 表单标记</vt:lpstr>
      <vt:lpstr>12.2 定义域和域标题</vt:lpstr>
      <vt:lpstr>12.2 定义域和域标题-案例</vt:lpstr>
      <vt:lpstr>12.3 表单信息输入</vt:lpstr>
      <vt:lpstr>12.3.1-12.3.2 单行文本输入框、密码输入框</vt:lpstr>
      <vt:lpstr>文本输入框和密码框案例</vt:lpstr>
      <vt:lpstr>12.3.3-12.3.4 复选框、单选按钮</vt:lpstr>
      <vt:lpstr>单选按钮、复选框案例 </vt:lpstr>
      <vt:lpstr>12.3.5 图像按钮 </vt:lpstr>
      <vt:lpstr>12.3.6-12.3.8 提交按钮、重置按钮和普通按钮</vt:lpstr>
      <vt:lpstr>按钮组合案例</vt:lpstr>
      <vt:lpstr>按钮组合案例</vt:lpstr>
      <vt:lpstr>12.3.9-12.3.10 文件选择框及隐藏框</vt:lpstr>
      <vt:lpstr>文件选择框、隐藏框案例</vt:lpstr>
      <vt:lpstr>12.4 多行文本输入框</vt:lpstr>
      <vt:lpstr>12.5 下拉列表框</vt:lpstr>
      <vt:lpstr>12.5 下拉列表框</vt:lpstr>
      <vt:lpstr>12.6 综合实例</vt:lpstr>
      <vt:lpstr>12.6 综合实例-分析</vt:lpstr>
      <vt:lpstr>11.6 综合实例-分析</vt:lpstr>
      <vt:lpstr>本章小结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曾 千千</cp:lastModifiedBy>
  <cp:revision>504</cp:revision>
  <cp:lastPrinted>1601-01-01T00:00:00Z</cp:lastPrinted>
  <dcterms:created xsi:type="dcterms:W3CDTF">1601-01-01T00:00:00Z</dcterms:created>
  <dcterms:modified xsi:type="dcterms:W3CDTF">2020-05-11T02:09:53Z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