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8"/>
  </p:notesMasterIdLst>
  <p:sldIdLst>
    <p:sldId id="256" r:id="rId2"/>
    <p:sldId id="257" r:id="rId3"/>
    <p:sldId id="351" r:id="rId4"/>
    <p:sldId id="352" r:id="rId5"/>
    <p:sldId id="353" r:id="rId6"/>
    <p:sldId id="354" r:id="rId7"/>
    <p:sldId id="355" r:id="rId8"/>
    <p:sldId id="369" r:id="rId9"/>
    <p:sldId id="370" r:id="rId10"/>
    <p:sldId id="356" r:id="rId11"/>
    <p:sldId id="357" r:id="rId12"/>
    <p:sldId id="363" r:id="rId13"/>
    <p:sldId id="358" r:id="rId14"/>
    <p:sldId id="359" r:id="rId15"/>
    <p:sldId id="360" r:id="rId16"/>
    <p:sldId id="361" r:id="rId17"/>
    <p:sldId id="362" r:id="rId18"/>
    <p:sldId id="364" r:id="rId19"/>
    <p:sldId id="365" r:id="rId20"/>
    <p:sldId id="366" r:id="rId21"/>
    <p:sldId id="367" r:id="rId22"/>
    <p:sldId id="368" r:id="rId23"/>
    <p:sldId id="379" r:id="rId24"/>
    <p:sldId id="258" r:id="rId25"/>
    <p:sldId id="350" r:id="rId26"/>
    <p:sldId id="259" r:id="rId27"/>
    <p:sldId id="349" r:id="rId28"/>
    <p:sldId id="260" r:id="rId29"/>
    <p:sldId id="348" r:id="rId30"/>
    <p:sldId id="261" r:id="rId31"/>
    <p:sldId id="347" r:id="rId32"/>
    <p:sldId id="262" r:id="rId33"/>
    <p:sldId id="346" r:id="rId34"/>
    <p:sldId id="263" r:id="rId35"/>
    <p:sldId id="345" r:id="rId36"/>
    <p:sldId id="336" r:id="rId37"/>
    <p:sldId id="265" r:id="rId38"/>
    <p:sldId id="337" r:id="rId39"/>
    <p:sldId id="338" r:id="rId40"/>
    <p:sldId id="339" r:id="rId41"/>
    <p:sldId id="371" r:id="rId42"/>
    <p:sldId id="372" r:id="rId43"/>
    <p:sldId id="341" r:id="rId44"/>
    <p:sldId id="342" r:id="rId45"/>
    <p:sldId id="343" r:id="rId46"/>
    <p:sldId id="344" r:id="rId47"/>
    <p:sldId id="267" r:id="rId48"/>
    <p:sldId id="332" r:id="rId49"/>
    <p:sldId id="333" r:id="rId50"/>
    <p:sldId id="268" r:id="rId51"/>
    <p:sldId id="326" r:id="rId52"/>
    <p:sldId id="327" r:id="rId53"/>
    <p:sldId id="330" r:id="rId54"/>
    <p:sldId id="328" r:id="rId55"/>
    <p:sldId id="329" r:id="rId56"/>
    <p:sldId id="331" r:id="rId57"/>
    <p:sldId id="269" r:id="rId58"/>
    <p:sldId id="322" r:id="rId59"/>
    <p:sldId id="323" r:id="rId60"/>
    <p:sldId id="324" r:id="rId61"/>
    <p:sldId id="325" r:id="rId62"/>
    <p:sldId id="319" r:id="rId63"/>
    <p:sldId id="321" r:id="rId64"/>
    <p:sldId id="320" r:id="rId65"/>
    <p:sldId id="270" r:id="rId66"/>
    <p:sldId id="317" r:id="rId67"/>
    <p:sldId id="318" r:id="rId68"/>
    <p:sldId id="271" r:id="rId69"/>
    <p:sldId id="308" r:id="rId70"/>
    <p:sldId id="309" r:id="rId71"/>
    <p:sldId id="310" r:id="rId72"/>
    <p:sldId id="311" r:id="rId73"/>
    <p:sldId id="374" r:id="rId74"/>
    <p:sldId id="375" r:id="rId75"/>
    <p:sldId id="313" r:id="rId76"/>
    <p:sldId id="376" r:id="rId77"/>
    <p:sldId id="314" r:id="rId78"/>
    <p:sldId id="315" r:id="rId79"/>
    <p:sldId id="316" r:id="rId80"/>
    <p:sldId id="272" r:id="rId81"/>
    <p:sldId id="377" r:id="rId82"/>
    <p:sldId id="302" r:id="rId83"/>
    <p:sldId id="303" r:id="rId84"/>
    <p:sldId id="299" r:id="rId85"/>
    <p:sldId id="300" r:id="rId86"/>
    <p:sldId id="301" r:id="rId87"/>
    <p:sldId id="304" r:id="rId88"/>
    <p:sldId id="306" r:id="rId89"/>
    <p:sldId id="305" r:id="rId90"/>
    <p:sldId id="307" r:id="rId91"/>
    <p:sldId id="273" r:id="rId92"/>
    <p:sldId id="378" r:id="rId93"/>
    <p:sldId id="297" r:id="rId94"/>
    <p:sldId id="298" r:id="rId95"/>
    <p:sldId id="274" r:id="rId96"/>
    <p:sldId id="275" r:id="rId97"/>
    <p:sldId id="276" r:id="rId98"/>
    <p:sldId id="293" r:id="rId99"/>
    <p:sldId id="292" r:id="rId100"/>
    <p:sldId id="294" r:id="rId101"/>
    <p:sldId id="295" r:id="rId102"/>
    <p:sldId id="277" r:id="rId103"/>
    <p:sldId id="289" r:id="rId104"/>
    <p:sldId id="290" r:id="rId105"/>
    <p:sldId id="291" r:id="rId106"/>
    <p:sldId id="278" r:id="rId107"/>
    <p:sldId id="284" r:id="rId108"/>
    <p:sldId id="373" r:id="rId109"/>
    <p:sldId id="285" r:id="rId110"/>
    <p:sldId id="286" r:id="rId111"/>
    <p:sldId id="288" r:id="rId112"/>
    <p:sldId id="279" r:id="rId113"/>
    <p:sldId id="280" r:id="rId114"/>
    <p:sldId id="283" r:id="rId115"/>
    <p:sldId id="281" r:id="rId116"/>
    <p:sldId id="282" r:id="rId117"/>
  </p:sldIdLst>
  <p:sldSz cx="9144000" cy="5143500" type="screen16x9"/>
  <p:notesSz cx="6858000" cy="9144000"/>
  <p:defaultTextStyle>
    <a:defPPr>
      <a:defRPr lang="zh-CN"/>
    </a:defPPr>
    <a:lvl1pPr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1pPr>
    <a:lvl2pPr marL="4572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2pPr>
    <a:lvl3pPr marL="9144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3pPr>
    <a:lvl4pPr marL="13716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4pPr>
    <a:lvl5pPr marL="1828800" algn="l" rtl="0" eaLnBrk="0" fontAlgn="base" hangingPunct="0">
      <a:lnSpc>
        <a:spcPct val="90000"/>
      </a:lnSpc>
      <a:spcBef>
        <a:spcPct val="20000"/>
      </a:spcBef>
      <a:spcAft>
        <a:spcPct val="0"/>
      </a:spcAft>
      <a:buClr>
        <a:srgbClr val="660066"/>
      </a:buClr>
      <a:buSzPct val="100000"/>
      <a:buFont typeface="Wingdings" pitchFamily="2" charset="2"/>
      <a:defRPr sz="2200" b="1" kern="1200">
        <a:solidFill>
          <a:schemeClr val="tx1"/>
        </a:solidFill>
        <a:latin typeface="黑体" pitchFamily="49" charset="-122"/>
        <a:ea typeface="黑体" pitchFamily="49" charset="-122"/>
        <a:cs typeface="+mn-cs"/>
      </a:defRPr>
    </a:lvl5pPr>
    <a:lvl6pPr marL="2286000" algn="l" defTabSz="914400" rtl="0" eaLnBrk="1" latinLnBrk="0" hangingPunct="1">
      <a:defRPr sz="2200" b="1" kern="1200">
        <a:solidFill>
          <a:schemeClr val="tx1"/>
        </a:solidFill>
        <a:latin typeface="黑体" pitchFamily="49" charset="-122"/>
        <a:ea typeface="黑体" pitchFamily="49" charset="-122"/>
        <a:cs typeface="+mn-cs"/>
      </a:defRPr>
    </a:lvl6pPr>
    <a:lvl7pPr marL="2743200" algn="l" defTabSz="914400" rtl="0" eaLnBrk="1" latinLnBrk="0" hangingPunct="1">
      <a:defRPr sz="2200" b="1" kern="1200">
        <a:solidFill>
          <a:schemeClr val="tx1"/>
        </a:solidFill>
        <a:latin typeface="黑体" pitchFamily="49" charset="-122"/>
        <a:ea typeface="黑体" pitchFamily="49" charset="-122"/>
        <a:cs typeface="+mn-cs"/>
      </a:defRPr>
    </a:lvl7pPr>
    <a:lvl8pPr marL="3200400" algn="l" defTabSz="914400" rtl="0" eaLnBrk="1" latinLnBrk="0" hangingPunct="1">
      <a:defRPr sz="2200" b="1" kern="1200">
        <a:solidFill>
          <a:schemeClr val="tx1"/>
        </a:solidFill>
        <a:latin typeface="黑体" pitchFamily="49" charset="-122"/>
        <a:ea typeface="黑体" pitchFamily="49" charset="-122"/>
        <a:cs typeface="+mn-cs"/>
      </a:defRPr>
    </a:lvl8pPr>
    <a:lvl9pPr marL="3657600" algn="l" defTabSz="914400" rtl="0" eaLnBrk="1" latinLnBrk="0" hangingPunct="1">
      <a:defRPr sz="2200" b="1"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曾 千千" initials="曾" lastIdx="2" clrIdx="0">
    <p:extLst>
      <p:ext uri="{19B8F6BF-5375-455C-9EA6-DF929625EA0E}">
        <p15:presenceInfo xmlns:p15="http://schemas.microsoft.com/office/powerpoint/2012/main" userId="5a2df0c9379eea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A"/>
    <a:srgbClr val="3333FF"/>
    <a:srgbClr val="A50021"/>
    <a:srgbClr val="B9B9D5"/>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8" autoAdjust="0"/>
    <p:restoredTop sz="94802" autoAdjust="0"/>
  </p:normalViewPr>
  <p:slideViewPr>
    <p:cSldViewPr>
      <p:cViewPr varScale="1">
        <p:scale>
          <a:sx n="106" d="100"/>
          <a:sy n="106" d="100"/>
        </p:scale>
        <p:origin x="64" y="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endParaRPr lang="en-US" altLang="zh-CN"/>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endParaRPr lang="en-US" altLang="zh-CN"/>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SzTx/>
              <a:buFontTx/>
              <a:buNone/>
              <a:defRPr sz="1200" b="0">
                <a:latin typeface="Arial" charset="0"/>
                <a:ea typeface="宋体" pitchFamily="2" charset="-122"/>
              </a:defRPr>
            </a:lvl1pPr>
          </a:lstStyle>
          <a:p>
            <a:endParaRPr lang="en-US" altLang="zh-CN"/>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Arial" charset="0"/>
                <a:ea typeface="宋体" pitchFamily="2" charset="-122"/>
              </a:defRPr>
            </a:lvl1pPr>
          </a:lstStyle>
          <a:p>
            <a:fld id="{BF78F916-1CC7-43F3-A197-6678E89AF6B6}" type="slidenum">
              <a:rPr lang="en-US" altLang="zh-CN"/>
              <a:pPr/>
              <a:t>‹#›</a:t>
            </a:fld>
            <a:endParaRPr lang="en-US" altLang="zh-CN"/>
          </a:p>
        </p:txBody>
      </p:sp>
    </p:spTree>
    <p:extLst>
      <p:ext uri="{BB962C8B-B14F-4D97-AF65-F5344CB8AC3E}">
        <p14:creationId xmlns:p14="http://schemas.microsoft.com/office/powerpoint/2010/main" val="16466496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F78F916-1CC7-43F3-A197-6678E89AF6B6}" type="slidenum">
              <a:rPr lang="en-US" altLang="zh-CN" smtClean="0"/>
              <a:pPr/>
              <a:t>76</a:t>
            </a:fld>
            <a:endParaRPr lang="en-US" altLang="zh-CN"/>
          </a:p>
        </p:txBody>
      </p:sp>
    </p:spTree>
    <p:extLst>
      <p:ext uri="{BB962C8B-B14F-4D97-AF65-F5344CB8AC3E}">
        <p14:creationId xmlns:p14="http://schemas.microsoft.com/office/powerpoint/2010/main" val="3789125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F78F916-1CC7-43F3-A197-6678E89AF6B6}" type="slidenum">
              <a:rPr lang="en-US" altLang="zh-CN" smtClean="0"/>
              <a:pPr/>
              <a:t>77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38"/>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379302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22"/>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64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646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8332" y="73819"/>
            <a:ext cx="2089151" cy="45291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84" y="73819"/>
            <a:ext cx="6115051" cy="45291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289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89028" y="73835"/>
            <a:ext cx="7761287" cy="567929"/>
          </a:xfrm>
        </p:spPr>
        <p:txBody>
          <a:bodyPr/>
          <a:lstStyle/>
          <a:p>
            <a:r>
              <a:rPr lang="zh-CN" altLang="en-US"/>
              <a:t>单击此处编辑母版标题样式</a:t>
            </a:r>
          </a:p>
        </p:txBody>
      </p:sp>
      <p:sp>
        <p:nvSpPr>
          <p:cNvPr id="3" name="文本占位符 2"/>
          <p:cNvSpPr>
            <a:spLocks noGrp="1"/>
          </p:cNvSpPr>
          <p:nvPr>
            <p:ph type="body" sz="half" idx="1"/>
          </p:nvPr>
        </p:nvSpPr>
        <p:spPr>
          <a:xfrm>
            <a:off x="650875" y="810817"/>
            <a:ext cx="4102100" cy="379214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5375" y="810817"/>
            <a:ext cx="4102100" cy="379214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0013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89028" y="73828"/>
            <a:ext cx="7761287" cy="567929"/>
          </a:xfrm>
        </p:spPr>
        <p:txBody>
          <a:bodyPr/>
          <a:lstStyle/>
          <a:p>
            <a:r>
              <a:rPr lang="zh-CN" altLang="en-US"/>
              <a:t>单击此处编辑母版标题样式</a:t>
            </a:r>
          </a:p>
        </p:txBody>
      </p:sp>
      <p:sp>
        <p:nvSpPr>
          <p:cNvPr id="3" name="表格占位符 2"/>
          <p:cNvSpPr>
            <a:spLocks noGrp="1"/>
          </p:cNvSpPr>
          <p:nvPr>
            <p:ph type="tbl" idx="1"/>
          </p:nvPr>
        </p:nvSpPr>
        <p:spPr>
          <a:xfrm>
            <a:off x="650875" y="810817"/>
            <a:ext cx="8356600" cy="3792140"/>
          </a:xfrm>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306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9"/>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8"/>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784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05375" y="810817"/>
            <a:ext cx="4102100" cy="37921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329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1" y="115133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5133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070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7381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62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90"/>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69" y="204806"/>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11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89022" y="73827"/>
            <a:ext cx="7761287" cy="567929"/>
          </a:xfrm>
          <a:prstGeom prst="rect">
            <a:avLst/>
          </a:prstGeom>
          <a:noFill/>
          <a:ln w="12700">
            <a:noFill/>
            <a:miter lim="800000"/>
            <a:headEnd/>
            <a:tailEnd/>
          </a:ln>
        </p:spPr>
        <p:txBody>
          <a:bodyPr vert="horz" wrap="square" lIns="90488" tIns="44450" rIns="90488" bIns="44450" numCol="1" anchor="ctr" anchorCtr="0" compatLnSpc="1">
            <a:prstTxWarp prst="textNoShape">
              <a:avLst/>
            </a:prstTxWarp>
          </a:bodyPr>
          <a:lstStyle/>
          <a:p>
            <a:pPr lvl="0"/>
            <a:r>
              <a:rPr lang="en-US" altLang="zh-CN" dirty="0"/>
              <a:t> </a:t>
            </a:r>
            <a:endParaRPr lang="zh-CN" altLang="zh-CN" dirty="0"/>
          </a:p>
        </p:txBody>
      </p:sp>
      <p:sp>
        <p:nvSpPr>
          <p:cNvPr id="30723" name="Rectangle 3"/>
          <p:cNvSpPr>
            <a:spLocks noChangeArrowheads="1"/>
          </p:cNvSpPr>
          <p:nvPr/>
        </p:nvSpPr>
        <p:spPr bwMode="auto">
          <a:xfrm>
            <a:off x="4876801" y="4781550"/>
            <a:ext cx="3009900" cy="274434"/>
          </a:xfrm>
          <a:prstGeom prst="rect">
            <a:avLst/>
          </a:prstGeom>
          <a:noFill/>
          <a:ln w="12700">
            <a:noFill/>
            <a:miter lim="800000"/>
            <a:headEnd/>
            <a:tailEnd/>
          </a:ln>
          <a:effectLst/>
        </p:spPr>
        <p:txBody>
          <a:bodyPr lIns="90488" tIns="44450" rIns="90488" bIns="44450">
            <a:spAutoFit/>
          </a:bodyPr>
          <a:lstStyle/>
          <a:p>
            <a:pPr>
              <a:lnSpc>
                <a:spcPct val="100000"/>
              </a:lnSpc>
              <a:spcBef>
                <a:spcPct val="0"/>
              </a:spcBef>
              <a:buClrTx/>
              <a:buSzTx/>
              <a:buFontTx/>
              <a:buNone/>
              <a:defRPr/>
            </a:pPr>
            <a:r>
              <a:rPr lang="zh-CN" altLang="en-GB" sz="1200" dirty="0">
                <a:latin typeface="微软雅黑" pitchFamily="34" charset="-122"/>
                <a:ea typeface="微软雅黑" pitchFamily="34" charset="-122"/>
              </a:rPr>
              <a:t>第</a:t>
            </a:r>
            <a:r>
              <a:rPr lang="en-GB" altLang="zh-CN" sz="1200" dirty="0">
                <a:latin typeface="微软雅黑" pitchFamily="34" charset="-122"/>
                <a:ea typeface="微软雅黑" pitchFamily="34" charset="-122"/>
              </a:rPr>
              <a:t>13</a:t>
            </a:r>
            <a:r>
              <a:rPr lang="zh-CN" altLang="en-GB" sz="1200" dirty="0">
                <a:latin typeface="微软雅黑" pitchFamily="34" charset="-122"/>
                <a:ea typeface="微软雅黑" pitchFamily="34" charset="-122"/>
              </a:rPr>
              <a:t>章  </a:t>
            </a:r>
            <a:r>
              <a:rPr lang="en-US" altLang="zh-CN" sz="1200" dirty="0"/>
              <a:t>HTML5 </a:t>
            </a:r>
            <a:r>
              <a:rPr lang="zh-CN" altLang="en-US" sz="1200" dirty="0"/>
              <a:t>基础与</a:t>
            </a:r>
            <a:r>
              <a:rPr lang="en-US" altLang="zh-CN" sz="1200" dirty="0"/>
              <a:t>CSS3 </a:t>
            </a:r>
            <a:r>
              <a:rPr lang="zh-CN" altLang="en-US" sz="1200" dirty="0"/>
              <a:t>应用</a:t>
            </a:r>
            <a:endParaRPr lang="zh-CN" altLang="en-GB" sz="1200" b="1" kern="1200" dirty="0">
              <a:solidFill>
                <a:schemeClr val="tx1"/>
              </a:solidFill>
              <a:latin typeface="微软雅黑" pitchFamily="34" charset="-122"/>
              <a:ea typeface="微软雅黑" pitchFamily="34" charset="-122"/>
              <a:cs typeface="+mn-cs"/>
            </a:endParaRPr>
          </a:p>
        </p:txBody>
      </p:sp>
      <p:sp>
        <p:nvSpPr>
          <p:cNvPr id="30724" name="Rectangle 4"/>
          <p:cNvSpPr>
            <a:spLocks noChangeArrowheads="1"/>
          </p:cNvSpPr>
          <p:nvPr/>
        </p:nvSpPr>
        <p:spPr bwMode="auto">
          <a:xfrm>
            <a:off x="7924800" y="4781550"/>
            <a:ext cx="1143000" cy="274434"/>
          </a:xfrm>
          <a:prstGeom prst="rect">
            <a:avLst/>
          </a:prstGeom>
          <a:noFill/>
          <a:ln w="12700">
            <a:noFill/>
            <a:miter lim="800000"/>
            <a:headEnd/>
            <a:tailEnd/>
          </a:ln>
          <a:effectLst/>
        </p:spPr>
        <p:txBody>
          <a:bodyPr wrap="square" lIns="90488" tIns="44450" rIns="90488" bIns="44450">
            <a:spAutoFit/>
          </a:bodyPr>
          <a:lstStyle/>
          <a:p>
            <a:pPr algn="r">
              <a:lnSpc>
                <a:spcPct val="100000"/>
              </a:lnSpc>
              <a:spcBef>
                <a:spcPct val="0"/>
              </a:spcBef>
              <a:buClrTx/>
              <a:buSzTx/>
              <a:buFontTx/>
              <a:buNone/>
              <a:defRPr/>
            </a:pPr>
            <a:r>
              <a:rPr lang="en-GB" altLang="zh-CN" sz="1200" dirty="0">
                <a:latin typeface="Arial" charset="0"/>
                <a:ea typeface="宋体" pitchFamily="2" charset="-122"/>
              </a:rPr>
              <a:t>Page:   </a:t>
            </a:r>
            <a:fld id="{8160BF45-1FD0-4327-9BF6-F81702477888}" type="slidenum">
              <a:rPr lang="en-GB" altLang="zh-CN" sz="1200">
                <a:latin typeface="Arial" charset="0"/>
                <a:ea typeface="宋体" pitchFamily="2" charset="-122"/>
              </a:rPr>
              <a:pPr algn="r">
                <a:lnSpc>
                  <a:spcPct val="100000"/>
                </a:lnSpc>
                <a:spcBef>
                  <a:spcPct val="0"/>
                </a:spcBef>
                <a:buClrTx/>
                <a:buSzTx/>
                <a:buFontTx/>
                <a:buNone/>
                <a:defRPr/>
              </a:pPr>
              <a:t>‹#›</a:t>
            </a:fld>
            <a:endParaRPr lang="en-GB" altLang="zh-CN" sz="1200" i="1" dirty="0">
              <a:latin typeface="Arial" charset="0"/>
              <a:ea typeface="宋体" pitchFamily="2" charset="-122"/>
            </a:endParaRPr>
          </a:p>
        </p:txBody>
      </p:sp>
      <p:sp>
        <p:nvSpPr>
          <p:cNvPr id="1030" name="Rectangle 6"/>
          <p:cNvSpPr>
            <a:spLocks noGrp="1" noChangeArrowheads="1"/>
          </p:cNvSpPr>
          <p:nvPr>
            <p:ph type="body" idx="1"/>
          </p:nvPr>
        </p:nvSpPr>
        <p:spPr bwMode="auto">
          <a:xfrm>
            <a:off x="685800" y="819151"/>
            <a:ext cx="8356600" cy="3810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a:t>Click to edit Master text styles</a:t>
            </a:r>
          </a:p>
          <a:p>
            <a:pPr lvl="1"/>
            <a:r>
              <a:rPr lang="en-GB" altLang="zh-CN" dirty="0"/>
              <a:t>Second level</a:t>
            </a:r>
          </a:p>
          <a:p>
            <a:pPr lvl="2"/>
            <a:r>
              <a:rPr lang="en-GB" altLang="zh-CN" dirty="0"/>
              <a:t>Third level</a:t>
            </a:r>
          </a:p>
        </p:txBody>
      </p:sp>
      <p:sp>
        <p:nvSpPr>
          <p:cNvPr id="30727" name="Rectangle 7"/>
          <p:cNvSpPr>
            <a:spLocks noChangeArrowheads="1"/>
          </p:cNvSpPr>
          <p:nvPr/>
        </p:nvSpPr>
        <p:spPr bwMode="auto">
          <a:xfrm>
            <a:off x="7" y="0"/>
            <a:ext cx="515939" cy="5143500"/>
          </a:xfrm>
          <a:prstGeom prst="rect">
            <a:avLst/>
          </a:prstGeom>
          <a:solidFill>
            <a:srgbClr val="0000FA"/>
          </a:solidFill>
          <a:ln w="12700">
            <a:solidFill>
              <a:schemeClr val="tx1"/>
            </a:solidFill>
            <a:miter lim="800000"/>
            <a:headEnd/>
            <a:tailEnd/>
          </a:ln>
          <a:effectLst/>
        </p:spPr>
        <p:txBody>
          <a:bodyPr wrap="none" anchor="ctr"/>
          <a:lstStyle/>
          <a:p>
            <a:pPr>
              <a:defRPr/>
            </a:pPr>
            <a:endParaRPr lang="zh-CN" altLang="en-US" dirty="0">
              <a:ln>
                <a:solidFill>
                  <a:srgbClr val="00B0F0"/>
                </a:solidFill>
              </a:ln>
              <a:solidFill>
                <a:srgbClr val="00B050"/>
              </a:solidFill>
            </a:endParaRPr>
          </a:p>
        </p:txBody>
      </p:sp>
      <p:sp>
        <p:nvSpPr>
          <p:cNvPr id="30730" name="Rectangle 10"/>
          <p:cNvSpPr>
            <a:spLocks noChangeArrowheads="1"/>
          </p:cNvSpPr>
          <p:nvPr userDrawn="1"/>
        </p:nvSpPr>
        <p:spPr bwMode="auto">
          <a:xfrm>
            <a:off x="609600" y="4781561"/>
            <a:ext cx="3962400" cy="320601"/>
          </a:xfrm>
          <a:prstGeom prst="rect">
            <a:avLst/>
          </a:prstGeom>
          <a:noFill/>
          <a:ln w="12700">
            <a:noFill/>
            <a:miter lim="800000"/>
            <a:headEnd/>
            <a:tailEnd/>
          </a:ln>
          <a:effectLst/>
        </p:spPr>
        <p:txBody>
          <a:bodyPr wrap="square" lIns="90488" tIns="44450" rIns="90488" bIns="44450">
            <a:spAutoFit/>
          </a:bodyPr>
          <a:lstStyle/>
          <a:p>
            <a:pPr>
              <a:lnSpc>
                <a:spcPts val="1800"/>
              </a:lnSpc>
              <a:spcBef>
                <a:spcPct val="0"/>
              </a:spcBef>
              <a:buClrTx/>
              <a:buSzTx/>
              <a:buFontTx/>
              <a:buNone/>
              <a:defRPr/>
            </a:pPr>
            <a:r>
              <a:rPr lang="zh-CN" altLang="en-US" sz="1200" dirty="0">
                <a:solidFill>
                  <a:srgbClr val="0000FA"/>
                </a:solidFill>
                <a:latin typeface="微软雅黑" pitchFamily="34" charset="-122"/>
                <a:ea typeface="微软雅黑" pitchFamily="34" charset="-122"/>
              </a:rPr>
              <a:t>教育部高等学校软件工程专业教学指导委员会</a:t>
            </a:r>
            <a:r>
              <a:rPr lang="zh-CN" altLang="en-US" sz="1200" b="1" dirty="0">
                <a:solidFill>
                  <a:srgbClr val="0000FA"/>
                </a:solidFill>
                <a:latin typeface="微软雅黑" pitchFamily="34" charset="-122"/>
                <a:ea typeface="微软雅黑" pitchFamily="34" charset="-122"/>
              </a:rPr>
              <a:t>规划</a:t>
            </a:r>
            <a:r>
              <a:rPr lang="zh-CN" altLang="en-US" sz="1200" dirty="0">
                <a:solidFill>
                  <a:srgbClr val="0000FA"/>
                </a:solidFill>
                <a:latin typeface="微软雅黑" pitchFamily="34" charset="-122"/>
                <a:ea typeface="微软雅黑" pitchFamily="34" charset="-122"/>
              </a:rPr>
              <a:t>教材</a:t>
            </a:r>
            <a:r>
              <a:rPr lang="zh-CN" altLang="en-US" sz="2000" baseline="0" dirty="0">
                <a:solidFill>
                  <a:srgbClr val="0000FA"/>
                </a:solidFill>
                <a:latin typeface="微软雅黑" pitchFamily="34" charset="-122"/>
                <a:ea typeface="微软雅黑" pitchFamily="34" charset="-122"/>
              </a:rPr>
              <a:t> </a:t>
            </a:r>
            <a:endParaRPr lang="zh-CN" altLang="en-GB" sz="2000" dirty="0">
              <a:solidFill>
                <a:srgbClr val="0000FA"/>
              </a:solidFill>
              <a:latin typeface="微软雅黑" pitchFamily="34" charset="-122"/>
              <a:ea typeface="微软雅黑" pitchFamily="34" charset="-122"/>
            </a:endParaRPr>
          </a:p>
        </p:txBody>
      </p:sp>
      <p:sp>
        <p:nvSpPr>
          <p:cNvPr id="12" name="Text Box 9"/>
          <p:cNvSpPr txBox="1">
            <a:spLocks noChangeArrowheads="1"/>
          </p:cNvSpPr>
          <p:nvPr userDrawn="1"/>
        </p:nvSpPr>
        <p:spPr bwMode="auto">
          <a:xfrm rot="16200000">
            <a:off x="-2112048" y="2444551"/>
            <a:ext cx="4745831" cy="313932"/>
          </a:xfrm>
          <a:prstGeom prst="rect">
            <a:avLst/>
          </a:prstGeom>
          <a:noFill/>
          <a:ln w="9525">
            <a:noFill/>
            <a:miter lim="800000"/>
            <a:headEnd/>
            <a:tailEnd/>
          </a:ln>
          <a:effectLst/>
        </p:spPr>
        <p:txBody>
          <a:bodyPr wrap="square">
            <a:spAutoFit/>
          </a:bodyPr>
          <a:lstStyle/>
          <a:p>
            <a:pPr algn="ctr"/>
            <a:r>
              <a:rPr lang="en-GB" altLang="en-US" sz="1600" b="0" i="1" dirty="0">
                <a:solidFill>
                  <a:schemeClr val="bg1"/>
                </a:solidFill>
                <a:latin typeface="微软雅黑" pitchFamily="34" charset="-122"/>
                <a:ea typeface="微软雅黑" pitchFamily="34" charset="-122"/>
              </a:rPr>
              <a:t>Web</a:t>
            </a:r>
            <a:r>
              <a:rPr lang="zh-CN" altLang="en-US" sz="1600" b="0" i="1" dirty="0">
                <a:solidFill>
                  <a:schemeClr val="bg1"/>
                </a:solidFill>
                <a:latin typeface="微软雅黑" pitchFamily="34" charset="-122"/>
                <a:ea typeface="微软雅黑" pitchFamily="34" charset="-122"/>
              </a:rPr>
              <a:t>前端开发技术</a:t>
            </a:r>
            <a:r>
              <a:rPr lang="en-US" altLang="zh-CN" sz="1600" b="0" i="1" dirty="0">
                <a:solidFill>
                  <a:schemeClr val="bg1"/>
                </a:solidFill>
                <a:latin typeface="微软雅黑" pitchFamily="34" charset="-122"/>
                <a:ea typeface="微软雅黑" pitchFamily="34" charset="-122"/>
              </a:rPr>
              <a:t>-HTML</a:t>
            </a:r>
            <a:r>
              <a:rPr lang="en-US" altLang="zh-CN" sz="1600" b="0" i="1" dirty="0">
                <a:solidFill>
                  <a:srgbClr val="FF0000"/>
                </a:solidFill>
                <a:latin typeface="微软雅黑" pitchFamily="34" charset="-122"/>
                <a:ea typeface="微软雅黑" pitchFamily="34" charset="-122"/>
              </a:rPr>
              <a:t>5</a:t>
            </a:r>
            <a:r>
              <a:rPr lang="zh-CN" altLang="en-US" sz="1600" b="0" i="1" dirty="0">
                <a:solidFill>
                  <a:schemeClr val="bg1"/>
                </a:solidFill>
                <a:latin typeface="微软雅黑" pitchFamily="34" charset="-122"/>
                <a:ea typeface="微软雅黑" pitchFamily="34" charset="-122"/>
              </a:rPr>
              <a:t>、</a:t>
            </a:r>
            <a:r>
              <a:rPr lang="en-US" altLang="zh-CN" sz="1600" b="0" i="1" dirty="0">
                <a:solidFill>
                  <a:schemeClr val="bg1"/>
                </a:solidFill>
                <a:latin typeface="微软雅黑" pitchFamily="34" charset="-122"/>
                <a:ea typeface="微软雅黑" pitchFamily="34" charset="-122"/>
              </a:rPr>
              <a:t>CSS</a:t>
            </a:r>
            <a:r>
              <a:rPr lang="en-US" altLang="zh-CN" sz="1600" b="0" i="1" dirty="0">
                <a:solidFill>
                  <a:srgbClr val="FF0000"/>
                </a:solidFill>
                <a:latin typeface="微软雅黑" pitchFamily="34" charset="-122"/>
                <a:ea typeface="微软雅黑" pitchFamily="34" charset="-122"/>
              </a:rPr>
              <a:t>3</a:t>
            </a:r>
            <a:r>
              <a:rPr lang="en-US" altLang="zh-CN" sz="1600" b="0" i="1" dirty="0">
                <a:solidFill>
                  <a:schemeClr val="bg1"/>
                </a:solidFill>
                <a:latin typeface="微软雅黑" pitchFamily="34" charset="-122"/>
                <a:ea typeface="微软雅黑" pitchFamily="34" charset="-122"/>
              </a:rPr>
              <a:t>、JavaScript</a:t>
            </a:r>
            <a:endParaRPr lang="zh-CN" altLang="en-US" sz="1600" b="0" i="1" dirty="0">
              <a:solidFill>
                <a:schemeClr val="bg1"/>
              </a:solidFill>
              <a:latin typeface="微软雅黑" pitchFamily="34" charset="-122"/>
              <a:ea typeface="微软雅黑" pitchFamily="34" charset="-122"/>
            </a:endParaRPr>
          </a:p>
        </p:txBody>
      </p:sp>
      <p:grpSp>
        <p:nvGrpSpPr>
          <p:cNvPr id="2" name="组合 10"/>
          <p:cNvGrpSpPr/>
          <p:nvPr userDrawn="1"/>
        </p:nvGrpSpPr>
        <p:grpSpPr>
          <a:xfrm>
            <a:off x="533400" y="742950"/>
            <a:ext cx="8534400" cy="76200"/>
            <a:chOff x="447412" y="813655"/>
            <a:chExt cx="12527557" cy="240392"/>
          </a:xfrm>
        </p:grpSpPr>
        <p:sp>
          <p:nvSpPr>
            <p:cNvPr id="13" name="任意多边形 12"/>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5"/>
          <p:cNvGrpSpPr/>
          <p:nvPr userDrawn="1"/>
        </p:nvGrpSpPr>
        <p:grpSpPr>
          <a:xfrm flipV="1">
            <a:off x="533400" y="4705360"/>
            <a:ext cx="8534400" cy="45719"/>
            <a:chOff x="447412" y="813655"/>
            <a:chExt cx="12527557" cy="240392"/>
          </a:xfrm>
        </p:grpSpPr>
        <p:sp>
          <p:nvSpPr>
            <p:cNvPr id="17" name="任意多边形 16"/>
            <p:cNvSpPr/>
            <p:nvPr/>
          </p:nvSpPr>
          <p:spPr>
            <a:xfrm>
              <a:off x="447412" y="813655"/>
              <a:ext cx="8241392"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8277135" y="813655"/>
              <a:ext cx="4697834"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3325663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ctr" defTabSz="463550" rtl="0" eaLnBrk="0" fontAlgn="base" hangingPunct="0">
        <a:spcBef>
          <a:spcPct val="0"/>
        </a:spcBef>
        <a:spcAft>
          <a:spcPct val="0"/>
        </a:spcAft>
        <a:defRPr lang="zh-CN" altLang="zh-CN" sz="2800" b="1" dirty="0" smtClean="0">
          <a:solidFill>
            <a:schemeClr val="tx1"/>
          </a:solidFill>
          <a:latin typeface="微软雅黑" pitchFamily="34" charset="-122"/>
          <a:ea typeface="微软雅黑" pitchFamily="34" charset="-122"/>
          <a:cs typeface="+mj-cs"/>
        </a:defRPr>
      </a:lvl1pPr>
      <a:lvl2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2pPr>
      <a:lvl3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3pPr>
      <a:lvl4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4pPr>
      <a:lvl5pPr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5pPr>
      <a:lvl6pPr marL="4572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6pPr>
      <a:lvl7pPr marL="9144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7pPr>
      <a:lvl8pPr marL="13716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8pPr>
      <a:lvl9pPr marL="1828800" algn="ctr" defTabSz="463550" rtl="0" eaLnBrk="0" fontAlgn="base" hangingPunct="0">
        <a:spcBef>
          <a:spcPct val="0"/>
        </a:spcBef>
        <a:spcAft>
          <a:spcPct val="0"/>
        </a:spcAft>
        <a:defRPr sz="3200" b="1">
          <a:solidFill>
            <a:srgbClr val="000066"/>
          </a:solidFill>
          <a:latin typeface="黑体" pitchFamily="49" charset="-122"/>
          <a:ea typeface="黑体" pitchFamily="49" charset="-122"/>
        </a:defRPr>
      </a:lvl9pPr>
    </p:titleStyle>
    <p:bodyStyle>
      <a:lvl1pPr marL="182563" indent="-182563" algn="l" defTabSz="1158875" rtl="0" eaLnBrk="0" fontAlgn="base" hangingPunct="0">
        <a:spcBef>
          <a:spcPct val="30000"/>
        </a:spcBef>
        <a:spcAft>
          <a:spcPct val="20000"/>
        </a:spcAft>
        <a:buClr>
          <a:srgbClr val="0000CC"/>
        </a:buClr>
        <a:buSzPct val="100000"/>
        <a:buFont typeface="Wingdings" pitchFamily="2" charset="2"/>
        <a:buChar char="l"/>
        <a:defRPr lang="en-GB" altLang="zh-CN" sz="2200" b="0" dirty="0" smtClean="0">
          <a:solidFill>
            <a:schemeClr val="tx1"/>
          </a:solidFill>
          <a:latin typeface="微软雅黑" pitchFamily="34" charset="-122"/>
          <a:ea typeface="微软雅黑" pitchFamily="34" charset="-122"/>
          <a:cs typeface="+mj-cs"/>
        </a:defRPr>
      </a:lvl1pPr>
      <a:lvl2pPr marL="533400" indent="-168275" algn="l" defTabSz="1158875" rtl="0" eaLnBrk="0" fontAlgn="base" hangingPunct="0">
        <a:spcBef>
          <a:spcPct val="20000"/>
        </a:spcBef>
        <a:spcAft>
          <a:spcPct val="0"/>
        </a:spcAft>
        <a:buClr>
          <a:srgbClr val="660066"/>
        </a:buClr>
        <a:buSzPct val="100000"/>
        <a:buFont typeface="Wingdings" pitchFamily="2" charset="2"/>
        <a:buChar char="n"/>
        <a:defRPr sz="2200" b="1">
          <a:solidFill>
            <a:schemeClr val="tx1"/>
          </a:solidFill>
          <a:latin typeface="微软雅黑" pitchFamily="34" charset="-122"/>
          <a:ea typeface="微软雅黑" pitchFamily="34" charset="-122"/>
        </a:defRPr>
      </a:lvl2pPr>
      <a:lvl3pPr marL="898525" indent="-182563" algn="l" defTabSz="1158875" rtl="0" eaLnBrk="0" fontAlgn="base" hangingPunct="0">
        <a:spcBef>
          <a:spcPct val="20000"/>
        </a:spcBef>
        <a:spcAft>
          <a:spcPct val="0"/>
        </a:spcAft>
        <a:buClr>
          <a:srgbClr val="800000"/>
        </a:buClr>
        <a:buSzPct val="100000"/>
        <a:buFont typeface="Wingdings" pitchFamily="2" charset="2"/>
        <a:buChar char="Ø"/>
        <a:defRPr sz="2000" b="1">
          <a:solidFill>
            <a:schemeClr val="tx1"/>
          </a:solidFill>
          <a:latin typeface="微软雅黑" pitchFamily="34" charset="-122"/>
          <a:ea typeface="微软雅黑" pitchFamily="34" charset="-122"/>
        </a:defRPr>
      </a:lvl3pPr>
      <a:lvl4pPr marL="1636713" indent="-228600" algn="l" defTabSz="1158875" rtl="0" eaLnBrk="0" fontAlgn="base" hangingPunct="0">
        <a:spcBef>
          <a:spcPct val="20000"/>
        </a:spcBef>
        <a:spcAft>
          <a:spcPct val="0"/>
        </a:spcAft>
        <a:buSzPct val="100000"/>
        <a:buChar char="–"/>
        <a:defRPr sz="2000" b="1">
          <a:solidFill>
            <a:schemeClr val="tx1"/>
          </a:solidFill>
          <a:latin typeface="+mn-lt"/>
        </a:defRPr>
      </a:lvl4pPr>
      <a:lvl5pPr marL="2057400" indent="-228600" algn="l" defTabSz="1158875" rtl="0" eaLnBrk="0" fontAlgn="base" hangingPunct="0">
        <a:spcBef>
          <a:spcPct val="20000"/>
        </a:spcBef>
        <a:spcAft>
          <a:spcPct val="0"/>
        </a:spcAft>
        <a:buSzPct val="100000"/>
        <a:buChar char="•"/>
        <a:defRPr sz="2000" b="1">
          <a:solidFill>
            <a:schemeClr val="tx1"/>
          </a:solidFill>
          <a:latin typeface="+mn-lt"/>
        </a:defRPr>
      </a:lvl5pPr>
      <a:lvl6pPr marL="2514600" indent="-228600" algn="l" defTabSz="1158875" rtl="0" eaLnBrk="0" fontAlgn="base" hangingPunct="0">
        <a:spcBef>
          <a:spcPct val="20000"/>
        </a:spcBef>
        <a:spcAft>
          <a:spcPct val="0"/>
        </a:spcAft>
        <a:buSzPct val="100000"/>
        <a:buChar char="•"/>
        <a:defRPr b="1">
          <a:solidFill>
            <a:schemeClr val="tx1"/>
          </a:solidFill>
          <a:latin typeface="+mn-lt"/>
        </a:defRPr>
      </a:lvl6pPr>
      <a:lvl7pPr marL="2971800" indent="-228600" algn="l" defTabSz="1158875" rtl="0" eaLnBrk="0" fontAlgn="base" hangingPunct="0">
        <a:spcBef>
          <a:spcPct val="20000"/>
        </a:spcBef>
        <a:spcAft>
          <a:spcPct val="0"/>
        </a:spcAft>
        <a:buSzPct val="100000"/>
        <a:buChar char="•"/>
        <a:defRPr b="1">
          <a:solidFill>
            <a:schemeClr val="tx1"/>
          </a:solidFill>
          <a:latin typeface="+mn-lt"/>
        </a:defRPr>
      </a:lvl7pPr>
      <a:lvl8pPr marL="3429000" indent="-228600" algn="l" defTabSz="1158875" rtl="0" eaLnBrk="0" fontAlgn="base" hangingPunct="0">
        <a:spcBef>
          <a:spcPct val="20000"/>
        </a:spcBef>
        <a:spcAft>
          <a:spcPct val="0"/>
        </a:spcAft>
        <a:buSzPct val="100000"/>
        <a:buChar char="•"/>
        <a:defRPr b="1">
          <a:solidFill>
            <a:schemeClr val="tx1"/>
          </a:solidFill>
          <a:latin typeface="+mn-lt"/>
        </a:defRPr>
      </a:lvl8pPr>
      <a:lvl9pPr marL="3886200" indent="-228600" algn="l" defTabSz="1158875"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leaverou.github.com/prefixfree/"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html5test.com&#27979;&#35797;&#32467;&#26524;&#65292;&#36873;&#25321;&#25903;&#25345;HTML5"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90600" y="114300"/>
            <a:ext cx="7772400" cy="528638"/>
          </a:xfrm>
        </p:spPr>
        <p:txBody>
          <a:bodyPr/>
          <a:lstStyle/>
          <a:p>
            <a:r>
              <a:rPr lang="zh-CN" altLang="en-US" dirty="0"/>
              <a:t>第</a:t>
            </a:r>
            <a:r>
              <a:rPr lang="en-US" altLang="zh-CN" dirty="0"/>
              <a:t>13</a:t>
            </a:r>
            <a:r>
              <a:rPr lang="zh-CN" altLang="en-US" dirty="0"/>
              <a:t>章 </a:t>
            </a:r>
            <a:r>
              <a:rPr lang="en-US" altLang="zh-CN" dirty="0"/>
              <a:t>HTML5 </a:t>
            </a:r>
            <a:r>
              <a:rPr lang="zh-CN" altLang="en-US" dirty="0"/>
              <a:t>基础与</a:t>
            </a:r>
            <a:r>
              <a:rPr lang="en-US" altLang="zh-CN" dirty="0"/>
              <a:t>CSS3 </a:t>
            </a:r>
            <a:r>
              <a:rPr lang="zh-CN" altLang="en-US" dirty="0"/>
              <a:t>应用</a:t>
            </a:r>
          </a:p>
        </p:txBody>
      </p:sp>
      <p:pic>
        <p:nvPicPr>
          <p:cNvPr id="1026" name="Picture 2"/>
          <p:cNvPicPr>
            <a:picLocks noChangeAspect="1" noChangeArrowheads="1"/>
          </p:cNvPicPr>
          <p:nvPr/>
        </p:nvPicPr>
        <p:blipFill>
          <a:blip r:embed="rId2" cstate="print"/>
          <a:srcRect/>
          <a:stretch>
            <a:fillRect/>
          </a:stretch>
        </p:blipFill>
        <p:spPr bwMode="auto">
          <a:xfrm>
            <a:off x="3048000" y="819150"/>
            <a:ext cx="4953377" cy="2674431"/>
          </a:xfrm>
          <a:prstGeom prst="rect">
            <a:avLst/>
          </a:prstGeom>
          <a:noFill/>
          <a:ln w="9525">
            <a:noFill/>
            <a:miter lim="800000"/>
            <a:headEnd/>
            <a:tailEnd/>
          </a:ln>
        </p:spPr>
      </p:pic>
      <p:sp>
        <p:nvSpPr>
          <p:cNvPr id="8" name="圆角矩形标注 7"/>
          <p:cNvSpPr/>
          <p:nvPr/>
        </p:nvSpPr>
        <p:spPr bwMode="auto">
          <a:xfrm>
            <a:off x="838200" y="914400"/>
            <a:ext cx="1828800" cy="857250"/>
          </a:xfrm>
          <a:prstGeom prst="wedgeRoundRectCallout">
            <a:avLst>
              <a:gd name="adj1" fmla="val 90076"/>
              <a:gd name="adj2" fmla="val 69167"/>
              <a:gd name="adj3" fmla="val 16667"/>
            </a:avLst>
          </a:prstGeom>
          <a:solidFill>
            <a:srgbClr val="0000FA"/>
          </a:soli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kumimoji="0" lang="zh-CN" altLang="en-US" sz="2200" b="1" i="0" u="none" strike="noStrike" cap="none" normalizeH="0" baseline="0" dirty="0">
                <a:ln>
                  <a:noFill/>
                </a:ln>
                <a:solidFill>
                  <a:schemeClr val="bg1"/>
                </a:solidFill>
                <a:effectLst/>
                <a:latin typeface="黑体" pitchFamily="49" charset="-122"/>
                <a:ea typeface="黑体" pitchFamily="49" charset="-122"/>
              </a:rPr>
              <a:t>采用</a:t>
            </a:r>
            <a:r>
              <a:rPr lang="en-US" altLang="zh-CN" dirty="0">
                <a:solidFill>
                  <a:schemeClr val="bg1"/>
                </a:solidFill>
              </a:rPr>
              <a:t>HTML5</a:t>
            </a:r>
            <a:r>
              <a:rPr lang="zh-CN" altLang="en-US" dirty="0">
                <a:solidFill>
                  <a:schemeClr val="bg1"/>
                </a:solidFill>
              </a:rPr>
              <a:t>和</a:t>
            </a:r>
            <a:endParaRPr lang="en-US" altLang="zh-CN" dirty="0">
              <a:solidFill>
                <a:schemeClr val="bg1"/>
              </a:solidFill>
            </a:endParaRPr>
          </a:p>
          <a:p>
            <a:pPr marR="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r>
              <a:rPr lang="en-US" altLang="zh-CN" dirty="0">
                <a:solidFill>
                  <a:schemeClr val="bg1"/>
                </a:solidFill>
              </a:rPr>
              <a:t>CSS3</a:t>
            </a:r>
            <a:r>
              <a:rPr kumimoji="0" lang="zh-CN" altLang="en-US" sz="2200" b="1" i="0" u="none" strike="noStrike" cap="none" normalizeH="0" baseline="0" dirty="0">
                <a:ln>
                  <a:noFill/>
                </a:ln>
                <a:solidFill>
                  <a:schemeClr val="bg1"/>
                </a:solidFill>
                <a:effectLst/>
                <a:latin typeface="黑体" pitchFamily="49" charset="-122"/>
                <a:ea typeface="黑体" pitchFamily="49" charset="-122"/>
              </a:rPr>
              <a:t>布局</a:t>
            </a:r>
          </a:p>
        </p:txBody>
      </p:sp>
      <p:pic>
        <p:nvPicPr>
          <p:cNvPr id="2" name="Picture 3"/>
          <p:cNvPicPr>
            <a:picLocks noChangeAspect="1" noChangeArrowheads="1"/>
          </p:cNvPicPr>
          <p:nvPr/>
        </p:nvPicPr>
        <p:blipFill>
          <a:blip r:embed="rId3" cstate="print"/>
          <a:srcRect/>
          <a:stretch>
            <a:fillRect/>
          </a:stretch>
        </p:blipFill>
        <p:spPr bwMode="auto">
          <a:xfrm>
            <a:off x="685800" y="3471412"/>
            <a:ext cx="5410200" cy="1186684"/>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HTML5 </a:t>
            </a:r>
            <a:r>
              <a:rPr lang="zh-CN" altLang="en-US" dirty="0"/>
              <a:t>文档结构</a:t>
            </a:r>
          </a:p>
        </p:txBody>
      </p:sp>
      <p:sp>
        <p:nvSpPr>
          <p:cNvPr id="3" name="内容占位符 2"/>
          <p:cNvSpPr>
            <a:spLocks noGrp="1"/>
          </p:cNvSpPr>
          <p:nvPr>
            <p:ph idx="1"/>
          </p:nvPr>
        </p:nvSpPr>
        <p:spPr>
          <a:xfrm>
            <a:off x="533400" y="819151"/>
            <a:ext cx="8509000" cy="1676399"/>
          </a:xfrm>
        </p:spPr>
        <p:txBody>
          <a:bodyPr/>
          <a:lstStyle/>
          <a:p>
            <a:pPr marL="0" indent="0">
              <a:lnSpc>
                <a:spcPts val="2800"/>
              </a:lnSpc>
              <a:buNone/>
            </a:pPr>
            <a:r>
              <a:rPr lang="en-US" altLang="zh-CN" sz="1800" dirty="0"/>
              <a:t>       HTML5 </a:t>
            </a:r>
            <a:r>
              <a:rPr lang="zh-CN" altLang="en-US" sz="1800" dirty="0"/>
              <a:t>文档结构同样是由头部和主体两部分组成，只是新增了一些结构元素，如</a:t>
            </a:r>
            <a:r>
              <a:rPr lang="en-US" altLang="zh-CN" sz="1800" dirty="0"/>
              <a:t>header</a:t>
            </a:r>
            <a:r>
              <a:rPr lang="zh-CN" altLang="en-US" sz="1800" dirty="0"/>
              <a:t>、</a:t>
            </a:r>
            <a:r>
              <a:rPr lang="en-US" altLang="zh-CN" sz="1800" dirty="0"/>
              <a:t>nav</a:t>
            </a:r>
            <a:r>
              <a:rPr lang="zh-CN" altLang="en-US" sz="1800" dirty="0"/>
              <a:t>、</a:t>
            </a:r>
            <a:r>
              <a:rPr lang="en-US" altLang="zh-CN" sz="1800" dirty="0"/>
              <a:t>article</a:t>
            </a:r>
            <a:r>
              <a:rPr lang="zh-CN" altLang="en-US" sz="1800" dirty="0"/>
              <a:t>、</a:t>
            </a:r>
            <a:r>
              <a:rPr lang="en-US" altLang="zh-CN" sz="1800" dirty="0"/>
              <a:t>section</a:t>
            </a:r>
            <a:r>
              <a:rPr lang="zh-CN" altLang="en-US" sz="1800" dirty="0"/>
              <a:t>、</a:t>
            </a:r>
            <a:r>
              <a:rPr lang="en-US" altLang="zh-CN" sz="1800" dirty="0"/>
              <a:t>aside</a:t>
            </a:r>
            <a:r>
              <a:rPr lang="zh-CN" altLang="en-US" sz="1800" dirty="0"/>
              <a:t>、</a:t>
            </a:r>
            <a:r>
              <a:rPr lang="en-US" altLang="zh-CN" sz="1800" dirty="0"/>
              <a:t>footer </a:t>
            </a:r>
            <a:r>
              <a:rPr lang="zh-CN" altLang="en-US" sz="1800" dirty="0"/>
              <a:t>六个结构元素，这些元素都是块级元素。</a:t>
            </a:r>
            <a:endParaRPr lang="en-US" altLang="zh-CN" sz="1800" dirty="0"/>
          </a:p>
          <a:p>
            <a:pPr marL="0" indent="0">
              <a:buNone/>
            </a:pPr>
            <a:r>
              <a:rPr lang="en-US" altLang="zh-CN" b="1" dirty="0"/>
              <a:t>13.2.1 HTML5 </a:t>
            </a:r>
            <a:r>
              <a:rPr lang="zh-CN" altLang="en-US" b="1" dirty="0"/>
              <a:t>页面结构</a:t>
            </a:r>
            <a:endParaRPr lang="zh-CN" altLang="en-US" dirty="0"/>
          </a:p>
        </p:txBody>
      </p:sp>
      <p:pic>
        <p:nvPicPr>
          <p:cNvPr id="5122" name="图片 204"/>
          <p:cNvPicPr>
            <a:picLocks noChangeAspect="1" noChangeArrowheads="1"/>
          </p:cNvPicPr>
          <p:nvPr/>
        </p:nvPicPr>
        <p:blipFill>
          <a:blip r:embed="rId2" cstate="print"/>
          <a:srcRect/>
          <a:stretch>
            <a:fillRect/>
          </a:stretch>
        </p:blipFill>
        <p:spPr bwMode="auto">
          <a:xfrm>
            <a:off x="928607" y="2495550"/>
            <a:ext cx="3719593" cy="1828800"/>
          </a:xfrm>
          <a:prstGeom prst="rect">
            <a:avLst/>
          </a:prstGeom>
          <a:noFill/>
        </p:spPr>
      </p:pic>
      <p:pic>
        <p:nvPicPr>
          <p:cNvPr id="5121" name="图片 205"/>
          <p:cNvPicPr>
            <a:picLocks noChangeAspect="1" noChangeArrowheads="1"/>
          </p:cNvPicPr>
          <p:nvPr/>
        </p:nvPicPr>
        <p:blipFill>
          <a:blip r:embed="rId3" cstate="print"/>
          <a:srcRect/>
          <a:stretch>
            <a:fillRect/>
          </a:stretch>
        </p:blipFill>
        <p:spPr bwMode="auto">
          <a:xfrm>
            <a:off x="4936210" y="2495550"/>
            <a:ext cx="3750590" cy="1828800"/>
          </a:xfrm>
          <a:prstGeom prst="rect">
            <a:avLst/>
          </a:prstGeom>
          <a:noFill/>
        </p:spPr>
      </p:pic>
      <p:sp>
        <p:nvSpPr>
          <p:cNvPr id="512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24" name="Rectangle 4"/>
          <p:cNvSpPr>
            <a:spLocks noChangeArrowheads="1"/>
          </p:cNvSpPr>
          <p:nvPr/>
        </p:nvSpPr>
        <p:spPr bwMode="auto">
          <a:xfrm>
            <a:off x="989022" y="4343399"/>
            <a:ext cx="730407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555625" algn="l"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图</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13-2  HTML4.01</a:t>
            </a:r>
            <a:r>
              <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页面布局                                   图</a:t>
            </a:r>
            <a:r>
              <a:rPr kumimoji="0" lang="en-US" altLang="zh-CN"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13-3  HTML5</a:t>
            </a:r>
            <a:r>
              <a:rPr kumimoji="0" lang="zh-CN" altLang="en-US" sz="14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结构元素布局 </a:t>
            </a:r>
            <a:endParaRPr kumimoji="0" lang="zh-CN" altLang="en-US" sz="36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动画的应用</a:t>
            </a:r>
          </a:p>
        </p:txBody>
      </p:sp>
      <p:pic>
        <p:nvPicPr>
          <p:cNvPr id="51202" name="Picture 2"/>
          <p:cNvPicPr>
            <a:picLocks noGrp="1" noChangeAspect="1" noChangeArrowheads="1"/>
          </p:cNvPicPr>
          <p:nvPr>
            <p:ph idx="1"/>
          </p:nvPr>
        </p:nvPicPr>
        <p:blipFill>
          <a:blip r:embed="rId2" cstate="print"/>
          <a:srcRect/>
          <a:stretch>
            <a:fillRect/>
          </a:stretch>
        </p:blipFill>
        <p:spPr bwMode="auto">
          <a:xfrm>
            <a:off x="685800" y="819150"/>
            <a:ext cx="1352742" cy="1831914"/>
          </a:xfrm>
          <a:prstGeom prst="rect">
            <a:avLst/>
          </a:prstGeom>
          <a:noFill/>
          <a:ln w="9525">
            <a:noFill/>
            <a:miter lim="800000"/>
            <a:headEnd/>
            <a:tailEnd/>
          </a:ln>
        </p:spPr>
      </p:pic>
      <p:pic>
        <p:nvPicPr>
          <p:cNvPr id="51203" name="Picture 3"/>
          <p:cNvPicPr>
            <a:picLocks noChangeAspect="1" noChangeArrowheads="1"/>
          </p:cNvPicPr>
          <p:nvPr/>
        </p:nvPicPr>
        <p:blipFill>
          <a:blip r:embed="rId3" cstate="print"/>
          <a:srcRect/>
          <a:stretch>
            <a:fillRect/>
          </a:stretch>
        </p:blipFill>
        <p:spPr bwMode="auto">
          <a:xfrm>
            <a:off x="3581400" y="819150"/>
            <a:ext cx="1350442" cy="1828800"/>
          </a:xfrm>
          <a:prstGeom prst="rect">
            <a:avLst/>
          </a:prstGeom>
          <a:noFill/>
          <a:ln w="9525">
            <a:noFill/>
            <a:miter lim="800000"/>
            <a:headEnd/>
            <a:tailEnd/>
          </a:ln>
        </p:spPr>
      </p:pic>
      <p:pic>
        <p:nvPicPr>
          <p:cNvPr id="51204" name="Picture 4"/>
          <p:cNvPicPr>
            <a:picLocks noChangeAspect="1" noChangeArrowheads="1"/>
          </p:cNvPicPr>
          <p:nvPr/>
        </p:nvPicPr>
        <p:blipFill>
          <a:blip r:embed="rId4" cstate="print"/>
          <a:srcRect/>
          <a:stretch>
            <a:fillRect/>
          </a:stretch>
        </p:blipFill>
        <p:spPr bwMode="auto">
          <a:xfrm>
            <a:off x="2133600" y="819150"/>
            <a:ext cx="1366838" cy="1851004"/>
          </a:xfrm>
          <a:prstGeom prst="rect">
            <a:avLst/>
          </a:prstGeom>
          <a:noFill/>
          <a:ln w="9525">
            <a:noFill/>
            <a:miter lim="800000"/>
            <a:headEnd/>
            <a:tailEnd/>
          </a:ln>
        </p:spPr>
      </p:pic>
      <p:sp>
        <p:nvSpPr>
          <p:cNvPr id="7" name="矩形 6"/>
          <p:cNvSpPr/>
          <p:nvPr/>
        </p:nvSpPr>
        <p:spPr>
          <a:xfrm>
            <a:off x="533400" y="2708265"/>
            <a:ext cx="4419600" cy="1887696"/>
          </a:xfrm>
          <a:prstGeom prst="rect">
            <a:avLst/>
          </a:prstGeom>
        </p:spPr>
        <p:txBody>
          <a:bodyPr wrap="square">
            <a:spAutoFit/>
          </a:bodyPr>
          <a:lstStyle/>
          <a:p>
            <a:pPr>
              <a:lnSpc>
                <a:spcPts val="1400"/>
              </a:lnSpc>
              <a:spcBef>
                <a:spcPts val="0"/>
              </a:spcBef>
            </a:pPr>
            <a:r>
              <a:rPr lang="en-US" altLang="zh-CN" sz="1400" b="0" dirty="0">
                <a:latin typeface="Verdana" pitchFamily="34" charset="0"/>
                <a:ea typeface="Verdana" pitchFamily="34" charset="0"/>
                <a:cs typeface="Verdana" pitchFamily="34" charset="0"/>
              </a:rPr>
              <a:t>&lt;!-- edu_13_6_8.html --&gt;</a:t>
            </a:r>
          </a:p>
          <a:p>
            <a:pPr>
              <a:lnSpc>
                <a:spcPts val="1400"/>
              </a:lnSpc>
              <a:spcBef>
                <a:spcPts val="0"/>
              </a:spcBef>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doctype</a:t>
            </a:r>
            <a:r>
              <a:rPr lang="en-US" altLang="zh-CN" sz="1400" b="0" dirty="0">
                <a:latin typeface="Verdana" pitchFamily="34" charset="0"/>
                <a:ea typeface="Verdana" pitchFamily="34" charset="0"/>
                <a:cs typeface="Verdana" pitchFamily="34" charset="0"/>
              </a:rPr>
              <a:t> html&gt;</a:t>
            </a:r>
          </a:p>
          <a:p>
            <a:pPr>
              <a:lnSpc>
                <a:spcPts val="1400"/>
              </a:lnSpc>
              <a:spcBef>
                <a:spcPts val="0"/>
              </a:spcBef>
            </a:pPr>
            <a:r>
              <a:rPr lang="en-US" altLang="zh-CN" sz="1400" b="0" dirty="0">
                <a:latin typeface="Verdana" pitchFamily="34" charset="0"/>
                <a:ea typeface="Verdana" pitchFamily="34" charset="0"/>
                <a:cs typeface="Verdana" pitchFamily="34" charset="0"/>
              </a:rPr>
              <a:t>&lt;html </a:t>
            </a:r>
            <a:r>
              <a:rPr lang="en-US" altLang="zh-CN" sz="1400" b="0" dirty="0" err="1">
                <a:latin typeface="Verdana" pitchFamily="34" charset="0"/>
                <a:ea typeface="Verdana" pitchFamily="34" charset="0"/>
                <a:cs typeface="Verdana" pitchFamily="34" charset="0"/>
              </a:rPr>
              <a:t>lang</a:t>
            </a:r>
            <a:r>
              <a:rPr lang="en-US" altLang="zh-CN" sz="1400" b="0" dirty="0">
                <a:latin typeface="Verdana" pitchFamily="34" charset="0"/>
                <a:ea typeface="Verdana" pitchFamily="34" charset="0"/>
                <a:cs typeface="Verdana" pitchFamily="34" charset="0"/>
              </a:rPr>
              <a:t>="en"&gt;</a:t>
            </a:r>
          </a:p>
          <a:p>
            <a:pPr>
              <a:lnSpc>
                <a:spcPts val="1400"/>
              </a:lnSpc>
              <a:spcBef>
                <a:spcPts val="0"/>
              </a:spcBef>
            </a:pPr>
            <a:r>
              <a:rPr lang="en-US" altLang="zh-CN" sz="1400" b="0" dirty="0">
                <a:latin typeface="Verdana" pitchFamily="34" charset="0"/>
                <a:ea typeface="Verdana" pitchFamily="34" charset="0"/>
                <a:cs typeface="Verdana" pitchFamily="34" charset="0"/>
              </a:rPr>
              <a:t>&lt;head&gt;</a:t>
            </a:r>
          </a:p>
          <a:p>
            <a:pPr>
              <a:lnSpc>
                <a:spcPts val="1400"/>
              </a:lnSpc>
              <a:spcBef>
                <a:spcPts val="0"/>
              </a:spcBef>
            </a:pPr>
            <a:r>
              <a:rPr lang="en-US" altLang="zh-CN" sz="1400" b="0" dirty="0">
                <a:latin typeface="Verdana" pitchFamily="34" charset="0"/>
                <a:ea typeface="Verdana" pitchFamily="34" charset="0"/>
                <a:cs typeface="Verdana" pitchFamily="34" charset="0"/>
              </a:rPr>
              <a:t>&lt;meta </a:t>
            </a:r>
            <a:r>
              <a:rPr lang="en-US" altLang="zh-CN" sz="1400" b="0" dirty="0" err="1">
                <a:latin typeface="Verdana" pitchFamily="34" charset="0"/>
                <a:ea typeface="Verdana" pitchFamily="34" charset="0"/>
                <a:cs typeface="Verdana" pitchFamily="34" charset="0"/>
              </a:rPr>
              <a:t>charset</a:t>
            </a:r>
            <a:r>
              <a:rPr lang="en-US" altLang="zh-CN" sz="1400" b="0" dirty="0">
                <a:latin typeface="Verdana" pitchFamily="34" charset="0"/>
                <a:ea typeface="Verdana" pitchFamily="34" charset="0"/>
                <a:cs typeface="Verdana" pitchFamily="34" charset="0"/>
              </a:rPr>
              <a:t>="UTF-8"&gt;</a:t>
            </a:r>
          </a:p>
          <a:p>
            <a:pPr>
              <a:lnSpc>
                <a:spcPts val="1400"/>
              </a:lnSpc>
              <a:spcBef>
                <a:spcPts val="0"/>
              </a:spcBef>
            </a:pPr>
            <a:r>
              <a:rPr lang="en-US" altLang="zh-CN" sz="1400" b="0" dirty="0">
                <a:latin typeface="Verdana" pitchFamily="34" charset="0"/>
                <a:ea typeface="Verdana" pitchFamily="34" charset="0"/>
                <a:cs typeface="Verdana" pitchFamily="34" charset="0"/>
              </a:rPr>
              <a:t>&lt;title&gt;CSS3</a:t>
            </a:r>
            <a:r>
              <a:rPr lang="zh-CN" altLang="en-US" sz="1400" b="0" dirty="0">
                <a:latin typeface="Verdana" pitchFamily="34" charset="0"/>
                <a:cs typeface="Verdana" pitchFamily="34" charset="0"/>
              </a:rPr>
              <a:t>动画</a:t>
            </a:r>
            <a:r>
              <a:rPr lang="en-US" altLang="zh-CN" sz="1400" b="0" dirty="0">
                <a:latin typeface="Verdana" pitchFamily="34" charset="0"/>
                <a:ea typeface="Verdana" pitchFamily="34" charset="0"/>
                <a:cs typeface="Verdana" pitchFamily="34" charset="0"/>
              </a:rPr>
              <a:t>&lt;/title&gt;</a:t>
            </a:r>
          </a:p>
          <a:p>
            <a:pPr>
              <a:lnSpc>
                <a:spcPts val="1400"/>
              </a:lnSpc>
              <a:spcBef>
                <a:spcPts val="0"/>
              </a:spcBef>
            </a:pPr>
            <a:r>
              <a:rPr lang="en-US" altLang="zh-CN" sz="1400" b="0" dirty="0">
                <a:latin typeface="Verdana" pitchFamily="34" charset="0"/>
                <a:ea typeface="Verdana" pitchFamily="34" charset="0"/>
                <a:cs typeface="Verdana" pitchFamily="34" charset="0"/>
              </a:rPr>
              <a:t>&lt;style&gt; </a:t>
            </a:r>
          </a:p>
          <a:p>
            <a:pPr>
              <a:lnSpc>
                <a:spcPts val="1400"/>
              </a:lnSpc>
              <a:spcBef>
                <a:spcPts val="0"/>
              </a:spcBef>
            </a:pPr>
            <a:r>
              <a:rPr lang="en-US" altLang="zh-CN" sz="1400" b="0" dirty="0">
                <a:latin typeface="Verdana" pitchFamily="34" charset="0"/>
                <a:ea typeface="Verdana" pitchFamily="34" charset="0"/>
                <a:cs typeface="Verdana" pitchFamily="34" charset="0"/>
              </a:rPr>
              <a:t>div{width:100px;height:100px;background:red;position:relative; </a:t>
            </a:r>
            <a:r>
              <a:rPr lang="en-US" altLang="zh-CN" sz="1400" b="0" dirty="0" err="1">
                <a:latin typeface="Verdana" pitchFamily="34" charset="0"/>
                <a:ea typeface="Verdana" pitchFamily="34" charset="0"/>
                <a:cs typeface="Verdana" pitchFamily="34" charset="0"/>
              </a:rPr>
              <a:t>color:white</a:t>
            </a:r>
            <a:r>
              <a:rPr lang="en-US" altLang="zh-CN" sz="1400" b="0" dirty="0">
                <a:latin typeface="Verdana" pitchFamily="34" charset="0"/>
                <a:ea typeface="Verdana" pitchFamily="34" charset="0"/>
                <a:cs typeface="Verdana" pitchFamily="34" charset="0"/>
              </a:rPr>
              <a:t>;</a:t>
            </a:r>
          </a:p>
          <a:p>
            <a:pPr>
              <a:lnSpc>
                <a:spcPts val="1400"/>
              </a:lnSpc>
              <a:spcBef>
                <a:spcPts val="0"/>
              </a:spcBef>
            </a:pPr>
            <a:r>
              <a:rPr lang="en-US" altLang="zh-CN" sz="1400" b="0" dirty="0" err="1">
                <a:latin typeface="Verdana" pitchFamily="34" charset="0"/>
                <a:ea typeface="Verdana" pitchFamily="34" charset="0"/>
                <a:cs typeface="Verdana" pitchFamily="34" charset="0"/>
              </a:rPr>
              <a:t>animation:mymove</a:t>
            </a:r>
            <a:r>
              <a:rPr lang="en-US" altLang="zh-CN" sz="1400" b="0" dirty="0">
                <a:latin typeface="Verdana" pitchFamily="34" charset="0"/>
                <a:ea typeface="Verdana" pitchFamily="34" charset="0"/>
                <a:cs typeface="Verdana" pitchFamily="34" charset="0"/>
              </a:rPr>
              <a:t> 5s ; </a:t>
            </a:r>
            <a:endParaRPr lang="zh-CN" altLang="en-US" sz="1400" b="0" dirty="0">
              <a:latin typeface="Verdana" pitchFamily="34" charset="0"/>
              <a:cs typeface="Verdana" pitchFamily="34" charset="0"/>
            </a:endParaRPr>
          </a:p>
        </p:txBody>
      </p:sp>
      <p:sp>
        <p:nvSpPr>
          <p:cNvPr id="10" name="矩形 9"/>
          <p:cNvSpPr/>
          <p:nvPr/>
        </p:nvSpPr>
        <p:spPr>
          <a:xfrm>
            <a:off x="5029200" y="819150"/>
            <a:ext cx="4038600" cy="3862596"/>
          </a:xfrm>
          <a:prstGeom prst="rect">
            <a:avLst/>
          </a:prstGeom>
        </p:spPr>
        <p:txBody>
          <a:bodyPr wrap="square">
            <a:spAutoFit/>
          </a:bodyPr>
          <a:lstStyle/>
          <a:p>
            <a:pPr>
              <a:lnSpc>
                <a:spcPts val="1400"/>
              </a:lnSpc>
              <a:spcBef>
                <a:spcPts val="0"/>
              </a:spcBef>
            </a:pP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moz-animation:mymove</a:t>
            </a:r>
            <a:r>
              <a:rPr lang="en-US" altLang="zh-CN" sz="1400" b="0" dirty="0">
                <a:latin typeface="Verdana" pitchFamily="34" charset="0"/>
                <a:ea typeface="Verdana" pitchFamily="34" charset="0"/>
                <a:cs typeface="Verdana" pitchFamily="34" charset="0"/>
              </a:rPr>
              <a:t> 5s infinite;	</a:t>
            </a:r>
          </a:p>
          <a:p>
            <a:pPr>
              <a:lnSpc>
                <a:spcPts val="1400"/>
              </a:lnSpc>
              <a:spcBef>
                <a:spcPts val="0"/>
              </a:spcBef>
            </a:pP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webkit-animation:mymove</a:t>
            </a:r>
            <a:r>
              <a:rPr lang="en-US" altLang="zh-CN" sz="1400" b="0" dirty="0">
                <a:latin typeface="Verdana" pitchFamily="34" charset="0"/>
                <a:ea typeface="Verdana" pitchFamily="34" charset="0"/>
                <a:cs typeface="Verdana" pitchFamily="34" charset="0"/>
              </a:rPr>
              <a:t> 5s infinite;	</a:t>
            </a:r>
          </a:p>
          <a:p>
            <a:pPr>
              <a:lnSpc>
                <a:spcPts val="1400"/>
              </a:lnSpc>
              <a:spcBef>
                <a:spcPts val="0"/>
              </a:spcBef>
            </a:pPr>
            <a:r>
              <a:rPr lang="en-US" altLang="zh-CN" sz="1400" b="0" dirty="0">
                <a:latin typeface="Verdana" pitchFamily="34" charset="0"/>
                <a:ea typeface="Verdana" pitchFamily="34" charset="0"/>
                <a:cs typeface="Verdana" pitchFamily="34" charset="0"/>
              </a:rPr>
              <a:t>-o-</a:t>
            </a:r>
            <a:r>
              <a:rPr lang="en-US" altLang="zh-CN" sz="1400" b="0" dirty="0" err="1">
                <a:latin typeface="Verdana" pitchFamily="34" charset="0"/>
                <a:ea typeface="Verdana" pitchFamily="34" charset="0"/>
                <a:cs typeface="Verdana" pitchFamily="34" charset="0"/>
              </a:rPr>
              <a:t>animation:mymove</a:t>
            </a:r>
            <a:r>
              <a:rPr lang="en-US" altLang="zh-CN" sz="1400" b="0" dirty="0">
                <a:latin typeface="Verdana" pitchFamily="34" charset="0"/>
                <a:ea typeface="Verdana" pitchFamily="34" charset="0"/>
                <a:cs typeface="Verdana" pitchFamily="34" charset="0"/>
              </a:rPr>
              <a:t> 5s infinite; </a:t>
            </a:r>
          </a:p>
          <a:p>
            <a:pPr>
              <a:lnSpc>
                <a:spcPts val="1400"/>
              </a:lnSpc>
              <a:spcBef>
                <a:spcPts val="0"/>
              </a:spcBef>
            </a:pPr>
            <a:r>
              <a:rPr lang="en-US" altLang="zh-CN" sz="1400" b="0" dirty="0">
                <a:latin typeface="Verdana" pitchFamily="34" charset="0"/>
                <a:ea typeface="Verdana" pitchFamily="34" charset="0"/>
                <a:cs typeface="Verdana" pitchFamily="34" charset="0"/>
              </a:rPr>
              <a:t>}</a:t>
            </a:r>
          </a:p>
          <a:p>
            <a:pPr>
              <a:lnSpc>
                <a:spcPts val="1400"/>
              </a:lnSpc>
              <a:spcBef>
                <a:spcPts val="0"/>
              </a:spcBef>
            </a:pP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keyframes</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mymove</a:t>
            </a:r>
            <a:r>
              <a:rPr lang="en-US" altLang="zh-CN" sz="1400" b="0" dirty="0">
                <a:latin typeface="Verdana" pitchFamily="34" charset="0"/>
                <a:ea typeface="Verdana" pitchFamily="34" charset="0"/>
                <a:cs typeface="Verdana" pitchFamily="34" charset="0"/>
              </a:rPr>
              <a:t>{</a:t>
            </a:r>
          </a:p>
          <a:p>
            <a:pPr>
              <a:lnSpc>
                <a:spcPts val="1400"/>
              </a:lnSpc>
              <a:spcBef>
                <a:spcPts val="0"/>
              </a:spcBef>
            </a:pPr>
            <a:r>
              <a:rPr lang="en-US" altLang="zh-CN" sz="1400" b="0" dirty="0">
                <a:latin typeface="Verdana" pitchFamily="34" charset="0"/>
                <a:ea typeface="Verdana" pitchFamily="34" charset="0"/>
                <a:cs typeface="Verdana" pitchFamily="34" charset="0"/>
              </a:rPr>
              <a:t>from,0% {left:0px;background:red;top:0px;}</a:t>
            </a:r>
          </a:p>
          <a:p>
            <a:pPr>
              <a:lnSpc>
                <a:spcPts val="1400"/>
              </a:lnSpc>
              <a:spcBef>
                <a:spcPts val="0"/>
              </a:spcBef>
            </a:pPr>
            <a:r>
              <a:rPr lang="en-US" altLang="zh-CN" sz="1400" b="0" dirty="0">
                <a:latin typeface="Verdana" pitchFamily="34" charset="0"/>
                <a:ea typeface="Verdana" pitchFamily="34" charset="0"/>
                <a:cs typeface="Verdana" pitchFamily="34" charset="0"/>
              </a:rPr>
              <a:t>50%   {left:100px;background:green;top:100px;}</a:t>
            </a:r>
          </a:p>
          <a:p>
            <a:pPr>
              <a:lnSpc>
                <a:spcPts val="1400"/>
              </a:lnSpc>
              <a:spcBef>
                <a:spcPts val="0"/>
              </a:spcBef>
            </a:pPr>
            <a:r>
              <a:rPr lang="en-US" altLang="zh-CN" sz="1400" b="0" dirty="0">
                <a:latin typeface="Verdana" pitchFamily="34" charset="0"/>
                <a:ea typeface="Verdana" pitchFamily="34" charset="0"/>
                <a:cs typeface="Verdana" pitchFamily="34" charset="0"/>
              </a:rPr>
              <a:t>to,100%{left:200px;background:blue;top:200px;}</a:t>
            </a:r>
          </a:p>
          <a:p>
            <a:pPr>
              <a:lnSpc>
                <a:spcPts val="1400"/>
              </a:lnSpc>
              <a:spcBef>
                <a:spcPts val="0"/>
              </a:spcBef>
            </a:pPr>
            <a:r>
              <a:rPr lang="en-US" altLang="zh-CN" sz="1400" b="0" dirty="0">
                <a:latin typeface="Verdana" pitchFamily="34" charset="0"/>
                <a:ea typeface="Verdana" pitchFamily="34" charset="0"/>
                <a:cs typeface="Verdana" pitchFamily="34" charset="0"/>
              </a:rPr>
              <a:t>}</a:t>
            </a:r>
          </a:p>
          <a:p>
            <a:pPr>
              <a:lnSpc>
                <a:spcPts val="1400"/>
              </a:lnSpc>
              <a:spcBef>
                <a:spcPts val="0"/>
              </a:spcBef>
            </a:pP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webkit-keyframes</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mymove</a:t>
            </a:r>
            <a:r>
              <a:rPr lang="en-US" altLang="zh-CN" sz="1400" b="0" dirty="0">
                <a:latin typeface="Verdana" pitchFamily="34" charset="0"/>
                <a:ea typeface="Verdana" pitchFamily="34" charset="0"/>
                <a:cs typeface="Verdana" pitchFamily="34" charset="0"/>
              </a:rPr>
              <a:t>   /* Safari </a:t>
            </a:r>
            <a:r>
              <a:rPr lang="zh-CN" altLang="en-US" sz="1400" b="0" dirty="0">
                <a:latin typeface="Verdana" pitchFamily="34" charset="0"/>
                <a:cs typeface="Verdana" pitchFamily="34" charset="0"/>
              </a:rPr>
              <a:t>与 </a:t>
            </a:r>
            <a:r>
              <a:rPr lang="en-US" altLang="zh-CN" sz="1400" b="0" dirty="0">
                <a:latin typeface="Verdana" pitchFamily="34" charset="0"/>
                <a:ea typeface="Verdana" pitchFamily="34" charset="0"/>
                <a:cs typeface="Verdana" pitchFamily="34" charset="0"/>
              </a:rPr>
              <a:t>Chrome */</a:t>
            </a:r>
          </a:p>
          <a:p>
            <a:pPr>
              <a:lnSpc>
                <a:spcPts val="1400"/>
              </a:lnSpc>
              <a:spcBef>
                <a:spcPts val="0"/>
              </a:spcBef>
            </a:pPr>
            <a:r>
              <a:rPr lang="en-US" altLang="zh-CN" sz="1400" b="0" dirty="0">
                <a:latin typeface="Verdana" pitchFamily="34" charset="0"/>
                <a:ea typeface="Verdana" pitchFamily="34" charset="0"/>
                <a:cs typeface="Verdana" pitchFamily="34" charset="0"/>
              </a:rPr>
              <a:t>{</a:t>
            </a:r>
          </a:p>
          <a:p>
            <a:pPr>
              <a:lnSpc>
                <a:spcPts val="1400"/>
              </a:lnSpc>
              <a:spcBef>
                <a:spcPts val="0"/>
              </a:spcBef>
            </a:pPr>
            <a:r>
              <a:rPr lang="en-US" altLang="zh-CN" sz="1400" b="0" dirty="0">
                <a:latin typeface="Verdana" pitchFamily="34" charset="0"/>
                <a:ea typeface="Verdana" pitchFamily="34" charset="0"/>
                <a:cs typeface="Verdana" pitchFamily="34" charset="0"/>
              </a:rPr>
              <a:t>from,0% {left:0px;background:red;top:0px;}</a:t>
            </a:r>
          </a:p>
          <a:p>
            <a:pPr>
              <a:lnSpc>
                <a:spcPts val="1400"/>
              </a:lnSpc>
              <a:spcBef>
                <a:spcPts val="0"/>
              </a:spcBef>
            </a:pPr>
            <a:r>
              <a:rPr lang="en-US" altLang="zh-CN" sz="1400" b="0" dirty="0">
                <a:latin typeface="Verdana" pitchFamily="34" charset="0"/>
                <a:ea typeface="Verdana" pitchFamily="34" charset="0"/>
                <a:cs typeface="Verdana" pitchFamily="34" charset="0"/>
              </a:rPr>
              <a:t>50%   {left:100px;background:green;top:100px;}</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动画的应用</a:t>
            </a:r>
          </a:p>
        </p:txBody>
      </p:sp>
      <p:sp>
        <p:nvSpPr>
          <p:cNvPr id="3" name="内容占位符 2"/>
          <p:cNvSpPr>
            <a:spLocks noGrp="1"/>
          </p:cNvSpPr>
          <p:nvPr>
            <p:ph idx="1"/>
          </p:nvPr>
        </p:nvSpPr>
        <p:spPr>
          <a:xfrm>
            <a:off x="533400" y="819151"/>
            <a:ext cx="5105400" cy="38100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to,100%{left:200px;background:blue;top:200px;}</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cs typeface="Verdana" pitchFamily="34" charset="0"/>
              </a:rPr>
              <a:t>@-</a:t>
            </a:r>
            <a:r>
              <a:rPr lang="en-US" altLang="zh-CN" sz="1400" dirty="0" err="1">
                <a:latin typeface="Verdana" pitchFamily="34" charset="0"/>
                <a:cs typeface="Verdana" pitchFamily="34" charset="0"/>
              </a:rPr>
              <a:t>moz-keyframes</a:t>
            </a:r>
            <a:r>
              <a:rPr lang="en-US" altLang="zh-CN" sz="1400" dirty="0">
                <a:latin typeface="Verdana" pitchFamily="34" charset="0"/>
                <a:cs typeface="Verdana" pitchFamily="34" charset="0"/>
              </a:rPr>
              <a:t> </a:t>
            </a:r>
            <a:r>
              <a:rPr lang="en-US" altLang="zh-CN" sz="1400" dirty="0" err="1">
                <a:latin typeface="Verdana" pitchFamily="34" charset="0"/>
                <a:cs typeface="Verdana" pitchFamily="34" charset="0"/>
              </a:rPr>
              <a:t>mymove</a:t>
            </a:r>
            <a:r>
              <a:rPr lang="en-US" altLang="zh-CN" sz="1400" dirty="0">
                <a:latin typeface="Verdana" pitchFamily="34" charset="0"/>
                <a:cs typeface="Verdana" pitchFamily="34" charset="0"/>
              </a:rPr>
              <a:t>   /* Firefox */ </a:t>
            </a:r>
          </a:p>
          <a:p>
            <a:pPr>
              <a:lnSpc>
                <a:spcPts val="1400"/>
              </a:lnSpc>
              <a:spcBef>
                <a:spcPts val="0"/>
              </a:spcBef>
              <a:spcAft>
                <a:spcPts val="0"/>
              </a:spcAft>
              <a:buNone/>
            </a:pPr>
            <a:r>
              <a:rPr lang="en-US" altLang="zh-CN" sz="1400" dirty="0">
                <a:latin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cs typeface="Verdana" pitchFamily="34" charset="0"/>
              </a:rPr>
              <a:t>    from,0% {left:0px;background:red;top:0px;}</a:t>
            </a:r>
          </a:p>
          <a:p>
            <a:pPr>
              <a:lnSpc>
                <a:spcPts val="1400"/>
              </a:lnSpc>
              <a:spcBef>
                <a:spcPts val="0"/>
              </a:spcBef>
              <a:spcAft>
                <a:spcPts val="0"/>
              </a:spcAft>
              <a:buNone/>
            </a:pPr>
            <a:r>
              <a:rPr lang="en-US" altLang="zh-CN" sz="1400" dirty="0">
                <a:latin typeface="Verdana" pitchFamily="34" charset="0"/>
                <a:cs typeface="Verdana" pitchFamily="34" charset="0"/>
              </a:rPr>
              <a:t>    50%   {left:100px;background:green;top:100px;}</a:t>
            </a:r>
          </a:p>
          <a:p>
            <a:pPr>
              <a:lnSpc>
                <a:spcPts val="1400"/>
              </a:lnSpc>
              <a:spcBef>
                <a:spcPts val="0"/>
              </a:spcBef>
              <a:spcAft>
                <a:spcPts val="0"/>
              </a:spcAft>
              <a:buNone/>
            </a:pPr>
            <a:r>
              <a:rPr lang="en-US" altLang="zh-CN" sz="1400" dirty="0">
                <a:latin typeface="Verdana" pitchFamily="34" charset="0"/>
                <a:cs typeface="Verdana" pitchFamily="34" charset="0"/>
              </a:rPr>
              <a:t>    to,100%{left:200px;background:blue;top:200px;}</a:t>
            </a:r>
          </a:p>
          <a:p>
            <a:pPr>
              <a:lnSpc>
                <a:spcPts val="1400"/>
              </a:lnSpc>
              <a:spcBef>
                <a:spcPts val="0"/>
              </a:spcBef>
              <a:spcAft>
                <a:spcPts val="0"/>
              </a:spcAft>
              <a:buNone/>
            </a:pPr>
            <a:r>
              <a:rPr lang="en-US" altLang="zh-CN" sz="1400" dirty="0">
                <a:latin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cs typeface="Verdana" pitchFamily="34" charset="0"/>
              </a:rPr>
              <a:t>@-o-</a:t>
            </a:r>
            <a:r>
              <a:rPr lang="en-US" altLang="zh-CN" sz="1400" dirty="0" err="1">
                <a:latin typeface="Verdana" pitchFamily="34" charset="0"/>
                <a:cs typeface="Verdana" pitchFamily="34" charset="0"/>
              </a:rPr>
              <a:t>keyframes</a:t>
            </a:r>
            <a:r>
              <a:rPr lang="en-US" altLang="zh-CN" sz="1400" dirty="0">
                <a:latin typeface="Verdana" pitchFamily="34" charset="0"/>
                <a:cs typeface="Verdana" pitchFamily="34" charset="0"/>
              </a:rPr>
              <a:t> </a:t>
            </a:r>
            <a:r>
              <a:rPr lang="en-US" altLang="zh-CN" sz="1400" dirty="0" err="1">
                <a:latin typeface="Verdana" pitchFamily="34" charset="0"/>
                <a:cs typeface="Verdana" pitchFamily="34" charset="0"/>
              </a:rPr>
              <a:t>mymove</a:t>
            </a:r>
            <a:r>
              <a:rPr lang="en-US" altLang="zh-CN" sz="1400" dirty="0">
                <a:latin typeface="Verdana" pitchFamily="34" charset="0"/>
                <a:cs typeface="Verdana" pitchFamily="34" charset="0"/>
              </a:rPr>
              <a:t>   /* Opera */</a:t>
            </a:r>
          </a:p>
          <a:p>
            <a:pPr>
              <a:lnSpc>
                <a:spcPts val="1400"/>
              </a:lnSpc>
              <a:spcBef>
                <a:spcPts val="0"/>
              </a:spcBef>
              <a:spcAft>
                <a:spcPts val="0"/>
              </a:spcAft>
              <a:buNone/>
            </a:pPr>
            <a:r>
              <a:rPr lang="en-US" altLang="zh-CN" sz="1400" dirty="0">
                <a:latin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cs typeface="Verdana" pitchFamily="34" charset="0"/>
              </a:rPr>
              <a:t>     from,0% {left:0px;background:red;top:0px;}</a:t>
            </a:r>
          </a:p>
          <a:p>
            <a:pPr>
              <a:lnSpc>
                <a:spcPts val="1400"/>
              </a:lnSpc>
              <a:spcBef>
                <a:spcPts val="0"/>
              </a:spcBef>
              <a:spcAft>
                <a:spcPts val="0"/>
              </a:spcAft>
              <a:buNone/>
            </a:pPr>
            <a:r>
              <a:rPr lang="en-US" altLang="zh-CN" sz="1400" dirty="0">
                <a:latin typeface="Verdana" pitchFamily="34" charset="0"/>
                <a:cs typeface="Verdana" pitchFamily="34" charset="0"/>
              </a:rPr>
              <a:t>    50%   {left:100px;background:green;top:100px;}</a:t>
            </a:r>
          </a:p>
          <a:p>
            <a:pPr>
              <a:lnSpc>
                <a:spcPts val="1400"/>
              </a:lnSpc>
              <a:spcBef>
                <a:spcPts val="0"/>
              </a:spcBef>
              <a:spcAft>
                <a:spcPts val="0"/>
              </a:spcAft>
              <a:buNone/>
            </a:pPr>
            <a:r>
              <a:rPr lang="en-US" altLang="zh-CN" sz="1400" dirty="0">
                <a:latin typeface="Verdana" pitchFamily="34" charset="0"/>
                <a:cs typeface="Verdana" pitchFamily="34" charset="0"/>
              </a:rPr>
              <a:t>    to,100%{left:200px;background:blue;top:200px;}</a:t>
            </a:r>
          </a:p>
          <a:p>
            <a:pPr>
              <a:lnSpc>
                <a:spcPts val="1400"/>
              </a:lnSpc>
              <a:spcBef>
                <a:spcPts val="0"/>
              </a:spcBef>
              <a:spcAft>
                <a:spcPts val="0"/>
              </a:spcAft>
              <a:buNone/>
            </a:pPr>
            <a:r>
              <a:rPr lang="en-US" altLang="zh-CN" sz="1400" dirty="0">
                <a:latin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cs typeface="Verdana" pitchFamily="34" charset="0"/>
              </a:rPr>
              <a:t>&lt;/style&gt;</a:t>
            </a:r>
          </a:p>
          <a:p>
            <a:pPr>
              <a:lnSpc>
                <a:spcPts val="1400"/>
              </a:lnSpc>
              <a:spcBef>
                <a:spcPts val="0"/>
              </a:spcBef>
              <a:spcAft>
                <a:spcPts val="0"/>
              </a:spcAft>
              <a:buNone/>
            </a:pPr>
            <a:r>
              <a:rPr lang="en-US" altLang="zh-CN" sz="1400" dirty="0">
                <a:latin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cs typeface="Verdana" pitchFamily="34" charset="0"/>
              </a:rPr>
              <a:t>    &lt;h3&gt;CSS3</a:t>
            </a:r>
            <a:r>
              <a:rPr lang="zh-CN" altLang="en-US" sz="1400" dirty="0">
                <a:latin typeface="Verdana" pitchFamily="34" charset="0"/>
                <a:cs typeface="Verdana" pitchFamily="34" charset="0"/>
              </a:rPr>
              <a:t>动画</a:t>
            </a:r>
            <a:r>
              <a:rPr lang="en-US" altLang="zh-CN" sz="1400" dirty="0">
                <a:latin typeface="Verdana" pitchFamily="34" charset="0"/>
                <a:cs typeface="Verdana" pitchFamily="34" charset="0"/>
              </a:rPr>
              <a:t>-</a:t>
            </a:r>
            <a:r>
              <a:rPr lang="zh-CN" altLang="en-US" sz="1400" dirty="0">
                <a:latin typeface="Verdana" pitchFamily="34" charset="0"/>
                <a:cs typeface="Verdana" pitchFamily="34" charset="0"/>
              </a:rPr>
              <a:t>沿矩形对角线运动</a:t>
            </a:r>
            <a:r>
              <a:rPr lang="en-US" altLang="zh-CN" sz="1400" dirty="0">
                <a:latin typeface="Verdana" pitchFamily="34" charset="0"/>
                <a:cs typeface="Verdana" pitchFamily="34" charset="0"/>
              </a:rPr>
              <a:t>&lt;/h3&gt;&lt;hr&gt;</a:t>
            </a:r>
          </a:p>
          <a:p>
            <a:pPr>
              <a:lnSpc>
                <a:spcPts val="1400"/>
              </a:lnSpc>
              <a:spcBef>
                <a:spcPts val="0"/>
              </a:spcBef>
              <a:spcAft>
                <a:spcPts val="0"/>
              </a:spcAft>
              <a:buNone/>
            </a:pPr>
            <a:r>
              <a:rPr lang="en-US" altLang="zh-CN" sz="1400" dirty="0">
                <a:latin typeface="Verdana" pitchFamily="34" charset="0"/>
                <a:cs typeface="Verdana" pitchFamily="34" charset="0"/>
              </a:rPr>
              <a:t>    &lt;div&gt;</a:t>
            </a:r>
            <a:r>
              <a:rPr lang="zh-CN" altLang="en-US" sz="1400" dirty="0">
                <a:latin typeface="Verdana" pitchFamily="34" charset="0"/>
                <a:cs typeface="Verdana" pitchFamily="34" charset="0"/>
              </a:rPr>
              <a:t>我在运动！</a:t>
            </a:r>
            <a:r>
              <a:rPr lang="en-US" altLang="zh-CN" sz="1400" dirty="0">
                <a:latin typeface="Verdana" pitchFamily="34" charset="0"/>
                <a:cs typeface="Verdana" pitchFamily="34" charset="0"/>
              </a:rPr>
              <a:t>&lt;/div&gt;​</a:t>
            </a:r>
          </a:p>
          <a:p>
            <a:pPr>
              <a:lnSpc>
                <a:spcPts val="1400"/>
              </a:lnSpc>
              <a:spcBef>
                <a:spcPts val="0"/>
              </a:spcBef>
              <a:spcAft>
                <a:spcPts val="0"/>
              </a:spcAft>
              <a:buNone/>
            </a:pPr>
            <a:r>
              <a:rPr lang="en-US" altLang="zh-CN" sz="1400" dirty="0">
                <a:latin typeface="Verdana" pitchFamily="34" charset="0"/>
                <a:cs typeface="Verdana" pitchFamily="34" charset="0"/>
              </a:rPr>
              <a:t>    &lt;/body&gt;</a:t>
            </a:r>
          </a:p>
          <a:p>
            <a:pPr>
              <a:lnSpc>
                <a:spcPts val="1400"/>
              </a:lnSpc>
              <a:spcBef>
                <a:spcPts val="0"/>
              </a:spcBef>
              <a:spcAft>
                <a:spcPts val="0"/>
              </a:spcAft>
              <a:buNone/>
            </a:pPr>
            <a:r>
              <a:rPr lang="en-US" altLang="zh-CN" sz="1400" dirty="0">
                <a:latin typeface="Verdana" pitchFamily="34" charset="0"/>
                <a:cs typeface="Verdana" pitchFamily="34" charset="0"/>
              </a:rPr>
              <a:t>&lt;/html&gt;</a:t>
            </a:r>
            <a:endParaRPr lang="zh-CN" altLang="en-US" sz="1400" dirty="0">
              <a:latin typeface="Verdana" pitchFamily="34" charset="0"/>
              <a:cs typeface="Verdana" pitchFamily="34" charset="0"/>
            </a:endParaRPr>
          </a:p>
          <a:p>
            <a:pPr>
              <a:spcAft>
                <a:spcPts val="0"/>
              </a:spcAft>
              <a:buNone/>
            </a:pPr>
            <a:endParaRPr lang="zh-CN" altLang="en-US" sz="1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dirty="0"/>
              <a:t>13.6.7 CSS3 </a:t>
            </a:r>
            <a:r>
              <a:rPr lang="zh-CN" altLang="en-US" dirty="0"/>
              <a:t>多列属性</a:t>
            </a:r>
          </a:p>
        </p:txBody>
      </p:sp>
      <p:sp>
        <p:nvSpPr>
          <p:cNvPr id="8" name="矩形 7"/>
          <p:cNvSpPr/>
          <p:nvPr/>
        </p:nvSpPr>
        <p:spPr>
          <a:xfrm>
            <a:off x="533400" y="819150"/>
            <a:ext cx="8534400" cy="1072088"/>
          </a:xfrm>
          <a:prstGeom prst="rect">
            <a:avLst/>
          </a:prstGeom>
        </p:spPr>
        <p:txBody>
          <a:bodyPr wrap="square">
            <a:spAutoFit/>
          </a:bodyPr>
          <a:lstStyle/>
          <a:p>
            <a:pPr>
              <a:lnSpc>
                <a:spcPts val="2500"/>
              </a:lnSpc>
            </a:pPr>
            <a:r>
              <a:rPr lang="zh-CN" altLang="en-US" sz="180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使用</a:t>
            </a:r>
            <a:r>
              <a:rPr lang="en-US" altLang="zh-CN" sz="1800" b="0" dirty="0">
                <a:latin typeface="微软雅黑" panose="020B0503020204020204" pitchFamily="34" charset="-122"/>
                <a:ea typeface="微软雅黑" panose="020B0503020204020204" pitchFamily="34" charset="-122"/>
              </a:rPr>
              <a:t>CSS3 </a:t>
            </a:r>
            <a:r>
              <a:rPr lang="zh-CN" altLang="en-US" sz="1800" b="0" dirty="0">
                <a:latin typeface="微软雅黑" panose="020B0503020204020204" pitchFamily="34" charset="-122"/>
                <a:ea typeface="微软雅黑" panose="020B0503020204020204" pitchFamily="34" charset="-122"/>
              </a:rPr>
              <a:t>多列属性可以创建多个列对文本进行布局，如编辑报纸和杂志一样。常用的</a:t>
            </a:r>
            <a:r>
              <a:rPr lang="en-US" altLang="zh-CN" sz="1800" b="0" dirty="0">
                <a:latin typeface="微软雅黑" panose="020B0503020204020204" pitchFamily="34" charset="-122"/>
                <a:ea typeface="微软雅黑" panose="020B0503020204020204" pitchFamily="34" charset="-122"/>
              </a:rPr>
              <a:t>CSS3 </a:t>
            </a:r>
            <a:r>
              <a:rPr lang="zh-CN" altLang="en-US" sz="1800" b="0" dirty="0">
                <a:latin typeface="微软雅黑" panose="020B0503020204020204" pitchFamily="34" charset="-122"/>
                <a:ea typeface="微软雅黑" panose="020B0503020204020204" pitchFamily="34" charset="-122"/>
              </a:rPr>
              <a:t>多列属性主要有</a:t>
            </a:r>
            <a:r>
              <a:rPr lang="en-US" altLang="zh-CN" sz="1800" b="0" dirty="0">
                <a:latin typeface="微软雅黑" panose="020B0503020204020204" pitchFamily="34" charset="-122"/>
                <a:ea typeface="微软雅黑" panose="020B0503020204020204" pitchFamily="34" charset="-122"/>
              </a:rPr>
              <a:t>column-count</a:t>
            </a:r>
            <a:r>
              <a:rPr lang="zh-CN" altLang="en-US" sz="1800" b="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column-gap</a:t>
            </a:r>
            <a:r>
              <a:rPr lang="zh-CN" altLang="en-US" sz="1800" b="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column-rule </a:t>
            </a:r>
            <a:r>
              <a:rPr lang="zh-CN" altLang="en-US" sz="1800" b="0" dirty="0">
                <a:latin typeface="微软雅黑" panose="020B0503020204020204" pitchFamily="34" charset="-122"/>
                <a:ea typeface="微软雅黑" panose="020B0503020204020204" pitchFamily="34" charset="-122"/>
              </a:rPr>
              <a:t>等。</a:t>
            </a:r>
          </a:p>
          <a:p>
            <a:pPr algn="ctr">
              <a:lnSpc>
                <a:spcPts val="2500"/>
              </a:lnSpc>
            </a:pPr>
            <a:r>
              <a:rPr lang="zh-CN" altLang="en-US" sz="1600" dirty="0">
                <a:latin typeface="微软雅黑" panose="020B0503020204020204" pitchFamily="34" charset="-122"/>
                <a:ea typeface="微软雅黑" panose="020B0503020204020204" pitchFamily="34" charset="-122"/>
              </a:rPr>
              <a:t>表</a:t>
            </a:r>
            <a:r>
              <a:rPr lang="en-US" altLang="zh-CN" sz="1600" dirty="0">
                <a:latin typeface="微软雅黑" panose="020B0503020204020204" pitchFamily="34" charset="-122"/>
                <a:ea typeface="微软雅黑" panose="020B0503020204020204" pitchFamily="34" charset="-122"/>
              </a:rPr>
              <a:t>13-13 CSS3 </a:t>
            </a:r>
            <a:r>
              <a:rPr lang="zh-CN" altLang="en-US" sz="1600" dirty="0">
                <a:latin typeface="微软雅黑" panose="020B0503020204020204" pitchFamily="34" charset="-122"/>
                <a:ea typeface="微软雅黑" panose="020B0503020204020204" pitchFamily="34" charset="-122"/>
              </a:rPr>
              <a:t>多列属性值及说明</a:t>
            </a:r>
          </a:p>
        </p:txBody>
      </p:sp>
      <p:graphicFrame>
        <p:nvGraphicFramePr>
          <p:cNvPr id="9" name="表格 8"/>
          <p:cNvGraphicFramePr>
            <a:graphicFrameLocks noGrp="1"/>
          </p:cNvGraphicFramePr>
          <p:nvPr>
            <p:extLst>
              <p:ext uri="{D42A27DB-BD31-4B8C-83A1-F6EECF244321}">
                <p14:modId xmlns:p14="http://schemas.microsoft.com/office/powerpoint/2010/main" val="3658352034"/>
              </p:ext>
            </p:extLst>
          </p:nvPr>
        </p:nvGraphicFramePr>
        <p:xfrm>
          <a:off x="1447800" y="1906264"/>
          <a:ext cx="6705600" cy="2691997"/>
        </p:xfrm>
        <a:graphic>
          <a:graphicData uri="http://schemas.openxmlformats.org/drawingml/2006/table">
            <a:tbl>
              <a:tblPr>
                <a:tableStyleId>{5DA37D80-6434-44D0-A028-1B22A696006F}</a:tableStyleId>
              </a:tblPr>
              <a:tblGrid>
                <a:gridCol w="1993654">
                  <a:extLst>
                    <a:ext uri="{9D8B030D-6E8A-4147-A177-3AD203B41FA5}">
                      <a16:colId xmlns:a16="http://schemas.microsoft.com/office/drawing/2014/main" val="20000"/>
                    </a:ext>
                  </a:extLst>
                </a:gridCol>
                <a:gridCol w="4711946">
                  <a:extLst>
                    <a:ext uri="{9D8B030D-6E8A-4147-A177-3AD203B41FA5}">
                      <a16:colId xmlns:a16="http://schemas.microsoft.com/office/drawing/2014/main" val="20001"/>
                    </a:ext>
                  </a:extLst>
                </a:gridCol>
              </a:tblGrid>
              <a:tr h="244727">
                <a:tc>
                  <a:txBody>
                    <a:bodyPr/>
                    <a:lstStyle/>
                    <a:p>
                      <a:pPr algn="ctr">
                        <a:lnSpc>
                          <a:spcPts val="1200"/>
                        </a:lnSpc>
                        <a:spcAft>
                          <a:spcPts val="0"/>
                        </a:spcAft>
                      </a:pPr>
                      <a:r>
                        <a:rPr lang="zh-CN" sz="1200" kern="100" dirty="0">
                          <a:latin typeface="微软雅黑" panose="020B0503020204020204" pitchFamily="34" charset="-122"/>
                          <a:ea typeface="微软雅黑" panose="020B0503020204020204" pitchFamily="34" charset="-122"/>
                        </a:rPr>
                        <a:t>属性</a:t>
                      </a:r>
                      <a:endParaRPr lang="zh-CN" sz="16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200" kern="100" dirty="0">
                          <a:latin typeface="微软雅黑" panose="020B0503020204020204" pitchFamily="34" charset="-122"/>
                          <a:ea typeface="微软雅黑" panose="020B0503020204020204" pitchFamily="34" charset="-122"/>
                        </a:rPr>
                        <a:t>描述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244727">
                <a:tc>
                  <a:txBody>
                    <a:bodyPr/>
                    <a:lstStyle/>
                    <a:p>
                      <a:pPr indent="111760" algn="just">
                        <a:lnSpc>
                          <a:spcPts val="1200"/>
                        </a:lnSpc>
                        <a:spcAft>
                          <a:spcPts val="0"/>
                        </a:spcAft>
                      </a:pPr>
                      <a:r>
                        <a:rPr lang="en-US" sz="1200" kern="100" dirty="0">
                          <a:latin typeface="微软雅黑" panose="020B0503020204020204" pitchFamily="34" charset="-122"/>
                          <a:ea typeface="微软雅黑" panose="020B0503020204020204" pitchFamily="34" charset="-122"/>
                        </a:rPr>
                        <a:t>columns</a:t>
                      </a:r>
                      <a:endParaRPr lang="zh-CN" sz="1600" kern="100" dirty="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规定设置</a:t>
                      </a:r>
                      <a:r>
                        <a:rPr lang="en-US" sz="1200" kern="100" dirty="0">
                          <a:latin typeface="微软雅黑" panose="020B0503020204020204" pitchFamily="34" charset="-122"/>
                          <a:ea typeface="微软雅黑" panose="020B0503020204020204" pitchFamily="34" charset="-122"/>
                        </a:rPr>
                        <a:t>column-width</a:t>
                      </a:r>
                      <a:r>
                        <a:rPr lang="zh-CN" sz="1200" kern="100" dirty="0">
                          <a:latin typeface="微软雅黑" panose="020B0503020204020204" pitchFamily="34" charset="-122"/>
                          <a:ea typeface="微软雅黑" panose="020B0503020204020204" pitchFamily="34" charset="-122"/>
                        </a:rPr>
                        <a:t>和</a:t>
                      </a:r>
                      <a:r>
                        <a:rPr lang="en-US" sz="1200" kern="100" dirty="0">
                          <a:latin typeface="微软雅黑" panose="020B0503020204020204" pitchFamily="34" charset="-122"/>
                          <a:ea typeface="微软雅黑" panose="020B0503020204020204" pitchFamily="34" charset="-122"/>
                        </a:rPr>
                        <a:t>column-count</a:t>
                      </a:r>
                      <a:r>
                        <a:rPr lang="zh-CN" sz="1200" kern="100" dirty="0">
                          <a:latin typeface="微软雅黑" panose="020B0503020204020204" pitchFamily="34" charset="-122"/>
                          <a:ea typeface="微软雅黑" panose="020B0503020204020204" pitchFamily="34" charset="-122"/>
                        </a:rPr>
                        <a:t>的复合属性。</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244727">
                <a:tc>
                  <a:txBody>
                    <a:bodyPr/>
                    <a:lstStyle/>
                    <a:p>
                      <a:pPr indent="111760" algn="just">
                        <a:lnSpc>
                          <a:spcPts val="1200"/>
                        </a:lnSpc>
                        <a:spcAft>
                          <a:spcPts val="0"/>
                        </a:spcAft>
                      </a:pPr>
                      <a:r>
                        <a:rPr lang="en-US" sz="1200" kern="100">
                          <a:latin typeface="微软雅黑" panose="020B0503020204020204" pitchFamily="34" charset="-122"/>
                          <a:ea typeface="微软雅黑" panose="020B0503020204020204" pitchFamily="34" charset="-122"/>
                        </a:rPr>
                        <a:t>column-count</a:t>
                      </a:r>
                      <a:endParaRPr lang="zh-CN" sz="16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规定元素应该被分隔的列数。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244727">
                <a:tc>
                  <a:txBody>
                    <a:bodyPr/>
                    <a:lstStyle/>
                    <a:p>
                      <a:pPr indent="111760" algn="just">
                        <a:lnSpc>
                          <a:spcPts val="1200"/>
                        </a:lnSpc>
                        <a:spcAft>
                          <a:spcPts val="0"/>
                        </a:spcAft>
                      </a:pPr>
                      <a:r>
                        <a:rPr lang="en-US" sz="1200" kern="100">
                          <a:latin typeface="微软雅黑" panose="020B0503020204020204" pitchFamily="34" charset="-122"/>
                          <a:ea typeface="微软雅黑" panose="020B0503020204020204" pitchFamily="34" charset="-122"/>
                        </a:rPr>
                        <a:t>column-width</a:t>
                      </a:r>
                      <a:endParaRPr lang="zh-CN" sz="16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规定列的宽度。</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244727">
                <a:tc>
                  <a:txBody>
                    <a:bodyPr/>
                    <a:lstStyle/>
                    <a:p>
                      <a:pPr indent="111760" algn="just">
                        <a:lnSpc>
                          <a:spcPts val="1200"/>
                        </a:lnSpc>
                        <a:spcAft>
                          <a:spcPts val="0"/>
                        </a:spcAft>
                      </a:pPr>
                      <a:r>
                        <a:rPr lang="en-US" sz="1200" kern="100">
                          <a:latin typeface="微软雅黑" panose="020B0503020204020204" pitchFamily="34" charset="-122"/>
                          <a:ea typeface="微软雅黑" panose="020B0503020204020204" pitchFamily="34" charset="-122"/>
                        </a:rPr>
                        <a:t>column-fill</a:t>
                      </a:r>
                      <a:endParaRPr lang="zh-CN" sz="16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规定如何填充列。</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r h="244727">
                <a:tc>
                  <a:txBody>
                    <a:bodyPr/>
                    <a:lstStyle/>
                    <a:p>
                      <a:pPr indent="111760" algn="just">
                        <a:lnSpc>
                          <a:spcPts val="1200"/>
                        </a:lnSpc>
                        <a:spcAft>
                          <a:spcPts val="0"/>
                        </a:spcAft>
                      </a:pPr>
                      <a:r>
                        <a:rPr lang="en-US" sz="1200" kern="100">
                          <a:latin typeface="微软雅黑" panose="020B0503020204020204" pitchFamily="34" charset="-122"/>
                          <a:ea typeface="微软雅黑" panose="020B0503020204020204" pitchFamily="34" charset="-122"/>
                        </a:rPr>
                        <a:t>column-gap</a:t>
                      </a:r>
                      <a:endParaRPr lang="zh-CN" sz="16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规定列之间的间隔。</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5"/>
                  </a:ext>
                </a:extLst>
              </a:tr>
              <a:tr h="244727">
                <a:tc>
                  <a:txBody>
                    <a:bodyPr/>
                    <a:lstStyle/>
                    <a:p>
                      <a:pPr indent="111760" algn="just">
                        <a:lnSpc>
                          <a:spcPts val="1200"/>
                        </a:lnSpc>
                        <a:spcAft>
                          <a:spcPts val="0"/>
                        </a:spcAft>
                      </a:pPr>
                      <a:r>
                        <a:rPr lang="en-US" sz="1200" kern="100">
                          <a:latin typeface="微软雅黑" panose="020B0503020204020204" pitchFamily="34" charset="-122"/>
                          <a:ea typeface="微软雅黑" panose="020B0503020204020204" pitchFamily="34" charset="-122"/>
                        </a:rPr>
                        <a:t>column-rule</a:t>
                      </a:r>
                      <a:endParaRPr lang="zh-CN" sz="16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设置所有</a:t>
                      </a:r>
                      <a:r>
                        <a:rPr lang="en-US" sz="1200" kern="100" dirty="0">
                          <a:latin typeface="微软雅黑" panose="020B0503020204020204" pitchFamily="34" charset="-122"/>
                          <a:ea typeface="微软雅黑" panose="020B0503020204020204" pitchFamily="34" charset="-122"/>
                        </a:rPr>
                        <a:t>column-rule-*</a:t>
                      </a:r>
                      <a:r>
                        <a:rPr lang="zh-CN" sz="1200" kern="100" dirty="0">
                          <a:latin typeface="微软雅黑" panose="020B0503020204020204" pitchFamily="34" charset="-122"/>
                          <a:ea typeface="微软雅黑" panose="020B0503020204020204" pitchFamily="34" charset="-122"/>
                        </a:rPr>
                        <a:t>属性的复合属性。</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6"/>
                  </a:ext>
                </a:extLst>
              </a:tr>
              <a:tr h="244727">
                <a:tc>
                  <a:txBody>
                    <a:bodyPr/>
                    <a:lstStyle/>
                    <a:p>
                      <a:pPr indent="111760" algn="just">
                        <a:lnSpc>
                          <a:spcPts val="1200"/>
                        </a:lnSpc>
                        <a:spcAft>
                          <a:spcPts val="0"/>
                        </a:spcAft>
                      </a:pPr>
                      <a:r>
                        <a:rPr lang="en-US" sz="1200" kern="100">
                          <a:latin typeface="微软雅黑" panose="020B0503020204020204" pitchFamily="34" charset="-122"/>
                          <a:ea typeface="微软雅黑" panose="020B0503020204020204" pitchFamily="34" charset="-122"/>
                        </a:rPr>
                        <a:t>column-rule-width</a:t>
                      </a:r>
                      <a:endParaRPr lang="zh-CN" sz="16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规定列之间规则的宽度。</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7"/>
                  </a:ext>
                </a:extLst>
              </a:tr>
              <a:tr h="244727">
                <a:tc>
                  <a:txBody>
                    <a:bodyPr/>
                    <a:lstStyle/>
                    <a:p>
                      <a:pPr indent="111760" algn="just">
                        <a:lnSpc>
                          <a:spcPts val="1200"/>
                        </a:lnSpc>
                        <a:spcAft>
                          <a:spcPts val="0"/>
                        </a:spcAft>
                      </a:pPr>
                      <a:r>
                        <a:rPr lang="en-US" sz="1200" kern="100">
                          <a:latin typeface="微软雅黑" panose="020B0503020204020204" pitchFamily="34" charset="-122"/>
                          <a:ea typeface="微软雅黑" panose="020B0503020204020204" pitchFamily="34" charset="-122"/>
                        </a:rPr>
                        <a:t>column-rule-style</a:t>
                      </a:r>
                      <a:endParaRPr lang="zh-CN" sz="16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规定列之间规则的样式。</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8"/>
                  </a:ext>
                </a:extLst>
              </a:tr>
              <a:tr h="244727">
                <a:tc>
                  <a:txBody>
                    <a:bodyPr/>
                    <a:lstStyle/>
                    <a:p>
                      <a:pPr indent="111760" algn="just">
                        <a:lnSpc>
                          <a:spcPts val="1200"/>
                        </a:lnSpc>
                        <a:spcAft>
                          <a:spcPts val="0"/>
                        </a:spcAft>
                      </a:pPr>
                      <a:r>
                        <a:rPr lang="en-US" sz="1200" kern="100">
                          <a:latin typeface="微软雅黑" panose="020B0503020204020204" pitchFamily="34" charset="-122"/>
                          <a:ea typeface="微软雅黑" panose="020B0503020204020204" pitchFamily="34" charset="-122"/>
                        </a:rPr>
                        <a:t>column-rule-color</a:t>
                      </a:r>
                      <a:endParaRPr lang="zh-CN" sz="16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规定列之间规则的颜色。</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9"/>
                  </a:ext>
                </a:extLst>
              </a:tr>
              <a:tr h="244727">
                <a:tc>
                  <a:txBody>
                    <a:bodyPr/>
                    <a:lstStyle/>
                    <a:p>
                      <a:pPr indent="111760" algn="just">
                        <a:lnSpc>
                          <a:spcPts val="1200"/>
                        </a:lnSpc>
                        <a:spcAft>
                          <a:spcPts val="0"/>
                        </a:spcAft>
                      </a:pPr>
                      <a:r>
                        <a:rPr lang="en-US" sz="1200" kern="100">
                          <a:latin typeface="微软雅黑" panose="020B0503020204020204" pitchFamily="34" charset="-122"/>
                          <a:ea typeface="微软雅黑" panose="020B0503020204020204" pitchFamily="34" charset="-122"/>
                        </a:rPr>
                        <a:t>column-span</a:t>
                      </a:r>
                      <a:endParaRPr lang="zh-CN" sz="1600" kern="100">
                        <a:latin typeface="微软雅黑" pitchFamily="34" charset="-122"/>
                        <a:ea typeface="微软雅黑" pitchFamily="34" charset="-122"/>
                      </a:endParaRPr>
                    </a:p>
                  </a:txBody>
                  <a:tcPr marL="68580" marR="68580" marT="0" marB="0" anchor="ctr"/>
                </a:tc>
                <a:tc>
                  <a:txBody>
                    <a:bodyPr/>
                    <a:lstStyle/>
                    <a:p>
                      <a:pPr indent="133985" algn="just">
                        <a:lnSpc>
                          <a:spcPts val="1200"/>
                        </a:lnSpc>
                        <a:spcAft>
                          <a:spcPts val="0"/>
                        </a:spcAft>
                      </a:pPr>
                      <a:r>
                        <a:rPr lang="zh-CN" sz="1200" kern="100" dirty="0">
                          <a:latin typeface="微软雅黑" panose="020B0503020204020204" pitchFamily="34" charset="-122"/>
                          <a:ea typeface="微软雅黑" panose="020B0503020204020204" pitchFamily="34" charset="-122"/>
                        </a:rPr>
                        <a:t>规定元素应该横跨的列数。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8504875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13.6.7 CSS3 </a:t>
            </a:r>
            <a:r>
              <a:rPr lang="zh-CN" altLang="en-US" dirty="0"/>
              <a:t>多列属性</a:t>
            </a:r>
          </a:p>
        </p:txBody>
      </p:sp>
      <p:sp>
        <p:nvSpPr>
          <p:cNvPr id="3" name="内容占位符 2"/>
          <p:cNvSpPr>
            <a:spLocks noGrp="1"/>
          </p:cNvSpPr>
          <p:nvPr>
            <p:ph idx="1"/>
          </p:nvPr>
        </p:nvSpPr>
        <p:spPr>
          <a:xfrm>
            <a:off x="533400" y="819151"/>
            <a:ext cx="8509000" cy="3810000"/>
          </a:xfrm>
        </p:spPr>
        <p:txBody>
          <a:bodyPr/>
          <a:lstStyle/>
          <a:p>
            <a:pPr>
              <a:lnSpc>
                <a:spcPts val="2700"/>
              </a:lnSpc>
              <a:spcBef>
                <a:spcPts val="0"/>
              </a:spcBef>
              <a:spcAft>
                <a:spcPts val="0"/>
              </a:spcAft>
            </a:pPr>
            <a:r>
              <a:rPr lang="zh-CN" altLang="en-US" sz="1800" dirty="0"/>
              <a:t> 基本语法</a:t>
            </a:r>
          </a:p>
          <a:p>
            <a:pPr lvl="1">
              <a:lnSpc>
                <a:spcPts val="2700"/>
              </a:lnSpc>
              <a:spcBef>
                <a:spcPts val="0"/>
              </a:spcBef>
              <a:spcAft>
                <a:spcPts val="0"/>
              </a:spcAft>
              <a:buNone/>
            </a:pPr>
            <a:r>
              <a:rPr lang="en-US" altLang="zh-CN" sz="1800" dirty="0">
                <a:solidFill>
                  <a:srgbClr val="FF0000"/>
                </a:solidFill>
              </a:rPr>
              <a:t>   </a:t>
            </a:r>
            <a:r>
              <a:rPr lang="en-US" altLang="zh-CN" sz="1600" b="0" dirty="0">
                <a:solidFill>
                  <a:srgbClr val="FF0000"/>
                </a:solidFill>
              </a:rPr>
              <a:t>columns: column-width column-count; </a:t>
            </a:r>
          </a:p>
          <a:p>
            <a:pPr lvl="1">
              <a:lnSpc>
                <a:spcPts val="2700"/>
              </a:lnSpc>
              <a:spcBef>
                <a:spcPts val="0"/>
              </a:spcBef>
              <a:spcAft>
                <a:spcPts val="0"/>
              </a:spcAft>
              <a:buNone/>
            </a:pPr>
            <a:r>
              <a:rPr lang="en-US" altLang="zh-CN" sz="1600" b="0" dirty="0">
                <a:solidFill>
                  <a:srgbClr val="FF0000"/>
                </a:solidFill>
              </a:rPr>
              <a:t>   column-count: number|auto</a:t>
            </a:r>
          </a:p>
          <a:p>
            <a:pPr lvl="1">
              <a:lnSpc>
                <a:spcPts val="2700"/>
              </a:lnSpc>
              <a:spcBef>
                <a:spcPts val="0"/>
              </a:spcBef>
              <a:spcAft>
                <a:spcPts val="0"/>
              </a:spcAft>
              <a:buNone/>
            </a:pPr>
            <a:r>
              <a:rPr lang="en-US" altLang="zh-CN" sz="1600" b="0" dirty="0">
                <a:solidFill>
                  <a:srgbClr val="FF0000"/>
                </a:solidFill>
              </a:rPr>
              <a:t>   column-width: auto|length;</a:t>
            </a:r>
          </a:p>
          <a:p>
            <a:pPr lvl="1">
              <a:lnSpc>
                <a:spcPts val="2700"/>
              </a:lnSpc>
              <a:spcBef>
                <a:spcPts val="0"/>
              </a:spcBef>
              <a:spcAft>
                <a:spcPts val="0"/>
              </a:spcAft>
              <a:buNone/>
            </a:pPr>
            <a:r>
              <a:rPr lang="en-US" altLang="zh-CN" sz="1600" b="0" dirty="0">
                <a:solidFill>
                  <a:srgbClr val="FF0000"/>
                </a:solidFill>
              </a:rPr>
              <a:t>   column-rule: column-rule-width column-rule-style column-rule-color;</a:t>
            </a:r>
          </a:p>
          <a:p>
            <a:pPr lvl="1">
              <a:lnSpc>
                <a:spcPts val="2700"/>
              </a:lnSpc>
              <a:spcBef>
                <a:spcPts val="0"/>
              </a:spcBef>
              <a:spcAft>
                <a:spcPts val="0"/>
              </a:spcAft>
              <a:buNone/>
            </a:pPr>
            <a:r>
              <a:rPr lang="en-US" altLang="zh-CN" sz="1600" b="0" dirty="0">
                <a:solidFill>
                  <a:srgbClr val="FF0000"/>
                </a:solidFill>
              </a:rPr>
              <a:t>   column-rule-width: thin | medium | thick | length;</a:t>
            </a:r>
          </a:p>
          <a:p>
            <a:pPr lvl="1">
              <a:lnSpc>
                <a:spcPts val="2700"/>
              </a:lnSpc>
              <a:spcBef>
                <a:spcPts val="0"/>
              </a:spcBef>
              <a:spcAft>
                <a:spcPts val="0"/>
              </a:spcAft>
              <a:buNone/>
            </a:pPr>
            <a:r>
              <a:rPr lang="en-US" altLang="zh-CN" sz="1600" b="0" dirty="0">
                <a:solidFill>
                  <a:srgbClr val="FF0000"/>
                </a:solidFill>
              </a:rPr>
              <a:t>   column-rule-style: none | hidden | dotted | dashed | solid | double | groove | ridge | inset | outset;</a:t>
            </a:r>
          </a:p>
          <a:p>
            <a:pPr lvl="1">
              <a:lnSpc>
                <a:spcPts val="2700"/>
              </a:lnSpc>
              <a:spcBef>
                <a:spcPts val="0"/>
              </a:spcBef>
              <a:spcAft>
                <a:spcPts val="0"/>
              </a:spcAft>
              <a:buNone/>
            </a:pPr>
            <a:r>
              <a:rPr lang="en-US" altLang="zh-CN" sz="1600" b="0" dirty="0">
                <a:solidFill>
                  <a:srgbClr val="FF0000"/>
                </a:solidFill>
              </a:rPr>
              <a:t>   column-rule-color: color;</a:t>
            </a:r>
          </a:p>
          <a:p>
            <a:pPr lvl="1">
              <a:lnSpc>
                <a:spcPts val="2700"/>
              </a:lnSpc>
              <a:spcBef>
                <a:spcPts val="0"/>
              </a:spcBef>
              <a:spcAft>
                <a:spcPts val="0"/>
              </a:spcAft>
              <a:buNone/>
            </a:pPr>
            <a:r>
              <a:rPr lang="en-US" altLang="zh-CN" sz="1600" b="0" dirty="0">
                <a:solidFill>
                  <a:srgbClr val="FF0000"/>
                </a:solidFill>
              </a:rPr>
              <a:t>   column-gap: length | normal;</a:t>
            </a:r>
          </a:p>
          <a:p>
            <a:pPr lvl="1">
              <a:lnSpc>
                <a:spcPts val="2700"/>
              </a:lnSpc>
              <a:spcBef>
                <a:spcPts val="0"/>
              </a:spcBef>
              <a:spcAft>
                <a:spcPts val="0"/>
              </a:spcAft>
              <a:buNone/>
            </a:pPr>
            <a:r>
              <a:rPr lang="en-US" altLang="zh-CN" sz="1600" b="0" dirty="0">
                <a:solidFill>
                  <a:srgbClr val="FF0000"/>
                </a:solidFill>
              </a:rPr>
              <a:t>   column-fill: balance | auto;   /* balance</a:t>
            </a:r>
            <a:r>
              <a:rPr lang="zh-CN" altLang="en-US" sz="1600" b="0" dirty="0">
                <a:solidFill>
                  <a:srgbClr val="FF0000"/>
                </a:solidFill>
              </a:rPr>
              <a:t>列长短平衡</a:t>
            </a:r>
            <a:r>
              <a:rPr lang="en-US" altLang="zh-CN" sz="1600" b="0" dirty="0">
                <a:solidFill>
                  <a:srgbClr val="FF0000"/>
                </a:solidFill>
              </a:rPr>
              <a:t>; auto</a:t>
            </a:r>
            <a:r>
              <a:rPr lang="zh-CN" altLang="en-US" sz="1600" b="0" dirty="0">
                <a:solidFill>
                  <a:srgbClr val="FF0000"/>
                </a:solidFill>
              </a:rPr>
              <a:t>列顺序填充*</a:t>
            </a:r>
            <a:r>
              <a:rPr lang="en-US" altLang="zh-CN" sz="1600" b="0" dirty="0">
                <a:solidFill>
                  <a:srgbClr val="FF0000"/>
                </a:solidFill>
              </a:rPr>
              <a:t>/</a:t>
            </a:r>
            <a:endParaRPr lang="zh-CN" altLang="en-US" sz="1600" b="0" dirty="0">
              <a:solidFill>
                <a:srgbClr val="FF0000"/>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a:t>
            </a:r>
            <a:r>
              <a:rPr lang="zh-CN" altLang="zh-CN" dirty="0"/>
              <a:t>多列属性的应用</a:t>
            </a:r>
            <a:endParaRPr lang="zh-CN" altLang="en-US" dirty="0"/>
          </a:p>
        </p:txBody>
      </p:sp>
      <p:sp>
        <p:nvSpPr>
          <p:cNvPr id="3" name="内容占位符 2"/>
          <p:cNvSpPr>
            <a:spLocks noGrp="1"/>
          </p:cNvSpPr>
          <p:nvPr>
            <p:ph idx="1"/>
          </p:nvPr>
        </p:nvSpPr>
        <p:spPr>
          <a:xfrm>
            <a:off x="533400" y="819151"/>
            <a:ext cx="4419600" cy="3886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edu_13_6_9.html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&lt;head&gt;&lt;meta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&lt;title&gt;CSS3</a:t>
            </a:r>
            <a:r>
              <a:rPr lang="zh-CN" altLang="en-US" sz="1400" dirty="0">
                <a:latin typeface="Verdana" pitchFamily="34" charset="0"/>
                <a:cs typeface="Verdana" pitchFamily="34" charset="0"/>
              </a:rPr>
              <a:t>多列属性的应用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&lt;style&gt;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p{text-indent:2em;</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column-count:3; /* </a:t>
            </a:r>
            <a:r>
              <a:rPr lang="zh-CN" altLang="en-US" sz="1400" dirty="0">
                <a:latin typeface="Verdana" pitchFamily="34" charset="0"/>
                <a:cs typeface="Verdana" pitchFamily="34" charset="0"/>
              </a:rPr>
              <a:t>设置列数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column-gap:50px; /* </a:t>
            </a:r>
            <a:r>
              <a:rPr lang="zh-CN" altLang="en-US" sz="1400" dirty="0">
                <a:latin typeface="Verdana" pitchFamily="34" charset="0"/>
                <a:cs typeface="Verdana" pitchFamily="34" charset="0"/>
              </a:rPr>
              <a:t>设置列间隙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column-rule:4px outset #ff0000; /* </a:t>
            </a:r>
            <a:r>
              <a:rPr lang="zh-CN" altLang="en-US" sz="1400" dirty="0">
                <a:latin typeface="Verdana" pitchFamily="34" charset="0"/>
                <a:cs typeface="Verdana" pitchFamily="34" charset="0"/>
              </a:rPr>
              <a:t>设置列宽度、线型、颜色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h2{</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column-</a:t>
            </a:r>
            <a:r>
              <a:rPr lang="en-US" altLang="zh-CN" sz="1400" dirty="0" err="1">
                <a:latin typeface="Verdana" pitchFamily="34" charset="0"/>
                <a:ea typeface="Verdana" pitchFamily="34" charset="0"/>
                <a:cs typeface="Verdana" pitchFamily="34" charset="0"/>
              </a:rPr>
              <a:t>span:all</a:t>
            </a:r>
            <a:r>
              <a:rPr lang="en-US" altLang="zh-CN" sz="1400" dirty="0">
                <a:latin typeface="Verdana" pitchFamily="34" charset="0"/>
                <a:ea typeface="Verdana" pitchFamily="34" charset="0"/>
                <a:cs typeface="Verdana" pitchFamily="34" charset="0"/>
              </a:rPr>
              <a:t>; /* </a:t>
            </a:r>
            <a:r>
              <a:rPr lang="zh-CN" altLang="en-US" sz="1400" dirty="0">
                <a:latin typeface="Verdana" pitchFamily="34" charset="0"/>
                <a:cs typeface="Verdana" pitchFamily="34" charset="0"/>
              </a:rPr>
              <a:t>设置标题跨所有列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text-align:center;background:#99ff99;</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height:40px;font-size:28px;padding:6px auto;}</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&lt;/style&gt;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&lt;h2&gt;HTML 5 </a:t>
            </a:r>
            <a:r>
              <a:rPr lang="zh-CN" altLang="en-US" sz="1400" dirty="0">
                <a:latin typeface="Verdana" pitchFamily="34" charset="0"/>
                <a:cs typeface="Verdana" pitchFamily="34" charset="0"/>
              </a:rPr>
              <a:t>简介</a:t>
            </a:r>
            <a:r>
              <a:rPr lang="en-US" altLang="zh-CN" sz="1400" dirty="0">
                <a:latin typeface="Verdana" pitchFamily="34" charset="0"/>
                <a:ea typeface="Verdana" pitchFamily="34" charset="0"/>
                <a:cs typeface="Verdana" pitchFamily="34" charset="0"/>
              </a:rPr>
              <a:t>&lt;/h2&gt;</a:t>
            </a:r>
          </a:p>
          <a:p>
            <a:pPr>
              <a:lnSpc>
                <a:spcPts val="1400"/>
              </a:lnSpc>
              <a:spcBef>
                <a:spcPts val="0"/>
              </a:spcBef>
              <a:spcAft>
                <a:spcPts val="0"/>
              </a:spcAft>
              <a:buNone/>
            </a:pPr>
            <a:endParaRPr lang="zh-CN" altLang="en-US" sz="1400" dirty="0"/>
          </a:p>
        </p:txBody>
      </p:sp>
      <p:pic>
        <p:nvPicPr>
          <p:cNvPr id="48130" name="Picture 2"/>
          <p:cNvPicPr>
            <a:picLocks noChangeAspect="1" noChangeArrowheads="1"/>
          </p:cNvPicPr>
          <p:nvPr/>
        </p:nvPicPr>
        <p:blipFill>
          <a:blip r:embed="rId2" cstate="print"/>
          <a:srcRect/>
          <a:stretch>
            <a:fillRect/>
          </a:stretch>
        </p:blipFill>
        <p:spPr bwMode="auto">
          <a:xfrm>
            <a:off x="5105400" y="1276350"/>
            <a:ext cx="3933701" cy="299896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a:t>
            </a:r>
            <a:r>
              <a:rPr lang="zh-CN" altLang="zh-CN" dirty="0"/>
              <a:t>多列属性的应用</a:t>
            </a:r>
            <a:endParaRPr lang="zh-CN" altLang="en-US" dirty="0"/>
          </a:p>
        </p:txBody>
      </p:sp>
      <p:sp>
        <p:nvSpPr>
          <p:cNvPr id="3" name="内容占位符 2"/>
          <p:cNvSpPr>
            <a:spLocks noGrp="1"/>
          </p:cNvSpPr>
          <p:nvPr>
            <p:ph idx="1"/>
          </p:nvPr>
        </p:nvSpPr>
        <p:spPr>
          <a:xfrm>
            <a:off x="533400" y="819151"/>
            <a:ext cx="8509000" cy="3886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&lt;p&gt;HTML</a:t>
            </a:r>
            <a:r>
              <a:rPr lang="zh-CN" altLang="en-US" sz="1400" dirty="0">
                <a:latin typeface="Verdana" pitchFamily="34" charset="0"/>
                <a:cs typeface="Verdana" pitchFamily="34" charset="0"/>
              </a:rPr>
              <a:t>标准自</a:t>
            </a:r>
            <a:r>
              <a:rPr lang="en-US" altLang="zh-CN" sz="1400" dirty="0">
                <a:latin typeface="Verdana" pitchFamily="34" charset="0"/>
                <a:ea typeface="Verdana" pitchFamily="34" charset="0"/>
                <a:cs typeface="Verdana" pitchFamily="34" charset="0"/>
              </a:rPr>
              <a:t>1999</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12</a:t>
            </a:r>
            <a:r>
              <a:rPr lang="zh-CN" altLang="en-US" sz="1400" dirty="0">
                <a:latin typeface="Verdana" pitchFamily="34" charset="0"/>
                <a:cs typeface="Verdana" pitchFamily="34" charset="0"/>
              </a:rPr>
              <a:t>月发布的</a:t>
            </a:r>
            <a:r>
              <a:rPr lang="en-US" altLang="zh-CN" sz="1400" dirty="0">
                <a:latin typeface="Verdana" pitchFamily="34" charset="0"/>
                <a:ea typeface="Verdana" pitchFamily="34" charset="0"/>
                <a:cs typeface="Verdana" pitchFamily="34" charset="0"/>
              </a:rPr>
              <a:t>HTML4.01</a:t>
            </a:r>
            <a:r>
              <a:rPr lang="zh-CN" altLang="en-US" sz="1400" dirty="0">
                <a:latin typeface="Verdana" pitchFamily="34" charset="0"/>
                <a:cs typeface="Verdana" pitchFamily="34" charset="0"/>
              </a:rPr>
              <a:t>后，后继的</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和其它标准被束之高阁，为了推动</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标准化运动的发展，一些公司联合起来，成立了一个叫做 </a:t>
            </a:r>
            <a:r>
              <a:rPr lang="en-US" altLang="zh-CN" sz="1400" dirty="0">
                <a:latin typeface="Verdana" pitchFamily="34" charset="0"/>
                <a:ea typeface="Verdana" pitchFamily="34" charset="0"/>
                <a:cs typeface="Verdana" pitchFamily="34" charset="0"/>
              </a:rPr>
              <a:t>Web Hypertext Application Technology Working Group </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超文本应用技术工作组 </a:t>
            </a:r>
            <a:r>
              <a:rPr lang="en-US" altLang="zh-CN" sz="1400" dirty="0">
                <a:latin typeface="Verdana" pitchFamily="34" charset="0"/>
                <a:ea typeface="Verdana" pitchFamily="34" charset="0"/>
                <a:cs typeface="Verdana" pitchFamily="34" charset="0"/>
              </a:rPr>
              <a:t>-WHATWG</a:t>
            </a:r>
            <a:r>
              <a:rPr lang="zh-CN" altLang="en-US" sz="1400" dirty="0">
                <a:latin typeface="Verdana" pitchFamily="34" charset="0"/>
                <a:cs typeface="Verdana" pitchFamily="34" charset="0"/>
              </a:rPr>
              <a:t>） 的组织。</a:t>
            </a:r>
            <a:r>
              <a:rPr lang="en-US" altLang="zh-CN" sz="1400" dirty="0">
                <a:latin typeface="Verdana" pitchFamily="34" charset="0"/>
                <a:ea typeface="Verdana" pitchFamily="34" charset="0"/>
                <a:cs typeface="Verdana" pitchFamily="34" charset="0"/>
              </a:rPr>
              <a:t>WHATWG </a:t>
            </a:r>
            <a:r>
              <a:rPr lang="zh-CN" altLang="en-US" sz="1400" dirty="0">
                <a:latin typeface="Verdana" pitchFamily="34" charset="0"/>
                <a:cs typeface="Verdana" pitchFamily="34" charset="0"/>
              </a:rPr>
              <a:t>致力于 </a:t>
            </a:r>
            <a:r>
              <a:rPr lang="en-US" altLang="zh-CN" sz="1400" dirty="0">
                <a:latin typeface="Verdana" pitchFamily="34" charset="0"/>
                <a:ea typeface="Verdana" pitchFamily="34" charset="0"/>
                <a:cs typeface="Verdana" pitchFamily="34" charset="0"/>
              </a:rPr>
              <a:t>Web </a:t>
            </a:r>
            <a:r>
              <a:rPr lang="zh-CN" altLang="en-US" sz="1400" dirty="0">
                <a:latin typeface="Verdana" pitchFamily="34" charset="0"/>
                <a:cs typeface="Verdana" pitchFamily="34" charset="0"/>
              </a:rPr>
              <a:t>表单和应用程序，而</a:t>
            </a:r>
            <a:r>
              <a:rPr lang="en-US" altLang="zh-CN" sz="1400" dirty="0">
                <a:latin typeface="Verdana" pitchFamily="34" charset="0"/>
                <a:ea typeface="Verdana" pitchFamily="34" charset="0"/>
                <a:cs typeface="Verdana" pitchFamily="34" charset="0"/>
              </a:rPr>
              <a:t>W3C</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World Wide Web Consortium</a:t>
            </a:r>
            <a:r>
              <a:rPr lang="zh-CN" altLang="en-US" sz="1400" dirty="0">
                <a:latin typeface="Verdana" pitchFamily="34" charset="0"/>
                <a:cs typeface="Verdana" pitchFamily="34" charset="0"/>
              </a:rPr>
              <a:t>，万维网联盟） 专注于</a:t>
            </a:r>
            <a:r>
              <a:rPr lang="en-US" altLang="zh-CN" sz="1400" dirty="0">
                <a:latin typeface="Verdana" pitchFamily="34" charset="0"/>
                <a:ea typeface="Verdana" pitchFamily="34" charset="0"/>
                <a:cs typeface="Verdana" pitchFamily="34" charset="0"/>
              </a:rPr>
              <a:t>XHTML2.0</a:t>
            </a:r>
            <a:r>
              <a:rPr lang="zh-CN" altLang="en-US" sz="1400" dirty="0">
                <a:latin typeface="Verdana" pitchFamily="34" charset="0"/>
                <a:cs typeface="Verdana" pitchFamily="34" charset="0"/>
              </a:rPr>
              <a:t>。在 </a:t>
            </a:r>
            <a:r>
              <a:rPr lang="en-US" altLang="zh-CN" sz="1400" dirty="0">
                <a:latin typeface="Verdana" pitchFamily="34" charset="0"/>
                <a:ea typeface="Verdana" pitchFamily="34" charset="0"/>
                <a:cs typeface="Verdana" pitchFamily="34" charset="0"/>
              </a:rPr>
              <a:t>2006 </a:t>
            </a:r>
            <a:r>
              <a:rPr lang="zh-CN" altLang="en-US" sz="1400" dirty="0">
                <a:latin typeface="Verdana" pitchFamily="34" charset="0"/>
                <a:cs typeface="Verdana" pitchFamily="34" charset="0"/>
              </a:rPr>
              <a:t>年，双方决定进行合作，来创建一个新版本的 </a:t>
            </a:r>
            <a:r>
              <a:rPr lang="en-US" altLang="zh-CN" sz="1400" dirty="0">
                <a:latin typeface="Verdana" pitchFamily="34" charset="0"/>
                <a:ea typeface="Verdana" pitchFamily="34" charset="0"/>
                <a:cs typeface="Verdana" pitchFamily="34" charset="0"/>
              </a:rPr>
              <a:t>HTML</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HTML5</a:t>
            </a:r>
            <a:r>
              <a:rPr lang="zh-CN" altLang="en-US" sz="1400" dirty="0">
                <a:latin typeface="Verdana" pitchFamily="34" charset="0"/>
                <a:cs typeface="Verdana" pitchFamily="34" charset="0"/>
              </a:rPr>
              <a:t>草案的前身名为 </a:t>
            </a:r>
            <a:r>
              <a:rPr lang="en-US" altLang="zh-CN" sz="1400" dirty="0">
                <a:latin typeface="Verdana" pitchFamily="34" charset="0"/>
                <a:ea typeface="Verdana" pitchFamily="34" charset="0"/>
                <a:cs typeface="Verdana" pitchFamily="34" charset="0"/>
              </a:rPr>
              <a:t>Web Applications 1.0</a:t>
            </a:r>
            <a:r>
              <a:rPr lang="zh-CN" altLang="en-US" sz="1400" dirty="0">
                <a:latin typeface="Verdana" pitchFamily="34" charset="0"/>
                <a:cs typeface="Verdana" pitchFamily="34" charset="0"/>
              </a:rPr>
              <a:t>，于</a:t>
            </a:r>
            <a:r>
              <a:rPr lang="en-US" altLang="zh-CN" sz="1400" dirty="0">
                <a:latin typeface="Verdana" pitchFamily="34" charset="0"/>
                <a:ea typeface="Verdana" pitchFamily="34" charset="0"/>
                <a:cs typeface="Verdana" pitchFamily="34" charset="0"/>
              </a:rPr>
              <a:t>2004</a:t>
            </a:r>
            <a:r>
              <a:rPr lang="zh-CN" altLang="en-US" sz="1400" dirty="0">
                <a:latin typeface="Verdana" pitchFamily="34" charset="0"/>
                <a:cs typeface="Verdana" pitchFamily="34" charset="0"/>
              </a:rPr>
              <a:t>年被</a:t>
            </a:r>
            <a:r>
              <a:rPr lang="en-US" altLang="zh-CN" sz="1400" dirty="0">
                <a:latin typeface="Verdana" pitchFamily="34" charset="0"/>
                <a:ea typeface="Verdana" pitchFamily="34" charset="0"/>
                <a:cs typeface="Verdana" pitchFamily="34" charset="0"/>
              </a:rPr>
              <a:t>WHATWG</a:t>
            </a:r>
            <a:r>
              <a:rPr lang="zh-CN" altLang="en-US" sz="1400" dirty="0">
                <a:latin typeface="Verdana" pitchFamily="34" charset="0"/>
                <a:cs typeface="Verdana" pitchFamily="34" charset="0"/>
              </a:rPr>
              <a:t>提出，于</a:t>
            </a:r>
            <a:r>
              <a:rPr lang="en-US" altLang="zh-CN" sz="1400" dirty="0">
                <a:latin typeface="Verdana" pitchFamily="34" charset="0"/>
                <a:ea typeface="Verdana" pitchFamily="34" charset="0"/>
                <a:cs typeface="Verdana" pitchFamily="34" charset="0"/>
              </a:rPr>
              <a:t>2007</a:t>
            </a:r>
            <a:r>
              <a:rPr lang="zh-CN" altLang="en-US" sz="1400" dirty="0">
                <a:latin typeface="Verdana" pitchFamily="34" charset="0"/>
                <a:cs typeface="Verdana" pitchFamily="34" charset="0"/>
              </a:rPr>
              <a:t>年被</a:t>
            </a:r>
            <a:r>
              <a:rPr lang="en-US" altLang="zh-CN" sz="1400" dirty="0">
                <a:latin typeface="Verdana" pitchFamily="34" charset="0"/>
                <a:ea typeface="Verdana" pitchFamily="34" charset="0"/>
                <a:cs typeface="Verdana" pitchFamily="34" charset="0"/>
              </a:rPr>
              <a:t>W3C</a:t>
            </a:r>
            <a:r>
              <a:rPr lang="zh-CN" altLang="en-US" sz="1400" dirty="0">
                <a:latin typeface="Verdana" pitchFamily="34" charset="0"/>
                <a:cs typeface="Verdana" pitchFamily="34" charset="0"/>
              </a:rPr>
              <a:t>接纳，并成立了新的 </a:t>
            </a:r>
            <a:r>
              <a:rPr lang="en-US" altLang="zh-CN" sz="1400" dirty="0">
                <a:latin typeface="Verdana" pitchFamily="34" charset="0"/>
                <a:ea typeface="Verdana" pitchFamily="34" charset="0"/>
                <a:cs typeface="Verdana" pitchFamily="34" charset="0"/>
              </a:rPr>
              <a:t>HTML </a:t>
            </a:r>
            <a:r>
              <a:rPr lang="zh-CN" altLang="en-US" sz="1400" dirty="0">
                <a:latin typeface="Verdana" pitchFamily="34" charset="0"/>
                <a:cs typeface="Verdana" pitchFamily="34" charset="0"/>
              </a:rPr>
              <a:t>工作团队。</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HTML 5 </a:t>
            </a:r>
            <a:r>
              <a:rPr lang="zh-CN" altLang="en-US" sz="1400" dirty="0">
                <a:latin typeface="Verdana" pitchFamily="34" charset="0"/>
                <a:cs typeface="Verdana" pitchFamily="34" charset="0"/>
              </a:rPr>
              <a:t>的第一份正式草案已于</a:t>
            </a:r>
            <a:r>
              <a:rPr lang="en-US" altLang="zh-CN" sz="1400" dirty="0">
                <a:latin typeface="Verdana" pitchFamily="34" charset="0"/>
                <a:ea typeface="Verdana" pitchFamily="34" charset="0"/>
                <a:cs typeface="Verdana" pitchFamily="34" charset="0"/>
              </a:rPr>
              <a:t>2008</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22</a:t>
            </a:r>
            <a:r>
              <a:rPr lang="zh-CN" altLang="en-US" sz="1400" dirty="0">
                <a:latin typeface="Verdana" pitchFamily="34" charset="0"/>
                <a:cs typeface="Verdana" pitchFamily="34" charset="0"/>
              </a:rPr>
              <a:t>日公布。</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仍处于完善之中。然而，大部分现代浏览器已经具备了某些 </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支持。</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2012</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12</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17</a:t>
            </a:r>
            <a:r>
              <a:rPr lang="zh-CN" altLang="en-US" sz="1400" dirty="0">
                <a:latin typeface="Verdana" pitchFamily="34" charset="0"/>
                <a:cs typeface="Verdana" pitchFamily="34" charset="0"/>
              </a:rPr>
              <a:t>日，万维网联盟（</a:t>
            </a:r>
            <a:r>
              <a:rPr lang="en-US" altLang="zh-CN" sz="1400" dirty="0">
                <a:latin typeface="Verdana" pitchFamily="34" charset="0"/>
                <a:ea typeface="Verdana" pitchFamily="34" charset="0"/>
                <a:cs typeface="Verdana" pitchFamily="34" charset="0"/>
              </a:rPr>
              <a:t>W3C</a:t>
            </a:r>
            <a:r>
              <a:rPr lang="zh-CN" altLang="en-US" sz="1400" dirty="0">
                <a:latin typeface="Verdana" pitchFamily="34" charset="0"/>
                <a:cs typeface="Verdana" pitchFamily="34" charset="0"/>
              </a:rPr>
              <a:t>）正式宣布凝结了大量网络工作者心血的</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规范已经正式定稿。根据</a:t>
            </a:r>
            <a:r>
              <a:rPr lang="en-US" altLang="zh-CN" sz="1400" dirty="0">
                <a:latin typeface="Verdana" pitchFamily="34" charset="0"/>
                <a:ea typeface="Verdana" pitchFamily="34" charset="0"/>
                <a:cs typeface="Verdana" pitchFamily="34" charset="0"/>
              </a:rPr>
              <a:t>W3C</a:t>
            </a:r>
            <a:r>
              <a:rPr lang="zh-CN" altLang="en-US" sz="1400" dirty="0">
                <a:latin typeface="Verdana" pitchFamily="34" charset="0"/>
                <a:cs typeface="Verdana" pitchFamily="34" charset="0"/>
              </a:rPr>
              <a:t>的发言稿称：“</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是开放的</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网络平台的奠基石。”</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2013</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5</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6</a:t>
            </a:r>
            <a:r>
              <a:rPr lang="zh-CN" altLang="en-US" sz="1400" dirty="0">
                <a:latin typeface="Verdana" pitchFamily="34" charset="0"/>
                <a:cs typeface="Verdana" pitchFamily="34" charset="0"/>
              </a:rPr>
              <a:t>日， </a:t>
            </a:r>
            <a:r>
              <a:rPr lang="en-US" altLang="zh-CN" sz="1400" dirty="0">
                <a:latin typeface="Verdana" pitchFamily="34" charset="0"/>
                <a:ea typeface="Verdana" pitchFamily="34" charset="0"/>
                <a:cs typeface="Verdana" pitchFamily="34" charset="0"/>
              </a:rPr>
              <a:t>HTML 5.1 </a:t>
            </a:r>
            <a:r>
              <a:rPr lang="zh-CN" altLang="en-US" sz="1400" dirty="0">
                <a:latin typeface="Verdana" pitchFamily="34" charset="0"/>
                <a:cs typeface="Verdana" pitchFamily="34" charset="0"/>
              </a:rPr>
              <a:t>正式草案公布。该规范定义了第五次重大版本，第一次要修订万维网的核心语言：超文本标记语言（</a:t>
            </a:r>
            <a:r>
              <a:rPr lang="en-US" altLang="zh-CN" sz="1400" dirty="0">
                <a:latin typeface="Verdana" pitchFamily="34" charset="0"/>
                <a:ea typeface="Verdana" pitchFamily="34" charset="0"/>
                <a:cs typeface="Verdana" pitchFamily="34" charset="0"/>
              </a:rPr>
              <a:t>HTML</a:t>
            </a:r>
            <a:r>
              <a:rPr lang="zh-CN" altLang="en-US" sz="1400" dirty="0">
                <a:latin typeface="Verdana" pitchFamily="34" charset="0"/>
                <a:cs typeface="Verdana" pitchFamily="34" charset="0"/>
              </a:rPr>
              <a:t>）。在这个版本中，新功能不断推出，以帮助</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应用程序的作者，努力提高新元素互操作性。</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zh-CN" altLang="en-US" sz="1400" dirty="0">
                <a:latin typeface="Verdana" pitchFamily="34" charset="0"/>
                <a:cs typeface="Verdana" pitchFamily="34" charset="0"/>
              </a:rPr>
              <a:t>本次草案的发布，从</a:t>
            </a:r>
            <a:r>
              <a:rPr lang="en-US" altLang="zh-CN" sz="1400" dirty="0">
                <a:latin typeface="Verdana" pitchFamily="34" charset="0"/>
                <a:ea typeface="Verdana" pitchFamily="34" charset="0"/>
                <a:cs typeface="Verdana" pitchFamily="34" charset="0"/>
              </a:rPr>
              <a:t>2012</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12</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27</a:t>
            </a:r>
            <a:r>
              <a:rPr lang="zh-CN" altLang="en-US" sz="1400" dirty="0">
                <a:latin typeface="Verdana" pitchFamily="34" charset="0"/>
                <a:cs typeface="Verdana" pitchFamily="34" charset="0"/>
              </a:rPr>
              <a:t>日至今，进行了多达近百项的修改，包括</a:t>
            </a:r>
            <a:r>
              <a:rPr lang="en-US" altLang="zh-CN" sz="1400" dirty="0">
                <a:latin typeface="Verdana" pitchFamily="34" charset="0"/>
                <a:ea typeface="Verdana" pitchFamily="34" charset="0"/>
                <a:cs typeface="Verdana" pitchFamily="34" charset="0"/>
              </a:rPr>
              <a:t>HTML</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XHTML</a:t>
            </a:r>
            <a:r>
              <a:rPr lang="zh-CN" altLang="en-US" sz="1400" dirty="0">
                <a:latin typeface="Verdana" pitchFamily="34" charset="0"/>
                <a:cs typeface="Verdana" pitchFamily="34" charset="0"/>
              </a:rPr>
              <a:t>的标签，相关的</a:t>
            </a:r>
            <a:r>
              <a:rPr lang="en-US" altLang="zh-CN" sz="1400" dirty="0">
                <a:latin typeface="Verdana" pitchFamily="34" charset="0"/>
                <a:ea typeface="Verdana" pitchFamily="34" charset="0"/>
                <a:cs typeface="Verdana" pitchFamily="34" charset="0"/>
              </a:rPr>
              <a:t>API</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Canvas</a:t>
            </a:r>
            <a:r>
              <a:rPr lang="zh-CN" altLang="en-US" sz="1400" dirty="0">
                <a:latin typeface="Verdana" pitchFamily="34" charset="0"/>
                <a:cs typeface="Verdana" pitchFamily="34" charset="0"/>
              </a:rPr>
              <a:t>等，同时</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的图像</a:t>
            </a:r>
            <a:r>
              <a:rPr lang="en-US" altLang="zh-CN" sz="1400" dirty="0" err="1">
                <a:latin typeface="Verdana" pitchFamily="34" charset="0"/>
                <a:ea typeface="Verdana" pitchFamily="34" charset="0"/>
                <a:cs typeface="Verdana" pitchFamily="34" charset="0"/>
              </a:rPr>
              <a:t>img</a:t>
            </a:r>
            <a:r>
              <a:rPr lang="zh-CN" altLang="en-US" sz="1400" dirty="0">
                <a:latin typeface="Verdana" pitchFamily="34" charset="0"/>
                <a:cs typeface="Verdana" pitchFamily="34" charset="0"/>
              </a:rPr>
              <a:t>标签及</a:t>
            </a:r>
            <a:r>
              <a:rPr lang="en-US" altLang="zh-CN" sz="1400" dirty="0" err="1">
                <a:latin typeface="Verdana" pitchFamily="34" charset="0"/>
                <a:ea typeface="Verdana" pitchFamily="34" charset="0"/>
                <a:cs typeface="Verdana" pitchFamily="34" charset="0"/>
              </a:rPr>
              <a:t>svg</a:t>
            </a:r>
            <a:r>
              <a:rPr lang="zh-CN" altLang="en-US" sz="1400" dirty="0">
                <a:latin typeface="Verdana" pitchFamily="34" charset="0"/>
                <a:cs typeface="Verdana" pitchFamily="34" charset="0"/>
              </a:rPr>
              <a:t>也进行了改进，性能得到进一步提升。</a:t>
            </a: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zh-CN" altLang="en-US" sz="1400" dirty="0">
                <a:latin typeface="Verdana" pitchFamily="34" charset="0"/>
                <a:cs typeface="Verdana" pitchFamily="34" charset="0"/>
              </a:rPr>
              <a:t>支持</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的浏览器包括</a:t>
            </a:r>
            <a:r>
              <a:rPr lang="en-US" altLang="zh-CN" sz="1400" dirty="0">
                <a:latin typeface="Verdana" pitchFamily="34" charset="0"/>
                <a:ea typeface="Verdana" pitchFamily="34" charset="0"/>
                <a:cs typeface="Verdana" pitchFamily="34" charset="0"/>
              </a:rPr>
              <a:t>Firefox</a:t>
            </a:r>
            <a:r>
              <a:rPr lang="zh-CN" altLang="en-US" sz="1400" dirty="0">
                <a:latin typeface="Verdana" pitchFamily="34" charset="0"/>
                <a:cs typeface="Verdana" pitchFamily="34" charset="0"/>
              </a:rPr>
              <a:t>（火狐浏览器），</a:t>
            </a:r>
            <a:r>
              <a:rPr lang="en-US" altLang="zh-CN" sz="1400" dirty="0">
                <a:latin typeface="Verdana" pitchFamily="34" charset="0"/>
                <a:ea typeface="Verdana" pitchFamily="34" charset="0"/>
                <a:cs typeface="Verdana" pitchFamily="34" charset="0"/>
              </a:rPr>
              <a:t>IE9</a:t>
            </a:r>
            <a:r>
              <a:rPr lang="zh-CN" altLang="en-US" sz="1400" dirty="0">
                <a:latin typeface="Verdana" pitchFamily="34" charset="0"/>
                <a:cs typeface="Verdana" pitchFamily="34" charset="0"/>
              </a:rPr>
              <a:t>及其更高版本，</a:t>
            </a:r>
            <a:r>
              <a:rPr lang="en-US" altLang="zh-CN" sz="1400" dirty="0">
                <a:latin typeface="Verdana" pitchFamily="34" charset="0"/>
                <a:ea typeface="Verdana" pitchFamily="34" charset="0"/>
                <a:cs typeface="Verdana" pitchFamily="34" charset="0"/>
              </a:rPr>
              <a:t>Chrome</a:t>
            </a:r>
            <a:r>
              <a:rPr lang="zh-CN" altLang="en-US" sz="1400" dirty="0">
                <a:latin typeface="Verdana" pitchFamily="34" charset="0"/>
                <a:cs typeface="Verdana" pitchFamily="34" charset="0"/>
              </a:rPr>
              <a:t>（谷歌浏览器，</a:t>
            </a:r>
            <a:r>
              <a:rPr lang="en-US" altLang="zh-CN" sz="1400" dirty="0">
                <a:latin typeface="Verdana" pitchFamily="34" charset="0"/>
                <a:ea typeface="Verdana" pitchFamily="34" charset="0"/>
                <a:cs typeface="Verdana" pitchFamily="34" charset="0"/>
              </a:rPr>
              <a:t>Safari</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Opera</a:t>
            </a:r>
            <a:r>
              <a:rPr lang="zh-CN" altLang="en-US" sz="1400" dirty="0">
                <a:latin typeface="Verdana" pitchFamily="34" charset="0"/>
                <a:cs typeface="Verdana" pitchFamily="34" charset="0"/>
              </a:rPr>
              <a:t>等；国内的傲游浏览器（</a:t>
            </a:r>
            <a:r>
              <a:rPr lang="en-US" altLang="zh-CN" sz="1400" dirty="0" err="1">
                <a:latin typeface="Verdana" pitchFamily="34" charset="0"/>
                <a:ea typeface="Verdana" pitchFamily="34" charset="0"/>
                <a:cs typeface="Verdana" pitchFamily="34" charset="0"/>
              </a:rPr>
              <a:t>Maxthon</a:t>
            </a:r>
            <a:r>
              <a:rPr lang="zh-CN" altLang="en-US" sz="1400" dirty="0">
                <a:latin typeface="Verdana" pitchFamily="34" charset="0"/>
                <a:cs typeface="Verdana" pitchFamily="34" charset="0"/>
              </a:rPr>
              <a:t>），以及基于</a:t>
            </a:r>
            <a:r>
              <a:rPr lang="en-US" altLang="zh-CN" sz="1400" dirty="0">
                <a:latin typeface="Verdana" pitchFamily="34" charset="0"/>
                <a:ea typeface="Verdana" pitchFamily="34" charset="0"/>
                <a:cs typeface="Verdana" pitchFamily="34" charset="0"/>
              </a:rPr>
              <a:t>IE</a:t>
            </a:r>
            <a:r>
              <a:rPr lang="zh-CN" altLang="en-US" sz="1400" dirty="0">
                <a:latin typeface="Verdana" pitchFamily="34" charset="0"/>
                <a:cs typeface="Verdana" pitchFamily="34" charset="0"/>
              </a:rPr>
              <a:t>或</a:t>
            </a:r>
            <a:r>
              <a:rPr lang="en-US" altLang="zh-CN" sz="1400" dirty="0">
                <a:latin typeface="Verdana" pitchFamily="34" charset="0"/>
                <a:ea typeface="Verdana" pitchFamily="34" charset="0"/>
                <a:cs typeface="Verdana" pitchFamily="34" charset="0"/>
              </a:rPr>
              <a:t>Chromium</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Chrome</a:t>
            </a:r>
            <a:r>
              <a:rPr lang="zh-CN" altLang="en-US" sz="1400" dirty="0">
                <a:latin typeface="Verdana" pitchFamily="34" charset="0"/>
                <a:cs typeface="Verdana" pitchFamily="34" charset="0"/>
              </a:rPr>
              <a:t>的工程版或称实验版）所推出的</a:t>
            </a:r>
            <a:r>
              <a:rPr lang="en-US" altLang="zh-CN" sz="1400" dirty="0">
                <a:latin typeface="Verdana" pitchFamily="34" charset="0"/>
                <a:ea typeface="Verdana" pitchFamily="34" charset="0"/>
                <a:cs typeface="Verdana" pitchFamily="34" charset="0"/>
              </a:rPr>
              <a:t>360</a:t>
            </a:r>
            <a:r>
              <a:rPr lang="zh-CN" altLang="en-US" sz="1400" dirty="0">
                <a:latin typeface="Verdana" pitchFamily="34" charset="0"/>
                <a:cs typeface="Verdana" pitchFamily="34" charset="0"/>
              </a:rPr>
              <a:t>浏览器、搜狗浏览器、</a:t>
            </a:r>
            <a:r>
              <a:rPr lang="en-US" altLang="zh-CN" sz="1400" dirty="0">
                <a:latin typeface="Verdana" pitchFamily="34" charset="0"/>
                <a:ea typeface="Verdana" pitchFamily="34" charset="0"/>
                <a:cs typeface="Verdana" pitchFamily="34" charset="0"/>
              </a:rPr>
              <a:t>QQ</a:t>
            </a:r>
            <a:r>
              <a:rPr lang="zh-CN" altLang="en-US" sz="1400" dirty="0">
                <a:latin typeface="Verdana" pitchFamily="34" charset="0"/>
                <a:cs typeface="Verdana" pitchFamily="34" charset="0"/>
              </a:rPr>
              <a:t>浏览器、猎豹浏览器等国产浏览器同样具备支持</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的能力。</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&lt;/body&gt;&lt;/html&gt;</a:t>
            </a:r>
            <a:endParaRPr lang="zh-CN" altLang="en-US" sz="1400" dirty="0">
              <a:latin typeface="Verdana" pitchFamily="34" charset="0"/>
              <a:cs typeface="Verdana"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ltLang="zh-CN" dirty="0"/>
              <a:t>13.6.8 CSS3 </a:t>
            </a:r>
            <a:r>
              <a:rPr lang="zh-CN" altLang="en-US" dirty="0"/>
              <a:t>文本效果</a:t>
            </a:r>
            <a:endParaRPr lang="zh-CN" altLang="en-US" sz="2800" dirty="0"/>
          </a:p>
        </p:txBody>
      </p:sp>
      <p:sp>
        <p:nvSpPr>
          <p:cNvPr id="5" name="矩形 4"/>
          <p:cNvSpPr/>
          <p:nvPr/>
        </p:nvSpPr>
        <p:spPr>
          <a:xfrm>
            <a:off x="533400" y="819150"/>
            <a:ext cx="8534400" cy="3833678"/>
          </a:xfrm>
          <a:prstGeom prst="rect">
            <a:avLst/>
          </a:prstGeom>
        </p:spPr>
        <p:txBody>
          <a:bodyPr wrap="square">
            <a:spAutoFit/>
          </a:bodyPr>
          <a:lstStyle/>
          <a:p>
            <a:pPr>
              <a:lnSpc>
                <a:spcPts val="3000"/>
              </a:lnSpc>
            </a:pPr>
            <a:r>
              <a:rPr lang="en-US" altLang="zh-CN" sz="1800" b="0" dirty="0">
                <a:latin typeface="微软雅黑" panose="020B0503020204020204" pitchFamily="34" charset="-122"/>
                <a:ea typeface="微软雅黑" panose="020B0503020204020204" pitchFamily="34" charset="-122"/>
              </a:rPr>
              <a:t>1</a:t>
            </a:r>
            <a:r>
              <a:rPr lang="zh-CN" altLang="en-US" sz="1800" b="0" dirty="0">
                <a:latin typeface="微软雅黑" panose="020B0503020204020204" pitchFamily="34" charset="-122"/>
                <a:ea typeface="微软雅黑" panose="020B0503020204020204" pitchFamily="34" charset="-122"/>
              </a:rPr>
              <a:t>、文本阴影</a:t>
            </a:r>
            <a:r>
              <a:rPr lang="en-US" altLang="zh-CN" sz="1800" b="0" dirty="0">
                <a:latin typeface="微软雅黑" panose="020B0503020204020204" pitchFamily="34" charset="-122"/>
                <a:ea typeface="微软雅黑" panose="020B0503020204020204" pitchFamily="34" charset="-122"/>
              </a:rPr>
              <a:t>text-shadow </a:t>
            </a:r>
            <a:r>
              <a:rPr lang="zh-CN" altLang="en-US" sz="1800" b="0" dirty="0">
                <a:latin typeface="微软雅黑" panose="020B0503020204020204" pitchFamily="34" charset="-122"/>
                <a:ea typeface="微软雅黑" panose="020B0503020204020204" pitchFamily="34" charset="-122"/>
              </a:rPr>
              <a:t>属性</a:t>
            </a:r>
          </a:p>
          <a:p>
            <a:pPr marL="285750" indent="-285750">
              <a:lnSpc>
                <a:spcPts val="3000"/>
              </a:lnSpc>
              <a:buClr>
                <a:srgbClr val="0000FA"/>
              </a:buClr>
              <a:buFont typeface="Wingdings" panose="05000000000000000000" pitchFamily="2" charset="2"/>
              <a:buChar char="l"/>
            </a:pPr>
            <a:r>
              <a:rPr lang="zh-CN" altLang="en-US" sz="1800" b="0" dirty="0">
                <a:latin typeface="微软雅黑" panose="020B0503020204020204" pitchFamily="34" charset="-122"/>
                <a:ea typeface="微软雅黑" panose="020B0503020204020204" pitchFamily="34" charset="-122"/>
              </a:rPr>
              <a:t>基本语法</a:t>
            </a:r>
          </a:p>
          <a:p>
            <a:pPr>
              <a:lnSpc>
                <a:spcPts val="3000"/>
              </a:lnSpc>
            </a:pPr>
            <a:r>
              <a:rPr lang="en-US" altLang="zh-CN" sz="1600" b="0" dirty="0">
                <a:solidFill>
                  <a:srgbClr val="FF0000"/>
                </a:solidFill>
                <a:latin typeface="微软雅黑" panose="020B0503020204020204" pitchFamily="34" charset="-122"/>
                <a:ea typeface="微软雅黑" panose="020B0503020204020204" pitchFamily="34" charset="-122"/>
              </a:rPr>
              <a:t>         text-shadow: h-shadow v-shadow blur color;  </a:t>
            </a:r>
          </a:p>
          <a:p>
            <a:pPr>
              <a:lnSpc>
                <a:spcPts val="3000"/>
              </a:lnSpc>
            </a:pPr>
            <a:r>
              <a:rPr lang="en-US" altLang="zh-CN" sz="1600" b="0" dirty="0">
                <a:solidFill>
                  <a:srgbClr val="FF0000"/>
                </a:solidFill>
                <a:latin typeface="微软雅黑" panose="020B0503020204020204" pitchFamily="34" charset="-122"/>
                <a:ea typeface="微软雅黑" panose="020B0503020204020204" pitchFamily="34" charset="-122"/>
              </a:rPr>
              <a:t>         text-shadow:2px 2px 8px #FF0000;</a:t>
            </a:r>
          </a:p>
          <a:p>
            <a:pPr marL="285750" indent="-285750">
              <a:lnSpc>
                <a:spcPts val="3000"/>
              </a:lnSpc>
              <a:buClr>
                <a:srgbClr val="0000FA"/>
              </a:buClr>
              <a:buFont typeface="Wingdings" panose="05000000000000000000" pitchFamily="2" charset="2"/>
              <a:buChar char="l"/>
            </a:pPr>
            <a:r>
              <a:rPr lang="zh-CN" altLang="en-US" sz="1800" b="0" dirty="0">
                <a:latin typeface="微软雅黑" panose="020B0503020204020204" pitchFamily="34" charset="-122"/>
                <a:ea typeface="微软雅黑" panose="020B0503020204020204" pitchFamily="34" charset="-122"/>
              </a:rPr>
              <a:t>语法说明</a:t>
            </a:r>
          </a:p>
          <a:p>
            <a:pPr>
              <a:lnSpc>
                <a:spcPts val="3000"/>
              </a:lnSpc>
            </a:pPr>
            <a:r>
              <a:rPr lang="en-US" altLang="zh-CN" sz="1800" b="0" dirty="0">
                <a:latin typeface="微软雅黑" panose="020B0503020204020204" pitchFamily="34" charset="-122"/>
                <a:ea typeface="微软雅黑" panose="020B0503020204020204" pitchFamily="34" charset="-122"/>
              </a:rPr>
              <a:t>    text-shadow </a:t>
            </a:r>
            <a:r>
              <a:rPr lang="zh-CN" altLang="en-US" sz="1800" b="0" dirty="0">
                <a:latin typeface="微软雅黑" panose="020B0503020204020204" pitchFamily="34" charset="-122"/>
                <a:ea typeface="微软雅黑" panose="020B0503020204020204" pitchFamily="34" charset="-122"/>
              </a:rPr>
              <a:t>属性向文本添加一个或多个阴影。该属性是空格分隔的阴影列表，其中</a:t>
            </a:r>
            <a:r>
              <a:rPr lang="en-US" altLang="zh-CN" sz="1800" b="0" dirty="0">
                <a:latin typeface="微软雅黑" panose="020B0503020204020204" pitchFamily="34" charset="-122"/>
                <a:ea typeface="微软雅黑" panose="020B0503020204020204" pitchFamily="34" charset="-122"/>
              </a:rPr>
              <a:t>h-shadow </a:t>
            </a:r>
            <a:r>
              <a:rPr lang="zh-CN" altLang="en-US" sz="1800" b="0" dirty="0">
                <a:latin typeface="微软雅黑" panose="020B0503020204020204" pitchFamily="34" charset="-122"/>
                <a:ea typeface="微软雅黑" panose="020B0503020204020204" pitchFamily="34" charset="-122"/>
              </a:rPr>
              <a:t>定义水平阴影，允许负值，必需；</a:t>
            </a:r>
            <a:r>
              <a:rPr lang="en-US" altLang="zh-CN" sz="1800" b="0" dirty="0">
                <a:latin typeface="微软雅黑" panose="020B0503020204020204" pitchFamily="34" charset="-122"/>
                <a:ea typeface="微软雅黑" panose="020B0503020204020204" pitchFamily="34" charset="-122"/>
              </a:rPr>
              <a:t>v-shadow </a:t>
            </a:r>
            <a:r>
              <a:rPr lang="zh-CN" altLang="en-US" sz="1800" b="0" dirty="0">
                <a:latin typeface="微软雅黑" panose="020B0503020204020204" pitchFamily="34" charset="-122"/>
                <a:ea typeface="微软雅黑" panose="020B0503020204020204" pitchFamily="34" charset="-122"/>
              </a:rPr>
              <a:t>定义垂直阴影，允许负值，必需；</a:t>
            </a:r>
          </a:p>
          <a:p>
            <a:pPr>
              <a:lnSpc>
                <a:spcPts val="3000"/>
              </a:lnSpc>
            </a:pPr>
            <a:r>
              <a:rPr lang="en-US" altLang="zh-CN" sz="1800" b="0" dirty="0">
                <a:latin typeface="微软雅黑" panose="020B0503020204020204" pitchFamily="34" charset="-122"/>
                <a:ea typeface="微软雅黑" panose="020B0503020204020204" pitchFamily="34" charset="-122"/>
              </a:rPr>
              <a:t>    blur </a:t>
            </a:r>
            <a:r>
              <a:rPr lang="zh-CN" altLang="en-US" sz="1800" b="0" dirty="0">
                <a:latin typeface="微软雅黑" panose="020B0503020204020204" pitchFamily="34" charset="-122"/>
                <a:ea typeface="微软雅黑" panose="020B0503020204020204" pitchFamily="34" charset="-122"/>
              </a:rPr>
              <a:t>可选。模糊的距离。</a:t>
            </a:r>
            <a:r>
              <a:rPr lang="en-US" altLang="zh-CN" sz="1800" b="0" dirty="0">
                <a:latin typeface="微软雅黑" panose="020B0503020204020204" pitchFamily="34" charset="-122"/>
                <a:ea typeface="微软雅黑" panose="020B0503020204020204" pitchFamily="34" charset="-122"/>
              </a:rPr>
              <a:t>color </a:t>
            </a:r>
            <a:r>
              <a:rPr lang="zh-CN" altLang="en-US" sz="1800" b="0" dirty="0">
                <a:latin typeface="微软雅黑" panose="020B0503020204020204" pitchFamily="34" charset="-122"/>
                <a:ea typeface="微软雅黑" panose="020B0503020204020204" pitchFamily="34" charset="-122"/>
              </a:rPr>
              <a:t>可选。阴影的颜色。省略的长度是</a:t>
            </a:r>
            <a:r>
              <a:rPr lang="en-US" altLang="zh-CN" sz="1800" b="0" dirty="0">
                <a:latin typeface="微软雅黑" panose="020B0503020204020204" pitchFamily="34" charset="-122"/>
                <a:ea typeface="微软雅黑" panose="020B0503020204020204" pitchFamily="34" charset="-122"/>
              </a:rPr>
              <a:t>0</a:t>
            </a:r>
            <a:r>
              <a:rPr lang="zh-CN" altLang="en-US" sz="1800" b="0" dirty="0">
                <a:latin typeface="微软雅黑" panose="020B0503020204020204" pitchFamily="34" charset="-122"/>
                <a:ea typeface="微软雅黑" panose="020B0503020204020204" pitchFamily="34" charset="-122"/>
              </a:rPr>
              <a:t>。</a:t>
            </a:r>
            <a:endParaRPr lang="en-US" altLang="zh-CN" sz="1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81731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13.6.8 CSS3 </a:t>
            </a:r>
            <a:r>
              <a:rPr lang="zh-CN" altLang="en-US" dirty="0"/>
              <a:t>文本效果</a:t>
            </a:r>
          </a:p>
        </p:txBody>
      </p:sp>
      <p:sp>
        <p:nvSpPr>
          <p:cNvPr id="3" name="内容占位符 2"/>
          <p:cNvSpPr>
            <a:spLocks noGrp="1"/>
          </p:cNvSpPr>
          <p:nvPr>
            <p:ph idx="1"/>
          </p:nvPr>
        </p:nvSpPr>
        <p:spPr>
          <a:xfrm>
            <a:off x="533400" y="819150"/>
            <a:ext cx="8509000" cy="3886199"/>
          </a:xfrm>
        </p:spPr>
        <p:txBody>
          <a:bodyPr/>
          <a:lstStyle/>
          <a:p>
            <a:pPr>
              <a:lnSpc>
                <a:spcPts val="3200"/>
              </a:lnSpc>
              <a:spcBef>
                <a:spcPts val="0"/>
              </a:spcBef>
              <a:spcAft>
                <a:spcPts val="0"/>
              </a:spcAft>
              <a:buNone/>
            </a:pPr>
            <a:r>
              <a:rPr lang="en-US" altLang="zh-CN" sz="1800" dirty="0"/>
              <a:t>2</a:t>
            </a:r>
            <a:r>
              <a:rPr lang="zh-CN" altLang="en-US" sz="1800" dirty="0"/>
              <a:t>、文本换行</a:t>
            </a:r>
            <a:r>
              <a:rPr lang="en-US" altLang="zh-CN" sz="1800" dirty="0"/>
              <a:t>text-wrap </a:t>
            </a:r>
            <a:r>
              <a:rPr lang="zh-CN" altLang="en-US" sz="1800" dirty="0"/>
              <a:t>属性</a:t>
            </a:r>
            <a:endParaRPr lang="en-US" altLang="zh-CN" sz="1800" dirty="0"/>
          </a:p>
          <a:p>
            <a:pPr>
              <a:lnSpc>
                <a:spcPts val="3200"/>
              </a:lnSpc>
              <a:spcBef>
                <a:spcPts val="0"/>
              </a:spcBef>
              <a:spcAft>
                <a:spcPts val="0"/>
              </a:spcAft>
            </a:pPr>
            <a:r>
              <a:rPr lang="zh-CN" altLang="en-US" sz="1800" dirty="0"/>
              <a:t> 基本语法</a:t>
            </a:r>
          </a:p>
          <a:p>
            <a:pPr>
              <a:lnSpc>
                <a:spcPts val="3200"/>
              </a:lnSpc>
              <a:spcBef>
                <a:spcPts val="0"/>
              </a:spcBef>
              <a:spcAft>
                <a:spcPts val="0"/>
              </a:spcAft>
              <a:buNone/>
            </a:pPr>
            <a:r>
              <a:rPr lang="en-US" altLang="zh-CN" sz="1600" dirty="0">
                <a:solidFill>
                  <a:srgbClr val="FF0000"/>
                </a:solidFill>
              </a:rPr>
              <a:t>         text-wrap: normal|none|unrestricted|suppress;</a:t>
            </a:r>
          </a:p>
          <a:p>
            <a:pPr>
              <a:lnSpc>
                <a:spcPts val="3200"/>
              </a:lnSpc>
              <a:spcBef>
                <a:spcPts val="0"/>
              </a:spcBef>
              <a:spcAft>
                <a:spcPts val="0"/>
              </a:spcAft>
            </a:pPr>
            <a:r>
              <a:rPr lang="zh-CN" altLang="en-US" sz="1800" dirty="0"/>
              <a:t> 语法说明</a:t>
            </a:r>
          </a:p>
          <a:p>
            <a:pPr>
              <a:lnSpc>
                <a:spcPts val="3200"/>
              </a:lnSpc>
              <a:spcBef>
                <a:spcPts val="0"/>
              </a:spcBef>
              <a:spcAft>
                <a:spcPts val="0"/>
              </a:spcAft>
              <a:buNone/>
            </a:pPr>
            <a:r>
              <a:rPr lang="en-US" altLang="zh-CN" sz="1800" dirty="0"/>
              <a:t>     text-wrap</a:t>
            </a:r>
            <a:r>
              <a:rPr lang="zh-CN" altLang="en-US" sz="1800" dirty="0"/>
              <a:t>：文本换行规则。所有浏览器目前均不支持此属性。</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13.6.8 CSS3 </a:t>
            </a:r>
            <a:r>
              <a:rPr lang="zh-CN" altLang="en-US" dirty="0"/>
              <a:t>文本效果</a:t>
            </a:r>
          </a:p>
        </p:txBody>
      </p:sp>
      <p:sp>
        <p:nvSpPr>
          <p:cNvPr id="3" name="内容占位符 2"/>
          <p:cNvSpPr>
            <a:spLocks noGrp="1"/>
          </p:cNvSpPr>
          <p:nvPr>
            <p:ph idx="1"/>
          </p:nvPr>
        </p:nvSpPr>
        <p:spPr>
          <a:xfrm>
            <a:off x="533400" y="819150"/>
            <a:ext cx="8509000" cy="3886199"/>
          </a:xfrm>
        </p:spPr>
        <p:txBody>
          <a:bodyPr/>
          <a:lstStyle/>
          <a:p>
            <a:pPr>
              <a:lnSpc>
                <a:spcPts val="3200"/>
              </a:lnSpc>
              <a:spcBef>
                <a:spcPts val="0"/>
              </a:spcBef>
              <a:spcAft>
                <a:spcPts val="0"/>
              </a:spcAft>
              <a:buNone/>
            </a:pPr>
            <a:r>
              <a:rPr lang="en-US" altLang="zh-CN" sz="1800" dirty="0"/>
              <a:t>3</a:t>
            </a:r>
            <a:r>
              <a:rPr lang="zh-CN" altLang="en-US" sz="1800" dirty="0"/>
              <a:t>、控制换行</a:t>
            </a:r>
            <a:r>
              <a:rPr lang="en-US" altLang="zh-CN" sz="1800" dirty="0"/>
              <a:t>word-wrap </a:t>
            </a:r>
            <a:r>
              <a:rPr lang="zh-CN" altLang="en-US" sz="1800" dirty="0"/>
              <a:t>属性</a:t>
            </a:r>
          </a:p>
          <a:p>
            <a:pPr>
              <a:lnSpc>
                <a:spcPts val="3200"/>
              </a:lnSpc>
              <a:spcBef>
                <a:spcPts val="0"/>
              </a:spcBef>
              <a:spcAft>
                <a:spcPts val="0"/>
              </a:spcAft>
            </a:pPr>
            <a:r>
              <a:rPr lang="zh-CN" altLang="en-US" sz="1800" dirty="0"/>
              <a:t> 基本语法</a:t>
            </a:r>
          </a:p>
          <a:p>
            <a:pPr>
              <a:lnSpc>
                <a:spcPts val="3200"/>
              </a:lnSpc>
              <a:spcBef>
                <a:spcPts val="0"/>
              </a:spcBef>
              <a:spcAft>
                <a:spcPts val="0"/>
              </a:spcAft>
              <a:buNone/>
            </a:pPr>
            <a:r>
              <a:rPr lang="en-US" altLang="zh-CN" sz="1600" dirty="0">
                <a:solidFill>
                  <a:srgbClr val="FF0000"/>
                </a:solidFill>
              </a:rPr>
              <a:t>          word-wrap: normal|break-word;</a:t>
            </a:r>
          </a:p>
          <a:p>
            <a:pPr>
              <a:lnSpc>
                <a:spcPts val="3200"/>
              </a:lnSpc>
              <a:spcBef>
                <a:spcPts val="0"/>
              </a:spcBef>
              <a:spcAft>
                <a:spcPts val="0"/>
              </a:spcAft>
            </a:pPr>
            <a:r>
              <a:rPr lang="zh-CN" altLang="en-US" sz="1800" dirty="0"/>
              <a:t> 语法说明</a:t>
            </a:r>
          </a:p>
          <a:p>
            <a:pPr>
              <a:lnSpc>
                <a:spcPts val="3200"/>
              </a:lnSpc>
              <a:spcBef>
                <a:spcPts val="0"/>
              </a:spcBef>
              <a:spcAft>
                <a:spcPts val="0"/>
              </a:spcAft>
              <a:buNone/>
            </a:pPr>
            <a:r>
              <a:rPr lang="en-US" altLang="zh-CN" sz="1800" dirty="0"/>
              <a:t>     word-wrap </a:t>
            </a:r>
            <a:r>
              <a:rPr lang="zh-CN" altLang="en-US" sz="1800" dirty="0"/>
              <a:t>自动换行属性允许强制文本进行换行，会对单词进行拆分。该属性有两个值：</a:t>
            </a:r>
            <a:r>
              <a:rPr lang="en-US" altLang="zh-CN" sz="1800" dirty="0"/>
              <a:t>normal</a:t>
            </a:r>
            <a:r>
              <a:rPr lang="zh-CN" altLang="en-US" sz="1800" dirty="0"/>
              <a:t>、</a:t>
            </a:r>
            <a:r>
              <a:rPr lang="en-US" altLang="zh-CN" sz="1800" dirty="0"/>
              <a:t>break-word</a:t>
            </a:r>
            <a:r>
              <a:rPr lang="zh-CN" altLang="en-US" sz="1800" dirty="0"/>
              <a:t>。其中</a:t>
            </a:r>
            <a:r>
              <a:rPr lang="en-US" altLang="zh-CN" sz="1800" dirty="0"/>
              <a:t>normal </a:t>
            </a:r>
            <a:r>
              <a:rPr lang="zh-CN" altLang="en-US" sz="1800" dirty="0"/>
              <a:t>表示只在允许的断字点换行（浏览器保持默认处理）；</a:t>
            </a:r>
            <a:r>
              <a:rPr lang="en-US" altLang="zh-CN" sz="1800" dirty="0"/>
              <a:t>break-word </a:t>
            </a:r>
            <a:r>
              <a:rPr lang="zh-CN" altLang="en-US" sz="1800" dirty="0"/>
              <a:t>表示在长单词或 </a:t>
            </a:r>
            <a:r>
              <a:rPr lang="en-US" altLang="zh-CN" sz="1800" dirty="0"/>
              <a:t>URL </a:t>
            </a:r>
            <a:r>
              <a:rPr lang="zh-CN" altLang="en-US" sz="1800" dirty="0"/>
              <a:t>地址内部进行换行。</a:t>
            </a:r>
          </a:p>
        </p:txBody>
      </p:sp>
    </p:spTree>
    <p:extLst>
      <p:ext uri="{BB962C8B-B14F-4D97-AF65-F5344CB8AC3E}">
        <p14:creationId xmlns:p14="http://schemas.microsoft.com/office/powerpoint/2010/main" val="10224378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13.6.8 CSS3 </a:t>
            </a:r>
            <a:r>
              <a:rPr lang="zh-CN" altLang="en-US" dirty="0"/>
              <a:t>文本效果</a:t>
            </a:r>
          </a:p>
        </p:txBody>
      </p:sp>
      <p:sp>
        <p:nvSpPr>
          <p:cNvPr id="3" name="内容占位符 2"/>
          <p:cNvSpPr>
            <a:spLocks noGrp="1"/>
          </p:cNvSpPr>
          <p:nvPr>
            <p:ph idx="1"/>
          </p:nvPr>
        </p:nvSpPr>
        <p:spPr>
          <a:xfrm>
            <a:off x="533400" y="819151"/>
            <a:ext cx="8509000" cy="3810000"/>
          </a:xfrm>
        </p:spPr>
        <p:txBody>
          <a:bodyPr/>
          <a:lstStyle/>
          <a:p>
            <a:pPr>
              <a:lnSpc>
                <a:spcPts val="3200"/>
              </a:lnSpc>
              <a:spcBef>
                <a:spcPts val="0"/>
              </a:spcBef>
              <a:spcAft>
                <a:spcPts val="0"/>
              </a:spcAft>
              <a:buNone/>
            </a:pPr>
            <a:r>
              <a:rPr lang="en-US" altLang="zh-CN" sz="1800" dirty="0"/>
              <a:t>4</a:t>
            </a:r>
            <a:r>
              <a:rPr lang="zh-CN" altLang="en-US" sz="1800" dirty="0"/>
              <a:t>、文本溢出</a:t>
            </a:r>
            <a:r>
              <a:rPr lang="en-US" altLang="zh-CN" sz="1800" dirty="0"/>
              <a:t>text-overflow </a:t>
            </a:r>
            <a:r>
              <a:rPr lang="zh-CN" altLang="en-US" sz="1800" dirty="0"/>
              <a:t>属性</a:t>
            </a:r>
          </a:p>
          <a:p>
            <a:pPr>
              <a:lnSpc>
                <a:spcPts val="3200"/>
              </a:lnSpc>
              <a:spcBef>
                <a:spcPts val="0"/>
              </a:spcBef>
              <a:spcAft>
                <a:spcPts val="0"/>
              </a:spcAft>
            </a:pPr>
            <a:r>
              <a:rPr lang="zh-CN" altLang="en-US" sz="1800" dirty="0"/>
              <a:t> 基本语法</a:t>
            </a:r>
          </a:p>
          <a:p>
            <a:pPr>
              <a:lnSpc>
                <a:spcPts val="3200"/>
              </a:lnSpc>
              <a:spcBef>
                <a:spcPts val="0"/>
              </a:spcBef>
              <a:spcAft>
                <a:spcPts val="0"/>
              </a:spcAft>
              <a:buNone/>
            </a:pPr>
            <a:r>
              <a:rPr lang="en-US" altLang="zh-CN" sz="1600" dirty="0">
                <a:solidFill>
                  <a:srgbClr val="FF0000"/>
                </a:solidFill>
              </a:rPr>
              <a:t>         text-overflow: clip|ellipsis|string;</a:t>
            </a:r>
          </a:p>
          <a:p>
            <a:pPr>
              <a:lnSpc>
                <a:spcPts val="3200"/>
              </a:lnSpc>
              <a:spcBef>
                <a:spcPts val="0"/>
              </a:spcBef>
              <a:spcAft>
                <a:spcPts val="0"/>
              </a:spcAft>
            </a:pPr>
            <a:r>
              <a:rPr lang="en-US" altLang="zh-CN" sz="1800" dirty="0"/>
              <a:t> </a:t>
            </a:r>
            <a:r>
              <a:rPr lang="zh-CN" altLang="en-US" sz="1800" dirty="0"/>
              <a:t>语法说明</a:t>
            </a:r>
          </a:p>
          <a:p>
            <a:pPr>
              <a:lnSpc>
                <a:spcPts val="3200"/>
              </a:lnSpc>
              <a:spcBef>
                <a:spcPts val="0"/>
              </a:spcBef>
              <a:spcAft>
                <a:spcPts val="0"/>
              </a:spcAft>
              <a:buNone/>
            </a:pPr>
            <a:r>
              <a:rPr lang="en-US" altLang="zh-CN" sz="1800" dirty="0"/>
              <a:t>    text-overflow: </a:t>
            </a:r>
            <a:r>
              <a:rPr lang="zh-CN" altLang="en-US" sz="1800" dirty="0"/>
              <a:t>属性规定当文本溢出包含元素时发生的事情。该属性有三个属性值，分别为</a:t>
            </a:r>
            <a:r>
              <a:rPr lang="en-US" altLang="zh-CN" sz="1800" dirty="0"/>
              <a:t>clip</a:t>
            </a:r>
            <a:r>
              <a:rPr lang="zh-CN" altLang="en-US" sz="1800" dirty="0"/>
              <a:t>、</a:t>
            </a:r>
            <a:r>
              <a:rPr lang="en-US" altLang="zh-CN" sz="1800" dirty="0"/>
              <a:t>ellipsis</a:t>
            </a:r>
            <a:r>
              <a:rPr lang="zh-CN" altLang="en-US" sz="1800" dirty="0"/>
              <a:t>、</a:t>
            </a:r>
            <a:r>
              <a:rPr lang="en-US" altLang="zh-CN" sz="1800" dirty="0"/>
              <a:t>string</a:t>
            </a:r>
            <a:r>
              <a:rPr lang="zh-CN" altLang="en-US" sz="1800" dirty="0"/>
              <a:t>。其中</a:t>
            </a:r>
            <a:r>
              <a:rPr lang="en-US" altLang="zh-CN" sz="1800" dirty="0"/>
              <a:t>clip </a:t>
            </a:r>
            <a:r>
              <a:rPr lang="zh-CN" altLang="en-US" sz="1800" dirty="0"/>
              <a:t>表示修剪文本；</a:t>
            </a:r>
            <a:r>
              <a:rPr lang="en-US" altLang="zh-CN" sz="1800" dirty="0"/>
              <a:t>ellipsis </a:t>
            </a:r>
            <a:r>
              <a:rPr lang="zh-CN" altLang="en-US" sz="1800" dirty="0"/>
              <a:t>表示显示省略符号来代表被修剪的文本；  </a:t>
            </a:r>
            <a:r>
              <a:rPr lang="en-US" altLang="zh-CN" sz="1800" dirty="0"/>
              <a:t>string </a:t>
            </a:r>
            <a:r>
              <a:rPr lang="zh-CN" altLang="en-US" sz="1800" dirty="0"/>
              <a:t>表示使用给定的字符串来代表被修剪的文本。</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 HTML5 </a:t>
            </a:r>
            <a:r>
              <a:rPr lang="zh-CN" altLang="en-US" dirty="0"/>
              <a:t>文档结构</a:t>
            </a:r>
          </a:p>
        </p:txBody>
      </p:sp>
      <p:sp>
        <p:nvSpPr>
          <p:cNvPr id="3" name="内容占位符 2"/>
          <p:cNvSpPr>
            <a:spLocks noGrp="1"/>
          </p:cNvSpPr>
          <p:nvPr>
            <p:ph idx="1"/>
          </p:nvPr>
        </p:nvSpPr>
        <p:spPr>
          <a:xfrm>
            <a:off x="533400" y="819150"/>
            <a:ext cx="8534400" cy="3886199"/>
          </a:xfrm>
        </p:spPr>
        <p:txBody>
          <a:bodyPr/>
          <a:lstStyle/>
          <a:p>
            <a:pPr>
              <a:lnSpc>
                <a:spcPts val="2800"/>
              </a:lnSpc>
              <a:spcBef>
                <a:spcPts val="0"/>
              </a:spcBef>
              <a:spcAft>
                <a:spcPts val="0"/>
              </a:spcAft>
              <a:buNone/>
            </a:pPr>
            <a:r>
              <a:rPr lang="en-US" altLang="zh-CN" sz="1800" dirty="0"/>
              <a:t>HTML5 </a:t>
            </a:r>
            <a:r>
              <a:rPr lang="zh-CN" altLang="en-US" sz="1800" dirty="0"/>
              <a:t>页面结构元素语法：</a:t>
            </a:r>
          </a:p>
          <a:p>
            <a:pPr>
              <a:lnSpc>
                <a:spcPts val="1400"/>
              </a:lnSpc>
              <a:spcBef>
                <a:spcPts val="0"/>
              </a:spcBef>
              <a:spcAft>
                <a:spcPts val="0"/>
              </a:spcAft>
              <a:buNone/>
            </a:pPr>
            <a:r>
              <a:rPr lang="en-US" altLang="zh-CN" sz="1400" dirty="0"/>
              <a:t>&lt;!doctype html&gt;</a:t>
            </a:r>
            <a:endParaRPr lang="zh-CN" altLang="zh-CN" sz="1400" dirty="0"/>
          </a:p>
          <a:p>
            <a:pPr>
              <a:lnSpc>
                <a:spcPts val="1400"/>
              </a:lnSpc>
              <a:spcBef>
                <a:spcPts val="0"/>
              </a:spcBef>
              <a:spcAft>
                <a:spcPts val="0"/>
              </a:spcAft>
              <a:buNone/>
            </a:pPr>
            <a:r>
              <a:rPr lang="en-US" altLang="zh-CN" sz="1400" dirty="0"/>
              <a:t>&lt;html lang="en"&gt;</a:t>
            </a:r>
            <a:endParaRPr lang="zh-CN" altLang="zh-CN" sz="1400" dirty="0"/>
          </a:p>
          <a:p>
            <a:pPr>
              <a:lnSpc>
                <a:spcPts val="1400"/>
              </a:lnSpc>
              <a:spcBef>
                <a:spcPts val="0"/>
              </a:spcBef>
              <a:spcAft>
                <a:spcPts val="0"/>
              </a:spcAft>
              <a:buNone/>
            </a:pPr>
            <a:r>
              <a:rPr lang="en-US" altLang="zh-CN" sz="1400" dirty="0"/>
              <a:t>	&lt;head&gt;</a:t>
            </a:r>
            <a:endParaRPr lang="zh-CN" altLang="zh-CN" sz="1400" dirty="0"/>
          </a:p>
          <a:p>
            <a:pPr>
              <a:lnSpc>
                <a:spcPts val="1400"/>
              </a:lnSpc>
              <a:spcBef>
                <a:spcPts val="0"/>
              </a:spcBef>
              <a:spcAft>
                <a:spcPts val="0"/>
              </a:spcAft>
              <a:buNone/>
            </a:pPr>
            <a:r>
              <a:rPr lang="en-US" altLang="zh-CN" sz="1400" dirty="0"/>
              <a:t>	    &lt;meta charset="UTF-8"&gt;  </a:t>
            </a:r>
            <a:endParaRPr lang="zh-CN" altLang="zh-CN" sz="1400" dirty="0"/>
          </a:p>
          <a:p>
            <a:pPr>
              <a:lnSpc>
                <a:spcPts val="1400"/>
              </a:lnSpc>
              <a:spcBef>
                <a:spcPts val="0"/>
              </a:spcBef>
              <a:spcAft>
                <a:spcPts val="0"/>
              </a:spcAft>
              <a:buNone/>
            </a:pPr>
            <a:r>
              <a:rPr lang="en-US" altLang="zh-CN" sz="1400" dirty="0"/>
              <a:t>	    &lt;meta name="Keywords" content=""&gt;</a:t>
            </a:r>
            <a:endParaRPr lang="zh-CN" altLang="zh-CN" sz="1400" dirty="0"/>
          </a:p>
          <a:p>
            <a:pPr>
              <a:lnSpc>
                <a:spcPts val="1400"/>
              </a:lnSpc>
              <a:spcBef>
                <a:spcPts val="0"/>
              </a:spcBef>
              <a:spcAft>
                <a:spcPts val="0"/>
              </a:spcAft>
              <a:buNone/>
            </a:pPr>
            <a:r>
              <a:rPr lang="en-US" altLang="zh-CN" sz="1400" dirty="0"/>
              <a:t>	    &lt;meta name="Description" content=""&gt;</a:t>
            </a:r>
            <a:endParaRPr lang="zh-CN" altLang="zh-CN" sz="1400" dirty="0"/>
          </a:p>
          <a:p>
            <a:pPr>
              <a:lnSpc>
                <a:spcPts val="1400"/>
              </a:lnSpc>
              <a:spcBef>
                <a:spcPts val="0"/>
              </a:spcBef>
              <a:spcAft>
                <a:spcPts val="0"/>
              </a:spcAft>
              <a:buNone/>
            </a:pPr>
            <a:r>
              <a:rPr lang="en-US" altLang="zh-CN" sz="1400" dirty="0"/>
              <a:t>	    &lt;title&gt;HTML5</a:t>
            </a:r>
            <a:r>
              <a:rPr lang="zh-CN" altLang="zh-CN" sz="1400" dirty="0"/>
              <a:t>文档结构</a:t>
            </a:r>
            <a:r>
              <a:rPr lang="en-US" altLang="zh-CN" sz="1400" dirty="0"/>
              <a:t>&lt;/title&gt;</a:t>
            </a:r>
            <a:endParaRPr lang="zh-CN" altLang="zh-CN" sz="1400" dirty="0"/>
          </a:p>
          <a:p>
            <a:pPr>
              <a:lnSpc>
                <a:spcPts val="1400"/>
              </a:lnSpc>
              <a:spcBef>
                <a:spcPts val="0"/>
              </a:spcBef>
              <a:spcAft>
                <a:spcPts val="0"/>
              </a:spcAft>
              <a:buNone/>
            </a:pPr>
            <a:r>
              <a:rPr lang="en-US" altLang="zh-CN" sz="1400" dirty="0"/>
              <a:t>	&lt;/head&gt;</a:t>
            </a:r>
            <a:endParaRPr lang="zh-CN" altLang="zh-CN" sz="1400" dirty="0"/>
          </a:p>
          <a:p>
            <a:pPr>
              <a:lnSpc>
                <a:spcPts val="1400"/>
              </a:lnSpc>
              <a:spcBef>
                <a:spcPts val="0"/>
              </a:spcBef>
              <a:spcAft>
                <a:spcPts val="0"/>
              </a:spcAft>
              <a:buNone/>
            </a:pPr>
            <a:r>
              <a:rPr lang="en-US" altLang="zh-CN" sz="1400" dirty="0"/>
              <a:t>	&lt;body&gt;</a:t>
            </a:r>
            <a:endParaRPr lang="zh-CN" altLang="zh-CN" sz="1400" dirty="0"/>
          </a:p>
          <a:p>
            <a:pPr>
              <a:lnSpc>
                <a:spcPts val="1400"/>
              </a:lnSpc>
              <a:spcBef>
                <a:spcPts val="0"/>
              </a:spcBef>
              <a:spcAft>
                <a:spcPts val="0"/>
              </a:spcAft>
              <a:buNone/>
            </a:pPr>
            <a:r>
              <a:rPr lang="en-US" altLang="zh-CN" sz="1400" dirty="0"/>
              <a:t>	    &lt;header&gt;</a:t>
            </a:r>
            <a:endParaRPr lang="zh-CN" altLang="zh-CN" sz="1400" dirty="0"/>
          </a:p>
          <a:p>
            <a:pPr>
              <a:lnSpc>
                <a:spcPts val="1400"/>
              </a:lnSpc>
              <a:spcBef>
                <a:spcPts val="0"/>
              </a:spcBef>
              <a:spcAft>
                <a:spcPts val="0"/>
              </a:spcAft>
              <a:buNone/>
            </a:pPr>
            <a:r>
              <a:rPr lang="en-US" altLang="zh-CN" sz="1400" dirty="0"/>
              <a:t>	         &lt;nav&gt;...&lt;/nav&gt;</a:t>
            </a:r>
            <a:endParaRPr lang="zh-CN" altLang="zh-CN" sz="1400" dirty="0"/>
          </a:p>
          <a:p>
            <a:pPr>
              <a:lnSpc>
                <a:spcPts val="1400"/>
              </a:lnSpc>
              <a:spcBef>
                <a:spcPts val="0"/>
              </a:spcBef>
              <a:spcAft>
                <a:spcPts val="0"/>
              </a:spcAft>
              <a:buNone/>
            </a:pPr>
            <a:r>
              <a:rPr lang="en-US" altLang="zh-CN" sz="1400" dirty="0"/>
              <a:t>        &lt;/header&gt;</a:t>
            </a:r>
            <a:endParaRPr lang="zh-CN" altLang="zh-CN" sz="1400" dirty="0"/>
          </a:p>
          <a:p>
            <a:pPr>
              <a:lnSpc>
                <a:spcPts val="1400"/>
              </a:lnSpc>
              <a:spcBef>
                <a:spcPts val="0"/>
              </a:spcBef>
              <a:spcAft>
                <a:spcPts val="0"/>
              </a:spcAft>
              <a:buNone/>
            </a:pPr>
            <a:r>
              <a:rPr lang="en-US" altLang="zh-CN" sz="1400" dirty="0"/>
              <a:t>	    &lt;article&gt;</a:t>
            </a:r>
            <a:endParaRPr lang="zh-CN" altLang="zh-CN" sz="1400" dirty="0"/>
          </a:p>
          <a:p>
            <a:pPr>
              <a:lnSpc>
                <a:spcPts val="1400"/>
              </a:lnSpc>
              <a:spcBef>
                <a:spcPts val="0"/>
              </a:spcBef>
              <a:spcAft>
                <a:spcPts val="0"/>
              </a:spcAft>
              <a:buNone/>
            </a:pPr>
            <a:r>
              <a:rPr lang="en-US" altLang="zh-CN" sz="1400" dirty="0"/>
              <a:t>	         &lt;section&gt;...&lt;/section&gt;</a:t>
            </a:r>
            <a:endParaRPr lang="zh-CN" altLang="zh-CN" sz="1400" dirty="0"/>
          </a:p>
          <a:p>
            <a:pPr>
              <a:lnSpc>
                <a:spcPts val="1400"/>
              </a:lnSpc>
              <a:spcBef>
                <a:spcPts val="0"/>
              </a:spcBef>
              <a:spcAft>
                <a:spcPts val="0"/>
              </a:spcAft>
              <a:buNone/>
            </a:pPr>
            <a:r>
              <a:rPr lang="en-US" altLang="zh-CN" sz="1400" dirty="0"/>
              <a:t>	    &lt;/article&gt;</a:t>
            </a:r>
            <a:endParaRPr lang="zh-CN" altLang="zh-CN" sz="1400" dirty="0"/>
          </a:p>
          <a:p>
            <a:pPr>
              <a:lnSpc>
                <a:spcPts val="1400"/>
              </a:lnSpc>
              <a:spcBef>
                <a:spcPts val="0"/>
              </a:spcBef>
              <a:spcAft>
                <a:spcPts val="0"/>
              </a:spcAft>
              <a:buNone/>
            </a:pPr>
            <a:r>
              <a:rPr lang="en-US" altLang="zh-CN" sz="1400" dirty="0"/>
              <a:t>	    &lt;aside&gt;...&lt;/aside&gt;</a:t>
            </a:r>
            <a:endParaRPr lang="zh-CN" altLang="zh-CN" sz="1400" dirty="0"/>
          </a:p>
          <a:p>
            <a:pPr>
              <a:lnSpc>
                <a:spcPts val="1400"/>
              </a:lnSpc>
              <a:spcBef>
                <a:spcPts val="0"/>
              </a:spcBef>
              <a:spcAft>
                <a:spcPts val="0"/>
              </a:spcAft>
              <a:buNone/>
            </a:pPr>
            <a:r>
              <a:rPr lang="en-US" altLang="zh-CN" sz="1400" dirty="0"/>
              <a:t>	    &lt;footer&gt;...&lt;/footer&gt;  </a:t>
            </a:r>
            <a:endParaRPr lang="zh-CN" altLang="zh-CN" sz="1400" dirty="0"/>
          </a:p>
          <a:p>
            <a:pPr>
              <a:lnSpc>
                <a:spcPts val="1400"/>
              </a:lnSpc>
              <a:spcBef>
                <a:spcPts val="0"/>
              </a:spcBef>
              <a:spcAft>
                <a:spcPts val="0"/>
              </a:spcAft>
              <a:buNone/>
            </a:pPr>
            <a:r>
              <a:rPr lang="en-US" altLang="zh-CN" sz="1400" dirty="0"/>
              <a:t>	&lt;/body&gt;</a:t>
            </a:r>
            <a:endParaRPr lang="zh-CN" altLang="zh-CN" sz="1400" dirty="0"/>
          </a:p>
          <a:p>
            <a:pPr>
              <a:lnSpc>
                <a:spcPts val="1400"/>
              </a:lnSpc>
              <a:spcBef>
                <a:spcPts val="0"/>
              </a:spcBef>
              <a:spcAft>
                <a:spcPts val="0"/>
              </a:spcAft>
              <a:buNone/>
            </a:pPr>
            <a:r>
              <a:rPr lang="en-US" altLang="zh-CN" sz="1400" dirty="0"/>
              <a:t>&lt;/html&gt;</a:t>
            </a:r>
            <a:endParaRPr lang="zh-CN" altLang="zh-CN" sz="1400" dirty="0"/>
          </a:p>
          <a:p>
            <a:pPr>
              <a:lnSpc>
                <a:spcPts val="1400"/>
              </a:lnSpc>
              <a:spcBef>
                <a:spcPts val="0"/>
              </a:spcBef>
              <a:spcAft>
                <a:spcPts val="0"/>
              </a:spcAft>
              <a:buNone/>
            </a:pPr>
            <a:endParaRPr lang="zh-CN" altLang="en-US" sz="14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文本效果属性的应用</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609600" y="895350"/>
            <a:ext cx="3688941" cy="2735338"/>
          </a:xfrm>
          <a:prstGeom prst="rect">
            <a:avLst/>
          </a:prstGeom>
          <a:noFill/>
          <a:ln w="9525">
            <a:noFill/>
            <a:miter lim="800000"/>
            <a:headEnd/>
            <a:tailEnd/>
          </a:ln>
        </p:spPr>
      </p:pic>
      <p:sp>
        <p:nvSpPr>
          <p:cNvPr id="5" name="矩形 4"/>
          <p:cNvSpPr/>
          <p:nvPr/>
        </p:nvSpPr>
        <p:spPr>
          <a:xfrm>
            <a:off x="4343400" y="819150"/>
            <a:ext cx="4724400" cy="3862596"/>
          </a:xfrm>
          <a:prstGeom prst="rect">
            <a:avLst/>
          </a:prstGeom>
        </p:spPr>
        <p:txBody>
          <a:bodyPr wrap="square">
            <a:spAutoFit/>
          </a:bodyPr>
          <a:lstStyle/>
          <a:p>
            <a:pPr>
              <a:lnSpc>
                <a:spcPts val="1400"/>
              </a:lnSpc>
              <a:spcBef>
                <a:spcPts val="0"/>
              </a:spcBef>
            </a:pPr>
            <a:r>
              <a:rPr lang="en-US" altLang="zh-CN" sz="1400" b="0" dirty="0">
                <a:latin typeface="Verdana" pitchFamily="34" charset="0"/>
                <a:ea typeface="Verdana" pitchFamily="34" charset="0"/>
                <a:cs typeface="Verdana" pitchFamily="34" charset="0"/>
              </a:rPr>
              <a:t>&lt;!-- edu_13_6_10.html --&gt;</a:t>
            </a:r>
          </a:p>
          <a:p>
            <a:pPr>
              <a:lnSpc>
                <a:spcPts val="1400"/>
              </a:lnSpc>
              <a:spcBef>
                <a:spcPts val="0"/>
              </a:spcBef>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doctype</a:t>
            </a:r>
            <a:r>
              <a:rPr lang="en-US" altLang="zh-CN" sz="1400" b="0" dirty="0">
                <a:latin typeface="Verdana" pitchFamily="34" charset="0"/>
                <a:ea typeface="Verdana" pitchFamily="34" charset="0"/>
                <a:cs typeface="Verdana" pitchFamily="34" charset="0"/>
              </a:rPr>
              <a:t> html&gt;</a:t>
            </a:r>
          </a:p>
          <a:p>
            <a:pPr>
              <a:lnSpc>
                <a:spcPts val="1400"/>
              </a:lnSpc>
              <a:spcBef>
                <a:spcPts val="0"/>
              </a:spcBef>
            </a:pPr>
            <a:r>
              <a:rPr lang="en-US" altLang="zh-CN" sz="1400" b="0" dirty="0">
                <a:latin typeface="Verdana" pitchFamily="34" charset="0"/>
                <a:ea typeface="Verdana" pitchFamily="34" charset="0"/>
                <a:cs typeface="Verdana" pitchFamily="34" charset="0"/>
              </a:rPr>
              <a:t>&lt;html </a:t>
            </a:r>
            <a:r>
              <a:rPr lang="en-US" altLang="zh-CN" sz="1400" b="0" dirty="0" err="1">
                <a:latin typeface="Verdana" pitchFamily="34" charset="0"/>
                <a:ea typeface="Verdana" pitchFamily="34" charset="0"/>
                <a:cs typeface="Verdana" pitchFamily="34" charset="0"/>
              </a:rPr>
              <a:t>lang</a:t>
            </a:r>
            <a:r>
              <a:rPr lang="en-US" altLang="zh-CN" sz="1400" b="0" dirty="0">
                <a:latin typeface="Verdana" pitchFamily="34" charset="0"/>
                <a:ea typeface="Verdana" pitchFamily="34" charset="0"/>
                <a:cs typeface="Verdana" pitchFamily="34" charset="0"/>
              </a:rPr>
              <a:t>="en"&gt;</a:t>
            </a:r>
          </a:p>
          <a:p>
            <a:pPr>
              <a:lnSpc>
                <a:spcPts val="1400"/>
              </a:lnSpc>
              <a:spcBef>
                <a:spcPts val="0"/>
              </a:spcBef>
            </a:pPr>
            <a:r>
              <a:rPr lang="en-US" altLang="zh-CN" sz="1400" b="0" dirty="0">
                <a:latin typeface="Verdana" pitchFamily="34" charset="0"/>
                <a:ea typeface="Verdana" pitchFamily="34" charset="0"/>
                <a:cs typeface="Verdana" pitchFamily="34" charset="0"/>
              </a:rPr>
              <a:t>&lt;head&gt;</a:t>
            </a:r>
          </a:p>
          <a:p>
            <a:pPr>
              <a:lnSpc>
                <a:spcPts val="1400"/>
              </a:lnSpc>
              <a:spcBef>
                <a:spcPts val="0"/>
              </a:spcBef>
            </a:pPr>
            <a:r>
              <a:rPr lang="en-US" altLang="zh-CN" sz="1400" b="0" dirty="0">
                <a:latin typeface="Verdana" pitchFamily="34" charset="0"/>
                <a:ea typeface="Verdana" pitchFamily="34" charset="0"/>
                <a:cs typeface="Verdana" pitchFamily="34" charset="0"/>
              </a:rPr>
              <a:t>&lt;meta </a:t>
            </a:r>
            <a:r>
              <a:rPr lang="en-US" altLang="zh-CN" sz="1400" b="0" dirty="0" err="1">
                <a:latin typeface="Verdana" pitchFamily="34" charset="0"/>
                <a:ea typeface="Verdana" pitchFamily="34" charset="0"/>
                <a:cs typeface="Verdana" pitchFamily="34" charset="0"/>
              </a:rPr>
              <a:t>charset</a:t>
            </a:r>
            <a:r>
              <a:rPr lang="en-US" altLang="zh-CN" sz="1400" b="0" dirty="0">
                <a:latin typeface="Verdana" pitchFamily="34" charset="0"/>
                <a:ea typeface="Verdana" pitchFamily="34" charset="0"/>
                <a:cs typeface="Verdana" pitchFamily="34" charset="0"/>
              </a:rPr>
              <a:t>="UTF-8"&gt; </a:t>
            </a:r>
          </a:p>
          <a:p>
            <a:pPr>
              <a:lnSpc>
                <a:spcPts val="1400"/>
              </a:lnSpc>
              <a:spcBef>
                <a:spcPts val="0"/>
              </a:spcBef>
            </a:pPr>
            <a:r>
              <a:rPr lang="en-US" altLang="zh-CN" sz="1400" b="0" dirty="0">
                <a:latin typeface="Verdana" pitchFamily="34" charset="0"/>
                <a:ea typeface="Verdana" pitchFamily="34" charset="0"/>
                <a:cs typeface="Verdana" pitchFamily="34" charset="0"/>
              </a:rPr>
              <a:t>&lt;title&gt;CSS3</a:t>
            </a:r>
            <a:r>
              <a:rPr lang="zh-CN" altLang="en-US" sz="1400" b="0" dirty="0">
                <a:latin typeface="Verdana" pitchFamily="34" charset="0"/>
                <a:cs typeface="Verdana" pitchFamily="34" charset="0"/>
              </a:rPr>
              <a:t>文本效果</a:t>
            </a:r>
            <a:r>
              <a:rPr lang="en-US" altLang="zh-CN" sz="1400" b="0" dirty="0">
                <a:latin typeface="Verdana" pitchFamily="34" charset="0"/>
                <a:ea typeface="Verdana" pitchFamily="34" charset="0"/>
                <a:cs typeface="Verdana" pitchFamily="34" charset="0"/>
              </a:rPr>
              <a:t>&lt;/title&gt;</a:t>
            </a:r>
          </a:p>
          <a:p>
            <a:pPr>
              <a:lnSpc>
                <a:spcPts val="1400"/>
              </a:lnSpc>
              <a:spcBef>
                <a:spcPts val="0"/>
              </a:spcBef>
            </a:pPr>
            <a:r>
              <a:rPr lang="en-US" altLang="zh-CN" sz="1400" b="0" dirty="0">
                <a:latin typeface="Verdana" pitchFamily="34" charset="0"/>
                <a:ea typeface="Verdana" pitchFamily="34" charset="0"/>
                <a:cs typeface="Verdana" pitchFamily="34" charset="0"/>
              </a:rPr>
              <a:t>&lt;style&gt;</a:t>
            </a:r>
          </a:p>
          <a:p>
            <a:pPr>
              <a:lnSpc>
                <a:spcPts val="1400"/>
              </a:lnSpc>
              <a:spcBef>
                <a:spcPts val="0"/>
              </a:spcBef>
            </a:pPr>
            <a:r>
              <a:rPr lang="en-US" altLang="zh-CN" sz="1400" b="0" dirty="0">
                <a:latin typeface="Verdana" pitchFamily="34" charset="0"/>
                <a:ea typeface="Verdana" pitchFamily="34" charset="0"/>
                <a:cs typeface="Verdana" pitchFamily="34" charset="0"/>
              </a:rPr>
              <a:t>h2{text-align:center;background:#99ccff;padding:5px auto;}</a:t>
            </a:r>
          </a:p>
          <a:p>
            <a:pPr>
              <a:lnSpc>
                <a:spcPts val="1400"/>
              </a:lnSpc>
              <a:spcBef>
                <a:spcPts val="0"/>
              </a:spcBef>
            </a:pPr>
            <a:r>
              <a:rPr lang="en-US" altLang="zh-CN" sz="1400" b="0" dirty="0">
                <a:latin typeface="Verdana" pitchFamily="34" charset="0"/>
                <a:ea typeface="Verdana" pitchFamily="34" charset="0"/>
                <a:cs typeface="Verdana" pitchFamily="34" charset="0"/>
              </a:rPr>
              <a:t>h1 {text-shadow:2px 2px 8px #FF0000;/* </a:t>
            </a:r>
            <a:r>
              <a:rPr lang="zh-CN" altLang="en-US" sz="1400" b="0" dirty="0">
                <a:latin typeface="Verdana" pitchFamily="34" charset="0"/>
                <a:cs typeface="Verdana" pitchFamily="34" charset="0"/>
              </a:rPr>
              <a:t>设置文本阴影 *</a:t>
            </a:r>
            <a:r>
              <a:rPr lang="en-US" altLang="zh-CN" sz="1400" b="0" dirty="0">
                <a:latin typeface="Verdana" pitchFamily="34" charset="0"/>
                <a:ea typeface="Verdana" pitchFamily="34" charset="0"/>
                <a:cs typeface="Verdana" pitchFamily="34" charset="0"/>
              </a:rPr>
              <a:t>/}</a:t>
            </a:r>
          </a:p>
          <a:p>
            <a:pPr>
              <a:lnSpc>
                <a:spcPts val="1400"/>
              </a:lnSpc>
              <a:spcBef>
                <a:spcPts val="0"/>
              </a:spcBef>
            </a:pPr>
            <a:r>
              <a:rPr lang="en-US" altLang="zh-CN" sz="1400" b="0" dirty="0" err="1">
                <a:latin typeface="Verdana" pitchFamily="34" charset="0"/>
                <a:ea typeface="Verdana" pitchFamily="34" charset="0"/>
                <a:cs typeface="Verdana" pitchFamily="34" charset="0"/>
              </a:rPr>
              <a:t>p.test</a:t>
            </a:r>
            <a:r>
              <a:rPr lang="en-US" altLang="zh-CN" sz="1400" b="0" dirty="0">
                <a:latin typeface="Verdana" pitchFamily="34" charset="0"/>
                <a:ea typeface="Verdana" pitchFamily="34" charset="0"/>
                <a:cs typeface="Verdana" pitchFamily="34" charset="0"/>
              </a:rPr>
              <a:t>{width:15em; border:1px solid #000000;</a:t>
            </a:r>
          </a:p>
          <a:p>
            <a:pPr>
              <a:lnSpc>
                <a:spcPts val="1400"/>
              </a:lnSpc>
              <a:spcBef>
                <a:spcPts val="0"/>
              </a:spcBef>
            </a:pPr>
            <a:r>
              <a:rPr lang="en-US" altLang="zh-CN" sz="1400" b="0" dirty="0">
                <a:latin typeface="Verdana" pitchFamily="34" charset="0"/>
                <a:ea typeface="Verdana" pitchFamily="34" charset="0"/>
                <a:cs typeface="Verdana" pitchFamily="34" charset="0"/>
              </a:rPr>
              <a:t>word-</a:t>
            </a:r>
            <a:r>
              <a:rPr lang="en-US" altLang="zh-CN" sz="1400" b="0" dirty="0" err="1">
                <a:latin typeface="Verdana" pitchFamily="34" charset="0"/>
                <a:ea typeface="Verdana" pitchFamily="34" charset="0"/>
                <a:cs typeface="Verdana" pitchFamily="34" charset="0"/>
              </a:rPr>
              <a:t>wrap:break</a:t>
            </a:r>
            <a:r>
              <a:rPr lang="en-US" altLang="zh-CN" sz="1400" b="0" dirty="0">
                <a:latin typeface="Verdana" pitchFamily="34" charset="0"/>
                <a:ea typeface="Verdana" pitchFamily="34" charset="0"/>
                <a:cs typeface="Verdana" pitchFamily="34" charset="0"/>
              </a:rPr>
              <a:t>-word;/* </a:t>
            </a:r>
            <a:r>
              <a:rPr lang="zh-CN" altLang="en-US" sz="1400" b="0" dirty="0">
                <a:latin typeface="Verdana" pitchFamily="34" charset="0"/>
                <a:cs typeface="Verdana" pitchFamily="34" charset="0"/>
              </a:rPr>
              <a:t>设置自动换行*</a:t>
            </a:r>
            <a:r>
              <a:rPr lang="en-US" altLang="zh-CN" sz="1400" b="0" dirty="0">
                <a:latin typeface="Verdana" pitchFamily="34" charset="0"/>
                <a:ea typeface="Verdana" pitchFamily="34" charset="0"/>
                <a:cs typeface="Verdana" pitchFamily="34" charset="0"/>
              </a:rPr>
              <a:t>/}</a:t>
            </a:r>
          </a:p>
          <a:p>
            <a:pPr>
              <a:lnSpc>
                <a:spcPts val="1400"/>
              </a:lnSpc>
              <a:spcBef>
                <a:spcPts val="0"/>
              </a:spcBef>
            </a:pPr>
            <a:r>
              <a:rPr lang="en-US" altLang="zh-CN" sz="1400" b="0" dirty="0" err="1">
                <a:latin typeface="Verdana" pitchFamily="34" charset="0"/>
                <a:ea typeface="Verdana" pitchFamily="34" charset="0"/>
                <a:cs typeface="Verdana" pitchFamily="34" charset="0"/>
              </a:rPr>
              <a:t>div.test</a:t>
            </a:r>
            <a:r>
              <a:rPr lang="en-US" altLang="zh-CN" sz="1400" b="0" dirty="0">
                <a:latin typeface="Verdana" pitchFamily="34" charset="0"/>
                <a:ea typeface="Verdana" pitchFamily="34" charset="0"/>
                <a:cs typeface="Verdana" pitchFamily="34" charset="0"/>
              </a:rPr>
              <a:t>{white-</a:t>
            </a:r>
            <a:r>
              <a:rPr lang="en-US" altLang="zh-CN" sz="1400" b="0" dirty="0" err="1">
                <a:latin typeface="Verdana" pitchFamily="34" charset="0"/>
                <a:ea typeface="Verdana" pitchFamily="34" charset="0"/>
                <a:cs typeface="Verdana" pitchFamily="34" charset="0"/>
              </a:rPr>
              <a:t>space:nowrap</a:t>
            </a:r>
            <a:r>
              <a:rPr lang="en-US" altLang="zh-CN" sz="1400" b="0" dirty="0">
                <a:latin typeface="Verdana" pitchFamily="34" charset="0"/>
                <a:ea typeface="Verdana" pitchFamily="34" charset="0"/>
                <a:cs typeface="Verdana" pitchFamily="34" charset="0"/>
              </a:rPr>
              <a:t>;/* </a:t>
            </a:r>
            <a:r>
              <a:rPr lang="zh-CN" altLang="en-US" sz="1400" b="0" dirty="0">
                <a:latin typeface="Verdana" pitchFamily="34" charset="0"/>
                <a:cs typeface="Verdana" pitchFamily="34" charset="0"/>
              </a:rPr>
              <a:t>规定文本不进行换行 *</a:t>
            </a:r>
            <a:r>
              <a:rPr lang="en-US" altLang="zh-CN" sz="1400" b="0" dirty="0">
                <a:latin typeface="Verdana" pitchFamily="34" charset="0"/>
                <a:ea typeface="Verdana" pitchFamily="34" charset="0"/>
                <a:cs typeface="Verdana" pitchFamily="34" charset="0"/>
              </a:rPr>
              <a:t>/ width:12em;overflow:hidden;  border:1px solid #000000;}			</a:t>
            </a:r>
          </a:p>
          <a:p>
            <a:pPr>
              <a:lnSpc>
                <a:spcPts val="1400"/>
              </a:lnSpc>
              <a:spcBef>
                <a:spcPts val="0"/>
              </a:spcBef>
            </a:pPr>
            <a:r>
              <a:rPr lang="en-US" altLang="zh-CN" sz="1400" b="0" dirty="0">
                <a:latin typeface="Verdana" pitchFamily="34" charset="0"/>
                <a:ea typeface="Verdana" pitchFamily="34" charset="0"/>
                <a:cs typeface="Verdana" pitchFamily="34" charset="0"/>
              </a:rPr>
              <a:t>&lt;/style&gt;</a:t>
            </a:r>
          </a:p>
          <a:p>
            <a:pPr>
              <a:lnSpc>
                <a:spcPts val="1400"/>
              </a:lnSpc>
              <a:spcBef>
                <a:spcPts val="0"/>
              </a:spcBef>
            </a:pPr>
            <a:r>
              <a:rPr lang="en-US" altLang="zh-CN" sz="1400" b="0" dirty="0">
                <a:latin typeface="Verdana" pitchFamily="34" charset="0"/>
                <a:ea typeface="Verdana" pitchFamily="34" charset="0"/>
                <a:cs typeface="Verdana" pitchFamily="34" charset="0"/>
              </a:rPr>
              <a:t>&lt;/head&gt;</a:t>
            </a:r>
          </a:p>
          <a:p>
            <a:pPr>
              <a:lnSpc>
                <a:spcPts val="1400"/>
              </a:lnSpc>
              <a:spcBef>
                <a:spcPts val="0"/>
              </a:spcBef>
            </a:pPr>
            <a:r>
              <a:rPr lang="en-US" altLang="zh-CN" sz="1400" b="0" dirty="0">
                <a:latin typeface="Verdana" pitchFamily="34" charset="0"/>
                <a:ea typeface="Verdana" pitchFamily="34" charset="0"/>
                <a:cs typeface="Verdana" pitchFamily="34" charset="0"/>
              </a:rPr>
              <a:t>&lt;body&gt;</a:t>
            </a:r>
          </a:p>
          <a:p>
            <a:pPr>
              <a:lnSpc>
                <a:spcPts val="1400"/>
              </a:lnSpc>
              <a:spcBef>
                <a:spcPts val="0"/>
              </a:spcBef>
            </a:pPr>
            <a:r>
              <a:rPr lang="en-US" altLang="zh-CN" sz="1400" b="0" dirty="0">
                <a:latin typeface="Verdana" pitchFamily="34" charset="0"/>
                <a:ea typeface="Verdana" pitchFamily="34" charset="0"/>
                <a:cs typeface="Verdana" pitchFamily="34" charset="0"/>
              </a:rPr>
              <a:t>&lt;h2&gt;CSS3</a:t>
            </a:r>
            <a:r>
              <a:rPr lang="zh-CN" altLang="en-US" sz="1400" b="0" dirty="0">
                <a:latin typeface="Verdana" pitchFamily="34" charset="0"/>
                <a:cs typeface="Verdana" pitchFamily="34" charset="0"/>
              </a:rPr>
              <a:t>文本效果</a:t>
            </a:r>
            <a:r>
              <a:rPr lang="en-US" altLang="zh-CN" sz="1400" b="0" dirty="0">
                <a:latin typeface="Verdana" pitchFamily="34" charset="0"/>
                <a:ea typeface="Verdana" pitchFamily="34" charset="0"/>
                <a:cs typeface="Verdana" pitchFamily="34" charset="0"/>
              </a:rPr>
              <a:t>&lt;/h2&gt;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文本效果属性的应用</a:t>
            </a:r>
          </a:p>
        </p:txBody>
      </p:sp>
      <p:sp>
        <p:nvSpPr>
          <p:cNvPr id="3" name="内容占位符 2"/>
          <p:cNvSpPr>
            <a:spLocks noGrp="1"/>
          </p:cNvSpPr>
          <p:nvPr>
            <p:ph idx="1"/>
          </p:nvPr>
        </p:nvSpPr>
        <p:spPr>
          <a:xfrm>
            <a:off x="533400" y="819151"/>
            <a:ext cx="8509000" cy="3810000"/>
          </a:xfrm>
        </p:spPr>
        <p:txBody>
          <a:bodyPr/>
          <a:lstStyle/>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&lt;h1&gt;</a:t>
            </a:r>
            <a:r>
              <a:rPr lang="zh-CN" altLang="en-US" sz="1400" dirty="0">
                <a:latin typeface="Verdana" pitchFamily="34" charset="0"/>
                <a:cs typeface="Verdana" pitchFamily="34" charset="0"/>
              </a:rPr>
              <a:t>具有模糊效果的文本阴影</a:t>
            </a:r>
            <a:r>
              <a:rPr lang="en-US" altLang="zh-CN" sz="1400" dirty="0">
                <a:latin typeface="Verdana" pitchFamily="34" charset="0"/>
                <a:ea typeface="Verdana" pitchFamily="34" charset="0"/>
                <a:cs typeface="Verdana" pitchFamily="34" charset="0"/>
              </a:rPr>
              <a:t>&lt;/h1&gt;</a:t>
            </a:r>
            <a:endParaRPr lang="zh-CN" altLang="en-US" sz="1400" dirty="0">
              <a:latin typeface="Verdana" pitchFamily="34" charset="0"/>
              <a:cs typeface="Verdana" pitchFamily="34" charset="0"/>
            </a:endParaRP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&lt;p&gt;【</a:t>
            </a:r>
            <a:r>
              <a:rPr lang="zh-CN" altLang="en-US" sz="1400" dirty="0">
                <a:latin typeface="Verdana" pitchFamily="34" charset="0"/>
                <a:cs typeface="Verdana" pitchFamily="34" charset="0"/>
              </a:rPr>
              <a:t>未设置换行和宽度的段落</a:t>
            </a:r>
            <a:r>
              <a:rPr lang="en-US" altLang="zh-CN" sz="1400" dirty="0">
                <a:latin typeface="Verdana" pitchFamily="34" charset="0"/>
                <a:ea typeface="Verdana" pitchFamily="34" charset="0"/>
                <a:cs typeface="Verdana" pitchFamily="34" charset="0"/>
              </a:rPr>
              <a:t>】This paragraph contains a very long word: </a:t>
            </a:r>
            <a:r>
              <a:rPr lang="en-US" altLang="zh-CN" sz="1400" dirty="0" err="1">
                <a:latin typeface="Verdana" pitchFamily="34" charset="0"/>
                <a:ea typeface="Verdana" pitchFamily="34" charset="0"/>
                <a:cs typeface="Verdana" pitchFamily="34" charset="0"/>
              </a:rPr>
              <a:t>thisisaveryveryveryveryveryverylongword</a:t>
            </a:r>
            <a:r>
              <a:rPr lang="en-US" altLang="zh-CN" sz="1400" dirty="0">
                <a:latin typeface="Verdana" pitchFamily="34" charset="0"/>
                <a:ea typeface="Verdana" pitchFamily="34" charset="0"/>
                <a:cs typeface="Verdana" pitchFamily="34" charset="0"/>
              </a:rPr>
              <a:t>. The long word will break and wrap to the next line.&lt;/p&gt;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&lt;p class="test"&gt;【</a:t>
            </a:r>
            <a:r>
              <a:rPr lang="zh-CN" altLang="en-US" sz="1400" dirty="0">
                <a:latin typeface="Verdana" pitchFamily="34" charset="0"/>
                <a:cs typeface="Verdana" pitchFamily="34" charset="0"/>
              </a:rPr>
              <a:t>设置强制换行和宽度的段落</a:t>
            </a:r>
            <a:r>
              <a:rPr lang="en-US" altLang="zh-CN" sz="1400" dirty="0">
                <a:latin typeface="Verdana" pitchFamily="34" charset="0"/>
                <a:ea typeface="Verdana" pitchFamily="34" charset="0"/>
                <a:cs typeface="Verdana" pitchFamily="34" charset="0"/>
              </a:rPr>
              <a:t>】This paragraph contains a very long word: </a:t>
            </a:r>
            <a:r>
              <a:rPr lang="en-US" altLang="zh-CN" sz="1400" dirty="0" err="1">
                <a:latin typeface="Verdana" pitchFamily="34" charset="0"/>
                <a:ea typeface="Verdana" pitchFamily="34" charset="0"/>
                <a:cs typeface="Verdana" pitchFamily="34" charset="0"/>
              </a:rPr>
              <a:t>thisisaveryveryveryveryveryverylongword</a:t>
            </a:r>
            <a:r>
              <a:rPr lang="en-US" altLang="zh-CN" sz="1400" dirty="0">
                <a:latin typeface="Verdana" pitchFamily="34" charset="0"/>
                <a:ea typeface="Verdana" pitchFamily="34" charset="0"/>
                <a:cs typeface="Verdana" pitchFamily="34" charset="0"/>
              </a:rPr>
              <a:t>. The long word will break and wrap to the next line.&lt;/p&gt;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&lt;h3&gt;</a:t>
            </a:r>
            <a:r>
              <a:rPr lang="zh-CN" altLang="en-US" sz="1400" dirty="0">
                <a:latin typeface="Verdana" pitchFamily="34" charset="0"/>
                <a:cs typeface="Verdana" pitchFamily="34" charset="0"/>
              </a:rPr>
              <a:t>下列</a:t>
            </a:r>
            <a:r>
              <a:rPr lang="en-US" altLang="zh-CN" sz="1400" dirty="0">
                <a:latin typeface="Verdana" pitchFamily="34" charset="0"/>
                <a:ea typeface="Verdana" pitchFamily="34" charset="0"/>
                <a:cs typeface="Verdana" pitchFamily="34" charset="0"/>
              </a:rPr>
              <a:t>div </a:t>
            </a:r>
            <a:r>
              <a:rPr lang="zh-CN" altLang="en-US" sz="1400" dirty="0">
                <a:latin typeface="Verdana" pitchFamily="34" charset="0"/>
                <a:cs typeface="Verdana" pitchFamily="34" charset="0"/>
              </a:rPr>
              <a:t>包含长文本，都能正常显示</a:t>
            </a:r>
            <a:r>
              <a:rPr lang="en-US" altLang="zh-CN" sz="1400" dirty="0">
                <a:latin typeface="Verdana" pitchFamily="34" charset="0"/>
                <a:ea typeface="Verdana" pitchFamily="34" charset="0"/>
                <a:cs typeface="Verdana" pitchFamily="34" charset="0"/>
              </a:rPr>
              <a:t>&lt;/h3&gt;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&lt;div id=“” class=““&gt;HTML 5 </a:t>
            </a:r>
            <a:r>
              <a:rPr lang="zh-CN" altLang="en-US" sz="1400" dirty="0">
                <a:latin typeface="Verdana" pitchFamily="34" charset="0"/>
                <a:cs typeface="Verdana" pitchFamily="34" charset="0"/>
              </a:rPr>
              <a:t>的第一份正式草案已于</a:t>
            </a:r>
            <a:r>
              <a:rPr lang="en-US" altLang="zh-CN" sz="1400" dirty="0">
                <a:latin typeface="Verdana" pitchFamily="34" charset="0"/>
                <a:ea typeface="Verdana" pitchFamily="34" charset="0"/>
                <a:cs typeface="Verdana" pitchFamily="34" charset="0"/>
              </a:rPr>
              <a:t>2008</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22</a:t>
            </a:r>
            <a:r>
              <a:rPr lang="zh-CN" altLang="en-US" sz="1400" dirty="0">
                <a:latin typeface="Verdana" pitchFamily="34" charset="0"/>
                <a:cs typeface="Verdana" pitchFamily="34" charset="0"/>
              </a:rPr>
              <a:t>日公布。</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仍处于完善之中。然而，大部分现代浏览器已经具备了某些 </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支持。</a:t>
            </a:r>
            <a:r>
              <a:rPr lang="en-US" altLang="zh-CN" sz="1400" dirty="0">
                <a:latin typeface="Verdana" pitchFamily="34" charset="0"/>
                <a:ea typeface="Verdana" pitchFamily="34" charset="0"/>
                <a:cs typeface="Verdana" pitchFamily="34" charset="0"/>
              </a:rPr>
              <a:t>&lt;/div&gt;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&lt;h3&gt;</a:t>
            </a:r>
            <a:r>
              <a:rPr lang="zh-CN" altLang="en-US" sz="1400" dirty="0">
                <a:latin typeface="Verdana" pitchFamily="34" charset="0"/>
                <a:cs typeface="Verdana" pitchFamily="34" charset="0"/>
              </a:rPr>
              <a:t>下面两个</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包含无法在框中容纳的长文本。不能完全显示，文本被修剪了。</a:t>
            </a:r>
            <a:r>
              <a:rPr lang="en-US" altLang="zh-CN" sz="1400" dirty="0">
                <a:latin typeface="Verdana" pitchFamily="34" charset="0"/>
                <a:ea typeface="Verdana" pitchFamily="34" charset="0"/>
                <a:cs typeface="Verdana" pitchFamily="34" charset="0"/>
              </a:rPr>
              <a:t>&lt;/h3&gt;&lt;hr&gt;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&lt;p&gt;</a:t>
            </a:r>
            <a:r>
              <a:rPr lang="zh-CN" altLang="en-US" sz="1400" dirty="0">
                <a:latin typeface="Verdana" pitchFamily="34" charset="0"/>
                <a:cs typeface="Verdana" pitchFamily="34" charset="0"/>
              </a:rPr>
              <a:t>下列</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使用 </a:t>
            </a:r>
            <a:r>
              <a:rPr lang="en-US" altLang="zh-CN" sz="1400" dirty="0">
                <a:latin typeface="Verdana" pitchFamily="34" charset="0"/>
                <a:ea typeface="Verdana" pitchFamily="34" charset="0"/>
                <a:cs typeface="Verdana" pitchFamily="34" charset="0"/>
              </a:rPr>
              <a:t>"text-</a:t>
            </a:r>
            <a:r>
              <a:rPr lang="en-US" altLang="zh-CN" sz="1400" dirty="0" err="1">
                <a:latin typeface="Verdana" pitchFamily="34" charset="0"/>
                <a:ea typeface="Verdana" pitchFamily="34" charset="0"/>
                <a:cs typeface="Verdana" pitchFamily="34" charset="0"/>
              </a:rPr>
              <a:t>overflow:ellipsis</a:t>
            </a:r>
            <a:r>
              <a:rPr lang="en-US" altLang="zh-CN" sz="1400" dirty="0">
                <a:latin typeface="Verdana" pitchFamily="34" charset="0"/>
                <a:ea typeface="Verdana" pitchFamily="34" charset="0"/>
                <a:cs typeface="Verdana" pitchFamily="34" charset="0"/>
              </a:rPr>
              <a:t>" </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&lt;/p&gt;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&lt;div class="test" style="text-</a:t>
            </a:r>
            <a:r>
              <a:rPr lang="en-US" altLang="zh-CN" sz="1400" dirty="0" err="1">
                <a:latin typeface="Verdana" pitchFamily="34" charset="0"/>
                <a:ea typeface="Verdana" pitchFamily="34" charset="0"/>
                <a:cs typeface="Verdana" pitchFamily="34" charset="0"/>
              </a:rPr>
              <a:t>overflow:ellipsis</a:t>
            </a:r>
            <a:r>
              <a:rPr lang="en-US" altLang="zh-CN" sz="1400" dirty="0">
                <a:latin typeface="Verdana" pitchFamily="34" charset="0"/>
                <a:ea typeface="Verdana" pitchFamily="34" charset="0"/>
                <a:cs typeface="Verdana" pitchFamily="34" charset="0"/>
              </a:rPr>
              <a:t>;"&gt;HTML 5 </a:t>
            </a:r>
            <a:r>
              <a:rPr lang="zh-CN" altLang="en-US" sz="1400" dirty="0">
                <a:latin typeface="Verdana" pitchFamily="34" charset="0"/>
                <a:cs typeface="Verdana" pitchFamily="34" charset="0"/>
              </a:rPr>
              <a:t>的第一份正式草案已于</a:t>
            </a:r>
            <a:r>
              <a:rPr lang="en-US" altLang="zh-CN" sz="1400" dirty="0">
                <a:latin typeface="Verdana" pitchFamily="34" charset="0"/>
                <a:ea typeface="Verdana" pitchFamily="34" charset="0"/>
                <a:cs typeface="Verdana" pitchFamily="34" charset="0"/>
              </a:rPr>
              <a:t>2008</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22</a:t>
            </a:r>
            <a:r>
              <a:rPr lang="zh-CN" altLang="en-US" sz="1400" dirty="0">
                <a:latin typeface="Verdana" pitchFamily="34" charset="0"/>
                <a:cs typeface="Verdana" pitchFamily="34" charset="0"/>
              </a:rPr>
              <a:t>日公布。</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仍处于完善之中。然而，大部分现代浏览器已经具备了某些 </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支持。</a:t>
            </a:r>
            <a:r>
              <a:rPr lang="en-US" altLang="zh-CN" sz="1400" dirty="0">
                <a:latin typeface="Verdana" pitchFamily="34" charset="0"/>
                <a:ea typeface="Verdana" pitchFamily="34" charset="0"/>
                <a:cs typeface="Verdana" pitchFamily="34" charset="0"/>
              </a:rPr>
              <a:t>&lt;/div&gt;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&lt;h3&gt;</a:t>
            </a:r>
            <a:r>
              <a:rPr lang="zh-CN" altLang="en-US" sz="1400" dirty="0">
                <a:latin typeface="Verdana" pitchFamily="34" charset="0"/>
                <a:cs typeface="Verdana" pitchFamily="34" charset="0"/>
              </a:rPr>
              <a:t>下列</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使用 </a:t>
            </a:r>
            <a:r>
              <a:rPr lang="en-US" altLang="zh-CN" sz="1400" dirty="0">
                <a:latin typeface="Verdana" pitchFamily="34" charset="0"/>
                <a:ea typeface="Verdana" pitchFamily="34" charset="0"/>
                <a:cs typeface="Verdana" pitchFamily="34" charset="0"/>
              </a:rPr>
              <a:t>"text-</a:t>
            </a:r>
            <a:r>
              <a:rPr lang="en-US" altLang="zh-CN" sz="1400" dirty="0" err="1">
                <a:latin typeface="Verdana" pitchFamily="34" charset="0"/>
                <a:ea typeface="Verdana" pitchFamily="34" charset="0"/>
                <a:cs typeface="Verdana" pitchFamily="34" charset="0"/>
              </a:rPr>
              <a:t>overflow:clip</a:t>
            </a:r>
            <a:r>
              <a:rPr lang="en-US" altLang="zh-CN" sz="1400" dirty="0">
                <a:latin typeface="Verdana" pitchFamily="34" charset="0"/>
                <a:ea typeface="Verdana" pitchFamily="34" charset="0"/>
                <a:cs typeface="Verdana" pitchFamily="34" charset="0"/>
              </a:rPr>
              <a:t>"</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&lt;/h3&gt;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&lt;div class="test" style="text-</a:t>
            </a:r>
            <a:r>
              <a:rPr lang="en-US" altLang="zh-CN" sz="1400" dirty="0" err="1">
                <a:latin typeface="Verdana" pitchFamily="34" charset="0"/>
                <a:ea typeface="Verdana" pitchFamily="34" charset="0"/>
                <a:cs typeface="Verdana" pitchFamily="34" charset="0"/>
              </a:rPr>
              <a:t>overflow:clip</a:t>
            </a:r>
            <a:r>
              <a:rPr lang="en-US" altLang="zh-CN" sz="1400" dirty="0">
                <a:latin typeface="Verdana" pitchFamily="34" charset="0"/>
                <a:ea typeface="Verdana" pitchFamily="34" charset="0"/>
                <a:cs typeface="Verdana" pitchFamily="34" charset="0"/>
              </a:rPr>
              <a:t>;"&gt;HTML 5 </a:t>
            </a:r>
            <a:r>
              <a:rPr lang="zh-CN" altLang="en-US" sz="1400" dirty="0">
                <a:latin typeface="Verdana" pitchFamily="34" charset="0"/>
                <a:cs typeface="Verdana" pitchFamily="34" charset="0"/>
              </a:rPr>
              <a:t>的第一份正式草案已于</a:t>
            </a:r>
            <a:r>
              <a:rPr lang="en-US" altLang="zh-CN" sz="1400" dirty="0">
                <a:latin typeface="Verdana" pitchFamily="34" charset="0"/>
                <a:ea typeface="Verdana" pitchFamily="34" charset="0"/>
                <a:cs typeface="Verdana" pitchFamily="34" charset="0"/>
              </a:rPr>
              <a:t>2008</a:t>
            </a:r>
            <a:r>
              <a:rPr lang="zh-CN" altLang="en-US" sz="1400" dirty="0">
                <a:latin typeface="Verdana" pitchFamily="34" charset="0"/>
                <a:cs typeface="Verdana" pitchFamily="34" charset="0"/>
              </a:rPr>
              <a:t>年</a:t>
            </a:r>
            <a:r>
              <a:rPr lang="en-US" altLang="zh-CN" sz="1400" dirty="0">
                <a:latin typeface="Verdana" pitchFamily="34" charset="0"/>
                <a:ea typeface="Verdana" pitchFamily="34" charset="0"/>
                <a:cs typeface="Verdana" pitchFamily="34" charset="0"/>
              </a:rPr>
              <a:t>1</a:t>
            </a:r>
            <a:r>
              <a:rPr lang="zh-CN" altLang="en-US" sz="1400" dirty="0">
                <a:latin typeface="Verdana" pitchFamily="34" charset="0"/>
                <a:cs typeface="Verdana" pitchFamily="34" charset="0"/>
              </a:rPr>
              <a:t>月</a:t>
            </a:r>
            <a:r>
              <a:rPr lang="en-US" altLang="zh-CN" sz="1400" dirty="0">
                <a:latin typeface="Verdana" pitchFamily="34" charset="0"/>
                <a:ea typeface="Verdana" pitchFamily="34" charset="0"/>
                <a:cs typeface="Verdana" pitchFamily="34" charset="0"/>
              </a:rPr>
              <a:t>22</a:t>
            </a:r>
            <a:r>
              <a:rPr lang="zh-CN" altLang="en-US" sz="1400" dirty="0">
                <a:latin typeface="Verdana" pitchFamily="34" charset="0"/>
                <a:cs typeface="Verdana" pitchFamily="34" charset="0"/>
              </a:rPr>
              <a:t>日公布。</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仍处于完善之中。然而，大部分现代浏览器已经具备了某些 </a:t>
            </a:r>
            <a:r>
              <a:rPr lang="en-US" altLang="zh-CN" sz="1400" dirty="0">
                <a:latin typeface="Verdana" pitchFamily="34" charset="0"/>
                <a:ea typeface="Verdana" pitchFamily="34" charset="0"/>
                <a:cs typeface="Verdana" pitchFamily="34" charset="0"/>
              </a:rPr>
              <a:t>HTML5 </a:t>
            </a:r>
            <a:r>
              <a:rPr lang="zh-CN" altLang="en-US" sz="1400" dirty="0">
                <a:latin typeface="Verdana" pitchFamily="34" charset="0"/>
                <a:cs typeface="Verdana" pitchFamily="34" charset="0"/>
              </a:rPr>
              <a:t>支持。</a:t>
            </a:r>
            <a:r>
              <a:rPr lang="en-US" altLang="zh-CN" sz="1400" dirty="0">
                <a:latin typeface="Verdana" pitchFamily="34" charset="0"/>
                <a:ea typeface="Verdana" pitchFamily="34" charset="0"/>
                <a:cs typeface="Verdana" pitchFamily="34" charset="0"/>
              </a:rPr>
              <a:t>&lt;/div&gt;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marL="0" indent="0">
              <a:lnSpc>
                <a:spcPts val="15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dirty="0"/>
              <a:t>13.7  </a:t>
            </a:r>
            <a:r>
              <a:rPr lang="zh-CN" altLang="en-US" dirty="0"/>
              <a:t>综合实例</a:t>
            </a:r>
            <a:endParaRPr lang="en-US" altLang="zh-CN" dirty="0"/>
          </a:p>
        </p:txBody>
      </p:sp>
      <p:sp>
        <p:nvSpPr>
          <p:cNvPr id="4" name="矩形 3"/>
          <p:cNvSpPr/>
          <p:nvPr/>
        </p:nvSpPr>
        <p:spPr>
          <a:xfrm>
            <a:off x="533400" y="819150"/>
            <a:ext cx="8534400" cy="775662"/>
          </a:xfrm>
          <a:prstGeom prst="rect">
            <a:avLst/>
          </a:prstGeom>
        </p:spPr>
        <p:txBody>
          <a:bodyPr wrap="square">
            <a:spAutoFit/>
          </a:bodyPr>
          <a:lstStyle/>
          <a:p>
            <a:pPr>
              <a:lnSpc>
                <a:spcPts val="2800"/>
              </a:lnSpc>
            </a:pPr>
            <a:r>
              <a:rPr lang="zh-CN" altLang="en-US" sz="1800" b="0" dirty="0">
                <a:latin typeface="微软雅黑" pitchFamily="34" charset="-122"/>
                <a:ea typeface="微软雅黑" pitchFamily="34" charset="-122"/>
              </a:rPr>
              <a:t>       以“</a:t>
            </a:r>
            <a:r>
              <a:rPr lang="en-US" altLang="zh-CN" sz="1800" b="0" dirty="0">
                <a:latin typeface="微软雅黑" pitchFamily="34" charset="-122"/>
                <a:ea typeface="微软雅黑" pitchFamily="34" charset="-122"/>
              </a:rPr>
              <a:t>HUAWEI CONNECT 2016 </a:t>
            </a:r>
            <a:r>
              <a:rPr lang="zh-CN" altLang="en-US" sz="1800" b="0" dirty="0">
                <a:latin typeface="微软雅黑" pitchFamily="34" charset="-122"/>
                <a:ea typeface="微软雅黑" pitchFamily="34" charset="-122"/>
              </a:rPr>
              <a:t>全联接大会”的会议注册页面为例，采用</a:t>
            </a:r>
            <a:r>
              <a:rPr lang="en-US" altLang="zh-CN" sz="1800" b="0" dirty="0">
                <a:latin typeface="微软雅黑" pitchFamily="34" charset="-122"/>
                <a:ea typeface="微软雅黑" pitchFamily="34" charset="-122"/>
              </a:rPr>
              <a:t>HTML5 </a:t>
            </a:r>
            <a:r>
              <a:rPr lang="zh-CN" altLang="en-US" sz="1800" b="0" dirty="0">
                <a:latin typeface="微软雅黑" pitchFamily="34" charset="-122"/>
                <a:ea typeface="微软雅黑" pitchFamily="34" charset="-122"/>
              </a:rPr>
              <a:t>构建页面。</a:t>
            </a:r>
            <a:endParaRPr lang="zh-CN" altLang="zh-CN" sz="1800" b="0" kern="0" dirty="0">
              <a:solidFill>
                <a:srgbClr val="000000"/>
              </a:solidFill>
              <a:latin typeface="微软雅黑" pitchFamily="34" charset="-122"/>
              <a:ea typeface="微软雅黑" pitchFamily="34" charset="-122"/>
            </a:endParaRPr>
          </a:p>
        </p:txBody>
      </p:sp>
      <p:pic>
        <p:nvPicPr>
          <p:cNvPr id="1026" name="Picture 2"/>
          <p:cNvPicPr>
            <a:picLocks noChangeAspect="1" noChangeArrowheads="1"/>
          </p:cNvPicPr>
          <p:nvPr/>
        </p:nvPicPr>
        <p:blipFill>
          <a:blip r:embed="rId2" cstate="print"/>
          <a:srcRect/>
          <a:stretch>
            <a:fillRect/>
          </a:stretch>
        </p:blipFill>
        <p:spPr bwMode="auto">
          <a:xfrm>
            <a:off x="695061" y="1657350"/>
            <a:ext cx="2509098" cy="2953624"/>
          </a:xfrm>
          <a:prstGeom prst="rect">
            <a:avLst/>
          </a:prstGeom>
          <a:noFill/>
          <a:ln w="9525">
            <a:noFill/>
            <a:miter lim="800000"/>
            <a:headEnd/>
            <a:tailEnd/>
          </a:ln>
        </p:spPr>
      </p:pic>
      <p:sp>
        <p:nvSpPr>
          <p:cNvPr id="7" name="矩形 6"/>
          <p:cNvSpPr/>
          <p:nvPr/>
        </p:nvSpPr>
        <p:spPr>
          <a:xfrm>
            <a:off x="3276600" y="1656808"/>
            <a:ext cx="5791200" cy="2924006"/>
          </a:xfrm>
          <a:prstGeom prst="rect">
            <a:avLst/>
          </a:prstGeom>
        </p:spPr>
        <p:txBody>
          <a:bodyPr wrap="square">
            <a:spAutoFit/>
          </a:bodyPr>
          <a:lstStyle/>
          <a:p>
            <a:pPr>
              <a:lnSpc>
                <a:spcPts val="2800"/>
              </a:lnSpc>
              <a:spcBef>
                <a:spcPts val="0"/>
              </a:spcBef>
            </a:pP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1</a:t>
            </a:r>
            <a:r>
              <a:rPr lang="zh-CN" altLang="en-US" sz="1600" b="0" dirty="0">
                <a:latin typeface="微软雅黑" pitchFamily="34" charset="-122"/>
                <a:ea typeface="微软雅黑" pitchFamily="34" charset="-122"/>
              </a:rPr>
              <a:t>）整个页面采用</a:t>
            </a:r>
            <a:r>
              <a:rPr lang="en-US" altLang="zh-CN" sz="1600" b="0" dirty="0">
                <a:latin typeface="微软雅黑" pitchFamily="34" charset="-122"/>
                <a:ea typeface="微软雅黑" pitchFamily="34" charset="-122"/>
              </a:rPr>
              <a:t>article </a:t>
            </a:r>
            <a:r>
              <a:rPr lang="zh-CN" altLang="en-US" sz="1600" b="0" dirty="0">
                <a:latin typeface="微软雅黑" pitchFamily="34" charset="-122"/>
                <a:ea typeface="微软雅黑" pitchFamily="34" charset="-122"/>
              </a:rPr>
              <a:t>标记构架。使用</a:t>
            </a:r>
            <a:r>
              <a:rPr lang="en-US" altLang="zh-CN" sz="1600" b="0" dirty="0">
                <a:latin typeface="微软雅黑" pitchFamily="34" charset="-122"/>
                <a:ea typeface="微软雅黑" pitchFamily="34" charset="-122"/>
              </a:rPr>
              <a:t>header</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footer</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hgroup</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figure</a:t>
            </a:r>
            <a:r>
              <a:rPr lang="zh-CN" altLang="en-US" sz="1600" b="0" dirty="0">
                <a:latin typeface="微软雅黑" pitchFamily="34" charset="-122"/>
                <a:ea typeface="微软雅黑" pitchFamily="34" charset="-122"/>
              </a:rPr>
              <a:t>、</a:t>
            </a:r>
            <a:r>
              <a:rPr lang="en-US" altLang="zh-CN" sz="1600" b="0" dirty="0" err="1">
                <a:latin typeface="微软雅黑" pitchFamily="34" charset="-122"/>
                <a:ea typeface="微软雅黑" pitchFamily="34" charset="-122"/>
              </a:rPr>
              <a:t>figcaption</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form</a:t>
            </a:r>
            <a:r>
              <a:rPr lang="zh-CN" altLang="en-US" sz="1600" b="0" dirty="0">
                <a:latin typeface="微软雅黑" pitchFamily="34" charset="-122"/>
                <a:ea typeface="微软雅黑" pitchFamily="34" charset="-122"/>
              </a:rPr>
              <a:t>、</a:t>
            </a:r>
            <a:r>
              <a:rPr lang="en-US" altLang="zh-CN" sz="1600" b="0" dirty="0" err="1">
                <a:latin typeface="微软雅黑" pitchFamily="34" charset="-122"/>
                <a:ea typeface="微软雅黑" pitchFamily="34" charset="-122"/>
              </a:rPr>
              <a:t>fieldset</a:t>
            </a:r>
            <a:r>
              <a:rPr lang="en-US" altLang="zh-CN" sz="1600" b="0" dirty="0">
                <a:latin typeface="微软雅黑" pitchFamily="34" charset="-122"/>
                <a:ea typeface="微软雅黑" pitchFamily="34" charset="-122"/>
              </a:rPr>
              <a:t> </a:t>
            </a:r>
            <a:r>
              <a:rPr lang="zh-CN" altLang="en-US" sz="1600" b="0" dirty="0">
                <a:latin typeface="微软雅黑" pitchFamily="34" charset="-122"/>
                <a:ea typeface="微软雅黑" pitchFamily="34" charset="-122"/>
              </a:rPr>
              <a:t>等标记来进行页面布局。</a:t>
            </a:r>
            <a:endParaRPr lang="en-US" altLang="zh-CN" sz="1600" b="0" dirty="0">
              <a:latin typeface="微软雅黑" pitchFamily="34" charset="-122"/>
              <a:ea typeface="微软雅黑" pitchFamily="34" charset="-122"/>
            </a:endParaRPr>
          </a:p>
          <a:p>
            <a:pPr>
              <a:lnSpc>
                <a:spcPts val="2800"/>
              </a:lnSpc>
              <a:spcBef>
                <a:spcPts val="0"/>
              </a:spcBef>
            </a:pP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2</a:t>
            </a:r>
            <a:r>
              <a:rPr lang="zh-CN" altLang="en-US" sz="1600" b="0" dirty="0">
                <a:latin typeface="微软雅黑" pitchFamily="34" charset="-122"/>
                <a:ea typeface="微软雅黑" pitchFamily="34" charset="-122"/>
              </a:rPr>
              <a:t>）会议注册页面。采用</a:t>
            </a:r>
            <a:r>
              <a:rPr lang="en-US" altLang="zh-CN" sz="1600" b="0" dirty="0" err="1">
                <a:latin typeface="微软雅黑" pitchFamily="34" charset="-122"/>
                <a:ea typeface="微软雅黑" pitchFamily="34" charset="-122"/>
              </a:rPr>
              <a:t>fieldset</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legend </a:t>
            </a:r>
            <a:r>
              <a:rPr lang="zh-CN" altLang="en-US" sz="1600" b="0" dirty="0">
                <a:latin typeface="微软雅黑" pitchFamily="34" charset="-122"/>
                <a:ea typeface="微软雅黑" pitchFamily="34" charset="-122"/>
              </a:rPr>
              <a:t>进行表单元素分组。在其中分别采用</a:t>
            </a:r>
            <a:r>
              <a:rPr lang="en-US" altLang="zh-CN" sz="1600" b="0" dirty="0">
                <a:latin typeface="微软雅黑" pitchFamily="34" charset="-122"/>
                <a:ea typeface="微软雅黑" pitchFamily="34" charset="-122"/>
              </a:rPr>
              <a:t>input</a:t>
            </a:r>
            <a:r>
              <a:rPr lang="zh-CN" altLang="en-US" sz="1600" b="0" dirty="0">
                <a:latin typeface="微软雅黑" pitchFamily="34" charset="-122"/>
                <a:ea typeface="微软雅黑" pitchFamily="34" charset="-122"/>
              </a:rPr>
              <a:t>类型为</a:t>
            </a:r>
            <a:r>
              <a:rPr lang="en-US" altLang="zh-CN" sz="1600" b="0" dirty="0">
                <a:latin typeface="微软雅黑" pitchFamily="34" charset="-122"/>
                <a:ea typeface="微软雅黑" pitchFamily="34" charset="-122"/>
              </a:rPr>
              <a:t>text</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email</a:t>
            </a:r>
            <a:r>
              <a:rPr lang="zh-CN" altLang="en-US" sz="1600" b="0" dirty="0">
                <a:latin typeface="微软雅黑" pitchFamily="34" charset="-122"/>
                <a:ea typeface="微软雅黑" pitchFamily="34" charset="-122"/>
              </a:rPr>
              <a:t>、</a:t>
            </a:r>
            <a:r>
              <a:rPr lang="en-US" altLang="zh-CN" sz="1600" b="0" dirty="0" err="1">
                <a:latin typeface="微软雅黑" pitchFamily="34" charset="-122"/>
                <a:ea typeface="微软雅黑" pitchFamily="34" charset="-122"/>
              </a:rPr>
              <a:t>tel</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date</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submit</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reset </a:t>
            </a:r>
            <a:r>
              <a:rPr lang="zh-CN" altLang="en-US" sz="1600" b="0" dirty="0">
                <a:latin typeface="微软雅黑" pitchFamily="34" charset="-122"/>
                <a:ea typeface="微软雅黑" pitchFamily="34" charset="-122"/>
              </a:rPr>
              <a:t>等来布局页面，注册姓名、报告题目、工作单位等文本输入域不能为空。</a:t>
            </a:r>
          </a:p>
          <a:p>
            <a:pPr>
              <a:lnSpc>
                <a:spcPts val="2800"/>
              </a:lnSpc>
              <a:spcBef>
                <a:spcPts val="0"/>
              </a:spcBef>
            </a:pP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3</a:t>
            </a:r>
            <a:r>
              <a:rPr lang="zh-CN" altLang="en-US"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footer </a:t>
            </a:r>
            <a:r>
              <a:rPr lang="zh-CN" altLang="en-US" sz="1600" b="0" dirty="0">
                <a:latin typeface="微软雅黑" pitchFamily="34" charset="-122"/>
                <a:ea typeface="微软雅黑" pitchFamily="34" charset="-122"/>
              </a:rPr>
              <a:t>部分中宾馆信息采用</a:t>
            </a:r>
            <a:r>
              <a:rPr lang="en-US" altLang="zh-CN" sz="1600" b="0" dirty="0">
                <a:latin typeface="微软雅黑" pitchFamily="34" charset="-122"/>
                <a:ea typeface="微软雅黑" pitchFamily="34" charset="-122"/>
              </a:rPr>
              <a:t>address </a:t>
            </a:r>
            <a:r>
              <a:rPr lang="zh-CN" altLang="en-US" sz="1600" b="0" dirty="0">
                <a:latin typeface="微软雅黑" pitchFamily="34" charset="-122"/>
                <a:ea typeface="微软雅黑" pitchFamily="34" charset="-122"/>
              </a:rPr>
              <a:t>标记进行布局。</a:t>
            </a:r>
            <a:endParaRPr lang="en-US" altLang="zh-CN" sz="1600" b="0" dirty="0">
              <a:latin typeface="微软雅黑" pitchFamily="34" charset="-122"/>
              <a:ea typeface="微软雅黑" pitchFamily="34" charset="-122"/>
            </a:endParaRPr>
          </a:p>
        </p:txBody>
      </p:sp>
    </p:spTree>
    <p:extLst>
      <p:ext uri="{BB962C8B-B14F-4D97-AF65-F5344CB8AC3E}">
        <p14:creationId xmlns:p14="http://schemas.microsoft.com/office/powerpoint/2010/main" val="4066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zh-CN" altLang="en-US" dirty="0"/>
              <a:t>综合实例代码</a:t>
            </a:r>
            <a:endParaRPr lang="en-US" altLang="zh-CN" dirty="0"/>
          </a:p>
        </p:txBody>
      </p:sp>
      <p:sp>
        <p:nvSpPr>
          <p:cNvPr id="142339" name="Rectangle 3"/>
          <p:cNvSpPr>
            <a:spLocks noGrp="1" noChangeArrowheads="1"/>
          </p:cNvSpPr>
          <p:nvPr>
            <p:ph idx="1"/>
          </p:nvPr>
        </p:nvSpPr>
        <p:spPr>
          <a:xfrm>
            <a:off x="533400" y="819150"/>
            <a:ext cx="8509000" cy="3886199"/>
          </a:xfrm>
        </p:spPr>
        <p:txBody>
          <a:bodyPr/>
          <a:lstStyle/>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 edu_13_7_1.html --&gt;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doctype</a:t>
            </a:r>
            <a:r>
              <a:rPr lang="en-US" altLang="zh-CN" sz="1400" dirty="0">
                <a:solidFill>
                  <a:srgbClr val="000000"/>
                </a:solidFill>
                <a:latin typeface="Verdana" pitchFamily="34" charset="0"/>
                <a:ea typeface="Verdana" pitchFamily="34" charset="0"/>
                <a:cs typeface="Verdana" pitchFamily="34" charset="0"/>
              </a:rPr>
              <a:t> html&gt;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&lt;html </a:t>
            </a:r>
            <a:r>
              <a:rPr lang="en-US" altLang="zh-CN" sz="1400" dirty="0" err="1">
                <a:solidFill>
                  <a:srgbClr val="000000"/>
                </a:solidFill>
                <a:latin typeface="Verdana" pitchFamily="34" charset="0"/>
                <a:ea typeface="Verdana" pitchFamily="34" charset="0"/>
                <a:cs typeface="Verdana" pitchFamily="34" charset="0"/>
              </a:rPr>
              <a:t>lang</a:t>
            </a:r>
            <a:r>
              <a:rPr lang="en-US" altLang="zh-CN" sz="1400" dirty="0">
                <a:solidFill>
                  <a:srgbClr val="000000"/>
                </a:solidFill>
                <a:latin typeface="Verdana" pitchFamily="34" charset="0"/>
                <a:ea typeface="Verdana" pitchFamily="34" charset="0"/>
                <a:cs typeface="Verdana" pitchFamily="34" charset="0"/>
              </a:rPr>
              <a:t>="en"&gt;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&lt;head&gt;&lt;meta </a:t>
            </a:r>
            <a:r>
              <a:rPr lang="en-US" altLang="zh-CN" sz="1400" dirty="0" err="1">
                <a:solidFill>
                  <a:srgbClr val="000000"/>
                </a:solidFill>
                <a:latin typeface="Verdana" pitchFamily="34" charset="0"/>
                <a:ea typeface="Verdana" pitchFamily="34" charset="0"/>
                <a:cs typeface="Verdana" pitchFamily="34" charset="0"/>
              </a:rPr>
              <a:t>charset</a:t>
            </a:r>
            <a:r>
              <a:rPr lang="en-US" altLang="zh-CN" sz="1400" dirty="0">
                <a:solidFill>
                  <a:srgbClr val="000000"/>
                </a:solidFill>
                <a:latin typeface="Verdana" pitchFamily="34" charset="0"/>
                <a:ea typeface="Verdana" pitchFamily="34" charset="0"/>
                <a:cs typeface="Verdana" pitchFamily="34" charset="0"/>
              </a:rPr>
              <a:t>="UTF-8"&gt;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&lt;title&gt;HTML5</a:t>
            </a:r>
            <a:r>
              <a:rPr lang="zh-CN" altLang="en-US" sz="1400" dirty="0">
                <a:solidFill>
                  <a:srgbClr val="000000"/>
                </a:solidFill>
                <a:latin typeface="Verdana" pitchFamily="34" charset="0"/>
                <a:ea typeface="宋体" pitchFamily="2" charset="-122"/>
                <a:cs typeface="Verdana" pitchFamily="34" charset="0"/>
              </a:rPr>
              <a:t>表单</a:t>
            </a:r>
            <a:r>
              <a:rPr lang="en-US" altLang="zh-CN" sz="1400" dirty="0">
                <a:solidFill>
                  <a:srgbClr val="000000"/>
                </a:solidFill>
                <a:latin typeface="Verdana" pitchFamily="34" charset="0"/>
                <a:ea typeface="Verdana" pitchFamily="34" charset="0"/>
                <a:cs typeface="Verdana" pitchFamily="34" charset="0"/>
              </a:rPr>
              <a:t>&lt;/title&gt;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&lt;style type="text/</a:t>
            </a:r>
            <a:r>
              <a:rPr lang="en-US" altLang="zh-CN" sz="1400" dirty="0" err="1">
                <a:solidFill>
                  <a:srgbClr val="000000"/>
                </a:solidFill>
                <a:latin typeface="Verdana" pitchFamily="34" charset="0"/>
                <a:ea typeface="Verdana" pitchFamily="34" charset="0"/>
                <a:cs typeface="Verdana" pitchFamily="34" charset="0"/>
              </a:rPr>
              <a:t>css</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err="1">
                <a:solidFill>
                  <a:srgbClr val="000000"/>
                </a:solidFill>
                <a:latin typeface="Verdana" pitchFamily="34" charset="0"/>
                <a:ea typeface="Verdana" pitchFamily="34" charset="0"/>
                <a:cs typeface="Verdana" pitchFamily="34" charset="0"/>
              </a:rPr>
              <a:t>img:hover</a:t>
            </a:r>
            <a:r>
              <a:rPr lang="en-US" altLang="zh-CN" sz="1400" dirty="0">
                <a:solidFill>
                  <a:srgbClr val="000000"/>
                </a:solidFill>
                <a:latin typeface="Verdana" pitchFamily="34" charset="0"/>
                <a:ea typeface="Verdana" pitchFamily="34" charset="0"/>
                <a:cs typeface="Verdana" pitchFamily="34" charset="0"/>
              </a:rPr>
              <a:t>{</a:t>
            </a:r>
            <a:r>
              <a:rPr lang="en-US" altLang="zh-CN" sz="1400" dirty="0" err="1">
                <a:solidFill>
                  <a:srgbClr val="000000"/>
                </a:solidFill>
                <a:latin typeface="Verdana" pitchFamily="34" charset="0"/>
                <a:ea typeface="Verdana" pitchFamily="34" charset="0"/>
                <a:cs typeface="Verdana" pitchFamily="34" charset="0"/>
              </a:rPr>
              <a:t>transform:rotate</a:t>
            </a:r>
            <a:r>
              <a:rPr lang="en-US" altLang="zh-CN" sz="1400" dirty="0">
                <a:solidFill>
                  <a:srgbClr val="000000"/>
                </a:solidFill>
                <a:latin typeface="Verdana" pitchFamily="34" charset="0"/>
                <a:ea typeface="Verdana" pitchFamily="34" charset="0"/>
                <a:cs typeface="Verdana" pitchFamily="34" charset="0"/>
              </a:rPr>
              <a:t>(30deg);}</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&lt;/style&gt;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&lt;/head&gt;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&lt;body&gt;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&lt;article style="margin:20px auto;width:850px;height:900px;background:#eeeeee;padding:30px;"&gt;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&lt;header&gt;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&lt;hgroup&gt;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&lt;h1&gt;</a:t>
            </a:r>
            <a:r>
              <a:rPr lang="zh-CN" altLang="en-US" sz="1400" dirty="0">
                <a:solidFill>
                  <a:srgbClr val="000000"/>
                </a:solidFill>
                <a:latin typeface="Verdana" pitchFamily="34" charset="0"/>
                <a:ea typeface="宋体" pitchFamily="2" charset="-122"/>
                <a:cs typeface="Verdana" pitchFamily="34" charset="0"/>
              </a:rPr>
              <a:t>塑造云时代，联接企业的现在与未来</a:t>
            </a:r>
            <a:r>
              <a:rPr lang="en-US" altLang="zh-CN" sz="1400" dirty="0">
                <a:solidFill>
                  <a:srgbClr val="000000"/>
                </a:solidFill>
                <a:latin typeface="Verdana" pitchFamily="34" charset="0"/>
                <a:ea typeface="Verdana" pitchFamily="34" charset="0"/>
                <a:cs typeface="Verdana" pitchFamily="34" charset="0"/>
              </a:rPr>
              <a:t>&lt;/h1&gt;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&lt;h3&gt;HUAWEI CONNECT 2016</a:t>
            </a:r>
            <a:r>
              <a:rPr lang="zh-CN" altLang="en-US" sz="1400" dirty="0">
                <a:solidFill>
                  <a:srgbClr val="000000"/>
                </a:solidFill>
                <a:latin typeface="Verdana" pitchFamily="34" charset="0"/>
                <a:ea typeface="宋体" pitchFamily="2" charset="-122"/>
                <a:cs typeface="Verdana" pitchFamily="34" charset="0"/>
              </a:rPr>
              <a:t>全联接大会</a:t>
            </a:r>
            <a:r>
              <a:rPr lang="en-US" altLang="zh-CN" sz="1400" dirty="0">
                <a:solidFill>
                  <a:srgbClr val="000000"/>
                </a:solidFill>
                <a:latin typeface="Verdana" pitchFamily="34" charset="0"/>
                <a:ea typeface="Verdana" pitchFamily="34" charset="0"/>
                <a:cs typeface="Verdana" pitchFamily="34" charset="0"/>
              </a:rPr>
              <a:t>&lt;/h3&gt;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&lt;p style="text-indent:2em;"&gt;[</a:t>
            </a:r>
            <a:r>
              <a:rPr lang="zh-CN" altLang="en-US" sz="1400" dirty="0">
                <a:solidFill>
                  <a:srgbClr val="000000"/>
                </a:solidFill>
                <a:latin typeface="Verdana" pitchFamily="34" charset="0"/>
                <a:ea typeface="宋体" pitchFamily="2" charset="-122"/>
                <a:cs typeface="Verdana" pitchFamily="34" charset="0"/>
              </a:rPr>
              <a:t>中国，上海，</a:t>
            </a:r>
            <a:r>
              <a:rPr lang="en-US" altLang="zh-CN" sz="1400" dirty="0">
                <a:solidFill>
                  <a:srgbClr val="000000"/>
                </a:solidFill>
                <a:latin typeface="Verdana" pitchFamily="34" charset="0"/>
                <a:ea typeface="Verdana" pitchFamily="34" charset="0"/>
                <a:cs typeface="Verdana" pitchFamily="34" charset="0"/>
              </a:rPr>
              <a:t>&lt;time </a:t>
            </a:r>
            <a:r>
              <a:rPr lang="en-US" altLang="zh-CN" sz="1400" dirty="0" err="1">
                <a:solidFill>
                  <a:srgbClr val="000000"/>
                </a:solidFill>
                <a:latin typeface="Verdana" pitchFamily="34" charset="0"/>
                <a:ea typeface="Verdana" pitchFamily="34" charset="0"/>
                <a:cs typeface="Verdana" pitchFamily="34" charset="0"/>
              </a:rPr>
              <a:t>datetime</a:t>
            </a:r>
            <a:r>
              <a:rPr lang="en-US" altLang="zh-CN" sz="1400" dirty="0">
                <a:solidFill>
                  <a:srgbClr val="000000"/>
                </a:solidFill>
                <a:latin typeface="Verdana" pitchFamily="34" charset="0"/>
                <a:ea typeface="Verdana" pitchFamily="34" charset="0"/>
                <a:cs typeface="Verdana" pitchFamily="34" charset="0"/>
              </a:rPr>
              <a:t>="2016-09-01"&gt;2016</a:t>
            </a:r>
            <a:r>
              <a:rPr lang="zh-CN" altLang="en-US" sz="1400" dirty="0">
                <a:solidFill>
                  <a:srgbClr val="000000"/>
                </a:solidFill>
                <a:latin typeface="Verdana" pitchFamily="34" charset="0"/>
                <a:ea typeface="宋体" pitchFamily="2" charset="-122"/>
                <a:cs typeface="Verdana" pitchFamily="34" charset="0"/>
              </a:rPr>
              <a:t>年</a:t>
            </a:r>
            <a:r>
              <a:rPr lang="en-US" altLang="zh-CN" sz="1400" dirty="0">
                <a:solidFill>
                  <a:srgbClr val="000000"/>
                </a:solidFill>
                <a:latin typeface="Verdana" pitchFamily="34" charset="0"/>
                <a:ea typeface="Verdana" pitchFamily="34" charset="0"/>
                <a:cs typeface="Verdana" pitchFamily="34" charset="0"/>
              </a:rPr>
              <a:t>09</a:t>
            </a:r>
            <a:r>
              <a:rPr lang="zh-CN" altLang="en-US" sz="1400" dirty="0">
                <a:solidFill>
                  <a:srgbClr val="000000"/>
                </a:solidFill>
                <a:latin typeface="Verdana" pitchFamily="34" charset="0"/>
                <a:ea typeface="宋体" pitchFamily="2" charset="-122"/>
                <a:cs typeface="Verdana" pitchFamily="34" charset="0"/>
              </a:rPr>
              <a:t>月</a:t>
            </a:r>
            <a:r>
              <a:rPr lang="en-US" altLang="zh-CN" sz="1400" dirty="0">
                <a:solidFill>
                  <a:srgbClr val="000000"/>
                </a:solidFill>
                <a:latin typeface="Verdana" pitchFamily="34" charset="0"/>
                <a:ea typeface="Verdana" pitchFamily="34" charset="0"/>
                <a:cs typeface="Verdana" pitchFamily="34" charset="0"/>
              </a:rPr>
              <a:t>1</a:t>
            </a:r>
            <a:r>
              <a:rPr lang="zh-CN" altLang="en-US" sz="1400" dirty="0">
                <a:solidFill>
                  <a:srgbClr val="000000"/>
                </a:solidFill>
                <a:latin typeface="Verdana" pitchFamily="34" charset="0"/>
                <a:ea typeface="宋体" pitchFamily="2" charset="-122"/>
                <a:cs typeface="Verdana" pitchFamily="34" charset="0"/>
              </a:rPr>
              <a:t>日</a:t>
            </a:r>
            <a:r>
              <a:rPr lang="en-US" altLang="zh-CN" sz="1400" dirty="0">
                <a:solidFill>
                  <a:srgbClr val="000000"/>
                </a:solidFill>
                <a:latin typeface="Verdana" pitchFamily="34" charset="0"/>
                <a:ea typeface="Verdana" pitchFamily="34" charset="0"/>
                <a:cs typeface="Verdana" pitchFamily="34" charset="0"/>
              </a:rPr>
              <a:t>&lt;/time&gt;]</a:t>
            </a:r>
            <a:r>
              <a:rPr lang="zh-CN" altLang="en-US" sz="1400" dirty="0">
                <a:solidFill>
                  <a:srgbClr val="000000"/>
                </a:solidFill>
                <a:latin typeface="Verdana" pitchFamily="34" charset="0"/>
                <a:ea typeface="宋体" pitchFamily="2" charset="-122"/>
                <a:cs typeface="Verdana" pitchFamily="34" charset="0"/>
              </a:rPr>
              <a:t>在</a:t>
            </a:r>
            <a:r>
              <a:rPr lang="en-US" altLang="zh-CN" sz="1400" dirty="0">
                <a:solidFill>
                  <a:srgbClr val="000000"/>
                </a:solidFill>
                <a:latin typeface="Verdana" pitchFamily="34" charset="0"/>
                <a:ea typeface="Verdana" pitchFamily="34" charset="0"/>
                <a:cs typeface="Verdana" pitchFamily="34" charset="0"/>
              </a:rPr>
              <a:t>HUAWEI CONNECT 2016</a:t>
            </a:r>
            <a:r>
              <a:rPr lang="zh-CN" altLang="en-US" sz="1400" dirty="0">
                <a:solidFill>
                  <a:srgbClr val="000000"/>
                </a:solidFill>
                <a:latin typeface="Verdana" pitchFamily="34" charset="0"/>
                <a:ea typeface="宋体" pitchFamily="2" charset="-122"/>
                <a:cs typeface="Verdana" pitchFamily="34" charset="0"/>
              </a:rPr>
              <a:t>全联接大会上，华为</a:t>
            </a:r>
            <a:r>
              <a:rPr lang="en-US" altLang="zh-CN" sz="1400" dirty="0">
                <a:solidFill>
                  <a:srgbClr val="000000"/>
                </a:solidFill>
                <a:latin typeface="Verdana" pitchFamily="34" charset="0"/>
                <a:ea typeface="Verdana" pitchFamily="34" charset="0"/>
                <a:cs typeface="Verdana" pitchFamily="34" charset="0"/>
              </a:rPr>
              <a:t>IT</a:t>
            </a:r>
            <a:r>
              <a:rPr lang="zh-CN" altLang="en-US" sz="1400" dirty="0">
                <a:solidFill>
                  <a:srgbClr val="000000"/>
                </a:solidFill>
                <a:latin typeface="Verdana" pitchFamily="34" charset="0"/>
                <a:ea typeface="宋体" pitchFamily="2" charset="-122"/>
                <a:cs typeface="Verdana" pitchFamily="34" charset="0"/>
              </a:rPr>
              <a:t>产品线总裁郑叶来发表了“塑造云时代，联接企业的现在与未来”主题演讲，重磅发布了基于</a:t>
            </a:r>
            <a:r>
              <a:rPr lang="en-US" altLang="zh-CN" sz="1400" dirty="0" err="1">
                <a:solidFill>
                  <a:srgbClr val="000000"/>
                </a:solidFill>
                <a:latin typeface="Verdana" pitchFamily="34" charset="0"/>
                <a:ea typeface="Verdana" pitchFamily="34" charset="0"/>
                <a:cs typeface="Verdana" pitchFamily="34" charset="0"/>
              </a:rPr>
              <a:t>FusionCloud</a:t>
            </a:r>
            <a:r>
              <a:rPr lang="zh-CN" altLang="en-US" sz="1400" dirty="0">
                <a:solidFill>
                  <a:srgbClr val="000000"/>
                </a:solidFill>
                <a:latin typeface="Verdana" pitchFamily="34" charset="0"/>
                <a:ea typeface="宋体" pitchFamily="2" charset="-122"/>
                <a:cs typeface="Verdana" pitchFamily="34" charset="0"/>
              </a:rPr>
              <a:t>的</a:t>
            </a:r>
            <a:r>
              <a:rPr lang="en-US" altLang="zh-CN" sz="1400" dirty="0">
                <a:solidFill>
                  <a:srgbClr val="000000"/>
                </a:solidFill>
                <a:latin typeface="Verdana" pitchFamily="34" charset="0"/>
                <a:ea typeface="Verdana" pitchFamily="34" charset="0"/>
                <a:cs typeface="Verdana" pitchFamily="34" charset="0"/>
              </a:rPr>
              <a:t>31</a:t>
            </a:r>
            <a:r>
              <a:rPr lang="zh-CN" altLang="en-US" sz="1400" dirty="0">
                <a:solidFill>
                  <a:srgbClr val="000000"/>
                </a:solidFill>
                <a:latin typeface="Verdana" pitchFamily="34" charset="0"/>
                <a:ea typeface="宋体" pitchFamily="2" charset="-122"/>
                <a:cs typeface="Verdana" pitchFamily="34" charset="0"/>
              </a:rPr>
              <a:t>款云服务、</a:t>
            </a:r>
            <a:r>
              <a:rPr lang="en-US" altLang="zh-CN" sz="1400" dirty="0" err="1">
                <a:solidFill>
                  <a:srgbClr val="000000"/>
                </a:solidFill>
                <a:latin typeface="Verdana" pitchFamily="34" charset="0"/>
                <a:ea typeface="Verdana" pitchFamily="34" charset="0"/>
                <a:cs typeface="Verdana" pitchFamily="34" charset="0"/>
              </a:rPr>
              <a:t>FusionStorage</a:t>
            </a:r>
            <a:r>
              <a:rPr lang="en-US" altLang="zh-CN" sz="1400" dirty="0">
                <a:solidFill>
                  <a:srgbClr val="000000"/>
                </a:solidFill>
                <a:latin typeface="Verdana" pitchFamily="34" charset="0"/>
                <a:ea typeface="Verdana" pitchFamily="34" charset="0"/>
                <a:cs typeface="Verdana" pitchFamily="34" charset="0"/>
              </a:rPr>
              <a:t> 6.0</a:t>
            </a:r>
            <a:r>
              <a:rPr lang="zh-CN" altLang="en-US" sz="1400" dirty="0">
                <a:solidFill>
                  <a:srgbClr val="000000"/>
                </a:solidFill>
                <a:latin typeface="Verdana" pitchFamily="34" charset="0"/>
                <a:ea typeface="宋体" pitchFamily="2" charset="-122"/>
                <a:cs typeface="Verdana" pitchFamily="34" charset="0"/>
              </a:rPr>
              <a:t>云存储与</a:t>
            </a:r>
            <a:r>
              <a:rPr lang="en-US" altLang="zh-CN" sz="1400" dirty="0" err="1">
                <a:solidFill>
                  <a:srgbClr val="000000"/>
                </a:solidFill>
                <a:latin typeface="Verdana" pitchFamily="34" charset="0"/>
                <a:ea typeface="Verdana" pitchFamily="34" charset="0"/>
                <a:cs typeface="Verdana" pitchFamily="34" charset="0"/>
              </a:rPr>
              <a:t>FusionStage</a:t>
            </a:r>
            <a:r>
              <a:rPr lang="en-US" altLang="zh-CN" sz="1400" dirty="0">
                <a:solidFill>
                  <a:srgbClr val="000000"/>
                </a:solidFill>
                <a:latin typeface="Verdana" pitchFamily="34" charset="0"/>
                <a:ea typeface="Verdana" pitchFamily="34" charset="0"/>
                <a:cs typeface="Verdana" pitchFamily="34" charset="0"/>
              </a:rPr>
              <a:t> </a:t>
            </a:r>
            <a:r>
              <a:rPr lang="en-US" altLang="zh-CN" sz="1400" dirty="0" err="1">
                <a:solidFill>
                  <a:srgbClr val="000000"/>
                </a:solidFill>
                <a:latin typeface="Verdana" pitchFamily="34" charset="0"/>
                <a:ea typeface="Verdana" pitchFamily="34" charset="0"/>
                <a:cs typeface="Verdana" pitchFamily="34" charset="0"/>
              </a:rPr>
              <a:t>PaaS</a:t>
            </a:r>
            <a:r>
              <a:rPr lang="zh-CN" altLang="en-US" sz="1400" dirty="0">
                <a:solidFill>
                  <a:srgbClr val="000000"/>
                </a:solidFill>
                <a:latin typeface="Verdana" pitchFamily="34" charset="0"/>
                <a:ea typeface="宋体" pitchFamily="2" charset="-122"/>
                <a:cs typeface="Verdana" pitchFamily="34" charset="0"/>
              </a:rPr>
              <a:t>平台，并与现场的客户、合作伙伴、媒体、分析师等分享了华为在塑造云时代的过程中如何帮助企业加速云化，挖掘更多商业价值。</a:t>
            </a:r>
            <a:r>
              <a:rPr lang="en-US" altLang="zh-CN" sz="1400" dirty="0">
                <a:solidFill>
                  <a:srgbClr val="000000"/>
                </a:solidFill>
                <a:latin typeface="Verdana" pitchFamily="34" charset="0"/>
                <a:ea typeface="Verdana" pitchFamily="34" charset="0"/>
                <a:cs typeface="Verdana" pitchFamily="34" charset="0"/>
              </a:rPr>
              <a:t>&lt;/p&gt;</a:t>
            </a:r>
          </a:p>
          <a:p>
            <a:pPr lvl="0">
              <a:lnSpc>
                <a:spcPts val="1400"/>
              </a:lnSpc>
              <a:spcBef>
                <a:spcPct val="0"/>
              </a:spcBef>
              <a:spcAft>
                <a:spcPts val="0"/>
              </a:spcAft>
              <a:buClrTx/>
              <a:buSzTx/>
              <a:buNone/>
              <a:tabLst>
                <a:tab pos="533400" algn="l"/>
              </a:tabLst>
            </a:pPr>
            <a:endParaRPr lang="zh-CN" altLang="en-US" sz="1400" b="0" dirty="0">
              <a:latin typeface="Verdana" pitchFamily="34" charset="0"/>
              <a:ea typeface="宋体" pitchFamily="2" charset="-122"/>
              <a:cs typeface="Verdana" pitchFamily="34" charset="0"/>
            </a:endParaRPr>
          </a:p>
          <a:p>
            <a:pPr>
              <a:lnSpc>
                <a:spcPts val="1400"/>
              </a:lnSpc>
              <a:spcAft>
                <a:spcPts val="0"/>
              </a:spcAft>
              <a:buNone/>
            </a:pPr>
            <a:endParaRPr lang="zh-CN" altLang="zh-CN" sz="1200" dirty="0">
              <a:latin typeface="Verdana" pitchFamily="34" charset="0"/>
              <a:ea typeface="宋体" pitchFamily="2" charset="-122"/>
              <a:cs typeface="Verdana" pitchFamily="34" charset="0"/>
            </a:endParaRPr>
          </a:p>
        </p:txBody>
      </p:sp>
    </p:spTree>
    <p:extLst>
      <p:ext uri="{BB962C8B-B14F-4D97-AF65-F5344CB8AC3E}">
        <p14:creationId xmlns:p14="http://schemas.microsoft.com/office/powerpoint/2010/main" val="11528128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综合实例代码</a:t>
            </a:r>
          </a:p>
        </p:txBody>
      </p:sp>
      <p:sp>
        <p:nvSpPr>
          <p:cNvPr id="3" name="内容占位符 2"/>
          <p:cNvSpPr>
            <a:spLocks noGrp="1"/>
          </p:cNvSpPr>
          <p:nvPr>
            <p:ph idx="1"/>
          </p:nvPr>
        </p:nvSpPr>
        <p:spPr>
          <a:xfrm>
            <a:off x="533400" y="819151"/>
            <a:ext cx="6019800" cy="3886200"/>
          </a:xfrm>
        </p:spPr>
        <p:txBody>
          <a:bodyPr/>
          <a:lstStyle/>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&lt;figure style="text-</a:t>
            </a:r>
            <a:r>
              <a:rPr lang="en-US" altLang="zh-CN" sz="1400" dirty="0" err="1">
                <a:solidFill>
                  <a:srgbClr val="000000"/>
                </a:solidFill>
                <a:latin typeface="Verdana" pitchFamily="34" charset="0"/>
                <a:ea typeface="Verdana" pitchFamily="34" charset="0"/>
                <a:cs typeface="Verdana" pitchFamily="34" charset="0"/>
              </a:rPr>
              <a:t>align:center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img</a:t>
            </a:r>
            <a:r>
              <a:rPr lang="en-US" altLang="zh-CN" sz="1400" dirty="0">
                <a:solidFill>
                  <a:srgbClr val="000000"/>
                </a:solidFill>
                <a:latin typeface="Verdana" pitchFamily="34" charset="0"/>
                <a:ea typeface="Verdana" pitchFamily="34" charset="0"/>
                <a:cs typeface="Verdana" pitchFamily="34" charset="0"/>
              </a:rPr>
              <a:t> </a:t>
            </a:r>
            <a:r>
              <a:rPr lang="en-US" altLang="zh-CN" sz="1400" dirty="0" err="1">
                <a:solidFill>
                  <a:srgbClr val="000000"/>
                </a:solidFill>
                <a:latin typeface="Verdana" pitchFamily="34" charset="0"/>
                <a:ea typeface="Verdana" pitchFamily="34" charset="0"/>
                <a:cs typeface="Verdana" pitchFamily="34" charset="0"/>
              </a:rPr>
              <a:t>src</a:t>
            </a:r>
            <a:r>
              <a:rPr lang="en-US" altLang="zh-CN" sz="1400" dirty="0">
                <a:solidFill>
                  <a:srgbClr val="000000"/>
                </a:solidFill>
                <a:latin typeface="Verdana" pitchFamily="34" charset="0"/>
                <a:ea typeface="Verdana" pitchFamily="34" charset="0"/>
                <a:cs typeface="Verdana" pitchFamily="34" charset="0"/>
              </a:rPr>
              <a:t>="</a:t>
            </a:r>
            <a:r>
              <a:rPr lang="en-US" altLang="zh-CN" sz="1400" dirty="0" err="1">
                <a:solidFill>
                  <a:srgbClr val="000000"/>
                </a:solidFill>
                <a:latin typeface="Verdana" pitchFamily="34" charset="0"/>
                <a:ea typeface="Verdana" pitchFamily="34" charset="0"/>
                <a:cs typeface="Verdana" pitchFamily="34" charset="0"/>
              </a:rPr>
              <a:t>huawei_it.jpg</a:t>
            </a:r>
            <a:r>
              <a:rPr lang="en-US" altLang="zh-CN" sz="1400" dirty="0">
                <a:solidFill>
                  <a:srgbClr val="000000"/>
                </a:solidFill>
                <a:latin typeface="Verdana" pitchFamily="34" charset="0"/>
                <a:ea typeface="Verdana" pitchFamily="34" charset="0"/>
                <a:cs typeface="Verdana" pitchFamily="34" charset="0"/>
              </a:rPr>
              <a:t>" width="500" border="0" alt=""&gt;&lt;</a:t>
            </a:r>
            <a:r>
              <a:rPr lang="en-US" altLang="zh-CN" sz="1400" dirty="0" err="1">
                <a:solidFill>
                  <a:srgbClr val="000000"/>
                </a:solidFill>
                <a:latin typeface="Verdana" pitchFamily="34" charset="0"/>
                <a:ea typeface="Verdana" pitchFamily="34" charset="0"/>
                <a:cs typeface="Verdana" pitchFamily="34" charset="0"/>
              </a:rPr>
              <a:t>br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figcaption</a:t>
            </a:r>
            <a:r>
              <a:rPr lang="en-US" altLang="zh-CN" sz="1400" dirty="0">
                <a:solidFill>
                  <a:srgbClr val="000000"/>
                </a:solidFill>
                <a:latin typeface="Verdana" pitchFamily="34" charset="0"/>
                <a:ea typeface="Verdana" pitchFamily="34" charset="0"/>
                <a:cs typeface="Verdana" pitchFamily="34" charset="0"/>
              </a:rPr>
              <a:t>&gt;</a:t>
            </a:r>
            <a:r>
              <a:rPr lang="zh-CN" altLang="en-US" sz="1400" dirty="0">
                <a:solidFill>
                  <a:srgbClr val="000000"/>
                </a:solidFill>
                <a:latin typeface="Verdana" pitchFamily="34" charset="0"/>
                <a:ea typeface="宋体" pitchFamily="2" charset="-122"/>
                <a:cs typeface="Verdana" pitchFamily="34" charset="0"/>
              </a:rPr>
              <a:t>华为</a:t>
            </a:r>
            <a:r>
              <a:rPr lang="en-US" altLang="zh-CN" sz="1400" dirty="0">
                <a:solidFill>
                  <a:srgbClr val="000000"/>
                </a:solidFill>
                <a:latin typeface="Verdana" pitchFamily="34" charset="0"/>
                <a:ea typeface="Verdana" pitchFamily="34" charset="0"/>
                <a:cs typeface="Verdana" pitchFamily="34" charset="0"/>
              </a:rPr>
              <a:t>IT</a:t>
            </a:r>
            <a:r>
              <a:rPr lang="zh-CN" altLang="en-US" sz="1400" dirty="0">
                <a:solidFill>
                  <a:srgbClr val="000000"/>
                </a:solidFill>
                <a:latin typeface="Verdana" pitchFamily="34" charset="0"/>
                <a:ea typeface="宋体" pitchFamily="2" charset="-122"/>
                <a:cs typeface="Verdana" pitchFamily="34" charset="0"/>
              </a:rPr>
              <a:t>产品线总裁郑叶来发表主题演讲</a:t>
            </a: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figcaption</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&lt;/figure&gt;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&lt;/hgroup&gt;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&lt;/header&gt;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&lt;form method="post" action=""&gt;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fieldset</a:t>
            </a:r>
            <a:r>
              <a:rPr lang="en-US" altLang="zh-CN" sz="1400" dirty="0">
                <a:solidFill>
                  <a:srgbClr val="000000"/>
                </a:solidFill>
                <a:latin typeface="Verdana" pitchFamily="34" charset="0"/>
                <a:ea typeface="Verdana" pitchFamily="34" charset="0"/>
                <a:cs typeface="Verdana" pitchFamily="34" charset="0"/>
              </a:rPr>
              <a:t> style="text-align:center;margin:10px 40px;"&gt;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&lt;legend&gt;</a:t>
            </a:r>
            <a:r>
              <a:rPr lang="zh-CN" altLang="en-US" sz="1400" dirty="0">
                <a:solidFill>
                  <a:srgbClr val="000000"/>
                </a:solidFill>
                <a:latin typeface="Verdana" pitchFamily="34" charset="0"/>
                <a:ea typeface="宋体" pitchFamily="2" charset="-122"/>
                <a:cs typeface="Verdana" pitchFamily="34" charset="0"/>
              </a:rPr>
              <a:t>会议注册页面</a:t>
            </a:r>
            <a:r>
              <a:rPr lang="en-US" altLang="zh-CN" sz="1400" dirty="0">
                <a:solidFill>
                  <a:srgbClr val="000000"/>
                </a:solidFill>
                <a:latin typeface="Verdana" pitchFamily="34" charset="0"/>
                <a:ea typeface="Verdana" pitchFamily="34" charset="0"/>
                <a:cs typeface="Verdana" pitchFamily="34" charset="0"/>
              </a:rPr>
              <a:t>&lt;/legend&gt;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注册姓名：</a:t>
            </a:r>
            <a:r>
              <a:rPr lang="en-US" altLang="zh-CN" sz="1400" dirty="0">
                <a:solidFill>
                  <a:srgbClr val="000000"/>
                </a:solidFill>
                <a:latin typeface="Verdana" pitchFamily="34" charset="0"/>
                <a:ea typeface="Verdana" pitchFamily="34" charset="0"/>
                <a:cs typeface="Verdana" pitchFamily="34" charset="0"/>
              </a:rPr>
              <a:t>&lt;input type="text" name="" required&gt;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报告题目：</a:t>
            </a:r>
            <a:r>
              <a:rPr lang="en-US" altLang="zh-CN" sz="1400" dirty="0">
                <a:solidFill>
                  <a:srgbClr val="000000"/>
                </a:solidFill>
                <a:latin typeface="Verdana" pitchFamily="34" charset="0"/>
                <a:ea typeface="Verdana" pitchFamily="34" charset="0"/>
                <a:cs typeface="Verdana" pitchFamily="34" charset="0"/>
              </a:rPr>
              <a:t>&lt;input type="text" name="" required&gt;&lt;</a:t>
            </a:r>
            <a:r>
              <a:rPr lang="en-US" altLang="zh-CN" sz="1400" dirty="0" err="1">
                <a:solidFill>
                  <a:srgbClr val="000000"/>
                </a:solidFill>
                <a:latin typeface="Verdana" pitchFamily="34" charset="0"/>
                <a:ea typeface="Verdana" pitchFamily="34" charset="0"/>
                <a:cs typeface="Verdana" pitchFamily="34" charset="0"/>
              </a:rPr>
              <a:t>br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工作单位：</a:t>
            </a:r>
            <a:r>
              <a:rPr lang="en-US" altLang="zh-CN" sz="1400" dirty="0">
                <a:solidFill>
                  <a:srgbClr val="000000"/>
                </a:solidFill>
                <a:latin typeface="Verdana" pitchFamily="34" charset="0"/>
                <a:ea typeface="Verdana" pitchFamily="34" charset="0"/>
                <a:cs typeface="Verdana" pitchFamily="34" charset="0"/>
              </a:rPr>
              <a:t>&lt;input type="text" name="" required&gt;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手机号码：</a:t>
            </a:r>
            <a:r>
              <a:rPr lang="en-US" altLang="zh-CN" sz="1400" dirty="0">
                <a:solidFill>
                  <a:srgbClr val="000000"/>
                </a:solidFill>
                <a:latin typeface="Verdana" pitchFamily="34" charset="0"/>
                <a:ea typeface="Verdana" pitchFamily="34" charset="0"/>
                <a:cs typeface="Verdana" pitchFamily="34" charset="0"/>
              </a:rPr>
              <a:t>&lt;input type="</a:t>
            </a:r>
            <a:r>
              <a:rPr lang="en-US" altLang="zh-CN" sz="1400" dirty="0" err="1">
                <a:solidFill>
                  <a:srgbClr val="000000"/>
                </a:solidFill>
                <a:latin typeface="Verdana" pitchFamily="34" charset="0"/>
                <a:ea typeface="Verdana" pitchFamily="34" charset="0"/>
                <a:cs typeface="Verdana" pitchFamily="34" charset="0"/>
              </a:rPr>
              <a:t>tel</a:t>
            </a:r>
            <a:r>
              <a:rPr lang="en-US" altLang="zh-CN" sz="1400" dirty="0">
                <a:solidFill>
                  <a:srgbClr val="000000"/>
                </a:solidFill>
                <a:latin typeface="Verdana" pitchFamily="34" charset="0"/>
                <a:ea typeface="Verdana" pitchFamily="34" charset="0"/>
                <a:cs typeface="Verdana" pitchFamily="34" charset="0"/>
              </a:rPr>
              <a:t>"&gt;&lt;</a:t>
            </a:r>
            <a:r>
              <a:rPr lang="en-US" altLang="zh-CN" sz="1400" dirty="0" err="1">
                <a:solidFill>
                  <a:srgbClr val="000000"/>
                </a:solidFill>
                <a:latin typeface="Verdana" pitchFamily="34" charset="0"/>
                <a:ea typeface="Verdana" pitchFamily="34" charset="0"/>
                <a:cs typeface="Verdana" pitchFamily="34" charset="0"/>
              </a:rPr>
              <a:t>br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电子邮件：</a:t>
            </a:r>
            <a:r>
              <a:rPr lang="en-US" altLang="zh-CN" sz="1400" dirty="0">
                <a:solidFill>
                  <a:srgbClr val="000000"/>
                </a:solidFill>
                <a:latin typeface="Verdana" pitchFamily="34" charset="0"/>
                <a:ea typeface="Verdana" pitchFamily="34" charset="0"/>
                <a:cs typeface="Verdana" pitchFamily="34" charset="0"/>
              </a:rPr>
              <a:t>&lt;input type="email" name=""&gt;</a:t>
            </a:r>
          </a:p>
          <a:p>
            <a:pPr lvl="0">
              <a:lnSpc>
                <a:spcPts val="1400"/>
              </a:lnSpc>
              <a:spcBef>
                <a:spcPct val="0"/>
              </a:spcBef>
              <a:spcAft>
                <a:spcPts val="0"/>
              </a:spcAft>
              <a:buClrTx/>
              <a:buSzTx/>
              <a:buNone/>
              <a:tabLst>
                <a:tab pos="533400" algn="l"/>
              </a:tabLst>
            </a:pPr>
            <a:r>
              <a:rPr lang="zh-CN" altLang="en-US" sz="1400" dirty="0">
                <a:solidFill>
                  <a:srgbClr val="000000"/>
                </a:solidFill>
                <a:latin typeface="Verdana" pitchFamily="34" charset="0"/>
                <a:ea typeface="宋体" pitchFamily="2" charset="-122"/>
                <a:cs typeface="Verdana" pitchFamily="34" charset="0"/>
              </a:rPr>
              <a:t>报到时间：</a:t>
            </a:r>
            <a:r>
              <a:rPr lang="en-US" altLang="zh-CN" sz="1400" dirty="0">
                <a:solidFill>
                  <a:srgbClr val="000000"/>
                </a:solidFill>
                <a:latin typeface="Verdana" pitchFamily="34" charset="0"/>
                <a:ea typeface="Verdana" pitchFamily="34" charset="0"/>
                <a:cs typeface="Verdana" pitchFamily="34" charset="0"/>
              </a:rPr>
              <a:t>&lt;input type="date" /&gt;&lt;</a:t>
            </a:r>
            <a:r>
              <a:rPr lang="en-US" altLang="zh-CN" sz="1400" dirty="0" err="1">
                <a:solidFill>
                  <a:srgbClr val="000000"/>
                </a:solidFill>
                <a:latin typeface="Verdana" pitchFamily="34" charset="0"/>
                <a:ea typeface="Verdana" pitchFamily="34" charset="0"/>
                <a:cs typeface="Verdana" pitchFamily="34" charset="0"/>
              </a:rPr>
              <a:t>br</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&lt;input type="submit" value="</a:t>
            </a:r>
            <a:r>
              <a:rPr lang="zh-CN" altLang="en-US" sz="1400" dirty="0">
                <a:solidFill>
                  <a:srgbClr val="000000"/>
                </a:solidFill>
                <a:latin typeface="Verdana" pitchFamily="34" charset="0"/>
                <a:ea typeface="宋体" pitchFamily="2" charset="-122"/>
                <a:cs typeface="Verdana" pitchFamily="34" charset="0"/>
              </a:rPr>
              <a:t>注册</a:t>
            </a:r>
            <a:r>
              <a:rPr lang="en-US" altLang="zh-CN" sz="1400" dirty="0">
                <a:solidFill>
                  <a:srgbClr val="000000"/>
                </a:solidFill>
                <a:latin typeface="Verdana" pitchFamily="34" charset="0"/>
                <a:ea typeface="Verdana" pitchFamily="34" charset="0"/>
                <a:cs typeface="Verdana" pitchFamily="34" charset="0"/>
              </a:rPr>
              <a:t>"&gt;&lt;input type="reset"&gt;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a:t>
            </a:r>
            <a:r>
              <a:rPr lang="en-US" altLang="zh-CN" sz="1400" dirty="0" err="1">
                <a:solidFill>
                  <a:srgbClr val="000000"/>
                </a:solidFill>
                <a:latin typeface="Verdana" pitchFamily="34" charset="0"/>
                <a:ea typeface="Verdana" pitchFamily="34" charset="0"/>
                <a:cs typeface="Verdana" pitchFamily="34" charset="0"/>
              </a:rPr>
              <a:t>fieldset</a:t>
            </a:r>
            <a:r>
              <a:rPr lang="en-US" altLang="zh-CN" sz="1400" dirty="0">
                <a:solidFill>
                  <a:srgbClr val="000000"/>
                </a:solidFill>
                <a:latin typeface="Verdana" pitchFamily="34" charset="0"/>
                <a:ea typeface="Verdana" pitchFamily="34" charset="0"/>
                <a:cs typeface="Verdana" pitchFamily="34" charset="0"/>
              </a:rPr>
              <a:t>&gt;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&lt;/form&gt;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&lt;footer&gt;</a:t>
            </a:r>
          </a:p>
          <a:p>
            <a:pPr lvl="0">
              <a:lnSpc>
                <a:spcPts val="1400"/>
              </a:lnSpc>
              <a:spcBef>
                <a:spcPct val="0"/>
              </a:spcBef>
              <a:spcAft>
                <a:spcPts val="0"/>
              </a:spcAft>
              <a:buClrTx/>
              <a:buSzTx/>
              <a:buNone/>
              <a:tabLst>
                <a:tab pos="533400" algn="l"/>
              </a:tabLst>
            </a:pPr>
            <a:r>
              <a:rPr lang="en-US" altLang="zh-CN" sz="1400" dirty="0">
                <a:solidFill>
                  <a:srgbClr val="000000"/>
                </a:solidFill>
                <a:latin typeface="Verdana" pitchFamily="34" charset="0"/>
                <a:ea typeface="Verdana" pitchFamily="34" charset="0"/>
                <a:cs typeface="Verdana" pitchFamily="34" charset="0"/>
              </a:rPr>
              <a:t>&lt;p&gt;</a:t>
            </a:r>
            <a:r>
              <a:rPr lang="zh-CN" altLang="en-US" sz="1400" dirty="0">
                <a:solidFill>
                  <a:srgbClr val="000000"/>
                </a:solidFill>
                <a:latin typeface="Verdana" pitchFamily="34" charset="0"/>
                <a:ea typeface="宋体" pitchFamily="2" charset="-122"/>
                <a:cs typeface="Verdana" pitchFamily="34" charset="0"/>
              </a:rPr>
              <a:t>住宿信息：请</a:t>
            </a:r>
            <a:r>
              <a:rPr lang="en-US" altLang="zh-CN" sz="1400" dirty="0">
                <a:solidFill>
                  <a:srgbClr val="000000"/>
                </a:solidFill>
                <a:latin typeface="Verdana" pitchFamily="34" charset="0"/>
                <a:ea typeface="Verdana" pitchFamily="34" charset="0"/>
                <a:cs typeface="Verdana" pitchFamily="34" charset="0"/>
              </a:rPr>
              <a:t>3</a:t>
            </a:r>
            <a:r>
              <a:rPr lang="zh-CN" altLang="en-US" sz="1400" dirty="0">
                <a:solidFill>
                  <a:srgbClr val="000000"/>
                </a:solidFill>
                <a:latin typeface="Verdana" pitchFamily="34" charset="0"/>
                <a:ea typeface="宋体" pitchFamily="2" charset="-122"/>
                <a:cs typeface="Verdana" pitchFamily="34" charset="0"/>
              </a:rPr>
              <a:t>月</a:t>
            </a:r>
            <a:r>
              <a:rPr lang="en-US" altLang="zh-CN" sz="1400" dirty="0">
                <a:solidFill>
                  <a:srgbClr val="000000"/>
                </a:solidFill>
                <a:latin typeface="Verdana" pitchFamily="34" charset="0"/>
                <a:ea typeface="Verdana" pitchFamily="34" charset="0"/>
                <a:cs typeface="Verdana" pitchFamily="34" charset="0"/>
              </a:rPr>
              <a:t>14</a:t>
            </a:r>
            <a:r>
              <a:rPr lang="zh-CN" altLang="en-US" sz="1400" dirty="0">
                <a:solidFill>
                  <a:srgbClr val="000000"/>
                </a:solidFill>
                <a:latin typeface="Verdana" pitchFamily="34" charset="0"/>
                <a:ea typeface="宋体" pitchFamily="2" charset="-122"/>
                <a:cs typeface="Verdana" pitchFamily="34" charset="0"/>
              </a:rPr>
              <a:t>日以后注册的代表自行预订会议期间的住宿。会务邮箱</a:t>
            </a:r>
            <a:r>
              <a:rPr lang="en-US" altLang="zh-CN" sz="1400" dirty="0">
                <a:solidFill>
                  <a:srgbClr val="000000"/>
                </a:solidFill>
                <a:latin typeface="Verdana" pitchFamily="34" charset="0"/>
                <a:ea typeface="Verdana" pitchFamily="34" charset="0"/>
                <a:cs typeface="Verdana" pitchFamily="34" charset="0"/>
              </a:rPr>
              <a:t>phylab@fudan.edu.cn</a:t>
            </a:r>
            <a:r>
              <a:rPr lang="zh-CN" altLang="en-US" sz="1400" dirty="0">
                <a:solidFill>
                  <a:srgbClr val="000000"/>
                </a:solidFill>
                <a:latin typeface="Verdana" pitchFamily="34" charset="0"/>
                <a:ea typeface="宋体" pitchFamily="2" charset="-122"/>
                <a:cs typeface="Verdana" pitchFamily="34" charset="0"/>
              </a:rPr>
              <a:t>。</a:t>
            </a:r>
            <a:r>
              <a:rPr lang="en-US" altLang="zh-CN" sz="1400" dirty="0">
                <a:solidFill>
                  <a:srgbClr val="000000"/>
                </a:solidFill>
                <a:latin typeface="Verdana" pitchFamily="34" charset="0"/>
                <a:ea typeface="Verdana" pitchFamily="34" charset="0"/>
                <a:cs typeface="Verdana" pitchFamily="34" charset="0"/>
              </a:rPr>
              <a:t>&lt;/p&gt;</a:t>
            </a:r>
          </a:p>
          <a:p>
            <a:pPr lvl="0">
              <a:lnSpc>
                <a:spcPts val="1400"/>
              </a:lnSpc>
              <a:spcBef>
                <a:spcPct val="0"/>
              </a:spcBef>
              <a:spcAft>
                <a:spcPts val="0"/>
              </a:spcAft>
              <a:buClrTx/>
              <a:buSzTx/>
              <a:buNone/>
              <a:tabLst>
                <a:tab pos="533400" algn="l"/>
              </a:tabLst>
            </a:pPr>
            <a:endParaRPr lang="zh-CN" altLang="en-US" sz="1400" dirty="0"/>
          </a:p>
        </p:txBody>
      </p:sp>
      <p:sp>
        <p:nvSpPr>
          <p:cNvPr id="4" name="矩形 3"/>
          <p:cNvSpPr/>
          <p:nvPr/>
        </p:nvSpPr>
        <p:spPr>
          <a:xfrm>
            <a:off x="6705600" y="819150"/>
            <a:ext cx="2362200" cy="2426305"/>
          </a:xfrm>
          <a:prstGeom prst="rect">
            <a:avLst/>
          </a:prstGeom>
        </p:spPr>
        <p:txBody>
          <a:bodyPr wrap="square">
            <a:spAutoFit/>
          </a:bodyPr>
          <a:lstStyle/>
          <a:p>
            <a:pPr lvl="0">
              <a:lnSpc>
                <a:spcPts val="1400"/>
              </a:lnSpc>
              <a:spcBef>
                <a:spcPct val="0"/>
              </a:spcBef>
              <a:spcAft>
                <a:spcPts val="0"/>
              </a:spcAft>
              <a:buClrTx/>
              <a:buSzTx/>
              <a:buNone/>
              <a:tabLst>
                <a:tab pos="533400" algn="l"/>
              </a:tabLst>
            </a:pPr>
            <a:r>
              <a:rPr lang="en-US" altLang="zh-CN" sz="1400" b="0" dirty="0">
                <a:solidFill>
                  <a:srgbClr val="000000"/>
                </a:solidFill>
                <a:latin typeface="Verdana" pitchFamily="34" charset="0"/>
                <a:ea typeface="Verdana" pitchFamily="34" charset="0"/>
                <a:cs typeface="Verdana" pitchFamily="34" charset="0"/>
              </a:rPr>
              <a:t>&lt;p&gt;</a:t>
            </a:r>
            <a:r>
              <a:rPr lang="zh-CN" altLang="en-US" sz="1400" b="0" dirty="0">
                <a:solidFill>
                  <a:srgbClr val="000000"/>
                </a:solidFill>
                <a:latin typeface="Verdana" pitchFamily="34" charset="0"/>
                <a:ea typeface="宋体" pitchFamily="2" charset="-122"/>
                <a:cs typeface="Verdana" pitchFamily="34" charset="0"/>
              </a:rPr>
              <a:t>给您推荐的宾馆</a:t>
            </a:r>
            <a:r>
              <a:rPr lang="en-US" altLang="zh-CN" sz="1400" b="0" dirty="0">
                <a:solidFill>
                  <a:srgbClr val="000000"/>
                </a:solidFill>
                <a:latin typeface="Verdana" pitchFamily="34" charset="0"/>
                <a:ea typeface="Verdana" pitchFamily="34" charset="0"/>
                <a:cs typeface="Verdana" pitchFamily="34" charset="0"/>
              </a:rPr>
              <a:t>:&lt;address&gt;</a:t>
            </a:r>
            <a:r>
              <a:rPr lang="zh-CN" altLang="en-US" sz="1400" b="0" dirty="0">
                <a:solidFill>
                  <a:srgbClr val="000000"/>
                </a:solidFill>
                <a:latin typeface="Verdana" pitchFamily="34" charset="0"/>
                <a:ea typeface="宋体" pitchFamily="2" charset="-122"/>
                <a:cs typeface="Verdana" pitchFamily="34" charset="0"/>
              </a:rPr>
              <a:t>邯郸路</a:t>
            </a:r>
            <a:r>
              <a:rPr lang="en-US" altLang="zh-CN" sz="1400" b="0" dirty="0">
                <a:solidFill>
                  <a:srgbClr val="000000"/>
                </a:solidFill>
                <a:latin typeface="Verdana" pitchFamily="34" charset="0"/>
                <a:ea typeface="Verdana" pitchFamily="34" charset="0"/>
                <a:cs typeface="Verdana" pitchFamily="34" charset="0"/>
              </a:rPr>
              <a:t>100</a:t>
            </a:r>
            <a:r>
              <a:rPr lang="zh-CN" altLang="en-US" sz="1400" b="0" dirty="0">
                <a:solidFill>
                  <a:srgbClr val="000000"/>
                </a:solidFill>
                <a:latin typeface="Verdana" pitchFamily="34" charset="0"/>
                <a:ea typeface="宋体" pitchFamily="2" charset="-122"/>
                <a:cs typeface="Verdana" pitchFamily="34" charset="0"/>
              </a:rPr>
              <a:t>号如家快捷酒店</a:t>
            </a:r>
            <a:r>
              <a:rPr lang="en-US" altLang="zh-CN" sz="1400" b="0" dirty="0">
                <a:solidFill>
                  <a:srgbClr val="000000"/>
                </a:solidFill>
                <a:latin typeface="Verdana" pitchFamily="34" charset="0"/>
                <a:ea typeface="Verdana" pitchFamily="34" charset="0"/>
                <a:cs typeface="Verdana" pitchFamily="34" charset="0"/>
              </a:rPr>
              <a:t>(</a:t>
            </a:r>
            <a:r>
              <a:rPr lang="zh-CN" altLang="en-US" sz="1400" b="0" dirty="0">
                <a:solidFill>
                  <a:srgbClr val="000000"/>
                </a:solidFill>
                <a:latin typeface="Verdana" pitchFamily="34" charset="0"/>
                <a:ea typeface="宋体" pitchFamily="2" charset="-122"/>
                <a:cs typeface="Verdana" pitchFamily="34" charset="0"/>
              </a:rPr>
              <a:t>复旦店</a:t>
            </a:r>
            <a:r>
              <a:rPr lang="en-US" altLang="zh-CN" sz="1400" b="0" dirty="0">
                <a:solidFill>
                  <a:srgbClr val="000000"/>
                </a:solidFill>
                <a:latin typeface="Verdana" pitchFamily="34" charset="0"/>
                <a:ea typeface="Verdana" pitchFamily="34" charset="0"/>
                <a:cs typeface="Verdana" pitchFamily="34" charset="0"/>
              </a:rPr>
              <a:t>)</a:t>
            </a:r>
            <a:r>
              <a:rPr lang="zh-CN" altLang="en-US" sz="1400" b="0" dirty="0">
                <a:solidFill>
                  <a:srgbClr val="000000"/>
                </a:solidFill>
                <a:latin typeface="Verdana" pitchFamily="34" charset="0"/>
                <a:ea typeface="宋体" pitchFamily="2" charset="-122"/>
                <a:cs typeface="Verdana" pitchFamily="34" charset="0"/>
              </a:rPr>
              <a:t>酒店电话</a:t>
            </a:r>
            <a:r>
              <a:rPr lang="en-US" altLang="zh-CN" sz="1400" b="0" dirty="0">
                <a:solidFill>
                  <a:srgbClr val="000000"/>
                </a:solidFill>
                <a:latin typeface="Verdana" pitchFamily="34" charset="0"/>
                <a:ea typeface="Verdana" pitchFamily="34" charset="0"/>
                <a:cs typeface="Verdana" pitchFamily="34" charset="0"/>
              </a:rPr>
              <a:t>021-51055577</a:t>
            </a:r>
            <a:r>
              <a:rPr lang="zh-CN" altLang="en-US" sz="1400" b="0" dirty="0">
                <a:solidFill>
                  <a:srgbClr val="000000"/>
                </a:solidFill>
                <a:latin typeface="Verdana" pitchFamily="34" charset="0"/>
                <a:ea typeface="宋体" pitchFamily="2" charset="-122"/>
                <a:cs typeface="Verdana" pitchFamily="34" charset="0"/>
              </a:rPr>
              <a:t>国定路</a:t>
            </a:r>
            <a:r>
              <a:rPr lang="en-US" altLang="zh-CN" sz="1400" b="0" dirty="0">
                <a:solidFill>
                  <a:srgbClr val="000000"/>
                </a:solidFill>
                <a:latin typeface="Verdana" pitchFamily="34" charset="0"/>
                <a:ea typeface="Verdana" pitchFamily="34" charset="0"/>
                <a:cs typeface="Verdana" pitchFamily="34" charset="0"/>
              </a:rPr>
              <a:t>428</a:t>
            </a:r>
            <a:r>
              <a:rPr lang="zh-CN" altLang="en-US" sz="1400" b="0" dirty="0">
                <a:solidFill>
                  <a:srgbClr val="000000"/>
                </a:solidFill>
                <a:latin typeface="Verdana" pitchFamily="34" charset="0"/>
                <a:ea typeface="宋体" pitchFamily="2" charset="-122"/>
                <a:cs typeface="Verdana" pitchFamily="34" charset="0"/>
              </a:rPr>
              <a:t>号 ；</a:t>
            </a:r>
            <a:r>
              <a:rPr lang="en-US" altLang="zh-CN" sz="1400" b="0" dirty="0">
                <a:solidFill>
                  <a:srgbClr val="000000"/>
                </a:solidFill>
                <a:latin typeface="Verdana" pitchFamily="34" charset="0"/>
                <a:ea typeface="Verdana" pitchFamily="34" charset="0"/>
                <a:cs typeface="Verdana" pitchFamily="34" charset="0"/>
              </a:rPr>
              <a:t>&lt;</a:t>
            </a:r>
            <a:r>
              <a:rPr lang="en-US" altLang="zh-CN" sz="1400" b="0" dirty="0" err="1">
                <a:solidFill>
                  <a:srgbClr val="000000"/>
                </a:solidFill>
                <a:latin typeface="Verdana" pitchFamily="34" charset="0"/>
                <a:ea typeface="Verdana" pitchFamily="34" charset="0"/>
                <a:cs typeface="Verdana" pitchFamily="34" charset="0"/>
              </a:rPr>
              <a:t>br</a:t>
            </a:r>
            <a:r>
              <a:rPr lang="en-US" altLang="zh-CN" sz="1400" b="0" dirty="0">
                <a:solidFill>
                  <a:srgbClr val="000000"/>
                </a:solidFill>
                <a:latin typeface="Verdana" pitchFamily="34" charset="0"/>
                <a:ea typeface="Verdana" pitchFamily="34" charset="0"/>
                <a:cs typeface="Verdana" pitchFamily="34" charset="0"/>
              </a:rPr>
              <a:t>&gt; </a:t>
            </a:r>
            <a:r>
              <a:rPr lang="zh-CN" altLang="en-US" sz="1400" b="0" dirty="0">
                <a:solidFill>
                  <a:srgbClr val="000000"/>
                </a:solidFill>
                <a:latin typeface="Verdana" pitchFamily="34" charset="0"/>
                <a:ea typeface="宋体" pitchFamily="2" charset="-122"/>
                <a:cs typeface="Verdana" pitchFamily="34" charset="0"/>
              </a:rPr>
              <a:t>同舟大厦 酒店电话 </a:t>
            </a:r>
            <a:r>
              <a:rPr lang="en-US" altLang="zh-CN" sz="1400" b="0" dirty="0">
                <a:solidFill>
                  <a:srgbClr val="000000"/>
                </a:solidFill>
                <a:latin typeface="Verdana" pitchFamily="34" charset="0"/>
                <a:ea typeface="Verdana" pitchFamily="34" charset="0"/>
                <a:cs typeface="Verdana" pitchFamily="34" charset="0"/>
              </a:rPr>
              <a:t>021-65110356 </a:t>
            </a:r>
            <a:r>
              <a:rPr lang="zh-CN" altLang="en-US" sz="1400" b="0" dirty="0">
                <a:solidFill>
                  <a:srgbClr val="000000"/>
                </a:solidFill>
                <a:latin typeface="Verdana" pitchFamily="34" charset="0"/>
                <a:ea typeface="宋体" pitchFamily="2" charset="-122"/>
                <a:cs typeface="Verdana" pitchFamily="34" charset="0"/>
              </a:rPr>
              <a:t>。两家宾馆距离学校都非常近步行</a:t>
            </a:r>
            <a:r>
              <a:rPr lang="en-US" altLang="zh-CN" sz="1400" b="0" dirty="0">
                <a:solidFill>
                  <a:srgbClr val="000000"/>
                </a:solidFill>
                <a:latin typeface="Verdana" pitchFamily="34" charset="0"/>
                <a:ea typeface="Verdana" pitchFamily="34" charset="0"/>
                <a:cs typeface="Verdana" pitchFamily="34" charset="0"/>
              </a:rPr>
              <a:t>5</a:t>
            </a:r>
            <a:r>
              <a:rPr lang="zh-CN" altLang="en-US" sz="1400" b="0" dirty="0">
                <a:solidFill>
                  <a:srgbClr val="000000"/>
                </a:solidFill>
                <a:latin typeface="Verdana" pitchFamily="34" charset="0"/>
                <a:ea typeface="宋体" pitchFamily="2" charset="-122"/>
                <a:cs typeface="Verdana" pitchFamily="34" charset="0"/>
              </a:rPr>
              <a:t>分钟之内</a:t>
            </a:r>
            <a:r>
              <a:rPr lang="en-US" altLang="zh-CN" sz="1400" b="0" dirty="0">
                <a:solidFill>
                  <a:srgbClr val="000000"/>
                </a:solidFill>
                <a:latin typeface="Verdana" pitchFamily="34" charset="0"/>
                <a:ea typeface="Verdana" pitchFamily="34" charset="0"/>
                <a:cs typeface="Verdana" pitchFamily="34" charset="0"/>
              </a:rPr>
              <a:t>&lt;/address&gt;&lt;/p&gt;</a:t>
            </a:r>
          </a:p>
          <a:p>
            <a:pPr lvl="0">
              <a:lnSpc>
                <a:spcPts val="1400"/>
              </a:lnSpc>
              <a:spcBef>
                <a:spcPct val="0"/>
              </a:spcBef>
              <a:spcAft>
                <a:spcPts val="0"/>
              </a:spcAft>
              <a:buClrTx/>
              <a:buSzTx/>
              <a:buNone/>
              <a:tabLst>
                <a:tab pos="533400" algn="l"/>
              </a:tabLst>
            </a:pPr>
            <a:r>
              <a:rPr lang="en-US" altLang="zh-CN" sz="1400" b="0" dirty="0">
                <a:solidFill>
                  <a:srgbClr val="000000"/>
                </a:solidFill>
                <a:latin typeface="Verdana" pitchFamily="34" charset="0"/>
                <a:ea typeface="Verdana" pitchFamily="34" charset="0"/>
                <a:cs typeface="Verdana" pitchFamily="34" charset="0"/>
              </a:rPr>
              <a:t>&lt;/footer&gt;</a:t>
            </a:r>
          </a:p>
          <a:p>
            <a:pPr lvl="0">
              <a:lnSpc>
                <a:spcPts val="1400"/>
              </a:lnSpc>
              <a:spcBef>
                <a:spcPct val="0"/>
              </a:spcBef>
              <a:spcAft>
                <a:spcPts val="0"/>
              </a:spcAft>
              <a:buClrTx/>
              <a:buSzTx/>
              <a:buNone/>
              <a:tabLst>
                <a:tab pos="533400" algn="l"/>
              </a:tabLst>
            </a:pPr>
            <a:r>
              <a:rPr lang="en-US" altLang="zh-CN" sz="1400" b="0" dirty="0">
                <a:solidFill>
                  <a:srgbClr val="000000"/>
                </a:solidFill>
                <a:latin typeface="Verdana" pitchFamily="34" charset="0"/>
                <a:ea typeface="Verdana" pitchFamily="34" charset="0"/>
                <a:cs typeface="Verdana" pitchFamily="34" charset="0"/>
              </a:rPr>
              <a:t>&lt;/article&gt;</a:t>
            </a:r>
          </a:p>
          <a:p>
            <a:pPr lvl="0">
              <a:lnSpc>
                <a:spcPts val="1400"/>
              </a:lnSpc>
              <a:spcBef>
                <a:spcPct val="0"/>
              </a:spcBef>
              <a:spcAft>
                <a:spcPts val="0"/>
              </a:spcAft>
              <a:buClrTx/>
              <a:buSzTx/>
              <a:buNone/>
              <a:tabLst>
                <a:tab pos="533400" algn="l"/>
              </a:tabLst>
            </a:pPr>
            <a:r>
              <a:rPr lang="en-US" altLang="zh-CN" sz="1400" b="0" dirty="0">
                <a:solidFill>
                  <a:srgbClr val="000000"/>
                </a:solidFill>
                <a:latin typeface="Verdana" pitchFamily="34" charset="0"/>
                <a:ea typeface="Verdana" pitchFamily="34" charset="0"/>
                <a:cs typeface="Verdana" pitchFamily="34" charset="0"/>
              </a:rPr>
              <a:t>&lt;/body&gt;</a:t>
            </a:r>
          </a:p>
          <a:p>
            <a:pPr lvl="0">
              <a:lnSpc>
                <a:spcPts val="1400"/>
              </a:lnSpc>
              <a:spcBef>
                <a:spcPct val="0"/>
              </a:spcBef>
              <a:spcAft>
                <a:spcPts val="0"/>
              </a:spcAft>
              <a:buClrTx/>
              <a:buSzTx/>
              <a:buNone/>
              <a:tabLst>
                <a:tab pos="533400" algn="l"/>
              </a:tabLst>
            </a:pPr>
            <a:r>
              <a:rPr lang="en-US" altLang="zh-CN" sz="1400" b="0" dirty="0">
                <a:solidFill>
                  <a:srgbClr val="000000"/>
                </a:solidFill>
                <a:latin typeface="Verdana" pitchFamily="34" charset="0"/>
                <a:ea typeface="Verdana" pitchFamily="34" charset="0"/>
                <a:cs typeface="Verdana" pitchFamily="34" charset="0"/>
              </a:rPr>
              <a:t>&lt;/html&gt;</a:t>
            </a:r>
            <a:endParaRPr lang="zh-CN" altLang="en-US" b="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907256" y="133350"/>
            <a:ext cx="7761287" cy="567929"/>
          </a:xfrm>
        </p:spPr>
        <p:txBody>
          <a:bodyPr/>
          <a:lstStyle/>
          <a:p>
            <a:r>
              <a:rPr lang="zh-CN" altLang="en-US" dirty="0"/>
              <a:t>本章小结 </a:t>
            </a:r>
          </a:p>
        </p:txBody>
      </p:sp>
      <p:sp>
        <p:nvSpPr>
          <p:cNvPr id="125955" name="Rectangle 3"/>
          <p:cNvSpPr>
            <a:spLocks noGrp="1" noChangeArrowheads="1"/>
          </p:cNvSpPr>
          <p:nvPr>
            <p:ph idx="1"/>
          </p:nvPr>
        </p:nvSpPr>
        <p:spPr>
          <a:xfrm>
            <a:off x="533400" y="819151"/>
            <a:ext cx="8509000" cy="3810000"/>
          </a:xfrm>
        </p:spPr>
        <p:txBody>
          <a:bodyPr/>
          <a:lstStyle/>
          <a:p>
            <a:pPr marL="0" indent="0">
              <a:lnSpc>
                <a:spcPts val="3000"/>
              </a:lnSpc>
              <a:spcBef>
                <a:spcPts val="300"/>
              </a:spcBef>
              <a:spcAft>
                <a:spcPts val="300"/>
              </a:spcAft>
              <a:buNone/>
            </a:pPr>
            <a:r>
              <a:rPr lang="zh-CN" altLang="en-US" sz="1800" dirty="0"/>
              <a:t>       本章介绍了</a:t>
            </a:r>
            <a:r>
              <a:rPr lang="en-US" altLang="zh-CN" sz="1800" dirty="0"/>
              <a:t>HTML5 </a:t>
            </a:r>
            <a:r>
              <a:rPr lang="zh-CN" altLang="en-US" sz="1800" dirty="0"/>
              <a:t>新特性和一些基础的</a:t>
            </a:r>
            <a:r>
              <a:rPr lang="en-US" altLang="zh-CN" sz="1800" dirty="0"/>
              <a:t>HTML5 </a:t>
            </a:r>
            <a:r>
              <a:rPr lang="zh-CN" altLang="en-US" sz="1800" dirty="0"/>
              <a:t>的应用。重点讲述</a:t>
            </a:r>
            <a:r>
              <a:rPr lang="en-US" altLang="zh-CN" sz="1800" dirty="0"/>
              <a:t>HTML5 </a:t>
            </a:r>
            <a:r>
              <a:rPr lang="zh-CN" altLang="en-US" sz="1800" dirty="0"/>
              <a:t>的新增属性、新增表单属性、新增表单的</a:t>
            </a:r>
            <a:r>
              <a:rPr lang="en-US" altLang="zh-CN" sz="1800" dirty="0"/>
              <a:t>input </a:t>
            </a:r>
            <a:r>
              <a:rPr lang="zh-CN" altLang="en-US" sz="1800" dirty="0"/>
              <a:t>类型、媒体元素（视频、音频）等方面的知识和程序设计技巧。</a:t>
            </a:r>
          </a:p>
          <a:p>
            <a:pPr marL="0" indent="0">
              <a:lnSpc>
                <a:spcPts val="3000"/>
              </a:lnSpc>
              <a:spcBef>
                <a:spcPts val="300"/>
              </a:spcBef>
              <a:spcAft>
                <a:spcPts val="300"/>
              </a:spcAft>
              <a:buNone/>
            </a:pPr>
            <a:r>
              <a:rPr lang="en-US" altLang="zh-CN" sz="1800" dirty="0"/>
              <a:t>       HTML5 </a:t>
            </a:r>
            <a:r>
              <a:rPr lang="zh-CN" altLang="en-US" sz="1800" dirty="0"/>
              <a:t>新增了</a:t>
            </a:r>
            <a:r>
              <a:rPr lang="en-US" altLang="zh-CN" sz="1800" dirty="0"/>
              <a:t>header</a:t>
            </a:r>
            <a:r>
              <a:rPr lang="zh-CN" altLang="en-US" sz="1800" dirty="0"/>
              <a:t>、</a:t>
            </a:r>
            <a:r>
              <a:rPr lang="en-US" altLang="zh-CN" sz="1800" dirty="0"/>
              <a:t>nav</a:t>
            </a:r>
            <a:r>
              <a:rPr lang="zh-CN" altLang="en-US" sz="1800" dirty="0"/>
              <a:t>、</a:t>
            </a:r>
            <a:r>
              <a:rPr lang="en-US" altLang="zh-CN" sz="1800" dirty="0"/>
              <a:t>article</a:t>
            </a:r>
            <a:r>
              <a:rPr lang="zh-CN" altLang="en-US" sz="1800" dirty="0"/>
              <a:t>、</a:t>
            </a:r>
            <a:r>
              <a:rPr lang="en-US" altLang="zh-CN" sz="1800" dirty="0"/>
              <a:t>section</a:t>
            </a:r>
            <a:r>
              <a:rPr lang="zh-CN" altLang="en-US" sz="1800" dirty="0"/>
              <a:t>、</a:t>
            </a:r>
            <a:r>
              <a:rPr lang="en-US" altLang="zh-CN" sz="1800" dirty="0"/>
              <a:t>aside</a:t>
            </a:r>
            <a:r>
              <a:rPr lang="zh-CN" altLang="en-US" sz="1800" dirty="0"/>
              <a:t>、</a:t>
            </a:r>
            <a:r>
              <a:rPr lang="en-US" altLang="zh-CN" sz="1800" dirty="0"/>
              <a:t>footer </a:t>
            </a:r>
            <a:r>
              <a:rPr lang="zh-CN" altLang="en-US" sz="1800" dirty="0"/>
              <a:t>等结构元素</a:t>
            </a:r>
            <a:r>
              <a:rPr lang="en-US" altLang="zh-CN" sz="1800" dirty="0"/>
              <a:t>,</a:t>
            </a:r>
            <a:r>
              <a:rPr lang="zh-CN" altLang="en-US" sz="1800" dirty="0"/>
              <a:t>使用这些语义的标记构建网页更为方便、快捷。</a:t>
            </a:r>
            <a:r>
              <a:rPr lang="en-US" altLang="zh-CN" sz="1800" dirty="0"/>
              <a:t>HTML5 </a:t>
            </a:r>
            <a:r>
              <a:rPr lang="zh-CN" altLang="en-US" sz="1800" dirty="0"/>
              <a:t>新增的其他页面元素也极大地丰富了页面内容与表现，结合</a:t>
            </a:r>
            <a:r>
              <a:rPr lang="en-US" altLang="zh-CN" sz="1800" dirty="0"/>
              <a:t>JavaScript </a:t>
            </a:r>
            <a:r>
              <a:rPr lang="zh-CN" altLang="en-US" sz="1800" dirty="0"/>
              <a:t>脚本能够设计具有更好的用户体验的网站。</a:t>
            </a:r>
            <a:r>
              <a:rPr lang="en-US" altLang="zh-CN" sz="1800" dirty="0"/>
              <a:t>HTML5 </a:t>
            </a:r>
            <a:r>
              <a:rPr lang="zh-CN" altLang="en-US" sz="1800" dirty="0"/>
              <a:t>技术在移动互联网时代会具有更加杰出的表现。</a:t>
            </a:r>
          </a:p>
          <a:p>
            <a:pPr marL="0" indent="0">
              <a:lnSpc>
                <a:spcPts val="3000"/>
              </a:lnSpc>
              <a:spcBef>
                <a:spcPts val="300"/>
              </a:spcBef>
              <a:spcAft>
                <a:spcPts val="300"/>
              </a:spcAft>
              <a:buNone/>
            </a:pPr>
            <a:r>
              <a:rPr lang="zh-CN" altLang="en-US" sz="1800" dirty="0"/>
              <a:t>       运用</a:t>
            </a:r>
            <a:r>
              <a:rPr lang="en-US" altLang="zh-CN" sz="1800" dirty="0"/>
              <a:t>CSS3 </a:t>
            </a:r>
            <a:r>
              <a:rPr lang="zh-CN" altLang="en-US" sz="1800" dirty="0"/>
              <a:t>新增转换、过渡和动画特性可以增强页面的表现效果。运用</a:t>
            </a:r>
            <a:r>
              <a:rPr lang="en-US" altLang="zh-CN" sz="1800" dirty="0"/>
              <a:t>CSS3 </a:t>
            </a:r>
            <a:r>
              <a:rPr lang="zh-CN" altLang="en-US" sz="1800" dirty="0"/>
              <a:t>多列属性、文本效果属性可以美化页面排版效果。</a:t>
            </a:r>
            <a:endParaRPr lang="zh-CN" altLang="en-US" sz="1800" dirty="0">
              <a:ea typeface="宋体" pitchFamily="2" charset="-122"/>
            </a:endParaRPr>
          </a:p>
        </p:txBody>
      </p:sp>
    </p:spTree>
    <p:extLst>
      <p:ext uri="{BB962C8B-B14F-4D97-AF65-F5344CB8AC3E}">
        <p14:creationId xmlns:p14="http://schemas.microsoft.com/office/powerpoint/2010/main" val="31211251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09550"/>
            <a:ext cx="5562600" cy="480131"/>
          </a:xfrm>
          <a:prstGeom prst="rect">
            <a:avLst/>
          </a:prstGeom>
          <a:noFill/>
        </p:spPr>
        <p:txBody>
          <a:bodyPr>
            <a:spAutoFit/>
          </a:bodyPr>
          <a:lstStyle/>
          <a:p>
            <a:pPr algn="ctr" eaLnBrk="0" hangingPunct="0">
              <a:lnSpc>
                <a:spcPct val="90000"/>
              </a:lnSpc>
              <a:spcBef>
                <a:spcPct val="20000"/>
              </a:spcBef>
              <a:buClr>
                <a:srgbClr val="660066"/>
              </a:buClr>
              <a:buSzPct val="100000"/>
              <a:buFont typeface="Wingdings" pitchFamily="2" charset="2"/>
              <a:buNone/>
              <a:defRPr/>
            </a:pPr>
            <a:r>
              <a:rPr lang="zh-CN" altLang="en-US" sz="2800" dirty="0">
                <a:latin typeface="微软雅黑" pitchFamily="34" charset="-122"/>
                <a:ea typeface="微软雅黑" pitchFamily="34" charset="-122"/>
                <a:cs typeface="+mj-cs"/>
              </a:rPr>
              <a:t>练习与实验</a:t>
            </a:r>
          </a:p>
        </p:txBody>
      </p:sp>
      <p:sp>
        <p:nvSpPr>
          <p:cNvPr id="46082" name="TextBox 2"/>
          <p:cNvSpPr txBox="1">
            <a:spLocks noChangeArrowheads="1"/>
          </p:cNvSpPr>
          <p:nvPr/>
        </p:nvSpPr>
        <p:spPr bwMode="auto">
          <a:xfrm>
            <a:off x="838200" y="1047750"/>
            <a:ext cx="7162800" cy="769441"/>
          </a:xfrm>
          <a:prstGeom prst="rect">
            <a:avLst/>
          </a:prstGeom>
          <a:noFill/>
          <a:ln w="9525">
            <a:noFill/>
            <a:miter lim="800000"/>
            <a:headEnd/>
            <a:tailEnd/>
          </a:ln>
        </p:spPr>
        <p:txBody>
          <a:bodyPr>
            <a:spAutoFit/>
          </a:bodyPr>
          <a:lstStyle/>
          <a:p>
            <a:pPr eaLnBrk="0" hangingPunct="0">
              <a:lnSpc>
                <a:spcPct val="90000"/>
              </a:lnSpc>
              <a:spcBef>
                <a:spcPct val="20000"/>
              </a:spcBef>
              <a:buClr>
                <a:srgbClr val="660066"/>
              </a:buClr>
              <a:buSzPct val="100000"/>
              <a:buFont typeface="Wingdings" pitchFamily="2" charset="2"/>
              <a:buNone/>
            </a:pPr>
            <a:r>
              <a:rPr lang="zh-CN" altLang="en-US" dirty="0">
                <a:ea typeface="黑体" pitchFamily="49" charset="-122"/>
              </a:rPr>
              <a:t>作业：</a:t>
            </a:r>
            <a:endParaRPr lang="en-US" altLang="zh-CN" dirty="0">
              <a:ea typeface="黑体" pitchFamily="49" charset="-122"/>
            </a:endParaRPr>
          </a:p>
          <a:p>
            <a:pPr eaLnBrk="0" hangingPunct="0">
              <a:lnSpc>
                <a:spcPct val="90000"/>
              </a:lnSpc>
              <a:spcBef>
                <a:spcPct val="20000"/>
              </a:spcBef>
              <a:buClr>
                <a:srgbClr val="660066"/>
              </a:buClr>
              <a:buSzPct val="100000"/>
              <a:buFont typeface="Wingdings" pitchFamily="2" charset="2"/>
              <a:buNone/>
            </a:pPr>
            <a:r>
              <a:rPr lang="zh-CN" altLang="en-US" dirty="0">
                <a:ea typeface="黑体" pitchFamily="49" charset="-122"/>
              </a:rPr>
              <a:t>完成本章练习与实验</a:t>
            </a:r>
          </a:p>
        </p:txBody>
      </p:sp>
    </p:spTree>
    <p:extLst>
      <p:ext uri="{BB962C8B-B14F-4D97-AF65-F5344CB8AC3E}">
        <p14:creationId xmlns:p14="http://schemas.microsoft.com/office/powerpoint/2010/main" val="325013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8509000" cy="3810000"/>
          </a:xfrm>
        </p:spPr>
        <p:txBody>
          <a:bodyPr/>
          <a:lstStyle/>
          <a:p>
            <a:pPr>
              <a:lnSpc>
                <a:spcPts val="3200"/>
              </a:lnSpc>
              <a:buNone/>
            </a:pPr>
            <a:r>
              <a:rPr lang="en-US" altLang="zh-CN" sz="1800" dirty="0"/>
              <a:t>1</a:t>
            </a:r>
            <a:r>
              <a:rPr lang="zh-CN" altLang="en-US" sz="1800" dirty="0"/>
              <a:t>、</a:t>
            </a:r>
            <a:r>
              <a:rPr lang="en-US" altLang="zh-CN" sz="1800" dirty="0"/>
              <a:t>header </a:t>
            </a:r>
            <a:r>
              <a:rPr lang="zh-CN" altLang="en-US" sz="1800" dirty="0"/>
              <a:t>标记</a:t>
            </a:r>
          </a:p>
          <a:p>
            <a:pPr marL="0" indent="0">
              <a:lnSpc>
                <a:spcPts val="3200"/>
              </a:lnSpc>
              <a:buNone/>
            </a:pPr>
            <a:r>
              <a:rPr lang="en-US" altLang="zh-CN" sz="1800" dirty="0"/>
              <a:t>     </a:t>
            </a:r>
            <a:r>
              <a:rPr lang="en-US" altLang="zh-CN" sz="1800" dirty="0">
                <a:solidFill>
                  <a:srgbClr val="FF0000"/>
                </a:solidFill>
                <a:effectLst>
                  <a:outerShdw blurRad="38100" dist="38100" dir="2700000" algn="tl">
                    <a:srgbClr val="000000">
                      <a:alpha val="43137"/>
                    </a:srgbClr>
                  </a:outerShdw>
                </a:effectLst>
              </a:rPr>
              <a:t>header</a:t>
            </a:r>
            <a:r>
              <a:rPr lang="zh-CN" altLang="en-US" sz="1800" dirty="0">
                <a:solidFill>
                  <a:srgbClr val="FF0000"/>
                </a:solidFill>
                <a:effectLst>
                  <a:outerShdw blurRad="38100" dist="38100" dir="2700000" algn="tl">
                    <a:srgbClr val="000000">
                      <a:alpha val="43137"/>
                    </a:srgbClr>
                  </a:outerShdw>
                </a:effectLst>
              </a:rPr>
              <a:t>标记</a:t>
            </a:r>
            <a:r>
              <a:rPr lang="zh-CN" altLang="en-US" sz="1800" dirty="0"/>
              <a:t>定义文档和区域的页眉，通常是一些</a:t>
            </a:r>
            <a:r>
              <a:rPr lang="zh-CN" altLang="en-US" sz="1800" dirty="0">
                <a:solidFill>
                  <a:srgbClr val="FF0000"/>
                </a:solidFill>
              </a:rPr>
              <a:t>引导和导航信息</a:t>
            </a:r>
            <a:r>
              <a:rPr lang="zh-CN" altLang="en-US" sz="1800" dirty="0"/>
              <a:t>。它不局限于写在网页头部，也可以写在网页内容里面。通常</a:t>
            </a:r>
            <a:r>
              <a:rPr lang="en-US" altLang="zh-CN" sz="1800" dirty="0"/>
              <a:t>&lt;header&gt;</a:t>
            </a:r>
            <a:r>
              <a:rPr lang="zh-CN" altLang="en-US" sz="1800" dirty="0"/>
              <a:t>标记至少包含（但不局限于）一个标题标记（</a:t>
            </a:r>
            <a:r>
              <a:rPr lang="en-US" altLang="zh-CN" sz="1800" dirty="0"/>
              <a:t>h1</a:t>
            </a:r>
            <a:r>
              <a:rPr lang="zh-CN" altLang="en-US" sz="1800" dirty="0"/>
              <a:t>～</a:t>
            </a:r>
            <a:r>
              <a:rPr lang="en-US" altLang="zh-CN" sz="1800" dirty="0"/>
              <a:t>h6</a:t>
            </a:r>
            <a:r>
              <a:rPr lang="zh-CN" altLang="en-US" sz="1800" dirty="0"/>
              <a:t>），也可以包括</a:t>
            </a:r>
            <a:r>
              <a:rPr lang="en-US" altLang="zh-CN" sz="1800" dirty="0"/>
              <a:t>hgroup</a:t>
            </a:r>
            <a:r>
              <a:rPr lang="zh-CN" altLang="en-US" sz="1800" dirty="0"/>
              <a:t>（标题组合）标记、表格标识、搜索表单、导航等。</a:t>
            </a:r>
            <a:endParaRPr lang="en-US" altLang="zh-CN" sz="1800" dirty="0"/>
          </a:p>
          <a:p>
            <a:pPr marL="0" indent="0">
              <a:lnSpc>
                <a:spcPts val="3200"/>
              </a:lnSpc>
              <a:buNone/>
            </a:pPr>
            <a:r>
              <a:rPr lang="en-US" altLang="zh-CN" sz="1800" dirty="0"/>
              <a:t>【</a:t>
            </a:r>
            <a:r>
              <a:rPr lang="zh-CN" altLang="en-US" sz="1800" dirty="0"/>
              <a:t>例</a:t>
            </a:r>
            <a:r>
              <a:rPr lang="en-US" altLang="zh-CN" sz="1800" dirty="0"/>
              <a:t>13-2-1】</a:t>
            </a:r>
            <a:r>
              <a:rPr lang="zh-CN" altLang="en-US" sz="1800" dirty="0"/>
              <a:t>标题组合标记的应用。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4038600" cy="3886199"/>
          </a:xfrm>
        </p:spPr>
        <p:txBody>
          <a:bodyPr/>
          <a:lstStyle/>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&lt;!-- edu_13_2_1.html --&gt;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&lt;head&gt;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&lt;title&gt;HTML5</a:t>
            </a:r>
            <a:r>
              <a:rPr lang="zh-CN" altLang="en-US" sz="1400" dirty="0">
                <a:latin typeface="Verdana" pitchFamily="34" charset="0"/>
                <a:cs typeface="Verdana" pitchFamily="34" charset="0"/>
              </a:rPr>
              <a:t>结构元素</a:t>
            </a:r>
            <a:r>
              <a:rPr lang="en-US" altLang="zh-CN" sz="1400" dirty="0">
                <a:latin typeface="Verdana" pitchFamily="34" charset="0"/>
                <a:ea typeface="Verdana" pitchFamily="34" charset="0"/>
                <a:cs typeface="Verdana" pitchFamily="34" charset="0"/>
              </a:rPr>
              <a:t>header</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hgroup</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&lt;/head&gt;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&lt;body&gt;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&lt;header&gt;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&lt;hgroup&gt;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&lt;h1&gt;HTML5 </a:t>
            </a:r>
            <a:r>
              <a:rPr lang="zh-CN" altLang="en-US" sz="1400" dirty="0">
                <a:latin typeface="Verdana" pitchFamily="34" charset="0"/>
                <a:cs typeface="Verdana" pitchFamily="34" charset="0"/>
              </a:rPr>
              <a:t>是下一代的 </a:t>
            </a:r>
            <a:r>
              <a:rPr lang="en-US" altLang="zh-CN" sz="1400" dirty="0">
                <a:latin typeface="Verdana" pitchFamily="34" charset="0"/>
                <a:ea typeface="Verdana" pitchFamily="34" charset="0"/>
                <a:cs typeface="Verdana" pitchFamily="34" charset="0"/>
              </a:rPr>
              <a:t>HTML</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&lt;/h1&gt;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&lt;h3&gt;</a:t>
            </a:r>
            <a:r>
              <a:rPr lang="zh-CN" altLang="en-US" sz="1400" dirty="0">
                <a:latin typeface="Verdana" pitchFamily="34" charset="0"/>
                <a:cs typeface="Verdana" pitchFamily="34" charset="0"/>
              </a:rPr>
              <a:t>什么是 </a:t>
            </a:r>
            <a:r>
              <a:rPr lang="en-US" altLang="zh-CN" sz="1400" dirty="0">
                <a:latin typeface="Verdana" pitchFamily="34" charset="0"/>
                <a:ea typeface="Verdana" pitchFamily="34" charset="0"/>
                <a:cs typeface="Verdana" pitchFamily="34" charset="0"/>
              </a:rPr>
              <a:t>HTML5</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&lt;/h3&gt;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&lt;h5&gt;HTML5 </a:t>
            </a:r>
            <a:r>
              <a:rPr lang="zh-CN" altLang="en-US" sz="1400" dirty="0">
                <a:latin typeface="Verdana" pitchFamily="34" charset="0"/>
                <a:cs typeface="Verdana" pitchFamily="34" charset="0"/>
              </a:rPr>
              <a:t>将成为 </a:t>
            </a:r>
            <a:r>
              <a:rPr lang="en-US" altLang="zh-CN" sz="1400" dirty="0">
                <a:latin typeface="Verdana" pitchFamily="34" charset="0"/>
                <a:ea typeface="Verdana" pitchFamily="34" charset="0"/>
                <a:cs typeface="Verdana" pitchFamily="34" charset="0"/>
              </a:rPr>
              <a:t>HTML</a:t>
            </a:r>
            <a:r>
              <a:rPr lang="zh-CN" altLang="en-US" sz="1400" dirty="0">
                <a:latin typeface="Verdana" pitchFamily="34" charset="0"/>
                <a:cs typeface="Verdana" pitchFamily="34" charset="0"/>
              </a:rPr>
              <a:t>、</a:t>
            </a:r>
            <a:r>
              <a:rPr lang="en-US" altLang="zh-CN" sz="1400" dirty="0">
                <a:latin typeface="Verdana" pitchFamily="34" charset="0"/>
                <a:ea typeface="Verdana" pitchFamily="34" charset="0"/>
                <a:cs typeface="Verdana" pitchFamily="34" charset="0"/>
              </a:rPr>
              <a:t>XHTML </a:t>
            </a:r>
            <a:r>
              <a:rPr lang="zh-CN" altLang="en-US" sz="1400" dirty="0">
                <a:latin typeface="Verdana" pitchFamily="34" charset="0"/>
                <a:cs typeface="Verdana" pitchFamily="34" charset="0"/>
              </a:rPr>
              <a:t>以及 </a:t>
            </a:r>
            <a:r>
              <a:rPr lang="en-US" altLang="zh-CN" sz="1400" dirty="0">
                <a:latin typeface="Verdana" pitchFamily="34" charset="0"/>
                <a:ea typeface="Verdana" pitchFamily="34" charset="0"/>
                <a:cs typeface="Verdana" pitchFamily="34" charset="0"/>
              </a:rPr>
              <a:t>HTML DOM </a:t>
            </a:r>
            <a:r>
              <a:rPr lang="zh-CN" altLang="en-US" sz="1400" dirty="0">
                <a:latin typeface="Verdana" pitchFamily="34" charset="0"/>
                <a:cs typeface="Verdana" pitchFamily="34" charset="0"/>
              </a:rPr>
              <a:t>的新标准。</a:t>
            </a:r>
            <a:r>
              <a:rPr lang="en-US" altLang="zh-CN" sz="1400" dirty="0">
                <a:latin typeface="Verdana" pitchFamily="34" charset="0"/>
                <a:ea typeface="Verdana" pitchFamily="34" charset="0"/>
                <a:cs typeface="Verdana" pitchFamily="34" charset="0"/>
              </a:rPr>
              <a:t>&lt;/h5&gt;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&lt;/hgroup&gt;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&lt;/header&gt;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	&lt;/body&gt;</a:t>
            </a:r>
          </a:p>
          <a:p>
            <a:pPr>
              <a:lnSpc>
                <a:spcPts val="16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116739" name="Picture 3"/>
          <p:cNvPicPr>
            <a:picLocks noChangeAspect="1" noChangeArrowheads="1"/>
          </p:cNvPicPr>
          <p:nvPr/>
        </p:nvPicPr>
        <p:blipFill>
          <a:blip r:embed="rId2" cstate="print"/>
          <a:srcRect/>
          <a:stretch>
            <a:fillRect/>
          </a:stretch>
        </p:blipFill>
        <p:spPr bwMode="auto">
          <a:xfrm>
            <a:off x="4843036" y="1885950"/>
            <a:ext cx="4166815" cy="1828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8509000" cy="1752600"/>
          </a:xfrm>
        </p:spPr>
        <p:txBody>
          <a:bodyPr/>
          <a:lstStyle/>
          <a:p>
            <a:pPr>
              <a:lnSpc>
                <a:spcPts val="2800"/>
              </a:lnSpc>
              <a:spcBef>
                <a:spcPts val="0"/>
              </a:spcBef>
              <a:spcAft>
                <a:spcPts val="0"/>
              </a:spcAft>
              <a:buNone/>
            </a:pPr>
            <a:r>
              <a:rPr lang="en-US" altLang="zh-CN" sz="1800" dirty="0"/>
              <a:t>2</a:t>
            </a:r>
            <a:r>
              <a:rPr lang="zh-CN" altLang="en-US" sz="1800" dirty="0"/>
              <a:t>、</a:t>
            </a:r>
            <a:r>
              <a:rPr lang="en-US" altLang="zh-CN" sz="1800" dirty="0"/>
              <a:t>nav </a:t>
            </a:r>
            <a:r>
              <a:rPr lang="zh-CN" altLang="en-US" sz="1800" dirty="0"/>
              <a:t>标记</a:t>
            </a:r>
          </a:p>
          <a:p>
            <a:pPr marL="0" indent="0">
              <a:lnSpc>
                <a:spcPts val="2800"/>
              </a:lnSpc>
              <a:spcBef>
                <a:spcPts val="0"/>
              </a:spcBef>
              <a:spcAft>
                <a:spcPts val="0"/>
              </a:spcAft>
              <a:buNone/>
            </a:pPr>
            <a:r>
              <a:rPr lang="en-US" altLang="zh-CN" sz="1800" dirty="0">
                <a:solidFill>
                  <a:srgbClr val="FF0000"/>
                </a:solidFill>
                <a:effectLst>
                  <a:outerShdw blurRad="38100" dist="38100" dir="2700000" algn="tl">
                    <a:srgbClr val="000000">
                      <a:alpha val="43137"/>
                    </a:srgbClr>
                  </a:outerShdw>
                </a:effectLst>
              </a:rPr>
              <a:t>     nav</a:t>
            </a:r>
            <a:r>
              <a:rPr lang="zh-CN" altLang="en-US" sz="1800" dirty="0">
                <a:solidFill>
                  <a:srgbClr val="FF0000"/>
                </a:solidFill>
                <a:effectLst>
                  <a:outerShdw blurRad="38100" dist="38100" dir="2700000" algn="tl">
                    <a:srgbClr val="000000">
                      <a:alpha val="43137"/>
                    </a:srgbClr>
                  </a:outerShdw>
                </a:effectLst>
              </a:rPr>
              <a:t>标记</a:t>
            </a:r>
            <a:r>
              <a:rPr lang="zh-CN" altLang="en-US" sz="1800" dirty="0"/>
              <a:t>代表页面的一个部分，是一个可以</a:t>
            </a:r>
            <a:r>
              <a:rPr lang="zh-CN" altLang="en-US" sz="1800" dirty="0">
                <a:solidFill>
                  <a:srgbClr val="FF0000"/>
                </a:solidFill>
              </a:rPr>
              <a:t>作为页面导航的链接组</a:t>
            </a:r>
            <a:r>
              <a:rPr lang="zh-CN" altLang="en-US" sz="1800" dirty="0"/>
              <a:t>。建议不要在</a:t>
            </a:r>
            <a:r>
              <a:rPr lang="en-US" altLang="zh-CN" sz="1800" dirty="0"/>
              <a:t>footer</a:t>
            </a:r>
            <a:r>
              <a:rPr lang="zh-CN" altLang="en-US" sz="1800" dirty="0"/>
              <a:t>元素中使用</a:t>
            </a:r>
            <a:r>
              <a:rPr lang="en-US" altLang="zh-CN" sz="1800" dirty="0"/>
              <a:t>nav </a:t>
            </a:r>
            <a:r>
              <a:rPr lang="zh-CN" altLang="en-US" sz="1800" dirty="0"/>
              <a:t>元素，否则易造成页面显示不正确。配置相应的</a:t>
            </a:r>
            <a:r>
              <a:rPr lang="en-US" altLang="zh-CN" sz="1800" dirty="0"/>
              <a:t>CSS </a:t>
            </a:r>
            <a:r>
              <a:rPr lang="zh-CN" altLang="en-US" sz="1800" dirty="0"/>
              <a:t>代码可以实现水平导航。</a:t>
            </a:r>
            <a:endParaRPr lang="en-US" altLang="zh-CN" sz="1800" dirty="0"/>
          </a:p>
          <a:p>
            <a:pPr marL="0" indent="0">
              <a:lnSpc>
                <a:spcPts val="2800"/>
              </a:lnSpc>
              <a:spcBef>
                <a:spcPts val="0"/>
              </a:spcBef>
              <a:spcAft>
                <a:spcPts val="0"/>
              </a:spcAft>
              <a:buNone/>
            </a:pPr>
            <a:r>
              <a:rPr lang="zh-CN" altLang="zh-CN" sz="1800" dirty="0"/>
              <a:t>【例</a:t>
            </a:r>
            <a:r>
              <a:rPr lang="en-US" altLang="zh-CN" sz="1800" dirty="0"/>
              <a:t>13-2-2</a:t>
            </a:r>
            <a:r>
              <a:rPr lang="zh-CN" altLang="zh-CN" sz="1800" dirty="0"/>
              <a:t>】导航</a:t>
            </a:r>
            <a:r>
              <a:rPr lang="en-US" altLang="zh-CN" sz="1800" dirty="0"/>
              <a:t>nav</a:t>
            </a:r>
            <a:r>
              <a:rPr lang="zh-CN" altLang="zh-CN" sz="1800" dirty="0"/>
              <a:t>标记的应用</a:t>
            </a:r>
            <a:r>
              <a:rPr lang="zh-CN" altLang="en-US" sz="1800" dirty="0"/>
              <a:t>。</a:t>
            </a:r>
            <a:endParaRPr lang="en-US" altLang="zh-CN" sz="1800" dirty="0"/>
          </a:p>
        </p:txBody>
      </p:sp>
      <p:sp>
        <p:nvSpPr>
          <p:cNvPr id="4" name="矩形 3"/>
          <p:cNvSpPr/>
          <p:nvPr/>
        </p:nvSpPr>
        <p:spPr>
          <a:xfrm>
            <a:off x="533400" y="2817654"/>
            <a:ext cx="4191000" cy="1887696"/>
          </a:xfrm>
          <a:prstGeom prst="rect">
            <a:avLst/>
          </a:prstGeom>
        </p:spPr>
        <p:txBody>
          <a:bodyPr wrap="square">
            <a:spAutoFit/>
          </a:bodyPr>
          <a:lstStyle/>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 edu_13_2_2.html --&gt;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doctype</a:t>
            </a:r>
            <a:r>
              <a:rPr lang="en-US" altLang="zh-CN" sz="1400" b="0" dirty="0">
                <a:latin typeface="Verdana" pitchFamily="34" charset="0"/>
                <a:ea typeface="Verdana" pitchFamily="34" charset="0"/>
                <a:cs typeface="Verdana" pitchFamily="34" charset="0"/>
              </a:rPr>
              <a:t> html&gt;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 </a:t>
            </a:r>
            <a:r>
              <a:rPr lang="en-US" altLang="zh-CN" sz="1400" b="0" dirty="0" err="1">
                <a:latin typeface="Verdana" pitchFamily="34" charset="0"/>
                <a:ea typeface="Verdana" pitchFamily="34" charset="0"/>
                <a:cs typeface="Verdana" pitchFamily="34" charset="0"/>
              </a:rPr>
              <a:t>lang</a:t>
            </a:r>
            <a:r>
              <a:rPr lang="en-US" altLang="zh-CN" sz="1400" b="0" dirty="0">
                <a:latin typeface="Verdana" pitchFamily="34" charset="0"/>
                <a:ea typeface="Verdana" pitchFamily="34" charset="0"/>
                <a:cs typeface="Verdana" pitchFamily="34" charset="0"/>
              </a:rPr>
              <a:t>="en"&gt;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&lt;head&gt;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&lt;meta </a:t>
            </a:r>
            <a:r>
              <a:rPr lang="en-US" altLang="zh-CN" sz="1400" b="0" dirty="0" err="1">
                <a:latin typeface="Verdana" pitchFamily="34" charset="0"/>
                <a:ea typeface="Verdana" pitchFamily="34" charset="0"/>
                <a:cs typeface="Verdana" pitchFamily="34" charset="0"/>
              </a:rPr>
              <a:t>charset</a:t>
            </a:r>
            <a:r>
              <a:rPr lang="en-US" altLang="zh-CN" sz="1400" b="0" dirty="0">
                <a:latin typeface="Verdana" pitchFamily="34" charset="0"/>
                <a:ea typeface="Verdana" pitchFamily="34" charset="0"/>
                <a:cs typeface="Verdana" pitchFamily="34" charset="0"/>
              </a:rPr>
              <a:t>="UTF-8"&gt;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&lt;title&gt;HTML5</a:t>
            </a:r>
            <a:r>
              <a:rPr lang="zh-CN" altLang="en-US" sz="1400" b="0" dirty="0">
                <a:latin typeface="Verdana" pitchFamily="34" charset="0"/>
                <a:cs typeface="Verdana" pitchFamily="34" charset="0"/>
              </a:rPr>
              <a:t>结构元素</a:t>
            </a:r>
            <a:r>
              <a:rPr lang="en-US" altLang="zh-CN" sz="1400" b="0" dirty="0">
                <a:latin typeface="Verdana" pitchFamily="34" charset="0"/>
                <a:ea typeface="Verdana" pitchFamily="34" charset="0"/>
                <a:cs typeface="Verdana" pitchFamily="34" charset="0"/>
              </a:rPr>
              <a:t>header</a:t>
            </a:r>
            <a:r>
              <a:rPr lang="zh-CN" altLang="en-US" sz="1400" b="0" dirty="0">
                <a:latin typeface="Verdana" pitchFamily="34" charset="0"/>
                <a:cs typeface="Verdana" pitchFamily="34" charset="0"/>
              </a:rPr>
              <a:t>和</a:t>
            </a:r>
            <a:r>
              <a:rPr lang="en-US" altLang="zh-CN" sz="1400" b="0" dirty="0" err="1">
                <a:latin typeface="Verdana" pitchFamily="34" charset="0"/>
                <a:ea typeface="Verdana" pitchFamily="34" charset="0"/>
                <a:cs typeface="Verdana" pitchFamily="34" charset="0"/>
              </a:rPr>
              <a:t>nav</a:t>
            </a:r>
            <a:r>
              <a:rPr lang="zh-CN" altLang="en-US" sz="1400" b="0" dirty="0">
                <a:latin typeface="Verdana" pitchFamily="34" charset="0"/>
                <a:cs typeface="Verdana" pitchFamily="34" charset="0"/>
              </a:rPr>
              <a:t>标记的应用</a:t>
            </a:r>
            <a:r>
              <a:rPr lang="en-US" altLang="zh-CN" sz="1400" b="0" dirty="0">
                <a:latin typeface="Verdana" pitchFamily="34" charset="0"/>
                <a:ea typeface="Verdana" pitchFamily="34" charset="0"/>
                <a:cs typeface="Verdana" pitchFamily="34" charset="0"/>
              </a:rPr>
              <a:t>&lt;/title&gt;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&lt;/head&gt;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&lt;header&gt;</a:t>
            </a:r>
          </a:p>
        </p:txBody>
      </p:sp>
      <p:sp>
        <p:nvSpPr>
          <p:cNvPr id="5" name="矩形 4"/>
          <p:cNvSpPr/>
          <p:nvPr/>
        </p:nvSpPr>
        <p:spPr>
          <a:xfrm>
            <a:off x="4800600" y="2724150"/>
            <a:ext cx="4267200" cy="1887696"/>
          </a:xfrm>
          <a:prstGeom prst="rect">
            <a:avLst/>
          </a:prstGeom>
        </p:spPr>
        <p:txBody>
          <a:bodyPr wrap="square">
            <a:spAutoFit/>
          </a:bodyPr>
          <a:lstStyle/>
          <a:p>
            <a:pPr>
              <a:lnSpc>
                <a:spcPts val="1400"/>
              </a:lnSpc>
              <a:spcBef>
                <a:spcPts val="0"/>
              </a:spcBef>
              <a:spcAft>
                <a:spcPts val="0"/>
              </a:spcAft>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nav</a:t>
            </a:r>
            <a:r>
              <a:rPr lang="en-US" altLang="zh-CN" sz="1400" b="0" dirty="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ul</a:t>
            </a:r>
            <a:r>
              <a:rPr lang="en-US" altLang="zh-CN" sz="1400" b="0" dirty="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li</a:t>
            </a:r>
            <a:r>
              <a:rPr lang="en-US" altLang="zh-CN" sz="1400" b="0" dirty="0">
                <a:latin typeface="Verdana" pitchFamily="34" charset="0"/>
                <a:ea typeface="Verdana" pitchFamily="34" charset="0"/>
                <a:cs typeface="Verdana" pitchFamily="34" charset="0"/>
              </a:rPr>
              <a:t>&gt;&lt;a </a:t>
            </a:r>
            <a:r>
              <a:rPr lang="en-US" altLang="zh-CN" sz="1400" b="0" dirty="0" err="1">
                <a:latin typeface="Verdana" pitchFamily="34" charset="0"/>
                <a:ea typeface="Verdana" pitchFamily="34" charset="0"/>
                <a:cs typeface="Verdana" pitchFamily="34" charset="0"/>
              </a:rPr>
              <a:t>href</a:t>
            </a:r>
            <a:r>
              <a:rPr lang="en-US" altLang="zh-CN" sz="1400" b="0" dirty="0">
                <a:latin typeface="Verdana" pitchFamily="34" charset="0"/>
                <a:ea typeface="Verdana" pitchFamily="34" charset="0"/>
                <a:cs typeface="Verdana" pitchFamily="34" charset="0"/>
              </a:rPr>
              <a:t>="#"&gt;HTML </a:t>
            </a:r>
            <a:r>
              <a:rPr lang="zh-CN" altLang="en-US" sz="1400" b="0" dirty="0">
                <a:latin typeface="Verdana" pitchFamily="34" charset="0"/>
                <a:cs typeface="Verdana" pitchFamily="34" charset="0"/>
              </a:rPr>
              <a:t>参考手册</a:t>
            </a:r>
            <a:r>
              <a:rPr lang="en-US" altLang="zh-CN" sz="1400" b="0" dirty="0">
                <a:latin typeface="Verdana" pitchFamily="34" charset="0"/>
                <a:ea typeface="Verdana" pitchFamily="34" charset="0"/>
                <a:cs typeface="Verdana" pitchFamily="34" charset="0"/>
              </a:rPr>
              <a:t>&lt;/a&gt;&lt;/</a:t>
            </a:r>
            <a:r>
              <a:rPr lang="en-US" altLang="zh-CN" sz="1400" b="0" dirty="0" err="1">
                <a:latin typeface="Verdana" pitchFamily="34" charset="0"/>
                <a:ea typeface="Verdana" pitchFamily="34" charset="0"/>
                <a:cs typeface="Verdana" pitchFamily="34" charset="0"/>
              </a:rPr>
              <a:t>li</a:t>
            </a:r>
            <a:r>
              <a:rPr lang="en-US" altLang="zh-CN" sz="1400" b="0" dirty="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li</a:t>
            </a:r>
            <a:r>
              <a:rPr lang="en-US" altLang="zh-CN" sz="1400" b="0" dirty="0">
                <a:latin typeface="Verdana" pitchFamily="34" charset="0"/>
                <a:ea typeface="Verdana" pitchFamily="34" charset="0"/>
                <a:cs typeface="Verdana" pitchFamily="34" charset="0"/>
              </a:rPr>
              <a:t>&gt;&lt;a </a:t>
            </a:r>
            <a:r>
              <a:rPr lang="en-US" altLang="zh-CN" sz="1400" b="0" dirty="0" err="1">
                <a:latin typeface="Verdana" pitchFamily="34" charset="0"/>
                <a:ea typeface="Verdana" pitchFamily="34" charset="0"/>
                <a:cs typeface="Verdana" pitchFamily="34" charset="0"/>
              </a:rPr>
              <a:t>href</a:t>
            </a:r>
            <a:r>
              <a:rPr lang="en-US" altLang="zh-CN" sz="1400" b="0" dirty="0">
                <a:latin typeface="Verdana" pitchFamily="34" charset="0"/>
                <a:ea typeface="Verdana" pitchFamily="34" charset="0"/>
                <a:cs typeface="Verdana" pitchFamily="34" charset="0"/>
              </a:rPr>
              <a:t>="#"&gt;HTML </a:t>
            </a:r>
            <a:r>
              <a:rPr lang="zh-CN" altLang="en-US" sz="1400" b="0" dirty="0">
                <a:latin typeface="Verdana" pitchFamily="34" charset="0"/>
                <a:cs typeface="Verdana" pitchFamily="34" charset="0"/>
              </a:rPr>
              <a:t>实例</a:t>
            </a:r>
            <a:r>
              <a:rPr lang="en-US" altLang="zh-CN" sz="1400" b="0" dirty="0">
                <a:latin typeface="Verdana" pitchFamily="34" charset="0"/>
                <a:ea typeface="Verdana" pitchFamily="34" charset="0"/>
                <a:cs typeface="Verdana" pitchFamily="34" charset="0"/>
              </a:rPr>
              <a:t>&lt;/a&gt;&lt;/</a:t>
            </a:r>
            <a:r>
              <a:rPr lang="en-US" altLang="zh-CN" sz="1400" b="0" dirty="0" err="1">
                <a:latin typeface="Verdana" pitchFamily="34" charset="0"/>
                <a:ea typeface="Verdana" pitchFamily="34" charset="0"/>
                <a:cs typeface="Verdana" pitchFamily="34" charset="0"/>
              </a:rPr>
              <a:t>li</a:t>
            </a:r>
            <a:r>
              <a:rPr lang="en-US" altLang="zh-CN" sz="1400" b="0" dirty="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li</a:t>
            </a:r>
            <a:r>
              <a:rPr lang="en-US" altLang="zh-CN" sz="1400" b="0" dirty="0">
                <a:latin typeface="Verdana" pitchFamily="34" charset="0"/>
                <a:ea typeface="Verdana" pitchFamily="34" charset="0"/>
                <a:cs typeface="Verdana" pitchFamily="34" charset="0"/>
              </a:rPr>
              <a:t>&gt;&lt;a </a:t>
            </a:r>
            <a:r>
              <a:rPr lang="en-US" altLang="zh-CN" sz="1400" b="0" dirty="0" err="1">
                <a:latin typeface="Verdana" pitchFamily="34" charset="0"/>
                <a:ea typeface="Verdana" pitchFamily="34" charset="0"/>
                <a:cs typeface="Verdana" pitchFamily="34" charset="0"/>
              </a:rPr>
              <a:t>href</a:t>
            </a:r>
            <a:r>
              <a:rPr lang="en-US" altLang="zh-CN" sz="1400" b="0" dirty="0">
                <a:latin typeface="Verdana" pitchFamily="34" charset="0"/>
                <a:ea typeface="Verdana" pitchFamily="34" charset="0"/>
                <a:cs typeface="Verdana" pitchFamily="34" charset="0"/>
              </a:rPr>
              <a:t>="#"&gt;HTML </a:t>
            </a:r>
            <a:r>
              <a:rPr lang="zh-CN" altLang="en-US" sz="1400" b="0" dirty="0">
                <a:latin typeface="Verdana" pitchFamily="34" charset="0"/>
                <a:cs typeface="Verdana" pitchFamily="34" charset="0"/>
              </a:rPr>
              <a:t>测验</a:t>
            </a:r>
            <a:r>
              <a:rPr lang="en-US" altLang="zh-CN" sz="1400" b="0" dirty="0">
                <a:latin typeface="Verdana" pitchFamily="34" charset="0"/>
                <a:ea typeface="Verdana" pitchFamily="34" charset="0"/>
                <a:cs typeface="Verdana" pitchFamily="34" charset="0"/>
              </a:rPr>
              <a:t>&lt;/a&gt;&lt;/</a:t>
            </a:r>
            <a:r>
              <a:rPr lang="en-US" altLang="zh-CN" sz="1400" b="0" dirty="0" err="1">
                <a:latin typeface="Verdana" pitchFamily="34" charset="0"/>
                <a:ea typeface="Verdana" pitchFamily="34" charset="0"/>
                <a:cs typeface="Verdana" pitchFamily="34" charset="0"/>
              </a:rPr>
              <a:t>li</a:t>
            </a:r>
            <a:r>
              <a:rPr lang="en-US" altLang="zh-CN" sz="1400" b="0" dirty="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ul</a:t>
            </a:r>
            <a:r>
              <a:rPr lang="en-US" altLang="zh-CN" sz="1400" b="0" dirty="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nav</a:t>
            </a:r>
            <a:r>
              <a:rPr lang="en-US" altLang="zh-CN" sz="1400" b="0" dirty="0">
                <a:latin typeface="Verdana" pitchFamily="34" charset="0"/>
                <a:ea typeface="Verdana" pitchFamily="34" charset="0"/>
                <a:cs typeface="Verdana" pitchFamily="34" charset="0"/>
              </a:rPr>
              <a:t>&gt;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&lt;/header&gt;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a:t>
            </a:r>
          </a:p>
          <a:p>
            <a:pPr marL="0" indent="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&lt;/html&gt;</a:t>
            </a:r>
            <a:endParaRPr lang="zh-CN" altLang="en-US" sz="2400" b="0" dirty="0">
              <a:latin typeface="Verdana" pitchFamily="34" charset="0"/>
              <a:cs typeface="Verdan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8509000" cy="3886199"/>
          </a:xfrm>
        </p:spPr>
        <p:txBody>
          <a:bodyPr/>
          <a:lstStyle/>
          <a:p>
            <a:pPr>
              <a:lnSpc>
                <a:spcPts val="3200"/>
              </a:lnSpc>
              <a:buNone/>
            </a:pPr>
            <a:r>
              <a:rPr lang="en-US" altLang="zh-CN" sz="1800" dirty="0"/>
              <a:t>3</a:t>
            </a:r>
            <a:r>
              <a:rPr lang="zh-CN" altLang="en-US" sz="1800" dirty="0"/>
              <a:t>、</a:t>
            </a:r>
            <a:r>
              <a:rPr lang="en-US" altLang="zh-CN" sz="1800" dirty="0"/>
              <a:t>article</a:t>
            </a:r>
            <a:r>
              <a:rPr lang="zh-CN" altLang="zh-CN" sz="1800" dirty="0"/>
              <a:t>标记</a:t>
            </a:r>
          </a:p>
          <a:p>
            <a:pPr marL="0" indent="0">
              <a:lnSpc>
                <a:spcPts val="3200"/>
              </a:lnSpc>
              <a:buNone/>
            </a:pPr>
            <a:r>
              <a:rPr lang="en-US" altLang="zh-CN" sz="1800" dirty="0">
                <a:solidFill>
                  <a:srgbClr val="FF0000"/>
                </a:solidFill>
                <a:effectLst>
                  <a:outerShdw blurRad="38100" dist="38100" dir="2700000" algn="tl">
                    <a:srgbClr val="000000">
                      <a:alpha val="43137"/>
                    </a:srgbClr>
                  </a:outerShdw>
                </a:effectLst>
              </a:rPr>
              <a:t>     article</a:t>
            </a:r>
            <a:r>
              <a:rPr lang="zh-CN" altLang="zh-CN" sz="1800" dirty="0">
                <a:solidFill>
                  <a:srgbClr val="FF0000"/>
                </a:solidFill>
                <a:effectLst>
                  <a:outerShdw blurRad="38100" dist="38100" dir="2700000" algn="tl">
                    <a:srgbClr val="000000">
                      <a:alpha val="43137"/>
                    </a:srgbClr>
                  </a:outerShdw>
                </a:effectLst>
              </a:rPr>
              <a:t>标记</a:t>
            </a:r>
            <a:r>
              <a:rPr lang="zh-CN" altLang="zh-CN" sz="1800" dirty="0"/>
              <a:t>是一个特殊的</a:t>
            </a:r>
            <a:r>
              <a:rPr lang="en-US" altLang="zh-CN" sz="1800" dirty="0"/>
              <a:t>section</a:t>
            </a:r>
            <a:r>
              <a:rPr lang="zh-CN" altLang="zh-CN" sz="1800" dirty="0"/>
              <a:t>标记，它比</a:t>
            </a:r>
            <a:r>
              <a:rPr lang="en-US" altLang="zh-CN" sz="1800" dirty="0"/>
              <a:t>section</a:t>
            </a:r>
            <a:r>
              <a:rPr lang="zh-CN" altLang="zh-CN" sz="1800" dirty="0"/>
              <a:t>具有更明确的语义，它代表</a:t>
            </a:r>
            <a:r>
              <a:rPr lang="zh-CN" altLang="zh-CN" sz="1800" dirty="0">
                <a:solidFill>
                  <a:srgbClr val="FF0000"/>
                </a:solidFill>
              </a:rPr>
              <a:t>一个独立的、完整的相关内容块</a:t>
            </a:r>
            <a:r>
              <a:rPr lang="zh-CN" altLang="zh-CN" sz="1800" dirty="0"/>
              <a:t>，可独立于页面其它内容使用。例如论坛帖子、博客文章、新闻故事、评论等。</a:t>
            </a:r>
            <a:endParaRPr lang="en-US" altLang="zh-CN" sz="1800" dirty="0"/>
          </a:p>
          <a:p>
            <a:pPr marL="0" indent="0">
              <a:lnSpc>
                <a:spcPts val="3200"/>
              </a:lnSpc>
              <a:buNone/>
            </a:pPr>
            <a:r>
              <a:rPr lang="en-US" altLang="zh-CN" sz="1800" dirty="0"/>
              <a:t>    </a:t>
            </a:r>
            <a:r>
              <a:rPr lang="zh-CN" altLang="zh-CN" sz="1800" dirty="0"/>
              <a:t>一般来说，</a:t>
            </a:r>
            <a:r>
              <a:rPr lang="en-US" altLang="zh-CN" sz="1800" dirty="0"/>
              <a:t>article</a:t>
            </a:r>
            <a:r>
              <a:rPr lang="zh-CN" altLang="zh-CN" sz="1800" dirty="0"/>
              <a:t>会有标题部分，通常包含在</a:t>
            </a:r>
            <a:r>
              <a:rPr lang="en-US" altLang="zh-CN" sz="1800" dirty="0"/>
              <a:t>header</a:t>
            </a:r>
            <a:r>
              <a:rPr lang="zh-CN" altLang="zh-CN" sz="1800" dirty="0"/>
              <a:t>内，有时也会包含</a:t>
            </a:r>
            <a:r>
              <a:rPr lang="en-US" altLang="zh-CN" sz="1800" dirty="0"/>
              <a:t>footer</a:t>
            </a:r>
            <a:r>
              <a:rPr lang="zh-CN" altLang="zh-CN" sz="1800" dirty="0"/>
              <a:t>。</a:t>
            </a:r>
            <a:r>
              <a:rPr lang="en-US" altLang="zh-CN" sz="1800" dirty="0"/>
              <a:t>article</a:t>
            </a:r>
            <a:r>
              <a:rPr lang="zh-CN" altLang="zh-CN" sz="1800" dirty="0"/>
              <a:t>标记可以嵌套，内层的</a:t>
            </a:r>
            <a:r>
              <a:rPr lang="en-US" altLang="zh-CN" sz="1800" dirty="0"/>
              <a:t>article</a:t>
            </a:r>
            <a:r>
              <a:rPr lang="zh-CN" altLang="zh-CN" sz="1800" dirty="0"/>
              <a:t>对外层的</a:t>
            </a:r>
            <a:r>
              <a:rPr lang="en-US" altLang="zh-CN" sz="1800" dirty="0"/>
              <a:t>article</a:t>
            </a:r>
            <a:r>
              <a:rPr lang="zh-CN" altLang="zh-CN" sz="1800" dirty="0"/>
              <a:t>标记有隶属关系。例如</a:t>
            </a:r>
            <a:r>
              <a:rPr lang="en-US" altLang="zh-CN" sz="1800" dirty="0"/>
              <a:t>1</a:t>
            </a:r>
            <a:r>
              <a:rPr lang="zh-CN" altLang="zh-CN" sz="1800" dirty="0"/>
              <a:t>篇博客的文章可以用</a:t>
            </a:r>
            <a:r>
              <a:rPr lang="en-US" altLang="zh-CN" sz="1800" dirty="0"/>
              <a:t>article</a:t>
            </a:r>
            <a:r>
              <a:rPr lang="zh-CN" altLang="zh-CN" sz="1800" dirty="0"/>
              <a:t>显示，然后后续的一些评论可以用</a:t>
            </a:r>
            <a:r>
              <a:rPr lang="en-US" altLang="zh-CN" sz="1800" dirty="0"/>
              <a:t>article</a:t>
            </a:r>
            <a:r>
              <a:rPr lang="zh-CN" altLang="zh-CN" sz="1800" dirty="0"/>
              <a:t>的形式嵌入其中。</a:t>
            </a:r>
            <a:endParaRPr lang="en-US" altLang="zh-CN" sz="1800" dirty="0"/>
          </a:p>
          <a:p>
            <a:pPr marL="0" indent="0">
              <a:lnSpc>
                <a:spcPts val="3200"/>
              </a:lnSpc>
              <a:buNone/>
            </a:pPr>
            <a:r>
              <a:rPr lang="en-US" altLang="zh-CN" sz="1800" dirty="0"/>
              <a:t>【</a:t>
            </a:r>
            <a:r>
              <a:rPr lang="zh-CN" altLang="en-US" sz="1800" dirty="0"/>
              <a:t>例</a:t>
            </a:r>
            <a:r>
              <a:rPr lang="en-US" altLang="zh-CN" sz="1800" dirty="0"/>
              <a:t>13-2-3】</a:t>
            </a:r>
            <a:r>
              <a:rPr lang="zh-CN" altLang="en-US" sz="1800" dirty="0"/>
              <a:t>文章</a:t>
            </a:r>
            <a:r>
              <a:rPr lang="en-US" altLang="zh-CN" sz="1800" dirty="0"/>
              <a:t>article </a:t>
            </a:r>
            <a:r>
              <a:rPr lang="zh-CN" altLang="en-US" sz="1800" dirty="0"/>
              <a:t>标记的应用。</a:t>
            </a:r>
            <a:endParaRPr lang="zh-CN" altLang="zh-CN" sz="1800" dirty="0"/>
          </a:p>
          <a:p>
            <a:pPr>
              <a:lnSpc>
                <a:spcPts val="3200"/>
              </a:lnSpc>
            </a:pPr>
            <a:endParaRPr lang="zh-CN"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5105400" cy="20574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edu_13_2_3.html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结构元素</a:t>
            </a:r>
            <a:r>
              <a:rPr lang="en-US" altLang="zh-CN" sz="1400" dirty="0" err="1">
                <a:latin typeface="Verdana" pitchFamily="34" charset="0"/>
                <a:ea typeface="Verdana" pitchFamily="34" charset="0"/>
                <a:cs typeface="Verdana" pitchFamily="34" charset="0"/>
              </a:rPr>
              <a:t>artical</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header</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&lt;article&gt;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&lt;header&gt;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&lt;hgroup&gt;</a:t>
            </a:r>
          </a:p>
        </p:txBody>
      </p:sp>
      <p:pic>
        <p:nvPicPr>
          <p:cNvPr id="117762" name="Picture 2"/>
          <p:cNvPicPr>
            <a:picLocks noChangeAspect="1" noChangeArrowheads="1"/>
          </p:cNvPicPr>
          <p:nvPr/>
        </p:nvPicPr>
        <p:blipFill>
          <a:blip r:embed="rId2" cstate="print"/>
          <a:srcRect/>
          <a:stretch>
            <a:fillRect/>
          </a:stretch>
        </p:blipFill>
        <p:spPr bwMode="auto">
          <a:xfrm>
            <a:off x="5867400" y="971550"/>
            <a:ext cx="3043238" cy="1635450"/>
          </a:xfrm>
          <a:prstGeom prst="rect">
            <a:avLst/>
          </a:prstGeom>
          <a:noFill/>
          <a:ln w="9525">
            <a:noFill/>
            <a:miter lim="800000"/>
            <a:headEnd/>
            <a:tailEnd/>
          </a:ln>
        </p:spPr>
      </p:pic>
      <p:sp>
        <p:nvSpPr>
          <p:cNvPr id="5" name="矩形 4"/>
          <p:cNvSpPr/>
          <p:nvPr/>
        </p:nvSpPr>
        <p:spPr>
          <a:xfrm>
            <a:off x="533400" y="2876550"/>
            <a:ext cx="8534400" cy="1887696"/>
          </a:xfrm>
          <a:prstGeom prst="rect">
            <a:avLst/>
          </a:prstGeom>
        </p:spPr>
        <p:txBody>
          <a:bodyPr wrap="square">
            <a:spAutoFit/>
          </a:bodyPr>
          <a:lstStyle/>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&lt;h1&gt;HTML 5</a:t>
            </a:r>
            <a:r>
              <a:rPr lang="zh-CN" altLang="en-US" sz="1400" b="0" dirty="0">
                <a:latin typeface="Verdana" pitchFamily="34" charset="0"/>
                <a:ea typeface="微软雅黑" pitchFamily="34" charset="-122"/>
                <a:cs typeface="Verdana" pitchFamily="34" charset="0"/>
              </a:rPr>
              <a:t>结构元素的简介</a:t>
            </a:r>
            <a:r>
              <a:rPr lang="en-US" altLang="zh-CN" sz="1400" b="0" dirty="0">
                <a:latin typeface="Verdana" pitchFamily="34" charset="0"/>
                <a:ea typeface="Verdana" pitchFamily="34" charset="0"/>
                <a:cs typeface="Verdana" pitchFamily="34" charset="0"/>
              </a:rPr>
              <a:t>&lt;/h1&gt;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&lt;h2&gt;HTML 5</a:t>
            </a:r>
            <a:r>
              <a:rPr lang="zh-CN" altLang="en-US" sz="1400" b="0" dirty="0">
                <a:latin typeface="Verdana" pitchFamily="34" charset="0"/>
                <a:ea typeface="微软雅黑" pitchFamily="34" charset="-122"/>
                <a:cs typeface="Verdana" pitchFamily="34" charset="0"/>
              </a:rPr>
              <a:t>的诞生</a:t>
            </a:r>
            <a:r>
              <a:rPr lang="en-US" altLang="zh-CN" sz="1400" b="0" dirty="0">
                <a:latin typeface="Verdana" pitchFamily="34" charset="0"/>
                <a:ea typeface="Verdana" pitchFamily="34" charset="0"/>
                <a:cs typeface="Verdana" pitchFamily="34" charset="0"/>
              </a:rPr>
              <a:t>&lt;/h2&gt;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&lt;/hgroup&gt;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&lt;time </a:t>
            </a:r>
            <a:r>
              <a:rPr lang="en-US" altLang="zh-CN" sz="1400" b="0" dirty="0" err="1">
                <a:latin typeface="Verdana" pitchFamily="34" charset="0"/>
                <a:ea typeface="Verdana" pitchFamily="34" charset="0"/>
                <a:cs typeface="Verdana" pitchFamily="34" charset="0"/>
              </a:rPr>
              <a:t>datetime</a:t>
            </a:r>
            <a:r>
              <a:rPr lang="en-US" altLang="zh-CN" sz="1400" b="0" dirty="0">
                <a:latin typeface="Verdana" pitchFamily="34" charset="0"/>
                <a:ea typeface="Verdana" pitchFamily="34" charset="0"/>
                <a:cs typeface="Verdana" pitchFamily="34" charset="0"/>
              </a:rPr>
              <a:t>="2017-04-28"&gt;2017-04-28&lt;/time&gt;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&lt;/header&gt;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&lt;p&gt;HTML5 </a:t>
            </a:r>
            <a:r>
              <a:rPr lang="zh-CN" altLang="en-US" sz="1400" b="0" dirty="0">
                <a:latin typeface="Verdana" pitchFamily="34" charset="0"/>
                <a:ea typeface="微软雅黑" pitchFamily="34" charset="-122"/>
                <a:cs typeface="Verdana" pitchFamily="34" charset="0"/>
              </a:rPr>
              <a:t>引入了许多新元素，包括几个用于更好地描述文本结构的元素。在本文中，我们将了解这些 </a:t>
            </a:r>
            <a:r>
              <a:rPr lang="en-US" altLang="zh-CN" sz="1400" b="0" dirty="0">
                <a:latin typeface="Verdana" pitchFamily="34" charset="0"/>
                <a:ea typeface="Verdana" pitchFamily="34" charset="0"/>
                <a:cs typeface="Verdana" pitchFamily="34" charset="0"/>
              </a:rPr>
              <a:t>HTML5 </a:t>
            </a:r>
            <a:r>
              <a:rPr lang="zh-CN" altLang="en-US" sz="1400" b="0" dirty="0">
                <a:latin typeface="Verdana" pitchFamily="34" charset="0"/>
                <a:ea typeface="微软雅黑" pitchFamily="34" charset="-122"/>
                <a:cs typeface="Verdana" pitchFamily="34" charset="0"/>
              </a:rPr>
              <a:t>引入的新的结构化元素以及如何使用它们将一个文档划分成几个内容块。</a:t>
            </a:r>
            <a:r>
              <a:rPr lang="en-US" altLang="zh-CN" sz="1400" b="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&lt;/article&gt;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&lt;/html&gt;</a:t>
            </a:r>
            <a:endParaRPr lang="zh-CN" altLang="en-US" sz="2400" b="0" dirty="0">
              <a:latin typeface="Verdana" pitchFamily="34" charset="0"/>
              <a:ea typeface="微软雅黑" pitchFamily="34" charset="-122"/>
              <a:cs typeface="Verdan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8509000" cy="3886199"/>
          </a:xfrm>
        </p:spPr>
        <p:txBody>
          <a:bodyPr/>
          <a:lstStyle/>
          <a:p>
            <a:pPr>
              <a:lnSpc>
                <a:spcPts val="3200"/>
              </a:lnSpc>
              <a:buNone/>
            </a:pPr>
            <a:r>
              <a:rPr lang="en-US" altLang="zh-CN" sz="1800" dirty="0"/>
              <a:t>4</a:t>
            </a:r>
            <a:r>
              <a:rPr lang="zh-CN" altLang="en-US" sz="1800" dirty="0"/>
              <a:t>、</a:t>
            </a:r>
            <a:r>
              <a:rPr lang="en-US" altLang="zh-CN" sz="1800" dirty="0"/>
              <a:t>section </a:t>
            </a:r>
            <a:r>
              <a:rPr lang="zh-CN" altLang="en-US" sz="1800" dirty="0"/>
              <a:t>标记</a:t>
            </a:r>
          </a:p>
          <a:p>
            <a:pPr marL="0" indent="0">
              <a:lnSpc>
                <a:spcPts val="3200"/>
              </a:lnSpc>
              <a:buNone/>
            </a:pPr>
            <a:r>
              <a:rPr lang="en-US" altLang="zh-CN" sz="1800" dirty="0"/>
              <a:t>     </a:t>
            </a:r>
            <a:r>
              <a:rPr lang="en-US" altLang="zh-CN" sz="1800" dirty="0">
                <a:solidFill>
                  <a:srgbClr val="FF0000"/>
                </a:solidFill>
                <a:effectLst>
                  <a:outerShdw blurRad="38100" dist="38100" dir="2700000" algn="tl">
                    <a:srgbClr val="000000">
                      <a:alpha val="43137"/>
                    </a:srgbClr>
                  </a:outerShdw>
                </a:effectLst>
              </a:rPr>
              <a:t>section</a:t>
            </a:r>
            <a:r>
              <a:rPr lang="zh-CN" altLang="en-US" sz="1800" dirty="0">
                <a:solidFill>
                  <a:srgbClr val="FF0000"/>
                </a:solidFill>
                <a:effectLst>
                  <a:outerShdw blurRad="38100" dist="38100" dir="2700000" algn="tl">
                    <a:srgbClr val="000000">
                      <a:alpha val="43137"/>
                    </a:srgbClr>
                  </a:outerShdw>
                </a:effectLst>
              </a:rPr>
              <a:t>标记</a:t>
            </a:r>
            <a:r>
              <a:rPr lang="zh-CN" altLang="en-US" sz="1800" dirty="0"/>
              <a:t>定义文档中的节。例如章节、页眉、页脚或文档中的其他部分。一般用于成节的内容，会在文档流中开始一个新的节。它用来表现普通的文档内容或应用区块，通常由内容及其标题组成。</a:t>
            </a:r>
            <a:r>
              <a:rPr lang="en-US" altLang="zh-CN" sz="1800" dirty="0"/>
              <a:t>section </a:t>
            </a:r>
            <a:r>
              <a:rPr lang="zh-CN" altLang="en-US" sz="1800" dirty="0"/>
              <a:t>元素不是一个普通的容器元素，它表示一段专题性的内容，可以带有标题。如果描述一件具体的事物，建议使用</a:t>
            </a:r>
            <a:r>
              <a:rPr lang="en-US" altLang="zh-CN" sz="1800" dirty="0"/>
              <a:t>article </a:t>
            </a:r>
            <a:r>
              <a:rPr lang="zh-CN" altLang="en-US" sz="1800" dirty="0"/>
              <a:t>来代替</a:t>
            </a:r>
            <a:r>
              <a:rPr lang="en-US" altLang="zh-CN" sz="1800" dirty="0"/>
              <a:t>section</a:t>
            </a:r>
            <a:r>
              <a:rPr lang="zh-CN" altLang="en-US" sz="1800" dirty="0"/>
              <a:t>；如果使用</a:t>
            </a:r>
            <a:r>
              <a:rPr lang="en-US" altLang="zh-CN" sz="1800" dirty="0"/>
              <a:t>section</a:t>
            </a:r>
            <a:r>
              <a:rPr lang="zh-CN" altLang="en-US" sz="1800" dirty="0"/>
              <a:t>，仍可以使用</a:t>
            </a:r>
            <a:r>
              <a:rPr lang="en-US" altLang="zh-CN" sz="1800" dirty="0"/>
              <a:t>h1 </a:t>
            </a:r>
            <a:r>
              <a:rPr lang="zh-CN" altLang="en-US" sz="1800" dirty="0"/>
              <a:t>作为标题，而不用担心它所处的位置。如果一个容器需要定义样式或定义行为，建议用</a:t>
            </a:r>
            <a:r>
              <a:rPr lang="en-US" altLang="zh-CN" sz="1800" dirty="0"/>
              <a:t>div </a:t>
            </a:r>
            <a:r>
              <a:rPr lang="zh-CN" altLang="en-US" sz="1800" dirty="0"/>
              <a:t>元素。</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4724400" cy="3886199"/>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edu_13_2_4.html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结构元素</a:t>
            </a:r>
            <a:r>
              <a:rPr lang="en-US" altLang="zh-CN" sz="1400" dirty="0" err="1">
                <a:latin typeface="Verdana" pitchFamily="34" charset="0"/>
                <a:ea typeface="Verdana" pitchFamily="34" charset="0"/>
                <a:cs typeface="Verdana" pitchFamily="34" charset="0"/>
              </a:rPr>
              <a:t>artical</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section</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&lt;h1&gt;section</a:t>
            </a:r>
            <a:r>
              <a:rPr lang="zh-CN" altLang="en-US" sz="1400" dirty="0">
                <a:latin typeface="Verdana" pitchFamily="34" charset="0"/>
                <a:cs typeface="Verdana" pitchFamily="34" charset="0"/>
              </a:rPr>
              <a:t>标记</a:t>
            </a:r>
            <a:r>
              <a:rPr lang="en-US" altLang="zh-CN" sz="1400" dirty="0">
                <a:latin typeface="Verdana" pitchFamily="34" charset="0"/>
                <a:ea typeface="Verdana" pitchFamily="34" charset="0"/>
                <a:cs typeface="Verdana" pitchFamily="34" charset="0"/>
              </a:rPr>
              <a:t>&lt;/h1&gt;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&lt;p&gt;</a:t>
            </a:r>
            <a:r>
              <a:rPr lang="zh-CN" altLang="en-US" sz="1400" dirty="0">
                <a:latin typeface="Verdana" pitchFamily="34" charset="0"/>
                <a:cs typeface="Verdana" pitchFamily="34" charset="0"/>
              </a:rPr>
              <a:t>用来定义文档中的节</a:t>
            </a:r>
            <a:r>
              <a:rPr lang="en-US" altLang="zh-CN" sz="1400" dirty="0">
                <a:latin typeface="Verdana" pitchFamily="34" charset="0"/>
                <a:ea typeface="Verdana" pitchFamily="34" charset="0"/>
                <a:cs typeface="Verdana" pitchFamily="34" charset="0"/>
              </a:rPr>
              <a:t>(section</a:t>
            </a:r>
            <a:r>
              <a:rPr lang="zh-CN" altLang="en-US" sz="1400" dirty="0">
                <a:latin typeface="Verdana" pitchFamily="34" charset="0"/>
                <a:cs typeface="Verdana" pitchFamily="34" charset="0"/>
              </a:rPr>
              <a:t>、区段</a:t>
            </a:r>
            <a:r>
              <a:rPr lang="en-US" altLang="zh-CN" sz="1400" dirty="0">
                <a:latin typeface="Verdana" pitchFamily="34" charset="0"/>
                <a:ea typeface="Verdana" pitchFamily="34" charset="0"/>
                <a:cs typeface="Verdana" pitchFamily="34" charset="0"/>
              </a:rPr>
              <a:t>)</a:t>
            </a:r>
            <a:r>
              <a:rPr lang="zh-CN" altLang="en-US" sz="1400" dirty="0">
                <a:latin typeface="Verdana" pitchFamily="34" charset="0"/>
                <a:cs typeface="Verdana" pitchFamily="34" charset="0"/>
              </a:rPr>
              <a:t>。比如章节、页眉、页脚或文档中的其他部分。</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&lt;h1&gt;article</a:t>
            </a:r>
            <a:r>
              <a:rPr lang="zh-CN" altLang="en-US" sz="1400" dirty="0">
                <a:latin typeface="Verdana" pitchFamily="34" charset="0"/>
                <a:cs typeface="Verdana" pitchFamily="34" charset="0"/>
              </a:rPr>
              <a:t>标记</a:t>
            </a:r>
            <a:r>
              <a:rPr lang="en-US" altLang="zh-CN" sz="1400" dirty="0">
                <a:latin typeface="Verdana" pitchFamily="34" charset="0"/>
                <a:ea typeface="Verdana" pitchFamily="34" charset="0"/>
                <a:cs typeface="Verdana" pitchFamily="34" charset="0"/>
              </a:rPr>
              <a:t>&lt;/h1&gt;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&lt;p&gt;article</a:t>
            </a:r>
            <a:r>
              <a:rPr lang="zh-CN" altLang="en-US" sz="1400" dirty="0">
                <a:latin typeface="Verdana" pitchFamily="34" charset="0"/>
                <a:cs typeface="Verdana" pitchFamily="34" charset="0"/>
              </a:rPr>
              <a:t>标记标识了</a:t>
            </a:r>
            <a:r>
              <a:rPr lang="en-US" altLang="zh-CN" sz="1400" dirty="0">
                <a:latin typeface="Verdana" pitchFamily="34" charset="0"/>
                <a:ea typeface="Verdana" pitchFamily="34" charset="0"/>
                <a:cs typeface="Verdana" pitchFamily="34" charset="0"/>
              </a:rPr>
              <a:t>Web</a:t>
            </a:r>
            <a:r>
              <a:rPr lang="zh-CN" altLang="en-US" sz="1400" dirty="0">
                <a:latin typeface="Verdana" pitchFamily="34" charset="0"/>
                <a:cs typeface="Verdana" pitchFamily="34" charset="0"/>
              </a:rPr>
              <a:t>页面中的主要内容。以博客为例，每篇帖子都构成一个重要内容。</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118786" name="Picture 2"/>
          <p:cNvPicPr>
            <a:picLocks noChangeAspect="1" noChangeArrowheads="1"/>
          </p:cNvPicPr>
          <p:nvPr/>
        </p:nvPicPr>
        <p:blipFill>
          <a:blip r:embed="rId2" cstate="print"/>
          <a:srcRect/>
          <a:stretch>
            <a:fillRect/>
          </a:stretch>
        </p:blipFill>
        <p:spPr bwMode="auto">
          <a:xfrm>
            <a:off x="5410200" y="1733550"/>
            <a:ext cx="3505200" cy="220118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8509000" cy="3886199"/>
          </a:xfrm>
        </p:spPr>
        <p:txBody>
          <a:bodyPr/>
          <a:lstStyle/>
          <a:p>
            <a:pPr>
              <a:lnSpc>
                <a:spcPts val="3200"/>
              </a:lnSpc>
              <a:spcBef>
                <a:spcPts val="0"/>
              </a:spcBef>
              <a:spcAft>
                <a:spcPts val="0"/>
              </a:spcAft>
              <a:buNone/>
            </a:pPr>
            <a:r>
              <a:rPr lang="en-US" altLang="zh-CN" sz="1800" dirty="0"/>
              <a:t>5</a:t>
            </a:r>
            <a:r>
              <a:rPr lang="zh-CN" altLang="en-US" sz="1800" dirty="0"/>
              <a:t>、</a:t>
            </a:r>
            <a:r>
              <a:rPr lang="en-US" altLang="zh-CN" sz="1800" dirty="0"/>
              <a:t>aside </a:t>
            </a:r>
            <a:r>
              <a:rPr lang="zh-CN" altLang="en-US" sz="1800" dirty="0"/>
              <a:t>标记</a:t>
            </a:r>
          </a:p>
          <a:p>
            <a:pPr marL="0" indent="0">
              <a:lnSpc>
                <a:spcPts val="3200"/>
              </a:lnSpc>
              <a:spcBef>
                <a:spcPts val="0"/>
              </a:spcBef>
              <a:spcAft>
                <a:spcPts val="0"/>
              </a:spcAft>
              <a:buNone/>
            </a:pPr>
            <a:r>
              <a:rPr lang="en-US" altLang="zh-CN" sz="1800" dirty="0"/>
              <a:t>     </a:t>
            </a:r>
            <a:r>
              <a:rPr lang="en-US" altLang="zh-CN" sz="1800" dirty="0">
                <a:solidFill>
                  <a:srgbClr val="FF0000"/>
                </a:solidFill>
                <a:effectLst>
                  <a:outerShdw blurRad="38100" dist="38100" dir="2700000" algn="tl">
                    <a:srgbClr val="000000">
                      <a:alpha val="43137"/>
                    </a:srgbClr>
                  </a:outerShdw>
                </a:effectLst>
              </a:rPr>
              <a:t>aside</a:t>
            </a:r>
            <a:r>
              <a:rPr lang="zh-CN" altLang="en-US" sz="1800" dirty="0">
                <a:solidFill>
                  <a:srgbClr val="FF0000"/>
                </a:solidFill>
                <a:effectLst>
                  <a:outerShdw blurRad="38100" dist="38100" dir="2700000" algn="tl">
                    <a:srgbClr val="000000">
                      <a:alpha val="43137"/>
                    </a:srgbClr>
                  </a:outerShdw>
                </a:effectLst>
              </a:rPr>
              <a:t>（侧栏，也称为旁注）标记</a:t>
            </a:r>
            <a:r>
              <a:rPr lang="zh-CN" altLang="en-US" sz="1800" dirty="0"/>
              <a:t>用来说明其所包含的内容与页面主要内容相关，但不是该页面的一部分，类似于使用</a:t>
            </a:r>
            <a:r>
              <a:rPr lang="zh-CN" altLang="en-US" sz="1800" dirty="0">
                <a:solidFill>
                  <a:srgbClr val="FF0000"/>
                </a:solidFill>
              </a:rPr>
              <a:t>括号对正文进行注释（就像这样）</a:t>
            </a:r>
            <a:r>
              <a:rPr lang="zh-CN" altLang="en-US" sz="1800" dirty="0"/>
              <a:t>。括号中的内容提供关于该元素的一些附加信息，例如广告、成组的链接、侧栏等。</a:t>
            </a:r>
            <a:endParaRPr lang="en-US" altLang="zh-CN" sz="1800" dirty="0"/>
          </a:p>
          <a:p>
            <a:pPr marL="0" indent="0">
              <a:spcBef>
                <a:spcPts val="600"/>
              </a:spcBef>
              <a:spcAft>
                <a:spcPts val="600"/>
              </a:spcAft>
              <a:buNone/>
            </a:pPr>
            <a:r>
              <a:rPr lang="en-US" altLang="zh-CN" sz="1800" dirty="0"/>
              <a:t>【</a:t>
            </a:r>
            <a:r>
              <a:rPr lang="zh-CN" altLang="en-US" sz="1800" dirty="0"/>
              <a:t>例</a:t>
            </a:r>
            <a:r>
              <a:rPr lang="en-US" altLang="zh-CN" sz="1800" dirty="0"/>
              <a:t>13-2-5】aside </a:t>
            </a:r>
            <a:r>
              <a:rPr lang="zh-CN" altLang="en-US" sz="1800" dirty="0"/>
              <a:t>标记的应用。</a:t>
            </a:r>
            <a:endParaRPr lang="en-US" altLang="zh-CN" sz="1800" dirty="0"/>
          </a:p>
          <a:p>
            <a:pPr>
              <a:lnSpc>
                <a:spcPts val="2000"/>
              </a:lnSpc>
              <a:spcBef>
                <a:spcPts val="0"/>
              </a:spcBef>
              <a:spcAft>
                <a:spcPts val="0"/>
              </a:spcAft>
              <a:buNone/>
            </a:pPr>
            <a:r>
              <a:rPr lang="en-US" altLang="zh-CN" sz="1400" dirty="0"/>
              <a:t>&lt;!-- edu_13_2_5.html --&gt;</a:t>
            </a:r>
          </a:p>
          <a:p>
            <a:pPr>
              <a:lnSpc>
                <a:spcPts val="20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20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2000"/>
              </a:lnSpc>
              <a:spcBef>
                <a:spcPts val="0"/>
              </a:spcBef>
              <a:spcAft>
                <a:spcPts val="0"/>
              </a:spcAft>
              <a:buNone/>
            </a:pPr>
            <a:r>
              <a:rPr lang="en-US" altLang="zh-CN" sz="1400" dirty="0"/>
              <a:t>&lt;head&gt;</a:t>
            </a:r>
          </a:p>
          <a:p>
            <a:pPr>
              <a:lnSpc>
                <a:spcPts val="20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2000"/>
              </a:lnSpc>
              <a:spcBef>
                <a:spcPts val="0"/>
              </a:spcBef>
              <a:spcAft>
                <a:spcPts val="0"/>
              </a:spcAft>
              <a:buNone/>
            </a:pPr>
            <a:r>
              <a:rPr lang="en-US" altLang="zh-CN" sz="1400" dirty="0"/>
              <a:t>&lt;title&gt;HTML5</a:t>
            </a:r>
            <a:r>
              <a:rPr lang="zh-CN" altLang="en-US" sz="1400" dirty="0"/>
              <a:t>结构元素</a:t>
            </a:r>
            <a:r>
              <a:rPr lang="en-US" altLang="zh-CN" sz="1400" dirty="0"/>
              <a:t>aside</a:t>
            </a:r>
            <a:r>
              <a:rPr lang="zh-CN" altLang="en-US" sz="1400" dirty="0"/>
              <a:t>和</a:t>
            </a:r>
            <a:r>
              <a:rPr lang="en-US" altLang="zh-CN" sz="1400" dirty="0" err="1"/>
              <a:t>artical</a:t>
            </a:r>
            <a:r>
              <a:rPr lang="zh-CN" altLang="en-US" sz="1400" dirty="0"/>
              <a:t>标记的应用</a:t>
            </a:r>
            <a:r>
              <a:rPr lang="en-US" altLang="zh-CN" sz="1400" dirty="0"/>
              <a:t>&lt;/title&gt;</a:t>
            </a:r>
          </a:p>
          <a:p>
            <a:pPr>
              <a:lnSpc>
                <a:spcPts val="2000"/>
              </a:lnSpc>
              <a:spcBef>
                <a:spcPts val="0"/>
              </a:spcBef>
              <a:spcAft>
                <a:spcPts val="0"/>
              </a:spcAft>
              <a:buNone/>
            </a:pPr>
            <a:r>
              <a:rPr lang="en-US" altLang="zh-CN" sz="1400" dirty="0"/>
              <a:t>&lt;/head&gt;</a:t>
            </a:r>
          </a:p>
          <a:p>
            <a:pPr marL="0" indent="0">
              <a:spcBef>
                <a:spcPts val="0"/>
              </a:spcBef>
              <a:spcAft>
                <a:spcPts val="0"/>
              </a:spcAft>
              <a:buNone/>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dirty="0"/>
              <a:t>本章学习目标 </a:t>
            </a:r>
          </a:p>
        </p:txBody>
      </p:sp>
      <p:sp>
        <p:nvSpPr>
          <p:cNvPr id="97283" name="Rectangle 3"/>
          <p:cNvSpPr>
            <a:spLocks noGrp="1" noChangeArrowheads="1"/>
          </p:cNvSpPr>
          <p:nvPr>
            <p:ph idx="1"/>
          </p:nvPr>
        </p:nvSpPr>
        <p:spPr>
          <a:xfrm>
            <a:off x="533400" y="819151"/>
            <a:ext cx="8509000" cy="3810000"/>
          </a:xfrm>
        </p:spPr>
        <p:txBody>
          <a:bodyPr/>
          <a:lstStyle/>
          <a:p>
            <a:pPr>
              <a:lnSpc>
                <a:spcPts val="2400"/>
              </a:lnSpc>
              <a:spcBef>
                <a:spcPts val="600"/>
              </a:spcBef>
              <a:spcAft>
                <a:spcPts val="0"/>
              </a:spcAft>
              <a:buNone/>
            </a:pPr>
            <a:r>
              <a:rPr lang="en-US" altLang="zh-CN" sz="1800" dirty="0"/>
              <a:t>Web </a:t>
            </a:r>
            <a:r>
              <a:rPr lang="zh-CN" altLang="en-US" sz="1800" dirty="0"/>
              <a:t>移动前端开发工程师应掌握以下内容：</a:t>
            </a:r>
          </a:p>
          <a:p>
            <a:pPr indent="-176213">
              <a:lnSpc>
                <a:spcPts val="2400"/>
              </a:lnSpc>
              <a:spcBef>
                <a:spcPts val="600"/>
              </a:spcBef>
              <a:spcAft>
                <a:spcPts val="0"/>
              </a:spcAft>
              <a:buFont typeface="Wingdings" pitchFamily="2" charset="2"/>
              <a:buChar char="Ø"/>
              <a:tabLst>
                <a:tab pos="182563" algn="l"/>
              </a:tabLst>
            </a:pPr>
            <a:r>
              <a:rPr lang="zh-CN" altLang="en-US" sz="1800" dirty="0"/>
              <a:t>熟悉掌握</a:t>
            </a:r>
            <a:r>
              <a:rPr lang="en-US" altLang="zh-CN" sz="1800" dirty="0"/>
              <a:t>HTML5 </a:t>
            </a:r>
            <a:r>
              <a:rPr lang="zh-CN" altLang="en-US" sz="1800" dirty="0"/>
              <a:t>新特性。</a:t>
            </a:r>
            <a:endParaRPr lang="en-US" altLang="zh-CN" sz="1800" dirty="0"/>
          </a:p>
          <a:p>
            <a:pPr indent="-176213">
              <a:lnSpc>
                <a:spcPts val="2400"/>
              </a:lnSpc>
              <a:spcBef>
                <a:spcPts val="600"/>
              </a:spcBef>
              <a:spcAft>
                <a:spcPts val="0"/>
              </a:spcAft>
              <a:buFont typeface="Wingdings" pitchFamily="2" charset="2"/>
              <a:buChar char="Ø"/>
              <a:tabLst>
                <a:tab pos="182563" algn="l"/>
              </a:tabLst>
            </a:pPr>
            <a:r>
              <a:rPr lang="zh-CN" altLang="en-US" sz="1800" dirty="0"/>
              <a:t>掌握</a:t>
            </a:r>
            <a:r>
              <a:rPr lang="en-US" altLang="zh-CN" sz="1800" dirty="0"/>
              <a:t>HTML5 </a:t>
            </a:r>
            <a:r>
              <a:rPr lang="zh-CN" altLang="en-US" sz="1800" dirty="0"/>
              <a:t>页面结构。</a:t>
            </a:r>
          </a:p>
          <a:p>
            <a:pPr indent="-176213">
              <a:lnSpc>
                <a:spcPts val="2400"/>
              </a:lnSpc>
              <a:spcBef>
                <a:spcPts val="600"/>
              </a:spcBef>
              <a:spcAft>
                <a:spcPts val="0"/>
              </a:spcAft>
              <a:buFont typeface="Wingdings" pitchFamily="2" charset="2"/>
              <a:buChar char="Ø"/>
              <a:tabLst>
                <a:tab pos="182563" algn="l"/>
              </a:tabLst>
            </a:pPr>
            <a:r>
              <a:rPr lang="zh-CN" altLang="en-US" sz="1800" dirty="0"/>
              <a:t>学会使用</a:t>
            </a:r>
            <a:r>
              <a:rPr lang="en-US" altLang="zh-CN" sz="1800" dirty="0"/>
              <a:t>HTML5 </a:t>
            </a:r>
            <a:r>
              <a:rPr lang="zh-CN" altLang="en-US" sz="1800" dirty="0"/>
              <a:t>新增元素和新增属性。</a:t>
            </a:r>
          </a:p>
          <a:p>
            <a:pPr indent="-176213">
              <a:lnSpc>
                <a:spcPts val="2400"/>
              </a:lnSpc>
              <a:spcBef>
                <a:spcPts val="600"/>
              </a:spcBef>
              <a:spcAft>
                <a:spcPts val="0"/>
              </a:spcAft>
              <a:buFont typeface="Wingdings" pitchFamily="2" charset="2"/>
              <a:buChar char="Ø"/>
              <a:tabLst>
                <a:tab pos="182563" algn="l"/>
              </a:tabLst>
            </a:pPr>
            <a:r>
              <a:rPr lang="zh-CN" altLang="en-US" sz="1800" dirty="0"/>
              <a:t>掌握</a:t>
            </a:r>
            <a:r>
              <a:rPr lang="en-US" altLang="zh-CN" sz="1800" dirty="0"/>
              <a:t>HTML5 </a:t>
            </a:r>
            <a:r>
              <a:rPr lang="zh-CN" altLang="en-US" sz="1800" dirty="0"/>
              <a:t>新增表单元素及新增属性的设置方法。</a:t>
            </a:r>
          </a:p>
          <a:p>
            <a:pPr indent="-176213">
              <a:lnSpc>
                <a:spcPts val="2400"/>
              </a:lnSpc>
              <a:spcBef>
                <a:spcPts val="600"/>
              </a:spcBef>
              <a:spcAft>
                <a:spcPts val="0"/>
              </a:spcAft>
              <a:buFont typeface="Wingdings" pitchFamily="2" charset="2"/>
              <a:buChar char="Ø"/>
              <a:tabLst>
                <a:tab pos="182563" algn="l"/>
              </a:tabLst>
            </a:pPr>
            <a:r>
              <a:rPr lang="zh-CN" altLang="en-US" sz="1800" dirty="0"/>
              <a:t>学会使用</a:t>
            </a:r>
            <a:r>
              <a:rPr lang="en-US" altLang="zh-CN" sz="1800" dirty="0"/>
              <a:t>HTML5 </a:t>
            </a:r>
            <a:r>
              <a:rPr lang="zh-CN" altLang="en-US" sz="1800" dirty="0"/>
              <a:t>的</a:t>
            </a:r>
            <a:r>
              <a:rPr lang="en-US" altLang="zh-CN" sz="1800" dirty="0"/>
              <a:t>Audio </a:t>
            </a:r>
            <a:r>
              <a:rPr lang="zh-CN" altLang="en-US" sz="1800" dirty="0"/>
              <a:t>和</a:t>
            </a:r>
            <a:r>
              <a:rPr lang="en-US" altLang="zh-CN" sz="1800" dirty="0"/>
              <a:t>Video </a:t>
            </a:r>
            <a:r>
              <a:rPr lang="zh-CN" altLang="en-US" sz="1800" dirty="0"/>
              <a:t>媒体元素。</a:t>
            </a:r>
          </a:p>
          <a:p>
            <a:pPr indent="-176213">
              <a:lnSpc>
                <a:spcPts val="2400"/>
              </a:lnSpc>
              <a:spcBef>
                <a:spcPts val="600"/>
              </a:spcBef>
              <a:spcAft>
                <a:spcPts val="0"/>
              </a:spcAft>
              <a:buFont typeface="Wingdings" pitchFamily="2" charset="2"/>
              <a:buChar char="Ø"/>
              <a:tabLst>
                <a:tab pos="182563" algn="l"/>
              </a:tabLst>
            </a:pPr>
            <a:r>
              <a:rPr lang="zh-CN" altLang="en-US" sz="1800" dirty="0"/>
              <a:t>学会</a:t>
            </a:r>
            <a:r>
              <a:rPr lang="en-US" altLang="zh-CN" sz="1800" dirty="0"/>
              <a:t>HTML5 </a:t>
            </a:r>
            <a:r>
              <a:rPr lang="zh-CN" altLang="en-US" sz="1800" dirty="0"/>
              <a:t>本地存储开发简易</a:t>
            </a:r>
            <a:r>
              <a:rPr lang="en-US" altLang="zh-CN" sz="1800" dirty="0"/>
              <a:t>Web </a:t>
            </a:r>
            <a:r>
              <a:rPr lang="zh-CN" altLang="en-US" sz="1800" dirty="0"/>
              <a:t>应用。</a:t>
            </a:r>
          </a:p>
          <a:p>
            <a:pPr indent="-176213">
              <a:lnSpc>
                <a:spcPts val="2400"/>
              </a:lnSpc>
              <a:spcBef>
                <a:spcPts val="600"/>
              </a:spcBef>
              <a:spcAft>
                <a:spcPts val="0"/>
              </a:spcAft>
              <a:buFont typeface="Wingdings" pitchFamily="2" charset="2"/>
              <a:buChar char="Ø"/>
              <a:tabLst>
                <a:tab pos="182563" algn="l"/>
              </a:tabLst>
            </a:pPr>
            <a:r>
              <a:rPr lang="zh-CN" altLang="en-US" sz="1800" dirty="0"/>
              <a:t>学会使用</a:t>
            </a:r>
            <a:r>
              <a:rPr lang="en-US" altLang="zh-CN" sz="1800" dirty="0"/>
              <a:t>CSS3 </a:t>
            </a:r>
            <a:r>
              <a:rPr lang="zh-CN" altLang="en-US" sz="1800" dirty="0"/>
              <a:t>的转换、过渡和动画等特性设计页面的动态效果。</a:t>
            </a:r>
          </a:p>
          <a:p>
            <a:pPr indent="-176213">
              <a:lnSpc>
                <a:spcPts val="2400"/>
              </a:lnSpc>
              <a:spcBef>
                <a:spcPts val="600"/>
              </a:spcBef>
              <a:spcAft>
                <a:spcPts val="0"/>
              </a:spcAft>
              <a:buFont typeface="Wingdings" pitchFamily="2" charset="2"/>
              <a:buChar char="Ø"/>
              <a:tabLst>
                <a:tab pos="182563" algn="l"/>
              </a:tabLst>
            </a:pPr>
            <a:r>
              <a:rPr lang="zh-CN" altLang="en-US" sz="1800" dirty="0"/>
              <a:t>学会设置与应用</a:t>
            </a:r>
            <a:r>
              <a:rPr lang="en-US" altLang="zh-CN" sz="1800" dirty="0"/>
              <a:t>CSS3 </a:t>
            </a:r>
            <a:r>
              <a:rPr lang="zh-CN" altLang="en-US" sz="1800" dirty="0"/>
              <a:t>文本效果及多列等属性。</a:t>
            </a:r>
            <a:endParaRPr lang="zh-CN" altLang="en-US" sz="1800" dirty="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5105400" cy="3810000"/>
          </a:xfrm>
        </p:spPr>
        <p:txBody>
          <a:bodyPr/>
          <a:lstStyle/>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r>
              <a:rPr lang="en-US" altLang="zh-CN" sz="1400" dirty="0"/>
              <a:t>&lt;header&gt;</a:t>
            </a:r>
            <a:r>
              <a:rPr lang="zh-CN" altLang="en-US" sz="1400" dirty="0"/>
              <a:t>我的博客</a:t>
            </a:r>
            <a:r>
              <a:rPr lang="en-US" altLang="zh-CN" sz="1400" dirty="0"/>
              <a:t>&lt;/header&gt; </a:t>
            </a:r>
          </a:p>
          <a:p>
            <a:pPr>
              <a:lnSpc>
                <a:spcPts val="1400"/>
              </a:lnSpc>
              <a:spcBef>
                <a:spcPts val="0"/>
              </a:spcBef>
              <a:spcAft>
                <a:spcPts val="0"/>
              </a:spcAft>
              <a:buNone/>
            </a:pPr>
            <a:r>
              <a:rPr lang="en-US" altLang="zh-CN" sz="1400" dirty="0"/>
              <a:t>&lt;section&gt; </a:t>
            </a:r>
          </a:p>
          <a:p>
            <a:pPr>
              <a:lnSpc>
                <a:spcPts val="1400"/>
              </a:lnSpc>
              <a:spcBef>
                <a:spcPts val="0"/>
              </a:spcBef>
              <a:spcAft>
                <a:spcPts val="0"/>
              </a:spcAft>
              <a:buNone/>
            </a:pPr>
            <a:r>
              <a:rPr lang="en-US" altLang="zh-CN" sz="1400" dirty="0"/>
              <a:t>&lt;article&gt; </a:t>
            </a:r>
          </a:p>
          <a:p>
            <a:pPr>
              <a:lnSpc>
                <a:spcPts val="1400"/>
              </a:lnSpc>
              <a:spcBef>
                <a:spcPts val="0"/>
              </a:spcBef>
              <a:spcAft>
                <a:spcPts val="0"/>
              </a:spcAft>
              <a:buNone/>
            </a:pPr>
            <a:r>
              <a:rPr lang="en-US" altLang="zh-CN" sz="1400" dirty="0"/>
              <a:t>&lt;p&gt; </a:t>
            </a:r>
          </a:p>
          <a:p>
            <a:pPr>
              <a:lnSpc>
                <a:spcPts val="1400"/>
              </a:lnSpc>
              <a:spcBef>
                <a:spcPts val="0"/>
              </a:spcBef>
              <a:spcAft>
                <a:spcPts val="0"/>
              </a:spcAft>
              <a:buNone/>
            </a:pPr>
            <a:r>
              <a:rPr lang="zh-CN" altLang="en-US" sz="1400" dirty="0"/>
              <a:t>这是页面上重要的内容部分。也许是博客文章。带</a:t>
            </a:r>
            <a:r>
              <a:rPr lang="en-US" altLang="zh-CN" sz="1400" dirty="0"/>
              <a:t>aside</a:t>
            </a:r>
            <a:r>
              <a:rPr lang="zh-CN" altLang="en-US" sz="1400" dirty="0"/>
              <a:t>元素。</a:t>
            </a:r>
          </a:p>
          <a:p>
            <a:pPr>
              <a:lnSpc>
                <a:spcPts val="1400"/>
              </a:lnSpc>
              <a:spcBef>
                <a:spcPts val="0"/>
              </a:spcBef>
              <a:spcAft>
                <a:spcPts val="0"/>
              </a:spcAft>
              <a:buNone/>
            </a:pPr>
            <a:r>
              <a:rPr lang="en-US" altLang="zh-CN" sz="1400" dirty="0"/>
              <a:t>&lt;/p&gt; </a:t>
            </a:r>
          </a:p>
          <a:p>
            <a:pPr>
              <a:lnSpc>
                <a:spcPts val="1400"/>
              </a:lnSpc>
              <a:spcBef>
                <a:spcPts val="0"/>
              </a:spcBef>
              <a:spcAft>
                <a:spcPts val="0"/>
              </a:spcAft>
              <a:buNone/>
            </a:pPr>
            <a:r>
              <a:rPr lang="en-US" altLang="zh-CN" sz="1400" dirty="0"/>
              <a:t>&lt;aside style="float:right;width:100px;height:100px;background:#EEffcc;"&gt; </a:t>
            </a:r>
          </a:p>
          <a:p>
            <a:pPr lvl="1">
              <a:lnSpc>
                <a:spcPts val="1400"/>
              </a:lnSpc>
              <a:spcBef>
                <a:spcPts val="0"/>
              </a:spcBef>
              <a:spcAft>
                <a:spcPts val="0"/>
              </a:spcAft>
              <a:buNone/>
            </a:pPr>
            <a:r>
              <a:rPr lang="en-US" altLang="zh-CN" sz="1400" b="0" dirty="0"/>
              <a:t>&lt;p&gt;</a:t>
            </a:r>
            <a:r>
              <a:rPr lang="zh-CN" altLang="en-US" sz="1400" b="0" dirty="0"/>
              <a:t>这是第一篇博客文章。 </a:t>
            </a:r>
            <a:r>
              <a:rPr lang="en-US" altLang="zh-CN" sz="1400" b="0" dirty="0"/>
              <a:t>&lt;/p&gt; </a:t>
            </a:r>
          </a:p>
          <a:p>
            <a:pPr>
              <a:lnSpc>
                <a:spcPts val="1400"/>
              </a:lnSpc>
              <a:spcBef>
                <a:spcPts val="0"/>
              </a:spcBef>
              <a:spcAft>
                <a:spcPts val="0"/>
              </a:spcAft>
              <a:buNone/>
            </a:pPr>
            <a:r>
              <a:rPr lang="en-US" altLang="zh-CN" sz="1400" dirty="0"/>
              <a:t>&lt;/aside&gt;</a:t>
            </a:r>
          </a:p>
          <a:p>
            <a:pPr>
              <a:lnSpc>
                <a:spcPts val="1400"/>
              </a:lnSpc>
              <a:spcBef>
                <a:spcPts val="0"/>
              </a:spcBef>
              <a:spcAft>
                <a:spcPts val="0"/>
              </a:spcAft>
              <a:buNone/>
            </a:pPr>
            <a:r>
              <a:rPr lang="en-US" altLang="zh-CN" sz="1400" dirty="0"/>
              <a:t>&lt;/article&gt; </a:t>
            </a:r>
          </a:p>
          <a:p>
            <a:pPr>
              <a:lnSpc>
                <a:spcPts val="1400"/>
              </a:lnSpc>
              <a:spcBef>
                <a:spcPts val="0"/>
              </a:spcBef>
              <a:spcAft>
                <a:spcPts val="0"/>
              </a:spcAft>
              <a:buNone/>
            </a:pPr>
            <a:r>
              <a:rPr lang="en-US" altLang="zh-CN" sz="1400" dirty="0"/>
              <a:t>&lt;article&gt; </a:t>
            </a:r>
          </a:p>
          <a:p>
            <a:pPr>
              <a:lnSpc>
                <a:spcPts val="1400"/>
              </a:lnSpc>
              <a:spcBef>
                <a:spcPts val="0"/>
              </a:spcBef>
              <a:spcAft>
                <a:spcPts val="0"/>
              </a:spcAft>
              <a:buNone/>
            </a:pPr>
            <a:r>
              <a:rPr lang="en-US" altLang="zh-CN" sz="1400" dirty="0"/>
              <a:t>&lt;p&gt;</a:t>
            </a:r>
            <a:r>
              <a:rPr lang="zh-CN" altLang="en-US" sz="1400" dirty="0"/>
              <a:t>这是页面上重要的内容部分。也许是博客文章。不带</a:t>
            </a:r>
            <a:r>
              <a:rPr lang="en-US" altLang="zh-CN" sz="1400" dirty="0"/>
              <a:t>aside</a:t>
            </a:r>
            <a:r>
              <a:rPr lang="zh-CN" altLang="en-US" sz="1400" dirty="0"/>
              <a:t>元素</a:t>
            </a:r>
            <a:r>
              <a:rPr lang="en-US" altLang="zh-CN" sz="1400" dirty="0"/>
              <a:t>&lt;/p&gt; </a:t>
            </a:r>
          </a:p>
          <a:p>
            <a:pPr>
              <a:lnSpc>
                <a:spcPts val="1400"/>
              </a:lnSpc>
              <a:spcBef>
                <a:spcPts val="0"/>
              </a:spcBef>
              <a:spcAft>
                <a:spcPts val="0"/>
              </a:spcAft>
              <a:buNone/>
            </a:pPr>
            <a:r>
              <a:rPr lang="en-US" altLang="zh-CN" sz="1400" dirty="0"/>
              <a:t>&lt;/article&gt; </a:t>
            </a:r>
          </a:p>
          <a:p>
            <a:pPr>
              <a:lnSpc>
                <a:spcPts val="1400"/>
              </a:lnSpc>
              <a:spcBef>
                <a:spcPts val="0"/>
              </a:spcBef>
              <a:spcAft>
                <a:spcPts val="0"/>
              </a:spcAft>
              <a:buNone/>
            </a:pPr>
            <a:r>
              <a:rPr lang="en-US" altLang="zh-CN" sz="1400" dirty="0"/>
              <a:t>&lt;/section&gt;    </a:t>
            </a:r>
          </a:p>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r>
              <a:rPr lang="en-US" altLang="zh-CN" sz="1400" dirty="0"/>
              <a:t>&lt;/html&gt;</a:t>
            </a:r>
            <a:endParaRPr lang="zh-CN" altLang="en-US" sz="1400" dirty="0"/>
          </a:p>
        </p:txBody>
      </p:sp>
      <p:pic>
        <p:nvPicPr>
          <p:cNvPr id="119810" name="Picture 2"/>
          <p:cNvPicPr>
            <a:picLocks noChangeAspect="1" noChangeArrowheads="1"/>
          </p:cNvPicPr>
          <p:nvPr/>
        </p:nvPicPr>
        <p:blipFill>
          <a:blip r:embed="rId2" cstate="print"/>
          <a:srcRect/>
          <a:stretch>
            <a:fillRect/>
          </a:stretch>
        </p:blipFill>
        <p:spPr bwMode="auto">
          <a:xfrm>
            <a:off x="5715000" y="1657350"/>
            <a:ext cx="3276600" cy="235772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8509000" cy="2438400"/>
          </a:xfrm>
        </p:spPr>
        <p:txBody>
          <a:bodyPr/>
          <a:lstStyle/>
          <a:p>
            <a:pPr>
              <a:lnSpc>
                <a:spcPts val="3000"/>
              </a:lnSpc>
              <a:spcBef>
                <a:spcPts val="0"/>
              </a:spcBef>
              <a:spcAft>
                <a:spcPts val="0"/>
              </a:spcAft>
              <a:buNone/>
            </a:pPr>
            <a:r>
              <a:rPr lang="en-US" altLang="zh-CN" sz="1800" dirty="0"/>
              <a:t>6</a:t>
            </a:r>
            <a:r>
              <a:rPr lang="zh-CN" altLang="en-US" sz="1800" dirty="0"/>
              <a:t>、</a:t>
            </a:r>
            <a:r>
              <a:rPr lang="en-US" altLang="zh-CN" sz="1800" dirty="0"/>
              <a:t>footer </a:t>
            </a:r>
            <a:r>
              <a:rPr lang="zh-CN" altLang="en-US" sz="1800" dirty="0"/>
              <a:t>标记</a:t>
            </a:r>
          </a:p>
          <a:p>
            <a:pPr marL="0" indent="0">
              <a:lnSpc>
                <a:spcPts val="3000"/>
              </a:lnSpc>
              <a:spcBef>
                <a:spcPts val="0"/>
              </a:spcBef>
              <a:spcAft>
                <a:spcPts val="0"/>
              </a:spcAft>
              <a:buNone/>
            </a:pPr>
            <a:r>
              <a:rPr lang="en-US" altLang="zh-CN" sz="1800" dirty="0"/>
              <a:t>     </a:t>
            </a:r>
            <a:r>
              <a:rPr lang="en-US" altLang="zh-CN" sz="1800" dirty="0">
                <a:solidFill>
                  <a:srgbClr val="FF0000"/>
                </a:solidFill>
                <a:effectLst>
                  <a:outerShdw blurRad="38100" dist="38100" dir="2700000" algn="tl">
                    <a:srgbClr val="000000">
                      <a:alpha val="43137"/>
                    </a:srgbClr>
                  </a:outerShdw>
                </a:effectLst>
              </a:rPr>
              <a:t>footer</a:t>
            </a:r>
            <a:r>
              <a:rPr lang="zh-CN" altLang="en-US" sz="1800" dirty="0">
                <a:solidFill>
                  <a:srgbClr val="FF0000"/>
                </a:solidFill>
                <a:effectLst>
                  <a:outerShdw blurRad="38100" dist="38100" dir="2700000" algn="tl">
                    <a:srgbClr val="000000">
                      <a:alpha val="43137"/>
                    </a:srgbClr>
                  </a:outerShdw>
                </a:effectLst>
              </a:rPr>
              <a:t>标记</a:t>
            </a:r>
            <a:r>
              <a:rPr lang="zh-CN" altLang="en-US" sz="1800" dirty="0"/>
              <a:t>定义</a:t>
            </a:r>
            <a:r>
              <a:rPr lang="en-US" altLang="zh-CN" sz="1800" dirty="0"/>
              <a:t>section </a:t>
            </a:r>
            <a:r>
              <a:rPr lang="zh-CN" altLang="en-US" sz="1800" dirty="0"/>
              <a:t>或文档的页脚，包含了与页面、文章或部分内容有关的信息，例如文章的作者或者日期。作为页面的页脚时，一般包含了版权、相关文件和链接。它与页眉</a:t>
            </a:r>
            <a:r>
              <a:rPr lang="en-US" altLang="zh-CN" sz="1800" dirty="0"/>
              <a:t>header </a:t>
            </a:r>
            <a:r>
              <a:rPr lang="zh-CN" altLang="en-US" sz="1800" dirty="0"/>
              <a:t>标记用法相同，在一个页面中可以多次使用，若在一个区段的最后使用</a:t>
            </a:r>
            <a:r>
              <a:rPr lang="en-US" altLang="zh-CN" sz="1800" dirty="0"/>
              <a:t>footer</a:t>
            </a:r>
            <a:r>
              <a:rPr lang="zh-CN" altLang="en-US" sz="1800" dirty="0"/>
              <a:t>标记，那么它就相当于该区段的页脚。</a:t>
            </a:r>
            <a:endParaRPr lang="en-US" altLang="zh-CN" sz="1800" dirty="0"/>
          </a:p>
          <a:p>
            <a:pPr marL="0" indent="0">
              <a:lnSpc>
                <a:spcPts val="3000"/>
              </a:lnSpc>
              <a:spcBef>
                <a:spcPts val="0"/>
              </a:spcBef>
              <a:spcAft>
                <a:spcPts val="0"/>
              </a:spcAft>
              <a:buNone/>
            </a:pPr>
            <a:r>
              <a:rPr lang="en-US" altLang="zh-CN" sz="1800" dirty="0"/>
              <a:t>【</a:t>
            </a:r>
            <a:r>
              <a:rPr lang="zh-CN" altLang="en-US" sz="1800" dirty="0"/>
              <a:t>例</a:t>
            </a:r>
            <a:r>
              <a:rPr lang="en-US" altLang="zh-CN" sz="1800" dirty="0"/>
              <a:t>13-2-6】footer </a:t>
            </a:r>
            <a:r>
              <a:rPr lang="zh-CN" altLang="en-US" sz="1800" dirty="0"/>
              <a:t>标记的应用</a:t>
            </a:r>
          </a:p>
        </p:txBody>
      </p:sp>
      <p:pic>
        <p:nvPicPr>
          <p:cNvPr id="4" name="Picture 2"/>
          <p:cNvPicPr>
            <a:picLocks noChangeAspect="1" noChangeArrowheads="1"/>
          </p:cNvPicPr>
          <p:nvPr/>
        </p:nvPicPr>
        <p:blipFill>
          <a:blip r:embed="rId2" cstate="print"/>
          <a:srcRect/>
          <a:stretch>
            <a:fillRect/>
          </a:stretch>
        </p:blipFill>
        <p:spPr bwMode="auto">
          <a:xfrm>
            <a:off x="3043237" y="3257551"/>
            <a:ext cx="3057525" cy="135825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1"/>
            <a:ext cx="8534400" cy="38100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edu_13_2_6.html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结构元素</a:t>
            </a:r>
            <a:r>
              <a:rPr lang="en-US" altLang="zh-CN" sz="1400" dirty="0">
                <a:latin typeface="Verdana" pitchFamily="34" charset="0"/>
                <a:ea typeface="Verdana" pitchFamily="34" charset="0"/>
                <a:cs typeface="Verdana" pitchFamily="34" charset="0"/>
              </a:rPr>
              <a:t>footer</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section</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&lt;footer&gt;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style="text-</a:t>
            </a:r>
            <a:r>
              <a:rPr lang="en-US" altLang="zh-CN" sz="1400" dirty="0" err="1">
                <a:latin typeface="Verdana" pitchFamily="34" charset="0"/>
                <a:ea typeface="Verdana" pitchFamily="34" charset="0"/>
                <a:cs typeface="Verdana" pitchFamily="34" charset="0"/>
              </a:rPr>
              <a:t>align:center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="http://www.caict.ac.cn/" target="_blank"&gt;CAICT</a:t>
            </a:r>
            <a:r>
              <a:rPr lang="zh-CN" altLang="en-US" sz="1400" dirty="0">
                <a:latin typeface="Verdana" pitchFamily="34" charset="0"/>
                <a:cs typeface="Verdana" pitchFamily="34" charset="0"/>
              </a:rPr>
              <a:t>中国信通院</a:t>
            </a:r>
            <a:r>
              <a:rPr lang="en-US" altLang="zh-CN" sz="1400" dirty="0">
                <a:latin typeface="Verdana" pitchFamily="34" charset="0"/>
                <a:ea typeface="Verdana" pitchFamily="34" charset="0"/>
                <a:cs typeface="Verdana" pitchFamily="34" charset="0"/>
              </a:rPr>
              <a:t>&lt;/a&gt;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="//www.w3.org/" target="_blank"&gt;W3C&lt;/a&gt;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www.dcloud.io</a:t>
            </a:r>
            <a:r>
              <a:rPr lang="en-US" altLang="zh-CN" sz="1400" dirty="0">
                <a:latin typeface="Verdana" pitchFamily="34" charset="0"/>
                <a:ea typeface="Verdana" pitchFamily="34" charset="0"/>
                <a:cs typeface="Verdana" pitchFamily="34" charset="0"/>
              </a:rPr>
              <a:t>/" target="_blank"&gt;</a:t>
            </a:r>
            <a:r>
              <a:rPr lang="en-US" altLang="zh-CN" sz="1400" dirty="0" err="1">
                <a:latin typeface="Verdana" pitchFamily="34" charset="0"/>
                <a:ea typeface="Verdana" pitchFamily="34" charset="0"/>
                <a:cs typeface="Verdana" pitchFamily="34" charset="0"/>
              </a:rPr>
              <a:t>DCloud</a:t>
            </a:r>
            <a:r>
              <a:rPr lang="en-US" altLang="zh-CN" sz="1400" dirty="0">
                <a:latin typeface="Verdana" pitchFamily="34" charset="0"/>
                <a:ea typeface="Verdana" pitchFamily="34" charset="0"/>
                <a:cs typeface="Verdana" pitchFamily="34" charset="0"/>
              </a:rPr>
              <a:t>&lt;/a&gt;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&lt;/section&gt;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&lt;span style="padding:2px 5px;"&gt;</a:t>
            </a:r>
            <a:r>
              <a:rPr lang="zh-CN" altLang="en-US" sz="1400" dirty="0">
                <a:latin typeface="Verdana" pitchFamily="34" charset="0"/>
                <a:cs typeface="Verdana" pitchFamily="34" charset="0"/>
              </a:rPr>
              <a:t>京</a:t>
            </a:r>
            <a:r>
              <a:rPr lang="en-US" altLang="zh-CN" sz="1400" dirty="0">
                <a:latin typeface="Verdana" pitchFamily="34" charset="0"/>
                <a:ea typeface="Verdana" pitchFamily="34" charset="0"/>
                <a:cs typeface="Verdana" pitchFamily="34" charset="0"/>
              </a:rPr>
              <a:t>ICP</a:t>
            </a:r>
            <a:r>
              <a:rPr lang="zh-CN" altLang="en-US" sz="1400" dirty="0">
                <a:latin typeface="Verdana" pitchFamily="34" charset="0"/>
                <a:cs typeface="Verdana" pitchFamily="34" charset="0"/>
              </a:rPr>
              <a:t>备</a:t>
            </a:r>
            <a:r>
              <a:rPr lang="en-US" altLang="zh-CN" sz="1400" dirty="0">
                <a:latin typeface="Verdana" pitchFamily="34" charset="0"/>
                <a:ea typeface="Verdana" pitchFamily="34" charset="0"/>
                <a:cs typeface="Verdana" pitchFamily="34" charset="0"/>
              </a:rPr>
              <a:t>12046007</a:t>
            </a:r>
            <a:r>
              <a:rPr lang="zh-CN" altLang="en-US" sz="1400" dirty="0">
                <a:latin typeface="Verdana" pitchFamily="34" charset="0"/>
                <a:cs typeface="Verdana" pitchFamily="34" charset="0"/>
              </a:rPr>
              <a:t>号</a:t>
            </a:r>
            <a:r>
              <a:rPr lang="en-US" altLang="zh-CN" sz="1400" dirty="0">
                <a:latin typeface="Verdana" pitchFamily="34" charset="0"/>
                <a:ea typeface="Verdana" pitchFamily="34" charset="0"/>
                <a:cs typeface="Verdana" pitchFamily="34" charset="0"/>
              </a:rPr>
              <a:t>-5&lt;/span&gt;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&lt;span style="padding:2px 5px;"&gt;HTML5</a:t>
            </a:r>
            <a:r>
              <a:rPr lang="zh-CN" altLang="en-US" sz="1400" dirty="0">
                <a:latin typeface="Verdana" pitchFamily="34" charset="0"/>
                <a:cs typeface="Verdana" pitchFamily="34" charset="0"/>
              </a:rPr>
              <a:t>中国产业联盟版权所有</a:t>
            </a:r>
            <a:r>
              <a:rPr lang="en-US" altLang="zh-CN" sz="1400" dirty="0">
                <a:latin typeface="Verdana" pitchFamily="34" charset="0"/>
                <a:ea typeface="Verdana" pitchFamily="34" charset="0"/>
                <a:cs typeface="Verdana" pitchFamily="34" charset="0"/>
              </a:rPr>
              <a:t>&lt;/span&gt;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&lt;/footer&gt;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13.2.2 HTML5 </a:t>
            </a:r>
            <a:r>
              <a:rPr lang="zh-CN" altLang="en-US" dirty="0"/>
              <a:t>新增结构元素</a:t>
            </a:r>
          </a:p>
        </p:txBody>
      </p:sp>
      <p:sp>
        <p:nvSpPr>
          <p:cNvPr id="3" name="内容占位符 2"/>
          <p:cNvSpPr>
            <a:spLocks noGrp="1"/>
          </p:cNvSpPr>
          <p:nvPr>
            <p:ph idx="1"/>
          </p:nvPr>
        </p:nvSpPr>
        <p:spPr>
          <a:xfrm>
            <a:off x="533400" y="819150"/>
            <a:ext cx="8509000" cy="3886199"/>
          </a:xfrm>
        </p:spPr>
        <p:txBody>
          <a:bodyPr/>
          <a:lstStyle/>
          <a:p>
            <a:pPr>
              <a:lnSpc>
                <a:spcPts val="3500"/>
              </a:lnSpc>
            </a:pPr>
            <a:r>
              <a:rPr lang="zh-CN" altLang="en-US" sz="1800" dirty="0"/>
              <a:t> 看完以上的标签我们发现，这些标签本身并没有其特殊的功能，其实万能的</a:t>
            </a:r>
            <a:r>
              <a:rPr lang="en-US" altLang="zh-CN" sz="1800" dirty="0"/>
              <a:t>DIV</a:t>
            </a:r>
            <a:r>
              <a:rPr lang="zh-CN" altLang="en-US" sz="1800" dirty="0"/>
              <a:t>就可以完成这些事情，为什么还要在</a:t>
            </a:r>
            <a:r>
              <a:rPr lang="en-US" altLang="zh-CN" sz="1800" dirty="0"/>
              <a:t>H5</a:t>
            </a:r>
            <a:r>
              <a:rPr lang="zh-CN" altLang="en-US" sz="1800" dirty="0"/>
              <a:t>中添加这些标签呢？</a:t>
            </a:r>
          </a:p>
          <a:p>
            <a:pPr>
              <a:lnSpc>
                <a:spcPts val="3500"/>
              </a:lnSpc>
            </a:pPr>
            <a:r>
              <a:rPr lang="zh-CN" altLang="en-US" sz="1800" dirty="0"/>
              <a:t> 这里要提到</a:t>
            </a:r>
            <a:r>
              <a:rPr lang="zh-CN" altLang="en-US" sz="1800" dirty="0">
                <a:solidFill>
                  <a:srgbClr val="FF0000"/>
                </a:solidFill>
              </a:rPr>
              <a:t>语义化标签的</a:t>
            </a:r>
            <a:r>
              <a:rPr lang="zh-CN" altLang="en-US" sz="1800" dirty="0"/>
              <a:t>概念，回想一下之前使用</a:t>
            </a:r>
            <a:r>
              <a:rPr lang="en-US" altLang="zh-CN" sz="1800" dirty="0"/>
              <a:t>div</a:t>
            </a:r>
            <a:r>
              <a:rPr lang="zh-CN" altLang="en-US" sz="1800" dirty="0"/>
              <a:t>来完成网页结构，一般都会用</a:t>
            </a:r>
            <a:r>
              <a:rPr lang="en-US" altLang="zh-CN" sz="1800" dirty="0"/>
              <a:t>id</a:t>
            </a:r>
            <a:r>
              <a:rPr lang="zh-CN" altLang="en-US" sz="1800" dirty="0"/>
              <a:t>、</a:t>
            </a:r>
            <a:r>
              <a:rPr lang="en-US" altLang="zh-CN" sz="1800" dirty="0"/>
              <a:t>class</a:t>
            </a:r>
            <a:r>
              <a:rPr lang="zh-CN" altLang="en-US" sz="1800" dirty="0"/>
              <a:t>来标识这些元素的用途，但是从机器搜索引擎的角度出发，它并不认识这些</a:t>
            </a:r>
            <a:r>
              <a:rPr lang="en-US" altLang="zh-CN" sz="1800" dirty="0"/>
              <a:t>div</a:t>
            </a:r>
            <a:r>
              <a:rPr lang="zh-CN" altLang="en-US" sz="1800" dirty="0"/>
              <a:t>元素具体是用来做什么的，因为机器看不懂这些</a:t>
            </a:r>
            <a:r>
              <a:rPr lang="en-US" altLang="zh-CN" sz="1800" dirty="0"/>
              <a:t>id</a:t>
            </a:r>
            <a:r>
              <a:rPr lang="zh-CN" altLang="en-US" sz="1800" dirty="0"/>
              <a:t>、</a:t>
            </a:r>
            <a:r>
              <a:rPr lang="en-US" altLang="zh-CN" sz="1800" dirty="0"/>
              <a:t>class</a:t>
            </a:r>
            <a:r>
              <a:rPr lang="zh-CN" altLang="en-US" sz="1800" dirty="0"/>
              <a:t>的意义，所以为了能够让机器理解这些元素的意义，我们就会用这些语义化标签来代替之前的</a:t>
            </a:r>
            <a:r>
              <a:rPr lang="en-US" altLang="zh-CN" sz="1800" dirty="0"/>
              <a:t>div</a:t>
            </a:r>
            <a:r>
              <a:rPr lang="zh-CN" altLang="en-US" sz="1800" dirty="0"/>
              <a:t>布局方式，这样的网页结构对于搜索引擎更加友好，使得网页内容能够更好的被搜索引擎抓取。</a:t>
            </a:r>
            <a:endParaRPr lang="zh-CN" altLang="en-US" sz="1400" dirty="0"/>
          </a:p>
        </p:txBody>
      </p:sp>
    </p:spTree>
    <p:extLst>
      <p:ext uri="{BB962C8B-B14F-4D97-AF65-F5344CB8AC3E}">
        <p14:creationId xmlns:p14="http://schemas.microsoft.com/office/powerpoint/2010/main" val="2107141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dirty="0"/>
              <a:t>13.3 HTML5 </a:t>
            </a:r>
            <a:r>
              <a:rPr lang="zh-CN" altLang="en-US" dirty="0"/>
              <a:t>新增页面元素</a:t>
            </a:r>
          </a:p>
        </p:txBody>
      </p:sp>
      <p:sp>
        <p:nvSpPr>
          <p:cNvPr id="98307" name="Rectangle 3"/>
          <p:cNvSpPr>
            <a:spLocks noGrp="1" noChangeArrowheads="1"/>
          </p:cNvSpPr>
          <p:nvPr>
            <p:ph idx="1"/>
          </p:nvPr>
        </p:nvSpPr>
        <p:spPr>
          <a:xfrm>
            <a:off x="533400" y="819150"/>
            <a:ext cx="8534400" cy="3886200"/>
          </a:xfrm>
        </p:spPr>
        <p:txBody>
          <a:bodyPr/>
          <a:lstStyle/>
          <a:p>
            <a:pPr marL="0" indent="0">
              <a:lnSpc>
                <a:spcPts val="2800"/>
              </a:lnSpc>
              <a:buNone/>
            </a:pPr>
            <a:r>
              <a:rPr lang="en-US" altLang="zh-CN" sz="1800" dirty="0"/>
              <a:t>       HTML5</a:t>
            </a:r>
            <a:r>
              <a:rPr lang="zh-CN" altLang="zh-CN" sz="1800" dirty="0"/>
              <a:t>除了新增的结构元素</a:t>
            </a:r>
            <a:r>
              <a:rPr lang="en-US" altLang="zh-CN" sz="1800" dirty="0"/>
              <a:t>header</a:t>
            </a:r>
            <a:r>
              <a:rPr lang="zh-CN" altLang="zh-CN" sz="1800" dirty="0"/>
              <a:t>、</a:t>
            </a:r>
            <a:r>
              <a:rPr lang="en-US" altLang="zh-CN" sz="1800" dirty="0"/>
              <a:t>nav</a:t>
            </a:r>
            <a:r>
              <a:rPr lang="zh-CN" altLang="zh-CN" sz="1800" dirty="0"/>
              <a:t>、</a:t>
            </a:r>
            <a:r>
              <a:rPr lang="en-US" altLang="zh-CN" sz="1800" dirty="0"/>
              <a:t>article</a:t>
            </a:r>
            <a:r>
              <a:rPr lang="zh-CN" altLang="zh-CN" sz="1800" dirty="0"/>
              <a:t>、</a:t>
            </a:r>
            <a:r>
              <a:rPr lang="en-US" altLang="zh-CN" sz="1800" dirty="0"/>
              <a:t>aside</a:t>
            </a:r>
            <a:r>
              <a:rPr lang="zh-CN" altLang="zh-CN" sz="1800" dirty="0"/>
              <a:t>、</a:t>
            </a:r>
            <a:r>
              <a:rPr lang="en-US" altLang="zh-CN" sz="1800" dirty="0"/>
              <a:t>section</a:t>
            </a:r>
            <a:r>
              <a:rPr lang="zh-CN" altLang="zh-CN" sz="1800" dirty="0"/>
              <a:t>、</a:t>
            </a:r>
            <a:r>
              <a:rPr lang="en-US" altLang="zh-CN" sz="1800" dirty="0"/>
              <a:t>footer</a:t>
            </a:r>
            <a:r>
              <a:rPr lang="zh-CN" altLang="zh-CN" sz="1800" dirty="0"/>
              <a:t>外，还增加了新的内联元素</a:t>
            </a:r>
            <a:r>
              <a:rPr lang="en-US" altLang="zh-CN" sz="1800" dirty="0"/>
              <a:t>(time</a:t>
            </a:r>
            <a:r>
              <a:rPr lang="zh-CN" altLang="zh-CN" sz="1800" dirty="0"/>
              <a:t>、</a:t>
            </a:r>
            <a:r>
              <a:rPr lang="en-US" altLang="zh-CN" sz="1800" dirty="0"/>
              <a:t>meter</a:t>
            </a:r>
            <a:r>
              <a:rPr lang="zh-CN" altLang="zh-CN" sz="1800" dirty="0"/>
              <a:t>及</a:t>
            </a:r>
            <a:r>
              <a:rPr lang="en-US" altLang="zh-CN" sz="1800" dirty="0"/>
              <a:t>progress</a:t>
            </a:r>
            <a:r>
              <a:rPr lang="zh-CN" altLang="zh-CN" sz="1800" dirty="0"/>
              <a:t>等</a:t>
            </a:r>
            <a:r>
              <a:rPr lang="en-US" altLang="zh-CN" sz="1800" dirty="0"/>
              <a:t>)</a:t>
            </a:r>
            <a:r>
              <a:rPr lang="zh-CN" altLang="zh-CN" sz="1800" dirty="0"/>
              <a:t>、新的内嵌元素</a:t>
            </a:r>
            <a:r>
              <a:rPr lang="en-US" altLang="zh-CN" sz="1800" dirty="0"/>
              <a:t>(video</a:t>
            </a:r>
            <a:r>
              <a:rPr lang="zh-CN" altLang="zh-CN" sz="1800" dirty="0"/>
              <a:t>和</a:t>
            </a:r>
            <a:r>
              <a:rPr lang="en-US" altLang="zh-CN" sz="1800" dirty="0"/>
              <a:t>audio)</a:t>
            </a:r>
            <a:r>
              <a:rPr lang="zh-CN" altLang="zh-CN" sz="1800" dirty="0"/>
              <a:t>、新的交互元素（</a:t>
            </a:r>
            <a:r>
              <a:rPr lang="en-US" altLang="zh-CN" sz="1800" dirty="0"/>
              <a:t>details</a:t>
            </a:r>
            <a:r>
              <a:rPr lang="zh-CN" altLang="zh-CN" sz="1800" dirty="0"/>
              <a:t>、</a:t>
            </a:r>
            <a:r>
              <a:rPr lang="en-US" altLang="zh-CN" sz="1800" dirty="0"/>
              <a:t>datagrid</a:t>
            </a:r>
            <a:r>
              <a:rPr lang="zh-CN" altLang="zh-CN" sz="1800" dirty="0"/>
              <a:t>和</a:t>
            </a:r>
            <a:r>
              <a:rPr lang="en-US" altLang="zh-CN" sz="1800" dirty="0"/>
              <a:t>command</a:t>
            </a:r>
            <a:r>
              <a:rPr lang="zh-CN" altLang="zh-CN" sz="1800" dirty="0"/>
              <a:t>等）及其它页面元素。</a:t>
            </a:r>
            <a:endParaRPr lang="en-US" altLang="zh-CN" sz="1800" dirty="0"/>
          </a:p>
          <a:p>
            <a:pPr marL="0" indent="0">
              <a:lnSpc>
                <a:spcPts val="2800"/>
              </a:lnSpc>
              <a:spcBef>
                <a:spcPts val="0"/>
              </a:spcBef>
              <a:spcAft>
                <a:spcPts val="0"/>
              </a:spcAft>
              <a:buNone/>
            </a:pPr>
            <a:r>
              <a:rPr lang="en-US" altLang="zh-CN" sz="1800" dirty="0"/>
              <a:t>13.3.1 hgroup </a:t>
            </a:r>
            <a:r>
              <a:rPr lang="zh-CN" altLang="en-US" sz="1800" dirty="0"/>
              <a:t>标记</a:t>
            </a:r>
            <a:endParaRPr lang="en-US" altLang="zh-CN" sz="1800" dirty="0"/>
          </a:p>
          <a:p>
            <a:pPr marL="0" indent="0">
              <a:lnSpc>
                <a:spcPts val="2800"/>
              </a:lnSpc>
              <a:spcBef>
                <a:spcPts val="0"/>
              </a:spcBef>
              <a:spcAft>
                <a:spcPts val="0"/>
              </a:spcAft>
              <a:buNone/>
            </a:pPr>
            <a:r>
              <a:rPr lang="zh-CN" altLang="en-US" sz="1800" dirty="0">
                <a:solidFill>
                  <a:srgbClr val="FF0000"/>
                </a:solidFill>
              </a:rPr>
              <a:t>       </a:t>
            </a:r>
            <a:r>
              <a:rPr lang="zh-CN" altLang="en-US" sz="1800" dirty="0">
                <a:solidFill>
                  <a:srgbClr val="FF0000"/>
                </a:solidFill>
                <a:effectLst>
                  <a:outerShdw blurRad="38100" dist="38100" dir="2700000" algn="tl">
                    <a:srgbClr val="000000">
                      <a:alpha val="43137"/>
                    </a:srgbClr>
                  </a:outerShdw>
                </a:effectLst>
              </a:rPr>
              <a:t>标题组合</a:t>
            </a:r>
            <a:r>
              <a:rPr lang="en-US" altLang="zh-CN" sz="1800" dirty="0" err="1">
                <a:solidFill>
                  <a:srgbClr val="FF0000"/>
                </a:solidFill>
                <a:effectLst>
                  <a:outerShdw blurRad="38100" dist="38100" dir="2700000" algn="tl">
                    <a:srgbClr val="000000">
                      <a:alpha val="43137"/>
                    </a:srgbClr>
                  </a:outerShdw>
                </a:effectLst>
              </a:rPr>
              <a:t>hgroup</a:t>
            </a:r>
            <a:r>
              <a:rPr lang="zh-CN" altLang="en-US" sz="1800" dirty="0">
                <a:solidFill>
                  <a:srgbClr val="FF0000"/>
                </a:solidFill>
                <a:effectLst>
                  <a:outerShdw blurRad="38100" dist="38100" dir="2700000" algn="tl">
                    <a:srgbClr val="000000">
                      <a:alpha val="43137"/>
                    </a:srgbClr>
                  </a:outerShdw>
                </a:effectLst>
              </a:rPr>
              <a:t>标记</a:t>
            </a:r>
            <a:r>
              <a:rPr lang="zh-CN" altLang="en-US" sz="1800" dirty="0"/>
              <a:t>是对网页或区段</a:t>
            </a:r>
            <a:r>
              <a:rPr lang="en-US" altLang="zh-CN" sz="1800" dirty="0"/>
              <a:t>section </a:t>
            </a:r>
            <a:r>
              <a:rPr lang="zh-CN" altLang="en-US" sz="1800" dirty="0"/>
              <a:t>的标题元素（</a:t>
            </a:r>
            <a:r>
              <a:rPr lang="en-US" altLang="zh-CN" sz="1800" dirty="0"/>
              <a:t>h1</a:t>
            </a:r>
            <a:r>
              <a:rPr lang="zh-CN" altLang="en-US" sz="1800" dirty="0"/>
              <a:t>～</a:t>
            </a:r>
            <a:r>
              <a:rPr lang="en-US" altLang="zh-CN" sz="1800" dirty="0"/>
              <a:t>h6</a:t>
            </a:r>
            <a:r>
              <a:rPr lang="zh-CN" altLang="en-US" sz="1800" dirty="0"/>
              <a:t>）进行组合。例如在某一区段中需要连续设置多个标题标记，可使用</a:t>
            </a:r>
            <a:r>
              <a:rPr lang="en-US" altLang="zh-CN" sz="1800" dirty="0"/>
              <a:t>hgroup </a:t>
            </a:r>
            <a:r>
              <a:rPr lang="zh-CN" altLang="en-US" sz="1800" dirty="0"/>
              <a:t>标记来组合。</a:t>
            </a:r>
            <a:endParaRPr lang="en-US" altLang="zh-CN" sz="1800" dirty="0"/>
          </a:p>
          <a:p>
            <a:pPr>
              <a:lnSpc>
                <a:spcPts val="2800"/>
              </a:lnSpc>
              <a:spcBef>
                <a:spcPts val="0"/>
              </a:spcBef>
              <a:spcAft>
                <a:spcPts val="0"/>
              </a:spcAft>
            </a:pPr>
            <a:r>
              <a:rPr lang="zh-CN" altLang="en-US" sz="1800" dirty="0"/>
              <a:t> 基础语法：</a:t>
            </a:r>
            <a:endParaRPr lang="en-US" altLang="zh-CN" sz="1800" dirty="0"/>
          </a:p>
          <a:p>
            <a:pPr>
              <a:lnSpc>
                <a:spcPts val="2300"/>
              </a:lnSpc>
              <a:spcBef>
                <a:spcPts val="0"/>
              </a:spcBef>
              <a:spcAft>
                <a:spcPts val="0"/>
              </a:spcAft>
              <a:buNone/>
            </a:pPr>
            <a:r>
              <a:rPr lang="en-US" altLang="zh-CN" sz="1800" dirty="0">
                <a:solidFill>
                  <a:srgbClr val="FF0000"/>
                </a:solidFill>
                <a:cs typeface="Verdana" pitchFamily="34" charset="0"/>
              </a:rPr>
              <a:t>     </a:t>
            </a:r>
            <a:r>
              <a:rPr lang="en-US" altLang="zh-CN" sz="1400" dirty="0">
                <a:solidFill>
                  <a:srgbClr val="FF0000"/>
                </a:solidFill>
                <a:cs typeface="Verdana" pitchFamily="34" charset="0"/>
              </a:rPr>
              <a:t>&lt;hgroup&gt;</a:t>
            </a:r>
          </a:p>
          <a:p>
            <a:pPr>
              <a:lnSpc>
                <a:spcPts val="2300"/>
              </a:lnSpc>
              <a:spcBef>
                <a:spcPts val="0"/>
              </a:spcBef>
              <a:spcAft>
                <a:spcPts val="0"/>
              </a:spcAft>
              <a:buNone/>
            </a:pPr>
            <a:r>
              <a:rPr lang="en-US" altLang="zh-CN" sz="1400" dirty="0">
                <a:solidFill>
                  <a:srgbClr val="FF0000"/>
                </a:solidFill>
                <a:cs typeface="Verdana" pitchFamily="34" charset="0"/>
              </a:rPr>
              <a:t>	        &lt;h1&gt;</a:t>
            </a:r>
            <a:r>
              <a:rPr lang="zh-CN" altLang="en-US" sz="1400" dirty="0">
                <a:solidFill>
                  <a:srgbClr val="FF0000"/>
                </a:solidFill>
                <a:cs typeface="Verdana" pitchFamily="34" charset="0"/>
              </a:rPr>
              <a:t>标题</a:t>
            </a:r>
            <a:r>
              <a:rPr lang="en-US" altLang="zh-CN" sz="1400" dirty="0">
                <a:solidFill>
                  <a:srgbClr val="FF0000"/>
                </a:solidFill>
                <a:cs typeface="Verdana" pitchFamily="34" charset="0"/>
              </a:rPr>
              <a:t>1&lt;/h1&gt;</a:t>
            </a:r>
          </a:p>
          <a:p>
            <a:pPr>
              <a:lnSpc>
                <a:spcPts val="2300"/>
              </a:lnSpc>
              <a:spcBef>
                <a:spcPts val="0"/>
              </a:spcBef>
              <a:spcAft>
                <a:spcPts val="0"/>
              </a:spcAft>
              <a:buNone/>
            </a:pPr>
            <a:r>
              <a:rPr lang="en-US" altLang="zh-CN" sz="1400" dirty="0">
                <a:solidFill>
                  <a:srgbClr val="FF0000"/>
                </a:solidFill>
                <a:cs typeface="Verdana" pitchFamily="34" charset="0"/>
              </a:rPr>
              <a:t>	        &lt;h2&gt;</a:t>
            </a:r>
            <a:r>
              <a:rPr lang="zh-CN" altLang="en-US" sz="1400" dirty="0">
                <a:solidFill>
                  <a:srgbClr val="FF0000"/>
                </a:solidFill>
                <a:cs typeface="Verdana" pitchFamily="34" charset="0"/>
              </a:rPr>
              <a:t>标题</a:t>
            </a:r>
            <a:r>
              <a:rPr lang="en-US" altLang="zh-CN" sz="1400" dirty="0">
                <a:solidFill>
                  <a:srgbClr val="FF0000"/>
                </a:solidFill>
                <a:cs typeface="Verdana" pitchFamily="34" charset="0"/>
              </a:rPr>
              <a:t>2&lt;/h2&gt;……</a:t>
            </a:r>
          </a:p>
          <a:p>
            <a:pPr>
              <a:lnSpc>
                <a:spcPts val="2300"/>
              </a:lnSpc>
              <a:spcBef>
                <a:spcPts val="0"/>
              </a:spcBef>
              <a:spcAft>
                <a:spcPts val="0"/>
              </a:spcAft>
              <a:buNone/>
            </a:pPr>
            <a:r>
              <a:rPr lang="en-US" altLang="zh-CN" sz="1400" dirty="0">
                <a:solidFill>
                  <a:srgbClr val="FF0000"/>
                </a:solidFill>
                <a:cs typeface="Verdana" pitchFamily="34" charset="0"/>
              </a:rPr>
              <a:t>	   &lt;/hgroup&gt;</a:t>
            </a:r>
          </a:p>
          <a:p>
            <a:pPr marL="0" indent="0">
              <a:spcBef>
                <a:spcPts val="0"/>
              </a:spcBef>
              <a:spcAft>
                <a:spcPts val="0"/>
              </a:spcAft>
              <a:buNone/>
            </a:pPr>
            <a:endParaRPr lang="en-US" altLang="zh-CN"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hgroup </a:t>
            </a:r>
            <a:r>
              <a:rPr lang="zh-CN" altLang="en-US" dirty="0"/>
              <a:t>标记的应用</a:t>
            </a:r>
          </a:p>
        </p:txBody>
      </p:sp>
      <p:sp>
        <p:nvSpPr>
          <p:cNvPr id="3" name="内容占位符 2"/>
          <p:cNvSpPr>
            <a:spLocks noGrp="1"/>
          </p:cNvSpPr>
          <p:nvPr>
            <p:ph idx="1"/>
          </p:nvPr>
        </p:nvSpPr>
        <p:spPr>
          <a:xfrm>
            <a:off x="533400" y="819151"/>
            <a:ext cx="4038600" cy="38100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edu_13_3_1.html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&lt;title&gt;HTML5</a:t>
            </a:r>
            <a:r>
              <a:rPr lang="zh-CN" altLang="en-US" sz="1400" dirty="0">
                <a:latin typeface="Verdana" pitchFamily="34" charset="0"/>
                <a:cs typeface="Verdana" pitchFamily="34" charset="0"/>
              </a:rPr>
              <a:t>页面元素</a:t>
            </a:r>
            <a:r>
              <a:rPr lang="en-US" altLang="zh-CN" sz="1400" dirty="0">
                <a:latin typeface="Verdana" pitchFamily="34" charset="0"/>
                <a:ea typeface="Verdana" pitchFamily="34" charset="0"/>
                <a:cs typeface="Verdana" pitchFamily="34" charset="0"/>
              </a:rPr>
              <a:t>hgroup</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en-US" altLang="zh-CN" sz="1400" dirty="0">
                <a:solidFill>
                  <a:srgbClr val="FF0000"/>
                </a:solidFill>
                <a:latin typeface="Verdana" pitchFamily="34" charset="0"/>
                <a:ea typeface="Verdana" pitchFamily="34" charset="0"/>
                <a:cs typeface="Verdana" pitchFamily="34" charset="0"/>
              </a:rPr>
              <a:t>&lt;hgroup&gt;</a:t>
            </a:r>
          </a:p>
          <a:p>
            <a:pPr>
              <a:lnSpc>
                <a:spcPts val="1400"/>
              </a:lnSpc>
              <a:spcBef>
                <a:spcPts val="0"/>
              </a:spcBef>
              <a:spcAft>
                <a:spcPts val="0"/>
              </a:spcAft>
              <a:buNone/>
            </a:pPr>
            <a:r>
              <a:rPr lang="en-US" altLang="zh-CN" sz="1400" dirty="0">
                <a:solidFill>
                  <a:srgbClr val="FF0000"/>
                </a:solidFill>
                <a:latin typeface="Verdana" pitchFamily="34" charset="0"/>
                <a:ea typeface="Verdana" pitchFamily="34" charset="0"/>
                <a:cs typeface="Verdana" pitchFamily="34" charset="0"/>
              </a:rPr>
              <a:t>	     &lt;h1&gt;</a:t>
            </a:r>
            <a:r>
              <a:rPr lang="en-US" altLang="zh-CN" sz="1400" dirty="0" err="1">
                <a:solidFill>
                  <a:srgbClr val="FF0000"/>
                </a:solidFill>
                <a:latin typeface="Verdana" pitchFamily="34" charset="0"/>
                <a:ea typeface="Verdana" pitchFamily="34" charset="0"/>
                <a:cs typeface="Verdana" pitchFamily="34" charset="0"/>
              </a:rPr>
              <a:t>JSDoc</a:t>
            </a:r>
            <a:r>
              <a:rPr lang="en-US" altLang="zh-CN" sz="1400" dirty="0">
                <a:solidFill>
                  <a:srgbClr val="FF0000"/>
                </a:solidFill>
                <a:latin typeface="Verdana" pitchFamily="34" charset="0"/>
                <a:ea typeface="Verdana" pitchFamily="34" charset="0"/>
                <a:cs typeface="Verdana" pitchFamily="34" charset="0"/>
              </a:rPr>
              <a:t>+</a:t>
            </a:r>
            <a:r>
              <a:rPr lang="zh-CN" altLang="en-US" sz="1400" dirty="0">
                <a:solidFill>
                  <a:srgbClr val="FF0000"/>
                </a:solidFill>
                <a:latin typeface="Verdana" pitchFamily="34" charset="0"/>
                <a:cs typeface="Verdana" pitchFamily="34" charset="0"/>
              </a:rPr>
              <a:t>规范</a:t>
            </a:r>
            <a:r>
              <a:rPr lang="en-US" altLang="zh-CN" sz="1400" dirty="0">
                <a:solidFill>
                  <a:srgbClr val="FF0000"/>
                </a:solidFill>
                <a:latin typeface="Verdana" pitchFamily="34" charset="0"/>
                <a:ea typeface="Verdana" pitchFamily="34" charset="0"/>
                <a:cs typeface="Verdana" pitchFamily="34" charset="0"/>
              </a:rPr>
              <a:t>&lt;/h1&gt;</a:t>
            </a:r>
          </a:p>
          <a:p>
            <a:pPr>
              <a:lnSpc>
                <a:spcPts val="1400"/>
              </a:lnSpc>
              <a:spcBef>
                <a:spcPts val="0"/>
              </a:spcBef>
              <a:spcAft>
                <a:spcPts val="0"/>
              </a:spcAft>
              <a:buNone/>
            </a:pPr>
            <a:r>
              <a:rPr lang="en-US" altLang="zh-CN" sz="1400" dirty="0">
                <a:solidFill>
                  <a:srgbClr val="FF0000"/>
                </a:solidFill>
                <a:latin typeface="Verdana" pitchFamily="34" charset="0"/>
                <a:ea typeface="Verdana" pitchFamily="34" charset="0"/>
                <a:cs typeface="Verdana" pitchFamily="34" charset="0"/>
              </a:rPr>
              <a:t>	     &lt;h2 style="</a:t>
            </a:r>
            <a:r>
              <a:rPr lang="en-US" altLang="zh-CN" sz="1400" dirty="0" err="1">
                <a:solidFill>
                  <a:srgbClr val="FF0000"/>
                </a:solidFill>
                <a:latin typeface="Verdana" pitchFamily="34" charset="0"/>
                <a:ea typeface="Verdana" pitchFamily="34" charset="0"/>
                <a:cs typeface="Verdana" pitchFamily="34" charset="0"/>
              </a:rPr>
              <a:t>color:red</a:t>
            </a:r>
            <a:r>
              <a:rPr lang="en-US" altLang="zh-CN" sz="1400" dirty="0">
                <a:solidFill>
                  <a:srgbClr val="FF0000"/>
                </a:solidFill>
                <a:latin typeface="Verdana" pitchFamily="34" charset="0"/>
                <a:ea typeface="Verdana" pitchFamily="34" charset="0"/>
                <a:cs typeface="Verdana" pitchFamily="34" charset="0"/>
              </a:rPr>
              <a:t>;"&gt;</a:t>
            </a:r>
            <a:r>
              <a:rPr lang="zh-CN" altLang="en-US" sz="1400" dirty="0">
                <a:solidFill>
                  <a:srgbClr val="FF0000"/>
                </a:solidFill>
                <a:latin typeface="Verdana" pitchFamily="34" charset="0"/>
                <a:cs typeface="Verdana" pitchFamily="34" charset="0"/>
              </a:rPr>
              <a:t>介绍</a:t>
            </a:r>
            <a:r>
              <a:rPr lang="en-US" altLang="zh-CN" sz="1400" dirty="0">
                <a:solidFill>
                  <a:srgbClr val="FF0000"/>
                </a:solidFill>
                <a:latin typeface="Verdana" pitchFamily="34" charset="0"/>
                <a:ea typeface="Verdana" pitchFamily="34" charset="0"/>
                <a:cs typeface="Verdana" pitchFamily="34" charset="0"/>
              </a:rPr>
              <a:t>&lt;/h2&gt;</a:t>
            </a:r>
          </a:p>
          <a:p>
            <a:pPr>
              <a:lnSpc>
                <a:spcPts val="1400"/>
              </a:lnSpc>
              <a:spcBef>
                <a:spcPts val="0"/>
              </a:spcBef>
              <a:spcAft>
                <a:spcPts val="0"/>
              </a:spcAft>
              <a:buNone/>
            </a:pPr>
            <a:r>
              <a:rPr lang="en-US" altLang="zh-CN" sz="1400" dirty="0">
                <a:solidFill>
                  <a:srgbClr val="FF0000"/>
                </a:solidFill>
                <a:latin typeface="Verdana" pitchFamily="34" charset="0"/>
                <a:ea typeface="Verdana" pitchFamily="34" charset="0"/>
                <a:cs typeface="Verdana" pitchFamily="34" charset="0"/>
              </a:rPr>
              <a:t>	&lt;/hgroup&gt;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&lt;p style="text-indent:2em;"&gt;</a:t>
            </a:r>
            <a:r>
              <a:rPr lang="zh-CN" altLang="en-US" sz="1400" dirty="0">
                <a:latin typeface="Verdana" pitchFamily="34" charset="0"/>
                <a:cs typeface="Verdana" pitchFamily="34" charset="0"/>
              </a:rPr>
              <a:t>编写</a:t>
            </a:r>
            <a:r>
              <a:rPr lang="en-US" altLang="zh-CN" sz="1400" dirty="0" err="1">
                <a:latin typeface="Verdana" pitchFamily="34" charset="0"/>
                <a:ea typeface="Verdana" pitchFamily="34" charset="0"/>
                <a:cs typeface="Verdana" pitchFamily="34" charset="0"/>
              </a:rPr>
              <a:t>JSDoc</a:t>
            </a:r>
            <a:r>
              <a:rPr lang="zh-CN" altLang="en-US" sz="1400" dirty="0">
                <a:latin typeface="Verdana" pitchFamily="34" charset="0"/>
                <a:cs typeface="Verdana" pitchFamily="34" charset="0"/>
              </a:rPr>
              <a:t>是为了增强代码的可读性，以及方便导出</a:t>
            </a:r>
            <a:r>
              <a:rPr lang="en-US" altLang="zh-CN" sz="1400" dirty="0">
                <a:latin typeface="Verdana" pitchFamily="34" charset="0"/>
                <a:ea typeface="Verdana" pitchFamily="34" charset="0"/>
                <a:cs typeface="Verdana" pitchFamily="34" charset="0"/>
              </a:rPr>
              <a:t>API</a:t>
            </a:r>
            <a:r>
              <a:rPr lang="zh-CN" altLang="en-US" sz="1400" dirty="0">
                <a:latin typeface="Verdana" pitchFamily="34" charset="0"/>
                <a:cs typeface="Verdana" pitchFamily="34" charset="0"/>
              </a:rPr>
              <a:t>文档。它的规范可参考</a:t>
            </a:r>
            <a:r>
              <a:rPr lang="en-US" altLang="zh-CN" sz="1400" dirty="0" err="1">
                <a:latin typeface="Verdana" pitchFamily="34" charset="0"/>
                <a:ea typeface="Verdana" pitchFamily="34" charset="0"/>
                <a:cs typeface="Verdana" pitchFamily="34" charset="0"/>
              </a:rPr>
              <a:t>JSDoc</a:t>
            </a:r>
            <a:r>
              <a:rPr lang="en-US" altLang="zh-CN" sz="1400" dirty="0">
                <a:latin typeface="Verdana" pitchFamily="34" charset="0"/>
                <a:ea typeface="Verdana" pitchFamily="34" charset="0"/>
                <a:cs typeface="Verdana" pitchFamily="34" charset="0"/>
              </a:rPr>
              <a:t> 3</a:t>
            </a:r>
            <a:r>
              <a:rPr lang="zh-CN" altLang="en-US" sz="1400" dirty="0">
                <a:latin typeface="Verdana" pitchFamily="34" charset="0"/>
                <a:cs typeface="Verdana" pitchFamily="34" charset="0"/>
              </a:rPr>
              <a:t>对于代码规范要求高的工程师和</a:t>
            </a:r>
            <a:r>
              <a:rPr lang="en-US" altLang="zh-CN" sz="1400" dirty="0">
                <a:latin typeface="Verdana" pitchFamily="34" charset="0"/>
                <a:ea typeface="Verdana" pitchFamily="34" charset="0"/>
                <a:cs typeface="Verdana" pitchFamily="34" charset="0"/>
              </a:rPr>
              <a:t>JS</a:t>
            </a:r>
            <a:r>
              <a:rPr lang="zh-CN" altLang="en-US" sz="1400" dirty="0">
                <a:latin typeface="Verdana" pitchFamily="34" charset="0"/>
                <a:cs typeface="Verdana" pitchFamily="34" charset="0"/>
              </a:rPr>
              <a:t>框架的开发者，熟悉</a:t>
            </a:r>
            <a:r>
              <a:rPr lang="en-US" altLang="zh-CN" sz="1400" dirty="0" err="1">
                <a:latin typeface="Verdana" pitchFamily="34" charset="0"/>
                <a:ea typeface="Verdana" pitchFamily="34" charset="0"/>
                <a:cs typeface="Verdana" pitchFamily="34" charset="0"/>
              </a:rPr>
              <a:t>JSDoc</a:t>
            </a:r>
            <a:r>
              <a:rPr lang="zh-CN" altLang="en-US" sz="1400" dirty="0">
                <a:latin typeface="Verdana" pitchFamily="34" charset="0"/>
                <a:cs typeface="Verdana" pitchFamily="34" charset="0"/>
              </a:rPr>
              <a:t>是必须的技能。</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4800600" y="1352550"/>
            <a:ext cx="4229698" cy="2743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zh-CN" dirty="0"/>
              <a:t>13.3.2 figure </a:t>
            </a:r>
            <a:r>
              <a:rPr lang="zh-CN" altLang="en-US" dirty="0"/>
              <a:t>标记与</a:t>
            </a:r>
            <a:r>
              <a:rPr lang="en-US" altLang="zh-CN" dirty="0"/>
              <a:t>figcaption </a:t>
            </a:r>
            <a:r>
              <a:rPr lang="zh-CN" altLang="en-US" dirty="0"/>
              <a:t>标记</a:t>
            </a:r>
          </a:p>
        </p:txBody>
      </p:sp>
      <p:sp>
        <p:nvSpPr>
          <p:cNvPr id="5" name="Rectangle 3"/>
          <p:cNvSpPr txBox="1">
            <a:spLocks noChangeArrowheads="1"/>
          </p:cNvSpPr>
          <p:nvPr/>
        </p:nvSpPr>
        <p:spPr bwMode="auto">
          <a:xfrm>
            <a:off x="533400" y="819150"/>
            <a:ext cx="8534400" cy="3886200"/>
          </a:xfrm>
          <a:prstGeom prst="rect">
            <a:avLst/>
          </a:prstGeom>
          <a:solidFill>
            <a:schemeClr val="bg1"/>
          </a:solidFill>
          <a:ln w="12700">
            <a:solidFill>
              <a:schemeClr val="bg1"/>
            </a:solidFill>
            <a:miter lim="800000"/>
            <a:headEnd/>
            <a:tailEnd/>
          </a:ln>
          <a:effectLst/>
        </p:spPr>
        <p:txBody>
          <a:bodyPr vert="horz" wrap="square" lIns="91440" tIns="45720" rIns="91440" bIns="45720" numCol="1" anchor="t" anchorCtr="0" compatLnSpc="1">
            <a:prstTxWarp prst="textNoShape">
              <a:avLst/>
            </a:prstTxWarp>
          </a:bodyPr>
          <a:lstStyle/>
          <a:p>
            <a:pPr>
              <a:lnSpc>
                <a:spcPts val="3200"/>
              </a:lnSpc>
              <a:spcBef>
                <a:spcPts val="0"/>
              </a:spcBef>
            </a:pPr>
            <a:r>
              <a:rPr lang="en-US" altLang="zh-CN" sz="18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      figure</a:t>
            </a:r>
            <a:r>
              <a:rPr lang="zh-CN" altLang="en-US" sz="1800" b="0" dirty="0">
                <a:solidFill>
                  <a:srgbClr val="FF0000"/>
                </a:solidFill>
                <a:effectLst>
                  <a:outerShdw blurRad="38100" dist="38100" dir="2700000" algn="tl">
                    <a:srgbClr val="000000">
                      <a:alpha val="43137"/>
                    </a:srgbClr>
                  </a:outerShdw>
                </a:effectLst>
                <a:latin typeface="微软雅黑" pitchFamily="34" charset="-122"/>
                <a:ea typeface="微软雅黑" pitchFamily="34" charset="-122"/>
              </a:rPr>
              <a:t>标记</a:t>
            </a:r>
            <a:r>
              <a:rPr lang="zh-CN" altLang="en-US" sz="1800" b="0" dirty="0">
                <a:latin typeface="微软雅黑" pitchFamily="34" charset="-122"/>
                <a:ea typeface="微软雅黑" pitchFamily="34" charset="-122"/>
              </a:rPr>
              <a:t>用于对元素进行组合，常用于图像与图像描述组合。</a:t>
            </a:r>
            <a:r>
              <a:rPr lang="en-US" altLang="zh-CN" sz="1800" b="0" dirty="0" err="1">
                <a:latin typeface="微软雅黑" pitchFamily="34" charset="-122"/>
                <a:ea typeface="微软雅黑" pitchFamily="34" charset="-122"/>
              </a:rPr>
              <a:t>figcaption</a:t>
            </a:r>
            <a:r>
              <a:rPr lang="zh-CN" altLang="en-US" sz="1800" b="0" dirty="0">
                <a:latin typeface="微软雅黑" pitchFamily="34" charset="-122"/>
                <a:ea typeface="微软雅黑" pitchFamily="34" charset="-122"/>
              </a:rPr>
              <a:t>（图题）标记用于定义</a:t>
            </a:r>
            <a:r>
              <a:rPr lang="en-US" altLang="zh-CN" sz="1800" b="0" dirty="0">
                <a:latin typeface="微软雅黑" pitchFamily="34" charset="-122"/>
                <a:ea typeface="微软雅黑" pitchFamily="34" charset="-122"/>
              </a:rPr>
              <a:t>figure</a:t>
            </a:r>
            <a:r>
              <a:rPr lang="zh-CN" altLang="en-US" sz="1800" b="0" dirty="0">
                <a:latin typeface="微软雅黑" pitchFamily="34" charset="-122"/>
                <a:ea typeface="微软雅黑" pitchFamily="34" charset="-122"/>
              </a:rPr>
              <a:t>元素的标题（</a:t>
            </a:r>
            <a:r>
              <a:rPr lang="en-US" altLang="zh-CN" sz="1800" b="0" dirty="0">
                <a:latin typeface="微软雅黑" pitchFamily="34" charset="-122"/>
                <a:ea typeface="微软雅黑" pitchFamily="34" charset="-122"/>
              </a:rPr>
              <a:t>caption</a:t>
            </a:r>
            <a:r>
              <a:rPr lang="zh-CN" altLang="en-US" sz="1800" b="0" dirty="0">
                <a:latin typeface="微软雅黑" pitchFamily="34" charset="-122"/>
                <a:ea typeface="微软雅黑" pitchFamily="34" charset="-122"/>
              </a:rPr>
              <a:t>），可以给一组图像标记定义标题，但</a:t>
            </a:r>
            <a:r>
              <a:rPr lang="en-US" altLang="zh-CN" sz="1800" b="0" dirty="0" err="1">
                <a:latin typeface="微软雅黑" pitchFamily="34" charset="-122"/>
                <a:ea typeface="微软雅黑" pitchFamily="34" charset="-122"/>
              </a:rPr>
              <a:t>figcaption</a:t>
            </a:r>
            <a:r>
              <a:rPr lang="en-US" altLang="zh-CN" sz="1800" b="0" dirty="0">
                <a:latin typeface="微软雅黑" pitchFamily="34" charset="-122"/>
                <a:ea typeface="微软雅黑" pitchFamily="34" charset="-122"/>
              </a:rPr>
              <a:t> </a:t>
            </a:r>
            <a:r>
              <a:rPr lang="zh-CN" altLang="en-US" sz="1800" b="0" dirty="0">
                <a:latin typeface="微软雅黑" pitchFamily="34" charset="-122"/>
                <a:ea typeface="微软雅黑" pitchFamily="34" charset="-122"/>
              </a:rPr>
              <a:t>标记不是必需的。如果包含了</a:t>
            </a:r>
            <a:r>
              <a:rPr lang="en-US" altLang="zh-CN" sz="1800" b="0" dirty="0" err="1">
                <a:latin typeface="微软雅黑" pitchFamily="34" charset="-122"/>
                <a:ea typeface="微软雅黑" pitchFamily="34" charset="-122"/>
              </a:rPr>
              <a:t>figcaption</a:t>
            </a:r>
            <a:r>
              <a:rPr lang="zh-CN" altLang="en-US" sz="1800" b="0" dirty="0">
                <a:latin typeface="微软雅黑" pitchFamily="34" charset="-122"/>
                <a:ea typeface="微软雅黑" pitchFamily="34" charset="-122"/>
              </a:rPr>
              <a:t>元素，那么它必须放置在</a:t>
            </a:r>
            <a:r>
              <a:rPr lang="en-US" altLang="zh-CN" sz="1800" b="0" dirty="0">
                <a:latin typeface="微软雅黑" pitchFamily="34" charset="-122"/>
                <a:ea typeface="微软雅黑" pitchFamily="34" charset="-122"/>
              </a:rPr>
              <a:t>figure</a:t>
            </a:r>
            <a:r>
              <a:rPr lang="zh-CN" altLang="en-US" sz="1800" b="0" dirty="0">
                <a:latin typeface="微软雅黑" pitchFamily="34" charset="-122"/>
                <a:ea typeface="微软雅黑" pitchFamily="34" charset="-122"/>
              </a:rPr>
              <a:t>元素的第一个或最后一个子元素的位置上。</a:t>
            </a:r>
            <a:endParaRPr lang="en-US" altLang="zh-CN" sz="1800" b="0" dirty="0">
              <a:latin typeface="微软雅黑" pitchFamily="34" charset="-122"/>
              <a:ea typeface="微软雅黑" pitchFamily="34" charset="-122"/>
            </a:endParaRPr>
          </a:p>
          <a:p>
            <a:pPr marL="285750" indent="-285750">
              <a:lnSpc>
                <a:spcPts val="3200"/>
              </a:lnSpc>
              <a:spcBef>
                <a:spcPts val="0"/>
              </a:spcBef>
              <a:buClr>
                <a:srgbClr val="0000FA"/>
              </a:buClr>
              <a:buFont typeface="Wingdings" panose="05000000000000000000" pitchFamily="2" charset="2"/>
              <a:buChar char="l"/>
            </a:pPr>
            <a:r>
              <a:rPr lang="zh-CN" altLang="en-US" sz="1800" b="0" dirty="0">
                <a:latin typeface="微软雅黑" pitchFamily="34" charset="-122"/>
                <a:ea typeface="微软雅黑" pitchFamily="34" charset="-122"/>
              </a:rPr>
              <a:t>基础语法：</a:t>
            </a:r>
            <a:endParaRPr lang="en-US" altLang="zh-CN" sz="1800" b="0" dirty="0">
              <a:latin typeface="微软雅黑" pitchFamily="34" charset="-122"/>
              <a:ea typeface="微软雅黑" pitchFamily="34" charset="-122"/>
            </a:endParaRPr>
          </a:p>
          <a:p>
            <a:pPr indent="449263">
              <a:lnSpc>
                <a:spcPts val="2600"/>
              </a:lnSpc>
              <a:spcBef>
                <a:spcPts val="0"/>
              </a:spcBef>
              <a:spcAft>
                <a:spcPts val="0"/>
              </a:spcAft>
              <a:buNone/>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&lt;figure&gt;		    </a:t>
            </a:r>
          </a:p>
          <a:p>
            <a:pPr indent="449263">
              <a:lnSpc>
                <a:spcPts val="2600"/>
              </a:lnSpc>
              <a:spcBef>
                <a:spcPts val="0"/>
              </a:spcBef>
              <a:spcAft>
                <a:spcPts val="0"/>
              </a:spcAft>
              <a:buNone/>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&lt;p&gt;</a:t>
            </a:r>
            <a:r>
              <a:rPr lang="zh-CN" altLang="en-US" sz="1400" b="0" dirty="0">
                <a:solidFill>
                  <a:srgbClr val="FF0000"/>
                </a:solidFill>
                <a:latin typeface="微软雅黑" panose="020B0503020204020204" pitchFamily="34" charset="-122"/>
                <a:ea typeface="微软雅黑" panose="020B0503020204020204" pitchFamily="34" charset="-122"/>
                <a:cs typeface="Verdana" pitchFamily="34" charset="0"/>
              </a:rPr>
              <a:t>图像文件说明内容。</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&lt;/p&gt;</a:t>
            </a:r>
          </a:p>
          <a:p>
            <a:pPr indent="449263">
              <a:lnSpc>
                <a:spcPts val="2600"/>
              </a:lnSpc>
              <a:spcBef>
                <a:spcPts val="0"/>
              </a:spcBef>
              <a:spcAft>
                <a:spcPts val="0"/>
              </a:spcAft>
              <a:buNone/>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&lt;</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img</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src</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width=""  alt="" title="" /&gt;</a:t>
            </a:r>
          </a:p>
          <a:p>
            <a:pPr indent="449263">
              <a:lnSpc>
                <a:spcPts val="2600"/>
              </a:lnSpc>
              <a:spcBef>
                <a:spcPts val="0"/>
              </a:spcBef>
              <a:spcAft>
                <a:spcPts val="0"/>
              </a:spcAft>
              <a:buNone/>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&lt;</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figcaption</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&gt;</a:t>
            </a:r>
            <a:r>
              <a:rPr lang="zh-CN" altLang="en-US" sz="1400" b="0" dirty="0">
                <a:solidFill>
                  <a:srgbClr val="FF0000"/>
                </a:solidFill>
                <a:latin typeface="微软雅黑" panose="020B0503020204020204" pitchFamily="34" charset="-122"/>
                <a:ea typeface="微软雅黑" panose="020B0503020204020204" pitchFamily="34" charset="-122"/>
                <a:cs typeface="Verdana" pitchFamily="34" charset="0"/>
              </a:rPr>
              <a:t>为图添加标题</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&lt;/</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figcaption</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&gt;</a:t>
            </a:r>
          </a:p>
          <a:p>
            <a:pPr indent="449263">
              <a:lnSpc>
                <a:spcPts val="2600"/>
              </a:lnSpc>
              <a:spcBef>
                <a:spcPts val="0"/>
              </a:spcBef>
              <a:spcAft>
                <a:spcPts val="0"/>
              </a:spcAft>
              <a:buNone/>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&lt;/figure&gt;</a:t>
            </a:r>
            <a:r>
              <a:rPr lang="en-US" altLang="zh-CN" sz="1600" b="0" dirty="0">
                <a:solidFill>
                  <a:srgbClr val="FF0000"/>
                </a:solidFill>
                <a:latin typeface="微软雅黑" panose="020B0503020204020204" pitchFamily="34" charset="-122"/>
                <a:ea typeface="微软雅黑" panose="020B0503020204020204" pitchFamily="34" charset="-122"/>
                <a:cs typeface="Verdana" pitchFamily="34" charset="0"/>
              </a:rPr>
              <a:t>	</a:t>
            </a:r>
            <a:endParaRPr kumimoji="0" lang="zh-CN" altLang="en-US" sz="1600" b="0" i="0"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Verdan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figure </a:t>
            </a:r>
            <a:r>
              <a:rPr lang="zh-CN" altLang="en-US" dirty="0"/>
              <a:t>与</a:t>
            </a:r>
            <a:r>
              <a:rPr lang="en-US" altLang="zh-CN" dirty="0"/>
              <a:t>figcaption </a:t>
            </a:r>
            <a:r>
              <a:rPr lang="zh-CN" altLang="en-US" dirty="0"/>
              <a:t>标记的应用</a:t>
            </a:r>
          </a:p>
        </p:txBody>
      </p:sp>
      <p:sp>
        <p:nvSpPr>
          <p:cNvPr id="3" name="内容占位符 2"/>
          <p:cNvSpPr>
            <a:spLocks noGrp="1"/>
          </p:cNvSpPr>
          <p:nvPr>
            <p:ph idx="1"/>
          </p:nvPr>
        </p:nvSpPr>
        <p:spPr>
          <a:xfrm>
            <a:off x="533400" y="1200150"/>
            <a:ext cx="4114800" cy="1676399"/>
          </a:xfrm>
        </p:spPr>
        <p:txBody>
          <a:bodyPr/>
          <a:lstStyle/>
          <a:p>
            <a:pPr>
              <a:lnSpc>
                <a:spcPts val="1400"/>
              </a:lnSpc>
              <a:spcBef>
                <a:spcPts val="0"/>
              </a:spcBef>
              <a:spcAft>
                <a:spcPts val="0"/>
              </a:spcAft>
              <a:buNone/>
            </a:pPr>
            <a:r>
              <a:rPr lang="en-US" altLang="zh-CN" sz="1400" dirty="0"/>
              <a:t>&lt;!-- edu_13_3_2.html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&lt;title&gt;HTML5</a:t>
            </a:r>
            <a:r>
              <a:rPr lang="zh-CN" altLang="en-US" sz="1400" dirty="0"/>
              <a:t>页面元素</a:t>
            </a:r>
            <a:r>
              <a:rPr lang="en-US" altLang="zh-CN" sz="1400" dirty="0"/>
              <a:t>figure</a:t>
            </a:r>
            <a:r>
              <a:rPr lang="zh-CN" altLang="en-US" sz="1400" dirty="0"/>
              <a:t>与</a:t>
            </a:r>
            <a:r>
              <a:rPr lang="en-US" altLang="zh-CN" sz="1400" dirty="0" err="1"/>
              <a:t>figcaption</a:t>
            </a:r>
            <a:r>
              <a:rPr lang="zh-CN" altLang="en-US" sz="1400" dirty="0"/>
              <a:t>标记的应用</a:t>
            </a:r>
            <a:r>
              <a:rPr lang="en-US" altLang="zh-CN" sz="1400" dirty="0"/>
              <a:t>&lt;/title&gt;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endParaRPr lang="zh-CN" altLang="en-US" sz="1400" dirty="0"/>
          </a:p>
        </p:txBody>
      </p:sp>
      <p:pic>
        <p:nvPicPr>
          <p:cNvPr id="3074" name="Picture 2"/>
          <p:cNvPicPr>
            <a:picLocks noChangeAspect="1" noChangeArrowheads="1"/>
          </p:cNvPicPr>
          <p:nvPr/>
        </p:nvPicPr>
        <p:blipFill>
          <a:blip r:embed="rId2" cstate="print"/>
          <a:srcRect/>
          <a:stretch>
            <a:fillRect/>
          </a:stretch>
        </p:blipFill>
        <p:spPr bwMode="auto">
          <a:xfrm>
            <a:off x="5029200" y="895350"/>
            <a:ext cx="4017257" cy="2027401"/>
          </a:xfrm>
          <a:prstGeom prst="rect">
            <a:avLst/>
          </a:prstGeom>
          <a:noFill/>
          <a:ln w="9525">
            <a:noFill/>
            <a:miter lim="800000"/>
            <a:headEnd/>
            <a:tailEnd/>
          </a:ln>
        </p:spPr>
      </p:pic>
      <p:sp>
        <p:nvSpPr>
          <p:cNvPr id="5" name="矩形 4"/>
          <p:cNvSpPr/>
          <p:nvPr/>
        </p:nvSpPr>
        <p:spPr>
          <a:xfrm>
            <a:off x="533400" y="2997190"/>
            <a:ext cx="8534400" cy="1708160"/>
          </a:xfrm>
          <a:prstGeom prst="rect">
            <a:avLst/>
          </a:prstGeom>
        </p:spPr>
        <p:txBody>
          <a:bodyPr wrap="square">
            <a:spAutoFit/>
          </a:bodyPr>
          <a:lstStyle/>
          <a:p>
            <a:pPr>
              <a:lnSpc>
                <a:spcPts val="1400"/>
              </a:lnSpc>
              <a:spcBef>
                <a:spcPts val="0"/>
              </a:spcBef>
              <a:spcAft>
                <a:spcPts val="0"/>
              </a:spcAft>
              <a:buNone/>
            </a:pPr>
            <a:r>
              <a:rPr lang="en-US" altLang="zh-CN" sz="1400" b="0" dirty="0">
                <a:solidFill>
                  <a:srgbClr val="FF0000"/>
                </a:solidFill>
                <a:latin typeface="Verdana" pitchFamily="34" charset="0"/>
                <a:ea typeface="Verdana" pitchFamily="34" charset="0"/>
                <a:cs typeface="Verdana" pitchFamily="34" charset="0"/>
              </a:rPr>
              <a:t>&lt;figure&gt;</a:t>
            </a:r>
            <a:r>
              <a:rPr lang="en-US" altLang="zh-CN" sz="1400" b="0" dirty="0">
                <a:latin typeface="Verdana" pitchFamily="34" charset="0"/>
                <a:ea typeface="Verdana" pitchFamily="34" charset="0"/>
                <a:cs typeface="Verdana" pitchFamily="34" charset="0"/>
              </a:rPr>
              <a:t>		    </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     &lt;p&gt;HTML5</a:t>
            </a:r>
            <a:r>
              <a:rPr lang="zh-CN" altLang="en-US" sz="1400" b="0" dirty="0">
                <a:latin typeface="Verdana" pitchFamily="34" charset="0"/>
                <a:cs typeface="Verdana" pitchFamily="34" charset="0"/>
              </a:rPr>
              <a:t>具有语义、离线与存储、设备访问等八个新特性，其对应的</a:t>
            </a:r>
            <a:r>
              <a:rPr lang="en-US" altLang="zh-CN" sz="1400" b="0" dirty="0">
                <a:latin typeface="Verdana" pitchFamily="34" charset="0"/>
                <a:ea typeface="Verdana" pitchFamily="34" charset="0"/>
                <a:cs typeface="Verdana" pitchFamily="34" charset="0"/>
              </a:rPr>
              <a:t>logo</a:t>
            </a:r>
            <a:r>
              <a:rPr lang="zh-CN" altLang="en-US" sz="1400" b="0" dirty="0">
                <a:latin typeface="Verdana" pitchFamily="34" charset="0"/>
                <a:cs typeface="Verdana" pitchFamily="34" charset="0"/>
              </a:rPr>
              <a:t>如下图所示：</a:t>
            </a:r>
            <a:r>
              <a:rPr lang="en-US" altLang="zh-CN" sz="1400" b="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     &lt;</a:t>
            </a:r>
            <a:r>
              <a:rPr lang="en-US" altLang="zh-CN" sz="1400" b="0" dirty="0" err="1">
                <a:latin typeface="Verdana" pitchFamily="34" charset="0"/>
                <a:ea typeface="Verdana" pitchFamily="34" charset="0"/>
                <a:cs typeface="Verdana" pitchFamily="34" charset="0"/>
              </a:rPr>
              <a:t>img</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src</a:t>
            </a:r>
            <a:r>
              <a:rPr lang="en-US" altLang="zh-CN" sz="1400" b="0" dirty="0">
                <a:latin typeface="Verdana" pitchFamily="34" charset="0"/>
                <a:ea typeface="Verdana" pitchFamily="34" charset="0"/>
                <a:cs typeface="Verdana" pitchFamily="34" charset="0"/>
              </a:rPr>
              <a:t>="class-header-</a:t>
            </a:r>
            <a:r>
              <a:rPr lang="en-US" altLang="zh-CN" sz="1400" b="0" dirty="0" err="1">
                <a:latin typeface="Verdana" pitchFamily="34" charset="0"/>
                <a:ea typeface="Verdana" pitchFamily="34" charset="0"/>
                <a:cs typeface="Verdana" pitchFamily="34" charset="0"/>
              </a:rPr>
              <a:t>semantics.jpg</a:t>
            </a:r>
            <a:r>
              <a:rPr lang="en-US" altLang="zh-CN" sz="1400" b="0" dirty="0">
                <a:latin typeface="Verdana" pitchFamily="34" charset="0"/>
                <a:ea typeface="Verdana" pitchFamily="34" charset="0"/>
                <a:cs typeface="Verdana" pitchFamily="34" charset="0"/>
              </a:rPr>
              <a:t>" width="150px" alt="</a:t>
            </a:r>
            <a:r>
              <a:rPr lang="zh-CN" altLang="en-US" sz="1400" b="0" dirty="0">
                <a:latin typeface="Verdana" pitchFamily="34" charset="0"/>
                <a:cs typeface="Verdana" pitchFamily="34" charset="0"/>
              </a:rPr>
              <a:t>语义</a:t>
            </a:r>
            <a:r>
              <a:rPr lang="en-US" altLang="zh-CN" sz="1400" b="0" dirty="0">
                <a:latin typeface="Verdana" pitchFamily="34" charset="0"/>
                <a:ea typeface="Verdana" pitchFamily="34" charset="0"/>
                <a:cs typeface="Verdana" pitchFamily="34" charset="0"/>
              </a:rPr>
              <a:t>" title="</a:t>
            </a:r>
            <a:r>
              <a:rPr lang="zh-CN" altLang="en-US" sz="1400" b="0" dirty="0">
                <a:latin typeface="Verdana" pitchFamily="34" charset="0"/>
                <a:cs typeface="Verdana" pitchFamily="34" charset="0"/>
              </a:rPr>
              <a:t>语义</a:t>
            </a:r>
            <a:r>
              <a:rPr lang="en-US" altLang="zh-CN" sz="1400" b="0" dirty="0">
                <a:latin typeface="Verdana" pitchFamily="34" charset="0"/>
                <a:ea typeface="Verdana" pitchFamily="34" charset="0"/>
                <a:cs typeface="Verdana" pitchFamily="34" charset="0"/>
              </a:rPr>
              <a:t>" /&gt;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     &lt;</a:t>
            </a:r>
            <a:r>
              <a:rPr lang="en-US" altLang="zh-CN" sz="1400" b="0" dirty="0" err="1">
                <a:latin typeface="Verdana" pitchFamily="34" charset="0"/>
                <a:ea typeface="Verdana" pitchFamily="34" charset="0"/>
                <a:cs typeface="Verdana" pitchFamily="34" charset="0"/>
              </a:rPr>
              <a:t>img</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src</a:t>
            </a:r>
            <a:r>
              <a:rPr lang="en-US" altLang="zh-CN" sz="1400" b="0" dirty="0">
                <a:latin typeface="Verdana" pitchFamily="34" charset="0"/>
                <a:ea typeface="Verdana" pitchFamily="34" charset="0"/>
                <a:cs typeface="Verdana" pitchFamily="34" charset="0"/>
              </a:rPr>
              <a:t>="class-header-</a:t>
            </a:r>
            <a:r>
              <a:rPr lang="en-US" altLang="zh-CN" sz="1400" b="0" dirty="0" err="1">
                <a:latin typeface="Verdana" pitchFamily="34" charset="0"/>
                <a:ea typeface="Verdana" pitchFamily="34" charset="0"/>
                <a:cs typeface="Verdana" pitchFamily="34" charset="0"/>
              </a:rPr>
              <a:t>offline.jpg</a:t>
            </a:r>
            <a:r>
              <a:rPr lang="en-US" altLang="zh-CN" sz="1400" b="0" dirty="0">
                <a:latin typeface="Verdana" pitchFamily="34" charset="0"/>
                <a:ea typeface="Verdana" pitchFamily="34" charset="0"/>
                <a:cs typeface="Verdana" pitchFamily="34" charset="0"/>
              </a:rPr>
              <a:t>" width="150px" alt="</a:t>
            </a:r>
            <a:r>
              <a:rPr lang="zh-CN" altLang="en-US" sz="1400" b="0" dirty="0">
                <a:latin typeface="Verdana" pitchFamily="34" charset="0"/>
                <a:cs typeface="Verdana" pitchFamily="34" charset="0"/>
              </a:rPr>
              <a:t>离线</a:t>
            </a:r>
            <a:r>
              <a:rPr lang="en-US" altLang="zh-CN" sz="1400" b="0" dirty="0">
                <a:latin typeface="Verdana" pitchFamily="34" charset="0"/>
                <a:ea typeface="Verdana" pitchFamily="34" charset="0"/>
                <a:cs typeface="Verdana" pitchFamily="34" charset="0"/>
              </a:rPr>
              <a:t>&amp;</a:t>
            </a:r>
            <a:r>
              <a:rPr lang="zh-CN" altLang="en-US" sz="1400" b="0" dirty="0">
                <a:latin typeface="Verdana" pitchFamily="34" charset="0"/>
                <a:cs typeface="Verdana" pitchFamily="34" charset="0"/>
              </a:rPr>
              <a:t>存储</a:t>
            </a:r>
            <a:r>
              <a:rPr lang="en-US" altLang="zh-CN" sz="1400" b="0" dirty="0">
                <a:latin typeface="Verdana" pitchFamily="34" charset="0"/>
                <a:ea typeface="Verdana" pitchFamily="34" charset="0"/>
                <a:cs typeface="Verdana" pitchFamily="34" charset="0"/>
              </a:rPr>
              <a:t>" title="</a:t>
            </a:r>
            <a:r>
              <a:rPr lang="zh-CN" altLang="en-US" sz="1400" b="0" dirty="0">
                <a:latin typeface="Verdana" pitchFamily="34" charset="0"/>
                <a:cs typeface="Verdana" pitchFamily="34" charset="0"/>
              </a:rPr>
              <a:t>离线</a:t>
            </a:r>
            <a:r>
              <a:rPr lang="en-US" altLang="zh-CN" sz="1400" b="0" dirty="0">
                <a:latin typeface="Verdana" pitchFamily="34" charset="0"/>
                <a:ea typeface="Verdana" pitchFamily="34" charset="0"/>
                <a:cs typeface="Verdana" pitchFamily="34" charset="0"/>
              </a:rPr>
              <a:t>&amp;</a:t>
            </a:r>
            <a:r>
              <a:rPr lang="zh-CN" altLang="en-US" sz="1400" b="0" dirty="0">
                <a:latin typeface="Verdana" pitchFamily="34" charset="0"/>
                <a:cs typeface="Verdana" pitchFamily="34" charset="0"/>
              </a:rPr>
              <a:t>存储</a:t>
            </a:r>
            <a:r>
              <a:rPr lang="en-US" altLang="zh-CN" sz="1400" b="0" dirty="0">
                <a:latin typeface="Verdana" pitchFamily="34" charset="0"/>
                <a:ea typeface="Verdana" pitchFamily="34" charset="0"/>
                <a:cs typeface="Verdana" pitchFamily="34" charset="0"/>
              </a:rPr>
              <a:t>" /&gt;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     &lt;</a:t>
            </a:r>
            <a:r>
              <a:rPr lang="en-US" altLang="zh-CN" sz="1400" b="0" dirty="0" err="1">
                <a:latin typeface="Verdana" pitchFamily="34" charset="0"/>
                <a:ea typeface="Verdana" pitchFamily="34" charset="0"/>
                <a:cs typeface="Verdana" pitchFamily="34" charset="0"/>
              </a:rPr>
              <a:t>img</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src</a:t>
            </a:r>
            <a:r>
              <a:rPr lang="en-US" altLang="zh-CN" sz="1400" b="0" dirty="0">
                <a:latin typeface="Verdana" pitchFamily="34" charset="0"/>
                <a:ea typeface="Verdana" pitchFamily="34" charset="0"/>
                <a:cs typeface="Verdana" pitchFamily="34" charset="0"/>
              </a:rPr>
              <a:t>="class-header-</a:t>
            </a:r>
            <a:r>
              <a:rPr lang="en-US" altLang="zh-CN" sz="1400" b="0" dirty="0" err="1">
                <a:latin typeface="Verdana" pitchFamily="34" charset="0"/>
                <a:ea typeface="Verdana" pitchFamily="34" charset="0"/>
                <a:cs typeface="Verdana" pitchFamily="34" charset="0"/>
              </a:rPr>
              <a:t>device.jpg</a:t>
            </a:r>
            <a:r>
              <a:rPr lang="en-US" altLang="zh-CN" sz="1400" b="0" dirty="0">
                <a:latin typeface="Verdana" pitchFamily="34" charset="0"/>
                <a:ea typeface="Verdana" pitchFamily="34" charset="0"/>
                <a:cs typeface="Verdana" pitchFamily="34" charset="0"/>
              </a:rPr>
              <a:t>"  width="150px" alt="</a:t>
            </a:r>
            <a:r>
              <a:rPr lang="zh-CN" altLang="en-US" sz="1400" b="0" dirty="0">
                <a:latin typeface="Verdana" pitchFamily="34" charset="0"/>
                <a:cs typeface="Verdana" pitchFamily="34" charset="0"/>
              </a:rPr>
              <a:t>设备访问</a:t>
            </a:r>
            <a:r>
              <a:rPr lang="en-US" altLang="zh-CN" sz="1400" b="0" dirty="0">
                <a:latin typeface="Verdana" pitchFamily="34" charset="0"/>
                <a:ea typeface="Verdana" pitchFamily="34" charset="0"/>
                <a:cs typeface="Verdana" pitchFamily="34" charset="0"/>
              </a:rPr>
              <a:t>" title="</a:t>
            </a:r>
            <a:r>
              <a:rPr lang="zh-CN" altLang="en-US" sz="1400" b="0" dirty="0">
                <a:latin typeface="Verdana" pitchFamily="34" charset="0"/>
                <a:cs typeface="Verdana" pitchFamily="34" charset="0"/>
              </a:rPr>
              <a:t>设备访问</a:t>
            </a:r>
            <a:r>
              <a:rPr lang="en-US" altLang="zh-CN" sz="1400" b="0" dirty="0">
                <a:latin typeface="Verdana" pitchFamily="34" charset="0"/>
                <a:ea typeface="Verdana" pitchFamily="34" charset="0"/>
                <a:cs typeface="Verdana" pitchFamily="34" charset="0"/>
              </a:rPr>
              <a:t>" /&gt;  </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     </a:t>
            </a:r>
            <a:r>
              <a:rPr lang="en-US" altLang="zh-CN" sz="1400" b="0" dirty="0">
                <a:solidFill>
                  <a:srgbClr val="FF0000"/>
                </a:solidFill>
                <a:latin typeface="Verdana" pitchFamily="34" charset="0"/>
                <a:ea typeface="Verdana" pitchFamily="34" charset="0"/>
                <a:cs typeface="Verdana" pitchFamily="34" charset="0"/>
              </a:rPr>
              <a:t>&lt;</a:t>
            </a:r>
            <a:r>
              <a:rPr lang="en-US" altLang="zh-CN" sz="1400" b="0" dirty="0" err="1">
                <a:solidFill>
                  <a:srgbClr val="FF0000"/>
                </a:solidFill>
                <a:latin typeface="Verdana" pitchFamily="34" charset="0"/>
                <a:ea typeface="Verdana" pitchFamily="34" charset="0"/>
                <a:cs typeface="Verdana" pitchFamily="34" charset="0"/>
              </a:rPr>
              <a:t>figcaption</a:t>
            </a:r>
            <a:r>
              <a:rPr lang="en-US" altLang="zh-CN" sz="1400" b="0" dirty="0">
                <a:solidFill>
                  <a:srgbClr val="FF0000"/>
                </a:solidFill>
                <a:latin typeface="Verdana" pitchFamily="34" charset="0"/>
                <a:ea typeface="Verdana" pitchFamily="34" charset="0"/>
                <a:cs typeface="Verdana" pitchFamily="34" charset="0"/>
              </a:rPr>
              <a:t> &gt;HTML5</a:t>
            </a:r>
            <a:r>
              <a:rPr lang="zh-CN" altLang="en-US" sz="1400" b="0" dirty="0">
                <a:solidFill>
                  <a:srgbClr val="FF0000"/>
                </a:solidFill>
                <a:latin typeface="Verdana" pitchFamily="34" charset="0"/>
                <a:cs typeface="Verdana" pitchFamily="34" charset="0"/>
              </a:rPr>
              <a:t>新</a:t>
            </a:r>
            <a:r>
              <a:rPr lang="en-US" altLang="zh-CN" sz="1400" b="0" dirty="0">
                <a:solidFill>
                  <a:srgbClr val="FF0000"/>
                </a:solidFill>
                <a:latin typeface="Verdana" pitchFamily="34" charset="0"/>
                <a:ea typeface="Verdana" pitchFamily="34" charset="0"/>
                <a:cs typeface="Verdana" pitchFamily="34" charset="0"/>
              </a:rPr>
              <a:t>logo(</a:t>
            </a:r>
            <a:r>
              <a:rPr lang="zh-CN" altLang="en-US" sz="1400" b="0" dirty="0">
                <a:solidFill>
                  <a:srgbClr val="FF0000"/>
                </a:solidFill>
                <a:latin typeface="Verdana" pitchFamily="34" charset="0"/>
                <a:cs typeface="Verdana" pitchFamily="34" charset="0"/>
              </a:rPr>
              <a:t>图题</a:t>
            </a:r>
            <a:r>
              <a:rPr lang="en-US" altLang="zh-CN" sz="1400" b="0" dirty="0">
                <a:solidFill>
                  <a:srgbClr val="FF0000"/>
                </a:solidFill>
                <a:latin typeface="Verdana" pitchFamily="34" charset="0"/>
                <a:ea typeface="Verdana" pitchFamily="34" charset="0"/>
                <a:cs typeface="Verdana" pitchFamily="34" charset="0"/>
              </a:rPr>
              <a:t>)&lt;/</a:t>
            </a:r>
            <a:r>
              <a:rPr lang="en-US" altLang="zh-CN" sz="1400" b="0" dirty="0" err="1">
                <a:solidFill>
                  <a:srgbClr val="FF0000"/>
                </a:solidFill>
                <a:latin typeface="Verdana" pitchFamily="34" charset="0"/>
                <a:ea typeface="Verdana" pitchFamily="34" charset="0"/>
                <a:cs typeface="Verdana" pitchFamily="34" charset="0"/>
              </a:rPr>
              <a:t>figcaption</a:t>
            </a:r>
            <a:r>
              <a:rPr lang="en-US" altLang="zh-CN" sz="1400" b="0" dirty="0">
                <a:solidFill>
                  <a:srgbClr val="FF0000"/>
                </a:solidFill>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b="0" dirty="0">
                <a:solidFill>
                  <a:srgbClr val="FF0000"/>
                </a:solidFill>
                <a:latin typeface="Verdana" pitchFamily="34" charset="0"/>
                <a:ea typeface="Verdana" pitchFamily="34" charset="0"/>
                <a:cs typeface="Verdana" pitchFamily="34" charset="0"/>
              </a:rPr>
              <a:t>&lt;/figure&gt;</a:t>
            </a:r>
            <a:r>
              <a:rPr lang="en-US" altLang="zh-CN" sz="1400" b="0" dirty="0">
                <a:latin typeface="Verdana" pitchFamily="34" charset="0"/>
                <a:ea typeface="Verdana" pitchFamily="34" charset="0"/>
                <a:cs typeface="Verdana" pitchFamily="34" charset="0"/>
              </a:rPr>
              <a:t>			</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&lt;/html&gt;</a:t>
            </a:r>
            <a:endParaRPr lang="zh-CN" altLang="en-US" b="0" dirty="0">
              <a:latin typeface="Verdana" pitchFamily="34" charset="0"/>
              <a:cs typeface="Verdan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dirty="0"/>
              <a:t>13.3.3 mark </a:t>
            </a:r>
            <a:r>
              <a:rPr lang="zh-CN" altLang="en-US" dirty="0"/>
              <a:t>标记与</a:t>
            </a:r>
            <a:r>
              <a:rPr lang="en-US" altLang="zh-CN" dirty="0"/>
              <a:t>time </a:t>
            </a:r>
            <a:r>
              <a:rPr lang="zh-CN" altLang="en-US" dirty="0"/>
              <a:t>标记</a:t>
            </a:r>
          </a:p>
        </p:txBody>
      </p:sp>
      <p:sp>
        <p:nvSpPr>
          <p:cNvPr id="100355" name="Rectangle 3"/>
          <p:cNvSpPr>
            <a:spLocks noGrp="1" noChangeArrowheads="1"/>
          </p:cNvSpPr>
          <p:nvPr>
            <p:ph idx="1"/>
          </p:nvPr>
        </p:nvSpPr>
        <p:spPr>
          <a:xfrm>
            <a:off x="533400" y="810816"/>
            <a:ext cx="8534400" cy="3894534"/>
          </a:xfrm>
        </p:spPr>
        <p:txBody>
          <a:bodyPr/>
          <a:lstStyle/>
          <a:p>
            <a:pPr marL="0" indent="0">
              <a:lnSpc>
                <a:spcPts val="2800"/>
              </a:lnSpc>
              <a:spcBef>
                <a:spcPts val="0"/>
              </a:spcBef>
              <a:spcAft>
                <a:spcPts val="0"/>
              </a:spcAft>
              <a:buNone/>
              <a:tabLst>
                <a:tab pos="0" algn="l"/>
              </a:tabLst>
            </a:pPr>
            <a:r>
              <a:rPr lang="zh-CN" altLang="en-US" sz="2000" dirty="0"/>
              <a:t>      </a:t>
            </a:r>
            <a:r>
              <a:rPr lang="zh-CN" altLang="en-US" sz="1600" dirty="0">
                <a:solidFill>
                  <a:srgbClr val="FF0000"/>
                </a:solidFill>
                <a:effectLst>
                  <a:outerShdw blurRad="38100" dist="38100" dir="2700000" algn="tl">
                    <a:srgbClr val="000000">
                      <a:alpha val="43137"/>
                    </a:srgbClr>
                  </a:outerShdw>
                </a:effectLst>
              </a:rPr>
              <a:t>记号</a:t>
            </a:r>
            <a:r>
              <a:rPr lang="en-US" altLang="zh-CN" sz="1600" dirty="0">
                <a:solidFill>
                  <a:srgbClr val="FF0000"/>
                </a:solidFill>
                <a:effectLst>
                  <a:outerShdw blurRad="38100" dist="38100" dir="2700000" algn="tl">
                    <a:srgbClr val="000000">
                      <a:alpha val="43137"/>
                    </a:srgbClr>
                  </a:outerShdw>
                </a:effectLst>
              </a:rPr>
              <a:t>mark</a:t>
            </a:r>
            <a:r>
              <a:rPr lang="zh-CN" altLang="en-US" sz="1600" dirty="0">
                <a:solidFill>
                  <a:srgbClr val="FF0000"/>
                </a:solidFill>
                <a:effectLst>
                  <a:outerShdw blurRad="38100" dist="38100" dir="2700000" algn="tl">
                    <a:srgbClr val="000000">
                      <a:alpha val="43137"/>
                    </a:srgbClr>
                  </a:outerShdw>
                </a:effectLst>
              </a:rPr>
              <a:t>标记</a:t>
            </a:r>
            <a:r>
              <a:rPr lang="zh-CN" altLang="en-US" sz="1600" dirty="0"/>
              <a:t>用来定义带有记号的文本。在需要突出显示文本时可以使用</a:t>
            </a:r>
            <a:r>
              <a:rPr lang="en-US" altLang="zh-CN" sz="1600" dirty="0"/>
              <a:t>mark</a:t>
            </a:r>
            <a:r>
              <a:rPr lang="zh-CN" altLang="en-US" sz="1600" dirty="0"/>
              <a:t>标记。此标记对关键字做高亮处理（黄底色标注），突出显示，标注重点，在搜索方面可以应用。</a:t>
            </a:r>
          </a:p>
          <a:p>
            <a:pPr marL="0" indent="0">
              <a:lnSpc>
                <a:spcPts val="2800"/>
              </a:lnSpc>
              <a:spcBef>
                <a:spcPts val="0"/>
              </a:spcBef>
              <a:spcAft>
                <a:spcPts val="0"/>
              </a:spcAft>
              <a:buNone/>
              <a:tabLst>
                <a:tab pos="0" algn="l"/>
              </a:tabLst>
            </a:pPr>
            <a:r>
              <a:rPr lang="zh-CN" altLang="en-US" sz="1600" dirty="0"/>
              <a:t>       </a:t>
            </a:r>
            <a:r>
              <a:rPr lang="zh-CN" altLang="en-US" sz="1600" dirty="0">
                <a:solidFill>
                  <a:srgbClr val="FF0000"/>
                </a:solidFill>
                <a:effectLst>
                  <a:outerShdw blurRad="38100" dist="38100" dir="2700000" algn="tl">
                    <a:srgbClr val="000000">
                      <a:alpha val="43137"/>
                    </a:srgbClr>
                  </a:outerShdw>
                </a:effectLst>
              </a:rPr>
              <a:t>时间</a:t>
            </a:r>
            <a:r>
              <a:rPr lang="en-US" altLang="zh-CN" sz="1600" dirty="0">
                <a:solidFill>
                  <a:srgbClr val="FF0000"/>
                </a:solidFill>
                <a:effectLst>
                  <a:outerShdw blurRad="38100" dist="38100" dir="2700000" algn="tl">
                    <a:srgbClr val="000000">
                      <a:alpha val="43137"/>
                    </a:srgbClr>
                  </a:outerShdw>
                </a:effectLst>
              </a:rPr>
              <a:t>time</a:t>
            </a:r>
            <a:r>
              <a:rPr lang="zh-CN" altLang="en-US" sz="1600" dirty="0">
                <a:solidFill>
                  <a:srgbClr val="FF0000"/>
                </a:solidFill>
                <a:effectLst>
                  <a:outerShdw blurRad="38100" dist="38100" dir="2700000" algn="tl">
                    <a:srgbClr val="000000">
                      <a:alpha val="43137"/>
                    </a:srgbClr>
                  </a:outerShdw>
                </a:effectLst>
              </a:rPr>
              <a:t>标记</a:t>
            </a:r>
            <a:r>
              <a:rPr lang="zh-CN" altLang="en-US" sz="1600" dirty="0"/>
              <a:t>用来定义公历的时间（</a:t>
            </a:r>
            <a:r>
              <a:rPr lang="en-US" altLang="zh-CN" sz="1600" dirty="0"/>
              <a:t>24 </a:t>
            </a:r>
            <a:r>
              <a:rPr lang="zh-CN" altLang="en-US" sz="1600" dirty="0"/>
              <a:t>小时制）或日期，时间和时区偏移是可选的。该标记能够以机器可读的方式对日期和时间进行编码。该标记不会在任何浏览器中呈现任何特殊效果。</a:t>
            </a:r>
            <a:endParaRPr lang="en-US" altLang="zh-CN" sz="1600" dirty="0"/>
          </a:p>
          <a:p>
            <a:pPr>
              <a:lnSpc>
                <a:spcPts val="2800"/>
              </a:lnSpc>
              <a:spcBef>
                <a:spcPts val="0"/>
              </a:spcBef>
              <a:spcAft>
                <a:spcPts val="0"/>
              </a:spcAft>
            </a:pPr>
            <a:r>
              <a:rPr lang="zh-CN" altLang="en-US" sz="1600" b="1" dirty="0"/>
              <a:t> 基本语法</a:t>
            </a:r>
          </a:p>
          <a:p>
            <a:pPr indent="358775">
              <a:lnSpc>
                <a:spcPts val="2600"/>
              </a:lnSpc>
              <a:spcBef>
                <a:spcPts val="0"/>
              </a:spcBef>
              <a:spcAft>
                <a:spcPts val="0"/>
              </a:spcAft>
              <a:buNone/>
            </a:pPr>
            <a:r>
              <a:rPr lang="en-US" altLang="zh-CN" sz="1400" dirty="0">
                <a:solidFill>
                  <a:srgbClr val="FF0000"/>
                </a:solidFill>
              </a:rPr>
              <a:t>&lt;mark&gt;</a:t>
            </a:r>
            <a:r>
              <a:rPr lang="zh-CN" altLang="en-US" sz="1400" dirty="0">
                <a:solidFill>
                  <a:srgbClr val="FF0000"/>
                </a:solidFill>
              </a:rPr>
              <a:t>重点标注的内容</a:t>
            </a:r>
            <a:r>
              <a:rPr lang="en-US" altLang="zh-CN" sz="1400" dirty="0">
                <a:solidFill>
                  <a:srgbClr val="FF0000"/>
                </a:solidFill>
              </a:rPr>
              <a:t>&lt;/mark&gt;</a:t>
            </a:r>
          </a:p>
          <a:p>
            <a:pPr indent="358775">
              <a:lnSpc>
                <a:spcPts val="2600"/>
              </a:lnSpc>
              <a:spcBef>
                <a:spcPts val="0"/>
              </a:spcBef>
              <a:spcAft>
                <a:spcPts val="0"/>
              </a:spcAft>
              <a:buNone/>
            </a:pPr>
            <a:r>
              <a:rPr lang="en-US" altLang="zh-CN" sz="1400" dirty="0">
                <a:solidFill>
                  <a:srgbClr val="FF0000"/>
                </a:solidFill>
              </a:rPr>
              <a:t>&lt;time&gt;9:00&lt;/time&gt; &lt;!-- </a:t>
            </a:r>
            <a:r>
              <a:rPr lang="zh-CN" altLang="en-US" sz="1400" dirty="0">
                <a:solidFill>
                  <a:srgbClr val="FF0000"/>
                </a:solidFill>
              </a:rPr>
              <a:t>定义时间 </a:t>
            </a:r>
            <a:r>
              <a:rPr lang="en-US" altLang="zh-CN" sz="1400" dirty="0">
                <a:solidFill>
                  <a:srgbClr val="FF0000"/>
                </a:solidFill>
              </a:rPr>
              <a:t>--&gt;</a:t>
            </a:r>
          </a:p>
          <a:p>
            <a:pPr indent="358775">
              <a:lnSpc>
                <a:spcPts val="2600"/>
              </a:lnSpc>
              <a:spcBef>
                <a:spcPts val="0"/>
              </a:spcBef>
              <a:spcAft>
                <a:spcPts val="0"/>
              </a:spcAft>
              <a:buNone/>
            </a:pPr>
            <a:r>
              <a:rPr lang="en-US" altLang="zh-CN" sz="1400" dirty="0">
                <a:solidFill>
                  <a:srgbClr val="FF0000"/>
                </a:solidFill>
              </a:rPr>
              <a:t>&lt;time datetime="2017-05-01" pubdate="pubdate"&gt;</a:t>
            </a:r>
            <a:r>
              <a:rPr lang="zh-CN" altLang="en-US" sz="1400" dirty="0">
                <a:solidFill>
                  <a:srgbClr val="FF0000"/>
                </a:solidFill>
              </a:rPr>
              <a:t>国际劳动节</a:t>
            </a:r>
            <a:r>
              <a:rPr lang="en-US" altLang="zh-CN" sz="1400" dirty="0">
                <a:solidFill>
                  <a:srgbClr val="FF0000"/>
                </a:solidFill>
              </a:rPr>
              <a:t>&lt;/time&gt; &lt;!—</a:t>
            </a:r>
            <a:r>
              <a:rPr lang="zh-CN" altLang="en-US" sz="1400" dirty="0">
                <a:solidFill>
                  <a:srgbClr val="FF0000"/>
                </a:solidFill>
              </a:rPr>
              <a:t>定义日期 </a:t>
            </a:r>
            <a:r>
              <a:rPr lang="en-US" altLang="zh-CN" sz="1400" dirty="0">
                <a:solidFill>
                  <a:srgbClr val="FF0000"/>
                </a:solidFill>
              </a:rPr>
              <a:t>--&gt;</a:t>
            </a:r>
          </a:p>
          <a:p>
            <a:pPr marL="0" indent="449263">
              <a:lnSpc>
                <a:spcPts val="2800"/>
              </a:lnSpc>
              <a:spcBef>
                <a:spcPts val="0"/>
              </a:spcBef>
              <a:spcAft>
                <a:spcPts val="0"/>
              </a:spcAft>
              <a:buNone/>
            </a:pPr>
            <a:r>
              <a:rPr lang="en-US" altLang="zh-CN" sz="1600" dirty="0"/>
              <a:t>time</a:t>
            </a:r>
            <a:r>
              <a:rPr lang="zh-CN" altLang="zh-CN" sz="1600" dirty="0"/>
              <a:t>标记的</a:t>
            </a:r>
            <a:r>
              <a:rPr lang="en-US" altLang="zh-CN" sz="1600" dirty="0"/>
              <a:t>pubdate</a:t>
            </a:r>
            <a:r>
              <a:rPr lang="zh-CN" altLang="zh-CN" sz="1600" dirty="0"/>
              <a:t>属性：指示该标记中的日期</a:t>
            </a:r>
            <a:r>
              <a:rPr lang="en-US" altLang="zh-CN" sz="1600" dirty="0"/>
              <a:t>/</a:t>
            </a:r>
            <a:r>
              <a:rPr lang="zh-CN" altLang="zh-CN" sz="1600" dirty="0"/>
              <a:t>时间是文档（或最近的</a:t>
            </a:r>
            <a:r>
              <a:rPr lang="en-US" altLang="zh-CN" sz="1600" dirty="0"/>
              <a:t>article</a:t>
            </a:r>
            <a:r>
              <a:rPr lang="zh-CN" altLang="zh-CN" sz="1600" dirty="0"/>
              <a:t>标记）的发布日期。</a:t>
            </a:r>
            <a:r>
              <a:rPr lang="en-US" altLang="zh-CN" sz="1600" dirty="0"/>
              <a:t>time</a:t>
            </a:r>
            <a:r>
              <a:rPr lang="zh-CN" altLang="zh-CN" sz="1600" dirty="0"/>
              <a:t>标记的</a:t>
            </a:r>
            <a:r>
              <a:rPr lang="en-US" altLang="zh-CN" sz="1600" dirty="0"/>
              <a:t>datetime</a:t>
            </a:r>
            <a:r>
              <a:rPr lang="zh-CN" altLang="zh-CN" sz="1600" dirty="0"/>
              <a:t>属性：规定日期</a:t>
            </a:r>
            <a:r>
              <a:rPr lang="en-US" altLang="zh-CN" sz="1600" dirty="0"/>
              <a:t>/</a:t>
            </a:r>
            <a:r>
              <a:rPr lang="zh-CN" altLang="zh-CN" sz="1600" dirty="0"/>
              <a:t>时间。</a:t>
            </a:r>
            <a:endParaRPr lang="zh-CN" altLang="en-US" sz="1600" dirty="0">
              <a:solidFill>
                <a:srgbClr val="FF0000"/>
              </a:solidFill>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 </a:t>
            </a:r>
            <a:r>
              <a:rPr lang="zh-CN" altLang="en-US" dirty="0"/>
              <a:t>和</a:t>
            </a:r>
            <a:r>
              <a:rPr lang="en-US" altLang="zh-CN" dirty="0"/>
              <a:t>time </a:t>
            </a:r>
            <a:r>
              <a:rPr lang="zh-CN" altLang="en-US" dirty="0"/>
              <a:t>标记的应用</a:t>
            </a:r>
          </a:p>
        </p:txBody>
      </p:sp>
      <p:sp>
        <p:nvSpPr>
          <p:cNvPr id="3" name="内容占位符 2"/>
          <p:cNvSpPr>
            <a:spLocks noGrp="1"/>
          </p:cNvSpPr>
          <p:nvPr>
            <p:ph idx="1"/>
          </p:nvPr>
        </p:nvSpPr>
        <p:spPr>
          <a:xfrm>
            <a:off x="533400" y="819150"/>
            <a:ext cx="4267200" cy="1981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edu_13_3_3.html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页面元素</a:t>
            </a:r>
            <a:r>
              <a:rPr lang="en-US" altLang="zh-CN" sz="1400" dirty="0">
                <a:latin typeface="Verdana" pitchFamily="34" charset="0"/>
                <a:ea typeface="Verdana" pitchFamily="34" charset="0"/>
                <a:cs typeface="Verdana" pitchFamily="34" charset="0"/>
              </a:rPr>
              <a:t>mark</a:t>
            </a:r>
            <a:r>
              <a:rPr lang="zh-CN" altLang="en-US" sz="1400" dirty="0">
                <a:latin typeface="Verdana" pitchFamily="34" charset="0"/>
                <a:cs typeface="Verdana" pitchFamily="34" charset="0"/>
              </a:rPr>
              <a:t>和</a:t>
            </a:r>
            <a:r>
              <a:rPr lang="en-US" altLang="zh-CN" sz="1400" dirty="0">
                <a:latin typeface="Verdana" pitchFamily="34" charset="0"/>
                <a:ea typeface="Verdana" pitchFamily="34" charset="0"/>
                <a:cs typeface="Verdana" pitchFamily="34" charset="0"/>
              </a:rPr>
              <a:t>time</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&lt;article&gt;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&lt;header&gt;</a:t>
            </a:r>
          </a:p>
          <a:p>
            <a:pPr>
              <a:lnSpc>
                <a:spcPts val="1400"/>
              </a:lnSpc>
              <a:spcBef>
                <a:spcPts val="0"/>
              </a:spcBef>
              <a:spcAft>
                <a:spcPts val="0"/>
              </a:spcAft>
              <a:buNone/>
            </a:pPr>
            <a:endParaRPr lang="en-US" altLang="zh-CN" sz="1400" dirty="0">
              <a:latin typeface="Verdana" pitchFamily="34" charset="0"/>
              <a:ea typeface="Verdana" pitchFamily="34" charset="0"/>
              <a:cs typeface="Verdana"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4953000" y="1047750"/>
            <a:ext cx="4037590" cy="1688854"/>
          </a:xfrm>
          <a:prstGeom prst="rect">
            <a:avLst/>
          </a:prstGeom>
          <a:noFill/>
          <a:ln w="9525">
            <a:noFill/>
            <a:miter lim="800000"/>
            <a:headEnd/>
            <a:tailEnd/>
          </a:ln>
        </p:spPr>
      </p:pic>
      <p:sp>
        <p:nvSpPr>
          <p:cNvPr id="5" name="矩形 4"/>
          <p:cNvSpPr/>
          <p:nvPr/>
        </p:nvSpPr>
        <p:spPr>
          <a:xfrm>
            <a:off x="533400" y="2817654"/>
            <a:ext cx="8534400" cy="1887696"/>
          </a:xfrm>
          <a:prstGeom prst="rect">
            <a:avLst/>
          </a:prstGeom>
        </p:spPr>
        <p:txBody>
          <a:bodyPr wrap="square">
            <a:spAutoFit/>
          </a:bodyPr>
          <a:lstStyle/>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&lt;h1&gt;</a:t>
            </a:r>
            <a:r>
              <a:rPr lang="zh-CN" altLang="en-US" sz="1400" b="0" dirty="0">
                <a:latin typeface="Verdana" pitchFamily="34" charset="0"/>
                <a:cs typeface="Verdana" pitchFamily="34" charset="0"/>
              </a:rPr>
              <a:t>五一国际劳动节</a:t>
            </a:r>
            <a:r>
              <a:rPr lang="en-US" altLang="zh-CN" sz="1400" b="0" dirty="0">
                <a:latin typeface="Verdana" pitchFamily="34" charset="0"/>
                <a:ea typeface="Verdana" pitchFamily="34" charset="0"/>
                <a:cs typeface="Verdana" pitchFamily="34" charset="0"/>
              </a:rPr>
              <a:t>&lt;/h1&gt; </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&lt;/header&gt;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&lt;p style="text-indent:2em;"&gt;</a:t>
            </a:r>
            <a:r>
              <a:rPr lang="zh-CN" altLang="en-US" sz="1400" b="0" dirty="0">
                <a:latin typeface="Verdana" pitchFamily="34" charset="0"/>
                <a:cs typeface="Verdana" pitchFamily="34" charset="0"/>
              </a:rPr>
              <a:t>国际劳动节又称“</a:t>
            </a:r>
            <a:r>
              <a:rPr lang="en-US" altLang="zh-CN" sz="1400" b="0" dirty="0">
                <a:latin typeface="Verdana" pitchFamily="34" charset="0"/>
                <a:ea typeface="Verdana" pitchFamily="34" charset="0"/>
                <a:cs typeface="Verdana" pitchFamily="34" charset="0"/>
              </a:rPr>
              <a:t>&lt;mark&gt;</a:t>
            </a:r>
            <a:r>
              <a:rPr lang="zh-CN" altLang="en-US" sz="1400" b="0" dirty="0">
                <a:latin typeface="Verdana" pitchFamily="34" charset="0"/>
                <a:cs typeface="Verdana" pitchFamily="34" charset="0"/>
              </a:rPr>
              <a:t>五一国际劳动节</a:t>
            </a:r>
            <a:r>
              <a:rPr lang="en-US" altLang="zh-CN" sz="1400" b="0" dirty="0">
                <a:latin typeface="Verdana" pitchFamily="34" charset="0"/>
                <a:ea typeface="Verdana" pitchFamily="34" charset="0"/>
                <a:cs typeface="Verdana" pitchFamily="34" charset="0"/>
              </a:rPr>
              <a:t>&lt;/mark&gt;”</a:t>
            </a:r>
            <a:r>
              <a:rPr lang="zh-CN" altLang="en-US" sz="1400" b="0" dirty="0">
                <a:latin typeface="Verdana" pitchFamily="34" charset="0"/>
                <a:cs typeface="Verdana" pitchFamily="34" charset="0"/>
              </a:rPr>
              <a:t>、“</a:t>
            </a:r>
            <a:r>
              <a:rPr lang="en-US" altLang="zh-CN" sz="1400" b="0" dirty="0">
                <a:latin typeface="Verdana" pitchFamily="34" charset="0"/>
                <a:ea typeface="Verdana" pitchFamily="34" charset="0"/>
                <a:cs typeface="Verdana" pitchFamily="34" charset="0"/>
              </a:rPr>
              <a:t>&lt;mark&gt;</a:t>
            </a:r>
            <a:r>
              <a:rPr lang="zh-CN" altLang="en-US" sz="1400" b="0" dirty="0">
                <a:latin typeface="Verdana" pitchFamily="34" charset="0"/>
                <a:cs typeface="Verdana" pitchFamily="34" charset="0"/>
              </a:rPr>
              <a:t>国际示威游行日</a:t>
            </a:r>
            <a:r>
              <a:rPr lang="en-US" altLang="zh-CN" sz="1400" b="0" dirty="0">
                <a:latin typeface="Verdana" pitchFamily="34" charset="0"/>
                <a:ea typeface="Verdana" pitchFamily="34" charset="0"/>
                <a:cs typeface="Verdana" pitchFamily="34" charset="0"/>
              </a:rPr>
              <a:t>&lt;/mark&gt;”</a:t>
            </a:r>
            <a:r>
              <a:rPr lang="zh-CN" altLang="en-US" sz="1400" b="0" dirty="0">
                <a:latin typeface="Verdana" pitchFamily="34" charset="0"/>
                <a:cs typeface="Verdana" pitchFamily="34" charset="0"/>
              </a:rPr>
              <a:t>（</a:t>
            </a:r>
            <a:r>
              <a:rPr lang="en-US" altLang="zh-CN" sz="1400" b="0" dirty="0">
                <a:latin typeface="Verdana" pitchFamily="34" charset="0"/>
                <a:ea typeface="Verdana" pitchFamily="34" charset="0"/>
                <a:cs typeface="Verdana" pitchFamily="34" charset="0"/>
              </a:rPr>
              <a:t>International Workers' Day</a:t>
            </a:r>
            <a:r>
              <a:rPr lang="zh-CN" altLang="en-US" sz="1400" b="0" dirty="0">
                <a:latin typeface="Verdana" pitchFamily="34" charset="0"/>
                <a:cs typeface="Verdana" pitchFamily="34" charset="0"/>
              </a:rPr>
              <a:t>或者</a:t>
            </a:r>
            <a:r>
              <a:rPr lang="en-US" altLang="zh-CN" sz="1400" b="0" dirty="0">
                <a:latin typeface="Verdana" pitchFamily="34" charset="0"/>
                <a:ea typeface="Verdana" pitchFamily="34" charset="0"/>
                <a:cs typeface="Verdana" pitchFamily="34" charset="0"/>
              </a:rPr>
              <a:t>May Day</a:t>
            </a:r>
            <a:r>
              <a:rPr lang="zh-CN" altLang="en-US" sz="1400" b="0" dirty="0">
                <a:latin typeface="Verdana" pitchFamily="34" charset="0"/>
                <a:cs typeface="Verdana" pitchFamily="34" charset="0"/>
              </a:rPr>
              <a:t>），是世界上</a:t>
            </a:r>
            <a:r>
              <a:rPr lang="en-US" altLang="zh-CN" sz="1400" b="0" dirty="0">
                <a:latin typeface="Verdana" pitchFamily="34" charset="0"/>
                <a:ea typeface="Verdana" pitchFamily="34" charset="0"/>
                <a:cs typeface="Verdana" pitchFamily="34" charset="0"/>
              </a:rPr>
              <a:t>80</a:t>
            </a:r>
            <a:r>
              <a:rPr lang="zh-CN" altLang="en-US" sz="1400" b="0" dirty="0">
                <a:latin typeface="Verdana" pitchFamily="34" charset="0"/>
                <a:cs typeface="Verdana" pitchFamily="34" charset="0"/>
              </a:rPr>
              <a:t>多个国家的全国性节日。定在每年的五月一日。它是全世界劳动人民共同拥有的节日。</a:t>
            </a:r>
            <a:r>
              <a:rPr lang="en-US" altLang="zh-CN" sz="1400" b="0" dirty="0">
                <a:latin typeface="Verdana" pitchFamily="34" charset="0"/>
                <a:ea typeface="Verdana" pitchFamily="34" charset="0"/>
                <a:cs typeface="Verdana" pitchFamily="34" charset="0"/>
              </a:rPr>
              <a:t>1889</a:t>
            </a:r>
            <a:r>
              <a:rPr lang="zh-CN" altLang="en-US" sz="1400" b="0" dirty="0">
                <a:latin typeface="Verdana" pitchFamily="34" charset="0"/>
                <a:cs typeface="Verdana" pitchFamily="34" charset="0"/>
              </a:rPr>
              <a:t>年</a:t>
            </a:r>
            <a:r>
              <a:rPr lang="en-US" altLang="zh-CN" sz="1400" b="0" dirty="0">
                <a:latin typeface="Verdana" pitchFamily="34" charset="0"/>
                <a:ea typeface="Verdana" pitchFamily="34" charset="0"/>
                <a:cs typeface="Verdana" pitchFamily="34" charset="0"/>
              </a:rPr>
              <a:t>7</a:t>
            </a:r>
            <a:r>
              <a:rPr lang="zh-CN" altLang="en-US" sz="1400" b="0" dirty="0">
                <a:latin typeface="Verdana" pitchFamily="34" charset="0"/>
                <a:cs typeface="Verdana" pitchFamily="34" charset="0"/>
              </a:rPr>
              <a:t>月，由恩格斯领导的第二国际在巴黎举行代表大会。会议通过决议，规定</a:t>
            </a:r>
            <a:r>
              <a:rPr lang="en-US" altLang="zh-CN" sz="1400" b="0" dirty="0">
                <a:latin typeface="Verdana" pitchFamily="34" charset="0"/>
                <a:ea typeface="Verdana" pitchFamily="34" charset="0"/>
                <a:cs typeface="Verdana" pitchFamily="34" charset="0"/>
              </a:rPr>
              <a:t>&lt;time </a:t>
            </a:r>
            <a:r>
              <a:rPr lang="en-US" altLang="zh-CN" sz="1400" b="0" dirty="0" err="1">
                <a:latin typeface="Verdana" pitchFamily="34" charset="0"/>
                <a:ea typeface="Verdana" pitchFamily="34" charset="0"/>
                <a:cs typeface="Verdana" pitchFamily="34" charset="0"/>
              </a:rPr>
              <a:t>datetime</a:t>
            </a:r>
            <a:r>
              <a:rPr lang="en-US" altLang="zh-CN" sz="1400" b="0" dirty="0">
                <a:latin typeface="Verdana" pitchFamily="34" charset="0"/>
                <a:ea typeface="Verdana" pitchFamily="34" charset="0"/>
                <a:cs typeface="Verdana" pitchFamily="34" charset="0"/>
              </a:rPr>
              <a:t>="1890-05-01"&gt;1890-05-01&lt;/time&gt;</a:t>
            </a:r>
            <a:r>
              <a:rPr lang="zh-CN" altLang="en-US" sz="1400" b="0" dirty="0">
                <a:latin typeface="Verdana" pitchFamily="34" charset="0"/>
                <a:cs typeface="Verdana" pitchFamily="34" charset="0"/>
              </a:rPr>
              <a:t>国际劳动者举行游行，并决定把</a:t>
            </a:r>
            <a:r>
              <a:rPr lang="en-US" altLang="zh-CN" sz="1400" b="0" dirty="0">
                <a:latin typeface="Verdana" pitchFamily="34" charset="0"/>
                <a:ea typeface="Verdana" pitchFamily="34" charset="0"/>
                <a:cs typeface="Verdana" pitchFamily="34" charset="0"/>
              </a:rPr>
              <a:t>5</a:t>
            </a:r>
            <a:r>
              <a:rPr lang="zh-CN" altLang="en-US" sz="1400" b="0" dirty="0">
                <a:latin typeface="Verdana" pitchFamily="34" charset="0"/>
                <a:cs typeface="Verdana" pitchFamily="34" charset="0"/>
              </a:rPr>
              <a:t>月</a:t>
            </a:r>
            <a:r>
              <a:rPr lang="en-US" altLang="zh-CN" sz="1400" b="0" dirty="0">
                <a:latin typeface="Verdana" pitchFamily="34" charset="0"/>
                <a:ea typeface="Verdana" pitchFamily="34" charset="0"/>
                <a:cs typeface="Verdana" pitchFamily="34" charset="0"/>
              </a:rPr>
              <a:t>1</a:t>
            </a:r>
            <a:r>
              <a:rPr lang="zh-CN" altLang="en-US" sz="1400" b="0" dirty="0">
                <a:latin typeface="Verdana" pitchFamily="34" charset="0"/>
                <a:cs typeface="Verdana" pitchFamily="34" charset="0"/>
              </a:rPr>
              <a:t>日这一天定为国际劳动节。中央人民政府政务院于</a:t>
            </a:r>
            <a:r>
              <a:rPr lang="en-US" altLang="zh-CN" sz="1400" b="0" dirty="0">
                <a:latin typeface="Verdana" pitchFamily="34" charset="0"/>
                <a:ea typeface="Verdana" pitchFamily="34" charset="0"/>
                <a:cs typeface="Verdana" pitchFamily="34" charset="0"/>
              </a:rPr>
              <a:t>1949</a:t>
            </a:r>
            <a:r>
              <a:rPr lang="zh-CN" altLang="en-US" sz="1400" b="0" dirty="0">
                <a:latin typeface="Verdana" pitchFamily="34" charset="0"/>
                <a:cs typeface="Verdana" pitchFamily="34" charset="0"/>
              </a:rPr>
              <a:t>年</a:t>
            </a:r>
            <a:r>
              <a:rPr lang="en-US" altLang="zh-CN" sz="1400" b="0" dirty="0">
                <a:latin typeface="Verdana" pitchFamily="34" charset="0"/>
                <a:ea typeface="Verdana" pitchFamily="34" charset="0"/>
                <a:cs typeface="Verdana" pitchFamily="34" charset="0"/>
              </a:rPr>
              <a:t>12</a:t>
            </a:r>
            <a:r>
              <a:rPr lang="zh-CN" altLang="en-US" sz="1400" b="0" dirty="0">
                <a:latin typeface="Verdana" pitchFamily="34" charset="0"/>
                <a:cs typeface="Verdana" pitchFamily="34" charset="0"/>
              </a:rPr>
              <a:t>月作出决定，将</a:t>
            </a:r>
            <a:r>
              <a:rPr lang="en-US" altLang="zh-CN" sz="1400" b="0" dirty="0">
                <a:latin typeface="Verdana" pitchFamily="34" charset="0"/>
                <a:ea typeface="Verdana" pitchFamily="34" charset="0"/>
                <a:cs typeface="Verdana" pitchFamily="34" charset="0"/>
              </a:rPr>
              <a:t>5</a:t>
            </a:r>
            <a:r>
              <a:rPr lang="zh-CN" altLang="en-US" sz="1400" b="0" dirty="0">
                <a:latin typeface="Verdana" pitchFamily="34" charset="0"/>
                <a:cs typeface="Verdana" pitchFamily="34" charset="0"/>
              </a:rPr>
              <a:t>月</a:t>
            </a:r>
            <a:r>
              <a:rPr lang="en-US" altLang="zh-CN" sz="1400" b="0" dirty="0">
                <a:latin typeface="Verdana" pitchFamily="34" charset="0"/>
                <a:ea typeface="Verdana" pitchFamily="34" charset="0"/>
                <a:cs typeface="Verdana" pitchFamily="34" charset="0"/>
              </a:rPr>
              <a:t>1</a:t>
            </a:r>
            <a:r>
              <a:rPr lang="zh-CN" altLang="en-US" sz="1400" b="0" dirty="0">
                <a:latin typeface="Verdana" pitchFamily="34" charset="0"/>
                <a:cs typeface="Verdana" pitchFamily="34" charset="0"/>
              </a:rPr>
              <a:t>日确定为劳动节。</a:t>
            </a:r>
            <a:r>
              <a:rPr lang="en-US" altLang="zh-CN" sz="1400" b="0" dirty="0">
                <a:latin typeface="Verdana" pitchFamily="34" charset="0"/>
                <a:ea typeface="Verdana" pitchFamily="34" charset="0"/>
                <a:cs typeface="Verdana" pitchFamily="34" charset="0"/>
              </a:rPr>
              <a:t>1989</a:t>
            </a:r>
            <a:r>
              <a:rPr lang="zh-CN" altLang="en-US" sz="1400" b="0" dirty="0">
                <a:latin typeface="Verdana" pitchFamily="34" charset="0"/>
                <a:cs typeface="Verdana" pitchFamily="34" charset="0"/>
              </a:rPr>
              <a:t>年后，国务院基本上每</a:t>
            </a:r>
            <a:r>
              <a:rPr lang="en-US" altLang="zh-CN" sz="1400" b="0" dirty="0">
                <a:latin typeface="Verdana" pitchFamily="34" charset="0"/>
                <a:ea typeface="Verdana" pitchFamily="34" charset="0"/>
                <a:cs typeface="Verdana" pitchFamily="34" charset="0"/>
              </a:rPr>
              <a:t>5</a:t>
            </a:r>
            <a:r>
              <a:rPr lang="zh-CN" altLang="en-US" sz="1400" b="0" dirty="0">
                <a:latin typeface="Verdana" pitchFamily="34" charset="0"/>
                <a:cs typeface="Verdana" pitchFamily="34" charset="0"/>
              </a:rPr>
              <a:t>年表彰一次全国劳动模范和先进工作者，每次表彰</a:t>
            </a:r>
            <a:r>
              <a:rPr lang="en-US" altLang="zh-CN" sz="1400" b="0" dirty="0">
                <a:latin typeface="Verdana" pitchFamily="34" charset="0"/>
                <a:ea typeface="Verdana" pitchFamily="34" charset="0"/>
                <a:cs typeface="Verdana" pitchFamily="34" charset="0"/>
              </a:rPr>
              <a:t>3000</a:t>
            </a:r>
            <a:r>
              <a:rPr lang="zh-CN" altLang="en-US" sz="1400" b="0" dirty="0">
                <a:latin typeface="Verdana" pitchFamily="34" charset="0"/>
                <a:cs typeface="Verdana" pitchFamily="34" charset="0"/>
              </a:rPr>
              <a:t>人左右。</a:t>
            </a:r>
            <a:r>
              <a:rPr lang="en-US" altLang="zh-CN" sz="1400" b="0" dirty="0">
                <a:latin typeface="Verdana" pitchFamily="34" charset="0"/>
                <a:ea typeface="Verdana" pitchFamily="34" charset="0"/>
                <a:cs typeface="Verdana" pitchFamily="34" charset="0"/>
              </a:rPr>
              <a:t>&lt;/p&gt;&lt;/article&gt;&lt;/body&gt;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 HTML5 </a:t>
            </a:r>
            <a:r>
              <a:rPr lang="zh-CN" altLang="en-US" dirty="0"/>
              <a:t>概述</a:t>
            </a:r>
          </a:p>
        </p:txBody>
      </p:sp>
      <p:sp>
        <p:nvSpPr>
          <p:cNvPr id="3" name="内容占位符 2"/>
          <p:cNvSpPr>
            <a:spLocks noGrp="1"/>
          </p:cNvSpPr>
          <p:nvPr>
            <p:ph idx="1"/>
          </p:nvPr>
        </p:nvSpPr>
        <p:spPr>
          <a:xfrm>
            <a:off x="533400" y="819150"/>
            <a:ext cx="8509000" cy="3886199"/>
          </a:xfrm>
        </p:spPr>
        <p:txBody>
          <a:bodyPr/>
          <a:lstStyle/>
          <a:p>
            <a:pPr marL="0" indent="0">
              <a:lnSpc>
                <a:spcPts val="3200"/>
              </a:lnSpc>
              <a:spcBef>
                <a:spcPts val="0"/>
              </a:spcBef>
              <a:spcAft>
                <a:spcPts val="0"/>
              </a:spcAft>
              <a:buNone/>
            </a:pPr>
            <a:r>
              <a:rPr lang="en-US" altLang="zh-CN" sz="1800" dirty="0"/>
              <a:t>       </a:t>
            </a:r>
            <a:r>
              <a:rPr lang="en-US" altLang="zh-CN" sz="1800" dirty="0">
                <a:effectLst>
                  <a:outerShdw blurRad="38100" dist="38100" dir="2700000" algn="tl">
                    <a:srgbClr val="000000">
                      <a:alpha val="43137"/>
                    </a:srgbClr>
                  </a:outerShdw>
                </a:effectLst>
              </a:rPr>
              <a:t>WHATWG</a:t>
            </a:r>
            <a:r>
              <a:rPr lang="zh-CN" altLang="en-US" sz="1800" dirty="0"/>
              <a:t>（</a:t>
            </a:r>
            <a:r>
              <a:rPr lang="en-US" altLang="zh-CN" sz="1800" dirty="0"/>
              <a:t>Web Hypertext Application Technology Working Group</a:t>
            </a:r>
            <a:r>
              <a:rPr lang="zh-CN" altLang="en-US" sz="1800" dirty="0"/>
              <a:t>，</a:t>
            </a:r>
            <a:r>
              <a:rPr lang="en-US" altLang="zh-CN" sz="1800" dirty="0"/>
              <a:t>Web </a:t>
            </a:r>
            <a:r>
              <a:rPr lang="zh-CN" altLang="en-US" sz="1800" dirty="0"/>
              <a:t>超文本应用技术工作组），</a:t>
            </a:r>
            <a:r>
              <a:rPr lang="en-US" altLang="zh-CN" sz="1800" dirty="0"/>
              <a:t>WHATWG</a:t>
            </a:r>
            <a:r>
              <a:rPr lang="zh-CN" altLang="en-US" sz="1800" dirty="0"/>
              <a:t>组织专门致力于</a:t>
            </a:r>
            <a:r>
              <a:rPr lang="en-US" altLang="zh-CN" sz="1800" dirty="0"/>
              <a:t>Web </a:t>
            </a:r>
            <a:r>
              <a:rPr lang="zh-CN" altLang="en-US" sz="1800" dirty="0"/>
              <a:t>表单和应用程序，当时</a:t>
            </a:r>
            <a:r>
              <a:rPr lang="en-US" altLang="zh-CN" sz="1800" dirty="0"/>
              <a:t>W3C </a:t>
            </a:r>
            <a:r>
              <a:rPr lang="zh-CN" altLang="en-US" sz="1800" dirty="0"/>
              <a:t>专注于</a:t>
            </a:r>
            <a:r>
              <a:rPr lang="en-US" altLang="zh-CN" sz="1800" dirty="0"/>
              <a:t>XHTML 2.0 </a:t>
            </a:r>
            <a:r>
              <a:rPr lang="zh-CN" altLang="en-US" sz="1800" dirty="0"/>
              <a:t>标准的制定。</a:t>
            </a:r>
            <a:r>
              <a:rPr lang="en-US" altLang="zh-CN" sz="1800" dirty="0"/>
              <a:t>2006</a:t>
            </a:r>
            <a:r>
              <a:rPr lang="zh-CN" altLang="en-US" sz="1800" dirty="0"/>
              <a:t>年</a:t>
            </a:r>
            <a:r>
              <a:rPr lang="en-US" altLang="zh-CN" sz="1800" dirty="0"/>
              <a:t>10 </a:t>
            </a:r>
            <a:r>
              <a:rPr lang="zh-CN" altLang="en-US" sz="1800" dirty="0"/>
              <a:t>月，</a:t>
            </a:r>
            <a:r>
              <a:rPr lang="en-US" altLang="zh-CN" sz="1800" dirty="0"/>
              <a:t>W3C </a:t>
            </a:r>
            <a:r>
              <a:rPr lang="zh-CN" altLang="en-US" sz="1800" dirty="0"/>
              <a:t>决定与</a:t>
            </a:r>
            <a:r>
              <a:rPr lang="en-US" altLang="zh-CN" sz="1800" dirty="0"/>
              <a:t>WHATWG </a:t>
            </a:r>
            <a:r>
              <a:rPr lang="zh-CN" altLang="en-US" sz="1800" dirty="0"/>
              <a:t>合作共同研制</a:t>
            </a:r>
            <a:r>
              <a:rPr lang="en-US" altLang="zh-CN" sz="1800" dirty="0"/>
              <a:t>HTML5 </a:t>
            </a:r>
            <a:r>
              <a:rPr lang="zh-CN" altLang="en-US" sz="1800" dirty="0"/>
              <a:t>相关技术标准。</a:t>
            </a:r>
            <a:endParaRPr lang="en-US" altLang="zh-CN" sz="1800" dirty="0"/>
          </a:p>
          <a:p>
            <a:pPr marL="0" indent="0">
              <a:lnSpc>
                <a:spcPts val="3200"/>
              </a:lnSpc>
              <a:spcBef>
                <a:spcPts val="0"/>
              </a:spcBef>
              <a:spcAft>
                <a:spcPts val="0"/>
              </a:spcAft>
              <a:buNone/>
            </a:pPr>
            <a:r>
              <a:rPr lang="zh-CN" altLang="en-US" sz="1800" dirty="0"/>
              <a:t>       标记就是用来说明</a:t>
            </a:r>
            <a:r>
              <a:rPr lang="en-US" altLang="zh-CN" sz="1800" dirty="0"/>
              <a:t>HTML </a:t>
            </a:r>
            <a:r>
              <a:rPr lang="zh-CN" altLang="en-US" sz="1800" dirty="0"/>
              <a:t>元素的。一个非空</a:t>
            </a:r>
            <a:r>
              <a:rPr lang="en-US" altLang="zh-CN" sz="1800" dirty="0"/>
              <a:t>HTML </a:t>
            </a:r>
            <a:r>
              <a:rPr lang="zh-CN" altLang="en-US" sz="1800" dirty="0"/>
              <a:t>元素是由开始标记、元素的属性和值、内容和结束标记组成的，是构成</a:t>
            </a:r>
            <a:r>
              <a:rPr lang="en-US" altLang="zh-CN" sz="1800" dirty="0"/>
              <a:t>HTML </a:t>
            </a:r>
            <a:r>
              <a:rPr lang="zh-CN" altLang="en-US" sz="1800" dirty="0"/>
              <a:t>文件的基本对象。位于起始标记和结束标记之间的文本就是</a:t>
            </a:r>
            <a:r>
              <a:rPr lang="en-US" altLang="zh-CN" sz="1800" dirty="0"/>
              <a:t>HTML </a:t>
            </a:r>
            <a:r>
              <a:rPr lang="zh-CN" altLang="en-US" sz="1800" dirty="0"/>
              <a:t>元素的内容。为</a:t>
            </a:r>
            <a:r>
              <a:rPr lang="en-US" altLang="zh-CN" sz="1800" dirty="0"/>
              <a:t>HTML </a:t>
            </a:r>
            <a:r>
              <a:rPr lang="zh-CN" altLang="en-US" sz="1800" dirty="0"/>
              <a:t>元素提供各种附加信息的就是</a:t>
            </a:r>
            <a:r>
              <a:rPr lang="en-US" altLang="zh-CN" sz="1800" dirty="0"/>
              <a:t>HTML </a:t>
            </a:r>
            <a:r>
              <a:rPr lang="zh-CN" altLang="en-US" sz="1800" dirty="0"/>
              <a:t>属性，它总是以属性名</a:t>
            </a:r>
            <a:r>
              <a:rPr lang="en-US" altLang="zh-CN" sz="1800" dirty="0"/>
              <a:t>=“</a:t>
            </a:r>
            <a:r>
              <a:rPr lang="zh-CN" altLang="en-US" sz="1800" dirty="0"/>
              <a:t>属性值</a:t>
            </a:r>
            <a:r>
              <a:rPr lang="en-US" altLang="zh-CN" sz="1800" dirty="0"/>
              <a:t>”</a:t>
            </a:r>
            <a:r>
              <a:rPr lang="zh-CN" altLang="en-US" sz="1800" dirty="0"/>
              <a:t>这种名值对的形式出现，而且属性总是在</a:t>
            </a:r>
            <a:r>
              <a:rPr lang="en-US" altLang="zh-CN" sz="1800" dirty="0"/>
              <a:t>HTML </a:t>
            </a:r>
            <a:r>
              <a:rPr lang="zh-CN" altLang="en-US" sz="1800" dirty="0"/>
              <a:t>元素的开始标记中进行定义。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dirty="0"/>
              <a:t>13.3.4 details </a:t>
            </a:r>
            <a:r>
              <a:rPr lang="zh-CN" altLang="en-US" dirty="0"/>
              <a:t>标记与</a:t>
            </a:r>
            <a:r>
              <a:rPr lang="en-US" altLang="zh-CN" dirty="0"/>
              <a:t>summary </a:t>
            </a:r>
            <a:r>
              <a:rPr lang="zh-CN" altLang="en-US" dirty="0"/>
              <a:t>标记</a:t>
            </a:r>
          </a:p>
        </p:txBody>
      </p:sp>
      <p:sp>
        <p:nvSpPr>
          <p:cNvPr id="4" name="Rectangle 3"/>
          <p:cNvSpPr>
            <a:spLocks noGrp="1" noChangeArrowheads="1"/>
          </p:cNvSpPr>
          <p:nvPr>
            <p:ph idx="1"/>
          </p:nvPr>
        </p:nvSpPr>
        <p:spPr>
          <a:xfrm>
            <a:off x="533400" y="810816"/>
            <a:ext cx="8534400" cy="4427933"/>
          </a:xfrm>
        </p:spPr>
        <p:txBody>
          <a:bodyPr/>
          <a:lstStyle/>
          <a:p>
            <a:pPr marL="0" indent="0">
              <a:lnSpc>
                <a:spcPts val="2800"/>
              </a:lnSpc>
              <a:spcBef>
                <a:spcPts val="0"/>
              </a:spcBef>
              <a:spcAft>
                <a:spcPts val="0"/>
              </a:spcAft>
              <a:buNone/>
            </a:pPr>
            <a:r>
              <a:rPr lang="en-US" altLang="zh-CN" sz="1800" dirty="0"/>
              <a:t>       </a:t>
            </a:r>
            <a:r>
              <a:rPr lang="zh-CN" altLang="zh-CN" sz="1800" dirty="0">
                <a:solidFill>
                  <a:srgbClr val="FF0000"/>
                </a:solidFill>
                <a:effectLst>
                  <a:outerShdw blurRad="38100" dist="38100" dir="2700000" algn="tl">
                    <a:srgbClr val="000000">
                      <a:alpha val="43137"/>
                    </a:srgbClr>
                  </a:outerShdw>
                </a:effectLst>
              </a:rPr>
              <a:t>细节</a:t>
            </a:r>
            <a:r>
              <a:rPr lang="en-US" altLang="zh-CN" sz="1800" dirty="0">
                <a:solidFill>
                  <a:srgbClr val="FF0000"/>
                </a:solidFill>
                <a:effectLst>
                  <a:outerShdw blurRad="38100" dist="38100" dir="2700000" algn="tl">
                    <a:srgbClr val="000000">
                      <a:alpha val="43137"/>
                    </a:srgbClr>
                  </a:outerShdw>
                </a:effectLst>
              </a:rPr>
              <a:t>details</a:t>
            </a:r>
            <a:r>
              <a:rPr lang="zh-CN" altLang="zh-CN" sz="1800" dirty="0">
                <a:solidFill>
                  <a:srgbClr val="FF0000"/>
                </a:solidFill>
                <a:effectLst>
                  <a:outerShdw blurRad="38100" dist="38100" dir="2700000" algn="tl">
                    <a:srgbClr val="000000">
                      <a:alpha val="43137"/>
                    </a:srgbClr>
                  </a:outerShdw>
                </a:effectLst>
              </a:rPr>
              <a:t>标记</a:t>
            </a:r>
            <a:r>
              <a:rPr lang="zh-CN" altLang="zh-CN" sz="1800" dirty="0"/>
              <a:t>是一个开关式、交互式控件，用来定义用户可见的或者隐藏的需求补充细节，任何形式的内容都能被放在该标记中。该元素的内容对用户是不可见的，除非设置了</a:t>
            </a:r>
            <a:r>
              <a:rPr lang="en-US" altLang="zh-CN" sz="1800" dirty="0"/>
              <a:t>open</a:t>
            </a:r>
            <a:r>
              <a:rPr lang="zh-CN" altLang="zh-CN" sz="1800" dirty="0"/>
              <a:t>属性。</a:t>
            </a:r>
            <a:endParaRPr lang="en-US" altLang="zh-CN" sz="1800" dirty="0"/>
          </a:p>
          <a:p>
            <a:pPr marL="0" indent="0">
              <a:lnSpc>
                <a:spcPts val="2800"/>
              </a:lnSpc>
              <a:spcBef>
                <a:spcPts val="0"/>
              </a:spcBef>
              <a:spcAft>
                <a:spcPts val="0"/>
              </a:spcAft>
              <a:buNone/>
            </a:pPr>
            <a:r>
              <a:rPr lang="en-US" altLang="zh-CN" sz="1800" dirty="0"/>
              <a:t>       </a:t>
            </a:r>
            <a:r>
              <a:rPr lang="zh-CN" altLang="zh-CN" sz="1800" dirty="0">
                <a:solidFill>
                  <a:srgbClr val="FF0000"/>
                </a:solidFill>
                <a:effectLst>
                  <a:outerShdw blurRad="38100" dist="38100" dir="2700000" algn="tl">
                    <a:srgbClr val="000000">
                      <a:alpha val="43137"/>
                    </a:srgbClr>
                  </a:outerShdw>
                </a:effectLst>
              </a:rPr>
              <a:t>摘要</a:t>
            </a:r>
            <a:r>
              <a:rPr lang="en-US" altLang="zh-CN" sz="1800" dirty="0">
                <a:solidFill>
                  <a:srgbClr val="FF0000"/>
                </a:solidFill>
                <a:effectLst>
                  <a:outerShdw blurRad="38100" dist="38100" dir="2700000" algn="tl">
                    <a:srgbClr val="000000">
                      <a:alpha val="43137"/>
                    </a:srgbClr>
                  </a:outerShdw>
                </a:effectLst>
              </a:rPr>
              <a:t>summary</a:t>
            </a:r>
            <a:r>
              <a:rPr lang="zh-CN" altLang="zh-CN" sz="1800" dirty="0">
                <a:solidFill>
                  <a:srgbClr val="FF0000"/>
                </a:solidFill>
                <a:effectLst>
                  <a:outerShdw blurRad="38100" dist="38100" dir="2700000" algn="tl">
                    <a:srgbClr val="000000">
                      <a:alpha val="43137"/>
                    </a:srgbClr>
                  </a:outerShdw>
                </a:effectLst>
              </a:rPr>
              <a:t>标记</a:t>
            </a:r>
            <a:r>
              <a:rPr lang="zh-CN" altLang="zh-CN" sz="1800" dirty="0"/>
              <a:t>配合使用可以为</a:t>
            </a:r>
            <a:r>
              <a:rPr lang="en-US" altLang="zh-CN" sz="1800" dirty="0"/>
              <a:t>details</a:t>
            </a:r>
            <a:r>
              <a:rPr lang="zh-CN" altLang="zh-CN" sz="1800" dirty="0"/>
              <a:t>定义标题，</a:t>
            </a:r>
            <a:r>
              <a:rPr lang="en-US" altLang="zh-CN" sz="1800" dirty="0"/>
              <a:t>summary</a:t>
            </a:r>
            <a:r>
              <a:rPr lang="zh-CN" altLang="zh-CN" sz="1800" dirty="0"/>
              <a:t>元素应该是</a:t>
            </a:r>
            <a:r>
              <a:rPr lang="en-US" altLang="zh-CN" sz="1800" dirty="0"/>
              <a:t>details</a:t>
            </a:r>
            <a:r>
              <a:rPr lang="zh-CN" altLang="zh-CN" sz="1800" dirty="0"/>
              <a:t>元素的第一个子元素。标题是可见的，用户单击标题时，会显示出</a:t>
            </a:r>
            <a:r>
              <a:rPr lang="en-US" altLang="zh-CN" sz="1800" dirty="0"/>
              <a:t>details</a:t>
            </a:r>
            <a:r>
              <a:rPr lang="zh-CN" altLang="zh-CN" sz="1800" dirty="0"/>
              <a:t>。只有</a:t>
            </a:r>
            <a:r>
              <a:rPr lang="en-US" altLang="zh-CN" sz="1800" dirty="0"/>
              <a:t>Chrome</a:t>
            </a:r>
            <a:r>
              <a:rPr lang="zh-CN" altLang="zh-CN" sz="1800" dirty="0"/>
              <a:t>、</a:t>
            </a:r>
            <a:r>
              <a:rPr lang="en-US" altLang="zh-CN" sz="1800" dirty="0"/>
              <a:t>Safari 6 </a:t>
            </a:r>
            <a:r>
              <a:rPr lang="zh-CN" altLang="zh-CN" sz="1800" dirty="0"/>
              <a:t>以上支持</a:t>
            </a:r>
            <a:r>
              <a:rPr lang="en-US" altLang="zh-CN" sz="1800" dirty="0"/>
              <a:t>summary</a:t>
            </a:r>
            <a:r>
              <a:rPr lang="zh-CN" altLang="zh-CN" sz="1800" dirty="0"/>
              <a:t>标记。</a:t>
            </a:r>
          </a:p>
          <a:p>
            <a:pPr>
              <a:lnSpc>
                <a:spcPts val="2800"/>
              </a:lnSpc>
              <a:spcBef>
                <a:spcPts val="0"/>
              </a:spcBef>
              <a:spcAft>
                <a:spcPts val="0"/>
              </a:spcAft>
            </a:pPr>
            <a:r>
              <a:rPr lang="zh-CN" altLang="en-US" sz="1800" dirty="0"/>
              <a:t> 基本语法</a:t>
            </a:r>
          </a:p>
          <a:p>
            <a:pPr indent="442913">
              <a:lnSpc>
                <a:spcPts val="2600"/>
              </a:lnSpc>
              <a:spcBef>
                <a:spcPts val="0"/>
              </a:spcBef>
              <a:spcAft>
                <a:spcPts val="0"/>
              </a:spcAft>
              <a:buNone/>
            </a:pPr>
            <a:r>
              <a:rPr lang="en-US" altLang="zh-CN" sz="1600" dirty="0">
                <a:solidFill>
                  <a:srgbClr val="FF0000"/>
                </a:solidFill>
              </a:rPr>
              <a:t>&lt;details open&gt;</a:t>
            </a:r>
          </a:p>
          <a:p>
            <a:pPr indent="442913">
              <a:lnSpc>
                <a:spcPts val="2600"/>
              </a:lnSpc>
              <a:spcBef>
                <a:spcPts val="0"/>
              </a:spcBef>
              <a:spcAft>
                <a:spcPts val="0"/>
              </a:spcAft>
              <a:buNone/>
            </a:pPr>
            <a:r>
              <a:rPr lang="en-US" altLang="zh-CN" sz="1600" dirty="0">
                <a:solidFill>
                  <a:srgbClr val="FF0000"/>
                </a:solidFill>
              </a:rPr>
              <a:t>       &lt;summary&gt; details</a:t>
            </a:r>
            <a:r>
              <a:rPr lang="zh-CN" altLang="en-US" sz="1600" dirty="0">
                <a:solidFill>
                  <a:srgbClr val="FF0000"/>
                </a:solidFill>
              </a:rPr>
              <a:t>的标题</a:t>
            </a:r>
            <a:r>
              <a:rPr lang="en-US" altLang="zh-CN" sz="1600" dirty="0">
                <a:solidFill>
                  <a:srgbClr val="FF0000"/>
                </a:solidFill>
              </a:rPr>
              <a:t>&lt;/summary&gt;</a:t>
            </a:r>
          </a:p>
          <a:p>
            <a:pPr indent="442913">
              <a:lnSpc>
                <a:spcPts val="2600"/>
              </a:lnSpc>
              <a:spcBef>
                <a:spcPts val="0"/>
              </a:spcBef>
              <a:spcAft>
                <a:spcPts val="0"/>
              </a:spcAft>
              <a:buNone/>
            </a:pPr>
            <a:r>
              <a:rPr lang="en-US" altLang="zh-CN" sz="1600" dirty="0">
                <a:solidFill>
                  <a:srgbClr val="FF0000"/>
                </a:solidFill>
              </a:rPr>
              <a:t>       details</a:t>
            </a:r>
            <a:r>
              <a:rPr lang="zh-CN" altLang="en-US" sz="1600" dirty="0">
                <a:solidFill>
                  <a:srgbClr val="FF0000"/>
                </a:solidFill>
              </a:rPr>
              <a:t>的详细内容</a:t>
            </a:r>
          </a:p>
          <a:p>
            <a:pPr indent="442913">
              <a:lnSpc>
                <a:spcPts val="2600"/>
              </a:lnSpc>
              <a:spcBef>
                <a:spcPts val="0"/>
              </a:spcBef>
              <a:spcAft>
                <a:spcPts val="0"/>
              </a:spcAft>
              <a:buNone/>
            </a:pPr>
            <a:r>
              <a:rPr lang="en-US" altLang="zh-CN" sz="1600" dirty="0">
                <a:solidFill>
                  <a:srgbClr val="FF0000"/>
                </a:solidFill>
              </a:rPr>
              <a:t>&lt;/details&gt;</a:t>
            </a:r>
            <a:r>
              <a:rPr lang="zh-CN" altLang="en-US" sz="1600" dirty="0">
                <a:solidFill>
                  <a:srgbClr val="FF0000"/>
                </a:solidFill>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details </a:t>
            </a:r>
            <a:r>
              <a:rPr lang="zh-CN" altLang="en-US" dirty="0"/>
              <a:t>和</a:t>
            </a:r>
            <a:r>
              <a:rPr lang="en-US" altLang="zh-CN" dirty="0"/>
              <a:t>summary </a:t>
            </a:r>
            <a:r>
              <a:rPr lang="zh-CN" altLang="en-US" dirty="0"/>
              <a:t>标记的应用</a:t>
            </a:r>
          </a:p>
        </p:txBody>
      </p:sp>
      <p:sp>
        <p:nvSpPr>
          <p:cNvPr id="3" name="内容占位符 2"/>
          <p:cNvSpPr>
            <a:spLocks noGrp="1"/>
          </p:cNvSpPr>
          <p:nvPr>
            <p:ph idx="1"/>
          </p:nvPr>
        </p:nvSpPr>
        <p:spPr>
          <a:xfrm>
            <a:off x="533400" y="819150"/>
            <a:ext cx="5638800" cy="3886199"/>
          </a:xfrm>
        </p:spPr>
        <p:txBody>
          <a:bodyPr/>
          <a:lstStyle/>
          <a:p>
            <a:pPr marL="0" indent="0">
              <a:lnSpc>
                <a:spcPts val="1400"/>
              </a:lnSpc>
              <a:spcBef>
                <a:spcPts val="0"/>
              </a:spcBef>
              <a:spcAft>
                <a:spcPts val="0"/>
              </a:spcAft>
              <a:buNone/>
            </a:pPr>
            <a:r>
              <a:rPr lang="en-US" altLang="zh-CN" sz="1400" dirty="0"/>
              <a:t>&lt;!-- edu_13_3_4.html --&gt;</a:t>
            </a:r>
          </a:p>
          <a:p>
            <a:pPr marL="0" indent="0">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marL="0" indent="0">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marL="0" indent="0">
              <a:lnSpc>
                <a:spcPts val="1400"/>
              </a:lnSpc>
              <a:spcBef>
                <a:spcPts val="0"/>
              </a:spcBef>
              <a:spcAft>
                <a:spcPts val="0"/>
              </a:spcAft>
              <a:buNone/>
            </a:pPr>
            <a:r>
              <a:rPr lang="en-US" altLang="zh-CN" sz="1400" dirty="0"/>
              <a:t>&lt;head&gt;</a:t>
            </a:r>
          </a:p>
          <a:p>
            <a:pPr marL="0" indent="0">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marL="0" indent="0">
              <a:lnSpc>
                <a:spcPts val="1400"/>
              </a:lnSpc>
              <a:spcBef>
                <a:spcPts val="0"/>
              </a:spcBef>
              <a:spcAft>
                <a:spcPts val="0"/>
              </a:spcAft>
              <a:buNone/>
            </a:pPr>
            <a:r>
              <a:rPr lang="en-US" altLang="zh-CN" sz="1400" dirty="0"/>
              <a:t>&lt;title&gt;HTML5</a:t>
            </a:r>
            <a:r>
              <a:rPr lang="zh-CN" altLang="en-US" sz="1400" dirty="0"/>
              <a:t>页面元素</a:t>
            </a:r>
            <a:r>
              <a:rPr lang="en-US" altLang="zh-CN" sz="1400" dirty="0"/>
              <a:t>details</a:t>
            </a:r>
            <a:r>
              <a:rPr lang="zh-CN" altLang="en-US" sz="1400" dirty="0"/>
              <a:t>和</a:t>
            </a:r>
            <a:r>
              <a:rPr lang="en-US" altLang="zh-CN" sz="1400" dirty="0"/>
              <a:t>summary</a:t>
            </a:r>
            <a:r>
              <a:rPr lang="zh-CN" altLang="en-US" sz="1400" dirty="0"/>
              <a:t>标记的应用</a:t>
            </a:r>
            <a:r>
              <a:rPr lang="en-US" altLang="zh-CN" sz="1400" dirty="0"/>
              <a:t>&lt;/title&gt;</a:t>
            </a:r>
          </a:p>
          <a:p>
            <a:pPr marL="0" indent="0">
              <a:lnSpc>
                <a:spcPts val="1400"/>
              </a:lnSpc>
              <a:spcBef>
                <a:spcPts val="0"/>
              </a:spcBef>
              <a:spcAft>
                <a:spcPts val="0"/>
              </a:spcAft>
              <a:buNone/>
            </a:pPr>
            <a:r>
              <a:rPr lang="en-US" altLang="zh-CN" sz="1400" dirty="0"/>
              <a:t>&lt;script type="text/</a:t>
            </a:r>
            <a:r>
              <a:rPr lang="en-US" altLang="zh-CN" sz="1400" dirty="0" err="1"/>
              <a:t>javascript</a:t>
            </a:r>
            <a:r>
              <a:rPr lang="en-US" altLang="zh-CN" sz="1400" dirty="0"/>
              <a:t>" </a:t>
            </a:r>
            <a:r>
              <a:rPr lang="en-US" altLang="zh-CN" sz="1400" dirty="0" err="1"/>
              <a:t>src</a:t>
            </a:r>
            <a:r>
              <a:rPr lang="en-US" altLang="zh-CN" sz="1400" dirty="0"/>
              <a:t>="html5shiv.js"&gt;&lt;/script&gt;</a:t>
            </a:r>
          </a:p>
          <a:p>
            <a:pPr marL="0" indent="0">
              <a:lnSpc>
                <a:spcPts val="1400"/>
              </a:lnSpc>
              <a:spcBef>
                <a:spcPts val="0"/>
              </a:spcBef>
              <a:spcAft>
                <a:spcPts val="0"/>
              </a:spcAft>
              <a:buNone/>
            </a:pPr>
            <a:r>
              <a:rPr lang="en-US" altLang="zh-CN" sz="1400" dirty="0"/>
              <a:t>&lt;/head&gt;</a:t>
            </a:r>
          </a:p>
          <a:p>
            <a:pPr marL="0" indent="0">
              <a:lnSpc>
                <a:spcPts val="1400"/>
              </a:lnSpc>
              <a:spcBef>
                <a:spcPts val="0"/>
              </a:spcBef>
              <a:spcAft>
                <a:spcPts val="0"/>
              </a:spcAft>
              <a:buNone/>
            </a:pPr>
            <a:r>
              <a:rPr lang="en-US" altLang="zh-CN" sz="1400" dirty="0"/>
              <a:t>&lt;body&gt;				</a:t>
            </a:r>
          </a:p>
          <a:p>
            <a:pPr marL="0" indent="0">
              <a:lnSpc>
                <a:spcPts val="1400"/>
              </a:lnSpc>
              <a:spcBef>
                <a:spcPts val="0"/>
              </a:spcBef>
              <a:spcAft>
                <a:spcPts val="0"/>
              </a:spcAft>
              <a:buNone/>
            </a:pPr>
            <a:r>
              <a:rPr lang="en-US" altLang="zh-CN" sz="1400" dirty="0">
                <a:solidFill>
                  <a:srgbClr val="FF0000"/>
                </a:solidFill>
              </a:rPr>
              <a:t>&lt;details&gt;</a:t>
            </a:r>
          </a:p>
          <a:p>
            <a:pPr marL="0" indent="0">
              <a:lnSpc>
                <a:spcPts val="1400"/>
              </a:lnSpc>
              <a:spcBef>
                <a:spcPts val="0"/>
              </a:spcBef>
              <a:spcAft>
                <a:spcPts val="0"/>
              </a:spcAft>
              <a:buNone/>
            </a:pPr>
            <a:r>
              <a:rPr lang="en-US" altLang="zh-CN" sz="1400" dirty="0">
                <a:solidFill>
                  <a:srgbClr val="FF0000"/>
                </a:solidFill>
                <a:effectLst>
                  <a:outerShdw blurRad="38100" dist="38100" dir="2700000" algn="tl">
                    <a:srgbClr val="000000">
                      <a:alpha val="43137"/>
                    </a:srgbClr>
                  </a:outerShdw>
                </a:effectLst>
              </a:rPr>
              <a:t>&lt;summary&gt;HTML5</a:t>
            </a:r>
            <a:r>
              <a:rPr lang="zh-CN" altLang="en-US" sz="1400" dirty="0">
                <a:solidFill>
                  <a:srgbClr val="FF0000"/>
                </a:solidFill>
                <a:effectLst>
                  <a:outerShdw blurRad="38100" dist="38100" dir="2700000" algn="tl">
                    <a:srgbClr val="000000">
                      <a:alpha val="43137"/>
                    </a:srgbClr>
                  </a:outerShdw>
                </a:effectLst>
              </a:rPr>
              <a:t>是下一代的</a:t>
            </a:r>
            <a:r>
              <a:rPr lang="en-US" altLang="zh-CN" sz="1400" dirty="0">
                <a:solidFill>
                  <a:srgbClr val="FF0000"/>
                </a:solidFill>
                <a:effectLst>
                  <a:outerShdw blurRad="38100" dist="38100" dir="2700000" algn="tl">
                    <a:srgbClr val="000000">
                      <a:alpha val="43137"/>
                    </a:srgbClr>
                  </a:outerShdw>
                </a:effectLst>
              </a:rPr>
              <a:t>HTML</a:t>
            </a:r>
            <a:r>
              <a:rPr lang="zh-CN" altLang="en-US" sz="1400" dirty="0">
                <a:solidFill>
                  <a:srgbClr val="FF0000"/>
                </a:solidFill>
                <a:effectLst>
                  <a:outerShdw blurRad="38100" dist="38100" dir="2700000" algn="tl">
                    <a:srgbClr val="000000">
                      <a:alpha val="43137"/>
                    </a:srgbClr>
                  </a:outerShdw>
                </a:effectLst>
              </a:rPr>
              <a:t>。</a:t>
            </a:r>
            <a:r>
              <a:rPr lang="en-US" altLang="zh-CN" sz="1400" dirty="0">
                <a:solidFill>
                  <a:srgbClr val="FF0000"/>
                </a:solidFill>
                <a:effectLst>
                  <a:outerShdw blurRad="38100" dist="38100" dir="2700000" algn="tl">
                    <a:srgbClr val="000000">
                      <a:alpha val="43137"/>
                    </a:srgbClr>
                  </a:outerShdw>
                </a:effectLst>
              </a:rPr>
              <a:t>&lt;/summary&gt;</a:t>
            </a:r>
          </a:p>
          <a:p>
            <a:pPr marL="0" indent="0">
              <a:lnSpc>
                <a:spcPts val="1400"/>
              </a:lnSpc>
              <a:spcBef>
                <a:spcPts val="0"/>
              </a:spcBef>
              <a:spcAft>
                <a:spcPts val="0"/>
              </a:spcAft>
              <a:buNone/>
            </a:pPr>
            <a:r>
              <a:rPr lang="en-US" altLang="zh-CN" sz="1400" dirty="0"/>
              <a:t>&lt;h3&gt;</a:t>
            </a:r>
            <a:r>
              <a:rPr lang="zh-CN" altLang="en-US" sz="1400" dirty="0"/>
              <a:t>什么是</a:t>
            </a:r>
            <a:r>
              <a:rPr lang="en-US" altLang="zh-CN" sz="1400" dirty="0"/>
              <a:t>HTML5</a:t>
            </a:r>
            <a:r>
              <a:rPr lang="zh-CN" altLang="en-US" sz="1400" dirty="0"/>
              <a:t>？</a:t>
            </a:r>
            <a:r>
              <a:rPr lang="en-US" altLang="zh-CN" sz="1400" dirty="0"/>
              <a:t>&lt;/h3&gt;</a:t>
            </a:r>
          </a:p>
          <a:p>
            <a:pPr marL="0" indent="0">
              <a:lnSpc>
                <a:spcPts val="1400"/>
              </a:lnSpc>
              <a:spcBef>
                <a:spcPts val="0"/>
              </a:spcBef>
              <a:spcAft>
                <a:spcPts val="0"/>
              </a:spcAft>
              <a:buNone/>
            </a:pPr>
            <a:r>
              <a:rPr lang="en-US" altLang="zh-CN" sz="1400" dirty="0"/>
              <a:t>&lt;p&gt;HTML5</a:t>
            </a:r>
            <a:r>
              <a:rPr lang="zh-CN" altLang="en-US" sz="1400" dirty="0"/>
              <a:t>将成为</a:t>
            </a:r>
            <a:r>
              <a:rPr lang="en-US" altLang="zh-CN" sz="1400" dirty="0"/>
              <a:t>HTML</a:t>
            </a:r>
            <a:r>
              <a:rPr lang="zh-CN" altLang="en-US" sz="1400" dirty="0"/>
              <a:t>、</a:t>
            </a:r>
            <a:r>
              <a:rPr lang="en-US" altLang="zh-CN" sz="1400" dirty="0"/>
              <a:t>XHTML</a:t>
            </a:r>
            <a:r>
              <a:rPr lang="zh-CN" altLang="en-US" sz="1400" dirty="0"/>
              <a:t>以及</a:t>
            </a:r>
            <a:r>
              <a:rPr lang="en-US" altLang="zh-CN" sz="1400" dirty="0"/>
              <a:t>HTML DOM</a:t>
            </a:r>
            <a:r>
              <a:rPr lang="zh-CN" altLang="en-US" sz="1400" dirty="0"/>
              <a:t>的新标准。</a:t>
            </a:r>
            <a:r>
              <a:rPr lang="en-US" altLang="zh-CN" sz="1400" dirty="0"/>
              <a:t>&lt;/p&gt;</a:t>
            </a:r>
          </a:p>
          <a:p>
            <a:pPr marL="0" indent="0">
              <a:lnSpc>
                <a:spcPts val="1400"/>
              </a:lnSpc>
              <a:spcBef>
                <a:spcPts val="0"/>
              </a:spcBef>
              <a:spcAft>
                <a:spcPts val="0"/>
              </a:spcAft>
              <a:buNone/>
            </a:pPr>
            <a:r>
              <a:rPr lang="en-US" altLang="zh-CN" sz="1400" dirty="0"/>
              <a:t>&lt;p&gt;HTML</a:t>
            </a:r>
            <a:r>
              <a:rPr lang="zh-CN" altLang="en-US" sz="1400" dirty="0"/>
              <a:t>的上一个版本诞生于</a:t>
            </a:r>
            <a:r>
              <a:rPr lang="en-US" altLang="zh-CN" sz="1400" dirty="0"/>
              <a:t>1999</a:t>
            </a:r>
            <a:r>
              <a:rPr lang="zh-CN" altLang="en-US" sz="1400" dirty="0"/>
              <a:t>年。自从那以后，</a:t>
            </a:r>
            <a:r>
              <a:rPr lang="en-US" altLang="zh-CN" sz="1400" dirty="0"/>
              <a:t>Web</a:t>
            </a:r>
            <a:r>
              <a:rPr lang="zh-CN" altLang="en-US" sz="1400" dirty="0"/>
              <a:t>世界已经经历了巨变。</a:t>
            </a:r>
            <a:r>
              <a:rPr lang="en-US" altLang="zh-CN" sz="1400" dirty="0"/>
              <a:t>&lt;/p&gt;</a:t>
            </a:r>
          </a:p>
          <a:p>
            <a:pPr marL="0" indent="0">
              <a:lnSpc>
                <a:spcPts val="1400"/>
              </a:lnSpc>
              <a:spcBef>
                <a:spcPts val="0"/>
              </a:spcBef>
              <a:spcAft>
                <a:spcPts val="0"/>
              </a:spcAft>
              <a:buNone/>
            </a:pPr>
            <a:r>
              <a:rPr lang="en-US" altLang="zh-CN" sz="1400" dirty="0"/>
              <a:t>&lt;p&gt;</a:t>
            </a:r>
            <a:r>
              <a:rPr lang="zh-CN" altLang="en-US" sz="1400" dirty="0"/>
              <a:t>大部分现代浏览器已经具备了某些</a:t>
            </a:r>
            <a:r>
              <a:rPr lang="en-US" altLang="zh-CN" sz="1400" dirty="0"/>
              <a:t>HTML5</a:t>
            </a:r>
            <a:r>
              <a:rPr lang="zh-CN" altLang="en-US" sz="1400" dirty="0"/>
              <a:t>支持。</a:t>
            </a:r>
            <a:r>
              <a:rPr lang="en-US" altLang="zh-CN" sz="1400" dirty="0"/>
              <a:t>&lt;/p&gt;</a:t>
            </a:r>
          </a:p>
          <a:p>
            <a:pPr marL="0" indent="0">
              <a:lnSpc>
                <a:spcPts val="1400"/>
              </a:lnSpc>
              <a:spcBef>
                <a:spcPts val="0"/>
              </a:spcBef>
              <a:spcAft>
                <a:spcPts val="0"/>
              </a:spcAft>
              <a:buNone/>
            </a:pPr>
            <a:r>
              <a:rPr lang="en-US" altLang="zh-CN" sz="1400" dirty="0">
                <a:solidFill>
                  <a:srgbClr val="FF0000"/>
                </a:solidFill>
              </a:rPr>
              <a:t>&lt;/details&gt;</a:t>
            </a:r>
          </a:p>
          <a:p>
            <a:pPr marL="0" indent="0">
              <a:lnSpc>
                <a:spcPts val="1400"/>
              </a:lnSpc>
              <a:spcBef>
                <a:spcPts val="0"/>
              </a:spcBef>
              <a:spcAft>
                <a:spcPts val="0"/>
              </a:spcAft>
              <a:buNone/>
            </a:pPr>
            <a:r>
              <a:rPr lang="en-US" altLang="zh-CN" sz="1400" dirty="0"/>
              <a:t>&lt;p&gt;&lt;strong&gt;&lt;mark&gt;</a:t>
            </a:r>
            <a:r>
              <a:rPr lang="zh-CN" altLang="en-US" sz="1400" dirty="0"/>
              <a:t>注意：</a:t>
            </a:r>
            <a:r>
              <a:rPr lang="en-US" altLang="zh-CN" sz="1400" dirty="0"/>
              <a:t>&lt;/mark&gt;&lt;/strong&gt;</a:t>
            </a:r>
            <a:r>
              <a:rPr lang="zh-CN" altLang="en-US" sz="1400" dirty="0"/>
              <a:t>目前，只有</a:t>
            </a:r>
            <a:r>
              <a:rPr lang="en-US" altLang="zh-CN" sz="1400" dirty="0"/>
              <a:t>Chrome</a:t>
            </a:r>
            <a:r>
              <a:rPr lang="zh-CN" altLang="en-US" sz="1400" dirty="0"/>
              <a:t>和</a:t>
            </a:r>
            <a:r>
              <a:rPr lang="en-US" altLang="zh-CN" sz="1400" dirty="0"/>
              <a:t>Safari 6</a:t>
            </a:r>
            <a:r>
              <a:rPr lang="zh-CN" altLang="en-US" sz="1400" dirty="0"/>
              <a:t>支持</a:t>
            </a:r>
            <a:r>
              <a:rPr lang="en-US" altLang="zh-CN" sz="1400" dirty="0"/>
              <a:t>details</a:t>
            </a:r>
            <a:r>
              <a:rPr lang="zh-CN" altLang="en-US" sz="1400" dirty="0"/>
              <a:t>标签。</a:t>
            </a:r>
            <a:r>
              <a:rPr lang="en-US" altLang="zh-CN" sz="1400" dirty="0"/>
              <a:t>&lt;/p&gt;</a:t>
            </a:r>
          </a:p>
          <a:p>
            <a:pPr marL="0" indent="0">
              <a:lnSpc>
                <a:spcPts val="1400"/>
              </a:lnSpc>
              <a:spcBef>
                <a:spcPts val="0"/>
              </a:spcBef>
              <a:spcAft>
                <a:spcPts val="0"/>
              </a:spcAft>
              <a:buNone/>
            </a:pPr>
            <a:r>
              <a:rPr lang="en-US" altLang="zh-CN" sz="1400" dirty="0"/>
              <a:t>&lt;/body&gt;</a:t>
            </a:r>
          </a:p>
          <a:p>
            <a:pPr marL="0" indent="0">
              <a:lnSpc>
                <a:spcPts val="1400"/>
              </a:lnSpc>
              <a:spcBef>
                <a:spcPts val="0"/>
              </a:spcBef>
              <a:spcAft>
                <a:spcPts val="0"/>
              </a:spcAft>
              <a:buNone/>
            </a:pPr>
            <a:r>
              <a:rPr lang="en-US" altLang="zh-CN" sz="1400" dirty="0"/>
              <a:t>&lt;/html&gt;</a:t>
            </a:r>
            <a:endParaRPr lang="zh-CN" altLang="en-US" sz="1400" dirty="0"/>
          </a:p>
        </p:txBody>
      </p:sp>
      <p:pic>
        <p:nvPicPr>
          <p:cNvPr id="1027" name="Picture 3"/>
          <p:cNvPicPr>
            <a:picLocks noChangeAspect="1" noChangeArrowheads="1"/>
          </p:cNvPicPr>
          <p:nvPr/>
        </p:nvPicPr>
        <p:blipFill>
          <a:blip r:embed="rId2" cstate="print"/>
          <a:srcRect/>
          <a:stretch>
            <a:fillRect/>
          </a:stretch>
        </p:blipFill>
        <p:spPr bwMode="auto">
          <a:xfrm>
            <a:off x="6324600" y="990954"/>
            <a:ext cx="2709418" cy="1133121"/>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6324600" y="2617687"/>
            <a:ext cx="2690813" cy="162214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dirty="0"/>
              <a:t>13.3.5 progress </a:t>
            </a:r>
            <a:r>
              <a:rPr lang="zh-CN" altLang="en-US" dirty="0"/>
              <a:t>标记与</a:t>
            </a:r>
            <a:r>
              <a:rPr lang="en-US" altLang="zh-CN" dirty="0"/>
              <a:t>meter </a:t>
            </a:r>
            <a:r>
              <a:rPr lang="zh-CN" altLang="en-US" dirty="0"/>
              <a:t>标记</a:t>
            </a:r>
          </a:p>
        </p:txBody>
      </p:sp>
      <p:sp>
        <p:nvSpPr>
          <p:cNvPr id="4" name="内容占位符 3"/>
          <p:cNvSpPr>
            <a:spLocks noGrp="1"/>
          </p:cNvSpPr>
          <p:nvPr>
            <p:ph idx="1"/>
          </p:nvPr>
        </p:nvSpPr>
        <p:spPr>
          <a:xfrm>
            <a:off x="533400" y="819150"/>
            <a:ext cx="8534400" cy="2057400"/>
          </a:xfrm>
        </p:spPr>
        <p:txBody>
          <a:bodyPr/>
          <a:lstStyle/>
          <a:p>
            <a:pPr>
              <a:lnSpc>
                <a:spcPts val="3200"/>
              </a:lnSpc>
              <a:spcBef>
                <a:spcPts val="0"/>
              </a:spcBef>
              <a:spcAft>
                <a:spcPts val="0"/>
              </a:spcAft>
            </a:pPr>
            <a:r>
              <a:rPr lang="en-US" altLang="zh-CN" sz="1600" dirty="0"/>
              <a:t> </a:t>
            </a:r>
            <a:r>
              <a:rPr lang="zh-CN" altLang="zh-CN" sz="1600" dirty="0">
                <a:solidFill>
                  <a:srgbClr val="FF0000"/>
                </a:solidFill>
                <a:effectLst>
                  <a:outerShdw blurRad="38100" dist="38100" dir="2700000" algn="tl">
                    <a:srgbClr val="000000">
                      <a:alpha val="43137"/>
                    </a:srgbClr>
                  </a:outerShdw>
                </a:effectLst>
              </a:rPr>
              <a:t>进度</a:t>
            </a:r>
            <a:r>
              <a:rPr lang="en-US" altLang="zh-CN" sz="1600" dirty="0">
                <a:solidFill>
                  <a:srgbClr val="FF0000"/>
                </a:solidFill>
                <a:effectLst>
                  <a:outerShdw blurRad="38100" dist="38100" dir="2700000" algn="tl">
                    <a:srgbClr val="000000">
                      <a:alpha val="43137"/>
                    </a:srgbClr>
                  </a:outerShdw>
                </a:effectLst>
              </a:rPr>
              <a:t>Progress</a:t>
            </a:r>
            <a:r>
              <a:rPr lang="zh-CN" altLang="zh-CN" sz="1600" dirty="0">
                <a:solidFill>
                  <a:srgbClr val="FF0000"/>
                </a:solidFill>
                <a:effectLst>
                  <a:outerShdw blurRad="38100" dist="38100" dir="2700000" algn="tl">
                    <a:srgbClr val="000000">
                      <a:alpha val="43137"/>
                    </a:srgbClr>
                  </a:outerShdw>
                </a:effectLst>
              </a:rPr>
              <a:t>标记</a:t>
            </a:r>
            <a:r>
              <a:rPr lang="zh-CN" altLang="zh-CN" sz="1600" dirty="0"/>
              <a:t>用来定义运行中的任务进度（进程）。该标记有两个属性：</a:t>
            </a:r>
            <a:r>
              <a:rPr lang="en-US" altLang="zh-CN" sz="1600" dirty="0"/>
              <a:t>max</a:t>
            </a:r>
            <a:r>
              <a:rPr lang="zh-CN" altLang="zh-CN" sz="1600" dirty="0"/>
              <a:t>表示规定需要完成的值；</a:t>
            </a:r>
            <a:r>
              <a:rPr lang="en-US" altLang="zh-CN" sz="1600" dirty="0"/>
              <a:t>value</a:t>
            </a:r>
            <a:r>
              <a:rPr lang="zh-CN" altLang="zh-CN" sz="1600" dirty="0"/>
              <a:t>规定进程的当前值。</a:t>
            </a:r>
            <a:endParaRPr lang="en-US" altLang="zh-CN" sz="1600" dirty="0"/>
          </a:p>
          <a:p>
            <a:pPr>
              <a:lnSpc>
                <a:spcPts val="3200"/>
              </a:lnSpc>
              <a:spcBef>
                <a:spcPts val="0"/>
              </a:spcBef>
              <a:spcAft>
                <a:spcPts val="0"/>
              </a:spcAft>
            </a:pPr>
            <a:r>
              <a:rPr lang="en-US" altLang="zh-CN" sz="1600" dirty="0">
                <a:solidFill>
                  <a:srgbClr val="FF0000"/>
                </a:solidFill>
                <a:effectLst>
                  <a:outerShdw blurRad="38100" dist="38100" dir="2700000" algn="tl">
                    <a:srgbClr val="000000">
                      <a:alpha val="43137"/>
                    </a:srgbClr>
                  </a:outerShdw>
                </a:effectLst>
              </a:rPr>
              <a:t> </a:t>
            </a:r>
            <a:r>
              <a:rPr lang="zh-CN" altLang="zh-CN" sz="1600" dirty="0">
                <a:solidFill>
                  <a:srgbClr val="FF0000"/>
                </a:solidFill>
                <a:effectLst>
                  <a:outerShdw blurRad="38100" dist="38100" dir="2700000" algn="tl">
                    <a:srgbClr val="000000">
                      <a:alpha val="43137"/>
                    </a:srgbClr>
                  </a:outerShdw>
                </a:effectLst>
              </a:rPr>
              <a:t>度量</a:t>
            </a:r>
            <a:r>
              <a:rPr lang="en-US" altLang="zh-CN" sz="1600" dirty="0">
                <a:solidFill>
                  <a:srgbClr val="FF0000"/>
                </a:solidFill>
                <a:effectLst>
                  <a:outerShdw blurRad="38100" dist="38100" dir="2700000" algn="tl">
                    <a:srgbClr val="000000">
                      <a:alpha val="43137"/>
                    </a:srgbClr>
                  </a:outerShdw>
                </a:effectLst>
              </a:rPr>
              <a:t>meter</a:t>
            </a:r>
            <a:r>
              <a:rPr lang="zh-CN" altLang="zh-CN" sz="1600" dirty="0">
                <a:solidFill>
                  <a:srgbClr val="FF0000"/>
                </a:solidFill>
                <a:effectLst>
                  <a:outerShdw blurRad="38100" dist="38100" dir="2700000" algn="tl">
                    <a:srgbClr val="000000">
                      <a:alpha val="43137"/>
                    </a:srgbClr>
                  </a:outerShdw>
                </a:effectLst>
              </a:rPr>
              <a:t>标记</a:t>
            </a:r>
            <a:r>
              <a:rPr lang="zh-CN" altLang="zh-CN" sz="1600" dirty="0"/>
              <a:t>定义已知范围或分数值内的标量测量，也被称为</a:t>
            </a:r>
            <a:r>
              <a:rPr lang="en-US" altLang="zh-CN" sz="1600" dirty="0"/>
              <a:t>gauge(</a:t>
            </a:r>
            <a:r>
              <a:rPr lang="zh-CN" altLang="zh-CN" sz="1600" dirty="0"/>
              <a:t>尺度</a:t>
            </a:r>
            <a:r>
              <a:rPr lang="en-US" altLang="zh-CN" sz="1600" dirty="0"/>
              <a:t>)</a:t>
            </a:r>
            <a:r>
              <a:rPr lang="zh-CN" altLang="zh-CN" sz="1600" dirty="0"/>
              <a:t>。如磁盘用量、</a:t>
            </a:r>
            <a:r>
              <a:rPr lang="en-US" altLang="zh-CN" sz="1600" dirty="0"/>
              <a:t>CPU</a:t>
            </a:r>
            <a:r>
              <a:rPr lang="zh-CN" altLang="zh-CN" sz="1600" dirty="0"/>
              <a:t>使用率等等。</a:t>
            </a:r>
            <a:r>
              <a:rPr lang="en-US" altLang="zh-CN" sz="1600" dirty="0"/>
              <a:t>meter</a:t>
            </a:r>
            <a:r>
              <a:rPr lang="zh-CN" altLang="zh-CN" sz="1600" dirty="0"/>
              <a:t>标记属性如表</a:t>
            </a:r>
            <a:r>
              <a:rPr lang="en-US" altLang="zh-CN" sz="1600" dirty="0"/>
              <a:t>13-4</a:t>
            </a:r>
            <a:r>
              <a:rPr lang="zh-CN" altLang="zh-CN" sz="1600" dirty="0"/>
              <a:t>所示。</a:t>
            </a:r>
            <a:endParaRPr lang="en-US" altLang="zh-CN" sz="1600" dirty="0"/>
          </a:p>
          <a:p>
            <a:pPr>
              <a:lnSpc>
                <a:spcPts val="600"/>
              </a:lnSpc>
              <a:spcBef>
                <a:spcPts val="0"/>
              </a:spcBef>
              <a:spcAft>
                <a:spcPts val="0"/>
              </a:spcAft>
            </a:pPr>
            <a:endParaRPr lang="en-US" altLang="zh-CN" sz="900" dirty="0"/>
          </a:p>
          <a:p>
            <a:pPr marL="0" indent="541338">
              <a:spcBef>
                <a:spcPts val="0"/>
              </a:spcBef>
              <a:spcAft>
                <a:spcPts val="0"/>
              </a:spcAft>
              <a:buNone/>
            </a:pPr>
            <a:r>
              <a:rPr lang="en-US" altLang="zh-CN" sz="1400" b="1" dirty="0"/>
              <a:t>                                  </a:t>
            </a:r>
            <a:r>
              <a:rPr lang="zh-CN" altLang="zh-CN" sz="1400" b="1" dirty="0"/>
              <a:t>表</a:t>
            </a:r>
            <a:r>
              <a:rPr lang="en-US" altLang="zh-CN" sz="1400" b="1" dirty="0"/>
              <a:t>13-4 meter</a:t>
            </a:r>
            <a:r>
              <a:rPr lang="zh-CN" altLang="zh-CN" sz="1400" b="1" dirty="0"/>
              <a:t>标记的属性、值及描述表</a:t>
            </a:r>
            <a:endParaRPr lang="en-US" altLang="zh-CN" sz="2000" dirty="0"/>
          </a:p>
          <a:p>
            <a:pPr marL="0" indent="541338"/>
            <a:endParaRPr lang="zh-CN" altLang="zh-CN" dirty="0"/>
          </a:p>
          <a:p>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1234828611"/>
              </p:ext>
            </p:extLst>
          </p:nvPr>
        </p:nvGraphicFramePr>
        <p:xfrm>
          <a:off x="1866900" y="2952750"/>
          <a:ext cx="5410200" cy="1600200"/>
        </p:xfrm>
        <a:graphic>
          <a:graphicData uri="http://schemas.openxmlformats.org/drawingml/2006/table">
            <a:tbl>
              <a:tblPr>
                <a:tableStyleId>{5DA37D80-6434-44D0-A028-1B22A696006F}</a:tableStyleId>
              </a:tblPr>
              <a:tblGrid>
                <a:gridCol w="930999">
                  <a:extLst>
                    <a:ext uri="{9D8B030D-6E8A-4147-A177-3AD203B41FA5}">
                      <a16:colId xmlns:a16="http://schemas.microsoft.com/office/drawing/2014/main" val="20000"/>
                    </a:ext>
                  </a:extLst>
                </a:gridCol>
                <a:gridCol w="842772">
                  <a:extLst>
                    <a:ext uri="{9D8B030D-6E8A-4147-A177-3AD203B41FA5}">
                      <a16:colId xmlns:a16="http://schemas.microsoft.com/office/drawing/2014/main" val="20001"/>
                    </a:ext>
                  </a:extLst>
                </a:gridCol>
                <a:gridCol w="3636429">
                  <a:extLst>
                    <a:ext uri="{9D8B030D-6E8A-4147-A177-3AD203B41FA5}">
                      <a16:colId xmlns:a16="http://schemas.microsoft.com/office/drawing/2014/main" val="20002"/>
                    </a:ext>
                  </a:extLst>
                </a:gridCol>
              </a:tblGrid>
              <a:tr h="200025">
                <a:tc>
                  <a:txBody>
                    <a:bodyPr/>
                    <a:lstStyle/>
                    <a:p>
                      <a:pPr algn="ctr">
                        <a:lnSpc>
                          <a:spcPts val="1200"/>
                        </a:lnSpc>
                        <a:spcAft>
                          <a:spcPts val="0"/>
                        </a:spcAft>
                      </a:pPr>
                      <a:r>
                        <a:rPr lang="zh-CN" sz="1200" kern="100" dirty="0">
                          <a:latin typeface="微软雅黑" pitchFamily="34" charset="-122"/>
                          <a:ea typeface="微软雅黑" pitchFamily="34" charset="-122"/>
                        </a:rPr>
                        <a:t>属性名</a:t>
                      </a:r>
                      <a:endParaRPr lang="zh-CN" sz="16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200" kern="100" dirty="0">
                          <a:latin typeface="微软雅黑" pitchFamily="34" charset="-122"/>
                          <a:ea typeface="微软雅黑" pitchFamily="34" charset="-122"/>
                        </a:rPr>
                        <a:t>值</a:t>
                      </a:r>
                      <a:endParaRPr lang="zh-CN" sz="16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200" kern="100" dirty="0">
                          <a:latin typeface="微软雅黑" pitchFamily="34" charset="-122"/>
                          <a:ea typeface="微软雅黑" pitchFamily="34" charset="-122"/>
                        </a:rPr>
                        <a:t>描述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200025">
                <a:tc>
                  <a:txBody>
                    <a:bodyPr/>
                    <a:lstStyle/>
                    <a:p>
                      <a:pPr algn="just">
                        <a:lnSpc>
                          <a:spcPts val="1200"/>
                        </a:lnSpc>
                        <a:spcAft>
                          <a:spcPts val="0"/>
                        </a:spcAft>
                      </a:pPr>
                      <a:r>
                        <a:rPr lang="en-US" sz="1200" kern="100" dirty="0">
                          <a:latin typeface="微软雅黑" pitchFamily="34" charset="-122"/>
                          <a:ea typeface="微软雅黑" pitchFamily="34" charset="-122"/>
                        </a:rPr>
                        <a:t>form</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dirty="0" err="1">
                          <a:latin typeface="微软雅黑" pitchFamily="34" charset="-122"/>
                          <a:ea typeface="微软雅黑" pitchFamily="34" charset="-122"/>
                        </a:rPr>
                        <a:t>form_id</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a:t>
                      </a:r>
                      <a:r>
                        <a:rPr lang="en-US" sz="1200" kern="100" dirty="0">
                          <a:latin typeface="微软雅黑" pitchFamily="34" charset="-122"/>
                          <a:ea typeface="微软雅黑" pitchFamily="34" charset="-122"/>
                        </a:rPr>
                        <a:t>meter</a:t>
                      </a:r>
                      <a:r>
                        <a:rPr lang="zh-CN" sz="1200" kern="100" dirty="0">
                          <a:latin typeface="微软雅黑" pitchFamily="34" charset="-122"/>
                          <a:ea typeface="微软雅黑" pitchFamily="34" charset="-122"/>
                        </a:rPr>
                        <a:t>元素所属的表单。</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200025">
                <a:tc>
                  <a:txBody>
                    <a:bodyPr/>
                    <a:lstStyle/>
                    <a:p>
                      <a:pPr algn="just">
                        <a:lnSpc>
                          <a:spcPts val="1200"/>
                        </a:lnSpc>
                        <a:spcAft>
                          <a:spcPts val="0"/>
                        </a:spcAft>
                      </a:pPr>
                      <a:r>
                        <a:rPr lang="en-US" sz="1200" kern="100">
                          <a:latin typeface="微软雅黑" pitchFamily="34" charset="-122"/>
                          <a:ea typeface="微软雅黑" pitchFamily="34" charset="-122"/>
                        </a:rPr>
                        <a:t>high</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dirty="0">
                          <a:latin typeface="微软雅黑" pitchFamily="34" charset="-122"/>
                          <a:ea typeface="微软雅黑" pitchFamily="34" charset="-122"/>
                        </a:rPr>
                        <a:t>number</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规定被界定为高值的范围。</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200025">
                <a:tc>
                  <a:txBody>
                    <a:bodyPr/>
                    <a:lstStyle/>
                    <a:p>
                      <a:pPr algn="just">
                        <a:lnSpc>
                          <a:spcPts val="1200"/>
                        </a:lnSpc>
                        <a:spcAft>
                          <a:spcPts val="0"/>
                        </a:spcAft>
                      </a:pPr>
                      <a:r>
                        <a:rPr lang="en-US" sz="1200" kern="100">
                          <a:latin typeface="微软雅黑" pitchFamily="34" charset="-122"/>
                          <a:ea typeface="微软雅黑" pitchFamily="34" charset="-122"/>
                        </a:rPr>
                        <a:t>low</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dirty="0">
                          <a:latin typeface="微软雅黑" pitchFamily="34" charset="-122"/>
                          <a:ea typeface="微软雅黑" pitchFamily="34" charset="-122"/>
                        </a:rPr>
                        <a:t>number</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规定被界定为低值的范围。</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200025">
                <a:tc>
                  <a:txBody>
                    <a:bodyPr/>
                    <a:lstStyle/>
                    <a:p>
                      <a:pPr algn="just">
                        <a:lnSpc>
                          <a:spcPts val="1200"/>
                        </a:lnSpc>
                        <a:spcAft>
                          <a:spcPts val="0"/>
                        </a:spcAft>
                      </a:pPr>
                      <a:r>
                        <a:rPr lang="en-US" sz="1200" kern="100">
                          <a:latin typeface="微软雅黑" pitchFamily="34" charset="-122"/>
                          <a:ea typeface="微软雅黑" pitchFamily="34" charset="-122"/>
                        </a:rPr>
                        <a:t>max</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a:latin typeface="微软雅黑" pitchFamily="34" charset="-122"/>
                          <a:ea typeface="微软雅黑" pitchFamily="34" charset="-122"/>
                        </a:rPr>
                        <a:t>number</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规定范围的最大值。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r h="200025">
                <a:tc>
                  <a:txBody>
                    <a:bodyPr/>
                    <a:lstStyle/>
                    <a:p>
                      <a:pPr algn="just">
                        <a:lnSpc>
                          <a:spcPts val="1200"/>
                        </a:lnSpc>
                        <a:spcAft>
                          <a:spcPts val="0"/>
                        </a:spcAft>
                      </a:pPr>
                      <a:r>
                        <a:rPr lang="en-US" sz="1200" kern="100">
                          <a:latin typeface="微软雅黑" pitchFamily="34" charset="-122"/>
                          <a:ea typeface="微软雅黑" pitchFamily="34" charset="-122"/>
                        </a:rPr>
                        <a:t>min</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a:latin typeface="微软雅黑" pitchFamily="34" charset="-122"/>
                          <a:ea typeface="微软雅黑" pitchFamily="34" charset="-122"/>
                        </a:rPr>
                        <a:t>number</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规定范围的最小值。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5"/>
                  </a:ext>
                </a:extLst>
              </a:tr>
              <a:tr h="200025">
                <a:tc>
                  <a:txBody>
                    <a:bodyPr/>
                    <a:lstStyle/>
                    <a:p>
                      <a:pPr algn="just">
                        <a:lnSpc>
                          <a:spcPts val="1200"/>
                        </a:lnSpc>
                        <a:spcAft>
                          <a:spcPts val="0"/>
                        </a:spcAft>
                      </a:pPr>
                      <a:r>
                        <a:rPr lang="en-US" sz="1200" kern="100" dirty="0">
                          <a:latin typeface="微软雅黑" pitchFamily="34" charset="-122"/>
                          <a:ea typeface="微软雅黑" pitchFamily="34" charset="-122"/>
                        </a:rPr>
                        <a:t>optimum</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a:latin typeface="微软雅黑" pitchFamily="34" charset="-122"/>
                          <a:ea typeface="微软雅黑" pitchFamily="34" charset="-122"/>
                        </a:rPr>
                        <a:t>number</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规定度量的最优值。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6"/>
                  </a:ext>
                </a:extLst>
              </a:tr>
              <a:tr h="200025">
                <a:tc>
                  <a:txBody>
                    <a:bodyPr/>
                    <a:lstStyle/>
                    <a:p>
                      <a:pPr algn="just">
                        <a:lnSpc>
                          <a:spcPts val="1200"/>
                        </a:lnSpc>
                        <a:spcAft>
                          <a:spcPts val="0"/>
                        </a:spcAft>
                      </a:pPr>
                      <a:r>
                        <a:rPr lang="en-US" sz="1200" kern="100">
                          <a:latin typeface="微软雅黑" pitchFamily="34" charset="-122"/>
                          <a:ea typeface="微软雅黑" pitchFamily="34" charset="-122"/>
                        </a:rPr>
                        <a:t>value</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en-US" sz="1200" kern="100">
                          <a:latin typeface="微软雅黑" pitchFamily="34" charset="-122"/>
                          <a:ea typeface="微软雅黑" pitchFamily="34" charset="-122"/>
                        </a:rPr>
                        <a:t>number</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必需。规定度量的当前值。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progress </a:t>
            </a:r>
            <a:r>
              <a:rPr lang="zh-CN" altLang="en-US" dirty="0"/>
              <a:t>和</a:t>
            </a:r>
            <a:r>
              <a:rPr lang="en-US" altLang="zh-CN" dirty="0"/>
              <a:t>meter </a:t>
            </a:r>
            <a:r>
              <a:rPr lang="zh-CN" altLang="en-US" dirty="0"/>
              <a:t>标记的应用</a:t>
            </a:r>
          </a:p>
        </p:txBody>
      </p:sp>
      <p:sp>
        <p:nvSpPr>
          <p:cNvPr id="3" name="内容占位符 2"/>
          <p:cNvSpPr>
            <a:spLocks noGrp="1"/>
          </p:cNvSpPr>
          <p:nvPr>
            <p:ph idx="1"/>
          </p:nvPr>
        </p:nvSpPr>
        <p:spPr>
          <a:xfrm>
            <a:off x="533400" y="819151"/>
            <a:ext cx="5486400" cy="3886200"/>
          </a:xfrm>
        </p:spPr>
        <p:txBody>
          <a:bodyPr/>
          <a:lstStyle/>
          <a:p>
            <a:pPr>
              <a:lnSpc>
                <a:spcPts val="1400"/>
              </a:lnSpc>
              <a:spcBef>
                <a:spcPts val="0"/>
              </a:spcBef>
              <a:spcAft>
                <a:spcPts val="0"/>
              </a:spcAft>
              <a:buNone/>
            </a:pPr>
            <a:r>
              <a:rPr lang="en-US" altLang="zh-CN" sz="1400" dirty="0"/>
              <a:t>&lt;!-- edu_13_3_5.html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&lt;title&gt;HTML5</a:t>
            </a:r>
            <a:r>
              <a:rPr lang="zh-CN" altLang="en-US" sz="1400" dirty="0"/>
              <a:t>页面元素</a:t>
            </a:r>
            <a:r>
              <a:rPr lang="en-US" altLang="zh-CN" sz="1400" dirty="0"/>
              <a:t>progress</a:t>
            </a:r>
            <a:r>
              <a:rPr lang="zh-CN" altLang="en-US" sz="1400" dirty="0"/>
              <a:t>和</a:t>
            </a:r>
            <a:r>
              <a:rPr lang="en-US" altLang="zh-CN" sz="1400" dirty="0"/>
              <a:t>meter</a:t>
            </a:r>
            <a:r>
              <a:rPr lang="zh-CN" altLang="en-US" sz="1400" dirty="0"/>
              <a:t>标记的应用</a:t>
            </a:r>
            <a:r>
              <a:rPr lang="en-US" altLang="zh-CN" sz="1400" dirty="0"/>
              <a:t>&lt;/title&gt;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r>
              <a:rPr lang="en-US" altLang="zh-CN" sz="1400" dirty="0"/>
              <a:t>&lt;p&gt;&lt;strong&gt;</a:t>
            </a:r>
            <a:r>
              <a:rPr lang="zh-CN" altLang="en-US" sz="1400" dirty="0"/>
              <a:t>文件下载进度：</a:t>
            </a:r>
            <a:r>
              <a:rPr lang="en-US" altLang="zh-CN" sz="1400" dirty="0"/>
              <a:t>&lt;/strong&gt;</a:t>
            </a:r>
          </a:p>
          <a:p>
            <a:pPr>
              <a:lnSpc>
                <a:spcPts val="1400"/>
              </a:lnSpc>
              <a:spcBef>
                <a:spcPts val="0"/>
              </a:spcBef>
              <a:spcAft>
                <a:spcPts val="0"/>
              </a:spcAft>
              <a:buNone/>
            </a:pPr>
            <a:r>
              <a:rPr lang="en-US" altLang="zh-CN" sz="1400" dirty="0"/>
              <a:t>&lt;progress value="22" max="100"&gt;</a:t>
            </a:r>
            <a:r>
              <a:rPr lang="zh-CN" altLang="en-US" sz="1400" dirty="0"/>
              <a:t>设置属性</a:t>
            </a:r>
            <a:r>
              <a:rPr lang="en-US" altLang="zh-CN" sz="1400" dirty="0"/>
              <a:t>&lt;/progress&gt;&lt;/p&gt;</a:t>
            </a:r>
          </a:p>
          <a:p>
            <a:pPr>
              <a:lnSpc>
                <a:spcPts val="1400"/>
              </a:lnSpc>
              <a:spcBef>
                <a:spcPts val="0"/>
              </a:spcBef>
              <a:spcAft>
                <a:spcPts val="0"/>
              </a:spcAft>
              <a:buNone/>
            </a:pPr>
            <a:r>
              <a:rPr lang="en-US" altLang="zh-CN" sz="1400" dirty="0"/>
              <a:t>&lt;p&gt;&lt;strong&gt;</a:t>
            </a:r>
            <a:r>
              <a:rPr lang="zh-CN" altLang="en-US" sz="1400" dirty="0"/>
              <a:t>空进度条：</a:t>
            </a:r>
            <a:r>
              <a:rPr lang="en-US" altLang="zh-CN" sz="1400" dirty="0"/>
              <a:t>&lt;/strong&gt;&lt;progress&gt;</a:t>
            </a:r>
            <a:r>
              <a:rPr lang="zh-CN" altLang="en-US" sz="1400" dirty="0"/>
              <a:t>未设置属性</a:t>
            </a:r>
            <a:r>
              <a:rPr lang="en-US" altLang="zh-CN" sz="1400" dirty="0"/>
              <a:t>&lt;/progress&gt;&lt;/p&gt;</a:t>
            </a:r>
          </a:p>
          <a:p>
            <a:pPr>
              <a:lnSpc>
                <a:spcPts val="1400"/>
              </a:lnSpc>
              <a:spcBef>
                <a:spcPts val="0"/>
              </a:spcBef>
              <a:spcAft>
                <a:spcPts val="0"/>
              </a:spcAft>
              <a:buNone/>
            </a:pPr>
            <a:r>
              <a:rPr lang="en-US" altLang="zh-CN" sz="1400" dirty="0"/>
              <a:t>&lt;p&gt;&lt;strong&gt;</a:t>
            </a:r>
            <a:r>
              <a:rPr lang="zh-CN" altLang="en-US" sz="1400" dirty="0"/>
              <a:t>服务器</a:t>
            </a:r>
            <a:r>
              <a:rPr lang="en-US" altLang="zh-CN" sz="1400" dirty="0"/>
              <a:t>CPU</a:t>
            </a:r>
            <a:r>
              <a:rPr lang="zh-CN" altLang="en-US" sz="1400" dirty="0"/>
              <a:t>使用情况：</a:t>
            </a:r>
            <a:r>
              <a:rPr lang="en-US" altLang="zh-CN" sz="1400" dirty="0"/>
              <a:t>&lt;/strong&gt;</a:t>
            </a:r>
          </a:p>
          <a:p>
            <a:pPr>
              <a:lnSpc>
                <a:spcPts val="1400"/>
              </a:lnSpc>
              <a:spcBef>
                <a:spcPts val="0"/>
              </a:spcBef>
              <a:spcAft>
                <a:spcPts val="0"/>
              </a:spcAft>
              <a:buNone/>
            </a:pPr>
            <a:r>
              <a:rPr lang="en-US" altLang="zh-CN" sz="1400" dirty="0"/>
              <a:t>&lt;meter value="0.3" high="0.9" low="0.1" optimum="0.5"&gt;3/10&lt;/meter&gt;&lt;/p&gt;</a:t>
            </a:r>
          </a:p>
          <a:p>
            <a:pPr>
              <a:lnSpc>
                <a:spcPts val="1400"/>
              </a:lnSpc>
              <a:spcBef>
                <a:spcPts val="0"/>
              </a:spcBef>
              <a:spcAft>
                <a:spcPts val="0"/>
              </a:spcAft>
              <a:buNone/>
            </a:pPr>
            <a:r>
              <a:rPr lang="en-US" altLang="zh-CN" sz="1400" dirty="0"/>
              <a:t>&lt;p&gt;&lt;strong&gt;</a:t>
            </a:r>
            <a:r>
              <a:rPr lang="zh-CN" altLang="en-US" sz="1400" dirty="0"/>
              <a:t>内存使用情况：</a:t>
            </a:r>
            <a:r>
              <a:rPr lang="en-US" altLang="zh-CN" sz="1400" dirty="0"/>
              <a:t>&lt;/strong&gt;&lt;meter value="0.6" max="1" min="0" optimum=".75" &gt;60%&lt;/meter&gt;&lt;/p&gt;</a:t>
            </a:r>
          </a:p>
          <a:p>
            <a:pPr>
              <a:lnSpc>
                <a:spcPts val="1400"/>
              </a:lnSpc>
              <a:spcBef>
                <a:spcPts val="0"/>
              </a:spcBef>
              <a:spcAft>
                <a:spcPts val="0"/>
              </a:spcAft>
              <a:buNone/>
            </a:pPr>
            <a:r>
              <a:rPr lang="en-US" altLang="zh-CN" sz="1400" dirty="0"/>
              <a:t>&lt;p&gt;&lt;mark&gt;</a:t>
            </a:r>
            <a:r>
              <a:rPr lang="zh-CN" altLang="en-US" sz="1400" dirty="0"/>
              <a:t>注释：</a:t>
            </a:r>
            <a:r>
              <a:rPr lang="en-US" altLang="zh-CN" sz="1400" dirty="0"/>
              <a:t>&lt;/mark&gt;IE9</a:t>
            </a:r>
            <a:r>
              <a:rPr lang="zh-CN" altLang="en-US" sz="1400" dirty="0"/>
              <a:t>以及更早的版本不支持</a:t>
            </a:r>
            <a:r>
              <a:rPr lang="en-US" altLang="zh-CN" sz="1400" dirty="0"/>
              <a:t>progress</a:t>
            </a:r>
            <a:r>
              <a:rPr lang="zh-CN" altLang="en-US" sz="1400" dirty="0"/>
              <a:t>、</a:t>
            </a:r>
            <a:r>
              <a:rPr lang="en-US" altLang="zh-CN" sz="1400" dirty="0"/>
              <a:t>meter </a:t>
            </a:r>
            <a:r>
              <a:rPr lang="zh-CN" altLang="en-US" sz="1400" dirty="0"/>
              <a:t>标记。</a:t>
            </a:r>
            <a:r>
              <a:rPr lang="en-US" altLang="zh-CN" sz="1400" dirty="0"/>
              <a:t>&lt;/p&gt;</a:t>
            </a:r>
          </a:p>
          <a:p>
            <a:pPr>
              <a:lnSpc>
                <a:spcPts val="1400"/>
              </a:lnSpc>
              <a:spcBef>
                <a:spcPts val="0"/>
              </a:spcBef>
              <a:spcAft>
                <a:spcPts val="0"/>
              </a:spcAft>
              <a:buNone/>
            </a:pPr>
            <a:r>
              <a:rPr lang="en-US" altLang="zh-CN" sz="1400" dirty="0"/>
              <a:t>&lt;/body&gt;</a:t>
            </a:r>
          </a:p>
          <a:p>
            <a:pPr>
              <a:lnSpc>
                <a:spcPts val="1400"/>
              </a:lnSpc>
              <a:spcBef>
                <a:spcPts val="0"/>
              </a:spcBef>
              <a:spcAft>
                <a:spcPts val="0"/>
              </a:spcAft>
              <a:buNone/>
            </a:pPr>
            <a:r>
              <a:rPr lang="en-US" altLang="zh-CN" sz="1400" dirty="0"/>
              <a:t>&lt;/html&gt;</a:t>
            </a:r>
            <a:endParaRPr lang="zh-CN" altLang="en-US" sz="1400" dirty="0"/>
          </a:p>
        </p:txBody>
      </p:sp>
      <p:pic>
        <p:nvPicPr>
          <p:cNvPr id="103425" name="Picture 1"/>
          <p:cNvPicPr>
            <a:picLocks noChangeAspect="1" noChangeArrowheads="1"/>
          </p:cNvPicPr>
          <p:nvPr/>
        </p:nvPicPr>
        <p:blipFill>
          <a:blip r:embed="rId2" cstate="print"/>
          <a:srcRect/>
          <a:stretch>
            <a:fillRect/>
          </a:stretch>
        </p:blipFill>
        <p:spPr bwMode="auto">
          <a:xfrm>
            <a:off x="6172200" y="1733550"/>
            <a:ext cx="2728913" cy="1645315"/>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dirty="0"/>
              <a:t>13.3.6 input </a:t>
            </a:r>
            <a:r>
              <a:rPr lang="zh-CN" altLang="en-US" dirty="0"/>
              <a:t>标记与</a:t>
            </a:r>
            <a:r>
              <a:rPr lang="en-US" altLang="zh-CN" dirty="0"/>
              <a:t>datalist </a:t>
            </a:r>
            <a:r>
              <a:rPr lang="zh-CN" altLang="en-US" dirty="0"/>
              <a:t>标记</a:t>
            </a:r>
          </a:p>
        </p:txBody>
      </p:sp>
      <p:sp>
        <p:nvSpPr>
          <p:cNvPr id="103427" name="Rectangle 3"/>
          <p:cNvSpPr>
            <a:spLocks noGrp="1" noChangeArrowheads="1"/>
          </p:cNvSpPr>
          <p:nvPr>
            <p:ph idx="1"/>
          </p:nvPr>
        </p:nvSpPr>
        <p:spPr>
          <a:xfrm>
            <a:off x="533400" y="819150"/>
            <a:ext cx="8534400" cy="3886200"/>
          </a:xfrm>
        </p:spPr>
        <p:txBody>
          <a:bodyPr/>
          <a:lstStyle/>
          <a:p>
            <a:pPr>
              <a:lnSpc>
                <a:spcPts val="2700"/>
              </a:lnSpc>
            </a:pPr>
            <a:r>
              <a:rPr lang="en-US" altLang="zh-CN" sz="1600" dirty="0"/>
              <a:t> </a:t>
            </a:r>
            <a:r>
              <a:rPr lang="en-US" altLang="zh-CN" sz="1600" dirty="0">
                <a:solidFill>
                  <a:srgbClr val="FF0000"/>
                </a:solidFill>
                <a:effectLst>
                  <a:outerShdw blurRad="38100" dist="38100" dir="2700000" algn="tl">
                    <a:srgbClr val="000000">
                      <a:alpha val="43137"/>
                    </a:srgbClr>
                  </a:outerShdw>
                </a:effectLst>
              </a:rPr>
              <a:t>input</a:t>
            </a:r>
            <a:r>
              <a:rPr lang="zh-CN" altLang="en-US" sz="1600" dirty="0">
                <a:solidFill>
                  <a:srgbClr val="FF0000"/>
                </a:solidFill>
                <a:effectLst>
                  <a:outerShdw blurRad="38100" dist="38100" dir="2700000" algn="tl">
                    <a:srgbClr val="000000">
                      <a:alpha val="43137"/>
                    </a:srgbClr>
                  </a:outerShdw>
                </a:effectLst>
              </a:rPr>
              <a:t>标记</a:t>
            </a:r>
            <a:r>
              <a:rPr lang="zh-CN" altLang="en-US" sz="1600" dirty="0"/>
              <a:t>用于搜集用户信息。详细介绍请参见第</a:t>
            </a:r>
            <a:r>
              <a:rPr lang="en-US" altLang="zh-CN" sz="1600" dirty="0"/>
              <a:t>12 </a:t>
            </a:r>
            <a:r>
              <a:rPr lang="zh-CN" altLang="en-US" sz="1600" dirty="0"/>
              <a:t>章，此处仅介绍通过</a:t>
            </a:r>
            <a:r>
              <a:rPr lang="en-US" altLang="zh-CN" sz="1600" dirty="0"/>
              <a:t>input </a:t>
            </a:r>
            <a:r>
              <a:rPr lang="zh-CN" altLang="en-US" sz="1600" dirty="0"/>
              <a:t>标记的</a:t>
            </a:r>
            <a:r>
              <a:rPr lang="en-US" altLang="zh-CN" sz="1600" dirty="0"/>
              <a:t>list </a:t>
            </a:r>
            <a:r>
              <a:rPr lang="zh-CN" altLang="en-US" sz="1600" dirty="0"/>
              <a:t>属性与</a:t>
            </a:r>
            <a:r>
              <a:rPr lang="en-US" altLang="zh-CN" sz="1600" dirty="0"/>
              <a:t>datalist </a:t>
            </a:r>
            <a:r>
              <a:rPr lang="zh-CN" altLang="en-US" sz="1600" dirty="0"/>
              <a:t>标记的</a:t>
            </a:r>
            <a:r>
              <a:rPr lang="en-US" altLang="zh-CN" sz="1600" dirty="0"/>
              <a:t>id </a:t>
            </a:r>
            <a:r>
              <a:rPr lang="zh-CN" altLang="en-US" sz="1600" dirty="0"/>
              <a:t>属性进行关联，即将此两个属性的值设置为相同的值，通过</a:t>
            </a:r>
            <a:r>
              <a:rPr lang="en-US" altLang="zh-CN" sz="1600" dirty="0" err="1"/>
              <a:t>datalist</a:t>
            </a:r>
            <a:r>
              <a:rPr lang="en-US" altLang="zh-CN" sz="1600" dirty="0"/>
              <a:t> </a:t>
            </a:r>
            <a:r>
              <a:rPr lang="zh-CN" altLang="en-US" sz="1600" dirty="0"/>
              <a:t>标记列出所有合法的输入值列表。</a:t>
            </a:r>
            <a:endParaRPr lang="en-US" altLang="zh-CN" sz="1600" dirty="0"/>
          </a:p>
          <a:p>
            <a:pPr>
              <a:lnSpc>
                <a:spcPts val="2700"/>
              </a:lnSpc>
            </a:pPr>
            <a:r>
              <a:rPr lang="en-US" altLang="zh-CN" sz="1600" dirty="0"/>
              <a:t> </a:t>
            </a:r>
            <a:r>
              <a:rPr lang="zh-CN" altLang="en-US" sz="1600" dirty="0">
                <a:solidFill>
                  <a:srgbClr val="FF0000"/>
                </a:solidFill>
                <a:effectLst>
                  <a:outerShdw blurRad="38100" dist="38100" dir="2700000" algn="tl">
                    <a:srgbClr val="000000">
                      <a:alpha val="43137"/>
                    </a:srgbClr>
                  </a:outerShdw>
                </a:effectLst>
              </a:rPr>
              <a:t>选项列表</a:t>
            </a:r>
            <a:r>
              <a:rPr lang="en-US" altLang="zh-CN" sz="1600" dirty="0" err="1">
                <a:solidFill>
                  <a:srgbClr val="FF0000"/>
                </a:solidFill>
                <a:effectLst>
                  <a:outerShdw blurRad="38100" dist="38100" dir="2700000" algn="tl">
                    <a:srgbClr val="000000">
                      <a:alpha val="43137"/>
                    </a:srgbClr>
                  </a:outerShdw>
                </a:effectLst>
              </a:rPr>
              <a:t>datalist</a:t>
            </a:r>
            <a:r>
              <a:rPr lang="zh-CN" altLang="en-US" sz="1600" dirty="0">
                <a:solidFill>
                  <a:srgbClr val="FF0000"/>
                </a:solidFill>
                <a:effectLst>
                  <a:outerShdw blurRad="38100" dist="38100" dir="2700000" algn="tl">
                    <a:srgbClr val="000000">
                      <a:alpha val="43137"/>
                    </a:srgbClr>
                  </a:outerShdw>
                </a:effectLst>
              </a:rPr>
              <a:t>标记</a:t>
            </a:r>
            <a:r>
              <a:rPr lang="zh-CN" altLang="en-US" sz="1600" dirty="0"/>
              <a:t>用来定义</a:t>
            </a:r>
            <a:r>
              <a:rPr lang="en-US" altLang="zh-CN" sz="1600" dirty="0"/>
              <a:t>input </a:t>
            </a:r>
            <a:r>
              <a:rPr lang="zh-CN" altLang="en-US" sz="1600" dirty="0"/>
              <a:t>标记可能的选项列表。一般与</a:t>
            </a:r>
            <a:r>
              <a:rPr lang="en-US" altLang="zh-CN" sz="1600" dirty="0"/>
              <a:t>input </a:t>
            </a:r>
            <a:r>
              <a:rPr lang="zh-CN" altLang="en-US" sz="1600" dirty="0"/>
              <a:t>标记配合使用，主要用来定义</a:t>
            </a:r>
            <a:r>
              <a:rPr lang="en-US" altLang="zh-CN" sz="1600" dirty="0"/>
              <a:t>input </a:t>
            </a:r>
            <a:r>
              <a:rPr lang="zh-CN" altLang="en-US" sz="1600" dirty="0"/>
              <a:t>可能的值，提供“自动完成”的功能，方便用户输入。</a:t>
            </a:r>
            <a:r>
              <a:rPr lang="en-US" altLang="zh-CN" sz="1600" dirty="0" err="1"/>
              <a:t>datalist</a:t>
            </a:r>
            <a:r>
              <a:rPr lang="en-US" altLang="zh-CN" sz="1600" dirty="0"/>
              <a:t> </a:t>
            </a:r>
            <a:r>
              <a:rPr lang="zh-CN" altLang="en-US" sz="1600" dirty="0"/>
              <a:t>标记及其选项不会被显示出来，只有当用户鼠标盘旋在</a:t>
            </a:r>
            <a:r>
              <a:rPr lang="en-US" altLang="zh-CN" sz="1600" dirty="0"/>
              <a:t>input </a:t>
            </a:r>
            <a:r>
              <a:rPr lang="zh-CN" altLang="en-US" sz="1600" dirty="0"/>
              <a:t>标记域时，才能看到“▼”，然后单击“▼”弹出一个下拉列表，提供用户选择作为用户的输入数据。</a:t>
            </a:r>
            <a:endParaRPr lang="en-US" altLang="zh-CN" sz="1600" dirty="0"/>
          </a:p>
          <a:p>
            <a:pPr marL="0" indent="0">
              <a:lnSpc>
                <a:spcPts val="2700"/>
              </a:lnSpc>
              <a:spcBef>
                <a:spcPts val="0"/>
              </a:spcBef>
              <a:spcAft>
                <a:spcPts val="0"/>
              </a:spcAft>
              <a:buNone/>
            </a:pPr>
            <a:r>
              <a:rPr lang="zh-CN" altLang="zh-CN" sz="1600" dirty="0"/>
              <a:t>【例</a:t>
            </a:r>
            <a:r>
              <a:rPr lang="en-US" altLang="zh-CN" sz="1600" dirty="0"/>
              <a:t>13-3-6</a:t>
            </a:r>
            <a:r>
              <a:rPr lang="zh-CN" altLang="zh-CN" sz="1600" dirty="0"/>
              <a:t>】</a:t>
            </a:r>
            <a:r>
              <a:rPr lang="en-US" altLang="zh-CN" sz="1600" dirty="0"/>
              <a:t>input</a:t>
            </a:r>
            <a:r>
              <a:rPr lang="zh-CN" altLang="zh-CN" sz="1600" dirty="0"/>
              <a:t>和</a:t>
            </a:r>
            <a:r>
              <a:rPr lang="en-US" altLang="zh-CN" sz="1600" dirty="0"/>
              <a:t>datalist</a:t>
            </a:r>
            <a:r>
              <a:rPr lang="zh-CN" altLang="zh-CN" sz="1600" dirty="0"/>
              <a:t>标记的应用</a:t>
            </a:r>
            <a:r>
              <a:rPr lang="zh-CN" altLang="en-US" sz="1600" dirty="0"/>
              <a:t>。</a:t>
            </a:r>
            <a:endParaRPr lang="en-US" altLang="zh-CN" sz="1600" dirty="0"/>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edu_13_3_6.html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endParaRPr lang="en-US" altLang="zh-CN" sz="2000" dirty="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a:t>
            </a:r>
            <a:r>
              <a:rPr lang="zh-CN" altLang="zh-CN" dirty="0"/>
              <a:t>和</a:t>
            </a:r>
            <a:r>
              <a:rPr lang="en-US" altLang="zh-CN" dirty="0"/>
              <a:t>datalist</a:t>
            </a:r>
            <a:r>
              <a:rPr lang="zh-CN" altLang="zh-CN" dirty="0"/>
              <a:t>标记的应用</a:t>
            </a:r>
            <a:endParaRPr lang="zh-CN" altLang="en-US" dirty="0"/>
          </a:p>
        </p:txBody>
      </p:sp>
      <p:sp>
        <p:nvSpPr>
          <p:cNvPr id="3" name="内容占位符 2"/>
          <p:cNvSpPr>
            <a:spLocks noGrp="1"/>
          </p:cNvSpPr>
          <p:nvPr>
            <p:ph idx="1"/>
          </p:nvPr>
        </p:nvSpPr>
        <p:spPr>
          <a:xfrm>
            <a:off x="533400" y="819151"/>
            <a:ext cx="4267200" cy="3124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页面元素</a:t>
            </a:r>
            <a:r>
              <a:rPr lang="en-US" altLang="zh-CN" sz="1400" dirty="0">
                <a:latin typeface="Verdana" pitchFamily="34" charset="0"/>
                <a:ea typeface="Verdana" pitchFamily="34" charset="0"/>
                <a:cs typeface="Verdana" pitchFamily="34" charset="0"/>
              </a:rPr>
              <a:t>input</a:t>
            </a:r>
            <a:r>
              <a:rPr lang="zh-CN" altLang="en-US" sz="1400" dirty="0">
                <a:latin typeface="Verdana" pitchFamily="34" charset="0"/>
                <a:cs typeface="Verdana" pitchFamily="34" charset="0"/>
              </a:rPr>
              <a:t>和</a:t>
            </a:r>
            <a:r>
              <a:rPr lang="en-US" altLang="zh-CN" sz="1400" dirty="0" err="1">
                <a:latin typeface="Verdana" pitchFamily="34" charset="0"/>
                <a:ea typeface="Verdana" pitchFamily="34" charset="0"/>
                <a:cs typeface="Verdana" pitchFamily="34" charset="0"/>
              </a:rPr>
              <a:t>datalist</a:t>
            </a:r>
            <a:r>
              <a:rPr lang="zh-CN" altLang="en-US" sz="1400" dirty="0">
                <a:latin typeface="Verdana" pitchFamily="34" charset="0"/>
                <a:cs typeface="Verdana" pitchFamily="34" charset="0"/>
              </a:rPr>
              <a:t>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a:t>
            </a:r>
            <a:r>
              <a:rPr lang="en-US" altLang="zh-CN" sz="1400" b="1" dirty="0">
                <a:solidFill>
                  <a:srgbClr val="FF0000"/>
                </a:solidFill>
                <a:latin typeface="Verdana" pitchFamily="34" charset="0"/>
                <a:ea typeface="Verdana" pitchFamily="34" charset="0"/>
                <a:cs typeface="Verdana" pitchFamily="34" charset="0"/>
              </a:rPr>
              <a:t>list="</a:t>
            </a:r>
            <a:r>
              <a:rPr lang="en-US" altLang="zh-CN" sz="1400" b="1" dirty="0" err="1">
                <a:solidFill>
                  <a:srgbClr val="FF0000"/>
                </a:solidFill>
                <a:latin typeface="Verdana" pitchFamily="34" charset="0"/>
                <a:ea typeface="Verdana" pitchFamily="34" charset="0"/>
                <a:cs typeface="Verdana" pitchFamily="34" charset="0"/>
              </a:rPr>
              <a:t>courese</a:t>
            </a:r>
            <a:r>
              <a:rPr lang="en-US" altLang="zh-CN" sz="1400" b="1" dirty="0">
                <a:solidFill>
                  <a:srgbClr val="FF0000"/>
                </a:solidFill>
                <a:latin typeface="Verdana" pitchFamily="34" charset="0"/>
                <a:ea typeface="Verdana" pitchFamily="34" charset="0"/>
                <a:cs typeface="Verdana" pitchFamily="34" charset="0"/>
              </a:rPr>
              <a:t>" </a:t>
            </a:r>
            <a:r>
              <a:rPr lang="en-US" altLang="zh-CN" sz="1400" dirty="0">
                <a:latin typeface="Verdana" pitchFamily="34" charset="0"/>
                <a:ea typeface="Verdana" pitchFamily="34" charset="0"/>
                <a:cs typeface="Verdana" pitchFamily="34" charset="0"/>
              </a:rPr>
              <a:t>placeholder="</a:t>
            </a:r>
            <a:r>
              <a:rPr lang="zh-CN" altLang="en-US" sz="1400" dirty="0">
                <a:latin typeface="Verdana" pitchFamily="34" charset="0"/>
                <a:cs typeface="Verdana" pitchFamily="34" charset="0"/>
              </a:rPr>
              <a:t>请选择课程</a:t>
            </a:r>
            <a:r>
              <a:rPr lang="en-US" altLang="zh-CN" sz="1400" dirty="0">
                <a:latin typeface="Verdana" pitchFamily="34" charset="0"/>
                <a:ea typeface="Verdana" pitchFamily="34" charset="0"/>
                <a:cs typeface="Verdana" pitchFamily="34" charset="0"/>
              </a:rPr>
              <a:t>"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datalist</a:t>
            </a:r>
            <a:r>
              <a:rPr lang="en-US" altLang="zh-CN" sz="1400" dirty="0">
                <a:latin typeface="Verdana" pitchFamily="34" charset="0"/>
                <a:ea typeface="Verdana" pitchFamily="34" charset="0"/>
                <a:cs typeface="Verdana" pitchFamily="34" charset="0"/>
              </a:rPr>
              <a:t> </a:t>
            </a:r>
            <a:r>
              <a:rPr lang="en-US" altLang="zh-CN" sz="1400" b="1" u="sng" dirty="0">
                <a:solidFill>
                  <a:srgbClr val="FF0000"/>
                </a:solidFill>
                <a:latin typeface="Verdana" pitchFamily="34" charset="0"/>
                <a:ea typeface="Verdana" pitchFamily="34" charset="0"/>
                <a:cs typeface="Verdana" pitchFamily="34" charset="0"/>
              </a:rPr>
              <a:t>id="</a:t>
            </a:r>
            <a:r>
              <a:rPr lang="en-US" altLang="zh-CN" sz="1400" b="1" u="sng" dirty="0" err="1">
                <a:solidFill>
                  <a:srgbClr val="FF0000"/>
                </a:solidFill>
                <a:latin typeface="Verdana" pitchFamily="34" charset="0"/>
                <a:ea typeface="Verdana" pitchFamily="34" charset="0"/>
                <a:cs typeface="Verdana" pitchFamily="34" charset="0"/>
              </a:rPr>
              <a:t>courese</a:t>
            </a:r>
            <a:r>
              <a:rPr lang="en-US" altLang="zh-CN" sz="1400" b="1" u="sng" dirty="0">
                <a:solidFill>
                  <a:srgbClr val="FF0000"/>
                </a:solidFill>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&lt;option value="HTML5</a:t>
            </a:r>
            <a:r>
              <a:rPr lang="zh-CN" altLang="en-US" sz="1400" dirty="0">
                <a:latin typeface="Verdana" pitchFamily="34" charset="0"/>
                <a:cs typeface="Verdana" pitchFamily="34" charset="0"/>
              </a:rPr>
              <a:t>移动应用开发</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&lt;option value=".NET</a:t>
            </a:r>
            <a:r>
              <a:rPr lang="zh-CN" altLang="en-US" sz="1400" dirty="0">
                <a:latin typeface="Verdana" pitchFamily="34" charset="0"/>
                <a:cs typeface="Verdana" pitchFamily="34" charset="0"/>
              </a:rPr>
              <a:t>应用开发</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&lt;option value="</a:t>
            </a:r>
            <a:r>
              <a:rPr lang="en-US" altLang="zh-CN" sz="1400" dirty="0" err="1">
                <a:latin typeface="Verdana" pitchFamily="34" charset="0"/>
                <a:ea typeface="Verdana" pitchFamily="34" charset="0"/>
                <a:cs typeface="Verdana" pitchFamily="34" charset="0"/>
              </a:rPr>
              <a:t>JavaEE</a:t>
            </a:r>
            <a:r>
              <a:rPr lang="zh-CN" altLang="en-US" sz="1400" dirty="0">
                <a:latin typeface="Verdana" pitchFamily="34" charset="0"/>
                <a:cs typeface="Verdana" pitchFamily="34" charset="0"/>
              </a:rPr>
              <a:t>应用开发</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&lt;option value="</a:t>
            </a:r>
            <a:r>
              <a:rPr lang="en-US" altLang="zh-CN" sz="1400" dirty="0" err="1">
                <a:latin typeface="Verdana" pitchFamily="34" charset="0"/>
                <a:ea typeface="Verdana" pitchFamily="34" charset="0"/>
                <a:cs typeface="Verdana" pitchFamily="34" charset="0"/>
              </a:rPr>
              <a:t>PHP+MySQL</a:t>
            </a:r>
            <a:r>
              <a:rPr lang="zh-CN" altLang="en-US" sz="1400" dirty="0">
                <a:latin typeface="Verdana" pitchFamily="34" charset="0"/>
                <a:cs typeface="Verdana" pitchFamily="34" charset="0"/>
              </a:rPr>
              <a:t>应用开发</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datalist</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&lt;p&gt;&lt;mark&gt;</a:t>
            </a:r>
            <a:r>
              <a:rPr lang="zh-CN" altLang="en-US" sz="1400" dirty="0">
                <a:latin typeface="Verdana" pitchFamily="34" charset="0"/>
                <a:cs typeface="Verdana" pitchFamily="34" charset="0"/>
              </a:rPr>
              <a:t>注释：</a:t>
            </a:r>
            <a:r>
              <a:rPr lang="en-US" altLang="zh-CN" sz="1400" dirty="0">
                <a:latin typeface="Verdana" pitchFamily="34" charset="0"/>
                <a:ea typeface="Verdana" pitchFamily="34" charset="0"/>
                <a:cs typeface="Verdana" pitchFamily="34" charset="0"/>
              </a:rPr>
              <a:t>&lt;/mark&gt;</a:t>
            </a:r>
            <a:r>
              <a:rPr lang="zh-CN" altLang="en-US" sz="1400" dirty="0">
                <a:latin typeface="Verdana" pitchFamily="34" charset="0"/>
                <a:cs typeface="Verdana" pitchFamily="34" charset="0"/>
              </a:rPr>
              <a:t>除了</a:t>
            </a:r>
            <a:r>
              <a:rPr lang="en-US" altLang="zh-CN" sz="1400" dirty="0">
                <a:latin typeface="Verdana" pitchFamily="34" charset="0"/>
                <a:ea typeface="Verdana" pitchFamily="34" charset="0"/>
                <a:cs typeface="Verdana" pitchFamily="34" charset="0"/>
              </a:rPr>
              <a:t>IE9</a:t>
            </a:r>
            <a:r>
              <a:rPr lang="zh-CN" altLang="en-US" sz="1400" dirty="0">
                <a:latin typeface="Verdana" pitchFamily="34" charset="0"/>
                <a:cs typeface="Verdana" pitchFamily="34" charset="0"/>
              </a:rPr>
              <a:t>和更早版本的</a:t>
            </a:r>
            <a:r>
              <a:rPr lang="en-US" altLang="zh-CN" sz="1400" dirty="0">
                <a:latin typeface="Verdana" pitchFamily="34" charset="0"/>
                <a:ea typeface="Verdana" pitchFamily="34" charset="0"/>
                <a:cs typeface="Verdana" pitchFamily="34" charset="0"/>
              </a:rPr>
              <a:t>IE</a:t>
            </a:r>
            <a:r>
              <a:rPr lang="zh-CN" altLang="en-US" sz="1400" dirty="0">
                <a:latin typeface="Verdana" pitchFamily="34" charset="0"/>
                <a:cs typeface="Verdana" pitchFamily="34" charset="0"/>
              </a:rPr>
              <a:t>浏览器以及</a:t>
            </a:r>
            <a:r>
              <a:rPr lang="en-US" altLang="zh-CN" sz="1400" dirty="0">
                <a:latin typeface="Verdana" pitchFamily="34" charset="0"/>
                <a:ea typeface="Verdana" pitchFamily="34" charset="0"/>
                <a:cs typeface="Verdana" pitchFamily="34" charset="0"/>
              </a:rPr>
              <a:t>Safari</a:t>
            </a:r>
            <a:r>
              <a:rPr lang="zh-CN" altLang="en-US" sz="1400" dirty="0">
                <a:latin typeface="Verdana" pitchFamily="34" charset="0"/>
                <a:cs typeface="Verdana" pitchFamily="34" charset="0"/>
              </a:rPr>
              <a:t>不支持</a:t>
            </a:r>
            <a:r>
              <a:rPr lang="en-US" altLang="zh-CN" sz="1400" dirty="0" err="1">
                <a:latin typeface="Verdana" pitchFamily="34" charset="0"/>
                <a:ea typeface="Verdana" pitchFamily="34" charset="0"/>
                <a:cs typeface="Verdana" pitchFamily="34" charset="0"/>
              </a:rPr>
              <a:t>datalist</a:t>
            </a:r>
            <a:r>
              <a:rPr lang="zh-CN" altLang="en-US" sz="1400" dirty="0">
                <a:latin typeface="Verdana" pitchFamily="34" charset="0"/>
                <a:cs typeface="Verdana" pitchFamily="34" charset="0"/>
              </a:rPr>
              <a:t>标记，其余均支持。</a:t>
            </a:r>
            <a:r>
              <a:rPr lang="en-US" altLang="zh-CN" sz="14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101378" name="Picture 2"/>
          <p:cNvPicPr>
            <a:picLocks noChangeAspect="1" noChangeArrowheads="1"/>
          </p:cNvPicPr>
          <p:nvPr/>
        </p:nvPicPr>
        <p:blipFill>
          <a:blip r:embed="rId2" cstate="print"/>
          <a:srcRect/>
          <a:stretch>
            <a:fillRect/>
          </a:stretch>
        </p:blipFill>
        <p:spPr bwMode="auto">
          <a:xfrm>
            <a:off x="5334000" y="895350"/>
            <a:ext cx="2747963" cy="1048764"/>
          </a:xfrm>
          <a:prstGeom prst="rect">
            <a:avLst/>
          </a:prstGeom>
          <a:noFill/>
          <a:ln w="9525">
            <a:noFill/>
            <a:miter lim="800000"/>
            <a:headEnd/>
            <a:tailEnd/>
          </a:ln>
        </p:spPr>
      </p:pic>
      <p:pic>
        <p:nvPicPr>
          <p:cNvPr id="101379" name="Picture 3"/>
          <p:cNvPicPr>
            <a:picLocks noChangeAspect="1" noChangeArrowheads="1"/>
          </p:cNvPicPr>
          <p:nvPr/>
        </p:nvPicPr>
        <p:blipFill>
          <a:blip r:embed="rId3" cstate="print"/>
          <a:srcRect/>
          <a:stretch>
            <a:fillRect/>
          </a:stretch>
        </p:blipFill>
        <p:spPr bwMode="auto">
          <a:xfrm>
            <a:off x="5334000" y="1983812"/>
            <a:ext cx="3052763" cy="1349938"/>
          </a:xfrm>
          <a:prstGeom prst="rect">
            <a:avLst/>
          </a:prstGeom>
          <a:noFill/>
          <a:ln w="9525">
            <a:noFill/>
            <a:miter lim="800000"/>
            <a:headEnd/>
            <a:tailEnd/>
          </a:ln>
        </p:spPr>
      </p:pic>
      <p:pic>
        <p:nvPicPr>
          <p:cNvPr id="101380" name="Picture 4"/>
          <p:cNvPicPr>
            <a:picLocks noChangeAspect="1" noChangeArrowheads="1"/>
          </p:cNvPicPr>
          <p:nvPr/>
        </p:nvPicPr>
        <p:blipFill>
          <a:blip r:embed="rId4" cstate="print"/>
          <a:srcRect/>
          <a:stretch>
            <a:fillRect/>
          </a:stretch>
        </p:blipFill>
        <p:spPr bwMode="auto">
          <a:xfrm>
            <a:off x="5334000" y="3447691"/>
            <a:ext cx="2671763" cy="1181459"/>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 HTML5 </a:t>
            </a:r>
            <a:r>
              <a:rPr lang="zh-CN" altLang="en-US" dirty="0"/>
              <a:t>表单</a:t>
            </a:r>
          </a:p>
        </p:txBody>
      </p:sp>
      <p:sp>
        <p:nvSpPr>
          <p:cNvPr id="3" name="内容占位符 2"/>
          <p:cNvSpPr>
            <a:spLocks noGrp="1"/>
          </p:cNvSpPr>
          <p:nvPr>
            <p:ph idx="1"/>
          </p:nvPr>
        </p:nvSpPr>
        <p:spPr>
          <a:xfrm>
            <a:off x="533400" y="819151"/>
            <a:ext cx="8509000" cy="3810000"/>
          </a:xfrm>
        </p:spPr>
        <p:txBody>
          <a:bodyPr/>
          <a:lstStyle/>
          <a:p>
            <a:pPr marL="0" indent="0">
              <a:lnSpc>
                <a:spcPts val="3500"/>
              </a:lnSpc>
              <a:buNone/>
            </a:pPr>
            <a:r>
              <a:rPr lang="zh-CN" altLang="en-US" sz="1800" dirty="0"/>
              <a:t>       表单是</a:t>
            </a:r>
            <a:r>
              <a:rPr lang="en-US" altLang="zh-CN" sz="1800" dirty="0"/>
              <a:t>HTML </a:t>
            </a:r>
            <a:r>
              <a:rPr lang="zh-CN" altLang="en-US" sz="1800" dirty="0"/>
              <a:t>中获取用户输入的手段，</a:t>
            </a:r>
            <a:r>
              <a:rPr lang="en-US" altLang="zh-CN" sz="1800" dirty="0"/>
              <a:t>HTML5 </a:t>
            </a:r>
            <a:r>
              <a:rPr lang="zh-CN" altLang="en-US" sz="1800" dirty="0"/>
              <a:t>对表单系统做了彻底的改造，以适应当前的应用。在</a:t>
            </a:r>
            <a:r>
              <a:rPr lang="en-US" altLang="zh-CN" sz="1800" dirty="0"/>
              <a:t>HTML5 </a:t>
            </a:r>
            <a:r>
              <a:rPr lang="zh-CN" altLang="en-US" sz="1800" dirty="0"/>
              <a:t>中增加了从用户收集特定类型数据的新方法和在浏览器中检查数据的能力，但在使用有些新增特性前最好先检查一下浏览器的支持情况。下面从表单新增属性、表单新增元素及表单新增类型等方面分别进行介绍。</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dirty="0"/>
              <a:t>13.4.1 HTML5 </a:t>
            </a:r>
            <a:r>
              <a:rPr lang="zh-CN" altLang="en-US" dirty="0"/>
              <a:t>新增的表单属性</a:t>
            </a:r>
          </a:p>
        </p:txBody>
      </p:sp>
      <p:sp>
        <p:nvSpPr>
          <p:cNvPr id="72705" name="Rectangle 1"/>
          <p:cNvSpPr>
            <a:spLocks noChangeArrowheads="1"/>
          </p:cNvSpPr>
          <p:nvPr/>
        </p:nvSpPr>
        <p:spPr bwMode="auto">
          <a:xfrm>
            <a:off x="533400" y="819150"/>
            <a:ext cx="8610600" cy="37319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ts val="3200"/>
              </a:lnSpc>
              <a:spcBef>
                <a:spcPts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     HTML5</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表单新增一些新属性。这些属性是</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autocomplete</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cs typeface="Times New Roman" pitchFamily="18" charset="0"/>
              </a:rPr>
              <a:t>novalidate</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R="0" lvl="0" algn="l" defTabSz="914400" rtl="0" eaLnBrk="0" fontAlgn="base" latinLnBrk="0" hangingPunct="0">
              <a:lnSpc>
                <a:spcPts val="3200"/>
              </a:lnSpc>
              <a:spcBef>
                <a:spcPts val="0"/>
              </a:spcBef>
              <a:spcAft>
                <a:spcPct val="0"/>
              </a:spcAft>
              <a:buClr>
                <a:schemeClr val="accent2"/>
              </a:buClr>
              <a:buSzTx/>
              <a:tabLst/>
            </a:pPr>
            <a:r>
              <a:rPr kumimoji="0" lang="en-US" altLang="zh-CN" sz="1600" i="0" u="none" strike="noStrike" cap="none" normalizeH="0" baseline="0" dirty="0">
                <a:ln>
                  <a:noFill/>
                </a:ln>
                <a:solidFill>
                  <a:schemeClr val="tx1"/>
                </a:solidFill>
                <a:effectLst/>
                <a:latin typeface="微软雅黑" pitchFamily="34" charset="-122"/>
                <a:ea typeface="微软雅黑" pitchFamily="34" charset="-122"/>
                <a:cs typeface="Calibri" pitchFamily="34" charset="0"/>
              </a:rPr>
              <a:t>1</a:t>
            </a:r>
            <a:r>
              <a:rPr kumimoji="0" lang="zh-CN" altLang="en-US" sz="1600" i="0" u="none" strike="noStrike" cap="none" normalizeH="0" baseline="0" dirty="0">
                <a:ln>
                  <a:noFill/>
                </a:ln>
                <a:solidFill>
                  <a:schemeClr val="tx1"/>
                </a:solidFill>
                <a:effectLst/>
                <a:latin typeface="微软雅黑" pitchFamily="34" charset="-122"/>
                <a:ea typeface="微软雅黑" pitchFamily="34" charset="-122"/>
                <a:cs typeface="Calibri" pitchFamily="34" charset="0"/>
              </a:rPr>
              <a:t>、</a:t>
            </a:r>
            <a:r>
              <a:rPr kumimoji="0" lang="en-US" altLang="zh-CN" sz="1600" i="0" u="none" strike="noStrike" cap="none" normalizeH="0" baseline="0" dirty="0">
                <a:ln>
                  <a:noFill/>
                </a:ln>
                <a:solidFill>
                  <a:schemeClr val="tx1"/>
                </a:solidFill>
                <a:effectLst/>
                <a:latin typeface="微软雅黑" pitchFamily="34" charset="-122"/>
                <a:ea typeface="微软雅黑" pitchFamily="34" charset="-122"/>
                <a:cs typeface="Calibri" pitchFamily="34" charset="0"/>
              </a:rPr>
              <a:t>form</a:t>
            </a:r>
            <a:r>
              <a:rPr kumimoji="0" lang="zh-CN" altLang="en-US" sz="1600" i="0" u="none" strike="noStrike" cap="none" normalizeH="0" baseline="0" dirty="0">
                <a:ln>
                  <a:noFill/>
                </a:ln>
                <a:solidFill>
                  <a:schemeClr val="tx1"/>
                </a:solidFill>
                <a:effectLst/>
                <a:latin typeface="微软雅黑" pitchFamily="34" charset="-122"/>
                <a:ea typeface="微软雅黑" pitchFamily="34" charset="-122"/>
                <a:cs typeface="Calibri" pitchFamily="34" charset="0"/>
              </a:rPr>
              <a:t>标记的新属性</a:t>
            </a:r>
            <a:endParaRPr kumimoji="0" lang="zh-CN" altLang="en-US" sz="160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a:p>
            <a:pPr marL="285750" marR="0" lvl="0" indent="-285750" algn="l" defTabSz="914400" rtl="0" eaLnBrk="0" fontAlgn="base" latinLnBrk="0" hangingPunct="0">
              <a:lnSpc>
                <a:spcPts val="3200"/>
              </a:lnSpc>
              <a:spcBef>
                <a:spcPts val="0"/>
              </a:spcBef>
              <a:spcAft>
                <a:spcPct val="0"/>
              </a:spcAft>
              <a:buClr>
                <a:srgbClr val="0000FA"/>
              </a:buClr>
              <a:buSzTx/>
              <a:buFont typeface="Wingdings" panose="05000000000000000000" pitchFamily="2" charset="2"/>
              <a:buChar char="l"/>
              <a:tabLst/>
            </a:pP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autocomplete</a:t>
            </a: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rPr>
              <a:t>属性</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cs typeface="Times New Roman" pitchFamily="18" charset="0"/>
            </a:endParaRPr>
          </a:p>
          <a:p>
            <a:pPr>
              <a:lnSpc>
                <a:spcPts val="3200"/>
              </a:lnSpc>
              <a:spcBef>
                <a:spcPts val="0"/>
              </a:spcBef>
            </a:pPr>
            <a:r>
              <a:rPr lang="en-US" altLang="zh-CN" sz="1600" b="0" dirty="0">
                <a:latin typeface="微软雅黑" pitchFamily="34" charset="-122"/>
                <a:ea typeface="微软雅黑" pitchFamily="34" charset="-122"/>
              </a:rPr>
              <a:t>     </a:t>
            </a:r>
            <a:r>
              <a:rPr lang="en-US" altLang="zh-CN" sz="1600" b="0" dirty="0">
                <a:solidFill>
                  <a:srgbClr val="FF0000"/>
                </a:solidFill>
                <a:latin typeface="微软雅黑" pitchFamily="34" charset="-122"/>
                <a:ea typeface="微软雅黑" pitchFamily="34" charset="-122"/>
              </a:rPr>
              <a:t>autocomplete</a:t>
            </a:r>
            <a:r>
              <a:rPr lang="zh-CN" altLang="zh-CN" sz="1600" b="0" dirty="0">
                <a:solidFill>
                  <a:srgbClr val="FF0000"/>
                </a:solidFill>
                <a:latin typeface="微软雅黑" pitchFamily="34" charset="-122"/>
                <a:ea typeface="微软雅黑" pitchFamily="34" charset="-122"/>
              </a:rPr>
              <a:t>：</a:t>
            </a:r>
            <a:r>
              <a:rPr lang="en-US" altLang="zh-CN" sz="1600" b="0" dirty="0" err="1">
                <a:solidFill>
                  <a:srgbClr val="FF0000"/>
                </a:solidFill>
                <a:latin typeface="微软雅黑" pitchFamily="34" charset="-122"/>
                <a:ea typeface="微软雅黑" pitchFamily="34" charset="-122"/>
              </a:rPr>
              <a:t>on|off</a:t>
            </a:r>
            <a:r>
              <a:rPr lang="zh-CN" altLang="zh-CN" sz="1600" b="0" dirty="0">
                <a:solidFill>
                  <a:srgbClr val="FF0000"/>
                </a:solidFill>
                <a:latin typeface="微软雅黑" pitchFamily="34" charset="-122"/>
                <a:ea typeface="微软雅黑" pitchFamily="34" charset="-122"/>
              </a:rPr>
              <a:t>。</a:t>
            </a:r>
            <a:r>
              <a:rPr lang="zh-CN" altLang="zh-CN" sz="1600" b="0" dirty="0">
                <a:latin typeface="微软雅黑" pitchFamily="34" charset="-122"/>
                <a:ea typeface="微软雅黑" pitchFamily="34" charset="-122"/>
              </a:rPr>
              <a:t>属性规定</a:t>
            </a:r>
            <a:r>
              <a:rPr lang="en-US" altLang="zh-CN" sz="1600" b="0" dirty="0">
                <a:latin typeface="微软雅黑" pitchFamily="34" charset="-122"/>
                <a:ea typeface="微软雅黑" pitchFamily="34" charset="-122"/>
              </a:rPr>
              <a:t>form</a:t>
            </a:r>
            <a:r>
              <a:rPr lang="zh-CN" altLang="zh-CN" sz="1600" b="0" dirty="0">
                <a:latin typeface="微软雅黑" pitchFamily="34" charset="-122"/>
                <a:ea typeface="微软雅黑" pitchFamily="34" charset="-122"/>
              </a:rPr>
              <a:t>标记或类型为</a:t>
            </a:r>
            <a:r>
              <a:rPr lang="en-US" altLang="zh-CN" sz="1600" b="0" dirty="0">
                <a:latin typeface="微软雅黑" pitchFamily="34" charset="-122"/>
                <a:ea typeface="微软雅黑" pitchFamily="34" charset="-122"/>
              </a:rPr>
              <a:t>text</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search</a:t>
            </a:r>
            <a:r>
              <a:rPr lang="zh-CN" altLang="zh-CN" sz="1600" b="0" dirty="0">
                <a:latin typeface="微软雅黑" pitchFamily="34" charset="-122"/>
                <a:ea typeface="微软雅黑" pitchFamily="34" charset="-122"/>
              </a:rPr>
              <a:t>、</a:t>
            </a:r>
            <a:r>
              <a:rPr lang="en-US" altLang="zh-CN" sz="1600" b="0" dirty="0" err="1">
                <a:latin typeface="微软雅黑" pitchFamily="34" charset="-122"/>
                <a:ea typeface="微软雅黑" pitchFamily="34" charset="-122"/>
              </a:rPr>
              <a:t>url</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telephone</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email</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password</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date pickers</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range</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color</a:t>
            </a:r>
            <a:r>
              <a:rPr lang="zh-CN" altLang="zh-CN" sz="1600" b="0" dirty="0">
                <a:latin typeface="微软雅黑" pitchFamily="34" charset="-122"/>
                <a:ea typeface="微软雅黑" pitchFamily="34" charset="-122"/>
              </a:rPr>
              <a:t>的</a:t>
            </a:r>
            <a:r>
              <a:rPr lang="en-US" altLang="zh-CN" sz="1600" b="0" dirty="0">
                <a:latin typeface="微软雅黑" pitchFamily="34" charset="-122"/>
                <a:ea typeface="微软雅黑" pitchFamily="34" charset="-122"/>
              </a:rPr>
              <a:t>input</a:t>
            </a:r>
            <a:r>
              <a:rPr lang="zh-CN" altLang="zh-CN" sz="1600" b="0" dirty="0">
                <a:latin typeface="微软雅黑" pitchFamily="34" charset="-122"/>
                <a:ea typeface="微软雅黑" pitchFamily="34" charset="-122"/>
              </a:rPr>
              <a:t>标记是否具有自动完成的功能。当表单元素设置了自动完成功能后，会记录用户输入过的内容，双击表单元素会显示历史输入。</a:t>
            </a:r>
          </a:p>
          <a:p>
            <a:pPr marL="285750" indent="-285750">
              <a:lnSpc>
                <a:spcPts val="3200"/>
              </a:lnSpc>
              <a:spcBef>
                <a:spcPts val="0"/>
              </a:spcBef>
              <a:buClr>
                <a:srgbClr val="0000FA"/>
              </a:buClr>
              <a:buFont typeface="Wingdings" panose="05000000000000000000" pitchFamily="2" charset="2"/>
              <a:buChar char="l"/>
            </a:pPr>
            <a:r>
              <a:rPr lang="en-US" altLang="zh-CN" sz="1600" b="0" dirty="0" err="1">
                <a:latin typeface="微软雅黑" pitchFamily="34" charset="-122"/>
                <a:ea typeface="微软雅黑" pitchFamily="34" charset="-122"/>
              </a:rPr>
              <a:t>novalidate</a:t>
            </a:r>
            <a:r>
              <a:rPr lang="zh-CN" altLang="zh-CN" sz="1600" b="0" dirty="0">
                <a:latin typeface="微软雅黑" pitchFamily="34" charset="-122"/>
                <a:ea typeface="微软雅黑" pitchFamily="34" charset="-122"/>
              </a:rPr>
              <a:t>属性</a:t>
            </a:r>
          </a:p>
          <a:p>
            <a:pPr>
              <a:lnSpc>
                <a:spcPts val="3200"/>
              </a:lnSpc>
              <a:spcBef>
                <a:spcPts val="0"/>
              </a:spcBef>
            </a:pPr>
            <a:r>
              <a:rPr lang="en-US" altLang="zh-CN" sz="1600" b="0" dirty="0">
                <a:solidFill>
                  <a:srgbClr val="FF0000"/>
                </a:solidFill>
                <a:latin typeface="微软雅黑" pitchFamily="34" charset="-122"/>
                <a:ea typeface="微软雅黑" pitchFamily="34" charset="-122"/>
              </a:rPr>
              <a:t>     </a:t>
            </a:r>
            <a:r>
              <a:rPr lang="en-US" altLang="zh-CN" sz="1600" b="0" dirty="0" err="1">
                <a:solidFill>
                  <a:srgbClr val="FF0000"/>
                </a:solidFill>
                <a:latin typeface="微软雅黑" pitchFamily="34" charset="-122"/>
                <a:ea typeface="微软雅黑" pitchFamily="34" charset="-122"/>
              </a:rPr>
              <a:t>novalidate</a:t>
            </a:r>
            <a:r>
              <a:rPr lang="zh-CN" altLang="zh-CN" sz="1600" b="0" dirty="0">
                <a:solidFill>
                  <a:srgbClr val="FF0000"/>
                </a:solidFill>
                <a:latin typeface="微软雅黑" pitchFamily="34" charset="-122"/>
                <a:ea typeface="微软雅黑" pitchFamily="34" charset="-122"/>
              </a:rPr>
              <a:t>：</a:t>
            </a:r>
            <a:r>
              <a:rPr lang="en-US" altLang="zh-CN" sz="1600" b="0" dirty="0" err="1">
                <a:solidFill>
                  <a:srgbClr val="FF0000"/>
                </a:solidFill>
                <a:latin typeface="微软雅黑" pitchFamily="34" charset="-122"/>
                <a:ea typeface="微软雅黑" pitchFamily="34" charset="-122"/>
              </a:rPr>
              <a:t>true|false</a:t>
            </a:r>
            <a:r>
              <a:rPr lang="zh-CN" altLang="zh-CN" sz="1600" b="0" dirty="0">
                <a:solidFill>
                  <a:srgbClr val="FF0000"/>
                </a:solidFill>
                <a:latin typeface="微软雅黑" pitchFamily="34" charset="-122"/>
                <a:ea typeface="微软雅黑" pitchFamily="34" charset="-122"/>
              </a:rPr>
              <a:t>。</a:t>
            </a:r>
            <a:r>
              <a:rPr lang="zh-CN" altLang="zh-CN" sz="1600" b="0" dirty="0">
                <a:latin typeface="微软雅黑" pitchFamily="34" charset="-122"/>
                <a:ea typeface="微软雅黑" pitchFamily="34" charset="-122"/>
              </a:rPr>
              <a:t>属性规定在提交表单时不进行验证</a:t>
            </a:r>
            <a:r>
              <a:rPr lang="en-US" altLang="zh-CN" sz="1600" b="0" dirty="0">
                <a:latin typeface="微软雅黑" pitchFamily="34" charset="-122"/>
                <a:ea typeface="微软雅黑" pitchFamily="34" charset="-122"/>
              </a:rPr>
              <a:t>form</a:t>
            </a:r>
            <a:r>
              <a:rPr lang="zh-CN" altLang="zh-CN" sz="1600" b="0" dirty="0">
                <a:latin typeface="微软雅黑" pitchFamily="34" charset="-122"/>
                <a:ea typeface="微软雅黑" pitchFamily="34" charset="-122"/>
              </a:rPr>
              <a:t>或类型为</a:t>
            </a:r>
            <a:r>
              <a:rPr lang="en-US" altLang="zh-CN" sz="1600" b="0" dirty="0">
                <a:latin typeface="微软雅黑" pitchFamily="34" charset="-122"/>
                <a:ea typeface="微软雅黑" pitchFamily="34" charset="-122"/>
              </a:rPr>
              <a:t>text</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search</a:t>
            </a:r>
            <a:r>
              <a:rPr lang="zh-CN" altLang="zh-CN" sz="1600" b="0" dirty="0">
                <a:latin typeface="微软雅黑" pitchFamily="34" charset="-122"/>
                <a:ea typeface="微软雅黑" pitchFamily="34" charset="-122"/>
              </a:rPr>
              <a:t>、</a:t>
            </a:r>
            <a:r>
              <a:rPr lang="en-US" altLang="zh-CN" sz="1600" b="0" dirty="0" err="1">
                <a:latin typeface="微软雅黑" pitchFamily="34" charset="-122"/>
                <a:ea typeface="微软雅黑" pitchFamily="34" charset="-122"/>
              </a:rPr>
              <a:t>url</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telephone</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email</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password</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date pickers</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range</a:t>
            </a:r>
            <a:r>
              <a:rPr lang="zh-CN" altLang="zh-CN" sz="1600" b="0" dirty="0">
                <a:latin typeface="微软雅黑" pitchFamily="34" charset="-122"/>
                <a:ea typeface="微软雅黑" pitchFamily="34" charset="-122"/>
              </a:rPr>
              <a:t>、</a:t>
            </a:r>
            <a:r>
              <a:rPr lang="en-US" altLang="zh-CN" sz="1600" b="0" dirty="0">
                <a:latin typeface="微软雅黑" pitchFamily="34" charset="-122"/>
                <a:ea typeface="微软雅黑" pitchFamily="34" charset="-122"/>
              </a:rPr>
              <a:t>color</a:t>
            </a:r>
            <a:r>
              <a:rPr lang="zh-CN" altLang="zh-CN" sz="1600" b="0" dirty="0">
                <a:latin typeface="微软雅黑" pitchFamily="34" charset="-122"/>
                <a:ea typeface="微软雅黑" pitchFamily="34" charset="-122"/>
              </a:rPr>
              <a:t>的</a:t>
            </a:r>
            <a:r>
              <a:rPr lang="en-US" altLang="zh-CN" sz="1600" b="0" dirty="0">
                <a:latin typeface="微软雅黑" pitchFamily="34" charset="-122"/>
                <a:ea typeface="微软雅黑" pitchFamily="34" charset="-122"/>
              </a:rPr>
              <a:t>input</a:t>
            </a:r>
            <a:r>
              <a:rPr lang="zh-CN" altLang="zh-CN" sz="1600" b="0" dirty="0">
                <a:latin typeface="微软雅黑" pitchFamily="34" charset="-122"/>
                <a:ea typeface="微软雅黑" pitchFamily="34" charset="-122"/>
              </a:rPr>
              <a:t>标记。</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cs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dirty="0"/>
              <a:t>表单属性</a:t>
            </a:r>
            <a:r>
              <a:rPr lang="en-US" altLang="zh-CN" sz="2400" dirty="0"/>
              <a:t>autocomplete</a:t>
            </a:r>
            <a:r>
              <a:rPr lang="zh-CN" altLang="zh-CN" sz="2400" dirty="0"/>
              <a:t>和</a:t>
            </a:r>
            <a:r>
              <a:rPr lang="en-US" altLang="zh-CN" sz="2400" dirty="0"/>
              <a:t>novalidate</a:t>
            </a:r>
            <a:r>
              <a:rPr lang="zh-CN" altLang="zh-CN" sz="2400" dirty="0"/>
              <a:t>的应用</a:t>
            </a:r>
            <a:endParaRPr lang="zh-CN" altLang="en-US" sz="2400" dirty="0"/>
          </a:p>
        </p:txBody>
      </p:sp>
      <p:sp>
        <p:nvSpPr>
          <p:cNvPr id="3" name="内容占位符 2"/>
          <p:cNvSpPr>
            <a:spLocks noGrp="1"/>
          </p:cNvSpPr>
          <p:nvPr>
            <p:ph idx="1"/>
          </p:nvPr>
        </p:nvSpPr>
        <p:spPr>
          <a:xfrm>
            <a:off x="533400" y="819151"/>
            <a:ext cx="5562600" cy="1676400"/>
          </a:xfrm>
        </p:spPr>
        <p:txBody>
          <a:bodyPr/>
          <a:lstStyle/>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edu_17_4_1.html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表单</a:t>
            </a:r>
            <a:r>
              <a:rPr lang="en-US" altLang="zh-CN" sz="1400" dirty="0">
                <a:latin typeface="Verdana" pitchFamily="34" charset="0"/>
                <a:ea typeface="Verdana" pitchFamily="34" charset="0"/>
                <a:cs typeface="Verdana" pitchFamily="34" charset="0"/>
              </a:rPr>
              <a:t>form</a:t>
            </a:r>
            <a:r>
              <a:rPr lang="zh-CN" altLang="en-US" sz="1400" dirty="0">
                <a:latin typeface="Verdana" pitchFamily="34" charset="0"/>
                <a:cs typeface="Verdana" pitchFamily="34" charset="0"/>
              </a:rPr>
              <a:t>的</a:t>
            </a:r>
            <a:r>
              <a:rPr lang="en-US" altLang="zh-CN" sz="1400" dirty="0" err="1">
                <a:latin typeface="Verdana" pitchFamily="34" charset="0"/>
                <a:ea typeface="Verdana" pitchFamily="34" charset="0"/>
                <a:cs typeface="Verdana" pitchFamily="34" charset="0"/>
              </a:rPr>
              <a:t>autocomplete</a:t>
            </a:r>
            <a:r>
              <a:rPr lang="zh-CN" altLang="en-US" sz="1400" dirty="0">
                <a:latin typeface="Verdana" pitchFamily="34" charset="0"/>
                <a:cs typeface="Verdana" pitchFamily="34" charset="0"/>
              </a:rPr>
              <a:t>和</a:t>
            </a:r>
            <a:r>
              <a:rPr lang="en-US" altLang="zh-CN" sz="1400" dirty="0" err="1">
                <a:latin typeface="Verdana" pitchFamily="34" charset="0"/>
                <a:ea typeface="Verdana" pitchFamily="34" charset="0"/>
                <a:cs typeface="Verdana" pitchFamily="34" charset="0"/>
              </a:rPr>
              <a:t>novalidate</a:t>
            </a:r>
            <a:r>
              <a:rPr lang="zh-CN" altLang="en-US" sz="1400" dirty="0">
                <a:latin typeface="Verdana" pitchFamily="34" charset="0"/>
                <a:cs typeface="Verdana" pitchFamily="34" charset="0"/>
              </a:rPr>
              <a:t>属性的应用</a:t>
            </a:r>
            <a:r>
              <a:rPr lang="en-US" altLang="zh-CN" sz="1400" dirty="0">
                <a:latin typeface="Verdana" pitchFamily="34" charset="0"/>
                <a:ea typeface="Verdana" pitchFamily="34" charset="0"/>
                <a:cs typeface="Verdana" pitchFamily="34" charset="0"/>
              </a:rPr>
              <a:t>&lt;/title&gt;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="html5shiv.min.js"&gt;&lt;/script&gt;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p:txBody>
      </p:sp>
      <p:pic>
        <p:nvPicPr>
          <p:cNvPr id="98307" name="Picture 3"/>
          <p:cNvPicPr>
            <a:picLocks noChangeAspect="1" noChangeArrowheads="1"/>
          </p:cNvPicPr>
          <p:nvPr/>
        </p:nvPicPr>
        <p:blipFill>
          <a:blip r:embed="rId2" cstate="print"/>
          <a:srcRect/>
          <a:stretch>
            <a:fillRect/>
          </a:stretch>
        </p:blipFill>
        <p:spPr bwMode="auto">
          <a:xfrm>
            <a:off x="6172200" y="895350"/>
            <a:ext cx="2895600" cy="1450193"/>
          </a:xfrm>
          <a:prstGeom prst="rect">
            <a:avLst/>
          </a:prstGeom>
          <a:noFill/>
          <a:ln w="9525">
            <a:noFill/>
            <a:miter lim="800000"/>
            <a:headEnd/>
            <a:tailEnd/>
          </a:ln>
        </p:spPr>
      </p:pic>
      <p:sp>
        <p:nvSpPr>
          <p:cNvPr id="6" name="矩形 5"/>
          <p:cNvSpPr/>
          <p:nvPr/>
        </p:nvSpPr>
        <p:spPr>
          <a:xfrm>
            <a:off x="533400" y="2638117"/>
            <a:ext cx="8534400" cy="2067233"/>
          </a:xfrm>
          <a:prstGeom prst="rect">
            <a:avLst/>
          </a:prstGeom>
        </p:spPr>
        <p:txBody>
          <a:bodyPr wrap="square">
            <a:spAutoFit/>
          </a:bodyPr>
          <a:lstStyle/>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				</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&lt;form action="" method="get" </a:t>
            </a:r>
            <a:r>
              <a:rPr lang="en-US" altLang="zh-CN" sz="1400" b="0" dirty="0" err="1">
                <a:latin typeface="Verdana" pitchFamily="34" charset="0"/>
                <a:ea typeface="Verdana" pitchFamily="34" charset="0"/>
                <a:cs typeface="Verdana" pitchFamily="34" charset="0"/>
              </a:rPr>
              <a:t>novalidate</a:t>
            </a: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novalidate</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autocomplete</a:t>
            </a:r>
            <a:r>
              <a:rPr lang="en-US" altLang="zh-CN" sz="1400" b="0" dirty="0">
                <a:latin typeface="Verdana" pitchFamily="34" charset="0"/>
                <a:ea typeface="Verdana" pitchFamily="34" charset="0"/>
                <a:cs typeface="Verdana" pitchFamily="34" charset="0"/>
              </a:rPr>
              <a:t>="on"&gt;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fieldset</a:t>
            </a:r>
            <a:r>
              <a:rPr lang="en-US" altLang="zh-CN" sz="1400" b="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&lt;legend align="center"&gt;</a:t>
            </a:r>
            <a:r>
              <a:rPr lang="zh-CN" altLang="en-US" sz="1400" b="0" dirty="0">
                <a:latin typeface="Verdana" pitchFamily="34" charset="0"/>
                <a:cs typeface="Verdana" pitchFamily="34" charset="0"/>
              </a:rPr>
              <a:t>个人基本信息</a:t>
            </a:r>
            <a:r>
              <a:rPr lang="en-US" altLang="zh-CN" sz="1400" b="0" dirty="0">
                <a:latin typeface="Verdana" pitchFamily="34" charset="0"/>
                <a:ea typeface="Verdana" pitchFamily="34" charset="0"/>
                <a:cs typeface="Verdana" pitchFamily="34" charset="0"/>
              </a:rPr>
              <a:t>&lt;/legend&gt;</a:t>
            </a:r>
          </a:p>
          <a:p>
            <a:pPr marL="0">
              <a:lnSpc>
                <a:spcPts val="1400"/>
              </a:lnSpc>
              <a:spcBef>
                <a:spcPts val="0"/>
              </a:spcBef>
              <a:spcAft>
                <a:spcPts val="0"/>
              </a:spcAft>
              <a:buNone/>
            </a:pPr>
            <a:r>
              <a:rPr lang="zh-CN" altLang="en-US" sz="1400" b="0" dirty="0">
                <a:latin typeface="Verdana" pitchFamily="34" charset="0"/>
                <a:cs typeface="Verdana" pitchFamily="34" charset="0"/>
              </a:rPr>
              <a:t>姓名</a:t>
            </a:r>
            <a:r>
              <a:rPr lang="en-US" altLang="zh-CN" sz="1400" b="0" dirty="0">
                <a:latin typeface="Verdana" pitchFamily="34" charset="0"/>
                <a:ea typeface="Verdana" pitchFamily="34" charset="0"/>
                <a:cs typeface="Verdana" pitchFamily="34" charset="0"/>
              </a:rPr>
              <a:t>:&lt;input type="text" name="name" /&gt;&lt;</a:t>
            </a:r>
            <a:r>
              <a:rPr lang="en-US" altLang="zh-CN" sz="1400" b="0" dirty="0" err="1">
                <a:latin typeface="Verdana" pitchFamily="34" charset="0"/>
                <a:ea typeface="Verdana" pitchFamily="34" charset="0"/>
                <a:cs typeface="Verdana" pitchFamily="34" charset="0"/>
              </a:rPr>
              <a:t>br</a:t>
            </a:r>
            <a:r>
              <a:rPr lang="en-US" altLang="zh-CN" sz="1400" b="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zh-CN" altLang="en-US" sz="1400" b="0" dirty="0">
                <a:latin typeface="Verdana" pitchFamily="34" charset="0"/>
                <a:cs typeface="Verdana" pitchFamily="34" charset="0"/>
              </a:rPr>
              <a:t>邮箱</a:t>
            </a:r>
            <a:r>
              <a:rPr lang="en-US" altLang="zh-CN" sz="1400" b="0" dirty="0">
                <a:latin typeface="Verdana" pitchFamily="34" charset="0"/>
                <a:ea typeface="Verdana" pitchFamily="34" charset="0"/>
                <a:cs typeface="Verdana" pitchFamily="34" charset="0"/>
              </a:rPr>
              <a:t>: &lt;input type="email" name="email" </a:t>
            </a:r>
            <a:r>
              <a:rPr lang="en-US" altLang="zh-CN" sz="1400" b="0" dirty="0" err="1">
                <a:latin typeface="Verdana" pitchFamily="34" charset="0"/>
                <a:ea typeface="Verdana" pitchFamily="34" charset="0"/>
                <a:cs typeface="Verdana" pitchFamily="34" charset="0"/>
              </a:rPr>
              <a:t>autocomplete</a:t>
            </a:r>
            <a:r>
              <a:rPr lang="en-US" altLang="zh-CN" sz="1400" b="0" dirty="0">
                <a:latin typeface="Verdana" pitchFamily="34" charset="0"/>
                <a:ea typeface="Verdana" pitchFamily="34" charset="0"/>
                <a:cs typeface="Verdana" pitchFamily="34" charset="0"/>
              </a:rPr>
              <a:t>="off" /&gt;&lt;</a:t>
            </a:r>
            <a:r>
              <a:rPr lang="en-US" altLang="zh-CN" sz="1400" b="0" dirty="0" err="1">
                <a:latin typeface="Verdana" pitchFamily="34" charset="0"/>
                <a:ea typeface="Verdana" pitchFamily="34" charset="0"/>
                <a:cs typeface="Verdana" pitchFamily="34" charset="0"/>
              </a:rPr>
              <a:t>br</a:t>
            </a:r>
            <a:r>
              <a:rPr lang="en-US" altLang="zh-CN" sz="1400" b="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&lt;input type="submit" value="</a:t>
            </a:r>
            <a:r>
              <a:rPr lang="zh-CN" altLang="en-US" sz="1400" b="0" dirty="0">
                <a:latin typeface="Verdana" pitchFamily="34" charset="0"/>
                <a:cs typeface="Verdana" pitchFamily="34" charset="0"/>
              </a:rPr>
              <a:t>提交</a:t>
            </a:r>
            <a:r>
              <a:rPr lang="en-US" altLang="zh-CN" sz="1400" b="0" dirty="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fieldset</a:t>
            </a:r>
            <a:r>
              <a:rPr lang="en-US" altLang="zh-CN" sz="1400" b="0" dirty="0">
                <a:latin typeface="Verdana" pitchFamily="34" charset="0"/>
                <a:ea typeface="Verdana" pitchFamily="34" charset="0"/>
                <a:cs typeface="Verdana" pitchFamily="34" charset="0"/>
              </a:rPr>
              <a:t>&gt;&lt;/form&gt;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&lt;p&gt;</a:t>
            </a:r>
            <a:r>
              <a:rPr lang="zh-CN" altLang="en-US" sz="1400" b="0" dirty="0">
                <a:latin typeface="Verdana" pitchFamily="34" charset="0"/>
                <a:cs typeface="Verdana" pitchFamily="34" charset="0"/>
              </a:rPr>
              <a:t>请填写并提交此表单，然后重载页面，来查看自动完成功能是如何工作的。</a:t>
            </a:r>
            <a:r>
              <a:rPr lang="en-US" altLang="zh-CN" sz="1400" b="0" dirty="0">
                <a:latin typeface="Verdana" pitchFamily="34" charset="0"/>
                <a:ea typeface="Verdana" pitchFamily="34" charset="0"/>
                <a:cs typeface="Verdana" pitchFamily="34" charset="0"/>
              </a:rPr>
              <a:t>&lt;/p&gt;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&lt;p&gt;</a:t>
            </a:r>
            <a:r>
              <a:rPr lang="zh-CN" altLang="en-US" sz="1400" b="0" dirty="0">
                <a:latin typeface="Verdana" pitchFamily="34" charset="0"/>
                <a:cs typeface="Verdana" pitchFamily="34" charset="0"/>
              </a:rPr>
              <a:t>请注意，表单的自动完成功能是打开的，而</a:t>
            </a:r>
            <a:r>
              <a:rPr lang="en-US" altLang="zh-CN" sz="1400" b="0" dirty="0">
                <a:latin typeface="Verdana" pitchFamily="34" charset="0"/>
                <a:ea typeface="Verdana" pitchFamily="34" charset="0"/>
                <a:cs typeface="Verdana" pitchFamily="34" charset="0"/>
              </a:rPr>
              <a:t>e-mail </a:t>
            </a:r>
            <a:r>
              <a:rPr lang="zh-CN" altLang="en-US" sz="1400" b="0" dirty="0">
                <a:latin typeface="Verdana" pitchFamily="34" charset="0"/>
                <a:cs typeface="Verdana" pitchFamily="34" charset="0"/>
              </a:rPr>
              <a:t>域是关闭的。</a:t>
            </a:r>
            <a:r>
              <a:rPr lang="en-US" altLang="zh-CN" sz="1400" b="0" dirty="0">
                <a:latin typeface="Verdana" pitchFamily="34" charset="0"/>
                <a:ea typeface="Verdana" pitchFamily="34" charset="0"/>
                <a:cs typeface="Verdana" pitchFamily="34" charset="0"/>
              </a:rPr>
              <a:t>&lt;/p&gt;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&lt;/body&gt;&lt;/html&gt;</a:t>
            </a:r>
            <a:endParaRPr lang="zh-CN" altLang="en-US" sz="2400" b="0" dirty="0">
              <a:latin typeface="Verdana" pitchFamily="34" charset="0"/>
              <a:cs typeface="Verdana"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HTML5 </a:t>
            </a:r>
            <a:r>
              <a:rPr lang="zh-CN" altLang="en-US" dirty="0"/>
              <a:t>新增的表单属性</a:t>
            </a:r>
          </a:p>
        </p:txBody>
      </p:sp>
      <p:sp>
        <p:nvSpPr>
          <p:cNvPr id="3" name="内容占位符 2"/>
          <p:cNvSpPr>
            <a:spLocks noGrp="1"/>
          </p:cNvSpPr>
          <p:nvPr>
            <p:ph idx="1"/>
          </p:nvPr>
        </p:nvSpPr>
        <p:spPr>
          <a:xfrm>
            <a:off x="533400" y="819150"/>
            <a:ext cx="8509000" cy="3886199"/>
          </a:xfrm>
        </p:spPr>
        <p:txBody>
          <a:bodyPr/>
          <a:lstStyle/>
          <a:p>
            <a:pPr marL="0" indent="0">
              <a:lnSpc>
                <a:spcPts val="3500"/>
              </a:lnSpc>
              <a:spcBef>
                <a:spcPts val="0"/>
              </a:spcBef>
              <a:spcAft>
                <a:spcPts val="0"/>
              </a:spcAft>
              <a:buNone/>
            </a:pPr>
            <a:r>
              <a:rPr lang="en-US" altLang="zh-CN" sz="1600" b="1" dirty="0"/>
              <a:t>2</a:t>
            </a:r>
            <a:r>
              <a:rPr lang="zh-CN" altLang="en-US" sz="1600" b="1" dirty="0"/>
              <a:t>、</a:t>
            </a:r>
            <a:r>
              <a:rPr lang="en-US" altLang="zh-CN" sz="1600" b="1" dirty="0"/>
              <a:t>input </a:t>
            </a:r>
            <a:r>
              <a:rPr lang="zh-CN" altLang="en-US" sz="1600" b="1" dirty="0"/>
              <a:t>标记的新属性</a:t>
            </a:r>
            <a:endParaRPr lang="en-US" altLang="zh-CN" sz="1600" b="1" dirty="0"/>
          </a:p>
          <a:p>
            <a:pPr marL="0" indent="0">
              <a:lnSpc>
                <a:spcPts val="3500"/>
              </a:lnSpc>
              <a:spcBef>
                <a:spcPts val="0"/>
              </a:spcBef>
              <a:spcAft>
                <a:spcPts val="0"/>
              </a:spcAft>
            </a:pPr>
            <a:r>
              <a:rPr lang="en-US" altLang="zh-CN" sz="1600" dirty="0"/>
              <a:t> height </a:t>
            </a:r>
            <a:r>
              <a:rPr lang="zh-CN" altLang="en-US" sz="1600" dirty="0"/>
              <a:t>和</a:t>
            </a:r>
            <a:r>
              <a:rPr lang="en-US" altLang="zh-CN" sz="1600" dirty="0"/>
              <a:t>width </a:t>
            </a:r>
            <a:r>
              <a:rPr lang="zh-CN" altLang="en-US" sz="1600" dirty="0"/>
              <a:t>属性。</a:t>
            </a:r>
            <a:endParaRPr lang="en-US" altLang="zh-CN" sz="1600" dirty="0"/>
          </a:p>
          <a:p>
            <a:pPr marL="0" indent="0">
              <a:lnSpc>
                <a:spcPts val="3500"/>
              </a:lnSpc>
              <a:spcBef>
                <a:spcPts val="0"/>
              </a:spcBef>
              <a:spcAft>
                <a:spcPts val="0"/>
              </a:spcAft>
              <a:buNone/>
            </a:pPr>
            <a:r>
              <a:rPr lang="en-US" altLang="zh-CN" sz="1600" dirty="0"/>
              <a:t>    height </a:t>
            </a:r>
            <a:r>
              <a:rPr lang="zh-CN" altLang="en-US" sz="1600" dirty="0"/>
              <a:t>和</a:t>
            </a:r>
            <a:r>
              <a:rPr lang="en-US" altLang="zh-CN" sz="1600" dirty="0"/>
              <a:t>width </a:t>
            </a:r>
            <a:r>
              <a:rPr lang="zh-CN" altLang="en-US" sz="1600" dirty="0"/>
              <a:t>属性规定只适用于</a:t>
            </a:r>
            <a:r>
              <a:rPr lang="en-US" altLang="zh-CN" sz="1600" dirty="0"/>
              <a:t>image </a:t>
            </a:r>
            <a:r>
              <a:rPr lang="zh-CN" altLang="en-US" sz="1600" dirty="0"/>
              <a:t>类型的</a:t>
            </a:r>
            <a:r>
              <a:rPr lang="en-US" altLang="zh-CN" sz="1600" dirty="0"/>
              <a:t>input </a:t>
            </a:r>
            <a:r>
              <a:rPr lang="zh-CN" altLang="en-US" sz="1600" dirty="0"/>
              <a:t>标记的图像高度和宽度。</a:t>
            </a:r>
          </a:p>
          <a:p>
            <a:pPr marL="0" indent="0">
              <a:lnSpc>
                <a:spcPts val="3500"/>
              </a:lnSpc>
              <a:spcBef>
                <a:spcPts val="0"/>
              </a:spcBef>
              <a:spcAft>
                <a:spcPts val="0"/>
              </a:spcAft>
            </a:pPr>
            <a:r>
              <a:rPr lang="en-US" altLang="zh-CN" sz="1600" dirty="0"/>
              <a:t> form </a:t>
            </a:r>
            <a:r>
              <a:rPr lang="zh-CN" altLang="en-US" sz="1600" dirty="0"/>
              <a:t>属性。</a:t>
            </a:r>
            <a:endParaRPr lang="en-US" altLang="zh-CN" sz="1600" dirty="0"/>
          </a:p>
          <a:p>
            <a:pPr marL="0" indent="0">
              <a:lnSpc>
                <a:spcPts val="3500"/>
              </a:lnSpc>
              <a:spcBef>
                <a:spcPts val="0"/>
              </a:spcBef>
              <a:spcAft>
                <a:spcPts val="0"/>
              </a:spcAft>
              <a:buNone/>
            </a:pPr>
            <a:r>
              <a:rPr lang="en-US" altLang="zh-CN" sz="1600" dirty="0"/>
              <a:t>    form </a:t>
            </a:r>
            <a:r>
              <a:rPr lang="zh-CN" altLang="en-US" sz="1600" dirty="0"/>
              <a:t>属性规定输入域所属的一个或多个表单。</a:t>
            </a:r>
            <a:r>
              <a:rPr lang="en-US" altLang="zh-CN" sz="1600" dirty="0"/>
              <a:t>form </a:t>
            </a:r>
            <a:r>
              <a:rPr lang="zh-CN" altLang="en-US" sz="1600" dirty="0"/>
              <a:t>属性必须引用所属表单的</a:t>
            </a:r>
            <a:r>
              <a:rPr lang="en-US" altLang="zh-CN" sz="1600" dirty="0"/>
              <a:t>id</a:t>
            </a:r>
            <a:r>
              <a:rPr lang="zh-CN" altLang="en-US" sz="16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HTML5 </a:t>
            </a:r>
            <a:r>
              <a:rPr lang="zh-CN" altLang="en-US" dirty="0"/>
              <a:t>的八个特性</a:t>
            </a:r>
          </a:p>
        </p:txBody>
      </p:sp>
      <p:sp>
        <p:nvSpPr>
          <p:cNvPr id="3" name="内容占位符 2"/>
          <p:cNvSpPr>
            <a:spLocks noGrp="1"/>
          </p:cNvSpPr>
          <p:nvPr>
            <p:ph idx="1"/>
          </p:nvPr>
        </p:nvSpPr>
        <p:spPr>
          <a:xfrm>
            <a:off x="533400" y="819151"/>
            <a:ext cx="8509000" cy="3886200"/>
          </a:xfrm>
        </p:spPr>
        <p:txBody>
          <a:bodyPr/>
          <a:lstStyle/>
          <a:p>
            <a:pPr>
              <a:lnSpc>
                <a:spcPts val="3000"/>
              </a:lnSpc>
              <a:spcBef>
                <a:spcPts val="600"/>
              </a:spcBef>
              <a:spcAft>
                <a:spcPts val="0"/>
              </a:spcAft>
              <a:buNone/>
            </a:pPr>
            <a:r>
              <a:rPr lang="en-US" altLang="zh-CN" sz="1800" b="1" dirty="0"/>
              <a:t>1</a:t>
            </a:r>
            <a:r>
              <a:rPr lang="zh-CN" altLang="en-US" sz="1800" b="1" dirty="0"/>
              <a:t>、</a:t>
            </a:r>
            <a:r>
              <a:rPr lang="zh-CN" altLang="zh-CN" sz="1800" b="1" dirty="0"/>
              <a:t>语义特性（</a:t>
            </a:r>
            <a:r>
              <a:rPr lang="en-US" altLang="zh-CN" sz="1800" b="1" dirty="0"/>
              <a:t>Semantic</a:t>
            </a:r>
            <a:r>
              <a:rPr lang="zh-CN" altLang="zh-CN" sz="1800" b="1" dirty="0"/>
              <a:t>）。</a:t>
            </a:r>
            <a:r>
              <a:rPr lang="en-US" altLang="zh-CN" sz="1800" dirty="0"/>
              <a:t>HTML5</a:t>
            </a:r>
            <a:r>
              <a:rPr lang="zh-CN" altLang="zh-CN" sz="1800" dirty="0"/>
              <a:t>赋予网页更好的意义和结构。</a:t>
            </a:r>
          </a:p>
          <a:p>
            <a:pPr>
              <a:lnSpc>
                <a:spcPts val="3000"/>
              </a:lnSpc>
              <a:spcBef>
                <a:spcPts val="600"/>
              </a:spcBef>
              <a:spcAft>
                <a:spcPts val="0"/>
              </a:spcAft>
              <a:buNone/>
            </a:pPr>
            <a:r>
              <a:rPr lang="en-US" altLang="zh-CN" sz="1800" b="1" dirty="0"/>
              <a:t>2</a:t>
            </a:r>
            <a:r>
              <a:rPr lang="zh-CN" altLang="en-US" sz="1800" b="1" dirty="0"/>
              <a:t>、</a:t>
            </a:r>
            <a:r>
              <a:rPr lang="zh-CN" altLang="zh-CN" sz="1800" b="1" dirty="0"/>
              <a:t>离线与存储特性（</a:t>
            </a:r>
            <a:r>
              <a:rPr lang="en-US" altLang="zh-CN" sz="1800" b="1" dirty="0"/>
              <a:t>Offline &amp; Storage</a:t>
            </a:r>
            <a:r>
              <a:rPr lang="zh-CN" altLang="zh-CN" sz="1800" b="1" dirty="0"/>
              <a:t>）。</a:t>
            </a:r>
            <a:r>
              <a:rPr lang="en-US" altLang="zh-CN" sz="1800" dirty="0"/>
              <a:t>HTML5</a:t>
            </a:r>
            <a:r>
              <a:rPr lang="zh-CN" altLang="zh-CN" sz="1800" dirty="0"/>
              <a:t>开发的网页</a:t>
            </a:r>
            <a:r>
              <a:rPr lang="en-US" altLang="zh-CN" sz="1800" dirty="0"/>
              <a:t>APP</a:t>
            </a:r>
            <a:r>
              <a:rPr lang="zh-CN" altLang="en-US" sz="1800" dirty="0"/>
              <a:t>，</a:t>
            </a:r>
            <a:r>
              <a:rPr lang="zh-CN" altLang="zh-CN" sz="1800" dirty="0"/>
              <a:t>启动时间更短</a:t>
            </a:r>
            <a:r>
              <a:rPr lang="zh-CN" altLang="en-US" sz="1800" dirty="0"/>
              <a:t>，</a:t>
            </a:r>
            <a:r>
              <a:rPr lang="zh-CN" altLang="zh-CN" sz="1800" dirty="0"/>
              <a:t>联网速度更快</a:t>
            </a:r>
            <a:r>
              <a:rPr lang="zh-CN" altLang="en-US" sz="1800" dirty="0"/>
              <a:t>。由于有</a:t>
            </a:r>
            <a:r>
              <a:rPr lang="en-US" altLang="zh-CN" sz="1800" dirty="0"/>
              <a:t>HTML5 APP Cache</a:t>
            </a:r>
            <a:r>
              <a:rPr lang="zh-CN" altLang="zh-CN" sz="1800" dirty="0"/>
              <a:t>、本地存储功能、</a:t>
            </a:r>
            <a:r>
              <a:rPr lang="en-US" altLang="zh-CN" sz="1800" dirty="0"/>
              <a:t>Indexed DB</a:t>
            </a:r>
            <a:r>
              <a:rPr lang="zh-CN" altLang="zh-CN" sz="1800" dirty="0"/>
              <a:t>和</a:t>
            </a:r>
            <a:r>
              <a:rPr lang="en-US" altLang="zh-CN" sz="1800" dirty="0"/>
              <a:t>File API</a:t>
            </a:r>
            <a:r>
              <a:rPr lang="zh-CN" altLang="zh-CN" sz="1800" dirty="0"/>
              <a:t>说明文档。</a:t>
            </a:r>
          </a:p>
          <a:p>
            <a:pPr>
              <a:lnSpc>
                <a:spcPts val="3000"/>
              </a:lnSpc>
              <a:spcBef>
                <a:spcPts val="600"/>
              </a:spcBef>
              <a:spcAft>
                <a:spcPts val="0"/>
              </a:spcAft>
              <a:buNone/>
            </a:pPr>
            <a:r>
              <a:rPr lang="en-US" altLang="zh-CN" sz="1800" b="1" dirty="0"/>
              <a:t>3</a:t>
            </a:r>
            <a:r>
              <a:rPr lang="zh-CN" altLang="en-US" sz="1800" b="1" dirty="0"/>
              <a:t>、</a:t>
            </a:r>
            <a:r>
              <a:rPr lang="zh-CN" altLang="zh-CN" sz="1800" b="1" dirty="0"/>
              <a:t>设备访问特性</a:t>
            </a:r>
            <a:r>
              <a:rPr lang="en-US" altLang="zh-CN" sz="1800" b="1" dirty="0"/>
              <a:t> (Device Access)</a:t>
            </a:r>
            <a:r>
              <a:rPr lang="zh-CN" altLang="zh-CN" sz="1800" b="1" dirty="0"/>
              <a:t>。</a:t>
            </a:r>
            <a:r>
              <a:rPr lang="en-US" altLang="zh-CN" sz="1800" dirty="0"/>
              <a:t>HTML5</a:t>
            </a:r>
            <a:r>
              <a:rPr lang="zh-CN" altLang="zh-CN" sz="1800" dirty="0"/>
              <a:t>提供了前所未有的数据与应用接入开放接口。使外部应用可以直接与浏览器内部的数据直接相连，例如视频影音可直接与麦克风及摄像头相联。</a:t>
            </a:r>
            <a:endParaRPr lang="en-US" altLang="zh-CN" sz="1800" dirty="0"/>
          </a:p>
          <a:p>
            <a:pPr>
              <a:lnSpc>
                <a:spcPts val="3000"/>
              </a:lnSpc>
              <a:spcBef>
                <a:spcPts val="600"/>
              </a:spcBef>
              <a:spcAft>
                <a:spcPts val="0"/>
              </a:spcAft>
              <a:buNone/>
            </a:pPr>
            <a:r>
              <a:rPr lang="en-US" altLang="zh-CN" sz="1800" b="1" dirty="0"/>
              <a:t>4</a:t>
            </a:r>
            <a:r>
              <a:rPr lang="zh-CN" altLang="en-US" sz="1800" b="1" dirty="0"/>
              <a:t>、</a:t>
            </a:r>
            <a:r>
              <a:rPr lang="zh-CN" altLang="zh-CN" sz="1800" b="1" dirty="0"/>
              <a:t>多媒体特性</a:t>
            </a:r>
            <a:r>
              <a:rPr lang="en-US" altLang="zh-CN" sz="1800" b="1" dirty="0"/>
              <a:t>(Multimedia)</a:t>
            </a:r>
            <a:r>
              <a:rPr lang="zh-CN" altLang="zh-CN" sz="1800" b="1" dirty="0"/>
              <a:t>。</a:t>
            </a:r>
            <a:r>
              <a:rPr lang="zh-CN" altLang="zh-CN" sz="1800" dirty="0"/>
              <a:t>支持网页端的</a:t>
            </a:r>
            <a:r>
              <a:rPr lang="en-US" altLang="zh-CN" sz="1800" dirty="0"/>
              <a:t>Audio</a:t>
            </a:r>
            <a:r>
              <a:rPr lang="zh-CN" altLang="zh-CN" sz="1800" dirty="0"/>
              <a:t>、</a:t>
            </a:r>
            <a:r>
              <a:rPr lang="en-US" altLang="zh-CN" sz="1800" dirty="0"/>
              <a:t>Video</a:t>
            </a:r>
            <a:r>
              <a:rPr lang="zh-CN" altLang="zh-CN" sz="1800" dirty="0"/>
              <a:t>等多媒体功能，与网站自带的</a:t>
            </a:r>
            <a:r>
              <a:rPr lang="en-US" altLang="zh-CN" sz="1800" dirty="0"/>
              <a:t>APPS</a:t>
            </a:r>
            <a:r>
              <a:rPr lang="zh-CN" altLang="zh-CN" sz="1800" dirty="0"/>
              <a:t>、摄像头、影音功能相得益彰。</a:t>
            </a:r>
            <a:endParaRPr lang="zh-CN" alt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HTML5 </a:t>
            </a:r>
            <a:r>
              <a:rPr lang="zh-CN" altLang="en-US" dirty="0"/>
              <a:t>新增的表单属性</a:t>
            </a:r>
          </a:p>
        </p:txBody>
      </p:sp>
      <p:sp>
        <p:nvSpPr>
          <p:cNvPr id="3" name="内容占位符 2"/>
          <p:cNvSpPr>
            <a:spLocks noGrp="1"/>
          </p:cNvSpPr>
          <p:nvPr>
            <p:ph idx="1"/>
          </p:nvPr>
        </p:nvSpPr>
        <p:spPr>
          <a:xfrm>
            <a:off x="533400" y="819150"/>
            <a:ext cx="8509000" cy="3886199"/>
          </a:xfrm>
        </p:spPr>
        <p:txBody>
          <a:bodyPr/>
          <a:lstStyle/>
          <a:p>
            <a:pPr marL="0" indent="0">
              <a:lnSpc>
                <a:spcPts val="3200"/>
              </a:lnSpc>
              <a:spcBef>
                <a:spcPts val="0"/>
              </a:spcBef>
              <a:spcAft>
                <a:spcPts val="0"/>
              </a:spcAft>
            </a:pPr>
            <a:r>
              <a:rPr lang="en-US" altLang="zh-CN" sz="1600" dirty="0"/>
              <a:t> list </a:t>
            </a:r>
            <a:r>
              <a:rPr lang="zh-CN" altLang="en-US" sz="1600" dirty="0"/>
              <a:t>属性。</a:t>
            </a:r>
            <a:endParaRPr lang="en-US" altLang="zh-CN" sz="1600" dirty="0"/>
          </a:p>
          <a:p>
            <a:pPr marL="0" indent="0">
              <a:lnSpc>
                <a:spcPts val="3200"/>
              </a:lnSpc>
              <a:spcBef>
                <a:spcPts val="0"/>
              </a:spcBef>
              <a:spcAft>
                <a:spcPts val="0"/>
              </a:spcAft>
              <a:buNone/>
            </a:pPr>
            <a:r>
              <a:rPr lang="en-US" altLang="zh-CN" sz="1600" dirty="0"/>
              <a:t>   list</a:t>
            </a:r>
            <a:r>
              <a:rPr lang="zh-CN" altLang="en-US" sz="1600" dirty="0"/>
              <a:t>属性规定输入域的</a:t>
            </a:r>
            <a:r>
              <a:rPr lang="en-US" altLang="zh-CN" sz="1600" dirty="0" err="1"/>
              <a:t>datalist</a:t>
            </a:r>
            <a:r>
              <a:rPr lang="zh-CN" altLang="en-US" sz="1600" dirty="0"/>
              <a:t>。</a:t>
            </a:r>
            <a:r>
              <a:rPr lang="en-US" altLang="zh-CN" sz="1600" dirty="0" err="1"/>
              <a:t>datalist</a:t>
            </a:r>
            <a:r>
              <a:rPr lang="zh-CN" altLang="en-US" sz="1600" dirty="0"/>
              <a:t>标记是输入域的选项列表。</a:t>
            </a:r>
            <a:r>
              <a:rPr lang="en-US" altLang="zh-CN" sz="1600" dirty="0"/>
              <a:t>list</a:t>
            </a:r>
            <a:r>
              <a:rPr lang="zh-CN" altLang="en-US" sz="1600" dirty="0"/>
              <a:t>属性适用于类型为</a:t>
            </a:r>
            <a:r>
              <a:rPr lang="en-US" altLang="zh-CN" sz="1600" dirty="0"/>
              <a:t>text</a:t>
            </a:r>
            <a:r>
              <a:rPr lang="zh-CN" altLang="en-US" sz="1600" dirty="0"/>
              <a:t>、</a:t>
            </a:r>
            <a:r>
              <a:rPr lang="en-US" altLang="zh-CN" sz="1600" dirty="0"/>
              <a:t>search</a:t>
            </a:r>
            <a:r>
              <a:rPr lang="zh-CN" altLang="en-US" sz="1600" dirty="0"/>
              <a:t>、</a:t>
            </a:r>
            <a:r>
              <a:rPr lang="en-US" altLang="zh-CN" sz="1600" dirty="0" err="1"/>
              <a:t>url</a:t>
            </a:r>
            <a:r>
              <a:rPr lang="zh-CN" altLang="en-US" sz="1600" dirty="0"/>
              <a:t>、</a:t>
            </a:r>
            <a:r>
              <a:rPr lang="en-US" altLang="zh-CN" sz="1600" dirty="0"/>
              <a:t>telephone</a:t>
            </a:r>
            <a:r>
              <a:rPr lang="zh-CN" altLang="en-US" sz="1600" dirty="0"/>
              <a:t>、</a:t>
            </a:r>
            <a:r>
              <a:rPr lang="en-US" altLang="zh-CN" sz="1600" dirty="0"/>
              <a:t>email</a:t>
            </a:r>
            <a:r>
              <a:rPr lang="zh-CN" altLang="en-US" sz="1600" dirty="0"/>
              <a:t>、</a:t>
            </a:r>
            <a:r>
              <a:rPr lang="en-US" altLang="zh-CN" sz="1600" dirty="0"/>
              <a:t>password</a:t>
            </a:r>
            <a:r>
              <a:rPr lang="zh-CN" altLang="en-US" sz="1600" dirty="0"/>
              <a:t>、</a:t>
            </a:r>
            <a:r>
              <a:rPr lang="en-US" altLang="zh-CN" sz="1600" dirty="0"/>
              <a:t>date pickers</a:t>
            </a:r>
            <a:r>
              <a:rPr lang="zh-CN" altLang="en-US" sz="1600" dirty="0"/>
              <a:t>、</a:t>
            </a:r>
            <a:r>
              <a:rPr lang="en-US" altLang="zh-CN" sz="1600" dirty="0"/>
              <a:t>range</a:t>
            </a:r>
            <a:r>
              <a:rPr lang="zh-CN" altLang="en-US" sz="1600" dirty="0"/>
              <a:t>、</a:t>
            </a:r>
            <a:r>
              <a:rPr lang="en-US" altLang="zh-CN" sz="1600" dirty="0"/>
              <a:t>color </a:t>
            </a:r>
            <a:r>
              <a:rPr lang="zh-CN" altLang="en-US" sz="1600" dirty="0"/>
              <a:t>的</a:t>
            </a:r>
            <a:r>
              <a:rPr lang="en-US" altLang="zh-CN" sz="1600" dirty="0"/>
              <a:t>input</a:t>
            </a:r>
            <a:r>
              <a:rPr lang="zh-CN" altLang="en-US" sz="1600" dirty="0"/>
              <a:t>标记。</a:t>
            </a:r>
            <a:r>
              <a:rPr lang="zh-CN" altLang="zh-CN" sz="1600" dirty="0"/>
              <a:t> 当用户将鼠标盘旋在该域上时，单击</a:t>
            </a:r>
            <a:r>
              <a:rPr lang="en-US" altLang="zh-CN" sz="1600" dirty="0"/>
              <a:t>“</a:t>
            </a:r>
            <a:r>
              <a:rPr lang="zh-CN" altLang="zh-CN" sz="1600" dirty="0"/>
              <a:t>▼</a:t>
            </a:r>
            <a:r>
              <a:rPr lang="en-US" altLang="zh-CN" sz="1600" dirty="0"/>
              <a:t>”</a:t>
            </a:r>
            <a:r>
              <a:rPr lang="zh-CN" altLang="zh-CN" sz="1600" dirty="0"/>
              <a:t>会弹出下拉列表选项，简短的提示在用户输入值前会显示在输入域上。方便用户快速选择输入</a:t>
            </a:r>
            <a:r>
              <a:rPr lang="zh-CN" altLang="en-US" sz="1600" dirty="0"/>
              <a:t>。</a:t>
            </a:r>
            <a:endParaRPr lang="en-US" altLang="zh-CN" sz="1600" dirty="0"/>
          </a:p>
          <a:p>
            <a:pPr marL="0" indent="0">
              <a:lnSpc>
                <a:spcPts val="3200"/>
              </a:lnSpc>
              <a:spcBef>
                <a:spcPts val="0"/>
              </a:spcBef>
              <a:spcAft>
                <a:spcPts val="0"/>
              </a:spcAft>
            </a:pPr>
            <a:r>
              <a:rPr lang="en-US" altLang="zh-CN" sz="1600" dirty="0"/>
              <a:t>placeholder </a:t>
            </a:r>
            <a:r>
              <a:rPr lang="zh-CN" altLang="en-US" sz="1600" dirty="0"/>
              <a:t>属性。</a:t>
            </a:r>
            <a:endParaRPr lang="en-US" altLang="zh-CN" sz="1600" dirty="0"/>
          </a:p>
          <a:p>
            <a:pPr>
              <a:lnSpc>
                <a:spcPts val="3200"/>
              </a:lnSpc>
              <a:buNone/>
            </a:pPr>
            <a:r>
              <a:rPr lang="en-US" altLang="zh-CN" sz="1600" dirty="0"/>
              <a:t>   placeholder</a:t>
            </a:r>
            <a:r>
              <a:rPr lang="zh-CN" altLang="zh-CN" sz="1600" dirty="0"/>
              <a:t>属性提供一种提示，描述输入域所期待的值。</a:t>
            </a:r>
          </a:p>
          <a:p>
            <a:pPr lvl="0">
              <a:lnSpc>
                <a:spcPts val="3200"/>
              </a:lnSpc>
              <a:spcBef>
                <a:spcPts val="0"/>
              </a:spcBef>
              <a:spcAft>
                <a:spcPts val="0"/>
              </a:spcAft>
            </a:pPr>
            <a:r>
              <a:rPr lang="en-US" altLang="zh-CN" sz="1600" dirty="0"/>
              <a:t>autofocus</a:t>
            </a:r>
            <a:r>
              <a:rPr lang="zh-CN" altLang="zh-CN" sz="1600" dirty="0"/>
              <a:t>属性</a:t>
            </a:r>
            <a:r>
              <a:rPr lang="zh-CN" altLang="en-US" sz="1600" dirty="0"/>
              <a:t>。</a:t>
            </a:r>
            <a:r>
              <a:rPr lang="en-US" altLang="zh-CN" sz="1600" dirty="0"/>
              <a:t>autofocus</a:t>
            </a:r>
            <a:r>
              <a:rPr lang="zh-CN" altLang="zh-CN" sz="1600" dirty="0"/>
              <a:t>属性规定在页面加载时，该域自动地获得焦点。该属性适用于所有</a:t>
            </a:r>
            <a:r>
              <a:rPr lang="en-US" altLang="zh-CN" sz="1600" dirty="0"/>
              <a:t>input</a:t>
            </a:r>
            <a:r>
              <a:rPr lang="zh-CN" altLang="zh-CN" sz="1600" dirty="0"/>
              <a:t>标记的类型。</a:t>
            </a:r>
            <a:endParaRPr lang="en-US" altLang="zh-CN" sz="1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HTML5 </a:t>
            </a:r>
            <a:r>
              <a:rPr lang="zh-CN" altLang="en-US" dirty="0"/>
              <a:t>新增的表单属性</a:t>
            </a:r>
          </a:p>
        </p:txBody>
      </p:sp>
      <p:sp>
        <p:nvSpPr>
          <p:cNvPr id="3" name="内容占位符 2"/>
          <p:cNvSpPr>
            <a:spLocks noGrp="1"/>
          </p:cNvSpPr>
          <p:nvPr>
            <p:ph idx="1"/>
          </p:nvPr>
        </p:nvSpPr>
        <p:spPr>
          <a:xfrm>
            <a:off x="533400" y="819150"/>
            <a:ext cx="8509000" cy="3886199"/>
          </a:xfrm>
        </p:spPr>
        <p:txBody>
          <a:bodyPr/>
          <a:lstStyle/>
          <a:p>
            <a:pPr lvl="0">
              <a:spcBef>
                <a:spcPts val="0"/>
              </a:spcBef>
              <a:spcAft>
                <a:spcPts val="0"/>
              </a:spcAft>
              <a:buNone/>
            </a:pPr>
            <a:r>
              <a:rPr lang="en-US" altLang="zh-CN" sz="1600" dirty="0"/>
              <a:t>【</a:t>
            </a:r>
            <a:r>
              <a:rPr lang="zh-CN" altLang="en-US" sz="1600" dirty="0"/>
              <a:t>例</a:t>
            </a:r>
            <a:r>
              <a:rPr lang="en-US" altLang="zh-CN" sz="1600" dirty="0"/>
              <a:t>13-4-2】input </a:t>
            </a:r>
            <a:r>
              <a:rPr lang="zh-CN" altLang="en-US" sz="1600" dirty="0"/>
              <a:t>标记的新增部分属性的应用。</a:t>
            </a:r>
            <a:endParaRPr lang="zh-CN" altLang="zh-CN" sz="1600" dirty="0"/>
          </a:p>
          <a:p>
            <a:pPr>
              <a:lnSpc>
                <a:spcPts val="1400"/>
              </a:lnSpc>
              <a:spcBef>
                <a:spcPts val="0"/>
              </a:spcBef>
              <a:spcAft>
                <a:spcPts val="0"/>
              </a:spcAft>
              <a:buNone/>
            </a:pPr>
            <a:r>
              <a:rPr lang="en-US" altLang="zh-CN" sz="1400" dirty="0"/>
              <a:t>&lt;!-- edu_13_4_2.html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&lt;title&gt;HTML5</a:t>
            </a:r>
            <a:r>
              <a:rPr lang="zh-CN" altLang="en-US" sz="1400" dirty="0"/>
              <a:t>的</a:t>
            </a:r>
            <a:r>
              <a:rPr lang="en-US" altLang="zh-CN" sz="1400" dirty="0"/>
              <a:t>input</a:t>
            </a:r>
            <a:r>
              <a:rPr lang="zh-CN" altLang="en-US" sz="1400" dirty="0"/>
              <a:t>标记新增部分属性的应用</a:t>
            </a:r>
            <a:r>
              <a:rPr lang="en-US" altLang="zh-CN" sz="1400" dirty="0"/>
              <a:t>&lt;/title&gt;</a:t>
            </a:r>
          </a:p>
          <a:p>
            <a:pPr>
              <a:lnSpc>
                <a:spcPts val="1400"/>
              </a:lnSpc>
              <a:spcBef>
                <a:spcPts val="0"/>
              </a:spcBef>
              <a:spcAft>
                <a:spcPts val="0"/>
              </a:spcAft>
              <a:buNone/>
            </a:pPr>
            <a:r>
              <a:rPr lang="en-US" altLang="zh-CN" sz="1400" dirty="0"/>
              <a:t>&lt;/head&gt;&lt;body&gt;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 style="text-align:center;border:1px solid red;"&gt;</a:t>
            </a:r>
          </a:p>
          <a:p>
            <a:pPr>
              <a:lnSpc>
                <a:spcPts val="1400"/>
              </a:lnSpc>
              <a:spcBef>
                <a:spcPts val="0"/>
              </a:spcBef>
              <a:spcAft>
                <a:spcPts val="0"/>
              </a:spcAft>
              <a:buNone/>
            </a:pPr>
            <a:r>
              <a:rPr lang="en-US" altLang="zh-CN" sz="1400" dirty="0"/>
              <a:t>&lt;legend align="center"&gt;</a:t>
            </a:r>
            <a:r>
              <a:rPr lang="zh-CN" altLang="en-US" sz="1400" dirty="0"/>
              <a:t>用户登录</a:t>
            </a:r>
            <a:r>
              <a:rPr lang="en-US" altLang="zh-CN" sz="1400" dirty="0"/>
              <a:t>&lt;/legend&gt;</a:t>
            </a:r>
          </a:p>
          <a:p>
            <a:pPr>
              <a:lnSpc>
                <a:spcPts val="1400"/>
              </a:lnSpc>
              <a:spcBef>
                <a:spcPts val="0"/>
              </a:spcBef>
              <a:spcAft>
                <a:spcPts val="0"/>
              </a:spcAft>
              <a:buNone/>
            </a:pPr>
            <a:r>
              <a:rPr lang="en-US" altLang="zh-CN" sz="1400" dirty="0"/>
              <a:t>&lt;form name="</a:t>
            </a:r>
            <a:r>
              <a:rPr lang="en-US" altLang="zh-CN" sz="1400" dirty="0" err="1"/>
              <a:t>myform</a:t>
            </a:r>
            <a:r>
              <a:rPr lang="en-US" altLang="zh-CN" sz="1400" dirty="0"/>
              <a:t>" action="" method="get"&gt;</a:t>
            </a:r>
          </a:p>
          <a:p>
            <a:pPr>
              <a:lnSpc>
                <a:spcPts val="1400"/>
              </a:lnSpc>
              <a:spcBef>
                <a:spcPts val="0"/>
              </a:spcBef>
              <a:spcAft>
                <a:spcPts val="0"/>
              </a:spcAft>
              <a:buNone/>
            </a:pPr>
            <a:r>
              <a:rPr lang="zh-CN" altLang="en-US" sz="1400" dirty="0"/>
              <a:t>姓名</a:t>
            </a:r>
            <a:r>
              <a:rPr lang="en-US" altLang="zh-CN" sz="1400" dirty="0"/>
              <a:t>: &lt;input type="text" name="name" placeholder="</a:t>
            </a:r>
            <a:r>
              <a:rPr lang="zh-CN" altLang="en-US" sz="1400" dirty="0"/>
              <a:t>请输入姓名</a:t>
            </a:r>
            <a:r>
              <a:rPr lang="en-US" altLang="zh-CN" sz="1400" dirty="0"/>
              <a:t>"  autofocus="autofocus" /&gt;</a:t>
            </a:r>
          </a:p>
          <a:p>
            <a:pPr>
              <a:lnSpc>
                <a:spcPts val="1400"/>
              </a:lnSpc>
              <a:spcBef>
                <a:spcPts val="0"/>
              </a:spcBef>
              <a:spcAft>
                <a:spcPts val="0"/>
              </a:spcAft>
              <a:buNone/>
            </a:pPr>
            <a:r>
              <a:rPr lang="zh-CN" altLang="en-US" sz="1400" dirty="0"/>
              <a:t>班级：</a:t>
            </a:r>
            <a:r>
              <a:rPr lang="en-US" altLang="zh-CN" sz="1400" dirty="0"/>
              <a:t>&lt;input type="text" name="class" placeholder="</a:t>
            </a:r>
            <a:r>
              <a:rPr lang="zh-CN" altLang="en-US" sz="1400" dirty="0"/>
              <a:t>请输入班级</a:t>
            </a:r>
            <a:r>
              <a:rPr lang="en-US" altLang="zh-CN" sz="1400" dirty="0"/>
              <a:t>" list="</a:t>
            </a:r>
            <a:r>
              <a:rPr lang="en-US" altLang="zh-CN" sz="1400" dirty="0" err="1"/>
              <a:t>class_list</a:t>
            </a:r>
            <a:r>
              <a:rPr lang="en-US" altLang="zh-CN" sz="1400" dirty="0"/>
              <a:t>"/&gt;</a:t>
            </a:r>
          </a:p>
          <a:p>
            <a:pPr>
              <a:lnSpc>
                <a:spcPts val="1400"/>
              </a:lnSpc>
              <a:spcBef>
                <a:spcPts val="0"/>
              </a:spcBef>
              <a:spcAft>
                <a:spcPts val="0"/>
              </a:spcAft>
              <a:buNone/>
            </a:pPr>
            <a:r>
              <a:rPr lang="en-US" altLang="zh-CN" sz="1400" dirty="0"/>
              <a:t>&lt;</a:t>
            </a:r>
            <a:r>
              <a:rPr lang="en-US" altLang="zh-CN" sz="1400" dirty="0" err="1"/>
              <a:t>datalist</a:t>
            </a:r>
            <a:r>
              <a:rPr lang="en-US" altLang="zh-CN" sz="1400" dirty="0"/>
              <a:t> id="</a:t>
            </a:r>
            <a:r>
              <a:rPr lang="en-US" altLang="zh-CN" sz="1400" dirty="0" err="1"/>
              <a:t>class_list</a:t>
            </a:r>
            <a:r>
              <a:rPr lang="en-US" altLang="zh-CN" sz="1400" dirty="0"/>
              <a:t>"&gt;</a:t>
            </a:r>
          </a:p>
          <a:p>
            <a:pPr>
              <a:lnSpc>
                <a:spcPts val="1400"/>
              </a:lnSpc>
              <a:spcBef>
                <a:spcPts val="0"/>
              </a:spcBef>
              <a:spcAft>
                <a:spcPts val="0"/>
              </a:spcAft>
              <a:buNone/>
            </a:pPr>
            <a:r>
              <a:rPr lang="en-US" altLang="zh-CN" sz="1400" dirty="0"/>
              <a:t>&lt;option value="15</a:t>
            </a:r>
            <a:r>
              <a:rPr lang="zh-CN" altLang="en-US" sz="1400" dirty="0"/>
              <a:t>计算机</a:t>
            </a:r>
            <a:r>
              <a:rPr lang="en-US" altLang="zh-CN" sz="1400" dirty="0"/>
              <a:t>1</a:t>
            </a:r>
            <a:r>
              <a:rPr lang="zh-CN" altLang="en-US" sz="1400" dirty="0"/>
              <a:t>班</a:t>
            </a:r>
            <a:r>
              <a:rPr lang="en-US" altLang="zh-CN" sz="1400" dirty="0"/>
              <a:t>"&gt;</a:t>
            </a:r>
          </a:p>
          <a:p>
            <a:pPr>
              <a:lnSpc>
                <a:spcPts val="1400"/>
              </a:lnSpc>
              <a:spcBef>
                <a:spcPts val="0"/>
              </a:spcBef>
              <a:spcAft>
                <a:spcPts val="0"/>
              </a:spcAft>
              <a:buNone/>
            </a:pPr>
            <a:r>
              <a:rPr lang="en-US" altLang="zh-CN" sz="1400" dirty="0"/>
              <a:t>&lt;option value="15</a:t>
            </a:r>
            <a:r>
              <a:rPr lang="zh-CN" altLang="en-US" sz="1400" dirty="0"/>
              <a:t>软件工程</a:t>
            </a:r>
            <a:r>
              <a:rPr lang="en-US" altLang="zh-CN" sz="1400" dirty="0"/>
              <a:t>"&gt;</a:t>
            </a:r>
          </a:p>
          <a:p>
            <a:pPr>
              <a:lnSpc>
                <a:spcPts val="1400"/>
              </a:lnSpc>
              <a:spcBef>
                <a:spcPts val="0"/>
              </a:spcBef>
              <a:spcAft>
                <a:spcPts val="0"/>
              </a:spcAft>
              <a:buNone/>
            </a:pPr>
            <a:r>
              <a:rPr lang="en-US" altLang="zh-CN" sz="1400" dirty="0"/>
              <a:t>&lt;option value="15</a:t>
            </a:r>
            <a:r>
              <a:rPr lang="zh-CN" altLang="en-US" sz="1400" dirty="0"/>
              <a:t>信息管理与信息系统</a:t>
            </a:r>
            <a:r>
              <a:rPr lang="en-US" altLang="zh-CN" sz="1400" dirty="0"/>
              <a:t>"&gt;</a:t>
            </a:r>
          </a:p>
          <a:p>
            <a:pPr>
              <a:lnSpc>
                <a:spcPts val="1400"/>
              </a:lnSpc>
              <a:spcBef>
                <a:spcPts val="0"/>
              </a:spcBef>
              <a:spcAft>
                <a:spcPts val="0"/>
              </a:spcAft>
              <a:buNone/>
            </a:pPr>
            <a:r>
              <a:rPr lang="en-US" altLang="zh-CN" sz="1400" dirty="0"/>
              <a:t>&lt;option value="15</a:t>
            </a:r>
            <a:r>
              <a:rPr lang="zh-CN" altLang="en-US" sz="1400" dirty="0"/>
              <a:t>电子信息工程</a:t>
            </a:r>
            <a:r>
              <a:rPr lang="en-US" altLang="zh-CN" sz="1400" dirty="0"/>
              <a:t>"&gt;</a:t>
            </a:r>
          </a:p>
          <a:p>
            <a:pPr>
              <a:lnSpc>
                <a:spcPts val="1400"/>
              </a:lnSpc>
              <a:spcBef>
                <a:spcPts val="0"/>
              </a:spcBef>
              <a:spcAft>
                <a:spcPts val="0"/>
              </a:spcAft>
              <a:buNone/>
            </a:pPr>
            <a:r>
              <a:rPr lang="en-US" altLang="zh-CN" sz="1400" dirty="0"/>
              <a:t>&lt;/</a:t>
            </a:r>
            <a:r>
              <a:rPr lang="en-US" altLang="zh-CN" sz="1400" dirty="0" err="1"/>
              <a:t>datalist</a:t>
            </a:r>
            <a:r>
              <a:rPr lang="en-US" altLang="zh-CN" sz="1400" dirty="0"/>
              <a:t>&gt;</a:t>
            </a:r>
          </a:p>
          <a:p>
            <a:pPr>
              <a:lnSpc>
                <a:spcPts val="1400"/>
              </a:lnSpc>
              <a:spcBef>
                <a:spcPts val="0"/>
              </a:spcBef>
              <a:spcAft>
                <a:spcPts val="0"/>
              </a:spcAft>
              <a:buNone/>
            </a:pPr>
            <a:endParaRPr lang="en-US" altLang="zh-CN" sz="1400" dirty="0"/>
          </a:p>
          <a:p>
            <a:endParaRPr lang="zh-CN" altLang="en-US" dirty="0"/>
          </a:p>
        </p:txBody>
      </p:sp>
    </p:spTree>
    <p:extLst>
      <p:ext uri="{BB962C8B-B14F-4D97-AF65-F5344CB8AC3E}">
        <p14:creationId xmlns:p14="http://schemas.microsoft.com/office/powerpoint/2010/main" val="3667295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 </a:t>
            </a:r>
            <a:r>
              <a:rPr lang="zh-CN" altLang="en-US" dirty="0"/>
              <a:t>标记的新增部分属性的应用</a:t>
            </a:r>
          </a:p>
        </p:txBody>
      </p:sp>
      <p:sp>
        <p:nvSpPr>
          <p:cNvPr id="3" name="内容占位符 2"/>
          <p:cNvSpPr>
            <a:spLocks noGrp="1"/>
          </p:cNvSpPr>
          <p:nvPr>
            <p:ph idx="1"/>
          </p:nvPr>
        </p:nvSpPr>
        <p:spPr>
          <a:xfrm>
            <a:off x="533400" y="819150"/>
            <a:ext cx="5257800" cy="3886199"/>
          </a:xfrm>
        </p:spPr>
        <p:txBody>
          <a:bodyPr/>
          <a:lstStyle/>
          <a:p>
            <a:pPr>
              <a:lnSpc>
                <a:spcPts val="1400"/>
              </a:lnSpc>
              <a:spcBef>
                <a:spcPts val="0"/>
              </a:spcBef>
              <a:spcAft>
                <a:spcPts val="0"/>
              </a:spcAft>
              <a:buNone/>
            </a:pPr>
            <a:r>
              <a:rPr lang="en-US" altLang="zh-CN" sz="1400" dirty="0"/>
              <a:t>&lt;input type="image" </a:t>
            </a:r>
            <a:r>
              <a:rPr lang="en-US" altLang="zh-CN" sz="1400" dirty="0" err="1"/>
              <a:t>src</a:t>
            </a:r>
            <a:r>
              <a:rPr lang="en-US" altLang="zh-CN" sz="1400" dirty="0"/>
              <a:t>="eg_submit.jpg" width="35" height="35"/&gt;</a:t>
            </a:r>
          </a:p>
          <a:p>
            <a:pPr>
              <a:lnSpc>
                <a:spcPts val="1400"/>
              </a:lnSpc>
              <a:spcBef>
                <a:spcPts val="0"/>
              </a:spcBef>
              <a:spcAft>
                <a:spcPts val="0"/>
              </a:spcAft>
              <a:buNone/>
            </a:pPr>
            <a:r>
              <a:rPr lang="en-US" altLang="zh-CN" sz="1400" dirty="0"/>
              <a:t>&lt;/form&gt;</a:t>
            </a:r>
          </a:p>
          <a:p>
            <a:pPr>
              <a:lnSpc>
                <a:spcPts val="1400"/>
              </a:lnSpc>
              <a:spcBef>
                <a:spcPts val="0"/>
              </a:spcBef>
              <a:spcAft>
                <a:spcPts val="0"/>
              </a:spcAft>
              <a:buNone/>
            </a:pPr>
            <a:r>
              <a:rPr lang="en-US" altLang="zh-CN" sz="1400" dirty="0"/>
              <a:t>&lt;p&gt;</a:t>
            </a:r>
            <a:r>
              <a:rPr lang="zh-CN" altLang="en-US" sz="1400" dirty="0"/>
              <a:t>下面的输入域在 </a:t>
            </a:r>
            <a:r>
              <a:rPr lang="en-US" altLang="zh-CN" sz="1400" dirty="0"/>
              <a:t>form </a:t>
            </a:r>
            <a:r>
              <a:rPr lang="zh-CN" altLang="en-US" sz="1400" dirty="0"/>
              <a:t>元素之外，但仍然是表单的一部分。</a:t>
            </a:r>
            <a:r>
              <a:rPr lang="en-US" altLang="zh-CN" sz="1400" dirty="0"/>
              <a:t>&lt;/p&gt;</a:t>
            </a:r>
          </a:p>
          <a:p>
            <a:pPr>
              <a:lnSpc>
                <a:spcPts val="1400"/>
              </a:lnSpc>
              <a:spcBef>
                <a:spcPts val="0"/>
              </a:spcBef>
              <a:spcAft>
                <a:spcPts val="0"/>
              </a:spcAft>
              <a:buNone/>
            </a:pPr>
            <a:r>
              <a:rPr lang="zh-CN" altLang="en-US" sz="1400" dirty="0"/>
              <a:t>密码：</a:t>
            </a:r>
            <a:r>
              <a:rPr lang="en-US" altLang="zh-CN" sz="1400" dirty="0"/>
              <a:t>&lt;input type="password" name="</a:t>
            </a:r>
            <a:r>
              <a:rPr lang="en-US" altLang="zh-CN" sz="1400" dirty="0" err="1"/>
              <a:t>user_key</a:t>
            </a:r>
            <a:r>
              <a:rPr lang="en-US" altLang="zh-CN" sz="1400" dirty="0"/>
              <a:t>" form="</a:t>
            </a:r>
            <a:r>
              <a:rPr lang="en-US" altLang="zh-CN" sz="1400" dirty="0" err="1"/>
              <a:t>myform</a:t>
            </a:r>
            <a:r>
              <a:rPr lang="en-US" altLang="zh-CN" sz="1400" dirty="0"/>
              <a:t>"&gt;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&gt;</a:t>
            </a:r>
          </a:p>
          <a:p>
            <a:pPr>
              <a:lnSpc>
                <a:spcPts val="1400"/>
              </a:lnSpc>
              <a:spcBef>
                <a:spcPts val="0"/>
              </a:spcBef>
              <a:spcAft>
                <a:spcPts val="0"/>
              </a:spcAft>
              <a:buNone/>
            </a:pPr>
            <a:r>
              <a:rPr lang="en-US" altLang="zh-CN" sz="1400" dirty="0"/>
              <a:t>&lt;/body&gt;&lt;/html&gt;</a:t>
            </a:r>
            <a:endParaRPr lang="zh-CN" altLang="en-US" sz="1400" dirty="0"/>
          </a:p>
        </p:txBody>
      </p:sp>
      <p:pic>
        <p:nvPicPr>
          <p:cNvPr id="99331" name="Picture 3"/>
          <p:cNvPicPr>
            <a:picLocks noChangeAspect="1" noChangeArrowheads="1"/>
          </p:cNvPicPr>
          <p:nvPr/>
        </p:nvPicPr>
        <p:blipFill>
          <a:blip r:embed="rId2" cstate="print"/>
          <a:srcRect/>
          <a:stretch>
            <a:fillRect/>
          </a:stretch>
        </p:blipFill>
        <p:spPr bwMode="auto">
          <a:xfrm>
            <a:off x="5943600" y="1047750"/>
            <a:ext cx="3062131" cy="1323575"/>
          </a:xfrm>
          <a:prstGeom prst="rect">
            <a:avLst/>
          </a:prstGeom>
          <a:noFill/>
          <a:ln w="9525">
            <a:noFill/>
            <a:miter lim="800000"/>
            <a:headEnd/>
            <a:tailEnd/>
          </a:ln>
        </p:spPr>
      </p:pic>
      <p:pic>
        <p:nvPicPr>
          <p:cNvPr id="99332" name="Picture 4"/>
          <p:cNvPicPr>
            <a:picLocks noChangeAspect="1" noChangeArrowheads="1"/>
          </p:cNvPicPr>
          <p:nvPr/>
        </p:nvPicPr>
        <p:blipFill>
          <a:blip r:embed="rId3" cstate="print"/>
          <a:srcRect/>
          <a:stretch>
            <a:fillRect/>
          </a:stretch>
        </p:blipFill>
        <p:spPr bwMode="auto">
          <a:xfrm>
            <a:off x="5943600" y="2647950"/>
            <a:ext cx="3097040" cy="1338663"/>
          </a:xfrm>
          <a:prstGeom prst="rect">
            <a:avLst/>
          </a:prstGeom>
          <a:noFill/>
          <a:ln w="9525">
            <a:noFill/>
            <a:miter lim="800000"/>
            <a:headEnd/>
            <a:tailEnd/>
          </a:ln>
        </p:spPr>
      </p:pic>
    </p:spTree>
    <p:extLst>
      <p:ext uri="{BB962C8B-B14F-4D97-AF65-F5344CB8AC3E}">
        <p14:creationId xmlns:p14="http://schemas.microsoft.com/office/powerpoint/2010/main" val="4021386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HTML5 </a:t>
            </a:r>
            <a:r>
              <a:rPr lang="zh-CN" altLang="en-US" dirty="0"/>
              <a:t>新增的表单属性</a:t>
            </a:r>
          </a:p>
        </p:txBody>
      </p:sp>
      <p:sp>
        <p:nvSpPr>
          <p:cNvPr id="3" name="内容占位符 2"/>
          <p:cNvSpPr>
            <a:spLocks noGrp="1"/>
          </p:cNvSpPr>
          <p:nvPr>
            <p:ph idx="1"/>
          </p:nvPr>
        </p:nvSpPr>
        <p:spPr>
          <a:xfrm>
            <a:off x="533400" y="819151"/>
            <a:ext cx="8509000" cy="3810000"/>
          </a:xfrm>
        </p:spPr>
        <p:txBody>
          <a:bodyPr/>
          <a:lstStyle/>
          <a:p>
            <a:pPr>
              <a:lnSpc>
                <a:spcPts val="3200"/>
              </a:lnSpc>
              <a:spcBef>
                <a:spcPts val="0"/>
              </a:spcBef>
              <a:spcAft>
                <a:spcPts val="0"/>
              </a:spcAft>
            </a:pPr>
            <a:r>
              <a:rPr lang="en-US" altLang="zh-CN" sz="1800" dirty="0"/>
              <a:t> required </a:t>
            </a:r>
            <a:r>
              <a:rPr lang="zh-CN" altLang="en-US" sz="1800" dirty="0"/>
              <a:t>属性。</a:t>
            </a:r>
            <a:r>
              <a:rPr lang="en-US" altLang="zh-CN" sz="1800" dirty="0"/>
              <a:t>required </a:t>
            </a:r>
            <a:r>
              <a:rPr lang="zh-CN" altLang="en-US" sz="1800" dirty="0"/>
              <a:t>属性规定必须在提交之前填写输入域（不能为空）。</a:t>
            </a:r>
            <a:r>
              <a:rPr lang="en-US" altLang="zh-CN" sz="1800" dirty="0"/>
              <a:t>required </a:t>
            </a:r>
            <a:r>
              <a:rPr lang="zh-CN" altLang="en-US" sz="1800" dirty="0"/>
              <a:t>属性适用于类型为</a:t>
            </a:r>
            <a:r>
              <a:rPr lang="en-US" altLang="zh-CN" sz="1800" dirty="0"/>
              <a:t>text</a:t>
            </a:r>
            <a:r>
              <a:rPr lang="zh-CN" altLang="en-US" sz="1800" dirty="0"/>
              <a:t>、</a:t>
            </a:r>
            <a:r>
              <a:rPr lang="en-US" altLang="zh-CN" sz="1800" dirty="0"/>
              <a:t>search</a:t>
            </a:r>
            <a:r>
              <a:rPr lang="zh-CN" altLang="en-US" sz="1800" dirty="0"/>
              <a:t>、</a:t>
            </a:r>
            <a:r>
              <a:rPr lang="en-US" altLang="zh-CN" sz="1800" dirty="0"/>
              <a:t>url</a:t>
            </a:r>
            <a:r>
              <a:rPr lang="zh-CN" altLang="en-US" sz="1800" dirty="0"/>
              <a:t>、</a:t>
            </a:r>
            <a:r>
              <a:rPr lang="en-US" altLang="zh-CN" sz="1800" dirty="0"/>
              <a:t>telephone</a:t>
            </a:r>
            <a:r>
              <a:rPr lang="zh-CN" altLang="en-US" sz="1800" dirty="0"/>
              <a:t>、</a:t>
            </a:r>
            <a:r>
              <a:rPr lang="en-US" altLang="zh-CN" sz="1800" dirty="0"/>
              <a:t>email</a:t>
            </a:r>
            <a:r>
              <a:rPr lang="zh-CN" altLang="en-US" sz="1800" dirty="0"/>
              <a:t>、</a:t>
            </a:r>
            <a:r>
              <a:rPr lang="en-US" altLang="zh-CN" sz="1800" dirty="0"/>
              <a:t>password</a:t>
            </a:r>
            <a:r>
              <a:rPr lang="zh-CN" altLang="en-US" sz="1800" dirty="0"/>
              <a:t>、</a:t>
            </a:r>
            <a:r>
              <a:rPr lang="en-US" altLang="zh-CN" sz="1800" dirty="0"/>
              <a:t>date pickers</a:t>
            </a:r>
            <a:r>
              <a:rPr lang="zh-CN" altLang="en-US" sz="1800" dirty="0"/>
              <a:t>、</a:t>
            </a:r>
            <a:r>
              <a:rPr lang="en-US" altLang="zh-CN" sz="1800" dirty="0"/>
              <a:t>number</a:t>
            </a:r>
            <a:r>
              <a:rPr lang="zh-CN" altLang="en-US" sz="1800" dirty="0"/>
              <a:t>、</a:t>
            </a:r>
            <a:r>
              <a:rPr lang="en-US" altLang="zh-CN" sz="1800" dirty="0"/>
              <a:t>checkbox</a:t>
            </a:r>
            <a:r>
              <a:rPr lang="zh-CN" altLang="en-US" sz="1800" dirty="0"/>
              <a:t>、</a:t>
            </a:r>
            <a:r>
              <a:rPr lang="en-US" altLang="zh-CN" sz="1800" dirty="0"/>
              <a:t>radio</a:t>
            </a:r>
            <a:r>
              <a:rPr lang="zh-CN" altLang="en-US" sz="1800" dirty="0"/>
              <a:t>、</a:t>
            </a:r>
            <a:r>
              <a:rPr lang="en-US" altLang="zh-CN" sz="1800" dirty="0"/>
              <a:t>file </a:t>
            </a:r>
            <a:r>
              <a:rPr lang="zh-CN" altLang="en-US" sz="1800" dirty="0"/>
              <a:t>的</a:t>
            </a:r>
            <a:r>
              <a:rPr lang="en-US" altLang="zh-CN" sz="1800" dirty="0"/>
              <a:t>input </a:t>
            </a:r>
            <a:r>
              <a:rPr lang="zh-CN" altLang="en-US" sz="1800" dirty="0"/>
              <a:t>标记。属性设置方法为</a:t>
            </a:r>
            <a:r>
              <a:rPr lang="en-US" altLang="zh-CN" sz="1800" dirty="0"/>
              <a:t>required=“required”</a:t>
            </a:r>
            <a:r>
              <a:rPr lang="zh-CN" altLang="en-US" sz="1800" dirty="0"/>
              <a:t>或直接使用该属性</a:t>
            </a:r>
            <a:r>
              <a:rPr lang="en-US" altLang="zh-CN" sz="1800" dirty="0"/>
              <a:t>required</a:t>
            </a:r>
            <a:r>
              <a:rPr lang="zh-CN" altLang="en-US" sz="1800" dirty="0"/>
              <a:t>。</a:t>
            </a:r>
          </a:p>
          <a:p>
            <a:pPr>
              <a:lnSpc>
                <a:spcPts val="3200"/>
              </a:lnSpc>
              <a:spcBef>
                <a:spcPts val="0"/>
              </a:spcBef>
              <a:spcAft>
                <a:spcPts val="0"/>
              </a:spcAft>
            </a:pPr>
            <a:r>
              <a:rPr lang="en-US" altLang="zh-CN" sz="1800" dirty="0"/>
              <a:t> min</a:t>
            </a:r>
            <a:r>
              <a:rPr lang="zh-CN" altLang="en-US" sz="1800" dirty="0"/>
              <a:t>、</a:t>
            </a:r>
            <a:r>
              <a:rPr lang="en-US" altLang="zh-CN" sz="1800" dirty="0"/>
              <a:t>max </a:t>
            </a:r>
            <a:r>
              <a:rPr lang="zh-CN" altLang="en-US" sz="1800" dirty="0"/>
              <a:t>和</a:t>
            </a:r>
            <a:r>
              <a:rPr lang="en-US" altLang="zh-CN" sz="1800" dirty="0"/>
              <a:t>step </a:t>
            </a:r>
            <a:r>
              <a:rPr lang="zh-CN" altLang="en-US" sz="1800" dirty="0"/>
              <a:t>属性。</a:t>
            </a:r>
            <a:r>
              <a:rPr lang="en-US" altLang="zh-CN" sz="1800" dirty="0"/>
              <a:t>min</a:t>
            </a:r>
            <a:r>
              <a:rPr lang="zh-CN" altLang="en-US" sz="1800" dirty="0"/>
              <a:t>、</a:t>
            </a:r>
            <a:r>
              <a:rPr lang="en-US" altLang="zh-CN" sz="1800" dirty="0"/>
              <a:t>max </a:t>
            </a:r>
            <a:r>
              <a:rPr lang="zh-CN" altLang="en-US" sz="1800" dirty="0"/>
              <a:t>和</a:t>
            </a:r>
            <a:r>
              <a:rPr lang="en-US" altLang="zh-CN" sz="1800" dirty="0"/>
              <a:t>step </a:t>
            </a:r>
            <a:r>
              <a:rPr lang="zh-CN" altLang="en-US" sz="1800" dirty="0"/>
              <a:t>属性用于为包含数字或日期的</a:t>
            </a:r>
            <a:r>
              <a:rPr lang="en-US" altLang="zh-CN" sz="1800" dirty="0"/>
              <a:t>input </a:t>
            </a:r>
            <a:r>
              <a:rPr lang="zh-CN" altLang="en-US" sz="1800" dirty="0"/>
              <a:t>类型规定限定（约束）。其中</a:t>
            </a:r>
            <a:r>
              <a:rPr lang="en-US" altLang="zh-CN" sz="1800" dirty="0"/>
              <a:t>max</a:t>
            </a:r>
            <a:r>
              <a:rPr lang="zh-CN" altLang="en-US" sz="1800" dirty="0"/>
              <a:t>属性规定输入域所允许的最大值。</a:t>
            </a:r>
            <a:r>
              <a:rPr lang="en-US" altLang="zh-CN" sz="1800" dirty="0"/>
              <a:t>min </a:t>
            </a:r>
            <a:r>
              <a:rPr lang="zh-CN" altLang="en-US" sz="1800" dirty="0"/>
              <a:t>属性规定输入域所允许的最小值。</a:t>
            </a:r>
            <a:r>
              <a:rPr lang="en-US" altLang="zh-CN" sz="1800" dirty="0"/>
              <a:t>step </a:t>
            </a:r>
            <a:r>
              <a:rPr lang="zh-CN" altLang="en-US" sz="1800" dirty="0"/>
              <a:t>属性为输入域规定合法的数字间隔，例如</a:t>
            </a:r>
            <a:r>
              <a:rPr lang="en-US" altLang="zh-CN" sz="1800" dirty="0"/>
              <a:t>step=“5”</a:t>
            </a:r>
            <a:r>
              <a:rPr lang="zh-CN" altLang="en-US" sz="1800" dirty="0"/>
              <a:t>，则合法的数是 </a:t>
            </a:r>
            <a:r>
              <a:rPr lang="en-US" altLang="zh-CN" sz="1800" dirty="0"/>
              <a:t>-5</a:t>
            </a:r>
            <a:r>
              <a:rPr lang="zh-CN" altLang="en-US" sz="1800" dirty="0"/>
              <a:t>、</a:t>
            </a:r>
            <a:r>
              <a:rPr lang="en-US" altLang="zh-CN" sz="1800" dirty="0"/>
              <a:t>0</a:t>
            </a:r>
            <a:r>
              <a:rPr lang="zh-CN" altLang="en-US" sz="1800" dirty="0"/>
              <a:t>、</a:t>
            </a:r>
            <a:r>
              <a:rPr lang="en-US" altLang="zh-CN" sz="1800" dirty="0"/>
              <a:t>5</a:t>
            </a:r>
            <a:r>
              <a:rPr lang="zh-CN" altLang="en-US" sz="1800" dirty="0"/>
              <a:t>、</a:t>
            </a:r>
            <a:r>
              <a:rPr lang="en-US" altLang="zh-CN" sz="1800" dirty="0"/>
              <a:t>10 </a:t>
            </a:r>
            <a:r>
              <a:rPr lang="zh-CN" altLang="en-US" sz="1800" dirty="0"/>
              <a:t>等。该组属性适用类型为 </a:t>
            </a:r>
            <a:r>
              <a:rPr lang="en-US" altLang="zh-CN" sz="1800" dirty="0"/>
              <a:t>date pickers</a:t>
            </a:r>
            <a:r>
              <a:rPr lang="zh-CN" altLang="en-US" sz="1800" dirty="0"/>
              <a:t>、</a:t>
            </a:r>
            <a:r>
              <a:rPr lang="en-US" altLang="zh-CN" sz="1800" dirty="0"/>
              <a:t>number</a:t>
            </a:r>
            <a:r>
              <a:rPr lang="zh-CN" altLang="en-US" sz="1800" dirty="0"/>
              <a:t>、</a:t>
            </a:r>
            <a:r>
              <a:rPr lang="en-US" altLang="zh-CN" sz="1800" dirty="0"/>
              <a:t>range </a:t>
            </a:r>
            <a:r>
              <a:rPr lang="zh-CN" altLang="en-US" sz="1800" dirty="0"/>
              <a:t>的</a:t>
            </a:r>
            <a:r>
              <a:rPr lang="en-US" altLang="zh-CN" sz="1800" dirty="0"/>
              <a:t>input </a:t>
            </a:r>
            <a:r>
              <a:rPr lang="zh-CN" altLang="en-US" sz="1800" dirty="0"/>
              <a:t>标记。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13.4.1 HTML5 </a:t>
            </a:r>
            <a:r>
              <a:rPr lang="zh-CN" altLang="en-US" dirty="0"/>
              <a:t>新增的表单属性</a:t>
            </a:r>
          </a:p>
        </p:txBody>
      </p:sp>
      <p:sp>
        <p:nvSpPr>
          <p:cNvPr id="3" name="内容占位符 2"/>
          <p:cNvSpPr>
            <a:spLocks noGrp="1"/>
          </p:cNvSpPr>
          <p:nvPr>
            <p:ph idx="1"/>
          </p:nvPr>
        </p:nvSpPr>
        <p:spPr>
          <a:xfrm>
            <a:off x="533400" y="819151"/>
            <a:ext cx="8509000" cy="3810000"/>
          </a:xfrm>
        </p:spPr>
        <p:txBody>
          <a:bodyPr/>
          <a:lstStyle/>
          <a:p>
            <a:pPr>
              <a:lnSpc>
                <a:spcPts val="3200"/>
              </a:lnSpc>
              <a:spcBef>
                <a:spcPts val="0"/>
              </a:spcBef>
              <a:spcAft>
                <a:spcPts val="0"/>
              </a:spcAft>
            </a:pPr>
            <a:r>
              <a:rPr lang="en-US" altLang="zh-CN" sz="1800" dirty="0"/>
              <a:t> multiple </a:t>
            </a:r>
            <a:r>
              <a:rPr lang="zh-CN" altLang="en-US" sz="1800" dirty="0"/>
              <a:t>属性。规定输入域中可选择多个值。适用于类型为</a:t>
            </a:r>
            <a:r>
              <a:rPr lang="en-US" altLang="zh-CN" sz="1800" dirty="0"/>
              <a:t>email</a:t>
            </a:r>
            <a:r>
              <a:rPr lang="zh-CN" altLang="en-US" sz="1800" dirty="0"/>
              <a:t>、</a:t>
            </a:r>
            <a:r>
              <a:rPr lang="en-US" altLang="zh-CN" sz="1800" dirty="0"/>
              <a:t>file </a:t>
            </a:r>
            <a:r>
              <a:rPr lang="zh-CN" altLang="en-US" sz="1800" dirty="0"/>
              <a:t>的</a:t>
            </a:r>
            <a:r>
              <a:rPr lang="en-US" altLang="zh-CN" sz="1800" dirty="0"/>
              <a:t>input </a:t>
            </a:r>
            <a:r>
              <a:rPr lang="zh-CN" altLang="en-US" sz="1800" dirty="0"/>
              <a:t>标记。</a:t>
            </a:r>
          </a:p>
          <a:p>
            <a:pPr>
              <a:lnSpc>
                <a:spcPts val="3200"/>
              </a:lnSpc>
              <a:spcBef>
                <a:spcPts val="0"/>
              </a:spcBef>
              <a:spcAft>
                <a:spcPts val="0"/>
              </a:spcAft>
            </a:pPr>
            <a:r>
              <a:rPr lang="en-US" altLang="zh-CN" sz="1800" dirty="0"/>
              <a:t> form overrides </a:t>
            </a:r>
            <a:r>
              <a:rPr lang="zh-CN" altLang="en-US" sz="1800" dirty="0"/>
              <a:t>表单重写属性（</a:t>
            </a:r>
            <a:r>
              <a:rPr lang="en-US" altLang="zh-CN" sz="1800" dirty="0"/>
              <a:t>form override attributes</a:t>
            </a:r>
            <a:r>
              <a:rPr lang="zh-CN" altLang="en-US" sz="1800" dirty="0"/>
              <a:t>）允许重写</a:t>
            </a:r>
            <a:r>
              <a:rPr lang="en-US" altLang="zh-CN" sz="1800" dirty="0"/>
              <a:t>form </a:t>
            </a:r>
            <a:r>
              <a:rPr lang="zh-CN" altLang="en-US" sz="1800" dirty="0"/>
              <a:t>元素的某些属性设定。这些重写属性分别是重写表单的</a:t>
            </a:r>
            <a:r>
              <a:rPr lang="en-US" altLang="zh-CN" sz="1800" dirty="0"/>
              <a:t>action </a:t>
            </a:r>
            <a:r>
              <a:rPr lang="zh-CN" altLang="en-US" sz="1800" dirty="0"/>
              <a:t>属性</a:t>
            </a:r>
            <a:r>
              <a:rPr lang="en-US" altLang="zh-CN" sz="1800" dirty="0"/>
              <a:t>formaction</a:t>
            </a:r>
            <a:r>
              <a:rPr lang="zh-CN" altLang="en-US" sz="1800" dirty="0"/>
              <a:t>、重写表单的</a:t>
            </a:r>
            <a:r>
              <a:rPr lang="en-US" altLang="zh-CN" sz="1800" dirty="0"/>
              <a:t>enctype </a:t>
            </a:r>
            <a:r>
              <a:rPr lang="zh-CN" altLang="en-US" sz="1800" dirty="0"/>
              <a:t>属性</a:t>
            </a:r>
            <a:r>
              <a:rPr lang="en-US" altLang="zh-CN" sz="1800" dirty="0"/>
              <a:t>formenctype</a:t>
            </a:r>
            <a:r>
              <a:rPr lang="zh-CN" altLang="en-US" sz="1800" dirty="0"/>
              <a:t>、重写表单的</a:t>
            </a:r>
            <a:r>
              <a:rPr lang="en-US" altLang="zh-CN" sz="1800" dirty="0"/>
              <a:t>method </a:t>
            </a:r>
            <a:r>
              <a:rPr lang="zh-CN" altLang="en-US" sz="1800" dirty="0"/>
              <a:t>属性</a:t>
            </a:r>
            <a:r>
              <a:rPr lang="en-US" altLang="zh-CN" sz="1800" dirty="0"/>
              <a:t>formmethod</a:t>
            </a:r>
            <a:r>
              <a:rPr lang="zh-CN" altLang="en-US" sz="1800" dirty="0"/>
              <a:t>、重写表单的</a:t>
            </a:r>
            <a:r>
              <a:rPr lang="en-US" altLang="zh-CN" sz="1800" dirty="0"/>
              <a:t>novalidate </a:t>
            </a:r>
            <a:r>
              <a:rPr lang="zh-CN" altLang="en-US" sz="1800" dirty="0"/>
              <a:t>属性</a:t>
            </a:r>
            <a:r>
              <a:rPr lang="en-US" altLang="zh-CN" sz="1800" dirty="0"/>
              <a:t>formnovalidate</a:t>
            </a:r>
            <a:r>
              <a:rPr lang="zh-CN" altLang="en-US" sz="1800" dirty="0"/>
              <a:t>、重写表单的</a:t>
            </a:r>
            <a:r>
              <a:rPr lang="en-US" altLang="zh-CN" sz="1800" dirty="0"/>
              <a:t>target </a:t>
            </a:r>
            <a:r>
              <a:rPr lang="zh-CN" altLang="en-US" sz="1800" dirty="0"/>
              <a:t>属性</a:t>
            </a:r>
            <a:r>
              <a:rPr lang="en-US" altLang="zh-CN" sz="1800" dirty="0"/>
              <a:t>formtarget</a:t>
            </a:r>
            <a:r>
              <a:rPr lang="zh-CN" altLang="en-US" sz="1800" dirty="0"/>
              <a:t>。表单重写属性适用于类型为</a:t>
            </a:r>
            <a:r>
              <a:rPr lang="en-US" altLang="zh-CN" sz="1800" dirty="0"/>
              <a:t>submit </a:t>
            </a:r>
            <a:r>
              <a:rPr lang="zh-CN" altLang="en-US" sz="1800" dirty="0"/>
              <a:t>和</a:t>
            </a:r>
            <a:r>
              <a:rPr lang="en-US" altLang="zh-CN" sz="1800" dirty="0"/>
              <a:t>image </a:t>
            </a:r>
            <a:r>
              <a:rPr lang="zh-CN" altLang="en-US" sz="1800" dirty="0"/>
              <a:t>的</a:t>
            </a:r>
            <a:r>
              <a:rPr lang="en-US" altLang="zh-CN" sz="1800" dirty="0"/>
              <a:t>input </a:t>
            </a:r>
            <a:r>
              <a:rPr lang="zh-CN" altLang="en-US" sz="1800" dirty="0"/>
              <a:t>标记。</a:t>
            </a:r>
            <a:endParaRPr lang="en-US" altLang="zh-CN" sz="1800" dirty="0"/>
          </a:p>
          <a:p>
            <a:pPr lvl="0">
              <a:lnSpc>
                <a:spcPts val="3200"/>
              </a:lnSpc>
              <a:spcBef>
                <a:spcPts val="0"/>
              </a:spcBef>
              <a:spcAft>
                <a:spcPts val="0"/>
              </a:spcAft>
            </a:pPr>
            <a:r>
              <a:rPr lang="en-US" altLang="zh-CN" sz="1800" dirty="0"/>
              <a:t> pattern</a:t>
            </a:r>
            <a:r>
              <a:rPr lang="zh-CN" altLang="zh-CN" sz="1800" dirty="0"/>
              <a:t>属性</a:t>
            </a:r>
            <a:r>
              <a:rPr lang="zh-CN" altLang="en-US" sz="1800" dirty="0"/>
              <a:t>（一般为</a:t>
            </a:r>
            <a:r>
              <a:rPr lang="zh-CN" altLang="zh-CN" sz="1800" dirty="0"/>
              <a:t>正则表达式</a:t>
            </a:r>
            <a:r>
              <a:rPr lang="zh-CN" altLang="en-US" sz="1800" dirty="0"/>
              <a:t>）。</a:t>
            </a:r>
            <a:r>
              <a:rPr lang="zh-CN" altLang="zh-CN" sz="1800" dirty="0"/>
              <a:t>规定用于验证</a:t>
            </a:r>
            <a:r>
              <a:rPr lang="en-US" altLang="zh-CN" sz="1800" dirty="0"/>
              <a:t>input</a:t>
            </a:r>
            <a:r>
              <a:rPr lang="zh-CN" altLang="zh-CN" sz="1800" dirty="0"/>
              <a:t>域的模式。适用于</a:t>
            </a:r>
            <a:r>
              <a:rPr lang="en-US" altLang="zh-CN" sz="1800" dirty="0"/>
              <a:t>text</a:t>
            </a:r>
            <a:r>
              <a:rPr lang="zh-CN" altLang="zh-CN" sz="1800" dirty="0"/>
              <a:t>、</a:t>
            </a:r>
            <a:r>
              <a:rPr lang="en-US" altLang="zh-CN" sz="1800" dirty="0"/>
              <a:t>search</a:t>
            </a:r>
            <a:r>
              <a:rPr lang="zh-CN" altLang="zh-CN" sz="1800" dirty="0"/>
              <a:t>、</a:t>
            </a:r>
            <a:r>
              <a:rPr lang="en-US" altLang="zh-CN" sz="1800" dirty="0"/>
              <a:t> url</a:t>
            </a:r>
            <a:r>
              <a:rPr lang="zh-CN" altLang="zh-CN" sz="1800" dirty="0"/>
              <a:t>、</a:t>
            </a:r>
            <a:r>
              <a:rPr lang="en-US" altLang="zh-CN" sz="1800" dirty="0"/>
              <a:t>tel</a:t>
            </a:r>
            <a:r>
              <a:rPr lang="zh-CN" altLang="zh-CN" sz="1800" dirty="0"/>
              <a:t>、</a:t>
            </a:r>
            <a:r>
              <a:rPr lang="en-US" altLang="zh-CN" sz="1800" dirty="0"/>
              <a:t>email</a:t>
            </a:r>
            <a:r>
              <a:rPr lang="zh-CN" altLang="zh-CN" sz="1800" dirty="0"/>
              <a:t>、</a:t>
            </a:r>
            <a:r>
              <a:rPr lang="en-US" altLang="zh-CN" sz="1800" dirty="0"/>
              <a:t>password</a:t>
            </a:r>
            <a:r>
              <a:rPr lang="zh-CN" altLang="en-US" sz="1800" dirty="0"/>
              <a:t>等</a:t>
            </a:r>
            <a:r>
              <a:rPr lang="zh-CN" altLang="zh-CN" sz="1800" dirty="0"/>
              <a:t>类型的</a:t>
            </a:r>
            <a:r>
              <a:rPr lang="en-US" altLang="zh-CN" sz="1800" dirty="0"/>
              <a:t>input</a:t>
            </a:r>
            <a:r>
              <a:rPr lang="zh-CN" altLang="zh-CN" sz="1800" dirty="0"/>
              <a:t>标记</a:t>
            </a:r>
            <a:r>
              <a:rPr lang="zh-CN" altLang="en-US" sz="1800" dirty="0"/>
              <a:t>。</a:t>
            </a:r>
            <a:endParaRPr lang="zh-CN" altLang="zh-CN"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 </a:t>
            </a:r>
            <a:r>
              <a:rPr lang="zh-CN" altLang="en-US" dirty="0"/>
              <a:t>标记的新增其他属性的应用</a:t>
            </a:r>
          </a:p>
        </p:txBody>
      </p:sp>
      <p:sp>
        <p:nvSpPr>
          <p:cNvPr id="3" name="内容占位符 2"/>
          <p:cNvSpPr>
            <a:spLocks noGrp="1"/>
          </p:cNvSpPr>
          <p:nvPr>
            <p:ph idx="1"/>
          </p:nvPr>
        </p:nvSpPr>
        <p:spPr>
          <a:xfrm>
            <a:off x="533400" y="819150"/>
            <a:ext cx="8509000" cy="3886199"/>
          </a:xfrm>
        </p:spPr>
        <p:txBody>
          <a:bodyPr/>
          <a:lstStyle/>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edu_13_4_3.html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&lt;title&gt;HTML5</a:t>
            </a:r>
            <a:r>
              <a:rPr lang="zh-CN" altLang="en-US" sz="1400" dirty="0">
                <a:latin typeface="Verdana" pitchFamily="34" charset="0"/>
                <a:cs typeface="Verdana" pitchFamily="34" charset="0"/>
              </a:rPr>
              <a:t>的</a:t>
            </a:r>
            <a:r>
              <a:rPr lang="en-US" altLang="zh-CN" sz="1400" dirty="0">
                <a:latin typeface="Verdana" pitchFamily="34" charset="0"/>
                <a:ea typeface="Verdana" pitchFamily="34" charset="0"/>
                <a:cs typeface="Verdana" pitchFamily="34" charset="0"/>
              </a:rPr>
              <a:t>input</a:t>
            </a:r>
            <a:r>
              <a:rPr lang="zh-CN" altLang="en-US" sz="1400" dirty="0">
                <a:latin typeface="Verdana" pitchFamily="34" charset="0"/>
                <a:cs typeface="Verdana" pitchFamily="34" charset="0"/>
              </a:rPr>
              <a:t>标记新增部分属性的应用</a:t>
            </a:r>
            <a:r>
              <a:rPr lang="en-US" altLang="zh-CN" sz="1400" dirty="0">
                <a:latin typeface="Verdana" pitchFamily="34" charset="0"/>
                <a:ea typeface="Verdana" pitchFamily="34" charset="0"/>
                <a:cs typeface="Verdana" pitchFamily="34" charset="0"/>
              </a:rPr>
              <a:t>&lt;/title&gt;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&lt;form action="" method="get"&gt;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 style="text-align:center;padding:20px;"&gt;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&lt;legend align="center"&gt;</a:t>
            </a:r>
            <a:r>
              <a:rPr lang="zh-CN" altLang="en-US" sz="1400" dirty="0">
                <a:latin typeface="Verdana" pitchFamily="34" charset="0"/>
                <a:cs typeface="Verdana" pitchFamily="34" charset="0"/>
              </a:rPr>
              <a:t>理财认购信息</a:t>
            </a:r>
            <a:r>
              <a:rPr lang="en-US" altLang="zh-CN" sz="1400" dirty="0">
                <a:latin typeface="Verdana" pitchFamily="34" charset="0"/>
                <a:ea typeface="Verdana" pitchFamily="34" charset="0"/>
                <a:cs typeface="Verdana" pitchFamily="34" charset="0"/>
              </a:rPr>
              <a:t>&lt;/legend&gt;</a:t>
            </a:r>
          </a:p>
          <a:p>
            <a:pPr marL="0">
              <a:lnSpc>
                <a:spcPts val="1400"/>
              </a:lnSpc>
              <a:spcBef>
                <a:spcPts val="0"/>
              </a:spcBef>
              <a:spcAft>
                <a:spcPts val="0"/>
              </a:spcAft>
              <a:buNone/>
            </a:pPr>
            <a:r>
              <a:rPr lang="zh-CN" altLang="en-US" sz="1400" dirty="0">
                <a:latin typeface="Verdana" pitchFamily="34" charset="0"/>
                <a:cs typeface="Verdana" pitchFamily="34" charset="0"/>
              </a:rPr>
              <a:t>用户名称</a:t>
            </a:r>
            <a:r>
              <a:rPr lang="en-US" altLang="zh-CN" sz="1400" dirty="0">
                <a:latin typeface="Verdana" pitchFamily="34" charset="0"/>
                <a:ea typeface="Verdana" pitchFamily="34" charset="0"/>
                <a:cs typeface="Verdana" pitchFamily="34" charset="0"/>
              </a:rPr>
              <a:t>&lt;input type="text" name="</a:t>
            </a:r>
            <a:r>
              <a:rPr lang="en-US" altLang="zh-CN" sz="1400" dirty="0" err="1">
                <a:latin typeface="Verdana" pitchFamily="34" charset="0"/>
                <a:ea typeface="Verdana" pitchFamily="34" charset="0"/>
                <a:cs typeface="Verdana" pitchFamily="34" charset="0"/>
              </a:rPr>
              <a:t>usrname</a:t>
            </a:r>
            <a:r>
              <a:rPr lang="en-US" altLang="zh-CN" sz="1400" dirty="0">
                <a:latin typeface="Verdana" pitchFamily="34" charset="0"/>
                <a:ea typeface="Verdana" pitchFamily="34" charset="0"/>
                <a:cs typeface="Verdana" pitchFamily="34" charset="0"/>
              </a:rPr>
              <a:t>" required&gt;&lt;!-- </a:t>
            </a:r>
            <a:r>
              <a:rPr lang="zh-CN" altLang="en-US" sz="1400" dirty="0">
                <a:latin typeface="Verdana" pitchFamily="34" charset="0"/>
                <a:cs typeface="Verdana" pitchFamily="34" charset="0"/>
              </a:rPr>
              <a:t>不能为空 </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zh-CN" altLang="en-US" sz="1400" dirty="0">
                <a:latin typeface="Verdana" pitchFamily="34" charset="0"/>
                <a:cs typeface="Verdana" pitchFamily="34" charset="0"/>
              </a:rPr>
              <a:t>认购金额</a:t>
            </a:r>
            <a:r>
              <a:rPr lang="en-US" altLang="zh-CN" sz="1400" dirty="0">
                <a:latin typeface="Verdana" pitchFamily="34" charset="0"/>
                <a:ea typeface="Verdana" pitchFamily="34" charset="0"/>
                <a:cs typeface="Verdana" pitchFamily="34" charset="0"/>
              </a:rPr>
              <a:t>: &lt;input type="number" name="money" min="5" max="100" step="5"/&gt;</a:t>
            </a:r>
          </a:p>
          <a:p>
            <a:pPr marL="0">
              <a:lnSpc>
                <a:spcPts val="1400"/>
              </a:lnSpc>
              <a:spcBef>
                <a:spcPts val="0"/>
              </a:spcBef>
              <a:spcAft>
                <a:spcPts val="0"/>
              </a:spcAft>
              <a:buNone/>
            </a:pPr>
            <a:r>
              <a:rPr lang="zh-CN" altLang="en-US" sz="1400" dirty="0">
                <a:latin typeface="Verdana" pitchFamily="34" charset="0"/>
                <a:cs typeface="Verdana" pitchFamily="34" charset="0"/>
              </a:rPr>
              <a:t>手机号码</a:t>
            </a:r>
            <a:r>
              <a:rPr lang="en-US" altLang="zh-CN" sz="1400" dirty="0">
                <a:latin typeface="Verdana" pitchFamily="34" charset="0"/>
                <a:ea typeface="Verdana" pitchFamily="34" charset="0"/>
                <a:cs typeface="Verdana" pitchFamily="34" charset="0"/>
              </a:rPr>
              <a:t>: &lt;input type="text" name="phone"  pattern="^1[3|4|5|8][0-9][0-9]{8}$" title="</a:t>
            </a:r>
            <a:r>
              <a:rPr lang="zh-CN" altLang="en-US" sz="1400" dirty="0">
                <a:latin typeface="Verdana" pitchFamily="34" charset="0"/>
                <a:cs typeface="Verdana" pitchFamily="34" charset="0"/>
              </a:rPr>
              <a:t>手机号码是</a:t>
            </a:r>
            <a:r>
              <a:rPr lang="en-US" altLang="zh-CN" sz="1400" dirty="0">
                <a:latin typeface="Verdana" pitchFamily="34" charset="0"/>
                <a:ea typeface="Verdana" pitchFamily="34" charset="0"/>
                <a:cs typeface="Verdana" pitchFamily="34" charset="0"/>
              </a:rPr>
              <a:t>11</a:t>
            </a:r>
            <a:r>
              <a:rPr lang="zh-CN" altLang="en-US" sz="1400" dirty="0">
                <a:latin typeface="Verdana" pitchFamily="34" charset="0"/>
                <a:cs typeface="Verdana" pitchFamily="34" charset="0"/>
              </a:rPr>
              <a:t>位数字</a:t>
            </a:r>
            <a:r>
              <a:rPr lang="en-US" altLang="zh-CN" sz="1400" dirty="0">
                <a:latin typeface="Verdana" pitchFamily="34" charset="0"/>
                <a:ea typeface="Verdana" pitchFamily="34" charset="0"/>
                <a:cs typeface="Verdana" pitchFamily="34" charset="0"/>
              </a:rPr>
              <a:t>" required /&gt;&lt;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/&gt;&lt;!-- </a:t>
            </a:r>
            <a:r>
              <a:rPr lang="zh-CN" altLang="en-US" sz="1400" dirty="0">
                <a:latin typeface="Verdana" pitchFamily="34" charset="0"/>
                <a:cs typeface="Verdana" pitchFamily="34" charset="0"/>
              </a:rPr>
              <a:t>不能为空且必须为</a:t>
            </a:r>
            <a:r>
              <a:rPr lang="en-US" altLang="zh-CN" sz="1400" dirty="0">
                <a:latin typeface="Verdana" pitchFamily="34" charset="0"/>
                <a:ea typeface="Verdana" pitchFamily="34" charset="0"/>
                <a:cs typeface="Verdana" pitchFamily="34" charset="0"/>
              </a:rPr>
              <a:t>11</a:t>
            </a:r>
            <a:r>
              <a:rPr lang="zh-CN" altLang="en-US" sz="1400" dirty="0">
                <a:latin typeface="Verdana" pitchFamily="34" charset="0"/>
                <a:cs typeface="Verdana" pitchFamily="34" charset="0"/>
              </a:rPr>
              <a:t>位数字 </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&lt;label&gt;</a:t>
            </a:r>
            <a:r>
              <a:rPr lang="zh-CN" altLang="en-US" sz="1400" dirty="0">
                <a:latin typeface="Verdana" pitchFamily="34" charset="0"/>
                <a:cs typeface="Verdana" pitchFamily="34" charset="0"/>
              </a:rPr>
              <a:t>相片：</a:t>
            </a:r>
            <a:r>
              <a:rPr lang="en-US" altLang="zh-CN" sz="1400" dirty="0">
                <a:latin typeface="Verdana" pitchFamily="34" charset="0"/>
                <a:ea typeface="Verdana" pitchFamily="34" charset="0"/>
                <a:cs typeface="Verdana" pitchFamily="34" charset="0"/>
              </a:rPr>
              <a:t>&lt;/label&gt;&lt;input type="file" multiple="multiple"/&gt;&lt;!-- </a:t>
            </a:r>
            <a:r>
              <a:rPr lang="zh-CN" altLang="en-US" sz="1400" dirty="0">
                <a:latin typeface="Verdana" pitchFamily="34" charset="0"/>
                <a:cs typeface="Verdana" pitchFamily="34" charset="0"/>
              </a:rPr>
              <a:t>支持多选  </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type="submit" </a:t>
            </a:r>
            <a:r>
              <a:rPr lang="en-US" altLang="zh-CN" sz="1400" dirty="0" err="1">
                <a:latin typeface="Verdana" pitchFamily="34" charset="0"/>
                <a:ea typeface="Verdana" pitchFamily="34" charset="0"/>
                <a:cs typeface="Verdana" pitchFamily="34" charset="0"/>
              </a:rPr>
              <a:t>formaction</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admin.asp</a:t>
            </a:r>
            <a:r>
              <a:rPr lang="en-US" altLang="zh-CN" sz="1400" dirty="0">
                <a:latin typeface="Verdana" pitchFamily="34" charset="0"/>
                <a:ea typeface="Verdana" pitchFamily="34" charset="0"/>
                <a:cs typeface="Verdana" pitchFamily="34" charset="0"/>
              </a:rPr>
              <a:t>" value="</a:t>
            </a:r>
            <a:r>
              <a:rPr lang="zh-CN" altLang="en-US" sz="1400" dirty="0">
                <a:latin typeface="Verdana" pitchFamily="34" charset="0"/>
                <a:cs typeface="Verdana" pitchFamily="34" charset="0"/>
              </a:rPr>
              <a:t>以管理员身份提交</a:t>
            </a:r>
            <a:r>
              <a:rPr lang="en-US" altLang="zh-CN" sz="1400" dirty="0">
                <a:latin typeface="Verdana" pitchFamily="34" charset="0"/>
                <a:ea typeface="Verdana" pitchFamily="34" charset="0"/>
                <a:cs typeface="Verdana" pitchFamily="34" charset="0"/>
              </a:rPr>
              <a:t>" /&gt;&lt;!-- </a:t>
            </a:r>
            <a:r>
              <a:rPr lang="zh-CN" altLang="en-US" sz="1400" dirty="0">
                <a:latin typeface="Verdana" pitchFamily="34" charset="0"/>
                <a:cs typeface="Verdana" pitchFamily="34" charset="0"/>
              </a:rPr>
              <a:t>重写</a:t>
            </a:r>
            <a:r>
              <a:rPr lang="en-US" altLang="zh-CN" sz="1400" dirty="0">
                <a:latin typeface="Verdana" pitchFamily="34" charset="0"/>
                <a:ea typeface="Verdana" pitchFamily="34" charset="0"/>
                <a:cs typeface="Verdana" pitchFamily="34" charset="0"/>
              </a:rPr>
              <a:t>action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type="submit" </a:t>
            </a:r>
            <a:r>
              <a:rPr lang="en-US" altLang="zh-CN" sz="1400" dirty="0" err="1">
                <a:latin typeface="Verdana" pitchFamily="34" charset="0"/>
                <a:ea typeface="Verdana" pitchFamily="34" charset="0"/>
                <a:cs typeface="Verdana" pitchFamily="34" charset="0"/>
              </a:rPr>
              <a:t>formnovalidate</a:t>
            </a:r>
            <a:r>
              <a:rPr lang="en-US" altLang="zh-CN" sz="1400" dirty="0">
                <a:latin typeface="Verdana" pitchFamily="34" charset="0"/>
                <a:ea typeface="Verdana" pitchFamily="34" charset="0"/>
                <a:cs typeface="Verdana" pitchFamily="34" charset="0"/>
              </a:rPr>
              <a:t>="true" value="</a:t>
            </a:r>
            <a:r>
              <a:rPr lang="zh-CN" altLang="en-US" sz="1400" dirty="0">
                <a:latin typeface="Verdana" pitchFamily="34" charset="0"/>
                <a:cs typeface="Verdana" pitchFamily="34" charset="0"/>
              </a:rPr>
              <a:t>不要求验证提交</a:t>
            </a:r>
            <a:r>
              <a:rPr lang="en-US" altLang="zh-CN" sz="1400" dirty="0">
                <a:latin typeface="Verdana" pitchFamily="34" charset="0"/>
                <a:ea typeface="Verdana" pitchFamily="34" charset="0"/>
                <a:cs typeface="Verdana" pitchFamily="34" charset="0"/>
              </a:rPr>
              <a:t>" /&gt;&lt;!-- </a:t>
            </a:r>
            <a:r>
              <a:rPr lang="zh-CN" altLang="en-US" sz="1400" dirty="0">
                <a:latin typeface="Verdana" pitchFamily="34" charset="0"/>
                <a:cs typeface="Verdana" pitchFamily="34" charset="0"/>
              </a:rPr>
              <a:t>重写</a:t>
            </a:r>
            <a:r>
              <a:rPr lang="en-US" altLang="zh-CN" sz="1400" dirty="0" err="1">
                <a:latin typeface="Verdana" pitchFamily="34" charset="0"/>
                <a:ea typeface="Verdana" pitchFamily="34" charset="0"/>
                <a:cs typeface="Verdana" pitchFamily="34" charset="0"/>
              </a:rPr>
              <a:t>novalidate</a:t>
            </a:r>
            <a:r>
              <a:rPr lang="en-US" altLang="zh-CN" sz="1400" dirty="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type="submit" value="</a:t>
            </a:r>
            <a:r>
              <a:rPr lang="zh-CN" altLang="en-US" sz="1400" dirty="0">
                <a:latin typeface="Verdana" pitchFamily="34" charset="0"/>
                <a:cs typeface="Verdana" pitchFamily="34" charset="0"/>
              </a:rPr>
              <a:t>提交</a:t>
            </a:r>
            <a:r>
              <a:rPr lang="en-US" altLang="zh-CN" sz="1400" dirty="0">
                <a:latin typeface="Verdana" pitchFamily="34" charset="0"/>
                <a:ea typeface="Verdana" pitchFamily="34" charset="0"/>
                <a:cs typeface="Verdana" pitchFamily="34" charset="0"/>
              </a:rPr>
              <a:t>" /&gt;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input </a:t>
            </a:r>
            <a:r>
              <a:rPr lang="zh-CN" altLang="en-US" dirty="0"/>
              <a:t>标记的新增其他属性的应用</a:t>
            </a:r>
          </a:p>
        </p:txBody>
      </p:sp>
      <p:pic>
        <p:nvPicPr>
          <p:cNvPr id="100354" name="Picture 2"/>
          <p:cNvPicPr>
            <a:picLocks noChangeAspect="1" noChangeArrowheads="1"/>
          </p:cNvPicPr>
          <p:nvPr/>
        </p:nvPicPr>
        <p:blipFill>
          <a:blip r:embed="rId2" cstate="print"/>
          <a:srcRect/>
          <a:stretch>
            <a:fillRect/>
          </a:stretch>
        </p:blipFill>
        <p:spPr bwMode="auto">
          <a:xfrm>
            <a:off x="5105400" y="1809750"/>
            <a:ext cx="3605213" cy="1356993"/>
          </a:xfrm>
          <a:prstGeom prst="rect">
            <a:avLst/>
          </a:prstGeom>
          <a:noFill/>
          <a:ln w="9525">
            <a:noFill/>
            <a:miter lim="800000"/>
            <a:headEnd/>
            <a:tailEnd/>
          </a:ln>
        </p:spPr>
      </p:pic>
      <p:pic>
        <p:nvPicPr>
          <p:cNvPr id="100355" name="Picture 3"/>
          <p:cNvPicPr>
            <a:picLocks noChangeAspect="1" noChangeArrowheads="1"/>
          </p:cNvPicPr>
          <p:nvPr/>
        </p:nvPicPr>
        <p:blipFill>
          <a:blip r:embed="rId3" cstate="print"/>
          <a:srcRect/>
          <a:stretch>
            <a:fillRect/>
          </a:stretch>
        </p:blipFill>
        <p:spPr bwMode="auto">
          <a:xfrm>
            <a:off x="4953000" y="3257550"/>
            <a:ext cx="3886200" cy="1240688"/>
          </a:xfrm>
          <a:prstGeom prst="rect">
            <a:avLst/>
          </a:prstGeom>
          <a:noFill/>
          <a:ln w="9525">
            <a:noFill/>
            <a:miter lim="800000"/>
            <a:headEnd/>
            <a:tailEnd/>
          </a:ln>
        </p:spPr>
      </p:pic>
      <p:pic>
        <p:nvPicPr>
          <p:cNvPr id="100356" name="Picture 4"/>
          <p:cNvPicPr>
            <a:picLocks noChangeAspect="1" noChangeArrowheads="1"/>
          </p:cNvPicPr>
          <p:nvPr/>
        </p:nvPicPr>
        <p:blipFill>
          <a:blip r:embed="rId4" cstate="print"/>
          <a:srcRect/>
          <a:stretch>
            <a:fillRect/>
          </a:stretch>
        </p:blipFill>
        <p:spPr bwMode="auto">
          <a:xfrm>
            <a:off x="838200" y="3257550"/>
            <a:ext cx="3657600" cy="1167706"/>
          </a:xfrm>
          <a:prstGeom prst="rect">
            <a:avLst/>
          </a:prstGeom>
          <a:noFill/>
          <a:ln w="9525">
            <a:noFill/>
            <a:miter lim="800000"/>
            <a:headEnd/>
            <a:tailEnd/>
          </a:ln>
        </p:spPr>
      </p:pic>
      <p:pic>
        <p:nvPicPr>
          <p:cNvPr id="100357" name="Picture 5"/>
          <p:cNvPicPr>
            <a:picLocks noChangeAspect="1" noChangeArrowheads="1"/>
          </p:cNvPicPr>
          <p:nvPr/>
        </p:nvPicPr>
        <p:blipFill>
          <a:blip r:embed="rId5" cstate="print"/>
          <a:srcRect/>
          <a:stretch>
            <a:fillRect/>
          </a:stretch>
        </p:blipFill>
        <p:spPr bwMode="auto">
          <a:xfrm>
            <a:off x="762000" y="2038350"/>
            <a:ext cx="3681413" cy="1175308"/>
          </a:xfrm>
          <a:prstGeom prst="rect">
            <a:avLst/>
          </a:prstGeom>
          <a:noFill/>
          <a:ln w="9525">
            <a:noFill/>
            <a:miter lim="800000"/>
            <a:headEnd/>
            <a:tailEnd/>
          </a:ln>
        </p:spPr>
      </p:pic>
      <p:sp>
        <p:nvSpPr>
          <p:cNvPr id="8" name="矩形 7"/>
          <p:cNvSpPr/>
          <p:nvPr/>
        </p:nvSpPr>
        <p:spPr>
          <a:xfrm>
            <a:off x="533400" y="819150"/>
            <a:ext cx="8534400" cy="818750"/>
          </a:xfrm>
          <a:prstGeom prst="rect">
            <a:avLst/>
          </a:prstGeom>
        </p:spPr>
        <p:txBody>
          <a:bodyPr wrap="square">
            <a:spAutoFit/>
          </a:bodyPr>
          <a:lstStyle/>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fieldset</a:t>
            </a:r>
            <a:r>
              <a:rPr lang="en-US" altLang="zh-CN" sz="1400" b="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&lt;/form&gt;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a:t>
            </a:r>
          </a:p>
          <a:p>
            <a:pPr marL="0">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&lt;/html&gt;</a:t>
            </a:r>
            <a:endParaRPr lang="zh-CN" altLang="en-US" sz="2400" b="0" dirty="0">
              <a:latin typeface="Verdana" pitchFamily="34" charset="0"/>
              <a:cs typeface="Verdana"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dirty="0"/>
              <a:t>13.4.2 HTML5 </a:t>
            </a:r>
            <a:r>
              <a:rPr lang="zh-CN" altLang="en-US" dirty="0"/>
              <a:t>新增的表单元素</a:t>
            </a:r>
          </a:p>
        </p:txBody>
      </p:sp>
      <p:sp>
        <p:nvSpPr>
          <p:cNvPr id="5" name="矩形 4"/>
          <p:cNvSpPr/>
          <p:nvPr/>
        </p:nvSpPr>
        <p:spPr>
          <a:xfrm>
            <a:off x="533400" y="819150"/>
            <a:ext cx="8534400" cy="689997"/>
          </a:xfrm>
          <a:prstGeom prst="rect">
            <a:avLst/>
          </a:prstGeom>
        </p:spPr>
        <p:txBody>
          <a:bodyPr wrap="square">
            <a:spAutoFit/>
          </a:bodyPr>
          <a:lstStyle/>
          <a:p>
            <a:pPr>
              <a:lnSpc>
                <a:spcPts val="2500"/>
              </a:lnSpc>
              <a:spcBef>
                <a:spcPts val="0"/>
              </a:spcBef>
            </a:pPr>
            <a:r>
              <a:rPr lang="en-US" altLang="zh-CN" sz="1600" b="0" dirty="0">
                <a:latin typeface="微软雅黑" panose="020B0503020204020204" pitchFamily="34" charset="-122"/>
                <a:ea typeface="微软雅黑" panose="020B0503020204020204" pitchFamily="34" charset="-122"/>
              </a:rPr>
              <a:t>     HTML5 </a:t>
            </a:r>
            <a:r>
              <a:rPr lang="zh-CN" altLang="en-US" sz="1600" b="0" dirty="0">
                <a:latin typeface="微软雅黑" panose="020B0503020204020204" pitchFamily="34" charset="-122"/>
                <a:ea typeface="微软雅黑" panose="020B0503020204020204" pitchFamily="34" charset="-122"/>
              </a:rPr>
              <a:t>新增</a:t>
            </a:r>
            <a:r>
              <a:rPr lang="en-US" altLang="zh-CN" sz="1600" b="0" dirty="0">
                <a:latin typeface="微软雅黑" panose="020B0503020204020204" pitchFamily="34" charset="-122"/>
                <a:ea typeface="微软雅黑" panose="020B0503020204020204" pitchFamily="34" charset="-122"/>
              </a:rPr>
              <a:t>output</a:t>
            </a:r>
            <a:r>
              <a:rPr lang="zh-CN" altLang="en-US" sz="1600" b="0" dirty="0">
                <a:latin typeface="微软雅黑" panose="020B0503020204020204" pitchFamily="34" charset="-122"/>
                <a:ea typeface="微软雅黑" panose="020B0503020204020204" pitchFamily="34" charset="-122"/>
              </a:rPr>
              <a:t>、</a:t>
            </a:r>
            <a:r>
              <a:rPr lang="en-US" altLang="zh-CN" sz="1600" b="0" dirty="0" err="1">
                <a:latin typeface="微软雅黑" panose="020B0503020204020204" pitchFamily="34" charset="-122"/>
                <a:ea typeface="微软雅黑" panose="020B0503020204020204" pitchFamily="34" charset="-122"/>
              </a:rPr>
              <a:t>keygen</a:t>
            </a:r>
            <a:r>
              <a:rPr lang="zh-CN" altLang="en-US" sz="1600" b="0" dirty="0">
                <a:latin typeface="微软雅黑" panose="020B0503020204020204" pitchFamily="34" charset="-122"/>
                <a:ea typeface="微软雅黑" panose="020B0503020204020204" pitchFamily="34" charset="-122"/>
              </a:rPr>
              <a:t>、</a:t>
            </a:r>
            <a:r>
              <a:rPr lang="en-US" altLang="zh-CN" sz="1600" b="0" dirty="0" err="1">
                <a:latin typeface="微软雅黑" panose="020B0503020204020204" pitchFamily="34" charset="-122"/>
                <a:ea typeface="微软雅黑" panose="020B0503020204020204" pitchFamily="34" charset="-122"/>
              </a:rPr>
              <a:t>datalist</a:t>
            </a:r>
            <a:r>
              <a:rPr lang="en-US" altLang="zh-CN" sz="1600" b="0" dirty="0">
                <a:latin typeface="微软雅黑" panose="020B0503020204020204" pitchFamily="34" charset="-122"/>
                <a:ea typeface="微软雅黑" panose="020B0503020204020204" pitchFamily="34" charset="-122"/>
              </a:rPr>
              <a:t> </a:t>
            </a:r>
            <a:r>
              <a:rPr lang="zh-CN" altLang="en-US" sz="1600" b="0" dirty="0">
                <a:latin typeface="微软雅黑" panose="020B0503020204020204" pitchFamily="34" charset="-122"/>
                <a:ea typeface="微软雅黑" panose="020B0503020204020204" pitchFamily="34" charset="-122"/>
              </a:rPr>
              <a:t>等表单元素，其功能描述如表</a:t>
            </a:r>
            <a:r>
              <a:rPr lang="en-US" altLang="zh-CN" sz="1600" b="0" dirty="0">
                <a:latin typeface="微软雅黑" panose="020B0503020204020204" pitchFamily="34" charset="-122"/>
                <a:ea typeface="微软雅黑" panose="020B0503020204020204" pitchFamily="34" charset="-122"/>
              </a:rPr>
              <a:t>13-5 </a:t>
            </a:r>
            <a:r>
              <a:rPr lang="zh-CN" altLang="en-US" sz="1600" b="0" dirty="0">
                <a:latin typeface="微软雅黑" panose="020B0503020204020204" pitchFamily="34" charset="-122"/>
                <a:ea typeface="微软雅黑" panose="020B0503020204020204" pitchFamily="34" charset="-122"/>
              </a:rPr>
              <a:t>所示。</a:t>
            </a:r>
            <a:endParaRPr lang="en-US" altLang="zh-CN" sz="1600" b="0" dirty="0">
              <a:latin typeface="微软雅黑" panose="020B0503020204020204" pitchFamily="34" charset="-122"/>
              <a:ea typeface="微软雅黑" panose="020B0503020204020204" pitchFamily="34" charset="-122"/>
            </a:endParaRPr>
          </a:p>
          <a:p>
            <a:pPr algn="ctr">
              <a:lnSpc>
                <a:spcPts val="2500"/>
              </a:lnSpc>
              <a:spcBef>
                <a:spcPts val="0"/>
              </a:spcBef>
            </a:pPr>
            <a:r>
              <a:rPr lang="zh-CN" altLang="en-US" sz="1200" dirty="0">
                <a:latin typeface="微软雅黑" pitchFamily="34" charset="-122"/>
                <a:ea typeface="微软雅黑" pitchFamily="34" charset="-122"/>
              </a:rPr>
              <a:t>表</a:t>
            </a:r>
            <a:r>
              <a:rPr lang="en-US" altLang="zh-CN" sz="1200" dirty="0">
                <a:latin typeface="微软雅黑" pitchFamily="34" charset="-122"/>
                <a:ea typeface="微软雅黑" pitchFamily="34" charset="-122"/>
              </a:rPr>
              <a:t>13-5 HTML5 </a:t>
            </a:r>
            <a:r>
              <a:rPr lang="zh-CN" altLang="en-US" sz="1200" dirty="0">
                <a:latin typeface="微软雅黑" pitchFamily="34" charset="-122"/>
                <a:ea typeface="微软雅黑" pitchFamily="34" charset="-122"/>
              </a:rPr>
              <a:t>新增表单元素</a:t>
            </a:r>
          </a:p>
        </p:txBody>
      </p:sp>
      <p:graphicFrame>
        <p:nvGraphicFramePr>
          <p:cNvPr id="8" name="表格 7"/>
          <p:cNvGraphicFramePr>
            <a:graphicFrameLocks noGrp="1"/>
          </p:cNvGraphicFramePr>
          <p:nvPr>
            <p:extLst>
              <p:ext uri="{D42A27DB-BD31-4B8C-83A1-F6EECF244321}">
                <p14:modId xmlns:p14="http://schemas.microsoft.com/office/powerpoint/2010/main" val="1377871610"/>
              </p:ext>
            </p:extLst>
          </p:nvPr>
        </p:nvGraphicFramePr>
        <p:xfrm>
          <a:off x="1135865" y="1553673"/>
          <a:ext cx="7467600" cy="989731"/>
        </p:xfrm>
        <a:graphic>
          <a:graphicData uri="http://schemas.openxmlformats.org/drawingml/2006/table">
            <a:tbl>
              <a:tblPr>
                <a:tableStyleId>{5DA37D80-6434-44D0-A028-1B22A696006F}</a:tableStyleId>
              </a:tblPr>
              <a:tblGrid>
                <a:gridCol w="2323253">
                  <a:extLst>
                    <a:ext uri="{9D8B030D-6E8A-4147-A177-3AD203B41FA5}">
                      <a16:colId xmlns:a16="http://schemas.microsoft.com/office/drawing/2014/main" val="20000"/>
                    </a:ext>
                  </a:extLst>
                </a:gridCol>
                <a:gridCol w="5144347">
                  <a:extLst>
                    <a:ext uri="{9D8B030D-6E8A-4147-A177-3AD203B41FA5}">
                      <a16:colId xmlns:a16="http://schemas.microsoft.com/office/drawing/2014/main" val="20001"/>
                    </a:ext>
                  </a:extLst>
                </a:gridCol>
              </a:tblGrid>
              <a:tr h="209862">
                <a:tc>
                  <a:txBody>
                    <a:bodyPr/>
                    <a:lstStyle/>
                    <a:p>
                      <a:pPr algn="ctr">
                        <a:lnSpc>
                          <a:spcPts val="1200"/>
                        </a:lnSpc>
                        <a:spcAft>
                          <a:spcPts val="0"/>
                        </a:spcAft>
                      </a:pPr>
                      <a:r>
                        <a:rPr lang="zh-CN" sz="1200" kern="100" dirty="0">
                          <a:latin typeface="微软雅黑" pitchFamily="34" charset="-122"/>
                          <a:ea typeface="微软雅黑" pitchFamily="34" charset="-122"/>
                        </a:rPr>
                        <a:t>标记名称</a:t>
                      </a:r>
                      <a:endParaRPr lang="zh-CN" sz="1200" kern="100" dirty="0">
                        <a:latin typeface="微软雅黑" pitchFamily="34" charset="-122"/>
                        <a:ea typeface="微软雅黑" pitchFamily="34" charset="-122"/>
                        <a:cs typeface="Verdana" pitchFamily="34" charset="0"/>
                      </a:endParaRPr>
                    </a:p>
                  </a:txBody>
                  <a:tcPr marL="68580" marR="68580" marT="0" marB="0" anchor="ctr"/>
                </a:tc>
                <a:tc>
                  <a:txBody>
                    <a:bodyPr/>
                    <a:lstStyle/>
                    <a:p>
                      <a:pPr algn="ctr">
                        <a:lnSpc>
                          <a:spcPts val="1200"/>
                        </a:lnSpc>
                        <a:spcAft>
                          <a:spcPts val="0"/>
                        </a:spcAft>
                      </a:pPr>
                      <a:r>
                        <a:rPr lang="zh-CN" sz="1200" kern="100" dirty="0">
                          <a:latin typeface="微软雅黑" pitchFamily="34" charset="-122"/>
                          <a:ea typeface="微软雅黑" pitchFamily="34" charset="-122"/>
                        </a:rPr>
                        <a:t>标记功能描述</a:t>
                      </a:r>
                      <a:endParaRPr lang="zh-CN" sz="1200" kern="100" dirty="0">
                        <a:latin typeface="微软雅黑" pitchFamily="34" charset="-122"/>
                        <a:ea typeface="微软雅黑" pitchFamily="34" charset="-122"/>
                        <a:cs typeface="Verdana" pitchFamily="34" charset="0"/>
                      </a:endParaRPr>
                    </a:p>
                  </a:txBody>
                  <a:tcPr marL="68580" marR="68580" marT="0" marB="0" anchor="ctr"/>
                </a:tc>
                <a:extLst>
                  <a:ext uri="{0D108BD9-81ED-4DB2-BD59-A6C34878D82A}">
                    <a16:rowId xmlns:a16="http://schemas.microsoft.com/office/drawing/2014/main" val="10000"/>
                  </a:ext>
                </a:extLst>
              </a:tr>
              <a:tr h="299700">
                <a:tc>
                  <a:txBody>
                    <a:bodyPr/>
                    <a:lstStyle/>
                    <a:p>
                      <a:pPr algn="ctr">
                        <a:lnSpc>
                          <a:spcPts val="1200"/>
                        </a:lnSpc>
                        <a:spcAft>
                          <a:spcPts val="0"/>
                        </a:spcAft>
                      </a:pPr>
                      <a:r>
                        <a:rPr lang="en-US" sz="1200" kern="100" dirty="0">
                          <a:latin typeface="微软雅黑" pitchFamily="34" charset="-122"/>
                          <a:ea typeface="微软雅黑" pitchFamily="34" charset="-122"/>
                        </a:rPr>
                        <a:t>&lt;output&gt;&lt;/output&gt;</a:t>
                      </a:r>
                      <a:endParaRPr lang="zh-CN" sz="1200" kern="100" dirty="0">
                        <a:latin typeface="微软雅黑" pitchFamily="34" charset="-122"/>
                        <a:ea typeface="微软雅黑" pitchFamily="34" charset="-122"/>
                        <a:cs typeface="Verdana" pitchFamily="34" charset="0"/>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定义不同类型的输出，比如脚本的输出。</a:t>
                      </a:r>
                      <a:endParaRPr lang="zh-CN" sz="1200" kern="100" dirty="0">
                        <a:latin typeface="微软雅黑" pitchFamily="34" charset="-122"/>
                        <a:ea typeface="微软雅黑" pitchFamily="34" charset="-122"/>
                        <a:cs typeface="Verdana" pitchFamily="34" charset="0"/>
                      </a:endParaRPr>
                    </a:p>
                  </a:txBody>
                  <a:tcPr marL="68580" marR="68580" marT="0" marB="0" anchor="ctr"/>
                </a:tc>
                <a:extLst>
                  <a:ext uri="{0D108BD9-81ED-4DB2-BD59-A6C34878D82A}">
                    <a16:rowId xmlns:a16="http://schemas.microsoft.com/office/drawing/2014/main" val="10001"/>
                  </a:ext>
                </a:extLst>
              </a:tr>
              <a:tr h="251569">
                <a:tc>
                  <a:txBody>
                    <a:bodyPr/>
                    <a:lstStyle/>
                    <a:p>
                      <a:pPr algn="ctr">
                        <a:lnSpc>
                          <a:spcPts val="1200"/>
                        </a:lnSpc>
                        <a:spcAft>
                          <a:spcPts val="0"/>
                        </a:spcAft>
                      </a:pPr>
                      <a:r>
                        <a:rPr lang="en-US" sz="1200" kern="100" dirty="0">
                          <a:latin typeface="微软雅黑" pitchFamily="34" charset="-122"/>
                          <a:ea typeface="微软雅黑" pitchFamily="34" charset="-122"/>
                        </a:rPr>
                        <a:t>&lt;</a:t>
                      </a:r>
                      <a:r>
                        <a:rPr lang="en-US" sz="1200" kern="100" dirty="0" err="1">
                          <a:latin typeface="微软雅黑" pitchFamily="34" charset="-122"/>
                          <a:ea typeface="微软雅黑" pitchFamily="34" charset="-122"/>
                        </a:rPr>
                        <a:t>keygen</a:t>
                      </a:r>
                      <a:r>
                        <a:rPr lang="en-US" sz="1200" kern="100" dirty="0">
                          <a:latin typeface="微软雅黑" pitchFamily="34" charset="-122"/>
                          <a:ea typeface="微软雅黑" pitchFamily="34" charset="-122"/>
                        </a:rPr>
                        <a:t>&gt;&lt;/</a:t>
                      </a:r>
                      <a:r>
                        <a:rPr lang="en-US" sz="1200" kern="100" dirty="0" err="1">
                          <a:latin typeface="微软雅黑" pitchFamily="34" charset="-122"/>
                          <a:ea typeface="微软雅黑" pitchFamily="34" charset="-122"/>
                        </a:rPr>
                        <a:t>keygen</a:t>
                      </a:r>
                      <a:r>
                        <a:rPr lang="en-US" sz="1200" kern="100" dirty="0">
                          <a:latin typeface="微软雅黑" pitchFamily="34" charset="-122"/>
                          <a:ea typeface="微软雅黑" pitchFamily="34" charset="-122"/>
                        </a:rPr>
                        <a:t>&gt;</a:t>
                      </a:r>
                      <a:endParaRPr lang="zh-CN" sz="1200" kern="100" dirty="0">
                        <a:latin typeface="微软雅黑" pitchFamily="34" charset="-122"/>
                        <a:ea typeface="微软雅黑" pitchFamily="34" charset="-122"/>
                        <a:cs typeface="Verdana" pitchFamily="34" charset="0"/>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规定用于表单的密钥对生成器字段。</a:t>
                      </a:r>
                      <a:endParaRPr lang="zh-CN" sz="1200" kern="100" dirty="0">
                        <a:latin typeface="微软雅黑" pitchFamily="34" charset="-122"/>
                        <a:ea typeface="微软雅黑" pitchFamily="34" charset="-122"/>
                        <a:cs typeface="Verdana" pitchFamily="34" charset="0"/>
                      </a:endParaRPr>
                    </a:p>
                  </a:txBody>
                  <a:tcPr marL="68580" marR="68580" marT="0" marB="0" anchor="ctr"/>
                </a:tc>
                <a:extLst>
                  <a:ext uri="{0D108BD9-81ED-4DB2-BD59-A6C34878D82A}">
                    <a16:rowId xmlns:a16="http://schemas.microsoft.com/office/drawing/2014/main" val="10002"/>
                  </a:ext>
                </a:extLst>
              </a:tr>
              <a:tr h="228600">
                <a:tc>
                  <a:txBody>
                    <a:bodyPr/>
                    <a:lstStyle/>
                    <a:p>
                      <a:pPr algn="ctr">
                        <a:lnSpc>
                          <a:spcPts val="1200"/>
                        </a:lnSpc>
                        <a:spcAft>
                          <a:spcPts val="0"/>
                        </a:spcAft>
                      </a:pPr>
                      <a:r>
                        <a:rPr lang="en-US" sz="1200" kern="100">
                          <a:latin typeface="微软雅黑" pitchFamily="34" charset="-122"/>
                          <a:ea typeface="微软雅黑" pitchFamily="34" charset="-122"/>
                        </a:rPr>
                        <a:t>&lt;datalist&gt;&lt;/datalist&gt;</a:t>
                      </a:r>
                      <a:endParaRPr lang="zh-CN" sz="1200" kern="100">
                        <a:latin typeface="微软雅黑" pitchFamily="34" charset="-122"/>
                        <a:ea typeface="微软雅黑" pitchFamily="34" charset="-122"/>
                        <a:cs typeface="Verdana" pitchFamily="34" charset="0"/>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定义选项列表。与</a:t>
                      </a:r>
                      <a:r>
                        <a:rPr lang="en-US" sz="1200" kern="100" dirty="0">
                          <a:latin typeface="微软雅黑" pitchFamily="34" charset="-122"/>
                          <a:ea typeface="微软雅黑" pitchFamily="34" charset="-122"/>
                        </a:rPr>
                        <a:t>input</a:t>
                      </a:r>
                      <a:r>
                        <a:rPr lang="zh-CN" sz="1200" kern="100" dirty="0">
                          <a:latin typeface="微软雅黑" pitchFamily="34" charset="-122"/>
                          <a:ea typeface="微软雅黑" pitchFamily="34" charset="-122"/>
                        </a:rPr>
                        <a:t>元素配合使用该元素，来定义</a:t>
                      </a:r>
                      <a:r>
                        <a:rPr lang="en-US" sz="1200" kern="100" dirty="0">
                          <a:latin typeface="微软雅黑" pitchFamily="34" charset="-122"/>
                          <a:ea typeface="微软雅黑" pitchFamily="34" charset="-122"/>
                        </a:rPr>
                        <a:t>input</a:t>
                      </a:r>
                      <a:r>
                        <a:rPr lang="zh-CN" sz="1200" kern="100" dirty="0">
                          <a:latin typeface="微软雅黑" pitchFamily="34" charset="-122"/>
                          <a:ea typeface="微软雅黑" pitchFamily="34" charset="-122"/>
                        </a:rPr>
                        <a:t>可能的值。</a:t>
                      </a:r>
                      <a:endParaRPr lang="zh-CN" sz="1200" kern="100" dirty="0">
                        <a:latin typeface="微软雅黑" pitchFamily="34" charset="-122"/>
                        <a:ea typeface="微软雅黑" pitchFamily="34" charset="-122"/>
                        <a:cs typeface="Verdana" pitchFamily="34" charset="0"/>
                      </a:endParaRPr>
                    </a:p>
                  </a:txBody>
                  <a:tcPr marL="68580" marR="68580" marT="0" marB="0" anchor="ctr"/>
                </a:tc>
                <a:extLst>
                  <a:ext uri="{0D108BD9-81ED-4DB2-BD59-A6C34878D82A}">
                    <a16:rowId xmlns:a16="http://schemas.microsoft.com/office/drawing/2014/main" val="10003"/>
                  </a:ext>
                </a:extLst>
              </a:tr>
            </a:tbl>
          </a:graphicData>
        </a:graphic>
      </p:graphicFrame>
      <p:sp>
        <p:nvSpPr>
          <p:cNvPr id="9" name="矩形 8"/>
          <p:cNvSpPr/>
          <p:nvPr/>
        </p:nvSpPr>
        <p:spPr>
          <a:xfrm>
            <a:off x="602465" y="2647000"/>
            <a:ext cx="8534400" cy="1974708"/>
          </a:xfrm>
          <a:prstGeom prst="rect">
            <a:avLst/>
          </a:prstGeom>
        </p:spPr>
        <p:txBody>
          <a:bodyPr wrap="square">
            <a:spAutoFit/>
          </a:bodyPr>
          <a:lstStyle/>
          <a:p>
            <a:pPr>
              <a:lnSpc>
                <a:spcPts val="3000"/>
              </a:lnSpc>
              <a:spcBef>
                <a:spcPts val="0"/>
              </a:spcBef>
            </a:pPr>
            <a:r>
              <a:rPr lang="en-US" altLang="zh-CN" sz="1800" dirty="0">
                <a:latin typeface="微软雅黑" pitchFamily="34" charset="-122"/>
                <a:ea typeface="微软雅黑" pitchFamily="34" charset="-122"/>
              </a:rPr>
              <a:t>1</a:t>
            </a:r>
            <a:r>
              <a:rPr lang="zh-CN" altLang="en-US" sz="1800" dirty="0">
                <a:latin typeface="微软雅黑" pitchFamily="34" charset="-122"/>
                <a:ea typeface="微软雅黑" pitchFamily="34" charset="-122"/>
              </a:rPr>
              <a:t>、</a:t>
            </a:r>
            <a:r>
              <a:rPr lang="en-US" altLang="zh-CN" sz="1800" dirty="0">
                <a:latin typeface="微软雅黑" pitchFamily="34" charset="-122"/>
                <a:ea typeface="微软雅黑" pitchFamily="34" charset="-122"/>
              </a:rPr>
              <a:t>output </a:t>
            </a:r>
            <a:r>
              <a:rPr lang="zh-CN" altLang="en-US" sz="1800" dirty="0">
                <a:latin typeface="微软雅黑" pitchFamily="34" charset="-122"/>
                <a:ea typeface="微软雅黑" pitchFamily="34" charset="-122"/>
              </a:rPr>
              <a:t>标记</a:t>
            </a:r>
          </a:p>
          <a:p>
            <a:pPr>
              <a:lnSpc>
                <a:spcPts val="3000"/>
              </a:lnSpc>
              <a:spcBef>
                <a:spcPts val="0"/>
              </a:spcBef>
            </a:pPr>
            <a:r>
              <a:rPr lang="en-US" altLang="zh-CN" sz="1800" b="0" dirty="0">
                <a:latin typeface="微软雅黑" pitchFamily="34" charset="-122"/>
                <a:ea typeface="微软雅黑" pitchFamily="34" charset="-122"/>
              </a:rPr>
              <a:t>     output </a:t>
            </a:r>
            <a:r>
              <a:rPr lang="zh-CN" altLang="en-US" sz="1800" b="0" dirty="0">
                <a:latin typeface="微软雅黑" pitchFamily="34" charset="-122"/>
                <a:ea typeface="微软雅黑" pitchFamily="34" charset="-122"/>
              </a:rPr>
              <a:t>标记定义不同类型的输出。该标记有</a:t>
            </a:r>
            <a:r>
              <a:rPr lang="en-US" altLang="zh-CN" sz="1800" b="0" dirty="0">
                <a:solidFill>
                  <a:srgbClr val="FF0000"/>
                </a:solidFill>
                <a:latin typeface="微软雅黑" pitchFamily="34" charset="-122"/>
                <a:ea typeface="微软雅黑" pitchFamily="34" charset="-122"/>
              </a:rPr>
              <a:t>for</a:t>
            </a:r>
            <a:r>
              <a:rPr lang="zh-CN" altLang="en-US" sz="1800" b="0" dirty="0">
                <a:solidFill>
                  <a:srgbClr val="FF0000"/>
                </a:solidFill>
                <a:latin typeface="微软雅黑" pitchFamily="34" charset="-122"/>
                <a:ea typeface="微软雅黑" pitchFamily="34" charset="-122"/>
              </a:rPr>
              <a:t>、</a:t>
            </a:r>
            <a:r>
              <a:rPr lang="en-US" altLang="zh-CN" sz="1800" b="0" dirty="0">
                <a:solidFill>
                  <a:srgbClr val="FF0000"/>
                </a:solidFill>
                <a:latin typeface="微软雅黑" pitchFamily="34" charset="-122"/>
                <a:ea typeface="微软雅黑" pitchFamily="34" charset="-122"/>
              </a:rPr>
              <a:t>form</a:t>
            </a:r>
            <a:r>
              <a:rPr lang="zh-CN" altLang="en-US" sz="1800" b="0" dirty="0">
                <a:solidFill>
                  <a:srgbClr val="FF0000"/>
                </a:solidFill>
                <a:latin typeface="微软雅黑" pitchFamily="34" charset="-122"/>
                <a:ea typeface="微软雅黑" pitchFamily="34" charset="-122"/>
              </a:rPr>
              <a:t>、</a:t>
            </a:r>
            <a:r>
              <a:rPr lang="en-US" altLang="zh-CN" sz="1800" b="0" dirty="0">
                <a:solidFill>
                  <a:srgbClr val="FF0000"/>
                </a:solidFill>
                <a:latin typeface="微软雅黑" pitchFamily="34" charset="-122"/>
                <a:ea typeface="微软雅黑" pitchFamily="34" charset="-122"/>
              </a:rPr>
              <a:t>name </a:t>
            </a:r>
            <a:r>
              <a:rPr lang="zh-CN" altLang="en-US" sz="1800" b="0" dirty="0">
                <a:latin typeface="微软雅黑" pitchFamily="34" charset="-122"/>
                <a:ea typeface="微软雅黑" pitchFamily="34" charset="-122"/>
              </a:rPr>
              <a:t>三个属性。</a:t>
            </a:r>
            <a:r>
              <a:rPr lang="en-US" altLang="zh-CN" sz="1800" b="0" dirty="0">
                <a:latin typeface="微软雅黑" pitchFamily="34" charset="-122"/>
                <a:ea typeface="微软雅黑" pitchFamily="34" charset="-122"/>
              </a:rPr>
              <a:t>for </a:t>
            </a:r>
            <a:r>
              <a:rPr lang="zh-CN" altLang="en-US" sz="1800" b="0" dirty="0">
                <a:latin typeface="微软雅黑" pitchFamily="34" charset="-122"/>
                <a:ea typeface="微软雅黑" pitchFamily="34" charset="-122"/>
              </a:rPr>
              <a:t>属性用于描述计算中使用的元素与计算结果之间的关系，其值为每一元素的</a:t>
            </a:r>
            <a:r>
              <a:rPr lang="en-US" altLang="zh-CN" sz="1800" b="0" dirty="0">
                <a:latin typeface="微软雅黑" pitchFamily="34" charset="-122"/>
                <a:ea typeface="微软雅黑" pitchFamily="34" charset="-122"/>
              </a:rPr>
              <a:t>id</a:t>
            </a:r>
            <a:r>
              <a:rPr lang="zh-CN" altLang="en-US" sz="1800" b="0" dirty="0">
                <a:latin typeface="微软雅黑" pitchFamily="34" charset="-122"/>
                <a:ea typeface="微软雅黑" pitchFamily="34" charset="-122"/>
              </a:rPr>
              <a:t>，多个</a:t>
            </a:r>
            <a:r>
              <a:rPr lang="en-US" altLang="zh-CN" sz="1800" b="0" dirty="0">
                <a:latin typeface="微软雅黑" pitchFamily="34" charset="-122"/>
                <a:ea typeface="微软雅黑" pitchFamily="34" charset="-122"/>
              </a:rPr>
              <a:t>id </a:t>
            </a:r>
            <a:r>
              <a:rPr lang="zh-CN" altLang="en-US" sz="1800" b="0" dirty="0">
                <a:latin typeface="微软雅黑" pitchFamily="34" charset="-122"/>
                <a:ea typeface="微软雅黑" pitchFamily="34" charset="-122"/>
              </a:rPr>
              <a:t>之间用空格分隔。</a:t>
            </a:r>
            <a:r>
              <a:rPr lang="en-US" altLang="zh-CN" sz="1800" b="0" dirty="0">
                <a:latin typeface="微软雅黑" pitchFamily="34" charset="-122"/>
                <a:ea typeface="微软雅黑" pitchFamily="34" charset="-122"/>
              </a:rPr>
              <a:t>form </a:t>
            </a:r>
            <a:r>
              <a:rPr lang="zh-CN" altLang="en-US" sz="1800" b="0" dirty="0">
                <a:latin typeface="微软雅黑" pitchFamily="34" charset="-122"/>
                <a:ea typeface="微软雅黑" pitchFamily="34" charset="-122"/>
              </a:rPr>
              <a:t>属性用于定义输入字段所属的一个或多个表单。</a:t>
            </a:r>
            <a:r>
              <a:rPr lang="en-US" altLang="zh-CN" sz="1800" b="0" dirty="0">
                <a:latin typeface="微软雅黑" pitchFamily="34" charset="-122"/>
                <a:ea typeface="微软雅黑" pitchFamily="34" charset="-122"/>
              </a:rPr>
              <a:t>name </a:t>
            </a:r>
            <a:r>
              <a:rPr lang="zh-CN" altLang="en-US" sz="1800" b="0" dirty="0">
                <a:latin typeface="微软雅黑" pitchFamily="34" charset="-122"/>
                <a:ea typeface="微软雅黑" pitchFamily="34" charset="-122"/>
              </a:rPr>
              <a:t>属性用于定义对象的唯一名称（表单提交时使用）。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新增</a:t>
            </a:r>
            <a:r>
              <a:rPr lang="en-US" altLang="zh-CN" dirty="0"/>
              <a:t>output </a:t>
            </a:r>
            <a:r>
              <a:rPr lang="zh-CN" altLang="en-US" dirty="0"/>
              <a:t>标记的应用</a:t>
            </a:r>
          </a:p>
        </p:txBody>
      </p:sp>
      <p:sp>
        <p:nvSpPr>
          <p:cNvPr id="3" name="内容占位符 2"/>
          <p:cNvSpPr>
            <a:spLocks noGrp="1"/>
          </p:cNvSpPr>
          <p:nvPr>
            <p:ph idx="1"/>
          </p:nvPr>
        </p:nvSpPr>
        <p:spPr>
          <a:xfrm>
            <a:off x="533400" y="819150"/>
            <a:ext cx="5105400" cy="3886199"/>
          </a:xfrm>
        </p:spPr>
        <p:txBody>
          <a:bodyPr/>
          <a:lstStyle/>
          <a:p>
            <a:pPr>
              <a:lnSpc>
                <a:spcPts val="1400"/>
              </a:lnSpc>
              <a:spcBef>
                <a:spcPts val="0"/>
              </a:spcBef>
              <a:spcAft>
                <a:spcPts val="0"/>
              </a:spcAft>
              <a:buNone/>
            </a:pPr>
            <a:r>
              <a:rPr lang="en-US" altLang="zh-CN" sz="1400" dirty="0"/>
              <a:t>&lt;!-- edu_13_4_4.html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&lt;title&gt;HTML5</a:t>
            </a:r>
            <a:r>
              <a:rPr lang="zh-CN" altLang="en-US" sz="1400" dirty="0"/>
              <a:t>的</a:t>
            </a:r>
            <a:r>
              <a:rPr lang="en-US" altLang="zh-CN" sz="1400" dirty="0"/>
              <a:t>input</a:t>
            </a:r>
            <a:r>
              <a:rPr lang="zh-CN" altLang="en-US" sz="1400" dirty="0"/>
              <a:t>标记新增部分属性的应用</a:t>
            </a:r>
            <a:r>
              <a:rPr lang="en-US" altLang="zh-CN" sz="1400" dirty="0"/>
              <a:t>&lt;/title&gt;</a:t>
            </a:r>
          </a:p>
          <a:p>
            <a:pPr>
              <a:lnSpc>
                <a:spcPts val="1400"/>
              </a:lnSpc>
              <a:spcBef>
                <a:spcPts val="0"/>
              </a:spcBef>
              <a:spcAft>
                <a:spcPts val="0"/>
              </a:spcAft>
              <a:buNone/>
            </a:pPr>
            <a:r>
              <a:rPr lang="en-US" altLang="zh-CN" sz="1400" dirty="0"/>
              <a:t>&lt;script type="text/</a:t>
            </a:r>
            <a:r>
              <a:rPr lang="en-US" altLang="zh-CN" sz="1400" dirty="0" err="1"/>
              <a:t>javascript</a:t>
            </a:r>
            <a:r>
              <a:rPr lang="en-US" altLang="zh-CN" sz="1400" dirty="0"/>
              <a:t>" </a:t>
            </a:r>
            <a:r>
              <a:rPr lang="en-US" altLang="zh-CN" sz="1400" dirty="0" err="1"/>
              <a:t>src</a:t>
            </a:r>
            <a:r>
              <a:rPr lang="en-US" altLang="zh-CN" sz="1400" dirty="0"/>
              <a:t>="html5shiv.js"&gt;&lt;/script&gt;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r>
              <a:rPr lang="en-US" altLang="zh-CN" sz="1400" dirty="0"/>
              <a:t>&lt;form </a:t>
            </a:r>
            <a:r>
              <a:rPr lang="en-US" altLang="zh-CN" sz="1400" dirty="0" err="1"/>
              <a:t>oninput</a:t>
            </a:r>
            <a:r>
              <a:rPr lang="en-US" altLang="zh-CN" sz="1400" dirty="0"/>
              <a:t>="</a:t>
            </a:r>
            <a:r>
              <a:rPr lang="en-US" altLang="zh-CN" sz="1400" dirty="0" err="1"/>
              <a:t>sum.value</a:t>
            </a:r>
            <a:r>
              <a:rPr lang="en-US" altLang="zh-CN" sz="1400" dirty="0"/>
              <a:t>=</a:t>
            </a:r>
            <a:r>
              <a:rPr lang="en-US" altLang="zh-CN" sz="1400" dirty="0" err="1"/>
              <a:t>parseInt</a:t>
            </a:r>
            <a:r>
              <a:rPr lang="en-US" altLang="zh-CN" sz="1400" dirty="0"/>
              <a:t>(num1.value)+</a:t>
            </a:r>
            <a:r>
              <a:rPr lang="en-US" altLang="zh-CN" sz="1400" dirty="0" err="1"/>
              <a:t>parseInt</a:t>
            </a:r>
            <a:r>
              <a:rPr lang="en-US" altLang="zh-CN" sz="1400" dirty="0"/>
              <a:t>(num2.value)"&gt;</a:t>
            </a:r>
          </a:p>
          <a:p>
            <a:pPr>
              <a:lnSpc>
                <a:spcPts val="1400"/>
              </a:lnSpc>
              <a:spcBef>
                <a:spcPts val="0"/>
              </a:spcBef>
              <a:spcAft>
                <a:spcPts val="0"/>
              </a:spcAft>
              <a:buNone/>
            </a:pPr>
            <a:r>
              <a:rPr lang="en-US" altLang="zh-CN" sz="1400" dirty="0"/>
              <a:t>0&lt;input type="range" id="num1" value="50" min="0" max="100"&gt;100</a:t>
            </a:r>
          </a:p>
          <a:p>
            <a:pPr>
              <a:lnSpc>
                <a:spcPts val="1400"/>
              </a:lnSpc>
              <a:spcBef>
                <a:spcPts val="0"/>
              </a:spcBef>
              <a:spcAft>
                <a:spcPts val="0"/>
              </a:spcAft>
              <a:buNone/>
            </a:pPr>
            <a:r>
              <a:rPr lang="en-US" altLang="zh-CN" sz="1400" dirty="0"/>
              <a:t>+&lt;input type="number" id="num2" value="50"&gt;</a:t>
            </a:r>
          </a:p>
          <a:p>
            <a:pPr>
              <a:lnSpc>
                <a:spcPts val="1400"/>
              </a:lnSpc>
              <a:spcBef>
                <a:spcPts val="0"/>
              </a:spcBef>
              <a:spcAft>
                <a:spcPts val="0"/>
              </a:spcAft>
              <a:buNone/>
            </a:pPr>
            <a:r>
              <a:rPr lang="en-US" altLang="zh-CN" sz="1400" dirty="0"/>
              <a:t>=&lt;output name="sum" for="num1 num2"&gt;&lt;/output&gt;</a:t>
            </a:r>
          </a:p>
          <a:p>
            <a:pPr>
              <a:lnSpc>
                <a:spcPts val="1400"/>
              </a:lnSpc>
              <a:spcBef>
                <a:spcPts val="0"/>
              </a:spcBef>
              <a:spcAft>
                <a:spcPts val="0"/>
              </a:spcAft>
              <a:buNone/>
            </a:pPr>
            <a:r>
              <a:rPr lang="en-US" altLang="zh-CN" sz="1400" dirty="0"/>
              <a:t>&lt;/form&gt;</a:t>
            </a:r>
          </a:p>
          <a:p>
            <a:pPr>
              <a:lnSpc>
                <a:spcPts val="1400"/>
              </a:lnSpc>
              <a:spcBef>
                <a:spcPts val="0"/>
              </a:spcBef>
              <a:spcAft>
                <a:spcPts val="0"/>
              </a:spcAft>
              <a:buNone/>
            </a:pPr>
            <a:r>
              <a:rPr lang="en-US" altLang="zh-CN" sz="1400" dirty="0"/>
              <a:t>&lt;p&gt;&lt;strong&gt;</a:t>
            </a:r>
            <a:r>
              <a:rPr lang="zh-CN" altLang="en-US" sz="1400" dirty="0"/>
              <a:t>注意</a:t>
            </a:r>
            <a:r>
              <a:rPr lang="en-US" altLang="zh-CN" sz="1400" dirty="0"/>
              <a:t>:&lt;/strong&gt;IE</a:t>
            </a:r>
            <a:r>
              <a:rPr lang="zh-CN" altLang="en-US" sz="1400" dirty="0"/>
              <a:t>浏览器不支持</a:t>
            </a:r>
            <a:r>
              <a:rPr lang="en-US" altLang="zh-CN" sz="1400" dirty="0"/>
              <a:t>output</a:t>
            </a:r>
            <a:r>
              <a:rPr lang="zh-CN" altLang="en-US" sz="1400" dirty="0"/>
              <a:t>标记。</a:t>
            </a:r>
            <a:r>
              <a:rPr lang="en-US" altLang="zh-CN" sz="1400" dirty="0"/>
              <a:t>&lt;/p&gt;</a:t>
            </a:r>
          </a:p>
          <a:p>
            <a:pPr>
              <a:lnSpc>
                <a:spcPts val="1400"/>
              </a:lnSpc>
              <a:spcBef>
                <a:spcPts val="0"/>
              </a:spcBef>
              <a:spcAft>
                <a:spcPts val="0"/>
              </a:spcAft>
              <a:buNone/>
            </a:pPr>
            <a:r>
              <a:rPr lang="en-US" altLang="zh-CN" sz="1400" dirty="0"/>
              <a:t>&lt;/body&gt;</a:t>
            </a:r>
          </a:p>
          <a:p>
            <a:pPr>
              <a:lnSpc>
                <a:spcPts val="1400"/>
              </a:lnSpc>
              <a:spcBef>
                <a:spcPts val="0"/>
              </a:spcBef>
              <a:spcAft>
                <a:spcPts val="0"/>
              </a:spcAft>
              <a:buNone/>
            </a:pPr>
            <a:r>
              <a:rPr lang="en-US" altLang="zh-CN" sz="1400" dirty="0"/>
              <a:t>&lt;/html&gt;</a:t>
            </a:r>
            <a:endParaRPr lang="zh-CN" altLang="en-US" sz="1400" dirty="0"/>
          </a:p>
        </p:txBody>
      </p:sp>
      <p:pic>
        <p:nvPicPr>
          <p:cNvPr id="96257" name="Picture 1"/>
          <p:cNvPicPr>
            <a:picLocks noChangeAspect="1" noChangeArrowheads="1"/>
          </p:cNvPicPr>
          <p:nvPr/>
        </p:nvPicPr>
        <p:blipFill>
          <a:blip r:embed="rId2" cstate="print"/>
          <a:srcRect/>
          <a:stretch>
            <a:fillRect/>
          </a:stretch>
        </p:blipFill>
        <p:spPr bwMode="auto">
          <a:xfrm>
            <a:off x="5753100" y="1123950"/>
            <a:ext cx="3238500" cy="1131734"/>
          </a:xfrm>
          <a:prstGeom prst="rect">
            <a:avLst/>
          </a:prstGeom>
          <a:noFill/>
          <a:ln w="9525">
            <a:noFill/>
            <a:miter lim="800000"/>
            <a:headEnd/>
            <a:tailEnd/>
          </a:ln>
        </p:spPr>
      </p:pic>
      <p:pic>
        <p:nvPicPr>
          <p:cNvPr id="96258" name="Picture 2"/>
          <p:cNvPicPr>
            <a:picLocks noChangeAspect="1" noChangeArrowheads="1"/>
          </p:cNvPicPr>
          <p:nvPr/>
        </p:nvPicPr>
        <p:blipFill>
          <a:blip r:embed="rId3" cstate="print"/>
          <a:srcRect/>
          <a:stretch>
            <a:fillRect/>
          </a:stretch>
        </p:blipFill>
        <p:spPr bwMode="auto">
          <a:xfrm>
            <a:off x="5791200" y="2724150"/>
            <a:ext cx="3152775" cy="1059072"/>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13.4.2 HTML5 </a:t>
            </a:r>
            <a:r>
              <a:rPr lang="zh-CN" altLang="en-US" dirty="0"/>
              <a:t>新增的表单元素</a:t>
            </a:r>
          </a:p>
        </p:txBody>
      </p:sp>
      <p:sp>
        <p:nvSpPr>
          <p:cNvPr id="3" name="内容占位符 2"/>
          <p:cNvSpPr>
            <a:spLocks noGrp="1"/>
          </p:cNvSpPr>
          <p:nvPr>
            <p:ph idx="1"/>
          </p:nvPr>
        </p:nvSpPr>
        <p:spPr>
          <a:xfrm>
            <a:off x="533400" y="819151"/>
            <a:ext cx="8509000" cy="3810000"/>
          </a:xfrm>
        </p:spPr>
        <p:txBody>
          <a:bodyPr/>
          <a:lstStyle/>
          <a:p>
            <a:pPr>
              <a:lnSpc>
                <a:spcPts val="3000"/>
              </a:lnSpc>
              <a:spcBef>
                <a:spcPts val="0"/>
              </a:spcBef>
              <a:spcAft>
                <a:spcPts val="0"/>
              </a:spcAft>
              <a:buNone/>
            </a:pPr>
            <a:r>
              <a:rPr lang="en-US" altLang="zh-CN" sz="1600" b="1" dirty="0"/>
              <a:t>2</a:t>
            </a:r>
            <a:r>
              <a:rPr lang="zh-CN" altLang="en-US" sz="1600" b="1" dirty="0"/>
              <a:t>、</a:t>
            </a:r>
            <a:r>
              <a:rPr lang="en-US" altLang="zh-CN" sz="1600" b="1" dirty="0"/>
              <a:t>keygen </a:t>
            </a:r>
            <a:r>
              <a:rPr lang="zh-CN" altLang="en-US" sz="1600" b="1" dirty="0"/>
              <a:t>标记</a:t>
            </a:r>
          </a:p>
          <a:p>
            <a:pPr marL="0" indent="0">
              <a:lnSpc>
                <a:spcPts val="3000"/>
              </a:lnSpc>
              <a:spcBef>
                <a:spcPts val="0"/>
              </a:spcBef>
              <a:spcAft>
                <a:spcPts val="0"/>
              </a:spcAft>
              <a:buNone/>
            </a:pPr>
            <a:r>
              <a:rPr lang="en-US" altLang="zh-CN" sz="1600" dirty="0"/>
              <a:t>     keygen </a:t>
            </a:r>
            <a:r>
              <a:rPr lang="zh-CN" altLang="en-US" sz="1600" dirty="0"/>
              <a:t>标记用来提供一种验证用户的可靠方法。</a:t>
            </a:r>
            <a:r>
              <a:rPr lang="en-US" altLang="zh-CN" sz="1600" dirty="0"/>
              <a:t>keygen </a:t>
            </a:r>
            <a:r>
              <a:rPr lang="zh-CN" altLang="en-US" sz="1600" dirty="0"/>
              <a:t>元素是密钥对生成器（</a:t>
            </a:r>
            <a:r>
              <a:rPr lang="en-US" altLang="zh-CN" sz="1600" dirty="0"/>
              <a:t>key-</a:t>
            </a:r>
            <a:r>
              <a:rPr lang="en-US" altLang="zh-CN" sz="1600" dirty="0" err="1"/>
              <a:t>pairgenerator</a:t>
            </a:r>
            <a:r>
              <a:rPr lang="zh-CN" altLang="en-US" sz="1600" dirty="0"/>
              <a:t>）。当提交表单时，会生成两个键：一个是私钥（</a:t>
            </a:r>
            <a:r>
              <a:rPr lang="en-US" altLang="zh-CN" sz="1600" dirty="0"/>
              <a:t>private key</a:t>
            </a:r>
            <a:r>
              <a:rPr lang="zh-CN" altLang="en-US" sz="1600" dirty="0"/>
              <a:t>），一个公钥（</a:t>
            </a:r>
            <a:r>
              <a:rPr lang="en-US" altLang="zh-CN" sz="1600" dirty="0"/>
              <a:t>public key</a:t>
            </a:r>
            <a:r>
              <a:rPr lang="zh-CN" altLang="en-US" sz="1600" dirty="0"/>
              <a:t>）。私钥存储于客户端，公钥则被发送到服务器。公钥可用于之后验证用户的客户端证书（</a:t>
            </a:r>
            <a:r>
              <a:rPr lang="en-US" altLang="zh-CN" sz="1600" dirty="0" err="1"/>
              <a:t>clientcertificate</a:t>
            </a:r>
            <a:r>
              <a:rPr lang="zh-CN" altLang="en-US" sz="1600" dirty="0"/>
              <a:t>）。目前，浏览器对此元素的糟糕的支持度不足以使其成为一种有用的安全标准。</a:t>
            </a:r>
            <a:endParaRPr lang="en-US" altLang="zh-CN" sz="1600" dirty="0"/>
          </a:p>
          <a:p>
            <a:pPr>
              <a:lnSpc>
                <a:spcPts val="3000"/>
              </a:lnSpc>
              <a:spcBef>
                <a:spcPts val="0"/>
              </a:spcBef>
              <a:spcAft>
                <a:spcPts val="0"/>
              </a:spcAft>
              <a:buNone/>
            </a:pPr>
            <a:r>
              <a:rPr lang="en-US" altLang="zh-CN" sz="1600" b="1" dirty="0"/>
              <a:t>3</a:t>
            </a:r>
            <a:r>
              <a:rPr lang="zh-CN" altLang="en-US" sz="1600" b="1" dirty="0"/>
              <a:t>、</a:t>
            </a:r>
            <a:r>
              <a:rPr lang="en-US" altLang="zh-CN" sz="1600" b="1" dirty="0" err="1"/>
              <a:t>datalist</a:t>
            </a:r>
            <a:r>
              <a:rPr lang="en-US" altLang="zh-CN" sz="1600" b="1" dirty="0"/>
              <a:t> </a:t>
            </a:r>
            <a:r>
              <a:rPr lang="zh-CN" altLang="en-US" sz="1600" b="1" dirty="0"/>
              <a:t>标记</a:t>
            </a:r>
          </a:p>
          <a:p>
            <a:pPr marL="0" indent="0">
              <a:lnSpc>
                <a:spcPts val="3000"/>
              </a:lnSpc>
              <a:spcBef>
                <a:spcPts val="0"/>
              </a:spcBef>
              <a:spcAft>
                <a:spcPts val="0"/>
              </a:spcAft>
              <a:buNone/>
            </a:pPr>
            <a:r>
              <a:rPr lang="en-US" altLang="zh-CN" sz="1600" dirty="0"/>
              <a:t>     </a:t>
            </a:r>
            <a:r>
              <a:rPr lang="en-US" altLang="zh-CN" sz="1600" dirty="0" err="1"/>
              <a:t>datalist</a:t>
            </a:r>
            <a:r>
              <a:rPr lang="en-US" altLang="zh-CN" sz="1600" dirty="0"/>
              <a:t> </a:t>
            </a:r>
            <a:r>
              <a:rPr lang="zh-CN" altLang="en-US" sz="1600" dirty="0"/>
              <a:t>标记规定了</a:t>
            </a:r>
            <a:r>
              <a:rPr lang="en-US" altLang="zh-CN" sz="1600" dirty="0"/>
              <a:t>input </a:t>
            </a:r>
            <a:r>
              <a:rPr lang="zh-CN" altLang="en-US" sz="1600" dirty="0"/>
              <a:t>标记可能的选项列表。</a:t>
            </a:r>
            <a:r>
              <a:rPr lang="en-US" altLang="zh-CN" sz="1600" dirty="0"/>
              <a:t>datalist </a:t>
            </a:r>
            <a:r>
              <a:rPr lang="zh-CN" altLang="en-US" sz="1600" dirty="0"/>
              <a:t>标记被用来为</a:t>
            </a:r>
            <a:r>
              <a:rPr lang="en-US" altLang="zh-CN" sz="1600" dirty="0"/>
              <a:t>input </a:t>
            </a:r>
            <a:r>
              <a:rPr lang="zh-CN" altLang="en-US" sz="1600" dirty="0"/>
              <a:t>标记提供“自动完成”的特性。使用</a:t>
            </a:r>
            <a:r>
              <a:rPr lang="en-US" altLang="zh-CN" sz="1600" dirty="0"/>
              <a:t>input </a:t>
            </a:r>
            <a:r>
              <a:rPr lang="zh-CN" altLang="en-US" sz="1600" dirty="0"/>
              <a:t>标记的</a:t>
            </a:r>
            <a:r>
              <a:rPr lang="en-US" altLang="zh-CN" sz="1600" dirty="0"/>
              <a:t>list </a:t>
            </a:r>
            <a:r>
              <a:rPr lang="zh-CN" altLang="en-US" sz="1600" dirty="0"/>
              <a:t>属性来绑定</a:t>
            </a:r>
            <a:r>
              <a:rPr lang="en-US" altLang="zh-CN" sz="1600" dirty="0"/>
              <a:t>datalist </a:t>
            </a:r>
            <a:r>
              <a:rPr lang="zh-CN" altLang="en-US" sz="1600" dirty="0"/>
              <a:t>元素（</a:t>
            </a:r>
            <a:r>
              <a:rPr lang="en-US" altLang="zh-CN" sz="1600" dirty="0"/>
              <a:t>list </a:t>
            </a:r>
            <a:r>
              <a:rPr lang="zh-CN" altLang="en-US" sz="1600" dirty="0"/>
              <a:t>属性</a:t>
            </a:r>
            <a:r>
              <a:rPr lang="en-US" altLang="zh-CN" sz="1600" dirty="0"/>
              <a:t>=</a:t>
            </a:r>
            <a:r>
              <a:rPr lang="en-US" altLang="zh-CN" sz="1600" dirty="0" err="1"/>
              <a:t>datalist</a:t>
            </a:r>
            <a:r>
              <a:rPr lang="en-US" altLang="zh-CN" sz="1600" dirty="0"/>
              <a:t> </a:t>
            </a:r>
            <a:r>
              <a:rPr lang="zh-CN" altLang="en-US" sz="1600" dirty="0"/>
              <a:t>的</a:t>
            </a:r>
            <a:r>
              <a:rPr lang="en-US" altLang="zh-CN" sz="1600" dirty="0"/>
              <a:t>id </a:t>
            </a:r>
            <a:r>
              <a:rPr lang="zh-CN" altLang="en-US" sz="1600" dirty="0"/>
              <a:t>属性值）。</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13.1.1 HTML5 </a:t>
            </a:r>
            <a:r>
              <a:rPr lang="zh-CN" altLang="en-US" dirty="0"/>
              <a:t>的八个特性</a:t>
            </a:r>
          </a:p>
        </p:txBody>
      </p:sp>
      <p:sp>
        <p:nvSpPr>
          <p:cNvPr id="3" name="内容占位符 2"/>
          <p:cNvSpPr>
            <a:spLocks noGrp="1"/>
          </p:cNvSpPr>
          <p:nvPr>
            <p:ph idx="1"/>
          </p:nvPr>
        </p:nvSpPr>
        <p:spPr>
          <a:xfrm>
            <a:off x="533400" y="819151"/>
            <a:ext cx="8509000" cy="3810000"/>
          </a:xfrm>
        </p:spPr>
        <p:txBody>
          <a:bodyPr/>
          <a:lstStyle/>
          <a:p>
            <a:pPr>
              <a:lnSpc>
                <a:spcPts val="3000"/>
              </a:lnSpc>
              <a:spcBef>
                <a:spcPts val="600"/>
              </a:spcBef>
              <a:spcAft>
                <a:spcPts val="0"/>
              </a:spcAft>
              <a:buNone/>
            </a:pPr>
            <a:r>
              <a:rPr lang="en-US" altLang="zh-CN" sz="1800" b="1" dirty="0"/>
              <a:t>5</a:t>
            </a:r>
            <a:r>
              <a:rPr lang="zh-CN" altLang="en-US" sz="1800" b="1" dirty="0"/>
              <a:t>、</a:t>
            </a:r>
            <a:r>
              <a:rPr lang="zh-CN" altLang="zh-CN" sz="1800" b="1" dirty="0"/>
              <a:t>三维、图形与特效特性（</a:t>
            </a:r>
            <a:r>
              <a:rPr lang="en-US" altLang="zh-CN" sz="1800" b="1" dirty="0"/>
              <a:t>3D</a:t>
            </a:r>
            <a:r>
              <a:rPr lang="zh-CN" altLang="zh-CN" sz="1800" b="1" dirty="0"/>
              <a:t>、</a:t>
            </a:r>
            <a:r>
              <a:rPr lang="en-US" altLang="zh-CN" sz="1800" b="1" dirty="0"/>
              <a:t>Graphics &amp; Effects</a:t>
            </a:r>
            <a:r>
              <a:rPr lang="zh-CN" altLang="zh-CN" sz="1800" b="1" dirty="0"/>
              <a:t>）。</a:t>
            </a:r>
            <a:r>
              <a:rPr lang="zh-CN" altLang="zh-CN" sz="1800" dirty="0"/>
              <a:t>基于</a:t>
            </a:r>
            <a:r>
              <a:rPr lang="en-US" altLang="zh-CN" sz="1800" dirty="0"/>
              <a:t>SVG</a:t>
            </a:r>
            <a:r>
              <a:rPr lang="zh-CN" altLang="zh-CN" sz="1800" dirty="0"/>
              <a:t>、</a:t>
            </a:r>
            <a:r>
              <a:rPr lang="en-US" altLang="zh-CN" sz="1800" dirty="0"/>
              <a:t>Canvas</a:t>
            </a:r>
            <a:r>
              <a:rPr lang="zh-CN" altLang="zh-CN" sz="1800" dirty="0"/>
              <a:t>、</a:t>
            </a:r>
            <a:r>
              <a:rPr lang="en-US" altLang="zh-CN" sz="1800" dirty="0"/>
              <a:t>WebGL</a:t>
            </a:r>
            <a:r>
              <a:rPr lang="zh-CN" altLang="zh-CN" sz="1800" dirty="0"/>
              <a:t>及</a:t>
            </a:r>
            <a:r>
              <a:rPr lang="en-US" altLang="zh-CN" sz="1800" dirty="0"/>
              <a:t>CSS3</a:t>
            </a:r>
            <a:r>
              <a:rPr lang="zh-CN" altLang="zh-CN" sz="1800" dirty="0"/>
              <a:t>的</a:t>
            </a:r>
            <a:r>
              <a:rPr lang="en-US" altLang="zh-CN" sz="1800" dirty="0"/>
              <a:t>3D</a:t>
            </a:r>
            <a:r>
              <a:rPr lang="zh-CN" altLang="zh-CN" sz="1800" dirty="0"/>
              <a:t>功能，用户会惊叹于在浏览器中，所呈现的惊人视觉效果。</a:t>
            </a:r>
          </a:p>
          <a:p>
            <a:pPr>
              <a:lnSpc>
                <a:spcPts val="3000"/>
              </a:lnSpc>
              <a:spcBef>
                <a:spcPts val="600"/>
              </a:spcBef>
              <a:spcAft>
                <a:spcPts val="0"/>
              </a:spcAft>
              <a:buNone/>
            </a:pPr>
            <a:r>
              <a:rPr lang="en-US" altLang="zh-CN" sz="1800" b="1" dirty="0"/>
              <a:t>6</a:t>
            </a:r>
            <a:r>
              <a:rPr lang="zh-CN" altLang="en-US" sz="1800" b="1" dirty="0"/>
              <a:t>、</a:t>
            </a:r>
            <a:r>
              <a:rPr lang="zh-CN" altLang="zh-CN" sz="1800" b="1" dirty="0"/>
              <a:t>性能与集成特性（</a:t>
            </a:r>
            <a:r>
              <a:rPr lang="en-US" altLang="zh-CN" sz="1800" b="1" dirty="0"/>
              <a:t>Performance &amp; Integration</a:t>
            </a:r>
            <a:r>
              <a:rPr lang="zh-CN" altLang="zh-CN" sz="1800" b="1" dirty="0"/>
              <a:t>）。</a:t>
            </a:r>
            <a:r>
              <a:rPr lang="en-US" altLang="zh-CN" sz="1800" b="1" dirty="0"/>
              <a:t> </a:t>
            </a:r>
            <a:r>
              <a:rPr lang="en-US" altLang="zh-CN" sz="1800" dirty="0"/>
              <a:t>HTML5</a:t>
            </a:r>
            <a:r>
              <a:rPr lang="zh-CN" altLang="zh-CN" sz="1800" dirty="0"/>
              <a:t>会通过</a:t>
            </a:r>
            <a:r>
              <a:rPr lang="en-US" altLang="zh-CN" sz="1800" dirty="0"/>
              <a:t>Web Workers</a:t>
            </a:r>
            <a:r>
              <a:rPr lang="zh-CN" altLang="zh-CN" sz="1800" dirty="0"/>
              <a:t>和</a:t>
            </a:r>
            <a:r>
              <a:rPr lang="en-US" altLang="zh-CN" sz="1800" dirty="0"/>
              <a:t>XMLHttpRequest2</a:t>
            </a:r>
            <a:r>
              <a:rPr lang="zh-CN" altLang="zh-CN" sz="1800" dirty="0"/>
              <a:t>等技术，帮助您的</a:t>
            </a:r>
            <a:r>
              <a:rPr lang="en-US" altLang="zh-CN" sz="1800" dirty="0"/>
              <a:t>Web</a:t>
            </a:r>
            <a:r>
              <a:rPr lang="zh-CN" altLang="zh-CN" sz="1800" dirty="0"/>
              <a:t>应用和网站在多样化的环境中更快速的工作。</a:t>
            </a:r>
          </a:p>
          <a:p>
            <a:pPr>
              <a:lnSpc>
                <a:spcPts val="3000"/>
              </a:lnSpc>
              <a:spcBef>
                <a:spcPts val="600"/>
              </a:spcBef>
              <a:spcAft>
                <a:spcPts val="0"/>
              </a:spcAft>
              <a:buNone/>
            </a:pPr>
            <a:r>
              <a:rPr lang="en-US" altLang="zh-CN" sz="1800" b="1" dirty="0"/>
              <a:t>7</a:t>
            </a:r>
            <a:r>
              <a:rPr lang="zh-CN" altLang="en-US" sz="1800" b="1" dirty="0"/>
              <a:t>、</a:t>
            </a:r>
            <a:r>
              <a:rPr lang="zh-CN" altLang="zh-CN" sz="1800" b="1" dirty="0"/>
              <a:t>连接特性（</a:t>
            </a:r>
            <a:r>
              <a:rPr lang="en-US" altLang="zh-CN" sz="1800" b="1" dirty="0"/>
              <a:t>Connectivity</a:t>
            </a:r>
            <a:r>
              <a:rPr lang="zh-CN" altLang="zh-CN" sz="1800" b="1" dirty="0"/>
              <a:t>）。</a:t>
            </a:r>
            <a:r>
              <a:rPr lang="en-US" altLang="zh-CN" sz="1800" dirty="0"/>
              <a:t>HTML5</a:t>
            </a:r>
            <a:r>
              <a:rPr lang="zh-CN" altLang="zh-CN" sz="1800" dirty="0"/>
              <a:t>拥有更有效的服务器推送技术</a:t>
            </a:r>
            <a:r>
              <a:rPr lang="en-US" altLang="zh-CN" sz="1800" dirty="0"/>
              <a:t>(Server-Sent Event</a:t>
            </a:r>
            <a:r>
              <a:rPr lang="zh-CN" altLang="zh-CN" sz="1800" dirty="0"/>
              <a:t>和</a:t>
            </a:r>
            <a:r>
              <a:rPr lang="en-US" altLang="zh-CN" sz="1800" dirty="0" err="1"/>
              <a:t>WebSockets</a:t>
            </a:r>
            <a:r>
              <a:rPr lang="en-US" altLang="zh-CN" sz="1800" dirty="0"/>
              <a:t>)</a:t>
            </a:r>
            <a:r>
              <a:rPr lang="zh-CN" altLang="zh-CN" sz="1800" dirty="0"/>
              <a:t>，能够帮助我们实现服务器将数据</a:t>
            </a:r>
            <a:r>
              <a:rPr lang="en-US" altLang="zh-CN" sz="1800" dirty="0"/>
              <a:t>“</a:t>
            </a:r>
            <a:r>
              <a:rPr lang="zh-CN" altLang="zh-CN" sz="1800" dirty="0"/>
              <a:t>推送</a:t>
            </a:r>
            <a:r>
              <a:rPr lang="en-US" altLang="zh-CN" sz="1800" dirty="0"/>
              <a:t>”</a:t>
            </a:r>
            <a:r>
              <a:rPr lang="zh-CN" altLang="zh-CN" sz="1800" dirty="0"/>
              <a:t>到客户端的功能。</a:t>
            </a:r>
          </a:p>
          <a:p>
            <a:pPr>
              <a:lnSpc>
                <a:spcPts val="3000"/>
              </a:lnSpc>
              <a:spcBef>
                <a:spcPts val="600"/>
              </a:spcBef>
              <a:spcAft>
                <a:spcPts val="0"/>
              </a:spcAft>
              <a:buNone/>
            </a:pPr>
            <a:r>
              <a:rPr lang="en-US" altLang="zh-CN" sz="1800" b="1" dirty="0"/>
              <a:t>8</a:t>
            </a:r>
            <a:r>
              <a:rPr lang="zh-CN" altLang="en-US" sz="1800" b="1" dirty="0"/>
              <a:t>、</a:t>
            </a:r>
            <a:r>
              <a:rPr lang="en-US" altLang="zh-CN" sz="1800" b="1" dirty="0"/>
              <a:t>CSS3</a:t>
            </a:r>
            <a:r>
              <a:rPr lang="zh-CN" altLang="zh-CN" sz="1800" b="1" dirty="0"/>
              <a:t>特性</a:t>
            </a:r>
            <a:r>
              <a:rPr lang="en-US" altLang="zh-CN" sz="1800" b="1" dirty="0"/>
              <a:t>(CSS3)</a:t>
            </a:r>
            <a:r>
              <a:rPr lang="zh-CN" altLang="zh-CN" sz="1800" b="1" dirty="0"/>
              <a:t>。</a:t>
            </a:r>
            <a:r>
              <a:rPr lang="en-US" altLang="zh-CN" sz="1800" dirty="0"/>
              <a:t>CSS3</a:t>
            </a:r>
            <a:r>
              <a:rPr lang="zh-CN" altLang="zh-CN" sz="1800" dirty="0"/>
              <a:t>中提供了更多的风格和更强的效果。</a:t>
            </a: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zh-CN" dirty="0"/>
              <a:t>13.4.3 HTML5 </a:t>
            </a:r>
            <a:r>
              <a:rPr lang="zh-CN" altLang="en-US" dirty="0"/>
              <a:t>新增的</a:t>
            </a:r>
            <a:r>
              <a:rPr lang="en-US" altLang="zh-CN" dirty="0"/>
              <a:t>input </a:t>
            </a:r>
            <a:r>
              <a:rPr lang="zh-CN" altLang="en-US" dirty="0"/>
              <a:t>类型</a:t>
            </a:r>
          </a:p>
        </p:txBody>
      </p:sp>
      <p:sp>
        <p:nvSpPr>
          <p:cNvPr id="111619" name="Rectangle 3"/>
          <p:cNvSpPr>
            <a:spLocks noGrp="1" noChangeArrowheads="1"/>
          </p:cNvSpPr>
          <p:nvPr>
            <p:ph idx="1"/>
          </p:nvPr>
        </p:nvSpPr>
        <p:spPr>
          <a:xfrm>
            <a:off x="533400" y="819150"/>
            <a:ext cx="8509000" cy="3886200"/>
          </a:xfrm>
        </p:spPr>
        <p:txBody>
          <a:bodyPr/>
          <a:lstStyle/>
          <a:p>
            <a:pPr marL="0" indent="0">
              <a:lnSpc>
                <a:spcPts val="2600"/>
              </a:lnSpc>
              <a:spcBef>
                <a:spcPts val="0"/>
              </a:spcBef>
              <a:spcAft>
                <a:spcPts val="0"/>
              </a:spcAft>
              <a:buNone/>
            </a:pPr>
            <a:r>
              <a:rPr lang="en-US" altLang="zh-CN" sz="1800" dirty="0"/>
              <a:t>     HTML5 </a:t>
            </a:r>
            <a:r>
              <a:rPr lang="zh-CN" altLang="en-US" sz="1800" dirty="0"/>
              <a:t>增加很多新的表单输入类型，分别为</a:t>
            </a:r>
            <a:r>
              <a:rPr lang="en-US" altLang="zh-CN" sz="1800" dirty="0"/>
              <a:t>color</a:t>
            </a:r>
            <a:r>
              <a:rPr lang="zh-CN" altLang="en-US" sz="1800" dirty="0"/>
              <a:t>、</a:t>
            </a:r>
            <a:r>
              <a:rPr lang="en-US" altLang="zh-CN" sz="1800" dirty="0"/>
              <a:t>date pickers</a:t>
            </a:r>
            <a:r>
              <a:rPr lang="zh-CN" altLang="en-US" sz="1800" dirty="0"/>
              <a:t>（日期选择器，包括</a:t>
            </a:r>
            <a:r>
              <a:rPr lang="en-US" altLang="zh-CN" sz="1800" dirty="0"/>
              <a:t>date</a:t>
            </a:r>
            <a:r>
              <a:rPr lang="zh-CN" altLang="en-US" sz="1800" dirty="0"/>
              <a:t>、</a:t>
            </a:r>
            <a:r>
              <a:rPr lang="en-US" altLang="zh-CN" sz="1800" dirty="0"/>
              <a:t>month</a:t>
            </a:r>
            <a:r>
              <a:rPr lang="zh-CN" altLang="en-US" sz="1800" dirty="0"/>
              <a:t>、</a:t>
            </a:r>
            <a:r>
              <a:rPr lang="en-US" altLang="zh-CN" sz="1800" dirty="0"/>
              <a:t>week</a:t>
            </a:r>
            <a:r>
              <a:rPr lang="zh-CN" altLang="en-US" sz="1800" dirty="0"/>
              <a:t>、</a:t>
            </a:r>
            <a:r>
              <a:rPr lang="en-US" altLang="zh-CN" sz="1800" dirty="0" err="1"/>
              <a:t>datetime</a:t>
            </a:r>
            <a:r>
              <a:rPr lang="zh-CN" altLang="en-US" sz="1800" dirty="0"/>
              <a:t>、</a:t>
            </a:r>
            <a:r>
              <a:rPr lang="en-US" altLang="zh-CN" sz="1800" dirty="0"/>
              <a:t>time</a:t>
            </a:r>
            <a:r>
              <a:rPr lang="zh-CN" altLang="en-US" sz="1800" dirty="0"/>
              <a:t>、</a:t>
            </a:r>
            <a:r>
              <a:rPr lang="en-US" altLang="zh-CN" sz="1800" dirty="0" err="1"/>
              <a:t>datetime</a:t>
            </a:r>
            <a:r>
              <a:rPr lang="en-US" altLang="zh-CN" sz="1800" dirty="0"/>
              <a:t>-local</a:t>
            </a:r>
            <a:r>
              <a:rPr lang="zh-CN" altLang="en-US" sz="1800" dirty="0"/>
              <a:t>）、</a:t>
            </a:r>
            <a:r>
              <a:rPr lang="en-US" altLang="zh-CN" sz="1800" dirty="0"/>
              <a:t>email</a:t>
            </a:r>
            <a:r>
              <a:rPr lang="zh-CN" altLang="en-US" sz="1800" dirty="0"/>
              <a:t>、</a:t>
            </a:r>
            <a:r>
              <a:rPr lang="en-US" altLang="zh-CN" sz="1800" dirty="0"/>
              <a:t>number</a:t>
            </a:r>
            <a:r>
              <a:rPr lang="zh-CN" altLang="en-US" sz="1800" dirty="0"/>
              <a:t>、</a:t>
            </a:r>
            <a:r>
              <a:rPr lang="en-US" altLang="zh-CN" sz="1800" dirty="0"/>
              <a:t>range</a:t>
            </a:r>
            <a:r>
              <a:rPr lang="zh-CN" altLang="en-US" sz="1800" dirty="0"/>
              <a:t>、</a:t>
            </a:r>
            <a:r>
              <a:rPr lang="en-US" altLang="zh-CN" sz="1800" dirty="0"/>
              <a:t>search</a:t>
            </a:r>
            <a:r>
              <a:rPr lang="zh-CN" altLang="en-US" sz="1800" dirty="0"/>
              <a:t>、</a:t>
            </a:r>
            <a:r>
              <a:rPr lang="en-US" altLang="zh-CN" sz="1800" dirty="0"/>
              <a:t>tel</a:t>
            </a:r>
            <a:r>
              <a:rPr lang="zh-CN" altLang="en-US" sz="1800" dirty="0"/>
              <a:t>、</a:t>
            </a:r>
            <a:r>
              <a:rPr lang="en-US" altLang="zh-CN" sz="1800" dirty="0"/>
              <a:t>url</a:t>
            </a:r>
            <a:r>
              <a:rPr lang="zh-CN" altLang="en-US" sz="1800" dirty="0"/>
              <a:t>。目前所有的主流浏览器一般都支持新的</a:t>
            </a:r>
            <a:r>
              <a:rPr lang="en-US" altLang="zh-CN" sz="1800" dirty="0"/>
              <a:t>input </a:t>
            </a:r>
            <a:r>
              <a:rPr lang="zh-CN" altLang="en-US" sz="1800" dirty="0"/>
              <a:t>类型，即使不被支持，仍可以显示为常规的文本域。</a:t>
            </a:r>
            <a:endParaRPr lang="en-US" altLang="zh-CN" sz="1800" dirty="0"/>
          </a:p>
          <a:p>
            <a:pPr>
              <a:lnSpc>
                <a:spcPts val="2600"/>
              </a:lnSpc>
            </a:pPr>
            <a:r>
              <a:rPr lang="en-US" altLang="zh-CN" sz="1800" dirty="0"/>
              <a:t> input </a:t>
            </a:r>
            <a:r>
              <a:rPr lang="zh-CN" altLang="en-US" sz="1800" dirty="0"/>
              <a:t>类型</a:t>
            </a:r>
            <a:r>
              <a:rPr lang="en-US" altLang="zh-CN" sz="1800" dirty="0"/>
              <a:t>——Date Pickers</a:t>
            </a:r>
            <a:r>
              <a:rPr lang="zh-CN" altLang="en-US" sz="1800" dirty="0"/>
              <a:t>（日期选择器）。</a:t>
            </a:r>
          </a:p>
          <a:p>
            <a:pPr>
              <a:lnSpc>
                <a:spcPts val="2600"/>
              </a:lnSpc>
              <a:spcBef>
                <a:spcPts val="0"/>
              </a:spcBef>
              <a:spcAft>
                <a:spcPts val="0"/>
              </a:spcAft>
              <a:buNone/>
            </a:pPr>
            <a:r>
              <a:rPr lang="en-US" altLang="zh-CN" sz="1600" dirty="0">
                <a:solidFill>
                  <a:srgbClr val="FF0000"/>
                </a:solidFill>
              </a:rPr>
              <a:t>    HTML5 </a:t>
            </a:r>
            <a:r>
              <a:rPr lang="zh-CN" altLang="en-US" sz="1600" dirty="0">
                <a:solidFill>
                  <a:srgbClr val="FF0000"/>
                </a:solidFill>
              </a:rPr>
              <a:t>提供多个可供选取日期和时间的新输入类型：</a:t>
            </a:r>
          </a:p>
          <a:p>
            <a:pPr indent="442913">
              <a:lnSpc>
                <a:spcPts val="2200"/>
              </a:lnSpc>
              <a:spcBef>
                <a:spcPts val="0"/>
              </a:spcBef>
              <a:spcAft>
                <a:spcPts val="0"/>
              </a:spcAft>
              <a:buNone/>
            </a:pPr>
            <a:r>
              <a:rPr lang="zh-CN" altLang="en-US" sz="1600" dirty="0">
                <a:solidFill>
                  <a:srgbClr val="FF0000"/>
                </a:solidFill>
              </a:rPr>
              <a:t>（</a:t>
            </a:r>
            <a:r>
              <a:rPr lang="en-US" altLang="zh-CN" sz="1600" dirty="0">
                <a:solidFill>
                  <a:srgbClr val="FF0000"/>
                </a:solidFill>
              </a:rPr>
              <a:t>1</a:t>
            </a:r>
            <a:r>
              <a:rPr lang="zh-CN" altLang="en-US" sz="1600" dirty="0">
                <a:solidFill>
                  <a:srgbClr val="FF0000"/>
                </a:solidFill>
              </a:rPr>
              <a:t>）</a:t>
            </a:r>
            <a:r>
              <a:rPr lang="en-US" altLang="zh-CN" sz="1600" dirty="0">
                <a:solidFill>
                  <a:srgbClr val="FF0000"/>
                </a:solidFill>
              </a:rPr>
              <a:t>date——</a:t>
            </a:r>
            <a:r>
              <a:rPr lang="zh-CN" altLang="en-US" sz="1600" dirty="0">
                <a:solidFill>
                  <a:srgbClr val="FF0000"/>
                </a:solidFill>
              </a:rPr>
              <a:t>选取日、月、年。</a:t>
            </a:r>
          </a:p>
          <a:p>
            <a:pPr indent="442913">
              <a:lnSpc>
                <a:spcPts val="2200"/>
              </a:lnSpc>
              <a:spcBef>
                <a:spcPts val="0"/>
              </a:spcBef>
              <a:spcAft>
                <a:spcPts val="0"/>
              </a:spcAft>
              <a:buNone/>
            </a:pPr>
            <a:r>
              <a:rPr lang="zh-CN" altLang="en-US" sz="1600" dirty="0">
                <a:solidFill>
                  <a:srgbClr val="FF0000"/>
                </a:solidFill>
              </a:rPr>
              <a:t>（</a:t>
            </a:r>
            <a:r>
              <a:rPr lang="en-US" altLang="zh-CN" sz="1600" dirty="0">
                <a:solidFill>
                  <a:srgbClr val="FF0000"/>
                </a:solidFill>
              </a:rPr>
              <a:t>2</a:t>
            </a:r>
            <a:r>
              <a:rPr lang="zh-CN" altLang="en-US" sz="1600" dirty="0">
                <a:solidFill>
                  <a:srgbClr val="FF0000"/>
                </a:solidFill>
              </a:rPr>
              <a:t>）</a:t>
            </a:r>
            <a:r>
              <a:rPr lang="en-US" altLang="zh-CN" sz="1600" dirty="0">
                <a:solidFill>
                  <a:srgbClr val="FF0000"/>
                </a:solidFill>
              </a:rPr>
              <a:t>month——</a:t>
            </a:r>
            <a:r>
              <a:rPr lang="zh-CN" altLang="en-US" sz="1600" dirty="0">
                <a:solidFill>
                  <a:srgbClr val="FF0000"/>
                </a:solidFill>
              </a:rPr>
              <a:t>选取月、年。</a:t>
            </a:r>
          </a:p>
          <a:p>
            <a:pPr indent="442913">
              <a:lnSpc>
                <a:spcPts val="2200"/>
              </a:lnSpc>
              <a:spcBef>
                <a:spcPts val="0"/>
              </a:spcBef>
              <a:spcAft>
                <a:spcPts val="0"/>
              </a:spcAft>
              <a:buNone/>
            </a:pPr>
            <a:r>
              <a:rPr lang="zh-CN" altLang="en-US" sz="1600" dirty="0">
                <a:solidFill>
                  <a:srgbClr val="FF0000"/>
                </a:solidFill>
              </a:rPr>
              <a:t>（</a:t>
            </a:r>
            <a:r>
              <a:rPr lang="en-US" altLang="zh-CN" sz="1600" dirty="0">
                <a:solidFill>
                  <a:srgbClr val="FF0000"/>
                </a:solidFill>
              </a:rPr>
              <a:t>3</a:t>
            </a:r>
            <a:r>
              <a:rPr lang="zh-CN" altLang="en-US" sz="1600" dirty="0">
                <a:solidFill>
                  <a:srgbClr val="FF0000"/>
                </a:solidFill>
              </a:rPr>
              <a:t>）</a:t>
            </a:r>
            <a:r>
              <a:rPr lang="en-US" altLang="zh-CN" sz="1600" dirty="0">
                <a:solidFill>
                  <a:srgbClr val="FF0000"/>
                </a:solidFill>
              </a:rPr>
              <a:t>week——</a:t>
            </a:r>
            <a:r>
              <a:rPr lang="zh-CN" altLang="en-US" sz="1600" dirty="0">
                <a:solidFill>
                  <a:srgbClr val="FF0000"/>
                </a:solidFill>
              </a:rPr>
              <a:t>选取周和年。</a:t>
            </a:r>
          </a:p>
          <a:p>
            <a:pPr indent="442913">
              <a:lnSpc>
                <a:spcPts val="2200"/>
              </a:lnSpc>
              <a:spcBef>
                <a:spcPts val="0"/>
              </a:spcBef>
              <a:spcAft>
                <a:spcPts val="0"/>
              </a:spcAft>
              <a:buNone/>
            </a:pPr>
            <a:r>
              <a:rPr lang="zh-CN" altLang="en-US" sz="1600" dirty="0">
                <a:solidFill>
                  <a:srgbClr val="FF0000"/>
                </a:solidFill>
              </a:rPr>
              <a:t>（</a:t>
            </a:r>
            <a:r>
              <a:rPr lang="en-US" altLang="zh-CN" sz="1600" dirty="0">
                <a:solidFill>
                  <a:srgbClr val="FF0000"/>
                </a:solidFill>
              </a:rPr>
              <a:t>4</a:t>
            </a:r>
            <a:r>
              <a:rPr lang="zh-CN" altLang="en-US" sz="1600" dirty="0">
                <a:solidFill>
                  <a:srgbClr val="FF0000"/>
                </a:solidFill>
              </a:rPr>
              <a:t>）</a:t>
            </a:r>
            <a:r>
              <a:rPr lang="en-US" altLang="zh-CN" sz="1600" dirty="0">
                <a:solidFill>
                  <a:srgbClr val="FF0000"/>
                </a:solidFill>
              </a:rPr>
              <a:t>time——</a:t>
            </a:r>
            <a:r>
              <a:rPr lang="zh-CN" altLang="en-US" sz="1600" dirty="0">
                <a:solidFill>
                  <a:srgbClr val="FF0000"/>
                </a:solidFill>
              </a:rPr>
              <a:t>选取时间（小时和分钟）。</a:t>
            </a:r>
          </a:p>
          <a:p>
            <a:pPr indent="442913">
              <a:lnSpc>
                <a:spcPts val="2200"/>
              </a:lnSpc>
              <a:spcBef>
                <a:spcPts val="0"/>
              </a:spcBef>
              <a:spcAft>
                <a:spcPts val="0"/>
              </a:spcAft>
              <a:buNone/>
            </a:pPr>
            <a:r>
              <a:rPr lang="zh-CN" altLang="en-US" sz="1600" dirty="0">
                <a:solidFill>
                  <a:srgbClr val="FF0000"/>
                </a:solidFill>
              </a:rPr>
              <a:t>（</a:t>
            </a:r>
            <a:r>
              <a:rPr lang="en-US" altLang="zh-CN" sz="1600" dirty="0">
                <a:solidFill>
                  <a:srgbClr val="FF0000"/>
                </a:solidFill>
              </a:rPr>
              <a:t>5</a:t>
            </a:r>
            <a:r>
              <a:rPr lang="zh-CN" altLang="en-US" sz="1600" dirty="0">
                <a:solidFill>
                  <a:srgbClr val="FF0000"/>
                </a:solidFill>
              </a:rPr>
              <a:t>）</a:t>
            </a:r>
            <a:r>
              <a:rPr lang="en-US" altLang="zh-CN" sz="1600" dirty="0">
                <a:solidFill>
                  <a:srgbClr val="FF0000"/>
                </a:solidFill>
              </a:rPr>
              <a:t>datetime——</a:t>
            </a:r>
            <a:r>
              <a:rPr lang="zh-CN" altLang="en-US" sz="1600" dirty="0">
                <a:solidFill>
                  <a:srgbClr val="FF0000"/>
                </a:solidFill>
              </a:rPr>
              <a:t>选取时间、日、月、年（</a:t>
            </a:r>
            <a:r>
              <a:rPr lang="en-US" altLang="zh-CN" sz="1600" dirty="0">
                <a:solidFill>
                  <a:srgbClr val="FF0000"/>
                </a:solidFill>
              </a:rPr>
              <a:t>UTC </a:t>
            </a:r>
            <a:r>
              <a:rPr lang="zh-CN" altLang="en-US" sz="1600" dirty="0">
                <a:solidFill>
                  <a:srgbClr val="FF0000"/>
                </a:solidFill>
              </a:rPr>
              <a:t>时间）。</a:t>
            </a:r>
          </a:p>
          <a:p>
            <a:pPr indent="442913">
              <a:lnSpc>
                <a:spcPts val="2200"/>
              </a:lnSpc>
              <a:spcBef>
                <a:spcPts val="0"/>
              </a:spcBef>
              <a:spcAft>
                <a:spcPts val="0"/>
              </a:spcAft>
              <a:buNone/>
            </a:pPr>
            <a:r>
              <a:rPr lang="zh-CN" altLang="en-US" sz="1600" dirty="0">
                <a:solidFill>
                  <a:srgbClr val="FF0000"/>
                </a:solidFill>
              </a:rPr>
              <a:t>（</a:t>
            </a:r>
            <a:r>
              <a:rPr lang="en-US" altLang="zh-CN" sz="1600" dirty="0">
                <a:solidFill>
                  <a:srgbClr val="FF0000"/>
                </a:solidFill>
              </a:rPr>
              <a:t>6</a:t>
            </a:r>
            <a:r>
              <a:rPr lang="zh-CN" altLang="en-US" sz="1600" dirty="0">
                <a:solidFill>
                  <a:srgbClr val="FF0000"/>
                </a:solidFill>
              </a:rPr>
              <a:t>）</a:t>
            </a:r>
            <a:r>
              <a:rPr lang="en-US" altLang="zh-CN" sz="1600" dirty="0">
                <a:solidFill>
                  <a:srgbClr val="FF0000"/>
                </a:solidFill>
              </a:rPr>
              <a:t>datetime-local——</a:t>
            </a:r>
            <a:r>
              <a:rPr lang="zh-CN" altLang="en-US" sz="1600" dirty="0">
                <a:solidFill>
                  <a:srgbClr val="FF0000"/>
                </a:solidFill>
              </a:rPr>
              <a:t>选取时间、日、月、年（本地时间）。</a:t>
            </a:r>
            <a:endParaRPr lang="zh-CN" altLang="en-US" sz="1600" dirty="0">
              <a:solidFill>
                <a:srgbClr val="FF0000"/>
              </a:solidFill>
              <a:ea typeface="宋体" pitchFamily="2" charset="-122"/>
            </a:endParaRPr>
          </a:p>
        </p:txBody>
      </p:sp>
    </p:spTree>
    <p:extLst>
      <p:ext uri="{BB962C8B-B14F-4D97-AF65-F5344CB8AC3E}">
        <p14:creationId xmlns:p14="http://schemas.microsoft.com/office/powerpoint/2010/main" val="1136177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表单日期选择器的应用</a:t>
            </a:r>
          </a:p>
        </p:txBody>
      </p:sp>
      <p:sp>
        <p:nvSpPr>
          <p:cNvPr id="3" name="内容占位符 2"/>
          <p:cNvSpPr>
            <a:spLocks noGrp="1"/>
          </p:cNvSpPr>
          <p:nvPr>
            <p:ph idx="1"/>
          </p:nvPr>
        </p:nvSpPr>
        <p:spPr>
          <a:xfrm>
            <a:off x="533400" y="819150"/>
            <a:ext cx="5638800" cy="3886199"/>
          </a:xfrm>
        </p:spPr>
        <p:txBody>
          <a:bodyPr/>
          <a:lstStyle/>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edu_13_4_6.html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&lt;!DOCTYPE html&gt;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&lt;html&gt;&lt;head&gt;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a:t>
            </a:r>
            <a:r>
              <a:rPr lang="zh-CN" altLang="en-US" sz="1400" dirty="0">
                <a:latin typeface="Verdana" pitchFamily="34" charset="0"/>
                <a:cs typeface="Verdana" pitchFamily="34" charset="0"/>
              </a:rPr>
              <a:t>表单新增</a:t>
            </a:r>
            <a:r>
              <a:rPr lang="en-US" altLang="zh-CN" sz="1400" dirty="0">
                <a:latin typeface="Verdana" pitchFamily="34" charset="0"/>
                <a:ea typeface="Verdana" pitchFamily="34" charset="0"/>
                <a:cs typeface="Verdana" pitchFamily="34" charset="0"/>
              </a:rPr>
              <a:t>input</a:t>
            </a:r>
            <a:r>
              <a:rPr lang="zh-CN" altLang="en-US" sz="1400" dirty="0">
                <a:latin typeface="Verdana" pitchFamily="34" charset="0"/>
                <a:cs typeface="Verdana" pitchFamily="34" charset="0"/>
              </a:rPr>
              <a:t>类型的应用</a:t>
            </a:r>
            <a:r>
              <a:rPr lang="en-US" altLang="zh-CN" sz="1400" dirty="0">
                <a:latin typeface="Verdana" pitchFamily="34" charset="0"/>
                <a:ea typeface="Verdana" pitchFamily="34" charset="0"/>
                <a:cs typeface="Verdana" pitchFamily="34" charset="0"/>
              </a:rPr>
              <a:t>&lt;/title&gt;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&lt;legend align="center"&gt;</a:t>
            </a:r>
            <a:r>
              <a:rPr lang="zh-CN" altLang="en-US" sz="1400" dirty="0">
                <a:latin typeface="Verdana" pitchFamily="34" charset="0"/>
                <a:cs typeface="Verdana" pitchFamily="34" charset="0"/>
              </a:rPr>
              <a:t>新生报到须知</a:t>
            </a:r>
            <a:r>
              <a:rPr lang="en-US" altLang="zh-CN" sz="1400" dirty="0">
                <a:latin typeface="Verdana" pitchFamily="34" charset="0"/>
                <a:ea typeface="Verdana" pitchFamily="34" charset="0"/>
                <a:cs typeface="Verdana" pitchFamily="34" charset="0"/>
              </a:rPr>
              <a:t>&lt;/legend&gt;</a:t>
            </a:r>
          </a:p>
          <a:p>
            <a:pPr marL="0">
              <a:lnSpc>
                <a:spcPts val="1400"/>
              </a:lnSpc>
              <a:spcBef>
                <a:spcPts val="0"/>
              </a:spcBef>
              <a:spcAft>
                <a:spcPts val="0"/>
              </a:spcAft>
              <a:buNone/>
            </a:pPr>
            <a:r>
              <a:rPr lang="zh-CN" altLang="en-US" sz="1400" dirty="0">
                <a:latin typeface="Verdana" pitchFamily="34" charset="0"/>
                <a:cs typeface="Verdana" pitchFamily="34" charset="0"/>
              </a:rPr>
              <a:t>开学日期：</a:t>
            </a:r>
            <a:r>
              <a:rPr lang="en-US" altLang="zh-CN" sz="1400" dirty="0">
                <a:latin typeface="Verdana" pitchFamily="34" charset="0"/>
                <a:ea typeface="Verdana" pitchFamily="34" charset="0"/>
                <a:cs typeface="Verdana" pitchFamily="34" charset="0"/>
              </a:rPr>
              <a:t>&lt;input type="date" /&gt;&lt;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zh-CN" altLang="en-US" sz="1400" dirty="0">
                <a:latin typeface="Verdana" pitchFamily="34" charset="0"/>
                <a:cs typeface="Verdana" pitchFamily="34" charset="0"/>
              </a:rPr>
              <a:t>开学起始周</a:t>
            </a:r>
            <a:r>
              <a:rPr lang="en-US" altLang="zh-CN" sz="1400" dirty="0">
                <a:latin typeface="Verdana" pitchFamily="34" charset="0"/>
                <a:ea typeface="Verdana" pitchFamily="34" charset="0"/>
                <a:cs typeface="Verdana" pitchFamily="34" charset="0"/>
              </a:rPr>
              <a:t>: &lt;input type="week" name="</a:t>
            </a:r>
            <a:r>
              <a:rPr lang="en-US" altLang="zh-CN" sz="1400" dirty="0" err="1">
                <a:latin typeface="Verdana" pitchFamily="34" charset="0"/>
                <a:ea typeface="Verdana" pitchFamily="34" charset="0"/>
                <a:cs typeface="Verdana" pitchFamily="34" charset="0"/>
              </a:rPr>
              <a:t>user_date</a:t>
            </a:r>
            <a:r>
              <a:rPr lang="en-US" altLang="zh-CN" sz="1400" dirty="0">
                <a:latin typeface="Verdana" pitchFamily="34" charset="0"/>
                <a:ea typeface="Verdana" pitchFamily="34" charset="0"/>
                <a:cs typeface="Verdana" pitchFamily="34" charset="0"/>
              </a:rPr>
              <a:t>" /&gt;&lt;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zh-CN" altLang="en-US" sz="1400" dirty="0">
                <a:latin typeface="Verdana" pitchFamily="34" charset="0"/>
                <a:cs typeface="Verdana" pitchFamily="34" charset="0"/>
              </a:rPr>
              <a:t>开始起始月</a:t>
            </a:r>
            <a:r>
              <a:rPr lang="en-US" altLang="zh-CN" sz="1400" dirty="0">
                <a:latin typeface="Verdana" pitchFamily="34" charset="0"/>
                <a:ea typeface="Verdana" pitchFamily="34" charset="0"/>
                <a:cs typeface="Verdana" pitchFamily="34" charset="0"/>
              </a:rPr>
              <a:t>: &lt;input type="month" name="</a:t>
            </a:r>
            <a:r>
              <a:rPr lang="en-US" altLang="zh-CN" sz="1400" dirty="0" err="1">
                <a:latin typeface="Verdana" pitchFamily="34" charset="0"/>
                <a:ea typeface="Verdana" pitchFamily="34" charset="0"/>
                <a:cs typeface="Verdana" pitchFamily="34" charset="0"/>
              </a:rPr>
              <a:t>user_date</a:t>
            </a:r>
            <a:r>
              <a:rPr lang="en-US" altLang="zh-CN" sz="1400" dirty="0">
                <a:latin typeface="Verdana" pitchFamily="34" charset="0"/>
                <a:ea typeface="Verdana" pitchFamily="34" charset="0"/>
                <a:cs typeface="Verdana" pitchFamily="34" charset="0"/>
              </a:rPr>
              <a:t>”/&gt;&lt;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zh-CN" altLang="en-US" sz="1400" dirty="0">
                <a:latin typeface="Verdana" pitchFamily="34" charset="0"/>
                <a:cs typeface="Verdana" pitchFamily="34" charset="0"/>
              </a:rPr>
              <a:t>交费时间</a:t>
            </a:r>
            <a:r>
              <a:rPr lang="en-US" altLang="zh-CN" sz="1400" dirty="0">
                <a:latin typeface="Verdana" pitchFamily="34" charset="0"/>
                <a:ea typeface="Verdana" pitchFamily="34" charset="0"/>
                <a:cs typeface="Verdana" pitchFamily="34" charset="0"/>
              </a:rPr>
              <a:t>: &lt;input type="time" name="</a:t>
            </a:r>
            <a:r>
              <a:rPr lang="en-US" altLang="zh-CN" sz="1400" dirty="0" err="1">
                <a:latin typeface="Verdana" pitchFamily="34" charset="0"/>
                <a:ea typeface="Verdana" pitchFamily="34" charset="0"/>
                <a:cs typeface="Verdana" pitchFamily="34" charset="0"/>
              </a:rPr>
              <a:t>user_date</a:t>
            </a:r>
            <a:r>
              <a:rPr lang="en-US" altLang="zh-CN" sz="1400" dirty="0">
                <a:latin typeface="Verdana" pitchFamily="34" charset="0"/>
                <a:ea typeface="Verdana" pitchFamily="34" charset="0"/>
                <a:cs typeface="Verdana" pitchFamily="34" charset="0"/>
              </a:rPr>
              <a:t>”/&gt;&lt;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zh-CN" altLang="en-US" sz="1400" dirty="0">
                <a:latin typeface="Verdana" pitchFamily="34" charset="0"/>
                <a:cs typeface="Verdana" pitchFamily="34" charset="0"/>
              </a:rPr>
              <a:t>日期与时间</a:t>
            </a:r>
            <a:r>
              <a:rPr lang="en-US" altLang="zh-CN" sz="1400" dirty="0">
                <a:latin typeface="Verdana" pitchFamily="34" charset="0"/>
                <a:ea typeface="Verdana" pitchFamily="34" charset="0"/>
                <a:cs typeface="Verdana" pitchFamily="34" charset="0"/>
              </a:rPr>
              <a:t>: &lt;input type="</a:t>
            </a:r>
            <a:r>
              <a:rPr lang="en-US" altLang="zh-CN" sz="1400" dirty="0" err="1">
                <a:latin typeface="Verdana" pitchFamily="34" charset="0"/>
                <a:ea typeface="Verdana" pitchFamily="34" charset="0"/>
                <a:cs typeface="Verdana" pitchFamily="34" charset="0"/>
              </a:rPr>
              <a:t>datetime</a:t>
            </a:r>
            <a:r>
              <a:rPr lang="en-US" altLang="zh-CN" sz="1400" dirty="0">
                <a:latin typeface="Verdana" pitchFamily="34" charset="0"/>
                <a:ea typeface="Verdana" pitchFamily="34" charset="0"/>
                <a:cs typeface="Verdana" pitchFamily="34" charset="0"/>
              </a:rPr>
              <a:t>" name="</a:t>
            </a:r>
            <a:r>
              <a:rPr lang="en-US" altLang="zh-CN" sz="1400" dirty="0" err="1">
                <a:latin typeface="Verdana" pitchFamily="34" charset="0"/>
                <a:ea typeface="Verdana" pitchFamily="34" charset="0"/>
                <a:cs typeface="Verdana" pitchFamily="34" charset="0"/>
              </a:rPr>
              <a:t>user_date</a:t>
            </a:r>
            <a:r>
              <a:rPr lang="en-US" altLang="zh-CN" sz="1400" dirty="0">
                <a:latin typeface="Verdana" pitchFamily="34" charset="0"/>
                <a:ea typeface="Verdana" pitchFamily="34" charset="0"/>
                <a:cs typeface="Verdana" pitchFamily="34" charset="0"/>
              </a:rPr>
              <a:t>”/&gt;&lt;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zh-CN" altLang="en-US" sz="1400" dirty="0">
                <a:latin typeface="Verdana" pitchFamily="34" charset="0"/>
                <a:cs typeface="Verdana" pitchFamily="34" charset="0"/>
              </a:rPr>
              <a:t>本地日期与时间</a:t>
            </a:r>
            <a:r>
              <a:rPr lang="en-US" altLang="zh-CN" sz="1400" dirty="0">
                <a:latin typeface="Verdana" pitchFamily="34" charset="0"/>
                <a:ea typeface="Verdana" pitchFamily="34" charset="0"/>
                <a:cs typeface="Verdana" pitchFamily="34" charset="0"/>
              </a:rPr>
              <a:t>: &lt;input type="</a:t>
            </a:r>
            <a:r>
              <a:rPr lang="en-US" altLang="zh-CN" sz="1400" dirty="0" err="1">
                <a:latin typeface="Verdana" pitchFamily="34" charset="0"/>
                <a:ea typeface="Verdana" pitchFamily="34" charset="0"/>
                <a:cs typeface="Verdana" pitchFamily="34" charset="0"/>
              </a:rPr>
              <a:t>datetime</a:t>
            </a:r>
            <a:r>
              <a:rPr lang="en-US" altLang="zh-CN" sz="1400" dirty="0">
                <a:latin typeface="Verdana" pitchFamily="34" charset="0"/>
                <a:ea typeface="Verdana" pitchFamily="34" charset="0"/>
                <a:cs typeface="Verdana" pitchFamily="34" charset="0"/>
              </a:rPr>
              <a:t>-local" name="</a:t>
            </a:r>
            <a:r>
              <a:rPr lang="en-US" altLang="zh-CN" sz="1400" dirty="0" err="1">
                <a:latin typeface="Verdana" pitchFamily="34" charset="0"/>
                <a:ea typeface="Verdana" pitchFamily="34" charset="0"/>
                <a:cs typeface="Verdana" pitchFamily="34" charset="0"/>
              </a:rPr>
              <a:t>user_date</a:t>
            </a:r>
            <a:r>
              <a:rPr lang="en-US" altLang="zh-CN" sz="1400" dirty="0">
                <a:latin typeface="Verdana" pitchFamily="34" charset="0"/>
                <a:ea typeface="Verdana" pitchFamily="34" charset="0"/>
                <a:cs typeface="Verdana" pitchFamily="34" charset="0"/>
              </a:rPr>
              <a:t>" /&gt;&lt;</a:t>
            </a:r>
            <a:r>
              <a:rPr lang="en-US" altLang="zh-CN" sz="1400" dirty="0" err="1">
                <a:latin typeface="Verdana" pitchFamily="34" charset="0"/>
                <a:ea typeface="Verdana" pitchFamily="34" charset="0"/>
                <a:cs typeface="Verdana" pitchFamily="34" charset="0"/>
              </a:rPr>
              <a:t>br</a:t>
            </a:r>
            <a:r>
              <a:rPr lang="en-US" altLang="zh-CN" sz="1400" dirty="0">
                <a:latin typeface="Verdana" pitchFamily="34" charset="0"/>
                <a:ea typeface="Verdana" pitchFamily="34" charset="0"/>
                <a:cs typeface="Verdana" pitchFamily="34" charset="0"/>
              </a:rPr>
              <a:t>/&gt;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type="submit" value="</a:t>
            </a:r>
            <a:r>
              <a:rPr lang="zh-CN" altLang="en-US" sz="1400" dirty="0">
                <a:latin typeface="Verdana" pitchFamily="34" charset="0"/>
                <a:cs typeface="Verdana" pitchFamily="34" charset="0"/>
              </a:rPr>
              <a:t>提交</a:t>
            </a:r>
            <a:r>
              <a:rPr lang="en-US" altLang="zh-CN" sz="1400" dirty="0">
                <a:latin typeface="Verdana" pitchFamily="34" charset="0"/>
                <a:ea typeface="Verdana" pitchFamily="34" charset="0"/>
                <a:cs typeface="Verdana" pitchFamily="34" charset="0"/>
              </a:rPr>
              <a:t>"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&lt;input type="reset" /&gt;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&gt;&lt;/body&gt;</a:t>
            </a:r>
          </a:p>
          <a:p>
            <a:pPr mar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6172200" y="3028950"/>
            <a:ext cx="2878078" cy="1640855"/>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HTML5 </a:t>
            </a:r>
            <a:r>
              <a:rPr lang="zh-CN" altLang="en-US" dirty="0"/>
              <a:t>新增的</a:t>
            </a:r>
            <a:r>
              <a:rPr lang="en-US" altLang="zh-CN" dirty="0"/>
              <a:t>input </a:t>
            </a:r>
            <a:r>
              <a:rPr lang="zh-CN" altLang="en-US" dirty="0"/>
              <a:t>类型</a:t>
            </a:r>
          </a:p>
        </p:txBody>
      </p:sp>
      <p:sp>
        <p:nvSpPr>
          <p:cNvPr id="3" name="内容占位符 2"/>
          <p:cNvSpPr>
            <a:spLocks noGrp="1"/>
          </p:cNvSpPr>
          <p:nvPr>
            <p:ph idx="1"/>
          </p:nvPr>
        </p:nvSpPr>
        <p:spPr>
          <a:xfrm>
            <a:off x="533400" y="819151"/>
            <a:ext cx="8610600" cy="3810000"/>
          </a:xfrm>
        </p:spPr>
        <p:txBody>
          <a:bodyPr/>
          <a:lstStyle/>
          <a:p>
            <a:pPr>
              <a:lnSpc>
                <a:spcPts val="2800"/>
              </a:lnSpc>
              <a:spcBef>
                <a:spcPts val="0"/>
              </a:spcBef>
              <a:spcAft>
                <a:spcPts val="0"/>
              </a:spcAft>
            </a:pPr>
            <a:r>
              <a:rPr lang="en-US" altLang="zh-CN" sz="1800" dirty="0"/>
              <a:t> input </a:t>
            </a:r>
            <a:r>
              <a:rPr lang="zh-CN" altLang="en-US" sz="1800" dirty="0"/>
              <a:t>类型：</a:t>
            </a:r>
            <a:r>
              <a:rPr lang="en-US" altLang="zh-CN" sz="1800" dirty="0"/>
              <a:t>color</a:t>
            </a:r>
            <a:r>
              <a:rPr lang="zh-CN" altLang="en-US" sz="1800" dirty="0"/>
              <a:t>。</a:t>
            </a:r>
          </a:p>
          <a:p>
            <a:pPr>
              <a:lnSpc>
                <a:spcPts val="2800"/>
              </a:lnSpc>
              <a:spcBef>
                <a:spcPts val="0"/>
              </a:spcBef>
              <a:spcAft>
                <a:spcPts val="0"/>
              </a:spcAft>
              <a:buNone/>
            </a:pPr>
            <a:r>
              <a:rPr lang="en-US" altLang="zh-CN" sz="1800" dirty="0">
                <a:solidFill>
                  <a:srgbClr val="FF0000"/>
                </a:solidFill>
              </a:rPr>
              <a:t>   &lt;input type="color" name="favcolor"&gt; </a:t>
            </a:r>
            <a:r>
              <a:rPr lang="en-US" altLang="zh-CN" sz="1800" dirty="0">
                <a:solidFill>
                  <a:srgbClr val="00B050"/>
                </a:solidFill>
              </a:rPr>
              <a:t>&lt;!-- </a:t>
            </a:r>
            <a:r>
              <a:rPr lang="zh-CN" altLang="en-US" sz="1800" dirty="0">
                <a:solidFill>
                  <a:srgbClr val="00B050"/>
                </a:solidFill>
              </a:rPr>
              <a:t>从取色器拾取颜色 </a:t>
            </a:r>
            <a:r>
              <a:rPr lang="en-US" altLang="zh-CN" sz="1800" dirty="0">
                <a:solidFill>
                  <a:srgbClr val="00B050"/>
                </a:solidFill>
              </a:rPr>
              <a:t>--&gt;</a:t>
            </a:r>
          </a:p>
          <a:p>
            <a:pPr>
              <a:lnSpc>
                <a:spcPts val="2800"/>
              </a:lnSpc>
              <a:spcBef>
                <a:spcPts val="0"/>
              </a:spcBef>
              <a:spcAft>
                <a:spcPts val="0"/>
              </a:spcAft>
            </a:pPr>
            <a:r>
              <a:rPr lang="en-US" altLang="zh-CN" sz="1800" dirty="0"/>
              <a:t> input </a:t>
            </a:r>
            <a:r>
              <a:rPr lang="zh-CN" altLang="en-US" sz="1800" dirty="0"/>
              <a:t>类型：</a:t>
            </a:r>
            <a:r>
              <a:rPr lang="en-US" altLang="zh-CN" sz="1800" dirty="0" err="1"/>
              <a:t>tel</a:t>
            </a:r>
            <a:r>
              <a:rPr lang="zh-CN" altLang="en-US" sz="1800" dirty="0"/>
              <a:t>。定义输入电话号码字段。</a:t>
            </a:r>
          </a:p>
          <a:p>
            <a:pPr>
              <a:lnSpc>
                <a:spcPts val="2800"/>
              </a:lnSpc>
              <a:spcBef>
                <a:spcPts val="0"/>
              </a:spcBef>
              <a:spcAft>
                <a:spcPts val="0"/>
              </a:spcAft>
              <a:buNone/>
            </a:pPr>
            <a:r>
              <a:rPr lang="en-US" altLang="zh-CN" sz="1800" dirty="0">
                <a:solidFill>
                  <a:srgbClr val="FF0000"/>
                </a:solidFill>
              </a:rPr>
              <a:t>   &lt;input type="tel" name="usrtel"&gt;</a:t>
            </a:r>
          </a:p>
          <a:p>
            <a:pPr>
              <a:lnSpc>
                <a:spcPts val="2800"/>
              </a:lnSpc>
              <a:spcBef>
                <a:spcPts val="0"/>
              </a:spcBef>
              <a:spcAft>
                <a:spcPts val="0"/>
              </a:spcAft>
            </a:pPr>
            <a:r>
              <a:rPr lang="en-US" altLang="zh-CN" sz="1800" dirty="0"/>
              <a:t> input </a:t>
            </a:r>
            <a:r>
              <a:rPr lang="zh-CN" altLang="en-US" sz="1800" dirty="0"/>
              <a:t>类型：</a:t>
            </a:r>
            <a:r>
              <a:rPr lang="en-US" altLang="zh-CN" sz="1800" dirty="0"/>
              <a:t>email</a:t>
            </a:r>
            <a:r>
              <a:rPr lang="zh-CN" altLang="en-US" sz="1800" dirty="0"/>
              <a:t>。</a:t>
            </a:r>
            <a:r>
              <a:rPr lang="en-US" altLang="zh-CN" sz="1800" dirty="0"/>
              <a:t>email </a:t>
            </a:r>
            <a:r>
              <a:rPr lang="zh-CN" altLang="en-US" sz="1800" dirty="0"/>
              <a:t>类型用于包含</a:t>
            </a:r>
            <a:r>
              <a:rPr lang="en-US" altLang="zh-CN" sz="1800" dirty="0"/>
              <a:t>e-mail </a:t>
            </a:r>
            <a:r>
              <a:rPr lang="zh-CN" altLang="en-US" sz="1800" dirty="0"/>
              <a:t>地址的输入域。在提交表单时，会自动验证</a:t>
            </a:r>
            <a:r>
              <a:rPr lang="en-US" altLang="zh-CN" sz="1800" dirty="0"/>
              <a:t>email </a:t>
            </a:r>
            <a:r>
              <a:rPr lang="zh-CN" altLang="en-US" sz="1800" dirty="0"/>
              <a:t>域的值是否合法有效。</a:t>
            </a:r>
          </a:p>
          <a:p>
            <a:pPr>
              <a:lnSpc>
                <a:spcPts val="2800"/>
              </a:lnSpc>
              <a:spcBef>
                <a:spcPts val="0"/>
              </a:spcBef>
              <a:spcAft>
                <a:spcPts val="0"/>
              </a:spcAft>
              <a:buNone/>
            </a:pPr>
            <a:r>
              <a:rPr lang="en-US" altLang="zh-CN" sz="1800" dirty="0">
                <a:solidFill>
                  <a:srgbClr val="FF0000"/>
                </a:solidFill>
              </a:rPr>
              <a:t>   &lt;input type="email" name="useremail"&gt; &lt;!-- </a:t>
            </a:r>
            <a:r>
              <a:rPr lang="zh-CN" altLang="en-US" sz="1800" dirty="0">
                <a:solidFill>
                  <a:srgbClr val="FF0000"/>
                </a:solidFill>
              </a:rPr>
              <a:t>自动验证邮箱格式 </a:t>
            </a:r>
            <a:r>
              <a:rPr lang="en-US" altLang="zh-CN" sz="1800" dirty="0">
                <a:solidFill>
                  <a:srgbClr val="FF0000"/>
                </a:solidFill>
              </a:rPr>
              <a:t>--&gt;</a:t>
            </a:r>
          </a:p>
          <a:p>
            <a:pPr>
              <a:lnSpc>
                <a:spcPts val="2800"/>
              </a:lnSpc>
              <a:spcBef>
                <a:spcPts val="0"/>
              </a:spcBef>
              <a:spcAft>
                <a:spcPts val="0"/>
              </a:spcAft>
            </a:pPr>
            <a:r>
              <a:rPr lang="en-US" altLang="zh-CN" sz="1800" dirty="0"/>
              <a:t> input </a:t>
            </a:r>
            <a:r>
              <a:rPr lang="zh-CN" altLang="en-US" sz="1800" dirty="0"/>
              <a:t>类型：</a:t>
            </a:r>
            <a:r>
              <a:rPr lang="en-US" altLang="zh-CN" sz="1800" dirty="0"/>
              <a:t>number</a:t>
            </a:r>
            <a:r>
              <a:rPr lang="zh-CN" altLang="en-US" sz="1800" dirty="0"/>
              <a:t>。</a:t>
            </a:r>
            <a:r>
              <a:rPr lang="en-US" altLang="zh-CN" sz="1800" dirty="0"/>
              <a:t>number </a:t>
            </a:r>
            <a:r>
              <a:rPr lang="zh-CN" altLang="en-US" sz="1800" dirty="0"/>
              <a:t>类型用于包含数值的输入域。此类型的</a:t>
            </a:r>
            <a:r>
              <a:rPr lang="en-US" altLang="zh-CN" sz="1800" dirty="0"/>
              <a:t>input </a:t>
            </a:r>
            <a:r>
              <a:rPr lang="zh-CN" altLang="en-US" sz="1800" dirty="0"/>
              <a:t>标记常用属性如表</a:t>
            </a:r>
            <a:r>
              <a:rPr lang="en-US" altLang="zh-CN" sz="1800" dirty="0"/>
              <a:t>13-6 </a:t>
            </a:r>
            <a:r>
              <a:rPr lang="zh-CN" altLang="en-US" sz="1800" dirty="0"/>
              <a:t>所示。</a:t>
            </a:r>
          </a:p>
          <a:p>
            <a:pPr>
              <a:lnSpc>
                <a:spcPts val="2800"/>
              </a:lnSpc>
              <a:spcBef>
                <a:spcPts val="0"/>
              </a:spcBef>
              <a:spcAft>
                <a:spcPts val="0"/>
              </a:spcAft>
              <a:buNone/>
            </a:pPr>
            <a:r>
              <a:rPr lang="en-US" altLang="zh-CN" sz="1800" dirty="0">
                <a:solidFill>
                  <a:srgbClr val="FF0000"/>
                </a:solidFill>
              </a:rPr>
              <a:t>   &lt;input type="number" name="mynumber" min="0" max="100"&gt;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HTML5 </a:t>
            </a:r>
            <a:r>
              <a:rPr lang="zh-CN" altLang="en-US" dirty="0"/>
              <a:t>新增的</a:t>
            </a:r>
            <a:r>
              <a:rPr lang="en-US" altLang="zh-CN" dirty="0"/>
              <a:t>input </a:t>
            </a:r>
            <a:r>
              <a:rPr lang="zh-CN" altLang="en-US" dirty="0"/>
              <a:t>类型</a:t>
            </a:r>
          </a:p>
        </p:txBody>
      </p:sp>
      <p:graphicFrame>
        <p:nvGraphicFramePr>
          <p:cNvPr id="4" name="表格 3"/>
          <p:cNvGraphicFramePr>
            <a:graphicFrameLocks noGrp="1"/>
          </p:cNvGraphicFramePr>
          <p:nvPr>
            <p:extLst>
              <p:ext uri="{D42A27DB-BD31-4B8C-83A1-F6EECF244321}">
                <p14:modId xmlns:p14="http://schemas.microsoft.com/office/powerpoint/2010/main" val="2846523541"/>
              </p:ext>
            </p:extLst>
          </p:nvPr>
        </p:nvGraphicFramePr>
        <p:xfrm>
          <a:off x="1644015" y="1581150"/>
          <a:ext cx="5855970" cy="2819401"/>
        </p:xfrm>
        <a:graphic>
          <a:graphicData uri="http://schemas.openxmlformats.org/drawingml/2006/table">
            <a:tbl>
              <a:tblPr>
                <a:tableStyleId>{5DA37D80-6434-44D0-A028-1B22A696006F}</a:tableStyleId>
              </a:tblPr>
              <a:tblGrid>
                <a:gridCol w="1786757">
                  <a:extLst>
                    <a:ext uri="{9D8B030D-6E8A-4147-A177-3AD203B41FA5}">
                      <a16:colId xmlns:a16="http://schemas.microsoft.com/office/drawing/2014/main" val="20000"/>
                    </a:ext>
                  </a:extLst>
                </a:gridCol>
                <a:gridCol w="4069213">
                  <a:extLst>
                    <a:ext uri="{9D8B030D-6E8A-4147-A177-3AD203B41FA5}">
                      <a16:colId xmlns:a16="http://schemas.microsoft.com/office/drawing/2014/main" val="20001"/>
                    </a:ext>
                  </a:extLst>
                </a:gridCol>
              </a:tblGrid>
              <a:tr h="382621">
                <a:tc>
                  <a:txBody>
                    <a:bodyPr/>
                    <a:lstStyle/>
                    <a:p>
                      <a:pPr algn="ctr">
                        <a:lnSpc>
                          <a:spcPts val="1200"/>
                        </a:lnSpc>
                        <a:spcAft>
                          <a:spcPts val="0"/>
                        </a:spcAft>
                      </a:pPr>
                      <a:r>
                        <a:rPr lang="zh-CN" sz="1400" kern="100" dirty="0">
                          <a:latin typeface="微软雅黑" pitchFamily="34" charset="-122"/>
                          <a:ea typeface="微软雅黑" pitchFamily="34" charset="-122"/>
                        </a:rPr>
                        <a:t>属性</a:t>
                      </a:r>
                      <a:endParaRPr lang="zh-CN" sz="18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400" kern="100" dirty="0">
                          <a:latin typeface="微软雅黑" pitchFamily="34" charset="-122"/>
                          <a:ea typeface="微软雅黑" pitchFamily="34" charset="-122"/>
                        </a:rPr>
                        <a:t>描述</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243678">
                <a:tc>
                  <a:txBody>
                    <a:bodyPr/>
                    <a:lstStyle/>
                    <a:p>
                      <a:pPr indent="208280" algn="just">
                        <a:lnSpc>
                          <a:spcPts val="1200"/>
                        </a:lnSpc>
                        <a:spcAft>
                          <a:spcPts val="0"/>
                        </a:spcAft>
                      </a:pPr>
                      <a:r>
                        <a:rPr lang="en-US" sz="1400" kern="100" dirty="0">
                          <a:latin typeface="微软雅黑" pitchFamily="34" charset="-122"/>
                          <a:ea typeface="微软雅黑" pitchFamily="34" charset="-122"/>
                        </a:rPr>
                        <a:t>disabled</a:t>
                      </a:r>
                      <a:endParaRPr lang="zh-CN" sz="18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规定输入字段是禁用的。</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243678">
                <a:tc>
                  <a:txBody>
                    <a:bodyPr/>
                    <a:lstStyle/>
                    <a:p>
                      <a:pPr indent="208280" algn="just">
                        <a:lnSpc>
                          <a:spcPts val="1200"/>
                        </a:lnSpc>
                        <a:spcAft>
                          <a:spcPts val="0"/>
                        </a:spcAft>
                      </a:pPr>
                      <a:r>
                        <a:rPr lang="en-US" sz="1400" kern="100">
                          <a:latin typeface="微软雅黑" pitchFamily="34" charset="-122"/>
                          <a:ea typeface="微软雅黑" pitchFamily="34" charset="-122"/>
                        </a:rPr>
                        <a:t>max</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规定允许的最大值。</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243678">
                <a:tc>
                  <a:txBody>
                    <a:bodyPr/>
                    <a:lstStyle/>
                    <a:p>
                      <a:pPr indent="208280" algn="just">
                        <a:lnSpc>
                          <a:spcPts val="1200"/>
                        </a:lnSpc>
                        <a:spcAft>
                          <a:spcPts val="0"/>
                        </a:spcAft>
                      </a:pPr>
                      <a:r>
                        <a:rPr lang="en-US" sz="1400" kern="100">
                          <a:latin typeface="微软雅黑" pitchFamily="34" charset="-122"/>
                          <a:ea typeface="微软雅黑" pitchFamily="34" charset="-122"/>
                        </a:rPr>
                        <a:t>maxlength</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规定输入字段的最大字符长度。</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243678">
                <a:tc>
                  <a:txBody>
                    <a:bodyPr/>
                    <a:lstStyle/>
                    <a:p>
                      <a:pPr indent="208280" algn="just">
                        <a:lnSpc>
                          <a:spcPts val="1200"/>
                        </a:lnSpc>
                        <a:spcAft>
                          <a:spcPts val="0"/>
                        </a:spcAft>
                      </a:pPr>
                      <a:r>
                        <a:rPr lang="en-US" sz="1400" kern="100" dirty="0">
                          <a:latin typeface="微软雅黑" pitchFamily="34" charset="-122"/>
                          <a:ea typeface="微软雅黑" pitchFamily="34" charset="-122"/>
                        </a:rPr>
                        <a:t>min</a:t>
                      </a:r>
                      <a:endParaRPr lang="zh-CN" sz="18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规定允许的最小值。</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r h="243678">
                <a:tc>
                  <a:txBody>
                    <a:bodyPr/>
                    <a:lstStyle/>
                    <a:p>
                      <a:pPr indent="208280" algn="just">
                        <a:lnSpc>
                          <a:spcPts val="1200"/>
                        </a:lnSpc>
                        <a:spcAft>
                          <a:spcPts val="0"/>
                        </a:spcAft>
                      </a:pPr>
                      <a:r>
                        <a:rPr lang="en-US" sz="1400" kern="100">
                          <a:latin typeface="微软雅黑" pitchFamily="34" charset="-122"/>
                          <a:ea typeface="微软雅黑" pitchFamily="34" charset="-122"/>
                        </a:rPr>
                        <a:t>pattern</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规定用于验证输入字段的模式。</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5"/>
                  </a:ext>
                </a:extLst>
              </a:tr>
              <a:tr h="243678">
                <a:tc>
                  <a:txBody>
                    <a:bodyPr/>
                    <a:lstStyle/>
                    <a:p>
                      <a:pPr indent="208280" algn="just">
                        <a:lnSpc>
                          <a:spcPts val="1200"/>
                        </a:lnSpc>
                        <a:spcAft>
                          <a:spcPts val="0"/>
                        </a:spcAft>
                      </a:pPr>
                      <a:r>
                        <a:rPr lang="en-US" sz="1400" kern="100">
                          <a:latin typeface="微软雅黑" pitchFamily="34" charset="-122"/>
                          <a:ea typeface="微软雅黑" pitchFamily="34" charset="-122"/>
                        </a:rPr>
                        <a:t>readonly</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规定输入字段的值无法修改</a:t>
                      </a:r>
                      <a:r>
                        <a:rPr lang="en-US" sz="1400" kern="100" dirty="0">
                          <a:latin typeface="微软雅黑" pitchFamily="34" charset="-122"/>
                          <a:ea typeface="微软雅黑" pitchFamily="34" charset="-122"/>
                        </a:rPr>
                        <a:t>(</a:t>
                      </a:r>
                      <a:r>
                        <a:rPr lang="zh-CN" sz="1400" kern="100" dirty="0">
                          <a:latin typeface="微软雅黑" pitchFamily="34" charset="-122"/>
                          <a:ea typeface="微软雅黑" pitchFamily="34" charset="-122"/>
                        </a:rPr>
                        <a:t>只读</a:t>
                      </a:r>
                      <a:r>
                        <a:rPr lang="en-US" sz="1400" kern="100" dirty="0">
                          <a:latin typeface="微软雅黑" pitchFamily="34" charset="-122"/>
                          <a:ea typeface="微软雅黑" pitchFamily="34" charset="-122"/>
                        </a:rPr>
                        <a:t>)</a:t>
                      </a:r>
                      <a:r>
                        <a:rPr lang="zh-CN" sz="1400" kern="100" dirty="0">
                          <a:latin typeface="微软雅黑" pitchFamily="34" charset="-122"/>
                          <a:ea typeface="微软雅黑" pitchFamily="34" charset="-122"/>
                        </a:rPr>
                        <a:t>。</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6"/>
                  </a:ext>
                </a:extLst>
              </a:tr>
              <a:tr h="243678">
                <a:tc>
                  <a:txBody>
                    <a:bodyPr/>
                    <a:lstStyle/>
                    <a:p>
                      <a:pPr indent="208280" algn="just">
                        <a:lnSpc>
                          <a:spcPts val="1200"/>
                        </a:lnSpc>
                        <a:spcAft>
                          <a:spcPts val="0"/>
                        </a:spcAft>
                      </a:pPr>
                      <a:r>
                        <a:rPr lang="en-US" sz="1400" kern="100">
                          <a:latin typeface="微软雅黑" pitchFamily="34" charset="-122"/>
                          <a:ea typeface="微软雅黑" pitchFamily="34" charset="-122"/>
                        </a:rPr>
                        <a:t>required</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规定输入字段的值是必需的。</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7"/>
                  </a:ext>
                </a:extLst>
              </a:tr>
              <a:tr h="243678">
                <a:tc>
                  <a:txBody>
                    <a:bodyPr/>
                    <a:lstStyle/>
                    <a:p>
                      <a:pPr indent="208280" algn="just">
                        <a:lnSpc>
                          <a:spcPts val="1200"/>
                        </a:lnSpc>
                        <a:spcAft>
                          <a:spcPts val="0"/>
                        </a:spcAft>
                      </a:pPr>
                      <a:r>
                        <a:rPr lang="en-US" sz="1400" kern="100">
                          <a:latin typeface="微软雅黑" pitchFamily="34" charset="-122"/>
                          <a:ea typeface="微软雅黑" pitchFamily="34" charset="-122"/>
                        </a:rPr>
                        <a:t>size</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规定输入字段中的可见字符数。</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8"/>
                  </a:ext>
                </a:extLst>
              </a:tr>
              <a:tr h="243678">
                <a:tc>
                  <a:txBody>
                    <a:bodyPr/>
                    <a:lstStyle/>
                    <a:p>
                      <a:pPr indent="208280" algn="just">
                        <a:lnSpc>
                          <a:spcPts val="1200"/>
                        </a:lnSpc>
                        <a:spcAft>
                          <a:spcPts val="0"/>
                        </a:spcAft>
                      </a:pPr>
                      <a:r>
                        <a:rPr lang="en-US" sz="1400" kern="100">
                          <a:latin typeface="微软雅黑" pitchFamily="34" charset="-122"/>
                          <a:ea typeface="微软雅黑" pitchFamily="34" charset="-122"/>
                        </a:rPr>
                        <a:t>step</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规定输入字段的合法数字间隔。</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9"/>
                  </a:ext>
                </a:extLst>
              </a:tr>
              <a:tr h="243678">
                <a:tc>
                  <a:txBody>
                    <a:bodyPr/>
                    <a:lstStyle/>
                    <a:p>
                      <a:pPr indent="208280" algn="just">
                        <a:lnSpc>
                          <a:spcPts val="1200"/>
                        </a:lnSpc>
                        <a:spcAft>
                          <a:spcPts val="0"/>
                        </a:spcAft>
                      </a:pPr>
                      <a:r>
                        <a:rPr lang="en-US" sz="1400" kern="100">
                          <a:latin typeface="微软雅黑" pitchFamily="34" charset="-122"/>
                          <a:ea typeface="微软雅黑" pitchFamily="34" charset="-122"/>
                        </a:rPr>
                        <a:t>value</a:t>
                      </a:r>
                      <a:endParaRPr lang="zh-CN" sz="18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400" kern="100" dirty="0">
                          <a:latin typeface="微软雅黑" pitchFamily="34" charset="-122"/>
                          <a:ea typeface="微软雅黑" pitchFamily="34" charset="-122"/>
                        </a:rPr>
                        <a:t>规定输入字段的默认值。</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10"/>
                  </a:ext>
                </a:extLst>
              </a:tr>
            </a:tbl>
          </a:graphicData>
        </a:graphic>
      </p:graphicFrame>
      <p:sp>
        <p:nvSpPr>
          <p:cNvPr id="5" name="矩形 4"/>
          <p:cNvSpPr/>
          <p:nvPr/>
        </p:nvSpPr>
        <p:spPr>
          <a:xfrm>
            <a:off x="2362200" y="1047750"/>
            <a:ext cx="4419600" cy="313932"/>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表</a:t>
            </a:r>
            <a:r>
              <a:rPr lang="en-US" altLang="zh-CN" sz="1600" dirty="0">
                <a:latin typeface="微软雅黑" panose="020B0503020204020204" pitchFamily="34" charset="-122"/>
                <a:ea typeface="微软雅黑" panose="020B0503020204020204" pitchFamily="34" charset="-122"/>
              </a:rPr>
              <a:t>13-6 number </a:t>
            </a:r>
            <a:r>
              <a:rPr lang="zh-CN" altLang="en-US" sz="1600" dirty="0">
                <a:latin typeface="微软雅黑" panose="020B0503020204020204" pitchFamily="34" charset="-122"/>
                <a:ea typeface="微软雅黑" panose="020B0503020204020204" pitchFamily="34" charset="-122"/>
              </a:rPr>
              <a:t>类型</a:t>
            </a:r>
            <a:r>
              <a:rPr lang="en-US" altLang="zh-CN" sz="1600" dirty="0">
                <a:latin typeface="微软雅黑" panose="020B0503020204020204" pitchFamily="34" charset="-122"/>
                <a:ea typeface="微软雅黑" panose="020B0503020204020204" pitchFamily="34" charset="-122"/>
              </a:rPr>
              <a:t>input </a:t>
            </a:r>
            <a:r>
              <a:rPr lang="zh-CN" altLang="en-US" sz="1600" dirty="0">
                <a:latin typeface="微软雅黑" panose="020B0503020204020204" pitchFamily="34" charset="-122"/>
                <a:ea typeface="微软雅黑" panose="020B0503020204020204" pitchFamily="34" charset="-122"/>
              </a:rPr>
              <a:t>标记的属性及说明</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13.4.3 HTML5 </a:t>
            </a:r>
            <a:r>
              <a:rPr lang="zh-CN" altLang="en-US" dirty="0"/>
              <a:t>新增的</a:t>
            </a:r>
            <a:r>
              <a:rPr lang="en-US" altLang="zh-CN" dirty="0"/>
              <a:t>input </a:t>
            </a:r>
            <a:r>
              <a:rPr lang="zh-CN" altLang="en-US" dirty="0"/>
              <a:t>类型</a:t>
            </a:r>
          </a:p>
        </p:txBody>
      </p:sp>
      <p:sp>
        <p:nvSpPr>
          <p:cNvPr id="3" name="内容占位符 2"/>
          <p:cNvSpPr>
            <a:spLocks noGrp="1"/>
          </p:cNvSpPr>
          <p:nvPr>
            <p:ph idx="1"/>
          </p:nvPr>
        </p:nvSpPr>
        <p:spPr>
          <a:xfrm>
            <a:off x="533400" y="819151"/>
            <a:ext cx="8509000" cy="3810000"/>
          </a:xfrm>
        </p:spPr>
        <p:txBody>
          <a:bodyPr/>
          <a:lstStyle/>
          <a:p>
            <a:pPr>
              <a:lnSpc>
                <a:spcPts val="3200"/>
              </a:lnSpc>
              <a:spcBef>
                <a:spcPts val="0"/>
              </a:spcBef>
              <a:spcAft>
                <a:spcPts val="0"/>
              </a:spcAft>
            </a:pPr>
            <a:r>
              <a:rPr lang="en-US" altLang="zh-CN" sz="1800" dirty="0"/>
              <a:t> input </a:t>
            </a:r>
            <a:r>
              <a:rPr lang="zh-CN" altLang="en-US" sz="1800" dirty="0"/>
              <a:t>类型：</a:t>
            </a:r>
            <a:r>
              <a:rPr lang="en-US" altLang="zh-CN" sz="1800" dirty="0"/>
              <a:t>range</a:t>
            </a:r>
            <a:r>
              <a:rPr lang="zh-CN" altLang="en-US" sz="1800" dirty="0"/>
              <a:t>。</a:t>
            </a:r>
            <a:r>
              <a:rPr lang="en-US" altLang="zh-CN" sz="1800" dirty="0"/>
              <a:t>range </a:t>
            </a:r>
            <a:r>
              <a:rPr lang="zh-CN" altLang="en-US" sz="1800" dirty="0"/>
              <a:t>类型用于包含一定范围内数字值的输入域。</a:t>
            </a:r>
            <a:r>
              <a:rPr lang="en-US" altLang="zh-CN" sz="1800" dirty="0"/>
              <a:t>range </a:t>
            </a:r>
            <a:r>
              <a:rPr lang="zh-CN" altLang="en-US" sz="1800" dirty="0"/>
              <a:t>类型显示为滑动条。</a:t>
            </a:r>
          </a:p>
          <a:p>
            <a:pPr>
              <a:lnSpc>
                <a:spcPts val="3200"/>
              </a:lnSpc>
              <a:spcBef>
                <a:spcPts val="0"/>
              </a:spcBef>
              <a:spcAft>
                <a:spcPts val="0"/>
              </a:spcAft>
              <a:buNone/>
            </a:pPr>
            <a:r>
              <a:rPr lang="en-US" altLang="zh-CN" sz="1800" dirty="0">
                <a:solidFill>
                  <a:srgbClr val="FF0000"/>
                </a:solidFill>
              </a:rPr>
              <a:t>   &lt;input type="range" name="money" min="1" max="1000" step="5"&gt;</a:t>
            </a:r>
          </a:p>
          <a:p>
            <a:pPr>
              <a:lnSpc>
                <a:spcPts val="3200"/>
              </a:lnSpc>
              <a:spcBef>
                <a:spcPts val="0"/>
              </a:spcBef>
              <a:spcAft>
                <a:spcPts val="0"/>
              </a:spcAft>
            </a:pPr>
            <a:r>
              <a:rPr lang="en-US" altLang="zh-CN" sz="1800" dirty="0"/>
              <a:t> input </a:t>
            </a:r>
            <a:r>
              <a:rPr lang="zh-CN" altLang="en-US" sz="1800" dirty="0"/>
              <a:t>类型：</a:t>
            </a:r>
            <a:r>
              <a:rPr lang="en-US" altLang="zh-CN" sz="1800" dirty="0"/>
              <a:t>search</a:t>
            </a:r>
            <a:r>
              <a:rPr lang="zh-CN" altLang="en-US" sz="1800" dirty="0"/>
              <a:t>。</a:t>
            </a:r>
            <a:r>
              <a:rPr lang="en-US" altLang="zh-CN" sz="1800" dirty="0"/>
              <a:t>search </a:t>
            </a:r>
            <a:r>
              <a:rPr lang="zh-CN" altLang="en-US" sz="1800" dirty="0"/>
              <a:t>类型用于搜索域，例如站点搜索或</a:t>
            </a:r>
            <a:r>
              <a:rPr lang="en-US" altLang="zh-CN" sz="1800" dirty="0"/>
              <a:t>Google </a:t>
            </a:r>
            <a:r>
              <a:rPr lang="zh-CN" altLang="en-US" sz="1800" dirty="0"/>
              <a:t>搜索。</a:t>
            </a:r>
          </a:p>
          <a:p>
            <a:pPr>
              <a:lnSpc>
                <a:spcPts val="3200"/>
              </a:lnSpc>
              <a:spcBef>
                <a:spcPts val="0"/>
              </a:spcBef>
              <a:spcAft>
                <a:spcPts val="0"/>
              </a:spcAft>
              <a:buNone/>
            </a:pPr>
            <a:r>
              <a:rPr lang="en-US" altLang="zh-CN" sz="1800" dirty="0">
                <a:solidFill>
                  <a:srgbClr val="FF0000"/>
                </a:solidFill>
              </a:rPr>
              <a:t>   &lt;input type="search" name="</a:t>
            </a:r>
            <a:r>
              <a:rPr lang="en-US" altLang="zh-CN" sz="1800" dirty="0" err="1">
                <a:solidFill>
                  <a:srgbClr val="FF0000"/>
                </a:solidFill>
              </a:rPr>
              <a:t>websidesearch</a:t>
            </a:r>
            <a:r>
              <a:rPr lang="en-US" altLang="zh-CN" sz="1800" dirty="0">
                <a:solidFill>
                  <a:srgbClr val="FF0000"/>
                </a:solidFill>
              </a:rPr>
              <a:t>"&gt;</a:t>
            </a:r>
          </a:p>
          <a:p>
            <a:pPr>
              <a:lnSpc>
                <a:spcPts val="3200"/>
              </a:lnSpc>
              <a:spcBef>
                <a:spcPts val="0"/>
              </a:spcBef>
              <a:spcAft>
                <a:spcPts val="0"/>
              </a:spcAft>
            </a:pPr>
            <a:r>
              <a:rPr lang="en-US" altLang="zh-CN" sz="1800" dirty="0"/>
              <a:t> input </a:t>
            </a:r>
            <a:r>
              <a:rPr lang="zh-CN" altLang="en-US" sz="1800" dirty="0"/>
              <a:t>类型：</a:t>
            </a:r>
            <a:r>
              <a:rPr lang="en-US" altLang="zh-CN" sz="1800" dirty="0" err="1"/>
              <a:t>url</a:t>
            </a:r>
            <a:r>
              <a:rPr lang="zh-CN" altLang="en-US" sz="1800" dirty="0"/>
              <a:t>。</a:t>
            </a:r>
            <a:r>
              <a:rPr lang="en-US" altLang="zh-CN" sz="1800" dirty="0" err="1"/>
              <a:t>url</a:t>
            </a:r>
            <a:r>
              <a:rPr lang="en-US" altLang="zh-CN" sz="1800" dirty="0"/>
              <a:t> </a:t>
            </a:r>
            <a:r>
              <a:rPr lang="zh-CN" altLang="en-US" sz="1800" dirty="0"/>
              <a:t>类型用于包含</a:t>
            </a:r>
            <a:r>
              <a:rPr lang="en-US" altLang="zh-CN" sz="1800" dirty="0"/>
              <a:t>URL </a:t>
            </a:r>
            <a:r>
              <a:rPr lang="zh-CN" altLang="en-US" sz="1800" dirty="0"/>
              <a:t>地址的输入域。在提交表单时，会自动验证</a:t>
            </a:r>
            <a:r>
              <a:rPr lang="en-US" altLang="zh-CN" sz="1800" dirty="0" err="1"/>
              <a:t>url</a:t>
            </a:r>
            <a:r>
              <a:rPr lang="en-US" altLang="zh-CN" sz="1800" dirty="0"/>
              <a:t> </a:t>
            </a:r>
            <a:r>
              <a:rPr lang="zh-CN" altLang="en-US" sz="1800" dirty="0"/>
              <a:t>域的值。</a:t>
            </a:r>
          </a:p>
          <a:p>
            <a:pPr>
              <a:lnSpc>
                <a:spcPts val="3200"/>
              </a:lnSpc>
              <a:spcBef>
                <a:spcPts val="0"/>
              </a:spcBef>
              <a:spcAft>
                <a:spcPts val="0"/>
              </a:spcAft>
              <a:buNone/>
            </a:pPr>
            <a:r>
              <a:rPr lang="en-US" altLang="zh-CN" sz="1800" dirty="0">
                <a:solidFill>
                  <a:srgbClr val="FF0000"/>
                </a:solidFill>
              </a:rPr>
              <a:t>   &lt;input type="</a:t>
            </a:r>
            <a:r>
              <a:rPr lang="en-US" altLang="zh-CN" sz="1800" dirty="0" err="1">
                <a:solidFill>
                  <a:srgbClr val="FF0000"/>
                </a:solidFill>
              </a:rPr>
              <a:t>url</a:t>
            </a:r>
            <a:r>
              <a:rPr lang="en-US" altLang="zh-CN" sz="1800" dirty="0">
                <a:solidFill>
                  <a:srgbClr val="FF0000"/>
                </a:solidFill>
              </a:rPr>
              <a:t>" name="homepage"&gt;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其他新增</a:t>
            </a:r>
            <a:r>
              <a:rPr lang="en-US" altLang="zh-CN" dirty="0"/>
              <a:t>input </a:t>
            </a:r>
            <a:r>
              <a:rPr lang="zh-CN" altLang="en-US" dirty="0"/>
              <a:t>类型综合应用</a:t>
            </a:r>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400" dirty="0"/>
              <a:t>&lt;!-- edu_13_4_7.html --&gt;</a:t>
            </a:r>
          </a:p>
          <a:p>
            <a:pPr>
              <a:lnSpc>
                <a:spcPts val="1400"/>
              </a:lnSpc>
              <a:spcBef>
                <a:spcPts val="0"/>
              </a:spcBef>
              <a:spcAft>
                <a:spcPts val="0"/>
              </a:spcAft>
              <a:buNone/>
            </a:pPr>
            <a:r>
              <a:rPr lang="en-US" altLang="zh-CN" sz="1400" dirty="0"/>
              <a:t>&lt;!DOCTYPE html&gt;</a:t>
            </a:r>
          </a:p>
          <a:p>
            <a:pPr>
              <a:lnSpc>
                <a:spcPts val="1400"/>
              </a:lnSpc>
              <a:spcBef>
                <a:spcPts val="0"/>
              </a:spcBef>
              <a:spcAft>
                <a:spcPts val="0"/>
              </a:spcAft>
              <a:buNone/>
            </a:pPr>
            <a:r>
              <a:rPr lang="en-US" altLang="zh-CN" sz="1400" dirty="0"/>
              <a:t>&lt;html&gt;</a:t>
            </a:r>
          </a:p>
          <a:p>
            <a:pPr>
              <a:lnSpc>
                <a:spcPts val="1400"/>
              </a:lnSpc>
              <a:spcBef>
                <a:spcPts val="0"/>
              </a:spcBef>
              <a:spcAft>
                <a:spcPts val="0"/>
              </a:spcAft>
              <a:buNone/>
            </a:pPr>
            <a:r>
              <a:rPr lang="en-US" altLang="zh-CN" sz="1400" dirty="0"/>
              <a:t>&lt;head&gt;&lt;meta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a:t>
            </a:r>
            <a:r>
              <a:rPr lang="zh-CN" altLang="en-US" sz="1400" dirty="0"/>
              <a:t>表单新增</a:t>
            </a:r>
            <a:r>
              <a:rPr lang="en-US" altLang="zh-CN" sz="1400" dirty="0"/>
              <a:t>input</a:t>
            </a:r>
            <a:r>
              <a:rPr lang="zh-CN" altLang="en-US" sz="1400" dirty="0"/>
              <a:t>类型的应用</a:t>
            </a:r>
            <a:r>
              <a:rPr lang="en-US" altLang="zh-CN" sz="1400" dirty="0"/>
              <a:t>&lt;/title&gt;</a:t>
            </a:r>
          </a:p>
          <a:p>
            <a:pPr>
              <a:lnSpc>
                <a:spcPts val="1400"/>
              </a:lnSpc>
              <a:spcBef>
                <a:spcPts val="0"/>
              </a:spcBef>
              <a:spcAft>
                <a:spcPts val="0"/>
              </a:spcAft>
              <a:buNone/>
            </a:pPr>
            <a:r>
              <a:rPr lang="en-US" altLang="zh-CN" sz="1400" dirty="0"/>
              <a:t>&lt;/head&gt;&lt;body&gt;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 style="width:500px;height:200px;padding:20px 50px;"&gt;</a:t>
            </a:r>
          </a:p>
          <a:p>
            <a:pPr>
              <a:lnSpc>
                <a:spcPts val="1400"/>
              </a:lnSpc>
              <a:spcBef>
                <a:spcPts val="0"/>
              </a:spcBef>
              <a:spcAft>
                <a:spcPts val="0"/>
              </a:spcAft>
              <a:buNone/>
            </a:pPr>
            <a:r>
              <a:rPr lang="en-US" altLang="zh-CN" sz="1400" dirty="0"/>
              <a:t>&lt;legend align="center"&gt;</a:t>
            </a:r>
            <a:r>
              <a:rPr lang="zh-CN" altLang="en-US" sz="1400" dirty="0"/>
              <a:t>新增其它</a:t>
            </a:r>
            <a:r>
              <a:rPr lang="en-US" altLang="zh-CN" sz="1400" dirty="0"/>
              <a:t>input</a:t>
            </a:r>
            <a:r>
              <a:rPr lang="zh-CN" altLang="en-US" sz="1400" dirty="0"/>
              <a:t>类型</a:t>
            </a:r>
            <a:r>
              <a:rPr lang="en-US" altLang="zh-CN" sz="1400" dirty="0"/>
              <a:t>&lt;/legend&gt;</a:t>
            </a:r>
          </a:p>
          <a:p>
            <a:pPr>
              <a:lnSpc>
                <a:spcPts val="1400"/>
              </a:lnSpc>
              <a:spcBef>
                <a:spcPts val="0"/>
              </a:spcBef>
              <a:spcAft>
                <a:spcPts val="0"/>
              </a:spcAft>
              <a:buNone/>
            </a:pPr>
            <a:r>
              <a:rPr lang="en-US" altLang="zh-CN" sz="1400" dirty="0"/>
              <a:t>&lt;form method="post" action=""&gt;</a:t>
            </a:r>
          </a:p>
          <a:p>
            <a:pPr>
              <a:lnSpc>
                <a:spcPts val="1400"/>
              </a:lnSpc>
              <a:spcBef>
                <a:spcPts val="0"/>
              </a:spcBef>
              <a:spcAft>
                <a:spcPts val="0"/>
              </a:spcAft>
              <a:buNone/>
            </a:pPr>
            <a:r>
              <a:rPr lang="zh-CN" altLang="en-US" sz="1400" dirty="0"/>
              <a:t>设置颜色：</a:t>
            </a:r>
            <a:r>
              <a:rPr lang="en-US" altLang="zh-CN" sz="1400" dirty="0"/>
              <a:t>&lt;input type="text" name="color1" id="color1" </a:t>
            </a:r>
            <a:r>
              <a:rPr lang="en-US" altLang="zh-CN" sz="1400" dirty="0" err="1"/>
              <a:t>readonly</a:t>
            </a:r>
            <a:r>
              <a:rPr lang="en-US" altLang="zh-CN" sz="1400" dirty="0"/>
              <a:t>&gt;</a:t>
            </a:r>
          </a:p>
          <a:p>
            <a:pPr>
              <a:lnSpc>
                <a:spcPts val="1400"/>
              </a:lnSpc>
              <a:spcBef>
                <a:spcPts val="0"/>
              </a:spcBef>
              <a:spcAft>
                <a:spcPts val="0"/>
              </a:spcAft>
              <a:buNone/>
            </a:pPr>
            <a:r>
              <a:rPr lang="en-US" altLang="zh-CN" sz="1400" dirty="0"/>
              <a:t>&lt;input type="color" name="color2" </a:t>
            </a:r>
            <a:r>
              <a:rPr lang="en-US" altLang="zh-CN" sz="1400" dirty="0" err="1"/>
              <a:t>oninput</a:t>
            </a:r>
            <a:r>
              <a:rPr lang="en-US" altLang="zh-CN" sz="1400" dirty="0"/>
              <a:t>="color1.value=color2.value"&gt;&lt;</a:t>
            </a:r>
            <a:r>
              <a:rPr lang="en-US" altLang="zh-CN" sz="1400" dirty="0" err="1"/>
              <a:t>br</a:t>
            </a:r>
            <a:r>
              <a:rPr lang="en-US" altLang="zh-CN" sz="1400" dirty="0"/>
              <a:t>&gt;</a:t>
            </a:r>
          </a:p>
          <a:p>
            <a:pPr>
              <a:lnSpc>
                <a:spcPts val="1400"/>
              </a:lnSpc>
              <a:spcBef>
                <a:spcPts val="0"/>
              </a:spcBef>
              <a:spcAft>
                <a:spcPts val="0"/>
              </a:spcAft>
              <a:buNone/>
            </a:pPr>
            <a:r>
              <a:rPr lang="zh-CN" altLang="en-US" sz="1400" dirty="0"/>
              <a:t>输入邮箱</a:t>
            </a:r>
            <a:r>
              <a:rPr lang="en-US" altLang="zh-CN" sz="1400" dirty="0"/>
              <a:t>: &lt;input type="email" name="</a:t>
            </a:r>
            <a:r>
              <a:rPr lang="en-US" altLang="zh-CN" sz="1400" dirty="0" err="1"/>
              <a:t>useremail</a:t>
            </a:r>
            <a:r>
              <a:rPr lang="en-US" altLang="zh-CN" sz="1400" dirty="0"/>
              <a:t>"&gt;&lt;</a:t>
            </a:r>
            <a:r>
              <a:rPr lang="en-US" altLang="zh-CN" sz="1400" dirty="0" err="1"/>
              <a:t>br</a:t>
            </a:r>
            <a:r>
              <a:rPr lang="en-US" altLang="zh-CN" sz="1400" dirty="0"/>
              <a:t>&gt;</a:t>
            </a:r>
          </a:p>
          <a:p>
            <a:pPr>
              <a:lnSpc>
                <a:spcPts val="1400"/>
              </a:lnSpc>
              <a:spcBef>
                <a:spcPts val="0"/>
              </a:spcBef>
              <a:spcAft>
                <a:spcPts val="0"/>
              </a:spcAft>
              <a:buNone/>
            </a:pPr>
            <a:r>
              <a:rPr lang="zh-CN" altLang="en-US" sz="1400" dirty="0"/>
              <a:t>站内搜索</a:t>
            </a:r>
            <a:r>
              <a:rPr lang="en-US" altLang="zh-CN" sz="1400" dirty="0"/>
              <a:t>: &lt;input type="search" name="</a:t>
            </a:r>
            <a:r>
              <a:rPr lang="en-US" altLang="zh-CN" sz="1400" dirty="0" err="1"/>
              <a:t>insidesearch</a:t>
            </a:r>
            <a:r>
              <a:rPr lang="en-US" altLang="zh-CN" sz="1400" dirty="0"/>
              <a:t>"&gt;&lt;</a:t>
            </a:r>
            <a:r>
              <a:rPr lang="en-US" altLang="zh-CN" sz="1400" dirty="0" err="1"/>
              <a:t>br</a:t>
            </a:r>
            <a:r>
              <a:rPr lang="en-US" altLang="zh-CN" sz="1400" dirty="0"/>
              <a:t>&gt;</a:t>
            </a:r>
          </a:p>
          <a:p>
            <a:pPr>
              <a:lnSpc>
                <a:spcPts val="1400"/>
              </a:lnSpc>
              <a:spcBef>
                <a:spcPts val="0"/>
              </a:spcBef>
              <a:spcAft>
                <a:spcPts val="0"/>
              </a:spcAft>
              <a:buNone/>
            </a:pPr>
            <a:r>
              <a:rPr lang="zh-CN" altLang="en-US" sz="1400" dirty="0"/>
              <a:t>电话号码</a:t>
            </a:r>
            <a:r>
              <a:rPr lang="en-US" altLang="zh-CN" sz="1400" dirty="0"/>
              <a:t>: &lt;input type="</a:t>
            </a:r>
            <a:r>
              <a:rPr lang="en-US" altLang="zh-CN" sz="1400" dirty="0" err="1"/>
              <a:t>tel</a:t>
            </a:r>
            <a:r>
              <a:rPr lang="en-US" altLang="zh-CN" sz="1400" dirty="0"/>
              <a:t>" name="</a:t>
            </a:r>
            <a:r>
              <a:rPr lang="en-US" altLang="zh-CN" sz="1400" dirty="0" err="1"/>
              <a:t>usrtel</a:t>
            </a:r>
            <a:r>
              <a:rPr lang="en-US" altLang="zh-CN" sz="1400" dirty="0"/>
              <a:t>"&gt;&lt;</a:t>
            </a:r>
            <a:r>
              <a:rPr lang="en-US" altLang="zh-CN" sz="1400" dirty="0" err="1"/>
              <a:t>br</a:t>
            </a:r>
            <a:r>
              <a:rPr lang="en-US" altLang="zh-CN" sz="1400" dirty="0"/>
              <a:t>&gt;</a:t>
            </a:r>
          </a:p>
          <a:p>
            <a:pPr>
              <a:lnSpc>
                <a:spcPts val="1400"/>
              </a:lnSpc>
              <a:spcBef>
                <a:spcPts val="0"/>
              </a:spcBef>
              <a:spcAft>
                <a:spcPts val="0"/>
              </a:spcAft>
              <a:buNone/>
            </a:pPr>
            <a:r>
              <a:rPr lang="zh-CN" altLang="en-US" sz="1400" dirty="0"/>
              <a:t>个人主页：</a:t>
            </a:r>
            <a:r>
              <a:rPr lang="en-US" altLang="zh-CN" sz="1400" dirty="0"/>
              <a:t>&lt;input type="</a:t>
            </a:r>
            <a:r>
              <a:rPr lang="en-US" altLang="zh-CN" sz="1400" dirty="0" err="1"/>
              <a:t>url</a:t>
            </a:r>
            <a:r>
              <a:rPr lang="en-US" altLang="zh-CN" sz="1400" dirty="0"/>
              <a:t>" name="homepage"&gt;&lt;</a:t>
            </a:r>
            <a:r>
              <a:rPr lang="en-US" altLang="zh-CN" sz="1400" dirty="0" err="1"/>
              <a:t>br</a:t>
            </a:r>
            <a:r>
              <a:rPr lang="en-US" altLang="zh-CN" sz="1400" dirty="0"/>
              <a:t>&gt;</a:t>
            </a:r>
          </a:p>
          <a:p>
            <a:pPr>
              <a:lnSpc>
                <a:spcPts val="1400"/>
              </a:lnSpc>
              <a:spcBef>
                <a:spcPts val="0"/>
              </a:spcBef>
              <a:spcAft>
                <a:spcPts val="0"/>
              </a:spcAft>
              <a:buNone/>
            </a:pPr>
            <a:r>
              <a:rPr lang="zh-CN" altLang="en-US" sz="1400" dirty="0"/>
              <a:t>年龄：</a:t>
            </a:r>
            <a:r>
              <a:rPr lang="en-US" altLang="zh-CN" sz="1400" dirty="0"/>
              <a:t>&lt;input type="range" name="age" min="1" max="120" </a:t>
            </a:r>
            <a:r>
              <a:rPr lang="en-US" altLang="zh-CN" sz="1400" dirty="0" err="1"/>
              <a:t>oninput</a:t>
            </a:r>
            <a:r>
              <a:rPr lang="en-US" altLang="zh-CN" sz="1400" dirty="0"/>
              <a:t>="</a:t>
            </a:r>
            <a:r>
              <a:rPr lang="en-US" altLang="zh-CN" sz="1400" dirty="0" err="1"/>
              <a:t>age_num.value</a:t>
            </a:r>
            <a:r>
              <a:rPr lang="en-US" altLang="zh-CN" sz="1400" dirty="0"/>
              <a:t>=</a:t>
            </a:r>
            <a:r>
              <a:rPr lang="en-US" altLang="zh-CN" sz="1400" dirty="0" err="1"/>
              <a:t>age.value</a:t>
            </a:r>
            <a:r>
              <a:rPr lang="en-US" altLang="zh-CN" sz="1400" dirty="0"/>
              <a:t>“&gt;&lt;output name="</a:t>
            </a:r>
            <a:r>
              <a:rPr lang="en-US" altLang="zh-CN" sz="1400" dirty="0" err="1"/>
              <a:t>age_num</a:t>
            </a:r>
            <a:r>
              <a:rPr lang="en-US" altLang="zh-CN" sz="1400" dirty="0"/>
              <a:t>" for="age"&gt;&lt;/output&gt;&lt;</a:t>
            </a:r>
            <a:r>
              <a:rPr lang="en-US" altLang="zh-CN" sz="1400" dirty="0" err="1"/>
              <a:t>br</a:t>
            </a:r>
            <a:r>
              <a:rPr lang="en-US" altLang="zh-CN" sz="1400" dirty="0"/>
              <a:t>&gt;</a:t>
            </a:r>
          </a:p>
          <a:p>
            <a:pPr>
              <a:lnSpc>
                <a:spcPts val="1400"/>
              </a:lnSpc>
              <a:spcBef>
                <a:spcPts val="0"/>
              </a:spcBef>
              <a:spcAft>
                <a:spcPts val="0"/>
              </a:spcAft>
              <a:buNone/>
            </a:pPr>
            <a:r>
              <a:rPr lang="zh-CN" altLang="en-US" sz="1400" dirty="0"/>
              <a:t>期望薪酬：</a:t>
            </a:r>
            <a:r>
              <a:rPr lang="en-US" altLang="zh-CN" sz="1400" dirty="0"/>
              <a:t>&lt;input type="number" name="quantity" min="2500" max="10000" step="100" value="2500"&gt;&lt;</a:t>
            </a:r>
            <a:r>
              <a:rPr lang="en-US" altLang="zh-CN" sz="1400" dirty="0" err="1"/>
              <a:t>br</a:t>
            </a:r>
            <a:r>
              <a:rPr lang="en-US" altLang="zh-CN" sz="1400" dirty="0"/>
              <a:t>&gt;&lt;input type="submit" value="</a:t>
            </a:r>
            <a:r>
              <a:rPr lang="zh-CN" altLang="en-US" sz="1400" dirty="0"/>
              <a:t>提交</a:t>
            </a:r>
            <a:r>
              <a:rPr lang="en-US" altLang="zh-CN" sz="1400" dirty="0"/>
              <a:t>" /&gt;</a:t>
            </a:r>
          </a:p>
          <a:p>
            <a:pPr>
              <a:lnSpc>
                <a:spcPts val="1400"/>
              </a:lnSpc>
              <a:spcBef>
                <a:spcPts val="0"/>
              </a:spcBef>
              <a:spcAft>
                <a:spcPts val="0"/>
              </a:spcAft>
              <a:buNone/>
            </a:pPr>
            <a:r>
              <a:rPr lang="en-US" altLang="zh-CN" sz="1400" dirty="0"/>
              <a:t>&lt;input type="reset" /&gt;</a:t>
            </a:r>
          </a:p>
          <a:p>
            <a:pPr>
              <a:lnSpc>
                <a:spcPts val="1400"/>
              </a:lnSpc>
              <a:spcBef>
                <a:spcPts val="0"/>
              </a:spcBef>
              <a:spcAft>
                <a:spcPts val="0"/>
              </a:spcAft>
              <a:buNone/>
            </a:pPr>
            <a:r>
              <a:rPr lang="en-US" altLang="zh-CN" sz="1400" dirty="0"/>
              <a:t>&lt;/form&gt;&lt;/</a:t>
            </a:r>
            <a:r>
              <a:rPr lang="en-US" altLang="zh-CN" sz="1400" dirty="0" err="1"/>
              <a:t>fieldset</a:t>
            </a:r>
            <a:r>
              <a:rPr lang="en-US" altLang="zh-CN" sz="1400" dirty="0"/>
              <a:t>&gt;&lt;/body&gt;&lt;/html&gt;</a:t>
            </a:r>
            <a:endParaRPr lang="zh-CN" altLang="en-US" sz="1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其他新增</a:t>
            </a:r>
            <a:r>
              <a:rPr lang="en-US" altLang="zh-CN" dirty="0"/>
              <a:t>input </a:t>
            </a:r>
            <a:r>
              <a:rPr lang="zh-CN" altLang="en-US" dirty="0"/>
              <a:t>类型综合应用</a:t>
            </a:r>
          </a:p>
        </p:txBody>
      </p:sp>
      <p:pic>
        <p:nvPicPr>
          <p:cNvPr id="92162" name="Picture 2"/>
          <p:cNvPicPr>
            <a:picLocks noGrp="1" noChangeAspect="1" noChangeArrowheads="1"/>
          </p:cNvPicPr>
          <p:nvPr>
            <p:ph idx="1"/>
          </p:nvPr>
        </p:nvPicPr>
        <p:blipFill>
          <a:blip r:embed="rId2" cstate="print"/>
          <a:srcRect/>
          <a:stretch>
            <a:fillRect/>
          </a:stretch>
        </p:blipFill>
        <p:spPr bwMode="auto">
          <a:xfrm>
            <a:off x="1219200" y="971550"/>
            <a:ext cx="6990149" cy="361306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ltLang="zh-CN" dirty="0"/>
              <a:t>13.5 HTML5 </a:t>
            </a:r>
            <a:r>
              <a:rPr lang="zh-CN" altLang="en-US" dirty="0"/>
              <a:t>视频与音频</a:t>
            </a:r>
          </a:p>
        </p:txBody>
      </p:sp>
      <p:sp>
        <p:nvSpPr>
          <p:cNvPr id="114691" name="Rectangle 3"/>
          <p:cNvSpPr>
            <a:spLocks noGrp="1" noChangeArrowheads="1"/>
          </p:cNvSpPr>
          <p:nvPr>
            <p:ph idx="1"/>
          </p:nvPr>
        </p:nvSpPr>
        <p:spPr>
          <a:xfrm>
            <a:off x="533400" y="819150"/>
            <a:ext cx="8534400" cy="3886200"/>
          </a:xfrm>
        </p:spPr>
        <p:txBody>
          <a:bodyPr/>
          <a:lstStyle/>
          <a:p>
            <a:pPr marL="0" indent="0">
              <a:lnSpc>
                <a:spcPts val="3000"/>
              </a:lnSpc>
              <a:spcBef>
                <a:spcPts val="0"/>
              </a:spcBef>
              <a:spcAft>
                <a:spcPts val="0"/>
              </a:spcAft>
              <a:buNone/>
              <a:tabLst>
                <a:tab pos="0" algn="l"/>
              </a:tabLst>
            </a:pPr>
            <a:r>
              <a:rPr lang="zh-CN" altLang="en-US" sz="1600" dirty="0"/>
              <a:t>       大多数商业网站都喜欢采用视频来宣传自己的公司或推销自己的产品或服务。然而在</a:t>
            </a:r>
            <a:r>
              <a:rPr lang="en-US" altLang="zh-CN" sz="1600" dirty="0"/>
              <a:t>HTML4.01 </a:t>
            </a:r>
            <a:r>
              <a:rPr lang="zh-CN" altLang="en-US" sz="1600" dirty="0"/>
              <a:t>版本基础之前，只能通过相关插件（比如 </a:t>
            </a:r>
            <a:r>
              <a:rPr lang="en-US" altLang="zh-CN" sz="1600" dirty="0"/>
              <a:t>Flash</a:t>
            </a:r>
            <a:r>
              <a:rPr lang="zh-CN" altLang="en-US" sz="1600" dirty="0"/>
              <a:t>）来播放，而且所有浏览器不一定都有同样的插件，还需要安装其他插件才能实现。</a:t>
            </a:r>
            <a:r>
              <a:rPr lang="en-US" altLang="zh-CN" sz="1600" dirty="0"/>
              <a:t>HTML5 </a:t>
            </a:r>
            <a:r>
              <a:rPr lang="zh-CN" altLang="en-US" sz="1600" dirty="0"/>
              <a:t>提供了</a:t>
            </a:r>
            <a:r>
              <a:rPr lang="en-US" altLang="zh-CN" sz="1600" dirty="0"/>
              <a:t>video </a:t>
            </a:r>
            <a:r>
              <a:rPr lang="zh-CN" altLang="en-US" sz="1600" dirty="0"/>
              <a:t>标记和</a:t>
            </a:r>
            <a:r>
              <a:rPr lang="en-US" altLang="zh-CN" sz="1600" dirty="0"/>
              <a:t>audio </a:t>
            </a:r>
            <a:r>
              <a:rPr lang="zh-CN" altLang="en-US" sz="1600" dirty="0"/>
              <a:t>标记，很好地解决这一问题。</a:t>
            </a:r>
            <a:endParaRPr lang="en-US" altLang="zh-CN" sz="1600" dirty="0"/>
          </a:p>
          <a:p>
            <a:pPr marL="0" indent="0">
              <a:lnSpc>
                <a:spcPts val="3000"/>
              </a:lnSpc>
              <a:spcBef>
                <a:spcPts val="0"/>
              </a:spcBef>
              <a:spcAft>
                <a:spcPts val="0"/>
              </a:spcAft>
              <a:buNone/>
              <a:tabLst>
                <a:tab pos="0" algn="l"/>
              </a:tabLst>
            </a:pPr>
            <a:r>
              <a:rPr lang="en-US" altLang="zh-CN" sz="1600" b="1" dirty="0"/>
              <a:t>13.5.1 video </a:t>
            </a:r>
            <a:r>
              <a:rPr lang="zh-CN" altLang="en-US" sz="1600" b="1" dirty="0"/>
              <a:t>标记及属性</a:t>
            </a:r>
            <a:endParaRPr lang="en-US" altLang="zh-CN" sz="1600" b="1" dirty="0"/>
          </a:p>
          <a:p>
            <a:pPr>
              <a:lnSpc>
                <a:spcPts val="3000"/>
              </a:lnSpc>
              <a:spcBef>
                <a:spcPts val="0"/>
              </a:spcBef>
              <a:spcAft>
                <a:spcPts val="0"/>
              </a:spcAft>
              <a:buNone/>
            </a:pPr>
            <a:r>
              <a:rPr lang="en-US" altLang="zh-CN" sz="1600" dirty="0"/>
              <a:t>        HTML5 </a:t>
            </a:r>
            <a:r>
              <a:rPr lang="zh-CN" altLang="en-US" sz="1600" dirty="0"/>
              <a:t>规定了一种通过</a:t>
            </a:r>
            <a:r>
              <a:rPr lang="en-US" altLang="zh-CN" sz="1600" dirty="0"/>
              <a:t>video </a:t>
            </a:r>
            <a:r>
              <a:rPr lang="zh-CN" altLang="en-US" sz="1600" dirty="0"/>
              <a:t>元素来包含视频的标准方法。</a:t>
            </a:r>
            <a:r>
              <a:rPr lang="en-US" altLang="zh-CN" sz="1600" dirty="0"/>
              <a:t>Video </a:t>
            </a:r>
            <a:r>
              <a:rPr lang="zh-CN" altLang="en-US" sz="1600" dirty="0"/>
              <a:t>标记支持三种视频格式，分别为</a:t>
            </a:r>
            <a:r>
              <a:rPr lang="en-US" altLang="zh-CN" sz="1600" dirty="0"/>
              <a:t>MP4</a:t>
            </a:r>
            <a:r>
              <a:rPr lang="zh-CN" altLang="en-US" sz="1600" dirty="0"/>
              <a:t>、</a:t>
            </a:r>
            <a:r>
              <a:rPr lang="en-US" altLang="zh-CN" sz="1600" dirty="0"/>
              <a:t>WebM</a:t>
            </a:r>
            <a:r>
              <a:rPr lang="zh-CN" altLang="en-US" sz="1600" dirty="0"/>
              <a:t>、</a:t>
            </a:r>
            <a:r>
              <a:rPr lang="en-US" altLang="zh-CN" sz="1600" dirty="0" err="1"/>
              <a:t>Ogg</a:t>
            </a:r>
            <a:r>
              <a:rPr lang="zh-CN" altLang="en-US" sz="1600" dirty="0"/>
              <a:t>。</a:t>
            </a:r>
            <a:endParaRPr lang="en-US" altLang="zh-CN" sz="1600" dirty="0"/>
          </a:p>
          <a:p>
            <a:pPr>
              <a:lnSpc>
                <a:spcPts val="3000"/>
              </a:lnSpc>
              <a:spcBef>
                <a:spcPts val="0"/>
              </a:spcBef>
              <a:spcAft>
                <a:spcPts val="0"/>
              </a:spcAft>
            </a:pPr>
            <a:r>
              <a:rPr lang="en-US" altLang="zh-CN" sz="1600" dirty="0"/>
              <a:t> </a:t>
            </a:r>
            <a:r>
              <a:rPr lang="en-US" altLang="zh-CN" sz="1600" dirty="0" err="1"/>
              <a:t>Ogg</a:t>
            </a:r>
            <a:r>
              <a:rPr lang="zh-CN" altLang="en-US" sz="1600" dirty="0"/>
              <a:t>：带有</a:t>
            </a:r>
            <a:r>
              <a:rPr lang="en-US" altLang="zh-CN" sz="1600" dirty="0"/>
              <a:t>Theora </a:t>
            </a:r>
            <a:r>
              <a:rPr lang="zh-CN" altLang="en-US" sz="1600" dirty="0"/>
              <a:t>视频编码和</a:t>
            </a:r>
            <a:r>
              <a:rPr lang="en-US" altLang="zh-CN" sz="1600" dirty="0"/>
              <a:t>Vorbis </a:t>
            </a:r>
            <a:r>
              <a:rPr lang="zh-CN" altLang="en-US" sz="1600" dirty="0"/>
              <a:t>音频编码的</a:t>
            </a:r>
            <a:r>
              <a:rPr lang="en-US" altLang="zh-CN" sz="1600" dirty="0"/>
              <a:t>Ogg </a:t>
            </a:r>
            <a:r>
              <a:rPr lang="zh-CN" altLang="en-US" sz="1600" dirty="0"/>
              <a:t>文件。</a:t>
            </a:r>
          </a:p>
          <a:p>
            <a:pPr>
              <a:lnSpc>
                <a:spcPts val="3000"/>
              </a:lnSpc>
              <a:spcBef>
                <a:spcPts val="0"/>
              </a:spcBef>
              <a:spcAft>
                <a:spcPts val="0"/>
              </a:spcAft>
            </a:pPr>
            <a:r>
              <a:rPr lang="en-US" altLang="zh-CN" sz="1600" dirty="0"/>
              <a:t> MPEG4</a:t>
            </a:r>
            <a:r>
              <a:rPr lang="zh-CN" altLang="en-US" sz="1600" dirty="0"/>
              <a:t>：带有</a:t>
            </a:r>
            <a:r>
              <a:rPr lang="en-US" altLang="zh-CN" sz="1600" dirty="0"/>
              <a:t>H.264 </a:t>
            </a:r>
            <a:r>
              <a:rPr lang="zh-CN" altLang="en-US" sz="1600" dirty="0"/>
              <a:t>视频编码和</a:t>
            </a:r>
            <a:r>
              <a:rPr lang="en-US" altLang="zh-CN" sz="1600" dirty="0"/>
              <a:t>AAC </a:t>
            </a:r>
            <a:r>
              <a:rPr lang="zh-CN" altLang="en-US" sz="1600" dirty="0"/>
              <a:t>音频编码的</a:t>
            </a:r>
            <a:r>
              <a:rPr lang="en-US" altLang="zh-CN" sz="1600" dirty="0"/>
              <a:t>MPEG 4 </a:t>
            </a:r>
            <a:r>
              <a:rPr lang="zh-CN" altLang="en-US" sz="1600" dirty="0"/>
              <a:t>文件。</a:t>
            </a:r>
          </a:p>
          <a:p>
            <a:pPr>
              <a:lnSpc>
                <a:spcPts val="3000"/>
              </a:lnSpc>
              <a:spcBef>
                <a:spcPts val="0"/>
              </a:spcBef>
              <a:spcAft>
                <a:spcPts val="0"/>
              </a:spcAft>
            </a:pPr>
            <a:r>
              <a:rPr lang="en-US" altLang="zh-CN" sz="1600" dirty="0"/>
              <a:t> </a:t>
            </a:r>
            <a:r>
              <a:rPr lang="en-US" altLang="zh-CN" sz="1600" dirty="0" err="1"/>
              <a:t>WebM</a:t>
            </a:r>
            <a:r>
              <a:rPr lang="zh-CN" altLang="en-US" sz="1600" dirty="0"/>
              <a:t>：带有</a:t>
            </a:r>
            <a:r>
              <a:rPr lang="en-US" altLang="zh-CN" sz="1600" dirty="0"/>
              <a:t>VP8 </a:t>
            </a:r>
            <a:r>
              <a:rPr lang="zh-CN" altLang="en-US" sz="1600" dirty="0"/>
              <a:t>视频编码和</a:t>
            </a:r>
            <a:r>
              <a:rPr lang="en-US" altLang="zh-CN" sz="1600" dirty="0"/>
              <a:t>Vorbis </a:t>
            </a:r>
            <a:r>
              <a:rPr lang="zh-CN" altLang="en-US" sz="1600" dirty="0"/>
              <a:t>音频编码的</a:t>
            </a:r>
            <a:r>
              <a:rPr lang="en-US" altLang="zh-CN" sz="1600" dirty="0"/>
              <a:t>WebM </a:t>
            </a:r>
            <a:r>
              <a:rPr lang="zh-CN" altLang="en-US" sz="1600" dirty="0"/>
              <a:t>文件。</a:t>
            </a:r>
            <a:endParaRPr lang="en-US" altLang="zh-CN" sz="1600" dirty="0">
              <a:ea typeface="宋体" pitchFamily="2" charset="-122"/>
            </a:endParaRPr>
          </a:p>
        </p:txBody>
      </p:sp>
      <p:sp>
        <p:nvSpPr>
          <p:cNvPr id="2" name="矩形 1"/>
          <p:cNvSpPr/>
          <p:nvPr/>
        </p:nvSpPr>
        <p:spPr>
          <a:xfrm>
            <a:off x="914401" y="1885950"/>
            <a:ext cx="5313662" cy="769441"/>
          </a:xfrm>
          <a:prstGeom prst="rect">
            <a:avLst/>
          </a:prstGeom>
        </p:spPr>
        <p:txBody>
          <a:bodyPr wrap="square">
            <a:spAutoFit/>
          </a:bodyPr>
          <a:lstStyle/>
          <a:p>
            <a:endParaRPr lang="en-US" altLang="zh-CN" dirty="0"/>
          </a:p>
          <a:p>
            <a:r>
              <a:rPr lang="zh-CN" altLang="en-US" dirty="0"/>
              <a:t> </a:t>
            </a:r>
          </a:p>
        </p:txBody>
      </p:sp>
    </p:spTree>
    <p:extLst>
      <p:ext uri="{BB962C8B-B14F-4D97-AF65-F5344CB8AC3E}">
        <p14:creationId xmlns:p14="http://schemas.microsoft.com/office/powerpoint/2010/main" val="944650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13.5.1 video </a:t>
            </a:r>
            <a:r>
              <a:rPr lang="zh-CN" altLang="en-US" dirty="0"/>
              <a:t>标记及属性</a:t>
            </a:r>
          </a:p>
        </p:txBody>
      </p:sp>
      <p:sp>
        <p:nvSpPr>
          <p:cNvPr id="3" name="内容占位符 2"/>
          <p:cNvSpPr>
            <a:spLocks noGrp="1"/>
          </p:cNvSpPr>
          <p:nvPr>
            <p:ph idx="1"/>
          </p:nvPr>
        </p:nvSpPr>
        <p:spPr>
          <a:xfrm>
            <a:off x="533400" y="819150"/>
            <a:ext cx="8509000" cy="3886199"/>
          </a:xfrm>
        </p:spPr>
        <p:txBody>
          <a:bodyPr/>
          <a:lstStyle/>
          <a:p>
            <a:pPr>
              <a:lnSpc>
                <a:spcPts val="3200"/>
              </a:lnSpc>
              <a:spcBef>
                <a:spcPts val="0"/>
              </a:spcBef>
              <a:spcAft>
                <a:spcPts val="0"/>
              </a:spcAft>
            </a:pPr>
            <a:r>
              <a:rPr lang="zh-CN" altLang="en-US" sz="1800" dirty="0"/>
              <a:t> 基本语法</a:t>
            </a:r>
          </a:p>
          <a:p>
            <a:pPr>
              <a:lnSpc>
                <a:spcPts val="3200"/>
              </a:lnSpc>
              <a:spcBef>
                <a:spcPts val="0"/>
              </a:spcBef>
              <a:spcAft>
                <a:spcPts val="0"/>
              </a:spcAft>
              <a:buNone/>
            </a:pPr>
            <a:r>
              <a:rPr lang="en-US" altLang="zh-CN" sz="1800" dirty="0">
                <a:solidFill>
                  <a:srgbClr val="FF0000"/>
                </a:solidFill>
              </a:rPr>
              <a:t>   &lt;video </a:t>
            </a:r>
            <a:r>
              <a:rPr lang="en-US" altLang="zh-CN" sz="1800" dirty="0" err="1">
                <a:solidFill>
                  <a:srgbClr val="FF0000"/>
                </a:solidFill>
              </a:rPr>
              <a:t>src</a:t>
            </a:r>
            <a:r>
              <a:rPr lang="en-US" altLang="zh-CN" sz="1800" dirty="0">
                <a:solidFill>
                  <a:srgbClr val="FF0000"/>
                </a:solidFill>
              </a:rPr>
              <a:t>="</a:t>
            </a:r>
            <a:r>
              <a:rPr lang="en-US" altLang="zh-CN" sz="1800" dirty="0" err="1">
                <a:solidFill>
                  <a:srgbClr val="FF0000"/>
                </a:solidFill>
              </a:rPr>
              <a:t>movie.ogg</a:t>
            </a:r>
            <a:r>
              <a:rPr lang="en-US" altLang="zh-CN" sz="1800" dirty="0">
                <a:solidFill>
                  <a:srgbClr val="FF0000"/>
                </a:solidFill>
              </a:rPr>
              <a:t>" width="320" height="240" controls="controls"&gt;</a:t>
            </a:r>
          </a:p>
          <a:p>
            <a:pPr>
              <a:lnSpc>
                <a:spcPts val="3200"/>
              </a:lnSpc>
              <a:spcBef>
                <a:spcPts val="0"/>
              </a:spcBef>
              <a:spcAft>
                <a:spcPts val="0"/>
              </a:spcAft>
              <a:buNone/>
            </a:pPr>
            <a:r>
              <a:rPr lang="zh-CN" altLang="en-US" sz="1800" dirty="0">
                <a:solidFill>
                  <a:srgbClr val="FF0000"/>
                </a:solidFill>
              </a:rPr>
              <a:t>       您的浏览器不支持 </a:t>
            </a:r>
            <a:r>
              <a:rPr lang="en-US" altLang="zh-CN" sz="1800" dirty="0">
                <a:solidFill>
                  <a:srgbClr val="FF0000"/>
                </a:solidFill>
              </a:rPr>
              <a:t>video</a:t>
            </a:r>
            <a:r>
              <a:rPr lang="zh-CN" altLang="en-US" sz="1800" dirty="0">
                <a:solidFill>
                  <a:srgbClr val="FF0000"/>
                </a:solidFill>
              </a:rPr>
              <a:t>标记。</a:t>
            </a:r>
          </a:p>
          <a:p>
            <a:pPr>
              <a:lnSpc>
                <a:spcPts val="3200"/>
              </a:lnSpc>
              <a:spcBef>
                <a:spcPts val="0"/>
              </a:spcBef>
              <a:spcAft>
                <a:spcPts val="0"/>
              </a:spcAft>
              <a:buNone/>
            </a:pPr>
            <a:r>
              <a:rPr lang="en-US" altLang="zh-CN" sz="1800" dirty="0">
                <a:solidFill>
                  <a:srgbClr val="FF0000"/>
                </a:solidFill>
              </a:rPr>
              <a:t>   &lt;/video&gt;</a:t>
            </a:r>
          </a:p>
          <a:p>
            <a:pPr>
              <a:lnSpc>
                <a:spcPts val="3200"/>
              </a:lnSpc>
              <a:spcBef>
                <a:spcPts val="0"/>
              </a:spcBef>
              <a:spcAft>
                <a:spcPts val="0"/>
              </a:spcAft>
            </a:pPr>
            <a:r>
              <a:rPr lang="zh-CN" altLang="en-US" sz="1800" dirty="0"/>
              <a:t> 属性说明</a:t>
            </a:r>
          </a:p>
          <a:p>
            <a:pPr marL="0" indent="0">
              <a:lnSpc>
                <a:spcPts val="3200"/>
              </a:lnSpc>
              <a:spcBef>
                <a:spcPts val="0"/>
              </a:spcBef>
              <a:spcAft>
                <a:spcPts val="0"/>
              </a:spcAft>
              <a:buNone/>
            </a:pPr>
            <a:r>
              <a:rPr lang="en-US" altLang="zh-CN" sz="1800" dirty="0"/>
              <a:t>      </a:t>
            </a:r>
            <a:r>
              <a:rPr lang="en-US" altLang="zh-CN" sz="1800" dirty="0">
                <a:solidFill>
                  <a:srgbClr val="FF0000"/>
                </a:solidFill>
              </a:rPr>
              <a:t>width </a:t>
            </a:r>
            <a:r>
              <a:rPr lang="zh-CN" altLang="en-US" sz="1800" dirty="0">
                <a:solidFill>
                  <a:srgbClr val="FF0000"/>
                </a:solidFill>
              </a:rPr>
              <a:t>和</a:t>
            </a:r>
            <a:r>
              <a:rPr lang="en-US" altLang="zh-CN" sz="1800" dirty="0">
                <a:solidFill>
                  <a:srgbClr val="FF0000"/>
                </a:solidFill>
              </a:rPr>
              <a:t>height </a:t>
            </a:r>
            <a:r>
              <a:rPr lang="zh-CN" altLang="en-US" sz="1800" dirty="0">
                <a:solidFill>
                  <a:srgbClr val="FF0000"/>
                </a:solidFill>
              </a:rPr>
              <a:t>属性</a:t>
            </a:r>
            <a:r>
              <a:rPr lang="zh-CN" altLang="en-US" sz="1800" dirty="0"/>
              <a:t>：控制视频的尺寸。使用时需要设置视频的高度和宽度，  便于视频播放。如果不设置宽度和高度，页面就会根据原始视频的大小而改变。</a:t>
            </a:r>
            <a:endParaRPr lang="en-US" altLang="zh-CN" sz="1800" dirty="0"/>
          </a:p>
          <a:p>
            <a:pPr marL="0" indent="0">
              <a:lnSpc>
                <a:spcPts val="3200"/>
              </a:lnSpc>
              <a:spcBef>
                <a:spcPts val="0"/>
              </a:spcBef>
              <a:spcAft>
                <a:spcPts val="0"/>
              </a:spcAft>
              <a:buNone/>
            </a:pPr>
            <a:r>
              <a:rPr lang="en-US" altLang="zh-CN" sz="1800" dirty="0">
                <a:solidFill>
                  <a:srgbClr val="FF0000"/>
                </a:solidFill>
              </a:rPr>
              <a:t>      </a:t>
            </a:r>
            <a:r>
              <a:rPr lang="en-US" altLang="zh-CN" sz="1800" dirty="0" err="1">
                <a:solidFill>
                  <a:srgbClr val="FF0000"/>
                </a:solidFill>
              </a:rPr>
              <a:t>src</a:t>
            </a:r>
            <a:r>
              <a:rPr lang="en-US" altLang="zh-CN" sz="1800" dirty="0"/>
              <a:t> </a:t>
            </a:r>
            <a:r>
              <a:rPr lang="zh-CN" altLang="en-US" sz="1800" dirty="0">
                <a:solidFill>
                  <a:srgbClr val="FF0000"/>
                </a:solidFill>
              </a:rPr>
              <a:t>属性</a:t>
            </a:r>
            <a:r>
              <a:rPr lang="zh-CN" altLang="en-US" sz="1800" dirty="0"/>
              <a:t>：规定要播放的视频的</a:t>
            </a:r>
            <a:r>
              <a:rPr lang="en-US" altLang="zh-CN" sz="1800" dirty="0" err="1"/>
              <a:t>url</a:t>
            </a:r>
            <a:r>
              <a:rPr lang="zh-CN" altLang="en-US" sz="1800" dirty="0"/>
              <a:t>。</a:t>
            </a:r>
            <a:endParaRPr lang="en-US" altLang="zh-CN" sz="1800" dirty="0"/>
          </a:p>
          <a:p>
            <a:pPr marL="0" indent="0">
              <a:lnSpc>
                <a:spcPts val="3200"/>
              </a:lnSpc>
              <a:spcBef>
                <a:spcPts val="0"/>
              </a:spcBef>
              <a:spcAft>
                <a:spcPts val="0"/>
              </a:spcAft>
              <a:buNone/>
            </a:pPr>
            <a:r>
              <a:rPr lang="en-US" altLang="zh-CN" sz="1800" dirty="0"/>
              <a:t>      </a:t>
            </a:r>
            <a:r>
              <a:rPr lang="en-US" altLang="zh-CN" sz="1800" dirty="0">
                <a:solidFill>
                  <a:srgbClr val="FF0000"/>
                </a:solidFill>
              </a:rPr>
              <a:t>loop</a:t>
            </a:r>
            <a:r>
              <a:rPr lang="zh-CN" altLang="en-US" sz="1800" dirty="0">
                <a:solidFill>
                  <a:srgbClr val="FF0000"/>
                </a:solidFill>
              </a:rPr>
              <a:t>属性</a:t>
            </a:r>
            <a:r>
              <a:rPr lang="zh-CN" altLang="en-US" sz="1800" dirty="0"/>
              <a:t>：设置该属性，则当媒体文件完成播放后再次开始播放。</a:t>
            </a:r>
          </a:p>
          <a:p>
            <a:pPr marL="0" indent="0">
              <a:lnSpc>
                <a:spcPts val="3200"/>
              </a:lnSpc>
              <a:spcBef>
                <a:spcPts val="0"/>
              </a:spcBef>
              <a:spcAft>
                <a:spcPts val="0"/>
              </a:spcAft>
              <a:buNone/>
            </a:pPr>
            <a:endParaRPr lang="zh-CN" alt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13.5.1 video </a:t>
            </a:r>
            <a:r>
              <a:rPr lang="zh-CN" altLang="en-US" dirty="0"/>
              <a:t>标记及属性</a:t>
            </a:r>
          </a:p>
        </p:txBody>
      </p:sp>
      <p:sp>
        <p:nvSpPr>
          <p:cNvPr id="3" name="内容占位符 2"/>
          <p:cNvSpPr>
            <a:spLocks noGrp="1"/>
          </p:cNvSpPr>
          <p:nvPr>
            <p:ph idx="1"/>
          </p:nvPr>
        </p:nvSpPr>
        <p:spPr>
          <a:xfrm>
            <a:off x="533400" y="819151"/>
            <a:ext cx="8509000" cy="3810000"/>
          </a:xfrm>
        </p:spPr>
        <p:txBody>
          <a:bodyPr/>
          <a:lstStyle/>
          <a:p>
            <a:pPr marL="0" indent="0">
              <a:lnSpc>
                <a:spcPts val="2700"/>
              </a:lnSpc>
              <a:spcBef>
                <a:spcPts val="0"/>
              </a:spcBef>
              <a:spcAft>
                <a:spcPts val="0"/>
              </a:spcAft>
              <a:buNone/>
            </a:pPr>
            <a:r>
              <a:rPr lang="en-US" altLang="zh-CN" sz="1600" dirty="0">
                <a:solidFill>
                  <a:srgbClr val="FF0000"/>
                </a:solidFill>
              </a:rPr>
              <a:t>preload</a:t>
            </a:r>
            <a:r>
              <a:rPr lang="zh-CN" altLang="en-US" sz="1600" dirty="0">
                <a:solidFill>
                  <a:srgbClr val="FF0000"/>
                </a:solidFill>
              </a:rPr>
              <a:t>属性</a:t>
            </a:r>
            <a:r>
              <a:rPr lang="zh-CN" altLang="en-US" sz="1600" dirty="0"/>
              <a:t>：设置该属性，则视频在页面加载时进行加载，并预备播放。如果使用</a:t>
            </a:r>
            <a:r>
              <a:rPr lang="en-US" altLang="zh-CN" sz="1600" dirty="0" err="1"/>
              <a:t>autoplay</a:t>
            </a:r>
            <a:r>
              <a:rPr lang="zh-CN" altLang="en-US" sz="1600" dirty="0"/>
              <a:t>，则忽略该属性。该属性有三种值：</a:t>
            </a:r>
            <a:r>
              <a:rPr lang="en-US" altLang="zh-CN" sz="1600" dirty="0"/>
              <a:t>auto</a:t>
            </a:r>
            <a:r>
              <a:rPr lang="zh-CN" altLang="en-US" sz="1600" dirty="0"/>
              <a:t>（一旦页面加载，则开始加载音频</a:t>
            </a:r>
            <a:r>
              <a:rPr lang="en-US" altLang="zh-CN" sz="1600" dirty="0"/>
              <a:t>/</a:t>
            </a:r>
            <a:r>
              <a:rPr lang="zh-CN" altLang="en-US" sz="1600" dirty="0"/>
              <a:t>视频）、</a:t>
            </a:r>
            <a:r>
              <a:rPr lang="en-US" altLang="zh-CN" sz="1600" dirty="0"/>
              <a:t>metadata</a:t>
            </a:r>
            <a:r>
              <a:rPr lang="zh-CN" altLang="en-US" sz="1600" dirty="0"/>
              <a:t>（当页面加载后仅加载音频</a:t>
            </a:r>
            <a:r>
              <a:rPr lang="en-US" altLang="zh-CN" sz="1600" dirty="0"/>
              <a:t>/</a:t>
            </a:r>
            <a:r>
              <a:rPr lang="zh-CN" altLang="en-US" sz="1600" dirty="0"/>
              <a:t>视频的元数据）、</a:t>
            </a:r>
            <a:r>
              <a:rPr lang="en-US" altLang="zh-CN" sz="1600" dirty="0"/>
              <a:t>none</a:t>
            </a:r>
            <a:r>
              <a:rPr lang="zh-CN" altLang="en-US" sz="1600" dirty="0"/>
              <a:t>（页面加载后不应加载音频</a:t>
            </a:r>
            <a:r>
              <a:rPr lang="en-US" altLang="zh-CN" sz="1600" dirty="0"/>
              <a:t>/</a:t>
            </a:r>
            <a:r>
              <a:rPr lang="zh-CN" altLang="en-US" sz="1600" dirty="0"/>
              <a:t>视频）。格式如下：</a:t>
            </a:r>
          </a:p>
          <a:p>
            <a:pPr marL="0" indent="0">
              <a:lnSpc>
                <a:spcPts val="2700"/>
              </a:lnSpc>
              <a:spcBef>
                <a:spcPts val="0"/>
              </a:spcBef>
              <a:spcAft>
                <a:spcPts val="0"/>
              </a:spcAft>
              <a:buNone/>
            </a:pPr>
            <a:r>
              <a:rPr lang="en-US" altLang="zh-CN" sz="1600" dirty="0">
                <a:solidFill>
                  <a:srgbClr val="FF0000"/>
                </a:solidFill>
              </a:rPr>
              <a:t>     &lt;video preload="</a:t>
            </a:r>
            <a:r>
              <a:rPr lang="en-US" altLang="zh-CN" sz="1600" dirty="0" err="1">
                <a:solidFill>
                  <a:srgbClr val="FF0000"/>
                </a:solidFill>
              </a:rPr>
              <a:t>auto|metadata|none</a:t>
            </a:r>
            <a:r>
              <a:rPr lang="en-US" altLang="zh-CN" sz="1600" dirty="0">
                <a:solidFill>
                  <a:srgbClr val="FF0000"/>
                </a:solidFill>
              </a:rPr>
              <a:t>"&gt;</a:t>
            </a:r>
          </a:p>
          <a:p>
            <a:pPr marL="0" indent="0">
              <a:lnSpc>
                <a:spcPts val="2700"/>
              </a:lnSpc>
              <a:spcBef>
                <a:spcPts val="0"/>
              </a:spcBef>
              <a:spcAft>
                <a:spcPts val="0"/>
              </a:spcAft>
              <a:buNone/>
            </a:pPr>
            <a:r>
              <a:rPr lang="en-US" altLang="zh-CN" sz="1600" dirty="0">
                <a:solidFill>
                  <a:srgbClr val="FF0000"/>
                </a:solidFill>
              </a:rPr>
              <a:t>poster </a:t>
            </a:r>
            <a:r>
              <a:rPr lang="zh-CN" altLang="en-US" sz="1600" dirty="0">
                <a:solidFill>
                  <a:srgbClr val="FF0000"/>
                </a:solidFill>
              </a:rPr>
              <a:t>属性</a:t>
            </a:r>
            <a:r>
              <a:rPr lang="zh-CN" altLang="en-US" sz="1600" dirty="0"/>
              <a:t>：用于在视频下载时显示的图像（海报图片），或者在用户点击播放按钮前显示的图像。如果未设置该属性，则使用视频的第一帧来代替。赋值方法：</a:t>
            </a:r>
            <a:r>
              <a:rPr lang="en-US" altLang="zh-CN" sz="1600" dirty="0"/>
              <a:t>poster=“</a:t>
            </a:r>
            <a:r>
              <a:rPr lang="en-US" altLang="zh-CN" sz="1600" dirty="0" err="1"/>
              <a:t>url</a:t>
            </a:r>
            <a:r>
              <a:rPr lang="en-US" altLang="zh-CN" sz="1600" dirty="0"/>
              <a:t>”</a:t>
            </a:r>
            <a:r>
              <a:rPr lang="zh-CN" altLang="en-US" sz="1600" dirty="0"/>
              <a:t>。如果浏览器不支持</a:t>
            </a:r>
            <a:r>
              <a:rPr lang="en-US" altLang="zh-CN" sz="1600" dirty="0"/>
              <a:t>&lt;video&gt;</a:t>
            </a:r>
            <a:r>
              <a:rPr lang="zh-CN" altLang="en-US" sz="1600" dirty="0"/>
              <a:t>标记，就在</a:t>
            </a:r>
            <a:r>
              <a:rPr lang="en-US" altLang="zh-CN" sz="1600" dirty="0"/>
              <a:t>&lt;video&gt;</a:t>
            </a:r>
            <a:r>
              <a:rPr lang="zh-CN" altLang="en-US" sz="1600" dirty="0"/>
              <a:t>与</a:t>
            </a:r>
            <a:r>
              <a:rPr lang="en-US" altLang="zh-CN" sz="1600" dirty="0"/>
              <a:t>&lt;/video&gt;</a:t>
            </a:r>
            <a:r>
              <a:rPr lang="zh-CN" altLang="en-US" sz="1600" dirty="0"/>
              <a:t>标记之间插入相关提示信息。</a:t>
            </a:r>
            <a:r>
              <a:rPr lang="en-US" altLang="zh-CN" sz="1600" dirty="0">
                <a:solidFill>
                  <a:srgbClr val="FF0000"/>
                </a:solidFill>
              </a:rPr>
              <a:t>video </a:t>
            </a:r>
            <a:r>
              <a:rPr lang="zh-CN" altLang="en-US" sz="1600" dirty="0">
                <a:solidFill>
                  <a:srgbClr val="FF0000"/>
                </a:solidFill>
              </a:rPr>
              <a:t>标记支持多个</a:t>
            </a:r>
            <a:r>
              <a:rPr lang="en-US" altLang="zh-CN" sz="1600" dirty="0">
                <a:solidFill>
                  <a:srgbClr val="FF0000"/>
                </a:solidFill>
              </a:rPr>
              <a:t>source </a:t>
            </a:r>
            <a:r>
              <a:rPr lang="zh-CN" altLang="en-US" sz="1600" dirty="0">
                <a:solidFill>
                  <a:srgbClr val="FF0000"/>
                </a:solidFill>
              </a:rPr>
              <a:t>标记</a:t>
            </a:r>
            <a:r>
              <a:rPr lang="zh-CN" altLang="en-US" sz="1600" dirty="0"/>
              <a:t>。可以使用</a:t>
            </a:r>
            <a:r>
              <a:rPr lang="en-US" altLang="zh-CN" sz="1600" dirty="0"/>
              <a:t>source </a:t>
            </a:r>
            <a:r>
              <a:rPr lang="zh-CN" altLang="en-US" sz="1600" dirty="0"/>
              <a:t>标记为</a:t>
            </a:r>
            <a:r>
              <a:rPr lang="en-US" altLang="zh-CN" sz="1600" dirty="0"/>
              <a:t>video </a:t>
            </a:r>
            <a:r>
              <a:rPr lang="zh-CN" altLang="en-US" sz="1600" dirty="0"/>
              <a:t>标记和</a:t>
            </a:r>
            <a:r>
              <a:rPr lang="en-US" altLang="zh-CN" sz="1600" dirty="0"/>
              <a:t>audio </a:t>
            </a:r>
            <a:r>
              <a:rPr lang="zh-CN" altLang="en-US" sz="1600" dirty="0"/>
              <a:t>标记提供多个不同的音频、视频文件，以解决浏览器支持。如果浏览器支持将使用第一个可识别的格式。</a:t>
            </a:r>
            <a:r>
              <a:rPr lang="en-US" altLang="zh-CN" sz="1600" dirty="0"/>
              <a:t>IE8 </a:t>
            </a:r>
            <a:r>
              <a:rPr lang="zh-CN" altLang="en-US" sz="1600" dirty="0"/>
              <a:t>或者更早的</a:t>
            </a:r>
            <a:r>
              <a:rPr lang="en-US" altLang="zh-CN" sz="1600" dirty="0"/>
              <a:t>IE </a:t>
            </a:r>
            <a:r>
              <a:rPr lang="zh-CN" altLang="en-US" sz="1600" dirty="0"/>
              <a:t>版本不支持</a:t>
            </a:r>
            <a:r>
              <a:rPr lang="en-US" altLang="zh-CN" sz="1600" dirty="0"/>
              <a:t>video </a:t>
            </a:r>
            <a:r>
              <a:rPr lang="zh-CN" altLang="en-US" sz="1600" dirty="0"/>
              <a:t>标记。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2"/>
            <a:r>
              <a:rPr lang="en-US" altLang="zh-CN" dirty="0"/>
              <a:t> </a:t>
            </a:r>
            <a:r>
              <a:rPr lang="en-US" altLang="zh-CN" sz="2800" dirty="0">
                <a:solidFill>
                  <a:schemeClr val="tx1"/>
                </a:solidFill>
                <a:latin typeface="微软雅黑" pitchFamily="34" charset="-122"/>
                <a:ea typeface="微软雅黑" pitchFamily="34" charset="-122"/>
              </a:rPr>
              <a:t>13.1.2 HTML5 </a:t>
            </a:r>
            <a:r>
              <a:rPr lang="zh-CN" altLang="en-US" sz="2800" dirty="0">
                <a:solidFill>
                  <a:schemeClr val="tx1"/>
                </a:solidFill>
                <a:latin typeface="微软雅黑" pitchFamily="34" charset="-122"/>
                <a:ea typeface="微软雅黑" pitchFamily="34" charset="-122"/>
              </a:rPr>
              <a:t>的优势</a:t>
            </a:r>
          </a:p>
        </p:txBody>
      </p:sp>
      <p:sp>
        <p:nvSpPr>
          <p:cNvPr id="3" name="内容占位符 2"/>
          <p:cNvSpPr>
            <a:spLocks noGrp="1"/>
          </p:cNvSpPr>
          <p:nvPr>
            <p:ph idx="1"/>
          </p:nvPr>
        </p:nvSpPr>
        <p:spPr>
          <a:xfrm>
            <a:off x="533400" y="819150"/>
            <a:ext cx="8509000" cy="3886199"/>
          </a:xfrm>
        </p:spPr>
        <p:txBody>
          <a:bodyPr/>
          <a:lstStyle/>
          <a:p>
            <a:pPr>
              <a:lnSpc>
                <a:spcPts val="2600"/>
              </a:lnSpc>
              <a:spcBef>
                <a:spcPts val="600"/>
              </a:spcBef>
              <a:spcAft>
                <a:spcPts val="0"/>
              </a:spcAft>
              <a:buNone/>
            </a:pPr>
            <a:r>
              <a:rPr lang="en-US" altLang="zh-CN" sz="1800" b="1" dirty="0"/>
              <a:t>1</a:t>
            </a:r>
            <a:r>
              <a:rPr lang="zh-CN" altLang="en-US" sz="1800" b="1" dirty="0"/>
              <a:t>、</a:t>
            </a:r>
            <a:r>
              <a:rPr lang="zh-CN" altLang="zh-CN" sz="1800" b="1" dirty="0"/>
              <a:t>摆脱对平台的依赖</a:t>
            </a:r>
            <a:r>
              <a:rPr lang="zh-CN" altLang="en-US" sz="1800" b="1" dirty="0"/>
              <a:t>。</a:t>
            </a:r>
            <a:r>
              <a:rPr lang="zh-CN" altLang="zh-CN" sz="1800" dirty="0"/>
              <a:t>打开浏览器，直接就可以访自己的应用</a:t>
            </a:r>
            <a:r>
              <a:rPr lang="zh-CN" altLang="en-US" sz="1800" dirty="0"/>
              <a:t>，无需各种审核。</a:t>
            </a:r>
            <a:endParaRPr lang="zh-CN" altLang="zh-CN" sz="1800" dirty="0"/>
          </a:p>
          <a:p>
            <a:pPr>
              <a:lnSpc>
                <a:spcPts val="2600"/>
              </a:lnSpc>
              <a:spcBef>
                <a:spcPts val="600"/>
              </a:spcBef>
              <a:spcAft>
                <a:spcPts val="0"/>
              </a:spcAft>
              <a:buNone/>
            </a:pPr>
            <a:r>
              <a:rPr lang="en-US" altLang="zh-CN" sz="1800" b="1" dirty="0"/>
              <a:t>2</a:t>
            </a:r>
            <a:r>
              <a:rPr lang="zh-CN" altLang="en-US" sz="1800" b="1" dirty="0"/>
              <a:t>、</a:t>
            </a:r>
            <a:r>
              <a:rPr lang="zh-CN" altLang="zh-CN" sz="1800" b="1" dirty="0"/>
              <a:t>实时更新</a:t>
            </a:r>
            <a:r>
              <a:rPr lang="zh-CN" altLang="en-US" sz="1800" b="1" dirty="0"/>
              <a:t>。</a:t>
            </a:r>
            <a:endParaRPr lang="zh-CN" altLang="zh-CN" sz="1800" b="1" dirty="0"/>
          </a:p>
          <a:p>
            <a:pPr>
              <a:lnSpc>
                <a:spcPts val="2600"/>
              </a:lnSpc>
              <a:spcBef>
                <a:spcPts val="600"/>
              </a:spcBef>
              <a:spcAft>
                <a:spcPts val="0"/>
              </a:spcAft>
              <a:buNone/>
            </a:pPr>
            <a:r>
              <a:rPr lang="en-US" altLang="zh-CN" sz="1800" b="1" dirty="0"/>
              <a:t>3</a:t>
            </a:r>
            <a:r>
              <a:rPr lang="zh-CN" altLang="en-US" sz="1800" b="1" dirty="0"/>
              <a:t>、</a:t>
            </a:r>
            <a:r>
              <a:rPr lang="zh-CN" altLang="zh-CN" sz="1800" b="1" dirty="0"/>
              <a:t>离线使用</a:t>
            </a:r>
            <a:r>
              <a:rPr lang="zh-CN" altLang="en-US" sz="1800" b="1" dirty="0"/>
              <a:t>。</a:t>
            </a:r>
            <a:r>
              <a:rPr lang="zh-CN" altLang="zh-CN" sz="1800" dirty="0"/>
              <a:t>用户可以离线使用，更新下载量</a:t>
            </a:r>
            <a:r>
              <a:rPr lang="zh-CN" altLang="en-US" sz="1800" dirty="0"/>
              <a:t>较</a:t>
            </a:r>
            <a:r>
              <a:rPr lang="zh-CN" altLang="zh-CN" sz="1800" dirty="0"/>
              <a:t>少</a:t>
            </a:r>
            <a:r>
              <a:rPr lang="zh-CN" altLang="en-US" sz="1800" dirty="0"/>
              <a:t>。</a:t>
            </a:r>
            <a:endParaRPr lang="zh-CN" altLang="zh-CN" sz="1800" dirty="0"/>
          </a:p>
          <a:p>
            <a:pPr>
              <a:lnSpc>
                <a:spcPts val="2600"/>
              </a:lnSpc>
              <a:spcBef>
                <a:spcPts val="600"/>
              </a:spcBef>
              <a:spcAft>
                <a:spcPts val="0"/>
              </a:spcAft>
              <a:buNone/>
            </a:pPr>
            <a:r>
              <a:rPr lang="en-US" altLang="zh-CN" sz="1800" b="1" dirty="0"/>
              <a:t>4</a:t>
            </a:r>
            <a:r>
              <a:rPr lang="zh-CN" altLang="en-US" sz="1800" b="1" dirty="0"/>
              <a:t>、</a:t>
            </a:r>
            <a:r>
              <a:rPr lang="zh-CN" altLang="zh-CN" sz="1800" b="1" dirty="0"/>
              <a:t>代码更安全</a:t>
            </a:r>
            <a:r>
              <a:rPr lang="zh-CN" altLang="en-US" sz="1800" b="1" dirty="0"/>
              <a:t>。</a:t>
            </a:r>
            <a:r>
              <a:rPr lang="en-US" altLang="zh-CN" sz="1800" dirty="0"/>
              <a:t>HTML5</a:t>
            </a:r>
            <a:r>
              <a:rPr lang="zh-CN" altLang="zh-CN" sz="1800" dirty="0"/>
              <a:t>可以将</a:t>
            </a:r>
            <a:r>
              <a:rPr lang="en-US" altLang="zh-CN" sz="1800" dirty="0"/>
              <a:t>Web</a:t>
            </a:r>
            <a:r>
              <a:rPr lang="zh-CN" altLang="zh-CN" sz="1800" dirty="0"/>
              <a:t>代码全部加密，本地应用解密后再运行，大大的提供了代码的安全性。</a:t>
            </a:r>
          </a:p>
          <a:p>
            <a:pPr>
              <a:lnSpc>
                <a:spcPts val="2600"/>
              </a:lnSpc>
              <a:spcBef>
                <a:spcPts val="600"/>
              </a:spcBef>
              <a:spcAft>
                <a:spcPts val="0"/>
              </a:spcAft>
              <a:buNone/>
            </a:pPr>
            <a:r>
              <a:rPr lang="en-US" altLang="zh-CN" sz="1800" b="1" dirty="0"/>
              <a:t>5</a:t>
            </a:r>
            <a:r>
              <a:rPr lang="zh-CN" altLang="en-US" sz="1800" b="1" dirty="0"/>
              <a:t>、</a:t>
            </a:r>
            <a:r>
              <a:rPr lang="zh-CN" altLang="zh-CN" sz="1800" b="1" dirty="0"/>
              <a:t>跨平台</a:t>
            </a:r>
            <a:r>
              <a:rPr lang="zh-CN" altLang="en-US" sz="1800" b="1" dirty="0"/>
              <a:t>。</a:t>
            </a:r>
            <a:r>
              <a:rPr lang="en-US" altLang="zh-CN" sz="1800" dirty="0"/>
              <a:t>JavaScript</a:t>
            </a:r>
            <a:r>
              <a:rPr lang="zh-CN" altLang="zh-CN" sz="1800" dirty="0"/>
              <a:t>的代码可以在许多地方使用，包括移动应用、移动网站、</a:t>
            </a:r>
            <a:r>
              <a:rPr lang="en-US" altLang="zh-CN" sz="1800" dirty="0"/>
              <a:t>PC</a:t>
            </a:r>
            <a:r>
              <a:rPr lang="zh-CN" altLang="zh-CN" sz="1800" dirty="0"/>
              <a:t>网站、各种浏览器插件，甚至可以用</a:t>
            </a:r>
            <a:r>
              <a:rPr lang="en-US" altLang="zh-CN" sz="1800" dirty="0"/>
              <a:t>WebKit</a:t>
            </a:r>
            <a:r>
              <a:rPr lang="zh-CN" altLang="zh-CN" sz="1800" dirty="0"/>
              <a:t>封装作为跨平台的应用程序。</a:t>
            </a:r>
          </a:p>
          <a:p>
            <a:pPr>
              <a:lnSpc>
                <a:spcPts val="2600"/>
              </a:lnSpc>
              <a:spcBef>
                <a:spcPts val="600"/>
              </a:spcBef>
              <a:spcAft>
                <a:spcPts val="0"/>
              </a:spcAft>
              <a:buNone/>
            </a:pPr>
            <a:r>
              <a:rPr lang="en-US" altLang="zh-CN" sz="1800" b="1" dirty="0"/>
              <a:t>6</a:t>
            </a:r>
            <a:r>
              <a:rPr lang="zh-CN" altLang="en-US" sz="1800" b="1" dirty="0"/>
              <a:t>、</a:t>
            </a:r>
            <a:r>
              <a:rPr lang="zh-CN" altLang="zh-CN" sz="1800" b="1" dirty="0"/>
              <a:t>可以充分利用</a:t>
            </a:r>
            <a:r>
              <a:rPr lang="en-US" altLang="zh-CN" sz="1800" b="1" dirty="0"/>
              <a:t>Native</a:t>
            </a:r>
            <a:r>
              <a:rPr lang="zh-CN" altLang="en-US" sz="1800" b="1" dirty="0"/>
              <a:t>。</a:t>
            </a:r>
            <a:r>
              <a:rPr lang="en-US" altLang="zh-CN" sz="1800" dirty="0"/>
              <a:t>HTML5</a:t>
            </a:r>
            <a:r>
              <a:rPr lang="zh-CN" altLang="zh-CN" sz="1800" dirty="0"/>
              <a:t>可以通过浏览器作为中介充分利用</a:t>
            </a:r>
            <a:r>
              <a:rPr lang="en-US" altLang="zh-CN" sz="1800" dirty="0"/>
              <a:t>Native</a:t>
            </a:r>
            <a:r>
              <a:rPr lang="zh-CN" altLang="zh-CN" sz="1800" dirty="0"/>
              <a:t>的好处</a:t>
            </a:r>
            <a:r>
              <a:rPr lang="en-US" altLang="zh-CN" sz="1800" dirty="0"/>
              <a:t>(</a:t>
            </a:r>
            <a:r>
              <a:rPr lang="zh-CN" altLang="zh-CN" sz="1800" dirty="0"/>
              <a:t>使用</a:t>
            </a:r>
            <a:r>
              <a:rPr lang="en-US" altLang="zh-CN" sz="1800" dirty="0"/>
              <a:t>GPS</a:t>
            </a:r>
            <a:r>
              <a:rPr lang="zh-CN" altLang="zh-CN" sz="1800" dirty="0"/>
              <a:t>、照相机、本地相册、读取本地联系人</a:t>
            </a:r>
            <a:r>
              <a:rPr lang="zh-CN" altLang="en-US" sz="1800" dirty="0"/>
              <a:t>等）。</a:t>
            </a:r>
            <a:r>
              <a:rPr lang="zh-CN" altLang="zh-CN" sz="1800" dirty="0"/>
              <a:t>某些</a:t>
            </a:r>
            <a:r>
              <a:rPr lang="en-US" altLang="zh-CN" sz="1800" dirty="0"/>
              <a:t>Web</a:t>
            </a:r>
            <a:r>
              <a:rPr lang="zh-CN" altLang="zh-CN" sz="1800" dirty="0"/>
              <a:t>无法实现的功能，可以利用</a:t>
            </a:r>
            <a:r>
              <a:rPr lang="en-US" altLang="zh-CN" sz="1800" dirty="0"/>
              <a:t>Native</a:t>
            </a:r>
            <a:r>
              <a:rPr lang="zh-CN" altLang="zh-CN" sz="1800" dirty="0"/>
              <a:t>来实现。</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13.5.1 video </a:t>
            </a:r>
            <a:r>
              <a:rPr lang="zh-CN" altLang="en-US" dirty="0"/>
              <a:t>标记及属性</a:t>
            </a:r>
          </a:p>
        </p:txBody>
      </p:sp>
      <p:sp>
        <p:nvSpPr>
          <p:cNvPr id="3" name="内容占位符 2"/>
          <p:cNvSpPr>
            <a:spLocks noGrp="1"/>
          </p:cNvSpPr>
          <p:nvPr>
            <p:ph idx="1"/>
          </p:nvPr>
        </p:nvSpPr>
        <p:spPr>
          <a:xfrm>
            <a:off x="533400" y="819150"/>
            <a:ext cx="8509000" cy="3886199"/>
          </a:xfrm>
        </p:spPr>
        <p:txBody>
          <a:bodyPr/>
          <a:lstStyle/>
          <a:p>
            <a:pPr>
              <a:lnSpc>
                <a:spcPts val="1800"/>
              </a:lnSpc>
              <a:spcBef>
                <a:spcPts val="0"/>
              </a:spcBef>
              <a:spcAft>
                <a:spcPts val="0"/>
              </a:spcAft>
              <a:buNone/>
            </a:pPr>
            <a:r>
              <a:rPr lang="en-US" altLang="zh-CN" sz="1600" dirty="0">
                <a:solidFill>
                  <a:srgbClr val="FF0000"/>
                </a:solidFill>
              </a:rPr>
              <a:t>&lt;video width="320" height="240" controls="controls"&gt;</a:t>
            </a:r>
          </a:p>
          <a:p>
            <a:pPr>
              <a:lnSpc>
                <a:spcPts val="1800"/>
              </a:lnSpc>
              <a:spcBef>
                <a:spcPts val="0"/>
              </a:spcBef>
              <a:spcAft>
                <a:spcPts val="0"/>
              </a:spcAft>
              <a:buNone/>
            </a:pPr>
            <a:r>
              <a:rPr lang="en-US" altLang="zh-CN" sz="1600" dirty="0">
                <a:solidFill>
                  <a:srgbClr val="FF0000"/>
                </a:solidFill>
              </a:rPr>
              <a:t>    &lt;source src="movie.ogg" type="video/ogg"&gt;</a:t>
            </a:r>
          </a:p>
          <a:p>
            <a:pPr>
              <a:lnSpc>
                <a:spcPts val="1800"/>
              </a:lnSpc>
              <a:spcBef>
                <a:spcPts val="0"/>
              </a:spcBef>
              <a:spcAft>
                <a:spcPts val="0"/>
              </a:spcAft>
              <a:buNone/>
            </a:pPr>
            <a:r>
              <a:rPr lang="en-US" altLang="zh-CN" sz="1600" dirty="0">
                <a:solidFill>
                  <a:srgbClr val="FF0000"/>
                </a:solidFill>
              </a:rPr>
              <a:t>    &lt;source src="movie.mp4" type="video/mp4"&gt;</a:t>
            </a:r>
          </a:p>
          <a:p>
            <a:pPr>
              <a:lnSpc>
                <a:spcPts val="1800"/>
              </a:lnSpc>
              <a:spcBef>
                <a:spcPts val="0"/>
              </a:spcBef>
              <a:spcAft>
                <a:spcPts val="0"/>
              </a:spcAft>
              <a:buNone/>
            </a:pPr>
            <a:r>
              <a:rPr lang="zh-CN" altLang="en-US" sz="1600" dirty="0">
                <a:solidFill>
                  <a:srgbClr val="FF0000"/>
                </a:solidFill>
              </a:rPr>
              <a:t>     您的浏览器不支持 </a:t>
            </a:r>
            <a:r>
              <a:rPr lang="en-US" altLang="zh-CN" sz="1600" dirty="0">
                <a:solidFill>
                  <a:srgbClr val="FF0000"/>
                </a:solidFill>
              </a:rPr>
              <a:t>video</a:t>
            </a:r>
            <a:r>
              <a:rPr lang="zh-CN" altLang="en-US" sz="1600" dirty="0">
                <a:solidFill>
                  <a:srgbClr val="FF0000"/>
                </a:solidFill>
              </a:rPr>
              <a:t>标记。</a:t>
            </a:r>
          </a:p>
          <a:p>
            <a:pPr>
              <a:lnSpc>
                <a:spcPts val="1800"/>
              </a:lnSpc>
              <a:spcBef>
                <a:spcPts val="0"/>
              </a:spcBef>
              <a:spcAft>
                <a:spcPts val="0"/>
              </a:spcAft>
              <a:buNone/>
            </a:pPr>
            <a:r>
              <a:rPr lang="en-US" altLang="zh-CN" sz="1600" dirty="0">
                <a:solidFill>
                  <a:srgbClr val="FF0000"/>
                </a:solidFill>
              </a:rPr>
              <a:t>&lt;/video&gt;</a:t>
            </a:r>
            <a:endParaRPr lang="zh-CN" altLang="en-US" sz="1600" dirty="0">
              <a:solidFill>
                <a:srgbClr val="FF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2209800" y="2190750"/>
            <a:ext cx="4524375" cy="2399638"/>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video </a:t>
            </a:r>
            <a:r>
              <a:rPr lang="zh-CN" altLang="en-US" dirty="0"/>
              <a:t>标记的应用</a:t>
            </a:r>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400" dirty="0"/>
              <a:t>&lt;!--edu_13_5_1.html--&gt;</a:t>
            </a:r>
          </a:p>
          <a:p>
            <a:pPr>
              <a:lnSpc>
                <a:spcPts val="1400"/>
              </a:lnSpc>
              <a:spcBef>
                <a:spcPts val="0"/>
              </a:spcBef>
              <a:spcAft>
                <a:spcPts val="0"/>
              </a:spcAft>
              <a:buNone/>
            </a:pPr>
            <a:r>
              <a:rPr lang="en-US" altLang="zh-CN" sz="1400" dirty="0"/>
              <a:t>&lt;!DOCTYPE html&gt;</a:t>
            </a:r>
          </a:p>
          <a:p>
            <a:pPr>
              <a:lnSpc>
                <a:spcPts val="1400"/>
              </a:lnSpc>
              <a:spcBef>
                <a:spcPts val="0"/>
              </a:spcBef>
              <a:spcAft>
                <a:spcPts val="0"/>
              </a:spcAft>
              <a:buNone/>
            </a:pPr>
            <a:r>
              <a:rPr lang="en-US" altLang="zh-CN" sz="1400" dirty="0"/>
              <a:t>&lt;html&gt;</a:t>
            </a:r>
          </a:p>
          <a:p>
            <a:pPr>
              <a:lnSpc>
                <a:spcPts val="1400"/>
              </a:lnSpc>
              <a:spcBef>
                <a:spcPts val="0"/>
              </a:spcBef>
              <a:spcAft>
                <a:spcPts val="0"/>
              </a:spcAft>
              <a:buNone/>
            </a:pPr>
            <a:r>
              <a:rPr lang="en-US" altLang="zh-CN" sz="1400" dirty="0"/>
              <a:t>&lt;head&gt;&lt;meta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a:t>
            </a:r>
            <a:r>
              <a:rPr lang="zh-CN" altLang="en-US" sz="1400" dirty="0"/>
              <a:t>视频标记的应用</a:t>
            </a:r>
            <a:r>
              <a:rPr lang="en-US" altLang="zh-CN" sz="1400" dirty="0"/>
              <a:t>&lt;/title&gt;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 style="text-</a:t>
            </a:r>
            <a:r>
              <a:rPr lang="en-US" altLang="zh-CN" sz="1400" dirty="0" err="1"/>
              <a:t>align:center;float:left</a:t>
            </a:r>
            <a:r>
              <a:rPr lang="en-US" altLang="zh-CN" sz="1400" dirty="0"/>
              <a:t>;"&gt;</a:t>
            </a:r>
          </a:p>
          <a:p>
            <a:pPr>
              <a:lnSpc>
                <a:spcPts val="1400"/>
              </a:lnSpc>
              <a:spcBef>
                <a:spcPts val="0"/>
              </a:spcBef>
              <a:spcAft>
                <a:spcPts val="0"/>
              </a:spcAft>
              <a:buNone/>
            </a:pPr>
            <a:r>
              <a:rPr lang="en-US" altLang="zh-CN" sz="1400" dirty="0"/>
              <a:t>&lt;legend&gt;</a:t>
            </a:r>
            <a:r>
              <a:rPr lang="en-US" altLang="zh-CN" sz="1400" dirty="0" err="1"/>
              <a:t>src</a:t>
            </a:r>
            <a:r>
              <a:rPr lang="zh-CN" altLang="en-US" sz="1400" dirty="0"/>
              <a:t>属性提供视频文件</a:t>
            </a:r>
            <a:r>
              <a:rPr lang="en-US" altLang="zh-CN" sz="1400" dirty="0"/>
              <a:t>&lt;/legend&gt;</a:t>
            </a:r>
          </a:p>
          <a:p>
            <a:pPr>
              <a:lnSpc>
                <a:spcPts val="1400"/>
              </a:lnSpc>
              <a:spcBef>
                <a:spcPts val="0"/>
              </a:spcBef>
              <a:spcAft>
                <a:spcPts val="0"/>
              </a:spcAft>
              <a:buNone/>
            </a:pPr>
            <a:r>
              <a:rPr lang="en-US" altLang="zh-CN" sz="1400" dirty="0"/>
              <a:t>&lt;video </a:t>
            </a:r>
            <a:r>
              <a:rPr lang="en-US" altLang="zh-CN" sz="1400" dirty="0" err="1"/>
              <a:t>src</a:t>
            </a:r>
            <a:r>
              <a:rPr lang="en-US" altLang="zh-CN" sz="1400" dirty="0"/>
              <a:t>=“</a:t>
            </a:r>
            <a:r>
              <a:rPr lang="en-US" altLang="zh-CN" sz="1400" dirty="0" err="1"/>
              <a:t>movie.ogg</a:t>
            </a:r>
            <a:r>
              <a:rPr lang="en-US" altLang="zh-CN" sz="1400" dirty="0"/>
              <a:t>”  poster=“</a:t>
            </a:r>
            <a:r>
              <a:rPr lang="en-US" altLang="zh-CN" sz="1400" dirty="0" err="1"/>
              <a:t>url</a:t>
            </a:r>
            <a:r>
              <a:rPr lang="en-US" altLang="zh-CN" sz="1400" dirty="0"/>
              <a:t>” loop </a:t>
            </a:r>
            <a:r>
              <a:rPr lang="en-US" altLang="zh-CN" sz="1400" dirty="0" err="1"/>
              <a:t>autoplay</a:t>
            </a:r>
            <a:r>
              <a:rPr lang="en-US" altLang="zh-CN" sz="1400" dirty="0"/>
              <a:t> width=“320” height=“240” controls=“controls“&gt;</a:t>
            </a:r>
            <a:r>
              <a:rPr lang="zh-CN" altLang="en-US" sz="1400" dirty="0"/>
              <a:t>您的浏览器不支持 </a:t>
            </a:r>
            <a:r>
              <a:rPr lang="en-US" altLang="zh-CN" sz="1400" dirty="0"/>
              <a:t>video</a:t>
            </a:r>
            <a:r>
              <a:rPr lang="zh-CN" altLang="en-US" sz="1400" dirty="0"/>
              <a:t>标记。</a:t>
            </a:r>
            <a:r>
              <a:rPr lang="en-US" altLang="zh-CN" sz="1400" dirty="0"/>
              <a:t>&lt;/video&gt;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 style="text-</a:t>
            </a:r>
            <a:r>
              <a:rPr lang="en-US" altLang="zh-CN" sz="1400" dirty="0" err="1"/>
              <a:t>align:center;float:left</a:t>
            </a:r>
            <a:r>
              <a:rPr lang="en-US" altLang="zh-CN" sz="1400" dirty="0"/>
              <a:t>;"&gt;</a:t>
            </a:r>
          </a:p>
          <a:p>
            <a:pPr>
              <a:lnSpc>
                <a:spcPts val="1400"/>
              </a:lnSpc>
              <a:spcBef>
                <a:spcPts val="0"/>
              </a:spcBef>
              <a:spcAft>
                <a:spcPts val="0"/>
              </a:spcAft>
              <a:buNone/>
            </a:pPr>
            <a:r>
              <a:rPr lang="en-US" altLang="zh-CN" sz="1400" dirty="0"/>
              <a:t>&lt;legend&gt;source</a:t>
            </a:r>
            <a:r>
              <a:rPr lang="zh-CN" altLang="en-US" sz="1400" dirty="0"/>
              <a:t>标记提供不同的视频文件</a:t>
            </a:r>
            <a:r>
              <a:rPr lang="en-US" altLang="zh-CN" sz="1400" dirty="0"/>
              <a:t>&lt;/legend&gt;</a:t>
            </a:r>
          </a:p>
          <a:p>
            <a:pPr>
              <a:lnSpc>
                <a:spcPts val="1400"/>
              </a:lnSpc>
              <a:spcBef>
                <a:spcPts val="0"/>
              </a:spcBef>
              <a:spcAft>
                <a:spcPts val="0"/>
              </a:spcAft>
              <a:buNone/>
            </a:pPr>
            <a:r>
              <a:rPr lang="en-US" altLang="zh-CN" sz="1400" dirty="0"/>
              <a:t>&lt;video width="320" height="240" controls="controls"&gt;</a:t>
            </a:r>
          </a:p>
          <a:p>
            <a:pPr>
              <a:lnSpc>
                <a:spcPts val="1400"/>
              </a:lnSpc>
              <a:spcBef>
                <a:spcPts val="0"/>
              </a:spcBef>
              <a:spcAft>
                <a:spcPts val="0"/>
              </a:spcAft>
              <a:buNone/>
            </a:pPr>
            <a:r>
              <a:rPr lang="en-US" altLang="zh-CN" sz="1400" dirty="0"/>
              <a:t>&lt;source </a:t>
            </a:r>
            <a:r>
              <a:rPr lang="en-US" altLang="zh-CN" sz="1400" dirty="0" err="1"/>
              <a:t>src</a:t>
            </a:r>
            <a:r>
              <a:rPr lang="en-US" altLang="zh-CN" sz="1400" dirty="0"/>
              <a:t>="</a:t>
            </a:r>
            <a:r>
              <a:rPr lang="en-US" altLang="zh-CN" sz="1400" dirty="0" err="1"/>
              <a:t>movie.ogg</a:t>
            </a:r>
            <a:r>
              <a:rPr lang="en-US" altLang="zh-CN" sz="1400" dirty="0"/>
              <a:t>" type="video/</a:t>
            </a:r>
            <a:r>
              <a:rPr lang="en-US" altLang="zh-CN" sz="1400" dirty="0" err="1"/>
              <a:t>ogg</a:t>
            </a:r>
            <a:r>
              <a:rPr lang="en-US" altLang="zh-CN" sz="1400" dirty="0"/>
              <a:t>"&gt;</a:t>
            </a:r>
          </a:p>
          <a:p>
            <a:pPr>
              <a:lnSpc>
                <a:spcPts val="1400"/>
              </a:lnSpc>
              <a:spcBef>
                <a:spcPts val="0"/>
              </a:spcBef>
              <a:spcAft>
                <a:spcPts val="0"/>
              </a:spcAft>
              <a:buNone/>
            </a:pPr>
            <a:r>
              <a:rPr lang="en-US" altLang="zh-CN" sz="1400" dirty="0"/>
              <a:t>&lt;source </a:t>
            </a:r>
            <a:r>
              <a:rPr lang="en-US" altLang="zh-CN" sz="1400" dirty="0" err="1"/>
              <a:t>src</a:t>
            </a:r>
            <a:r>
              <a:rPr lang="en-US" altLang="zh-CN" sz="1400" dirty="0"/>
              <a:t>="movie.mp4" type="video/mp4"&gt;</a:t>
            </a:r>
          </a:p>
          <a:p>
            <a:pPr>
              <a:lnSpc>
                <a:spcPts val="1400"/>
              </a:lnSpc>
              <a:spcBef>
                <a:spcPts val="0"/>
              </a:spcBef>
              <a:spcAft>
                <a:spcPts val="0"/>
              </a:spcAft>
              <a:buNone/>
            </a:pPr>
            <a:r>
              <a:rPr lang="zh-CN" altLang="en-US" sz="1400" dirty="0"/>
              <a:t>您的浏览器不支持 </a:t>
            </a:r>
            <a:r>
              <a:rPr lang="en-US" altLang="zh-CN" sz="1400" dirty="0"/>
              <a:t>video</a:t>
            </a:r>
            <a:r>
              <a:rPr lang="zh-CN" altLang="en-US" sz="1400" dirty="0"/>
              <a:t>标记。</a:t>
            </a:r>
          </a:p>
          <a:p>
            <a:pPr>
              <a:lnSpc>
                <a:spcPts val="1400"/>
              </a:lnSpc>
              <a:spcBef>
                <a:spcPts val="0"/>
              </a:spcBef>
              <a:spcAft>
                <a:spcPts val="0"/>
              </a:spcAft>
              <a:buNone/>
            </a:pPr>
            <a:r>
              <a:rPr lang="en-US" altLang="zh-CN" sz="1400" dirty="0"/>
              <a:t>&lt;/video&gt;</a:t>
            </a:r>
          </a:p>
          <a:p>
            <a:pPr>
              <a:lnSpc>
                <a:spcPts val="1400"/>
              </a:lnSpc>
              <a:spcBef>
                <a:spcPts val="0"/>
              </a:spcBef>
              <a:spcAft>
                <a:spcPts val="0"/>
              </a:spcAft>
              <a:buNone/>
            </a:pPr>
            <a:r>
              <a:rPr lang="en-US" altLang="zh-CN" sz="1400" dirty="0"/>
              <a:t>&lt;/</a:t>
            </a:r>
            <a:r>
              <a:rPr lang="en-US" altLang="zh-CN" sz="1400" dirty="0" err="1"/>
              <a:t>fieldset</a:t>
            </a:r>
            <a:r>
              <a:rPr lang="en-US" altLang="zh-CN" sz="1400" dirty="0"/>
              <a:t>&gt;</a:t>
            </a:r>
          </a:p>
          <a:p>
            <a:pPr>
              <a:lnSpc>
                <a:spcPts val="1400"/>
              </a:lnSpc>
              <a:spcBef>
                <a:spcPts val="0"/>
              </a:spcBef>
              <a:spcAft>
                <a:spcPts val="0"/>
              </a:spcAft>
              <a:buNone/>
            </a:pPr>
            <a:r>
              <a:rPr lang="en-US" altLang="zh-CN" sz="1400" dirty="0"/>
              <a:t>&lt;/body&gt;</a:t>
            </a:r>
          </a:p>
          <a:p>
            <a:pPr>
              <a:lnSpc>
                <a:spcPts val="1400"/>
              </a:lnSpc>
              <a:spcBef>
                <a:spcPts val="0"/>
              </a:spcBef>
              <a:spcAft>
                <a:spcPts val="0"/>
              </a:spcAft>
              <a:buNone/>
            </a:pPr>
            <a:r>
              <a:rPr lang="en-US" altLang="zh-CN" sz="1400" dirty="0"/>
              <a:t>&lt;/html&gt;</a:t>
            </a:r>
            <a:endParaRPr lang="zh-CN" altLang="en-US" sz="1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13.5.2 audio </a:t>
            </a:r>
            <a:r>
              <a:rPr lang="zh-CN" altLang="en-US" dirty="0"/>
              <a:t>标记及属性</a:t>
            </a:r>
          </a:p>
        </p:txBody>
      </p:sp>
      <p:sp>
        <p:nvSpPr>
          <p:cNvPr id="3" name="内容占位符 2"/>
          <p:cNvSpPr>
            <a:spLocks noGrp="1"/>
          </p:cNvSpPr>
          <p:nvPr>
            <p:ph idx="1"/>
          </p:nvPr>
        </p:nvSpPr>
        <p:spPr>
          <a:xfrm>
            <a:off x="533400" y="819150"/>
            <a:ext cx="8534400" cy="3886199"/>
          </a:xfrm>
        </p:spPr>
        <p:txBody>
          <a:bodyPr/>
          <a:lstStyle/>
          <a:p>
            <a:pPr marL="0" indent="0">
              <a:lnSpc>
                <a:spcPts val="3200"/>
              </a:lnSpc>
              <a:buNone/>
            </a:pPr>
            <a:r>
              <a:rPr lang="en-US" altLang="zh-CN" sz="1800" dirty="0"/>
              <a:t>    HTML5 </a:t>
            </a:r>
            <a:r>
              <a:rPr lang="zh-CN" altLang="en-US" sz="1800" dirty="0"/>
              <a:t>使用</a:t>
            </a:r>
            <a:r>
              <a:rPr lang="en-US" altLang="zh-CN" sz="1800" dirty="0"/>
              <a:t>audio </a:t>
            </a:r>
            <a:r>
              <a:rPr lang="zh-CN" altLang="en-US" sz="1800" dirty="0"/>
              <a:t>标记能够播放声音文件或者音频流。同样可以使用</a:t>
            </a:r>
            <a:r>
              <a:rPr lang="en-US" altLang="zh-CN" sz="1800" dirty="0"/>
              <a:t>source </a:t>
            </a:r>
            <a:r>
              <a:rPr lang="zh-CN" altLang="en-US" sz="1800" dirty="0"/>
              <a:t>标记给</a:t>
            </a:r>
            <a:r>
              <a:rPr lang="en-US" altLang="zh-CN" sz="1800" dirty="0"/>
              <a:t>audio </a:t>
            </a:r>
            <a:r>
              <a:rPr lang="zh-CN" altLang="en-US" sz="1800" dirty="0"/>
              <a:t>标记提供不同格式的音频文件，浏览器将使用第一个支持的音频文件。</a:t>
            </a:r>
            <a:endParaRPr lang="en-US" altLang="zh-CN" sz="1800" dirty="0"/>
          </a:p>
          <a:p>
            <a:pPr>
              <a:lnSpc>
                <a:spcPts val="2200"/>
              </a:lnSpc>
              <a:spcBef>
                <a:spcPts val="0"/>
              </a:spcBef>
              <a:spcAft>
                <a:spcPts val="0"/>
              </a:spcAft>
              <a:buNone/>
            </a:pPr>
            <a:r>
              <a:rPr lang="en-US" altLang="zh-CN" sz="1400" dirty="0">
                <a:solidFill>
                  <a:srgbClr val="FF0000"/>
                </a:solidFill>
              </a:rPr>
              <a:t>	   &lt;audio width="320" height="240" controls="controls"&gt;</a:t>
            </a:r>
          </a:p>
          <a:p>
            <a:pPr indent="266700">
              <a:lnSpc>
                <a:spcPts val="2200"/>
              </a:lnSpc>
              <a:spcBef>
                <a:spcPts val="0"/>
              </a:spcBef>
              <a:spcAft>
                <a:spcPts val="0"/>
              </a:spcAft>
              <a:buNone/>
            </a:pPr>
            <a:r>
              <a:rPr lang="en-US" altLang="zh-CN" sz="1400" dirty="0"/>
              <a:t>        &lt;source src="horse.ogg" type="audio/ogg"&gt;</a:t>
            </a:r>
          </a:p>
          <a:p>
            <a:pPr indent="266700">
              <a:lnSpc>
                <a:spcPts val="2200"/>
              </a:lnSpc>
              <a:spcBef>
                <a:spcPts val="0"/>
              </a:spcBef>
              <a:spcAft>
                <a:spcPts val="0"/>
              </a:spcAft>
              <a:buNone/>
            </a:pPr>
            <a:r>
              <a:rPr lang="en-US" altLang="zh-CN" sz="1400" dirty="0"/>
              <a:t>        &lt;source src="horse.mp3" type="audio/mpeg"&gt;</a:t>
            </a:r>
          </a:p>
          <a:p>
            <a:pPr indent="266700">
              <a:lnSpc>
                <a:spcPts val="2200"/>
              </a:lnSpc>
              <a:spcBef>
                <a:spcPts val="0"/>
              </a:spcBef>
              <a:spcAft>
                <a:spcPts val="0"/>
              </a:spcAft>
              <a:buNone/>
            </a:pPr>
            <a:r>
              <a:rPr lang="zh-CN" altLang="en-US" sz="1400" dirty="0">
                <a:solidFill>
                  <a:srgbClr val="FF0000"/>
                </a:solidFill>
              </a:rPr>
              <a:t>        您的浏览器不支持 </a:t>
            </a:r>
            <a:r>
              <a:rPr lang="en-US" altLang="zh-CN" sz="1400" dirty="0">
                <a:solidFill>
                  <a:srgbClr val="FF0000"/>
                </a:solidFill>
              </a:rPr>
              <a:t>video</a:t>
            </a:r>
            <a:r>
              <a:rPr lang="zh-CN" altLang="en-US" sz="1400" dirty="0">
                <a:solidFill>
                  <a:srgbClr val="FF0000"/>
                </a:solidFill>
              </a:rPr>
              <a:t>标记。</a:t>
            </a:r>
          </a:p>
          <a:p>
            <a:pPr>
              <a:lnSpc>
                <a:spcPts val="2200"/>
              </a:lnSpc>
              <a:spcBef>
                <a:spcPts val="0"/>
              </a:spcBef>
              <a:spcAft>
                <a:spcPts val="0"/>
              </a:spcAft>
              <a:buNone/>
            </a:pPr>
            <a:r>
              <a:rPr lang="en-US" altLang="zh-CN" sz="1400" dirty="0">
                <a:solidFill>
                  <a:srgbClr val="FF0000"/>
                </a:solidFill>
              </a:rPr>
              <a:t>       &lt;/ audio &gt;</a:t>
            </a:r>
            <a:endParaRPr lang="zh-CN" altLang="en-US" sz="1400"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559727" y="3105150"/>
            <a:ext cx="6619875" cy="1503471"/>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audio </a:t>
            </a:r>
            <a:r>
              <a:rPr lang="zh-CN" altLang="en-US" dirty="0"/>
              <a:t>标记的应用</a:t>
            </a:r>
          </a:p>
        </p:txBody>
      </p:sp>
      <p:sp>
        <p:nvSpPr>
          <p:cNvPr id="3" name="内容占位符 2"/>
          <p:cNvSpPr>
            <a:spLocks noGrp="1"/>
          </p:cNvSpPr>
          <p:nvPr>
            <p:ph idx="1"/>
          </p:nvPr>
        </p:nvSpPr>
        <p:spPr>
          <a:xfrm>
            <a:off x="533400" y="819151"/>
            <a:ext cx="8509000" cy="3886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&lt;!--edu_13_5_2.html--&gt;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&lt;!DOCTYPE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a:t>
            </a:r>
            <a:r>
              <a:rPr lang="zh-CN" altLang="en-US" sz="1400" dirty="0">
                <a:latin typeface="Verdana" pitchFamily="34" charset="0"/>
                <a:cs typeface="Verdana" pitchFamily="34" charset="0"/>
              </a:rPr>
              <a:t>视频标记的应用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 style="text-</a:t>
            </a:r>
            <a:r>
              <a:rPr lang="en-US" altLang="zh-CN" sz="1400" dirty="0" err="1">
                <a:latin typeface="Verdana" pitchFamily="34" charset="0"/>
                <a:ea typeface="Verdana" pitchFamily="34" charset="0"/>
                <a:cs typeface="Verdana" pitchFamily="34" charset="0"/>
              </a:rPr>
              <a:t>align:center;float:left</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&lt;legend&gt;</a:t>
            </a:r>
            <a:r>
              <a:rPr lang="en-US" altLang="zh-CN" sz="1400" dirty="0" err="1">
                <a:latin typeface="Verdana" pitchFamily="34" charset="0"/>
                <a:ea typeface="Verdana" pitchFamily="34" charset="0"/>
                <a:cs typeface="Verdana" pitchFamily="34" charset="0"/>
              </a:rPr>
              <a:t>src</a:t>
            </a:r>
            <a:r>
              <a:rPr lang="zh-CN" altLang="en-US" sz="1400" dirty="0">
                <a:latin typeface="Verdana" pitchFamily="34" charset="0"/>
                <a:cs typeface="Verdana" pitchFamily="34" charset="0"/>
              </a:rPr>
              <a:t>属性提供音频文件</a:t>
            </a:r>
            <a:r>
              <a:rPr lang="en-US" altLang="zh-CN" sz="1400" dirty="0">
                <a:latin typeface="Verdana" pitchFamily="34" charset="0"/>
                <a:ea typeface="Verdana" pitchFamily="34" charset="0"/>
                <a:cs typeface="Verdana" pitchFamily="34" charset="0"/>
              </a:rPr>
              <a:t>&lt;/legend&gt;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&lt;audio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horse.ogg</a:t>
            </a:r>
            <a:r>
              <a:rPr lang="en-US" altLang="zh-CN" sz="1400" dirty="0">
                <a:latin typeface="Verdana" pitchFamily="34" charset="0"/>
                <a:ea typeface="Verdana" pitchFamily="34" charset="0"/>
                <a:cs typeface="Verdana" pitchFamily="34" charset="0"/>
              </a:rPr>
              <a:t>" controls="controls"&gt;</a:t>
            </a:r>
          </a:p>
          <a:p>
            <a:pPr>
              <a:lnSpc>
                <a:spcPts val="1400"/>
              </a:lnSpc>
              <a:spcBef>
                <a:spcPts val="0"/>
              </a:spcBef>
              <a:spcAft>
                <a:spcPts val="0"/>
              </a:spcAft>
              <a:buNone/>
            </a:pPr>
            <a:r>
              <a:rPr lang="zh-CN" altLang="en-US" sz="1400" dirty="0">
                <a:latin typeface="Verdana" pitchFamily="34" charset="0"/>
                <a:cs typeface="Verdana" pitchFamily="34" charset="0"/>
              </a:rPr>
              <a:t>您的浏览器不支持 </a:t>
            </a:r>
            <a:r>
              <a:rPr lang="en-US" altLang="zh-CN" sz="1400" dirty="0">
                <a:latin typeface="Verdana" pitchFamily="34" charset="0"/>
                <a:ea typeface="Verdana" pitchFamily="34" charset="0"/>
                <a:cs typeface="Verdana" pitchFamily="34" charset="0"/>
              </a:rPr>
              <a:t>audio</a:t>
            </a:r>
            <a:r>
              <a:rPr lang="zh-CN" altLang="en-US" sz="1400" dirty="0">
                <a:latin typeface="Verdana" pitchFamily="34" charset="0"/>
                <a:cs typeface="Verdana" pitchFamily="34" charset="0"/>
              </a:rPr>
              <a:t>标记（元素）。</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&lt;/audio&gt;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 style="text-</a:t>
            </a:r>
            <a:r>
              <a:rPr lang="en-US" altLang="zh-CN" sz="1400" dirty="0" err="1">
                <a:latin typeface="Verdana" pitchFamily="34" charset="0"/>
                <a:ea typeface="Verdana" pitchFamily="34" charset="0"/>
                <a:cs typeface="Verdana" pitchFamily="34" charset="0"/>
              </a:rPr>
              <a:t>align:center;float:left</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&lt;legend&gt;source</a:t>
            </a:r>
            <a:r>
              <a:rPr lang="zh-CN" altLang="en-US" sz="1400" dirty="0">
                <a:latin typeface="Verdana" pitchFamily="34" charset="0"/>
                <a:cs typeface="Verdana" pitchFamily="34" charset="0"/>
              </a:rPr>
              <a:t>标记提供不同的音频文件</a:t>
            </a:r>
            <a:r>
              <a:rPr lang="en-US" altLang="zh-CN" sz="1400" dirty="0">
                <a:latin typeface="Verdana" pitchFamily="34" charset="0"/>
                <a:ea typeface="Verdana" pitchFamily="34" charset="0"/>
                <a:cs typeface="Verdana" pitchFamily="34" charset="0"/>
              </a:rPr>
              <a:t>&lt;/legend&gt;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&lt;audio controls="controls"&gt;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&lt;source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horse.ogg</a:t>
            </a:r>
            <a:r>
              <a:rPr lang="en-US" altLang="zh-CN" sz="1400" dirty="0">
                <a:latin typeface="Verdana" pitchFamily="34" charset="0"/>
                <a:ea typeface="Verdana" pitchFamily="34" charset="0"/>
                <a:cs typeface="Verdana" pitchFamily="34" charset="0"/>
              </a:rPr>
              <a:t>" type="audio/</a:t>
            </a:r>
            <a:r>
              <a:rPr lang="en-US" altLang="zh-CN" sz="1400" dirty="0" err="1">
                <a:latin typeface="Verdana" pitchFamily="34" charset="0"/>
                <a:ea typeface="Verdana" pitchFamily="34" charset="0"/>
                <a:cs typeface="Verdana" pitchFamily="34" charset="0"/>
              </a:rPr>
              <a:t>ogg</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&lt;source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="horse.mp3" type="audio/mpeg"&gt;</a:t>
            </a:r>
          </a:p>
          <a:p>
            <a:pPr>
              <a:lnSpc>
                <a:spcPts val="1400"/>
              </a:lnSpc>
              <a:spcBef>
                <a:spcPts val="0"/>
              </a:spcBef>
              <a:spcAft>
                <a:spcPts val="0"/>
              </a:spcAft>
              <a:buNone/>
            </a:pPr>
            <a:r>
              <a:rPr lang="zh-CN" altLang="en-US" sz="1400" dirty="0">
                <a:latin typeface="Verdana" pitchFamily="34" charset="0"/>
                <a:cs typeface="Verdana" pitchFamily="34" charset="0"/>
              </a:rPr>
              <a:t>您的浏览器不支持 </a:t>
            </a:r>
            <a:r>
              <a:rPr lang="en-US" altLang="zh-CN" sz="1400" dirty="0">
                <a:latin typeface="Verdana" pitchFamily="34" charset="0"/>
                <a:ea typeface="Verdana" pitchFamily="34" charset="0"/>
                <a:cs typeface="Verdana" pitchFamily="34" charset="0"/>
              </a:rPr>
              <a:t>audio</a:t>
            </a:r>
            <a:r>
              <a:rPr lang="zh-CN" altLang="en-US" sz="1400" dirty="0">
                <a:latin typeface="Verdana" pitchFamily="34" charset="0"/>
                <a:cs typeface="Verdana" pitchFamily="34" charset="0"/>
              </a:rPr>
              <a:t>标记（元素）。</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&lt;/audio&gt;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fieldset</a:t>
            </a:r>
            <a:r>
              <a:rPr lang="en-US" altLang="zh-CN" sz="1400" dirty="0">
                <a:latin typeface="Verdana" pitchFamily="34" charset="0"/>
                <a:ea typeface="Verdana" pitchFamily="34" charset="0"/>
                <a:cs typeface="Verdana" pitchFamily="34" charset="0"/>
              </a:rPr>
              <a:t>&gt;&lt;/body&gt;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 CSS3 </a:t>
            </a:r>
            <a:r>
              <a:rPr lang="zh-CN" altLang="en-US" dirty="0"/>
              <a:t>基础应用</a:t>
            </a:r>
          </a:p>
        </p:txBody>
      </p:sp>
      <p:sp>
        <p:nvSpPr>
          <p:cNvPr id="3" name="内容占位符 2"/>
          <p:cNvSpPr>
            <a:spLocks noGrp="1"/>
          </p:cNvSpPr>
          <p:nvPr>
            <p:ph idx="1"/>
          </p:nvPr>
        </p:nvSpPr>
        <p:spPr>
          <a:xfrm>
            <a:off x="533400" y="819151"/>
            <a:ext cx="8509000" cy="3810000"/>
          </a:xfrm>
        </p:spPr>
        <p:txBody>
          <a:bodyPr/>
          <a:lstStyle/>
          <a:p>
            <a:pPr>
              <a:lnSpc>
                <a:spcPts val="3500"/>
              </a:lnSpc>
              <a:buNone/>
            </a:pPr>
            <a:r>
              <a:rPr lang="en-US" altLang="zh-CN" sz="2000" b="1" dirty="0"/>
              <a:t>13.6.1 CSS3 </a:t>
            </a:r>
            <a:r>
              <a:rPr lang="zh-CN" altLang="en-US" sz="2000" b="1" dirty="0"/>
              <a:t>新特性</a:t>
            </a:r>
            <a:endParaRPr lang="en-US" altLang="zh-CN" sz="2000" b="1" dirty="0"/>
          </a:p>
          <a:p>
            <a:pPr>
              <a:lnSpc>
                <a:spcPts val="3500"/>
              </a:lnSpc>
            </a:pPr>
            <a:r>
              <a:rPr lang="zh-CN" altLang="en-US" sz="1800" dirty="0"/>
              <a:t> 为了满足</a:t>
            </a:r>
            <a:r>
              <a:rPr lang="en-US" altLang="zh-CN" sz="1800" dirty="0"/>
              <a:t>Web UI </a:t>
            </a:r>
            <a:r>
              <a:rPr lang="zh-CN" altLang="en-US" sz="1800" dirty="0"/>
              <a:t>的开发需求，它提供了一系列强大的功能，如许多新的</a:t>
            </a:r>
            <a:r>
              <a:rPr lang="en-US" altLang="zh-CN" sz="1800" dirty="0"/>
              <a:t>CSS </a:t>
            </a:r>
            <a:r>
              <a:rPr lang="zh-CN" altLang="en-US" sz="1800" dirty="0"/>
              <a:t>属性（文字、布局、颜色等）、各种</a:t>
            </a:r>
            <a:r>
              <a:rPr lang="en-US" altLang="zh-CN" sz="1800" dirty="0"/>
              <a:t>CSS </a:t>
            </a:r>
            <a:r>
              <a:rPr lang="zh-CN" altLang="en-US" sz="1800" dirty="0"/>
              <a:t>特效、</a:t>
            </a:r>
            <a:r>
              <a:rPr lang="en-US" altLang="zh-CN" sz="1800" dirty="0"/>
              <a:t>CSS </a:t>
            </a:r>
            <a:r>
              <a:rPr lang="zh-CN" altLang="en-US" sz="1800" dirty="0"/>
              <a:t>动画、元素的变换等。</a:t>
            </a:r>
            <a:endParaRPr lang="en-US" altLang="zh-CN" sz="1800" dirty="0"/>
          </a:p>
          <a:p>
            <a:pPr>
              <a:lnSpc>
                <a:spcPts val="3500"/>
              </a:lnSpc>
            </a:pPr>
            <a:r>
              <a:rPr lang="en-US" altLang="zh-CN" sz="1800" dirty="0"/>
              <a:t> CSS3 </a:t>
            </a:r>
            <a:r>
              <a:rPr lang="zh-CN" altLang="en-US" sz="1800" dirty="0"/>
              <a:t>被细分为许多“模块”。</a:t>
            </a:r>
            <a:r>
              <a:rPr lang="en-US" altLang="zh-CN" sz="1800" dirty="0"/>
              <a:t>CSS2 </a:t>
            </a:r>
            <a:r>
              <a:rPr lang="zh-CN" altLang="en-US" sz="1800" dirty="0"/>
              <a:t>中已经拆分成小块，又新增加了一些最重要的</a:t>
            </a:r>
            <a:r>
              <a:rPr lang="en-US" altLang="zh-CN" sz="1800" dirty="0"/>
              <a:t>CSS3</a:t>
            </a:r>
            <a:r>
              <a:rPr lang="zh-CN" altLang="en-US" sz="1800" dirty="0"/>
              <a:t>模块，分别为选择器、盒模型、背景和边框、文字特效、</a:t>
            </a:r>
            <a:r>
              <a:rPr lang="en-US" altLang="zh-CN" sz="1800" dirty="0"/>
              <a:t>2D/3D </a:t>
            </a:r>
            <a:r>
              <a:rPr lang="zh-CN" altLang="en-US" sz="1800" dirty="0"/>
              <a:t>转换、动画、多列布局、用户界面。许多新的</a:t>
            </a:r>
            <a:r>
              <a:rPr lang="en-US" altLang="zh-CN" sz="1800" dirty="0"/>
              <a:t>CSS3 </a:t>
            </a:r>
            <a:r>
              <a:rPr lang="zh-CN" altLang="en-US" sz="1800" dirty="0"/>
              <a:t>属性已在目前主流的浏览器中得到应用。</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13.6.2 CSS3 </a:t>
            </a:r>
            <a:r>
              <a:rPr lang="zh-CN" altLang="en-US" dirty="0"/>
              <a:t>浏览器兼容性</a:t>
            </a:r>
          </a:p>
        </p:txBody>
      </p:sp>
      <p:sp>
        <p:nvSpPr>
          <p:cNvPr id="7" name="矩形 6"/>
          <p:cNvSpPr/>
          <p:nvPr/>
        </p:nvSpPr>
        <p:spPr>
          <a:xfrm>
            <a:off x="533400" y="843498"/>
            <a:ext cx="8534400" cy="3832588"/>
          </a:xfrm>
          <a:prstGeom prst="rect">
            <a:avLst/>
          </a:prstGeom>
          <a:ln>
            <a:solidFill>
              <a:schemeClr val="bg1"/>
            </a:solidFill>
          </a:ln>
        </p:spPr>
        <p:txBody>
          <a:bodyPr wrap="square">
            <a:spAutoFit/>
          </a:bodyPr>
          <a:lstStyle/>
          <a:p>
            <a:pPr>
              <a:lnSpc>
                <a:spcPts val="2500"/>
              </a:lnSpc>
            </a:pPr>
            <a:r>
              <a:rPr lang="en-US" altLang="zh-CN" sz="1800" b="0" dirty="0">
                <a:latin typeface="微软雅黑" panose="020B0503020204020204" pitchFamily="34" charset="-122"/>
                <a:ea typeface="微软雅黑" panose="020B0503020204020204" pitchFamily="34" charset="-122"/>
              </a:rPr>
              <a:t>1</a:t>
            </a:r>
            <a:r>
              <a:rPr lang="zh-CN" altLang="en-US" sz="1800" b="0" dirty="0">
                <a:latin typeface="微软雅黑" panose="020B0503020204020204" pitchFamily="34" charset="-122"/>
                <a:ea typeface="微软雅黑" panose="020B0503020204020204" pitchFamily="34" charset="-122"/>
              </a:rPr>
              <a:t>、常用的浏览器属性前缀</a:t>
            </a:r>
          </a:p>
          <a:p>
            <a:pPr>
              <a:lnSpc>
                <a:spcPts val="2500"/>
              </a:lnSpc>
            </a:pPr>
            <a:r>
              <a:rPr lang="zh-CN" altLang="en-US" sz="1800" b="0" dirty="0">
                <a:latin typeface="微软雅黑" panose="020B0503020204020204" pitchFamily="34" charset="-122"/>
                <a:ea typeface="微软雅黑" panose="020B0503020204020204" pitchFamily="34" charset="-122"/>
              </a:rPr>
              <a:t>    为了让</a:t>
            </a:r>
            <a:r>
              <a:rPr lang="en-US" altLang="zh-CN" sz="1800" b="0" dirty="0">
                <a:latin typeface="微软雅黑" panose="020B0503020204020204" pitchFamily="34" charset="-122"/>
                <a:ea typeface="微软雅黑" panose="020B0503020204020204" pitchFamily="34" charset="-122"/>
              </a:rPr>
              <a:t>CSS</a:t>
            </a:r>
            <a:r>
              <a:rPr lang="zh-CN" altLang="en-US" sz="1800" b="0" dirty="0">
                <a:latin typeface="微软雅黑" panose="020B0503020204020204" pitchFamily="34" charset="-122"/>
                <a:ea typeface="微软雅黑" panose="020B0503020204020204" pitchFamily="34" charset="-122"/>
              </a:rPr>
              <a:t>样式能够满足不同浏览器版本的需要，需要在样式属性前面增加一些区分不同浏览器的前缀。</a:t>
            </a:r>
            <a:endParaRPr lang="en-US" altLang="zh-CN" sz="1800" b="0" dirty="0">
              <a:latin typeface="微软雅黑" panose="020B0503020204020204" pitchFamily="34" charset="-122"/>
              <a:ea typeface="微软雅黑" panose="020B0503020204020204" pitchFamily="34" charset="-122"/>
            </a:endParaRPr>
          </a:p>
          <a:p>
            <a:pPr>
              <a:lnSpc>
                <a:spcPts val="1900"/>
              </a:lnSpc>
            </a:pPr>
            <a:r>
              <a:rPr lang="en-US" altLang="zh-CN" sz="1400" b="0" dirty="0">
                <a:solidFill>
                  <a:srgbClr val="FF0000"/>
                </a:solidFill>
                <a:latin typeface="微软雅黑" panose="020B0503020204020204" pitchFamily="34" charset="-122"/>
                <a:ea typeface="微软雅黑" panose="020B0503020204020204" pitchFamily="34" charset="-122"/>
              </a:rPr>
              <a:t>       -</a:t>
            </a:r>
            <a:r>
              <a:rPr lang="en-US" altLang="zh-CN" sz="1400" b="0" dirty="0" err="1">
                <a:solidFill>
                  <a:srgbClr val="FF0000"/>
                </a:solidFill>
                <a:latin typeface="微软雅黑" pitchFamily="34" charset="-122"/>
                <a:ea typeface="微软雅黑" pitchFamily="34" charset="-122"/>
              </a:rPr>
              <a:t>webkit</a:t>
            </a:r>
            <a:r>
              <a:rPr lang="en-US" altLang="zh-CN" sz="1400" b="0" dirty="0">
                <a:solidFill>
                  <a:srgbClr val="FF0000"/>
                </a:solidFill>
                <a:latin typeface="微软雅黑" pitchFamily="34" charset="-122"/>
                <a:ea typeface="微软雅黑" pitchFamily="34" charset="-122"/>
              </a:rPr>
              <a:t>-</a:t>
            </a:r>
            <a:r>
              <a:rPr lang="zh-CN" altLang="en-US" sz="1400" b="0" dirty="0">
                <a:solidFill>
                  <a:srgbClr val="FF0000"/>
                </a:solidFill>
                <a:latin typeface="微软雅黑" pitchFamily="34" charset="-122"/>
                <a:ea typeface="微软雅黑" pitchFamily="34" charset="-122"/>
              </a:rPr>
              <a:t>：适用于</a:t>
            </a:r>
            <a:r>
              <a:rPr lang="en-US" altLang="zh-CN" sz="1400" b="0" dirty="0" err="1">
                <a:solidFill>
                  <a:srgbClr val="FF0000"/>
                </a:solidFill>
                <a:latin typeface="微软雅黑" pitchFamily="34" charset="-122"/>
                <a:ea typeface="微软雅黑" pitchFamily="34" charset="-122"/>
              </a:rPr>
              <a:t>webkit</a:t>
            </a:r>
            <a:r>
              <a:rPr lang="en-US" altLang="zh-CN" sz="1400" b="0" dirty="0">
                <a:solidFill>
                  <a:srgbClr val="FF0000"/>
                </a:solidFill>
                <a:latin typeface="微软雅黑" pitchFamily="34" charset="-122"/>
                <a:ea typeface="微软雅黑" pitchFamily="34" charset="-122"/>
              </a:rPr>
              <a:t> </a:t>
            </a:r>
            <a:r>
              <a:rPr lang="zh-CN" altLang="en-US" sz="1400" b="0" dirty="0">
                <a:solidFill>
                  <a:srgbClr val="FF0000"/>
                </a:solidFill>
                <a:latin typeface="微软雅黑" pitchFamily="34" charset="-122"/>
                <a:ea typeface="微软雅黑" pitchFamily="34" charset="-122"/>
              </a:rPr>
              <a:t>核心浏览器，包含</a:t>
            </a:r>
            <a:r>
              <a:rPr lang="en-US" altLang="zh-CN" sz="1400" b="0" dirty="0">
                <a:solidFill>
                  <a:srgbClr val="FF0000"/>
                </a:solidFill>
                <a:latin typeface="微软雅黑" pitchFamily="34" charset="-122"/>
                <a:ea typeface="微软雅黑" pitchFamily="34" charset="-122"/>
              </a:rPr>
              <a:t>Safari</a:t>
            </a:r>
            <a:r>
              <a:rPr lang="zh-CN" altLang="en-US" sz="1400" b="0" dirty="0">
                <a:solidFill>
                  <a:srgbClr val="FF0000"/>
                </a:solidFill>
                <a:latin typeface="微软雅黑" pitchFamily="34" charset="-122"/>
                <a:ea typeface="微软雅黑" pitchFamily="34" charset="-122"/>
              </a:rPr>
              <a:t>、</a:t>
            </a:r>
            <a:r>
              <a:rPr lang="en-US" altLang="zh-CN" sz="1400" b="0" dirty="0">
                <a:solidFill>
                  <a:srgbClr val="FF0000"/>
                </a:solidFill>
                <a:latin typeface="微软雅黑" pitchFamily="34" charset="-122"/>
                <a:ea typeface="微软雅黑" pitchFamily="34" charset="-122"/>
              </a:rPr>
              <a:t>Chrome </a:t>
            </a:r>
            <a:r>
              <a:rPr lang="zh-CN" altLang="en-US" sz="1400" b="0" dirty="0">
                <a:solidFill>
                  <a:srgbClr val="FF0000"/>
                </a:solidFill>
                <a:latin typeface="微软雅黑" pitchFamily="34" charset="-122"/>
                <a:ea typeface="微软雅黑" pitchFamily="34" charset="-122"/>
              </a:rPr>
              <a:t>等。</a:t>
            </a:r>
            <a:endParaRPr lang="en-US" altLang="zh-CN" sz="1400" b="0" dirty="0">
              <a:solidFill>
                <a:srgbClr val="FF0000"/>
              </a:solidFill>
              <a:latin typeface="微软雅黑" pitchFamily="34" charset="-122"/>
              <a:ea typeface="微软雅黑" pitchFamily="34" charset="-122"/>
            </a:endParaRPr>
          </a:p>
          <a:p>
            <a:pPr>
              <a:lnSpc>
                <a:spcPts val="1900"/>
              </a:lnSpc>
            </a:pPr>
            <a:r>
              <a:rPr lang="en-US" altLang="zh-CN" sz="1400" b="0" dirty="0">
                <a:solidFill>
                  <a:srgbClr val="FF0000"/>
                </a:solidFill>
                <a:latin typeface="微软雅黑" pitchFamily="34" charset="-122"/>
                <a:ea typeface="微软雅黑" pitchFamily="34" charset="-122"/>
              </a:rPr>
              <a:t>         -</a:t>
            </a:r>
            <a:r>
              <a:rPr lang="en-US" altLang="zh-CN" sz="1400" b="0" dirty="0" err="1">
                <a:solidFill>
                  <a:srgbClr val="FF0000"/>
                </a:solidFill>
                <a:latin typeface="微软雅黑" pitchFamily="34" charset="-122"/>
                <a:ea typeface="微软雅黑" pitchFamily="34" charset="-122"/>
              </a:rPr>
              <a:t>moz</a:t>
            </a:r>
            <a:r>
              <a:rPr lang="en-US" altLang="zh-CN" sz="1400" b="0" dirty="0">
                <a:solidFill>
                  <a:srgbClr val="FF0000"/>
                </a:solidFill>
                <a:latin typeface="微软雅黑" pitchFamily="34" charset="-122"/>
                <a:ea typeface="微软雅黑" pitchFamily="34" charset="-122"/>
              </a:rPr>
              <a:t>-</a:t>
            </a:r>
            <a:r>
              <a:rPr lang="zh-CN" altLang="en-US" sz="1400" b="0" dirty="0">
                <a:solidFill>
                  <a:srgbClr val="FF0000"/>
                </a:solidFill>
                <a:latin typeface="微软雅黑" pitchFamily="34" charset="-122"/>
                <a:ea typeface="微软雅黑" pitchFamily="34" charset="-122"/>
              </a:rPr>
              <a:t>：适用于</a:t>
            </a:r>
            <a:r>
              <a:rPr lang="en-US" altLang="zh-CN" sz="1400" b="0" dirty="0">
                <a:solidFill>
                  <a:srgbClr val="FF0000"/>
                </a:solidFill>
                <a:latin typeface="微软雅黑" pitchFamily="34" charset="-122"/>
                <a:ea typeface="微软雅黑" pitchFamily="34" charset="-122"/>
              </a:rPr>
              <a:t>Firefox </a:t>
            </a:r>
            <a:r>
              <a:rPr lang="zh-CN" altLang="en-US" sz="1400" b="0" dirty="0">
                <a:solidFill>
                  <a:srgbClr val="FF0000"/>
                </a:solidFill>
                <a:latin typeface="微软雅黑" pitchFamily="34" charset="-122"/>
                <a:ea typeface="微软雅黑" pitchFamily="34" charset="-122"/>
              </a:rPr>
              <a:t>浏览器等。</a:t>
            </a:r>
            <a:endParaRPr lang="en-US" altLang="zh-CN" sz="1400" b="0" dirty="0">
              <a:solidFill>
                <a:srgbClr val="FF0000"/>
              </a:solidFill>
              <a:latin typeface="微软雅黑" pitchFamily="34" charset="-122"/>
              <a:ea typeface="微软雅黑" pitchFamily="34" charset="-122"/>
            </a:endParaRPr>
          </a:p>
          <a:p>
            <a:pPr>
              <a:lnSpc>
                <a:spcPts val="1900"/>
              </a:lnSpc>
            </a:pPr>
            <a:r>
              <a:rPr lang="en-US" altLang="zh-CN" sz="1400" b="0" dirty="0">
                <a:solidFill>
                  <a:srgbClr val="FF0000"/>
                </a:solidFill>
                <a:latin typeface="微软雅黑" pitchFamily="34" charset="-122"/>
                <a:ea typeface="微软雅黑" pitchFamily="34" charset="-122"/>
              </a:rPr>
              <a:t>         -ms-</a:t>
            </a:r>
            <a:r>
              <a:rPr lang="zh-CN" altLang="en-US" sz="1400" b="0" dirty="0">
                <a:solidFill>
                  <a:srgbClr val="FF0000"/>
                </a:solidFill>
                <a:latin typeface="微软雅黑" pitchFamily="34" charset="-122"/>
                <a:ea typeface="微软雅黑" pitchFamily="34" charset="-122"/>
              </a:rPr>
              <a:t>：适用于</a:t>
            </a:r>
            <a:r>
              <a:rPr lang="en-US" altLang="zh-CN" sz="1400" b="0" dirty="0">
                <a:solidFill>
                  <a:srgbClr val="FF0000"/>
                </a:solidFill>
                <a:latin typeface="微软雅黑" pitchFamily="34" charset="-122"/>
                <a:ea typeface="微软雅黑" pitchFamily="34" charset="-122"/>
              </a:rPr>
              <a:t>IE </a:t>
            </a:r>
            <a:r>
              <a:rPr lang="zh-CN" altLang="en-US" sz="1400" b="0" dirty="0">
                <a:solidFill>
                  <a:srgbClr val="FF0000"/>
                </a:solidFill>
                <a:latin typeface="微软雅黑" pitchFamily="34" charset="-122"/>
                <a:ea typeface="微软雅黑" pitchFamily="34" charset="-122"/>
              </a:rPr>
              <a:t>浏览器。</a:t>
            </a:r>
            <a:endParaRPr lang="en-US" altLang="zh-CN" sz="1400" b="0" dirty="0">
              <a:solidFill>
                <a:srgbClr val="FF0000"/>
              </a:solidFill>
              <a:latin typeface="微软雅黑" pitchFamily="34" charset="-122"/>
              <a:ea typeface="微软雅黑" pitchFamily="34" charset="-122"/>
            </a:endParaRPr>
          </a:p>
          <a:p>
            <a:pPr>
              <a:lnSpc>
                <a:spcPts val="1900"/>
              </a:lnSpc>
            </a:pPr>
            <a:r>
              <a:rPr lang="en-US" altLang="zh-CN" sz="1400" b="0" dirty="0">
                <a:solidFill>
                  <a:srgbClr val="FF0000"/>
                </a:solidFill>
                <a:latin typeface="微软雅黑" pitchFamily="34" charset="-122"/>
                <a:ea typeface="微软雅黑" pitchFamily="34" charset="-122"/>
              </a:rPr>
              <a:t>         -o-</a:t>
            </a:r>
            <a:r>
              <a:rPr lang="zh-CN" altLang="en-US" sz="1400" b="0" dirty="0">
                <a:solidFill>
                  <a:srgbClr val="FF0000"/>
                </a:solidFill>
                <a:latin typeface="微软雅黑" pitchFamily="34" charset="-122"/>
                <a:ea typeface="微软雅黑" pitchFamily="34" charset="-122"/>
              </a:rPr>
              <a:t>：适用于</a:t>
            </a:r>
            <a:r>
              <a:rPr lang="en-US" altLang="zh-CN" sz="1400" b="0" dirty="0">
                <a:solidFill>
                  <a:srgbClr val="FF0000"/>
                </a:solidFill>
                <a:latin typeface="微软雅黑" pitchFamily="34" charset="-122"/>
                <a:ea typeface="微软雅黑" pitchFamily="34" charset="-122"/>
              </a:rPr>
              <a:t>Opera </a:t>
            </a:r>
            <a:r>
              <a:rPr lang="zh-CN" altLang="en-US" sz="1400" b="0" dirty="0">
                <a:solidFill>
                  <a:srgbClr val="FF0000"/>
                </a:solidFill>
                <a:latin typeface="微软雅黑" pitchFamily="34" charset="-122"/>
                <a:ea typeface="微软雅黑" pitchFamily="34" charset="-122"/>
              </a:rPr>
              <a:t>浏览器。</a:t>
            </a:r>
          </a:p>
          <a:p>
            <a:pPr>
              <a:lnSpc>
                <a:spcPts val="2500"/>
              </a:lnSpc>
            </a:pPr>
            <a:r>
              <a:rPr lang="zh-CN" altLang="en-US" sz="1400" b="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为了满足不同浏览器对</a:t>
            </a:r>
            <a:r>
              <a:rPr lang="en-US" altLang="zh-CN" sz="1800" b="0" dirty="0">
                <a:latin typeface="微软雅黑" panose="020B0503020204020204" pitchFamily="34" charset="-122"/>
                <a:ea typeface="微软雅黑" panose="020B0503020204020204" pitchFamily="34" charset="-122"/>
              </a:rPr>
              <a:t>CSS3</a:t>
            </a:r>
            <a:r>
              <a:rPr lang="zh-CN" altLang="en-US" sz="1800" b="0" dirty="0">
                <a:latin typeface="微软雅黑" panose="020B0503020204020204" pitchFamily="34" charset="-122"/>
                <a:ea typeface="微软雅黑" panose="020B0503020204020204" pitchFamily="34" charset="-122"/>
              </a:rPr>
              <a:t>新特性的支持，需要如下声明：</a:t>
            </a:r>
          </a:p>
          <a:p>
            <a:pPr lvl="1">
              <a:lnSpc>
                <a:spcPts val="19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Div{-</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moz</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-animation: </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myfirst</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5s;         /* Firefox */</a:t>
            </a:r>
          </a:p>
          <a:p>
            <a:pPr lvl="1">
              <a:lnSpc>
                <a:spcPts val="19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webkit</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-animation: </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myfirst</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5s;      /* Safari </a:t>
            </a:r>
            <a:r>
              <a:rPr lang="zh-CN" altLang="en-US" sz="1400" b="0" dirty="0">
                <a:solidFill>
                  <a:srgbClr val="FF0000"/>
                </a:solidFill>
                <a:latin typeface="微软雅黑" panose="020B0503020204020204" pitchFamily="34" charset="-122"/>
                <a:ea typeface="微软雅黑" panose="020B0503020204020204" pitchFamily="34" charset="-122"/>
                <a:cs typeface="Verdana" pitchFamily="34" charset="0"/>
              </a:rPr>
              <a:t>和 </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Chrome */</a:t>
            </a:r>
          </a:p>
          <a:p>
            <a:pPr lvl="1">
              <a:lnSpc>
                <a:spcPts val="19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-o-animation: </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myfirst</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5s;              /* Opera */</a:t>
            </a:r>
          </a:p>
          <a:p>
            <a:pPr lvl="1">
              <a:lnSpc>
                <a:spcPts val="19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-ms-animation: </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myfirst</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5s;           /* IE */</a:t>
            </a:r>
          </a:p>
          <a:p>
            <a:pPr lvl="1">
              <a:lnSpc>
                <a:spcPts val="19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animation: </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myfirst</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5s; }                 /* </a:t>
            </a:r>
            <a:r>
              <a:rPr lang="zh-CN" altLang="en-US" sz="1400" b="0" dirty="0">
                <a:solidFill>
                  <a:srgbClr val="FF0000"/>
                </a:solidFill>
                <a:latin typeface="微软雅黑" panose="020B0503020204020204" pitchFamily="34" charset="-122"/>
                <a:ea typeface="微软雅黑" panose="020B0503020204020204" pitchFamily="34" charset="-122"/>
                <a:cs typeface="Verdana" pitchFamily="34" charset="0"/>
              </a:rPr>
              <a:t>标准属性写在最后，*</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a:t>
            </a:r>
          </a:p>
        </p:txBody>
      </p:sp>
    </p:spTree>
    <p:extLst>
      <p:ext uri="{BB962C8B-B14F-4D97-AF65-F5344CB8AC3E}">
        <p14:creationId xmlns:p14="http://schemas.microsoft.com/office/powerpoint/2010/main" val="22440943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13.6.2 CSS3 </a:t>
            </a:r>
            <a:r>
              <a:rPr lang="zh-CN" altLang="en-US" dirty="0"/>
              <a:t>浏览器兼容性</a:t>
            </a:r>
          </a:p>
        </p:txBody>
      </p:sp>
      <p:sp>
        <p:nvSpPr>
          <p:cNvPr id="3" name="内容占位符 2"/>
          <p:cNvSpPr>
            <a:spLocks noGrp="1"/>
          </p:cNvSpPr>
          <p:nvPr>
            <p:ph idx="1"/>
          </p:nvPr>
        </p:nvSpPr>
        <p:spPr>
          <a:xfrm>
            <a:off x="533400" y="819150"/>
            <a:ext cx="8509000" cy="3886199"/>
          </a:xfrm>
        </p:spPr>
        <p:txBody>
          <a:bodyPr/>
          <a:lstStyle/>
          <a:p>
            <a:pPr>
              <a:lnSpc>
                <a:spcPts val="3300"/>
              </a:lnSpc>
              <a:spcBef>
                <a:spcPts val="0"/>
              </a:spcBef>
              <a:spcAft>
                <a:spcPts val="0"/>
              </a:spcAft>
              <a:buNone/>
            </a:pPr>
            <a:r>
              <a:rPr lang="en-US" altLang="zh-CN" sz="1800" dirty="0"/>
              <a:t>2</a:t>
            </a:r>
            <a:r>
              <a:rPr lang="zh-CN" altLang="en-US" sz="1800" dirty="0"/>
              <a:t>、</a:t>
            </a:r>
            <a:r>
              <a:rPr lang="en-US" altLang="zh-CN" sz="1800" dirty="0"/>
              <a:t>CSS3 </a:t>
            </a:r>
            <a:r>
              <a:rPr lang="zh-CN" altLang="en-US" sz="1800" dirty="0"/>
              <a:t>前缀解决方案</a:t>
            </a:r>
          </a:p>
          <a:p>
            <a:pPr marL="0" indent="0">
              <a:lnSpc>
                <a:spcPts val="3300"/>
              </a:lnSpc>
              <a:spcBef>
                <a:spcPts val="0"/>
              </a:spcBef>
              <a:spcAft>
                <a:spcPts val="0"/>
              </a:spcAft>
              <a:buNone/>
            </a:pPr>
            <a:r>
              <a:rPr lang="zh-CN" altLang="en-US" sz="1800" dirty="0"/>
              <a:t>      为了简化开发过程和相关的代码冗余问题，在页面中引入了</a:t>
            </a:r>
            <a:r>
              <a:rPr lang="en-US" altLang="zh-CN" sz="1800" dirty="0"/>
              <a:t>-prefix-free </a:t>
            </a:r>
            <a:r>
              <a:rPr lang="zh-CN" altLang="en-US" sz="1800" dirty="0"/>
              <a:t>这个类库，可以自动帮助在</a:t>
            </a:r>
            <a:r>
              <a:rPr lang="en-US" altLang="zh-CN" sz="1800" dirty="0"/>
              <a:t>CSS </a:t>
            </a:r>
            <a:r>
              <a:rPr lang="zh-CN" altLang="en-US" sz="1800" dirty="0"/>
              <a:t>中添加相关的浏览器特有的前缀属性。</a:t>
            </a:r>
            <a:r>
              <a:rPr lang="en-US" altLang="zh-CN" sz="1800" dirty="0"/>
              <a:t>-prefix-free </a:t>
            </a:r>
            <a:r>
              <a:rPr lang="zh-CN" altLang="en-US" sz="1800" dirty="0"/>
              <a:t>是一个</a:t>
            </a:r>
            <a:r>
              <a:rPr lang="en-US" altLang="zh-CN" sz="1800" dirty="0"/>
              <a:t>JavaScript </a:t>
            </a:r>
            <a:r>
              <a:rPr lang="zh-CN" altLang="en-US" sz="1800" dirty="0"/>
              <a:t>工具库，用户再也不需要编写带有浏览器前缀的</a:t>
            </a:r>
            <a:r>
              <a:rPr lang="en-US" altLang="zh-CN" sz="1800" dirty="0"/>
              <a:t>CSS</a:t>
            </a:r>
            <a:r>
              <a:rPr lang="zh-CN" altLang="en-US" sz="1800" dirty="0"/>
              <a:t>代码，在需要的时候，</a:t>
            </a:r>
            <a:r>
              <a:rPr lang="en-US" altLang="zh-CN" sz="1800" dirty="0"/>
              <a:t>-prefix-free </a:t>
            </a:r>
            <a:r>
              <a:rPr lang="zh-CN" altLang="en-US" sz="1800" dirty="0"/>
              <a:t>会自动帮助添加当前浏览器需要的前缀。引用方式如下：</a:t>
            </a:r>
          </a:p>
          <a:p>
            <a:pPr lvl="1">
              <a:lnSpc>
                <a:spcPts val="3300"/>
              </a:lnSpc>
              <a:spcBef>
                <a:spcPts val="0"/>
              </a:spcBef>
              <a:spcAft>
                <a:spcPts val="0"/>
              </a:spcAft>
              <a:buNone/>
            </a:pPr>
            <a:r>
              <a:rPr lang="en-US" altLang="zh-CN" sz="1600" b="0" dirty="0">
                <a:solidFill>
                  <a:srgbClr val="FF0000"/>
                </a:solidFill>
              </a:rPr>
              <a:t>&lt;script src="http://cdn.gbtags.com/prefixfree/1.0.7/prefixfree.min.js"&gt;&lt;/script&gt;</a:t>
            </a:r>
          </a:p>
          <a:p>
            <a:pPr lvl="1">
              <a:lnSpc>
                <a:spcPts val="3300"/>
              </a:lnSpc>
              <a:spcBef>
                <a:spcPts val="0"/>
              </a:spcBef>
              <a:spcAft>
                <a:spcPts val="0"/>
              </a:spcAft>
              <a:buNone/>
            </a:pPr>
            <a:r>
              <a:rPr lang="en-US" altLang="zh-CN" sz="1600" b="0" dirty="0">
                <a:solidFill>
                  <a:srgbClr val="FF0000"/>
                </a:solidFill>
              </a:rPr>
              <a:t>&lt;script src=”http://leaverou.github.com/prefixfree/prefixfree.min.js</a:t>
            </a:r>
            <a:r>
              <a:rPr lang="zh-CN" altLang="en-US" sz="1600" b="0" dirty="0">
                <a:solidFill>
                  <a:srgbClr val="FF0000"/>
                </a:solidFill>
              </a:rPr>
              <a:t>“</a:t>
            </a:r>
            <a:r>
              <a:rPr lang="en-US" altLang="zh-CN" sz="1600" b="0" dirty="0">
                <a:solidFill>
                  <a:srgbClr val="FF0000"/>
                </a:solidFill>
              </a:rPr>
              <a:t>&gt;&lt;/script&gt;</a:t>
            </a:r>
          </a:p>
          <a:p>
            <a:pPr lvl="1">
              <a:lnSpc>
                <a:spcPts val="3300"/>
              </a:lnSpc>
              <a:spcBef>
                <a:spcPts val="0"/>
              </a:spcBef>
              <a:spcAft>
                <a:spcPts val="0"/>
              </a:spcAft>
              <a:buNone/>
            </a:pPr>
            <a:r>
              <a:rPr lang="zh-CN" altLang="en-US" sz="1800" b="0" dirty="0">
                <a:cs typeface="+mj-cs"/>
              </a:rPr>
              <a:t>从</a:t>
            </a:r>
            <a:r>
              <a:rPr lang="en-US" altLang="zh-CN" sz="1800" b="0" dirty="0">
                <a:cs typeface="+mj-cs"/>
                <a:hlinkClick r:id="rId2">
                  <a:extLst>
                    <a:ext uri="{A12FA001-AC4F-418D-AE19-62706E023703}">
                      <ahyp:hlinkClr xmlns:ahyp="http://schemas.microsoft.com/office/drawing/2018/hyperlinkcolor" val="tx"/>
                    </a:ext>
                  </a:extLst>
                </a:hlinkClick>
              </a:rPr>
              <a:t>http://leaverou.github.com/prefixfree/</a:t>
            </a:r>
            <a:r>
              <a:rPr lang="en-US" altLang="zh-CN" sz="1800" b="0" dirty="0">
                <a:cs typeface="+mj-cs"/>
              </a:rPr>
              <a:t> </a:t>
            </a:r>
            <a:r>
              <a:rPr lang="zh-CN" altLang="en-US" sz="1800" b="0" dirty="0">
                <a:cs typeface="+mj-cs"/>
              </a:rPr>
              <a:t>上直接下载到本地引用。如下：</a:t>
            </a:r>
          </a:p>
          <a:p>
            <a:pPr lvl="1">
              <a:lnSpc>
                <a:spcPts val="3300"/>
              </a:lnSpc>
              <a:spcBef>
                <a:spcPts val="0"/>
              </a:spcBef>
              <a:spcAft>
                <a:spcPts val="0"/>
              </a:spcAft>
              <a:buNone/>
            </a:pPr>
            <a:r>
              <a:rPr lang="en-US" altLang="zh-CN" sz="1400" b="0" dirty="0">
                <a:solidFill>
                  <a:srgbClr val="FF0000"/>
                </a:solidFill>
              </a:rPr>
              <a:t> </a:t>
            </a:r>
            <a:r>
              <a:rPr lang="en-US" altLang="zh-CN" sz="1600" b="0" dirty="0">
                <a:solidFill>
                  <a:srgbClr val="FF0000"/>
                </a:solidFill>
              </a:rPr>
              <a:t>&lt;script src="js/prefixfree.min.js"&gt;&lt;/script&gt;</a:t>
            </a:r>
            <a:endParaRPr lang="zh-CN" altLang="en-US" sz="1600" b="0" dirty="0">
              <a:solidFill>
                <a:srgbClr val="FF0000"/>
              </a:solidFill>
            </a:endParaRPr>
          </a:p>
          <a:p>
            <a:pPr>
              <a:lnSpc>
                <a:spcPts val="1800"/>
              </a:lnSpc>
              <a:buNone/>
            </a:pPr>
            <a:endParaRPr lang="zh-CN" altLang="en-US" sz="1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13.6.2 CSS3 </a:t>
            </a:r>
            <a:r>
              <a:rPr lang="zh-CN" altLang="en-US" dirty="0"/>
              <a:t>浏览器兼容性</a:t>
            </a:r>
          </a:p>
        </p:txBody>
      </p:sp>
      <p:sp>
        <p:nvSpPr>
          <p:cNvPr id="3" name="内容占位符 2"/>
          <p:cNvSpPr>
            <a:spLocks noGrp="1"/>
          </p:cNvSpPr>
          <p:nvPr>
            <p:ph idx="1"/>
          </p:nvPr>
        </p:nvSpPr>
        <p:spPr>
          <a:xfrm>
            <a:off x="533400" y="819151"/>
            <a:ext cx="8509000" cy="3810000"/>
          </a:xfrm>
        </p:spPr>
        <p:txBody>
          <a:bodyPr/>
          <a:lstStyle/>
          <a:p>
            <a:pPr marL="0" indent="0">
              <a:lnSpc>
                <a:spcPts val="3200"/>
              </a:lnSpc>
              <a:spcBef>
                <a:spcPts val="0"/>
              </a:spcBef>
              <a:spcAft>
                <a:spcPts val="0"/>
              </a:spcAft>
              <a:buNone/>
            </a:pPr>
            <a:r>
              <a:rPr lang="en-US" altLang="zh-CN" sz="1800" dirty="0"/>
              <a:t>3</a:t>
            </a:r>
            <a:r>
              <a:rPr lang="zh-CN" altLang="en-US" sz="1800" dirty="0"/>
              <a:t>．</a:t>
            </a:r>
            <a:r>
              <a:rPr lang="en-US" altLang="zh-CN" sz="1800" dirty="0"/>
              <a:t>CSS </a:t>
            </a:r>
            <a:r>
              <a:rPr lang="zh-CN" altLang="en-US" sz="1800" dirty="0"/>
              <a:t>样式重置方案</a:t>
            </a:r>
            <a:endParaRPr lang="en-US" altLang="zh-CN" sz="1800" dirty="0"/>
          </a:p>
          <a:p>
            <a:pPr marL="0" indent="0">
              <a:lnSpc>
                <a:spcPts val="3200"/>
              </a:lnSpc>
              <a:spcBef>
                <a:spcPts val="0"/>
              </a:spcBef>
              <a:spcAft>
                <a:spcPts val="0"/>
              </a:spcAft>
              <a:buNone/>
            </a:pPr>
            <a:r>
              <a:rPr lang="en-US" altLang="zh-CN" sz="1800" dirty="0"/>
              <a:t>       Normalize.css </a:t>
            </a:r>
            <a:r>
              <a:rPr lang="zh-CN" altLang="en-US" sz="1800" dirty="0"/>
              <a:t>是一个很小的</a:t>
            </a:r>
            <a:r>
              <a:rPr lang="en-US" altLang="zh-CN" sz="1800" dirty="0"/>
              <a:t>CSS </a:t>
            </a:r>
            <a:r>
              <a:rPr lang="zh-CN" altLang="en-US" sz="1800" dirty="0"/>
              <a:t>文件，但它在默认的</a:t>
            </a:r>
            <a:r>
              <a:rPr lang="en-US" altLang="zh-CN" sz="1800" dirty="0"/>
              <a:t>HTML </a:t>
            </a:r>
            <a:r>
              <a:rPr lang="zh-CN" altLang="en-US" sz="1800" dirty="0"/>
              <a:t>元素样式上提供了跨浏览器的高度一致性。相比于传统的</a:t>
            </a:r>
            <a:r>
              <a:rPr lang="en-US" altLang="zh-CN" sz="1800" dirty="0"/>
              <a:t>CSS reset</a:t>
            </a:r>
            <a:r>
              <a:rPr lang="zh-CN" altLang="en-US" sz="1800" dirty="0"/>
              <a:t>，</a:t>
            </a:r>
            <a:r>
              <a:rPr lang="en-US" altLang="zh-CN" sz="1800" dirty="0"/>
              <a:t>Normalize.css </a:t>
            </a:r>
            <a:r>
              <a:rPr lang="zh-CN" altLang="en-US" sz="1800" dirty="0"/>
              <a:t>是一种现代的、为</a:t>
            </a:r>
            <a:r>
              <a:rPr lang="en-US" altLang="zh-CN" sz="1800" dirty="0"/>
              <a:t>HTML5 </a:t>
            </a:r>
            <a:r>
              <a:rPr lang="zh-CN" altLang="en-US" sz="1800" dirty="0"/>
              <a:t>准备的优质替代方案。用户可以从</a:t>
            </a:r>
            <a:r>
              <a:rPr lang="en-US" altLang="zh-CN" sz="1800" dirty="0" err="1"/>
              <a:t>Github</a:t>
            </a:r>
            <a:r>
              <a:rPr lang="en-US" altLang="zh-CN" sz="1800" dirty="0"/>
              <a:t> </a:t>
            </a:r>
            <a:r>
              <a:rPr lang="zh-CN" altLang="en-US" sz="1800" dirty="0"/>
              <a:t>下载</a:t>
            </a:r>
            <a:r>
              <a:rPr lang="en-US" altLang="zh-CN" sz="1800" dirty="0"/>
              <a:t>Normalize.css</a:t>
            </a:r>
            <a:r>
              <a:rPr lang="zh-CN" altLang="en-US" sz="1800" dirty="0"/>
              <a:t>，然后引用到页面中就可以。也可以在</a:t>
            </a:r>
            <a:r>
              <a:rPr lang="en-US" altLang="zh-CN" sz="1800" dirty="0"/>
              <a:t>Normalize.css </a:t>
            </a:r>
            <a:r>
              <a:rPr lang="zh-CN" altLang="en-US" sz="1800" dirty="0"/>
              <a:t>源码的基础上重新编写，在必要的时候用自己写的</a:t>
            </a:r>
            <a:r>
              <a:rPr lang="en-US" altLang="zh-CN" sz="1800" dirty="0"/>
              <a:t>CSS </a:t>
            </a:r>
            <a:r>
              <a:rPr lang="zh-CN" altLang="en-US" sz="1800" dirty="0"/>
              <a:t>覆盖默认值。</a:t>
            </a:r>
          </a:p>
          <a:p>
            <a:pPr>
              <a:lnSpc>
                <a:spcPts val="3200"/>
              </a:lnSpc>
              <a:buNone/>
            </a:pPr>
            <a:r>
              <a:rPr lang="en-US" altLang="zh-CN" sz="1400" dirty="0">
                <a:solidFill>
                  <a:srgbClr val="FF0000"/>
                </a:solidFill>
              </a:rPr>
              <a:t>         </a:t>
            </a:r>
            <a:r>
              <a:rPr lang="en-US" altLang="zh-CN" sz="1600" dirty="0">
                <a:solidFill>
                  <a:srgbClr val="FF0000"/>
                </a:solidFill>
              </a:rPr>
              <a:t>&lt;link rel="stylesheet" href="css/normalize.css" type="text/</a:t>
            </a:r>
            <a:r>
              <a:rPr lang="en-US" altLang="zh-CN" sz="1600" dirty="0" err="1">
                <a:solidFill>
                  <a:srgbClr val="FF0000"/>
                </a:solidFill>
              </a:rPr>
              <a:t>css</a:t>
            </a:r>
            <a:r>
              <a:rPr lang="en-US" altLang="zh-CN" sz="1600" dirty="0">
                <a:solidFill>
                  <a:srgbClr val="FF0000"/>
                </a:solidFill>
              </a:rPr>
              <a:t>"&gt;</a:t>
            </a:r>
            <a:endParaRPr lang="zh-CN" altLang="en-US" sz="1400"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CN" dirty="0"/>
              <a:t>13.6.3 CSS3 </a:t>
            </a:r>
            <a:r>
              <a:rPr lang="zh-CN" altLang="en-US" dirty="0"/>
              <a:t>边框</a:t>
            </a:r>
          </a:p>
        </p:txBody>
      </p:sp>
      <p:sp>
        <p:nvSpPr>
          <p:cNvPr id="116739" name="Rectangle 3"/>
          <p:cNvSpPr>
            <a:spLocks noGrp="1" noChangeArrowheads="1"/>
          </p:cNvSpPr>
          <p:nvPr>
            <p:ph idx="1"/>
          </p:nvPr>
        </p:nvSpPr>
        <p:spPr>
          <a:xfrm>
            <a:off x="533400" y="819150"/>
            <a:ext cx="8509000" cy="685800"/>
          </a:xfrm>
        </p:spPr>
        <p:txBody>
          <a:bodyPr/>
          <a:lstStyle/>
          <a:p>
            <a:pPr>
              <a:lnSpc>
                <a:spcPts val="2600"/>
              </a:lnSpc>
              <a:spcBef>
                <a:spcPts val="0"/>
              </a:spcBef>
              <a:spcAft>
                <a:spcPts val="0"/>
              </a:spcAft>
              <a:buNone/>
            </a:pPr>
            <a:r>
              <a:rPr lang="zh-CN" altLang="en-US" sz="1800" dirty="0"/>
              <a:t>     </a:t>
            </a:r>
            <a:r>
              <a:rPr lang="en-US" altLang="zh-CN" sz="1800" dirty="0"/>
              <a:t>CSS3</a:t>
            </a:r>
            <a:r>
              <a:rPr lang="zh-CN" altLang="zh-CN" sz="1800" dirty="0"/>
              <a:t>具有</a:t>
            </a:r>
            <a:r>
              <a:rPr lang="en-US" altLang="zh-CN" sz="1800" dirty="0"/>
              <a:t>3</a:t>
            </a:r>
            <a:r>
              <a:rPr lang="zh-CN" altLang="zh-CN" sz="1800" dirty="0"/>
              <a:t>个边框属性，如表</a:t>
            </a:r>
            <a:r>
              <a:rPr lang="en-US" altLang="zh-CN" sz="1800" dirty="0"/>
              <a:t>13-7</a:t>
            </a:r>
            <a:r>
              <a:rPr lang="zh-CN" altLang="zh-CN" sz="1800" dirty="0"/>
              <a:t>所示。</a:t>
            </a:r>
          </a:p>
          <a:p>
            <a:pPr algn="ctr">
              <a:lnSpc>
                <a:spcPts val="2600"/>
              </a:lnSpc>
              <a:spcBef>
                <a:spcPts val="0"/>
              </a:spcBef>
              <a:spcAft>
                <a:spcPts val="0"/>
              </a:spcAft>
              <a:buNone/>
            </a:pPr>
            <a:r>
              <a:rPr lang="zh-CN" altLang="zh-CN" sz="1400" b="1" dirty="0"/>
              <a:t>表</a:t>
            </a:r>
            <a:r>
              <a:rPr lang="en-US" altLang="zh-CN" sz="1400" b="1" dirty="0"/>
              <a:t>13-7  CSS3</a:t>
            </a:r>
            <a:r>
              <a:rPr lang="zh-CN" altLang="zh-CN" sz="1400" b="1" dirty="0"/>
              <a:t>边框属性及描述表</a:t>
            </a:r>
            <a:endParaRPr lang="zh-CN" altLang="zh-CN" sz="1400" dirty="0"/>
          </a:p>
        </p:txBody>
      </p:sp>
      <p:graphicFrame>
        <p:nvGraphicFramePr>
          <p:cNvPr id="11" name="表格 10"/>
          <p:cNvGraphicFramePr>
            <a:graphicFrameLocks noGrp="1"/>
          </p:cNvGraphicFramePr>
          <p:nvPr>
            <p:extLst>
              <p:ext uri="{D42A27DB-BD31-4B8C-83A1-F6EECF244321}">
                <p14:modId xmlns:p14="http://schemas.microsoft.com/office/powerpoint/2010/main" val="4223478585"/>
              </p:ext>
            </p:extLst>
          </p:nvPr>
        </p:nvGraphicFramePr>
        <p:xfrm>
          <a:off x="1755383" y="1605714"/>
          <a:ext cx="6017018" cy="1042236"/>
        </p:xfrm>
        <a:graphic>
          <a:graphicData uri="http://schemas.openxmlformats.org/drawingml/2006/table">
            <a:tbl>
              <a:tblPr>
                <a:tableStyleId>{5DA37D80-6434-44D0-A028-1B22A696006F}</a:tableStyleId>
              </a:tblPr>
              <a:tblGrid>
                <a:gridCol w="1865078">
                  <a:extLst>
                    <a:ext uri="{9D8B030D-6E8A-4147-A177-3AD203B41FA5}">
                      <a16:colId xmlns:a16="http://schemas.microsoft.com/office/drawing/2014/main" val="20000"/>
                    </a:ext>
                  </a:extLst>
                </a:gridCol>
                <a:gridCol w="4151940">
                  <a:extLst>
                    <a:ext uri="{9D8B030D-6E8A-4147-A177-3AD203B41FA5}">
                      <a16:colId xmlns:a16="http://schemas.microsoft.com/office/drawing/2014/main" val="20001"/>
                    </a:ext>
                  </a:extLst>
                </a:gridCol>
              </a:tblGrid>
              <a:tr h="260559">
                <a:tc>
                  <a:txBody>
                    <a:bodyPr/>
                    <a:lstStyle/>
                    <a:p>
                      <a:pPr algn="ctr">
                        <a:lnSpc>
                          <a:spcPts val="1200"/>
                        </a:lnSpc>
                        <a:spcAft>
                          <a:spcPts val="0"/>
                        </a:spcAft>
                      </a:pPr>
                      <a:r>
                        <a:rPr lang="zh-CN" sz="1400" kern="100" dirty="0">
                          <a:latin typeface="微软雅黑" pitchFamily="34" charset="-122"/>
                          <a:ea typeface="微软雅黑" pitchFamily="34" charset="-122"/>
                        </a:rPr>
                        <a:t>属性</a:t>
                      </a:r>
                      <a:endParaRPr lang="zh-CN" sz="18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400" kern="100" dirty="0">
                          <a:latin typeface="微软雅黑" pitchFamily="34" charset="-122"/>
                          <a:ea typeface="微软雅黑" pitchFamily="34" charset="-122"/>
                        </a:rPr>
                        <a:t>描述</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260559">
                <a:tc>
                  <a:txBody>
                    <a:bodyPr/>
                    <a:lstStyle/>
                    <a:p>
                      <a:pPr indent="111760" algn="ctr">
                        <a:lnSpc>
                          <a:spcPts val="1200"/>
                        </a:lnSpc>
                        <a:spcAft>
                          <a:spcPts val="0"/>
                        </a:spcAft>
                      </a:pPr>
                      <a:r>
                        <a:rPr lang="en-US" sz="1400" kern="100" dirty="0">
                          <a:latin typeface="微软雅黑" pitchFamily="34" charset="-122"/>
                          <a:ea typeface="微软雅黑" pitchFamily="34" charset="-122"/>
                        </a:rPr>
                        <a:t>border-image</a:t>
                      </a:r>
                      <a:endParaRPr lang="zh-CN" sz="1800" kern="100" dirty="0">
                        <a:latin typeface="微软雅黑" pitchFamily="34" charset="-122"/>
                        <a:ea typeface="微软雅黑" pitchFamily="34" charset="-122"/>
                      </a:endParaRPr>
                    </a:p>
                  </a:txBody>
                  <a:tcPr marL="68580" marR="68580" marT="0" marB="0" anchor="ctr"/>
                </a:tc>
                <a:tc>
                  <a:txBody>
                    <a:bodyPr/>
                    <a:lstStyle/>
                    <a:p>
                      <a:pPr indent="114300" algn="ctr">
                        <a:lnSpc>
                          <a:spcPts val="1200"/>
                        </a:lnSpc>
                        <a:spcAft>
                          <a:spcPts val="0"/>
                        </a:spcAft>
                      </a:pPr>
                      <a:r>
                        <a:rPr lang="zh-CN" sz="1400" kern="100" dirty="0">
                          <a:latin typeface="微软雅黑" pitchFamily="34" charset="-122"/>
                          <a:ea typeface="微软雅黑" pitchFamily="34" charset="-122"/>
                        </a:rPr>
                        <a:t>设置所有</a:t>
                      </a:r>
                      <a:r>
                        <a:rPr lang="en-US" sz="1400" kern="100" dirty="0">
                          <a:latin typeface="微软雅黑" pitchFamily="34" charset="-122"/>
                          <a:ea typeface="微软雅黑" pitchFamily="34" charset="-122"/>
                        </a:rPr>
                        <a:t>border-image-*</a:t>
                      </a:r>
                      <a:r>
                        <a:rPr lang="zh-CN" sz="1400" kern="100" dirty="0">
                          <a:latin typeface="微软雅黑" pitchFamily="34" charset="-122"/>
                          <a:ea typeface="微软雅黑" pitchFamily="34" charset="-122"/>
                        </a:rPr>
                        <a:t>属性的复合属性。</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260559">
                <a:tc>
                  <a:txBody>
                    <a:bodyPr/>
                    <a:lstStyle/>
                    <a:p>
                      <a:pPr indent="111760" algn="ctr">
                        <a:lnSpc>
                          <a:spcPts val="1200"/>
                        </a:lnSpc>
                        <a:spcAft>
                          <a:spcPts val="0"/>
                        </a:spcAft>
                      </a:pPr>
                      <a:r>
                        <a:rPr lang="en-US" sz="1400" kern="100">
                          <a:latin typeface="微软雅黑" pitchFamily="34" charset="-122"/>
                          <a:ea typeface="微软雅黑" pitchFamily="34" charset="-122"/>
                        </a:rPr>
                        <a:t>border-radius</a:t>
                      </a:r>
                      <a:endParaRPr lang="zh-CN" sz="1800" kern="100">
                        <a:latin typeface="微软雅黑" pitchFamily="34" charset="-122"/>
                        <a:ea typeface="微软雅黑" pitchFamily="34" charset="-122"/>
                      </a:endParaRPr>
                    </a:p>
                  </a:txBody>
                  <a:tcPr marL="68580" marR="68580" marT="0" marB="0" anchor="ctr"/>
                </a:tc>
                <a:tc>
                  <a:txBody>
                    <a:bodyPr/>
                    <a:lstStyle/>
                    <a:p>
                      <a:pPr indent="114300" algn="ctr">
                        <a:lnSpc>
                          <a:spcPts val="1200"/>
                        </a:lnSpc>
                        <a:spcAft>
                          <a:spcPts val="0"/>
                        </a:spcAft>
                      </a:pPr>
                      <a:r>
                        <a:rPr lang="zh-CN" sz="1400" kern="100" dirty="0">
                          <a:latin typeface="微软雅黑" pitchFamily="34" charset="-122"/>
                          <a:ea typeface="微软雅黑" pitchFamily="34" charset="-122"/>
                        </a:rPr>
                        <a:t>设置所有四个</a:t>
                      </a:r>
                      <a:r>
                        <a:rPr lang="en-US" sz="1400" kern="100" dirty="0">
                          <a:latin typeface="微软雅黑" pitchFamily="34" charset="-122"/>
                          <a:ea typeface="微软雅黑" pitchFamily="34" charset="-122"/>
                        </a:rPr>
                        <a:t>border-*-radius</a:t>
                      </a:r>
                      <a:r>
                        <a:rPr lang="zh-CN" sz="1400" kern="100" dirty="0">
                          <a:latin typeface="微软雅黑" pitchFamily="34" charset="-122"/>
                          <a:ea typeface="微软雅黑" pitchFamily="34" charset="-122"/>
                        </a:rPr>
                        <a:t>属性的复合属性。</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260559">
                <a:tc>
                  <a:txBody>
                    <a:bodyPr/>
                    <a:lstStyle/>
                    <a:p>
                      <a:pPr indent="111760" algn="ctr">
                        <a:lnSpc>
                          <a:spcPts val="1200"/>
                        </a:lnSpc>
                        <a:spcAft>
                          <a:spcPts val="0"/>
                        </a:spcAft>
                      </a:pPr>
                      <a:r>
                        <a:rPr lang="en-US" sz="1400" kern="100" dirty="0">
                          <a:latin typeface="微软雅黑" pitchFamily="34" charset="-122"/>
                          <a:ea typeface="微软雅黑" pitchFamily="34" charset="-122"/>
                        </a:rPr>
                        <a:t>box-shadow</a:t>
                      </a:r>
                      <a:endParaRPr lang="zh-CN" sz="1800" kern="100" dirty="0">
                        <a:latin typeface="微软雅黑" pitchFamily="34" charset="-122"/>
                        <a:ea typeface="微软雅黑" pitchFamily="34" charset="-122"/>
                      </a:endParaRPr>
                    </a:p>
                  </a:txBody>
                  <a:tcPr marL="68580" marR="68580" marT="0" marB="0" anchor="ctr"/>
                </a:tc>
                <a:tc>
                  <a:txBody>
                    <a:bodyPr/>
                    <a:lstStyle/>
                    <a:p>
                      <a:pPr indent="114300" algn="ctr">
                        <a:lnSpc>
                          <a:spcPts val="1200"/>
                        </a:lnSpc>
                        <a:spcAft>
                          <a:spcPts val="0"/>
                        </a:spcAft>
                      </a:pPr>
                      <a:r>
                        <a:rPr lang="zh-CN" sz="1400" kern="100" dirty="0">
                          <a:latin typeface="微软雅黑" pitchFamily="34" charset="-122"/>
                          <a:ea typeface="微软雅黑" pitchFamily="34" charset="-122"/>
                        </a:rPr>
                        <a:t>向矩形方框添加一个或多个阴影。</a:t>
                      </a:r>
                      <a:endParaRPr lang="zh-CN" sz="18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bl>
          </a:graphicData>
        </a:graphic>
      </p:graphicFrame>
      <p:sp>
        <p:nvSpPr>
          <p:cNvPr id="12" name="Rectangle 3"/>
          <p:cNvSpPr txBox="1">
            <a:spLocks noChangeArrowheads="1"/>
          </p:cNvSpPr>
          <p:nvPr/>
        </p:nvSpPr>
        <p:spPr bwMode="auto">
          <a:xfrm>
            <a:off x="533400" y="2748714"/>
            <a:ext cx="8509000" cy="1905000"/>
          </a:xfrm>
          <a:prstGeom prst="rect">
            <a:avLst/>
          </a:prstGeom>
          <a:noFill/>
          <a:ln w="12700">
            <a:noFill/>
            <a:miter lim="800000"/>
            <a:headEnd/>
            <a:tailEnd/>
          </a:ln>
        </p:spPr>
        <p:txBody>
          <a:bodyPr vert="horz" wrap="square" lIns="91440" tIns="45720" rIns="91440" bIns="45720" numCol="1" anchor="t" anchorCtr="0" compatLnSpc="1">
            <a:prstTxWarp prst="textNoShape">
              <a:avLst/>
            </a:prstTxWarp>
          </a:bodyPr>
          <a:lstStyle/>
          <a:p>
            <a:pPr lvl="0">
              <a:lnSpc>
                <a:spcPts val="2100"/>
              </a:lnSpc>
              <a:spcBef>
                <a:spcPts val="0"/>
              </a:spcBef>
            </a:pPr>
            <a:r>
              <a:rPr kumimoji="0" lang="en-US" altLang="zh-CN" sz="160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1</a:t>
            </a:r>
            <a:r>
              <a:rPr kumimoji="0" lang="zh-CN" altLang="en-US" sz="160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a:t>
            </a:r>
            <a:r>
              <a:rPr lang="en-US" altLang="zh-CN" sz="1600" dirty="0">
                <a:latin typeface="微软雅黑" panose="020B0503020204020204" pitchFamily="34" charset="-122"/>
                <a:ea typeface="微软雅黑" panose="020B0503020204020204" pitchFamily="34" charset="-122"/>
              </a:rPr>
              <a:t>border-radius</a:t>
            </a:r>
            <a:r>
              <a:rPr lang="zh-CN" altLang="zh-CN" sz="1600" dirty="0">
                <a:latin typeface="微软雅黑" panose="020B0503020204020204" pitchFamily="34" charset="-122"/>
                <a:ea typeface="微软雅黑" panose="020B0503020204020204" pitchFamily="34" charset="-122"/>
              </a:rPr>
              <a:t>圆角边框</a:t>
            </a:r>
          </a:p>
          <a:p>
            <a:pPr>
              <a:lnSpc>
                <a:spcPts val="2100"/>
              </a:lnSpc>
              <a:spcBef>
                <a:spcPts val="0"/>
              </a:spcBef>
            </a:pP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语法：</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border-radius: </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水平半径</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(1-4</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个值</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px</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垂直半径</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(1-4</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个值</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a:t>
            </a:r>
            <a:r>
              <a:rPr lang="en-US" altLang="zh-CN" sz="1400" b="0" dirty="0" err="1">
                <a:solidFill>
                  <a:srgbClr val="FF0000"/>
                </a:solidFill>
                <a:latin typeface="微软雅黑" panose="020B0503020204020204" pitchFamily="34" charset="-122"/>
                <a:ea typeface="微软雅黑" panose="020B0503020204020204" pitchFamily="34" charset="-122"/>
                <a:cs typeface="Verdana" pitchFamily="34" charset="0"/>
              </a:rPr>
              <a:t>px</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a:t>
            </a:r>
          </a:p>
          <a:p>
            <a:pPr>
              <a:lnSpc>
                <a:spcPts val="21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border-radius:2em;                           /* </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等同于下列</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4</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行定义</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  </a:t>
            </a:r>
            <a:endPar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endParaRPr>
          </a:p>
          <a:p>
            <a:pPr>
              <a:lnSpc>
                <a:spcPts val="21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border-top-left-radius:2em;             /* </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定义左上角半径</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  </a:t>
            </a:r>
          </a:p>
          <a:p>
            <a:pPr>
              <a:lnSpc>
                <a:spcPts val="21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border-top-right-radius:2em;           /*</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定义右上角半径</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a:t>
            </a:r>
          </a:p>
          <a:p>
            <a:pPr>
              <a:lnSpc>
                <a:spcPts val="21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border-bottom-right-radius:2em;    /*</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定义右上角半径</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  </a:t>
            </a:r>
          </a:p>
          <a:p>
            <a:pPr>
              <a:lnSpc>
                <a:spcPts val="21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border-bottom-left-radius:2em;      /*</a:t>
            </a:r>
            <a:r>
              <a:rPr lang="zh-CN" altLang="zh-CN" sz="1400" b="0" dirty="0">
                <a:solidFill>
                  <a:srgbClr val="FF0000"/>
                </a:solidFill>
                <a:latin typeface="微软雅黑" panose="020B0503020204020204" pitchFamily="34" charset="-122"/>
                <a:ea typeface="微软雅黑" panose="020B0503020204020204" pitchFamily="34" charset="-122"/>
                <a:cs typeface="Verdana" pitchFamily="34" charset="0"/>
              </a:rPr>
              <a:t>定义左下角半径</a:t>
            </a:r>
            <a:r>
              <a:rPr lang="en-US" altLang="zh-CN" sz="1400" b="0" dirty="0">
                <a:solidFill>
                  <a:srgbClr val="FF0000"/>
                </a:solidFill>
                <a:latin typeface="微软雅黑" panose="020B0503020204020204" pitchFamily="34" charset="-122"/>
                <a:ea typeface="微软雅黑" panose="020B0503020204020204" pitchFamily="34" charset="-122"/>
                <a:cs typeface="Verdana" pitchFamily="34" charset="0"/>
              </a:rPr>
              <a:t>  */  </a:t>
            </a:r>
            <a:endParaRPr lang="zh-CN" altLang="zh-CN"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26580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图片 43"/>
          <p:cNvPicPr>
            <a:picLocks noChangeAspect="1" noChangeArrowheads="1"/>
          </p:cNvPicPr>
          <p:nvPr/>
        </p:nvPicPr>
        <p:blipFill>
          <a:blip r:embed="rId2" cstate="print"/>
          <a:srcRect/>
          <a:stretch>
            <a:fillRect/>
          </a:stretch>
        </p:blipFill>
        <p:spPr bwMode="auto">
          <a:xfrm>
            <a:off x="793745" y="1680250"/>
            <a:ext cx="2362618" cy="1628775"/>
          </a:xfrm>
          <a:prstGeom prst="rect">
            <a:avLst/>
          </a:prstGeom>
          <a:noFill/>
        </p:spPr>
      </p:pic>
      <p:pic>
        <p:nvPicPr>
          <p:cNvPr id="72705" name="图片 50"/>
          <p:cNvPicPr>
            <a:picLocks noChangeAspect="1" noChangeArrowheads="1"/>
          </p:cNvPicPr>
          <p:nvPr/>
        </p:nvPicPr>
        <p:blipFill>
          <a:blip r:embed="rId3" cstate="print"/>
          <a:srcRect/>
          <a:stretch>
            <a:fillRect/>
          </a:stretch>
        </p:blipFill>
        <p:spPr bwMode="auto">
          <a:xfrm>
            <a:off x="3808330" y="1100138"/>
            <a:ext cx="4669666" cy="2895600"/>
          </a:xfrm>
          <a:prstGeom prst="rect">
            <a:avLst/>
          </a:prstGeom>
          <a:noFill/>
        </p:spPr>
      </p:pic>
      <p:sp>
        <p:nvSpPr>
          <p:cNvPr id="72707"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1323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1" i="0" u="none" strike="noStrike" cap="none" normalizeH="0" baseline="0">
                <a:ln>
                  <a:noFill/>
                </a:ln>
                <a:solidFill>
                  <a:schemeClr val="tx1"/>
                </a:solidFill>
                <a:effectLst/>
                <a:latin typeface="宋体" pitchFamily="2" charset="-122"/>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593558" y="4196944"/>
            <a:ext cx="8534400" cy="286232"/>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     图</a:t>
            </a:r>
            <a:r>
              <a:rPr lang="en-US" altLang="zh-CN" sz="1400" dirty="0">
                <a:latin typeface="微软雅黑" panose="020B0503020204020204" pitchFamily="34" charset="-122"/>
                <a:ea typeface="微软雅黑" panose="020B0503020204020204" pitchFamily="34" charset="-122"/>
              </a:rPr>
              <a:t>13-36 </a:t>
            </a:r>
            <a:r>
              <a:rPr lang="zh-CN" altLang="en-US" sz="1400" dirty="0">
                <a:latin typeface="微软雅黑" panose="020B0503020204020204" pitchFamily="34" charset="-122"/>
                <a:ea typeface="微软雅黑" panose="020B0503020204020204" pitchFamily="34" charset="-122"/>
              </a:rPr>
              <a:t>圆角的半径表示图                              图</a:t>
            </a:r>
            <a:r>
              <a:rPr lang="en-US" altLang="zh-CN" sz="1400" dirty="0">
                <a:latin typeface="微软雅黑" panose="020B0503020204020204" pitchFamily="34" charset="-122"/>
                <a:ea typeface="微软雅黑" panose="020B0503020204020204" pitchFamily="34" charset="-122"/>
              </a:rPr>
              <a:t>13-37 </a:t>
            </a:r>
            <a:r>
              <a:rPr lang="zh-CN" altLang="en-US" sz="1400" dirty="0">
                <a:latin typeface="微软雅黑" panose="020B0503020204020204" pitchFamily="34" charset="-122"/>
                <a:ea typeface="微软雅黑" panose="020B0503020204020204" pitchFamily="34" charset="-122"/>
              </a:rPr>
              <a:t>不同圆角的不同半径表示图</a:t>
            </a:r>
          </a:p>
        </p:txBody>
      </p:sp>
      <p:sp>
        <p:nvSpPr>
          <p:cNvPr id="11" name="Rectangle 2">
            <a:extLst>
              <a:ext uri="{FF2B5EF4-FFF2-40B4-BE49-F238E27FC236}">
                <a16:creationId xmlns:a16="http://schemas.microsoft.com/office/drawing/2014/main" id="{A7ED4B64-EDDE-407D-B389-C9A083A2070D}"/>
              </a:ext>
            </a:extLst>
          </p:cNvPr>
          <p:cNvSpPr>
            <a:spLocks noGrp="1" noChangeArrowheads="1"/>
          </p:cNvSpPr>
          <p:nvPr>
            <p:ph type="title"/>
          </p:nvPr>
        </p:nvSpPr>
        <p:spPr>
          <a:xfrm>
            <a:off x="989022" y="73827"/>
            <a:ext cx="7761287" cy="567929"/>
          </a:xfrm>
        </p:spPr>
        <p:txBody>
          <a:bodyPr/>
          <a:lstStyle/>
          <a:p>
            <a:r>
              <a:rPr lang="en-US" altLang="zh-CN" dirty="0"/>
              <a:t>13.6.3 CSS3 </a:t>
            </a:r>
            <a:r>
              <a:rPr lang="zh-CN" altLang="en-US" dirty="0"/>
              <a:t>边框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13.1.3 HTML5 </a:t>
            </a:r>
            <a:r>
              <a:rPr lang="zh-CN" altLang="en-US" dirty="0"/>
              <a:t>新增结构元素及页面元素</a:t>
            </a:r>
          </a:p>
        </p:txBody>
      </p:sp>
      <p:sp>
        <p:nvSpPr>
          <p:cNvPr id="7" name="矩形 6"/>
          <p:cNvSpPr/>
          <p:nvPr/>
        </p:nvSpPr>
        <p:spPr>
          <a:xfrm>
            <a:off x="533400" y="819150"/>
            <a:ext cx="8534400" cy="3555332"/>
          </a:xfrm>
          <a:prstGeom prst="rect">
            <a:avLst/>
          </a:prstGeom>
        </p:spPr>
        <p:txBody>
          <a:bodyPr wrap="square">
            <a:spAutoFit/>
          </a:bodyPr>
          <a:lstStyle/>
          <a:p>
            <a:pPr marL="182563" indent="-182563" defTabSz="1158875">
              <a:lnSpc>
                <a:spcPts val="3500"/>
              </a:lnSpc>
              <a:spcBef>
                <a:spcPts val="600"/>
              </a:spcBef>
              <a:spcAft>
                <a:spcPts val="0"/>
              </a:spcAft>
              <a:buClr>
                <a:srgbClr val="0000CC"/>
              </a:buClr>
            </a:pPr>
            <a:r>
              <a:rPr lang="en-US" altLang="zh-CN" sz="1800" b="0" dirty="0">
                <a:latin typeface="微软雅黑" pitchFamily="34" charset="-122"/>
                <a:ea typeface="微软雅黑" pitchFamily="34" charset="-122"/>
                <a:cs typeface="+mj-cs"/>
              </a:rPr>
              <a:t>1</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HTML5</a:t>
            </a:r>
            <a:r>
              <a:rPr lang="zh-CN" altLang="zh-CN" sz="1800" b="0" dirty="0">
                <a:latin typeface="微软雅黑" pitchFamily="34" charset="-122"/>
                <a:ea typeface="微软雅黑" pitchFamily="34" charset="-122"/>
                <a:cs typeface="+mj-cs"/>
              </a:rPr>
              <a:t>中新增加结构元素</a:t>
            </a:r>
            <a:r>
              <a:rPr lang="zh-CN" altLang="en-US" sz="1800" b="0" dirty="0">
                <a:latin typeface="微软雅黑" pitchFamily="34" charset="-122"/>
                <a:ea typeface="微软雅黑" pitchFamily="34" charset="-122"/>
                <a:cs typeface="+mj-cs"/>
              </a:rPr>
              <a:t>。例如</a:t>
            </a:r>
            <a:r>
              <a:rPr lang="en-US" altLang="zh-CN" sz="1800" b="0" dirty="0">
                <a:latin typeface="微软雅黑" pitchFamily="34" charset="-122"/>
                <a:ea typeface="微软雅黑" pitchFamily="34" charset="-122"/>
                <a:cs typeface="+mj-cs"/>
              </a:rPr>
              <a:t>header</a:t>
            </a:r>
            <a:r>
              <a:rPr lang="zh-CN" altLang="zh-CN" sz="1800" b="0" dirty="0">
                <a:latin typeface="微软雅黑" pitchFamily="34" charset="-122"/>
                <a:ea typeface="微软雅黑" pitchFamily="34" charset="-122"/>
                <a:cs typeface="+mj-cs"/>
              </a:rPr>
              <a:t>页眉</a:t>
            </a:r>
            <a:r>
              <a:rPr lang="zh-CN" altLang="en-US" sz="1800" b="0" dirty="0">
                <a:latin typeface="微软雅黑" pitchFamily="34" charset="-122"/>
                <a:ea typeface="微软雅黑" pitchFamily="34" charset="-122"/>
                <a:cs typeface="+mj-cs"/>
              </a:rPr>
              <a:t>、</a:t>
            </a:r>
            <a:r>
              <a:rPr lang="en-US" altLang="zh-CN" sz="1800" b="0" dirty="0" err="1">
                <a:latin typeface="微软雅黑" pitchFamily="34" charset="-122"/>
                <a:ea typeface="微软雅黑" pitchFamily="34" charset="-122"/>
                <a:cs typeface="+mj-cs"/>
              </a:rPr>
              <a:t>nav</a:t>
            </a:r>
            <a:r>
              <a:rPr lang="zh-CN" altLang="zh-CN" sz="1800" b="0" dirty="0">
                <a:latin typeface="微软雅黑" pitchFamily="34" charset="-122"/>
                <a:ea typeface="微软雅黑" pitchFamily="34" charset="-122"/>
                <a:cs typeface="+mj-cs"/>
              </a:rPr>
              <a:t>导航</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section</a:t>
            </a:r>
            <a:r>
              <a:rPr lang="zh-CN" altLang="en-US" sz="1800" b="0" dirty="0">
                <a:latin typeface="微软雅黑" pitchFamily="34" charset="-122"/>
                <a:ea typeface="微软雅黑" pitchFamily="34" charset="-122"/>
                <a:cs typeface="+mj-cs"/>
              </a:rPr>
              <a:t>节、</a:t>
            </a:r>
            <a:r>
              <a:rPr lang="en-US" altLang="zh-CN" sz="1800" b="0" dirty="0">
                <a:latin typeface="微软雅黑" pitchFamily="34" charset="-122"/>
                <a:ea typeface="微软雅黑" pitchFamily="34" charset="-122"/>
                <a:cs typeface="+mj-cs"/>
              </a:rPr>
              <a:t>article</a:t>
            </a:r>
            <a:r>
              <a:rPr lang="zh-CN" altLang="en-US" sz="1800" b="0" dirty="0">
                <a:latin typeface="微软雅黑" pitchFamily="34" charset="-122"/>
                <a:ea typeface="微软雅黑" pitchFamily="34" charset="-122"/>
                <a:cs typeface="+mj-cs"/>
              </a:rPr>
              <a:t>文章、</a:t>
            </a:r>
            <a:r>
              <a:rPr lang="en-US" altLang="zh-CN" sz="1800" b="0" dirty="0">
                <a:latin typeface="微软雅黑" pitchFamily="34" charset="-122"/>
                <a:ea typeface="微软雅黑" pitchFamily="34" charset="-122"/>
                <a:cs typeface="+mj-cs"/>
              </a:rPr>
              <a:t>aside</a:t>
            </a:r>
            <a:r>
              <a:rPr lang="zh-CN" altLang="en-US" sz="1800" b="0" dirty="0">
                <a:latin typeface="微软雅黑" pitchFamily="34" charset="-122"/>
                <a:ea typeface="微软雅黑" pitchFamily="34" charset="-122"/>
                <a:cs typeface="+mj-cs"/>
              </a:rPr>
              <a:t>侧栏、</a:t>
            </a:r>
            <a:r>
              <a:rPr lang="en-US" altLang="zh-CN" sz="1800" b="0" dirty="0">
                <a:latin typeface="微软雅黑" pitchFamily="34" charset="-122"/>
                <a:ea typeface="微软雅黑" pitchFamily="34" charset="-122"/>
                <a:cs typeface="+mj-cs"/>
              </a:rPr>
              <a:t>footer</a:t>
            </a:r>
            <a:r>
              <a:rPr lang="zh-CN" altLang="zh-CN" sz="1800" b="0" dirty="0">
                <a:latin typeface="微软雅黑" pitchFamily="34" charset="-122"/>
                <a:ea typeface="微软雅黑" pitchFamily="34" charset="-122"/>
                <a:cs typeface="+mj-cs"/>
              </a:rPr>
              <a:t>页脚</a:t>
            </a:r>
            <a:r>
              <a:rPr lang="zh-CN" altLang="en-US" sz="1800" b="0" dirty="0">
                <a:latin typeface="微软雅黑" pitchFamily="34" charset="-122"/>
                <a:ea typeface="微软雅黑" pitchFamily="34" charset="-122"/>
                <a:cs typeface="+mj-cs"/>
              </a:rPr>
              <a:t>。</a:t>
            </a:r>
            <a:endParaRPr lang="en-US" altLang="zh-CN" sz="1800" b="0" dirty="0">
              <a:latin typeface="微软雅黑" pitchFamily="34" charset="-122"/>
              <a:ea typeface="微软雅黑" pitchFamily="34" charset="-122"/>
              <a:cs typeface="+mj-cs"/>
            </a:endParaRPr>
          </a:p>
          <a:p>
            <a:pPr marL="182563" indent="-182563" defTabSz="1158875">
              <a:lnSpc>
                <a:spcPts val="3500"/>
              </a:lnSpc>
              <a:spcBef>
                <a:spcPts val="600"/>
              </a:spcBef>
              <a:spcAft>
                <a:spcPts val="0"/>
              </a:spcAft>
              <a:buClr>
                <a:srgbClr val="0000CC"/>
              </a:buClr>
            </a:pPr>
            <a:r>
              <a:rPr lang="en-US" altLang="zh-CN" sz="1800" b="0" dirty="0">
                <a:latin typeface="微软雅黑" pitchFamily="34" charset="-122"/>
                <a:ea typeface="微软雅黑" pitchFamily="34" charset="-122"/>
                <a:cs typeface="+mj-cs"/>
              </a:rPr>
              <a:t>2</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HTML5 </a:t>
            </a:r>
            <a:r>
              <a:rPr lang="zh-CN" altLang="en-US" sz="1800" b="0" dirty="0">
                <a:latin typeface="微软雅黑" pitchFamily="34" charset="-122"/>
                <a:ea typeface="微软雅黑" pitchFamily="34" charset="-122"/>
                <a:cs typeface="+mj-cs"/>
              </a:rPr>
              <a:t>中新增页面元素。例如</a:t>
            </a:r>
            <a:r>
              <a:rPr lang="en-US" altLang="zh-CN" sz="1800" b="0" dirty="0">
                <a:latin typeface="微软雅黑" pitchFamily="34" charset="-122"/>
                <a:ea typeface="微软雅黑" pitchFamily="34" charset="-122"/>
                <a:cs typeface="+mj-cs"/>
              </a:rPr>
              <a:t>video</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audio</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embed</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mark</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progress</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time</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ruby</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rt </a:t>
            </a:r>
            <a:r>
              <a:rPr lang="zh-CN" altLang="en-US" sz="1800" b="0" dirty="0">
                <a:latin typeface="微软雅黑" pitchFamily="34" charset="-122"/>
                <a:ea typeface="微软雅黑" pitchFamily="34" charset="-122"/>
                <a:cs typeface="+mj-cs"/>
              </a:rPr>
              <a:t>、</a:t>
            </a:r>
            <a:r>
              <a:rPr lang="en-US" altLang="zh-CN" sz="1800" b="0" dirty="0" err="1">
                <a:latin typeface="微软雅黑" pitchFamily="34" charset="-122"/>
                <a:ea typeface="微软雅黑" pitchFamily="34" charset="-122"/>
                <a:cs typeface="+mj-cs"/>
              </a:rPr>
              <a:t>rp</a:t>
            </a:r>
            <a:r>
              <a:rPr lang="en-US" altLang="zh-CN" sz="1800" b="0" dirty="0">
                <a:latin typeface="微软雅黑" pitchFamily="34" charset="-122"/>
                <a:ea typeface="微软雅黑" pitchFamily="34" charset="-122"/>
                <a:cs typeface="+mj-cs"/>
              </a:rPr>
              <a:t> </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canvas </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command</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details</a:t>
            </a:r>
            <a:r>
              <a:rPr lang="zh-CN" altLang="en-US" sz="1800" b="0" dirty="0">
                <a:latin typeface="微软雅黑" pitchFamily="34" charset="-122"/>
                <a:ea typeface="微软雅黑" pitchFamily="34" charset="-122"/>
                <a:cs typeface="+mj-cs"/>
              </a:rPr>
              <a:t>、</a:t>
            </a:r>
            <a:r>
              <a:rPr lang="en-US" altLang="zh-CN" sz="1800" b="0" dirty="0" err="1">
                <a:latin typeface="微软雅黑" pitchFamily="34" charset="-122"/>
                <a:ea typeface="微软雅黑" pitchFamily="34" charset="-122"/>
                <a:cs typeface="+mj-cs"/>
              </a:rPr>
              <a:t>datalist</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output</a:t>
            </a:r>
            <a:r>
              <a:rPr lang="zh-CN" altLang="en-US" sz="1800" b="0" dirty="0">
                <a:latin typeface="微软雅黑" pitchFamily="34" charset="-122"/>
                <a:ea typeface="微软雅黑" pitchFamily="34" charset="-122"/>
                <a:cs typeface="+mj-cs"/>
              </a:rPr>
              <a:t>、</a:t>
            </a:r>
            <a:r>
              <a:rPr lang="en-US" altLang="zh-CN" sz="1800" b="0" dirty="0" err="1">
                <a:latin typeface="微软雅黑" pitchFamily="34" charset="-122"/>
                <a:ea typeface="微软雅黑" pitchFamily="34" charset="-122"/>
                <a:cs typeface="+mj-cs"/>
              </a:rPr>
              <a:t>wbr</a:t>
            </a:r>
            <a:r>
              <a:rPr lang="en-US" altLang="zh-CN" sz="1800" b="0" dirty="0">
                <a:latin typeface="微软雅黑" pitchFamily="34" charset="-122"/>
                <a:ea typeface="微软雅黑" pitchFamily="34" charset="-122"/>
                <a:cs typeface="+mj-cs"/>
              </a:rPr>
              <a:t> </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source</a:t>
            </a:r>
            <a:r>
              <a:rPr lang="zh-CN" altLang="en-US" sz="1800" b="0" dirty="0">
                <a:latin typeface="微软雅黑" pitchFamily="34" charset="-122"/>
                <a:ea typeface="微软雅黑" pitchFamily="34" charset="-122"/>
                <a:cs typeface="+mj-cs"/>
              </a:rPr>
              <a:t>、</a:t>
            </a:r>
            <a:r>
              <a:rPr lang="en-US" altLang="zh-CN" sz="1800" b="0" dirty="0">
                <a:latin typeface="微软雅黑" pitchFamily="34" charset="-122"/>
                <a:ea typeface="微软雅黑" pitchFamily="34" charset="-122"/>
                <a:cs typeface="+mj-cs"/>
              </a:rPr>
              <a:t>menu</a:t>
            </a:r>
            <a:r>
              <a:rPr lang="zh-CN" altLang="en-US" sz="1800" b="0" dirty="0">
                <a:latin typeface="微软雅黑" pitchFamily="34" charset="-122"/>
                <a:ea typeface="微软雅黑" pitchFamily="34" charset="-122"/>
                <a:cs typeface="+mj-cs"/>
              </a:rPr>
              <a:t>等。</a:t>
            </a:r>
            <a:endParaRPr lang="zh-CN" altLang="zh-CN" sz="3200" kern="100" dirty="0">
              <a:latin typeface="Times New Roman"/>
              <a:ea typeface="宋体"/>
            </a:endParaRPr>
          </a:p>
          <a:p>
            <a:pPr indent="541338">
              <a:lnSpc>
                <a:spcPct val="100000"/>
              </a:lnSpc>
              <a:spcBef>
                <a:spcPts val="0"/>
              </a:spcBef>
            </a:pPr>
            <a:endParaRPr lang="zh-CN" altLang="zh-CN" sz="2800" kern="100" dirty="0">
              <a:latin typeface="Times New Roman"/>
              <a:ea typeface="宋体"/>
            </a:endParaRPr>
          </a:p>
          <a:p>
            <a:pPr indent="541338">
              <a:lnSpc>
                <a:spcPct val="100000"/>
              </a:lnSpc>
              <a:spcBef>
                <a:spcPts val="0"/>
              </a:spcBef>
            </a:pPr>
            <a:endParaRPr lang="zh-CN" altLang="zh-CN" b="0" kern="100" dirty="0">
              <a:latin typeface="微软雅黑" pitchFamily="34" charset="-122"/>
              <a:ea typeface="微软雅黑" pitchFamily="34" charset="-122"/>
            </a:endParaRPr>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圆角边框的应用</a:t>
            </a:r>
          </a:p>
        </p:txBody>
      </p:sp>
      <p:sp>
        <p:nvSpPr>
          <p:cNvPr id="3" name="内容占位符 2"/>
          <p:cNvSpPr>
            <a:spLocks noGrp="1"/>
          </p:cNvSpPr>
          <p:nvPr>
            <p:ph idx="1"/>
          </p:nvPr>
        </p:nvSpPr>
        <p:spPr>
          <a:xfrm>
            <a:off x="533400" y="819150"/>
            <a:ext cx="4800600" cy="38862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edu_13_6_1.html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&lt;title&gt;CSS3</a:t>
            </a:r>
            <a:r>
              <a:rPr lang="zh-CN" altLang="en-US" sz="1400" dirty="0">
                <a:latin typeface="Verdana" pitchFamily="34" charset="0"/>
                <a:cs typeface="Verdana" pitchFamily="34" charset="0"/>
              </a:rPr>
              <a:t>边框的应用</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 type="text/</a:t>
            </a:r>
            <a:r>
              <a:rPr lang="en-US" altLang="zh-CN" sz="1400" dirty="0" err="1">
                <a:latin typeface="Verdana" pitchFamily="34" charset="0"/>
                <a:ea typeface="Verdana" pitchFamily="34" charset="0"/>
                <a:cs typeface="Verdana" pitchFamily="34" charset="0"/>
              </a:rPr>
              <a:t>css</a:t>
            </a:r>
            <a:r>
              <a:rPr lang="en-US" altLang="zh-CN" sz="1400" dirty="0">
                <a:latin typeface="Verdana" pitchFamily="34" charset="0"/>
                <a:ea typeface="Verdana" pitchFamily="34" charset="0"/>
                <a:cs typeface="Verdana" pitchFamily="34" charset="0"/>
              </a:rPr>
              <a:t>"&gt;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div{float:left;width:120px;height:120px;margin:50px 80px;background:#dadada;border:6px solid #00cc66;padding:10px;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#div1{border-radius:25px;}</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#div2{border-radius:25px 50px;}</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#div3{border-radius:80px 100px 60px 120px/50px 60px 70px </a:t>
            </a:r>
            <a:r>
              <a:rPr lang="en-US" altLang="zh-CN" sz="1400" dirty="0" err="1">
                <a:latin typeface="Verdana" pitchFamily="34" charset="0"/>
                <a:ea typeface="Verdana" pitchFamily="34" charset="0"/>
                <a:cs typeface="Verdana" pitchFamily="34" charset="0"/>
              </a:rPr>
              <a:t>70px</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&lt;/style&gt;</a:t>
            </a:r>
          </a:p>
          <a:p>
            <a:pPr lvl="0">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lvl="0">
              <a:lnSpc>
                <a:spcPts val="1400"/>
              </a:lnSpc>
              <a:spcBef>
                <a:spcPts val="0"/>
              </a:spcBef>
              <a:spcAft>
                <a:spcPts val="0"/>
              </a:spcAft>
              <a:buNone/>
            </a:pPr>
            <a:r>
              <a:rPr lang="en-US" altLang="zh-CN" sz="1400" dirty="0">
                <a:solidFill>
                  <a:srgbClr val="000000"/>
                </a:solidFill>
                <a:latin typeface="Verdana" pitchFamily="34" charset="0"/>
                <a:ea typeface="Verdana" pitchFamily="34" charset="0"/>
                <a:cs typeface="Verdana" pitchFamily="34" charset="0"/>
              </a:rPr>
              <a:t>&lt;body&gt;			</a:t>
            </a:r>
          </a:p>
          <a:p>
            <a:pPr lvl="0">
              <a:lnSpc>
                <a:spcPts val="1400"/>
              </a:lnSpc>
              <a:spcBef>
                <a:spcPts val="0"/>
              </a:spcBef>
              <a:spcAft>
                <a:spcPts val="0"/>
              </a:spcAft>
              <a:buNone/>
            </a:pPr>
            <a:r>
              <a:rPr lang="en-US" altLang="zh-CN" sz="1400" dirty="0">
                <a:solidFill>
                  <a:srgbClr val="000000"/>
                </a:solidFill>
                <a:latin typeface="Verdana" pitchFamily="34" charset="0"/>
                <a:ea typeface="Verdana" pitchFamily="34" charset="0"/>
                <a:cs typeface="Verdana" pitchFamily="34" charset="0"/>
              </a:rPr>
              <a:t>&lt;h3&gt;CSS3</a:t>
            </a:r>
            <a:r>
              <a:rPr lang="zh-CN" altLang="en-US" sz="1400" dirty="0">
                <a:solidFill>
                  <a:srgbClr val="000000"/>
                </a:solidFill>
                <a:latin typeface="Verdana" pitchFamily="34" charset="0"/>
                <a:cs typeface="Verdana" pitchFamily="34" charset="0"/>
              </a:rPr>
              <a:t>圆角边框</a:t>
            </a:r>
            <a:r>
              <a:rPr lang="en-US" altLang="zh-CN" sz="1400" dirty="0">
                <a:solidFill>
                  <a:srgbClr val="000000"/>
                </a:solidFill>
                <a:latin typeface="Verdana" pitchFamily="34" charset="0"/>
                <a:ea typeface="Verdana" pitchFamily="34" charset="0"/>
                <a:cs typeface="Verdana" pitchFamily="34" charset="0"/>
              </a:rPr>
              <a:t>&lt;/h3&gt;&lt;hr&gt;</a:t>
            </a:r>
          </a:p>
          <a:p>
            <a:pPr lvl="0">
              <a:lnSpc>
                <a:spcPts val="1400"/>
              </a:lnSpc>
              <a:spcBef>
                <a:spcPts val="0"/>
              </a:spcBef>
              <a:spcAft>
                <a:spcPts val="0"/>
              </a:spcAft>
              <a:buNone/>
            </a:pPr>
            <a:r>
              <a:rPr lang="en-US" altLang="zh-CN" sz="1400" dirty="0">
                <a:solidFill>
                  <a:srgbClr val="000000"/>
                </a:solidFill>
                <a:latin typeface="Verdana" pitchFamily="34" charset="0"/>
                <a:ea typeface="Verdana" pitchFamily="34" charset="0"/>
                <a:cs typeface="Verdana" pitchFamily="34" charset="0"/>
              </a:rPr>
              <a:t>&lt;div id="div1" class=""&gt;</a:t>
            </a:r>
          </a:p>
          <a:p>
            <a:pPr lvl="0">
              <a:lnSpc>
                <a:spcPts val="1400"/>
              </a:lnSpc>
              <a:spcBef>
                <a:spcPts val="0"/>
              </a:spcBef>
              <a:spcAft>
                <a:spcPts val="0"/>
              </a:spcAft>
              <a:buNone/>
            </a:pPr>
            <a:r>
              <a:rPr lang="en-US" altLang="zh-CN" sz="1400" dirty="0">
                <a:solidFill>
                  <a:srgbClr val="000000"/>
                </a:solidFill>
                <a:latin typeface="Verdana" pitchFamily="34" charset="0"/>
                <a:ea typeface="Verdana" pitchFamily="34" charset="0"/>
                <a:cs typeface="Verdana" pitchFamily="34" charset="0"/>
              </a:rPr>
              <a:t>&lt;p&gt;</a:t>
            </a:r>
            <a:r>
              <a:rPr lang="zh-CN" altLang="en-US" sz="1400" dirty="0">
                <a:solidFill>
                  <a:srgbClr val="000000"/>
                </a:solidFill>
                <a:latin typeface="Verdana" pitchFamily="34" charset="0"/>
                <a:cs typeface="Verdana" pitchFamily="34" charset="0"/>
              </a:rPr>
              <a:t>半径均相同</a:t>
            </a:r>
            <a:r>
              <a:rPr lang="en-US" altLang="zh-CN" sz="1400" dirty="0">
                <a:solidFill>
                  <a:srgbClr val="000000"/>
                </a:solidFill>
                <a:latin typeface="Verdana" pitchFamily="34" charset="0"/>
                <a:ea typeface="Verdana" pitchFamily="34" charset="0"/>
                <a:cs typeface="Verdana" pitchFamily="34" charset="0"/>
              </a:rPr>
              <a:t>&lt;/p&gt;</a:t>
            </a:r>
          </a:p>
          <a:p>
            <a:pPr lvl="0">
              <a:lnSpc>
                <a:spcPts val="1400"/>
              </a:lnSpc>
              <a:spcBef>
                <a:spcPts val="0"/>
              </a:spcBef>
              <a:spcAft>
                <a:spcPts val="0"/>
              </a:spcAft>
              <a:buNone/>
            </a:pPr>
            <a:r>
              <a:rPr lang="en-US" altLang="zh-CN" sz="1400" dirty="0">
                <a:solidFill>
                  <a:srgbClr val="000000"/>
                </a:solidFill>
                <a:latin typeface="Verdana" pitchFamily="34" charset="0"/>
                <a:ea typeface="Verdana" pitchFamily="34" charset="0"/>
                <a:cs typeface="Verdana" pitchFamily="34" charset="0"/>
              </a:rPr>
              <a:t>&lt;/div&gt;</a:t>
            </a:r>
          </a:p>
          <a:p>
            <a:pPr>
              <a:lnSpc>
                <a:spcPts val="1400"/>
              </a:lnSpc>
              <a:spcBef>
                <a:spcPts val="0"/>
              </a:spcBef>
              <a:spcAft>
                <a:spcPts val="0"/>
              </a:spcAft>
              <a:buNone/>
            </a:pPr>
            <a:endParaRPr lang="en-US" altLang="zh-CN" sz="1400" dirty="0">
              <a:latin typeface="Verdana" pitchFamily="34" charset="0"/>
              <a:ea typeface="Verdana" pitchFamily="34" charset="0"/>
              <a:cs typeface="Verdana" pitchFamily="34" charset="0"/>
            </a:endParaRPr>
          </a:p>
        </p:txBody>
      </p:sp>
      <p:pic>
        <p:nvPicPr>
          <p:cNvPr id="71681" name="Picture 1"/>
          <p:cNvPicPr>
            <a:picLocks noChangeAspect="1" noChangeArrowheads="1"/>
          </p:cNvPicPr>
          <p:nvPr/>
        </p:nvPicPr>
        <p:blipFill>
          <a:blip r:embed="rId2" cstate="print"/>
          <a:srcRect/>
          <a:stretch>
            <a:fillRect/>
          </a:stretch>
        </p:blipFill>
        <p:spPr bwMode="auto">
          <a:xfrm>
            <a:off x="5486400" y="2952750"/>
            <a:ext cx="3505200" cy="1464699"/>
          </a:xfrm>
          <a:prstGeom prst="rect">
            <a:avLst/>
          </a:prstGeom>
          <a:noFill/>
          <a:ln w="9525">
            <a:noFill/>
            <a:miter lim="800000"/>
            <a:headEnd/>
            <a:tailEnd/>
          </a:ln>
        </p:spPr>
      </p:pic>
      <p:sp>
        <p:nvSpPr>
          <p:cNvPr id="5" name="矩形 4"/>
          <p:cNvSpPr/>
          <p:nvPr/>
        </p:nvSpPr>
        <p:spPr>
          <a:xfrm>
            <a:off x="5486400" y="819150"/>
            <a:ext cx="3587750" cy="1528624"/>
          </a:xfrm>
          <a:prstGeom prst="rect">
            <a:avLst/>
          </a:prstGeom>
        </p:spPr>
        <p:txBody>
          <a:bodyPr wrap="square">
            <a:spAutoFit/>
          </a:bodyPr>
          <a:lstStyle/>
          <a:p>
            <a:pPr marL="182563" lvl="0" indent="-182563" defTabSz="1158875">
              <a:lnSpc>
                <a:spcPts val="1400"/>
              </a:lnSpc>
              <a:spcBef>
                <a:spcPts val="0"/>
              </a:spcBef>
              <a:spcAft>
                <a:spcPts val="0"/>
              </a:spcAft>
              <a:buClr>
                <a:srgbClr val="0000CC"/>
              </a:buClr>
            </a:pPr>
            <a:r>
              <a:rPr lang="en-US" altLang="zh-CN" sz="1400" b="0" kern="0" dirty="0">
                <a:solidFill>
                  <a:srgbClr val="000000"/>
                </a:solidFill>
                <a:latin typeface="Verdana" pitchFamily="34" charset="0"/>
                <a:ea typeface="Verdana" pitchFamily="34" charset="0"/>
                <a:cs typeface="Verdana" pitchFamily="34" charset="0"/>
              </a:rPr>
              <a:t>&lt;div id="div2" class=""&gt;</a:t>
            </a:r>
          </a:p>
          <a:p>
            <a:pPr marL="182563" lvl="0" indent="-182563" defTabSz="1158875">
              <a:lnSpc>
                <a:spcPts val="1400"/>
              </a:lnSpc>
              <a:spcBef>
                <a:spcPts val="0"/>
              </a:spcBef>
              <a:spcAft>
                <a:spcPts val="0"/>
              </a:spcAft>
              <a:buClr>
                <a:srgbClr val="0000CC"/>
              </a:buClr>
            </a:pPr>
            <a:r>
              <a:rPr lang="en-US" altLang="zh-CN" sz="1400" b="0" kern="0" dirty="0">
                <a:solidFill>
                  <a:srgbClr val="000000"/>
                </a:solidFill>
                <a:latin typeface="Verdana" pitchFamily="34" charset="0"/>
                <a:ea typeface="Verdana" pitchFamily="34" charset="0"/>
                <a:cs typeface="Verdana" pitchFamily="34" charset="0"/>
              </a:rPr>
              <a:t>&lt;p&gt;</a:t>
            </a:r>
            <a:r>
              <a:rPr lang="zh-CN" altLang="en-US" sz="1400" b="0" kern="0" dirty="0">
                <a:solidFill>
                  <a:srgbClr val="000000"/>
                </a:solidFill>
                <a:latin typeface="Verdana" pitchFamily="34" charset="0"/>
                <a:ea typeface="微软雅黑" pitchFamily="34" charset="-122"/>
                <a:cs typeface="Verdana" pitchFamily="34" charset="0"/>
              </a:rPr>
              <a:t>左、右对角的半径相同</a:t>
            </a:r>
            <a:r>
              <a:rPr lang="en-US" altLang="zh-CN" sz="1400" b="0" kern="0" dirty="0">
                <a:solidFill>
                  <a:srgbClr val="000000"/>
                </a:solidFill>
                <a:latin typeface="Verdana" pitchFamily="34" charset="0"/>
                <a:ea typeface="Verdana" pitchFamily="34" charset="0"/>
                <a:cs typeface="Verdana" pitchFamily="34" charset="0"/>
              </a:rPr>
              <a:t>&lt;/p&gt;</a:t>
            </a:r>
          </a:p>
          <a:p>
            <a:pPr marL="182563" lvl="0" indent="-182563" defTabSz="1158875">
              <a:lnSpc>
                <a:spcPts val="1400"/>
              </a:lnSpc>
              <a:spcBef>
                <a:spcPts val="0"/>
              </a:spcBef>
              <a:spcAft>
                <a:spcPts val="0"/>
              </a:spcAft>
              <a:buClr>
                <a:srgbClr val="0000CC"/>
              </a:buClr>
            </a:pPr>
            <a:r>
              <a:rPr lang="en-US" altLang="zh-CN" sz="1400" b="0" kern="0" dirty="0">
                <a:solidFill>
                  <a:srgbClr val="000000"/>
                </a:solidFill>
                <a:latin typeface="Verdana" pitchFamily="34" charset="0"/>
                <a:ea typeface="Verdana" pitchFamily="34" charset="0"/>
                <a:cs typeface="Verdana" pitchFamily="34" charset="0"/>
              </a:rPr>
              <a:t>&lt;/div&gt;</a:t>
            </a:r>
          </a:p>
          <a:p>
            <a:pPr marL="182563" lvl="0" indent="-182563" defTabSz="1158875">
              <a:lnSpc>
                <a:spcPts val="1400"/>
              </a:lnSpc>
              <a:spcBef>
                <a:spcPts val="0"/>
              </a:spcBef>
              <a:spcAft>
                <a:spcPts val="0"/>
              </a:spcAft>
              <a:buClr>
                <a:srgbClr val="0000CC"/>
              </a:buClr>
            </a:pPr>
            <a:r>
              <a:rPr lang="en-US" altLang="zh-CN" sz="1400" b="0" kern="0" dirty="0">
                <a:solidFill>
                  <a:srgbClr val="000000"/>
                </a:solidFill>
                <a:latin typeface="Verdana" pitchFamily="34" charset="0"/>
                <a:ea typeface="Verdana" pitchFamily="34" charset="0"/>
                <a:cs typeface="Verdana" pitchFamily="34" charset="0"/>
              </a:rPr>
              <a:t>&lt;div id="div3" class=""&gt;</a:t>
            </a:r>
          </a:p>
          <a:p>
            <a:pPr marL="182563" lvl="0" indent="-182563" defTabSz="1158875">
              <a:lnSpc>
                <a:spcPts val="1400"/>
              </a:lnSpc>
              <a:spcBef>
                <a:spcPts val="0"/>
              </a:spcBef>
              <a:spcAft>
                <a:spcPts val="0"/>
              </a:spcAft>
              <a:buClr>
                <a:srgbClr val="0000CC"/>
              </a:buClr>
            </a:pPr>
            <a:r>
              <a:rPr lang="en-US" altLang="zh-CN" sz="1400" b="0" kern="0" dirty="0">
                <a:solidFill>
                  <a:srgbClr val="000000"/>
                </a:solidFill>
                <a:latin typeface="Verdana" pitchFamily="34" charset="0"/>
                <a:ea typeface="Verdana" pitchFamily="34" charset="0"/>
                <a:cs typeface="Verdana" pitchFamily="34" charset="0"/>
              </a:rPr>
              <a:t>&lt;p&gt;</a:t>
            </a:r>
            <a:r>
              <a:rPr lang="zh-CN" altLang="en-US" sz="1400" b="0" kern="0" dirty="0">
                <a:solidFill>
                  <a:srgbClr val="000000"/>
                </a:solidFill>
                <a:latin typeface="Verdana" pitchFamily="34" charset="0"/>
                <a:ea typeface="微软雅黑" pitchFamily="34" charset="-122"/>
                <a:cs typeface="Verdana" pitchFamily="34" charset="0"/>
              </a:rPr>
              <a:t>每个角水平与垂直半径不同</a:t>
            </a:r>
            <a:r>
              <a:rPr lang="en-US" altLang="zh-CN" sz="1400" b="0" kern="0" dirty="0">
                <a:solidFill>
                  <a:srgbClr val="000000"/>
                </a:solidFill>
                <a:latin typeface="Verdana" pitchFamily="34" charset="0"/>
                <a:ea typeface="Verdana" pitchFamily="34" charset="0"/>
                <a:cs typeface="Verdana" pitchFamily="34" charset="0"/>
              </a:rPr>
              <a:t>&lt;/p&gt;</a:t>
            </a:r>
          </a:p>
          <a:p>
            <a:pPr marL="182563" lvl="0" indent="-182563" defTabSz="1158875">
              <a:lnSpc>
                <a:spcPts val="1400"/>
              </a:lnSpc>
              <a:spcBef>
                <a:spcPts val="0"/>
              </a:spcBef>
              <a:spcAft>
                <a:spcPts val="0"/>
              </a:spcAft>
              <a:buClr>
                <a:srgbClr val="0000CC"/>
              </a:buClr>
            </a:pPr>
            <a:r>
              <a:rPr lang="en-US" altLang="zh-CN" sz="1400" b="0" kern="0" dirty="0">
                <a:solidFill>
                  <a:srgbClr val="000000"/>
                </a:solidFill>
                <a:latin typeface="Verdana" pitchFamily="34" charset="0"/>
                <a:ea typeface="Verdana" pitchFamily="34" charset="0"/>
                <a:cs typeface="Verdana" pitchFamily="34" charset="0"/>
              </a:rPr>
              <a:t>&lt;/div&gt;	</a:t>
            </a:r>
          </a:p>
          <a:p>
            <a:pPr marL="182563" lvl="0" indent="-182563" defTabSz="1158875">
              <a:lnSpc>
                <a:spcPts val="1400"/>
              </a:lnSpc>
              <a:spcBef>
                <a:spcPts val="0"/>
              </a:spcBef>
              <a:spcAft>
                <a:spcPts val="0"/>
              </a:spcAft>
              <a:buClr>
                <a:srgbClr val="0000CC"/>
              </a:buClr>
            </a:pPr>
            <a:r>
              <a:rPr lang="en-US" altLang="zh-CN" sz="1400" b="0" kern="0" dirty="0">
                <a:solidFill>
                  <a:srgbClr val="000000"/>
                </a:solidFill>
                <a:latin typeface="Verdana" pitchFamily="34" charset="0"/>
                <a:ea typeface="Verdana" pitchFamily="34" charset="0"/>
                <a:cs typeface="Verdana" pitchFamily="34" charset="0"/>
              </a:rPr>
              <a:t>&lt;/body&gt;</a:t>
            </a:r>
          </a:p>
          <a:p>
            <a:pPr marL="182563" lvl="0" indent="-182563" defTabSz="1158875">
              <a:lnSpc>
                <a:spcPts val="1400"/>
              </a:lnSpc>
              <a:spcBef>
                <a:spcPts val="0"/>
              </a:spcBef>
              <a:spcAft>
                <a:spcPts val="0"/>
              </a:spcAft>
              <a:buClr>
                <a:srgbClr val="0000CC"/>
              </a:buClr>
            </a:pPr>
            <a:r>
              <a:rPr lang="en-US" altLang="zh-CN" sz="1400" b="0" kern="0" dirty="0">
                <a:solidFill>
                  <a:srgbClr val="000000"/>
                </a:solidFill>
                <a:latin typeface="Verdana" pitchFamily="34" charset="0"/>
                <a:ea typeface="Verdana" pitchFamily="34" charset="0"/>
                <a:cs typeface="Verdana" pitchFamily="34" charset="0"/>
              </a:rPr>
              <a:t>&lt;/html&gt;</a:t>
            </a:r>
            <a:endParaRPr lang="zh-CN" altLang="en-US" sz="1400" b="0" kern="0" dirty="0">
              <a:solidFill>
                <a:srgbClr val="000000"/>
              </a:solidFill>
              <a:latin typeface="Verdana" pitchFamily="34" charset="0"/>
              <a:ea typeface="微软雅黑" pitchFamily="34" charset="-122"/>
              <a:cs typeface="Verdana"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819151"/>
            <a:ext cx="8509000" cy="1066799"/>
          </a:xfrm>
        </p:spPr>
        <p:txBody>
          <a:bodyPr/>
          <a:lstStyle/>
          <a:p>
            <a:pPr>
              <a:lnSpc>
                <a:spcPts val="2600"/>
              </a:lnSpc>
              <a:spcBef>
                <a:spcPts val="0"/>
              </a:spcBef>
              <a:spcAft>
                <a:spcPts val="0"/>
              </a:spcAft>
              <a:buNone/>
            </a:pPr>
            <a:r>
              <a:rPr lang="en-US" altLang="zh-CN" sz="1800" b="1" dirty="0"/>
              <a:t>2</a:t>
            </a:r>
            <a:r>
              <a:rPr lang="zh-CN" altLang="en-US" sz="1800" b="1" dirty="0"/>
              <a:t>、</a:t>
            </a:r>
            <a:r>
              <a:rPr lang="en-US" altLang="zh-CN" sz="1800" b="1" dirty="0"/>
              <a:t>box-shadow </a:t>
            </a:r>
            <a:r>
              <a:rPr lang="zh-CN" altLang="en-US" sz="1800" b="1" dirty="0"/>
              <a:t>边框阴影</a:t>
            </a:r>
            <a:endParaRPr lang="en-US" altLang="zh-CN" sz="1800" b="1" dirty="0"/>
          </a:p>
          <a:p>
            <a:pPr>
              <a:lnSpc>
                <a:spcPts val="2600"/>
              </a:lnSpc>
              <a:spcBef>
                <a:spcPts val="0"/>
              </a:spcBef>
              <a:spcAft>
                <a:spcPts val="0"/>
              </a:spcAft>
              <a:buNone/>
            </a:pPr>
            <a:r>
              <a:rPr lang="en-US" altLang="zh-CN" sz="1800" dirty="0"/>
              <a:t>     box-shadow </a:t>
            </a:r>
            <a:r>
              <a:rPr lang="zh-CN" altLang="en-US" sz="1800" dirty="0"/>
              <a:t>边框阴影是复合属性，含有六个属性。</a:t>
            </a:r>
          </a:p>
          <a:p>
            <a:pPr algn="ctr">
              <a:lnSpc>
                <a:spcPts val="2600"/>
              </a:lnSpc>
              <a:spcBef>
                <a:spcPts val="0"/>
              </a:spcBef>
              <a:spcAft>
                <a:spcPts val="0"/>
              </a:spcAft>
              <a:buNone/>
            </a:pPr>
            <a:r>
              <a:rPr lang="zh-CN" altLang="en-US" sz="1400" b="1" dirty="0"/>
              <a:t>表</a:t>
            </a:r>
            <a:r>
              <a:rPr lang="en-US" altLang="zh-CN" sz="1400" b="1" dirty="0"/>
              <a:t>13-8 box-shadow </a:t>
            </a:r>
            <a:r>
              <a:rPr lang="zh-CN" altLang="en-US" sz="1400" b="1" dirty="0"/>
              <a:t>属性值及说明</a:t>
            </a:r>
          </a:p>
        </p:txBody>
      </p:sp>
      <p:graphicFrame>
        <p:nvGraphicFramePr>
          <p:cNvPr id="4" name="表格 3"/>
          <p:cNvGraphicFramePr>
            <a:graphicFrameLocks noGrp="1"/>
          </p:cNvGraphicFramePr>
          <p:nvPr>
            <p:extLst>
              <p:ext uri="{D42A27DB-BD31-4B8C-83A1-F6EECF244321}">
                <p14:modId xmlns:p14="http://schemas.microsoft.com/office/powerpoint/2010/main" val="1528733400"/>
              </p:ext>
            </p:extLst>
          </p:nvPr>
        </p:nvGraphicFramePr>
        <p:xfrm>
          <a:off x="1658302" y="1924050"/>
          <a:ext cx="5827395" cy="1600200"/>
        </p:xfrm>
        <a:graphic>
          <a:graphicData uri="http://schemas.openxmlformats.org/drawingml/2006/table">
            <a:tbl>
              <a:tblPr>
                <a:tableStyleId>{5DA37D80-6434-44D0-A028-1B22A696006F}</a:tableStyleId>
              </a:tblPr>
              <a:tblGrid>
                <a:gridCol w="1806301">
                  <a:extLst>
                    <a:ext uri="{9D8B030D-6E8A-4147-A177-3AD203B41FA5}">
                      <a16:colId xmlns:a16="http://schemas.microsoft.com/office/drawing/2014/main" val="20000"/>
                    </a:ext>
                  </a:extLst>
                </a:gridCol>
                <a:gridCol w="4021094">
                  <a:extLst>
                    <a:ext uri="{9D8B030D-6E8A-4147-A177-3AD203B41FA5}">
                      <a16:colId xmlns:a16="http://schemas.microsoft.com/office/drawing/2014/main" val="20001"/>
                    </a:ext>
                  </a:extLst>
                </a:gridCol>
              </a:tblGrid>
              <a:tr h="228600">
                <a:tc>
                  <a:txBody>
                    <a:bodyPr/>
                    <a:lstStyle/>
                    <a:p>
                      <a:pPr algn="ctr">
                        <a:lnSpc>
                          <a:spcPts val="1200"/>
                        </a:lnSpc>
                        <a:spcAft>
                          <a:spcPts val="0"/>
                        </a:spcAft>
                      </a:pPr>
                      <a:r>
                        <a:rPr lang="zh-CN" sz="1200" kern="100" dirty="0"/>
                        <a:t>值</a:t>
                      </a:r>
                      <a:endParaRPr lang="zh-CN" sz="16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200" kern="100" dirty="0"/>
                        <a:t>描述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228600">
                <a:tc>
                  <a:txBody>
                    <a:bodyPr/>
                    <a:lstStyle/>
                    <a:p>
                      <a:pPr indent="297180" algn="just">
                        <a:lnSpc>
                          <a:spcPts val="1200"/>
                        </a:lnSpc>
                        <a:spcAft>
                          <a:spcPts val="0"/>
                        </a:spcAft>
                      </a:pPr>
                      <a:r>
                        <a:rPr lang="en-US" sz="1200" kern="100" dirty="0"/>
                        <a:t>h-shadow</a:t>
                      </a:r>
                      <a:endParaRPr lang="zh-CN" sz="1600" kern="100" dirty="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必需。水平阴影的位置。允许负值。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228600">
                <a:tc>
                  <a:txBody>
                    <a:bodyPr/>
                    <a:lstStyle/>
                    <a:p>
                      <a:pPr indent="297180" algn="just">
                        <a:lnSpc>
                          <a:spcPts val="1200"/>
                        </a:lnSpc>
                        <a:spcAft>
                          <a:spcPts val="0"/>
                        </a:spcAft>
                      </a:pPr>
                      <a:r>
                        <a:rPr lang="en-US" sz="1200" kern="100"/>
                        <a:t>v-shadow</a:t>
                      </a:r>
                      <a:endParaRPr lang="zh-CN" sz="1600" kern="10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必需。垂直阴影的位置。允许负值。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228600">
                <a:tc>
                  <a:txBody>
                    <a:bodyPr/>
                    <a:lstStyle/>
                    <a:p>
                      <a:pPr indent="297180" algn="just">
                        <a:lnSpc>
                          <a:spcPts val="1200"/>
                        </a:lnSpc>
                        <a:spcAft>
                          <a:spcPts val="0"/>
                        </a:spcAft>
                      </a:pPr>
                      <a:r>
                        <a:rPr lang="en-US" sz="1200" kern="100"/>
                        <a:t>blur</a:t>
                      </a:r>
                      <a:endParaRPr lang="zh-CN" sz="1600" kern="10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可选。模糊距离。</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228600">
                <a:tc>
                  <a:txBody>
                    <a:bodyPr/>
                    <a:lstStyle/>
                    <a:p>
                      <a:pPr indent="297180" algn="just">
                        <a:lnSpc>
                          <a:spcPts val="1200"/>
                        </a:lnSpc>
                        <a:spcAft>
                          <a:spcPts val="0"/>
                        </a:spcAft>
                      </a:pPr>
                      <a:r>
                        <a:rPr lang="en-US" sz="1200" kern="100" dirty="0"/>
                        <a:t>spread</a:t>
                      </a:r>
                      <a:endParaRPr lang="zh-CN" sz="1600" kern="100" dirty="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可选。阴影的尺寸。</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r h="228600">
                <a:tc>
                  <a:txBody>
                    <a:bodyPr/>
                    <a:lstStyle/>
                    <a:p>
                      <a:pPr indent="297180" algn="just">
                        <a:lnSpc>
                          <a:spcPts val="1200"/>
                        </a:lnSpc>
                        <a:spcAft>
                          <a:spcPts val="0"/>
                        </a:spcAft>
                      </a:pPr>
                      <a:r>
                        <a:rPr lang="en-US" sz="1200" kern="100"/>
                        <a:t>color</a:t>
                      </a:r>
                      <a:endParaRPr lang="zh-CN" sz="1600" kern="10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可选。阴影的颜色。请参阅</a:t>
                      </a:r>
                      <a:r>
                        <a:rPr lang="en-US" sz="1200" kern="100" dirty="0"/>
                        <a:t> CSS </a:t>
                      </a:r>
                      <a:r>
                        <a:rPr lang="zh-CN" sz="1200" kern="100" dirty="0"/>
                        <a:t>颜色值。</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5"/>
                  </a:ext>
                </a:extLst>
              </a:tr>
              <a:tr h="228600">
                <a:tc>
                  <a:txBody>
                    <a:bodyPr/>
                    <a:lstStyle/>
                    <a:p>
                      <a:pPr indent="297180" algn="just">
                        <a:lnSpc>
                          <a:spcPts val="1200"/>
                        </a:lnSpc>
                        <a:spcAft>
                          <a:spcPts val="0"/>
                        </a:spcAft>
                      </a:pPr>
                      <a:r>
                        <a:rPr lang="en-US" sz="1200" kern="100"/>
                        <a:t>inset</a:t>
                      </a:r>
                      <a:endParaRPr lang="zh-CN" sz="1600" kern="100">
                        <a:latin typeface="微软雅黑" pitchFamily="34" charset="-122"/>
                        <a:ea typeface="微软雅黑" pitchFamily="34" charset="-122"/>
                      </a:endParaRPr>
                    </a:p>
                  </a:txBody>
                  <a:tcPr marL="68580" marR="68580" marT="0" marB="0" anchor="ctr"/>
                </a:tc>
                <a:tc>
                  <a:txBody>
                    <a:bodyPr/>
                    <a:lstStyle/>
                    <a:p>
                      <a:pPr indent="208280" algn="just">
                        <a:lnSpc>
                          <a:spcPts val="1200"/>
                        </a:lnSpc>
                        <a:spcAft>
                          <a:spcPts val="0"/>
                        </a:spcAft>
                      </a:pPr>
                      <a:r>
                        <a:rPr lang="zh-CN" sz="1200" kern="100" dirty="0"/>
                        <a:t>可选。将外部阴影</a:t>
                      </a:r>
                      <a:r>
                        <a:rPr lang="en-US" sz="1200" kern="100" dirty="0"/>
                        <a:t> (outset) </a:t>
                      </a:r>
                      <a:r>
                        <a:rPr lang="zh-CN" sz="1200" kern="100" dirty="0"/>
                        <a:t>改为内部阴影。</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6"/>
                  </a:ext>
                </a:extLst>
              </a:tr>
            </a:tbl>
          </a:graphicData>
        </a:graphic>
      </p:graphicFrame>
      <p:sp>
        <p:nvSpPr>
          <p:cNvPr id="5" name="矩形 4"/>
          <p:cNvSpPr/>
          <p:nvPr/>
        </p:nvSpPr>
        <p:spPr>
          <a:xfrm>
            <a:off x="533400" y="3562350"/>
            <a:ext cx="8534400" cy="1169551"/>
          </a:xfrm>
          <a:prstGeom prst="rect">
            <a:avLst/>
          </a:prstGeom>
        </p:spPr>
        <p:txBody>
          <a:bodyPr wrap="square">
            <a:spAutoFit/>
          </a:bodyPr>
          <a:lstStyle/>
          <a:p>
            <a:pPr>
              <a:lnSpc>
                <a:spcPts val="2100"/>
              </a:lnSpc>
              <a:spcBef>
                <a:spcPts val="0"/>
              </a:spcBef>
            </a:pPr>
            <a:r>
              <a:rPr lang="zh-CN" altLang="en-US" sz="1400" b="0" dirty="0">
                <a:solidFill>
                  <a:srgbClr val="FF0000"/>
                </a:solidFill>
                <a:latin typeface="微软雅黑" panose="020B0503020204020204" pitchFamily="34" charset="-122"/>
                <a:ea typeface="微软雅黑" panose="020B0503020204020204" pitchFamily="34" charset="-122"/>
              </a:rPr>
              <a:t>语法：  </a:t>
            </a:r>
            <a:r>
              <a:rPr lang="en-US" altLang="zh-CN" sz="1400" b="0" dirty="0">
                <a:solidFill>
                  <a:srgbClr val="FF0000"/>
                </a:solidFill>
                <a:latin typeface="微软雅黑" panose="020B0503020204020204" pitchFamily="34" charset="-122"/>
                <a:ea typeface="微软雅黑" panose="020B0503020204020204" pitchFamily="34" charset="-122"/>
              </a:rPr>
              <a:t>box-shadow: h-shadow v-shadow blur spread color inset;</a:t>
            </a:r>
          </a:p>
          <a:p>
            <a:pPr>
              <a:lnSpc>
                <a:spcPts val="21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rPr>
              <a:t>            box-shadow: 0 0 30px 20px #6699ff inset;             /*</a:t>
            </a:r>
            <a:r>
              <a:rPr lang="zh-CN" altLang="en-US" sz="1400" b="0" dirty="0">
                <a:solidFill>
                  <a:srgbClr val="FF0000"/>
                </a:solidFill>
                <a:latin typeface="微软雅黑" panose="020B0503020204020204" pitchFamily="34" charset="-122"/>
                <a:ea typeface="微软雅黑" panose="020B0503020204020204" pitchFamily="34" charset="-122"/>
              </a:rPr>
              <a:t>内部阴影 *</a:t>
            </a:r>
            <a:r>
              <a:rPr lang="en-US" altLang="zh-CN" sz="1400" b="0" dirty="0">
                <a:solidFill>
                  <a:srgbClr val="FF0000"/>
                </a:solidFill>
                <a:latin typeface="微软雅黑" panose="020B0503020204020204" pitchFamily="34" charset="-122"/>
                <a:ea typeface="微软雅黑" panose="020B0503020204020204" pitchFamily="34" charset="-122"/>
              </a:rPr>
              <a:t>/</a:t>
            </a:r>
          </a:p>
          <a:p>
            <a:pPr>
              <a:lnSpc>
                <a:spcPts val="21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rPr>
              <a:t>            box-shadow: 0px </a:t>
            </a:r>
            <a:r>
              <a:rPr lang="en-US" altLang="zh-CN" sz="1400" b="0" dirty="0" err="1">
                <a:solidFill>
                  <a:srgbClr val="FF0000"/>
                </a:solidFill>
                <a:latin typeface="微软雅黑" panose="020B0503020204020204" pitchFamily="34" charset="-122"/>
                <a:ea typeface="微软雅黑" panose="020B0503020204020204" pitchFamily="34" charset="-122"/>
              </a:rPr>
              <a:t>0px</a:t>
            </a:r>
            <a:r>
              <a:rPr lang="en-US" altLang="zh-CN" sz="1400" b="0" dirty="0">
                <a:solidFill>
                  <a:srgbClr val="FF0000"/>
                </a:solidFill>
                <a:latin typeface="微软雅黑" panose="020B0503020204020204" pitchFamily="34" charset="-122"/>
                <a:ea typeface="微软雅黑" panose="020B0503020204020204" pitchFamily="34" charset="-122"/>
              </a:rPr>
              <a:t> 45px 10px #9999ff;              /*</a:t>
            </a:r>
            <a:r>
              <a:rPr lang="zh-CN" altLang="en-US" sz="1400" b="0" dirty="0">
                <a:solidFill>
                  <a:srgbClr val="FF0000"/>
                </a:solidFill>
                <a:latin typeface="微软雅黑" panose="020B0503020204020204" pitchFamily="34" charset="-122"/>
                <a:ea typeface="微软雅黑" panose="020B0503020204020204" pitchFamily="34" charset="-122"/>
              </a:rPr>
              <a:t>外部阴影 *</a:t>
            </a:r>
            <a:r>
              <a:rPr lang="en-US" altLang="zh-CN" sz="1400" b="0" dirty="0">
                <a:solidFill>
                  <a:srgbClr val="FF0000"/>
                </a:solidFill>
                <a:latin typeface="微软雅黑" panose="020B0503020204020204" pitchFamily="34" charset="-122"/>
                <a:ea typeface="微软雅黑" panose="020B0503020204020204" pitchFamily="34" charset="-122"/>
              </a:rPr>
              <a:t>/</a:t>
            </a:r>
          </a:p>
          <a:p>
            <a:pPr>
              <a:lnSpc>
                <a:spcPts val="2100"/>
              </a:lnSpc>
              <a:spcBef>
                <a:spcPts val="0"/>
              </a:spcBef>
            </a:pPr>
            <a:r>
              <a:rPr lang="en-US" altLang="zh-CN" sz="1400" b="0" dirty="0">
                <a:solidFill>
                  <a:srgbClr val="FF0000"/>
                </a:solidFill>
                <a:latin typeface="微软雅黑" panose="020B0503020204020204" pitchFamily="34" charset="-122"/>
                <a:ea typeface="微软雅黑" panose="020B0503020204020204" pitchFamily="34" charset="-122"/>
              </a:rPr>
              <a:t>            box-shadow: 20px </a:t>
            </a:r>
            <a:r>
              <a:rPr lang="en-US" altLang="zh-CN" sz="1400" b="0" dirty="0" err="1">
                <a:solidFill>
                  <a:srgbClr val="FF0000"/>
                </a:solidFill>
                <a:latin typeface="微软雅黑" panose="020B0503020204020204" pitchFamily="34" charset="-122"/>
                <a:ea typeface="微软雅黑" panose="020B0503020204020204" pitchFamily="34" charset="-122"/>
              </a:rPr>
              <a:t>20px</a:t>
            </a:r>
            <a:r>
              <a:rPr lang="en-US" altLang="zh-CN" sz="1400" b="0" dirty="0">
                <a:solidFill>
                  <a:srgbClr val="FF0000"/>
                </a:solidFill>
                <a:latin typeface="微软雅黑" panose="020B0503020204020204" pitchFamily="34" charset="-122"/>
                <a:ea typeface="微软雅黑" panose="020B0503020204020204" pitchFamily="34" charset="-122"/>
              </a:rPr>
              <a:t> 35px 15px #99ff33;          /* </a:t>
            </a:r>
            <a:r>
              <a:rPr lang="zh-CN" altLang="en-US" sz="1400" b="0" dirty="0">
                <a:solidFill>
                  <a:srgbClr val="FF0000"/>
                </a:solidFill>
                <a:latin typeface="微软雅黑" panose="020B0503020204020204" pitchFamily="34" charset="-122"/>
                <a:ea typeface="微软雅黑" panose="020B0503020204020204" pitchFamily="34" charset="-122"/>
              </a:rPr>
              <a:t>外部阴影 *</a:t>
            </a:r>
            <a:r>
              <a:rPr lang="en-US" altLang="zh-CN" sz="1400" b="0" dirty="0">
                <a:solidFill>
                  <a:srgbClr val="FF0000"/>
                </a:solidFill>
                <a:latin typeface="微软雅黑" panose="020B0503020204020204" pitchFamily="34" charset="-122"/>
                <a:ea typeface="微软雅黑" panose="020B0503020204020204" pitchFamily="34" charset="-122"/>
              </a:rPr>
              <a:t>/</a:t>
            </a:r>
            <a:endParaRPr lang="zh-CN" altLang="en-US" sz="1400" b="0" dirty="0">
              <a:solidFill>
                <a:srgbClr val="FF0000"/>
              </a:solidFill>
              <a:latin typeface="微软雅黑" panose="020B0503020204020204" pitchFamily="34" charset="-122"/>
              <a:ea typeface="微软雅黑" panose="020B0503020204020204" pitchFamily="34" charset="-122"/>
            </a:endParaRPr>
          </a:p>
        </p:txBody>
      </p:sp>
      <p:sp>
        <p:nvSpPr>
          <p:cNvPr id="8" name="Rectangle 2">
            <a:extLst>
              <a:ext uri="{FF2B5EF4-FFF2-40B4-BE49-F238E27FC236}">
                <a16:creationId xmlns:a16="http://schemas.microsoft.com/office/drawing/2014/main" id="{24869D08-A669-4C0B-8CA4-795CC51AF64C}"/>
              </a:ext>
            </a:extLst>
          </p:cNvPr>
          <p:cNvSpPr>
            <a:spLocks noGrp="1" noChangeArrowheads="1"/>
          </p:cNvSpPr>
          <p:nvPr>
            <p:ph type="title"/>
          </p:nvPr>
        </p:nvSpPr>
        <p:spPr>
          <a:xfrm>
            <a:off x="989022" y="73827"/>
            <a:ext cx="7761287" cy="567929"/>
          </a:xfrm>
        </p:spPr>
        <p:txBody>
          <a:bodyPr/>
          <a:lstStyle/>
          <a:p>
            <a:r>
              <a:rPr lang="en-US" altLang="zh-CN" dirty="0"/>
              <a:t>13.6.3 CSS3 </a:t>
            </a:r>
            <a:r>
              <a:rPr lang="zh-CN" altLang="en-US" dirty="0"/>
              <a:t>边框</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边框阴影的应用</a:t>
            </a:r>
          </a:p>
        </p:txBody>
      </p:sp>
      <p:sp>
        <p:nvSpPr>
          <p:cNvPr id="3" name="内容占位符 2"/>
          <p:cNvSpPr>
            <a:spLocks noGrp="1"/>
          </p:cNvSpPr>
          <p:nvPr>
            <p:ph idx="1"/>
          </p:nvPr>
        </p:nvSpPr>
        <p:spPr>
          <a:xfrm>
            <a:off x="533400" y="819150"/>
            <a:ext cx="4343400" cy="3886199"/>
          </a:xfrm>
        </p:spPr>
        <p:txBody>
          <a:bodyPr/>
          <a:lstStyle/>
          <a:p>
            <a:pPr>
              <a:lnSpc>
                <a:spcPts val="1400"/>
              </a:lnSpc>
              <a:spcBef>
                <a:spcPts val="0"/>
              </a:spcBef>
              <a:spcAft>
                <a:spcPts val="0"/>
              </a:spcAft>
              <a:buNone/>
            </a:pPr>
            <a:r>
              <a:rPr lang="en-US" altLang="zh-CN" sz="1400" dirty="0"/>
              <a:t>&lt;!-- edu_13_6_2.html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&lt;title&gt;CSS3</a:t>
            </a:r>
            <a:r>
              <a:rPr lang="zh-CN" altLang="en-US" sz="1400" dirty="0"/>
              <a:t>边框的应用</a:t>
            </a:r>
            <a:r>
              <a:rPr lang="en-US" altLang="zh-CN" sz="1400" dirty="0"/>
              <a:t>&lt;/title&gt;</a:t>
            </a:r>
          </a:p>
          <a:p>
            <a:pPr>
              <a:lnSpc>
                <a:spcPts val="1400"/>
              </a:lnSpc>
              <a:spcBef>
                <a:spcPts val="0"/>
              </a:spcBef>
              <a:spcAft>
                <a:spcPts val="0"/>
              </a:spcAft>
              <a:buNone/>
            </a:pPr>
            <a:r>
              <a:rPr lang="en-US" altLang="zh-CN" sz="1400" dirty="0"/>
              <a:t>&lt;style type="text/</a:t>
            </a:r>
            <a:r>
              <a:rPr lang="en-US" altLang="zh-CN" sz="1400" dirty="0" err="1"/>
              <a:t>css</a:t>
            </a:r>
            <a:r>
              <a:rPr lang="en-US" altLang="zh-CN" sz="1400" dirty="0"/>
              <a:t>"&gt;	</a:t>
            </a:r>
          </a:p>
          <a:p>
            <a:pPr>
              <a:lnSpc>
                <a:spcPts val="1400"/>
              </a:lnSpc>
              <a:spcBef>
                <a:spcPts val="0"/>
              </a:spcBef>
              <a:spcAft>
                <a:spcPts val="0"/>
              </a:spcAft>
              <a:buNone/>
            </a:pPr>
            <a:r>
              <a:rPr lang="en-US" altLang="zh-CN" sz="1400" dirty="0"/>
              <a:t>div{float:left;width:120px;height:120px;margin:50px 80px;background:#dadada;border:6px solid #00cc66;padding:10px;	}</a:t>
            </a:r>
          </a:p>
          <a:p>
            <a:pPr>
              <a:lnSpc>
                <a:spcPts val="1400"/>
              </a:lnSpc>
              <a:spcBef>
                <a:spcPts val="0"/>
              </a:spcBef>
              <a:spcAft>
                <a:spcPts val="0"/>
              </a:spcAft>
              <a:buNone/>
            </a:pPr>
            <a:r>
              <a:rPr lang="en-US" altLang="zh-CN" sz="1400" dirty="0"/>
              <a:t>#div1{border-radius:25px;box-shadow: 0 </a:t>
            </a:r>
            <a:r>
              <a:rPr lang="en-US" altLang="zh-CN" sz="1400" dirty="0" err="1"/>
              <a:t>0</a:t>
            </a:r>
            <a:r>
              <a:rPr lang="en-US" altLang="zh-CN" sz="1400" dirty="0"/>
              <a:t> 30px 20px #6699ff inset;}</a:t>
            </a:r>
          </a:p>
          <a:p>
            <a:pPr>
              <a:lnSpc>
                <a:spcPts val="1400"/>
              </a:lnSpc>
              <a:spcBef>
                <a:spcPts val="0"/>
              </a:spcBef>
              <a:spcAft>
                <a:spcPts val="0"/>
              </a:spcAft>
              <a:buNone/>
            </a:pPr>
            <a:r>
              <a:rPr lang="en-US" altLang="zh-CN" sz="1400" dirty="0"/>
              <a:t>#div2{border-radius:25px 50px;box-shadow:0px 0px 45px 10px #9999ff;}</a:t>
            </a:r>
          </a:p>
          <a:p>
            <a:pPr>
              <a:lnSpc>
                <a:spcPts val="1400"/>
              </a:lnSpc>
              <a:spcBef>
                <a:spcPts val="0"/>
              </a:spcBef>
              <a:spcAft>
                <a:spcPts val="0"/>
              </a:spcAft>
              <a:buNone/>
            </a:pPr>
            <a:r>
              <a:rPr lang="en-US" altLang="zh-CN" sz="1400" dirty="0"/>
              <a:t>#div3{border-radius:80px 100px 60px 120px/50px 60px 70px </a:t>
            </a:r>
            <a:r>
              <a:rPr lang="en-US" altLang="zh-CN" sz="1400" dirty="0" err="1"/>
              <a:t>70px</a:t>
            </a:r>
            <a:r>
              <a:rPr lang="en-US" altLang="zh-CN" sz="1400" dirty="0"/>
              <a:t>;</a:t>
            </a:r>
          </a:p>
          <a:p>
            <a:pPr>
              <a:lnSpc>
                <a:spcPts val="1400"/>
              </a:lnSpc>
              <a:spcBef>
                <a:spcPts val="0"/>
              </a:spcBef>
              <a:spcAft>
                <a:spcPts val="0"/>
              </a:spcAft>
              <a:buNone/>
            </a:pPr>
            <a:r>
              <a:rPr lang="en-US" altLang="zh-CN" sz="1400" dirty="0"/>
              <a:t>box-shadow: 20px </a:t>
            </a:r>
            <a:r>
              <a:rPr lang="en-US" altLang="zh-CN" sz="1400" dirty="0" err="1"/>
              <a:t>20px</a:t>
            </a:r>
            <a:r>
              <a:rPr lang="en-US" altLang="zh-CN" sz="1400" dirty="0"/>
              <a:t> 35px 15px #99ff33;}</a:t>
            </a:r>
          </a:p>
          <a:p>
            <a:pPr>
              <a:lnSpc>
                <a:spcPts val="1400"/>
              </a:lnSpc>
              <a:spcBef>
                <a:spcPts val="0"/>
              </a:spcBef>
              <a:spcAft>
                <a:spcPts val="0"/>
              </a:spcAft>
              <a:buNone/>
            </a:pPr>
            <a:r>
              <a:rPr lang="en-US" altLang="zh-CN" sz="1400" dirty="0"/>
              <a:t>&lt;/style&gt;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&lt;h3&gt;CSS3</a:t>
            </a:r>
            <a:r>
              <a:rPr lang="zh-CN" altLang="en-US" sz="1400" dirty="0">
                <a:latin typeface="Verdana" pitchFamily="34" charset="0"/>
                <a:cs typeface="Verdana" pitchFamily="34" charset="0"/>
              </a:rPr>
              <a:t>圆角边框、阴影</a:t>
            </a:r>
            <a:r>
              <a:rPr lang="en-US" altLang="zh-CN" sz="1400" dirty="0">
                <a:latin typeface="Verdana" pitchFamily="34" charset="0"/>
                <a:ea typeface="Verdana" pitchFamily="34" charset="0"/>
                <a:cs typeface="Verdana" pitchFamily="34" charset="0"/>
              </a:rPr>
              <a:t>&lt;/h3&gt;&lt;hr&gt;</a:t>
            </a:r>
            <a:endParaRPr lang="zh-CN" altLang="en-US" sz="1400" dirty="0"/>
          </a:p>
        </p:txBody>
      </p:sp>
      <p:sp>
        <p:nvSpPr>
          <p:cNvPr id="4" name="矩形 3"/>
          <p:cNvSpPr/>
          <p:nvPr/>
        </p:nvSpPr>
        <p:spPr>
          <a:xfrm>
            <a:off x="5029200" y="819150"/>
            <a:ext cx="4038600" cy="1708160"/>
          </a:xfrm>
          <a:prstGeom prst="rect">
            <a:avLst/>
          </a:prstGeom>
        </p:spPr>
        <p:txBody>
          <a:bodyPr wrap="square">
            <a:spAutoFit/>
          </a:bodyPr>
          <a:lstStyle/>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&lt;div id="div1" class=""&gt;&lt;p&gt;</a:t>
            </a:r>
            <a:r>
              <a:rPr lang="zh-CN" altLang="en-US" sz="1400" b="0" dirty="0">
                <a:latin typeface="Verdana" pitchFamily="34" charset="0"/>
                <a:cs typeface="Verdana" pitchFamily="34" charset="0"/>
              </a:rPr>
              <a:t>半径均相同</a:t>
            </a:r>
            <a:r>
              <a:rPr lang="en-US" altLang="zh-CN" sz="1400" b="0" dirty="0">
                <a:latin typeface="Verdana" pitchFamily="34" charset="0"/>
                <a:ea typeface="Verdana" pitchFamily="34" charset="0"/>
                <a:cs typeface="Verdana" pitchFamily="34" charset="0"/>
              </a:rPr>
              <a:t>,</a:t>
            </a:r>
            <a:r>
              <a:rPr lang="zh-CN" altLang="en-US" sz="1400" b="0" dirty="0">
                <a:latin typeface="Verdana" pitchFamily="34" charset="0"/>
                <a:cs typeface="Verdana" pitchFamily="34" charset="0"/>
              </a:rPr>
              <a:t>内部阴影</a:t>
            </a:r>
            <a:r>
              <a:rPr lang="en-US" altLang="zh-CN" sz="1400" b="0" dirty="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&lt;div id="div2" class=""&gt;&lt;p&gt;</a:t>
            </a:r>
            <a:r>
              <a:rPr lang="zh-CN" altLang="en-US" sz="1400" b="0" dirty="0">
                <a:latin typeface="Verdana" pitchFamily="34" charset="0"/>
                <a:cs typeface="Verdana" pitchFamily="34" charset="0"/>
              </a:rPr>
              <a:t>左、右对角的半径相同，外部阴影</a:t>
            </a:r>
            <a:r>
              <a:rPr lang="en-US" altLang="zh-CN" sz="1400" b="0" dirty="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&lt;div id="div3" class=""&gt;&lt;p&gt;</a:t>
            </a:r>
            <a:r>
              <a:rPr lang="zh-CN" altLang="en-US" sz="1400" b="0" dirty="0">
                <a:latin typeface="Verdana" pitchFamily="34" charset="0"/>
                <a:cs typeface="Verdana" pitchFamily="34" charset="0"/>
              </a:rPr>
              <a:t>每个角水平与垂直半径不同，带水平、垂直偏移的外部阴影</a:t>
            </a:r>
            <a:r>
              <a:rPr lang="en-US" altLang="zh-CN" sz="1400" b="0" dirty="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&lt;/html&gt;</a:t>
            </a:r>
            <a:endParaRPr lang="zh-CN" altLang="en-US" sz="1400" b="0" dirty="0">
              <a:latin typeface="Verdana" pitchFamily="34" charset="0"/>
              <a:cs typeface="Verdana" pitchFamily="34" charset="0"/>
            </a:endParaRPr>
          </a:p>
        </p:txBody>
      </p:sp>
      <p:pic>
        <p:nvPicPr>
          <p:cNvPr id="69633" name="Picture 1"/>
          <p:cNvPicPr>
            <a:picLocks noChangeAspect="1" noChangeArrowheads="1"/>
          </p:cNvPicPr>
          <p:nvPr/>
        </p:nvPicPr>
        <p:blipFill>
          <a:blip r:embed="rId2" cstate="print"/>
          <a:srcRect/>
          <a:stretch>
            <a:fillRect/>
          </a:stretch>
        </p:blipFill>
        <p:spPr bwMode="auto">
          <a:xfrm>
            <a:off x="5334000" y="2800350"/>
            <a:ext cx="3562350" cy="148858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819151"/>
            <a:ext cx="8534400" cy="1905000"/>
          </a:xfrm>
        </p:spPr>
        <p:txBody>
          <a:bodyPr/>
          <a:lstStyle/>
          <a:p>
            <a:pPr marL="0" indent="0">
              <a:lnSpc>
                <a:spcPts val="3500"/>
              </a:lnSpc>
              <a:spcBef>
                <a:spcPts val="0"/>
              </a:spcBef>
              <a:spcAft>
                <a:spcPts val="0"/>
              </a:spcAft>
              <a:buNone/>
            </a:pPr>
            <a:r>
              <a:rPr lang="en-US" altLang="zh-CN" sz="1800" b="1" dirty="0"/>
              <a:t>3</a:t>
            </a:r>
            <a:r>
              <a:rPr lang="zh-CN" altLang="en-US" sz="1800" b="1" dirty="0"/>
              <a:t>、</a:t>
            </a:r>
            <a:r>
              <a:rPr lang="en-US" altLang="zh-CN" sz="1800" b="1" dirty="0"/>
              <a:t>border-image </a:t>
            </a:r>
            <a:r>
              <a:rPr lang="zh-CN" altLang="en-US" sz="1800" b="1" dirty="0"/>
              <a:t>边框图像</a:t>
            </a:r>
            <a:endParaRPr lang="en-US" altLang="zh-CN" sz="1800" b="1" dirty="0"/>
          </a:p>
          <a:p>
            <a:pPr marL="0" indent="0">
              <a:lnSpc>
                <a:spcPts val="3500"/>
              </a:lnSpc>
              <a:spcBef>
                <a:spcPts val="0"/>
              </a:spcBef>
              <a:spcAft>
                <a:spcPts val="0"/>
              </a:spcAft>
              <a:buNone/>
            </a:pPr>
            <a:r>
              <a:rPr lang="zh-CN" altLang="en-US" sz="1800" dirty="0"/>
              <a:t>     </a:t>
            </a:r>
            <a:r>
              <a:rPr lang="en-US" altLang="zh-CN" sz="1800" dirty="0"/>
              <a:t>border-image </a:t>
            </a:r>
            <a:r>
              <a:rPr lang="zh-CN" altLang="en-US" sz="1800" dirty="0"/>
              <a:t>属性创建带有图像的边框，三个参数分别是图像、剪裁位置、重复性。该属性有五个子属性。</a:t>
            </a:r>
            <a:endParaRPr lang="en-US" altLang="zh-CN" sz="1800" dirty="0"/>
          </a:p>
          <a:p>
            <a:pPr marL="0" indent="0" algn="ctr">
              <a:lnSpc>
                <a:spcPts val="3500"/>
              </a:lnSpc>
              <a:spcBef>
                <a:spcPts val="0"/>
              </a:spcBef>
              <a:spcAft>
                <a:spcPts val="0"/>
              </a:spcAft>
              <a:buNone/>
            </a:pPr>
            <a:r>
              <a:rPr lang="zh-CN" altLang="en-US" sz="1400" b="1" dirty="0"/>
              <a:t>表</a:t>
            </a:r>
            <a:r>
              <a:rPr lang="en-US" altLang="zh-CN" sz="1400" b="1" dirty="0"/>
              <a:t>13-9 border-image </a:t>
            </a:r>
            <a:r>
              <a:rPr lang="zh-CN" altLang="en-US" sz="1400" b="1" dirty="0"/>
              <a:t>属性值及说明</a:t>
            </a:r>
            <a:endParaRPr lang="zh-CN" altLang="en-US" sz="1400" b="1" dirty="0">
              <a:solidFill>
                <a:srgbClr val="00B050"/>
              </a:solidFill>
            </a:endParaRPr>
          </a:p>
        </p:txBody>
      </p:sp>
      <p:sp>
        <p:nvSpPr>
          <p:cNvPr id="7" name="Rectangle 2">
            <a:extLst>
              <a:ext uri="{FF2B5EF4-FFF2-40B4-BE49-F238E27FC236}">
                <a16:creationId xmlns:a16="http://schemas.microsoft.com/office/drawing/2014/main" id="{26703CBB-8BE6-4C1D-AC1A-6F54B4A1C392}"/>
              </a:ext>
            </a:extLst>
          </p:cNvPr>
          <p:cNvSpPr>
            <a:spLocks noGrp="1" noChangeArrowheads="1"/>
          </p:cNvSpPr>
          <p:nvPr>
            <p:ph type="title"/>
          </p:nvPr>
        </p:nvSpPr>
        <p:spPr>
          <a:xfrm>
            <a:off x="989022" y="73827"/>
            <a:ext cx="7761287" cy="567929"/>
          </a:xfrm>
        </p:spPr>
        <p:txBody>
          <a:bodyPr/>
          <a:lstStyle/>
          <a:p>
            <a:r>
              <a:rPr lang="en-US" altLang="zh-CN" dirty="0"/>
              <a:t>13.6.3 CSS3 </a:t>
            </a:r>
            <a:r>
              <a:rPr lang="zh-CN" altLang="en-US" dirty="0"/>
              <a:t>边框</a:t>
            </a:r>
          </a:p>
        </p:txBody>
      </p:sp>
      <p:graphicFrame>
        <p:nvGraphicFramePr>
          <p:cNvPr id="8" name="表格 7">
            <a:extLst>
              <a:ext uri="{FF2B5EF4-FFF2-40B4-BE49-F238E27FC236}">
                <a16:creationId xmlns:a16="http://schemas.microsoft.com/office/drawing/2014/main" id="{11C4DEA4-47B9-485D-8BEF-2FB8029096CC}"/>
              </a:ext>
            </a:extLst>
          </p:cNvPr>
          <p:cNvGraphicFramePr>
            <a:graphicFrameLocks noGrp="1"/>
          </p:cNvGraphicFramePr>
          <p:nvPr>
            <p:extLst>
              <p:ext uri="{D42A27DB-BD31-4B8C-83A1-F6EECF244321}">
                <p14:modId xmlns:p14="http://schemas.microsoft.com/office/powerpoint/2010/main" val="1993617365"/>
              </p:ext>
            </p:extLst>
          </p:nvPr>
        </p:nvGraphicFramePr>
        <p:xfrm>
          <a:off x="1447800" y="2724151"/>
          <a:ext cx="6477000" cy="1828800"/>
        </p:xfrm>
        <a:graphic>
          <a:graphicData uri="http://schemas.openxmlformats.org/drawingml/2006/table">
            <a:tbl>
              <a:tblPr>
                <a:tableStyleId>{5DA37D80-6434-44D0-A028-1B22A696006F}</a:tableStyleId>
              </a:tblPr>
              <a:tblGrid>
                <a:gridCol w="2042037">
                  <a:extLst>
                    <a:ext uri="{9D8B030D-6E8A-4147-A177-3AD203B41FA5}">
                      <a16:colId xmlns:a16="http://schemas.microsoft.com/office/drawing/2014/main" val="20000"/>
                    </a:ext>
                  </a:extLst>
                </a:gridCol>
                <a:gridCol w="4434963">
                  <a:extLst>
                    <a:ext uri="{9D8B030D-6E8A-4147-A177-3AD203B41FA5}">
                      <a16:colId xmlns:a16="http://schemas.microsoft.com/office/drawing/2014/main" val="20001"/>
                    </a:ext>
                  </a:extLst>
                </a:gridCol>
              </a:tblGrid>
              <a:tr h="304800">
                <a:tc>
                  <a:txBody>
                    <a:bodyPr/>
                    <a:lstStyle/>
                    <a:p>
                      <a:pPr algn="ctr">
                        <a:lnSpc>
                          <a:spcPts val="1200"/>
                        </a:lnSpc>
                        <a:spcAft>
                          <a:spcPts val="0"/>
                        </a:spcAft>
                      </a:pPr>
                      <a:r>
                        <a:rPr lang="zh-CN" sz="1200" kern="100" dirty="0"/>
                        <a:t>值</a:t>
                      </a:r>
                      <a:endParaRPr lang="zh-CN" sz="1600" kern="100" dirty="0">
                        <a:latin typeface="Times New Roman"/>
                        <a:ea typeface="宋体"/>
                      </a:endParaRPr>
                    </a:p>
                  </a:txBody>
                  <a:tcPr marL="68580" marR="68580" marT="0" marB="0" anchor="ctr"/>
                </a:tc>
                <a:tc>
                  <a:txBody>
                    <a:bodyPr/>
                    <a:lstStyle/>
                    <a:p>
                      <a:pPr algn="ctr">
                        <a:lnSpc>
                          <a:spcPts val="1200"/>
                        </a:lnSpc>
                        <a:spcAft>
                          <a:spcPts val="0"/>
                        </a:spcAft>
                      </a:pPr>
                      <a:r>
                        <a:rPr lang="zh-CN" sz="1200" kern="100" dirty="0"/>
                        <a:t>描述</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0"/>
                  </a:ext>
                </a:extLst>
              </a:tr>
              <a:tr h="304800">
                <a:tc>
                  <a:txBody>
                    <a:bodyPr/>
                    <a:lstStyle/>
                    <a:p>
                      <a:pPr indent="204470" algn="just">
                        <a:lnSpc>
                          <a:spcPts val="1200"/>
                        </a:lnSpc>
                        <a:spcAft>
                          <a:spcPts val="0"/>
                        </a:spcAft>
                      </a:pPr>
                      <a:r>
                        <a:rPr lang="en-US" sz="1200" kern="100" dirty="0"/>
                        <a:t>border-image-source</a:t>
                      </a:r>
                      <a:endParaRPr lang="zh-CN" sz="1600" kern="100" dirty="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规定边框中图像的路径。</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1"/>
                  </a:ext>
                </a:extLst>
              </a:tr>
              <a:tr h="304800">
                <a:tc>
                  <a:txBody>
                    <a:bodyPr/>
                    <a:lstStyle/>
                    <a:p>
                      <a:pPr indent="204470" algn="just">
                        <a:lnSpc>
                          <a:spcPts val="1200"/>
                        </a:lnSpc>
                        <a:spcAft>
                          <a:spcPts val="0"/>
                        </a:spcAft>
                      </a:pPr>
                      <a:r>
                        <a:rPr lang="en-US" sz="1200" kern="100"/>
                        <a:t>border-image-slice</a:t>
                      </a:r>
                      <a:endParaRPr lang="zh-CN" sz="1600" kern="10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规定图像边框向内偏移，可以是数字或百分比。</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2"/>
                  </a:ext>
                </a:extLst>
              </a:tr>
              <a:tr h="304800">
                <a:tc>
                  <a:txBody>
                    <a:bodyPr/>
                    <a:lstStyle/>
                    <a:p>
                      <a:pPr indent="204470" algn="just">
                        <a:lnSpc>
                          <a:spcPts val="1200"/>
                        </a:lnSpc>
                        <a:spcAft>
                          <a:spcPts val="0"/>
                        </a:spcAft>
                      </a:pPr>
                      <a:r>
                        <a:rPr lang="en-US" sz="1200" kern="100"/>
                        <a:t>border-image-width</a:t>
                      </a:r>
                      <a:endParaRPr lang="zh-CN" sz="1600" kern="10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规定图像边框的宽度。</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3"/>
                  </a:ext>
                </a:extLst>
              </a:tr>
              <a:tr h="304800">
                <a:tc>
                  <a:txBody>
                    <a:bodyPr/>
                    <a:lstStyle/>
                    <a:p>
                      <a:pPr indent="204470" algn="just">
                        <a:lnSpc>
                          <a:spcPts val="1200"/>
                        </a:lnSpc>
                        <a:spcAft>
                          <a:spcPts val="0"/>
                        </a:spcAft>
                      </a:pPr>
                      <a:r>
                        <a:rPr lang="en-US" sz="1200" kern="100"/>
                        <a:t>border-image-outset</a:t>
                      </a:r>
                      <a:endParaRPr lang="zh-CN" sz="1600" kern="10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规定边框图像区域超出边框的量。</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4"/>
                  </a:ext>
                </a:extLst>
              </a:tr>
              <a:tr h="304800">
                <a:tc>
                  <a:txBody>
                    <a:bodyPr/>
                    <a:lstStyle/>
                    <a:p>
                      <a:pPr indent="204470" algn="just">
                        <a:lnSpc>
                          <a:spcPts val="1200"/>
                        </a:lnSpc>
                        <a:spcAft>
                          <a:spcPts val="0"/>
                        </a:spcAft>
                      </a:pPr>
                      <a:r>
                        <a:rPr lang="en-US" sz="1200" kern="100"/>
                        <a:t>border-image-repeat</a:t>
                      </a:r>
                      <a:endParaRPr lang="zh-CN" sz="1600" kern="100">
                        <a:latin typeface="Times New Roman"/>
                        <a:ea typeface="宋体"/>
                      </a:endParaRPr>
                    </a:p>
                  </a:txBody>
                  <a:tcPr marL="68580" marR="68580" marT="0" marB="0" anchor="ctr"/>
                </a:tc>
                <a:tc>
                  <a:txBody>
                    <a:bodyPr/>
                    <a:lstStyle/>
                    <a:p>
                      <a:pPr indent="114300" algn="just">
                        <a:lnSpc>
                          <a:spcPts val="1200"/>
                        </a:lnSpc>
                        <a:spcAft>
                          <a:spcPts val="0"/>
                        </a:spcAft>
                      </a:pPr>
                      <a:r>
                        <a:rPr lang="zh-CN" sz="1200" kern="100" dirty="0"/>
                        <a:t>规定图像边框是否应平铺</a:t>
                      </a:r>
                      <a:r>
                        <a:rPr lang="en-US" sz="1200" kern="100" dirty="0"/>
                        <a:t>(</a:t>
                      </a:r>
                      <a:r>
                        <a:rPr lang="zh-CN" sz="1200" kern="100" dirty="0"/>
                        <a:t>复制</a:t>
                      </a:r>
                      <a:r>
                        <a:rPr lang="en-US" sz="1200" kern="100" dirty="0"/>
                        <a:t>)</a:t>
                      </a:r>
                      <a:r>
                        <a:rPr lang="zh-CN" sz="1200" kern="100" dirty="0"/>
                        <a:t>、铺满</a:t>
                      </a:r>
                      <a:r>
                        <a:rPr lang="en-US" sz="1200" kern="100" dirty="0"/>
                        <a:t>(</a:t>
                      </a:r>
                      <a:r>
                        <a:rPr lang="zh-CN" sz="1200" kern="100" dirty="0"/>
                        <a:t>环绕</a:t>
                      </a:r>
                      <a:r>
                        <a:rPr lang="en-US" sz="1200" kern="100" dirty="0"/>
                        <a:t>)</a:t>
                      </a:r>
                      <a:r>
                        <a:rPr lang="zh-CN" sz="1200" kern="100" dirty="0"/>
                        <a:t>或拉伸。</a:t>
                      </a:r>
                      <a:endParaRPr lang="zh-CN" sz="1600" kern="100" dirty="0">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55580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819150"/>
            <a:ext cx="8534400" cy="3428999"/>
          </a:xfrm>
        </p:spPr>
        <p:txBody>
          <a:bodyPr/>
          <a:lstStyle/>
          <a:p>
            <a:pPr>
              <a:lnSpc>
                <a:spcPts val="3500"/>
              </a:lnSpc>
              <a:spcBef>
                <a:spcPts val="0"/>
              </a:spcBef>
              <a:spcAft>
                <a:spcPts val="0"/>
              </a:spcAft>
            </a:pPr>
            <a:r>
              <a:rPr lang="zh-CN" altLang="en-US" sz="1800" dirty="0"/>
              <a:t> 语法如下：</a:t>
            </a:r>
          </a:p>
          <a:p>
            <a:pPr marL="0" indent="0">
              <a:lnSpc>
                <a:spcPts val="2800"/>
              </a:lnSpc>
              <a:spcBef>
                <a:spcPts val="0"/>
              </a:spcBef>
              <a:spcAft>
                <a:spcPts val="0"/>
              </a:spcAft>
              <a:buNone/>
            </a:pPr>
            <a:r>
              <a:rPr lang="en-US" altLang="zh-CN" sz="1800" dirty="0">
                <a:solidFill>
                  <a:srgbClr val="FF0000"/>
                </a:solidFill>
              </a:rPr>
              <a:t>    </a:t>
            </a:r>
            <a:r>
              <a:rPr lang="en-US" altLang="zh-CN" sz="1600" dirty="0">
                <a:solidFill>
                  <a:srgbClr val="FF0000"/>
                </a:solidFill>
              </a:rPr>
              <a:t>border-image : border-image-source / border-image-slice / border-image-width / border-image-outset border-image-repeat</a:t>
            </a:r>
            <a:r>
              <a:rPr lang="zh-CN" altLang="en-US" sz="1600" dirty="0">
                <a:solidFill>
                  <a:srgbClr val="FF0000"/>
                </a:solidFill>
              </a:rPr>
              <a:t>；</a:t>
            </a:r>
            <a:endParaRPr lang="en-US" altLang="zh-CN" sz="1600" dirty="0">
              <a:solidFill>
                <a:srgbClr val="FF0000"/>
              </a:solidFill>
            </a:endParaRPr>
          </a:p>
          <a:p>
            <a:pPr marL="0" indent="0">
              <a:lnSpc>
                <a:spcPts val="2800"/>
              </a:lnSpc>
              <a:spcBef>
                <a:spcPts val="0"/>
              </a:spcBef>
              <a:spcAft>
                <a:spcPts val="0"/>
              </a:spcAft>
              <a:buNone/>
            </a:pPr>
            <a:r>
              <a:rPr lang="en-US" altLang="zh-CN" sz="1600" dirty="0">
                <a:solidFill>
                  <a:srgbClr val="FF0000"/>
                </a:solidFill>
              </a:rPr>
              <a:t>     </a:t>
            </a:r>
            <a:r>
              <a:rPr lang="en-US" altLang="zh-CN" sz="1600" dirty="0"/>
              <a:t>border-image: </a:t>
            </a:r>
            <a:r>
              <a:rPr lang="en-US" altLang="zh-CN" sz="1600" dirty="0" err="1"/>
              <a:t>url</a:t>
            </a:r>
            <a:r>
              <a:rPr lang="en-US" altLang="zh-CN" sz="1600" dirty="0"/>
              <a:t>(“border.png”) 27 27 27 27 fill / 27 27 27 27 / 27px 27px </a:t>
            </a:r>
            <a:r>
              <a:rPr lang="en-US" altLang="zh-CN" sz="1600" dirty="0" err="1"/>
              <a:t>27px</a:t>
            </a:r>
            <a:r>
              <a:rPr lang="en-US" altLang="zh-CN" sz="1600" dirty="0"/>
              <a:t> </a:t>
            </a:r>
            <a:r>
              <a:rPr lang="en-US" altLang="zh-CN" sz="1600" dirty="0" err="1"/>
              <a:t>27px</a:t>
            </a:r>
            <a:r>
              <a:rPr lang="en-US" altLang="zh-CN" sz="1600" dirty="0"/>
              <a:t> repeat</a:t>
            </a:r>
            <a:r>
              <a:rPr lang="zh-CN" altLang="en-US" sz="1600" dirty="0"/>
              <a:t>；</a:t>
            </a:r>
            <a:endParaRPr lang="en-US" altLang="zh-CN" sz="1600" dirty="0"/>
          </a:p>
          <a:p>
            <a:pPr marL="0" indent="0">
              <a:lnSpc>
                <a:spcPts val="2800"/>
              </a:lnSpc>
              <a:spcBef>
                <a:spcPts val="0"/>
              </a:spcBef>
              <a:spcAft>
                <a:spcPts val="0"/>
              </a:spcAft>
              <a:buNone/>
            </a:pPr>
            <a:r>
              <a:rPr lang="en-US" altLang="zh-CN" sz="1600" dirty="0">
                <a:solidFill>
                  <a:srgbClr val="FF0000"/>
                </a:solidFill>
              </a:rPr>
              <a:t>      /</a:t>
            </a:r>
            <a:r>
              <a:rPr lang="zh-CN" altLang="en-US" sz="1600" dirty="0">
                <a:solidFill>
                  <a:srgbClr val="FF0000"/>
                </a:solidFill>
              </a:rPr>
              <a:t>* 剪裁和宽度不需要单位，偏移量需要单位。</a:t>
            </a:r>
            <a:r>
              <a:rPr lang="en-US" altLang="zh-CN" sz="1600" dirty="0">
                <a:solidFill>
                  <a:srgbClr val="FF0000"/>
                </a:solidFill>
              </a:rPr>
              <a:t>fill</a:t>
            </a:r>
            <a:r>
              <a:rPr lang="zh-CN" altLang="en-US" sz="1600" dirty="0">
                <a:solidFill>
                  <a:srgbClr val="FF0000"/>
                </a:solidFill>
              </a:rPr>
              <a:t>为可选项，指定中间第九块为非透明块*</a:t>
            </a:r>
            <a:r>
              <a:rPr lang="en-US" altLang="zh-CN" sz="1600" dirty="0">
                <a:solidFill>
                  <a:srgbClr val="FF0000"/>
                </a:solidFill>
              </a:rPr>
              <a:t>/</a:t>
            </a:r>
          </a:p>
        </p:txBody>
      </p:sp>
      <p:sp>
        <p:nvSpPr>
          <p:cNvPr id="7" name="Rectangle 2">
            <a:extLst>
              <a:ext uri="{FF2B5EF4-FFF2-40B4-BE49-F238E27FC236}">
                <a16:creationId xmlns:a16="http://schemas.microsoft.com/office/drawing/2014/main" id="{26703CBB-8BE6-4C1D-AC1A-6F54B4A1C392}"/>
              </a:ext>
            </a:extLst>
          </p:cNvPr>
          <p:cNvSpPr>
            <a:spLocks noGrp="1" noChangeArrowheads="1"/>
          </p:cNvSpPr>
          <p:nvPr>
            <p:ph type="title"/>
          </p:nvPr>
        </p:nvSpPr>
        <p:spPr>
          <a:xfrm>
            <a:off x="989022" y="73827"/>
            <a:ext cx="7761287" cy="567929"/>
          </a:xfrm>
        </p:spPr>
        <p:txBody>
          <a:bodyPr/>
          <a:lstStyle/>
          <a:p>
            <a:r>
              <a:rPr lang="en-US" altLang="zh-CN" dirty="0"/>
              <a:t>13.6.3 CSS3 </a:t>
            </a:r>
            <a:r>
              <a:rPr lang="zh-CN" altLang="en-US" dirty="0"/>
              <a:t>边框</a:t>
            </a:r>
          </a:p>
        </p:txBody>
      </p:sp>
    </p:spTree>
    <p:extLst>
      <p:ext uri="{BB962C8B-B14F-4D97-AF65-F5344CB8AC3E}">
        <p14:creationId xmlns:p14="http://schemas.microsoft.com/office/powerpoint/2010/main" val="37252800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819150"/>
            <a:ext cx="8610600" cy="3886199"/>
          </a:xfrm>
        </p:spPr>
        <p:txBody>
          <a:bodyPr/>
          <a:lstStyle/>
          <a:p>
            <a:pPr>
              <a:lnSpc>
                <a:spcPts val="3200"/>
              </a:lnSpc>
              <a:spcBef>
                <a:spcPts val="0"/>
              </a:spcBef>
              <a:spcAft>
                <a:spcPts val="0"/>
              </a:spcAft>
              <a:buFont typeface="Wingdings" panose="05000000000000000000" pitchFamily="2" charset="2"/>
              <a:buChar char="Ø"/>
            </a:pPr>
            <a:r>
              <a:rPr lang="en-US" altLang="zh-CN" sz="1800" dirty="0"/>
              <a:t> border-image-source </a:t>
            </a:r>
            <a:r>
              <a:rPr lang="zh-CN" altLang="en-US" sz="1800" dirty="0"/>
              <a:t>属性（边框图像）。</a:t>
            </a:r>
          </a:p>
          <a:p>
            <a:pPr marL="0" indent="0">
              <a:lnSpc>
                <a:spcPts val="3200"/>
              </a:lnSpc>
              <a:spcBef>
                <a:spcPts val="0"/>
              </a:spcBef>
              <a:spcAft>
                <a:spcPts val="0"/>
              </a:spcAft>
              <a:buNone/>
            </a:pPr>
            <a:r>
              <a:rPr lang="zh-CN" altLang="en-US" sz="1800" dirty="0"/>
              <a:t>    默认无边框图像，如果设置边框图像，则使用绝对或相对</a:t>
            </a:r>
            <a:r>
              <a:rPr lang="en-US" altLang="zh-CN" sz="1800" dirty="0"/>
              <a:t>url </a:t>
            </a:r>
            <a:r>
              <a:rPr lang="zh-CN" altLang="en-US" sz="1800" dirty="0"/>
              <a:t>地址指定边框图像。</a:t>
            </a:r>
          </a:p>
          <a:p>
            <a:pPr>
              <a:lnSpc>
                <a:spcPts val="3200"/>
              </a:lnSpc>
              <a:spcBef>
                <a:spcPts val="0"/>
              </a:spcBef>
              <a:spcAft>
                <a:spcPts val="0"/>
              </a:spcAft>
              <a:buNone/>
            </a:pPr>
            <a:r>
              <a:rPr lang="en-US" altLang="zh-CN" sz="1800" dirty="0">
                <a:solidFill>
                  <a:srgbClr val="FF0000"/>
                </a:solidFill>
              </a:rPr>
              <a:t>        </a:t>
            </a:r>
            <a:r>
              <a:rPr lang="en-US" altLang="zh-CN" sz="1600" dirty="0">
                <a:solidFill>
                  <a:srgbClr val="FF0000"/>
                </a:solidFill>
              </a:rPr>
              <a:t>border-image-source: none |url(image</a:t>
            </a:r>
            <a:r>
              <a:rPr lang="zh-CN" altLang="en-US" sz="1600" dirty="0">
                <a:solidFill>
                  <a:srgbClr val="FF0000"/>
                </a:solidFill>
              </a:rPr>
              <a:t>文件</a:t>
            </a:r>
            <a:r>
              <a:rPr lang="en-US" altLang="zh-CN" sz="1600" dirty="0">
                <a:solidFill>
                  <a:srgbClr val="FF0000"/>
                </a:solidFill>
              </a:rPr>
              <a:t>);</a:t>
            </a:r>
          </a:p>
          <a:p>
            <a:pPr>
              <a:lnSpc>
                <a:spcPts val="3200"/>
              </a:lnSpc>
              <a:spcBef>
                <a:spcPts val="0"/>
              </a:spcBef>
              <a:spcAft>
                <a:spcPts val="0"/>
              </a:spcAft>
              <a:buNone/>
            </a:pPr>
            <a:r>
              <a:rPr lang="en-US" altLang="zh-CN" sz="1600" dirty="0">
                <a:solidFill>
                  <a:srgbClr val="FF0000"/>
                </a:solidFill>
              </a:rPr>
              <a:t>         </a:t>
            </a:r>
            <a:r>
              <a:rPr lang="en-US" altLang="zh-CN" sz="1600" dirty="0" err="1">
                <a:solidFill>
                  <a:srgbClr val="FF0000"/>
                </a:solidFill>
              </a:rPr>
              <a:t>border-image-source:url</a:t>
            </a:r>
            <a:r>
              <a:rPr lang="en-US" altLang="zh-CN" sz="1600" dirty="0">
                <a:solidFill>
                  <a:srgbClr val="FF0000"/>
                </a:solidFill>
              </a:rPr>
              <a:t>("border.png");</a:t>
            </a:r>
          </a:p>
          <a:p>
            <a:pPr>
              <a:lnSpc>
                <a:spcPts val="3200"/>
              </a:lnSpc>
              <a:buFont typeface="Wingdings" panose="05000000000000000000" pitchFamily="2" charset="2"/>
              <a:buChar char="Ø"/>
            </a:pPr>
            <a:r>
              <a:rPr lang="en-US" altLang="zh-CN" sz="1800" dirty="0"/>
              <a:t> border-image-slice </a:t>
            </a:r>
            <a:r>
              <a:rPr lang="zh-CN" altLang="en-US" sz="1800" dirty="0"/>
              <a:t>属性（图像切片</a:t>
            </a:r>
            <a:r>
              <a:rPr lang="en-US" altLang="zh-CN" sz="1800" dirty="0"/>
              <a:t>/</a:t>
            </a:r>
            <a:r>
              <a:rPr lang="zh-CN" altLang="en-US" sz="1800" dirty="0"/>
              <a:t>剪裁）。</a:t>
            </a:r>
          </a:p>
          <a:p>
            <a:pPr marL="0" indent="0">
              <a:lnSpc>
                <a:spcPts val="3200"/>
              </a:lnSpc>
              <a:spcBef>
                <a:spcPts val="0"/>
              </a:spcBef>
              <a:spcAft>
                <a:spcPts val="0"/>
              </a:spcAft>
              <a:buNone/>
            </a:pPr>
            <a:r>
              <a:rPr lang="zh-CN" altLang="en-US" sz="1800" dirty="0"/>
              <a:t>    该属性规定图像边框向内偏移，可以是数字或百分比。可以</a:t>
            </a:r>
            <a:r>
              <a:rPr lang="en-US" altLang="zh-CN" sz="1800" dirty="0"/>
              <a:t>1</a:t>
            </a:r>
            <a:r>
              <a:rPr lang="zh-CN" altLang="en-US" sz="1800" dirty="0"/>
              <a:t>～</a:t>
            </a:r>
            <a:r>
              <a:rPr lang="en-US" altLang="zh-CN" sz="1800" dirty="0"/>
              <a:t>4 </a:t>
            </a:r>
            <a:r>
              <a:rPr lang="zh-CN" altLang="en-US" sz="1800" dirty="0"/>
              <a:t>个值，类似于</a:t>
            </a:r>
            <a:r>
              <a:rPr lang="en-US" altLang="zh-CN" sz="1800" dirty="0"/>
              <a:t>padding</a:t>
            </a:r>
            <a:r>
              <a:rPr lang="zh-CN" altLang="en-US" sz="1800" dirty="0"/>
              <a:t>属性的设置方法。语法如下：</a:t>
            </a:r>
          </a:p>
          <a:p>
            <a:pPr indent="266700">
              <a:lnSpc>
                <a:spcPts val="3200"/>
              </a:lnSpc>
              <a:spcBef>
                <a:spcPts val="0"/>
              </a:spcBef>
              <a:spcAft>
                <a:spcPts val="0"/>
              </a:spcAft>
              <a:buNone/>
            </a:pPr>
            <a:r>
              <a:rPr lang="en-US" altLang="zh-CN" sz="1600" dirty="0">
                <a:solidFill>
                  <a:srgbClr val="FF0000"/>
                </a:solidFill>
              </a:rPr>
              <a:t> border-image-slice: number |% |fill;</a:t>
            </a:r>
          </a:p>
          <a:p>
            <a:pPr indent="266700">
              <a:lnSpc>
                <a:spcPts val="3200"/>
              </a:lnSpc>
              <a:spcBef>
                <a:spcPts val="0"/>
              </a:spcBef>
              <a:spcAft>
                <a:spcPts val="0"/>
              </a:spcAft>
              <a:buNone/>
            </a:pPr>
            <a:r>
              <a:rPr lang="en-US" altLang="zh-CN" sz="1600" dirty="0">
                <a:solidFill>
                  <a:srgbClr val="FF0000"/>
                </a:solidFill>
              </a:rPr>
              <a:t> border-image-slice:27 27 27 27; /* </a:t>
            </a:r>
            <a:r>
              <a:rPr lang="zh-CN" altLang="en-US" sz="1600" dirty="0">
                <a:solidFill>
                  <a:srgbClr val="FF0000"/>
                </a:solidFill>
              </a:rPr>
              <a:t>边框图像切</a:t>
            </a:r>
            <a:r>
              <a:rPr lang="en-US" altLang="zh-CN" sz="1600" dirty="0">
                <a:solidFill>
                  <a:srgbClr val="FF0000"/>
                </a:solidFill>
              </a:rPr>
              <a:t>9</a:t>
            </a:r>
            <a:r>
              <a:rPr lang="zh-CN" altLang="en-US" sz="1600" dirty="0">
                <a:solidFill>
                  <a:srgbClr val="FF0000"/>
                </a:solidFill>
              </a:rPr>
              <a:t>块，每个角为</a:t>
            </a:r>
            <a:r>
              <a:rPr lang="en-US" altLang="zh-CN" sz="1600" dirty="0">
                <a:solidFill>
                  <a:srgbClr val="FF0000"/>
                </a:solidFill>
              </a:rPr>
              <a:t>27px*27px*/</a:t>
            </a:r>
          </a:p>
        </p:txBody>
      </p:sp>
      <p:sp>
        <p:nvSpPr>
          <p:cNvPr id="6" name="Rectangle 2">
            <a:extLst>
              <a:ext uri="{FF2B5EF4-FFF2-40B4-BE49-F238E27FC236}">
                <a16:creationId xmlns:a16="http://schemas.microsoft.com/office/drawing/2014/main" id="{3787990A-B531-4983-B87C-FA284F9AD8A4}"/>
              </a:ext>
            </a:extLst>
          </p:cNvPr>
          <p:cNvSpPr>
            <a:spLocks noGrp="1" noChangeArrowheads="1"/>
          </p:cNvSpPr>
          <p:nvPr>
            <p:ph type="title"/>
          </p:nvPr>
        </p:nvSpPr>
        <p:spPr>
          <a:xfrm>
            <a:off x="989022" y="73827"/>
            <a:ext cx="7761287" cy="567929"/>
          </a:xfrm>
        </p:spPr>
        <p:txBody>
          <a:bodyPr/>
          <a:lstStyle/>
          <a:p>
            <a:r>
              <a:rPr lang="en-US" altLang="zh-CN" dirty="0"/>
              <a:t>13.6.3 CSS3 </a:t>
            </a:r>
            <a:r>
              <a:rPr lang="zh-CN" altLang="en-US" dirty="0"/>
              <a:t>边框</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304800" y="137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10" name="矩形 9"/>
          <p:cNvSpPr/>
          <p:nvPr/>
        </p:nvSpPr>
        <p:spPr>
          <a:xfrm>
            <a:off x="533400" y="819150"/>
            <a:ext cx="8534400" cy="3383042"/>
          </a:xfrm>
          <a:prstGeom prst="rect">
            <a:avLst/>
          </a:prstGeom>
        </p:spPr>
        <p:txBody>
          <a:bodyPr wrap="square">
            <a:spAutoFit/>
          </a:bodyPr>
          <a:lstStyle/>
          <a:p>
            <a:pPr defTabSz="1158875">
              <a:lnSpc>
                <a:spcPts val="3200"/>
              </a:lnSpc>
              <a:spcBef>
                <a:spcPts val="0"/>
              </a:spcBef>
              <a:spcAft>
                <a:spcPts val="0"/>
              </a:spcAft>
              <a:buClr>
                <a:srgbClr val="0000CC"/>
              </a:buClr>
              <a:buFont typeface="Wingdings" panose="05000000000000000000" pitchFamily="2" charset="2"/>
              <a:buChar char="Ø"/>
            </a:pPr>
            <a:r>
              <a:rPr lang="en-US" altLang="zh-CN" sz="1800" b="0" dirty="0">
                <a:latin typeface="微软雅黑" panose="020B0503020204020204" pitchFamily="34" charset="-122"/>
                <a:ea typeface="微软雅黑" panose="020B0503020204020204" pitchFamily="34" charset="-122"/>
                <a:cs typeface="+mj-cs"/>
              </a:rPr>
              <a:t> border-image-repeat </a:t>
            </a:r>
            <a:r>
              <a:rPr lang="zh-CN" altLang="en-US" sz="1800" b="0" dirty="0">
                <a:latin typeface="微软雅黑" panose="020B0503020204020204" pitchFamily="34" charset="-122"/>
                <a:ea typeface="微软雅黑" panose="020B0503020204020204" pitchFamily="34" charset="-122"/>
                <a:cs typeface="+mj-cs"/>
              </a:rPr>
              <a:t>属性（边框图像重复）。</a:t>
            </a:r>
          </a:p>
          <a:p>
            <a:pPr defTabSz="1158875">
              <a:lnSpc>
                <a:spcPts val="3200"/>
              </a:lnSpc>
              <a:spcBef>
                <a:spcPts val="0"/>
              </a:spcBef>
              <a:spcAft>
                <a:spcPts val="0"/>
              </a:spcAft>
              <a:buClr>
                <a:srgbClr val="0000CC"/>
              </a:buClr>
            </a:pPr>
            <a:r>
              <a:rPr lang="zh-CN" altLang="en-US" sz="1800" b="0" dirty="0">
                <a:latin typeface="微软雅黑" panose="020B0503020204020204" pitchFamily="34" charset="-122"/>
                <a:ea typeface="微软雅黑" panose="020B0503020204020204" pitchFamily="34" charset="-122"/>
                <a:cs typeface="+mj-cs"/>
              </a:rPr>
              <a:t>    该属性用于设置边框图像的重复方式。</a:t>
            </a:r>
            <a:r>
              <a:rPr lang="zh-CN" altLang="en-US" sz="1800" b="0" dirty="0">
                <a:latin typeface="微软雅黑" panose="020B0503020204020204" pitchFamily="34" charset="-122"/>
                <a:ea typeface="微软雅黑" panose="020B0503020204020204" pitchFamily="34" charset="-122"/>
              </a:rPr>
              <a:t>该属性值有三种取值，分别为</a:t>
            </a:r>
            <a:r>
              <a:rPr lang="en-US" altLang="zh-CN" sz="1800" b="0" dirty="0">
                <a:latin typeface="微软雅黑" panose="020B0503020204020204" pitchFamily="34" charset="-122"/>
                <a:ea typeface="微软雅黑" panose="020B0503020204020204" pitchFamily="34" charset="-122"/>
              </a:rPr>
              <a:t>stretch</a:t>
            </a:r>
            <a:r>
              <a:rPr lang="zh-CN" altLang="en-US" sz="1800" b="0" dirty="0">
                <a:latin typeface="微软雅黑" panose="020B0503020204020204" pitchFamily="34" charset="-122"/>
                <a:ea typeface="微软雅黑" panose="020B0503020204020204" pitchFamily="34" charset="-122"/>
              </a:rPr>
              <a:t>（拉伸）、</a:t>
            </a:r>
            <a:r>
              <a:rPr lang="en-US" altLang="zh-CN" sz="1800" b="0" dirty="0">
                <a:latin typeface="微软雅黑" panose="020B0503020204020204" pitchFamily="34" charset="-122"/>
                <a:ea typeface="微软雅黑" panose="020B0503020204020204" pitchFamily="34" charset="-122"/>
              </a:rPr>
              <a:t>round</a:t>
            </a:r>
            <a:r>
              <a:rPr lang="zh-CN" altLang="en-US" sz="1800" b="0" dirty="0">
                <a:latin typeface="微软雅黑" panose="020B0503020204020204" pitchFamily="34" charset="-122"/>
                <a:ea typeface="微软雅黑" panose="020B0503020204020204" pitchFamily="34" charset="-122"/>
              </a:rPr>
              <a:t>（环绕）、</a:t>
            </a:r>
            <a:r>
              <a:rPr lang="en-US" altLang="zh-CN" sz="1800" b="0" dirty="0">
                <a:latin typeface="微软雅黑" panose="020B0503020204020204" pitchFamily="34" charset="-122"/>
                <a:ea typeface="微软雅黑" panose="020B0503020204020204" pitchFamily="34" charset="-122"/>
              </a:rPr>
              <a:t>repeat</a:t>
            </a:r>
            <a:r>
              <a:rPr lang="zh-CN" altLang="en-US" sz="1800" b="0" dirty="0">
                <a:latin typeface="微软雅黑" panose="020B0503020204020204" pitchFamily="34" charset="-122"/>
                <a:ea typeface="微软雅黑" panose="020B0503020204020204" pitchFamily="34" charset="-122"/>
              </a:rPr>
              <a:t>（复制）。默认值为</a:t>
            </a:r>
            <a:r>
              <a:rPr lang="en-US" altLang="zh-CN" sz="1800" b="0" dirty="0">
                <a:latin typeface="微软雅黑" panose="020B0503020204020204" pitchFamily="34" charset="-122"/>
                <a:ea typeface="微软雅黑" panose="020B0503020204020204" pitchFamily="34" charset="-122"/>
              </a:rPr>
              <a:t>stretch</a:t>
            </a:r>
            <a:r>
              <a:rPr lang="zh-CN" altLang="en-US" sz="1800" b="0" dirty="0">
                <a:latin typeface="微软雅黑" panose="020B0503020204020204" pitchFamily="34" charset="-122"/>
                <a:ea typeface="微软雅黑" panose="020B0503020204020204" pitchFamily="34" charset="-122"/>
              </a:rPr>
              <a:t>。</a:t>
            </a:r>
            <a:r>
              <a:rPr lang="en-US" altLang="zh-CN" sz="1800" b="0" dirty="0">
                <a:latin typeface="微软雅黑" panose="020B0503020204020204" pitchFamily="34" charset="-122"/>
                <a:ea typeface="微软雅黑" panose="020B0503020204020204" pitchFamily="34" charset="-122"/>
              </a:rPr>
              <a:t>stretch </a:t>
            </a:r>
            <a:r>
              <a:rPr lang="zh-CN" altLang="en-US" sz="1800" b="0" dirty="0">
                <a:latin typeface="微软雅黑" panose="020B0503020204020204" pitchFamily="34" charset="-122"/>
                <a:ea typeface="微软雅黑" panose="020B0503020204020204" pitchFamily="34" charset="-122"/>
              </a:rPr>
              <a:t>表示拉伸图像来填充区域；</a:t>
            </a:r>
            <a:r>
              <a:rPr lang="en-US" altLang="zh-CN" sz="1800" b="0" dirty="0">
                <a:latin typeface="微软雅黑" panose="020B0503020204020204" pitchFamily="34" charset="-122"/>
                <a:ea typeface="微软雅黑" panose="020B0503020204020204" pitchFamily="34" charset="-122"/>
              </a:rPr>
              <a:t>repeat </a:t>
            </a:r>
            <a:r>
              <a:rPr lang="zh-CN" altLang="en-US" sz="1800" b="0" dirty="0">
                <a:latin typeface="微软雅黑" panose="020B0503020204020204" pitchFamily="34" charset="-122"/>
                <a:ea typeface="微软雅黑" panose="020B0503020204020204" pitchFamily="34" charset="-122"/>
              </a:rPr>
              <a:t>表示直接用图像来填充区域，填充时图像可能有残缺；</a:t>
            </a:r>
            <a:r>
              <a:rPr lang="en-US" altLang="zh-CN" sz="1800" b="0" dirty="0">
                <a:latin typeface="微软雅黑" panose="020B0503020204020204" pitchFamily="34" charset="-122"/>
                <a:ea typeface="微软雅黑" panose="020B0503020204020204" pitchFamily="34" charset="-122"/>
              </a:rPr>
              <a:t>round </a:t>
            </a:r>
            <a:r>
              <a:rPr lang="zh-CN" altLang="en-US" sz="1800" b="0" dirty="0">
                <a:latin typeface="微软雅黑" panose="020B0503020204020204" pitchFamily="34" charset="-122"/>
                <a:ea typeface="微软雅黑" panose="020B0503020204020204" pitchFamily="34" charset="-122"/>
              </a:rPr>
              <a:t>与</a:t>
            </a:r>
            <a:r>
              <a:rPr lang="en-US" altLang="zh-CN" sz="1800" b="0" dirty="0">
                <a:latin typeface="微软雅黑" panose="020B0503020204020204" pitchFamily="34" charset="-122"/>
                <a:ea typeface="微软雅黑" panose="020B0503020204020204" pitchFamily="34" charset="-122"/>
              </a:rPr>
              <a:t>repeat </a:t>
            </a:r>
            <a:r>
              <a:rPr lang="zh-CN" altLang="en-US" sz="1800" b="0" dirty="0">
                <a:latin typeface="微软雅黑" panose="020B0503020204020204" pitchFamily="34" charset="-122"/>
                <a:ea typeface="微软雅黑" panose="020B0503020204020204" pitchFamily="34" charset="-122"/>
              </a:rPr>
              <a:t>效果类似，如果无法完整平铺所有图像，则对图像进行缩放以适应区域。</a:t>
            </a:r>
            <a:r>
              <a:rPr lang="zh-CN" altLang="en-US" sz="1800" b="0" dirty="0">
                <a:latin typeface="微软雅黑" panose="020B0503020204020204" pitchFamily="34" charset="-122"/>
                <a:ea typeface="微软雅黑" panose="020B0503020204020204" pitchFamily="34" charset="-122"/>
                <a:cs typeface="+mj-cs"/>
              </a:rPr>
              <a:t>语法如下：</a:t>
            </a:r>
            <a:endParaRPr lang="en-US" altLang="zh-CN" sz="1800" b="0" dirty="0">
              <a:solidFill>
                <a:srgbClr val="FF0000"/>
              </a:solidFill>
              <a:latin typeface="微软雅黑" panose="020B0503020204020204" pitchFamily="34" charset="-122"/>
              <a:ea typeface="微软雅黑" panose="020B0503020204020204" pitchFamily="34" charset="-122"/>
              <a:cs typeface="Verdana" pitchFamily="34" charset="0"/>
            </a:endParaRPr>
          </a:p>
          <a:p>
            <a:pPr>
              <a:lnSpc>
                <a:spcPts val="3200"/>
              </a:lnSpc>
              <a:spcBef>
                <a:spcPts val="0"/>
              </a:spcBef>
              <a:spcAft>
                <a:spcPts val="0"/>
              </a:spcAft>
            </a:pPr>
            <a:r>
              <a:rPr lang="en-US" altLang="zh-CN" sz="1600" b="0" dirty="0">
                <a:solidFill>
                  <a:srgbClr val="FF0000"/>
                </a:solidFill>
                <a:latin typeface="微软雅黑" panose="020B0503020204020204" pitchFamily="34" charset="-122"/>
                <a:ea typeface="微软雅黑" panose="020B0503020204020204" pitchFamily="34" charset="-122"/>
                <a:cs typeface="+mj-cs"/>
              </a:rPr>
              <a:t>        border-image-repeat: stretch | round | repeat</a:t>
            </a:r>
          </a:p>
          <a:p>
            <a:pPr>
              <a:lnSpc>
                <a:spcPts val="3200"/>
              </a:lnSpc>
            </a:pPr>
            <a:r>
              <a:rPr lang="zh-CN" altLang="en-US" sz="1800" b="0" dirty="0">
                <a:latin typeface="微软雅黑" panose="020B0503020204020204" pitchFamily="34" charset="-122"/>
                <a:ea typeface="微软雅黑" panose="020B0503020204020204" pitchFamily="34" charset="-122"/>
              </a:rPr>
              <a:t>      </a:t>
            </a:r>
            <a:endParaRPr lang="zh-CN" altLang="en-US" sz="1800" b="0" dirty="0">
              <a:solidFill>
                <a:srgbClr val="FF0000"/>
              </a:solidFill>
              <a:latin typeface="微软雅黑" panose="020B0503020204020204" pitchFamily="34" charset="-122"/>
              <a:ea typeface="微软雅黑" panose="020B0503020204020204" pitchFamily="34" charset="-122"/>
              <a:cs typeface="Verdana" pitchFamily="34" charset="0"/>
            </a:endParaRPr>
          </a:p>
        </p:txBody>
      </p:sp>
      <p:sp>
        <p:nvSpPr>
          <p:cNvPr id="11" name="Rectangle 2">
            <a:extLst>
              <a:ext uri="{FF2B5EF4-FFF2-40B4-BE49-F238E27FC236}">
                <a16:creationId xmlns:a16="http://schemas.microsoft.com/office/drawing/2014/main" id="{74578D73-DFA3-469C-A273-C7580D829741}"/>
              </a:ext>
            </a:extLst>
          </p:cNvPr>
          <p:cNvSpPr>
            <a:spLocks noGrp="1" noChangeArrowheads="1"/>
          </p:cNvSpPr>
          <p:nvPr>
            <p:ph type="title"/>
          </p:nvPr>
        </p:nvSpPr>
        <p:spPr>
          <a:xfrm>
            <a:off x="989022" y="73827"/>
            <a:ext cx="7761287" cy="567929"/>
          </a:xfrm>
        </p:spPr>
        <p:txBody>
          <a:bodyPr/>
          <a:lstStyle/>
          <a:p>
            <a:r>
              <a:rPr lang="en-US" altLang="zh-CN" dirty="0"/>
              <a:t>13.6.3 CSS3 </a:t>
            </a:r>
            <a:r>
              <a:rPr lang="zh-CN" altLang="en-US" dirty="0"/>
              <a:t>边框</a:t>
            </a:r>
          </a:p>
        </p:txBody>
      </p:sp>
    </p:spTree>
    <p:extLst>
      <p:ext uri="{BB962C8B-B14F-4D97-AF65-F5344CB8AC3E}">
        <p14:creationId xmlns:p14="http://schemas.microsoft.com/office/powerpoint/2010/main" val="25178308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图片 428"/>
          <p:cNvPicPr>
            <a:picLocks noChangeAspect="1" noChangeArrowheads="1"/>
          </p:cNvPicPr>
          <p:nvPr/>
        </p:nvPicPr>
        <p:blipFill>
          <a:blip r:embed="rId3" cstate="print"/>
          <a:srcRect/>
          <a:stretch>
            <a:fillRect/>
          </a:stretch>
        </p:blipFill>
        <p:spPr bwMode="auto">
          <a:xfrm flipV="1">
            <a:off x="1524000" y="1791793"/>
            <a:ext cx="1752600" cy="1752600"/>
          </a:xfrm>
          <a:prstGeom prst="rect">
            <a:avLst/>
          </a:prstGeom>
          <a:noFill/>
        </p:spPr>
      </p:pic>
      <p:pic>
        <p:nvPicPr>
          <p:cNvPr id="76801" name="图片 429"/>
          <p:cNvPicPr>
            <a:picLocks noChangeAspect="1" noChangeArrowheads="1"/>
          </p:cNvPicPr>
          <p:nvPr/>
        </p:nvPicPr>
        <p:blipFill>
          <a:blip r:embed="rId4" cstate="print"/>
          <a:srcRect/>
          <a:stretch>
            <a:fillRect/>
          </a:stretch>
        </p:blipFill>
        <p:spPr bwMode="auto">
          <a:xfrm>
            <a:off x="3962400" y="1419273"/>
            <a:ext cx="4501289" cy="2343137"/>
          </a:xfrm>
          <a:prstGeom prst="rect">
            <a:avLst/>
          </a:prstGeom>
          <a:noFill/>
        </p:spPr>
      </p:pic>
      <p:sp>
        <p:nvSpPr>
          <p:cNvPr id="76803"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4" name="Rectangle 4"/>
          <p:cNvSpPr>
            <a:spLocks noChangeArrowheads="1"/>
          </p:cNvSpPr>
          <p:nvPr/>
        </p:nvSpPr>
        <p:spPr bwMode="auto">
          <a:xfrm>
            <a:off x="304800" y="1371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6805" name="Rectangle 5"/>
          <p:cNvSpPr>
            <a:spLocks noChangeArrowheads="1"/>
          </p:cNvSpPr>
          <p:nvPr/>
        </p:nvSpPr>
        <p:spPr bwMode="auto">
          <a:xfrm>
            <a:off x="533400" y="4195636"/>
            <a:ext cx="85344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图</a:t>
            </a:r>
            <a:r>
              <a:rPr kumimoji="0"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13-40  W3C</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指定的</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81px×81px</a:t>
            </a:r>
            <a:r>
              <a:rPr kumimoji="0"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itchFamily="18" charset="0"/>
              </a:rPr>
              <a:t>位图及九宫格分割法</a:t>
            </a:r>
            <a:endPar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宋体" pitchFamily="2" charset="-122"/>
            </a:endParaRPr>
          </a:p>
        </p:txBody>
      </p:sp>
      <p:sp>
        <p:nvSpPr>
          <p:cNvPr id="11" name="Rectangle 2">
            <a:extLst>
              <a:ext uri="{FF2B5EF4-FFF2-40B4-BE49-F238E27FC236}">
                <a16:creationId xmlns:a16="http://schemas.microsoft.com/office/drawing/2014/main" id="{9F69E845-5F33-4C5D-9160-7345B6F7B6C9}"/>
              </a:ext>
            </a:extLst>
          </p:cNvPr>
          <p:cNvSpPr>
            <a:spLocks noGrp="1" noChangeArrowheads="1"/>
          </p:cNvSpPr>
          <p:nvPr>
            <p:ph type="title"/>
          </p:nvPr>
        </p:nvSpPr>
        <p:spPr>
          <a:xfrm>
            <a:off x="989022" y="73827"/>
            <a:ext cx="7761287" cy="567929"/>
          </a:xfrm>
        </p:spPr>
        <p:txBody>
          <a:bodyPr/>
          <a:lstStyle/>
          <a:p>
            <a:r>
              <a:rPr lang="en-US" altLang="zh-CN" dirty="0"/>
              <a:t>13.6.3 CSS3 </a:t>
            </a:r>
            <a:r>
              <a:rPr lang="zh-CN" altLang="en-US" dirty="0"/>
              <a:t>边框</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819150"/>
            <a:ext cx="8509000" cy="3886199"/>
          </a:xfrm>
        </p:spPr>
        <p:txBody>
          <a:bodyPr/>
          <a:lstStyle/>
          <a:p>
            <a:pPr>
              <a:lnSpc>
                <a:spcPts val="2500"/>
              </a:lnSpc>
              <a:buFont typeface="Wingdings" panose="05000000000000000000" pitchFamily="2" charset="2"/>
              <a:buChar char="Ø"/>
            </a:pPr>
            <a:r>
              <a:rPr lang="en-US" altLang="zh-CN" sz="1800" dirty="0"/>
              <a:t> border-image-width </a:t>
            </a:r>
            <a:r>
              <a:rPr lang="zh-CN" altLang="en-US" sz="1800" dirty="0"/>
              <a:t>属性（边框图像宽度）。</a:t>
            </a:r>
            <a:endParaRPr lang="en-US" altLang="zh-CN" sz="1800" dirty="0"/>
          </a:p>
          <a:p>
            <a:pPr>
              <a:lnSpc>
                <a:spcPts val="2500"/>
              </a:lnSpc>
              <a:spcBef>
                <a:spcPts val="0"/>
              </a:spcBef>
              <a:spcAft>
                <a:spcPts val="0"/>
              </a:spcAft>
              <a:buNone/>
            </a:pPr>
            <a:r>
              <a:rPr lang="en-US" altLang="zh-CN" sz="1600" dirty="0">
                <a:solidFill>
                  <a:srgbClr val="FF0000"/>
                </a:solidFill>
              </a:rPr>
              <a:t>         border-image-width:</a:t>
            </a:r>
            <a:r>
              <a:rPr lang="zh-CN" altLang="en-US" sz="1600" dirty="0">
                <a:solidFill>
                  <a:srgbClr val="FF0000"/>
                </a:solidFill>
              </a:rPr>
              <a:t> </a:t>
            </a:r>
            <a:r>
              <a:rPr lang="en-US" altLang="zh-CN" sz="1600" dirty="0">
                <a:solidFill>
                  <a:srgbClr val="FF0000"/>
                </a:solidFill>
              </a:rPr>
              <a:t>number |% ;   /* </a:t>
            </a:r>
            <a:r>
              <a:rPr lang="zh-CN" altLang="en-US" sz="1600" dirty="0">
                <a:solidFill>
                  <a:srgbClr val="FF0000"/>
                </a:solidFill>
              </a:rPr>
              <a:t>可以有</a:t>
            </a:r>
            <a:r>
              <a:rPr lang="en-US" altLang="zh-CN" sz="1600" dirty="0">
                <a:solidFill>
                  <a:srgbClr val="FF0000"/>
                </a:solidFill>
              </a:rPr>
              <a:t>1</a:t>
            </a:r>
            <a:r>
              <a:rPr lang="zh-CN" altLang="en-US" sz="1600" dirty="0">
                <a:solidFill>
                  <a:srgbClr val="FF0000"/>
                </a:solidFill>
              </a:rPr>
              <a:t>～</a:t>
            </a:r>
            <a:r>
              <a:rPr lang="en-US" altLang="zh-CN" sz="1600" dirty="0">
                <a:solidFill>
                  <a:srgbClr val="FF0000"/>
                </a:solidFill>
              </a:rPr>
              <a:t>4</a:t>
            </a:r>
            <a:r>
              <a:rPr lang="zh-CN" altLang="en-US" sz="1600" dirty="0">
                <a:solidFill>
                  <a:srgbClr val="FF0000"/>
                </a:solidFill>
              </a:rPr>
              <a:t>个值*</a:t>
            </a:r>
            <a:r>
              <a:rPr lang="en-US" altLang="zh-CN" sz="1600" dirty="0">
                <a:solidFill>
                  <a:srgbClr val="FF0000"/>
                </a:solidFill>
              </a:rPr>
              <a:t>/</a:t>
            </a:r>
          </a:p>
          <a:p>
            <a:pPr>
              <a:lnSpc>
                <a:spcPts val="2500"/>
              </a:lnSpc>
              <a:spcBef>
                <a:spcPts val="0"/>
              </a:spcBef>
              <a:spcAft>
                <a:spcPts val="0"/>
              </a:spcAft>
              <a:buNone/>
            </a:pPr>
            <a:r>
              <a:rPr lang="en-US" altLang="zh-CN" sz="1600" dirty="0">
                <a:solidFill>
                  <a:srgbClr val="FF0000"/>
                </a:solidFill>
              </a:rPr>
              <a:t>         border-image-width: 27px 1 10% 27px;  </a:t>
            </a:r>
          </a:p>
          <a:p>
            <a:pPr>
              <a:lnSpc>
                <a:spcPts val="2500"/>
              </a:lnSpc>
              <a:spcBef>
                <a:spcPts val="0"/>
              </a:spcBef>
              <a:spcAft>
                <a:spcPts val="0"/>
              </a:spcAft>
              <a:buFont typeface="Wingdings" panose="05000000000000000000" pitchFamily="2" charset="2"/>
              <a:buChar char="Ø"/>
            </a:pPr>
            <a:r>
              <a:rPr lang="en-US" altLang="zh-CN" sz="1800" dirty="0"/>
              <a:t> border-image-outset </a:t>
            </a:r>
            <a:r>
              <a:rPr lang="zh-CN" altLang="en-US" sz="1800" dirty="0"/>
              <a:t>属性（图像外凸）</a:t>
            </a:r>
            <a:endParaRPr lang="en-US" altLang="zh-CN" sz="1800" dirty="0"/>
          </a:p>
          <a:p>
            <a:pPr>
              <a:lnSpc>
                <a:spcPts val="2500"/>
              </a:lnSpc>
              <a:spcBef>
                <a:spcPts val="0"/>
              </a:spcBef>
              <a:spcAft>
                <a:spcPts val="0"/>
              </a:spcAft>
              <a:buNone/>
            </a:pPr>
            <a:r>
              <a:rPr lang="en-US" altLang="zh-CN" sz="1800" dirty="0">
                <a:solidFill>
                  <a:srgbClr val="FF0000"/>
                </a:solidFill>
              </a:rPr>
              <a:t>        </a:t>
            </a:r>
            <a:r>
              <a:rPr lang="en-US" altLang="zh-CN" sz="1600" dirty="0">
                <a:solidFill>
                  <a:srgbClr val="FF0000"/>
                </a:solidFill>
              </a:rPr>
              <a:t>border-image-outset: length | number | percentage | auto; /* 1</a:t>
            </a:r>
            <a:r>
              <a:rPr lang="zh-CN" altLang="en-US" sz="1600" dirty="0">
                <a:solidFill>
                  <a:srgbClr val="FF0000"/>
                </a:solidFill>
              </a:rPr>
              <a:t>～</a:t>
            </a:r>
            <a:r>
              <a:rPr lang="en-US" altLang="zh-CN" sz="1600" dirty="0">
                <a:solidFill>
                  <a:srgbClr val="FF0000"/>
                </a:solidFill>
              </a:rPr>
              <a:t>4</a:t>
            </a:r>
            <a:r>
              <a:rPr lang="zh-CN" altLang="en-US" sz="1600" dirty="0">
                <a:solidFill>
                  <a:srgbClr val="FF0000"/>
                </a:solidFill>
              </a:rPr>
              <a:t>个值 *</a:t>
            </a:r>
            <a:r>
              <a:rPr lang="en-US" altLang="zh-CN" sz="1600" dirty="0">
                <a:solidFill>
                  <a:srgbClr val="FF0000"/>
                </a:solidFill>
              </a:rPr>
              <a:t>/</a:t>
            </a:r>
          </a:p>
          <a:p>
            <a:pPr>
              <a:lnSpc>
                <a:spcPts val="2500"/>
              </a:lnSpc>
              <a:spcBef>
                <a:spcPts val="0"/>
              </a:spcBef>
              <a:spcAft>
                <a:spcPts val="0"/>
              </a:spcAft>
              <a:buNone/>
            </a:pPr>
            <a:r>
              <a:rPr lang="zh-CN" altLang="en-US" sz="1800" dirty="0">
                <a:solidFill>
                  <a:schemeClr val="tx2"/>
                </a:solidFill>
              </a:rPr>
              <a:t>    例如，设置</a:t>
            </a:r>
            <a:r>
              <a:rPr lang="en-US" altLang="zh-CN" sz="1800" dirty="0">
                <a:solidFill>
                  <a:schemeClr val="tx2"/>
                </a:solidFill>
              </a:rPr>
              <a:t>div </a:t>
            </a:r>
            <a:r>
              <a:rPr lang="zh-CN" altLang="en-US" sz="1800" dirty="0">
                <a:solidFill>
                  <a:schemeClr val="tx2"/>
                </a:solidFill>
              </a:rPr>
              <a:t>的类样式如下，边框图像不向外凸出。</a:t>
            </a:r>
            <a:endParaRPr lang="en-US" altLang="zh-CN" sz="1800" dirty="0">
              <a:solidFill>
                <a:schemeClr val="tx2"/>
              </a:solidFill>
            </a:endParaRPr>
          </a:p>
          <a:p>
            <a:pPr>
              <a:lnSpc>
                <a:spcPts val="2400"/>
              </a:lnSpc>
              <a:spcBef>
                <a:spcPts val="0"/>
              </a:spcBef>
              <a:spcAft>
                <a:spcPts val="0"/>
              </a:spcAft>
              <a:buNone/>
            </a:pPr>
            <a:r>
              <a:rPr lang="en-US" altLang="zh-CN" sz="1600" dirty="0">
                <a:solidFill>
                  <a:srgbClr val="FF0000"/>
                </a:solidFill>
              </a:rPr>
              <a:t>         .box {</a:t>
            </a:r>
          </a:p>
          <a:p>
            <a:pPr>
              <a:lnSpc>
                <a:spcPts val="2400"/>
              </a:lnSpc>
              <a:spcBef>
                <a:spcPts val="0"/>
              </a:spcBef>
              <a:spcAft>
                <a:spcPts val="0"/>
              </a:spcAft>
              <a:buNone/>
            </a:pPr>
            <a:r>
              <a:rPr lang="en-US" altLang="zh-CN" sz="1600" dirty="0">
                <a:solidFill>
                  <a:srgbClr val="FF0000"/>
                </a:solidFill>
              </a:rPr>
              <a:t>                width: 200px; height: 50px;</a:t>
            </a:r>
          </a:p>
          <a:p>
            <a:pPr marL="541338" indent="0">
              <a:lnSpc>
                <a:spcPts val="2400"/>
              </a:lnSpc>
              <a:spcBef>
                <a:spcPts val="0"/>
              </a:spcBef>
              <a:spcAft>
                <a:spcPts val="0"/>
              </a:spcAft>
              <a:buNone/>
            </a:pPr>
            <a:r>
              <a:rPr lang="en-US" altLang="zh-CN" sz="1600" dirty="0">
                <a:solidFill>
                  <a:srgbClr val="FF0000"/>
                </a:solidFill>
              </a:rPr>
              <a:t>       border: 54px solid red;   /* </a:t>
            </a:r>
            <a:r>
              <a:rPr lang="zh-CN" altLang="en-US" sz="1600" dirty="0">
                <a:solidFill>
                  <a:srgbClr val="FF0000"/>
                </a:solidFill>
              </a:rPr>
              <a:t>边框宽度</a:t>
            </a:r>
            <a:r>
              <a:rPr lang="en-US" altLang="zh-CN" sz="1600" dirty="0">
                <a:solidFill>
                  <a:srgbClr val="FF0000"/>
                </a:solidFill>
              </a:rPr>
              <a:t>54px */</a:t>
            </a:r>
          </a:p>
          <a:p>
            <a:pPr marL="541338" indent="0">
              <a:lnSpc>
                <a:spcPts val="2400"/>
              </a:lnSpc>
              <a:spcBef>
                <a:spcPts val="0"/>
              </a:spcBef>
              <a:spcAft>
                <a:spcPts val="0"/>
              </a:spcAft>
              <a:buNone/>
            </a:pPr>
            <a:r>
              <a:rPr lang="en-US" altLang="zh-CN" sz="1600" dirty="0">
                <a:solidFill>
                  <a:srgbClr val="FF0000"/>
                </a:solidFill>
              </a:rPr>
              <a:t>       border-image: url("border.png") 27/27px round;</a:t>
            </a:r>
          </a:p>
          <a:p>
            <a:pPr indent="800100">
              <a:lnSpc>
                <a:spcPts val="2400"/>
              </a:lnSpc>
              <a:spcBef>
                <a:spcPts val="0"/>
              </a:spcBef>
              <a:spcAft>
                <a:spcPts val="0"/>
              </a:spcAft>
              <a:buNone/>
            </a:pPr>
            <a:r>
              <a:rPr lang="en-US" altLang="zh-CN" sz="1600" dirty="0">
                <a:solidFill>
                  <a:srgbClr val="FF0000"/>
                </a:solidFill>
              </a:rPr>
              <a:t>border-image: </a:t>
            </a:r>
            <a:r>
              <a:rPr lang="en-US" altLang="zh-CN" sz="1600" dirty="0" err="1">
                <a:solidFill>
                  <a:srgbClr val="FF0000"/>
                </a:solidFill>
              </a:rPr>
              <a:t>url</a:t>
            </a:r>
            <a:r>
              <a:rPr lang="en-US" altLang="zh-CN" sz="1600" dirty="0">
                <a:solidFill>
                  <a:srgbClr val="FF0000"/>
                </a:solidFill>
              </a:rPr>
              <a:t>(“border.png”) 27/15px/10px round; </a:t>
            </a:r>
          </a:p>
          <a:p>
            <a:pPr marL="541338" indent="0">
              <a:lnSpc>
                <a:spcPts val="2400"/>
              </a:lnSpc>
              <a:spcBef>
                <a:spcPts val="0"/>
              </a:spcBef>
              <a:spcAft>
                <a:spcPts val="0"/>
              </a:spcAft>
              <a:buNone/>
            </a:pPr>
            <a:r>
              <a:rPr lang="en-US" altLang="zh-CN" sz="1600" dirty="0">
                <a:solidFill>
                  <a:srgbClr val="FF0000"/>
                </a:solidFill>
              </a:rPr>
              <a:t>}</a:t>
            </a:r>
            <a:endParaRPr lang="zh-CN" altLang="en-US" sz="1600" dirty="0">
              <a:solidFill>
                <a:srgbClr val="FF0000"/>
              </a:solidFill>
            </a:endParaRPr>
          </a:p>
        </p:txBody>
      </p:sp>
      <p:sp>
        <p:nvSpPr>
          <p:cNvPr id="6" name="Rectangle 2">
            <a:extLst>
              <a:ext uri="{FF2B5EF4-FFF2-40B4-BE49-F238E27FC236}">
                <a16:creationId xmlns:a16="http://schemas.microsoft.com/office/drawing/2014/main" id="{D6BE8DC6-5C75-4EDD-B096-70999E65D107}"/>
              </a:ext>
            </a:extLst>
          </p:cNvPr>
          <p:cNvSpPr>
            <a:spLocks noGrp="1" noChangeArrowheads="1"/>
          </p:cNvSpPr>
          <p:nvPr>
            <p:ph type="title"/>
          </p:nvPr>
        </p:nvSpPr>
        <p:spPr>
          <a:xfrm>
            <a:off x="989022" y="73827"/>
            <a:ext cx="7761287" cy="567929"/>
          </a:xfrm>
        </p:spPr>
        <p:txBody>
          <a:bodyPr/>
          <a:lstStyle/>
          <a:p>
            <a:r>
              <a:rPr lang="en-US" altLang="zh-CN" dirty="0"/>
              <a:t>13.6.3 CSS3 </a:t>
            </a:r>
            <a:r>
              <a:rPr lang="zh-CN" altLang="en-US" dirty="0"/>
              <a:t>边框</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图像边框的应用</a:t>
            </a:r>
          </a:p>
        </p:txBody>
      </p:sp>
      <p:sp>
        <p:nvSpPr>
          <p:cNvPr id="3" name="内容占位符 2"/>
          <p:cNvSpPr>
            <a:spLocks noGrp="1"/>
          </p:cNvSpPr>
          <p:nvPr>
            <p:ph idx="1"/>
          </p:nvPr>
        </p:nvSpPr>
        <p:spPr>
          <a:xfrm>
            <a:off x="533400" y="819150"/>
            <a:ext cx="4800600" cy="3886199"/>
          </a:xfrm>
        </p:spPr>
        <p:txBody>
          <a:bodyPr/>
          <a:lstStyle/>
          <a:p>
            <a:pPr>
              <a:lnSpc>
                <a:spcPts val="1400"/>
              </a:lnSpc>
              <a:spcBef>
                <a:spcPts val="0"/>
              </a:spcBef>
              <a:spcAft>
                <a:spcPts val="0"/>
              </a:spcAft>
              <a:buNone/>
            </a:pPr>
            <a:r>
              <a:rPr lang="en-US" altLang="zh-CN" sz="1400" dirty="0"/>
              <a:t>&lt;!-- edu_13_6_3.html --&gt;</a:t>
            </a:r>
          </a:p>
          <a:p>
            <a:pPr>
              <a:lnSpc>
                <a:spcPts val="1400"/>
              </a:lnSpc>
              <a:spcBef>
                <a:spcPts val="0"/>
              </a:spcBef>
              <a:spcAft>
                <a:spcPts val="0"/>
              </a:spcAft>
              <a:buNone/>
            </a:pPr>
            <a:r>
              <a:rPr lang="en-US" altLang="zh-CN" sz="1400" dirty="0"/>
              <a:t>&lt;!</a:t>
            </a:r>
            <a:r>
              <a:rPr lang="en-US" altLang="zh-CN" sz="1400" dirty="0" err="1"/>
              <a:t>doctype</a:t>
            </a:r>
            <a:r>
              <a:rPr lang="en-US" altLang="zh-CN" sz="1400" dirty="0"/>
              <a:t> html&gt;</a:t>
            </a:r>
          </a:p>
          <a:p>
            <a:pPr>
              <a:lnSpc>
                <a:spcPts val="1400"/>
              </a:lnSpc>
              <a:spcBef>
                <a:spcPts val="0"/>
              </a:spcBef>
              <a:spcAft>
                <a:spcPts val="0"/>
              </a:spcAft>
              <a:buNone/>
            </a:pPr>
            <a:r>
              <a:rPr lang="en-US" altLang="zh-CN" sz="1400" dirty="0"/>
              <a:t>&lt;html </a:t>
            </a:r>
            <a:r>
              <a:rPr lang="en-US" altLang="zh-CN" sz="1400" dirty="0" err="1"/>
              <a:t>lang</a:t>
            </a:r>
            <a:r>
              <a:rPr lang="en-US" altLang="zh-CN" sz="1400" dirty="0"/>
              <a:t>="en"&gt;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&lt;meta </a:t>
            </a:r>
            <a:r>
              <a:rPr lang="en-US" altLang="zh-CN" sz="1400" dirty="0" err="1"/>
              <a:t>charset</a:t>
            </a:r>
            <a:r>
              <a:rPr lang="en-US" altLang="zh-CN" sz="1400" dirty="0"/>
              <a:t>="UTF-8"&gt;</a:t>
            </a:r>
          </a:p>
          <a:p>
            <a:pPr>
              <a:lnSpc>
                <a:spcPts val="1400"/>
              </a:lnSpc>
              <a:spcBef>
                <a:spcPts val="0"/>
              </a:spcBef>
              <a:spcAft>
                <a:spcPts val="0"/>
              </a:spcAft>
              <a:buNone/>
            </a:pPr>
            <a:r>
              <a:rPr lang="en-US" altLang="zh-CN" sz="1400" dirty="0"/>
              <a:t>&lt;title&gt;CSS3</a:t>
            </a:r>
            <a:r>
              <a:rPr lang="zh-CN" altLang="en-US" sz="1400" dirty="0"/>
              <a:t>图像边框的应用</a:t>
            </a:r>
            <a:r>
              <a:rPr lang="en-US" altLang="zh-CN" sz="1400" dirty="0"/>
              <a:t>&lt;/title&gt;</a:t>
            </a:r>
          </a:p>
          <a:p>
            <a:pPr>
              <a:lnSpc>
                <a:spcPts val="1400"/>
              </a:lnSpc>
              <a:spcBef>
                <a:spcPts val="0"/>
              </a:spcBef>
              <a:spcAft>
                <a:spcPts val="0"/>
              </a:spcAft>
              <a:buNone/>
            </a:pPr>
            <a:r>
              <a:rPr lang="en-US" altLang="zh-CN" sz="1400" dirty="0"/>
              <a:t>&lt;style type="text/</a:t>
            </a:r>
            <a:r>
              <a:rPr lang="en-US" altLang="zh-CN" sz="1400" dirty="0" err="1"/>
              <a:t>css</a:t>
            </a:r>
            <a:r>
              <a:rPr lang="en-US" altLang="zh-CN" sz="1400" dirty="0"/>
              <a:t>"&gt;	</a:t>
            </a:r>
          </a:p>
          <a:p>
            <a:pPr>
              <a:lnSpc>
                <a:spcPts val="1400"/>
              </a:lnSpc>
              <a:spcBef>
                <a:spcPts val="0"/>
              </a:spcBef>
              <a:spcAft>
                <a:spcPts val="0"/>
              </a:spcAft>
              <a:buNone/>
            </a:pPr>
            <a:r>
              <a:rPr lang="en-US" altLang="zh-CN" sz="1400" dirty="0"/>
              <a:t>div{float:left;width:120px;height:120px;margin:30px 30px;background:#dadada;border:1em solid #00cc66;padding:5px;	}</a:t>
            </a:r>
          </a:p>
          <a:p>
            <a:pPr>
              <a:lnSpc>
                <a:spcPts val="1400"/>
              </a:lnSpc>
              <a:spcBef>
                <a:spcPts val="0"/>
              </a:spcBef>
              <a:spcAft>
                <a:spcPts val="0"/>
              </a:spcAft>
              <a:buNone/>
            </a:pPr>
            <a:r>
              <a:rPr lang="en-US" altLang="zh-CN" sz="1400" dirty="0"/>
              <a:t>#div1{border-</a:t>
            </a:r>
            <a:r>
              <a:rPr lang="en-US" altLang="zh-CN" sz="1400" dirty="0" err="1"/>
              <a:t>image:url</a:t>
            </a:r>
            <a:r>
              <a:rPr lang="en-US" altLang="zh-CN" sz="1400" dirty="0"/>
              <a:t>("</a:t>
            </a:r>
            <a:r>
              <a:rPr lang="en-US" altLang="zh-CN" sz="1400" dirty="0" err="1"/>
              <a:t>border.png</a:t>
            </a:r>
            <a:r>
              <a:rPr lang="en-US" altLang="zh-CN" sz="1400" dirty="0"/>
              <a:t>") 27 </a:t>
            </a:r>
            <a:r>
              <a:rPr lang="en-US" altLang="zh-CN" sz="1400" dirty="0" err="1"/>
              <a:t>27</a:t>
            </a:r>
            <a:r>
              <a:rPr lang="en-US" altLang="zh-CN" sz="1400" dirty="0"/>
              <a:t> stretch;}</a:t>
            </a:r>
          </a:p>
          <a:p>
            <a:pPr>
              <a:lnSpc>
                <a:spcPts val="1400"/>
              </a:lnSpc>
              <a:spcBef>
                <a:spcPts val="0"/>
              </a:spcBef>
              <a:spcAft>
                <a:spcPts val="0"/>
              </a:spcAft>
              <a:buNone/>
            </a:pPr>
            <a:r>
              <a:rPr lang="en-US" altLang="zh-CN" sz="1400" dirty="0"/>
              <a:t>#div2{border-</a:t>
            </a:r>
            <a:r>
              <a:rPr lang="en-US" altLang="zh-CN" sz="1400" dirty="0" err="1"/>
              <a:t>image:url</a:t>
            </a:r>
            <a:r>
              <a:rPr lang="en-US" altLang="zh-CN" sz="1400" dirty="0"/>
              <a:t>("</a:t>
            </a:r>
            <a:r>
              <a:rPr lang="en-US" altLang="zh-CN" sz="1400" dirty="0" err="1"/>
              <a:t>border.png</a:t>
            </a:r>
            <a:r>
              <a:rPr lang="en-US" altLang="zh-CN" sz="1400" dirty="0"/>
              <a:t>") 27 </a:t>
            </a:r>
            <a:r>
              <a:rPr lang="en-US" altLang="zh-CN" sz="1400" dirty="0" err="1"/>
              <a:t>27</a:t>
            </a:r>
            <a:r>
              <a:rPr lang="en-US" altLang="zh-CN" sz="1400" dirty="0"/>
              <a:t>  round;}</a:t>
            </a:r>
          </a:p>
          <a:p>
            <a:pPr>
              <a:lnSpc>
                <a:spcPts val="1400"/>
              </a:lnSpc>
              <a:spcBef>
                <a:spcPts val="0"/>
              </a:spcBef>
              <a:spcAft>
                <a:spcPts val="0"/>
              </a:spcAft>
              <a:buNone/>
            </a:pPr>
            <a:r>
              <a:rPr lang="en-US" altLang="zh-CN" sz="1400" dirty="0"/>
              <a:t>#div3{border-</a:t>
            </a:r>
            <a:r>
              <a:rPr lang="en-US" altLang="zh-CN" sz="1400" dirty="0" err="1"/>
              <a:t>image:url</a:t>
            </a:r>
            <a:r>
              <a:rPr lang="en-US" altLang="zh-CN" sz="1400" dirty="0"/>
              <a:t>("</a:t>
            </a:r>
            <a:r>
              <a:rPr lang="en-US" altLang="zh-CN" sz="1400" dirty="0" err="1"/>
              <a:t>border.png</a:t>
            </a:r>
            <a:r>
              <a:rPr lang="en-US" altLang="zh-CN" sz="1400" dirty="0"/>
              <a:t>") 27 </a:t>
            </a:r>
            <a:r>
              <a:rPr lang="en-US" altLang="zh-CN" sz="1400" dirty="0" err="1"/>
              <a:t>27</a:t>
            </a:r>
            <a:r>
              <a:rPr lang="en-US" altLang="zh-CN" sz="1400" dirty="0"/>
              <a:t>  repeat;}</a:t>
            </a:r>
          </a:p>
          <a:p>
            <a:pPr>
              <a:lnSpc>
                <a:spcPts val="1400"/>
              </a:lnSpc>
              <a:spcBef>
                <a:spcPts val="0"/>
              </a:spcBef>
              <a:spcAft>
                <a:spcPts val="0"/>
              </a:spcAft>
              <a:buNone/>
            </a:pPr>
            <a:r>
              <a:rPr lang="en-US" altLang="zh-CN" sz="1400" dirty="0"/>
              <a:t>&lt;/style&gt;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&lt;h3&gt;CSS3</a:t>
            </a:r>
            <a:r>
              <a:rPr lang="zh-CN" altLang="en-US" sz="1400" dirty="0">
                <a:latin typeface="Verdana" pitchFamily="34" charset="0"/>
                <a:cs typeface="Verdana" pitchFamily="34" charset="0"/>
              </a:rPr>
              <a:t>图像边框的应用</a:t>
            </a:r>
            <a:r>
              <a:rPr lang="en-US" altLang="zh-CN" sz="1400" dirty="0">
                <a:latin typeface="Verdana" pitchFamily="34" charset="0"/>
                <a:ea typeface="Verdana" pitchFamily="34" charset="0"/>
                <a:cs typeface="Verdana" pitchFamily="34" charset="0"/>
              </a:rPr>
              <a:t>&lt;/h3&gt;&lt;hr&gt;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id="div1" class=""&gt;&lt;p&gt;stretch&lt;/p&gt;&lt;/div&gt;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id="div2" class=""&gt;&lt;p&gt; round&lt;/p&gt;&lt;/div&gt;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id="div3" class=""&gt;&lt;p&gt;repeat&lt;/p&gt;&lt;/div&gt;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id="div4" class=""&gt;</a:t>
            </a:r>
          </a:p>
          <a:p>
            <a:pPr>
              <a:lnSpc>
                <a:spcPts val="1400"/>
              </a:lnSpc>
              <a:spcBef>
                <a:spcPts val="0"/>
              </a:spcBef>
              <a:spcAft>
                <a:spcPts val="0"/>
              </a:spcAft>
              <a:buNone/>
            </a:pPr>
            <a:endParaRPr lang="en-US" altLang="zh-CN" sz="1400" dirty="0">
              <a:latin typeface="Verdana" pitchFamily="34" charset="0"/>
              <a:ea typeface="Verdana" pitchFamily="34" charset="0"/>
              <a:cs typeface="Verdana" pitchFamily="34" charset="0"/>
            </a:endParaRPr>
          </a:p>
          <a:p>
            <a:pPr>
              <a:lnSpc>
                <a:spcPts val="1400"/>
              </a:lnSpc>
              <a:spcBef>
                <a:spcPts val="0"/>
              </a:spcBef>
              <a:spcAft>
                <a:spcPts val="0"/>
              </a:spcAft>
              <a:buNone/>
            </a:pPr>
            <a:endParaRPr lang="en-US" altLang="zh-CN" sz="1400" dirty="0"/>
          </a:p>
        </p:txBody>
      </p:sp>
      <p:sp>
        <p:nvSpPr>
          <p:cNvPr id="4" name="矩形 3"/>
          <p:cNvSpPr/>
          <p:nvPr/>
        </p:nvSpPr>
        <p:spPr>
          <a:xfrm>
            <a:off x="5410200" y="819989"/>
            <a:ext cx="3657600" cy="810478"/>
          </a:xfrm>
          <a:prstGeom prst="rect">
            <a:avLst/>
          </a:prstGeom>
        </p:spPr>
        <p:txBody>
          <a:bodyPr wrap="square">
            <a:spAutoFit/>
          </a:bodyPr>
          <a:lstStyle/>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&lt;p&gt;</a:t>
            </a:r>
            <a:r>
              <a:rPr lang="zh-CN" altLang="en-US" sz="1400" b="0" dirty="0">
                <a:latin typeface="Verdana" pitchFamily="34" charset="0"/>
                <a:cs typeface="Verdana" pitchFamily="34" charset="0"/>
              </a:rPr>
              <a:t>这是原图</a:t>
            </a: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img</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src</a:t>
            </a: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border.png</a:t>
            </a:r>
            <a:r>
              <a:rPr lang="en-US" altLang="zh-CN" sz="1400" b="0" dirty="0">
                <a:latin typeface="Verdana" pitchFamily="34" charset="0"/>
                <a:ea typeface="Verdana" pitchFamily="34" charset="0"/>
                <a:cs typeface="Verdana" pitchFamily="34" charset="0"/>
              </a:rPr>
              <a:t>" border="0" alt=""&gt;&lt;/p&gt;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&lt;/body&gt;&lt;/html&gt;</a:t>
            </a:r>
            <a:endParaRPr lang="zh-CN" altLang="en-US" sz="2400" b="0" dirty="0">
              <a:latin typeface="Verdana" pitchFamily="34" charset="0"/>
              <a:cs typeface="Verdana"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5853614" y="1657350"/>
            <a:ext cx="2452185" cy="299377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13.1.4 HTML5 </a:t>
            </a:r>
            <a:r>
              <a:rPr lang="zh-CN" altLang="en-US" dirty="0"/>
              <a:t>废除的元素与属性</a:t>
            </a:r>
          </a:p>
        </p:txBody>
      </p:sp>
      <p:sp>
        <p:nvSpPr>
          <p:cNvPr id="3" name="内容占位符 2"/>
          <p:cNvSpPr>
            <a:spLocks noGrp="1"/>
          </p:cNvSpPr>
          <p:nvPr>
            <p:ph idx="1"/>
          </p:nvPr>
        </p:nvSpPr>
        <p:spPr>
          <a:xfrm>
            <a:off x="533400" y="819151"/>
            <a:ext cx="8509000" cy="3810000"/>
          </a:xfrm>
        </p:spPr>
        <p:txBody>
          <a:bodyPr/>
          <a:lstStyle/>
          <a:p>
            <a:pPr marL="0" indent="0">
              <a:lnSpc>
                <a:spcPts val="3200"/>
              </a:lnSpc>
              <a:spcBef>
                <a:spcPts val="0"/>
              </a:spcBef>
              <a:spcAft>
                <a:spcPts val="0"/>
              </a:spcAft>
              <a:buNone/>
            </a:pPr>
            <a:r>
              <a:rPr lang="en-US" altLang="zh-CN" sz="1600" dirty="0"/>
              <a:t>       HTML4.01</a:t>
            </a:r>
            <a:r>
              <a:rPr lang="zh-CN" altLang="zh-CN" sz="1600" dirty="0"/>
              <a:t>之前有些标记被不赞成使用，</a:t>
            </a:r>
            <a:r>
              <a:rPr lang="en-US" altLang="zh-CN" sz="1600" dirty="0"/>
              <a:t>HTML5</a:t>
            </a:r>
            <a:r>
              <a:rPr lang="zh-CN" altLang="zh-CN" sz="1600" dirty="0"/>
              <a:t>已经淘汰了，建议使用</a:t>
            </a:r>
            <a:r>
              <a:rPr lang="en-US" altLang="zh-CN" sz="1600" dirty="0"/>
              <a:t>CSS</a:t>
            </a:r>
            <a:r>
              <a:rPr lang="zh-CN" altLang="zh-CN" sz="1600" dirty="0"/>
              <a:t>来替代。还有些标记</a:t>
            </a:r>
            <a:r>
              <a:rPr lang="en-US" altLang="zh-CN" sz="1600" dirty="0"/>
              <a:t>HTML5</a:t>
            </a:r>
            <a:r>
              <a:rPr lang="zh-CN" altLang="zh-CN" sz="1600" dirty="0"/>
              <a:t>已经不再支持，所以也需要淘汰。</a:t>
            </a:r>
            <a:r>
              <a:rPr lang="en-US" altLang="zh-CN" sz="1600" dirty="0"/>
              <a:t> HTML5</a:t>
            </a:r>
            <a:r>
              <a:rPr lang="zh-CN" altLang="en-US" sz="1600" dirty="0"/>
              <a:t>废除属性如</a:t>
            </a:r>
            <a:r>
              <a:rPr lang="zh-CN" altLang="zh-CN" sz="1600" dirty="0"/>
              <a:t>表</a:t>
            </a:r>
            <a:r>
              <a:rPr lang="en-US" altLang="zh-CN" sz="1600" dirty="0"/>
              <a:t>13-3</a:t>
            </a:r>
            <a:r>
              <a:rPr lang="zh-CN" altLang="zh-CN" sz="1600" dirty="0"/>
              <a:t>所示。</a:t>
            </a:r>
            <a:endParaRPr lang="en-US" altLang="zh-CN" sz="1600" dirty="0"/>
          </a:p>
          <a:p>
            <a:pPr marL="0" indent="0">
              <a:lnSpc>
                <a:spcPts val="3200"/>
              </a:lnSpc>
              <a:spcBef>
                <a:spcPts val="0"/>
              </a:spcBef>
              <a:spcAft>
                <a:spcPts val="0"/>
              </a:spcAft>
              <a:buNone/>
            </a:pPr>
            <a:r>
              <a:rPr lang="en-US" altLang="zh-CN" sz="1600" dirty="0"/>
              <a:t>(1) </a:t>
            </a:r>
            <a:r>
              <a:rPr lang="zh-CN" altLang="zh-CN" sz="1600" dirty="0"/>
              <a:t>纯表现的元素。如</a:t>
            </a:r>
            <a:r>
              <a:rPr lang="en-US" altLang="zh-CN" sz="1600" dirty="0"/>
              <a:t>font</a:t>
            </a:r>
            <a:r>
              <a:rPr lang="zh-CN" altLang="zh-CN" sz="1600" dirty="0"/>
              <a:t>、</a:t>
            </a:r>
            <a:r>
              <a:rPr lang="en-US" altLang="zh-CN" sz="1600" dirty="0"/>
              <a:t>basefont</a:t>
            </a:r>
            <a:r>
              <a:rPr lang="zh-CN" altLang="zh-CN" sz="1600" dirty="0"/>
              <a:t>、</a:t>
            </a:r>
            <a:r>
              <a:rPr lang="en-US" altLang="zh-CN" sz="1600" dirty="0"/>
              <a:t>center</a:t>
            </a:r>
            <a:r>
              <a:rPr lang="zh-CN" altLang="zh-CN" sz="1600" dirty="0"/>
              <a:t>、</a:t>
            </a:r>
            <a:r>
              <a:rPr lang="en-US" altLang="zh-CN" sz="1600" dirty="0"/>
              <a:t>big</a:t>
            </a:r>
            <a:r>
              <a:rPr lang="zh-CN" altLang="zh-CN" sz="1600" dirty="0"/>
              <a:t>、</a:t>
            </a:r>
            <a:r>
              <a:rPr lang="en-US" altLang="zh-CN" sz="1600" dirty="0"/>
              <a:t>s</a:t>
            </a:r>
            <a:r>
              <a:rPr lang="zh-CN" altLang="zh-CN" sz="1600" dirty="0"/>
              <a:t>、</a:t>
            </a:r>
            <a:r>
              <a:rPr lang="en-US" altLang="zh-CN" sz="1600" dirty="0"/>
              <a:t>u</a:t>
            </a:r>
            <a:r>
              <a:rPr lang="zh-CN" altLang="zh-CN" sz="1600" dirty="0"/>
              <a:t>、</a:t>
            </a:r>
            <a:r>
              <a:rPr lang="en-US" altLang="zh-CN" sz="1600" dirty="0"/>
              <a:t>strike</a:t>
            </a:r>
            <a:r>
              <a:rPr lang="zh-CN" altLang="zh-CN" sz="1600" dirty="0"/>
              <a:t>、</a:t>
            </a:r>
            <a:r>
              <a:rPr lang="en-US" altLang="zh-CN" sz="1600" dirty="0" err="1"/>
              <a:t>tt</a:t>
            </a:r>
            <a:r>
              <a:rPr lang="zh-CN" altLang="zh-CN" sz="1600" dirty="0"/>
              <a:t>。</a:t>
            </a:r>
            <a:endParaRPr lang="en-US" altLang="zh-CN" sz="1600" dirty="0"/>
          </a:p>
          <a:p>
            <a:pPr marL="0" indent="0">
              <a:lnSpc>
                <a:spcPts val="3200"/>
              </a:lnSpc>
              <a:spcBef>
                <a:spcPts val="0"/>
              </a:spcBef>
              <a:spcAft>
                <a:spcPts val="0"/>
              </a:spcAft>
              <a:buNone/>
            </a:pPr>
            <a:r>
              <a:rPr lang="en-US" altLang="zh-CN" sz="1600" dirty="0"/>
              <a:t>(2) </a:t>
            </a:r>
            <a:r>
              <a:rPr lang="zh-CN" altLang="zh-CN" sz="1600" dirty="0"/>
              <a:t>对可用性产生负面影响的元素。如</a:t>
            </a:r>
            <a:r>
              <a:rPr lang="en-US" altLang="zh-CN" sz="1600" dirty="0"/>
              <a:t>frameset</a:t>
            </a:r>
            <a:r>
              <a:rPr lang="zh-CN" altLang="zh-CN" sz="1600" dirty="0"/>
              <a:t>、</a:t>
            </a:r>
            <a:r>
              <a:rPr lang="en-US" altLang="zh-CN" sz="1600" dirty="0"/>
              <a:t>frame</a:t>
            </a:r>
            <a:r>
              <a:rPr lang="zh-CN" altLang="zh-CN" sz="1600" dirty="0"/>
              <a:t>、</a:t>
            </a:r>
            <a:r>
              <a:rPr lang="en-US" altLang="zh-CN" sz="1600" dirty="0"/>
              <a:t>noframes</a:t>
            </a:r>
            <a:r>
              <a:rPr lang="zh-CN" altLang="zh-CN" sz="1600" dirty="0"/>
              <a:t>等元素。</a:t>
            </a:r>
            <a:r>
              <a:rPr lang="en-US" altLang="zh-CN" sz="1600" dirty="0"/>
              <a:t>HTML5</a:t>
            </a:r>
            <a:r>
              <a:rPr lang="zh-CN" altLang="zh-CN" sz="1600" dirty="0"/>
              <a:t>只支持浮动框架（内联框架）</a:t>
            </a:r>
            <a:r>
              <a:rPr lang="en-US" altLang="zh-CN" sz="1600" dirty="0"/>
              <a:t>iframe</a:t>
            </a:r>
            <a:r>
              <a:rPr lang="zh-CN" altLang="zh-CN" sz="1600" dirty="0"/>
              <a:t>元素。</a:t>
            </a:r>
            <a:endParaRPr lang="en-US" altLang="zh-CN" sz="1600" dirty="0"/>
          </a:p>
          <a:p>
            <a:pPr marL="0" indent="0">
              <a:lnSpc>
                <a:spcPts val="3200"/>
              </a:lnSpc>
              <a:spcBef>
                <a:spcPts val="0"/>
              </a:spcBef>
              <a:spcAft>
                <a:spcPts val="0"/>
              </a:spcAft>
              <a:buNone/>
            </a:pPr>
            <a:r>
              <a:rPr lang="en-US" altLang="zh-CN" sz="1600" dirty="0"/>
              <a:t>(3) </a:t>
            </a:r>
            <a:r>
              <a:rPr lang="zh-CN" altLang="zh-CN" sz="1600" dirty="0"/>
              <a:t>易产生混淆的元素。如</a:t>
            </a:r>
            <a:r>
              <a:rPr lang="en-US" altLang="zh-CN" sz="1600" dirty="0"/>
              <a:t>acronym</a:t>
            </a:r>
            <a:r>
              <a:rPr lang="zh-CN" altLang="zh-CN" sz="1600" dirty="0"/>
              <a:t>、</a:t>
            </a:r>
            <a:r>
              <a:rPr lang="en-US" altLang="zh-CN" sz="1600" dirty="0"/>
              <a:t>applet</a:t>
            </a:r>
            <a:r>
              <a:rPr lang="zh-CN" altLang="zh-CN" sz="1600" dirty="0"/>
              <a:t>、</a:t>
            </a:r>
            <a:r>
              <a:rPr lang="en-US" altLang="zh-CN" sz="1600" dirty="0"/>
              <a:t>isindex</a:t>
            </a:r>
            <a:r>
              <a:rPr lang="zh-CN" altLang="zh-CN" sz="1600" dirty="0"/>
              <a:t>、</a:t>
            </a:r>
            <a:r>
              <a:rPr lang="en-US" altLang="zh-CN" sz="1600" dirty="0"/>
              <a:t>dir</a:t>
            </a:r>
            <a:r>
              <a:rPr lang="zh-CN" altLang="zh-CN" sz="1600" dirty="0"/>
              <a:t>等元素。</a:t>
            </a:r>
            <a:endParaRPr lang="en-US" altLang="zh-CN" sz="1600" dirty="0"/>
          </a:p>
          <a:p>
            <a:pPr marL="0" indent="0">
              <a:lnSpc>
                <a:spcPts val="3200"/>
              </a:lnSpc>
              <a:spcBef>
                <a:spcPts val="0"/>
              </a:spcBef>
              <a:spcAft>
                <a:spcPts val="0"/>
              </a:spcAft>
              <a:buNone/>
            </a:pPr>
            <a:r>
              <a:rPr lang="en-US" altLang="zh-CN" sz="1600" dirty="0"/>
              <a:t>(4) </a:t>
            </a:r>
            <a:r>
              <a:rPr lang="zh-CN" altLang="zh-CN" sz="1600" dirty="0"/>
              <a:t>废除只有部分浏览器支持的元素。如</a:t>
            </a:r>
            <a:r>
              <a:rPr lang="en-US" altLang="zh-CN" sz="1600" dirty="0"/>
              <a:t>blink</a:t>
            </a:r>
            <a:r>
              <a:rPr lang="zh-CN" altLang="zh-CN" sz="1600" dirty="0"/>
              <a:t>、</a:t>
            </a:r>
            <a:r>
              <a:rPr lang="en-US" altLang="zh-CN" sz="1600" dirty="0"/>
              <a:t>bgsound</a:t>
            </a:r>
            <a:r>
              <a:rPr lang="zh-CN" altLang="zh-CN" sz="1600" dirty="0"/>
              <a:t>、</a:t>
            </a:r>
            <a:r>
              <a:rPr lang="en-US" altLang="zh-CN" sz="1600" dirty="0"/>
              <a:t>marquee</a:t>
            </a:r>
            <a:r>
              <a:rPr lang="zh-CN" altLang="zh-CN" sz="1600" dirty="0"/>
              <a:t>等元素。</a:t>
            </a:r>
            <a:endParaRPr lang="en-US" altLang="zh-CN" sz="1600" dirty="0"/>
          </a:p>
          <a:p>
            <a:pPr marL="0" indent="0">
              <a:lnSpc>
                <a:spcPts val="3200"/>
              </a:lnSpc>
              <a:spcBef>
                <a:spcPts val="0"/>
              </a:spcBef>
              <a:spcAft>
                <a:spcPts val="0"/>
              </a:spcAft>
              <a:buNone/>
            </a:pPr>
            <a:r>
              <a:rPr lang="en-US" altLang="zh-CN" sz="1600" dirty="0"/>
              <a:t>(5) </a:t>
            </a:r>
            <a:r>
              <a:rPr lang="zh-CN" altLang="zh-CN" sz="1600" dirty="0"/>
              <a:t>其它被废除的元素。如废除</a:t>
            </a:r>
            <a:r>
              <a:rPr lang="en-US" altLang="zh-CN" sz="1600" dirty="0"/>
              <a:t>rb</a:t>
            </a:r>
            <a:r>
              <a:rPr lang="zh-CN" altLang="zh-CN" sz="1600" dirty="0"/>
              <a:t>，使用</a:t>
            </a:r>
            <a:r>
              <a:rPr lang="en-US" altLang="zh-CN" sz="1600" dirty="0"/>
              <a:t>ruby</a:t>
            </a:r>
            <a:r>
              <a:rPr lang="zh-CN" altLang="zh-CN" sz="1600" dirty="0"/>
              <a:t>替代；废除</a:t>
            </a:r>
            <a:r>
              <a:rPr lang="en-US" altLang="zh-CN" sz="1600" dirty="0"/>
              <a:t>listing</a:t>
            </a:r>
            <a:r>
              <a:rPr lang="zh-CN" altLang="zh-CN" sz="1600" dirty="0"/>
              <a:t>使用</a:t>
            </a:r>
            <a:r>
              <a:rPr lang="en-US" altLang="zh-CN" sz="1600" dirty="0"/>
              <a:t>pre</a:t>
            </a:r>
            <a:r>
              <a:rPr lang="zh-CN" altLang="zh-CN" sz="1600" dirty="0"/>
              <a:t>替代；废除</a:t>
            </a:r>
            <a:r>
              <a:rPr lang="en-US" altLang="zh-CN" sz="1600" dirty="0"/>
              <a:t>xmp</a:t>
            </a:r>
            <a:r>
              <a:rPr lang="zh-CN" altLang="zh-CN" sz="1600" dirty="0"/>
              <a:t>使用</a:t>
            </a:r>
            <a:r>
              <a:rPr lang="en-US" altLang="zh-CN" sz="1600" dirty="0"/>
              <a:t>code</a:t>
            </a:r>
            <a:r>
              <a:rPr lang="zh-CN" altLang="zh-CN" sz="1600" dirty="0"/>
              <a:t>替代；废除</a:t>
            </a:r>
            <a:r>
              <a:rPr lang="en-US" altLang="zh-CN" sz="1600" dirty="0"/>
              <a:t>nextid</a:t>
            </a:r>
            <a:r>
              <a:rPr lang="zh-CN" altLang="zh-CN" sz="1600" dirty="0"/>
              <a:t>使用</a:t>
            </a:r>
            <a:r>
              <a:rPr lang="en-US" altLang="zh-CN" sz="1600" dirty="0"/>
              <a:t>guids</a:t>
            </a:r>
            <a:r>
              <a:rPr lang="zh-CN" altLang="zh-CN" sz="1600" dirty="0"/>
              <a:t>替代；废除</a:t>
            </a:r>
            <a:r>
              <a:rPr lang="en-US" altLang="zh-CN" sz="1600" dirty="0"/>
              <a:t>plaintex</a:t>
            </a:r>
            <a:r>
              <a:rPr lang="zh-CN" altLang="zh-CN" sz="1600" dirty="0"/>
              <a:t>使用</a:t>
            </a:r>
            <a:r>
              <a:rPr lang="en-US" altLang="zh-CN" sz="1600" dirty="0"/>
              <a:t>“text/</a:t>
            </a:r>
            <a:r>
              <a:rPr lang="en-US" altLang="zh-CN" sz="1600" dirty="0" err="1"/>
              <a:t>plian”MIME</a:t>
            </a:r>
            <a:r>
              <a:rPr lang="zh-CN" altLang="zh-CN" sz="1600" dirty="0"/>
              <a:t>类型替代。</a:t>
            </a:r>
            <a:endParaRPr lang="zh-CN" altLang="en-US" sz="16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131075" name="Rectangle 3"/>
          <p:cNvSpPr>
            <a:spLocks noGrp="1" noChangeArrowheads="1"/>
          </p:cNvSpPr>
          <p:nvPr>
            <p:ph idx="1"/>
          </p:nvPr>
        </p:nvSpPr>
        <p:spPr>
          <a:xfrm>
            <a:off x="533400" y="819150"/>
            <a:ext cx="8534400" cy="3886200"/>
          </a:xfrm>
        </p:spPr>
        <p:txBody>
          <a:bodyPr/>
          <a:lstStyle/>
          <a:p>
            <a:pPr marL="0" indent="0">
              <a:lnSpc>
                <a:spcPts val="2800"/>
              </a:lnSpc>
              <a:spcBef>
                <a:spcPts val="0"/>
              </a:spcBef>
              <a:spcAft>
                <a:spcPts val="0"/>
              </a:spcAft>
              <a:buNone/>
            </a:pPr>
            <a:r>
              <a:rPr lang="en-US" altLang="zh-CN" sz="1600" b="1" dirty="0"/>
              <a:t>1</a:t>
            </a:r>
            <a:r>
              <a:rPr lang="zh-CN" altLang="en-US" sz="1600" b="1" dirty="0"/>
              <a:t>、</a:t>
            </a:r>
            <a:r>
              <a:rPr lang="en-US" altLang="zh-CN" sz="1600" b="1" dirty="0"/>
              <a:t>CSS3 2D </a:t>
            </a:r>
            <a:r>
              <a:rPr lang="zh-CN" altLang="en-US" sz="1600" b="1" dirty="0"/>
              <a:t>转换</a:t>
            </a:r>
          </a:p>
          <a:p>
            <a:pPr marL="0" indent="0">
              <a:lnSpc>
                <a:spcPts val="2800"/>
              </a:lnSpc>
              <a:spcBef>
                <a:spcPts val="0"/>
              </a:spcBef>
              <a:spcAft>
                <a:spcPts val="0"/>
              </a:spcAft>
              <a:buNone/>
            </a:pPr>
            <a:r>
              <a:rPr lang="en-US" altLang="zh-CN" sz="1600" dirty="0"/>
              <a:t>     CSS3 2D </a:t>
            </a:r>
            <a:r>
              <a:rPr lang="zh-CN" altLang="en-US" sz="1600" dirty="0"/>
              <a:t>转换常用方法有</a:t>
            </a:r>
            <a:r>
              <a:rPr lang="en-US" altLang="zh-CN" sz="1600" dirty="0"/>
              <a:t>translate()</a:t>
            </a:r>
            <a:r>
              <a:rPr lang="zh-CN" altLang="en-US" sz="1600" dirty="0"/>
              <a:t>、</a:t>
            </a:r>
            <a:r>
              <a:rPr lang="en-US" altLang="zh-CN" sz="1600" dirty="0"/>
              <a:t>rotate()</a:t>
            </a:r>
            <a:r>
              <a:rPr lang="zh-CN" altLang="en-US" sz="1600" dirty="0"/>
              <a:t>、</a:t>
            </a:r>
            <a:r>
              <a:rPr lang="en-US" altLang="zh-CN" sz="1600" dirty="0"/>
              <a:t>scale()</a:t>
            </a:r>
            <a:r>
              <a:rPr lang="zh-CN" altLang="en-US" sz="1600" dirty="0"/>
              <a:t>、</a:t>
            </a:r>
            <a:r>
              <a:rPr lang="en-US" altLang="zh-CN" sz="1600" dirty="0"/>
              <a:t>skew()</a:t>
            </a:r>
            <a:r>
              <a:rPr lang="zh-CN" altLang="en-US" sz="1600" dirty="0"/>
              <a:t>、</a:t>
            </a:r>
            <a:r>
              <a:rPr lang="en-US" altLang="zh-CN" sz="1600" dirty="0"/>
              <a:t>matrix()</a:t>
            </a:r>
            <a:r>
              <a:rPr lang="zh-CN" altLang="en-US" sz="1600" dirty="0"/>
              <a:t>。</a:t>
            </a:r>
          </a:p>
          <a:p>
            <a:pPr>
              <a:lnSpc>
                <a:spcPts val="2800"/>
              </a:lnSpc>
              <a:spcBef>
                <a:spcPts val="0"/>
              </a:spcBef>
              <a:spcAft>
                <a:spcPts val="0"/>
              </a:spcAft>
            </a:pPr>
            <a:r>
              <a:rPr lang="zh-CN" altLang="en-US" sz="1600" dirty="0"/>
              <a:t>  位移</a:t>
            </a:r>
            <a:r>
              <a:rPr lang="en-US" altLang="zh-CN" sz="1600" dirty="0"/>
              <a:t>translate(</a:t>
            </a:r>
            <a:r>
              <a:rPr lang="en-US" altLang="zh-CN" sz="1600" dirty="0" err="1"/>
              <a:t>x,y</a:t>
            </a:r>
            <a:r>
              <a:rPr lang="en-US" altLang="zh-CN" sz="1600" dirty="0"/>
              <a:t>)</a:t>
            </a:r>
          </a:p>
          <a:p>
            <a:pPr marL="0" indent="0">
              <a:lnSpc>
                <a:spcPts val="2800"/>
              </a:lnSpc>
              <a:spcBef>
                <a:spcPts val="0"/>
              </a:spcBef>
              <a:spcAft>
                <a:spcPts val="0"/>
              </a:spcAft>
              <a:buNone/>
            </a:pPr>
            <a:r>
              <a:rPr lang="en-US" altLang="zh-CN" sz="1600" dirty="0"/>
              <a:t>     translate(</a:t>
            </a:r>
            <a:r>
              <a:rPr lang="en-US" altLang="zh-CN" sz="1600" dirty="0" err="1"/>
              <a:t>x,y</a:t>
            </a:r>
            <a:r>
              <a:rPr lang="en-US" altLang="zh-CN" sz="1600" dirty="0"/>
              <a:t>)</a:t>
            </a:r>
            <a:r>
              <a:rPr lang="zh-CN" altLang="en-US" sz="1600" dirty="0"/>
              <a:t>方法的作用是将元素从当前位置根据给定的</a:t>
            </a:r>
            <a:r>
              <a:rPr lang="en-US" altLang="zh-CN" sz="1600" dirty="0"/>
              <a:t>x </a:t>
            </a:r>
            <a:r>
              <a:rPr lang="zh-CN" altLang="en-US" sz="1600" dirty="0"/>
              <a:t>轴坐标和</a:t>
            </a:r>
            <a:r>
              <a:rPr lang="en-US" altLang="zh-CN" sz="1600" dirty="0"/>
              <a:t>y </a:t>
            </a:r>
            <a:r>
              <a:rPr lang="zh-CN" altLang="en-US" sz="1600" dirty="0"/>
              <a:t>轴坐标进行移动。</a:t>
            </a:r>
            <a:r>
              <a:rPr lang="en-US" altLang="zh-CN" sz="1600" dirty="0"/>
              <a:t>x </a:t>
            </a:r>
            <a:r>
              <a:rPr lang="zh-CN" altLang="en-US" sz="1600" dirty="0"/>
              <a:t>表示</a:t>
            </a:r>
            <a:r>
              <a:rPr lang="en-US" altLang="zh-CN" sz="1600" dirty="0"/>
              <a:t>left</a:t>
            </a:r>
            <a:r>
              <a:rPr lang="zh-CN" altLang="en-US" sz="1600" dirty="0"/>
              <a:t>，父元素的左边界；</a:t>
            </a:r>
            <a:r>
              <a:rPr lang="en-US" altLang="zh-CN" sz="1600" dirty="0"/>
              <a:t>y </a:t>
            </a:r>
            <a:r>
              <a:rPr lang="zh-CN" altLang="en-US" sz="1600" dirty="0"/>
              <a:t>表示</a:t>
            </a:r>
            <a:r>
              <a:rPr lang="en-US" altLang="zh-CN" sz="1600" dirty="0"/>
              <a:t>top</a:t>
            </a:r>
            <a:r>
              <a:rPr lang="zh-CN" altLang="en-US" sz="1600" dirty="0"/>
              <a:t>，父元素的上边界。</a:t>
            </a:r>
            <a:r>
              <a:rPr lang="en-US" altLang="zh-CN" sz="1600" dirty="0"/>
              <a:t>translate()</a:t>
            </a:r>
            <a:r>
              <a:rPr lang="zh-CN" altLang="en-US" sz="1600" dirty="0"/>
              <a:t>方法还提供根据单一轴移动的方法，分别是</a:t>
            </a:r>
            <a:r>
              <a:rPr lang="en-US" altLang="zh-CN" sz="1600" dirty="0"/>
              <a:t>translateX()</a:t>
            </a:r>
            <a:r>
              <a:rPr lang="zh-CN" altLang="en-US" sz="1600" dirty="0"/>
              <a:t>和</a:t>
            </a:r>
            <a:r>
              <a:rPr lang="en-US" altLang="zh-CN" sz="1600" dirty="0"/>
              <a:t>translateY()</a:t>
            </a:r>
            <a:r>
              <a:rPr lang="zh-CN" altLang="en-US" sz="1600" dirty="0"/>
              <a:t>。使用方法如下：</a:t>
            </a:r>
          </a:p>
          <a:p>
            <a:pPr>
              <a:lnSpc>
                <a:spcPts val="2500"/>
              </a:lnSpc>
              <a:spcBef>
                <a:spcPts val="0"/>
              </a:spcBef>
              <a:spcAft>
                <a:spcPts val="0"/>
              </a:spcAft>
              <a:buNone/>
            </a:pPr>
            <a:r>
              <a:rPr lang="en-US" altLang="zh-CN" sz="1800" dirty="0">
                <a:solidFill>
                  <a:srgbClr val="FF0000"/>
                </a:solidFill>
              </a:rPr>
              <a:t>        </a:t>
            </a:r>
            <a:r>
              <a:rPr lang="en-US" altLang="zh-CN" sz="1600" dirty="0" err="1">
                <a:solidFill>
                  <a:srgbClr val="FF0000"/>
                </a:solidFill>
              </a:rPr>
              <a:t>transform:translate</a:t>
            </a:r>
            <a:r>
              <a:rPr lang="en-US" altLang="zh-CN" sz="1600" dirty="0">
                <a:solidFill>
                  <a:srgbClr val="FF0000"/>
                </a:solidFill>
              </a:rPr>
              <a:t>(50px,50px);    /* </a:t>
            </a:r>
            <a:r>
              <a:rPr lang="zh-CN" altLang="en-US" sz="1600" dirty="0">
                <a:solidFill>
                  <a:srgbClr val="FF0000"/>
                </a:solidFill>
              </a:rPr>
              <a:t>向右移动</a:t>
            </a:r>
            <a:r>
              <a:rPr lang="en-US" altLang="zh-CN" sz="1600" dirty="0">
                <a:solidFill>
                  <a:srgbClr val="FF0000"/>
                </a:solidFill>
              </a:rPr>
              <a:t>50px</a:t>
            </a:r>
            <a:r>
              <a:rPr lang="zh-CN" altLang="en-US" sz="1600" dirty="0">
                <a:solidFill>
                  <a:srgbClr val="FF0000"/>
                </a:solidFill>
              </a:rPr>
              <a:t>，向下移动</a:t>
            </a:r>
            <a:r>
              <a:rPr lang="en-US" altLang="zh-CN" sz="1600" dirty="0">
                <a:solidFill>
                  <a:srgbClr val="FF0000"/>
                </a:solidFill>
              </a:rPr>
              <a:t>50px */</a:t>
            </a:r>
          </a:p>
          <a:p>
            <a:pPr>
              <a:lnSpc>
                <a:spcPts val="2500"/>
              </a:lnSpc>
              <a:spcBef>
                <a:spcPts val="0"/>
              </a:spcBef>
              <a:spcAft>
                <a:spcPts val="0"/>
              </a:spcAft>
              <a:buNone/>
            </a:pPr>
            <a:r>
              <a:rPr lang="en-US" altLang="zh-CN" sz="1600" dirty="0">
                <a:solidFill>
                  <a:srgbClr val="FF0000"/>
                </a:solidFill>
              </a:rPr>
              <a:t>         </a:t>
            </a:r>
            <a:r>
              <a:rPr lang="en-US" altLang="zh-CN" sz="1600" dirty="0" err="1">
                <a:solidFill>
                  <a:srgbClr val="FF0000"/>
                </a:solidFill>
              </a:rPr>
              <a:t>transform:translate</a:t>
            </a:r>
            <a:r>
              <a:rPr lang="en-US" altLang="zh-CN" sz="1600" dirty="0">
                <a:solidFill>
                  <a:srgbClr val="FF0000"/>
                </a:solidFill>
              </a:rPr>
              <a:t>(50px,0);          /* </a:t>
            </a:r>
            <a:r>
              <a:rPr lang="zh-CN" altLang="en-US" sz="1600" dirty="0">
                <a:solidFill>
                  <a:srgbClr val="FF0000"/>
                </a:solidFill>
              </a:rPr>
              <a:t>向右移动</a:t>
            </a:r>
            <a:r>
              <a:rPr lang="en-US" altLang="zh-CN" sz="1600" dirty="0">
                <a:solidFill>
                  <a:srgbClr val="FF0000"/>
                </a:solidFill>
              </a:rPr>
              <a:t>50px */</a:t>
            </a:r>
          </a:p>
          <a:p>
            <a:pPr>
              <a:lnSpc>
                <a:spcPts val="2500"/>
              </a:lnSpc>
              <a:spcBef>
                <a:spcPts val="0"/>
              </a:spcBef>
              <a:spcAft>
                <a:spcPts val="0"/>
              </a:spcAft>
              <a:buNone/>
            </a:pPr>
            <a:r>
              <a:rPr lang="en-US" altLang="zh-CN" sz="1600" dirty="0">
                <a:solidFill>
                  <a:srgbClr val="FF0000"/>
                </a:solidFill>
              </a:rPr>
              <a:t>         </a:t>
            </a:r>
            <a:r>
              <a:rPr lang="en-US" altLang="zh-CN" sz="1600" dirty="0" err="1">
                <a:solidFill>
                  <a:srgbClr val="FF0000"/>
                </a:solidFill>
              </a:rPr>
              <a:t>transform:translateX</a:t>
            </a:r>
            <a:r>
              <a:rPr lang="en-US" altLang="zh-CN" sz="1600" dirty="0">
                <a:solidFill>
                  <a:srgbClr val="FF0000"/>
                </a:solidFill>
              </a:rPr>
              <a:t>(50px);           /* </a:t>
            </a:r>
            <a:r>
              <a:rPr lang="zh-CN" altLang="en-US" sz="1600" dirty="0">
                <a:solidFill>
                  <a:srgbClr val="FF0000"/>
                </a:solidFill>
              </a:rPr>
              <a:t>向右移动</a:t>
            </a:r>
            <a:r>
              <a:rPr lang="en-US" altLang="zh-CN" sz="1600" dirty="0">
                <a:solidFill>
                  <a:srgbClr val="FF0000"/>
                </a:solidFill>
              </a:rPr>
              <a:t>50px */</a:t>
            </a:r>
          </a:p>
          <a:p>
            <a:pPr>
              <a:lnSpc>
                <a:spcPts val="2500"/>
              </a:lnSpc>
              <a:spcBef>
                <a:spcPts val="0"/>
              </a:spcBef>
              <a:spcAft>
                <a:spcPts val="0"/>
              </a:spcAft>
              <a:buNone/>
            </a:pPr>
            <a:r>
              <a:rPr lang="en-US" altLang="zh-CN" sz="1600" dirty="0">
                <a:solidFill>
                  <a:srgbClr val="FF0000"/>
                </a:solidFill>
              </a:rPr>
              <a:t>         </a:t>
            </a:r>
            <a:r>
              <a:rPr lang="en-US" altLang="zh-CN" sz="1600" dirty="0" err="1">
                <a:solidFill>
                  <a:srgbClr val="FF0000"/>
                </a:solidFill>
              </a:rPr>
              <a:t>transform:translate</a:t>
            </a:r>
            <a:r>
              <a:rPr lang="en-US" altLang="zh-CN" sz="1600" dirty="0">
                <a:solidFill>
                  <a:srgbClr val="FF0000"/>
                </a:solidFill>
              </a:rPr>
              <a:t>(0,50px);           /* </a:t>
            </a:r>
            <a:r>
              <a:rPr lang="zh-CN" altLang="en-US" sz="1600" dirty="0">
                <a:solidFill>
                  <a:srgbClr val="FF0000"/>
                </a:solidFill>
              </a:rPr>
              <a:t>向下移动</a:t>
            </a:r>
            <a:r>
              <a:rPr lang="en-US" altLang="zh-CN" sz="1600" dirty="0">
                <a:solidFill>
                  <a:srgbClr val="FF0000"/>
                </a:solidFill>
              </a:rPr>
              <a:t>50px */</a:t>
            </a:r>
          </a:p>
          <a:p>
            <a:pPr>
              <a:lnSpc>
                <a:spcPts val="2500"/>
              </a:lnSpc>
              <a:spcBef>
                <a:spcPts val="0"/>
              </a:spcBef>
              <a:spcAft>
                <a:spcPts val="0"/>
              </a:spcAft>
              <a:buNone/>
            </a:pPr>
            <a:r>
              <a:rPr lang="en-US" altLang="zh-CN" sz="1600" dirty="0">
                <a:solidFill>
                  <a:srgbClr val="FF0000"/>
                </a:solidFill>
              </a:rPr>
              <a:t>         </a:t>
            </a:r>
            <a:r>
              <a:rPr lang="en-US" altLang="zh-CN" sz="1600" dirty="0" err="1">
                <a:solidFill>
                  <a:srgbClr val="FF0000"/>
                </a:solidFill>
              </a:rPr>
              <a:t>transform:translateY</a:t>
            </a:r>
            <a:r>
              <a:rPr lang="en-US" altLang="zh-CN" sz="1600" dirty="0">
                <a:solidFill>
                  <a:srgbClr val="FF0000"/>
                </a:solidFill>
              </a:rPr>
              <a:t>(50px);            /* </a:t>
            </a:r>
            <a:r>
              <a:rPr lang="zh-CN" altLang="en-US" sz="1600" dirty="0">
                <a:solidFill>
                  <a:srgbClr val="FF0000"/>
                </a:solidFill>
              </a:rPr>
              <a:t>向下移动</a:t>
            </a:r>
            <a:r>
              <a:rPr lang="en-US" altLang="zh-CN" sz="1600" dirty="0">
                <a:solidFill>
                  <a:srgbClr val="FF0000"/>
                </a:solidFill>
              </a:rPr>
              <a:t>50px */</a:t>
            </a:r>
            <a:endParaRPr lang="en-US" altLang="zh-CN" sz="1800" dirty="0">
              <a:solidFill>
                <a:srgbClr val="FF0000"/>
              </a:solidFill>
              <a:ea typeface="宋体" pitchFamily="2" charset="-122"/>
            </a:endParaRPr>
          </a:p>
        </p:txBody>
      </p:sp>
      <p:sp>
        <p:nvSpPr>
          <p:cNvPr id="26630" name="Rectangle 6"/>
          <p:cNvSpPr>
            <a:spLocks noChangeArrowheads="1"/>
          </p:cNvSpPr>
          <p:nvPr/>
        </p:nvSpPr>
        <p:spPr bwMode="auto">
          <a:xfrm>
            <a:off x="0" y="-27066"/>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3" name="Rectangle 9"/>
          <p:cNvSpPr>
            <a:spLocks noChangeArrowheads="1"/>
          </p:cNvSpPr>
          <p:nvPr/>
        </p:nvSpPr>
        <p:spPr bwMode="auto">
          <a:xfrm>
            <a:off x="0" y="144384"/>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50715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3" name="内容占位符 2"/>
          <p:cNvSpPr>
            <a:spLocks noGrp="1"/>
          </p:cNvSpPr>
          <p:nvPr>
            <p:ph idx="1"/>
          </p:nvPr>
        </p:nvSpPr>
        <p:spPr>
          <a:xfrm>
            <a:off x="533400" y="819151"/>
            <a:ext cx="8509000" cy="3886199"/>
          </a:xfrm>
        </p:spPr>
        <p:txBody>
          <a:bodyPr/>
          <a:lstStyle/>
          <a:p>
            <a:pPr>
              <a:lnSpc>
                <a:spcPts val="3500"/>
              </a:lnSpc>
              <a:spcBef>
                <a:spcPts val="0"/>
              </a:spcBef>
              <a:spcAft>
                <a:spcPts val="0"/>
              </a:spcAft>
            </a:pPr>
            <a:r>
              <a:rPr lang="zh-CN" altLang="en-US" sz="1800" dirty="0"/>
              <a:t> 旋转</a:t>
            </a:r>
            <a:r>
              <a:rPr lang="en-US" altLang="zh-CN" sz="1800" dirty="0"/>
              <a:t>rotate(deg)</a:t>
            </a:r>
            <a:r>
              <a:rPr lang="zh-CN" altLang="en-US" sz="1800" dirty="0"/>
              <a:t>。</a:t>
            </a:r>
          </a:p>
          <a:p>
            <a:pPr>
              <a:lnSpc>
                <a:spcPts val="3500"/>
              </a:lnSpc>
              <a:spcBef>
                <a:spcPts val="0"/>
              </a:spcBef>
              <a:spcAft>
                <a:spcPts val="0"/>
              </a:spcAft>
              <a:buNone/>
            </a:pPr>
            <a:r>
              <a:rPr lang="zh-CN" altLang="en-US" sz="1800" dirty="0"/>
              <a:t>    可以对元素旋转给定的角度，正值为顺时针，负值为逆时针。</a:t>
            </a:r>
          </a:p>
          <a:p>
            <a:pPr>
              <a:lnSpc>
                <a:spcPts val="3500"/>
              </a:lnSpc>
              <a:spcBef>
                <a:spcPts val="0"/>
              </a:spcBef>
              <a:spcAft>
                <a:spcPts val="0"/>
              </a:spcAft>
              <a:buNone/>
            </a:pPr>
            <a:r>
              <a:rPr lang="en-US" altLang="zh-CN" sz="1600" dirty="0">
                <a:solidFill>
                  <a:srgbClr val="FF0000"/>
                </a:solidFill>
              </a:rPr>
              <a:t>          </a:t>
            </a:r>
            <a:r>
              <a:rPr lang="en-US" altLang="zh-CN" sz="1600" dirty="0" err="1">
                <a:solidFill>
                  <a:srgbClr val="FF0000"/>
                </a:solidFill>
              </a:rPr>
              <a:t>transform:rotate</a:t>
            </a:r>
            <a:r>
              <a:rPr lang="en-US" altLang="zh-CN" sz="1600" dirty="0">
                <a:solidFill>
                  <a:srgbClr val="FF0000"/>
                </a:solidFill>
              </a:rPr>
              <a:t>(deg);          /* </a:t>
            </a:r>
            <a:r>
              <a:rPr lang="zh-CN" altLang="en-US" sz="1600" dirty="0">
                <a:solidFill>
                  <a:srgbClr val="FF0000"/>
                </a:solidFill>
              </a:rPr>
              <a:t>基本语法 *</a:t>
            </a:r>
            <a:r>
              <a:rPr lang="en-US" altLang="zh-CN" sz="1600" dirty="0">
                <a:solidFill>
                  <a:srgbClr val="FF0000"/>
                </a:solidFill>
              </a:rPr>
              <a:t>/</a:t>
            </a:r>
          </a:p>
          <a:p>
            <a:pPr>
              <a:lnSpc>
                <a:spcPts val="3500"/>
              </a:lnSpc>
              <a:spcBef>
                <a:spcPts val="0"/>
              </a:spcBef>
              <a:spcAft>
                <a:spcPts val="0"/>
              </a:spcAft>
              <a:buNone/>
            </a:pPr>
            <a:r>
              <a:rPr lang="en-US" altLang="zh-CN" sz="1600" dirty="0">
                <a:solidFill>
                  <a:srgbClr val="FF0000"/>
                </a:solidFill>
              </a:rPr>
              <a:t>          </a:t>
            </a:r>
            <a:r>
              <a:rPr lang="en-US" altLang="zh-CN" sz="1600" dirty="0" err="1">
                <a:solidFill>
                  <a:srgbClr val="FF0000"/>
                </a:solidFill>
              </a:rPr>
              <a:t>transform:rotate</a:t>
            </a:r>
            <a:r>
              <a:rPr lang="en-US" altLang="zh-CN" sz="1600" dirty="0">
                <a:solidFill>
                  <a:srgbClr val="FF0000"/>
                </a:solidFill>
              </a:rPr>
              <a:t>(10deg);      /* </a:t>
            </a:r>
            <a:r>
              <a:rPr lang="zh-CN" altLang="en-US" sz="1600" dirty="0">
                <a:solidFill>
                  <a:srgbClr val="FF0000"/>
                </a:solidFill>
              </a:rPr>
              <a:t>旋转</a:t>
            </a:r>
            <a:r>
              <a:rPr lang="en-US" altLang="zh-CN" sz="1600" dirty="0">
                <a:solidFill>
                  <a:srgbClr val="FF0000"/>
                </a:solidFill>
              </a:rPr>
              <a:t>10° </a:t>
            </a:r>
            <a:r>
              <a:rPr lang="zh-CN" altLang="en-US" sz="1600" dirty="0">
                <a:solidFill>
                  <a:srgbClr val="FF0000"/>
                </a:solidFill>
              </a:rPr>
              <a:t>*</a:t>
            </a:r>
            <a:r>
              <a:rPr lang="en-US" altLang="zh-CN" sz="1600" dirty="0">
                <a:solidFill>
                  <a:srgbClr val="FF0000"/>
                </a:solidFill>
              </a:rPr>
              <a:t>/</a:t>
            </a:r>
          </a:p>
          <a:p>
            <a:pPr>
              <a:lnSpc>
                <a:spcPts val="3500"/>
              </a:lnSpc>
              <a:spcBef>
                <a:spcPts val="0"/>
              </a:spcBef>
              <a:spcAft>
                <a:spcPts val="0"/>
              </a:spcAft>
              <a:buNone/>
            </a:pPr>
            <a:r>
              <a:rPr lang="en-US" altLang="zh-CN" sz="1600" dirty="0">
                <a:solidFill>
                  <a:srgbClr val="FF0000"/>
                </a:solidFill>
              </a:rPr>
              <a:t>          </a:t>
            </a:r>
            <a:r>
              <a:rPr lang="en-US" altLang="zh-CN" sz="1600" dirty="0" err="1">
                <a:solidFill>
                  <a:srgbClr val="FF0000"/>
                </a:solidFill>
              </a:rPr>
              <a:t>transform:rotate</a:t>
            </a:r>
            <a:r>
              <a:rPr lang="en-US" altLang="zh-CN" sz="1600" dirty="0">
                <a:solidFill>
                  <a:srgbClr val="FF0000"/>
                </a:solidFill>
              </a:rPr>
              <a:t>(120deg);    /* </a:t>
            </a:r>
            <a:r>
              <a:rPr lang="zh-CN" altLang="en-US" sz="1600" dirty="0">
                <a:solidFill>
                  <a:srgbClr val="FF0000"/>
                </a:solidFill>
              </a:rPr>
              <a:t>旋转</a:t>
            </a:r>
            <a:r>
              <a:rPr lang="en-US" altLang="zh-CN" sz="1600" dirty="0">
                <a:solidFill>
                  <a:srgbClr val="FF0000"/>
                </a:solidFill>
              </a:rPr>
              <a:t>120° </a:t>
            </a:r>
            <a:r>
              <a:rPr lang="zh-CN" altLang="en-US" sz="1600" dirty="0">
                <a:solidFill>
                  <a:srgbClr val="FF0000"/>
                </a:solidFill>
              </a:rPr>
              <a:t>*</a:t>
            </a:r>
            <a:r>
              <a:rPr lang="en-US" altLang="zh-CN" sz="1600" dirty="0">
                <a:solidFill>
                  <a:srgbClr val="FF0000"/>
                </a:solidFill>
              </a:rPr>
              <a:t>/</a:t>
            </a:r>
          </a:p>
        </p:txBody>
      </p:sp>
    </p:spTree>
    <p:extLst>
      <p:ext uri="{BB962C8B-B14F-4D97-AF65-F5344CB8AC3E}">
        <p14:creationId xmlns:p14="http://schemas.microsoft.com/office/powerpoint/2010/main" val="11865985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3" name="内容占位符 2"/>
          <p:cNvSpPr>
            <a:spLocks noGrp="1"/>
          </p:cNvSpPr>
          <p:nvPr>
            <p:ph idx="1"/>
          </p:nvPr>
        </p:nvSpPr>
        <p:spPr>
          <a:xfrm>
            <a:off x="533400" y="819151"/>
            <a:ext cx="8509000" cy="567929"/>
          </a:xfrm>
        </p:spPr>
        <p:txBody>
          <a:bodyPr/>
          <a:lstStyle/>
          <a:p>
            <a:pPr marL="0" indent="0">
              <a:lnSpc>
                <a:spcPts val="3000"/>
              </a:lnSpc>
              <a:spcBef>
                <a:spcPts val="0"/>
              </a:spcBef>
              <a:spcAft>
                <a:spcPts val="0"/>
              </a:spcAft>
              <a:buNone/>
            </a:pPr>
            <a:r>
              <a:rPr lang="en-US" altLang="zh-CN" sz="1800" dirty="0"/>
              <a:t>【</a:t>
            </a:r>
            <a:r>
              <a:rPr lang="zh-CN" altLang="en-US" sz="1800" dirty="0"/>
              <a:t>例</a:t>
            </a:r>
            <a:r>
              <a:rPr lang="en-US" altLang="zh-CN" sz="1800" dirty="0"/>
              <a:t>13-6-4】CSS3 </a:t>
            </a:r>
            <a:r>
              <a:rPr lang="zh-CN" altLang="en-US" sz="1800" dirty="0"/>
              <a:t>位移与旋转的应用。</a:t>
            </a:r>
            <a:endParaRPr lang="en-US" altLang="zh-CN" sz="1800" dirty="0"/>
          </a:p>
          <a:p>
            <a:pPr>
              <a:lnSpc>
                <a:spcPts val="3000"/>
              </a:lnSpc>
              <a:spcBef>
                <a:spcPts val="0"/>
              </a:spcBef>
              <a:spcAft>
                <a:spcPts val="0"/>
              </a:spcAft>
              <a:buNone/>
            </a:pPr>
            <a:endParaRPr lang="zh-CN" altLang="en-US" dirty="0">
              <a:solidFill>
                <a:srgbClr val="00B050"/>
              </a:solidFill>
            </a:endParaRPr>
          </a:p>
        </p:txBody>
      </p:sp>
      <p:pic>
        <p:nvPicPr>
          <p:cNvPr id="56322" name="Picture 2"/>
          <p:cNvPicPr>
            <a:picLocks noChangeAspect="1" noChangeArrowheads="1"/>
          </p:cNvPicPr>
          <p:nvPr/>
        </p:nvPicPr>
        <p:blipFill>
          <a:blip r:embed="rId2" cstate="print"/>
          <a:srcRect/>
          <a:stretch>
            <a:fillRect/>
          </a:stretch>
        </p:blipFill>
        <p:spPr bwMode="auto">
          <a:xfrm>
            <a:off x="685800" y="1504950"/>
            <a:ext cx="3590925" cy="1685816"/>
          </a:xfrm>
          <a:prstGeom prst="rect">
            <a:avLst/>
          </a:prstGeom>
          <a:noFill/>
          <a:ln w="9525">
            <a:noFill/>
            <a:miter lim="800000"/>
            <a:headEnd/>
            <a:tailEnd/>
          </a:ln>
        </p:spPr>
      </p:pic>
      <p:sp>
        <p:nvSpPr>
          <p:cNvPr id="6" name="矩形 5"/>
          <p:cNvSpPr/>
          <p:nvPr/>
        </p:nvSpPr>
        <p:spPr>
          <a:xfrm>
            <a:off x="4460374" y="1487905"/>
            <a:ext cx="4572000" cy="1887696"/>
          </a:xfrm>
          <a:prstGeom prst="rect">
            <a:avLst/>
          </a:prstGeom>
        </p:spPr>
        <p:txBody>
          <a:bodyPr>
            <a:spAutoFit/>
          </a:bodyPr>
          <a:lstStyle/>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 edu_13_6_4.html --&gt;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a:t>
            </a:r>
            <a:r>
              <a:rPr lang="en-US" altLang="zh-CN" sz="1400" b="0" dirty="0" err="1">
                <a:latin typeface="Verdana" pitchFamily="34" charset="0"/>
                <a:ea typeface="Verdana" pitchFamily="34" charset="0"/>
                <a:cs typeface="Verdana" pitchFamily="34" charset="0"/>
              </a:rPr>
              <a:t>doctype</a:t>
            </a:r>
            <a:r>
              <a:rPr lang="en-US" altLang="zh-CN" sz="1400" b="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&lt;html </a:t>
            </a:r>
            <a:r>
              <a:rPr lang="en-US" altLang="zh-CN" sz="1400" b="0" dirty="0" err="1">
                <a:latin typeface="Verdana" pitchFamily="34" charset="0"/>
                <a:ea typeface="Verdana" pitchFamily="34" charset="0"/>
                <a:cs typeface="Verdana" pitchFamily="34" charset="0"/>
              </a:rPr>
              <a:t>lang</a:t>
            </a:r>
            <a:r>
              <a:rPr lang="en-US" altLang="zh-CN" sz="1400" b="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&lt;meta </a:t>
            </a:r>
            <a:r>
              <a:rPr lang="en-US" altLang="zh-CN" sz="1400" b="0" dirty="0" err="1">
                <a:latin typeface="Verdana" pitchFamily="34" charset="0"/>
                <a:ea typeface="Verdana" pitchFamily="34" charset="0"/>
                <a:cs typeface="Verdana" pitchFamily="34" charset="0"/>
              </a:rPr>
              <a:t>charset</a:t>
            </a:r>
            <a:r>
              <a:rPr lang="en-US" altLang="zh-CN" sz="1400" b="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&lt;title&gt;CSS3 2D</a:t>
            </a:r>
            <a:r>
              <a:rPr lang="zh-CN" altLang="en-US" sz="1400" b="0" dirty="0">
                <a:latin typeface="Verdana" pitchFamily="34" charset="0"/>
                <a:cs typeface="Verdana" pitchFamily="34" charset="0"/>
              </a:rPr>
              <a:t>转换</a:t>
            </a:r>
            <a:r>
              <a:rPr lang="en-US" altLang="zh-CN" sz="1400" b="0" dirty="0">
                <a:latin typeface="Verdana" pitchFamily="34" charset="0"/>
                <a:ea typeface="Verdana" pitchFamily="34" charset="0"/>
                <a:cs typeface="Verdana" pitchFamily="34" charset="0"/>
              </a:rPr>
              <a:t>-</a:t>
            </a:r>
            <a:r>
              <a:rPr lang="zh-CN" altLang="en-US" sz="1400" b="0" dirty="0">
                <a:latin typeface="Verdana" pitchFamily="34" charset="0"/>
                <a:cs typeface="Verdana" pitchFamily="34" charset="0"/>
              </a:rPr>
              <a:t>位移与旋转</a:t>
            </a:r>
            <a:r>
              <a:rPr lang="en-US" altLang="zh-CN" sz="1400" b="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&lt;script type="text/</a:t>
            </a:r>
            <a:r>
              <a:rPr lang="en-US" altLang="zh-CN" sz="1400" b="0" dirty="0" err="1">
                <a:latin typeface="Verdana" pitchFamily="34" charset="0"/>
                <a:ea typeface="Verdana" pitchFamily="34" charset="0"/>
                <a:cs typeface="Verdana" pitchFamily="34" charset="0"/>
              </a:rPr>
              <a:t>javascript</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src</a:t>
            </a:r>
            <a:r>
              <a:rPr lang="en-US" altLang="zh-CN" sz="1400" b="0" dirty="0">
                <a:latin typeface="Verdana" pitchFamily="34" charset="0"/>
                <a:ea typeface="Verdana" pitchFamily="34" charset="0"/>
                <a:cs typeface="Verdana" pitchFamily="34" charset="0"/>
              </a:rPr>
              <a:t>="html5shiv.js"&gt;&lt;/script&gt;</a:t>
            </a: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&lt;link </a:t>
            </a:r>
            <a:r>
              <a:rPr lang="en-US" altLang="zh-CN" sz="1400" b="0" dirty="0" err="1">
                <a:latin typeface="Verdana" pitchFamily="34" charset="0"/>
                <a:ea typeface="Verdana" pitchFamily="34" charset="0"/>
                <a:cs typeface="Verdana" pitchFamily="34" charset="0"/>
              </a:rPr>
              <a:t>rel</a:t>
            </a: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stylesheet</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href</a:t>
            </a: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css/normalize.css</a:t>
            </a:r>
            <a:r>
              <a:rPr lang="en-US" altLang="zh-CN" sz="1400" b="0" dirty="0">
                <a:latin typeface="Verdana" pitchFamily="34" charset="0"/>
                <a:ea typeface="Verdana" pitchFamily="34" charset="0"/>
                <a:cs typeface="Verdana" pitchFamily="34" charset="0"/>
              </a:rPr>
              <a:t>" type="text/</a:t>
            </a:r>
            <a:r>
              <a:rPr lang="en-US" altLang="zh-CN" sz="1400" b="0" dirty="0" err="1">
                <a:latin typeface="Verdana" pitchFamily="34" charset="0"/>
                <a:ea typeface="Verdana" pitchFamily="34" charset="0"/>
                <a:cs typeface="Verdana" pitchFamily="34" charset="0"/>
              </a:rPr>
              <a:t>css</a:t>
            </a:r>
            <a:r>
              <a:rPr lang="en-US" altLang="zh-CN" sz="1400" b="0" dirty="0">
                <a:latin typeface="Verdana" pitchFamily="34" charset="0"/>
                <a:ea typeface="Verdana" pitchFamily="34" charset="0"/>
                <a:cs typeface="Verdana" pitchFamily="34" charset="0"/>
              </a:rPr>
              <a:t>“&gt;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0"/>
              </a:spcBef>
              <a:spcAft>
                <a:spcPts val="0"/>
              </a:spcAft>
            </a:pPr>
            <a:r>
              <a:rPr lang="en-US" altLang="zh-CN" dirty="0"/>
              <a:t>CSS3 </a:t>
            </a:r>
            <a:r>
              <a:rPr lang="zh-CN" altLang="en-US" dirty="0"/>
              <a:t>位移与旋转的应用</a:t>
            </a:r>
            <a:endParaRPr lang="en-US" altLang="zh-CN" dirty="0"/>
          </a:p>
        </p:txBody>
      </p:sp>
      <p:sp>
        <p:nvSpPr>
          <p:cNvPr id="3" name="内容占位符 2"/>
          <p:cNvSpPr>
            <a:spLocks noGrp="1"/>
          </p:cNvSpPr>
          <p:nvPr>
            <p:ph idx="1"/>
          </p:nvPr>
        </p:nvSpPr>
        <p:spPr>
          <a:xfrm>
            <a:off x="533400" y="819151"/>
            <a:ext cx="5181600" cy="3810000"/>
          </a:xfrm>
        </p:spPr>
        <p:txBody>
          <a:bodyPr/>
          <a:lstStyle/>
          <a:p>
            <a:pPr>
              <a:lnSpc>
                <a:spcPts val="1400"/>
              </a:lnSpc>
              <a:spcBef>
                <a:spcPts val="0"/>
              </a:spcBef>
              <a:spcAft>
                <a:spcPts val="0"/>
              </a:spcAft>
              <a:buNone/>
            </a:pPr>
            <a:r>
              <a:rPr lang="en-US" altLang="zh-CN" sz="1400" dirty="0"/>
              <a:t>&lt;style type="text/</a:t>
            </a:r>
            <a:r>
              <a:rPr lang="en-US" altLang="zh-CN" sz="1400" dirty="0" err="1"/>
              <a:t>css</a:t>
            </a:r>
            <a:r>
              <a:rPr lang="en-US" altLang="zh-CN" sz="1400" dirty="0"/>
              <a:t>"&gt;	</a:t>
            </a:r>
          </a:p>
          <a:p>
            <a:pPr>
              <a:lnSpc>
                <a:spcPts val="1400"/>
              </a:lnSpc>
              <a:spcBef>
                <a:spcPts val="0"/>
              </a:spcBef>
              <a:spcAft>
                <a:spcPts val="0"/>
              </a:spcAft>
              <a:buNone/>
            </a:pPr>
            <a:r>
              <a:rPr lang="en-US" altLang="zh-CN" sz="1400" dirty="0"/>
              <a:t>div{width:180px;height:50px;background:#dadada;border:1px solid #00cc66;	}</a:t>
            </a:r>
          </a:p>
          <a:p>
            <a:pPr>
              <a:lnSpc>
                <a:spcPts val="1400"/>
              </a:lnSpc>
              <a:spcBef>
                <a:spcPts val="0"/>
              </a:spcBef>
              <a:spcAft>
                <a:spcPts val="0"/>
              </a:spcAft>
              <a:buNone/>
            </a:pPr>
            <a:r>
              <a:rPr lang="en-US" altLang="zh-CN" sz="1400" dirty="0"/>
              <a:t>#div1{</a:t>
            </a:r>
            <a:r>
              <a:rPr lang="en-US" altLang="zh-CN" sz="1400" dirty="0" err="1"/>
              <a:t>transform:translate</a:t>
            </a:r>
            <a:r>
              <a:rPr lang="en-US" altLang="zh-CN" sz="1400" dirty="0"/>
              <a:t>(50px,50px);}   /* </a:t>
            </a:r>
            <a:r>
              <a:rPr lang="zh-CN" altLang="en-US" sz="1400" dirty="0"/>
              <a:t>位移  *</a:t>
            </a:r>
            <a:r>
              <a:rPr lang="en-US" altLang="zh-CN" sz="1400" dirty="0"/>
              <a:t>/</a:t>
            </a:r>
          </a:p>
          <a:p>
            <a:pPr>
              <a:lnSpc>
                <a:spcPts val="1400"/>
              </a:lnSpc>
              <a:spcBef>
                <a:spcPts val="0"/>
              </a:spcBef>
              <a:spcAft>
                <a:spcPts val="0"/>
              </a:spcAft>
              <a:buNone/>
            </a:pPr>
            <a:r>
              <a:rPr lang="en-US" altLang="zh-CN" sz="1400" dirty="0"/>
              <a:t>#div2{</a:t>
            </a:r>
            <a:r>
              <a:rPr lang="en-US" altLang="zh-CN" sz="1400" dirty="0" err="1"/>
              <a:t>transform:rotate</a:t>
            </a:r>
            <a:r>
              <a:rPr lang="en-US" altLang="zh-CN" sz="1400" dirty="0"/>
              <a:t>(30deg);}   /* </a:t>
            </a:r>
            <a:r>
              <a:rPr lang="zh-CN" altLang="en-US" sz="1400" dirty="0"/>
              <a:t>旋转  *</a:t>
            </a:r>
            <a:r>
              <a:rPr lang="en-US" altLang="zh-CN" sz="1400" dirty="0"/>
              <a:t>/</a:t>
            </a:r>
          </a:p>
          <a:p>
            <a:pPr>
              <a:lnSpc>
                <a:spcPts val="1400"/>
              </a:lnSpc>
              <a:spcBef>
                <a:spcPts val="0"/>
              </a:spcBef>
              <a:spcAft>
                <a:spcPts val="0"/>
              </a:spcAft>
              <a:buNone/>
            </a:pPr>
            <a:r>
              <a:rPr lang="en-US" altLang="zh-CN" sz="1400" dirty="0"/>
              <a:t>#div3{</a:t>
            </a:r>
            <a:r>
              <a:rPr lang="en-US" altLang="zh-CN" sz="1400" dirty="0" err="1"/>
              <a:t>transform:rotate</a:t>
            </a:r>
            <a:r>
              <a:rPr lang="en-US" altLang="zh-CN" sz="1400" dirty="0"/>
              <a:t>(120deg);}   /* </a:t>
            </a:r>
            <a:r>
              <a:rPr lang="zh-CN" altLang="en-US" sz="1400" dirty="0"/>
              <a:t>旋转  *</a:t>
            </a:r>
            <a:r>
              <a:rPr lang="en-US" altLang="zh-CN" sz="1400" dirty="0"/>
              <a:t>/</a:t>
            </a:r>
          </a:p>
          <a:p>
            <a:pPr>
              <a:lnSpc>
                <a:spcPts val="1400"/>
              </a:lnSpc>
              <a:spcBef>
                <a:spcPts val="0"/>
              </a:spcBef>
              <a:spcAft>
                <a:spcPts val="0"/>
              </a:spcAft>
              <a:buNone/>
            </a:pPr>
            <a:r>
              <a:rPr lang="en-US" altLang="zh-CN" sz="1400" dirty="0"/>
              <a:t>td{text-</a:t>
            </a:r>
            <a:r>
              <a:rPr lang="en-US" altLang="zh-CN" sz="1400" dirty="0" err="1"/>
              <a:t>align:left;vertical-align:top</a:t>
            </a:r>
            <a:r>
              <a:rPr lang="en-US" altLang="zh-CN" sz="1400" dirty="0"/>
              <a:t>;}</a:t>
            </a:r>
          </a:p>
          <a:p>
            <a:pPr>
              <a:lnSpc>
                <a:spcPts val="1400"/>
              </a:lnSpc>
              <a:spcBef>
                <a:spcPts val="0"/>
              </a:spcBef>
              <a:spcAft>
                <a:spcPts val="0"/>
              </a:spcAft>
              <a:buNone/>
            </a:pPr>
            <a:r>
              <a:rPr lang="en-US" altLang="zh-CN" sz="1400" dirty="0"/>
              <a:t>&lt;/style&gt;</a:t>
            </a:r>
          </a:p>
          <a:p>
            <a:pPr>
              <a:lnSpc>
                <a:spcPts val="1400"/>
              </a:lnSpc>
              <a:spcBef>
                <a:spcPts val="0"/>
              </a:spcBef>
              <a:spcAft>
                <a:spcPts val="0"/>
              </a:spcAft>
              <a:buNone/>
            </a:pPr>
            <a:r>
              <a:rPr lang="en-US" altLang="zh-CN" sz="1400" dirty="0"/>
              <a:t>&lt;/head&gt;</a:t>
            </a:r>
          </a:p>
          <a:p>
            <a:pPr>
              <a:lnSpc>
                <a:spcPts val="1400"/>
              </a:lnSpc>
              <a:spcBef>
                <a:spcPts val="0"/>
              </a:spcBef>
              <a:spcAft>
                <a:spcPts val="0"/>
              </a:spcAft>
              <a:buNone/>
            </a:pPr>
            <a:r>
              <a:rPr lang="en-US" altLang="zh-CN" sz="1400" dirty="0"/>
              <a:t>&lt;body&gt;				</a:t>
            </a:r>
          </a:p>
          <a:p>
            <a:pPr>
              <a:lnSpc>
                <a:spcPts val="1400"/>
              </a:lnSpc>
              <a:spcBef>
                <a:spcPts val="0"/>
              </a:spcBef>
              <a:spcAft>
                <a:spcPts val="0"/>
              </a:spcAft>
              <a:buNone/>
            </a:pPr>
            <a:r>
              <a:rPr lang="en-US" altLang="zh-CN" sz="1400" dirty="0"/>
              <a:t>&lt;h3&gt;CSS3 2D</a:t>
            </a:r>
            <a:r>
              <a:rPr lang="zh-CN" altLang="en-US" sz="1400" dirty="0"/>
              <a:t>转换</a:t>
            </a:r>
            <a:r>
              <a:rPr lang="en-US" altLang="zh-CN" sz="1400" dirty="0"/>
              <a:t>-</a:t>
            </a:r>
            <a:r>
              <a:rPr lang="zh-CN" altLang="en-US" sz="1400" dirty="0"/>
              <a:t>位移与旋转</a:t>
            </a:r>
            <a:r>
              <a:rPr lang="en-US" altLang="zh-CN" sz="1400" dirty="0"/>
              <a:t>&lt;/h3&gt;&lt;hr&gt;</a:t>
            </a:r>
          </a:p>
          <a:p>
            <a:pPr>
              <a:lnSpc>
                <a:spcPts val="1400"/>
              </a:lnSpc>
              <a:spcBef>
                <a:spcPts val="0"/>
              </a:spcBef>
              <a:spcAft>
                <a:spcPts val="0"/>
              </a:spcAft>
              <a:buNone/>
            </a:pPr>
            <a:r>
              <a:rPr lang="en-US" altLang="zh-CN" sz="1400" dirty="0"/>
              <a:t>&lt;table border="1px" </a:t>
            </a:r>
            <a:r>
              <a:rPr lang="en-US" altLang="zh-CN" sz="1400" dirty="0" err="1"/>
              <a:t>bordercolor</a:t>
            </a:r>
            <a:r>
              <a:rPr lang="en-US" altLang="zh-CN" sz="1400" dirty="0"/>
              <a:t>="red" width="750px" height="200px"&gt;</a:t>
            </a:r>
          </a:p>
          <a:p>
            <a:pPr>
              <a:lnSpc>
                <a:spcPts val="1400"/>
              </a:lnSpc>
              <a:spcBef>
                <a:spcPts val="0"/>
              </a:spcBef>
              <a:spcAft>
                <a:spcPts val="0"/>
              </a:spcAft>
              <a:buNone/>
            </a:pPr>
            <a:r>
              <a:rPr lang="en-US" altLang="zh-CN" sz="1400" dirty="0"/>
              <a:t>&lt;</a:t>
            </a:r>
            <a:r>
              <a:rPr lang="en-US" altLang="zh-CN" sz="1400" dirty="0" err="1"/>
              <a:t>tr</a:t>
            </a:r>
            <a:r>
              <a:rPr lang="en-US" altLang="zh-CN" sz="1400" dirty="0"/>
              <a:t>&gt;</a:t>
            </a:r>
          </a:p>
          <a:p>
            <a:pPr>
              <a:lnSpc>
                <a:spcPts val="1400"/>
              </a:lnSpc>
              <a:spcBef>
                <a:spcPts val="0"/>
              </a:spcBef>
              <a:spcAft>
                <a:spcPts val="0"/>
              </a:spcAft>
              <a:buNone/>
            </a:pPr>
            <a:r>
              <a:rPr lang="en-US" altLang="zh-CN" sz="1400" dirty="0"/>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id="div1" class=""&gt;&lt;p&gt;</a:t>
            </a:r>
            <a:r>
              <a:rPr lang="zh-CN" altLang="en-US" sz="1400" dirty="0">
                <a:latin typeface="Verdana" pitchFamily="34" charset="0"/>
                <a:cs typeface="Verdana" pitchFamily="34" charset="0"/>
              </a:rPr>
              <a:t>这个</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向右移动</a:t>
            </a:r>
            <a:r>
              <a:rPr lang="en-US" altLang="zh-CN" sz="1400" dirty="0">
                <a:latin typeface="Verdana" pitchFamily="34" charset="0"/>
                <a:ea typeface="Verdana" pitchFamily="34" charset="0"/>
                <a:cs typeface="Verdana" pitchFamily="34" charset="0"/>
              </a:rPr>
              <a:t>50px</a:t>
            </a:r>
            <a:r>
              <a:rPr lang="zh-CN" altLang="en-US" sz="1400" dirty="0">
                <a:latin typeface="Verdana" pitchFamily="34" charset="0"/>
                <a:cs typeface="Verdana" pitchFamily="34" charset="0"/>
              </a:rPr>
              <a:t>，向下移动</a:t>
            </a:r>
            <a:r>
              <a:rPr lang="en-US" altLang="zh-CN" sz="1400" dirty="0">
                <a:latin typeface="Verdana" pitchFamily="34" charset="0"/>
                <a:ea typeface="Verdana" pitchFamily="34" charset="0"/>
                <a:cs typeface="Verdana" pitchFamily="34" charset="0"/>
              </a:rPr>
              <a:t>50px&lt;/p&gt;&lt;/div&gt;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p>
          <a:p>
            <a:pPr>
              <a:lnSpc>
                <a:spcPts val="1400"/>
              </a:lnSpc>
              <a:spcBef>
                <a:spcPts val="0"/>
              </a:spcBef>
              <a:spcAft>
                <a:spcPts val="0"/>
              </a:spcAft>
              <a:buNone/>
            </a:pPr>
            <a:endParaRPr lang="en-US" altLang="zh-CN" sz="1400" dirty="0"/>
          </a:p>
        </p:txBody>
      </p:sp>
      <p:sp>
        <p:nvSpPr>
          <p:cNvPr id="4" name="矩形 3"/>
          <p:cNvSpPr/>
          <p:nvPr/>
        </p:nvSpPr>
        <p:spPr>
          <a:xfrm>
            <a:off x="5867400" y="1276350"/>
            <a:ext cx="3200400" cy="2605842"/>
          </a:xfrm>
          <a:prstGeom prst="rect">
            <a:avLst/>
          </a:prstGeom>
        </p:spPr>
        <p:txBody>
          <a:bodyPr wrap="square">
            <a:spAutoFit/>
          </a:bodyPr>
          <a:lstStyle/>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&lt;div id="div2" class=""&gt;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&lt;p&gt;</a:t>
            </a:r>
            <a:r>
              <a:rPr lang="zh-CN" altLang="en-US" sz="1200" b="0" dirty="0">
                <a:latin typeface="Verdana" pitchFamily="34" charset="0"/>
                <a:cs typeface="Verdana" pitchFamily="34" charset="0"/>
              </a:rPr>
              <a:t>这个</a:t>
            </a:r>
            <a:r>
              <a:rPr lang="en-US" altLang="zh-CN" sz="1200" b="0" dirty="0">
                <a:latin typeface="Verdana" pitchFamily="34" charset="0"/>
                <a:ea typeface="Verdana" pitchFamily="34" charset="0"/>
                <a:cs typeface="Verdana" pitchFamily="34" charset="0"/>
              </a:rPr>
              <a:t>div</a:t>
            </a:r>
            <a:r>
              <a:rPr lang="zh-CN" altLang="en-US" sz="1200" b="0" dirty="0">
                <a:latin typeface="Verdana" pitchFamily="34" charset="0"/>
                <a:cs typeface="Verdana" pitchFamily="34" charset="0"/>
              </a:rPr>
              <a:t>旋转</a:t>
            </a:r>
            <a:r>
              <a:rPr lang="en-US" altLang="zh-CN" sz="1200" b="0" dirty="0">
                <a:latin typeface="Verdana" pitchFamily="34" charset="0"/>
                <a:ea typeface="Verdana" pitchFamily="34" charset="0"/>
                <a:cs typeface="Verdana" pitchFamily="34" charset="0"/>
              </a:rPr>
              <a:t>30</a:t>
            </a:r>
            <a:r>
              <a:rPr lang="zh-CN" altLang="en-US" sz="1200" b="0" dirty="0">
                <a:latin typeface="Verdana" pitchFamily="34" charset="0"/>
                <a:cs typeface="Verdana" pitchFamily="34" charset="0"/>
              </a:rPr>
              <a:t>度</a:t>
            </a:r>
            <a:r>
              <a:rPr lang="en-US" altLang="zh-CN" sz="1200" b="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 &lt;/td&gt;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&lt;div id="" class=""&gt;&lt;p&gt;</a:t>
            </a:r>
            <a:r>
              <a:rPr lang="zh-CN" altLang="en-US" sz="1200" b="0" dirty="0">
                <a:latin typeface="Verdana" pitchFamily="34" charset="0"/>
                <a:cs typeface="Verdana" pitchFamily="34" charset="0"/>
              </a:rPr>
              <a:t>这是原</a:t>
            </a:r>
            <a:r>
              <a:rPr lang="en-US" altLang="zh-CN" sz="1200" b="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&lt;div id="div3" class=""&gt;&lt;p&gt;</a:t>
            </a:r>
            <a:r>
              <a:rPr lang="zh-CN" altLang="en-US" sz="1200" b="0" dirty="0">
                <a:latin typeface="Verdana" pitchFamily="34" charset="0"/>
                <a:cs typeface="Verdana" pitchFamily="34" charset="0"/>
              </a:rPr>
              <a:t>这个</a:t>
            </a:r>
            <a:r>
              <a:rPr lang="en-US" altLang="zh-CN" sz="1200" b="0" dirty="0">
                <a:latin typeface="Verdana" pitchFamily="34" charset="0"/>
                <a:ea typeface="Verdana" pitchFamily="34" charset="0"/>
                <a:cs typeface="Verdana" pitchFamily="34" charset="0"/>
              </a:rPr>
              <a:t>div</a:t>
            </a:r>
            <a:r>
              <a:rPr lang="zh-CN" altLang="en-US" sz="1200" b="0" dirty="0">
                <a:latin typeface="Verdana" pitchFamily="34" charset="0"/>
                <a:cs typeface="Verdana" pitchFamily="34" charset="0"/>
              </a:rPr>
              <a:t>旋转</a:t>
            </a:r>
            <a:r>
              <a:rPr lang="en-US" altLang="zh-CN" sz="1200" b="0" dirty="0">
                <a:latin typeface="Verdana" pitchFamily="34" charset="0"/>
                <a:ea typeface="Verdana" pitchFamily="34" charset="0"/>
                <a:cs typeface="Verdana" pitchFamily="34" charset="0"/>
              </a:rPr>
              <a:t>120</a:t>
            </a:r>
            <a:r>
              <a:rPr lang="zh-CN" altLang="en-US" sz="1200" b="0" dirty="0">
                <a:latin typeface="Verdana" pitchFamily="34" charset="0"/>
                <a:cs typeface="Verdana" pitchFamily="34" charset="0"/>
              </a:rPr>
              <a:t>度</a:t>
            </a:r>
            <a:r>
              <a:rPr lang="en-US" altLang="zh-CN" sz="1200" b="0" dirty="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a:t>
            </a:r>
            <a:r>
              <a:rPr lang="en-US" altLang="zh-CN" sz="1200" b="0" dirty="0" err="1">
                <a:latin typeface="Verdana" pitchFamily="34" charset="0"/>
                <a:ea typeface="Verdana" pitchFamily="34" charset="0"/>
                <a:cs typeface="Verdana" pitchFamily="34" charset="0"/>
              </a:rPr>
              <a:t>tr</a:t>
            </a:r>
            <a:r>
              <a:rPr lang="en-US" altLang="zh-CN" sz="1200" b="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&lt;/table&gt;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200" b="0" dirty="0">
                <a:latin typeface="Verdana" pitchFamily="34" charset="0"/>
                <a:ea typeface="Verdana" pitchFamily="34" charset="0"/>
                <a:cs typeface="Verdana" pitchFamily="34" charset="0"/>
              </a:rPr>
              <a:t>&lt;/html&gt;</a:t>
            </a:r>
            <a:endParaRPr lang="zh-CN" altLang="en-US" sz="1200" b="0" dirty="0">
              <a:latin typeface="Verdana" pitchFamily="34" charset="0"/>
              <a:cs typeface="Verdana"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3" name="内容占位符 2"/>
          <p:cNvSpPr>
            <a:spLocks noGrp="1"/>
          </p:cNvSpPr>
          <p:nvPr>
            <p:ph idx="1"/>
          </p:nvPr>
        </p:nvSpPr>
        <p:spPr>
          <a:xfrm>
            <a:off x="533400" y="819151"/>
            <a:ext cx="8509000" cy="3810000"/>
          </a:xfrm>
        </p:spPr>
        <p:txBody>
          <a:bodyPr/>
          <a:lstStyle/>
          <a:p>
            <a:pPr>
              <a:lnSpc>
                <a:spcPts val="3000"/>
              </a:lnSpc>
              <a:spcBef>
                <a:spcPts val="0"/>
              </a:spcBef>
              <a:spcAft>
                <a:spcPts val="0"/>
              </a:spcAft>
            </a:pPr>
            <a:r>
              <a:rPr lang="zh-CN" altLang="en-US" sz="1800" dirty="0"/>
              <a:t> 缩放</a:t>
            </a:r>
            <a:r>
              <a:rPr lang="en-US" altLang="zh-CN" sz="1800" dirty="0"/>
              <a:t>scale(x, y)</a:t>
            </a:r>
            <a:r>
              <a:rPr lang="zh-CN" altLang="en-US" sz="1800" dirty="0"/>
              <a:t>。</a:t>
            </a:r>
          </a:p>
          <a:p>
            <a:pPr marL="0" indent="0">
              <a:lnSpc>
                <a:spcPts val="3000"/>
              </a:lnSpc>
              <a:spcBef>
                <a:spcPts val="0"/>
              </a:spcBef>
              <a:spcAft>
                <a:spcPts val="0"/>
              </a:spcAft>
              <a:buNone/>
            </a:pPr>
            <a:r>
              <a:rPr lang="en-US" altLang="zh-CN" sz="1800" dirty="0"/>
              <a:t>    scale(</a:t>
            </a:r>
            <a:r>
              <a:rPr lang="en-US" altLang="zh-CN" sz="1800" dirty="0" err="1"/>
              <a:t>x,y</a:t>
            </a:r>
            <a:r>
              <a:rPr lang="en-US" altLang="zh-CN" sz="1800" dirty="0"/>
              <a:t>)</a:t>
            </a:r>
            <a:r>
              <a:rPr lang="zh-CN" altLang="en-US" sz="1800" dirty="0"/>
              <a:t>方法的作用是缩放指定的元素，参数</a:t>
            </a:r>
            <a:r>
              <a:rPr lang="en-US" altLang="zh-CN" sz="1800" dirty="0"/>
              <a:t>x </a:t>
            </a:r>
            <a:r>
              <a:rPr lang="zh-CN" altLang="en-US" sz="1800" dirty="0"/>
              <a:t>表示元素宽度的缩放倍数，参数</a:t>
            </a:r>
            <a:r>
              <a:rPr lang="en-US" altLang="zh-CN" sz="1800" dirty="0"/>
              <a:t>y </a:t>
            </a:r>
            <a:r>
              <a:rPr lang="zh-CN" altLang="en-US" sz="1800" dirty="0"/>
              <a:t>表示元素高度的缩放倍数。</a:t>
            </a:r>
            <a:r>
              <a:rPr lang="en-US" altLang="zh-CN" sz="1800" dirty="0"/>
              <a:t>scale </a:t>
            </a:r>
            <a:r>
              <a:rPr lang="zh-CN" altLang="en-US" sz="1800" dirty="0"/>
              <a:t>方法也可以接受负值，当参数</a:t>
            </a:r>
            <a:r>
              <a:rPr lang="en-US" altLang="zh-CN" sz="1800" dirty="0"/>
              <a:t>x </a:t>
            </a:r>
            <a:r>
              <a:rPr lang="zh-CN" altLang="en-US" sz="1800" dirty="0"/>
              <a:t>为负值时，元素内容会横向倒置；当参数</a:t>
            </a:r>
            <a:r>
              <a:rPr lang="en-US" altLang="zh-CN" sz="1800" dirty="0"/>
              <a:t>y </a:t>
            </a:r>
            <a:r>
              <a:rPr lang="zh-CN" altLang="en-US" sz="1800" dirty="0"/>
              <a:t>为负值时，元素内容会纵向倒置。</a:t>
            </a:r>
          </a:p>
          <a:p>
            <a:pPr indent="358775">
              <a:lnSpc>
                <a:spcPts val="2800"/>
              </a:lnSpc>
              <a:spcBef>
                <a:spcPts val="0"/>
              </a:spcBef>
              <a:spcAft>
                <a:spcPts val="0"/>
              </a:spcAft>
              <a:buNone/>
            </a:pPr>
            <a:r>
              <a:rPr lang="en-US" altLang="zh-CN" sz="1600" dirty="0">
                <a:solidFill>
                  <a:srgbClr val="FF0000"/>
                </a:solidFill>
              </a:rPr>
              <a:t>transform:scale(x,y);</a:t>
            </a:r>
          </a:p>
          <a:p>
            <a:pPr indent="358775">
              <a:lnSpc>
                <a:spcPts val="2800"/>
              </a:lnSpc>
              <a:spcBef>
                <a:spcPts val="0"/>
              </a:spcBef>
              <a:spcAft>
                <a:spcPts val="0"/>
              </a:spcAft>
              <a:buNone/>
            </a:pPr>
            <a:r>
              <a:rPr lang="en-US" altLang="zh-CN" sz="1600" dirty="0">
                <a:solidFill>
                  <a:srgbClr val="FF0000"/>
                </a:solidFill>
              </a:rPr>
              <a:t>transform:scale(1,4);</a:t>
            </a:r>
          </a:p>
          <a:p>
            <a:pPr indent="358775">
              <a:lnSpc>
                <a:spcPts val="2800"/>
              </a:lnSpc>
              <a:spcBef>
                <a:spcPts val="0"/>
              </a:spcBef>
              <a:spcAft>
                <a:spcPts val="0"/>
              </a:spcAft>
              <a:buNone/>
            </a:pPr>
            <a:r>
              <a:rPr lang="en-US" altLang="zh-CN" sz="1600" dirty="0">
                <a:solidFill>
                  <a:srgbClr val="FF0000"/>
                </a:solidFill>
              </a:rPr>
              <a:t>transform:scale(2,2);</a:t>
            </a:r>
          </a:p>
          <a:p>
            <a:pPr>
              <a:lnSpc>
                <a:spcPts val="3000"/>
              </a:lnSpc>
              <a:spcBef>
                <a:spcPts val="0"/>
              </a:spcBef>
              <a:spcAft>
                <a:spcPts val="0"/>
              </a:spcAft>
            </a:pPr>
            <a:r>
              <a:rPr lang="zh-CN" altLang="en-US" sz="1800" dirty="0"/>
              <a:t> 扭曲</a:t>
            </a:r>
            <a:r>
              <a:rPr lang="en-US" altLang="zh-CN" sz="1800" dirty="0"/>
              <a:t>skew(deg, deg)</a:t>
            </a:r>
            <a:r>
              <a:rPr lang="zh-CN" altLang="en-US" sz="1800" dirty="0"/>
              <a:t>。</a:t>
            </a:r>
          </a:p>
          <a:p>
            <a:pPr marL="0" indent="0">
              <a:lnSpc>
                <a:spcPts val="3000"/>
              </a:lnSpc>
              <a:spcBef>
                <a:spcPts val="0"/>
              </a:spcBef>
              <a:spcAft>
                <a:spcPts val="0"/>
              </a:spcAft>
              <a:buNone/>
              <a:tabLst>
                <a:tab pos="266700" algn="l"/>
              </a:tabLst>
            </a:pPr>
            <a:r>
              <a:rPr lang="en-US" altLang="zh-CN" sz="1800" dirty="0"/>
              <a:t>    skew(</a:t>
            </a:r>
            <a:r>
              <a:rPr lang="en-US" altLang="zh-CN" sz="1800" dirty="0" err="1"/>
              <a:t>x,y</a:t>
            </a:r>
            <a:r>
              <a:rPr lang="en-US" altLang="zh-CN" sz="1800" dirty="0"/>
              <a:t>)</a:t>
            </a:r>
            <a:r>
              <a:rPr lang="zh-CN" altLang="en-US" sz="1800" dirty="0"/>
              <a:t>方法的作用是将元素翻转（扭曲）给定的角度，参数</a:t>
            </a:r>
            <a:r>
              <a:rPr lang="en-US" altLang="zh-CN" sz="1800" dirty="0"/>
              <a:t>x</a:t>
            </a:r>
            <a:r>
              <a:rPr lang="zh-CN" altLang="en-US" sz="1800" dirty="0"/>
              <a:t>、</a:t>
            </a:r>
            <a:r>
              <a:rPr lang="en-US" altLang="zh-CN" sz="1800" dirty="0"/>
              <a:t>y </a:t>
            </a:r>
            <a:r>
              <a:rPr lang="zh-CN" altLang="en-US" sz="1800" dirty="0"/>
              <a:t>分别表示围绕</a:t>
            </a:r>
            <a:r>
              <a:rPr lang="en-US" altLang="zh-CN" sz="1800" dirty="0"/>
              <a:t>x</a:t>
            </a:r>
            <a:r>
              <a:rPr lang="zh-CN" altLang="en-US" sz="1800" dirty="0"/>
              <a:t>轴翻转给定的角度、围绕</a:t>
            </a:r>
            <a:r>
              <a:rPr lang="en-US" altLang="zh-CN" sz="1800" dirty="0"/>
              <a:t>y </a:t>
            </a:r>
            <a:r>
              <a:rPr lang="zh-CN" altLang="en-US" sz="1800" dirty="0"/>
              <a:t>轴翻转给定的角度。</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3" name="内容占位符 2"/>
          <p:cNvSpPr>
            <a:spLocks noGrp="1"/>
          </p:cNvSpPr>
          <p:nvPr>
            <p:ph idx="1"/>
          </p:nvPr>
        </p:nvSpPr>
        <p:spPr>
          <a:xfrm>
            <a:off x="533400" y="819151"/>
            <a:ext cx="8509000" cy="3810000"/>
          </a:xfrm>
        </p:spPr>
        <p:txBody>
          <a:bodyPr/>
          <a:lstStyle/>
          <a:p>
            <a:pPr indent="176213">
              <a:lnSpc>
                <a:spcPts val="2600"/>
              </a:lnSpc>
              <a:spcBef>
                <a:spcPts val="0"/>
              </a:spcBef>
              <a:spcAft>
                <a:spcPts val="0"/>
              </a:spcAft>
              <a:buNone/>
            </a:pPr>
            <a:r>
              <a:rPr lang="en-US" altLang="zh-CN" sz="1600" dirty="0">
                <a:solidFill>
                  <a:srgbClr val="FF0000"/>
                </a:solidFill>
              </a:rPr>
              <a:t>  transform: skew(deg, deg);</a:t>
            </a:r>
          </a:p>
          <a:p>
            <a:pPr indent="176213">
              <a:lnSpc>
                <a:spcPts val="2600"/>
              </a:lnSpc>
              <a:spcBef>
                <a:spcPts val="0"/>
              </a:spcBef>
              <a:spcAft>
                <a:spcPts val="0"/>
              </a:spcAft>
              <a:buNone/>
            </a:pPr>
            <a:r>
              <a:rPr lang="en-US" altLang="zh-CN" sz="1600" dirty="0">
                <a:solidFill>
                  <a:srgbClr val="FF0000"/>
                </a:solidFill>
              </a:rPr>
              <a:t>  transform: skew(30deg, 30deg);       /*</a:t>
            </a:r>
            <a:r>
              <a:rPr lang="zh-CN" altLang="en-US" sz="1600" dirty="0">
                <a:solidFill>
                  <a:srgbClr val="FF0000"/>
                </a:solidFill>
              </a:rPr>
              <a:t>围绕</a:t>
            </a:r>
            <a:r>
              <a:rPr lang="en-US" altLang="zh-CN" sz="1600" dirty="0">
                <a:solidFill>
                  <a:srgbClr val="FF0000"/>
                </a:solidFill>
              </a:rPr>
              <a:t>x</a:t>
            </a:r>
            <a:r>
              <a:rPr lang="zh-CN" altLang="en-US" sz="1600" dirty="0">
                <a:solidFill>
                  <a:srgbClr val="FF0000"/>
                </a:solidFill>
              </a:rPr>
              <a:t>轴翻转</a:t>
            </a:r>
            <a:r>
              <a:rPr lang="en-US" altLang="zh-CN" sz="1600" dirty="0">
                <a:solidFill>
                  <a:srgbClr val="FF0000"/>
                </a:solidFill>
              </a:rPr>
              <a:t>30°</a:t>
            </a:r>
            <a:r>
              <a:rPr lang="zh-CN" altLang="en-US" sz="1600" dirty="0">
                <a:solidFill>
                  <a:srgbClr val="FF0000"/>
                </a:solidFill>
              </a:rPr>
              <a:t>，围绕</a:t>
            </a:r>
            <a:r>
              <a:rPr lang="en-US" altLang="zh-CN" sz="1600" dirty="0">
                <a:solidFill>
                  <a:srgbClr val="FF0000"/>
                </a:solidFill>
              </a:rPr>
              <a:t>y</a:t>
            </a:r>
            <a:r>
              <a:rPr lang="zh-CN" altLang="en-US" sz="1600" dirty="0">
                <a:solidFill>
                  <a:srgbClr val="FF0000"/>
                </a:solidFill>
              </a:rPr>
              <a:t>轴翻转</a:t>
            </a:r>
            <a:r>
              <a:rPr lang="en-US" altLang="zh-CN" sz="1600" dirty="0">
                <a:solidFill>
                  <a:srgbClr val="FF0000"/>
                </a:solidFill>
              </a:rPr>
              <a:t>30° </a:t>
            </a:r>
            <a:r>
              <a:rPr lang="zh-CN" altLang="en-US" sz="1600" dirty="0">
                <a:solidFill>
                  <a:srgbClr val="FF0000"/>
                </a:solidFill>
              </a:rPr>
              <a:t>*</a:t>
            </a:r>
            <a:r>
              <a:rPr lang="en-US" altLang="zh-CN" sz="1600" dirty="0">
                <a:solidFill>
                  <a:srgbClr val="FF0000"/>
                </a:solidFill>
              </a:rPr>
              <a:t>/</a:t>
            </a:r>
          </a:p>
          <a:p>
            <a:pPr indent="176213">
              <a:lnSpc>
                <a:spcPts val="2600"/>
              </a:lnSpc>
              <a:spcBef>
                <a:spcPts val="0"/>
              </a:spcBef>
              <a:spcAft>
                <a:spcPts val="0"/>
              </a:spcAft>
              <a:buNone/>
            </a:pPr>
            <a:r>
              <a:rPr lang="en-US" altLang="zh-CN" sz="1600" dirty="0">
                <a:solidFill>
                  <a:srgbClr val="FF0000"/>
                </a:solidFill>
              </a:rPr>
              <a:t>  transform: skew(15deg, 65deg);       /*</a:t>
            </a:r>
            <a:r>
              <a:rPr lang="zh-CN" altLang="en-US" sz="1600" dirty="0">
                <a:solidFill>
                  <a:srgbClr val="FF0000"/>
                </a:solidFill>
              </a:rPr>
              <a:t>围绕</a:t>
            </a:r>
            <a:r>
              <a:rPr lang="en-US" altLang="zh-CN" sz="1600" dirty="0">
                <a:solidFill>
                  <a:srgbClr val="FF0000"/>
                </a:solidFill>
              </a:rPr>
              <a:t>x</a:t>
            </a:r>
            <a:r>
              <a:rPr lang="zh-CN" altLang="en-US" sz="1600" dirty="0">
                <a:solidFill>
                  <a:srgbClr val="FF0000"/>
                </a:solidFill>
              </a:rPr>
              <a:t>轴翻转</a:t>
            </a:r>
            <a:r>
              <a:rPr lang="en-US" altLang="zh-CN" sz="1600" dirty="0">
                <a:solidFill>
                  <a:srgbClr val="FF0000"/>
                </a:solidFill>
              </a:rPr>
              <a:t>15°</a:t>
            </a:r>
            <a:r>
              <a:rPr lang="zh-CN" altLang="en-US" sz="1600" dirty="0">
                <a:solidFill>
                  <a:srgbClr val="FF0000"/>
                </a:solidFill>
              </a:rPr>
              <a:t>，围绕</a:t>
            </a:r>
            <a:r>
              <a:rPr lang="en-US" altLang="zh-CN" sz="1600" dirty="0">
                <a:solidFill>
                  <a:srgbClr val="FF0000"/>
                </a:solidFill>
              </a:rPr>
              <a:t>y</a:t>
            </a:r>
            <a:r>
              <a:rPr lang="zh-CN" altLang="en-US" sz="1600" dirty="0">
                <a:solidFill>
                  <a:srgbClr val="FF0000"/>
                </a:solidFill>
              </a:rPr>
              <a:t>轴翻转</a:t>
            </a:r>
            <a:r>
              <a:rPr lang="en-US" altLang="zh-CN" sz="1600" dirty="0">
                <a:solidFill>
                  <a:srgbClr val="FF0000"/>
                </a:solidFill>
              </a:rPr>
              <a:t>65° </a:t>
            </a:r>
            <a:r>
              <a:rPr lang="zh-CN" altLang="en-US" sz="1600" dirty="0">
                <a:solidFill>
                  <a:srgbClr val="FF0000"/>
                </a:solidFill>
              </a:rPr>
              <a:t>*</a:t>
            </a:r>
            <a:r>
              <a:rPr lang="en-US" altLang="zh-CN" sz="1600" dirty="0">
                <a:solidFill>
                  <a:srgbClr val="FF0000"/>
                </a:solidFill>
              </a:rPr>
              <a:t>/</a:t>
            </a:r>
          </a:p>
          <a:p>
            <a:pPr>
              <a:lnSpc>
                <a:spcPts val="3000"/>
              </a:lnSpc>
              <a:spcBef>
                <a:spcPts val="0"/>
              </a:spcBef>
              <a:spcAft>
                <a:spcPts val="0"/>
              </a:spcAft>
            </a:pPr>
            <a:r>
              <a:rPr lang="zh-CN" altLang="en-US" sz="1800" dirty="0"/>
              <a:t> 综合转换</a:t>
            </a:r>
            <a:r>
              <a:rPr lang="en-US" altLang="zh-CN" sz="1800" dirty="0"/>
              <a:t>matrix(</a:t>
            </a:r>
            <a:r>
              <a:rPr lang="en-US" altLang="zh-CN" sz="1800" dirty="0" err="1"/>
              <a:t>n,n,n,n,n,n</a:t>
            </a:r>
            <a:r>
              <a:rPr lang="en-US" altLang="zh-CN" sz="1800" dirty="0"/>
              <a:t>)</a:t>
            </a:r>
            <a:r>
              <a:rPr lang="zh-CN" altLang="en-US" sz="1800" dirty="0"/>
              <a:t>。</a:t>
            </a:r>
          </a:p>
          <a:p>
            <a:pPr marL="0" indent="0">
              <a:lnSpc>
                <a:spcPts val="3000"/>
              </a:lnSpc>
              <a:spcBef>
                <a:spcPts val="0"/>
              </a:spcBef>
              <a:spcAft>
                <a:spcPts val="0"/>
              </a:spcAft>
              <a:buNone/>
            </a:pPr>
            <a:r>
              <a:rPr lang="en-US" altLang="zh-CN" sz="1800" dirty="0"/>
              <a:t>     matrix()</a:t>
            </a:r>
            <a:r>
              <a:rPr lang="zh-CN" altLang="en-US" sz="1800" dirty="0"/>
              <a:t>方法和</a:t>
            </a:r>
            <a:r>
              <a:rPr lang="en-US" altLang="zh-CN" sz="1800" dirty="0"/>
              <a:t>2D </a:t>
            </a:r>
            <a:r>
              <a:rPr lang="zh-CN" altLang="en-US" sz="1800" dirty="0"/>
              <a:t>变换方法合并成一个。</a:t>
            </a:r>
            <a:r>
              <a:rPr lang="en-US" altLang="zh-CN" sz="1800" dirty="0"/>
              <a:t>matrix()</a:t>
            </a:r>
            <a:r>
              <a:rPr lang="zh-CN" altLang="en-US" sz="1800" dirty="0"/>
              <a:t>方法是一个综合性的方法，它综合了上述的移动、旋转、缩放等功能。</a:t>
            </a:r>
            <a:r>
              <a:rPr lang="en-US" altLang="zh-CN" sz="1800" dirty="0"/>
              <a:t>matrix()</a:t>
            </a:r>
            <a:r>
              <a:rPr lang="zh-CN" altLang="en-US" sz="1800" dirty="0"/>
              <a:t>方法有六个参数，包含旋转、缩放、移动（平移）和倾斜功能。语法如下，参数的作用如下：</a:t>
            </a:r>
            <a:endParaRPr lang="en-US" altLang="zh-CN" sz="1800" dirty="0"/>
          </a:p>
          <a:p>
            <a:pPr>
              <a:lnSpc>
                <a:spcPts val="2400"/>
              </a:lnSpc>
              <a:buNone/>
            </a:pPr>
            <a:r>
              <a:rPr lang="en-US" altLang="zh-CN" sz="1800" dirty="0">
                <a:solidFill>
                  <a:srgbClr val="FF0000"/>
                </a:solidFill>
              </a:rPr>
              <a:t>       </a:t>
            </a:r>
            <a:r>
              <a:rPr lang="en-US" altLang="zh-CN" sz="1600" dirty="0" err="1">
                <a:solidFill>
                  <a:srgbClr val="FF0000"/>
                </a:solidFill>
              </a:rPr>
              <a:t>transform:matrix</a:t>
            </a:r>
            <a:r>
              <a:rPr lang="en-US" altLang="zh-CN" sz="1600" dirty="0">
                <a:solidFill>
                  <a:srgbClr val="FF0000"/>
                </a:solidFill>
              </a:rPr>
              <a:t> (</a:t>
            </a:r>
            <a:r>
              <a:rPr lang="en-US" altLang="zh-CN" sz="1600" dirty="0" err="1">
                <a:solidFill>
                  <a:srgbClr val="FF0000"/>
                </a:solidFill>
              </a:rPr>
              <a:t>scaleX</a:t>
            </a:r>
            <a:r>
              <a:rPr lang="en-US" altLang="zh-CN" sz="1600" dirty="0">
                <a:solidFill>
                  <a:srgbClr val="FF0000"/>
                </a:solidFill>
              </a:rPr>
              <a:t>, skewX, skewY, scaleY, translateX, </a:t>
            </a:r>
            <a:r>
              <a:rPr lang="en-US" altLang="zh-CN" sz="1600" dirty="0" err="1">
                <a:solidFill>
                  <a:srgbClr val="FF0000"/>
                </a:solidFill>
              </a:rPr>
              <a:t>translateY</a:t>
            </a:r>
            <a:r>
              <a:rPr lang="en-US" altLang="zh-CN" sz="1600" dirty="0">
                <a:solidFill>
                  <a:srgbClr val="FF0000"/>
                </a:solidFill>
              </a:rPr>
              <a:t>);         </a:t>
            </a:r>
          </a:p>
          <a:p>
            <a:pPr>
              <a:lnSpc>
                <a:spcPts val="2400"/>
              </a:lnSpc>
              <a:buNone/>
            </a:pPr>
            <a:r>
              <a:rPr lang="en-US" altLang="zh-CN" sz="1600" dirty="0">
                <a:solidFill>
                  <a:srgbClr val="FF0000"/>
                </a:solidFill>
              </a:rPr>
              <a:t>        </a:t>
            </a:r>
            <a:r>
              <a:rPr lang="en-US" altLang="zh-CN" sz="1600" dirty="0" err="1">
                <a:solidFill>
                  <a:srgbClr val="FF0000"/>
                </a:solidFill>
              </a:rPr>
              <a:t>transform:matrix</a:t>
            </a:r>
            <a:r>
              <a:rPr lang="en-US" altLang="zh-CN" sz="1600" dirty="0">
                <a:solidFill>
                  <a:srgbClr val="FF0000"/>
                </a:solidFill>
              </a:rPr>
              <a:t> (0.866, 0.5, -0.5, 0.866, 20, 20); </a:t>
            </a:r>
          </a:p>
          <a:p>
            <a:pPr>
              <a:lnSpc>
                <a:spcPts val="2400"/>
              </a:lnSpc>
              <a:buNone/>
            </a:pPr>
            <a:r>
              <a:rPr lang="en-US" altLang="zh-CN" sz="1600" dirty="0">
                <a:solidFill>
                  <a:srgbClr val="FF0000"/>
                </a:solidFill>
              </a:rPr>
              <a:t>        /* x</a:t>
            </a:r>
            <a:r>
              <a:rPr lang="zh-CN" altLang="en-US" sz="1600" dirty="0">
                <a:solidFill>
                  <a:srgbClr val="FF0000"/>
                </a:solidFill>
              </a:rPr>
              <a:t>轴、</a:t>
            </a:r>
            <a:r>
              <a:rPr lang="en-US" altLang="zh-CN" sz="1600" dirty="0">
                <a:solidFill>
                  <a:srgbClr val="FF0000"/>
                </a:solidFill>
              </a:rPr>
              <a:t>y</a:t>
            </a:r>
            <a:r>
              <a:rPr lang="zh-CN" altLang="en-US" sz="1600" dirty="0">
                <a:solidFill>
                  <a:srgbClr val="FF0000"/>
                </a:solidFill>
              </a:rPr>
              <a:t>轴缩放</a:t>
            </a:r>
            <a:r>
              <a:rPr lang="en-US" altLang="zh-CN" sz="1600" dirty="0">
                <a:solidFill>
                  <a:srgbClr val="FF0000"/>
                </a:solidFill>
              </a:rPr>
              <a:t>0.866</a:t>
            </a:r>
            <a:r>
              <a:rPr lang="zh-CN" altLang="en-US" sz="1600" dirty="0">
                <a:solidFill>
                  <a:srgbClr val="FF0000"/>
                </a:solidFill>
              </a:rPr>
              <a:t>；</a:t>
            </a:r>
            <a:r>
              <a:rPr lang="en-US" altLang="zh-CN" sz="1600" dirty="0">
                <a:solidFill>
                  <a:srgbClr val="FF0000"/>
                </a:solidFill>
              </a:rPr>
              <a:t>x</a:t>
            </a:r>
            <a:r>
              <a:rPr lang="zh-CN" altLang="en-US" sz="1600" dirty="0">
                <a:solidFill>
                  <a:srgbClr val="FF0000"/>
                </a:solidFill>
              </a:rPr>
              <a:t>轴、</a:t>
            </a:r>
            <a:r>
              <a:rPr lang="en-US" altLang="zh-CN" sz="1600" dirty="0">
                <a:solidFill>
                  <a:srgbClr val="FF0000"/>
                </a:solidFill>
              </a:rPr>
              <a:t>y</a:t>
            </a:r>
            <a:r>
              <a:rPr lang="zh-CN" altLang="en-US" sz="1600" dirty="0">
                <a:solidFill>
                  <a:srgbClr val="FF0000"/>
                </a:solidFill>
              </a:rPr>
              <a:t>轴扭曲</a:t>
            </a:r>
            <a:r>
              <a:rPr lang="en-US" altLang="zh-CN" sz="1600" dirty="0">
                <a:solidFill>
                  <a:srgbClr val="FF0000"/>
                </a:solidFill>
              </a:rPr>
              <a:t>0.5</a:t>
            </a:r>
            <a:r>
              <a:rPr lang="zh-CN" altLang="en-US" sz="1600" dirty="0">
                <a:solidFill>
                  <a:srgbClr val="FF0000"/>
                </a:solidFill>
              </a:rPr>
              <a:t>和</a:t>
            </a:r>
            <a:r>
              <a:rPr lang="en-US" altLang="zh-CN" sz="1600" dirty="0">
                <a:solidFill>
                  <a:srgbClr val="FF0000"/>
                </a:solidFill>
              </a:rPr>
              <a:t>-0.5</a:t>
            </a:r>
            <a:r>
              <a:rPr lang="zh-CN" altLang="en-US" sz="1600" dirty="0">
                <a:solidFill>
                  <a:srgbClr val="FF0000"/>
                </a:solidFill>
              </a:rPr>
              <a:t>；</a:t>
            </a:r>
            <a:r>
              <a:rPr lang="en-US" altLang="zh-CN" sz="1600" dirty="0">
                <a:solidFill>
                  <a:srgbClr val="FF0000"/>
                </a:solidFill>
              </a:rPr>
              <a:t>x</a:t>
            </a:r>
            <a:r>
              <a:rPr lang="zh-CN" altLang="en-US" sz="1600" dirty="0">
                <a:solidFill>
                  <a:srgbClr val="FF0000"/>
                </a:solidFill>
              </a:rPr>
              <a:t>轴、</a:t>
            </a:r>
            <a:r>
              <a:rPr lang="en-US" altLang="zh-CN" sz="1600" dirty="0">
                <a:solidFill>
                  <a:srgbClr val="FF0000"/>
                </a:solidFill>
              </a:rPr>
              <a:t>y</a:t>
            </a:r>
            <a:r>
              <a:rPr lang="zh-CN" altLang="en-US" sz="1600" dirty="0">
                <a:solidFill>
                  <a:srgbClr val="FF0000"/>
                </a:solidFill>
              </a:rPr>
              <a:t>轴位移</a:t>
            </a:r>
            <a:r>
              <a:rPr lang="en-US" altLang="zh-CN" sz="1600" dirty="0">
                <a:solidFill>
                  <a:srgbClr val="FF0000"/>
                </a:solidFill>
              </a:rPr>
              <a:t>20px */</a:t>
            </a:r>
            <a:endParaRPr lang="zh-CN" altLang="en-US" sz="1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缩放、扭曲、矩阵综合应用</a:t>
            </a:r>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 edu_13_6_5.html --&gt;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a:t>
            </a:r>
            <a:r>
              <a:rPr lang="en-US" altLang="zh-CN" sz="1200" dirty="0" err="1">
                <a:latin typeface="Verdana" pitchFamily="34" charset="0"/>
                <a:ea typeface="Verdana" pitchFamily="34" charset="0"/>
                <a:cs typeface="Verdana" pitchFamily="34" charset="0"/>
              </a:rPr>
              <a:t>doctype</a:t>
            </a:r>
            <a:r>
              <a:rPr lang="en-US" altLang="zh-CN" sz="12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&lt;html </a:t>
            </a:r>
            <a:r>
              <a:rPr lang="en-US" altLang="zh-CN" sz="1200" dirty="0" err="1">
                <a:latin typeface="Verdana" pitchFamily="34" charset="0"/>
                <a:ea typeface="Verdana" pitchFamily="34" charset="0"/>
                <a:cs typeface="Verdana" pitchFamily="34" charset="0"/>
              </a:rPr>
              <a:t>lang</a:t>
            </a:r>
            <a:r>
              <a:rPr lang="en-US" altLang="zh-CN" sz="12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&lt;meta </a:t>
            </a:r>
            <a:r>
              <a:rPr lang="en-US" altLang="zh-CN" sz="1200" dirty="0" err="1">
                <a:latin typeface="Verdana" pitchFamily="34" charset="0"/>
                <a:ea typeface="Verdana" pitchFamily="34" charset="0"/>
                <a:cs typeface="Verdana" pitchFamily="34" charset="0"/>
              </a:rPr>
              <a:t>charset</a:t>
            </a:r>
            <a:r>
              <a:rPr lang="en-US" altLang="zh-CN" sz="12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&lt;title&gt;CSS3 2D</a:t>
            </a:r>
            <a:r>
              <a:rPr lang="zh-CN" altLang="en-US" sz="1200" dirty="0">
                <a:latin typeface="Verdana" pitchFamily="34" charset="0"/>
                <a:cs typeface="Verdana" pitchFamily="34" charset="0"/>
              </a:rPr>
              <a:t>转换</a:t>
            </a:r>
            <a:r>
              <a:rPr lang="en-US" altLang="zh-CN" sz="1200" dirty="0">
                <a:latin typeface="Verdana" pitchFamily="34" charset="0"/>
                <a:ea typeface="Verdana" pitchFamily="34" charset="0"/>
                <a:cs typeface="Verdana" pitchFamily="34" charset="0"/>
              </a:rPr>
              <a:t>-</a:t>
            </a:r>
            <a:r>
              <a:rPr lang="zh-CN" altLang="en-US" sz="1200" dirty="0">
                <a:latin typeface="Verdana" pitchFamily="34" charset="0"/>
                <a:cs typeface="Verdana" pitchFamily="34" charset="0"/>
              </a:rPr>
              <a:t>扭曲、缩放</a:t>
            </a:r>
            <a:r>
              <a:rPr lang="en-US" altLang="zh-CN" sz="12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&lt;script type="text/</a:t>
            </a:r>
            <a:r>
              <a:rPr lang="en-US" altLang="zh-CN" sz="1200" dirty="0" err="1">
                <a:latin typeface="Verdana" pitchFamily="34" charset="0"/>
                <a:ea typeface="Verdana" pitchFamily="34" charset="0"/>
                <a:cs typeface="Verdana" pitchFamily="34" charset="0"/>
              </a:rPr>
              <a:t>javascript</a:t>
            </a:r>
            <a:r>
              <a:rPr lang="en-US" altLang="zh-CN" sz="1200" dirty="0">
                <a:latin typeface="Verdana" pitchFamily="34" charset="0"/>
                <a:ea typeface="Verdana" pitchFamily="34" charset="0"/>
                <a:cs typeface="Verdana" pitchFamily="34" charset="0"/>
              </a:rPr>
              <a:t>" </a:t>
            </a:r>
            <a:r>
              <a:rPr lang="en-US" altLang="zh-CN" sz="1200" dirty="0" err="1">
                <a:latin typeface="Verdana" pitchFamily="34" charset="0"/>
                <a:ea typeface="Verdana" pitchFamily="34" charset="0"/>
                <a:cs typeface="Verdana" pitchFamily="34" charset="0"/>
              </a:rPr>
              <a:t>src</a:t>
            </a:r>
            <a:r>
              <a:rPr lang="en-US" altLang="zh-CN" sz="1200" dirty="0">
                <a:latin typeface="Verdana" pitchFamily="34" charset="0"/>
                <a:ea typeface="Verdana" pitchFamily="34" charset="0"/>
                <a:cs typeface="Verdana" pitchFamily="34" charset="0"/>
              </a:rPr>
              <a:t>="html5shiv.js"&gt;&lt;/script&gt;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&lt;link </a:t>
            </a:r>
            <a:r>
              <a:rPr lang="en-US" altLang="zh-CN" sz="1200" dirty="0" err="1">
                <a:latin typeface="Verdana" pitchFamily="34" charset="0"/>
                <a:ea typeface="Verdana" pitchFamily="34" charset="0"/>
                <a:cs typeface="Verdana" pitchFamily="34" charset="0"/>
              </a:rPr>
              <a:t>rel</a:t>
            </a:r>
            <a:r>
              <a:rPr lang="en-US" altLang="zh-CN" sz="1200" dirty="0">
                <a:latin typeface="Verdana" pitchFamily="34" charset="0"/>
                <a:ea typeface="Verdana" pitchFamily="34" charset="0"/>
                <a:cs typeface="Verdana" pitchFamily="34" charset="0"/>
              </a:rPr>
              <a:t>="</a:t>
            </a:r>
            <a:r>
              <a:rPr lang="en-US" altLang="zh-CN" sz="1200" dirty="0" err="1">
                <a:latin typeface="Verdana" pitchFamily="34" charset="0"/>
                <a:ea typeface="Verdana" pitchFamily="34" charset="0"/>
                <a:cs typeface="Verdana" pitchFamily="34" charset="0"/>
              </a:rPr>
              <a:t>stylesheet</a:t>
            </a:r>
            <a:r>
              <a:rPr lang="en-US" altLang="zh-CN" sz="1200" dirty="0">
                <a:latin typeface="Verdana" pitchFamily="34" charset="0"/>
                <a:ea typeface="Verdana" pitchFamily="34" charset="0"/>
                <a:cs typeface="Verdana" pitchFamily="34" charset="0"/>
              </a:rPr>
              <a:t>" </a:t>
            </a:r>
            <a:r>
              <a:rPr lang="en-US" altLang="zh-CN" sz="1200" dirty="0" err="1">
                <a:latin typeface="Verdana" pitchFamily="34" charset="0"/>
                <a:ea typeface="Verdana" pitchFamily="34" charset="0"/>
                <a:cs typeface="Verdana" pitchFamily="34" charset="0"/>
              </a:rPr>
              <a:t>href</a:t>
            </a:r>
            <a:r>
              <a:rPr lang="en-US" altLang="zh-CN" sz="1200" dirty="0">
                <a:latin typeface="Verdana" pitchFamily="34" charset="0"/>
                <a:ea typeface="Verdana" pitchFamily="34" charset="0"/>
                <a:cs typeface="Verdana" pitchFamily="34" charset="0"/>
              </a:rPr>
              <a:t>="</a:t>
            </a:r>
            <a:r>
              <a:rPr lang="en-US" altLang="zh-CN" sz="1200" dirty="0" err="1">
                <a:latin typeface="Verdana" pitchFamily="34" charset="0"/>
                <a:ea typeface="Verdana" pitchFamily="34" charset="0"/>
                <a:cs typeface="Verdana" pitchFamily="34" charset="0"/>
              </a:rPr>
              <a:t>css/normalize.css</a:t>
            </a:r>
            <a:r>
              <a:rPr lang="en-US" altLang="zh-CN" sz="1200" dirty="0">
                <a:latin typeface="Verdana" pitchFamily="34" charset="0"/>
                <a:ea typeface="Verdana" pitchFamily="34" charset="0"/>
                <a:cs typeface="Verdana" pitchFamily="34" charset="0"/>
              </a:rPr>
              <a:t>" type="text/</a:t>
            </a:r>
            <a:r>
              <a:rPr lang="en-US" altLang="zh-CN" sz="1200" dirty="0" err="1">
                <a:latin typeface="Verdana" pitchFamily="34" charset="0"/>
                <a:ea typeface="Verdana" pitchFamily="34" charset="0"/>
                <a:cs typeface="Verdana" pitchFamily="34" charset="0"/>
              </a:rPr>
              <a:t>css</a:t>
            </a:r>
            <a:r>
              <a:rPr lang="en-US" altLang="zh-CN" sz="12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&lt;script type="text/</a:t>
            </a:r>
            <a:r>
              <a:rPr lang="en-US" altLang="zh-CN" sz="1200" dirty="0" err="1">
                <a:latin typeface="Verdana" pitchFamily="34" charset="0"/>
                <a:ea typeface="Verdana" pitchFamily="34" charset="0"/>
                <a:cs typeface="Verdana" pitchFamily="34" charset="0"/>
              </a:rPr>
              <a:t>javascript</a:t>
            </a:r>
            <a:r>
              <a:rPr lang="en-US" altLang="zh-CN" sz="1200" dirty="0">
                <a:latin typeface="Verdana" pitchFamily="34" charset="0"/>
                <a:ea typeface="Verdana" pitchFamily="34" charset="0"/>
                <a:cs typeface="Verdana" pitchFamily="34" charset="0"/>
              </a:rPr>
              <a:t>" </a:t>
            </a:r>
            <a:r>
              <a:rPr lang="en-US" altLang="zh-CN" sz="1200" dirty="0" err="1">
                <a:latin typeface="Verdana" pitchFamily="34" charset="0"/>
                <a:ea typeface="Verdana" pitchFamily="34" charset="0"/>
                <a:cs typeface="Verdana" pitchFamily="34" charset="0"/>
              </a:rPr>
              <a:t>src</a:t>
            </a:r>
            <a:r>
              <a:rPr lang="en-US" altLang="zh-CN" sz="1200" dirty="0">
                <a:latin typeface="Verdana" pitchFamily="34" charset="0"/>
                <a:ea typeface="Verdana" pitchFamily="34" charset="0"/>
                <a:cs typeface="Verdana" pitchFamily="34" charset="0"/>
              </a:rPr>
              <a:t>="</a:t>
            </a:r>
            <a:r>
              <a:rPr lang="en-US" altLang="zh-CN" sz="1200" dirty="0" err="1">
                <a:latin typeface="Verdana" pitchFamily="34" charset="0"/>
                <a:ea typeface="Verdana" pitchFamily="34" charset="0"/>
                <a:cs typeface="Verdana" pitchFamily="34" charset="0"/>
              </a:rPr>
              <a:t>js/prefixfree.min.js</a:t>
            </a:r>
            <a:r>
              <a:rPr lang="en-US" altLang="zh-CN" sz="1200" dirty="0">
                <a:latin typeface="Verdana" pitchFamily="34" charset="0"/>
                <a:ea typeface="Verdana" pitchFamily="34" charset="0"/>
                <a:cs typeface="Verdana" pitchFamily="34" charset="0"/>
              </a:rPr>
              <a:t>"&gt;&lt;/script&gt;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&lt;style type="text/</a:t>
            </a:r>
            <a:r>
              <a:rPr lang="en-US" altLang="zh-CN" sz="1200" dirty="0" err="1">
                <a:latin typeface="Verdana" pitchFamily="34" charset="0"/>
                <a:ea typeface="Verdana" pitchFamily="34" charset="0"/>
                <a:cs typeface="Verdana" pitchFamily="34" charset="0"/>
              </a:rPr>
              <a:t>css</a:t>
            </a:r>
            <a:r>
              <a:rPr lang="en-US" altLang="zh-CN" sz="1200" dirty="0">
                <a:latin typeface="Verdana" pitchFamily="34" charset="0"/>
                <a:ea typeface="Verdana" pitchFamily="34" charset="0"/>
                <a:cs typeface="Verdana" pitchFamily="34" charset="0"/>
              </a:rPr>
              <a:t>"&gt;	</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    div{width:100px;height:50px;background:#dadada;border:1px solid #00cc66;	}</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    #div1{</a:t>
            </a:r>
            <a:r>
              <a:rPr lang="en-US" altLang="zh-CN" sz="1200" dirty="0" err="1">
                <a:latin typeface="Verdana" pitchFamily="34" charset="0"/>
                <a:ea typeface="Verdana" pitchFamily="34" charset="0"/>
                <a:cs typeface="Verdana" pitchFamily="34" charset="0"/>
              </a:rPr>
              <a:t>transform:scale</a:t>
            </a:r>
            <a:r>
              <a:rPr lang="en-US" altLang="zh-CN" sz="1200" dirty="0">
                <a:latin typeface="Verdana" pitchFamily="34" charset="0"/>
                <a:ea typeface="Verdana" pitchFamily="34" charset="0"/>
                <a:cs typeface="Verdana" pitchFamily="34" charset="0"/>
              </a:rPr>
              <a:t>(1.5,1.5);margin:10px auto;}</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    #div2{</a:t>
            </a:r>
            <a:r>
              <a:rPr lang="en-US" altLang="zh-CN" sz="1200" dirty="0" err="1">
                <a:latin typeface="Verdana" pitchFamily="34" charset="0"/>
                <a:ea typeface="Verdana" pitchFamily="34" charset="0"/>
                <a:cs typeface="Verdana" pitchFamily="34" charset="0"/>
              </a:rPr>
              <a:t>transform:skew</a:t>
            </a:r>
            <a:r>
              <a:rPr lang="en-US" altLang="zh-CN" sz="1200" dirty="0">
                <a:latin typeface="Verdana" pitchFamily="34" charset="0"/>
                <a:ea typeface="Verdana" pitchFamily="34" charset="0"/>
                <a:cs typeface="Verdana" pitchFamily="34" charset="0"/>
              </a:rPr>
              <a:t>(30deg,30deg);margin:10px auto;}</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    #div3{</a:t>
            </a:r>
            <a:r>
              <a:rPr lang="en-US" altLang="zh-CN" sz="1200" dirty="0" err="1">
                <a:latin typeface="Verdana" pitchFamily="34" charset="0"/>
                <a:ea typeface="Verdana" pitchFamily="34" charset="0"/>
                <a:cs typeface="Verdana" pitchFamily="34" charset="0"/>
              </a:rPr>
              <a:t>transform:matrix</a:t>
            </a:r>
            <a:r>
              <a:rPr lang="en-US" altLang="zh-CN" sz="1200" dirty="0">
                <a:latin typeface="Verdana" pitchFamily="34" charset="0"/>
                <a:ea typeface="Verdana" pitchFamily="34" charset="0"/>
                <a:cs typeface="Verdana" pitchFamily="34" charset="0"/>
              </a:rPr>
              <a:t>(0.866,0.5,-0.5,0.866,20,20);</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           /* x</a:t>
            </a:r>
            <a:r>
              <a:rPr lang="zh-CN" altLang="en-US" sz="1200" dirty="0">
                <a:latin typeface="Verdana" pitchFamily="34" charset="0"/>
                <a:cs typeface="Verdana" pitchFamily="34" charset="0"/>
              </a:rPr>
              <a:t>轴、</a:t>
            </a:r>
            <a:r>
              <a:rPr lang="en-US" altLang="zh-CN" sz="1200" dirty="0">
                <a:latin typeface="Verdana" pitchFamily="34" charset="0"/>
                <a:ea typeface="Verdana" pitchFamily="34" charset="0"/>
                <a:cs typeface="Verdana" pitchFamily="34" charset="0"/>
              </a:rPr>
              <a:t>y</a:t>
            </a:r>
            <a:r>
              <a:rPr lang="zh-CN" altLang="en-US" sz="1200" dirty="0">
                <a:latin typeface="Verdana" pitchFamily="34" charset="0"/>
                <a:cs typeface="Verdana" pitchFamily="34" charset="0"/>
              </a:rPr>
              <a:t>轴缩放</a:t>
            </a:r>
            <a:r>
              <a:rPr lang="en-US" altLang="zh-CN" sz="1200" dirty="0">
                <a:latin typeface="Verdana" pitchFamily="34" charset="0"/>
                <a:ea typeface="Verdana" pitchFamily="34" charset="0"/>
                <a:cs typeface="Verdana" pitchFamily="34" charset="0"/>
              </a:rPr>
              <a:t>0.866;x</a:t>
            </a:r>
            <a:r>
              <a:rPr lang="zh-CN" altLang="en-US" sz="1200" dirty="0">
                <a:latin typeface="Verdana" pitchFamily="34" charset="0"/>
                <a:cs typeface="Verdana" pitchFamily="34" charset="0"/>
              </a:rPr>
              <a:t>轴、</a:t>
            </a:r>
            <a:r>
              <a:rPr lang="en-US" altLang="zh-CN" sz="1200" dirty="0">
                <a:latin typeface="Verdana" pitchFamily="34" charset="0"/>
                <a:ea typeface="Verdana" pitchFamily="34" charset="0"/>
                <a:cs typeface="Verdana" pitchFamily="34" charset="0"/>
              </a:rPr>
              <a:t>y</a:t>
            </a:r>
            <a:r>
              <a:rPr lang="zh-CN" altLang="en-US" sz="1200" dirty="0">
                <a:latin typeface="Verdana" pitchFamily="34" charset="0"/>
                <a:cs typeface="Verdana" pitchFamily="34" charset="0"/>
              </a:rPr>
              <a:t>轴扭曲</a:t>
            </a:r>
            <a:r>
              <a:rPr lang="en-US" altLang="zh-CN" sz="1200" dirty="0">
                <a:latin typeface="Verdana" pitchFamily="34" charset="0"/>
                <a:ea typeface="Verdana" pitchFamily="34" charset="0"/>
                <a:cs typeface="Verdana" pitchFamily="34" charset="0"/>
              </a:rPr>
              <a:t>0.5</a:t>
            </a:r>
            <a:r>
              <a:rPr lang="zh-CN" altLang="en-US" sz="1200" dirty="0">
                <a:latin typeface="Verdana" pitchFamily="34" charset="0"/>
                <a:cs typeface="Verdana" pitchFamily="34" charset="0"/>
              </a:rPr>
              <a:t>和</a:t>
            </a:r>
            <a:r>
              <a:rPr lang="en-US" altLang="zh-CN" sz="1200" dirty="0">
                <a:latin typeface="Verdana" pitchFamily="34" charset="0"/>
                <a:ea typeface="Verdana" pitchFamily="34" charset="0"/>
                <a:cs typeface="Verdana" pitchFamily="34" charset="0"/>
              </a:rPr>
              <a:t>-0.5;x</a:t>
            </a:r>
            <a:r>
              <a:rPr lang="zh-CN" altLang="en-US" sz="1200" dirty="0">
                <a:latin typeface="Verdana" pitchFamily="34" charset="0"/>
                <a:cs typeface="Verdana" pitchFamily="34" charset="0"/>
              </a:rPr>
              <a:t>轴、</a:t>
            </a:r>
            <a:r>
              <a:rPr lang="en-US" altLang="zh-CN" sz="1200" dirty="0">
                <a:latin typeface="Verdana" pitchFamily="34" charset="0"/>
                <a:ea typeface="Verdana" pitchFamily="34" charset="0"/>
                <a:cs typeface="Verdana" pitchFamily="34" charset="0"/>
              </a:rPr>
              <a:t>y</a:t>
            </a:r>
            <a:r>
              <a:rPr lang="zh-CN" altLang="en-US" sz="1200" dirty="0">
                <a:latin typeface="Verdana" pitchFamily="34" charset="0"/>
                <a:cs typeface="Verdana" pitchFamily="34" charset="0"/>
              </a:rPr>
              <a:t>轴位移</a:t>
            </a:r>
            <a:r>
              <a:rPr lang="en-US" altLang="zh-CN" sz="1200" dirty="0">
                <a:latin typeface="Verdana" pitchFamily="34" charset="0"/>
                <a:ea typeface="Verdana" pitchFamily="34" charset="0"/>
                <a:cs typeface="Verdana" pitchFamily="34" charset="0"/>
              </a:rPr>
              <a:t>20px*/}</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td{text-</a:t>
            </a:r>
            <a:r>
              <a:rPr lang="en-US" altLang="zh-CN" sz="1200" dirty="0" err="1">
                <a:latin typeface="Verdana" pitchFamily="34" charset="0"/>
                <a:ea typeface="Verdana" pitchFamily="34" charset="0"/>
                <a:cs typeface="Verdana" pitchFamily="34" charset="0"/>
              </a:rPr>
              <a:t>align:left;vertical-align:top</a:t>
            </a:r>
            <a:r>
              <a:rPr lang="en-US" altLang="zh-CN" sz="12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&lt;/style&gt;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&lt;h3&gt;CSS3 2D</a:t>
            </a:r>
            <a:r>
              <a:rPr lang="zh-CN" altLang="en-US" sz="1200" dirty="0">
                <a:latin typeface="Verdana" pitchFamily="34" charset="0"/>
                <a:cs typeface="Verdana" pitchFamily="34" charset="0"/>
              </a:rPr>
              <a:t>转换</a:t>
            </a:r>
            <a:r>
              <a:rPr lang="en-US" altLang="zh-CN" sz="1200" dirty="0">
                <a:latin typeface="Verdana" pitchFamily="34" charset="0"/>
                <a:ea typeface="Verdana" pitchFamily="34" charset="0"/>
                <a:cs typeface="Verdana" pitchFamily="34" charset="0"/>
              </a:rPr>
              <a:t>-</a:t>
            </a:r>
            <a:r>
              <a:rPr lang="zh-CN" altLang="en-US" sz="1200" dirty="0">
                <a:latin typeface="Verdana" pitchFamily="34" charset="0"/>
                <a:cs typeface="Verdana" pitchFamily="34" charset="0"/>
              </a:rPr>
              <a:t>缩放、扭曲、矩阵</a:t>
            </a:r>
            <a:r>
              <a:rPr lang="en-US" altLang="zh-CN" sz="1200" dirty="0">
                <a:latin typeface="Verdana" pitchFamily="34" charset="0"/>
                <a:ea typeface="Verdana" pitchFamily="34" charset="0"/>
                <a:cs typeface="Verdana" pitchFamily="34" charset="0"/>
              </a:rPr>
              <a:t>&lt;/h3&gt;&lt;hr&gt;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&lt;table border="1px" </a:t>
            </a:r>
            <a:r>
              <a:rPr lang="en-US" altLang="zh-CN" sz="1200" dirty="0" err="1">
                <a:latin typeface="Verdana" pitchFamily="34" charset="0"/>
                <a:ea typeface="Verdana" pitchFamily="34" charset="0"/>
                <a:cs typeface="Verdana" pitchFamily="34" charset="0"/>
              </a:rPr>
              <a:t>bordercolor</a:t>
            </a:r>
            <a:r>
              <a:rPr lang="en-US" altLang="zh-CN" sz="1200" dirty="0">
                <a:latin typeface="Verdana" pitchFamily="34" charset="0"/>
                <a:ea typeface="Verdana" pitchFamily="34" charset="0"/>
                <a:cs typeface="Verdana" pitchFamily="34" charset="0"/>
              </a:rPr>
              <a:t>="red" width="750px" height="200px"&gt;</a:t>
            </a:r>
          </a:p>
          <a:p>
            <a:pPr>
              <a:lnSpc>
                <a:spcPts val="1400"/>
              </a:lnSpc>
              <a:spcBef>
                <a:spcPts val="0"/>
              </a:spcBef>
              <a:spcAft>
                <a:spcPts val="0"/>
              </a:spcAft>
              <a:buNone/>
            </a:pPr>
            <a:endParaRPr lang="en-US" altLang="zh-CN" sz="1200" dirty="0">
              <a:latin typeface="Verdana" pitchFamily="34" charset="0"/>
              <a:ea typeface="Verdana" pitchFamily="34" charset="0"/>
              <a:cs typeface="Verdana"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缩放、扭曲、矩阵综合应用</a:t>
            </a:r>
          </a:p>
        </p:txBody>
      </p:sp>
      <p:sp>
        <p:nvSpPr>
          <p:cNvPr id="3" name="内容占位符 2"/>
          <p:cNvSpPr>
            <a:spLocks noGrp="1"/>
          </p:cNvSpPr>
          <p:nvPr>
            <p:ph idx="1"/>
          </p:nvPr>
        </p:nvSpPr>
        <p:spPr>
          <a:xfrm>
            <a:off x="533400" y="819151"/>
            <a:ext cx="4495800" cy="38100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tr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id="div1" class=""&gt;&lt;p&gt;</a:t>
            </a:r>
            <a:r>
              <a:rPr lang="zh-CN" altLang="en-US" sz="1400" dirty="0">
                <a:latin typeface="Verdana" pitchFamily="34" charset="0"/>
                <a:cs typeface="Verdana" pitchFamily="34" charset="0"/>
              </a:rPr>
              <a:t>这个</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缩放</a:t>
            </a:r>
            <a:r>
              <a:rPr lang="en-US" altLang="zh-CN" sz="1400" dirty="0">
                <a:latin typeface="Verdana" pitchFamily="34" charset="0"/>
                <a:ea typeface="Verdana" pitchFamily="34" charset="0"/>
                <a:cs typeface="Verdana" pitchFamily="34" charset="0"/>
              </a:rPr>
              <a:t>1.5</a:t>
            </a:r>
            <a:r>
              <a:rPr lang="zh-CN" altLang="en-US" sz="1400" dirty="0">
                <a:latin typeface="Verdana" pitchFamily="34" charset="0"/>
                <a:cs typeface="Verdana" pitchFamily="34" charset="0"/>
              </a:rPr>
              <a:t>倍</a:t>
            </a:r>
            <a:r>
              <a:rPr lang="en-US" altLang="zh-CN" sz="1400" dirty="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id="div2" class=""&gt;&lt;p&gt;</a:t>
            </a:r>
            <a:r>
              <a:rPr lang="zh-CN" altLang="en-US" sz="1400" dirty="0">
                <a:latin typeface="Verdana" pitchFamily="34" charset="0"/>
                <a:cs typeface="Verdana" pitchFamily="34" charset="0"/>
              </a:rPr>
              <a:t>这个</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扭曲方法</a:t>
            </a:r>
            <a:r>
              <a:rPr lang="en-US" altLang="zh-CN" sz="1400" dirty="0">
                <a:latin typeface="Verdana" pitchFamily="34" charset="0"/>
                <a:ea typeface="Verdana" pitchFamily="34" charset="0"/>
                <a:cs typeface="Verdana" pitchFamily="34" charset="0"/>
              </a:rPr>
              <a:t>&lt;/p&gt;&lt;/div&gt;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id="div3" class=""&gt;&lt;p&gt;</a:t>
            </a:r>
            <a:r>
              <a:rPr lang="zh-CN" altLang="en-US" sz="1400" dirty="0">
                <a:latin typeface="Verdana" pitchFamily="34" charset="0"/>
                <a:cs typeface="Verdana" pitchFamily="34" charset="0"/>
              </a:rPr>
              <a:t>这是</a:t>
            </a:r>
            <a:r>
              <a:rPr lang="en-US" altLang="zh-CN" sz="1400" dirty="0">
                <a:latin typeface="Verdana" pitchFamily="34" charset="0"/>
                <a:ea typeface="Verdana" pitchFamily="34" charset="0"/>
                <a:cs typeface="Verdana" pitchFamily="34" charset="0"/>
              </a:rPr>
              <a:t>div</a:t>
            </a:r>
            <a:r>
              <a:rPr lang="zh-CN" altLang="en-US" sz="1400" dirty="0">
                <a:latin typeface="Verdana" pitchFamily="34" charset="0"/>
                <a:cs typeface="Verdana" pitchFamily="34" charset="0"/>
              </a:rPr>
              <a:t>采用</a:t>
            </a:r>
            <a:r>
              <a:rPr lang="en-US" altLang="zh-CN" sz="1400" dirty="0">
                <a:latin typeface="Verdana" pitchFamily="34" charset="0"/>
                <a:ea typeface="Verdana" pitchFamily="34" charset="0"/>
                <a:cs typeface="Verdana" pitchFamily="34" charset="0"/>
              </a:rPr>
              <a:t>matrix</a:t>
            </a:r>
            <a:r>
              <a:rPr lang="zh-CN" altLang="en-US" sz="1400" dirty="0">
                <a:latin typeface="Verdana" pitchFamily="34" charset="0"/>
                <a:cs typeface="Verdana" pitchFamily="34" charset="0"/>
              </a:rPr>
              <a:t>方法</a:t>
            </a:r>
            <a:r>
              <a:rPr lang="en-US" altLang="zh-CN" sz="1400" dirty="0">
                <a:latin typeface="Verdana" pitchFamily="34" charset="0"/>
                <a:ea typeface="Verdana" pitchFamily="34" charset="0"/>
                <a:cs typeface="Verdana" pitchFamily="34" charset="0"/>
              </a:rPr>
              <a:t>&lt;/p&gt;&lt;/div&gt;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tr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&lt;/table&gt;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dirty="0"/>
          </a:p>
        </p:txBody>
      </p:sp>
      <p:pic>
        <p:nvPicPr>
          <p:cNvPr id="57346" name="Picture 2"/>
          <p:cNvPicPr>
            <a:picLocks noChangeAspect="1" noChangeArrowheads="1"/>
          </p:cNvPicPr>
          <p:nvPr/>
        </p:nvPicPr>
        <p:blipFill>
          <a:blip r:embed="rId2" cstate="print"/>
          <a:srcRect/>
          <a:stretch>
            <a:fillRect/>
          </a:stretch>
        </p:blipFill>
        <p:spPr bwMode="auto">
          <a:xfrm>
            <a:off x="5181600" y="1885950"/>
            <a:ext cx="3826559" cy="1898674"/>
          </a:xfrm>
          <a:prstGeom prst="rect">
            <a:avLst/>
          </a:prstGeom>
          <a:noFill/>
          <a:ln w="9525">
            <a:noFill/>
            <a:miter lim="800000"/>
            <a:headEnd/>
            <a:tailEnd/>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13.6.4 CSS3 </a:t>
            </a:r>
            <a:r>
              <a:rPr lang="zh-CN" altLang="en-US" dirty="0"/>
              <a:t>转换</a:t>
            </a:r>
            <a:r>
              <a:rPr lang="en-US" altLang="zh-CN" dirty="0"/>
              <a:t>transform </a:t>
            </a:r>
            <a:r>
              <a:rPr lang="zh-CN" altLang="en-US" dirty="0"/>
              <a:t>属性</a:t>
            </a:r>
          </a:p>
        </p:txBody>
      </p:sp>
      <p:sp>
        <p:nvSpPr>
          <p:cNvPr id="3" name="内容占位符 2"/>
          <p:cNvSpPr>
            <a:spLocks noGrp="1"/>
          </p:cNvSpPr>
          <p:nvPr>
            <p:ph idx="1"/>
          </p:nvPr>
        </p:nvSpPr>
        <p:spPr>
          <a:xfrm>
            <a:off x="533400" y="819151"/>
            <a:ext cx="8610600" cy="3810000"/>
          </a:xfrm>
        </p:spPr>
        <p:txBody>
          <a:bodyPr/>
          <a:lstStyle/>
          <a:p>
            <a:pPr>
              <a:lnSpc>
                <a:spcPts val="2800"/>
              </a:lnSpc>
              <a:spcBef>
                <a:spcPts val="0"/>
              </a:spcBef>
              <a:spcAft>
                <a:spcPts val="0"/>
              </a:spcAft>
              <a:buNone/>
            </a:pPr>
            <a:r>
              <a:rPr lang="en-US" altLang="zh-CN" sz="1800" b="1" dirty="0"/>
              <a:t>2</a:t>
            </a:r>
            <a:r>
              <a:rPr lang="zh-CN" altLang="en-US" sz="1800" b="1" dirty="0"/>
              <a:t>、</a:t>
            </a:r>
            <a:r>
              <a:rPr lang="en-US" altLang="zh-CN" sz="1800" b="1" dirty="0"/>
              <a:t>CSS3 3D </a:t>
            </a:r>
            <a:r>
              <a:rPr lang="zh-CN" altLang="en-US" sz="1800" b="1" dirty="0"/>
              <a:t>转换</a:t>
            </a:r>
          </a:p>
          <a:p>
            <a:pPr marL="0" indent="0">
              <a:lnSpc>
                <a:spcPts val="2800"/>
              </a:lnSpc>
              <a:spcBef>
                <a:spcPts val="0"/>
              </a:spcBef>
              <a:spcAft>
                <a:spcPts val="0"/>
              </a:spcAft>
              <a:buNone/>
            </a:pPr>
            <a:r>
              <a:rPr lang="en-US" altLang="zh-CN" sz="1800" dirty="0"/>
              <a:t>     CSS3 </a:t>
            </a:r>
            <a:r>
              <a:rPr lang="zh-CN" altLang="en-US" sz="1800" dirty="0"/>
              <a:t>可以使用</a:t>
            </a:r>
            <a:r>
              <a:rPr lang="en-US" altLang="zh-CN" sz="1800" dirty="0"/>
              <a:t>3D </a:t>
            </a:r>
            <a:r>
              <a:rPr lang="zh-CN" altLang="en-US" sz="1800" dirty="0"/>
              <a:t>转换来对元素进行格式化。常用的</a:t>
            </a:r>
            <a:r>
              <a:rPr lang="en-US" altLang="zh-CN" sz="1800" dirty="0"/>
              <a:t>3D </a:t>
            </a:r>
            <a:r>
              <a:rPr lang="zh-CN" altLang="en-US" sz="1800" dirty="0"/>
              <a:t>转换方法有</a:t>
            </a:r>
            <a:r>
              <a:rPr lang="en-US" altLang="zh-CN" sz="1800" dirty="0"/>
              <a:t>rotateX()</a:t>
            </a:r>
            <a:r>
              <a:rPr lang="zh-CN" altLang="en-US" sz="1800" dirty="0"/>
              <a:t>、</a:t>
            </a:r>
            <a:r>
              <a:rPr lang="en-US" altLang="zh-CN" sz="1800" dirty="0" err="1"/>
              <a:t>rotateY</a:t>
            </a:r>
            <a:r>
              <a:rPr lang="en-US" altLang="zh-CN" sz="1800" dirty="0"/>
              <a:t>()</a:t>
            </a:r>
            <a:r>
              <a:rPr lang="zh-CN" altLang="en-US" sz="1800" dirty="0"/>
              <a:t>。</a:t>
            </a:r>
          </a:p>
          <a:p>
            <a:pPr>
              <a:lnSpc>
                <a:spcPts val="2800"/>
              </a:lnSpc>
              <a:spcBef>
                <a:spcPts val="0"/>
              </a:spcBef>
              <a:spcAft>
                <a:spcPts val="0"/>
              </a:spcAft>
            </a:pPr>
            <a:r>
              <a:rPr lang="en-US" altLang="zh-CN" sz="1800" dirty="0"/>
              <a:t> </a:t>
            </a:r>
            <a:r>
              <a:rPr lang="zh-CN" altLang="en-US" sz="1800" dirty="0"/>
              <a:t>旋转</a:t>
            </a:r>
            <a:r>
              <a:rPr lang="en-US" altLang="zh-CN" sz="1800" dirty="0"/>
              <a:t>rotateX()</a:t>
            </a:r>
            <a:r>
              <a:rPr lang="zh-CN" altLang="en-US" sz="1800" dirty="0"/>
              <a:t>方法。</a:t>
            </a:r>
          </a:p>
          <a:p>
            <a:pPr>
              <a:lnSpc>
                <a:spcPts val="2800"/>
              </a:lnSpc>
              <a:spcBef>
                <a:spcPts val="0"/>
              </a:spcBef>
              <a:spcAft>
                <a:spcPts val="0"/>
              </a:spcAft>
              <a:buNone/>
            </a:pPr>
            <a:r>
              <a:rPr lang="zh-CN" altLang="en-US" sz="1800" dirty="0"/>
              <a:t>   通过</a:t>
            </a:r>
            <a:r>
              <a:rPr lang="en-US" altLang="zh-CN" sz="1800" dirty="0"/>
              <a:t>rotateX()</a:t>
            </a:r>
            <a:r>
              <a:rPr lang="zh-CN" altLang="en-US" sz="1800" dirty="0"/>
              <a:t>方法，元素围绕其</a:t>
            </a:r>
            <a:r>
              <a:rPr lang="en-US" altLang="zh-CN" sz="1800" dirty="0"/>
              <a:t>X </a:t>
            </a:r>
            <a:r>
              <a:rPr lang="zh-CN" altLang="en-US" sz="1800" dirty="0"/>
              <a:t>轴以给定的度数进行旋转。</a:t>
            </a:r>
          </a:p>
          <a:p>
            <a:pPr>
              <a:lnSpc>
                <a:spcPts val="2800"/>
              </a:lnSpc>
              <a:spcBef>
                <a:spcPts val="0"/>
              </a:spcBef>
              <a:spcAft>
                <a:spcPts val="0"/>
              </a:spcAft>
            </a:pPr>
            <a:r>
              <a:rPr lang="zh-CN" altLang="en-US" sz="1800" dirty="0"/>
              <a:t> 旋转</a:t>
            </a:r>
            <a:r>
              <a:rPr lang="en-US" altLang="zh-CN" sz="1800" dirty="0"/>
              <a:t>rotateY()</a:t>
            </a:r>
            <a:r>
              <a:rPr lang="zh-CN" altLang="en-US" sz="1800" dirty="0"/>
              <a:t>方法。</a:t>
            </a:r>
          </a:p>
          <a:p>
            <a:pPr>
              <a:lnSpc>
                <a:spcPts val="2800"/>
              </a:lnSpc>
              <a:spcBef>
                <a:spcPts val="0"/>
              </a:spcBef>
              <a:spcAft>
                <a:spcPts val="0"/>
              </a:spcAft>
              <a:buNone/>
            </a:pPr>
            <a:r>
              <a:rPr lang="zh-CN" altLang="en-US" sz="1800" dirty="0"/>
              <a:t>    通过</a:t>
            </a:r>
            <a:r>
              <a:rPr lang="en-US" altLang="zh-CN" sz="1800" dirty="0"/>
              <a:t>rotateY()</a:t>
            </a:r>
            <a:r>
              <a:rPr lang="zh-CN" altLang="en-US" sz="1800" dirty="0"/>
              <a:t>方法，元素围绕其</a:t>
            </a:r>
            <a:r>
              <a:rPr lang="en-US" altLang="zh-CN" sz="1800" dirty="0"/>
              <a:t>Y </a:t>
            </a:r>
            <a:r>
              <a:rPr lang="zh-CN" altLang="en-US" sz="1800" dirty="0"/>
              <a:t>轴以给定的度数进行旋转。</a:t>
            </a:r>
          </a:p>
          <a:p>
            <a:pPr indent="358775">
              <a:lnSpc>
                <a:spcPts val="2600"/>
              </a:lnSpc>
              <a:spcBef>
                <a:spcPts val="0"/>
              </a:spcBef>
              <a:spcAft>
                <a:spcPts val="0"/>
              </a:spcAft>
              <a:buNone/>
            </a:pPr>
            <a:r>
              <a:rPr lang="en-US" altLang="zh-CN" sz="1600" dirty="0">
                <a:solidFill>
                  <a:srgbClr val="FF0000"/>
                </a:solidFill>
              </a:rPr>
              <a:t> transform: </a:t>
            </a:r>
            <a:r>
              <a:rPr lang="en-US" altLang="zh-CN" sz="1600" dirty="0" err="1">
                <a:solidFill>
                  <a:srgbClr val="FF0000"/>
                </a:solidFill>
              </a:rPr>
              <a:t>rotateX</a:t>
            </a:r>
            <a:r>
              <a:rPr lang="en-US" altLang="zh-CN" sz="1600" dirty="0">
                <a:solidFill>
                  <a:srgbClr val="FF0000"/>
                </a:solidFill>
              </a:rPr>
              <a:t>(angle);           /* X</a:t>
            </a:r>
            <a:r>
              <a:rPr lang="zh-CN" altLang="en-US" sz="1600" dirty="0">
                <a:solidFill>
                  <a:srgbClr val="FF0000"/>
                </a:solidFill>
              </a:rPr>
              <a:t>轴方向旋转一定角度 *</a:t>
            </a:r>
            <a:r>
              <a:rPr lang="en-US" altLang="zh-CN" sz="1600" dirty="0">
                <a:solidFill>
                  <a:srgbClr val="FF0000"/>
                </a:solidFill>
              </a:rPr>
              <a:t>/</a:t>
            </a:r>
          </a:p>
          <a:p>
            <a:pPr indent="358775">
              <a:lnSpc>
                <a:spcPts val="2600"/>
              </a:lnSpc>
              <a:spcBef>
                <a:spcPts val="0"/>
              </a:spcBef>
              <a:spcAft>
                <a:spcPts val="0"/>
              </a:spcAft>
              <a:buNone/>
            </a:pPr>
            <a:r>
              <a:rPr lang="en-US" altLang="zh-CN" sz="1600" dirty="0">
                <a:solidFill>
                  <a:srgbClr val="FF0000"/>
                </a:solidFill>
              </a:rPr>
              <a:t> transform: rotateY(angle);            /* Y</a:t>
            </a:r>
            <a:r>
              <a:rPr lang="zh-CN" altLang="en-US" sz="1600" dirty="0">
                <a:solidFill>
                  <a:srgbClr val="FF0000"/>
                </a:solidFill>
              </a:rPr>
              <a:t>轴方向旋转一定角度 *</a:t>
            </a:r>
            <a:r>
              <a:rPr lang="en-US" altLang="zh-CN" sz="1600" dirty="0">
                <a:solidFill>
                  <a:srgbClr val="FF0000"/>
                </a:solidFill>
              </a:rPr>
              <a:t>/</a:t>
            </a:r>
          </a:p>
          <a:p>
            <a:pPr indent="358775">
              <a:lnSpc>
                <a:spcPts val="2600"/>
              </a:lnSpc>
              <a:spcBef>
                <a:spcPts val="0"/>
              </a:spcBef>
              <a:spcAft>
                <a:spcPts val="0"/>
              </a:spcAft>
              <a:buNone/>
            </a:pPr>
            <a:r>
              <a:rPr lang="en-US" altLang="zh-CN" sz="1600" dirty="0">
                <a:solidFill>
                  <a:srgbClr val="FF0000"/>
                </a:solidFill>
              </a:rPr>
              <a:t> #div1{transform:rotateX(120deg);}</a:t>
            </a:r>
          </a:p>
          <a:p>
            <a:pPr indent="358775">
              <a:lnSpc>
                <a:spcPts val="2600"/>
              </a:lnSpc>
              <a:spcBef>
                <a:spcPts val="0"/>
              </a:spcBef>
              <a:spcAft>
                <a:spcPts val="0"/>
              </a:spcAft>
              <a:buNone/>
            </a:pPr>
            <a:r>
              <a:rPr lang="en-US" altLang="zh-CN" sz="1600" dirty="0">
                <a:solidFill>
                  <a:srgbClr val="FF0000"/>
                </a:solidFill>
              </a:rPr>
              <a:t> #div2{</a:t>
            </a:r>
            <a:r>
              <a:rPr lang="en-US" altLang="zh-CN" sz="1600" dirty="0" err="1">
                <a:solidFill>
                  <a:srgbClr val="FF0000"/>
                </a:solidFill>
              </a:rPr>
              <a:t>transform:rotateY</a:t>
            </a:r>
            <a:r>
              <a:rPr lang="en-US" altLang="zh-CN" sz="1600" dirty="0">
                <a:solidFill>
                  <a:srgbClr val="FF0000"/>
                </a:solidFill>
              </a:rPr>
              <a:t>(120deg);margin:10px auto;}</a:t>
            </a:r>
            <a:endParaRPr lang="zh-CN" altLang="en-US" sz="1600" dirty="0">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3D </a:t>
            </a:r>
            <a:r>
              <a:rPr lang="zh-CN" altLang="en-US" dirty="0"/>
              <a:t>旋转的应用</a:t>
            </a:r>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edu_13_6_6.html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&lt;title&gt;CSS3 3D</a:t>
            </a:r>
            <a:r>
              <a:rPr lang="zh-CN" altLang="en-US" sz="1400" dirty="0">
                <a:latin typeface="Verdana" pitchFamily="34" charset="0"/>
                <a:cs typeface="Verdana" pitchFamily="34" charset="0"/>
              </a:rPr>
              <a:t>转换</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="html5shiv.js"&gt;&lt;/script&gt;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&lt;link </a:t>
            </a:r>
            <a:r>
              <a:rPr lang="en-US" altLang="zh-CN" sz="1400" dirty="0" err="1">
                <a:latin typeface="Verdana" pitchFamily="34" charset="0"/>
                <a:ea typeface="Verdana" pitchFamily="34" charset="0"/>
                <a:cs typeface="Verdana" pitchFamily="34" charset="0"/>
              </a:rPr>
              <a:t>rel</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stylesheet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css/normalize.css</a:t>
            </a:r>
            <a:r>
              <a:rPr lang="en-US" altLang="zh-CN" sz="1400" dirty="0">
                <a:latin typeface="Verdana" pitchFamily="34" charset="0"/>
                <a:ea typeface="Verdana" pitchFamily="34" charset="0"/>
                <a:cs typeface="Verdana" pitchFamily="34" charset="0"/>
              </a:rPr>
              <a:t>" type="text/</a:t>
            </a:r>
            <a:r>
              <a:rPr lang="en-US" altLang="zh-CN" sz="1400" dirty="0" err="1">
                <a:latin typeface="Verdana" pitchFamily="34" charset="0"/>
                <a:ea typeface="Verdana" pitchFamily="34" charset="0"/>
                <a:cs typeface="Verdana" pitchFamily="34" charset="0"/>
              </a:rPr>
              <a:t>css</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js/prefixfree.min.js</a:t>
            </a:r>
            <a:r>
              <a:rPr lang="en-US" altLang="zh-CN" sz="1400" dirty="0">
                <a:latin typeface="Verdana" pitchFamily="34" charset="0"/>
                <a:ea typeface="Verdana" pitchFamily="34" charset="0"/>
                <a:cs typeface="Verdana" pitchFamily="34" charset="0"/>
              </a:rPr>
              <a:t>"&gt;&lt;/script&gt;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 type="text/</a:t>
            </a:r>
            <a:r>
              <a:rPr lang="en-US" altLang="zh-CN" sz="1400" dirty="0" err="1">
                <a:latin typeface="Verdana" pitchFamily="34" charset="0"/>
                <a:ea typeface="Verdana" pitchFamily="34" charset="0"/>
                <a:cs typeface="Verdana" pitchFamily="34" charset="0"/>
              </a:rPr>
              <a:t>css</a:t>
            </a:r>
            <a:r>
              <a:rPr lang="en-US" altLang="zh-CN" sz="1400" dirty="0">
                <a:latin typeface="Verdana" pitchFamily="34" charset="0"/>
                <a:ea typeface="Verdana" pitchFamily="34" charset="0"/>
                <a:cs typeface="Verdana" pitchFamily="34" charset="0"/>
              </a:rPr>
              <a:t>"&gt;	</a:t>
            </a:r>
          </a:p>
          <a:p>
            <a:pPr indent="84138">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div{width:150px;height:80px;background:#dadada;border:1px solid #00cc66;	}</a:t>
            </a:r>
          </a:p>
          <a:p>
            <a:pPr indent="84138">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#div1{</a:t>
            </a:r>
            <a:r>
              <a:rPr lang="en-US" altLang="zh-CN" sz="1400" dirty="0" err="1">
                <a:latin typeface="Verdana" pitchFamily="34" charset="0"/>
                <a:ea typeface="Verdana" pitchFamily="34" charset="0"/>
                <a:cs typeface="Verdana" pitchFamily="34" charset="0"/>
              </a:rPr>
              <a:t>transform:rotateX</a:t>
            </a:r>
            <a:r>
              <a:rPr lang="en-US" altLang="zh-CN" sz="1400" dirty="0">
                <a:latin typeface="Verdana" pitchFamily="34" charset="0"/>
                <a:ea typeface="Verdana" pitchFamily="34" charset="0"/>
                <a:cs typeface="Verdana" pitchFamily="34" charset="0"/>
              </a:rPr>
              <a:t>(120deg);}</a:t>
            </a:r>
          </a:p>
          <a:p>
            <a:pPr indent="84138">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#div2{</a:t>
            </a:r>
            <a:r>
              <a:rPr lang="en-US" altLang="zh-CN" sz="1400" dirty="0" err="1">
                <a:latin typeface="Verdana" pitchFamily="34" charset="0"/>
                <a:ea typeface="Verdana" pitchFamily="34" charset="0"/>
                <a:cs typeface="Verdana" pitchFamily="34" charset="0"/>
              </a:rPr>
              <a:t>transform:rotateY</a:t>
            </a:r>
            <a:r>
              <a:rPr lang="en-US" altLang="zh-CN" sz="1400" dirty="0">
                <a:latin typeface="Verdana" pitchFamily="34" charset="0"/>
                <a:ea typeface="Verdana" pitchFamily="34" charset="0"/>
                <a:cs typeface="Verdana" pitchFamily="34" charset="0"/>
              </a:rPr>
              <a:t>(120deg);margin:10px auto;}</a:t>
            </a:r>
          </a:p>
          <a:p>
            <a:pPr indent="84138">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td{text-</a:t>
            </a:r>
            <a:r>
              <a:rPr lang="en-US" altLang="zh-CN" sz="1400" dirty="0" err="1">
                <a:latin typeface="Verdana" pitchFamily="34" charset="0"/>
                <a:ea typeface="Verdana" pitchFamily="34" charset="0"/>
                <a:cs typeface="Verdana" pitchFamily="34" charset="0"/>
              </a:rPr>
              <a:t>align:left;vertical-align:top</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&lt;table border="1px" align="center" width="450px" height="200px"&gt;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&lt;caption&gt;&lt;h3&gt;CSS3 3D</a:t>
            </a:r>
            <a:r>
              <a:rPr lang="zh-CN" altLang="en-US" sz="1400" dirty="0">
                <a:latin typeface="Verdana" pitchFamily="34" charset="0"/>
                <a:cs typeface="Verdana" pitchFamily="34" charset="0"/>
              </a:rPr>
              <a:t>转换</a:t>
            </a:r>
            <a:r>
              <a:rPr lang="en-US" altLang="zh-CN" sz="1400" dirty="0">
                <a:latin typeface="Verdana" pitchFamily="34" charset="0"/>
                <a:ea typeface="Verdana" pitchFamily="34" charset="0"/>
                <a:cs typeface="Verdana" pitchFamily="34" charset="0"/>
              </a:rPr>
              <a:t>&lt;/h3&gt;&lt;/caption&gt;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tr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13.1.5 </a:t>
            </a:r>
            <a:r>
              <a:rPr lang="zh-CN" altLang="en-US" dirty="0"/>
              <a:t>浏览器支持与选择</a:t>
            </a:r>
          </a:p>
        </p:txBody>
      </p:sp>
      <p:sp>
        <p:nvSpPr>
          <p:cNvPr id="3" name="内容占位符 2"/>
          <p:cNvSpPr>
            <a:spLocks noGrp="1"/>
          </p:cNvSpPr>
          <p:nvPr>
            <p:ph idx="1"/>
          </p:nvPr>
        </p:nvSpPr>
        <p:spPr>
          <a:xfrm>
            <a:off x="533400" y="819151"/>
            <a:ext cx="8509000" cy="3886200"/>
          </a:xfrm>
        </p:spPr>
        <p:txBody>
          <a:bodyPr/>
          <a:lstStyle/>
          <a:p>
            <a:pPr marL="0" indent="0">
              <a:lnSpc>
                <a:spcPts val="3500"/>
              </a:lnSpc>
              <a:spcBef>
                <a:spcPts val="0"/>
              </a:spcBef>
              <a:spcAft>
                <a:spcPts val="0"/>
              </a:spcAft>
              <a:buNone/>
            </a:pPr>
            <a:r>
              <a:rPr lang="en-US" altLang="zh-CN" sz="1800" dirty="0"/>
              <a:t>       </a:t>
            </a:r>
            <a:r>
              <a:rPr lang="zh-CN" altLang="zh-CN" sz="1800" dirty="0"/>
              <a:t>一些低版本的浏览器并不支持</a:t>
            </a:r>
            <a:r>
              <a:rPr lang="en-US" altLang="zh-CN" sz="1800" dirty="0"/>
              <a:t>HTML5</a:t>
            </a:r>
            <a:r>
              <a:rPr lang="zh-CN" altLang="zh-CN" sz="1800" dirty="0"/>
              <a:t>，如</a:t>
            </a:r>
            <a:r>
              <a:rPr lang="en-US" altLang="zh-CN" sz="1800" dirty="0"/>
              <a:t>IE6</a:t>
            </a:r>
            <a:r>
              <a:rPr lang="zh-CN" altLang="zh-CN" sz="1800" dirty="0"/>
              <a:t>～</a:t>
            </a:r>
            <a:r>
              <a:rPr lang="en-US" altLang="zh-CN" sz="1800" dirty="0"/>
              <a:t>IE8</a:t>
            </a:r>
            <a:r>
              <a:rPr lang="zh-CN" altLang="zh-CN" sz="1800" dirty="0"/>
              <a:t>浏览器。所有新、旧浏览器，对无法识别的元素均会视作内联</a:t>
            </a:r>
            <a:r>
              <a:rPr lang="en-US" altLang="zh-CN" sz="1800" dirty="0"/>
              <a:t>(inline)</a:t>
            </a:r>
            <a:r>
              <a:rPr lang="zh-CN" altLang="zh-CN" sz="1800" dirty="0"/>
              <a:t>元素来自动处理。可以通过其它方法让这些浏览器能够处理</a:t>
            </a:r>
            <a:r>
              <a:rPr lang="en-US" altLang="zh-CN" sz="1800" dirty="0"/>
              <a:t>“</a:t>
            </a:r>
            <a:r>
              <a:rPr lang="zh-CN" altLang="zh-CN" sz="1800" dirty="0"/>
              <a:t>未知</a:t>
            </a:r>
            <a:r>
              <a:rPr lang="en-US" altLang="zh-CN" sz="1800" dirty="0"/>
              <a:t>”</a:t>
            </a:r>
            <a:r>
              <a:rPr lang="zh-CN" altLang="zh-CN" sz="1800" dirty="0"/>
              <a:t>的</a:t>
            </a:r>
            <a:r>
              <a:rPr lang="en-US" altLang="zh-CN" sz="1800" dirty="0"/>
              <a:t>HTML</a:t>
            </a:r>
            <a:r>
              <a:rPr lang="zh-CN" altLang="zh-CN" sz="1800" dirty="0"/>
              <a:t>元素。</a:t>
            </a:r>
            <a:endParaRPr lang="en-US" altLang="zh-CN" sz="1800" dirty="0"/>
          </a:p>
          <a:p>
            <a:pPr marL="0" indent="0">
              <a:lnSpc>
                <a:spcPts val="3500"/>
              </a:lnSpc>
              <a:spcBef>
                <a:spcPts val="0"/>
              </a:spcBef>
              <a:spcAft>
                <a:spcPts val="0"/>
              </a:spcAft>
              <a:buNone/>
            </a:pPr>
            <a:r>
              <a:rPr lang="en-US" altLang="zh-CN" sz="1800" dirty="0"/>
              <a:t>       </a:t>
            </a:r>
            <a:r>
              <a:rPr lang="zh-CN" altLang="en-US" sz="1800" dirty="0"/>
              <a:t>考虑到浏览器的兼容性和对</a:t>
            </a:r>
            <a:r>
              <a:rPr lang="en-US" altLang="zh-CN" sz="1800" dirty="0"/>
              <a:t>HTML5</a:t>
            </a:r>
            <a:r>
              <a:rPr lang="zh-CN" altLang="en-US" sz="1800" dirty="0"/>
              <a:t>的支持情况，根据</a:t>
            </a:r>
            <a:r>
              <a:rPr lang="en-US" altLang="zh-CN" sz="1800" dirty="0">
                <a:hlinkClick r:id="rId2"/>
              </a:rPr>
              <a:t>http://html5test.com</a:t>
            </a:r>
            <a:r>
              <a:rPr lang="zh-CN" altLang="en-US" sz="1800" dirty="0"/>
              <a:t>测试结果，选择支持</a:t>
            </a:r>
            <a:r>
              <a:rPr lang="en-US" altLang="zh-CN" sz="1800" dirty="0"/>
              <a:t>HTML5</a:t>
            </a:r>
            <a:r>
              <a:rPr lang="zh-CN" altLang="en-US" sz="1800" dirty="0"/>
              <a:t>最好的</a:t>
            </a:r>
            <a:r>
              <a:rPr lang="en-US" altLang="zh-CN" sz="1800" dirty="0"/>
              <a:t>Google</a:t>
            </a:r>
            <a:r>
              <a:rPr lang="zh-CN" altLang="en-US" sz="1800" dirty="0"/>
              <a:t>公司的</a:t>
            </a:r>
            <a:r>
              <a:rPr lang="en-US" altLang="zh-CN" sz="1800" dirty="0"/>
              <a:t>Chrome</a:t>
            </a:r>
            <a:r>
              <a:rPr lang="zh-CN" altLang="en-US" sz="1800" dirty="0"/>
              <a:t>浏览器作为页面效果展示浏览器。</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3D </a:t>
            </a:r>
            <a:r>
              <a:rPr lang="zh-CN" altLang="en-US" dirty="0"/>
              <a:t>旋转的应用</a:t>
            </a:r>
          </a:p>
        </p:txBody>
      </p:sp>
      <p:sp>
        <p:nvSpPr>
          <p:cNvPr id="3" name="内容占位符 2"/>
          <p:cNvSpPr>
            <a:spLocks noGrp="1"/>
          </p:cNvSpPr>
          <p:nvPr>
            <p:ph idx="1"/>
          </p:nvPr>
        </p:nvSpPr>
        <p:spPr>
          <a:xfrm>
            <a:off x="533400" y="819151"/>
            <a:ext cx="3810000" cy="3810000"/>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 class=""&gt;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 id="div1" class=""&gt;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&lt;p&gt;</a:t>
            </a:r>
            <a:r>
              <a:rPr lang="zh-CN" altLang="en-US" sz="1400" dirty="0">
                <a:latin typeface="Verdana" pitchFamily="34" charset="0"/>
                <a:cs typeface="Verdana" pitchFamily="34" charset="0"/>
              </a:rPr>
              <a:t>沿</a:t>
            </a:r>
            <a:r>
              <a:rPr lang="en-US" altLang="zh-CN" sz="1400" dirty="0">
                <a:latin typeface="Verdana" pitchFamily="34" charset="0"/>
                <a:ea typeface="Verdana" pitchFamily="34" charset="0"/>
                <a:cs typeface="Verdana" pitchFamily="34" charset="0"/>
              </a:rPr>
              <a:t>X</a:t>
            </a:r>
            <a:r>
              <a:rPr lang="zh-CN" altLang="en-US" sz="1400" dirty="0">
                <a:latin typeface="Verdana" pitchFamily="34" charset="0"/>
                <a:cs typeface="Verdana" pitchFamily="34" charset="0"/>
              </a:rPr>
              <a:t>轴旋转这个</a:t>
            </a:r>
            <a:r>
              <a:rPr lang="en-US" altLang="zh-CN" sz="1400" dirty="0">
                <a:latin typeface="Verdana" pitchFamily="34" charset="0"/>
                <a:ea typeface="Verdana" pitchFamily="34" charset="0"/>
                <a:cs typeface="Verdana" pitchFamily="34" charset="0"/>
              </a:rPr>
              <a:t>div&lt;/p&gt;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&lt;div id="" class=""&gt;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&lt;p&gt;</a:t>
            </a:r>
            <a:r>
              <a:rPr lang="zh-CN" altLang="en-US" sz="1400" dirty="0">
                <a:latin typeface="Verdana" pitchFamily="34" charset="0"/>
                <a:cs typeface="Verdana" pitchFamily="34" charset="0"/>
              </a:rPr>
              <a:t>这是原</a:t>
            </a:r>
            <a:r>
              <a:rPr lang="en-US" altLang="zh-CN" sz="1400" dirty="0">
                <a:latin typeface="Verdana" pitchFamily="34" charset="0"/>
                <a:ea typeface="Verdana" pitchFamily="34" charset="0"/>
                <a:cs typeface="Verdana" pitchFamily="34" charset="0"/>
              </a:rPr>
              <a:t>div&lt;/p&gt;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&lt;/div&gt;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&lt;div id="div2" class=""&gt;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&lt;p&gt;</a:t>
            </a:r>
            <a:r>
              <a:rPr lang="zh-CN" altLang="en-US" sz="1400" dirty="0">
                <a:latin typeface="Verdana" pitchFamily="34" charset="0"/>
                <a:cs typeface="Verdana" pitchFamily="34" charset="0"/>
              </a:rPr>
              <a:t>沿</a:t>
            </a:r>
            <a:r>
              <a:rPr lang="en-US" altLang="zh-CN" sz="1400" dirty="0">
                <a:latin typeface="Verdana" pitchFamily="34" charset="0"/>
                <a:ea typeface="Verdana" pitchFamily="34" charset="0"/>
                <a:cs typeface="Verdana" pitchFamily="34" charset="0"/>
              </a:rPr>
              <a:t>Y</a:t>
            </a:r>
            <a:r>
              <a:rPr lang="zh-CN" altLang="en-US" sz="1400" dirty="0">
                <a:latin typeface="Verdana" pitchFamily="34" charset="0"/>
                <a:cs typeface="Verdana" pitchFamily="34" charset="0"/>
              </a:rPr>
              <a:t>轴旋转这个</a:t>
            </a:r>
            <a:r>
              <a:rPr lang="en-US" altLang="zh-CN" sz="1400" dirty="0">
                <a:latin typeface="Verdana" pitchFamily="34" charset="0"/>
                <a:ea typeface="Verdana" pitchFamily="34" charset="0"/>
                <a:cs typeface="Verdana" pitchFamily="34" charset="0"/>
              </a:rPr>
              <a:t>div&lt;/p&gt;&lt;/div&gt;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&lt;/td&gt;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tr</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&lt;/table&gt;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&lt;/html&gt;</a:t>
            </a:r>
            <a:endParaRPr lang="zh-CN" altLang="en-US" sz="1400" dirty="0">
              <a:latin typeface="Verdana" pitchFamily="34" charset="0"/>
              <a:cs typeface="Verdana" pitchFamily="34" charset="0"/>
            </a:endParaRPr>
          </a:p>
          <a:p>
            <a:endParaRPr lang="zh-CN" altLang="en-US" sz="1400" dirty="0"/>
          </a:p>
        </p:txBody>
      </p:sp>
      <p:pic>
        <p:nvPicPr>
          <p:cNvPr id="58370" name="Picture 2"/>
          <p:cNvPicPr>
            <a:picLocks noChangeAspect="1" noChangeArrowheads="1"/>
          </p:cNvPicPr>
          <p:nvPr/>
        </p:nvPicPr>
        <p:blipFill>
          <a:blip r:embed="rId2" cstate="print"/>
          <a:srcRect/>
          <a:stretch>
            <a:fillRect/>
          </a:stretch>
        </p:blipFill>
        <p:spPr bwMode="auto">
          <a:xfrm>
            <a:off x="4876800" y="1047750"/>
            <a:ext cx="3886200" cy="3240917"/>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dirty="0"/>
              <a:t>13.6.5 CSS3 </a:t>
            </a:r>
            <a:r>
              <a:rPr lang="zh-CN" altLang="en-US" dirty="0"/>
              <a:t>过渡</a:t>
            </a:r>
            <a:r>
              <a:rPr lang="en-US" altLang="zh-CN" dirty="0"/>
              <a:t>transition </a:t>
            </a:r>
            <a:r>
              <a:rPr lang="zh-CN" altLang="en-US" dirty="0"/>
              <a:t>属性</a:t>
            </a:r>
          </a:p>
        </p:txBody>
      </p:sp>
      <p:sp>
        <p:nvSpPr>
          <p:cNvPr id="133123" name="Rectangle 3"/>
          <p:cNvSpPr>
            <a:spLocks noGrp="1" noChangeArrowheads="1"/>
          </p:cNvSpPr>
          <p:nvPr>
            <p:ph idx="1"/>
          </p:nvPr>
        </p:nvSpPr>
        <p:spPr>
          <a:xfrm>
            <a:off x="533400" y="819150"/>
            <a:ext cx="8534400" cy="3962400"/>
          </a:xfrm>
        </p:spPr>
        <p:txBody>
          <a:bodyPr/>
          <a:lstStyle/>
          <a:p>
            <a:pPr marL="0" indent="0">
              <a:lnSpc>
                <a:spcPts val="2800"/>
              </a:lnSpc>
              <a:buNone/>
            </a:pPr>
            <a:r>
              <a:rPr lang="en-US" altLang="zh-CN" sz="1800" dirty="0"/>
              <a:t>transition </a:t>
            </a:r>
            <a:r>
              <a:rPr lang="zh-CN" altLang="en-US" sz="1800" dirty="0"/>
              <a:t>属性是一个复合属性，它有四个过渡属性。</a:t>
            </a:r>
            <a:endParaRPr lang="en-US" altLang="zh-CN" sz="1800" dirty="0"/>
          </a:p>
          <a:p>
            <a:pPr>
              <a:lnSpc>
                <a:spcPts val="2800"/>
              </a:lnSpc>
            </a:pPr>
            <a:r>
              <a:rPr lang="zh-CN" altLang="en-US" sz="1800" dirty="0"/>
              <a:t> 语法如下：</a:t>
            </a:r>
          </a:p>
          <a:p>
            <a:pPr>
              <a:lnSpc>
                <a:spcPts val="2800"/>
              </a:lnSpc>
              <a:spcBef>
                <a:spcPts val="0"/>
              </a:spcBef>
              <a:spcAft>
                <a:spcPts val="0"/>
              </a:spcAft>
              <a:buNone/>
            </a:pPr>
            <a:r>
              <a:rPr lang="en-US" altLang="zh-CN" sz="1800" dirty="0">
                <a:solidFill>
                  <a:srgbClr val="FF0000"/>
                </a:solidFill>
              </a:rPr>
              <a:t>        </a:t>
            </a:r>
            <a:r>
              <a:rPr lang="en-US" altLang="zh-CN" sz="1600" dirty="0">
                <a:solidFill>
                  <a:srgbClr val="FF0000"/>
                </a:solidFill>
              </a:rPr>
              <a:t>transition: property duration timing-function delay;</a:t>
            </a:r>
          </a:p>
          <a:p>
            <a:pPr>
              <a:lnSpc>
                <a:spcPts val="2800"/>
              </a:lnSpc>
              <a:spcBef>
                <a:spcPts val="0"/>
              </a:spcBef>
              <a:spcAft>
                <a:spcPts val="0"/>
              </a:spcAft>
              <a:buNone/>
            </a:pPr>
            <a:r>
              <a:rPr lang="en-US" altLang="zh-CN" sz="1600" dirty="0">
                <a:solidFill>
                  <a:srgbClr val="FF0000"/>
                </a:solidFill>
              </a:rPr>
              <a:t>         transition: width 2s;                      /* </a:t>
            </a:r>
            <a:r>
              <a:rPr lang="zh-CN" altLang="en-US" sz="1600" dirty="0">
                <a:solidFill>
                  <a:srgbClr val="FF0000"/>
                </a:solidFill>
              </a:rPr>
              <a:t>宽度上过渡</a:t>
            </a:r>
            <a:r>
              <a:rPr lang="en-US" altLang="zh-CN" sz="1600" dirty="0">
                <a:solidFill>
                  <a:srgbClr val="FF0000"/>
                </a:solidFill>
              </a:rPr>
              <a:t>2s */</a:t>
            </a:r>
          </a:p>
          <a:p>
            <a:pPr>
              <a:lnSpc>
                <a:spcPts val="2800"/>
              </a:lnSpc>
              <a:spcBef>
                <a:spcPts val="0"/>
              </a:spcBef>
              <a:spcAft>
                <a:spcPts val="0"/>
              </a:spcAft>
            </a:pPr>
            <a:r>
              <a:rPr lang="en-US" altLang="zh-CN" sz="1800" dirty="0"/>
              <a:t> Transition</a:t>
            </a:r>
            <a:r>
              <a:rPr lang="zh-CN" altLang="en-US" sz="1800" dirty="0"/>
              <a:t>子属性设置语法</a:t>
            </a:r>
            <a:endParaRPr lang="en-US" altLang="zh-CN" sz="1800" dirty="0"/>
          </a:p>
          <a:p>
            <a:pPr indent="84138">
              <a:lnSpc>
                <a:spcPts val="2800"/>
              </a:lnSpc>
              <a:spcBef>
                <a:spcPts val="0"/>
              </a:spcBef>
              <a:spcAft>
                <a:spcPts val="0"/>
              </a:spcAft>
              <a:buNone/>
            </a:pPr>
            <a:r>
              <a:rPr lang="en-US" altLang="zh-CN" sz="1600" dirty="0">
                <a:solidFill>
                  <a:srgbClr val="FF0000"/>
                </a:solidFill>
              </a:rPr>
              <a:t>    transition-property: none | all | property;      </a:t>
            </a:r>
            <a:r>
              <a:rPr lang="en-US" altLang="zh-CN" sz="1600" i="1" dirty="0"/>
              <a:t>transition-property: width; </a:t>
            </a:r>
          </a:p>
          <a:p>
            <a:pPr indent="84138">
              <a:lnSpc>
                <a:spcPts val="2800"/>
              </a:lnSpc>
              <a:spcBef>
                <a:spcPts val="0"/>
              </a:spcBef>
              <a:spcAft>
                <a:spcPts val="0"/>
              </a:spcAft>
              <a:buNone/>
            </a:pPr>
            <a:r>
              <a:rPr lang="en-US" altLang="zh-CN" sz="1600" i="1" dirty="0">
                <a:solidFill>
                  <a:srgbClr val="FF0000"/>
                </a:solidFill>
              </a:rPr>
              <a:t>    </a:t>
            </a:r>
            <a:r>
              <a:rPr lang="en-US" altLang="zh-CN" sz="1600" dirty="0">
                <a:solidFill>
                  <a:srgbClr val="FF0000"/>
                </a:solidFill>
              </a:rPr>
              <a:t>transition-duration: time;                               </a:t>
            </a:r>
            <a:r>
              <a:rPr lang="en-US" altLang="zh-CN" sz="1600" i="1" dirty="0"/>
              <a:t>transition-duration: 3s;</a:t>
            </a:r>
          </a:p>
          <a:p>
            <a:pPr indent="84138">
              <a:lnSpc>
                <a:spcPts val="2800"/>
              </a:lnSpc>
              <a:spcBef>
                <a:spcPts val="0"/>
              </a:spcBef>
              <a:spcAft>
                <a:spcPts val="0"/>
              </a:spcAft>
              <a:buNone/>
            </a:pPr>
            <a:r>
              <a:rPr lang="en-US" altLang="zh-CN" sz="1600" dirty="0">
                <a:solidFill>
                  <a:srgbClr val="FF0000"/>
                </a:solidFill>
              </a:rPr>
              <a:t>    transition-timing-function: linear | ease | ease-in | ease-out | ease-in-out | </a:t>
            </a:r>
            <a:r>
              <a:rPr lang="en-US" altLang="zh-CN" sz="1600" dirty="0" err="1">
                <a:solidFill>
                  <a:srgbClr val="FF0000"/>
                </a:solidFill>
              </a:rPr>
              <a:t>cubicbezier</a:t>
            </a:r>
            <a:r>
              <a:rPr lang="en-US" altLang="zh-CN" sz="1600" dirty="0">
                <a:solidFill>
                  <a:srgbClr val="FF0000"/>
                </a:solidFill>
              </a:rPr>
              <a:t>(</a:t>
            </a:r>
            <a:r>
              <a:rPr lang="en-US" altLang="zh-CN" sz="1600" dirty="0" err="1">
                <a:solidFill>
                  <a:srgbClr val="FF0000"/>
                </a:solidFill>
              </a:rPr>
              <a:t>n,n,n,n</a:t>
            </a:r>
            <a:r>
              <a:rPr lang="en-US" altLang="zh-CN" sz="1600" dirty="0">
                <a:solidFill>
                  <a:srgbClr val="FF0000"/>
                </a:solidFill>
              </a:rPr>
              <a:t>);        </a:t>
            </a:r>
            <a:r>
              <a:rPr lang="en-US" altLang="zh-CN" sz="1600" i="1" dirty="0">
                <a:solidFill>
                  <a:srgbClr val="FF0000"/>
                </a:solidFill>
              </a:rPr>
              <a:t>                             </a:t>
            </a:r>
            <a:r>
              <a:rPr lang="en-US" altLang="zh-CN" sz="1600" i="1" dirty="0"/>
              <a:t>  transition-timing-function: ease-in-out;</a:t>
            </a:r>
            <a:endParaRPr lang="en-US" altLang="zh-CN" sz="1600" i="1" dirty="0">
              <a:solidFill>
                <a:srgbClr val="FF0000"/>
              </a:solidFill>
            </a:endParaRPr>
          </a:p>
          <a:p>
            <a:pPr>
              <a:lnSpc>
                <a:spcPts val="2800"/>
              </a:lnSpc>
              <a:spcBef>
                <a:spcPts val="0"/>
              </a:spcBef>
              <a:spcAft>
                <a:spcPts val="0"/>
              </a:spcAft>
              <a:buNone/>
            </a:pPr>
            <a:r>
              <a:rPr lang="en-US" altLang="zh-CN" sz="1600" dirty="0">
                <a:solidFill>
                  <a:srgbClr val="FF0000"/>
                </a:solidFill>
              </a:rPr>
              <a:t>         transition-delay: time;                                    </a:t>
            </a:r>
            <a:r>
              <a:rPr lang="en-US" altLang="zh-CN" sz="1600" i="1" dirty="0"/>
              <a:t>transition-delay: 2s;</a:t>
            </a:r>
            <a:endParaRPr lang="en-US" altLang="zh-CN" sz="1800" dirty="0">
              <a:solidFill>
                <a:srgbClr val="FF0000"/>
              </a:solidFill>
              <a:ea typeface="宋体" pitchFamily="2" charset="-122"/>
            </a:endParaRPr>
          </a:p>
        </p:txBody>
      </p:sp>
      <p:sp>
        <p:nvSpPr>
          <p:cNvPr id="24581" name="Rectangle 5"/>
          <p:cNvSpPr>
            <a:spLocks noChangeArrowheads="1"/>
          </p:cNvSpPr>
          <p:nvPr/>
        </p:nvSpPr>
        <p:spPr bwMode="auto">
          <a:xfrm>
            <a:off x="0" y="-27066"/>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83" name="Rectangle 7"/>
          <p:cNvSpPr>
            <a:spLocks noChangeArrowheads="1"/>
          </p:cNvSpPr>
          <p:nvPr/>
        </p:nvSpPr>
        <p:spPr bwMode="auto">
          <a:xfrm>
            <a:off x="0" y="144384"/>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8397268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dirty="0"/>
              <a:t>13.6.5 CSS3 </a:t>
            </a:r>
            <a:r>
              <a:rPr lang="zh-CN" altLang="en-US" dirty="0"/>
              <a:t>过渡</a:t>
            </a:r>
            <a:r>
              <a:rPr lang="en-US" altLang="zh-CN" dirty="0"/>
              <a:t>transition </a:t>
            </a:r>
            <a:r>
              <a:rPr lang="zh-CN" altLang="en-US" dirty="0"/>
              <a:t>属性</a:t>
            </a:r>
          </a:p>
        </p:txBody>
      </p:sp>
      <p:sp>
        <p:nvSpPr>
          <p:cNvPr id="24581" name="Rectangle 5"/>
          <p:cNvSpPr>
            <a:spLocks noChangeArrowheads="1"/>
          </p:cNvSpPr>
          <p:nvPr/>
        </p:nvSpPr>
        <p:spPr bwMode="auto">
          <a:xfrm>
            <a:off x="0" y="-27066"/>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83" name="Rectangle 7"/>
          <p:cNvSpPr>
            <a:spLocks noChangeArrowheads="1"/>
          </p:cNvSpPr>
          <p:nvPr/>
        </p:nvSpPr>
        <p:spPr bwMode="auto">
          <a:xfrm>
            <a:off x="0" y="144384"/>
            <a:ext cx="184731" cy="3970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表格 12"/>
          <p:cNvGraphicFramePr>
            <a:graphicFrameLocks noGrp="1"/>
          </p:cNvGraphicFramePr>
          <p:nvPr>
            <p:extLst>
              <p:ext uri="{D42A27DB-BD31-4B8C-83A1-F6EECF244321}">
                <p14:modId xmlns:p14="http://schemas.microsoft.com/office/powerpoint/2010/main" val="2824063296"/>
              </p:ext>
            </p:extLst>
          </p:nvPr>
        </p:nvGraphicFramePr>
        <p:xfrm>
          <a:off x="2438400" y="1060247"/>
          <a:ext cx="6172200" cy="1350820"/>
        </p:xfrm>
        <a:graphic>
          <a:graphicData uri="http://schemas.openxmlformats.org/drawingml/2006/table">
            <a:tbl>
              <a:tblPr>
                <a:tableStyleId>{5DA37D80-6434-44D0-A028-1B22A696006F}</a:tableStyleId>
              </a:tblPr>
              <a:tblGrid>
                <a:gridCol w="2125755">
                  <a:extLst>
                    <a:ext uri="{9D8B030D-6E8A-4147-A177-3AD203B41FA5}">
                      <a16:colId xmlns:a16="http://schemas.microsoft.com/office/drawing/2014/main" val="20000"/>
                    </a:ext>
                  </a:extLst>
                </a:gridCol>
                <a:gridCol w="4046445">
                  <a:extLst>
                    <a:ext uri="{9D8B030D-6E8A-4147-A177-3AD203B41FA5}">
                      <a16:colId xmlns:a16="http://schemas.microsoft.com/office/drawing/2014/main" val="20001"/>
                    </a:ext>
                  </a:extLst>
                </a:gridCol>
              </a:tblGrid>
              <a:tr h="251848">
                <a:tc>
                  <a:txBody>
                    <a:bodyPr/>
                    <a:lstStyle/>
                    <a:p>
                      <a:pPr algn="ctr">
                        <a:lnSpc>
                          <a:spcPts val="1200"/>
                        </a:lnSpc>
                        <a:spcAft>
                          <a:spcPts val="0"/>
                        </a:spcAft>
                      </a:pPr>
                      <a:r>
                        <a:rPr lang="zh-CN" sz="1200" kern="100" dirty="0">
                          <a:latin typeface="微软雅黑" pitchFamily="34" charset="-122"/>
                          <a:ea typeface="微软雅黑" pitchFamily="34" charset="-122"/>
                        </a:rPr>
                        <a:t>值</a:t>
                      </a:r>
                      <a:endParaRPr lang="zh-CN" sz="1600" kern="100" dirty="0">
                        <a:latin typeface="微软雅黑" pitchFamily="34" charset="-122"/>
                        <a:ea typeface="微软雅黑" pitchFamily="34" charset="-122"/>
                      </a:endParaRPr>
                    </a:p>
                  </a:txBody>
                  <a:tcPr marL="68580" marR="68580" marT="0" marB="0" anchor="ctr"/>
                </a:tc>
                <a:tc>
                  <a:txBody>
                    <a:bodyPr/>
                    <a:lstStyle/>
                    <a:p>
                      <a:pPr algn="ctr">
                        <a:lnSpc>
                          <a:spcPts val="1200"/>
                        </a:lnSpc>
                        <a:spcAft>
                          <a:spcPts val="0"/>
                        </a:spcAft>
                      </a:pPr>
                      <a:r>
                        <a:rPr lang="zh-CN" sz="1200" kern="100" dirty="0">
                          <a:latin typeface="微软雅黑" pitchFamily="34" charset="-122"/>
                          <a:ea typeface="微软雅黑" pitchFamily="34" charset="-122"/>
                        </a:rPr>
                        <a:t>描述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0"/>
                  </a:ext>
                </a:extLst>
              </a:tr>
              <a:tr h="274743">
                <a:tc>
                  <a:txBody>
                    <a:bodyPr/>
                    <a:lstStyle/>
                    <a:p>
                      <a:pPr algn="just">
                        <a:lnSpc>
                          <a:spcPts val="1200"/>
                        </a:lnSpc>
                        <a:spcAft>
                          <a:spcPts val="0"/>
                        </a:spcAft>
                      </a:pPr>
                      <a:r>
                        <a:rPr lang="en-US" sz="1200" kern="100" dirty="0">
                          <a:latin typeface="微软雅黑" pitchFamily="34" charset="-122"/>
                          <a:ea typeface="微软雅黑" pitchFamily="34" charset="-122"/>
                        </a:rPr>
                        <a:t>transition-property</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规定设置过渡效果的</a:t>
                      </a:r>
                      <a:r>
                        <a:rPr lang="en-US" sz="1200" kern="100" dirty="0">
                          <a:latin typeface="微软雅黑" pitchFamily="34" charset="-122"/>
                          <a:ea typeface="微软雅黑" pitchFamily="34" charset="-122"/>
                        </a:rPr>
                        <a:t>CSS</a:t>
                      </a:r>
                      <a:r>
                        <a:rPr lang="zh-CN" sz="1200" kern="100" dirty="0">
                          <a:latin typeface="微软雅黑" pitchFamily="34" charset="-122"/>
                          <a:ea typeface="微软雅黑" pitchFamily="34" charset="-122"/>
                        </a:rPr>
                        <a:t>属性的名称。</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1"/>
                  </a:ext>
                </a:extLst>
              </a:tr>
              <a:tr h="274743">
                <a:tc>
                  <a:txBody>
                    <a:bodyPr/>
                    <a:lstStyle/>
                    <a:p>
                      <a:pPr algn="just">
                        <a:lnSpc>
                          <a:spcPts val="1200"/>
                        </a:lnSpc>
                        <a:spcAft>
                          <a:spcPts val="0"/>
                        </a:spcAft>
                      </a:pPr>
                      <a:r>
                        <a:rPr lang="en-US" sz="1200" kern="100" dirty="0">
                          <a:latin typeface="微软雅黑" pitchFamily="34" charset="-122"/>
                          <a:ea typeface="微软雅黑" pitchFamily="34" charset="-122"/>
                        </a:rPr>
                        <a:t>transition-duration</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规定完成过渡效果需要多少秒或毫秒。</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2"/>
                  </a:ext>
                </a:extLst>
              </a:tr>
              <a:tr h="274743">
                <a:tc>
                  <a:txBody>
                    <a:bodyPr/>
                    <a:lstStyle/>
                    <a:p>
                      <a:pPr algn="just">
                        <a:lnSpc>
                          <a:spcPts val="1200"/>
                        </a:lnSpc>
                        <a:spcAft>
                          <a:spcPts val="0"/>
                        </a:spcAft>
                      </a:pPr>
                      <a:r>
                        <a:rPr lang="en-US" sz="1200" kern="100" dirty="0">
                          <a:latin typeface="微软雅黑" pitchFamily="34" charset="-122"/>
                          <a:ea typeface="微软雅黑" pitchFamily="34" charset="-122"/>
                        </a:rPr>
                        <a:t>transition-timing-function</a:t>
                      </a:r>
                      <a:endParaRPr lang="zh-CN" sz="1600" kern="100" dirty="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规定速度效果的速度曲线。</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3"/>
                  </a:ext>
                </a:extLst>
              </a:tr>
              <a:tr h="274743">
                <a:tc>
                  <a:txBody>
                    <a:bodyPr/>
                    <a:lstStyle/>
                    <a:p>
                      <a:pPr algn="just">
                        <a:lnSpc>
                          <a:spcPts val="1200"/>
                        </a:lnSpc>
                        <a:spcAft>
                          <a:spcPts val="0"/>
                        </a:spcAft>
                      </a:pPr>
                      <a:r>
                        <a:rPr lang="en-US" sz="1200" kern="100">
                          <a:latin typeface="微软雅黑" pitchFamily="34" charset="-122"/>
                          <a:ea typeface="微软雅黑" pitchFamily="34" charset="-122"/>
                        </a:rPr>
                        <a:t>transition-delay</a:t>
                      </a:r>
                      <a:endParaRPr lang="zh-CN" sz="1600" kern="100">
                        <a:latin typeface="微软雅黑" pitchFamily="34" charset="-122"/>
                        <a:ea typeface="微软雅黑" pitchFamily="34" charset="-122"/>
                      </a:endParaRPr>
                    </a:p>
                  </a:txBody>
                  <a:tcPr marL="68580" marR="68580" marT="0" marB="0" anchor="ctr"/>
                </a:tc>
                <a:tc>
                  <a:txBody>
                    <a:bodyPr/>
                    <a:lstStyle/>
                    <a:p>
                      <a:pPr algn="just">
                        <a:lnSpc>
                          <a:spcPts val="1200"/>
                        </a:lnSpc>
                        <a:spcAft>
                          <a:spcPts val="0"/>
                        </a:spcAft>
                      </a:pPr>
                      <a:r>
                        <a:rPr lang="zh-CN" sz="1200" kern="100" dirty="0">
                          <a:latin typeface="微软雅黑" pitchFamily="34" charset="-122"/>
                          <a:ea typeface="微软雅黑" pitchFamily="34" charset="-122"/>
                        </a:rPr>
                        <a:t>定义过渡效果何时开始。</a:t>
                      </a:r>
                      <a:endParaRPr lang="zh-CN" sz="1600" kern="100" dirty="0">
                        <a:latin typeface="微软雅黑" pitchFamily="34" charset="-122"/>
                        <a:ea typeface="微软雅黑" pitchFamily="34" charset="-122"/>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397604312"/>
              </p:ext>
            </p:extLst>
          </p:nvPr>
        </p:nvGraphicFramePr>
        <p:xfrm>
          <a:off x="2444750" y="2645870"/>
          <a:ext cx="6210300" cy="1912617"/>
        </p:xfrm>
        <a:graphic>
          <a:graphicData uri="http://schemas.openxmlformats.org/drawingml/2006/table">
            <a:tbl>
              <a:tblPr>
                <a:tableStyleId>{5DA37D80-6434-44D0-A028-1B22A696006F}</a:tableStyleId>
              </a:tblPr>
              <a:tblGrid>
                <a:gridCol w="15621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239077">
                <a:tc>
                  <a:txBody>
                    <a:bodyPr/>
                    <a:lstStyle/>
                    <a:p>
                      <a:pPr algn="ctr">
                        <a:lnSpc>
                          <a:spcPts val="1200"/>
                        </a:lnSpc>
                        <a:spcAft>
                          <a:spcPts val="0"/>
                        </a:spcAft>
                      </a:pPr>
                      <a:r>
                        <a:rPr lang="zh-CN" sz="1200" kern="100" dirty="0"/>
                        <a:t>值</a:t>
                      </a:r>
                      <a:endParaRPr lang="zh-CN" sz="1200" kern="100" dirty="0">
                        <a:latin typeface="Times New Roman"/>
                        <a:ea typeface="宋体"/>
                      </a:endParaRPr>
                    </a:p>
                  </a:txBody>
                  <a:tcPr marL="68580" marR="68580" marT="0" marB="0" anchor="ctr"/>
                </a:tc>
                <a:tc>
                  <a:txBody>
                    <a:bodyPr/>
                    <a:lstStyle/>
                    <a:p>
                      <a:pPr algn="ctr">
                        <a:lnSpc>
                          <a:spcPts val="1200"/>
                        </a:lnSpc>
                        <a:spcAft>
                          <a:spcPts val="0"/>
                        </a:spcAft>
                      </a:pPr>
                      <a:r>
                        <a:rPr lang="zh-CN" sz="1200" kern="100" dirty="0"/>
                        <a:t>描述</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0"/>
                  </a:ext>
                </a:extLst>
              </a:tr>
              <a:tr h="239077">
                <a:tc>
                  <a:txBody>
                    <a:bodyPr/>
                    <a:lstStyle/>
                    <a:p>
                      <a:pPr algn="just">
                        <a:lnSpc>
                          <a:spcPts val="1200"/>
                        </a:lnSpc>
                        <a:spcAft>
                          <a:spcPts val="0"/>
                        </a:spcAft>
                      </a:pPr>
                      <a:r>
                        <a:rPr lang="en-US" sz="1200" kern="100" dirty="0"/>
                        <a:t>linear</a:t>
                      </a:r>
                      <a:endParaRPr lang="zh-CN" sz="1200" kern="100" dirty="0">
                        <a:latin typeface="Times New Roman"/>
                        <a:ea typeface="宋体"/>
                      </a:endParaRPr>
                    </a:p>
                  </a:txBody>
                  <a:tcPr marL="68580" marR="68580" marT="0" marB="0" anchor="ctr"/>
                </a:tc>
                <a:tc>
                  <a:txBody>
                    <a:bodyPr/>
                    <a:lstStyle/>
                    <a:p>
                      <a:pPr algn="just">
                        <a:lnSpc>
                          <a:spcPts val="1200"/>
                        </a:lnSpc>
                        <a:spcAft>
                          <a:spcPts val="0"/>
                        </a:spcAft>
                      </a:pPr>
                      <a:r>
                        <a:rPr lang="zh-CN" sz="1200" kern="100"/>
                        <a:t>规定以相同速度从开始至结束的过渡效果</a:t>
                      </a:r>
                      <a:r>
                        <a:rPr lang="en-US" sz="1200" kern="100"/>
                        <a:t>(cubic-bezier(0,0,1,1))</a:t>
                      </a:r>
                      <a:r>
                        <a:rPr lang="zh-CN" sz="1200" kern="100"/>
                        <a:t>。</a:t>
                      </a:r>
                      <a:endParaRPr lang="zh-CN" sz="1200" kern="100">
                        <a:latin typeface="Times New Roman"/>
                        <a:ea typeface="宋体"/>
                      </a:endParaRPr>
                    </a:p>
                  </a:txBody>
                  <a:tcPr marL="68580" marR="68580" marT="0" marB="0" anchor="ctr"/>
                </a:tc>
                <a:extLst>
                  <a:ext uri="{0D108BD9-81ED-4DB2-BD59-A6C34878D82A}">
                    <a16:rowId xmlns:a16="http://schemas.microsoft.com/office/drawing/2014/main" val="10001"/>
                  </a:ext>
                </a:extLst>
              </a:tr>
              <a:tr h="478155">
                <a:tc>
                  <a:txBody>
                    <a:bodyPr/>
                    <a:lstStyle/>
                    <a:p>
                      <a:pPr algn="just">
                        <a:lnSpc>
                          <a:spcPts val="1200"/>
                        </a:lnSpc>
                        <a:spcAft>
                          <a:spcPts val="0"/>
                        </a:spcAft>
                      </a:pPr>
                      <a:r>
                        <a:rPr lang="en-US" sz="1200" kern="100" dirty="0"/>
                        <a:t>ease</a:t>
                      </a:r>
                      <a:endParaRPr lang="zh-CN" sz="1200" kern="100" dirty="0">
                        <a:latin typeface="Times New Roman"/>
                        <a:ea typeface="宋体"/>
                      </a:endParaRPr>
                    </a:p>
                  </a:txBody>
                  <a:tcPr marL="68580" marR="68580" marT="0" marB="0" anchor="ctr"/>
                </a:tc>
                <a:tc>
                  <a:txBody>
                    <a:bodyPr/>
                    <a:lstStyle/>
                    <a:p>
                      <a:pPr algn="just">
                        <a:lnSpc>
                          <a:spcPts val="1200"/>
                        </a:lnSpc>
                        <a:spcAft>
                          <a:spcPts val="0"/>
                        </a:spcAft>
                      </a:pPr>
                      <a:r>
                        <a:rPr lang="zh-CN" sz="1200" kern="100" dirty="0"/>
                        <a:t>规定以慢速开始、变快、慢速结束的过渡效果。</a:t>
                      </a:r>
                    </a:p>
                    <a:p>
                      <a:pPr algn="just">
                        <a:lnSpc>
                          <a:spcPts val="1200"/>
                        </a:lnSpc>
                        <a:spcAft>
                          <a:spcPts val="0"/>
                        </a:spcAft>
                      </a:pPr>
                      <a:r>
                        <a:rPr lang="zh-CN" sz="1200" kern="100" dirty="0"/>
                        <a:t>类似于</a:t>
                      </a:r>
                      <a:r>
                        <a:rPr lang="en-US" sz="1200" kern="100" dirty="0"/>
                        <a:t>cubic-</a:t>
                      </a:r>
                      <a:r>
                        <a:rPr lang="en-US" sz="1200" kern="100" dirty="0" err="1"/>
                        <a:t>bezier</a:t>
                      </a:r>
                      <a:r>
                        <a:rPr lang="en-US" sz="1200" kern="100" dirty="0"/>
                        <a:t>(0.25,0.1,0.25,1)</a:t>
                      </a:r>
                      <a:r>
                        <a:rPr lang="zh-CN" sz="1200" kern="100" dirty="0"/>
                        <a:t>。</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2"/>
                  </a:ext>
                </a:extLst>
              </a:tr>
              <a:tr h="239077">
                <a:tc>
                  <a:txBody>
                    <a:bodyPr/>
                    <a:lstStyle/>
                    <a:p>
                      <a:pPr algn="just">
                        <a:lnSpc>
                          <a:spcPts val="1200"/>
                        </a:lnSpc>
                        <a:spcAft>
                          <a:spcPts val="0"/>
                        </a:spcAft>
                      </a:pPr>
                      <a:r>
                        <a:rPr lang="en-US" sz="1200" kern="100"/>
                        <a:t>ease-in</a:t>
                      </a:r>
                      <a:endParaRPr lang="zh-CN" sz="1200" kern="100">
                        <a:latin typeface="Times New Roman"/>
                        <a:ea typeface="宋体"/>
                      </a:endParaRPr>
                    </a:p>
                  </a:txBody>
                  <a:tcPr marL="68580" marR="68580" marT="0" marB="0" anchor="ctr"/>
                </a:tc>
                <a:tc>
                  <a:txBody>
                    <a:bodyPr/>
                    <a:lstStyle/>
                    <a:p>
                      <a:pPr algn="just">
                        <a:lnSpc>
                          <a:spcPts val="1200"/>
                        </a:lnSpc>
                        <a:spcAft>
                          <a:spcPts val="0"/>
                        </a:spcAft>
                      </a:pPr>
                      <a:r>
                        <a:rPr lang="zh-CN" sz="1200" kern="100" dirty="0"/>
                        <a:t>规定以慢速开始的过渡效果</a:t>
                      </a:r>
                      <a:r>
                        <a:rPr lang="en-US" sz="1200" kern="100" dirty="0"/>
                        <a:t>( cubic-</a:t>
                      </a:r>
                      <a:r>
                        <a:rPr lang="en-US" sz="1200" kern="100" dirty="0" err="1"/>
                        <a:t>bezier</a:t>
                      </a:r>
                      <a:r>
                        <a:rPr lang="en-US" sz="1200" kern="100" dirty="0"/>
                        <a:t>(0.42,0,1,1))</a:t>
                      </a:r>
                      <a:r>
                        <a:rPr lang="zh-CN" sz="1200" kern="100" dirty="0"/>
                        <a:t>。</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3"/>
                  </a:ext>
                </a:extLst>
              </a:tr>
              <a:tr h="239077">
                <a:tc>
                  <a:txBody>
                    <a:bodyPr/>
                    <a:lstStyle/>
                    <a:p>
                      <a:pPr algn="just">
                        <a:lnSpc>
                          <a:spcPts val="1200"/>
                        </a:lnSpc>
                        <a:spcAft>
                          <a:spcPts val="0"/>
                        </a:spcAft>
                      </a:pPr>
                      <a:r>
                        <a:rPr lang="en-US" sz="1200" kern="100"/>
                        <a:t>ease-out</a:t>
                      </a:r>
                      <a:endParaRPr lang="zh-CN" sz="1200" kern="100">
                        <a:latin typeface="Times New Roman"/>
                        <a:ea typeface="宋体"/>
                      </a:endParaRPr>
                    </a:p>
                  </a:txBody>
                  <a:tcPr marL="68580" marR="68580" marT="0" marB="0" anchor="ctr"/>
                </a:tc>
                <a:tc>
                  <a:txBody>
                    <a:bodyPr/>
                    <a:lstStyle/>
                    <a:p>
                      <a:pPr algn="just">
                        <a:lnSpc>
                          <a:spcPts val="1200"/>
                        </a:lnSpc>
                        <a:spcAft>
                          <a:spcPts val="0"/>
                        </a:spcAft>
                      </a:pPr>
                      <a:r>
                        <a:rPr lang="zh-CN" sz="1200" kern="100" dirty="0"/>
                        <a:t>规定以慢速结束的过渡效果</a:t>
                      </a:r>
                      <a:r>
                        <a:rPr lang="en-US" sz="1200" kern="100" dirty="0"/>
                        <a:t>(cubic-</a:t>
                      </a:r>
                      <a:r>
                        <a:rPr lang="en-US" sz="1200" kern="100" dirty="0" err="1"/>
                        <a:t>bezier</a:t>
                      </a:r>
                      <a:r>
                        <a:rPr lang="en-US" sz="1200" kern="100" dirty="0"/>
                        <a:t>(0,0,0.58,1))</a:t>
                      </a:r>
                      <a:r>
                        <a:rPr lang="zh-CN" sz="1200" kern="100" dirty="0"/>
                        <a:t>。</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4"/>
                  </a:ext>
                </a:extLst>
              </a:tr>
              <a:tr h="239077">
                <a:tc>
                  <a:txBody>
                    <a:bodyPr/>
                    <a:lstStyle/>
                    <a:p>
                      <a:pPr algn="just">
                        <a:lnSpc>
                          <a:spcPts val="1200"/>
                        </a:lnSpc>
                        <a:spcAft>
                          <a:spcPts val="0"/>
                        </a:spcAft>
                      </a:pPr>
                      <a:r>
                        <a:rPr lang="en-US" sz="1200" kern="100"/>
                        <a:t>ease-in-out</a:t>
                      </a:r>
                      <a:endParaRPr lang="zh-CN" sz="1200" kern="100">
                        <a:latin typeface="Times New Roman"/>
                        <a:ea typeface="宋体"/>
                      </a:endParaRPr>
                    </a:p>
                  </a:txBody>
                  <a:tcPr marL="68580" marR="68580" marT="0" marB="0" anchor="ctr"/>
                </a:tc>
                <a:tc>
                  <a:txBody>
                    <a:bodyPr/>
                    <a:lstStyle/>
                    <a:p>
                      <a:pPr algn="just">
                        <a:lnSpc>
                          <a:spcPts val="1200"/>
                        </a:lnSpc>
                        <a:spcAft>
                          <a:spcPts val="0"/>
                        </a:spcAft>
                      </a:pPr>
                      <a:r>
                        <a:rPr lang="zh-CN" sz="1200" kern="100" dirty="0"/>
                        <a:t>规定以慢速开始和结束的过渡效果</a:t>
                      </a:r>
                      <a:r>
                        <a:rPr lang="en-US" sz="1200" kern="100" dirty="0"/>
                        <a:t>(cubic-</a:t>
                      </a:r>
                      <a:r>
                        <a:rPr lang="en-US" sz="1200" kern="100" dirty="0" err="1"/>
                        <a:t>bezier</a:t>
                      </a:r>
                      <a:r>
                        <a:rPr lang="en-US" sz="1200" kern="100" dirty="0"/>
                        <a:t>(0.42,0,0.58,1))</a:t>
                      </a:r>
                      <a:r>
                        <a:rPr lang="zh-CN" sz="1200" kern="100" dirty="0"/>
                        <a:t>。</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5"/>
                  </a:ext>
                </a:extLst>
              </a:tr>
              <a:tr h="239077">
                <a:tc>
                  <a:txBody>
                    <a:bodyPr/>
                    <a:lstStyle/>
                    <a:p>
                      <a:pPr algn="just">
                        <a:lnSpc>
                          <a:spcPts val="1200"/>
                        </a:lnSpc>
                        <a:spcAft>
                          <a:spcPts val="0"/>
                        </a:spcAft>
                      </a:pPr>
                      <a:r>
                        <a:rPr lang="en-US" sz="1200" kern="100" dirty="0"/>
                        <a:t>cubic-</a:t>
                      </a:r>
                      <a:r>
                        <a:rPr lang="en-US" sz="1200" kern="100" dirty="0" err="1"/>
                        <a:t>bezier</a:t>
                      </a:r>
                      <a:r>
                        <a:rPr lang="en-US" sz="1200" kern="100" dirty="0"/>
                        <a:t>(</a:t>
                      </a:r>
                      <a:r>
                        <a:rPr lang="en-US" sz="1200" kern="100" dirty="0" err="1"/>
                        <a:t>n,n,n,n</a:t>
                      </a:r>
                      <a:r>
                        <a:rPr lang="en-US" sz="1200" kern="100" dirty="0"/>
                        <a:t>)</a:t>
                      </a:r>
                      <a:endParaRPr lang="zh-CN" sz="1200" kern="100" dirty="0">
                        <a:latin typeface="Times New Roman"/>
                        <a:ea typeface="宋体"/>
                      </a:endParaRPr>
                    </a:p>
                  </a:txBody>
                  <a:tcPr marL="68580" marR="68580" marT="0" marB="0" anchor="ctr"/>
                </a:tc>
                <a:tc>
                  <a:txBody>
                    <a:bodyPr/>
                    <a:lstStyle/>
                    <a:p>
                      <a:pPr algn="just">
                        <a:lnSpc>
                          <a:spcPts val="1200"/>
                        </a:lnSpc>
                        <a:spcAft>
                          <a:spcPts val="0"/>
                        </a:spcAft>
                      </a:pPr>
                      <a:r>
                        <a:rPr lang="zh-CN" sz="1200" kern="100" dirty="0"/>
                        <a:t>在</a:t>
                      </a:r>
                      <a:r>
                        <a:rPr lang="en-US" sz="1200" kern="100" dirty="0"/>
                        <a:t>cubic-</a:t>
                      </a:r>
                      <a:r>
                        <a:rPr lang="en-US" sz="1200" kern="100" dirty="0" err="1"/>
                        <a:t>bezier</a:t>
                      </a:r>
                      <a:r>
                        <a:rPr lang="zh-CN" sz="1200" kern="100" dirty="0"/>
                        <a:t>函数中定义自己的值。可能的值是</a:t>
                      </a:r>
                      <a:r>
                        <a:rPr lang="en-US" sz="1200" kern="100" dirty="0"/>
                        <a:t>0</a:t>
                      </a:r>
                      <a:r>
                        <a:rPr lang="zh-CN" sz="1200" kern="100" dirty="0"/>
                        <a:t>～</a:t>
                      </a:r>
                      <a:r>
                        <a:rPr lang="en-US" sz="1200" kern="100" dirty="0"/>
                        <a:t>1 </a:t>
                      </a:r>
                      <a:r>
                        <a:rPr lang="zh-CN" sz="1200" kern="100" dirty="0"/>
                        <a:t>之间。</a:t>
                      </a:r>
                      <a:endParaRPr lang="zh-CN" sz="1200" kern="100" dirty="0">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
        <p:nvSpPr>
          <p:cNvPr id="16" name="圆角矩形 15"/>
          <p:cNvSpPr/>
          <p:nvPr/>
        </p:nvSpPr>
        <p:spPr bwMode="auto">
          <a:xfrm>
            <a:off x="679450" y="1200150"/>
            <a:ext cx="1143000" cy="914400"/>
          </a:xfrm>
          <a:prstGeom prst="roundRect">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lvl="0" defTabSz="1158875"/>
            <a:r>
              <a:rPr lang="en-US" altLang="zh-CN" sz="1400" dirty="0">
                <a:solidFill>
                  <a:schemeClr val="bg1"/>
                </a:solidFill>
                <a:latin typeface="微软雅黑" panose="020B0503020204020204" pitchFamily="34" charset="-122"/>
                <a:ea typeface="微软雅黑" panose="020B0503020204020204" pitchFamily="34" charset="-122"/>
                <a:cs typeface="Times New Roman" pitchFamily="18" charset="0"/>
              </a:rPr>
              <a:t>Transition</a:t>
            </a:r>
          </a:p>
          <a:p>
            <a:pPr lvl="0" defTabSz="1158875"/>
            <a:r>
              <a:rPr lang="zh-CN" altLang="en-US" sz="1400" dirty="0">
                <a:solidFill>
                  <a:schemeClr val="bg1"/>
                </a:solidFill>
                <a:latin typeface="微软雅黑" panose="020B0503020204020204" pitchFamily="34" charset="-122"/>
                <a:ea typeface="微软雅黑" panose="020B0503020204020204" pitchFamily="34" charset="-122"/>
                <a:cs typeface="Times New Roman" pitchFamily="18" charset="0"/>
              </a:rPr>
              <a:t>属性的值</a:t>
            </a:r>
            <a:endParaRPr lang="en-US" altLang="zh-CN" sz="1400" dirty="0">
              <a:solidFill>
                <a:schemeClr val="bg1"/>
              </a:solidFill>
              <a:latin typeface="微软雅黑" panose="020B0503020204020204" pitchFamily="34" charset="-122"/>
              <a:ea typeface="微软雅黑" panose="020B0503020204020204" pitchFamily="34" charset="-122"/>
              <a:cs typeface="Times New Roman" pitchFamily="18" charset="0"/>
            </a:endParaRPr>
          </a:p>
          <a:p>
            <a:pPr lvl="0" defTabSz="1158875"/>
            <a:r>
              <a:rPr lang="zh-CN" altLang="en-US" sz="1400" dirty="0">
                <a:solidFill>
                  <a:schemeClr val="bg1"/>
                </a:solidFill>
                <a:latin typeface="微软雅黑" panose="020B0503020204020204" pitchFamily="34" charset="-122"/>
                <a:ea typeface="微软雅黑" panose="020B0503020204020204" pitchFamily="34" charset="-122"/>
                <a:cs typeface="Times New Roman" pitchFamily="18" charset="0"/>
              </a:rPr>
              <a:t>及描述表</a:t>
            </a:r>
            <a:endParaRPr kumimoji="0"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右箭头 16"/>
          <p:cNvSpPr/>
          <p:nvPr/>
        </p:nvSpPr>
        <p:spPr bwMode="auto">
          <a:xfrm>
            <a:off x="1905000" y="1657350"/>
            <a:ext cx="290623" cy="45719"/>
          </a:xfrm>
          <a:prstGeom prst="rightArrow">
            <a:avLst/>
          </a:prstGeom>
          <a:solidFill>
            <a:schemeClr val="accent2"/>
          </a:solidFill>
          <a:ln w="25400" cap="flat" cmpd="sng" algn="ctr">
            <a:solidFill>
              <a:schemeClr val="accent2"/>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endParaRPr kumimoji="0" lang="zh-CN" altLang="en-US" sz="2200" b="1" i="0" u="none" strike="noStrike" cap="none" normalizeH="0" baseline="0">
              <a:ln>
                <a:noFill/>
              </a:ln>
              <a:solidFill>
                <a:schemeClr val="tx1"/>
              </a:solidFill>
              <a:effectLst/>
              <a:latin typeface="黑体" pitchFamily="49" charset="-122"/>
              <a:ea typeface="黑体" pitchFamily="49" charset="-122"/>
            </a:endParaRPr>
          </a:p>
        </p:txBody>
      </p:sp>
      <p:sp>
        <p:nvSpPr>
          <p:cNvPr id="18" name="圆角矩形 17"/>
          <p:cNvSpPr/>
          <p:nvPr/>
        </p:nvSpPr>
        <p:spPr bwMode="auto">
          <a:xfrm>
            <a:off x="679450" y="2855418"/>
            <a:ext cx="1143000" cy="1447800"/>
          </a:xfrm>
          <a:prstGeom prst="roundRect">
            <a:avLst/>
          </a:pr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defTabSz="1158875"/>
            <a:r>
              <a:rPr lang="en-US" altLang="zh-CN" sz="1400" dirty="0">
                <a:solidFill>
                  <a:schemeClr val="bg1"/>
                </a:solidFill>
                <a:latin typeface="微软雅黑" panose="020B0503020204020204" pitchFamily="34" charset="-122"/>
                <a:ea typeface="微软雅黑" panose="020B0503020204020204" pitchFamily="34" charset="-122"/>
                <a:cs typeface="Times New Roman" pitchFamily="18" charset="0"/>
              </a:rPr>
              <a:t>Transition</a:t>
            </a:r>
          </a:p>
          <a:p>
            <a:pPr defTabSz="1158875"/>
            <a:r>
              <a:rPr lang="en-US" altLang="zh-CN" sz="1400" dirty="0">
                <a:solidFill>
                  <a:schemeClr val="bg1"/>
                </a:solidFill>
                <a:latin typeface="微软雅黑" panose="020B0503020204020204" pitchFamily="34" charset="-122"/>
                <a:ea typeface="微软雅黑" panose="020B0503020204020204" pitchFamily="34" charset="-122"/>
              </a:rPr>
              <a:t> -timing-</a:t>
            </a:r>
          </a:p>
          <a:p>
            <a:pPr defTabSz="1158875"/>
            <a:r>
              <a:rPr lang="en-US" altLang="zh-CN" sz="1400" dirty="0">
                <a:solidFill>
                  <a:schemeClr val="bg1"/>
                </a:solidFill>
                <a:latin typeface="微软雅黑" panose="020B0503020204020204" pitchFamily="34" charset="-122"/>
                <a:ea typeface="微软雅黑" panose="020B0503020204020204" pitchFamily="34" charset="-122"/>
              </a:rPr>
              <a:t>Function</a:t>
            </a:r>
          </a:p>
          <a:p>
            <a:pPr defTabSz="1158875"/>
            <a:r>
              <a:rPr lang="zh-CN" altLang="zh-CN" sz="1400" dirty="0">
                <a:solidFill>
                  <a:schemeClr val="bg1"/>
                </a:solidFill>
                <a:latin typeface="微软雅黑" panose="020B0503020204020204" pitchFamily="34" charset="-122"/>
                <a:ea typeface="微软雅黑" panose="020B0503020204020204" pitchFamily="34" charset="-122"/>
              </a:rPr>
              <a:t>的值及描述</a:t>
            </a:r>
            <a:endParaRPr lang="en-US" altLang="zh-CN" sz="1400" dirty="0">
              <a:solidFill>
                <a:schemeClr val="bg1"/>
              </a:solidFill>
              <a:latin typeface="微软雅黑" panose="020B0503020204020204" pitchFamily="34" charset="-122"/>
              <a:ea typeface="微软雅黑" panose="020B0503020204020204" pitchFamily="34" charset="-122"/>
            </a:endParaRPr>
          </a:p>
          <a:p>
            <a:pPr defTabSz="1158875"/>
            <a:r>
              <a:rPr lang="zh-CN" altLang="zh-CN" sz="1400" dirty="0">
                <a:solidFill>
                  <a:schemeClr val="bg1"/>
                </a:solidFill>
                <a:latin typeface="微软雅黑" panose="020B0503020204020204" pitchFamily="34" charset="-122"/>
                <a:ea typeface="微软雅黑" panose="020B0503020204020204" pitchFamily="34" charset="-122"/>
              </a:rPr>
              <a:t>表</a:t>
            </a:r>
            <a:endParaRPr kumimoji="0" lang="zh-CN" altLang="en-US" sz="22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右箭头 18"/>
          <p:cNvSpPr/>
          <p:nvPr/>
        </p:nvSpPr>
        <p:spPr bwMode="auto">
          <a:xfrm>
            <a:off x="1981200" y="3579318"/>
            <a:ext cx="304800" cy="45719"/>
          </a:xfrm>
          <a:prstGeom prst="rightArrow">
            <a:avLst/>
          </a:prstGeom>
          <a:solidFill>
            <a:schemeClr val="accent2"/>
          </a:solidFill>
          <a:ln w="25400" cap="flat" cmpd="sng" algn="ctr">
            <a:solidFill>
              <a:schemeClr val="accent2"/>
            </a:solidFill>
            <a:prstDash val="solid"/>
            <a:round/>
            <a:headEnd type="none" w="med" len="med"/>
            <a:tailEnd type="none" w="med" len="med"/>
          </a:ln>
          <a:effectLst>
            <a:outerShdw dist="107763" dir="2700000" algn="ctr" rotWithShape="0">
              <a:srgbClr val="000000">
                <a:alpha val="50000"/>
              </a:srgbClr>
            </a:outerShdw>
          </a:effectLst>
        </p:spPr>
        <p:txBody>
          <a:bodyPr vert="horz" wrap="none" lIns="91440" tIns="45720" rIns="91440" bIns="45720" numCol="1" rtlCol="0" anchor="ctr" anchorCtr="0" compatLnSpc="1">
            <a:prstTxWarp prst="textNoShape">
              <a:avLst/>
            </a:prstTxWarp>
          </a:bodyPr>
          <a:lstStyle/>
          <a:p>
            <a: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pPr>
            <a:endParaRPr kumimoji="0" lang="zh-CN" altLang="en-US" sz="2200" b="1" i="0" u="none" strike="noStrike" cap="none" normalizeH="0" baseline="0">
              <a:ln>
                <a:noFill/>
              </a:ln>
              <a:solidFill>
                <a:schemeClr val="tx1"/>
              </a:solidFill>
              <a:effectLst/>
              <a:latin typeface="黑体" pitchFamily="49" charset="-122"/>
              <a:ea typeface="黑体" pitchFamily="49" charset="-122"/>
            </a:endParaRPr>
          </a:p>
        </p:txBody>
      </p:sp>
    </p:spTree>
    <p:extLst>
      <p:ext uri="{BB962C8B-B14F-4D97-AF65-F5344CB8AC3E}">
        <p14:creationId xmlns:p14="http://schemas.microsoft.com/office/powerpoint/2010/main" val="15221562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过渡与转换综合的应用</a:t>
            </a:r>
          </a:p>
        </p:txBody>
      </p:sp>
      <p:sp>
        <p:nvSpPr>
          <p:cNvPr id="3" name="内容占位符 2"/>
          <p:cNvSpPr>
            <a:spLocks noGrp="1"/>
          </p:cNvSpPr>
          <p:nvPr>
            <p:ph idx="1"/>
          </p:nvPr>
        </p:nvSpPr>
        <p:spPr>
          <a:xfrm>
            <a:off x="533400" y="819150"/>
            <a:ext cx="8509000" cy="3886199"/>
          </a:xfrm>
        </p:spPr>
        <p:txBody>
          <a:bodyPr/>
          <a:lstStyle/>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 edu_13_6_7.html --&gt;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a:t>
            </a:r>
            <a:r>
              <a:rPr lang="en-US" altLang="zh-CN" sz="1400" dirty="0" err="1">
                <a:latin typeface="Verdana" pitchFamily="34" charset="0"/>
                <a:ea typeface="Verdana" pitchFamily="34" charset="0"/>
                <a:cs typeface="Verdana" pitchFamily="34" charset="0"/>
              </a:rPr>
              <a:t>doctype</a:t>
            </a:r>
            <a:r>
              <a:rPr lang="en-US" altLang="zh-CN" sz="1400" dirty="0">
                <a:latin typeface="Verdana" pitchFamily="34" charset="0"/>
                <a:ea typeface="Verdana" pitchFamily="34" charset="0"/>
                <a:cs typeface="Verdana" pitchFamily="34" charset="0"/>
              </a:rPr>
              <a:t> html&gt;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&lt;html </a:t>
            </a:r>
            <a:r>
              <a:rPr lang="en-US" altLang="zh-CN" sz="1400" dirty="0" err="1">
                <a:latin typeface="Verdana" pitchFamily="34" charset="0"/>
                <a:ea typeface="Verdana" pitchFamily="34" charset="0"/>
                <a:cs typeface="Verdana" pitchFamily="34" charset="0"/>
              </a:rPr>
              <a:t>lang</a:t>
            </a:r>
            <a:r>
              <a:rPr lang="en-US" altLang="zh-CN" sz="1400" dirty="0">
                <a:latin typeface="Verdana" pitchFamily="34" charset="0"/>
                <a:ea typeface="Verdana" pitchFamily="34" charset="0"/>
                <a:cs typeface="Verdana" pitchFamily="34" charset="0"/>
              </a:rPr>
              <a:t>="en"&gt;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&lt;meta </a:t>
            </a:r>
            <a:r>
              <a:rPr lang="en-US" altLang="zh-CN" sz="1400" dirty="0" err="1">
                <a:latin typeface="Verdana" pitchFamily="34" charset="0"/>
                <a:ea typeface="Verdana" pitchFamily="34" charset="0"/>
                <a:cs typeface="Verdana" pitchFamily="34" charset="0"/>
              </a:rPr>
              <a:t>charset</a:t>
            </a:r>
            <a:r>
              <a:rPr lang="en-US" altLang="zh-CN" sz="1400" dirty="0">
                <a:latin typeface="Verdana" pitchFamily="34" charset="0"/>
                <a:ea typeface="Verdana" pitchFamily="34" charset="0"/>
                <a:cs typeface="Verdana" pitchFamily="34" charset="0"/>
              </a:rPr>
              <a:t>="UTF-8"&gt;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&lt;title&gt;CSS3 </a:t>
            </a:r>
            <a:r>
              <a:rPr lang="zh-CN" altLang="en-US" sz="1400" dirty="0">
                <a:latin typeface="Verdana" pitchFamily="34" charset="0"/>
                <a:cs typeface="Verdana" pitchFamily="34" charset="0"/>
              </a:rPr>
              <a:t>过渡</a:t>
            </a:r>
            <a:r>
              <a:rPr lang="en-US" altLang="zh-CN" sz="1400" dirty="0">
                <a:latin typeface="Verdana" pitchFamily="34" charset="0"/>
                <a:ea typeface="Verdana" pitchFamily="34" charset="0"/>
                <a:cs typeface="Verdana" pitchFamily="34" charset="0"/>
              </a:rPr>
              <a:t>&lt;/title&gt;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="html5shiv.js"&gt;&lt;/script&gt;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&lt;link </a:t>
            </a:r>
            <a:r>
              <a:rPr lang="en-US" altLang="zh-CN" sz="1400" dirty="0" err="1">
                <a:latin typeface="Verdana" pitchFamily="34" charset="0"/>
                <a:ea typeface="Verdana" pitchFamily="34" charset="0"/>
                <a:cs typeface="Verdana" pitchFamily="34" charset="0"/>
              </a:rPr>
              <a:t>rel</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stylesheet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href</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css/normalize.css</a:t>
            </a:r>
            <a:r>
              <a:rPr lang="en-US" altLang="zh-CN" sz="1400" dirty="0">
                <a:latin typeface="Verdana" pitchFamily="34" charset="0"/>
                <a:ea typeface="Verdana" pitchFamily="34" charset="0"/>
                <a:cs typeface="Verdana" pitchFamily="34" charset="0"/>
              </a:rPr>
              <a:t>" type="text/</a:t>
            </a:r>
            <a:r>
              <a:rPr lang="en-US" altLang="zh-CN" sz="1400" dirty="0" err="1">
                <a:latin typeface="Verdana" pitchFamily="34" charset="0"/>
                <a:ea typeface="Verdana" pitchFamily="34" charset="0"/>
                <a:cs typeface="Verdana" pitchFamily="34" charset="0"/>
              </a:rPr>
              <a:t>css</a:t>
            </a:r>
            <a:r>
              <a:rPr lang="en-US" altLang="zh-CN" sz="1400" dirty="0">
                <a:latin typeface="Verdana" pitchFamily="34" charset="0"/>
                <a:ea typeface="Verdana" pitchFamily="34" charset="0"/>
                <a:cs typeface="Verdana" pitchFamily="34" charset="0"/>
              </a:rPr>
              <a: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&lt;script type="text/</a:t>
            </a:r>
            <a:r>
              <a:rPr lang="en-US" altLang="zh-CN" sz="1400" dirty="0" err="1">
                <a:latin typeface="Verdana" pitchFamily="34" charset="0"/>
                <a:ea typeface="Verdana" pitchFamily="34" charset="0"/>
                <a:cs typeface="Verdana" pitchFamily="34" charset="0"/>
              </a:rPr>
              <a:t>javascript</a:t>
            </a:r>
            <a:r>
              <a:rPr lang="en-US" altLang="zh-CN" sz="1400" dirty="0">
                <a:latin typeface="Verdana" pitchFamily="34" charset="0"/>
                <a:ea typeface="Verdana" pitchFamily="34" charset="0"/>
                <a:cs typeface="Verdana" pitchFamily="34" charset="0"/>
              </a:rPr>
              <a:t>" </a:t>
            </a:r>
            <a:r>
              <a:rPr lang="en-US" altLang="zh-CN" sz="1400" dirty="0" err="1">
                <a:latin typeface="Verdana" pitchFamily="34" charset="0"/>
                <a:ea typeface="Verdana" pitchFamily="34" charset="0"/>
                <a:cs typeface="Verdana" pitchFamily="34" charset="0"/>
              </a:rPr>
              <a:t>src</a:t>
            </a:r>
            <a:r>
              <a:rPr lang="en-US" altLang="zh-CN" sz="1400" dirty="0">
                <a:latin typeface="Verdana" pitchFamily="34" charset="0"/>
                <a:ea typeface="Verdana" pitchFamily="34" charset="0"/>
                <a:cs typeface="Verdana" pitchFamily="34" charset="0"/>
              </a:rPr>
              <a:t>="</a:t>
            </a:r>
            <a:r>
              <a:rPr lang="en-US" altLang="zh-CN" sz="1400" dirty="0" err="1">
                <a:latin typeface="Verdana" pitchFamily="34" charset="0"/>
                <a:ea typeface="Verdana" pitchFamily="34" charset="0"/>
                <a:cs typeface="Verdana" pitchFamily="34" charset="0"/>
              </a:rPr>
              <a:t>js/prefixfree.min.js</a:t>
            </a:r>
            <a:r>
              <a:rPr lang="en-US" altLang="zh-CN" sz="1400" dirty="0">
                <a:latin typeface="Verdana" pitchFamily="34" charset="0"/>
                <a:ea typeface="Verdana" pitchFamily="34" charset="0"/>
                <a:cs typeface="Verdana" pitchFamily="34" charset="0"/>
              </a:rPr>
              <a:t>"&gt;&lt;/script&gt;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&lt;style&gt; </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div{width:100px;height:50px;background:#009999;color:white;font-weight:bold;     </a:t>
            </a:r>
          </a:p>
          <a:p>
            <a:pPr>
              <a:lnSpc>
                <a:spcPts val="1400"/>
              </a:lnSpc>
              <a:spcBef>
                <a:spcPts val="0"/>
              </a:spcBef>
              <a:spcAft>
                <a:spcPts val="0"/>
              </a:spcAft>
              <a:buNone/>
            </a:pPr>
            <a:r>
              <a:rPr lang="en-US" altLang="zh-CN" sz="1400" dirty="0" err="1">
                <a:latin typeface="Verdana" pitchFamily="34" charset="0"/>
                <a:ea typeface="Verdana" pitchFamily="34" charset="0"/>
                <a:cs typeface="Verdana" pitchFamily="34" charset="0"/>
              </a:rPr>
              <a:t>transition:width</a:t>
            </a:r>
            <a:r>
              <a:rPr lang="en-US" altLang="zh-CN" sz="1400" dirty="0">
                <a:latin typeface="Verdana" pitchFamily="34" charset="0"/>
                <a:ea typeface="Verdana" pitchFamily="34" charset="0"/>
                <a:cs typeface="Verdana" pitchFamily="34" charset="0"/>
              </a:rPr>
              <a:t> 2s,height 2s,transform 2s;/* 3</a:t>
            </a:r>
            <a:r>
              <a:rPr lang="zh-CN" altLang="en-US" sz="1400" dirty="0">
                <a:latin typeface="Verdana" pitchFamily="34" charset="0"/>
                <a:cs typeface="Verdana" pitchFamily="34" charset="0"/>
              </a:rPr>
              <a:t>个属性过渡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#div1 {transition-timing-function: linear;}</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#div2 {transition-timing-function: ease;}</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#div3 {transition-timing-function: ease-in;}</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#div4 {transition-timing-function: ease-out;}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#div5 {transition-timing-function: ease-in-out;}</a:t>
            </a:r>
          </a:p>
          <a:p>
            <a:pPr>
              <a:lnSpc>
                <a:spcPts val="1400"/>
              </a:lnSpc>
              <a:spcBef>
                <a:spcPts val="0"/>
              </a:spcBef>
              <a:spcAft>
                <a:spcPts val="0"/>
              </a:spcAft>
              <a:buNone/>
            </a:pPr>
            <a:r>
              <a:rPr lang="en-US" altLang="zh-CN" sz="1400" dirty="0" err="1">
                <a:latin typeface="Verdana" pitchFamily="34" charset="0"/>
                <a:ea typeface="Verdana" pitchFamily="34" charset="0"/>
                <a:cs typeface="Verdana" pitchFamily="34" charset="0"/>
              </a:rPr>
              <a:t>div:hover</a:t>
            </a:r>
            <a:r>
              <a:rPr lang="en-US" altLang="zh-CN" sz="1400" dirty="0">
                <a:latin typeface="Verdana" pitchFamily="34" charset="0"/>
                <a:ea typeface="Verdana" pitchFamily="34" charset="0"/>
                <a:cs typeface="Verdana" pitchFamily="34" charset="0"/>
              </a:rPr>
              <a:t>{width:200px; height:100px;transform:rotate(60deg);</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 </a:t>
            </a:r>
            <a:r>
              <a:rPr lang="zh-CN" altLang="en-US" sz="1400" dirty="0">
                <a:latin typeface="Verdana" pitchFamily="34" charset="0"/>
                <a:cs typeface="Verdana" pitchFamily="34" charset="0"/>
              </a:rPr>
              <a:t>盘旋时过渡</a:t>
            </a:r>
            <a:r>
              <a:rPr lang="en-US" altLang="zh-CN" sz="1400" dirty="0">
                <a:latin typeface="Verdana" pitchFamily="34" charset="0"/>
                <a:ea typeface="Verdana" pitchFamily="34" charset="0"/>
                <a:cs typeface="Verdana" pitchFamily="34" charset="0"/>
              </a:rPr>
              <a:t>+</a:t>
            </a:r>
            <a:r>
              <a:rPr lang="zh-CN" altLang="en-US" sz="1400" dirty="0">
                <a:latin typeface="Verdana" pitchFamily="34" charset="0"/>
                <a:cs typeface="Verdana" pitchFamily="34" charset="0"/>
              </a:rPr>
              <a:t>旋转 *</a:t>
            </a:r>
            <a:r>
              <a:rPr lang="en-US" altLang="zh-CN" sz="1400" dirty="0">
                <a:latin typeface="Verdana" pitchFamily="34" charset="0"/>
                <a:ea typeface="Verdana" pitchFamily="34" charset="0"/>
                <a:cs typeface="Verdana" pitchFamily="34" charset="0"/>
              </a:rPr>
              <a: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&lt;/style&gt;</a:t>
            </a:r>
          </a:p>
          <a:p>
            <a:pPr>
              <a:lnSpc>
                <a:spcPts val="1400"/>
              </a:lnSpc>
              <a:spcBef>
                <a:spcPts val="0"/>
              </a:spcBef>
              <a:spcAft>
                <a:spcPts val="0"/>
              </a:spcAft>
              <a:buNone/>
            </a:pPr>
            <a:r>
              <a:rPr lang="en-US" altLang="zh-CN" sz="1400" dirty="0">
                <a:latin typeface="Verdana" pitchFamily="34" charset="0"/>
                <a:ea typeface="Verdana" pitchFamily="34" charset="0"/>
                <a:cs typeface="Verdana" pitchFamily="34" charset="0"/>
              </a:rPr>
              <a:t>&lt;/head&gt;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过渡与转换综合的应用</a:t>
            </a:r>
          </a:p>
        </p:txBody>
      </p:sp>
      <p:sp>
        <p:nvSpPr>
          <p:cNvPr id="3" name="内容占位符 2"/>
          <p:cNvSpPr>
            <a:spLocks noGrp="1"/>
          </p:cNvSpPr>
          <p:nvPr>
            <p:ph idx="1"/>
          </p:nvPr>
        </p:nvSpPr>
        <p:spPr>
          <a:xfrm>
            <a:off x="533400" y="819151"/>
            <a:ext cx="4800600" cy="2209799"/>
          </a:xfrm>
        </p:spPr>
        <p:txBody>
          <a:bodyPr/>
          <a:lstStyle/>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&lt;h3&gt;CSS3 </a:t>
            </a:r>
            <a:r>
              <a:rPr lang="zh-CN" altLang="en-US" sz="1200" dirty="0">
                <a:latin typeface="Verdana" pitchFamily="34" charset="0"/>
                <a:cs typeface="Verdana" pitchFamily="34" charset="0"/>
              </a:rPr>
              <a:t>过渡</a:t>
            </a:r>
            <a:r>
              <a:rPr lang="en-US" altLang="zh-CN" sz="1200" dirty="0">
                <a:latin typeface="Verdana" pitchFamily="34" charset="0"/>
                <a:ea typeface="Verdana" pitchFamily="34" charset="0"/>
                <a:cs typeface="Verdana" pitchFamily="34" charset="0"/>
              </a:rPr>
              <a:t>transition</a:t>
            </a:r>
            <a:r>
              <a:rPr lang="zh-CN" altLang="en-US" sz="1200" dirty="0">
                <a:latin typeface="Verdana" pitchFamily="34" charset="0"/>
                <a:cs typeface="Verdana" pitchFamily="34" charset="0"/>
              </a:rPr>
              <a:t>与</a:t>
            </a:r>
            <a:r>
              <a:rPr lang="en-US" altLang="zh-CN" sz="1200" dirty="0">
                <a:latin typeface="Verdana" pitchFamily="34" charset="0"/>
                <a:ea typeface="Verdana" pitchFamily="34" charset="0"/>
                <a:cs typeface="Verdana" pitchFamily="34" charset="0"/>
              </a:rPr>
              <a:t>transform</a:t>
            </a:r>
            <a:r>
              <a:rPr lang="zh-CN" altLang="en-US" sz="1200" dirty="0">
                <a:latin typeface="Verdana" pitchFamily="34" charset="0"/>
                <a:cs typeface="Verdana" pitchFamily="34" charset="0"/>
              </a:rPr>
              <a:t>综合应用</a:t>
            </a:r>
            <a:r>
              <a:rPr lang="en-US" altLang="zh-CN" sz="1200" dirty="0">
                <a:latin typeface="Verdana" pitchFamily="34" charset="0"/>
                <a:ea typeface="Verdana" pitchFamily="34" charset="0"/>
                <a:cs typeface="Verdana" pitchFamily="34" charset="0"/>
              </a:rPr>
              <a:t>&lt;/h3&gt;&lt;hr color="red"&gt;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id="div1" style="top:100px"&gt;linear&lt;/div&gt;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id="div2" style="top:150px"&gt;ease&lt;/div&gt;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id="div3" style="top:200px"&gt;ease-in&lt;/div&gt;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id="div4" style="top:250px"&gt;ease-out&lt;/div&gt;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&lt;div id="div5" style="top:300px"&gt;ease-in-out&lt;/div&gt;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&lt;p&gt;</a:t>
            </a:r>
            <a:r>
              <a:rPr lang="zh-CN" altLang="en-US" sz="1200" dirty="0">
                <a:latin typeface="Verdana" pitchFamily="34" charset="0"/>
                <a:cs typeface="Verdana" pitchFamily="34" charset="0"/>
              </a:rPr>
              <a:t>请把鼠标指针移动到红色的</a:t>
            </a:r>
            <a:r>
              <a:rPr lang="en-US" altLang="zh-CN" sz="1200" dirty="0">
                <a:latin typeface="Verdana" pitchFamily="34" charset="0"/>
                <a:ea typeface="Verdana" pitchFamily="34" charset="0"/>
                <a:cs typeface="Verdana" pitchFamily="34" charset="0"/>
              </a:rPr>
              <a:t>div</a:t>
            </a:r>
            <a:r>
              <a:rPr lang="zh-CN" altLang="en-US" sz="1200" dirty="0">
                <a:latin typeface="Verdana" pitchFamily="34" charset="0"/>
                <a:cs typeface="Verdana" pitchFamily="34" charset="0"/>
              </a:rPr>
              <a:t>元素上，就可以看到</a:t>
            </a:r>
            <a:r>
              <a:rPr lang="en-US" altLang="zh-CN" sz="1200" dirty="0">
                <a:latin typeface="Verdana" pitchFamily="34" charset="0"/>
                <a:ea typeface="Verdana" pitchFamily="34" charset="0"/>
                <a:cs typeface="Verdana" pitchFamily="34" charset="0"/>
              </a:rPr>
              <a:t>&lt;mark&gt;</a:t>
            </a:r>
            <a:r>
              <a:rPr lang="zh-CN" altLang="en-US" sz="1200" dirty="0">
                <a:latin typeface="Verdana" pitchFamily="34" charset="0"/>
                <a:cs typeface="Verdana" pitchFamily="34" charset="0"/>
              </a:rPr>
              <a:t>过渡和转换</a:t>
            </a:r>
            <a:r>
              <a:rPr lang="en-US" altLang="zh-CN" sz="1200" dirty="0">
                <a:latin typeface="Verdana" pitchFamily="34" charset="0"/>
                <a:ea typeface="Verdana" pitchFamily="34" charset="0"/>
                <a:cs typeface="Verdana" pitchFamily="34" charset="0"/>
              </a:rPr>
              <a:t>&lt;/mark&gt;</a:t>
            </a:r>
            <a:r>
              <a:rPr lang="zh-CN" altLang="en-US" sz="1200" dirty="0">
                <a:latin typeface="Verdana" pitchFamily="34" charset="0"/>
                <a:cs typeface="Verdana" pitchFamily="34" charset="0"/>
              </a:rPr>
              <a:t>的效果。</a:t>
            </a:r>
            <a:r>
              <a:rPr lang="en-US" altLang="zh-CN" sz="1200" dirty="0">
                <a:latin typeface="Verdana" pitchFamily="34" charset="0"/>
                <a:ea typeface="Verdana" pitchFamily="34" charset="0"/>
                <a:cs typeface="Verdana" pitchFamily="34" charset="0"/>
              </a:rPr>
              <a:t>&lt;/p&gt;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&lt;/body&gt;</a:t>
            </a:r>
          </a:p>
          <a:p>
            <a:pPr>
              <a:lnSpc>
                <a:spcPts val="1400"/>
              </a:lnSpc>
              <a:spcBef>
                <a:spcPts val="0"/>
              </a:spcBef>
              <a:spcAft>
                <a:spcPts val="0"/>
              </a:spcAft>
              <a:buNone/>
            </a:pPr>
            <a:r>
              <a:rPr lang="en-US" altLang="zh-CN" sz="1200" dirty="0">
                <a:latin typeface="Verdana" pitchFamily="34" charset="0"/>
                <a:ea typeface="Verdana" pitchFamily="34" charset="0"/>
                <a:cs typeface="Verdana" pitchFamily="34" charset="0"/>
              </a:rPr>
              <a:t>&lt;/html&gt;</a:t>
            </a:r>
            <a:endParaRPr lang="zh-CN" altLang="en-US" dirty="0"/>
          </a:p>
        </p:txBody>
      </p:sp>
      <p:pic>
        <p:nvPicPr>
          <p:cNvPr id="55299" name="Picture 3"/>
          <p:cNvPicPr>
            <a:picLocks noChangeAspect="1" noChangeArrowheads="1"/>
          </p:cNvPicPr>
          <p:nvPr/>
        </p:nvPicPr>
        <p:blipFill>
          <a:blip r:embed="rId2" cstate="print"/>
          <a:srcRect/>
          <a:stretch>
            <a:fillRect/>
          </a:stretch>
        </p:blipFill>
        <p:spPr bwMode="auto">
          <a:xfrm>
            <a:off x="4191000" y="3055602"/>
            <a:ext cx="1352550" cy="1589079"/>
          </a:xfrm>
          <a:prstGeom prst="rect">
            <a:avLst/>
          </a:prstGeom>
          <a:noFill/>
          <a:ln w="9525">
            <a:noFill/>
            <a:miter lim="800000"/>
            <a:headEnd/>
            <a:tailEnd/>
          </a:ln>
        </p:spPr>
      </p:pic>
      <p:pic>
        <p:nvPicPr>
          <p:cNvPr id="55300" name="Picture 4"/>
          <p:cNvPicPr>
            <a:picLocks noChangeAspect="1" noChangeArrowheads="1"/>
          </p:cNvPicPr>
          <p:nvPr/>
        </p:nvPicPr>
        <p:blipFill>
          <a:blip r:embed="rId3" cstate="print"/>
          <a:srcRect/>
          <a:stretch>
            <a:fillRect/>
          </a:stretch>
        </p:blipFill>
        <p:spPr bwMode="auto">
          <a:xfrm>
            <a:off x="6019800" y="1123950"/>
            <a:ext cx="2943346" cy="3505200"/>
          </a:xfrm>
          <a:prstGeom prst="rect">
            <a:avLst/>
          </a:prstGeom>
          <a:noFill/>
          <a:ln w="9525">
            <a:noFill/>
            <a:miter lim="800000"/>
            <a:headEnd/>
            <a:tailEnd/>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dirty="0"/>
              <a:t>13.6.6 CSS3 </a:t>
            </a:r>
            <a:r>
              <a:rPr lang="zh-CN" altLang="en-US" dirty="0"/>
              <a:t>动画</a:t>
            </a:r>
            <a:r>
              <a:rPr lang="en-US" altLang="zh-CN" dirty="0"/>
              <a:t>animation</a:t>
            </a:r>
            <a:r>
              <a:rPr lang="zh-CN" altLang="en-US" dirty="0"/>
              <a:t> </a:t>
            </a:r>
          </a:p>
        </p:txBody>
      </p:sp>
      <p:sp>
        <p:nvSpPr>
          <p:cNvPr id="122883" name="Rectangle 3"/>
          <p:cNvSpPr>
            <a:spLocks noGrp="1" noChangeArrowheads="1"/>
          </p:cNvSpPr>
          <p:nvPr>
            <p:ph idx="1"/>
          </p:nvPr>
        </p:nvSpPr>
        <p:spPr>
          <a:xfrm>
            <a:off x="533400" y="819150"/>
            <a:ext cx="8534400" cy="3886200"/>
          </a:xfrm>
        </p:spPr>
        <p:txBody>
          <a:bodyPr/>
          <a:lstStyle/>
          <a:p>
            <a:pPr marL="0" indent="0">
              <a:lnSpc>
                <a:spcPts val="3500"/>
              </a:lnSpc>
              <a:buNone/>
            </a:pPr>
            <a:r>
              <a:rPr lang="zh-CN" altLang="en-US" sz="1800" dirty="0"/>
              <a:t>     </a:t>
            </a:r>
            <a:r>
              <a:rPr lang="en-US" altLang="zh-CN" sz="1800" dirty="0"/>
              <a:t>CSS3 </a:t>
            </a:r>
            <a:r>
              <a:rPr lang="zh-CN" altLang="en-US" sz="1800" dirty="0"/>
              <a:t>动画是指元素从一种样式逐渐变化为另一种样式的效果。通过</a:t>
            </a:r>
            <a:r>
              <a:rPr lang="en-US" altLang="zh-CN" sz="1800" dirty="0"/>
              <a:t>CSS3</a:t>
            </a:r>
            <a:r>
              <a:rPr lang="zh-CN" altLang="en-US" sz="1800" dirty="0"/>
              <a:t>的</a:t>
            </a:r>
            <a:r>
              <a:rPr lang="en-US" altLang="zh-CN" sz="1800" dirty="0"/>
              <a:t>@keyframes</a:t>
            </a:r>
            <a:r>
              <a:rPr lang="zh-CN" altLang="en-US" sz="1800" dirty="0"/>
              <a:t>（关键帧）规则，可以创建动画，从而取代动画图片、</a:t>
            </a:r>
            <a:r>
              <a:rPr lang="en-US" altLang="zh-CN" sz="1800" dirty="0"/>
              <a:t>Flash </a:t>
            </a:r>
            <a:r>
              <a:rPr lang="zh-CN" altLang="en-US" sz="1800" dirty="0"/>
              <a:t>动画以及</a:t>
            </a:r>
            <a:r>
              <a:rPr lang="en-US" altLang="zh-CN" sz="1800" dirty="0"/>
              <a:t>JavaScript</a:t>
            </a:r>
            <a:r>
              <a:rPr lang="zh-CN" altLang="en-US" sz="1800" dirty="0"/>
              <a:t>编写的动画。在</a:t>
            </a:r>
            <a:r>
              <a:rPr lang="en-US" altLang="zh-CN" sz="1800" dirty="0">
                <a:solidFill>
                  <a:srgbClr val="FF0000"/>
                </a:solidFill>
              </a:rPr>
              <a:t>@keyframes </a:t>
            </a:r>
            <a:r>
              <a:rPr lang="zh-CN" altLang="en-US" sz="1800" dirty="0"/>
              <a:t>中规定某项</a:t>
            </a:r>
            <a:r>
              <a:rPr lang="en-US" altLang="zh-CN" sz="1800" dirty="0"/>
              <a:t>CSS </a:t>
            </a:r>
            <a:r>
              <a:rPr lang="zh-CN" altLang="en-US" sz="1800" dirty="0"/>
              <a:t>样式，就能创建由当前样式逐渐改为新样式的动画效果。</a:t>
            </a:r>
            <a:endParaRPr lang="en-US" altLang="zh-CN" sz="1800" dirty="0"/>
          </a:p>
          <a:p>
            <a:pPr>
              <a:lnSpc>
                <a:spcPts val="3000"/>
              </a:lnSpc>
              <a:buNone/>
            </a:pPr>
            <a:r>
              <a:rPr lang="en-US" altLang="zh-CN" sz="1800" b="1" dirty="0"/>
              <a:t>1</a:t>
            </a:r>
            <a:r>
              <a:rPr lang="zh-CN" altLang="en-US" sz="1800" b="1" dirty="0"/>
              <a:t>、</a:t>
            </a:r>
            <a:r>
              <a:rPr lang="en-US" altLang="zh-CN" sz="1800" b="1" dirty="0"/>
              <a:t>CSS3 </a:t>
            </a:r>
            <a:r>
              <a:rPr lang="zh-CN" altLang="en-US" sz="1800" b="1" dirty="0"/>
              <a:t>动画</a:t>
            </a:r>
            <a:r>
              <a:rPr lang="en-US" altLang="zh-CN" sz="1800" b="1" dirty="0"/>
              <a:t>animation </a:t>
            </a:r>
            <a:r>
              <a:rPr lang="zh-CN" altLang="en-US" sz="1800" b="1" dirty="0"/>
              <a:t>基本语法</a:t>
            </a:r>
          </a:p>
          <a:p>
            <a:pPr>
              <a:lnSpc>
                <a:spcPts val="3000"/>
              </a:lnSpc>
              <a:buNone/>
            </a:pPr>
            <a:r>
              <a:rPr lang="en-US" altLang="zh-CN" sz="1800" dirty="0"/>
              <a:t>     animation </a:t>
            </a:r>
            <a:r>
              <a:rPr lang="zh-CN" altLang="en-US" sz="1800" dirty="0"/>
              <a:t>是一个复合属性，语法如下</a:t>
            </a:r>
            <a:r>
              <a:rPr lang="en-US" altLang="zh-CN" sz="1800" dirty="0"/>
              <a:t>:</a:t>
            </a:r>
            <a:endParaRPr lang="zh-CN" altLang="en-US" sz="1800" dirty="0"/>
          </a:p>
          <a:p>
            <a:pPr>
              <a:lnSpc>
                <a:spcPts val="3000"/>
              </a:lnSpc>
              <a:buNone/>
            </a:pPr>
            <a:r>
              <a:rPr lang="en-US" altLang="zh-CN" sz="1600" dirty="0">
                <a:solidFill>
                  <a:srgbClr val="FF0000"/>
                </a:solidFill>
              </a:rPr>
              <a:t>      animation: animation-name | animation-duration | animation-timing-function | animation-delay | animation-iteration-count | animation-direction</a:t>
            </a:r>
            <a:endParaRPr lang="en-US" altLang="zh-CN" sz="1600" dirty="0">
              <a:solidFill>
                <a:srgbClr val="FF0000"/>
              </a:solidFill>
              <a:ea typeface="宋体" pitchFamily="2" charset="-122"/>
            </a:endParaRPr>
          </a:p>
        </p:txBody>
      </p:sp>
    </p:spTree>
    <p:extLst>
      <p:ext uri="{BB962C8B-B14F-4D97-AF65-F5344CB8AC3E}">
        <p14:creationId xmlns:p14="http://schemas.microsoft.com/office/powerpoint/2010/main" val="2308899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CSS3 </a:t>
            </a:r>
            <a:r>
              <a:rPr lang="zh-CN" altLang="zh-CN" dirty="0"/>
              <a:t>动画属性及描述表</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70841260"/>
              </p:ext>
            </p:extLst>
          </p:nvPr>
        </p:nvGraphicFramePr>
        <p:xfrm>
          <a:off x="762000" y="1047750"/>
          <a:ext cx="8077200" cy="3505200"/>
        </p:xfrm>
        <a:graphic>
          <a:graphicData uri="http://schemas.openxmlformats.org/drawingml/2006/table">
            <a:tbl>
              <a:tblPr/>
              <a:tblGrid>
                <a:gridCol w="22098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11272">
                <a:tc>
                  <a:txBody>
                    <a:bodyPr/>
                    <a:lstStyle/>
                    <a:p>
                      <a:pPr algn="ctr">
                        <a:lnSpc>
                          <a:spcPts val="1200"/>
                        </a:lnSpc>
                        <a:spcAft>
                          <a:spcPts val="0"/>
                        </a:spcAft>
                      </a:pPr>
                      <a:r>
                        <a:rPr lang="zh-CN" sz="1200" kern="100" dirty="0">
                          <a:latin typeface="微软雅黑" pitchFamily="34" charset="-122"/>
                          <a:ea typeface="微软雅黑" pitchFamily="34" charset="-122"/>
                        </a:rPr>
                        <a:t>属性</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200" kern="100">
                          <a:latin typeface="微软雅黑" pitchFamily="34" charset="-122"/>
                          <a:ea typeface="微软雅黑" pitchFamily="34" charset="-122"/>
                        </a:rPr>
                        <a:t>描述</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1272">
                <a:tc>
                  <a:txBody>
                    <a:bodyPr/>
                    <a:lstStyle/>
                    <a:p>
                      <a:pPr indent="111760" algn="just">
                        <a:lnSpc>
                          <a:spcPts val="1200"/>
                        </a:lnSpc>
                        <a:spcAft>
                          <a:spcPts val="0"/>
                        </a:spcAft>
                      </a:pPr>
                      <a:r>
                        <a:rPr lang="en-US" sz="1200" kern="100" dirty="0">
                          <a:latin typeface="微软雅黑" pitchFamily="34" charset="-122"/>
                          <a:ea typeface="微软雅黑" pitchFamily="34" charset="-122"/>
                        </a:rPr>
                        <a:t>@</a:t>
                      </a:r>
                      <a:r>
                        <a:rPr lang="en-US" sz="1200" kern="100" dirty="0" err="1">
                          <a:latin typeface="微软雅黑" pitchFamily="34" charset="-122"/>
                          <a:ea typeface="微软雅黑" pitchFamily="34" charset="-122"/>
                        </a:rPr>
                        <a:t>keyframes</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1272">
                <a:tc>
                  <a:txBody>
                    <a:bodyPr/>
                    <a:lstStyle/>
                    <a:p>
                      <a:pPr indent="111760" algn="just">
                        <a:lnSpc>
                          <a:spcPts val="1200"/>
                        </a:lnSpc>
                        <a:spcAft>
                          <a:spcPts val="0"/>
                        </a:spcAft>
                      </a:pPr>
                      <a:r>
                        <a:rPr lang="en-US" sz="1200" kern="100">
                          <a:latin typeface="微软雅黑" pitchFamily="34" charset="-122"/>
                          <a:ea typeface="微软雅黑" pitchFamily="34" charset="-122"/>
                        </a:rPr>
                        <a:t>animation</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所有动画属性的复合属性，除了</a:t>
                      </a:r>
                      <a:r>
                        <a:rPr lang="en-US" sz="1200" kern="100" dirty="0">
                          <a:latin typeface="微软雅黑" pitchFamily="34" charset="-122"/>
                          <a:ea typeface="微软雅黑" pitchFamily="34" charset="-122"/>
                        </a:rPr>
                        <a:t>animation-play-state</a:t>
                      </a:r>
                      <a:r>
                        <a:rPr lang="zh-CN" sz="1200" kern="100" dirty="0">
                          <a:latin typeface="微软雅黑" pitchFamily="34" charset="-122"/>
                          <a:ea typeface="微软雅黑" pitchFamily="34" charset="-122"/>
                        </a:rPr>
                        <a:t>属性</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1272">
                <a:tc>
                  <a:txBody>
                    <a:bodyPr/>
                    <a:lstStyle/>
                    <a:p>
                      <a:pPr indent="111760" algn="just">
                        <a:lnSpc>
                          <a:spcPts val="1200"/>
                        </a:lnSpc>
                        <a:spcAft>
                          <a:spcPts val="0"/>
                        </a:spcAft>
                      </a:pPr>
                      <a:r>
                        <a:rPr lang="en-US" sz="1200" kern="100">
                          <a:latin typeface="微软雅黑" pitchFamily="34" charset="-122"/>
                          <a:ea typeface="微软雅黑" pitchFamily="34" charset="-122"/>
                        </a:rPr>
                        <a:t>animation-name</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a:t>
                      </a:r>
                      <a:r>
                        <a:rPr lang="en-US" sz="1200" kern="100" dirty="0">
                          <a:latin typeface="微软雅黑" pitchFamily="34" charset="-122"/>
                          <a:ea typeface="微软雅黑" pitchFamily="34" charset="-122"/>
                        </a:rPr>
                        <a:t>@</a:t>
                      </a:r>
                      <a:r>
                        <a:rPr lang="en-US" sz="1200" kern="100" dirty="0" err="1">
                          <a:latin typeface="微软雅黑" pitchFamily="34" charset="-122"/>
                          <a:ea typeface="微软雅黑" pitchFamily="34" charset="-122"/>
                        </a:rPr>
                        <a:t>keyframes</a:t>
                      </a:r>
                      <a:r>
                        <a:rPr lang="zh-CN" sz="1200" kern="100" dirty="0">
                          <a:latin typeface="微软雅黑" pitchFamily="34" charset="-122"/>
                          <a:ea typeface="微软雅黑" pitchFamily="34" charset="-122"/>
                        </a:rPr>
                        <a:t>动画的名称</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1272">
                <a:tc>
                  <a:txBody>
                    <a:bodyPr/>
                    <a:lstStyle/>
                    <a:p>
                      <a:pPr indent="111760" algn="just">
                        <a:lnSpc>
                          <a:spcPts val="1200"/>
                        </a:lnSpc>
                        <a:spcAft>
                          <a:spcPts val="0"/>
                        </a:spcAft>
                      </a:pPr>
                      <a:r>
                        <a:rPr lang="en-US" sz="1200" kern="100">
                          <a:latin typeface="微软雅黑" pitchFamily="34" charset="-122"/>
                          <a:ea typeface="微软雅黑" pitchFamily="34" charset="-122"/>
                        </a:rPr>
                        <a:t>animation-duration</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规定动画完成一个周期所花费的秒或毫秒，默认是</a:t>
                      </a:r>
                      <a:r>
                        <a:rPr lang="en-US" sz="1200" kern="100" dirty="0">
                          <a:latin typeface="微软雅黑" pitchFamily="34" charset="-122"/>
                          <a:ea typeface="微软雅黑" pitchFamily="34" charset="-122"/>
                        </a:rPr>
                        <a:t>0</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8340">
                <a:tc>
                  <a:txBody>
                    <a:bodyPr/>
                    <a:lstStyle/>
                    <a:p>
                      <a:pPr indent="111760" algn="just">
                        <a:lnSpc>
                          <a:spcPts val="1200"/>
                        </a:lnSpc>
                        <a:spcAft>
                          <a:spcPts val="0"/>
                        </a:spcAft>
                      </a:pPr>
                      <a:r>
                        <a:rPr lang="en-US" sz="1200" kern="100" dirty="0">
                          <a:latin typeface="微软雅黑" pitchFamily="34" charset="-122"/>
                          <a:ea typeface="微软雅黑" pitchFamily="34" charset="-122"/>
                        </a:rPr>
                        <a:t>animation-timing-function</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规定动画的速度曲线，默认是</a:t>
                      </a:r>
                      <a:r>
                        <a:rPr lang="en-US" sz="1200" kern="100" dirty="0">
                          <a:latin typeface="微软雅黑" pitchFamily="34" charset="-122"/>
                          <a:ea typeface="微软雅黑" pitchFamily="34" charset="-122"/>
                        </a:rPr>
                        <a:t>ease</a:t>
                      </a:r>
                      <a:r>
                        <a:rPr lang="zh-CN" sz="1200" kern="100" dirty="0">
                          <a:latin typeface="微软雅黑" pitchFamily="34" charset="-122"/>
                          <a:ea typeface="微软雅黑" pitchFamily="34" charset="-122"/>
                        </a:rPr>
                        <a:t>，其它与</a:t>
                      </a:r>
                      <a:r>
                        <a:rPr lang="en-US" sz="1200" kern="100" dirty="0">
                          <a:latin typeface="微软雅黑" pitchFamily="34" charset="-122"/>
                          <a:ea typeface="微软雅黑" pitchFamily="34" charset="-122"/>
                        </a:rPr>
                        <a:t>transition-timing-function</a:t>
                      </a:r>
                      <a:r>
                        <a:rPr lang="zh-CN" sz="1200" kern="100" dirty="0">
                          <a:latin typeface="微软雅黑" pitchFamily="34" charset="-122"/>
                          <a:ea typeface="微软雅黑" pitchFamily="34" charset="-122"/>
                        </a:rPr>
                        <a:t>属性值相同</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1272">
                <a:tc>
                  <a:txBody>
                    <a:bodyPr/>
                    <a:lstStyle/>
                    <a:p>
                      <a:pPr indent="111760" algn="just">
                        <a:lnSpc>
                          <a:spcPts val="1200"/>
                        </a:lnSpc>
                        <a:spcAft>
                          <a:spcPts val="0"/>
                        </a:spcAft>
                      </a:pPr>
                      <a:r>
                        <a:rPr lang="en-US" sz="1200" kern="100" dirty="0">
                          <a:latin typeface="微软雅黑" pitchFamily="34" charset="-122"/>
                          <a:ea typeface="微软雅黑" pitchFamily="34" charset="-122"/>
                        </a:rPr>
                        <a:t>animation-delay</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规定动画何时开始，默认是</a:t>
                      </a:r>
                      <a:r>
                        <a:rPr lang="en-US" sz="1200" kern="100" dirty="0">
                          <a:latin typeface="微软雅黑" pitchFamily="34" charset="-122"/>
                          <a:ea typeface="微软雅黑" pitchFamily="34" charset="-122"/>
                        </a:rPr>
                        <a:t>0</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1272">
                <a:tc>
                  <a:txBody>
                    <a:bodyPr/>
                    <a:lstStyle/>
                    <a:p>
                      <a:pPr indent="111760" algn="just">
                        <a:lnSpc>
                          <a:spcPts val="1200"/>
                        </a:lnSpc>
                        <a:spcAft>
                          <a:spcPts val="0"/>
                        </a:spcAft>
                      </a:pPr>
                      <a:r>
                        <a:rPr lang="en-US" sz="1200" kern="100">
                          <a:latin typeface="微软雅黑" pitchFamily="34" charset="-122"/>
                          <a:ea typeface="微软雅黑" pitchFamily="34" charset="-122"/>
                        </a:rPr>
                        <a:t>animation-iteration-count</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规定动画被播放的次数</a:t>
                      </a:r>
                      <a:r>
                        <a:rPr lang="en-US" sz="1200" kern="100" dirty="0">
                          <a:latin typeface="微软雅黑" pitchFamily="34" charset="-122"/>
                          <a:ea typeface="微软雅黑" pitchFamily="34" charset="-122"/>
                        </a:rPr>
                        <a:t>n(</a:t>
                      </a:r>
                      <a:r>
                        <a:rPr lang="zh-CN" sz="1200" kern="100" dirty="0">
                          <a:latin typeface="微软雅黑" pitchFamily="34" charset="-122"/>
                          <a:ea typeface="微软雅黑" pitchFamily="34" charset="-122"/>
                        </a:rPr>
                        <a:t>值为</a:t>
                      </a:r>
                      <a:r>
                        <a:rPr lang="en-US" sz="1200" kern="100" dirty="0">
                          <a:latin typeface="微软雅黑" pitchFamily="34" charset="-122"/>
                          <a:ea typeface="微软雅黑" pitchFamily="34" charset="-122"/>
                        </a:rPr>
                        <a:t>1(</a:t>
                      </a:r>
                      <a:r>
                        <a:rPr lang="zh-CN" sz="1200" kern="100" dirty="0">
                          <a:latin typeface="微软雅黑" pitchFamily="34" charset="-122"/>
                          <a:ea typeface="微软雅黑" pitchFamily="34" charset="-122"/>
                        </a:rPr>
                        <a:t>默认</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infinite)</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4807">
                <a:tc>
                  <a:txBody>
                    <a:bodyPr/>
                    <a:lstStyle/>
                    <a:p>
                      <a:pPr indent="111760" algn="just">
                        <a:lnSpc>
                          <a:spcPts val="1200"/>
                        </a:lnSpc>
                        <a:spcAft>
                          <a:spcPts val="0"/>
                        </a:spcAft>
                      </a:pPr>
                      <a:r>
                        <a:rPr lang="en-US" sz="1200" kern="100" dirty="0">
                          <a:latin typeface="微软雅黑" pitchFamily="34" charset="-122"/>
                          <a:ea typeface="微软雅黑" pitchFamily="34" charset="-122"/>
                        </a:rPr>
                        <a:t>animation-direction</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规定动画是否在下一周期逆向地播放</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值为</a:t>
                      </a:r>
                      <a:r>
                        <a:rPr lang="en-US" sz="1200" kern="100" dirty="0">
                          <a:latin typeface="微软雅黑" pitchFamily="34" charset="-122"/>
                          <a:ea typeface="微软雅黑" pitchFamily="34" charset="-122"/>
                        </a:rPr>
                        <a:t>normal(</a:t>
                      </a:r>
                      <a:r>
                        <a:rPr lang="zh-CN" sz="1200" kern="100" dirty="0">
                          <a:latin typeface="微软雅黑" pitchFamily="34" charset="-122"/>
                          <a:ea typeface="微软雅黑" pitchFamily="34" charset="-122"/>
                        </a:rPr>
                        <a:t>默认</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alternate)</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1272">
                <a:tc>
                  <a:txBody>
                    <a:bodyPr/>
                    <a:lstStyle/>
                    <a:p>
                      <a:pPr indent="111760" algn="just">
                        <a:lnSpc>
                          <a:spcPts val="1200"/>
                        </a:lnSpc>
                        <a:spcAft>
                          <a:spcPts val="0"/>
                        </a:spcAft>
                      </a:pPr>
                      <a:r>
                        <a:rPr lang="en-US" sz="1200" kern="100">
                          <a:latin typeface="微软雅黑" pitchFamily="34" charset="-122"/>
                          <a:ea typeface="微软雅黑" pitchFamily="34" charset="-122"/>
                        </a:rPr>
                        <a:t>animation-play-state</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规定动画是否正在运行或暂停，其值为</a:t>
                      </a:r>
                      <a:r>
                        <a:rPr lang="en-US" sz="1200" kern="100" dirty="0">
                          <a:latin typeface="微软雅黑" pitchFamily="34" charset="-122"/>
                          <a:ea typeface="微软雅黑" pitchFamily="34" charset="-122"/>
                        </a:rPr>
                        <a:t>running(</a:t>
                      </a:r>
                      <a:r>
                        <a:rPr lang="zh-CN" sz="1200" kern="100" dirty="0">
                          <a:latin typeface="微软雅黑" pitchFamily="34" charset="-122"/>
                          <a:ea typeface="微软雅黑" pitchFamily="34" charset="-122"/>
                        </a:rPr>
                        <a:t>默认</a:t>
                      </a:r>
                      <a:r>
                        <a:rPr lang="en-US" sz="1200" kern="100" dirty="0">
                          <a:latin typeface="微软雅黑" pitchFamily="34" charset="-122"/>
                          <a:ea typeface="微软雅黑" pitchFamily="34" charset="-122"/>
                        </a:rPr>
                        <a:t>)</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paused</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51877">
                <a:tc>
                  <a:txBody>
                    <a:bodyPr/>
                    <a:lstStyle/>
                    <a:p>
                      <a:pPr indent="111760" algn="just">
                        <a:lnSpc>
                          <a:spcPts val="1200"/>
                        </a:lnSpc>
                        <a:spcAft>
                          <a:spcPts val="0"/>
                        </a:spcAft>
                      </a:pPr>
                      <a:r>
                        <a:rPr lang="en-US" sz="1200" kern="100">
                          <a:latin typeface="微软雅黑" pitchFamily="34" charset="-122"/>
                          <a:ea typeface="微软雅黑" pitchFamily="34" charset="-122"/>
                        </a:rPr>
                        <a:t>animation-fill-mode</a:t>
                      </a:r>
                      <a:endParaRPr lang="zh-CN" sz="1600" kern="10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15570" algn="just">
                        <a:lnSpc>
                          <a:spcPts val="1200"/>
                        </a:lnSpc>
                        <a:spcAft>
                          <a:spcPts val="0"/>
                        </a:spcAft>
                      </a:pPr>
                      <a:r>
                        <a:rPr lang="zh-CN" sz="1200" kern="100" dirty="0">
                          <a:latin typeface="微软雅黑" pitchFamily="34" charset="-122"/>
                          <a:ea typeface="微软雅黑" pitchFamily="34" charset="-122"/>
                        </a:rPr>
                        <a:t>规定对象动画时间之外的状态（其值为</a:t>
                      </a:r>
                      <a:r>
                        <a:rPr lang="en-US" sz="1200" kern="100" dirty="0">
                          <a:latin typeface="微软雅黑" pitchFamily="34" charset="-122"/>
                          <a:ea typeface="微软雅黑" pitchFamily="34" charset="-122"/>
                        </a:rPr>
                        <a:t>None</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forwards</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Backwards</a:t>
                      </a:r>
                      <a:r>
                        <a:rPr lang="zh-CN" sz="1200" kern="100" dirty="0">
                          <a:latin typeface="微软雅黑" pitchFamily="34" charset="-122"/>
                          <a:ea typeface="微软雅黑" pitchFamily="34" charset="-122"/>
                        </a:rPr>
                        <a:t>、</a:t>
                      </a:r>
                      <a:r>
                        <a:rPr lang="en-US" sz="1200" kern="100" dirty="0">
                          <a:latin typeface="微软雅黑" pitchFamily="34" charset="-122"/>
                          <a:ea typeface="微软雅黑" pitchFamily="34" charset="-122"/>
                        </a:rPr>
                        <a:t>both</a:t>
                      </a:r>
                      <a:r>
                        <a:rPr lang="zh-CN" sz="1200" kern="100" dirty="0">
                          <a:latin typeface="微软雅黑" pitchFamily="34" charset="-122"/>
                          <a:ea typeface="微软雅黑" pitchFamily="34" charset="-122"/>
                        </a:rPr>
                        <a:t>）</a:t>
                      </a:r>
                      <a:endParaRPr lang="zh-CN" sz="1600" kern="100" dirty="0">
                        <a:latin typeface="微软雅黑" pitchFamily="34" charset="-122"/>
                        <a:ea typeface="微软雅黑"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6666181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dirty="0"/>
              <a:t>13.6.6 CSS3 </a:t>
            </a:r>
            <a:r>
              <a:rPr lang="zh-CN" altLang="en-US" dirty="0"/>
              <a:t>动画</a:t>
            </a:r>
            <a:r>
              <a:rPr lang="en-US" altLang="zh-CN" dirty="0"/>
              <a:t>animation</a:t>
            </a:r>
            <a:r>
              <a:rPr lang="zh-CN" altLang="en-US" dirty="0"/>
              <a:t> </a:t>
            </a:r>
          </a:p>
        </p:txBody>
      </p:sp>
      <p:sp>
        <p:nvSpPr>
          <p:cNvPr id="135171" name="Rectangle 3"/>
          <p:cNvSpPr>
            <a:spLocks noGrp="1" noChangeArrowheads="1"/>
          </p:cNvSpPr>
          <p:nvPr>
            <p:ph idx="1"/>
          </p:nvPr>
        </p:nvSpPr>
        <p:spPr>
          <a:xfrm>
            <a:off x="533400" y="810817"/>
            <a:ext cx="8534400" cy="3894533"/>
          </a:xfrm>
        </p:spPr>
        <p:txBody>
          <a:bodyPr/>
          <a:lstStyle/>
          <a:p>
            <a:pPr>
              <a:lnSpc>
                <a:spcPts val="2200"/>
              </a:lnSpc>
              <a:spcBef>
                <a:spcPts val="0"/>
              </a:spcBef>
              <a:spcAft>
                <a:spcPts val="0"/>
              </a:spcAft>
              <a:buNone/>
            </a:pPr>
            <a:r>
              <a:rPr lang="en-US" altLang="zh-CN" sz="1600" b="1" dirty="0"/>
              <a:t>2</a:t>
            </a:r>
            <a:r>
              <a:rPr lang="zh-CN" altLang="en-US" sz="1600" b="1" dirty="0"/>
              <a:t>、</a:t>
            </a:r>
            <a:r>
              <a:rPr lang="en-US" altLang="zh-CN" sz="1600" b="1" dirty="0"/>
              <a:t>@keyframes </a:t>
            </a:r>
            <a:r>
              <a:rPr lang="zh-CN" altLang="en-US" sz="1600" b="1" dirty="0"/>
              <a:t>规则定义</a:t>
            </a:r>
            <a:endParaRPr lang="en-US" altLang="zh-CN" sz="1600" b="1" dirty="0"/>
          </a:p>
          <a:p>
            <a:pPr>
              <a:lnSpc>
                <a:spcPts val="2200"/>
              </a:lnSpc>
              <a:spcAft>
                <a:spcPts val="0"/>
              </a:spcAft>
            </a:pPr>
            <a:r>
              <a:rPr lang="zh-CN" altLang="en-US" sz="1600" dirty="0"/>
              <a:t> 采用</a:t>
            </a:r>
            <a:r>
              <a:rPr lang="en-US" altLang="zh-CN" sz="1600" dirty="0"/>
              <a:t>@keyframes </a:t>
            </a:r>
            <a:r>
              <a:rPr lang="zh-CN" altLang="en-US" sz="1600" dirty="0"/>
              <a:t>规则创建动画，需要将它绑定到一个</a:t>
            </a:r>
            <a:r>
              <a:rPr lang="en-US" altLang="zh-CN" sz="1600" dirty="0"/>
              <a:t>CSS </a:t>
            </a:r>
            <a:r>
              <a:rPr lang="zh-CN" altLang="en-US" sz="1600" dirty="0"/>
              <a:t>的选择器，否则动画不会有任何效果。定义至少以下两项</a:t>
            </a:r>
            <a:r>
              <a:rPr lang="en-US" altLang="zh-CN" sz="1600" dirty="0"/>
              <a:t>CSS3 </a:t>
            </a:r>
            <a:r>
              <a:rPr lang="zh-CN" altLang="en-US" sz="1600" dirty="0"/>
              <a:t>动画属性，即可将动画绑定到选择器：</a:t>
            </a:r>
            <a:r>
              <a:rPr lang="zh-CN" altLang="en-US" sz="1600" dirty="0">
                <a:solidFill>
                  <a:srgbClr val="FF0000"/>
                </a:solidFill>
              </a:rPr>
              <a:t>规定动画的名称、规定动画的时长</a:t>
            </a:r>
            <a:r>
              <a:rPr lang="zh-CN" altLang="en-US" sz="1600" dirty="0"/>
              <a:t>。</a:t>
            </a:r>
            <a:endParaRPr lang="en-US" altLang="zh-CN" sz="1600" dirty="0"/>
          </a:p>
          <a:p>
            <a:pPr>
              <a:lnSpc>
                <a:spcPts val="2200"/>
              </a:lnSpc>
              <a:spcAft>
                <a:spcPts val="0"/>
              </a:spcAft>
            </a:pPr>
            <a:r>
              <a:rPr lang="en-US" altLang="zh-CN" sz="1600" dirty="0"/>
              <a:t>  @keyframes </a:t>
            </a:r>
            <a:r>
              <a:rPr lang="zh-CN" altLang="en-US" sz="1600" dirty="0"/>
              <a:t>基本语法：</a:t>
            </a:r>
          </a:p>
          <a:p>
            <a:pPr lvl="1">
              <a:lnSpc>
                <a:spcPts val="2200"/>
              </a:lnSpc>
              <a:spcBef>
                <a:spcPts val="0"/>
              </a:spcBef>
              <a:spcAft>
                <a:spcPts val="0"/>
              </a:spcAft>
              <a:buNone/>
            </a:pPr>
            <a:r>
              <a:rPr lang="en-US" altLang="zh-CN" sz="1400" dirty="0">
                <a:solidFill>
                  <a:srgbClr val="FF0000"/>
                </a:solidFill>
              </a:rPr>
              <a:t>     </a:t>
            </a:r>
            <a:r>
              <a:rPr lang="en-US" altLang="zh-CN" sz="1400" b="0" dirty="0">
                <a:solidFill>
                  <a:srgbClr val="FF0000"/>
                </a:solidFill>
              </a:rPr>
              <a:t>@keyframes myAnimation {</a:t>
            </a:r>
          </a:p>
          <a:p>
            <a:pPr lvl="1">
              <a:lnSpc>
                <a:spcPts val="2200"/>
              </a:lnSpc>
              <a:spcBef>
                <a:spcPts val="0"/>
              </a:spcBef>
              <a:spcAft>
                <a:spcPts val="0"/>
              </a:spcAft>
              <a:buNone/>
            </a:pPr>
            <a:r>
              <a:rPr lang="en-US" altLang="zh-CN" sz="1400" b="0" dirty="0">
                <a:solidFill>
                  <a:srgbClr val="FF0000"/>
                </a:solidFill>
              </a:rPr>
              <a:t>             from {Properties:Properties value; }</a:t>
            </a:r>
          </a:p>
          <a:p>
            <a:pPr lvl="1">
              <a:lnSpc>
                <a:spcPts val="2200"/>
              </a:lnSpc>
              <a:spcBef>
                <a:spcPts val="0"/>
              </a:spcBef>
              <a:spcAft>
                <a:spcPts val="0"/>
              </a:spcAft>
              <a:buNone/>
            </a:pPr>
            <a:r>
              <a:rPr lang="en-US" altLang="zh-CN" sz="1400" b="0" dirty="0">
                <a:solidFill>
                  <a:srgbClr val="FF0000"/>
                </a:solidFill>
              </a:rPr>
              <a:t>             Percentage {Properties:Properties value; }</a:t>
            </a:r>
          </a:p>
          <a:p>
            <a:pPr lvl="1">
              <a:lnSpc>
                <a:spcPts val="2200"/>
              </a:lnSpc>
              <a:spcBef>
                <a:spcPts val="0"/>
              </a:spcBef>
              <a:spcAft>
                <a:spcPts val="0"/>
              </a:spcAft>
              <a:buNone/>
            </a:pPr>
            <a:r>
              <a:rPr lang="en-US" altLang="zh-CN" sz="1400" b="0" dirty="0">
                <a:solidFill>
                  <a:srgbClr val="FF0000"/>
                </a:solidFill>
              </a:rPr>
              <a:t>             to {Properties:Properties value; } } </a:t>
            </a:r>
          </a:p>
          <a:p>
            <a:pPr lvl="1">
              <a:lnSpc>
                <a:spcPts val="2200"/>
              </a:lnSpc>
              <a:spcBef>
                <a:spcPts val="0"/>
              </a:spcBef>
              <a:spcAft>
                <a:spcPts val="0"/>
              </a:spcAft>
              <a:buNone/>
            </a:pPr>
            <a:r>
              <a:rPr lang="en-US" altLang="zh-CN" sz="1400" b="0" dirty="0">
                <a:solidFill>
                  <a:srgbClr val="FF0000"/>
                </a:solidFill>
              </a:rPr>
              <a:t>     @keyframes myAnimation {</a:t>
            </a:r>
          </a:p>
          <a:p>
            <a:pPr lvl="1">
              <a:lnSpc>
                <a:spcPts val="2200"/>
              </a:lnSpc>
              <a:spcBef>
                <a:spcPts val="0"/>
              </a:spcBef>
              <a:spcAft>
                <a:spcPts val="0"/>
              </a:spcAft>
              <a:buNone/>
            </a:pPr>
            <a:r>
              <a:rPr lang="en-US" altLang="zh-CN" sz="1400" b="0" dirty="0">
                <a:solidFill>
                  <a:srgbClr val="FF0000"/>
                </a:solidFill>
              </a:rPr>
              <a:t>             0% {Properties:Properties value; }</a:t>
            </a:r>
          </a:p>
          <a:p>
            <a:pPr lvl="1">
              <a:lnSpc>
                <a:spcPts val="2200"/>
              </a:lnSpc>
              <a:spcBef>
                <a:spcPts val="0"/>
              </a:spcBef>
              <a:spcAft>
                <a:spcPts val="0"/>
              </a:spcAft>
              <a:buNone/>
            </a:pPr>
            <a:r>
              <a:rPr lang="en-US" altLang="zh-CN" sz="1400" b="0" dirty="0">
                <a:solidFill>
                  <a:srgbClr val="FF0000"/>
                </a:solidFill>
              </a:rPr>
              <a:t>             Percentage {Properties:Properties value; }</a:t>
            </a:r>
          </a:p>
          <a:p>
            <a:pPr lvl="1">
              <a:lnSpc>
                <a:spcPts val="2200"/>
              </a:lnSpc>
              <a:spcBef>
                <a:spcPts val="0"/>
              </a:spcBef>
              <a:spcAft>
                <a:spcPts val="0"/>
              </a:spcAft>
              <a:buNone/>
            </a:pPr>
            <a:r>
              <a:rPr lang="en-US" altLang="zh-CN" sz="1400" b="0" dirty="0">
                <a:solidFill>
                  <a:srgbClr val="FF0000"/>
                </a:solidFill>
              </a:rPr>
              <a:t>            100% {Properties:Properties value; } }</a:t>
            </a:r>
            <a:endParaRPr lang="en-US" altLang="zh-CN" sz="1400" b="0" dirty="0">
              <a:solidFill>
                <a:srgbClr val="FF0000"/>
              </a:solidFill>
              <a:ea typeface="宋体" pitchFamily="2" charset="-122"/>
            </a:endParaRPr>
          </a:p>
        </p:txBody>
      </p:sp>
    </p:spTree>
    <p:extLst>
      <p:ext uri="{BB962C8B-B14F-4D97-AF65-F5344CB8AC3E}">
        <p14:creationId xmlns:p14="http://schemas.microsoft.com/office/powerpoint/2010/main" val="24491507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13.6.6 CSS3 </a:t>
            </a:r>
            <a:r>
              <a:rPr lang="zh-CN" altLang="en-US" dirty="0"/>
              <a:t>动画</a:t>
            </a:r>
            <a:r>
              <a:rPr lang="en-US" altLang="zh-CN" dirty="0"/>
              <a:t>animation</a:t>
            </a:r>
            <a:r>
              <a:rPr lang="zh-CN" altLang="en-US" dirty="0"/>
              <a:t> </a:t>
            </a:r>
          </a:p>
        </p:txBody>
      </p:sp>
      <p:sp>
        <p:nvSpPr>
          <p:cNvPr id="3" name="内容占位符 2"/>
          <p:cNvSpPr>
            <a:spLocks noGrp="1"/>
          </p:cNvSpPr>
          <p:nvPr>
            <p:ph idx="1"/>
          </p:nvPr>
        </p:nvSpPr>
        <p:spPr>
          <a:xfrm>
            <a:off x="533400" y="819150"/>
            <a:ext cx="8509000" cy="3886199"/>
          </a:xfrm>
        </p:spPr>
        <p:txBody>
          <a:bodyPr/>
          <a:lstStyle/>
          <a:p>
            <a:pPr>
              <a:lnSpc>
                <a:spcPts val="2800"/>
              </a:lnSpc>
              <a:spcBef>
                <a:spcPts val="0"/>
              </a:spcBef>
              <a:spcAft>
                <a:spcPts val="0"/>
              </a:spcAft>
              <a:buNone/>
            </a:pPr>
            <a:r>
              <a:rPr lang="en-US" altLang="zh-CN" sz="1800" b="1" dirty="0"/>
              <a:t>3</a:t>
            </a:r>
            <a:r>
              <a:rPr lang="zh-CN" altLang="en-US" sz="1800" b="1" dirty="0"/>
              <a:t>、</a:t>
            </a:r>
            <a:r>
              <a:rPr lang="en-US" altLang="zh-CN" sz="1800" b="1" dirty="0"/>
              <a:t>@keyframes </a:t>
            </a:r>
            <a:r>
              <a:rPr lang="zh-CN" altLang="en-US" sz="1800" b="1" dirty="0"/>
              <a:t>规则的绑定</a:t>
            </a:r>
            <a:endParaRPr lang="en-US" altLang="zh-CN" sz="1800" b="1" dirty="0"/>
          </a:p>
          <a:p>
            <a:pPr marL="0" indent="0">
              <a:lnSpc>
                <a:spcPts val="2800"/>
              </a:lnSpc>
              <a:spcBef>
                <a:spcPts val="0"/>
              </a:spcBef>
              <a:spcAft>
                <a:spcPts val="0"/>
              </a:spcAft>
              <a:buNone/>
            </a:pPr>
            <a:r>
              <a:rPr lang="zh-CN" altLang="en-US" sz="1800" dirty="0"/>
              <a:t>      绑定动画名称（例如</a:t>
            </a:r>
            <a:r>
              <a:rPr lang="en-US" altLang="zh-CN" sz="1800" dirty="0"/>
              <a:t>myAnimation</a:t>
            </a:r>
            <a:r>
              <a:rPr lang="zh-CN" altLang="en-US" sz="1800" dirty="0"/>
              <a:t>）到某个元素</a:t>
            </a:r>
            <a:r>
              <a:rPr lang="en-US" altLang="zh-CN" sz="1800" dirty="0"/>
              <a:t>(div)</a:t>
            </a:r>
            <a:r>
              <a:rPr lang="zh-CN" altLang="en-US" sz="1800" dirty="0"/>
              <a:t>的样式上，并指定时长。格式如下：</a:t>
            </a:r>
            <a:endParaRPr lang="en-US" altLang="zh-CN" sz="1800" dirty="0"/>
          </a:p>
          <a:p>
            <a:pPr marL="0" indent="0">
              <a:lnSpc>
                <a:spcPts val="2800"/>
              </a:lnSpc>
              <a:spcBef>
                <a:spcPts val="0"/>
              </a:spcBef>
              <a:spcAft>
                <a:spcPts val="0"/>
              </a:spcAft>
              <a:buNone/>
            </a:pPr>
            <a:r>
              <a:rPr lang="en-US" altLang="zh-CN" sz="1600" dirty="0">
                <a:solidFill>
                  <a:srgbClr val="FF0000"/>
                </a:solidFill>
              </a:rPr>
              <a:t>             </a:t>
            </a:r>
            <a:r>
              <a:rPr lang="en-US" altLang="zh-CN" sz="1600" b="0" dirty="0">
                <a:solidFill>
                  <a:srgbClr val="FF0000"/>
                </a:solidFill>
              </a:rPr>
              <a:t>div{</a:t>
            </a:r>
          </a:p>
          <a:p>
            <a:pPr lvl="1" indent="715963">
              <a:lnSpc>
                <a:spcPts val="2300"/>
              </a:lnSpc>
              <a:spcBef>
                <a:spcPts val="0"/>
              </a:spcBef>
              <a:spcAft>
                <a:spcPts val="0"/>
              </a:spcAft>
              <a:buNone/>
            </a:pPr>
            <a:r>
              <a:rPr lang="en-US" altLang="zh-CN" sz="1600" b="0" dirty="0">
                <a:solidFill>
                  <a:srgbClr val="FF0000"/>
                </a:solidFill>
              </a:rPr>
              <a:t>/</a:t>
            </a:r>
            <a:r>
              <a:rPr lang="zh-CN" altLang="en-US" sz="1600" b="0" dirty="0">
                <a:solidFill>
                  <a:srgbClr val="FF0000"/>
                </a:solidFill>
              </a:rPr>
              <a:t>* 设置图层基本样式 *</a:t>
            </a:r>
            <a:r>
              <a:rPr lang="en-US" altLang="zh-CN" sz="1600" b="0" dirty="0">
                <a:solidFill>
                  <a:srgbClr val="FF0000"/>
                </a:solidFill>
              </a:rPr>
              <a:t>/</a:t>
            </a:r>
          </a:p>
          <a:p>
            <a:pPr lvl="1" indent="715963">
              <a:lnSpc>
                <a:spcPts val="2300"/>
              </a:lnSpc>
              <a:spcBef>
                <a:spcPts val="0"/>
              </a:spcBef>
              <a:spcAft>
                <a:spcPts val="0"/>
              </a:spcAft>
              <a:buNone/>
            </a:pPr>
            <a:r>
              <a:rPr lang="en-US" altLang="zh-CN" sz="1600" b="0" dirty="0">
                <a:solidFill>
                  <a:srgbClr val="FF0000"/>
                </a:solidFill>
              </a:rPr>
              <a:t>width:100px;height:100px;background:red;position:relative;</a:t>
            </a:r>
          </a:p>
          <a:p>
            <a:pPr lvl="1" indent="715963">
              <a:lnSpc>
                <a:spcPts val="2300"/>
              </a:lnSpc>
              <a:spcBef>
                <a:spcPts val="0"/>
              </a:spcBef>
              <a:spcAft>
                <a:spcPts val="0"/>
              </a:spcAft>
              <a:buNone/>
            </a:pPr>
            <a:r>
              <a:rPr lang="en-US" altLang="zh-CN" sz="1600" b="0" dirty="0">
                <a:solidFill>
                  <a:srgbClr val="FF0000"/>
                </a:solidFill>
              </a:rPr>
              <a:t>/</a:t>
            </a:r>
            <a:r>
              <a:rPr lang="zh-CN" altLang="en-US" sz="1600" b="0" dirty="0">
                <a:solidFill>
                  <a:srgbClr val="FF0000"/>
                </a:solidFill>
              </a:rPr>
              <a:t>* 设置标准动画子属性 *</a:t>
            </a:r>
            <a:r>
              <a:rPr lang="en-US" altLang="zh-CN" sz="1600" b="0" dirty="0">
                <a:solidFill>
                  <a:srgbClr val="FF0000"/>
                </a:solidFill>
              </a:rPr>
              <a:t>/</a:t>
            </a:r>
          </a:p>
          <a:p>
            <a:pPr marL="1066800" lvl="1">
              <a:lnSpc>
                <a:spcPts val="2300"/>
              </a:lnSpc>
              <a:spcBef>
                <a:spcPts val="0"/>
              </a:spcBef>
              <a:spcAft>
                <a:spcPts val="0"/>
              </a:spcAft>
              <a:buNone/>
            </a:pPr>
            <a:r>
              <a:rPr lang="en-US" altLang="zh-CN" sz="1600" b="0" dirty="0">
                <a:solidFill>
                  <a:srgbClr val="FF0000"/>
                </a:solidFill>
              </a:rPr>
              <a:t>      animation: </a:t>
            </a:r>
            <a:r>
              <a:rPr lang="en-US" altLang="zh-CN" sz="1600" b="0" dirty="0" err="1">
                <a:solidFill>
                  <a:srgbClr val="FF0000"/>
                </a:solidFill>
              </a:rPr>
              <a:t>myAnimation</a:t>
            </a:r>
            <a:r>
              <a:rPr lang="en-US" altLang="zh-CN" sz="1600" b="0" dirty="0">
                <a:solidFill>
                  <a:srgbClr val="FF0000"/>
                </a:solidFill>
              </a:rPr>
              <a:t> 8s;</a:t>
            </a:r>
          </a:p>
          <a:p>
            <a:pPr marL="1249362" lvl="1" indent="0">
              <a:lnSpc>
                <a:spcPts val="2300"/>
              </a:lnSpc>
              <a:spcBef>
                <a:spcPts val="0"/>
              </a:spcBef>
              <a:spcAft>
                <a:spcPts val="0"/>
              </a:spcAft>
              <a:buNone/>
            </a:pPr>
            <a:r>
              <a:rPr lang="en-US" altLang="zh-CN" sz="1600" b="0" dirty="0">
                <a:solidFill>
                  <a:srgbClr val="FF0000"/>
                </a:solidFill>
              </a:rPr>
              <a:t>-</a:t>
            </a:r>
            <a:r>
              <a:rPr lang="en-US" altLang="zh-CN" sz="1600" b="0" dirty="0" err="1">
                <a:solidFill>
                  <a:srgbClr val="FF0000"/>
                </a:solidFill>
              </a:rPr>
              <a:t>moz</a:t>
            </a:r>
            <a:r>
              <a:rPr lang="en-US" altLang="zh-CN" sz="1600" b="0" dirty="0">
                <a:solidFill>
                  <a:srgbClr val="FF0000"/>
                </a:solidFill>
              </a:rPr>
              <a:t>-animation: </a:t>
            </a:r>
            <a:r>
              <a:rPr lang="en-US" altLang="zh-CN" sz="1600" b="0" dirty="0" err="1">
                <a:solidFill>
                  <a:srgbClr val="FF0000"/>
                </a:solidFill>
              </a:rPr>
              <a:t>myAnimation</a:t>
            </a:r>
            <a:r>
              <a:rPr lang="en-US" altLang="zh-CN" sz="1600" b="0" dirty="0">
                <a:solidFill>
                  <a:srgbClr val="FF0000"/>
                </a:solidFill>
              </a:rPr>
              <a:t> 8s;      /* Firefox */</a:t>
            </a:r>
          </a:p>
          <a:p>
            <a:pPr marL="1249362" lvl="1" indent="0">
              <a:lnSpc>
                <a:spcPts val="2300"/>
              </a:lnSpc>
              <a:spcBef>
                <a:spcPts val="0"/>
              </a:spcBef>
              <a:spcAft>
                <a:spcPts val="0"/>
              </a:spcAft>
              <a:buNone/>
            </a:pPr>
            <a:r>
              <a:rPr lang="en-US" altLang="zh-CN" sz="1600" b="0" dirty="0">
                <a:solidFill>
                  <a:srgbClr val="FF0000"/>
                </a:solidFill>
              </a:rPr>
              <a:t>-</a:t>
            </a:r>
            <a:r>
              <a:rPr lang="en-US" altLang="zh-CN" sz="1600" b="0" dirty="0" err="1">
                <a:solidFill>
                  <a:srgbClr val="FF0000"/>
                </a:solidFill>
              </a:rPr>
              <a:t>webkit</a:t>
            </a:r>
            <a:r>
              <a:rPr lang="en-US" altLang="zh-CN" sz="1600" b="0" dirty="0">
                <a:solidFill>
                  <a:srgbClr val="FF0000"/>
                </a:solidFill>
              </a:rPr>
              <a:t>-animation: </a:t>
            </a:r>
            <a:r>
              <a:rPr lang="en-US" altLang="zh-CN" sz="1600" b="0" dirty="0" err="1">
                <a:solidFill>
                  <a:srgbClr val="FF0000"/>
                </a:solidFill>
              </a:rPr>
              <a:t>myAnimation</a:t>
            </a:r>
            <a:r>
              <a:rPr lang="en-US" altLang="zh-CN" sz="1600" b="0" dirty="0">
                <a:solidFill>
                  <a:srgbClr val="FF0000"/>
                </a:solidFill>
              </a:rPr>
              <a:t> 8s;   /* Safari </a:t>
            </a:r>
            <a:r>
              <a:rPr lang="zh-CN" altLang="en-US" sz="1600" b="0" dirty="0">
                <a:solidFill>
                  <a:srgbClr val="FF0000"/>
                </a:solidFill>
              </a:rPr>
              <a:t>和 </a:t>
            </a:r>
            <a:r>
              <a:rPr lang="en-US" altLang="zh-CN" sz="1600" b="0" dirty="0">
                <a:solidFill>
                  <a:srgbClr val="FF0000"/>
                </a:solidFill>
              </a:rPr>
              <a:t>Chrome */</a:t>
            </a:r>
          </a:p>
          <a:p>
            <a:pPr marL="1249362" lvl="1" indent="0">
              <a:lnSpc>
                <a:spcPts val="2300"/>
              </a:lnSpc>
              <a:spcBef>
                <a:spcPts val="0"/>
              </a:spcBef>
              <a:spcAft>
                <a:spcPts val="0"/>
              </a:spcAft>
              <a:buNone/>
            </a:pPr>
            <a:r>
              <a:rPr lang="en-US" altLang="zh-CN" sz="1600" b="0" dirty="0">
                <a:solidFill>
                  <a:srgbClr val="FF0000"/>
                </a:solidFill>
              </a:rPr>
              <a:t>-o-animation: </a:t>
            </a:r>
            <a:r>
              <a:rPr lang="en-US" altLang="zh-CN" sz="1600" b="0" dirty="0" err="1">
                <a:solidFill>
                  <a:srgbClr val="FF0000"/>
                </a:solidFill>
              </a:rPr>
              <a:t>myAnimation</a:t>
            </a:r>
            <a:r>
              <a:rPr lang="en-US" altLang="zh-CN" sz="1600" b="0" dirty="0">
                <a:solidFill>
                  <a:srgbClr val="FF0000"/>
                </a:solidFill>
              </a:rPr>
              <a:t> 8s;           /* Opera */</a:t>
            </a:r>
          </a:p>
          <a:p>
            <a:pPr marL="892175" lvl="1" indent="0">
              <a:lnSpc>
                <a:spcPts val="2300"/>
              </a:lnSpc>
              <a:spcBef>
                <a:spcPts val="0"/>
              </a:spcBef>
              <a:spcAft>
                <a:spcPts val="0"/>
              </a:spcAft>
              <a:buNone/>
            </a:pPr>
            <a:r>
              <a:rPr lang="en-US" altLang="zh-CN" sz="1600" b="0" dirty="0">
                <a:solidFill>
                  <a:srgbClr val="FF0000"/>
                </a:solidFill>
              </a:rPr>
              <a:t>}</a:t>
            </a:r>
            <a:endParaRPr lang="zh-CN" altLang="en-US" sz="1600" b="0" dirty="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动画</a:t>
            </a:r>
            <a:r>
              <a:rPr lang="en-US" altLang="zh-CN" dirty="0"/>
              <a:t>animation</a:t>
            </a:r>
            <a:r>
              <a:rPr lang="zh-CN" altLang="en-US" dirty="0"/>
              <a:t>子属性设置</a:t>
            </a:r>
          </a:p>
        </p:txBody>
      </p:sp>
      <p:sp>
        <p:nvSpPr>
          <p:cNvPr id="3" name="内容占位符 2"/>
          <p:cNvSpPr>
            <a:spLocks noGrp="1"/>
          </p:cNvSpPr>
          <p:nvPr>
            <p:ph idx="1"/>
          </p:nvPr>
        </p:nvSpPr>
        <p:spPr>
          <a:xfrm>
            <a:off x="533400" y="819151"/>
            <a:ext cx="4572000" cy="3810000"/>
          </a:xfrm>
        </p:spPr>
        <p:txBody>
          <a:bodyPr/>
          <a:lstStyle/>
          <a:p>
            <a:pPr>
              <a:lnSpc>
                <a:spcPts val="1400"/>
              </a:lnSpc>
              <a:spcBef>
                <a:spcPts val="0"/>
              </a:spcBef>
              <a:spcAft>
                <a:spcPts val="0"/>
              </a:spcAft>
              <a:buNone/>
            </a:pPr>
            <a:r>
              <a:rPr lang="en-US" altLang="zh-CN" sz="1400" u="sng" dirty="0">
                <a:solidFill>
                  <a:srgbClr val="FF0000"/>
                </a:solidFill>
              </a:rPr>
              <a:t>div</a:t>
            </a:r>
            <a:r>
              <a:rPr lang="en-US" altLang="zh-CN" sz="1400" dirty="0"/>
              <a:t>{</a:t>
            </a:r>
            <a:endParaRPr lang="zh-CN" altLang="zh-CN" sz="1400" dirty="0"/>
          </a:p>
          <a:p>
            <a:pPr>
              <a:lnSpc>
                <a:spcPts val="1400"/>
              </a:lnSpc>
              <a:spcBef>
                <a:spcPts val="0"/>
              </a:spcBef>
              <a:spcAft>
                <a:spcPts val="0"/>
              </a:spcAft>
              <a:buNone/>
            </a:pPr>
            <a:r>
              <a:rPr lang="en-US" altLang="zh-CN" sz="1400" dirty="0"/>
              <a:t> /* </a:t>
            </a:r>
            <a:r>
              <a:rPr lang="zh-CN" altLang="zh-CN" sz="1400" dirty="0"/>
              <a:t>设置图层基本样式 </a:t>
            </a:r>
            <a:r>
              <a:rPr lang="en-US" altLang="zh-CN" sz="1400" dirty="0"/>
              <a:t>*/</a:t>
            </a:r>
            <a:endParaRPr lang="zh-CN" altLang="zh-CN" sz="1400" dirty="0"/>
          </a:p>
          <a:p>
            <a:pPr>
              <a:lnSpc>
                <a:spcPts val="1400"/>
              </a:lnSpc>
              <a:spcBef>
                <a:spcPts val="0"/>
              </a:spcBef>
              <a:spcAft>
                <a:spcPts val="0"/>
              </a:spcAft>
              <a:buNone/>
            </a:pPr>
            <a:r>
              <a:rPr lang="en-US" altLang="zh-CN" sz="1400" dirty="0"/>
              <a:t>width:100px;height:100px;background:red;position:relative;</a:t>
            </a:r>
            <a:endParaRPr lang="zh-CN" altLang="zh-CN" sz="1400" dirty="0"/>
          </a:p>
          <a:p>
            <a:pPr>
              <a:lnSpc>
                <a:spcPts val="1400"/>
              </a:lnSpc>
              <a:spcBef>
                <a:spcPts val="0"/>
              </a:spcBef>
              <a:spcAft>
                <a:spcPts val="0"/>
              </a:spcAft>
              <a:buNone/>
            </a:pPr>
            <a:r>
              <a:rPr lang="en-US" altLang="zh-CN" sz="1400" dirty="0"/>
              <a:t>/* </a:t>
            </a:r>
            <a:r>
              <a:rPr lang="zh-CN" altLang="zh-CN" sz="1400" dirty="0"/>
              <a:t>设置标准动画子属性</a:t>
            </a:r>
            <a:r>
              <a:rPr lang="en-US" altLang="zh-CN" sz="1400" dirty="0"/>
              <a:t>  */</a:t>
            </a:r>
            <a:endParaRPr lang="zh-CN" altLang="zh-CN" sz="1400" dirty="0"/>
          </a:p>
          <a:p>
            <a:pPr>
              <a:lnSpc>
                <a:spcPts val="1400"/>
              </a:lnSpc>
              <a:spcBef>
                <a:spcPts val="0"/>
              </a:spcBef>
              <a:spcAft>
                <a:spcPts val="0"/>
              </a:spcAft>
              <a:buNone/>
            </a:pPr>
            <a:r>
              <a:rPr lang="en-US" altLang="zh-CN" sz="1400" u="sng" dirty="0">
                <a:solidFill>
                  <a:srgbClr val="FF0000"/>
                </a:solidFill>
              </a:rPr>
              <a:t>animation-name:myMOve;</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animation-duration:5s;</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animation-timing-function:linear;</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animation-delay:2s;</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animation-iteration-count:infinite;</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animation-direction:alternate;</a:t>
            </a:r>
            <a:endParaRPr lang="zh-CN" altLang="zh-CN" sz="1400" u="sng" dirty="0">
              <a:solidFill>
                <a:srgbClr val="FF0000"/>
              </a:solidFill>
            </a:endParaRPr>
          </a:p>
          <a:p>
            <a:pPr>
              <a:lnSpc>
                <a:spcPts val="1400"/>
              </a:lnSpc>
              <a:spcBef>
                <a:spcPts val="0"/>
              </a:spcBef>
              <a:spcAft>
                <a:spcPts val="0"/>
              </a:spcAft>
              <a:buNone/>
            </a:pPr>
            <a:r>
              <a:rPr lang="en-US" altLang="zh-CN" sz="1400" u="sng" dirty="0">
                <a:solidFill>
                  <a:srgbClr val="FF0000"/>
                </a:solidFill>
              </a:rPr>
              <a:t>animation-play-state:running;</a:t>
            </a:r>
            <a:endParaRPr lang="zh-CN" altLang="zh-CN" sz="1400" u="sng" dirty="0">
              <a:solidFill>
                <a:srgbClr val="FF0000"/>
              </a:solidFill>
            </a:endParaRPr>
          </a:p>
          <a:p>
            <a:pPr>
              <a:lnSpc>
                <a:spcPts val="1400"/>
              </a:lnSpc>
              <a:spcBef>
                <a:spcPts val="0"/>
              </a:spcBef>
              <a:spcAft>
                <a:spcPts val="0"/>
              </a:spcAft>
              <a:buNone/>
            </a:pPr>
            <a:r>
              <a:rPr lang="en-US" altLang="zh-CN" sz="1400" dirty="0"/>
              <a:t>/* </a:t>
            </a:r>
            <a:r>
              <a:rPr lang="zh-CN" altLang="zh-CN" sz="1400" dirty="0"/>
              <a:t>仅以</a:t>
            </a:r>
            <a:r>
              <a:rPr lang="en-US" altLang="zh-CN" sz="1400" dirty="0"/>
              <a:t>Safari and Chrome</a:t>
            </a:r>
            <a:r>
              <a:rPr lang="zh-CN" altLang="zh-CN" sz="1400" dirty="0"/>
              <a:t>浏览器为例，其余类似。</a:t>
            </a:r>
            <a:r>
              <a:rPr lang="en-US" altLang="zh-CN" sz="1400" dirty="0"/>
              <a:t> */</a:t>
            </a:r>
            <a:endParaRPr lang="zh-CN" altLang="zh-CN" sz="1400" dirty="0"/>
          </a:p>
          <a:p>
            <a:pPr>
              <a:lnSpc>
                <a:spcPts val="1400"/>
              </a:lnSpc>
              <a:spcBef>
                <a:spcPts val="0"/>
              </a:spcBef>
              <a:spcAft>
                <a:spcPts val="0"/>
              </a:spcAft>
              <a:buNone/>
            </a:pPr>
            <a:r>
              <a:rPr lang="en-US" altLang="zh-CN" sz="1400" dirty="0"/>
              <a:t>-webkit-animation-name: myMOve;</a:t>
            </a:r>
            <a:endParaRPr lang="zh-CN" altLang="zh-CN" sz="1400" dirty="0"/>
          </a:p>
          <a:p>
            <a:pPr>
              <a:lnSpc>
                <a:spcPts val="1400"/>
              </a:lnSpc>
              <a:spcBef>
                <a:spcPts val="0"/>
              </a:spcBef>
              <a:spcAft>
                <a:spcPts val="0"/>
              </a:spcAft>
              <a:buNone/>
            </a:pPr>
            <a:r>
              <a:rPr lang="en-US" altLang="zh-CN" sz="1400" dirty="0"/>
              <a:t>-webkit-animation-duration:5s;</a:t>
            </a:r>
            <a:endParaRPr lang="zh-CN" altLang="zh-CN" sz="1400" dirty="0"/>
          </a:p>
          <a:p>
            <a:pPr>
              <a:lnSpc>
                <a:spcPts val="1400"/>
              </a:lnSpc>
              <a:spcBef>
                <a:spcPts val="0"/>
              </a:spcBef>
              <a:spcAft>
                <a:spcPts val="0"/>
              </a:spcAft>
              <a:buNone/>
            </a:pPr>
            <a:r>
              <a:rPr lang="en-US" altLang="zh-CN" sz="1400" dirty="0"/>
              <a:t>-webkit-animation-timing-function:linear;</a:t>
            </a:r>
            <a:endParaRPr lang="zh-CN" altLang="zh-CN" sz="1400" dirty="0"/>
          </a:p>
          <a:p>
            <a:pPr>
              <a:lnSpc>
                <a:spcPts val="1400"/>
              </a:lnSpc>
              <a:spcBef>
                <a:spcPts val="0"/>
              </a:spcBef>
              <a:spcAft>
                <a:spcPts val="0"/>
              </a:spcAft>
              <a:buNone/>
            </a:pPr>
            <a:r>
              <a:rPr lang="en-US" altLang="zh-CN" sz="1400" dirty="0"/>
              <a:t>-webkit-animation-delay:2s;</a:t>
            </a:r>
            <a:endParaRPr lang="zh-CN" altLang="zh-CN" sz="1400" dirty="0"/>
          </a:p>
          <a:p>
            <a:pPr>
              <a:lnSpc>
                <a:spcPts val="1400"/>
              </a:lnSpc>
              <a:spcBef>
                <a:spcPts val="0"/>
              </a:spcBef>
              <a:spcAft>
                <a:spcPts val="0"/>
              </a:spcAft>
              <a:buNone/>
            </a:pPr>
            <a:r>
              <a:rPr lang="en-US" altLang="zh-CN" sz="1400" dirty="0"/>
              <a:t>-webkit-animation-iteration-count:infinite;</a:t>
            </a:r>
            <a:endParaRPr lang="zh-CN" altLang="zh-CN" sz="1400" dirty="0"/>
          </a:p>
          <a:p>
            <a:pPr>
              <a:lnSpc>
                <a:spcPts val="1400"/>
              </a:lnSpc>
              <a:spcBef>
                <a:spcPts val="0"/>
              </a:spcBef>
              <a:spcAft>
                <a:spcPts val="0"/>
              </a:spcAft>
              <a:buNone/>
            </a:pPr>
            <a:r>
              <a:rPr lang="en-US" altLang="zh-CN" sz="1400" dirty="0"/>
              <a:t>-webkit-animation-direction:alternate;</a:t>
            </a:r>
            <a:endParaRPr lang="zh-CN" altLang="zh-CN" sz="1400" dirty="0"/>
          </a:p>
          <a:p>
            <a:pPr>
              <a:lnSpc>
                <a:spcPts val="1400"/>
              </a:lnSpc>
              <a:spcBef>
                <a:spcPts val="0"/>
              </a:spcBef>
              <a:spcAft>
                <a:spcPts val="0"/>
              </a:spcAft>
              <a:buNone/>
            </a:pPr>
            <a:r>
              <a:rPr lang="en-US" altLang="zh-CN" sz="1400" dirty="0"/>
              <a:t>-webkit-animation-play-state:running;</a:t>
            </a:r>
            <a:endParaRPr lang="zh-CN" altLang="zh-CN" sz="1400" dirty="0"/>
          </a:p>
          <a:p>
            <a:pPr>
              <a:lnSpc>
                <a:spcPts val="1400"/>
              </a:lnSpc>
              <a:spcBef>
                <a:spcPts val="0"/>
              </a:spcBef>
              <a:spcAft>
                <a:spcPts val="0"/>
              </a:spcAft>
              <a:buNone/>
            </a:pPr>
            <a:r>
              <a:rPr lang="en-US" altLang="zh-CN" sz="1400" dirty="0"/>
              <a:t>}</a:t>
            </a:r>
            <a:endParaRPr lang="zh-CN" altLang="zh-CN" sz="1400" dirty="0"/>
          </a:p>
          <a:p>
            <a:pPr>
              <a:lnSpc>
                <a:spcPts val="1400"/>
              </a:lnSpc>
              <a:spcBef>
                <a:spcPts val="0"/>
              </a:spcBef>
              <a:spcAft>
                <a:spcPts val="0"/>
              </a:spcAft>
              <a:buNone/>
            </a:pPr>
            <a:endParaRPr lang="zh-CN" altLang="en-US" sz="1400" dirty="0"/>
          </a:p>
        </p:txBody>
      </p:sp>
      <p:sp>
        <p:nvSpPr>
          <p:cNvPr id="4" name="矩形 3"/>
          <p:cNvSpPr/>
          <p:nvPr/>
        </p:nvSpPr>
        <p:spPr>
          <a:xfrm>
            <a:off x="5181600" y="1352550"/>
            <a:ext cx="3886200" cy="2426305"/>
          </a:xfrm>
          <a:prstGeom prst="rect">
            <a:avLst/>
          </a:prstGeom>
        </p:spPr>
        <p:txBody>
          <a:bodyPr wrap="square">
            <a:spAutoFit/>
          </a:bodyPr>
          <a:lstStyle/>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a:t>
            </a:r>
            <a:r>
              <a:rPr lang="en-US" altLang="zh-CN" sz="1400" b="0" dirty="0" err="1">
                <a:latin typeface="Verdana" pitchFamily="34" charset="0"/>
                <a:ea typeface="Verdana" pitchFamily="34" charset="0"/>
                <a:cs typeface="Verdana" pitchFamily="34" charset="0"/>
              </a:rPr>
              <a:t>keyframes</a:t>
            </a:r>
            <a:r>
              <a:rPr lang="en-US" altLang="zh-CN" sz="1400" b="0" dirty="0">
                <a:latin typeface="Verdana" pitchFamily="34" charset="0"/>
                <a:ea typeface="Verdana" pitchFamily="34" charset="0"/>
                <a:cs typeface="Verdana" pitchFamily="34" charset="0"/>
              </a:rPr>
              <a:t> </a:t>
            </a:r>
            <a:r>
              <a:rPr lang="en-US" altLang="zh-CN" sz="1400" b="0" dirty="0" err="1">
                <a:latin typeface="Verdana" pitchFamily="34" charset="0"/>
                <a:ea typeface="Verdana" pitchFamily="34" charset="0"/>
                <a:cs typeface="Verdana" pitchFamily="34" charset="0"/>
              </a:rPr>
              <a:t>myMOve</a:t>
            </a:r>
            <a:r>
              <a:rPr lang="en-US" altLang="zh-CN" sz="1400" b="0" dirty="0">
                <a:latin typeface="Verdana" pitchFamily="34" charset="0"/>
                <a:ea typeface="Verdana" pitchFamily="34" charset="0"/>
                <a:cs typeface="Verdana" pitchFamily="34" charset="0"/>
              </a:rPr>
              <a:t>{</a:t>
            </a:r>
            <a:endParaRPr lang="zh-CN" altLang="zh-CN" sz="1400" b="0" dirty="0">
              <a:latin typeface="Verdana" pitchFamily="34" charset="0"/>
              <a:cs typeface="Verdana" pitchFamily="34" charset="0"/>
            </a:endParaRP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 </a:t>
            </a:r>
            <a:r>
              <a:rPr lang="zh-CN" altLang="zh-CN" sz="1400" b="0" dirty="0">
                <a:latin typeface="Verdana" pitchFamily="34" charset="0"/>
                <a:cs typeface="Verdana" pitchFamily="34" charset="0"/>
              </a:rPr>
              <a:t>定义不同关键帧的样式 </a:t>
            </a:r>
            <a:r>
              <a:rPr lang="en-US" altLang="zh-CN" sz="1400" b="0" dirty="0">
                <a:latin typeface="Verdana" pitchFamily="34" charset="0"/>
                <a:ea typeface="Verdana" pitchFamily="34" charset="0"/>
                <a:cs typeface="Verdana" pitchFamily="34" charset="0"/>
              </a:rPr>
              <a:t>*/</a:t>
            </a:r>
            <a:endParaRPr lang="zh-CN" altLang="zh-CN" sz="1400" b="0" dirty="0">
              <a:latin typeface="Verdana" pitchFamily="34" charset="0"/>
              <a:cs typeface="Verdana" pitchFamily="34" charset="0"/>
            </a:endParaRP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0%  {</a:t>
            </a:r>
            <a:r>
              <a:rPr lang="en-US" altLang="zh-CN" sz="1400" b="0" dirty="0" err="1">
                <a:latin typeface="Verdana" pitchFamily="34" charset="0"/>
                <a:ea typeface="Verdana" pitchFamily="34" charset="0"/>
                <a:cs typeface="Verdana" pitchFamily="34" charset="0"/>
              </a:rPr>
              <a:t>background:red</a:t>
            </a:r>
            <a:r>
              <a:rPr lang="en-US" altLang="zh-CN" sz="1400" b="0" dirty="0">
                <a:latin typeface="Verdana" pitchFamily="34" charset="0"/>
                <a:ea typeface="Verdana" pitchFamily="34" charset="0"/>
                <a:cs typeface="Verdana" pitchFamily="34" charset="0"/>
              </a:rPr>
              <a:t>; left:0px; top:0px;}</a:t>
            </a:r>
            <a:endParaRPr lang="zh-CN" altLang="zh-CN" sz="1400" b="0" dirty="0">
              <a:latin typeface="Verdana" pitchFamily="34" charset="0"/>
              <a:cs typeface="Verdana" pitchFamily="34" charset="0"/>
            </a:endParaRP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25% {</a:t>
            </a:r>
            <a:r>
              <a:rPr lang="en-US" altLang="zh-CN" sz="1400" b="0" dirty="0" err="1">
                <a:latin typeface="Verdana" pitchFamily="34" charset="0"/>
                <a:ea typeface="Verdana" pitchFamily="34" charset="0"/>
                <a:cs typeface="Verdana" pitchFamily="34" charset="0"/>
              </a:rPr>
              <a:t>background:yellow</a:t>
            </a:r>
            <a:r>
              <a:rPr lang="en-US" altLang="zh-CN" sz="1400" b="0" dirty="0">
                <a:latin typeface="Verdana" pitchFamily="34" charset="0"/>
                <a:ea typeface="Verdana" pitchFamily="34" charset="0"/>
                <a:cs typeface="Verdana" pitchFamily="34" charset="0"/>
              </a:rPr>
              <a:t>; left:200px; top:0px;}</a:t>
            </a:r>
            <a:endParaRPr lang="zh-CN" altLang="zh-CN" sz="1400" b="0" dirty="0">
              <a:latin typeface="Verdana" pitchFamily="34" charset="0"/>
              <a:cs typeface="Verdana" pitchFamily="34" charset="0"/>
            </a:endParaRP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50% {</a:t>
            </a:r>
            <a:r>
              <a:rPr lang="en-US" altLang="zh-CN" sz="1400" b="0" dirty="0" err="1">
                <a:latin typeface="Verdana" pitchFamily="34" charset="0"/>
                <a:ea typeface="Verdana" pitchFamily="34" charset="0"/>
                <a:cs typeface="Verdana" pitchFamily="34" charset="0"/>
              </a:rPr>
              <a:t>background:blue</a:t>
            </a:r>
            <a:r>
              <a:rPr lang="en-US" altLang="zh-CN" sz="1400" b="0" dirty="0">
                <a:latin typeface="Verdana" pitchFamily="34" charset="0"/>
                <a:ea typeface="Verdana" pitchFamily="34" charset="0"/>
                <a:cs typeface="Verdana" pitchFamily="34" charset="0"/>
              </a:rPr>
              <a:t>; left:200px; top:200px;}</a:t>
            </a:r>
            <a:endParaRPr lang="zh-CN" altLang="zh-CN" sz="1400" b="0" dirty="0">
              <a:latin typeface="Verdana" pitchFamily="34" charset="0"/>
              <a:cs typeface="Verdana" pitchFamily="34" charset="0"/>
            </a:endParaRP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75% {</a:t>
            </a:r>
            <a:r>
              <a:rPr lang="en-US" altLang="zh-CN" sz="1400" b="0" dirty="0" err="1">
                <a:latin typeface="Verdana" pitchFamily="34" charset="0"/>
                <a:ea typeface="Verdana" pitchFamily="34" charset="0"/>
                <a:cs typeface="Verdana" pitchFamily="34" charset="0"/>
              </a:rPr>
              <a:t>background:green</a:t>
            </a:r>
            <a:r>
              <a:rPr lang="en-US" altLang="zh-CN" sz="1400" b="0" dirty="0">
                <a:latin typeface="Verdana" pitchFamily="34" charset="0"/>
                <a:ea typeface="Verdana" pitchFamily="34" charset="0"/>
                <a:cs typeface="Verdana" pitchFamily="34" charset="0"/>
              </a:rPr>
              <a:t>; left:0px; top:200px;}</a:t>
            </a:r>
            <a:endParaRPr lang="zh-CN" altLang="zh-CN" sz="1400" b="0" dirty="0">
              <a:latin typeface="Verdana" pitchFamily="34" charset="0"/>
              <a:cs typeface="Verdana" pitchFamily="34" charset="0"/>
            </a:endParaRP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100% {</a:t>
            </a:r>
            <a:r>
              <a:rPr lang="en-US" altLang="zh-CN" sz="1400" b="0" dirty="0" err="1">
                <a:latin typeface="Verdana" pitchFamily="34" charset="0"/>
                <a:ea typeface="Verdana" pitchFamily="34" charset="0"/>
                <a:cs typeface="Verdana" pitchFamily="34" charset="0"/>
              </a:rPr>
              <a:t>background:red</a:t>
            </a:r>
            <a:r>
              <a:rPr lang="en-US" altLang="zh-CN" sz="1400" b="0" dirty="0">
                <a:latin typeface="Verdana" pitchFamily="34" charset="0"/>
                <a:ea typeface="Verdana" pitchFamily="34" charset="0"/>
                <a:cs typeface="Verdana" pitchFamily="34" charset="0"/>
              </a:rPr>
              <a:t>; left:0px; top:0px;}</a:t>
            </a:r>
            <a:endParaRPr lang="zh-CN" altLang="zh-CN" sz="1400" b="0" dirty="0">
              <a:latin typeface="Verdana" pitchFamily="34" charset="0"/>
              <a:cs typeface="Verdana" pitchFamily="34" charset="0"/>
            </a:endParaRPr>
          </a:p>
          <a:p>
            <a:pPr>
              <a:lnSpc>
                <a:spcPts val="1400"/>
              </a:lnSpc>
              <a:spcBef>
                <a:spcPts val="0"/>
              </a:spcBef>
              <a:spcAft>
                <a:spcPts val="0"/>
              </a:spcAft>
              <a:buNone/>
            </a:pPr>
            <a:r>
              <a:rPr lang="en-US" altLang="zh-CN" sz="1400" b="0" dirty="0">
                <a:latin typeface="Verdana" pitchFamily="34" charset="0"/>
                <a:ea typeface="Verdana" pitchFamily="34" charset="0"/>
                <a:cs typeface="Verdana" pitchFamily="34" charset="0"/>
              </a:rPr>
              <a:t>}</a:t>
            </a:r>
            <a:endParaRPr lang="zh-CN" altLang="zh-CN" sz="1400" b="0" dirty="0">
              <a:latin typeface="Verdana" pitchFamily="34" charset="0"/>
              <a:cs typeface="Verdana" pitchFamily="34" charset="0"/>
            </a:endParaRPr>
          </a:p>
        </p:txBody>
      </p:sp>
    </p:spTree>
  </p:cSld>
  <p:clrMapOvr>
    <a:masterClrMapping/>
  </p:clrMapOvr>
</p:sld>
</file>

<file path=ppt/theme/theme1.xml><?xml version="1.0" encoding="utf-8"?>
<a:theme xmlns:a="http://schemas.openxmlformats.org/drawingml/2006/main" name="6_CS3510">
  <a:themeElements>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1_CS3510">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spDef>
    <a:lnDef>
      <a:spPr bwMode="auto">
        <a:xfrm>
          <a:off x="0" y="0"/>
          <a:ext cx="1" cy="1"/>
        </a:xfrm>
        <a:custGeom>
          <a:avLst/>
          <a:gdLst/>
          <a:ahLst/>
          <a:cxnLst/>
          <a:rect l="0" t="0" r="0" b="0"/>
          <a:pathLst/>
        </a:custGeom>
        <a:gradFill rotWithShape="1">
          <a:gsLst>
            <a:gs pos="0">
              <a:srgbClr val="000080">
                <a:gamma/>
                <a:shade val="46275"/>
                <a:invGamma/>
              </a:srgbClr>
            </a:gs>
            <a:gs pos="100000">
              <a:srgbClr val="000080"/>
            </a:gs>
          </a:gsLst>
          <a:lin ang="5400000" scaled="1"/>
        </a:gradFill>
        <a:ln w="25400" cap="flat" cmpd="sng" algn="ctr">
          <a:solidFill>
            <a:srgbClr val="FFFFFF"/>
          </a:solidFill>
          <a:prstDash val="solid"/>
          <a:round/>
          <a:headEnd type="none" w="med" len="med"/>
          <a:tailEnd type="none" w="med" len="med"/>
        </a:ln>
        <a:effectLst>
          <a:outerShdw dist="107763" dir="2700000" algn="ctr" rotWithShape="0">
            <a:srgbClr val="000000">
              <a:alpha val="50000"/>
            </a:srgbClr>
          </a:outerShdw>
        </a:effectLst>
      </a:spPr>
      <a:bodyPr vert="horz" wrap="none" lIns="91440" tIns="45720" rIns="91440" bIns="45720" numCol="1" anchor="ctr" anchorCtr="0" compatLnSpc="1">
        <a:prstTxWarp prst="textNoShape">
          <a:avLst/>
        </a:prstTxWarp>
      </a:bodyPr>
      <a:lstStyle>
        <a:defPPr marL="784225" marR="0" indent="-419100" algn="l" defTabSz="1158875" rtl="0" eaLnBrk="0" fontAlgn="base" latinLnBrk="0" hangingPunct="0">
          <a:lnSpc>
            <a:spcPct val="90000"/>
          </a:lnSpc>
          <a:spcBef>
            <a:spcPct val="20000"/>
          </a:spcBef>
          <a:spcAft>
            <a:spcPct val="0"/>
          </a:spcAft>
          <a:buClr>
            <a:srgbClr val="660066"/>
          </a:buClr>
          <a:buSzPct val="100000"/>
          <a:buFont typeface="Wingdings" pitchFamily="2" charset="2"/>
          <a:buNone/>
          <a:tabLst/>
          <a:defRPr kumimoji="0" lang="zh-CN" altLang="en-US" sz="2200" b="1" i="0" u="none" strike="noStrike" cap="none" normalizeH="0" baseline="0" smtClean="0">
            <a:ln>
              <a:noFill/>
            </a:ln>
            <a:solidFill>
              <a:schemeClr val="tx1"/>
            </a:solidFill>
            <a:effectLst/>
            <a:latin typeface="黑体" pitchFamily="49" charset="-122"/>
            <a:ea typeface="黑体" pitchFamily="49" charset="-122"/>
          </a:defRPr>
        </a:defPPr>
      </a:lstStyle>
    </a:lnDef>
  </a:objectDefaults>
  <a:extraClrSchemeLst>
    <a:extraClrScheme>
      <a:clrScheme name="1_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6213</TotalTime>
  <Words>17322</Words>
  <Application>Microsoft Office PowerPoint</Application>
  <PresentationFormat>全屏显示(16:9)</PresentationFormat>
  <Paragraphs>1442</Paragraphs>
  <Slides>116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116</vt:i4>
      </vt:variant>
    </vt:vector>
  </HeadingPairs>
  <TitlesOfParts>
    <vt:vector size="124" baseType="lpstr">
      <vt:lpstr>黑体</vt:lpstr>
      <vt:lpstr>宋体</vt:lpstr>
      <vt:lpstr>微软雅黑</vt:lpstr>
      <vt:lpstr>Arial</vt:lpstr>
      <vt:lpstr>Times New Roman</vt:lpstr>
      <vt:lpstr>Verdana</vt:lpstr>
      <vt:lpstr>Wingdings</vt:lpstr>
      <vt:lpstr>6_CS3510</vt:lpstr>
      <vt:lpstr>第13章 HTML5 基础与CSS3 应用</vt:lpstr>
      <vt:lpstr>本章学习目标 </vt:lpstr>
      <vt:lpstr>13.1 HTML5 概述</vt:lpstr>
      <vt:lpstr>13.1.1 HTML5 的八个特性</vt:lpstr>
      <vt:lpstr>13.1.1 HTML5 的八个特性</vt:lpstr>
      <vt:lpstr> 13.1.2 HTML5 的优势</vt:lpstr>
      <vt:lpstr>13.1.3 HTML5 新增结构元素及页面元素</vt:lpstr>
      <vt:lpstr>13.1.4 HTML5 废除的元素与属性</vt:lpstr>
      <vt:lpstr>13.1.5 浏览器支持与选择</vt:lpstr>
      <vt:lpstr>13.2 HTML5 文档结构</vt:lpstr>
      <vt:lpstr>13.2 HTML5 文档结构</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13.2.2 HTML5 新增结构元素</vt:lpstr>
      <vt:lpstr>13.3 HTML5 新增页面元素</vt:lpstr>
      <vt:lpstr>hgroup 标记的应用</vt:lpstr>
      <vt:lpstr>13.3.2 figure 标记与figcaption 标记</vt:lpstr>
      <vt:lpstr>figure 与figcaption 标记的应用</vt:lpstr>
      <vt:lpstr>13.3.3 mark 标记与time 标记</vt:lpstr>
      <vt:lpstr>mark 和time 标记的应用</vt:lpstr>
      <vt:lpstr>13.3.4 details 标记与summary 标记</vt:lpstr>
      <vt:lpstr>details 和summary 标记的应用</vt:lpstr>
      <vt:lpstr>13.3.5 progress 标记与meter 标记</vt:lpstr>
      <vt:lpstr>progress 和meter 标记的应用</vt:lpstr>
      <vt:lpstr>13.3.6 input 标记与datalist 标记</vt:lpstr>
      <vt:lpstr>input和datalist标记的应用</vt:lpstr>
      <vt:lpstr>13.4 HTML5 表单</vt:lpstr>
      <vt:lpstr>13.4.1 HTML5 新增的表单属性</vt:lpstr>
      <vt:lpstr>表单属性autocomplete和novalidate的应用</vt:lpstr>
      <vt:lpstr>13.4.1 HTML5 新增的表单属性</vt:lpstr>
      <vt:lpstr>13.4.1 HTML5 新增的表单属性</vt:lpstr>
      <vt:lpstr>13.4.1 HTML5 新增的表单属性</vt:lpstr>
      <vt:lpstr>input 标记的新增部分属性的应用</vt:lpstr>
      <vt:lpstr>13.4.1 HTML5 新增的表单属性</vt:lpstr>
      <vt:lpstr>13.4.1 HTML5 新增的表单属性</vt:lpstr>
      <vt:lpstr>input 标记的新增其他属性的应用</vt:lpstr>
      <vt:lpstr>input 标记的新增其他属性的应用</vt:lpstr>
      <vt:lpstr>13.4.2 HTML5 新增的表单元素</vt:lpstr>
      <vt:lpstr>新增output 标记的应用</vt:lpstr>
      <vt:lpstr>13.4.2 HTML5 新增的表单元素</vt:lpstr>
      <vt:lpstr>13.4.3 HTML5 新增的input 类型</vt:lpstr>
      <vt:lpstr>表单日期选择器的应用</vt:lpstr>
      <vt:lpstr>13.4.3 HTML5 新增的input 类型</vt:lpstr>
      <vt:lpstr>13.4.3 HTML5 新增的input 类型</vt:lpstr>
      <vt:lpstr>13.4.3 HTML5 新增的input 类型</vt:lpstr>
      <vt:lpstr>其他新增input 类型综合应用</vt:lpstr>
      <vt:lpstr>其他新增input 类型综合应用</vt:lpstr>
      <vt:lpstr>13.5 HTML5 视频与音频</vt:lpstr>
      <vt:lpstr>13.5.1 video 标记及属性</vt:lpstr>
      <vt:lpstr>13.5.1 video 标记及属性</vt:lpstr>
      <vt:lpstr>13.5.1 video 标记及属性</vt:lpstr>
      <vt:lpstr>video 标记的应用</vt:lpstr>
      <vt:lpstr>13.5.2 audio 标记及属性</vt:lpstr>
      <vt:lpstr>audio 标记的应用</vt:lpstr>
      <vt:lpstr>13.6 CSS3 基础应用</vt:lpstr>
      <vt:lpstr>13.6.2 CSS3 浏览器兼容性</vt:lpstr>
      <vt:lpstr>13.6.2 CSS3 浏览器兼容性</vt:lpstr>
      <vt:lpstr>13.6.2 CSS3 浏览器兼容性</vt:lpstr>
      <vt:lpstr>13.6.3 CSS3 边框</vt:lpstr>
      <vt:lpstr>13.6.3 CSS3 边框</vt:lpstr>
      <vt:lpstr>CSS3 圆角边框的应用</vt:lpstr>
      <vt:lpstr>13.6.3 CSS3 边框</vt:lpstr>
      <vt:lpstr>CSS3 边框阴影的应用</vt:lpstr>
      <vt:lpstr>13.6.3 CSS3 边框</vt:lpstr>
      <vt:lpstr>13.6.3 CSS3 边框</vt:lpstr>
      <vt:lpstr>13.6.3 CSS3 边框</vt:lpstr>
      <vt:lpstr>13.6.3 CSS3 边框</vt:lpstr>
      <vt:lpstr>13.6.3 CSS3 边框</vt:lpstr>
      <vt:lpstr>13.6.3 CSS3 边框</vt:lpstr>
      <vt:lpstr>CSS3 图像边框的应用</vt:lpstr>
      <vt:lpstr>13.6.4 CSS3 转换transform 属性</vt:lpstr>
      <vt:lpstr>13.6.4 CSS3 转换transform 属性</vt:lpstr>
      <vt:lpstr>13.6.4 CSS3 转换transform 属性</vt:lpstr>
      <vt:lpstr>CSS3 位移与旋转的应用</vt:lpstr>
      <vt:lpstr>13.6.4 CSS3 转换transform 属性</vt:lpstr>
      <vt:lpstr>13.6.4 CSS3 转换transform 属性</vt:lpstr>
      <vt:lpstr>CSS3 缩放、扭曲、矩阵综合应用</vt:lpstr>
      <vt:lpstr>CSS3 缩放、扭曲、矩阵综合应用</vt:lpstr>
      <vt:lpstr>13.6.4 CSS3 转换transform 属性</vt:lpstr>
      <vt:lpstr>CSS3 3D 旋转的应用</vt:lpstr>
      <vt:lpstr>CSS3 3D 旋转的应用</vt:lpstr>
      <vt:lpstr>13.6.5 CSS3 过渡transition 属性</vt:lpstr>
      <vt:lpstr>13.6.5 CSS3 过渡transition 属性</vt:lpstr>
      <vt:lpstr>CSS3 过渡与转换综合的应用</vt:lpstr>
      <vt:lpstr>CSS3 过渡与转换综合的应用</vt:lpstr>
      <vt:lpstr>13.6.6 CSS3 动画animation </vt:lpstr>
      <vt:lpstr>CSS3 动画属性及描述表</vt:lpstr>
      <vt:lpstr>13.6.6 CSS3 动画animation </vt:lpstr>
      <vt:lpstr>13.6.6 CSS3 动画animation </vt:lpstr>
      <vt:lpstr>CSS3 动画animation子属性设置</vt:lpstr>
      <vt:lpstr>CSS3 动画的应用</vt:lpstr>
      <vt:lpstr>CSS3 动画的应用</vt:lpstr>
      <vt:lpstr>13.6.7 CSS3 多列属性</vt:lpstr>
      <vt:lpstr>13.6.7 CSS3 多列属性</vt:lpstr>
      <vt:lpstr>CSS3多列属性的应用</vt:lpstr>
      <vt:lpstr>CSS3多列属性的应用</vt:lpstr>
      <vt:lpstr>13.6.8 CSS3 文本效果</vt:lpstr>
      <vt:lpstr>13.6.8 CSS3 文本效果</vt:lpstr>
      <vt:lpstr>13.6.8 CSS3 文本效果</vt:lpstr>
      <vt:lpstr>13.6.8 CSS3 文本效果</vt:lpstr>
      <vt:lpstr>CSS3 文本效果属性的应用</vt:lpstr>
      <vt:lpstr>CSS3 文本效果属性的应用</vt:lpstr>
      <vt:lpstr>13.7  综合实例</vt:lpstr>
      <vt:lpstr>综合实例代码</vt:lpstr>
      <vt:lpstr>综合实例代码</vt:lpstr>
      <vt:lpstr>本章小结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曾 千千</cp:lastModifiedBy>
  <cp:revision>1149</cp:revision>
  <cp:lastPrinted>1601-01-01T00:00:00Z</cp:lastPrinted>
  <dcterms:created xsi:type="dcterms:W3CDTF">1601-01-01T00:00:00Z</dcterms:created>
  <dcterms:modified xsi:type="dcterms:W3CDTF">2020-05-12T16:40:01Z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