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3"/>
  </p:notes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74" r:id="rId9"/>
    <p:sldId id="262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08" r:id="rId20"/>
    <p:sldId id="297" r:id="rId21"/>
    <p:sldId id="298" r:id="rId22"/>
    <p:sldId id="299" r:id="rId23"/>
    <p:sldId id="30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</p:sldIdLst>
  <p:sldSz cx="9144000" cy="5143500" type="screen16x9"/>
  <p:notesSz cx="6858000" cy="9144000"/>
  <p:custDataLst>
    <p:tags r:id="rId34"/>
  </p:custDataLst>
  <p:defaultTextStyle>
    <a:defPPr>
      <a:defRPr lang="zh-CN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333FF"/>
    <a:srgbClr val="CC0000"/>
    <a:srgbClr val="00FF00"/>
    <a:srgbClr val="A50021"/>
    <a:srgbClr val="B9B9D5"/>
    <a:srgbClr val="0000F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446" autoAdjust="0"/>
    <p:restoredTop sz="91258" autoAdjust="0"/>
  </p:normalViewPr>
  <p:slideViewPr>
    <p:cSldViewPr>
      <p:cViewPr>
        <p:scale>
          <a:sx n="57" d="100"/>
          <a:sy n="57" d="100"/>
        </p:scale>
        <p:origin x="48" y="-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440A5B3A-44D1-4EA6-9CB6-FAFECAE201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072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中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元素的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lang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属性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的说明：</a:t>
            </a:r>
            <a:endParaRPr lang="zh-CN" altLang="en-US" sz="1200" b="1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dirty="0"/>
              <a:t>https://blog.csdn.net/mirro81/article/details/75213031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A5B3A-44D1-4EA6-9CB6-FAFECAE201F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91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A5B3A-44D1-4EA6-9CB6-FAFECAE201F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52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A5B3A-44D1-4EA6-9CB6-FAFECAE201F3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00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27" y="73819"/>
            <a:ext cx="2089151" cy="4529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6" y="73819"/>
            <a:ext cx="6115051" cy="4529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5" y="73819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5" y="73818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6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04791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5" y="73819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1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en-US" altLang="zh-CN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HTML </a:t>
            </a:r>
            <a:r>
              <a: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基础</a:t>
            </a:r>
            <a:endParaRPr lang="zh-CN" altLang="en-GB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1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" y="0"/>
            <a:ext cx="515939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3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8" y="2444551"/>
            <a:ext cx="47458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前端开发技术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2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45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7151"/>
            <a:ext cx="6705600" cy="5715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dirty="0"/>
              <a:t>HTML</a:t>
            </a:r>
            <a:r>
              <a:rPr lang="zh-CN" altLang="en-US" dirty="0"/>
              <a:t>基础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" y="3257550"/>
            <a:ext cx="7700963" cy="132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799" y="864895"/>
            <a:ext cx="7467600" cy="239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主体</a:t>
            </a:r>
            <a:r>
              <a:rPr lang="en-US" altLang="zh-CN" dirty="0"/>
              <a:t>body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91358" y="895350"/>
            <a:ext cx="8356600" cy="3810000"/>
          </a:xfrm>
        </p:spPr>
        <p:txBody>
          <a:bodyPr/>
          <a:lstStyle/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b="0" dirty="0"/>
              <a:t>       </a:t>
            </a:r>
            <a:r>
              <a:rPr lang="zh-CN" altLang="en-US" sz="2000" b="0" dirty="0"/>
              <a:t>主体</a:t>
            </a:r>
            <a:r>
              <a:rPr lang="en-US" altLang="zh-CN" sz="2000" b="0" dirty="0"/>
              <a:t>body</a:t>
            </a:r>
            <a:r>
              <a:rPr lang="zh-CN" altLang="en-US" sz="2000" b="0" dirty="0"/>
              <a:t>是一个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页面的主要部分，其设置内容是读者实际看到的信息。所有</a:t>
            </a:r>
            <a:r>
              <a:rPr lang="en-US" altLang="zh-CN" sz="2000" b="0" dirty="0"/>
              <a:t>WWW</a:t>
            </a:r>
            <a:r>
              <a:rPr lang="zh-CN" altLang="en-US" sz="2000" b="0" dirty="0"/>
              <a:t>文档的主体部分都是由</a:t>
            </a:r>
            <a:r>
              <a:rPr lang="en-US" altLang="zh-CN" sz="2000" b="0" dirty="0"/>
              <a:t>body</a:t>
            </a:r>
            <a:r>
              <a:rPr lang="zh-CN" altLang="en-US" sz="2000" b="0" dirty="0"/>
              <a:t>标记定义的。在主体</a:t>
            </a:r>
            <a:r>
              <a:rPr lang="en-US" altLang="zh-CN" sz="2000" b="0" dirty="0"/>
              <a:t>body</a:t>
            </a:r>
            <a:r>
              <a:rPr lang="zh-CN" altLang="en-US" sz="2000" b="0" dirty="0"/>
              <a:t>标记中可以放置的是页面中所有的内容，如图片、图像、表格、文字、超链接等元素。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b="0" dirty="0"/>
              <a:t>2.3.1  body</a:t>
            </a:r>
            <a:r>
              <a:rPr lang="zh-CN" altLang="en-US" sz="2000" b="0" dirty="0"/>
              <a:t>标记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基本语法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>
                <a:solidFill>
                  <a:srgbClr val="FF0000"/>
                </a:solidFill>
              </a:rPr>
              <a:t>       </a:t>
            </a:r>
            <a:r>
              <a:rPr lang="en-US" altLang="zh-CN" sz="2000" b="0" dirty="0">
                <a:solidFill>
                  <a:srgbClr val="FF0000"/>
                </a:solidFill>
              </a:rPr>
              <a:t>&lt;body&gt;  …  &lt;/body&gt;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语法说明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/>
              <a:t>         ＜</a:t>
            </a:r>
            <a:r>
              <a:rPr lang="en-US" altLang="zh-CN" sz="2000" b="0" dirty="0"/>
              <a:t>body</a:t>
            </a:r>
            <a:r>
              <a:rPr lang="zh-CN" altLang="en-US" sz="2000" b="0" dirty="0"/>
              <a:t>＞是开始标记，＜</a:t>
            </a:r>
            <a:r>
              <a:rPr lang="en-US" altLang="zh-CN" sz="2000" b="0" dirty="0"/>
              <a:t>/body</a:t>
            </a:r>
            <a:r>
              <a:rPr lang="zh-CN" altLang="en-US" sz="2000" b="0" dirty="0"/>
              <a:t>＞是结束标记。两者之间所包括的内容为网页上显示的信息。</a:t>
            </a:r>
          </a:p>
        </p:txBody>
      </p:sp>
    </p:spTree>
    <p:extLst>
      <p:ext uri="{BB962C8B-B14F-4D97-AF65-F5344CB8AC3E}">
        <p14:creationId xmlns:p14="http://schemas.microsoft.com/office/powerpoint/2010/main" val="268640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主体</a:t>
            </a:r>
            <a:r>
              <a:rPr lang="en-US" altLang="zh-CN" dirty="0"/>
              <a:t>body-</a:t>
            </a:r>
            <a:r>
              <a:rPr lang="zh-CN" altLang="en-US" dirty="0"/>
              <a:t>案例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047750"/>
            <a:ext cx="5029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09600" y="295275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&lt;p&gt;&amp;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nbsp;&amp;nbsp;&amp;nbsp;&amp;nbsp;《Web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前端开发技术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》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课程是计算机科学与技术、信息管理与信息系统、软件工程等专业的一门基础课程，也是其他计算机相关专业的公共基础课程，通过对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前端开发三大注流技术学习和研究，让学生理解和掌握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、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、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等相关知识，通过实验培养学生设计与开发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站点的基本操作技能。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&lt;/html&gt;</a:t>
            </a:r>
            <a:endParaRPr lang="zh-CN" altLang="en-US" sz="1400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800" y="1047750"/>
            <a:ext cx="3200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&lt;title&gt;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简易网页设计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&lt;body text="green"&gt;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&lt;h3 align="center"&gt;Web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前端开发技术课程简介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&lt;/h3&gt;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&lt;hr color="red"&gt;</a:t>
            </a:r>
          </a:p>
        </p:txBody>
      </p:sp>
    </p:spTree>
    <p:extLst>
      <p:ext uri="{BB962C8B-B14F-4D97-AF65-F5344CB8AC3E}">
        <p14:creationId xmlns:p14="http://schemas.microsoft.com/office/powerpoint/2010/main" val="100958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body</a:t>
            </a:r>
            <a:r>
              <a:rPr lang="zh-CN" altLang="en-US" dirty="0"/>
              <a:t>标记属性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91358" y="895350"/>
            <a:ext cx="8356600" cy="3810000"/>
          </a:xfrm>
        </p:spPr>
        <p:txBody>
          <a:bodyPr/>
          <a:lstStyle/>
          <a:p>
            <a:r>
              <a:rPr lang="zh-CN" altLang="en-US" sz="2000" b="0" dirty="0"/>
              <a:t>设置</a:t>
            </a:r>
            <a:r>
              <a:rPr lang="en-US" altLang="zh-CN" sz="2000" b="0" dirty="0"/>
              <a:t>body</a:t>
            </a:r>
            <a:r>
              <a:rPr lang="zh-CN" altLang="en-US" sz="2000" b="0" dirty="0"/>
              <a:t>标记属性可以改变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页面显示效果。</a:t>
            </a:r>
            <a:r>
              <a:rPr lang="en-US" altLang="zh-CN" sz="2000" b="0" dirty="0"/>
              <a:t>body</a:t>
            </a:r>
            <a:r>
              <a:rPr lang="zh-CN" altLang="en-US" sz="2000" b="0" dirty="0"/>
              <a:t>标记主要属性有</a:t>
            </a:r>
            <a:r>
              <a:rPr lang="en-US" altLang="zh-CN" sz="2000" b="0" dirty="0"/>
              <a:t>text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bgcolor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background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link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alink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vlink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topmargin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leftmargin</a:t>
            </a:r>
            <a:r>
              <a:rPr lang="zh-CN" altLang="en-US" sz="2000" b="0" dirty="0"/>
              <a:t>。</a:t>
            </a:r>
          </a:p>
          <a:p>
            <a:r>
              <a:rPr lang="zh-CN" altLang="en-US" sz="2000" b="0" dirty="0"/>
              <a:t>基本语法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0" dirty="0">
                <a:solidFill>
                  <a:srgbClr val="FF0000"/>
                </a:solidFill>
              </a:rPr>
              <a:t>       </a:t>
            </a:r>
            <a:r>
              <a:rPr lang="en-US" altLang="zh-CN" sz="2000" b="0" dirty="0">
                <a:solidFill>
                  <a:srgbClr val="FF0000"/>
                </a:solidFill>
              </a:rPr>
              <a:t>&lt;body leftmargin="50px" topmargin="50px"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                text="#000000" bgcolor="#339999"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                 link="blue" alink="white" vlink="red"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                 background="body_image.jpg"&gt;</a:t>
            </a:r>
          </a:p>
          <a:p>
            <a:r>
              <a:rPr lang="zh-CN" altLang="en-US" sz="2000" b="0" dirty="0"/>
              <a:t>属性说明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408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2.3.2 body</a:t>
            </a:r>
            <a:r>
              <a:rPr lang="zh-CN" altLang="en-US" dirty="0"/>
              <a:t>标记属性</a:t>
            </a:r>
            <a:r>
              <a:rPr lang="en-US" altLang="zh-CN" dirty="0"/>
              <a:t>-</a:t>
            </a:r>
            <a:r>
              <a:rPr lang="zh-CN" altLang="en-US" dirty="0"/>
              <a:t>属性表</a:t>
            </a:r>
          </a:p>
        </p:txBody>
      </p:sp>
      <p:graphicFrame>
        <p:nvGraphicFramePr>
          <p:cNvPr id="120001" name="Group 19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83579031"/>
              </p:ext>
            </p:extLst>
          </p:nvPr>
        </p:nvGraphicFramePr>
        <p:xfrm>
          <a:off x="914400" y="932201"/>
          <a:ext cx="7848600" cy="369694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2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833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属性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值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描述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660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text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rgb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(R,G,B)</a:t>
                      </a:r>
                    </a:p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rgb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(R%,G%,B%)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#RRGGBB |#RGB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Colorname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规定文档中所有文本的颜色。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不赞成使用。请使用样式取代它。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bgcolor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规定文档的背景颜色。不赞成使用。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alink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规定文档中活动链接的颜色。不赞成使用。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link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规定文档中未访问链接的默认颜色。不赞成使用。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vlink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规定文档中已被访问链接的颜色。不赞成使用。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background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规定文档的背景图像。不赞成使用。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topmargin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Pixel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规定文档中上边距的大小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leftmargin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pixel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规定文档中左边距的大小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08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2.3.2 body</a:t>
            </a:r>
            <a:r>
              <a:rPr lang="zh-CN" altLang="en-US" dirty="0"/>
              <a:t>标记属性</a:t>
            </a:r>
            <a:r>
              <a:rPr lang="en-US" altLang="zh-CN" dirty="0"/>
              <a:t>-</a:t>
            </a:r>
            <a:r>
              <a:rPr lang="zh-CN" altLang="en-US" dirty="0"/>
              <a:t>颜色表示方法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19150"/>
            <a:ext cx="8432800" cy="3810000"/>
          </a:xfrm>
        </p:spPr>
        <p:txBody>
          <a:bodyPr/>
          <a:lstStyle/>
          <a:p>
            <a:pPr marL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/>
              <a:t>在网页设计中，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提供了</a:t>
            </a:r>
            <a:r>
              <a:rPr lang="en-US" altLang="zh-CN" sz="2000" b="0" dirty="0"/>
              <a:t>4</a:t>
            </a:r>
            <a:r>
              <a:rPr lang="zh-CN" altLang="en-US" sz="2000" b="0" dirty="0"/>
              <a:t>种颜色设置方法：</a:t>
            </a:r>
          </a:p>
          <a:p>
            <a:pPr marL="2667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使用</a:t>
            </a:r>
            <a:r>
              <a:rPr lang="en-US" altLang="zh-CN" sz="2000" b="0" dirty="0"/>
              <a:t>RGB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R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G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B</a:t>
            </a:r>
            <a:r>
              <a:rPr lang="zh-CN" altLang="en-US" sz="2000" b="0" dirty="0"/>
              <a:t>），其中</a:t>
            </a:r>
            <a:r>
              <a:rPr lang="en-US" altLang="zh-CN" sz="2000" b="0" dirty="0"/>
              <a:t>R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G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B</a:t>
            </a:r>
            <a:r>
              <a:rPr lang="zh-CN" altLang="en-US" sz="2000" b="0" dirty="0"/>
              <a:t>为是</a:t>
            </a:r>
            <a:r>
              <a:rPr lang="en-US" altLang="zh-CN" sz="2000" b="0" dirty="0"/>
              <a:t>0</a:t>
            </a:r>
            <a:r>
              <a:rPr lang="zh-CN" altLang="en-US" sz="2000" b="0" dirty="0"/>
              <a:t>～</a:t>
            </a:r>
            <a:r>
              <a:rPr lang="en-US" altLang="zh-CN" sz="2000" b="0" dirty="0"/>
              <a:t>255</a:t>
            </a:r>
            <a:r>
              <a:rPr lang="zh-CN" altLang="en-US" sz="2000" b="0" dirty="0"/>
              <a:t>的整数；</a:t>
            </a:r>
          </a:p>
          <a:p>
            <a:pPr marL="2667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使用</a:t>
            </a:r>
            <a:r>
              <a:rPr lang="en-US" altLang="zh-CN" sz="2000" b="0" dirty="0"/>
              <a:t>RGB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R%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G%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B%</a:t>
            </a:r>
            <a:r>
              <a:rPr lang="zh-CN" altLang="en-US" sz="2000" b="0" dirty="0"/>
              <a:t>），其中</a:t>
            </a:r>
            <a:r>
              <a:rPr lang="en-US" altLang="zh-CN" sz="2000" b="0" dirty="0"/>
              <a:t>R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G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B</a:t>
            </a:r>
            <a:r>
              <a:rPr lang="zh-CN" altLang="en-US" sz="2000" b="0" dirty="0"/>
              <a:t>为</a:t>
            </a:r>
            <a:r>
              <a:rPr lang="en-US" altLang="zh-CN" sz="2000" b="0" dirty="0"/>
              <a:t>0</a:t>
            </a:r>
            <a:r>
              <a:rPr lang="zh-CN" altLang="en-US" sz="2000" b="0" dirty="0"/>
              <a:t>～</a:t>
            </a:r>
            <a:r>
              <a:rPr lang="en-US" altLang="zh-CN" sz="2000" b="0" dirty="0"/>
              <a:t>100</a:t>
            </a:r>
            <a:r>
              <a:rPr lang="zh-CN" altLang="en-US" sz="2000" b="0" dirty="0"/>
              <a:t>的整数；</a:t>
            </a:r>
          </a:p>
          <a:p>
            <a:pPr marL="2667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使用</a:t>
            </a:r>
            <a:r>
              <a:rPr lang="en-US" altLang="zh-CN" sz="2000" b="0" dirty="0"/>
              <a:t>3</a:t>
            </a:r>
            <a:r>
              <a:rPr lang="zh-CN" altLang="en-US" sz="2000" b="0" dirty="0"/>
              <a:t>位或</a:t>
            </a:r>
            <a:r>
              <a:rPr lang="en-US" altLang="zh-CN" sz="2000" b="0" dirty="0"/>
              <a:t>6</a:t>
            </a:r>
            <a:r>
              <a:rPr lang="zh-CN" altLang="en-US" sz="2000" b="0" dirty="0"/>
              <a:t>位十六进制数</a:t>
            </a:r>
            <a:r>
              <a:rPr lang="en-US" altLang="zh-CN" sz="2000" b="0" dirty="0"/>
              <a:t>#RGB</a:t>
            </a:r>
            <a:r>
              <a:rPr lang="zh-CN" altLang="en-US" sz="2000" b="0" dirty="0"/>
              <a:t>或</a:t>
            </a:r>
            <a:r>
              <a:rPr lang="en-US" altLang="zh-CN" sz="2000" b="0" dirty="0"/>
              <a:t>#RRGGBB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R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G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B</a:t>
            </a:r>
            <a:r>
              <a:rPr lang="zh-CN" altLang="en-US" sz="2000" b="0" dirty="0"/>
              <a:t>为十六进制数，取值范围：</a:t>
            </a:r>
            <a:r>
              <a:rPr lang="en-US" altLang="zh-CN" sz="2000" b="0" dirty="0"/>
              <a:t>0</a:t>
            </a:r>
            <a:r>
              <a:rPr lang="zh-CN" altLang="en-US" sz="2000" b="0" dirty="0"/>
              <a:t>～</a:t>
            </a:r>
            <a:r>
              <a:rPr lang="en-US" altLang="zh-CN" sz="2000" b="0" dirty="0"/>
              <a:t>9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A</a:t>
            </a:r>
            <a:r>
              <a:rPr lang="zh-CN" altLang="en-US" sz="2000" b="0" dirty="0"/>
              <a:t>～</a:t>
            </a:r>
            <a:r>
              <a:rPr lang="en-US" altLang="zh-CN" sz="2000" b="0" dirty="0"/>
              <a:t>F</a:t>
            </a:r>
            <a:r>
              <a:rPr lang="zh-CN" altLang="en-US" sz="2000" b="0" dirty="0"/>
              <a:t>，每一种颜色用</a:t>
            </a:r>
            <a:r>
              <a:rPr lang="en-US" altLang="zh-CN" sz="2000" b="0" dirty="0"/>
              <a:t>2</a:t>
            </a:r>
            <a:r>
              <a:rPr lang="zh-CN" altLang="en-US" sz="2000" b="0" dirty="0"/>
              <a:t>位十六进制数表示，</a:t>
            </a:r>
            <a:r>
              <a:rPr lang="en-US" altLang="zh-CN" sz="2000" b="0" dirty="0"/>
              <a:t>RR：</a:t>
            </a:r>
            <a:r>
              <a:rPr lang="zh-CN" altLang="en-US" sz="2000" b="0" dirty="0"/>
              <a:t>红色部分，</a:t>
            </a:r>
            <a:r>
              <a:rPr lang="en-US" altLang="zh-CN" sz="2000" b="0" dirty="0"/>
              <a:t>GG</a:t>
            </a:r>
            <a:r>
              <a:rPr lang="zh-CN" altLang="en-US" sz="2000" b="0" dirty="0"/>
              <a:t>：绿色部分，</a:t>
            </a:r>
            <a:r>
              <a:rPr lang="en-US" altLang="zh-CN" sz="2000" b="0" dirty="0"/>
              <a:t>BB</a:t>
            </a:r>
            <a:r>
              <a:rPr lang="zh-CN" altLang="en-US" sz="2000" b="0" dirty="0"/>
              <a:t>：蓝色部分。红色为</a:t>
            </a:r>
            <a:r>
              <a:rPr lang="en-US" altLang="zh-CN" sz="2000" b="0" dirty="0"/>
              <a:t>#FF0000</a:t>
            </a:r>
            <a:r>
              <a:rPr lang="zh-CN" altLang="en-US" sz="2000" b="0" dirty="0"/>
              <a:t>； </a:t>
            </a:r>
            <a:r>
              <a:rPr lang="en-US" altLang="zh-CN" sz="2000" b="0" dirty="0"/>
              <a:t>#RGB</a:t>
            </a:r>
            <a:r>
              <a:rPr lang="zh-CN" altLang="en-US" sz="2000" b="0" dirty="0"/>
              <a:t>可以转换为</a:t>
            </a:r>
            <a:r>
              <a:rPr lang="en-US" altLang="zh-CN" sz="2000" b="0" dirty="0"/>
              <a:t>#RRGGBB 。</a:t>
            </a:r>
            <a:r>
              <a:rPr lang="zh-CN" altLang="en-US" sz="2000" b="0" dirty="0"/>
              <a:t>例如红色 分别 表示为</a:t>
            </a:r>
            <a:r>
              <a:rPr lang="en-US" altLang="zh-CN" sz="2000" b="0" dirty="0"/>
              <a:t>#F00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#FF0000</a:t>
            </a:r>
            <a:r>
              <a:rPr lang="zh-CN" altLang="en-US" sz="2000" b="0" dirty="0"/>
              <a:t>。</a:t>
            </a:r>
          </a:p>
          <a:p>
            <a:pPr marL="266700" indent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使用颜色英文名称，如</a:t>
            </a:r>
            <a:r>
              <a:rPr lang="en-US" altLang="zh-CN" sz="2000" b="0" dirty="0"/>
              <a:t>red</a:t>
            </a:r>
            <a:r>
              <a:rPr lang="zh-CN" altLang="en-US" sz="2000" b="0" dirty="0"/>
              <a:t>表示红色，</a:t>
            </a:r>
            <a:r>
              <a:rPr lang="en-US" altLang="zh-CN" sz="2000" b="0" dirty="0"/>
              <a:t>green</a:t>
            </a:r>
            <a:r>
              <a:rPr lang="zh-CN" altLang="en-US" sz="2000" b="0" dirty="0"/>
              <a:t>表示绿色，</a:t>
            </a:r>
            <a:r>
              <a:rPr lang="en-US" altLang="zh-CN" sz="2000" b="0" dirty="0"/>
              <a:t>blue</a:t>
            </a:r>
            <a:r>
              <a:rPr lang="zh-CN" altLang="en-US" sz="2000" b="0" dirty="0"/>
              <a:t>表示蓝色等。</a:t>
            </a:r>
          </a:p>
        </p:txBody>
      </p:sp>
    </p:spTree>
    <p:extLst>
      <p:ext uri="{BB962C8B-B14F-4D97-AF65-F5344CB8AC3E}">
        <p14:creationId xmlns:p14="http://schemas.microsoft.com/office/powerpoint/2010/main" val="425612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body</a:t>
            </a:r>
            <a:r>
              <a:rPr lang="zh-CN" altLang="en-US" dirty="0"/>
              <a:t>标记属性</a:t>
            </a:r>
            <a:r>
              <a:rPr lang="en-US" altLang="zh-CN" dirty="0"/>
              <a:t>-</a:t>
            </a:r>
            <a:r>
              <a:rPr lang="zh-CN" altLang="en-US" dirty="0"/>
              <a:t>案例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321675" cy="371475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edu_2_3_2.html --&gt;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&lt;title&gt; body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属性应用 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&lt;meta name="Generator" content="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EditPlus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&lt;meta name="Author" content="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储久良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	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&lt;/head&gt;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</a:t>
            </a: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body text="</a:t>
            </a:r>
            <a:r>
              <a:rPr lang="en-US" altLang="zh-CN" sz="14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(00,00,00)" bgcolor="#f0f0f0"  background=""      link="</a:t>
            </a:r>
            <a:r>
              <a:rPr lang="en-US" altLang="zh-CN" sz="14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altLang="zh-CN" sz="14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(0%,100%,0%)" alink="white" vlink="red" topmargin="50px" leftmargin="50px"  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	  &lt;p&gt;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欢迎访问我们的站点，我们为您提供网站地图。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网站导航： 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="http://www.baidu.com"&gt;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百度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  &lt;a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="http://www.163.com"&gt;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网易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&lt;/a&gt;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  &lt;a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="http://www.sina.com.cn"&gt;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新浪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  &lt;a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="http://www.sohu.com.cn"&gt;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搜狐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zh-CN" sz="1600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0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 HTML</a:t>
            </a:r>
            <a:r>
              <a:rPr lang="zh-CN" altLang="en-US" dirty="0"/>
              <a:t>基本语法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19151"/>
            <a:ext cx="8432800" cy="3810000"/>
          </a:xfrm>
        </p:spPr>
        <p:txBody>
          <a:bodyPr/>
          <a:lstStyle/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dirty="0"/>
              <a:t>2.4.1 </a:t>
            </a:r>
            <a:r>
              <a:rPr lang="zh-CN" altLang="en-US" sz="2000" dirty="0"/>
              <a:t>标记语法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dirty="0"/>
              <a:t>        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标记</a:t>
            </a:r>
            <a:r>
              <a:rPr lang="zh-CN" altLang="zh-CN" sz="2000" b="0" dirty="0"/>
              <a:t>是由</a:t>
            </a:r>
            <a:r>
              <a:rPr lang="zh-CN" altLang="zh-CN" sz="2000" b="0" dirty="0">
                <a:solidFill>
                  <a:srgbClr val="FF0000"/>
                </a:solidFill>
              </a:rPr>
              <a:t>尖括号</a:t>
            </a:r>
            <a:r>
              <a:rPr lang="zh-CN" altLang="zh-CN" sz="2000" b="0" dirty="0"/>
              <a:t>包围的关键词，用于说明指定内容的外貌和特征，也称为标签（</a:t>
            </a:r>
            <a:r>
              <a:rPr lang="en-US" altLang="zh-CN" sz="2000" b="0" dirty="0"/>
              <a:t>Tag</a:t>
            </a:r>
            <a:r>
              <a:rPr lang="zh-CN" altLang="zh-CN" sz="2000" b="0" dirty="0"/>
              <a:t>）。</a:t>
            </a:r>
            <a:r>
              <a:rPr lang="en-US" altLang="zh-CN" sz="2000" b="0" dirty="0"/>
              <a:t>&lt;html&gt;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&lt;head&gt;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&lt;body&gt;</a:t>
            </a:r>
            <a:r>
              <a:rPr lang="zh-CN" altLang="en-US" sz="2000" b="0" dirty="0"/>
              <a:t>等都是标记。标记通常分为单个标记和成对标记两种类型。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单个标记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/>
              <a:t>        单个标记仅单独使用就可以表达完整的意思。</a:t>
            </a:r>
            <a:endParaRPr lang="en-US" altLang="zh-CN" sz="2000" b="0" dirty="0"/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dirty="0"/>
              <a:t>基本语法</a:t>
            </a:r>
          </a:p>
          <a:p>
            <a:pPr marL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/>
              <a:t>       </a:t>
            </a:r>
            <a:r>
              <a:rPr lang="en-US" altLang="zh-CN" sz="2000" b="0" dirty="0">
                <a:solidFill>
                  <a:srgbClr val="FF0000"/>
                </a:solidFill>
              </a:rPr>
              <a:t>&lt;</a:t>
            </a:r>
            <a:r>
              <a:rPr lang="zh-CN" altLang="en-US" sz="2000" b="0" dirty="0">
                <a:solidFill>
                  <a:srgbClr val="FF0000"/>
                </a:solidFill>
              </a:rPr>
              <a:t>标记名称</a:t>
            </a:r>
            <a:r>
              <a:rPr lang="en-US" altLang="zh-CN" sz="2000" b="0" dirty="0">
                <a:solidFill>
                  <a:srgbClr val="FF0000"/>
                </a:solidFill>
              </a:rPr>
              <a:t>&gt;</a:t>
            </a:r>
            <a:r>
              <a:rPr lang="zh-CN" altLang="en-US" sz="2000" b="0" dirty="0">
                <a:solidFill>
                  <a:srgbClr val="FF0000"/>
                </a:solidFill>
              </a:rPr>
              <a:t>或</a:t>
            </a:r>
            <a:r>
              <a:rPr lang="en-US" altLang="zh-CN" sz="2000" b="0" dirty="0">
                <a:solidFill>
                  <a:srgbClr val="FF0000"/>
                </a:solidFill>
              </a:rPr>
              <a:t>&lt;</a:t>
            </a:r>
            <a:r>
              <a:rPr lang="zh-CN" altLang="en-US" sz="2000" b="0" dirty="0">
                <a:solidFill>
                  <a:srgbClr val="FF0000"/>
                </a:solidFill>
              </a:rPr>
              <a:t>标记名称</a:t>
            </a:r>
            <a:r>
              <a:rPr lang="en-US" altLang="zh-CN" sz="2000" b="0" dirty="0">
                <a:solidFill>
                  <a:srgbClr val="FF0000"/>
                </a:solidFill>
              </a:rPr>
              <a:t>/&gt;</a:t>
            </a:r>
          </a:p>
          <a:p>
            <a:pPr marL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/>
              <a:t>    </a:t>
            </a:r>
            <a:r>
              <a:rPr lang="zh-CN" altLang="en-US" sz="2000" b="0" dirty="0"/>
              <a:t>语法说明</a:t>
            </a:r>
          </a:p>
          <a:p>
            <a:pPr marL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/>
              <a:t>           最常用的单标记有</a:t>
            </a:r>
            <a:r>
              <a:rPr lang="en-US" altLang="zh-CN" sz="2000" b="0" dirty="0"/>
              <a:t>&lt;br&gt;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&lt;</a:t>
            </a:r>
            <a:r>
              <a:rPr lang="en-US" altLang="zh-CN" sz="2000" b="0" dirty="0" err="1"/>
              <a:t>hr</a:t>
            </a:r>
            <a:r>
              <a:rPr lang="en-US" altLang="zh-CN" sz="2000" b="0" dirty="0"/>
              <a:t>&gt;</a:t>
            </a:r>
            <a:r>
              <a:rPr lang="zh-CN" altLang="en-US" sz="2000" b="0" dirty="0"/>
              <a:t>。</a:t>
            </a:r>
            <a:r>
              <a:rPr lang="en-US" altLang="zh-CN" sz="2000" b="0" dirty="0"/>
              <a:t>&lt;br&gt;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&lt;br/&gt;</a:t>
            </a:r>
            <a:r>
              <a:rPr lang="zh-CN" altLang="en-US" sz="2000" b="0" dirty="0"/>
              <a:t>表示换行，</a:t>
            </a:r>
            <a:r>
              <a:rPr lang="en-US" altLang="zh-CN" sz="2000" b="0" dirty="0"/>
              <a:t>&lt;</a:t>
            </a:r>
            <a:r>
              <a:rPr lang="en-US" altLang="zh-CN" sz="2000" b="0" dirty="0" err="1"/>
              <a:t>hr</a:t>
            </a:r>
            <a:r>
              <a:rPr lang="en-US" altLang="zh-CN" sz="2000" b="0" dirty="0"/>
              <a:t>&gt;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&lt;</a:t>
            </a:r>
            <a:r>
              <a:rPr lang="en-US" altLang="zh-CN" sz="2000" b="0" dirty="0" err="1"/>
              <a:t>hr</a:t>
            </a:r>
            <a:r>
              <a:rPr lang="en-US" altLang="zh-CN" sz="2000" b="0" dirty="0"/>
              <a:t>/&gt;</a:t>
            </a:r>
            <a:r>
              <a:rPr lang="zh-CN" altLang="en-US" sz="2000" b="0" dirty="0"/>
              <a:t>表示水平分隔线。</a:t>
            </a:r>
          </a:p>
        </p:txBody>
      </p:sp>
    </p:spTree>
    <p:extLst>
      <p:ext uri="{BB962C8B-B14F-4D97-AF65-F5344CB8AC3E}">
        <p14:creationId xmlns:p14="http://schemas.microsoft.com/office/powerpoint/2010/main" val="152518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 HTML</a:t>
            </a:r>
            <a:r>
              <a:rPr lang="zh-CN" altLang="en-US" dirty="0"/>
              <a:t>基本语法（续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idx="1"/>
          </p:nvPr>
        </p:nvSpPr>
        <p:spPr>
          <a:xfrm>
            <a:off x="691358" y="819150"/>
            <a:ext cx="8356600" cy="3810000"/>
          </a:xfrm>
        </p:spPr>
        <p:txBody>
          <a:bodyPr/>
          <a:lstStyle/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b="0" dirty="0"/>
              <a:t>2.</a:t>
            </a:r>
            <a:r>
              <a:rPr lang="zh-CN" altLang="en-US" sz="2000" b="0" dirty="0"/>
              <a:t>成对标记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/>
              <a:t>          成对标记由开始标记和结束标记两部分组成，必须成对使用。开始标记也称为首标记，告诉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浏览器从此处开始执行该标记所表示的功能；结束标记也称为尾标记，告诉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浏览器在这里结束该标记。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基本语法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/>
              <a:t>          </a:t>
            </a:r>
            <a:r>
              <a:rPr lang="en-US" altLang="zh-CN" sz="2000" b="0" dirty="0">
                <a:solidFill>
                  <a:srgbClr val="FF0000"/>
                </a:solidFill>
              </a:rPr>
              <a:t>&lt;</a:t>
            </a:r>
            <a:r>
              <a:rPr lang="zh-CN" altLang="en-US" sz="2000" b="0" dirty="0">
                <a:solidFill>
                  <a:srgbClr val="FF0000"/>
                </a:solidFill>
              </a:rPr>
              <a:t>标记名称</a:t>
            </a:r>
            <a:r>
              <a:rPr lang="en-US" altLang="zh-CN" sz="2000" b="0" dirty="0">
                <a:solidFill>
                  <a:srgbClr val="FF0000"/>
                </a:solidFill>
              </a:rPr>
              <a:t>&gt;</a:t>
            </a:r>
            <a:r>
              <a:rPr lang="zh-CN" altLang="en-US" sz="2000" b="0" dirty="0">
                <a:solidFill>
                  <a:srgbClr val="FF0000"/>
                </a:solidFill>
              </a:rPr>
              <a:t>内容</a:t>
            </a:r>
            <a:r>
              <a:rPr lang="en-US" altLang="zh-CN" sz="2000" b="0" dirty="0">
                <a:solidFill>
                  <a:srgbClr val="FF0000"/>
                </a:solidFill>
              </a:rPr>
              <a:t>&lt;/</a:t>
            </a:r>
            <a:r>
              <a:rPr lang="zh-CN" altLang="en-US" sz="2000" b="0" dirty="0">
                <a:solidFill>
                  <a:srgbClr val="FF0000"/>
                </a:solidFill>
              </a:rPr>
              <a:t>标记名称</a:t>
            </a:r>
            <a:r>
              <a:rPr lang="en-US" altLang="zh-CN" sz="2000" b="0" dirty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语法说明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/>
              <a:t>          其中“内容”部分就是要被这对标记施加作用的部分。</a:t>
            </a:r>
            <a:endParaRPr lang="en-US" altLang="zh-CN" sz="2000" b="0" dirty="0"/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标记可以相互嵌套，但是不能交叉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/>
              <a:t>         </a:t>
            </a:r>
            <a:r>
              <a:rPr lang="en-US" altLang="zh-CN" sz="2000" b="0" dirty="0">
                <a:solidFill>
                  <a:srgbClr val="FF0000"/>
                </a:solidFill>
              </a:rPr>
              <a:t>&lt;h3&gt;&lt;i&gt;</a:t>
            </a:r>
            <a:r>
              <a:rPr lang="zh-CN" altLang="en-US" sz="2000" b="0" dirty="0">
                <a:solidFill>
                  <a:srgbClr val="FF0000"/>
                </a:solidFill>
              </a:rPr>
              <a:t>这是错误的交叉嵌套的代码</a:t>
            </a:r>
            <a:r>
              <a:rPr lang="en-US" altLang="zh-CN" sz="2000" b="0" dirty="0">
                <a:solidFill>
                  <a:srgbClr val="FF0000"/>
                </a:solidFill>
              </a:rPr>
              <a:t>&lt;/h3&gt;&lt;/i&gt;</a:t>
            </a:r>
            <a:r>
              <a:rPr lang="en-US" altLang="zh-CN" sz="2000" b="0" dirty="0"/>
              <a:t>   </a:t>
            </a:r>
            <a:r>
              <a:rPr lang="en-US" altLang="zh-CN" sz="2000" b="0" dirty="0">
                <a:solidFill>
                  <a:srgbClr val="CC0000"/>
                </a:solidFill>
                <a:ea typeface="华文琥珀" pitchFamily="2" charset="-122"/>
              </a:rPr>
              <a:t>×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b="0" dirty="0"/>
              <a:t>         </a:t>
            </a:r>
            <a:r>
              <a:rPr lang="en-US" altLang="zh-CN" sz="2000" b="0" dirty="0">
                <a:solidFill>
                  <a:srgbClr val="FF0000"/>
                </a:solidFill>
              </a:rPr>
              <a:t>&lt;h3&gt;&lt;i&gt;</a:t>
            </a:r>
            <a:r>
              <a:rPr lang="zh-CN" altLang="en-US" sz="2000" b="0" dirty="0">
                <a:solidFill>
                  <a:srgbClr val="FF0000"/>
                </a:solidFill>
              </a:rPr>
              <a:t>这是正确嵌套不交叉的代码</a:t>
            </a:r>
            <a:r>
              <a:rPr lang="en-US" altLang="zh-CN" sz="2000" b="0" dirty="0">
                <a:solidFill>
                  <a:srgbClr val="FF0000"/>
                </a:solidFill>
              </a:rPr>
              <a:t>&lt;/i&gt;&lt;/h3&gt;    </a:t>
            </a:r>
            <a:r>
              <a:rPr lang="en-US" altLang="zh-CN" sz="2000" b="0" dirty="0">
                <a:solidFill>
                  <a:srgbClr val="00FF00"/>
                </a:solidFill>
                <a:ea typeface="华文琥珀" pitchFamily="2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4951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属性语法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691358" y="895350"/>
            <a:ext cx="8300242" cy="2438400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zh-CN" altLang="en-US" sz="2000" b="0" dirty="0"/>
              <a:t>  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使用标记来描述网页，浏览器根据标记解释标记所包含内容的效果。每一个标记均定义了一个默认的显示效果，这些默认效果是通过标记的附加信息（也称为属性）来定义的。如果需要修改某一个效果，那就需要修改该标记附加信息。</a:t>
            </a:r>
            <a:endParaRPr lang="en-US" altLang="zh-CN" sz="2000" b="0" dirty="0"/>
          </a:p>
          <a:p>
            <a:pPr>
              <a:lnSpc>
                <a:spcPts val="2900"/>
              </a:lnSpc>
            </a:pPr>
            <a:r>
              <a:rPr lang="zh-CN" altLang="en-US" sz="2000" b="0" dirty="0">
                <a:latin typeface="Verdana" pitchFamily="34" charset="0"/>
                <a:ea typeface="黑体" pitchFamily="49" charset="-122"/>
              </a:rPr>
              <a:t>例如段落</a:t>
            </a:r>
            <a:r>
              <a:rPr lang="en-US" altLang="zh-CN" sz="2000" b="0" dirty="0">
                <a:latin typeface="Verdana" pitchFamily="34" charset="0"/>
                <a:ea typeface="黑体" pitchFamily="49" charset="-122"/>
              </a:rPr>
              <a:t>p</a:t>
            </a:r>
            <a:r>
              <a:rPr lang="zh-CN" altLang="en-US" sz="2000" b="0" dirty="0">
                <a:latin typeface="Verdana" pitchFamily="34" charset="0"/>
                <a:ea typeface="黑体" pitchFamily="49" charset="-122"/>
              </a:rPr>
              <a:t>标记默认内容是居左对齐，如果需要将段落居中对齐显示，  只需要设置对齐</a:t>
            </a:r>
            <a:r>
              <a:rPr lang="en-US" altLang="zh-CN" sz="2000" b="0" dirty="0">
                <a:latin typeface="Verdana" pitchFamily="34" charset="0"/>
                <a:ea typeface="黑体" pitchFamily="49" charset="-122"/>
              </a:rPr>
              <a:t>align</a:t>
            </a:r>
            <a:r>
              <a:rPr lang="zh-CN" altLang="en-US" sz="2000" b="0" dirty="0">
                <a:latin typeface="Verdana" pitchFamily="34" charset="0"/>
                <a:ea typeface="黑体" pitchFamily="49" charset="-122"/>
              </a:rPr>
              <a:t>属性。</a:t>
            </a:r>
            <a:r>
              <a:rPr lang="en-US" altLang="zh-CN" sz="1800" b="0" dirty="0">
                <a:latin typeface="Verdana" pitchFamily="34" charset="0"/>
                <a:ea typeface="黑体" pitchFamily="49" charset="-122"/>
              </a:rPr>
              <a:t>&lt;p align=“center”&gt;</a:t>
            </a:r>
            <a:r>
              <a:rPr lang="zh-CN" altLang="en-US" sz="1800" b="0" dirty="0">
                <a:latin typeface="Verdana" pitchFamily="34" charset="0"/>
                <a:ea typeface="黑体" pitchFamily="49" charset="-122"/>
              </a:rPr>
              <a:t>该段落居中显示</a:t>
            </a:r>
            <a:r>
              <a:rPr lang="en-US" altLang="zh-CN" sz="1800" b="0" dirty="0">
                <a:latin typeface="Verdana" pitchFamily="34" charset="0"/>
                <a:ea typeface="黑体" pitchFamily="49" charset="-122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71748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属性语法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691358" y="895350"/>
            <a:ext cx="8356600" cy="3810000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zh-CN" altLang="en-US" sz="2000" b="0" dirty="0"/>
              <a:t>基本语法 </a:t>
            </a:r>
            <a:endParaRPr lang="en-US" altLang="zh-CN" sz="2000" b="0" dirty="0"/>
          </a:p>
          <a:p>
            <a:pPr marL="0" indent="0">
              <a:lnSpc>
                <a:spcPts val="2900"/>
              </a:lnSpc>
              <a:buNone/>
            </a:pPr>
            <a:r>
              <a:rPr lang="en-US" altLang="zh-CN" sz="1800" b="0" dirty="0"/>
              <a:t>        &lt;</a:t>
            </a:r>
            <a:r>
              <a:rPr lang="zh-CN" altLang="en-US" sz="1800" b="0" dirty="0"/>
              <a:t>标记名称 属性</a:t>
            </a:r>
            <a:r>
              <a:rPr lang="en-US" altLang="zh-CN" sz="1800" b="0" dirty="0"/>
              <a:t>1=“</a:t>
            </a:r>
            <a:r>
              <a:rPr lang="zh-CN" altLang="en-US" sz="1800" b="0" dirty="0"/>
              <a:t>属性值</a:t>
            </a:r>
            <a:r>
              <a:rPr lang="en-US" altLang="zh-CN" sz="1800" b="0" dirty="0"/>
              <a:t>1” </a:t>
            </a:r>
            <a:r>
              <a:rPr lang="zh-CN" altLang="en-US" sz="1800" b="0" dirty="0"/>
              <a:t>属性</a:t>
            </a:r>
            <a:r>
              <a:rPr lang="en-US" altLang="zh-CN" sz="1800" b="0" dirty="0"/>
              <a:t>2=“</a:t>
            </a:r>
            <a:r>
              <a:rPr lang="zh-CN" altLang="en-US" sz="1800" b="0" dirty="0"/>
              <a:t>属性值</a:t>
            </a:r>
            <a:r>
              <a:rPr lang="en-US" altLang="zh-CN" sz="1800" b="0" dirty="0"/>
              <a:t>2” … </a:t>
            </a:r>
            <a:r>
              <a:rPr lang="zh-CN" altLang="en-US" sz="1800" b="0" dirty="0"/>
              <a:t>属性</a:t>
            </a:r>
            <a:r>
              <a:rPr lang="en-US" altLang="zh-CN" sz="1800" b="0" dirty="0"/>
              <a:t>n="</a:t>
            </a:r>
            <a:r>
              <a:rPr lang="zh-CN" altLang="en-US" sz="1800" b="0" dirty="0"/>
              <a:t>属性值</a:t>
            </a:r>
            <a:r>
              <a:rPr lang="en-US" altLang="zh-CN" sz="1800" b="0" dirty="0"/>
              <a:t>n"&gt;</a:t>
            </a:r>
          </a:p>
          <a:p>
            <a:pPr>
              <a:lnSpc>
                <a:spcPts val="2900"/>
              </a:lnSpc>
            </a:pPr>
            <a:r>
              <a:rPr lang="zh-CN" altLang="en-US" sz="2000" b="0" dirty="0"/>
              <a:t>语法说明</a:t>
            </a:r>
            <a:endParaRPr lang="en-US" altLang="zh-CN" sz="2000" b="0" dirty="0"/>
          </a:p>
          <a:p>
            <a:pPr marL="0" indent="0">
              <a:lnSpc>
                <a:spcPts val="2900"/>
              </a:lnSpc>
              <a:buNone/>
            </a:pPr>
            <a:r>
              <a:rPr lang="zh-CN" altLang="en-US" sz="2000" b="0" dirty="0"/>
              <a:t>        </a:t>
            </a:r>
            <a:r>
              <a:rPr lang="zh-CN" altLang="en-US" sz="1800" b="0" dirty="0"/>
              <a:t>属性应在开始标记（首标记）内定义，并且和标记名之间有一个空格分隔。例如，上例中</a:t>
            </a:r>
            <a:r>
              <a:rPr lang="en-US" altLang="zh-CN" sz="1800" b="0" dirty="0" err="1"/>
              <a:t>hr</a:t>
            </a:r>
            <a:r>
              <a:rPr lang="zh-CN" altLang="en-US" sz="1800" b="0" dirty="0"/>
              <a:t>标记中，</a:t>
            </a:r>
            <a:r>
              <a:rPr lang="en-US" altLang="zh-CN" sz="1800" b="0" dirty="0"/>
              <a:t>align</a:t>
            </a:r>
            <a:r>
              <a:rPr lang="zh-CN" altLang="en-US" sz="1800" b="0" dirty="0"/>
              <a:t>为属性，</a:t>
            </a:r>
            <a:r>
              <a:rPr lang="en-US" altLang="zh-CN" sz="1800" b="0" dirty="0"/>
              <a:t>center</a:t>
            </a:r>
            <a:r>
              <a:rPr lang="zh-CN" altLang="en-US" sz="1800" b="0" dirty="0"/>
              <a:t>为属性值，属性值可以直接书写，也可以使用双引号“”括起来。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   </a:t>
            </a:r>
            <a:r>
              <a:rPr lang="zh-CN" altLang="en-US" sz="1800" dirty="0"/>
              <a:t> 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&lt;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hr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 size="3" color="red" align="center"&gt;</a:t>
            </a:r>
          </a:p>
        </p:txBody>
      </p:sp>
    </p:spTree>
    <p:extLst>
      <p:ext uri="{BB962C8B-B14F-4D97-AF65-F5344CB8AC3E}">
        <p14:creationId xmlns:p14="http://schemas.microsoft.com/office/powerpoint/2010/main" val="332226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本章学习目标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95349"/>
            <a:ext cx="8356600" cy="373380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 dirty="0"/>
              <a:t>Web</a:t>
            </a:r>
            <a:r>
              <a:rPr lang="zh-CN" altLang="en-US" sz="2200" dirty="0"/>
              <a:t>前端开发工程师应掌握以下内容：</a:t>
            </a:r>
          </a:p>
          <a:p>
            <a:r>
              <a:rPr lang="zh-CN" altLang="en-US" sz="2200" dirty="0"/>
              <a:t>了解</a:t>
            </a:r>
            <a:r>
              <a:rPr lang="en-US" altLang="zh-CN" sz="2200" dirty="0"/>
              <a:t>HTML </a:t>
            </a:r>
            <a:r>
              <a:rPr lang="zh-CN" altLang="en-US" sz="2200" dirty="0"/>
              <a:t>文档的基本结构；               </a:t>
            </a:r>
          </a:p>
          <a:p>
            <a:r>
              <a:rPr lang="zh-CN" altLang="en-US" sz="2200" dirty="0"/>
              <a:t>理解标记类型、标记语法；</a:t>
            </a:r>
          </a:p>
          <a:p>
            <a:r>
              <a:rPr lang="zh-CN" altLang="en-US" sz="2200" dirty="0"/>
              <a:t>学会</a:t>
            </a:r>
            <a:r>
              <a:rPr lang="en-US" altLang="zh-CN" sz="2200" dirty="0"/>
              <a:t>body</a:t>
            </a:r>
            <a:r>
              <a:rPr lang="zh-CN" altLang="en-US" sz="2200" dirty="0"/>
              <a:t>标记的属性的设置方法；</a:t>
            </a:r>
          </a:p>
          <a:p>
            <a:r>
              <a:rPr lang="zh-CN" altLang="en-US" sz="2200" dirty="0"/>
              <a:t>学会给网页添加注释；</a:t>
            </a:r>
          </a:p>
          <a:p>
            <a:r>
              <a:rPr lang="zh-CN" altLang="en-US" sz="2200" dirty="0"/>
              <a:t>理解</a:t>
            </a:r>
            <a:r>
              <a:rPr lang="en-US" altLang="zh-CN" sz="2200" dirty="0"/>
              <a:t>meta</a:t>
            </a:r>
            <a:r>
              <a:rPr lang="zh-CN" altLang="en-US" sz="2200" dirty="0"/>
              <a:t>元信息的作用；</a:t>
            </a:r>
          </a:p>
          <a:p>
            <a:r>
              <a:rPr lang="zh-CN" altLang="en-US" sz="2200" dirty="0"/>
              <a:t>了解</a:t>
            </a:r>
            <a:r>
              <a:rPr lang="en-US" altLang="zh-CN" sz="2200" dirty="0"/>
              <a:t>HTML</a:t>
            </a:r>
            <a:r>
              <a:rPr lang="zh-CN" altLang="en-US" sz="2200" dirty="0"/>
              <a:t>文档类型。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属性语法</a:t>
            </a:r>
            <a:r>
              <a:rPr lang="en-US" altLang="zh-CN" dirty="0"/>
              <a:t>-</a:t>
            </a:r>
            <a:r>
              <a:rPr lang="zh-CN" altLang="en-US" dirty="0"/>
              <a:t>案例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2038350"/>
            <a:ext cx="8305800" cy="2590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h2{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text-align:center;background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:#6699ff;padding:20px;}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&lt;/style&gt;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&lt;/head&gt;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&lt;body background="" text="red"&gt;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&lt;h2 align="center"&gt;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新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年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寄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语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&lt;/h3&gt;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&lt;hr size="2" color="#6600ff" width="100%"/&gt;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&lt;p align="left"&gt;&amp;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轻轻送上我忠诚的祈求和祝愿，祈求分别的时光象流水瞬间逝去，祝愿再会时，紧握的手中溢满友情和青春的力量。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 align="right"&gt;&amp;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有一种跌倒叫站起，有一种失落叫收获，有一种失败叫成功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——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坚强些，朋友，明天将属于你！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	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zh-CN" altLang="zh-CN" sz="1400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28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844353"/>
            <a:ext cx="3624263" cy="11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609600" y="971550"/>
            <a:ext cx="43434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edu_2_4_1.html --&gt;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&lt;title&gt;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标记语法及属性语法应用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&lt;style type="t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1047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8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8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build="p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</a:t>
            </a:r>
            <a:r>
              <a:rPr lang="zh-CN" altLang="en-US" dirty="0"/>
              <a:t>注释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95350"/>
            <a:ext cx="8356600" cy="3810000"/>
          </a:xfrm>
        </p:spPr>
        <p:txBody>
          <a:bodyPr/>
          <a:lstStyle/>
          <a:p>
            <a:pPr marL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b="0" dirty="0"/>
              <a:t>HTML</a:t>
            </a:r>
            <a:r>
              <a:rPr lang="zh-CN" altLang="en-US" sz="2000" b="0" dirty="0"/>
              <a:t>代码中添加注释的方法有</a:t>
            </a:r>
            <a:r>
              <a:rPr lang="en-US" altLang="zh-CN" sz="2000" b="0" dirty="0"/>
              <a:t>2</a:t>
            </a:r>
            <a:r>
              <a:rPr lang="zh-CN" altLang="en-US" sz="2000" b="0" dirty="0"/>
              <a:t>种：</a:t>
            </a:r>
          </a:p>
          <a:p>
            <a:pPr marL="358775" indent="92075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rgbClr val="FF0000"/>
                </a:solidFill>
              </a:rPr>
              <a:t>&lt;!-- </a:t>
            </a:r>
            <a:r>
              <a:rPr lang="zh-CN" altLang="en-US" sz="2000" b="0" dirty="0">
                <a:solidFill>
                  <a:srgbClr val="FF0000"/>
                </a:solidFill>
              </a:rPr>
              <a:t>注释信息 </a:t>
            </a:r>
            <a:r>
              <a:rPr lang="en-US" altLang="zh-CN" sz="2000" b="0" dirty="0">
                <a:solidFill>
                  <a:srgbClr val="FF0000"/>
                </a:solidFill>
              </a:rPr>
              <a:t>--&gt;</a:t>
            </a:r>
          </a:p>
          <a:p>
            <a:pPr marL="358775" indent="92075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rgbClr val="FF0000"/>
                </a:solidFill>
              </a:rPr>
              <a:t>&lt;comment&gt;</a:t>
            </a:r>
            <a:r>
              <a:rPr lang="zh-CN" altLang="en-US" sz="2000" b="0" dirty="0">
                <a:solidFill>
                  <a:srgbClr val="FF0000"/>
                </a:solidFill>
              </a:rPr>
              <a:t>注释信息</a:t>
            </a:r>
            <a:r>
              <a:rPr lang="en-US" altLang="zh-CN" sz="2000" b="0" dirty="0">
                <a:solidFill>
                  <a:srgbClr val="FF0000"/>
                </a:solidFill>
              </a:rPr>
              <a:t>&lt;/comment&gt;</a:t>
            </a:r>
          </a:p>
          <a:p>
            <a:pPr marL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b="0" dirty="0"/>
              <a:t>1.&lt;!-- </a:t>
            </a:r>
            <a:r>
              <a:rPr lang="zh-CN" altLang="en-US" sz="2000" b="0" dirty="0"/>
              <a:t>注释信息 </a:t>
            </a:r>
            <a:r>
              <a:rPr lang="en-US" altLang="zh-CN" sz="2000" b="0" dirty="0"/>
              <a:t>--&gt;</a:t>
            </a:r>
          </a:p>
          <a:p>
            <a:pPr marL="358775" indent="358775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基本语法</a:t>
            </a:r>
          </a:p>
          <a:p>
            <a:pPr marL="358775" indent="3587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&lt;!-- </a:t>
            </a:r>
            <a:r>
              <a:rPr lang="zh-CN" altLang="en-US" sz="2000" b="0" dirty="0">
                <a:solidFill>
                  <a:srgbClr val="FF0000"/>
                </a:solidFill>
              </a:rPr>
              <a:t>显示一个段落  </a:t>
            </a:r>
            <a:r>
              <a:rPr lang="en-US" altLang="zh-CN" sz="2000" b="0" dirty="0">
                <a:solidFill>
                  <a:srgbClr val="FF0000"/>
                </a:solidFill>
              </a:rPr>
              <a:t>--&gt;</a:t>
            </a:r>
          </a:p>
          <a:p>
            <a:pPr marL="358775" indent="358775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/>
              <a:t> </a:t>
            </a:r>
            <a:r>
              <a:rPr lang="zh-CN" altLang="en-US" sz="2000" b="0" dirty="0"/>
              <a:t>语法说明</a:t>
            </a:r>
          </a:p>
          <a:p>
            <a:pPr marL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/>
              <a:t>       以左尖括号和感叹号组合开始（</a:t>
            </a:r>
            <a:r>
              <a:rPr lang="en-US" altLang="zh-CN" sz="2000" b="0" dirty="0"/>
              <a:t>&lt;!--</a:t>
            </a:r>
            <a:r>
              <a:rPr lang="zh-CN" altLang="en-US" sz="2000" b="0" dirty="0"/>
              <a:t>），以右尖括号（</a:t>
            </a:r>
            <a:r>
              <a:rPr lang="en-US" altLang="zh-CN" sz="2000" b="0" dirty="0"/>
              <a:t>--&gt;</a:t>
            </a:r>
            <a:r>
              <a:rPr lang="zh-CN" altLang="en-US" sz="2000" b="0" dirty="0"/>
              <a:t>）结束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dirty="0">
                <a:solidFill>
                  <a:srgbClr val="0000FA"/>
                </a:solidFill>
              </a:rPr>
              <a:t>                        案例</a:t>
            </a:r>
            <a:r>
              <a:rPr lang="en-US" altLang="zh-CN" sz="2000" b="0" dirty="0">
                <a:solidFill>
                  <a:srgbClr val="0000FA"/>
                </a:solidFill>
              </a:rPr>
              <a:t>edu_2_5_1.html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4219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</a:t>
            </a:r>
            <a:r>
              <a:rPr lang="zh-CN" altLang="en-US" dirty="0"/>
              <a:t>注释（续）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idx="1"/>
          </p:nvPr>
        </p:nvSpPr>
        <p:spPr>
          <a:xfrm>
            <a:off x="691358" y="895350"/>
            <a:ext cx="8356600" cy="3810000"/>
          </a:xfrm>
        </p:spPr>
        <p:txBody>
          <a:bodyPr/>
          <a:lstStyle/>
          <a:p>
            <a:pPr>
              <a:lnSpc>
                <a:spcPts val="2800"/>
              </a:lnSpc>
              <a:buNone/>
            </a:pPr>
            <a:r>
              <a:rPr lang="en-US" altLang="zh-CN" sz="2000" b="0" dirty="0"/>
              <a:t>2.&lt;comment&gt; &lt;/comment&gt;</a:t>
            </a:r>
            <a:r>
              <a:rPr lang="zh-CN" altLang="en-US" sz="2000" b="0" dirty="0"/>
              <a:t>标记</a:t>
            </a:r>
          </a:p>
          <a:p>
            <a:pPr>
              <a:lnSpc>
                <a:spcPts val="2800"/>
              </a:lnSpc>
            </a:pPr>
            <a:r>
              <a:rPr lang="zh-CN" altLang="en-US" sz="2000" b="0" dirty="0"/>
              <a:t>基本语法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  &lt;comment&gt;</a:t>
            </a:r>
            <a:r>
              <a:rPr lang="zh-CN" altLang="en-US" sz="2000" b="0" dirty="0">
                <a:solidFill>
                  <a:srgbClr val="FF0000"/>
                </a:solidFill>
              </a:rPr>
              <a:t>显示一个段落</a:t>
            </a:r>
            <a:r>
              <a:rPr lang="en-US" altLang="zh-CN" sz="2000" b="0" dirty="0">
                <a:solidFill>
                  <a:srgbClr val="FF0000"/>
                </a:solidFill>
              </a:rPr>
              <a:t>&lt;/comment&gt;</a:t>
            </a:r>
          </a:p>
          <a:p>
            <a:pPr>
              <a:lnSpc>
                <a:spcPts val="2800"/>
              </a:lnSpc>
            </a:pPr>
            <a:r>
              <a:rPr lang="en-US" altLang="zh-CN" sz="2000" b="0" dirty="0"/>
              <a:t> </a:t>
            </a:r>
            <a:r>
              <a:rPr lang="zh-CN" altLang="en-US" sz="2000" b="0" dirty="0"/>
              <a:t>语法说明 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000" b="0" dirty="0"/>
              <a:t>     comment</a:t>
            </a:r>
            <a:r>
              <a:rPr lang="zh-CN" altLang="en-US" sz="2000" b="0" dirty="0"/>
              <a:t>标记是成对标记，以</a:t>
            </a:r>
            <a:r>
              <a:rPr lang="en-US" altLang="zh-CN" sz="2000" b="0" dirty="0"/>
              <a:t>&lt;comment&gt;</a:t>
            </a:r>
            <a:r>
              <a:rPr lang="zh-CN" altLang="en-US" sz="2000" b="0" dirty="0"/>
              <a:t>开始，以</a:t>
            </a:r>
            <a:r>
              <a:rPr lang="en-US" altLang="zh-CN" sz="2000" b="0" dirty="0"/>
              <a:t>&lt;/comment&gt;</a:t>
            </a:r>
            <a:r>
              <a:rPr lang="zh-CN" altLang="en-US" sz="2000" b="0" dirty="0"/>
              <a:t>结束。标记包围的信息为注释内容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但在高版本的浏览器中均显示在页面上，建议不使用此注释标记。 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zh-CN" altLang="en-US" sz="2000" b="0" dirty="0"/>
              <a:t>      </a:t>
            </a:r>
            <a:r>
              <a:rPr lang="en-US" altLang="zh-CN" sz="2000" b="0" dirty="0">
                <a:solidFill>
                  <a:srgbClr val="0000FA"/>
                </a:solidFill>
              </a:rPr>
              <a:t>&lt;comment&gt;</a:t>
            </a:r>
            <a:r>
              <a:rPr lang="zh-CN" altLang="en-US" sz="2000" b="0" dirty="0">
                <a:solidFill>
                  <a:srgbClr val="0000FA"/>
                </a:solidFill>
              </a:rPr>
              <a:t>显示一个段落</a:t>
            </a:r>
            <a:r>
              <a:rPr lang="en-US" altLang="zh-CN" sz="2000" b="0" dirty="0">
                <a:solidFill>
                  <a:srgbClr val="0000FA"/>
                </a:solidFill>
              </a:rPr>
              <a:t>&lt;/comment&gt;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/>
              <a:t>      </a:t>
            </a:r>
            <a:endParaRPr lang="en-US" altLang="zh-CN" sz="2200" b="0" dirty="0">
              <a:solidFill>
                <a:srgbClr val="0000FA"/>
              </a:solidFill>
            </a:endParaRPr>
          </a:p>
          <a:p>
            <a:endParaRPr lang="en-US" altLang="zh-CN" dirty="0">
              <a:solidFill>
                <a:srgbClr val="0000FA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8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 HTML</a:t>
            </a:r>
            <a:r>
              <a:rPr lang="zh-CN" altLang="en-US" dirty="0"/>
              <a:t>文档编写规范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91358" y="895350"/>
            <a:ext cx="8452642" cy="3810000"/>
          </a:xfrm>
        </p:spPr>
        <p:txBody>
          <a:bodyPr/>
          <a:lstStyle/>
          <a:p>
            <a:pPr>
              <a:lnSpc>
                <a:spcPts val="2600"/>
              </a:lnSpc>
              <a:buFont typeface="Wingdings" pitchFamily="2" charset="2"/>
              <a:buNone/>
            </a:pPr>
            <a:r>
              <a:rPr lang="en-US" altLang="zh-CN" sz="2000" dirty="0"/>
              <a:t>2.6.1  HTML</a:t>
            </a:r>
            <a:r>
              <a:rPr lang="zh-CN" altLang="en-US" sz="2000" dirty="0"/>
              <a:t>页面编码基本规范</a:t>
            </a:r>
          </a:p>
          <a:p>
            <a:pPr marL="0" indent="3587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1. </a:t>
            </a:r>
            <a:r>
              <a:rPr lang="zh-CN" altLang="en-US" sz="2000" b="0" dirty="0"/>
              <a:t>所有标记均以“</a:t>
            </a:r>
            <a:r>
              <a:rPr lang="en-US" altLang="zh-CN" sz="2000" b="0" dirty="0"/>
              <a:t>&lt;”</a:t>
            </a:r>
            <a:r>
              <a:rPr lang="zh-CN" altLang="en-US" sz="2000" b="0" dirty="0"/>
              <a:t>开始、以“</a:t>
            </a:r>
            <a:r>
              <a:rPr lang="en-US" altLang="zh-CN" sz="2000" b="0" dirty="0"/>
              <a:t>&gt;”</a:t>
            </a:r>
            <a:r>
              <a:rPr lang="zh-CN" altLang="en-US" sz="2000" b="0" dirty="0"/>
              <a:t>结束。 </a:t>
            </a:r>
          </a:p>
          <a:p>
            <a:pPr marL="0" indent="3587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2. </a:t>
            </a:r>
            <a:r>
              <a:rPr lang="zh-CN" altLang="en-US" sz="2000" b="0" dirty="0"/>
              <a:t>根据标记类型，正确输入标记，单个标记最好在右尖括号前加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个斜杠“</a:t>
            </a:r>
            <a:r>
              <a:rPr lang="en-US" altLang="zh-CN" sz="2000" b="0" dirty="0"/>
              <a:t>/”</a:t>
            </a:r>
            <a:r>
              <a:rPr lang="zh-CN" altLang="en-US" sz="2000" b="0" dirty="0"/>
              <a:t>，如换行标记是单标记</a:t>
            </a:r>
            <a:r>
              <a:rPr lang="en-US" altLang="zh-CN" sz="2000" b="0" dirty="0"/>
              <a:t>&lt;br/&gt;</a:t>
            </a:r>
            <a:r>
              <a:rPr lang="zh-CN" altLang="en-US" sz="2000" b="0" dirty="0"/>
              <a:t>，成对标记最好同时输入起始标记和结束标记，以免忘记。</a:t>
            </a:r>
          </a:p>
          <a:p>
            <a:pPr marL="0" indent="3587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3. </a:t>
            </a:r>
            <a:r>
              <a:rPr lang="zh-CN" altLang="en-US" sz="2000" b="0" dirty="0"/>
              <a:t>标记可以嵌套使用，但不能交叉使用。 </a:t>
            </a:r>
          </a:p>
          <a:p>
            <a:pPr marL="0" indent="3587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4. </a:t>
            </a:r>
            <a:r>
              <a:rPr lang="zh-CN" altLang="en-US" sz="2000" b="0" dirty="0"/>
              <a:t>在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代码中不区分大小写。</a:t>
            </a:r>
            <a:endParaRPr lang="en-US" altLang="zh-CN" sz="2000" b="0" dirty="0"/>
          </a:p>
          <a:p>
            <a:pPr marL="0" indent="3587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5. </a:t>
            </a:r>
            <a:r>
              <a:rPr lang="zh-CN" altLang="en-US" sz="2000" b="0" dirty="0"/>
              <a:t>代码中包含任意多的回车符和空格在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页面显示时均不起作用。需要时可使用</a:t>
            </a:r>
            <a:r>
              <a:rPr lang="en-US" altLang="zh-CN" sz="2000" b="0" dirty="0"/>
              <a:t>&lt;</a:t>
            </a:r>
            <a:r>
              <a:rPr lang="en-US" altLang="zh-CN" sz="2000" b="0" dirty="0" err="1"/>
              <a:t>br</a:t>
            </a:r>
            <a:r>
              <a:rPr lang="en-US" altLang="zh-CN" sz="2000" b="0" dirty="0"/>
              <a:t>/&gt;</a:t>
            </a:r>
            <a:r>
              <a:rPr lang="zh-CN" altLang="en-US" sz="2000" b="0" dirty="0"/>
              <a:t>和</a:t>
            </a:r>
            <a:r>
              <a:rPr lang="en-US" altLang="zh-CN" sz="2000" b="0" dirty="0"/>
              <a:t>&amp;</a:t>
            </a:r>
            <a:r>
              <a:rPr lang="en-US" altLang="zh-CN" sz="2000" b="0" dirty="0" err="1"/>
              <a:t>nbsp</a:t>
            </a:r>
            <a:r>
              <a:rPr lang="zh-CN" altLang="en-US" sz="2000" b="0" dirty="0"/>
              <a:t>来实现换行和插入空格</a:t>
            </a:r>
          </a:p>
        </p:txBody>
      </p:sp>
    </p:spTree>
    <p:extLst>
      <p:ext uri="{BB962C8B-B14F-4D97-AF65-F5344CB8AC3E}">
        <p14:creationId xmlns:p14="http://schemas.microsoft.com/office/powerpoint/2010/main" val="183463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 HTML</a:t>
            </a:r>
            <a:r>
              <a:rPr lang="zh-CN" altLang="en-US" dirty="0"/>
              <a:t>文档编写规范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91358" y="895350"/>
            <a:ext cx="8356600" cy="3810000"/>
          </a:xfrm>
        </p:spPr>
        <p:txBody>
          <a:bodyPr/>
          <a:lstStyle/>
          <a:p>
            <a:pPr>
              <a:lnSpc>
                <a:spcPts val="2600"/>
              </a:lnSpc>
              <a:buFont typeface="Wingdings" pitchFamily="2" charset="2"/>
              <a:buNone/>
            </a:pPr>
            <a:r>
              <a:rPr lang="en-US" altLang="zh-CN" sz="2000" dirty="0"/>
              <a:t>2.6.1  HTML</a:t>
            </a:r>
            <a:r>
              <a:rPr lang="zh-CN" altLang="en-US" sz="2000" dirty="0"/>
              <a:t>页面编码基本规范</a:t>
            </a:r>
          </a:p>
          <a:p>
            <a:pPr marL="0" indent="3587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6. </a:t>
            </a:r>
            <a:r>
              <a:rPr lang="zh-CN" altLang="en-US" sz="2000" b="0" dirty="0"/>
              <a:t>标记中可以设置各种属性，属性值建议用双引号标注起来 </a:t>
            </a:r>
          </a:p>
          <a:p>
            <a:pPr marL="0" indent="3587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7. </a:t>
            </a:r>
            <a:r>
              <a:rPr lang="zh-CN" altLang="en-US" sz="2000" b="0" dirty="0"/>
              <a:t>书写开始与结束标记时，在左尖括号与标记名或与斜杠“</a:t>
            </a:r>
            <a:r>
              <a:rPr lang="en-US" altLang="zh-CN" sz="2000" b="0" dirty="0"/>
              <a:t>/”</a:t>
            </a:r>
            <a:r>
              <a:rPr lang="zh-CN" altLang="en-US" sz="2000" b="0" dirty="0"/>
              <a:t>之间不能留有多余空格，否则浏览器标记不能识别，导致错误标记直接显示在页面上，影响页面美观效果。</a:t>
            </a:r>
            <a:endParaRPr lang="en-US" altLang="zh-CN" sz="2000" b="0" dirty="0"/>
          </a:p>
          <a:p>
            <a:pPr marL="0" indent="358775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8. </a:t>
            </a:r>
            <a:r>
              <a:rPr lang="zh-CN" altLang="en-US" sz="2000" b="0" dirty="0"/>
              <a:t>编写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代码时，应该使用锯齿结构，即采用缩进风格，使代码结构清晰，便于理解和分析页面的结构，便于代码后期阅读和维护。 </a:t>
            </a:r>
          </a:p>
        </p:txBody>
      </p:sp>
    </p:spTree>
    <p:extLst>
      <p:ext uri="{BB962C8B-B14F-4D97-AF65-F5344CB8AC3E}">
        <p14:creationId xmlns:p14="http://schemas.microsoft.com/office/powerpoint/2010/main" val="410460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 HTML</a:t>
            </a:r>
            <a:r>
              <a:rPr lang="zh-CN" altLang="en-US" dirty="0"/>
              <a:t>文档编写规范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895350"/>
            <a:ext cx="8356600" cy="3810000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dirty="0"/>
              <a:t>2.6.2 HTML</a:t>
            </a:r>
            <a:r>
              <a:rPr lang="zh-CN" altLang="en-US" sz="2000" dirty="0"/>
              <a:t>文档命名规则</a:t>
            </a:r>
          </a:p>
          <a:p>
            <a:pPr marL="536575" indent="-274638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/>
              <a:t>1.</a:t>
            </a:r>
            <a:r>
              <a:rPr lang="zh-CN" altLang="en-US" sz="2000" b="0" dirty="0"/>
              <a:t>文档的扩展名为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或者</a:t>
            </a:r>
            <a:r>
              <a:rPr lang="en-US" altLang="zh-CN" sz="2000" b="0" dirty="0" err="1"/>
              <a:t>htm</a:t>
            </a:r>
            <a:r>
              <a:rPr lang="zh-CN" altLang="en-US" sz="2000" b="0" dirty="0"/>
              <a:t>，建议统一用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作为文件名的后缀。</a:t>
            </a:r>
          </a:p>
          <a:p>
            <a:pPr marL="536575" indent="-274638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/>
              <a:t>2.</a:t>
            </a:r>
            <a:r>
              <a:rPr lang="zh-CN" altLang="en-US" sz="2000" b="0" dirty="0"/>
              <a:t>文档名中只可由英文字母、数字或下划线组成，建议以字母或下划线开始。</a:t>
            </a:r>
          </a:p>
          <a:p>
            <a:pPr marL="536575" indent="-274638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/>
              <a:t>3.</a:t>
            </a:r>
            <a:r>
              <a:rPr lang="zh-CN" altLang="en-US" sz="2000" b="0" dirty="0"/>
              <a:t>文档名中不能包含特殊符号，如空格、</a:t>
            </a:r>
            <a:r>
              <a:rPr lang="en-US" altLang="zh-CN" sz="2000" b="0" dirty="0"/>
              <a:t>$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&amp;</a:t>
            </a:r>
            <a:r>
              <a:rPr lang="zh-CN" altLang="en-US" sz="2000" b="0" dirty="0"/>
              <a:t>等。</a:t>
            </a:r>
          </a:p>
          <a:p>
            <a:pPr marL="536575" indent="-274638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/>
              <a:t>4.</a:t>
            </a:r>
            <a:r>
              <a:rPr lang="zh-CN" altLang="en-US" sz="2000" b="0" dirty="0"/>
              <a:t>文档名区分大小写。</a:t>
            </a:r>
          </a:p>
          <a:p>
            <a:pPr marL="536575" indent="-274638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/>
              <a:t>5.Web</a:t>
            </a:r>
            <a:r>
              <a:rPr lang="zh-CN" altLang="en-US" sz="2000" b="0" dirty="0"/>
              <a:t>服务器主页一般是</a:t>
            </a:r>
            <a:r>
              <a:rPr lang="en-US" altLang="zh-CN" sz="2000" b="0" dirty="0"/>
              <a:t>index.html</a:t>
            </a:r>
            <a:r>
              <a:rPr lang="zh-CN" altLang="en-US" sz="2000" b="0" dirty="0"/>
              <a:t>或</a:t>
            </a:r>
            <a:r>
              <a:rPr lang="en-US" altLang="zh-CN" sz="2000" b="0" dirty="0"/>
              <a:t>default.html</a:t>
            </a:r>
            <a:r>
              <a:rPr lang="zh-CN" altLang="en-US" sz="2000" b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7564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 HTML</a:t>
            </a:r>
            <a:r>
              <a:rPr lang="zh-CN" altLang="en-US" dirty="0"/>
              <a:t>文档类型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91358" y="895350"/>
            <a:ext cx="8356600" cy="3810000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b="0" dirty="0"/>
              <a:t>2.7.1 &lt;!DOCTYPE&gt;</a:t>
            </a:r>
            <a:r>
              <a:rPr lang="zh-CN" altLang="en-US" sz="2000" b="0" dirty="0"/>
              <a:t>标记</a:t>
            </a:r>
          </a:p>
          <a:p>
            <a:pPr marL="363538" indent="-276225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基本语法</a:t>
            </a:r>
          </a:p>
          <a:p>
            <a:pPr marL="363538" indent="-276225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/>
              <a:t>          </a:t>
            </a:r>
            <a:r>
              <a:rPr lang="en-US" altLang="zh-CN" sz="2000" b="0" dirty="0">
                <a:solidFill>
                  <a:srgbClr val="FF0000"/>
                </a:solidFill>
              </a:rPr>
              <a:t>&lt;!DOCTYPE element-name DTD-type DTD-name DTD-</a:t>
            </a:r>
            <a:r>
              <a:rPr lang="en-US" altLang="zh-CN" sz="2000" b="0" dirty="0" err="1">
                <a:solidFill>
                  <a:srgbClr val="FF0000"/>
                </a:solidFill>
              </a:rPr>
              <a:t>url</a:t>
            </a:r>
            <a:r>
              <a:rPr lang="en-US" altLang="zh-CN" sz="2000" b="0" dirty="0">
                <a:solidFill>
                  <a:srgbClr val="FF0000"/>
                </a:solidFill>
              </a:rPr>
              <a:t>&gt;</a:t>
            </a:r>
          </a:p>
          <a:p>
            <a:pPr marL="363538" indent="-276225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语法说明</a:t>
            </a:r>
          </a:p>
          <a:p>
            <a:pPr marL="363538" indent="-276225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dirty="0"/>
              <a:t>          </a:t>
            </a:r>
            <a:r>
              <a:rPr lang="en-US" altLang="zh-CN" sz="2000" b="0" dirty="0"/>
              <a:t>&lt;!DOCTYPE &gt;</a:t>
            </a:r>
            <a:r>
              <a:rPr lang="zh-CN" altLang="en-US" sz="2000" b="0" dirty="0"/>
              <a:t>表示开始声明</a:t>
            </a:r>
            <a:r>
              <a:rPr lang="en-US" altLang="zh-CN" sz="2000" b="0" dirty="0"/>
              <a:t>DTD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Document Type Definition</a:t>
            </a:r>
            <a:r>
              <a:rPr lang="zh-CN" altLang="en-US" sz="2000" b="0" dirty="0"/>
              <a:t>文档类型定义），其中</a:t>
            </a:r>
            <a:r>
              <a:rPr lang="en-US" altLang="zh-CN" sz="2000" b="0" dirty="0"/>
              <a:t>DOCTYPE</a:t>
            </a:r>
            <a:r>
              <a:rPr lang="zh-CN" altLang="en-US" sz="2000" b="0" dirty="0"/>
              <a:t>是关键字。</a:t>
            </a:r>
            <a:r>
              <a:rPr lang="en-US" altLang="zh-CN" sz="2000" b="0" dirty="0"/>
              <a:t>element-name</a:t>
            </a:r>
            <a:r>
              <a:rPr lang="zh-CN" altLang="en-US" sz="2000" b="0" dirty="0"/>
              <a:t>指定该</a:t>
            </a:r>
            <a:r>
              <a:rPr lang="en-US" altLang="zh-CN" sz="2000" b="0" dirty="0"/>
              <a:t>DTD</a:t>
            </a:r>
            <a:r>
              <a:rPr lang="zh-CN" altLang="en-US" sz="2000" b="0" dirty="0"/>
              <a:t>的根元素名称。</a:t>
            </a:r>
            <a:r>
              <a:rPr lang="en-US" altLang="zh-CN" sz="2000" b="0" dirty="0"/>
              <a:t>DTD-type</a:t>
            </a:r>
            <a:r>
              <a:rPr lang="zh-CN" altLang="en-US" sz="2000" b="0" dirty="0"/>
              <a:t>指定该</a:t>
            </a:r>
            <a:r>
              <a:rPr lang="en-US" altLang="zh-CN" sz="2000" b="0" dirty="0"/>
              <a:t>DTD</a:t>
            </a:r>
            <a:r>
              <a:rPr lang="zh-CN" altLang="en-US" sz="2000" b="0" dirty="0"/>
              <a:t>是属于标准公用的还是私人制定的。设置为</a:t>
            </a:r>
            <a:r>
              <a:rPr lang="en-US" altLang="zh-CN" sz="2000" b="0" dirty="0"/>
              <a:t>PUBLIC</a:t>
            </a:r>
            <a:r>
              <a:rPr lang="zh-CN" altLang="en-US" sz="2000" b="0" dirty="0"/>
              <a:t>则表示该</a:t>
            </a:r>
            <a:r>
              <a:rPr lang="en-US" altLang="zh-CN" sz="2000" b="0" dirty="0"/>
              <a:t>DTD</a:t>
            </a:r>
            <a:r>
              <a:rPr lang="zh-CN" altLang="en-US" sz="2000" b="0" dirty="0"/>
              <a:t>是标准公用的，设置为</a:t>
            </a:r>
            <a:r>
              <a:rPr lang="en-US" altLang="zh-CN" sz="2000" b="0" dirty="0"/>
              <a:t>SYSTEM</a:t>
            </a:r>
            <a:r>
              <a:rPr lang="zh-CN" altLang="en-US" sz="2000" b="0" dirty="0"/>
              <a:t>则表示私人制定的。</a:t>
            </a:r>
            <a:r>
              <a:rPr lang="en-US" altLang="zh-CN" sz="2000" b="0" dirty="0"/>
              <a:t>DTD-name</a:t>
            </a:r>
            <a:r>
              <a:rPr lang="zh-CN" altLang="en-US" sz="2000" b="0" dirty="0"/>
              <a:t>指定该</a:t>
            </a:r>
            <a:r>
              <a:rPr lang="en-US" altLang="zh-CN" sz="2000" b="0" dirty="0"/>
              <a:t>DTD</a:t>
            </a:r>
            <a:r>
              <a:rPr lang="zh-CN" altLang="en-US" sz="2000" b="0" dirty="0"/>
              <a:t>的文件名称。</a:t>
            </a:r>
            <a:r>
              <a:rPr lang="en-US" altLang="zh-CN" sz="2000" b="0" dirty="0"/>
              <a:t>DTD-</a:t>
            </a:r>
            <a:r>
              <a:rPr lang="en-US" altLang="zh-CN" sz="2000" b="0" dirty="0" err="1"/>
              <a:t>url</a:t>
            </a:r>
            <a:r>
              <a:rPr lang="zh-CN" altLang="en-US" sz="2000" b="0" dirty="0"/>
              <a:t>指定该</a:t>
            </a:r>
            <a:r>
              <a:rPr lang="en-US" altLang="zh-CN" sz="2000" b="0" dirty="0"/>
              <a:t>DTD</a:t>
            </a:r>
            <a:r>
              <a:rPr lang="zh-CN" altLang="en-US" sz="2000" b="0" dirty="0"/>
              <a:t>文件所在的</a:t>
            </a:r>
            <a:r>
              <a:rPr lang="en-US" altLang="zh-CN" sz="2000" b="0" dirty="0"/>
              <a:t>URL</a:t>
            </a:r>
            <a:r>
              <a:rPr lang="zh-CN" altLang="en-US" sz="2000" b="0" dirty="0"/>
              <a:t>地址。</a:t>
            </a:r>
            <a:r>
              <a:rPr lang="en-US" altLang="zh-CN" sz="2000" b="0" dirty="0"/>
              <a:t>&gt;</a:t>
            </a:r>
            <a:r>
              <a:rPr lang="zh-CN" altLang="en-US" sz="2000" b="0" dirty="0"/>
              <a:t>是指结束</a:t>
            </a:r>
            <a:r>
              <a:rPr lang="en-US" altLang="zh-CN" sz="2000" b="0" dirty="0"/>
              <a:t>DTD</a:t>
            </a:r>
            <a:r>
              <a:rPr lang="zh-CN" altLang="en-US" sz="2000" b="0" dirty="0"/>
              <a:t>的声明。</a:t>
            </a:r>
          </a:p>
        </p:txBody>
      </p:sp>
    </p:spTree>
    <p:extLst>
      <p:ext uri="{BB962C8B-B14F-4D97-AF65-F5344CB8AC3E}">
        <p14:creationId xmlns:p14="http://schemas.microsoft.com/office/powerpoint/2010/main" val="1098226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2.7.2 DTD</a:t>
            </a:r>
            <a:r>
              <a:rPr lang="zh-CN" altLang="en-US" dirty="0"/>
              <a:t>类型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895350"/>
            <a:ext cx="8356600" cy="3810000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/>
              <a:t>  HTML 4.01 </a:t>
            </a:r>
            <a:r>
              <a:rPr lang="zh-CN" altLang="en-US" sz="2000" b="0" dirty="0"/>
              <a:t>规定了三种</a:t>
            </a:r>
            <a:r>
              <a:rPr lang="en-US" altLang="zh-CN" sz="2000" b="0" dirty="0"/>
              <a:t>DTD</a:t>
            </a:r>
            <a:r>
              <a:rPr lang="zh-CN" altLang="en-US" sz="2000" b="0" dirty="0"/>
              <a:t>类型：</a:t>
            </a:r>
            <a:r>
              <a:rPr lang="zh-CN" altLang="en-US" sz="2000" b="0" dirty="0">
                <a:solidFill>
                  <a:srgbClr val="FF0000"/>
                </a:solidFill>
              </a:rPr>
              <a:t>严格</a:t>
            </a:r>
            <a:r>
              <a:rPr lang="en-US" altLang="zh-CN" sz="2000" b="0" dirty="0">
                <a:solidFill>
                  <a:srgbClr val="FF0000"/>
                </a:solidFill>
              </a:rPr>
              <a:t>Strict</a:t>
            </a:r>
            <a:r>
              <a:rPr lang="zh-CN" altLang="en-US" sz="2000" b="0" dirty="0"/>
              <a:t>、</a:t>
            </a:r>
            <a:r>
              <a:rPr lang="zh-CN" altLang="en-US" sz="2000" b="0" dirty="0">
                <a:solidFill>
                  <a:srgbClr val="FF0000"/>
                </a:solidFill>
              </a:rPr>
              <a:t>过渡</a:t>
            </a:r>
            <a:r>
              <a:rPr lang="en-US" altLang="zh-CN" sz="2000" b="0" dirty="0">
                <a:solidFill>
                  <a:srgbClr val="FF0000"/>
                </a:solidFill>
              </a:rPr>
              <a:t>Transitional</a:t>
            </a:r>
            <a:r>
              <a:rPr lang="zh-CN" altLang="en-US" sz="2000" b="0" dirty="0"/>
              <a:t>以及</a:t>
            </a:r>
            <a:r>
              <a:rPr lang="zh-CN" altLang="en-US" sz="2000" b="0" dirty="0">
                <a:solidFill>
                  <a:srgbClr val="FF0000"/>
                </a:solidFill>
              </a:rPr>
              <a:t>框架</a:t>
            </a:r>
            <a:r>
              <a:rPr lang="en-US" altLang="zh-CN" sz="2000" b="0" dirty="0">
                <a:solidFill>
                  <a:srgbClr val="FF0000"/>
                </a:solidFill>
              </a:rPr>
              <a:t>Frameset</a:t>
            </a:r>
            <a:r>
              <a:rPr lang="zh-CN" altLang="en-US" sz="2000" b="0" dirty="0"/>
              <a:t>。</a:t>
            </a:r>
          </a:p>
          <a:p>
            <a:pPr marL="174625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    &lt;!DOCTYPE </a:t>
            </a:r>
            <a:r>
              <a:rPr lang="en-US" altLang="zh-CN" sz="2000" b="0" u="sng" dirty="0"/>
              <a:t>HTML</a:t>
            </a:r>
            <a:r>
              <a:rPr lang="en-US" altLang="zh-CN" sz="2000" b="0" dirty="0"/>
              <a:t> </a:t>
            </a:r>
            <a:r>
              <a:rPr lang="en-US" altLang="zh-CN" sz="2000" b="0" u="sng" dirty="0"/>
              <a:t>PUBLIC</a:t>
            </a:r>
            <a:r>
              <a:rPr lang="en-US" altLang="zh-CN" sz="2000" b="0" dirty="0"/>
              <a:t> "-//W3C//DTD HTML 4.01//EN"     "http://www.w3.org/TR/html4/strict.dtd"&gt;</a:t>
            </a:r>
          </a:p>
          <a:p>
            <a:pPr marL="174625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    &lt;!DOCTYPE HTML PUBLIC "-//W3C//DTD HTML 4.01 Transitional//EN"  "http://www.w3.org/TR/html4/loose.dtd"&gt;</a:t>
            </a:r>
          </a:p>
          <a:p>
            <a:pPr marL="174625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    &lt;!DOCTYPE HTML PUBLIC "-//W3C//DTD HTML 4.01 Frameset//EN " "http://www.w3.org/TR/html4/frameset.dtd"&gt;</a:t>
            </a:r>
          </a:p>
          <a:p>
            <a:pPr marL="449263" indent="-36195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/>
              <a:t>HTML5</a:t>
            </a:r>
            <a:r>
              <a:rPr lang="zh-CN" altLang="zh-CN" sz="2000" b="0" dirty="0"/>
              <a:t>的</a:t>
            </a:r>
            <a:r>
              <a:rPr lang="en-US" altLang="zh-CN" sz="2000" b="0" dirty="0"/>
              <a:t>DTD</a:t>
            </a:r>
            <a:r>
              <a:rPr lang="zh-CN" altLang="zh-CN" sz="2000" b="0" dirty="0"/>
              <a:t>定义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&lt;!</a:t>
            </a:r>
            <a:r>
              <a:rPr lang="en-US" altLang="zh-CN" sz="2000" b="0" dirty="0" err="1"/>
              <a:t>doctype</a:t>
            </a:r>
            <a:r>
              <a:rPr lang="en-US" altLang="zh-CN" sz="2000" b="0" dirty="0"/>
              <a:t> html&gt;</a:t>
            </a:r>
            <a:endParaRPr lang="zh-CN" altLang="zh-CN" sz="2000" b="0" dirty="0"/>
          </a:p>
          <a:p>
            <a:pPr marL="449263" indent="-274638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0065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  </a:t>
            </a:r>
            <a:r>
              <a:rPr lang="zh-CN" altLang="en-US" dirty="0"/>
              <a:t>综合实例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35500"/>
            <a:ext cx="6864350" cy="361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2413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  </a:t>
            </a:r>
            <a:r>
              <a:rPr lang="zh-CN" altLang="en-US" dirty="0"/>
              <a:t>综合实例</a:t>
            </a:r>
            <a:r>
              <a:rPr lang="en-US" altLang="zh-CN" dirty="0"/>
              <a:t>-</a:t>
            </a:r>
            <a:r>
              <a:rPr lang="zh-CN" altLang="en-US" dirty="0"/>
              <a:t>代码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895350"/>
            <a:ext cx="8356600" cy="373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1158875" rtl="0" fontAlgn="base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68275" algn="l" defTabSz="1158875" rtl="0" fontAlgn="base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8525" indent="-182563" algn="l" defTabSz="1158875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edu_2_8_1.html --&gt;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&lt;head&gt;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&lt;title&gt;</a:t>
            </a:r>
            <a:r>
              <a:rPr lang="zh-CN" altLang="en-US" sz="1200" dirty="0">
                <a:latin typeface="Verdana" pitchFamily="34" charset="0"/>
                <a:cs typeface="Verdana" pitchFamily="34" charset="0"/>
              </a:rPr>
              <a:t>标记语法及属性语法应用 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&lt;style type="text/</a:t>
            </a:r>
            <a:r>
              <a:rPr lang="en-US" altLang="zh-CN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div{</a:t>
            </a:r>
            <a:r>
              <a:rPr lang="en-US" altLang="zh-CN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text-align:center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&lt;/style&gt;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&lt;/head&gt; 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&lt;body </a:t>
            </a:r>
            <a:r>
              <a:rPr lang="en-US" altLang="zh-CN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bgcolor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="#CDEBE6"&gt;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&lt;h3 align="center"&gt;</a:t>
            </a:r>
            <a:r>
              <a:rPr lang="zh-CN" altLang="en-US" sz="1200" dirty="0">
                <a:latin typeface="Verdana" pitchFamily="34" charset="0"/>
                <a:cs typeface="Verdana" pitchFamily="34" charset="0"/>
              </a:rPr>
              <a:t>欢度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2013</a:t>
            </a:r>
            <a:r>
              <a:rPr lang="zh-CN" altLang="en-US" sz="1200" dirty="0">
                <a:latin typeface="Verdana" pitchFamily="34" charset="0"/>
                <a:cs typeface="Verdana" pitchFamily="34" charset="0"/>
              </a:rPr>
              <a:t>年元旦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&lt;/h3&gt;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&lt;</a:t>
            </a:r>
            <a:r>
              <a:rPr lang="en-US" altLang="zh-CN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hr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size="2" color="red" width="100%"/&gt;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&lt;p align=“left”&gt;&amp;</a:t>
            </a:r>
            <a:r>
              <a:rPr lang="en-US" altLang="zh-CN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nbsp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;&amp;</a:t>
            </a:r>
            <a:r>
              <a:rPr lang="en-US" altLang="zh-CN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nbsp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;&amp;</a:t>
            </a:r>
            <a:r>
              <a:rPr lang="en-US" altLang="zh-CN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nbsp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r>
              <a:rPr lang="zh-CN" altLang="en-US" sz="1200" dirty="0">
                <a:latin typeface="Verdana" pitchFamily="34" charset="0"/>
                <a:cs typeface="Verdana" pitchFamily="34" charset="0"/>
              </a:rPr>
              <a:t>元旦（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New Year‘s Day</a:t>
            </a:r>
            <a:r>
              <a:rPr lang="zh-CN" altLang="en-US" sz="1200" dirty="0">
                <a:latin typeface="Verdana" pitchFamily="34" charset="0"/>
                <a:cs typeface="Verdana" pitchFamily="34" charset="0"/>
              </a:rPr>
              <a:t>，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New Year </a:t>
            </a:r>
            <a:r>
              <a:rPr lang="zh-CN" altLang="en-US" sz="1200" dirty="0">
                <a:latin typeface="Verdana" pitchFamily="34" charset="0"/>
                <a:cs typeface="Verdana" pitchFamily="34" charset="0"/>
              </a:rPr>
              <a:t>），指一年开始的</a:t>
            </a:r>
            <a:endParaRPr lang="en-US" altLang="zh-CN" sz="1200" dirty="0">
              <a:latin typeface="Verdana" pitchFamily="34" charset="0"/>
              <a:cs typeface="Verdana" pitchFamily="34" charset="0"/>
            </a:endParaRP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200" dirty="0">
                <a:latin typeface="Verdana" pitchFamily="34" charset="0"/>
                <a:cs typeface="Verdana" pitchFamily="34" charset="0"/>
              </a:rPr>
              <a:t>         第一天，也被称为“新历年”、“阳历年”，在古代指阴历的正月初一。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1949</a:t>
            </a:r>
            <a:r>
              <a:rPr lang="zh-CN" altLang="en-US" sz="1200" dirty="0">
                <a:latin typeface="Verdana" pitchFamily="34" charset="0"/>
                <a:cs typeface="Verdana" pitchFamily="34" charset="0"/>
              </a:rPr>
              <a:t>年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  <a:r>
              <a:rPr lang="zh-CN" altLang="en-US" sz="1200" dirty="0">
                <a:latin typeface="Verdana" pitchFamily="34" charset="0"/>
                <a:cs typeface="Verdana" pitchFamily="34" charset="0"/>
              </a:rPr>
              <a:t>月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27</a:t>
            </a:r>
            <a:r>
              <a:rPr lang="zh-CN" altLang="en-US" sz="1200" dirty="0">
                <a:latin typeface="Verdana" pitchFamily="34" charset="0"/>
                <a:cs typeface="Verdana" pitchFamily="34" charset="0"/>
              </a:rPr>
              <a:t>日，中国人民政治协</a:t>
            </a:r>
            <a:endParaRPr lang="en-US" altLang="zh-CN" sz="1200" dirty="0">
              <a:latin typeface="Verdana" pitchFamily="34" charset="0"/>
              <a:cs typeface="Verdana" pitchFamily="34" charset="0"/>
            </a:endParaRP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cs typeface="Verdana" pitchFamily="34" charset="0"/>
              </a:rPr>
              <a:t>         </a:t>
            </a:r>
            <a:r>
              <a:rPr lang="zh-CN" altLang="en-US" sz="1200" dirty="0">
                <a:latin typeface="Verdana" pitchFamily="34" charset="0"/>
                <a:cs typeface="Verdana" pitchFamily="34" charset="0"/>
              </a:rPr>
              <a:t>商会议第一届全体会议正式确立公历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CN" altLang="en-US" sz="1200" dirty="0">
                <a:latin typeface="Verdana" pitchFamily="34" charset="0"/>
                <a:cs typeface="Verdana" pitchFamily="34" charset="0"/>
              </a:rPr>
              <a:t>月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CN" altLang="en-US" sz="1200" dirty="0">
                <a:latin typeface="Verdana" pitchFamily="34" charset="0"/>
                <a:cs typeface="Verdana" pitchFamily="34" charset="0"/>
              </a:rPr>
              <a:t>日为元旦。元旦是世界上很多国家或地区的法定假日。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&lt;div id="" class=""&gt;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&lt;</a:t>
            </a:r>
            <a:r>
              <a:rPr lang="en-US" altLang="zh-CN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="yundan1.jpg" width="300" height="165" border="0" alt=""&gt;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&lt;</a:t>
            </a:r>
            <a:r>
              <a:rPr lang="en-US" altLang="zh-CN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="yundan2.jpg" width="300" height="165" border="0" alt=""&gt;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&lt;/div&gt;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&lt;/body&gt;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en-US" altLang="zh-CN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9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 HTML</a:t>
            </a:r>
            <a:r>
              <a:rPr lang="zh-CN" altLang="en-US" dirty="0"/>
              <a:t>文档结构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95350"/>
            <a:ext cx="8458200" cy="3810000"/>
          </a:xfrm>
        </p:spPr>
        <p:txBody>
          <a:bodyPr>
            <a:normAutofit/>
          </a:bodyPr>
          <a:lstStyle/>
          <a:p>
            <a:pPr marL="0" indent="0"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000" dirty="0"/>
              <a:t>2.1.1 </a:t>
            </a:r>
            <a:r>
              <a:rPr lang="zh-CN" altLang="en-US" sz="2000" dirty="0"/>
              <a:t>基本结构</a:t>
            </a:r>
          </a:p>
          <a:p>
            <a:pPr marL="0" indent="0">
              <a:lnSpc>
                <a:spcPts val="2900"/>
              </a:lnSpc>
            </a:pPr>
            <a:r>
              <a:rPr lang="zh-CN" altLang="en-US" sz="2000" b="0" dirty="0"/>
              <a:t>    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文档由</a:t>
            </a:r>
            <a:r>
              <a:rPr lang="zh-CN" altLang="en-US" sz="2000" b="0" dirty="0">
                <a:solidFill>
                  <a:srgbClr val="FF0000"/>
                </a:solidFill>
              </a:rPr>
              <a:t>头部</a:t>
            </a:r>
            <a:r>
              <a:rPr lang="en-US" altLang="zh-CN" sz="2000" b="0" dirty="0">
                <a:solidFill>
                  <a:srgbClr val="FF0000"/>
                </a:solidFill>
              </a:rPr>
              <a:t>head</a:t>
            </a:r>
            <a:r>
              <a:rPr lang="zh-CN" altLang="en-US" sz="2000" b="0" dirty="0"/>
              <a:t>和</a:t>
            </a:r>
            <a:r>
              <a:rPr lang="zh-CN" altLang="en-US" sz="2000" b="0" dirty="0">
                <a:solidFill>
                  <a:srgbClr val="FF0000"/>
                </a:solidFill>
              </a:rPr>
              <a:t>主体</a:t>
            </a:r>
            <a:r>
              <a:rPr lang="en-US" altLang="zh-CN" sz="2000" b="0" dirty="0">
                <a:solidFill>
                  <a:srgbClr val="FF0000"/>
                </a:solidFill>
              </a:rPr>
              <a:t>body</a:t>
            </a:r>
            <a:r>
              <a:rPr lang="zh-CN" altLang="en-US" sz="2000" b="0" dirty="0"/>
              <a:t>两个部分组成。在头部</a:t>
            </a:r>
            <a:r>
              <a:rPr lang="en-US" altLang="zh-CN" sz="2000" b="0" dirty="0"/>
              <a:t>&lt;head&gt;</a:t>
            </a:r>
            <a:r>
              <a:rPr lang="zh-CN" altLang="en-US" sz="2000" b="0" dirty="0"/>
              <a:t>标记中，可定义标题、样式等；在主体</a:t>
            </a:r>
            <a:r>
              <a:rPr lang="en-US" altLang="zh-CN" sz="2000" b="0" dirty="0"/>
              <a:t>&lt;body&gt;</a:t>
            </a:r>
            <a:r>
              <a:rPr lang="zh-CN" altLang="en-US" sz="2000" b="0" dirty="0"/>
              <a:t>标记中，可定义段落、标题字、超链接、脚本、表格、表单等元素，主体内容是网页要显示的信息。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   &lt;head&gt;&lt;/head&gt;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   &lt;body&gt;&lt;/body&gt;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E343F03E-DC26-47AD-90C9-C1ED4F2D666A}"/>
              </a:ext>
            </a:extLst>
          </p:cNvPr>
          <p:cNvSpPr/>
          <p:nvPr/>
        </p:nvSpPr>
        <p:spPr bwMode="auto">
          <a:xfrm>
            <a:off x="3825716" y="2665847"/>
            <a:ext cx="4924586" cy="1676400"/>
          </a:xfrm>
          <a:prstGeom prst="wedgeRoundRectCallout">
            <a:avLst>
              <a:gd name="adj1" fmla="val -61013"/>
              <a:gd name="adj2" fmla="val -23969"/>
              <a:gd name="adj3" fmla="val 16667"/>
            </a:avLst>
          </a:prstGeom>
          <a:solidFill>
            <a:srgbClr val="CCFF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2C8A7A-0742-41A6-93AC-A5DE8EA2A23D}"/>
              </a:ext>
            </a:extLst>
          </p:cNvPr>
          <p:cNvSpPr txBox="1"/>
          <p:nvPr/>
        </p:nvSpPr>
        <p:spPr>
          <a:xfrm>
            <a:off x="3978762" y="2733098"/>
            <a:ext cx="4771540" cy="154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文档以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&lt;html&gt;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标记开始，以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&lt;/html&gt;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标记结束。所有的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代码都位于这两个标记之间。一般情况下，每个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文档都应该有且只有一个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body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元素。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33450"/>
            <a:ext cx="8356600" cy="3276600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000" dirty="0"/>
              <a:t>       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本章主要介绍了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文件的基本结构。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文档包含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个主要标记，其中：</a:t>
            </a:r>
          </a:p>
          <a:p>
            <a:pPr marL="450850" indent="266700">
              <a:lnSpc>
                <a:spcPts val="2900"/>
              </a:lnSpc>
              <a:tabLst>
                <a:tab pos="450850" algn="l"/>
              </a:tabLst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&lt;html&gt;&lt;/html&gt;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分别表示一个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文件的开始和结束</a:t>
            </a:r>
          </a:p>
          <a:p>
            <a:pPr marL="450850" indent="266700">
              <a:lnSpc>
                <a:spcPts val="2900"/>
              </a:lnSpc>
              <a:tabLst>
                <a:tab pos="450850" algn="l"/>
              </a:tabLst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&lt;head&gt;&lt;/head&gt;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分别表示文件头部的开始和结束</a:t>
            </a:r>
          </a:p>
          <a:p>
            <a:pPr marL="450850" indent="266700">
              <a:lnSpc>
                <a:spcPts val="2900"/>
              </a:lnSpc>
              <a:tabLst>
                <a:tab pos="450850" algn="l"/>
              </a:tabLst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&lt;body&gt;&lt;/body&gt;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分别表示文件主体的开始和结束。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  body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标记常用属性有：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text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bgcolor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background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link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vlink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alink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topmargin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leftmargin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等。 </a:t>
            </a:r>
          </a:p>
        </p:txBody>
      </p:sp>
    </p:spTree>
    <p:extLst>
      <p:ext uri="{BB962C8B-B14F-4D97-AF65-F5344CB8AC3E}">
        <p14:creationId xmlns:p14="http://schemas.microsoft.com/office/powerpoint/2010/main" val="303215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1"/>
            <a:ext cx="5562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练习与实验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085851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zh-CN" altLang="en-US" dirty="0"/>
              <a:t>完成本章练习与实验</a:t>
            </a:r>
          </a:p>
        </p:txBody>
      </p:sp>
    </p:spTree>
    <p:extLst>
      <p:ext uri="{BB962C8B-B14F-4D97-AF65-F5344CB8AC3E}">
        <p14:creationId xmlns:p14="http://schemas.microsoft.com/office/powerpoint/2010/main" val="115891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头部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&lt;head&gt;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95350"/>
            <a:ext cx="8356600" cy="3810000"/>
          </a:xfrm>
        </p:spPr>
        <p:txBody>
          <a:bodyPr>
            <a:normAutofit/>
          </a:bodyPr>
          <a:lstStyle/>
          <a:p>
            <a:pPr algn="just">
              <a:lnSpc>
                <a:spcPts val="2600"/>
              </a:lnSpc>
            </a:pPr>
            <a:r>
              <a:rPr lang="en-US" altLang="zh-CN" sz="2000" dirty="0"/>
              <a:t> 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文档的头部标记主要包含页面标题标记、元信息标记、样式标记、脚本标记、链接标记等。头部标记所包含的信息一般不会显示在网页上。</a:t>
            </a:r>
          </a:p>
          <a:p>
            <a:pPr>
              <a:lnSpc>
                <a:spcPts val="2600"/>
              </a:lnSpc>
              <a:buNone/>
            </a:pPr>
            <a:r>
              <a:rPr lang="en-US" altLang="zh-CN" sz="2000" b="0" dirty="0"/>
              <a:t>2.2.1  </a:t>
            </a:r>
            <a:r>
              <a:rPr lang="zh-CN" altLang="en-US" sz="2000" b="0" dirty="0"/>
              <a:t>页面标题</a:t>
            </a:r>
            <a:r>
              <a:rPr lang="en-US" altLang="zh-CN" sz="2000" b="0" dirty="0"/>
              <a:t>&lt;title&gt; &lt;/title&gt;</a:t>
            </a:r>
          </a:p>
          <a:p>
            <a:pPr>
              <a:lnSpc>
                <a:spcPts val="2600"/>
              </a:lnSpc>
            </a:pPr>
            <a:r>
              <a:rPr lang="en-US" altLang="zh-CN" sz="2000" b="0" dirty="0"/>
              <a:t> </a:t>
            </a:r>
            <a:r>
              <a:rPr lang="zh-CN" altLang="en-US" sz="2000" b="0" dirty="0"/>
              <a:t>基本语法</a:t>
            </a:r>
          </a:p>
          <a:p>
            <a:pPr>
              <a:lnSpc>
                <a:spcPts val="2600"/>
              </a:lnSpc>
              <a:buFont typeface="Wingdings" pitchFamily="2" charset="2"/>
              <a:buNone/>
            </a:pPr>
            <a:r>
              <a:rPr lang="zh-CN" altLang="en-US" sz="2000" b="0" dirty="0"/>
              <a:t>     </a:t>
            </a:r>
            <a:r>
              <a:rPr lang="en-US" altLang="zh-CN" sz="2000" b="0" dirty="0">
                <a:solidFill>
                  <a:srgbClr val="FF0000"/>
                </a:solidFill>
              </a:rPr>
              <a:t>&lt;title&gt;</a:t>
            </a:r>
            <a:r>
              <a:rPr lang="zh-CN" altLang="en-US" sz="2000" b="0" dirty="0">
                <a:solidFill>
                  <a:srgbClr val="FF0000"/>
                </a:solidFill>
              </a:rPr>
              <a:t>标题信息显示在浏览器的标题栏上</a:t>
            </a:r>
            <a:r>
              <a:rPr lang="en-US" altLang="zh-CN" sz="2000" b="0" dirty="0">
                <a:solidFill>
                  <a:srgbClr val="FF0000"/>
                </a:solidFill>
              </a:rPr>
              <a:t>&lt;/title&gt;</a:t>
            </a:r>
          </a:p>
          <a:p>
            <a:pPr>
              <a:lnSpc>
                <a:spcPts val="2600"/>
              </a:lnSpc>
            </a:pPr>
            <a:r>
              <a:rPr lang="en-US" altLang="zh-CN" sz="2000" b="0" dirty="0"/>
              <a:t> </a:t>
            </a:r>
            <a:r>
              <a:rPr lang="zh-CN" altLang="en-US" sz="2000" b="0" dirty="0"/>
              <a:t>语法说明    </a:t>
            </a:r>
          </a:p>
          <a:p>
            <a:pPr>
              <a:lnSpc>
                <a:spcPts val="2600"/>
              </a:lnSpc>
              <a:buNone/>
            </a:pPr>
            <a:r>
              <a:rPr lang="en-US" altLang="zh-CN" sz="2000" b="0" dirty="0"/>
              <a:t>         title</a:t>
            </a:r>
            <a:r>
              <a:rPr lang="zh-CN" altLang="en-US" sz="2000" b="0" dirty="0"/>
              <a:t>标记是成对标记，</a:t>
            </a:r>
            <a:r>
              <a:rPr lang="en-US" altLang="zh-CN" sz="2000" b="0" dirty="0"/>
              <a:t>&lt;title&gt;</a:t>
            </a:r>
            <a:r>
              <a:rPr lang="zh-CN" altLang="en-US" sz="2000" b="0" dirty="0"/>
              <a:t>是开始标记，</a:t>
            </a:r>
            <a:r>
              <a:rPr lang="en-US" altLang="zh-CN" sz="2000" b="0" dirty="0"/>
              <a:t>&lt;/title&gt;</a:t>
            </a:r>
            <a:r>
              <a:rPr lang="zh-CN" altLang="en-US" sz="2000" b="0" dirty="0"/>
              <a:t>是结束标记，两者之间的内容为显示在浏览器的标题栏上的信息。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 </a:t>
            </a:r>
            <a:r>
              <a:rPr lang="zh-CN" altLang="en-US" dirty="0"/>
              <a:t>头部</a:t>
            </a:r>
            <a:r>
              <a:rPr lang="en-US" altLang="zh-CN" dirty="0"/>
              <a:t>&lt;head&gt;-</a:t>
            </a:r>
            <a:r>
              <a:rPr lang="zh-CN" altLang="en-US" dirty="0"/>
              <a:t>案例 </a:t>
            </a:r>
          </a:p>
        </p:txBody>
      </p:sp>
      <p:pic>
        <p:nvPicPr>
          <p:cNvPr id="9933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3486150"/>
            <a:ext cx="4924425" cy="1114425"/>
          </a:xfrm>
          <a:noFill/>
          <a:ln/>
        </p:spPr>
      </p:pic>
      <p:sp>
        <p:nvSpPr>
          <p:cNvPr id="5" name="矩形 4"/>
          <p:cNvSpPr/>
          <p:nvPr/>
        </p:nvSpPr>
        <p:spPr>
          <a:xfrm>
            <a:off x="990600" y="914401"/>
            <a:ext cx="4572000" cy="24806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edu_2_2_1.html  --&gt;</a:t>
            </a:r>
          </a:p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&lt;head&gt;</a:t>
            </a:r>
          </a:p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&lt;title&gt; </a:t>
            </a:r>
            <a:r>
              <a:rPr lang="zh-CN" altLang="en-US" sz="1600" dirty="0">
                <a:latin typeface="Verdana" panose="020B0604030504040204" pitchFamily="34" charset="0"/>
                <a:cs typeface="Verdana" panose="020B0604030504040204" pitchFamily="34" charset="0"/>
              </a:rPr>
              <a:t>页面标题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&lt;/head&gt;</a:t>
            </a:r>
          </a:p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&lt;body&gt;</a:t>
            </a:r>
          </a:p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zh-CN" altLang="en-US" sz="1600" dirty="0">
                <a:latin typeface="Verdana" panose="020B0604030504040204" pitchFamily="34" charset="0"/>
                <a:cs typeface="Verdana" panose="020B0604030504040204" pitchFamily="34" charset="0"/>
              </a:rPr>
              <a:t>页面标题显示在浏览器的标题栏上  </a:t>
            </a:r>
          </a:p>
          <a:p>
            <a:r>
              <a:rPr lang="zh-CN" altLang="en-US" sz="1600" dirty="0">
                <a:latin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zh-CN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元信息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&lt;meta&gt;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91358" y="895350"/>
            <a:ext cx="8356600" cy="3810000"/>
          </a:xfrm>
        </p:spPr>
        <p:txBody>
          <a:bodyPr/>
          <a:lstStyle/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/>
              <a:t>meta</a:t>
            </a:r>
            <a:r>
              <a:rPr lang="zh-CN" altLang="en-US" sz="2000" b="0" dirty="0"/>
              <a:t>标记用来</a:t>
            </a:r>
            <a:r>
              <a:rPr lang="zh-CN" altLang="en-US" sz="2000" b="0" u="sng" dirty="0">
                <a:solidFill>
                  <a:srgbClr val="FF0000"/>
                </a:solidFill>
              </a:rPr>
              <a:t>描述一个</a:t>
            </a:r>
            <a:r>
              <a:rPr lang="en-US" altLang="zh-CN" sz="2000" b="0" u="sng" dirty="0">
                <a:solidFill>
                  <a:srgbClr val="FF0000"/>
                </a:solidFill>
              </a:rPr>
              <a:t>HTML</a:t>
            </a:r>
            <a:r>
              <a:rPr lang="zh-CN" altLang="en-US" sz="2000" b="0" u="sng" dirty="0">
                <a:solidFill>
                  <a:srgbClr val="FF0000"/>
                </a:solidFill>
              </a:rPr>
              <a:t>网页文档的属性</a:t>
            </a:r>
            <a:r>
              <a:rPr lang="zh-CN" altLang="en-US" sz="2000" b="0" dirty="0"/>
              <a:t>，也称为</a:t>
            </a:r>
            <a:r>
              <a:rPr lang="zh-CN" altLang="en-US" sz="2000" b="0" dirty="0">
                <a:solidFill>
                  <a:srgbClr val="FF0000"/>
                </a:solidFill>
              </a:rPr>
              <a:t>元信息</a:t>
            </a:r>
            <a:r>
              <a:rPr lang="zh-CN" altLang="en-US" sz="2000" b="0" dirty="0"/>
              <a:t>，这些信息</a:t>
            </a:r>
            <a:r>
              <a:rPr lang="zh-CN" altLang="en-US" sz="2000" b="0" u="sng" dirty="0">
                <a:solidFill>
                  <a:srgbClr val="FF0000"/>
                </a:solidFill>
              </a:rPr>
              <a:t>并不会显示在浏览器的页面中</a:t>
            </a:r>
            <a:r>
              <a:rPr lang="zh-CN" altLang="en-US" sz="2000" b="0" dirty="0"/>
              <a:t>。例如作者、日期和时间、网页描述、关键词、页面刷新等。</a:t>
            </a:r>
            <a:r>
              <a:rPr lang="en-US" altLang="zh-CN" sz="2000" b="0" dirty="0"/>
              <a:t>meta</a:t>
            </a:r>
            <a:r>
              <a:rPr lang="zh-CN" altLang="en-US" sz="2000" b="0" dirty="0"/>
              <a:t>标记是单个标记，该标记位于文档的头部，其属性定义了与文档相关联的“名称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值”对。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b="0" dirty="0"/>
              <a:t>1. &lt;meta&gt;</a:t>
            </a:r>
            <a:r>
              <a:rPr lang="zh-CN" altLang="en-US" sz="2000" b="0" dirty="0"/>
              <a:t>标记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  基本语法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>
                <a:solidFill>
                  <a:srgbClr val="FF0000"/>
                </a:solidFill>
              </a:rPr>
              <a:t>       </a:t>
            </a:r>
            <a:r>
              <a:rPr lang="en-US" altLang="zh-CN" sz="2000" b="0" dirty="0">
                <a:solidFill>
                  <a:srgbClr val="FF0000"/>
                </a:solidFill>
              </a:rPr>
              <a:t>&lt;meta name="" content=""&gt;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     </a:t>
            </a:r>
            <a:r>
              <a:rPr lang="fr-FR" altLang="zh-CN" sz="2000" b="0" dirty="0">
                <a:solidFill>
                  <a:srgbClr val="FF0000"/>
                </a:solidFill>
              </a:rPr>
              <a:t>&lt;meta http-equiv="" content=""&gt;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  </a:t>
            </a:r>
            <a:r>
              <a:rPr lang="zh-CN" altLang="fr-FR" sz="2000" b="0" dirty="0"/>
              <a:t>属性说明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fr-FR" sz="2000" b="0" dirty="0"/>
              <a:t>       </a:t>
            </a:r>
            <a:r>
              <a:rPr lang="en-US" altLang="zh-CN" sz="2000" b="0" dirty="0"/>
              <a:t>meta</a:t>
            </a:r>
            <a:r>
              <a:rPr lang="zh-CN" altLang="en-US" sz="2000" b="0" dirty="0"/>
              <a:t>属性主要分为两组。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元信息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&lt;meta&gt;(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91358" y="895350"/>
            <a:ext cx="8356600" cy="3810000"/>
          </a:xfrm>
        </p:spPr>
        <p:txBody>
          <a:bodyPr/>
          <a:lstStyle/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name</a:t>
            </a:r>
            <a:r>
              <a:rPr lang="zh-CN" altLang="en-US" sz="2000" dirty="0"/>
              <a:t>属性与</a:t>
            </a:r>
            <a:r>
              <a:rPr lang="en-US" altLang="zh-CN" sz="2000" dirty="0"/>
              <a:t>content</a:t>
            </a:r>
            <a:r>
              <a:rPr lang="zh-CN" altLang="en-US" sz="2000" dirty="0"/>
              <a:t>属性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/>
              <a:t>       </a:t>
            </a:r>
            <a:r>
              <a:rPr lang="en-US" altLang="zh-CN" sz="2000" b="0" dirty="0">
                <a:solidFill>
                  <a:srgbClr val="FF0000"/>
                </a:solidFill>
              </a:rPr>
              <a:t>name</a:t>
            </a:r>
            <a:r>
              <a:rPr lang="zh-CN" altLang="en-US" sz="2000" b="0" dirty="0">
                <a:solidFill>
                  <a:srgbClr val="FF0000"/>
                </a:solidFill>
              </a:rPr>
              <a:t>属性</a:t>
            </a:r>
            <a:r>
              <a:rPr lang="zh-CN" altLang="en-US" sz="2000" b="0" dirty="0"/>
              <a:t>用于描述网页，它是以“名称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值”形式的</a:t>
            </a:r>
            <a:r>
              <a:rPr lang="zh-CN" altLang="en-US" sz="2000" b="0" u="sng" dirty="0">
                <a:solidFill>
                  <a:srgbClr val="FF0000"/>
                </a:solidFill>
              </a:rPr>
              <a:t>名称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name</a:t>
            </a:r>
            <a:r>
              <a:rPr lang="zh-CN" altLang="en-US" sz="2000" b="0" dirty="0"/>
              <a:t>属性的值所描述的内容</a:t>
            </a:r>
            <a:r>
              <a:rPr lang="en-US" altLang="zh-CN" sz="2000" b="0" dirty="0"/>
              <a:t>(</a:t>
            </a:r>
            <a:r>
              <a:rPr lang="zh-CN" altLang="en-US" sz="2000" b="0" dirty="0">
                <a:solidFill>
                  <a:srgbClr val="FF0000"/>
                </a:solidFill>
              </a:rPr>
              <a:t>值</a:t>
            </a:r>
            <a:r>
              <a:rPr lang="en-US" altLang="zh-CN" sz="2000" b="0" dirty="0"/>
              <a:t>)</a:t>
            </a:r>
            <a:r>
              <a:rPr lang="zh-CN" altLang="en-US" sz="2000" b="0" dirty="0"/>
              <a:t>通过</a:t>
            </a:r>
            <a:r>
              <a:rPr lang="en-US" altLang="zh-CN" sz="2000" b="0" u="sng" dirty="0">
                <a:solidFill>
                  <a:srgbClr val="FF0000"/>
                </a:solidFill>
              </a:rPr>
              <a:t>content</a:t>
            </a:r>
            <a:r>
              <a:rPr lang="zh-CN" altLang="en-US" sz="2000" b="0" u="sng" dirty="0">
                <a:solidFill>
                  <a:srgbClr val="FF0000"/>
                </a:solidFill>
              </a:rPr>
              <a:t>属性</a:t>
            </a:r>
            <a:r>
              <a:rPr lang="zh-CN" altLang="en-US" sz="2000" b="0" dirty="0"/>
              <a:t>表示，便于搜索引擎机器人查找、分类。其中最重要的是</a:t>
            </a:r>
            <a:r>
              <a:rPr lang="en-US" altLang="zh-CN" sz="2000" b="0" dirty="0"/>
              <a:t>description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keywords</a:t>
            </a:r>
            <a:r>
              <a:rPr lang="zh-CN" altLang="en-US" sz="2000" b="0" dirty="0"/>
              <a:t>和</a:t>
            </a:r>
            <a:r>
              <a:rPr lang="en-US" altLang="zh-CN" sz="2000" b="0" dirty="0"/>
              <a:t>robots</a:t>
            </a:r>
            <a:r>
              <a:rPr lang="zh-CN" altLang="en-US" sz="2000" b="0" dirty="0"/>
              <a:t>。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http-equiv</a:t>
            </a:r>
            <a:r>
              <a:rPr lang="zh-CN" altLang="en-US" sz="2000" dirty="0"/>
              <a:t>属性与</a:t>
            </a:r>
            <a:r>
              <a:rPr lang="en-US" altLang="zh-CN" sz="2000" dirty="0"/>
              <a:t>content</a:t>
            </a:r>
            <a:r>
              <a:rPr lang="zh-CN" altLang="en-US" sz="2000" dirty="0"/>
              <a:t>属性</a:t>
            </a:r>
          </a:p>
          <a:p>
            <a:pPr marL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0" dirty="0"/>
              <a:t>        </a:t>
            </a:r>
            <a:r>
              <a:rPr lang="en-US" altLang="zh-CN" sz="2000" b="0" dirty="0">
                <a:solidFill>
                  <a:srgbClr val="FF0000"/>
                </a:solidFill>
              </a:rPr>
              <a:t>http-equiv</a:t>
            </a:r>
            <a:r>
              <a:rPr lang="zh-CN" altLang="en-US" sz="2000" b="0" dirty="0">
                <a:solidFill>
                  <a:srgbClr val="FF0000"/>
                </a:solidFill>
              </a:rPr>
              <a:t>属性</a:t>
            </a:r>
            <a:r>
              <a:rPr lang="zh-CN" altLang="en-US" sz="2000" b="0" dirty="0"/>
              <a:t>用于提供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协议的响应头报文，它是以“名称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值”形式的</a:t>
            </a:r>
            <a:r>
              <a:rPr lang="zh-CN" altLang="en-US" sz="2000" b="0" u="sng" dirty="0">
                <a:solidFill>
                  <a:srgbClr val="FF0000"/>
                </a:solidFill>
              </a:rPr>
              <a:t>名称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http-equiv</a:t>
            </a:r>
            <a:r>
              <a:rPr lang="zh-CN" altLang="en-US" sz="2000" b="0" dirty="0"/>
              <a:t>属性的值所描述的内容</a:t>
            </a:r>
            <a:r>
              <a:rPr lang="en-US" altLang="zh-CN" sz="2000" b="0" dirty="0"/>
              <a:t>(</a:t>
            </a:r>
            <a:r>
              <a:rPr lang="zh-CN" altLang="en-US" sz="2000" b="0" dirty="0">
                <a:solidFill>
                  <a:srgbClr val="FF0000"/>
                </a:solidFill>
              </a:rPr>
              <a:t>值</a:t>
            </a:r>
            <a:r>
              <a:rPr lang="en-US" altLang="zh-CN" sz="2000" b="0" dirty="0"/>
              <a:t>)</a:t>
            </a:r>
            <a:r>
              <a:rPr lang="zh-CN" altLang="en-US" sz="2000" b="0" dirty="0"/>
              <a:t>通过</a:t>
            </a:r>
            <a:r>
              <a:rPr lang="en-US" altLang="zh-CN" sz="2000" b="0" dirty="0">
                <a:solidFill>
                  <a:srgbClr val="FF0000"/>
                </a:solidFill>
              </a:rPr>
              <a:t>content</a:t>
            </a:r>
            <a:r>
              <a:rPr lang="zh-CN" altLang="en-US" sz="2000" b="0" dirty="0">
                <a:solidFill>
                  <a:srgbClr val="FF0000"/>
                </a:solidFill>
              </a:rPr>
              <a:t>属性</a:t>
            </a:r>
            <a:r>
              <a:rPr lang="zh-CN" altLang="en-US" sz="2000" b="0" dirty="0"/>
              <a:t>表示，通常为网页加载前提供给浏览器等设备使用。其中最重要的是</a:t>
            </a:r>
            <a:r>
              <a:rPr lang="en-US" altLang="zh-CN" sz="2000" b="0" dirty="0"/>
              <a:t>content-type </a:t>
            </a:r>
            <a:r>
              <a:rPr lang="en-US" altLang="zh-CN" sz="2000" b="0" dirty="0" err="1"/>
              <a:t>charset</a:t>
            </a:r>
            <a:r>
              <a:rPr lang="zh-CN" altLang="en-US" sz="2000" b="0" dirty="0"/>
              <a:t>提供编码信息，</a:t>
            </a:r>
            <a:r>
              <a:rPr lang="en-US" altLang="zh-CN" sz="2000" b="0" dirty="0"/>
              <a:t>refresh</a:t>
            </a:r>
            <a:r>
              <a:rPr lang="zh-CN" altLang="en-US" sz="2000" b="0" dirty="0"/>
              <a:t>刷新与跳转页面，</a:t>
            </a:r>
            <a:r>
              <a:rPr lang="en-US" altLang="zh-CN" sz="2000" b="0" dirty="0"/>
              <a:t>no-cache</a:t>
            </a:r>
            <a:r>
              <a:rPr lang="zh-CN" altLang="en-US" sz="2000" b="0" dirty="0"/>
              <a:t>页面缓存，</a:t>
            </a:r>
            <a:r>
              <a:rPr lang="en-US" altLang="zh-CN" sz="2000" b="0" dirty="0"/>
              <a:t>expires</a:t>
            </a:r>
            <a:r>
              <a:rPr lang="zh-CN" altLang="en-US" sz="2000" b="0" dirty="0"/>
              <a:t>网页缓存过期时间。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meta</a:t>
            </a:r>
            <a:r>
              <a:rPr lang="zh-CN" altLang="en-US" dirty="0"/>
              <a:t>标记属性</a:t>
            </a:r>
            <a:r>
              <a:rPr lang="en-US" altLang="zh-CN" dirty="0"/>
              <a:t>/</a:t>
            </a:r>
            <a:r>
              <a:rPr lang="zh-CN" altLang="en-US" dirty="0"/>
              <a:t>值对应表</a:t>
            </a:r>
          </a:p>
        </p:txBody>
      </p:sp>
      <p:graphicFrame>
        <p:nvGraphicFramePr>
          <p:cNvPr id="116847" name="Group 11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044962"/>
              </p:ext>
            </p:extLst>
          </p:nvPr>
        </p:nvGraphicFramePr>
        <p:xfrm>
          <a:off x="838200" y="1200150"/>
          <a:ext cx="8018462" cy="3132851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7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244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属性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值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描述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content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some_text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定义与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http-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equiv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或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属性相关的元信息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4711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http-equiv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content-type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expires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refresh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set-cookie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内容类型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网页缓存过期时间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刷新与跳转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页面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如果网页过期，那么存盘的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cookie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将被删除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5466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keywords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generator 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定义网页作者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定义网页简短描述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定义网页关键词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定义编辑器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33449"/>
            <a:ext cx="8356600" cy="3276601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None/>
            </a:pPr>
            <a:r>
              <a:rPr lang="en-US" altLang="zh-CN" sz="2200" dirty="0"/>
              <a:t>2.meta</a:t>
            </a:r>
            <a:r>
              <a:rPr lang="zh-CN" altLang="en-US" sz="2200" dirty="0"/>
              <a:t>标记的使用方法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name="keywords" content="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 /&gt;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name="description" content="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 /&gt; 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http-</a:t>
            </a:r>
            <a:r>
              <a:rPr lang="en-US" altLang="zh-CN" sz="1800" b="0" dirty="0" err="1">
                <a:solidFill>
                  <a:srgbClr val="FF0000"/>
                </a:solidFill>
              </a:rPr>
              <a:t>equiv</a:t>
            </a:r>
            <a:r>
              <a:rPr lang="en-US" altLang="zh-CN" sz="1800" b="0" dirty="0">
                <a:solidFill>
                  <a:srgbClr val="FF0000"/>
                </a:solidFill>
              </a:rPr>
              <a:t>="content-type" content="text/html; charset=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 /&gt; 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name="generator" content="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 /&gt; 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name="author" content="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"&gt; 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http-</a:t>
            </a:r>
            <a:r>
              <a:rPr lang="en-US" altLang="zh-CN" sz="1800" b="0" dirty="0" err="1">
                <a:solidFill>
                  <a:srgbClr val="FF0000"/>
                </a:solidFill>
              </a:rPr>
              <a:t>equiv</a:t>
            </a:r>
            <a:r>
              <a:rPr lang="en-US" altLang="zh-CN" sz="1800" b="0" dirty="0">
                <a:solidFill>
                  <a:srgbClr val="FF0000"/>
                </a:solidFill>
              </a:rPr>
              <a:t>="refresh" content="</a:t>
            </a:r>
            <a:r>
              <a:rPr lang="zh-CN" altLang="en-US" sz="1800" b="0" dirty="0">
                <a:solidFill>
                  <a:srgbClr val="FF0000"/>
                </a:solidFill>
              </a:rPr>
              <a:t>时间； </a:t>
            </a:r>
            <a:r>
              <a:rPr lang="en-US" altLang="zh-CN" sz="1800" b="0" dirty="0" err="1">
                <a:solidFill>
                  <a:srgbClr val="FF0000"/>
                </a:solidFill>
              </a:rPr>
              <a:t>url</a:t>
            </a:r>
            <a:r>
              <a:rPr lang="en-US" altLang="zh-CN" sz="1800" b="0" dirty="0">
                <a:solidFill>
                  <a:srgbClr val="FF0000"/>
                </a:solidFill>
              </a:rPr>
              <a:t>=</a:t>
            </a:r>
            <a:r>
              <a:rPr lang="zh-CN" altLang="en-US" sz="1800" b="0" dirty="0">
                <a:solidFill>
                  <a:srgbClr val="FF0000"/>
                </a:solidFill>
              </a:rPr>
              <a:t>网址参数</a:t>
            </a:r>
            <a:r>
              <a:rPr lang="en-US" altLang="zh-CN" sz="1800" b="0" dirty="0">
                <a:solidFill>
                  <a:srgbClr val="FF0000"/>
                </a:solidFill>
              </a:rPr>
              <a:t>"&gt; 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zh-CN" altLang="en-US" sz="1800" b="0" dirty="0">
                <a:solidFill>
                  <a:srgbClr val="FF0000"/>
                </a:solidFill>
              </a:rPr>
              <a:t>　</a:t>
            </a:r>
            <a:r>
              <a:rPr lang="en-US" altLang="zh-CN" sz="1800" b="0" dirty="0">
                <a:solidFill>
                  <a:srgbClr val="FF0000"/>
                </a:solidFill>
              </a:rPr>
              <a:t>&lt;meta name="robots" </a:t>
            </a:r>
            <a:r>
              <a:rPr lang="en-US" altLang="zh-CN" sz="1800" b="0" dirty="0" err="1">
                <a:solidFill>
                  <a:srgbClr val="FF0000"/>
                </a:solidFill>
              </a:rPr>
              <a:t>contect</a:t>
            </a:r>
            <a:r>
              <a:rPr lang="en-US" altLang="zh-CN" sz="1800" b="0" dirty="0">
                <a:solidFill>
                  <a:srgbClr val="FF0000"/>
                </a:solidFill>
              </a:rPr>
              <a:t>="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"&gt; </a:t>
            </a:r>
            <a:endParaRPr lang="en-US" altLang="zh-CN" sz="2200" b="0" dirty="0">
              <a:solidFill>
                <a:srgbClr val="FF0000"/>
              </a:solidFill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n"/>
            </a:pPr>
            <a:endParaRPr lang="en-US" altLang="zh-CN" sz="2200" dirty="0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077915" y="114300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defTabSz="4635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zh-CN" altLang="en-US" sz="28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元信息</a:t>
            </a:r>
            <a:r>
              <a:rPr lang="en-US" altLang="zh-CN" sz="28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&lt;meta&gt;(</a:t>
            </a:r>
            <a:r>
              <a:rPr lang="zh-CN" altLang="en-US" sz="28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en-US" altLang="zh-CN" sz="28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6a722335622cdcfbdff5126e08735e85aed67f"/>
</p:tagLst>
</file>

<file path=ppt/theme/theme1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</TotalTime>
  <Words>3475</Words>
  <Application>Microsoft Office PowerPoint</Application>
  <PresentationFormat>全屏显示(16:9)</PresentationFormat>
  <Paragraphs>291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黑体</vt:lpstr>
      <vt:lpstr>宋体</vt:lpstr>
      <vt:lpstr>微软雅黑</vt:lpstr>
      <vt:lpstr>Arial</vt:lpstr>
      <vt:lpstr>Symbol</vt:lpstr>
      <vt:lpstr>Verdana</vt:lpstr>
      <vt:lpstr>Wingdings</vt:lpstr>
      <vt:lpstr>6_CS3510</vt:lpstr>
      <vt:lpstr>第2章  HTML基础</vt:lpstr>
      <vt:lpstr>本章学习目标</vt:lpstr>
      <vt:lpstr>2.1  HTML文档结构</vt:lpstr>
      <vt:lpstr>2.2  头部&lt;head&gt;</vt:lpstr>
      <vt:lpstr>2.2  头部&lt;head&gt;-案例 </vt:lpstr>
      <vt:lpstr>2.2.2  元信息&lt;meta&gt;</vt:lpstr>
      <vt:lpstr>2.2.2  元信息&lt;meta&gt;(续)</vt:lpstr>
      <vt:lpstr>meta标记属性/值对应表</vt:lpstr>
      <vt:lpstr> </vt:lpstr>
      <vt:lpstr>2.3  主体body</vt:lpstr>
      <vt:lpstr>2.3  主体body-案例</vt:lpstr>
      <vt:lpstr>2.3.2 body标记属性</vt:lpstr>
      <vt:lpstr>2.3.2 body标记属性-属性表</vt:lpstr>
      <vt:lpstr>2.3.2 body标记属性-颜色表示方法 </vt:lpstr>
      <vt:lpstr>2.3.2 body标记属性-案例</vt:lpstr>
      <vt:lpstr>2.4  HTML基本语法</vt:lpstr>
      <vt:lpstr>2.4  HTML基本语法（续）</vt:lpstr>
      <vt:lpstr>2.4.2 属性语法</vt:lpstr>
      <vt:lpstr>2.4.2 属性语法</vt:lpstr>
      <vt:lpstr>2.4.2 属性语法-案例</vt:lpstr>
      <vt:lpstr>2.5  注释</vt:lpstr>
      <vt:lpstr>2.5  注释（续）</vt:lpstr>
      <vt:lpstr>2.6  HTML文档编写规范</vt:lpstr>
      <vt:lpstr>2.6  HTML文档编写规范</vt:lpstr>
      <vt:lpstr>2.6  HTML文档编写规范</vt:lpstr>
      <vt:lpstr>2.7  HTML文档类型</vt:lpstr>
      <vt:lpstr>2.7.2 DTD类型</vt:lpstr>
      <vt:lpstr>2.8  综合实例</vt:lpstr>
      <vt:lpstr>2.8  综合实例-代码</vt:lpstr>
      <vt:lpstr>本章小结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郑 烁彬</cp:lastModifiedBy>
  <cp:revision>414</cp:revision>
  <cp:lastPrinted>1601-01-01T00:00:00Z</cp:lastPrinted>
  <dcterms:created xsi:type="dcterms:W3CDTF">1601-01-01T00:00:00Z</dcterms:created>
  <dcterms:modified xsi:type="dcterms:W3CDTF">2020-03-08T14:14:02Z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