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9">
  <p:sldMasterIdLst>
    <p:sldMasterId id="2147483692" r:id="rId1"/>
  </p:sldMasterIdLst>
  <p:notesMasterIdLst>
    <p:notesMasterId r:id="rId28"/>
  </p:notesMasterIdLst>
  <p:sldIdLst>
    <p:sldId id="256" r:id="rId2"/>
    <p:sldId id="293" r:id="rId3"/>
    <p:sldId id="257" r:id="rId4"/>
    <p:sldId id="258" r:id="rId5"/>
    <p:sldId id="259" r:id="rId6"/>
    <p:sldId id="295" r:id="rId7"/>
    <p:sldId id="261" r:id="rId8"/>
    <p:sldId id="287" r:id="rId9"/>
    <p:sldId id="262" r:id="rId10"/>
    <p:sldId id="296" r:id="rId11"/>
    <p:sldId id="290" r:id="rId12"/>
    <p:sldId id="291" r:id="rId13"/>
    <p:sldId id="276" r:id="rId14"/>
    <p:sldId id="297" r:id="rId15"/>
    <p:sldId id="264" r:id="rId16"/>
    <p:sldId id="277" r:id="rId17"/>
    <p:sldId id="265" r:id="rId18"/>
    <p:sldId id="278" r:id="rId19"/>
    <p:sldId id="266" r:id="rId20"/>
    <p:sldId id="279" r:id="rId21"/>
    <p:sldId id="267" r:id="rId22"/>
    <p:sldId id="280" r:id="rId23"/>
    <p:sldId id="292" r:id="rId24"/>
    <p:sldId id="294" r:id="rId25"/>
    <p:sldId id="288" r:id="rId26"/>
    <p:sldId id="289" r:id="rId27"/>
  </p:sldIdLst>
  <p:sldSz cx="9144000" cy="5143500" type="screen16x9"/>
  <p:notesSz cx="6858000" cy="9144000"/>
  <p:custDataLst>
    <p:tags r:id="rId29"/>
  </p:custDataLst>
  <p:defaultTextStyle>
    <a:defPPr>
      <a:defRPr lang="zh-CN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itchFamily="2" charset="2"/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itchFamily="2" charset="2"/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itchFamily="2" charset="2"/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itchFamily="2" charset="2"/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itchFamily="2" charset="2"/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5pPr>
    <a:lvl6pPr marL="22860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6pPr>
    <a:lvl7pPr marL="27432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7pPr>
    <a:lvl8pPr marL="32004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8pPr>
    <a:lvl9pPr marL="36576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0000FA"/>
    <a:srgbClr val="3333FF"/>
    <a:srgbClr val="A50021"/>
    <a:srgbClr val="B9B9D5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8" autoAdjust="0"/>
    <p:restoredTop sz="94802" autoAdjust="0"/>
  </p:normalViewPr>
  <p:slideViewPr>
    <p:cSldViewPr>
      <p:cViewPr varScale="1">
        <p:scale>
          <a:sx n="158" d="100"/>
          <a:sy n="158" d="100"/>
        </p:scale>
        <p:origin x="156" y="15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C57CAD-6B95-4123-BDDC-78A877D98C45}" type="doc">
      <dgm:prSet loTypeId="urn:microsoft.com/office/officeart/2009/3/layout/FramedTextPicture" loCatId="picture" qsTypeId="urn:microsoft.com/office/officeart/2005/8/quickstyle/simple1" qsCatId="simple" csTypeId="urn:microsoft.com/office/officeart/2005/8/colors/accent1_2" csCatId="accent1" phldr="1"/>
      <dgm:spPr/>
    </dgm:pt>
    <dgm:pt modelId="{B863E438-107B-423F-B682-7352D55FCC95}">
      <dgm:prSet phldrT="[文本]" custT="1"/>
      <dgm:spPr/>
      <dgm:t>
        <a:bodyPr/>
        <a:lstStyle/>
        <a:p>
          <a:r>
            <a:rPr lang="zh-CN" altLang="en-US" sz="2400" dirty="0">
              <a:solidFill>
                <a:srgbClr val="0000FA"/>
              </a:solidFill>
              <a:latin typeface="+mj-ea"/>
              <a:ea typeface="+mj-ea"/>
            </a:rPr>
            <a:t>使用格式化标记和段落标记</a:t>
          </a:r>
        </a:p>
      </dgm:t>
    </dgm:pt>
    <dgm:pt modelId="{95650AC4-9621-4BFE-B9E7-01043352AEFC}" type="parTrans" cxnId="{DEC21A65-F125-4D5F-89F3-FC618CE7EC3C}">
      <dgm:prSet/>
      <dgm:spPr/>
      <dgm:t>
        <a:bodyPr/>
        <a:lstStyle/>
        <a:p>
          <a:endParaRPr lang="zh-CN" altLang="en-US"/>
        </a:p>
      </dgm:t>
    </dgm:pt>
    <dgm:pt modelId="{155D80D8-8F27-44A2-9C57-EA57D0C27FA0}" type="sibTrans" cxnId="{DEC21A65-F125-4D5F-89F3-FC618CE7EC3C}">
      <dgm:prSet/>
      <dgm:spPr/>
      <dgm:t>
        <a:bodyPr/>
        <a:lstStyle/>
        <a:p>
          <a:endParaRPr lang="zh-CN" altLang="en-US"/>
        </a:p>
      </dgm:t>
    </dgm:pt>
    <dgm:pt modelId="{ED65DF8D-CC22-46D7-8FA9-ED133FC1EB4B}" type="pres">
      <dgm:prSet presAssocID="{DDC57CAD-6B95-4123-BDDC-78A877D98C45}" presName="Name0" presStyleCnt="0">
        <dgm:presLayoutVars>
          <dgm:chMax/>
          <dgm:chPref/>
          <dgm:dir/>
        </dgm:presLayoutVars>
      </dgm:prSet>
      <dgm:spPr/>
    </dgm:pt>
    <dgm:pt modelId="{C82AB22E-7487-4569-9E38-AF42833D31E8}" type="pres">
      <dgm:prSet presAssocID="{B863E438-107B-423F-B682-7352D55FCC95}" presName="composite" presStyleCnt="0">
        <dgm:presLayoutVars>
          <dgm:chMax/>
          <dgm:chPref/>
        </dgm:presLayoutVars>
      </dgm:prSet>
      <dgm:spPr/>
    </dgm:pt>
    <dgm:pt modelId="{77F7F272-4CF8-472B-9494-6CB3FC802709}" type="pres">
      <dgm:prSet presAssocID="{B863E438-107B-423F-B682-7352D55FCC95}" presName="Image" presStyleLbl="bgImgPlace1" presStyleIdx="0" presStyleCnt="1" custScaleX="303606" custScaleY="268639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E7FCFA4E-4B24-4826-8F3D-DADC5D34AC42}" type="pres">
      <dgm:prSet presAssocID="{B863E438-107B-423F-B682-7352D55FCC95}" presName="ParentText" presStyleLbl="revTx" presStyleIdx="0" presStyleCnt="1" custScaleX="150226" custScaleY="46333" custLinFactNeighborX="-28315" custLinFactNeighborY="34434">
        <dgm:presLayoutVars>
          <dgm:chMax val="0"/>
          <dgm:chPref val="0"/>
          <dgm:bulletEnabled val="1"/>
        </dgm:presLayoutVars>
      </dgm:prSet>
      <dgm:spPr/>
    </dgm:pt>
    <dgm:pt modelId="{EC1E7339-39C8-4937-94BD-8C6CE9C2D457}" type="pres">
      <dgm:prSet presAssocID="{B863E438-107B-423F-B682-7352D55FCC95}" presName="tlFrame" presStyleLbl="node1" presStyleIdx="0" presStyleCnt="4" custLinFactX="-100000" custLinFactY="34527" custLinFactNeighborX="-142061" custLinFactNeighborY="100000"/>
      <dgm:spPr/>
    </dgm:pt>
    <dgm:pt modelId="{A8076158-719A-4BE0-824D-A8EEE8CD4375}" type="pres">
      <dgm:prSet presAssocID="{B863E438-107B-423F-B682-7352D55FCC95}" presName="trFrame" presStyleLbl="node1" presStyleIdx="1" presStyleCnt="4" custLinFactY="34527" custLinFactNeighborX="8743" custLinFactNeighborY="100000"/>
      <dgm:spPr/>
    </dgm:pt>
    <dgm:pt modelId="{CB83CF9C-816F-4923-AAF0-AEEA4725C8A6}" type="pres">
      <dgm:prSet presAssocID="{B863E438-107B-423F-B682-7352D55FCC95}" presName="blFrame" presStyleLbl="node1" presStyleIdx="2" presStyleCnt="4" custLinFactX="-100000" custLinFactNeighborX="-142059"/>
      <dgm:spPr/>
    </dgm:pt>
    <dgm:pt modelId="{3D0A0CE9-9F4E-46E1-94C2-34FA7502562C}" type="pres">
      <dgm:prSet presAssocID="{B863E438-107B-423F-B682-7352D55FCC95}" presName="brFrame" presStyleLbl="node1" presStyleIdx="3" presStyleCnt="4" custLinFactNeighborX="4277"/>
      <dgm:spPr/>
    </dgm:pt>
  </dgm:ptLst>
  <dgm:cxnLst>
    <dgm:cxn modelId="{DEC21A65-F125-4D5F-89F3-FC618CE7EC3C}" srcId="{DDC57CAD-6B95-4123-BDDC-78A877D98C45}" destId="{B863E438-107B-423F-B682-7352D55FCC95}" srcOrd="0" destOrd="0" parTransId="{95650AC4-9621-4BFE-B9E7-01043352AEFC}" sibTransId="{155D80D8-8F27-44A2-9C57-EA57D0C27FA0}"/>
    <dgm:cxn modelId="{463F574D-4EC0-49B9-95A5-D64C30C81E4B}" type="presOf" srcId="{DDC57CAD-6B95-4123-BDDC-78A877D98C45}" destId="{ED65DF8D-CC22-46D7-8FA9-ED133FC1EB4B}" srcOrd="0" destOrd="0" presId="urn:microsoft.com/office/officeart/2009/3/layout/FramedTextPicture"/>
    <dgm:cxn modelId="{C2651BDE-FB49-4D5A-9DBE-C88FE8772929}" type="presOf" srcId="{B863E438-107B-423F-B682-7352D55FCC95}" destId="{E7FCFA4E-4B24-4826-8F3D-DADC5D34AC42}" srcOrd="0" destOrd="0" presId="urn:microsoft.com/office/officeart/2009/3/layout/FramedTextPicture"/>
    <dgm:cxn modelId="{C70E5EBE-B312-4414-BA7C-2DFA4225F12B}" type="presParOf" srcId="{ED65DF8D-CC22-46D7-8FA9-ED133FC1EB4B}" destId="{C82AB22E-7487-4569-9E38-AF42833D31E8}" srcOrd="0" destOrd="0" presId="urn:microsoft.com/office/officeart/2009/3/layout/FramedTextPicture"/>
    <dgm:cxn modelId="{BEB29B8D-F70E-4912-9C36-E1FC36106FA3}" type="presParOf" srcId="{C82AB22E-7487-4569-9E38-AF42833D31E8}" destId="{77F7F272-4CF8-472B-9494-6CB3FC802709}" srcOrd="0" destOrd="0" presId="urn:microsoft.com/office/officeart/2009/3/layout/FramedTextPicture"/>
    <dgm:cxn modelId="{C92B798D-9E0E-473A-A121-6EBE15669B3C}" type="presParOf" srcId="{C82AB22E-7487-4569-9E38-AF42833D31E8}" destId="{E7FCFA4E-4B24-4826-8F3D-DADC5D34AC42}" srcOrd="1" destOrd="0" presId="urn:microsoft.com/office/officeart/2009/3/layout/FramedTextPicture"/>
    <dgm:cxn modelId="{6C0A67CA-F0D8-40C3-80C9-D5EAEE908F13}" type="presParOf" srcId="{C82AB22E-7487-4569-9E38-AF42833D31E8}" destId="{EC1E7339-39C8-4937-94BD-8C6CE9C2D457}" srcOrd="2" destOrd="0" presId="urn:microsoft.com/office/officeart/2009/3/layout/FramedTextPicture"/>
    <dgm:cxn modelId="{5BB730DB-0C4D-4660-8FBD-AF0171340AFE}" type="presParOf" srcId="{C82AB22E-7487-4569-9E38-AF42833D31E8}" destId="{A8076158-719A-4BE0-824D-A8EEE8CD4375}" srcOrd="3" destOrd="0" presId="urn:microsoft.com/office/officeart/2009/3/layout/FramedTextPicture"/>
    <dgm:cxn modelId="{EA9EA0D6-C916-4485-8CE6-8BB3567C2388}" type="presParOf" srcId="{C82AB22E-7487-4569-9E38-AF42833D31E8}" destId="{CB83CF9C-816F-4923-AAF0-AEEA4725C8A6}" srcOrd="4" destOrd="0" presId="urn:microsoft.com/office/officeart/2009/3/layout/FramedTextPicture"/>
    <dgm:cxn modelId="{CF36F93C-88AC-4649-9E5D-22FF07423902}" type="presParOf" srcId="{C82AB22E-7487-4569-9E38-AF42833D31E8}" destId="{3D0A0CE9-9F4E-46E1-94C2-34FA7502562C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7F272-4CF8-472B-9494-6CB3FC802709}">
      <dsp:nvSpPr>
        <dsp:cNvPr id="0" name=""/>
        <dsp:cNvSpPr/>
      </dsp:nvSpPr>
      <dsp:spPr>
        <a:xfrm>
          <a:off x="813099" y="1142"/>
          <a:ext cx="4748433" cy="280101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FCFA4E-4B24-4826-8F3D-DADC5D34AC42}">
      <dsp:nvSpPr>
        <dsp:cNvPr id="0" name=""/>
        <dsp:cNvSpPr/>
      </dsp:nvSpPr>
      <dsp:spPr>
        <a:xfrm>
          <a:off x="2850756" y="2826739"/>
          <a:ext cx="3328735" cy="634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rgbClr val="0000FA"/>
              </a:solidFill>
              <a:latin typeface="+mj-ea"/>
              <a:ea typeface="+mj-ea"/>
            </a:rPr>
            <a:t>使用格式化标记和段落标记</a:t>
          </a:r>
        </a:p>
      </dsp:txBody>
      <dsp:txXfrm>
        <a:off x="2850756" y="2826739"/>
        <a:ext cx="3328735" cy="634146"/>
      </dsp:txXfrm>
    </dsp:sp>
    <dsp:sp modelId="{EC1E7339-39C8-4937-94BD-8C6CE9C2D457}">
      <dsp:nvSpPr>
        <dsp:cNvPr id="0" name=""/>
        <dsp:cNvSpPr/>
      </dsp:nvSpPr>
      <dsp:spPr>
        <a:xfrm>
          <a:off x="2550986" y="2508929"/>
          <a:ext cx="532153" cy="532291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76158-719A-4BE0-824D-A8EEE8CD4375}">
      <dsp:nvSpPr>
        <dsp:cNvPr id="0" name=""/>
        <dsp:cNvSpPr/>
      </dsp:nvSpPr>
      <dsp:spPr>
        <a:xfrm rot="5400000">
          <a:off x="5975660" y="2508998"/>
          <a:ext cx="532291" cy="532153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3CF9C-816F-4923-AAF0-AEEA4725C8A6}">
      <dsp:nvSpPr>
        <dsp:cNvPr id="0" name=""/>
        <dsp:cNvSpPr/>
      </dsp:nvSpPr>
      <dsp:spPr>
        <a:xfrm rot="16200000">
          <a:off x="2550928" y="3020238"/>
          <a:ext cx="532291" cy="532153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A0CE9-9F4E-46E1-94C2-34FA7502562C}">
      <dsp:nvSpPr>
        <dsp:cNvPr id="0" name=""/>
        <dsp:cNvSpPr/>
      </dsp:nvSpPr>
      <dsp:spPr>
        <a:xfrm rot="10800000">
          <a:off x="5951963" y="3020170"/>
          <a:ext cx="532153" cy="532291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fld id="{24D275FB-C604-4CE4-BB0D-E92E9A1498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5227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zuihongyan/p/5641130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275FB-C604-4CE4-BB0D-E92E9A1498AE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8500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块级元素，行内元素</a:t>
            </a:r>
            <a:endParaRPr lang="en-US" altLang="zh-CN" dirty="0"/>
          </a:p>
          <a:p>
            <a:r>
              <a:rPr lang="en-US" altLang="zh-CN" dirty="0"/>
              <a:t>https://zhidao.baidu.com/question/96089552.html</a:t>
            </a:r>
          </a:p>
          <a:p>
            <a:r>
              <a:rPr lang="en-US" altLang="zh-CN" dirty="0"/>
              <a:t>https://www.cnblogs.com/iceflorence/p/6626187.html?utm_source=itdadao&amp;utm_medium=referral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275FB-C604-4CE4-BB0D-E92E9A1498AE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1907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HTML“</a:t>
            </a:r>
            <a:r>
              <a:rPr lang="zh-CN" alt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计算机输出”标签 </a:t>
            </a:r>
            <a:r>
              <a:rPr lang="en-US" altLang="zh-CN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&lt;code&gt;&lt;</a:t>
            </a:r>
            <a:r>
              <a:rPr lang="en-US" altLang="zh-CN" sz="1200" kern="1200" dirty="0" err="1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kbd</a:t>
            </a:r>
            <a:r>
              <a:rPr lang="en-US" altLang="zh-CN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&gt;&lt;</a:t>
            </a:r>
            <a:r>
              <a:rPr lang="en-US" altLang="zh-CN" sz="1200" kern="1200" dirty="0" err="1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</a:t>
            </a:r>
            <a:r>
              <a:rPr lang="en-US" altLang="zh-CN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&gt;&lt;</a:t>
            </a:r>
            <a:r>
              <a:rPr lang="en-US" altLang="zh-CN" sz="1200" kern="1200" dirty="0" err="1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tt</a:t>
            </a:r>
            <a:r>
              <a:rPr lang="en-US" altLang="zh-CN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&gt;&lt;var&gt;&lt;pre&gt;</a:t>
            </a:r>
            <a:endParaRPr lang="en-US" altLang="zh-CN" sz="1200" kern="1200" dirty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dirty="0"/>
              <a:t>https://www.cnblogs.com/zuihongyan/p/5641130.html</a:t>
            </a:r>
            <a:endParaRPr lang="en-US" altLang="zh-CN" sz="1200" kern="1200" dirty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275FB-C604-4CE4-BB0D-E92E9A1498AE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933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275FB-C604-4CE4-BB0D-E92E9A1498AE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270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275FB-C604-4CE4-BB0D-E92E9A1498AE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316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7930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4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647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463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8331" y="73819"/>
            <a:ext cx="2089151" cy="45291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6" y="73819"/>
            <a:ext cx="6115051" cy="45291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22895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015" y="73821"/>
            <a:ext cx="7761287" cy="5679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0875" y="810817"/>
            <a:ext cx="4102100" cy="37921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7"/>
            <a:ext cx="4102100" cy="37921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60013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015" y="73818"/>
            <a:ext cx="7761287" cy="5679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50875" y="810817"/>
            <a:ext cx="8356600" cy="379214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4306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8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84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810817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7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329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8070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381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62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3" y="204793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168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89015" y="73820"/>
            <a:ext cx="7761287" cy="5679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876801" y="4781550"/>
            <a:ext cx="3009900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GB" sz="12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GB" altLang="zh-CN" sz="12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GB" sz="1200" dirty="0">
                <a:latin typeface="微软雅黑" pitchFamily="34" charset="-122"/>
                <a:ea typeface="微软雅黑" pitchFamily="34" charset="-122"/>
              </a:rPr>
              <a:t>章   </a:t>
            </a:r>
            <a:r>
              <a:rPr lang="zh-CN" altLang="en-US" sz="1200" b="1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格式化文本与段落</a:t>
            </a:r>
            <a:endParaRPr lang="zh-CN" altLang="en-GB" sz="1200" b="1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7924800" y="4781550"/>
            <a:ext cx="1143000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zh-CN" sz="1200" dirty="0">
                <a:latin typeface="Arial" charset="0"/>
                <a:ea typeface="宋体" pitchFamily="2" charset="-122"/>
              </a:rPr>
              <a:t>Page:   </a:t>
            </a:r>
            <a:fld id="{8160BF45-1FD0-4327-9BF6-F81702477888}" type="slidenum">
              <a:rPr lang="en-GB" altLang="zh-CN" sz="1200">
                <a:latin typeface="Arial" charset="0"/>
                <a:ea typeface="宋体" pitchFamily="2" charset="-122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lang="en-GB" altLang="zh-CN" sz="1200" i="1" dirty="0">
              <a:latin typeface="Arial" charset="0"/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819151"/>
            <a:ext cx="835660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dirty="0"/>
              <a:t>Click to edit Master text styles</a:t>
            </a:r>
          </a:p>
          <a:p>
            <a:pPr lvl="1"/>
            <a:r>
              <a:rPr lang="en-GB" altLang="zh-CN" dirty="0"/>
              <a:t>Second level</a:t>
            </a:r>
          </a:p>
          <a:p>
            <a:pPr lvl="2"/>
            <a:r>
              <a:rPr lang="en-GB" altLang="zh-CN" dirty="0"/>
              <a:t>Third level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1" y="0"/>
            <a:ext cx="515939" cy="5143500"/>
          </a:xfrm>
          <a:prstGeom prst="rect">
            <a:avLst/>
          </a:prstGeom>
          <a:solidFill>
            <a:srgbClr val="0000F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dirty="0">
              <a:ln>
                <a:solidFill>
                  <a:srgbClr val="00B0F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0730" name="Rectangle 10"/>
          <p:cNvSpPr>
            <a:spLocks noChangeArrowheads="1"/>
          </p:cNvSpPr>
          <p:nvPr userDrawn="1"/>
        </p:nvSpPr>
        <p:spPr bwMode="auto">
          <a:xfrm>
            <a:off x="609600" y="4781554"/>
            <a:ext cx="3962400" cy="3206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ts val="18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教育部高等学校软件工程专业教学指导委员会</a:t>
            </a:r>
            <a:r>
              <a:rPr lang="zh-CN" altLang="en-US" sz="1200" b="1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规划</a:t>
            </a:r>
            <a:r>
              <a:rPr lang="zh-CN" altLang="en-US" sz="1200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教材</a:t>
            </a:r>
            <a:r>
              <a:rPr lang="zh-CN" altLang="en-US" sz="2000" baseline="0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GB" sz="2000" dirty="0">
              <a:solidFill>
                <a:srgbClr val="0000F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 rot="16200000">
            <a:off x="-2112048" y="2444551"/>
            <a:ext cx="4745831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前端开发技术</a:t>
            </a:r>
            <a:r>
              <a:rPr lang="en-US" altLang="zh-CN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-HTML</a:t>
            </a:r>
            <a:r>
              <a:rPr lang="en-US" altLang="zh-CN" sz="1600" b="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1600" b="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、JavaScript</a:t>
            </a:r>
            <a:endParaRPr lang="zh-CN" altLang="en-US" sz="1600" b="0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0"/>
          <p:cNvGrpSpPr/>
          <p:nvPr userDrawn="1"/>
        </p:nvGrpSpPr>
        <p:grpSpPr>
          <a:xfrm>
            <a:off x="533400" y="742950"/>
            <a:ext cx="8534400" cy="76200"/>
            <a:chOff x="447412" y="813655"/>
            <a:chExt cx="12527557" cy="240392"/>
          </a:xfrm>
        </p:grpSpPr>
        <p:sp>
          <p:nvSpPr>
            <p:cNvPr id="13" name="任意多边形 12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15"/>
          <p:cNvGrpSpPr/>
          <p:nvPr userDrawn="1"/>
        </p:nvGrpSpPr>
        <p:grpSpPr>
          <a:xfrm flipV="1">
            <a:off x="533400" y="4705353"/>
            <a:ext cx="8534400" cy="45719"/>
            <a:chOff x="447412" y="813655"/>
            <a:chExt cx="12527557" cy="240392"/>
          </a:xfrm>
        </p:grpSpPr>
        <p:sp>
          <p:nvSpPr>
            <p:cNvPr id="17" name="任意多边形 16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256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</p:sldLayoutIdLst>
  <p:txStyles>
    <p:titleStyle>
      <a:lvl1pPr algn="ctr" defTabSz="46355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2pPr>
      <a:lvl3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3pPr>
      <a:lvl4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4pPr>
      <a:lvl5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5pPr>
      <a:lvl6pPr marL="4572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6pPr>
      <a:lvl7pPr marL="9144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7pPr>
      <a:lvl8pPr marL="13716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8pPr>
      <a:lvl9pPr marL="18288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9pPr>
    </p:titleStyle>
    <p:bodyStyle>
      <a:lvl1pPr marL="182563" indent="-182563" algn="l" defTabSz="1158875" rtl="0" eaLnBrk="0" fontAlgn="base" hangingPunct="0">
        <a:spcBef>
          <a:spcPct val="30000"/>
        </a:spcBef>
        <a:spcAft>
          <a:spcPct val="20000"/>
        </a:spcAft>
        <a:buClr>
          <a:srgbClr val="0000CC"/>
        </a:buClr>
        <a:buSzPct val="100000"/>
        <a:buFont typeface="Wingdings" pitchFamily="2" charset="2"/>
        <a:buChar char="l"/>
        <a:defRPr sz="22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533400" indent="-168275" algn="l" defTabSz="1158875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100000"/>
        <a:buFont typeface="Wingdings" pitchFamily="2" charset="2"/>
        <a:buChar char="n"/>
        <a:defRPr sz="2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898525" indent="-182563" algn="l" defTabSz="1158875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100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36713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6pPr>
      <a:lvl7pPr marL="29718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7pPr>
      <a:lvl8pPr marL="34290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8pPr>
      <a:lvl9pPr marL="38862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7150"/>
            <a:ext cx="7772400" cy="573881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格式化文字</a:t>
            </a:r>
            <a:r>
              <a:rPr lang="zh-CN" altLang="en-US"/>
              <a:t>与段落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025984779"/>
              </p:ext>
            </p:extLst>
          </p:nvPr>
        </p:nvGraphicFramePr>
        <p:xfrm>
          <a:off x="1143000" y="904095"/>
          <a:ext cx="7620000" cy="3553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3.2.1 </a:t>
            </a:r>
            <a:r>
              <a:rPr lang="zh-CN" altLang="en-US" dirty="0"/>
              <a:t>文本修饰标记</a:t>
            </a:r>
            <a:r>
              <a:rPr lang="en-US" altLang="zh-CN" dirty="0"/>
              <a:t>-</a:t>
            </a:r>
            <a:r>
              <a:rPr lang="zh-CN" altLang="en-US" dirty="0"/>
              <a:t>案例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A384523-054E-47FF-844C-0E2DB1C8F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908045"/>
            <a:ext cx="5818072" cy="375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02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3.2.2 </a:t>
            </a:r>
            <a:r>
              <a:rPr lang="zh-CN" altLang="en-US" dirty="0"/>
              <a:t>计算机输出标记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ea typeface="宋体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838200" y="3371850"/>
            <a:ext cx="7959725" cy="7893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2563" marR="0" lvl="0" indent="-182563" algn="l" defTabSz="11588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buFont typeface="Wingdings" pitchFamily="2" charset="2"/>
              <a:buChar char="l"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072221"/>
            <a:ext cx="4114800" cy="406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常用的计算机输出标记如表所示。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099925"/>
              </p:ext>
            </p:extLst>
          </p:nvPr>
        </p:nvGraphicFramePr>
        <p:xfrm>
          <a:off x="1092200" y="1700512"/>
          <a:ext cx="7543800" cy="268604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{10A1B5D5-9B99-4C35-A422-299274C87663}</a:tableStyleId>
              </a:tblPr>
              <a:tblGrid>
                <a:gridCol w="3550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3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7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标记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说明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7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&lt;code&gt;&lt;/code&gt;</a:t>
                      </a:r>
                      <a:endParaRPr lang="zh-CN" sz="14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844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</a:rPr>
                        <a:t>定义计算机代码</a:t>
                      </a:r>
                      <a:endParaRPr lang="zh-CN" sz="14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7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&lt;</a:t>
                      </a:r>
                      <a:r>
                        <a:rPr lang="en-US" sz="1400" b="0" kern="100" dirty="0" err="1">
                          <a:effectLst/>
                        </a:rPr>
                        <a:t>kbd</a:t>
                      </a:r>
                      <a:r>
                        <a:rPr lang="en-US" sz="1400" b="0" kern="100" dirty="0">
                          <a:effectLst/>
                        </a:rPr>
                        <a:t>&gt;&lt;/</a:t>
                      </a:r>
                      <a:r>
                        <a:rPr lang="en-US" sz="1400" b="0" kern="100" dirty="0" err="1">
                          <a:effectLst/>
                        </a:rPr>
                        <a:t>kbd</a:t>
                      </a:r>
                      <a:r>
                        <a:rPr lang="en-US" sz="1400" b="0" kern="100" dirty="0">
                          <a:effectLst/>
                        </a:rPr>
                        <a:t>&gt;</a:t>
                      </a:r>
                      <a:endParaRPr lang="zh-CN" sz="14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844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</a:rPr>
                        <a:t>定义键盘码</a:t>
                      </a:r>
                      <a:endParaRPr lang="zh-CN" sz="14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7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&lt;</a:t>
                      </a:r>
                      <a:r>
                        <a:rPr lang="en-US" sz="1400" b="0" kern="100" dirty="0" err="1">
                          <a:effectLst/>
                        </a:rPr>
                        <a:t>samp</a:t>
                      </a:r>
                      <a:r>
                        <a:rPr lang="en-US" sz="1400" b="0" kern="100" dirty="0">
                          <a:effectLst/>
                        </a:rPr>
                        <a:t>&gt;&lt;/</a:t>
                      </a:r>
                      <a:r>
                        <a:rPr lang="en-US" sz="1400" b="0" kern="100" dirty="0" err="1">
                          <a:effectLst/>
                        </a:rPr>
                        <a:t>samp</a:t>
                      </a:r>
                      <a:r>
                        <a:rPr lang="en-US" sz="1400" b="0" kern="100" dirty="0">
                          <a:effectLst/>
                        </a:rPr>
                        <a:t>&gt;</a:t>
                      </a:r>
                      <a:endParaRPr lang="zh-CN" sz="14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844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</a:rPr>
                        <a:t>定义计算机代码样本</a:t>
                      </a:r>
                      <a:endParaRPr lang="zh-CN" sz="14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7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</a:rPr>
                        <a:t>&lt;tt&gt;&lt;/tt&gt;</a:t>
                      </a:r>
                      <a:endParaRPr lang="zh-CN" sz="1400" b="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844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</a:rPr>
                        <a:t>定义打字机代码</a:t>
                      </a:r>
                      <a:endParaRPr lang="zh-CN" sz="14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7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&lt;</a:t>
                      </a:r>
                      <a:r>
                        <a:rPr lang="en-US" sz="1400" b="0" kern="100" dirty="0" err="1">
                          <a:effectLst/>
                        </a:rPr>
                        <a:t>var</a:t>
                      </a:r>
                      <a:r>
                        <a:rPr lang="en-US" sz="1400" b="0" kern="100" dirty="0">
                          <a:effectLst/>
                        </a:rPr>
                        <a:t>&gt;&lt;/</a:t>
                      </a:r>
                      <a:r>
                        <a:rPr lang="en-US" sz="1400" b="0" kern="100" dirty="0" err="1">
                          <a:effectLst/>
                        </a:rPr>
                        <a:t>var</a:t>
                      </a:r>
                      <a:r>
                        <a:rPr lang="en-US" sz="1400" b="0" kern="100" dirty="0">
                          <a:effectLst/>
                        </a:rPr>
                        <a:t>&gt;</a:t>
                      </a:r>
                      <a:endParaRPr lang="zh-CN" sz="14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844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</a:rPr>
                        <a:t>定义变量</a:t>
                      </a:r>
                      <a:endParaRPr lang="zh-CN" sz="14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7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</a:rPr>
                        <a:t>&lt;pre&gt;&lt;/pre&gt;</a:t>
                      </a:r>
                      <a:endParaRPr lang="zh-CN" sz="1400" b="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844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</a:rPr>
                        <a:t>定义预格式文本</a:t>
                      </a:r>
                      <a:endParaRPr lang="zh-CN" sz="14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65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3.2.3 </a:t>
            </a:r>
            <a:r>
              <a:rPr lang="zh-CN" altLang="en-US" dirty="0"/>
              <a:t>引用和术语标记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ea typeface="宋体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838200" y="3371850"/>
            <a:ext cx="7959725" cy="7893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2563" marR="0" lvl="0" indent="-182563" algn="l" defTabSz="11588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buFont typeface="Wingdings" pitchFamily="2" charset="2"/>
              <a:buChar char="l"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3400" y="1048649"/>
            <a:ext cx="5524500" cy="406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61938" lvl="2">
              <a:lnSpc>
                <a:spcPts val="2700"/>
              </a:lnSpc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常用的引用和术语标记如表所示。</a:t>
            </a:r>
            <a:endParaRPr lang="zh-CN" altLang="en-US" sz="1800" b="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492465"/>
              </p:ext>
            </p:extLst>
          </p:nvPr>
        </p:nvGraphicFramePr>
        <p:xfrm>
          <a:off x="989015" y="1613636"/>
          <a:ext cx="7691336" cy="28574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{5DA37D80-6434-44D0-A028-1B22A696006F}</a:tableStyleId>
              </a:tblPr>
              <a:tblGrid>
                <a:gridCol w="3645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6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1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标记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主要用途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3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&lt;</a:t>
                      </a:r>
                      <a:r>
                        <a:rPr lang="en-US" sz="1400" b="0" kern="100" dirty="0" err="1">
                          <a:effectLst/>
                        </a:rPr>
                        <a:t>abbr</a:t>
                      </a:r>
                      <a:r>
                        <a:rPr lang="en-US" sz="1400" b="0" kern="100" dirty="0">
                          <a:effectLst/>
                        </a:rPr>
                        <a:t>&gt;etc.&lt;/</a:t>
                      </a:r>
                      <a:r>
                        <a:rPr lang="en-US" sz="1400" b="0" kern="100" dirty="0" err="1">
                          <a:effectLst/>
                        </a:rPr>
                        <a:t>abbr</a:t>
                      </a:r>
                      <a:r>
                        <a:rPr lang="en-US" sz="1400" b="0" kern="100" dirty="0">
                          <a:effectLst/>
                        </a:rPr>
                        <a:t>&gt;</a:t>
                      </a:r>
                      <a:endParaRPr lang="zh-CN" sz="14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971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</a:rPr>
                        <a:t>定义缩写</a:t>
                      </a:r>
                      <a:endParaRPr lang="zh-CN" sz="14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71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&lt;address&gt;</a:t>
                      </a:r>
                      <a:r>
                        <a:rPr lang="zh-CN" sz="1400" b="0" kern="100" dirty="0">
                          <a:effectLst/>
                        </a:rPr>
                        <a:t>江苏南京市</a:t>
                      </a:r>
                      <a:r>
                        <a:rPr lang="en-US" sz="1400" b="0" kern="100" dirty="0">
                          <a:effectLst/>
                        </a:rPr>
                        <a:t>&lt;/address&gt;</a:t>
                      </a:r>
                      <a:endParaRPr lang="zh-CN" sz="14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971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</a:rPr>
                        <a:t>定义地址</a:t>
                      </a:r>
                      <a:endParaRPr lang="zh-CN" sz="14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1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&lt;blockquote&gt;</a:t>
                      </a:r>
                      <a:r>
                        <a:rPr lang="zh-CN" sz="1400" b="0" kern="100" dirty="0">
                          <a:effectLst/>
                        </a:rPr>
                        <a:t>长的引用</a:t>
                      </a:r>
                      <a:r>
                        <a:rPr lang="en-US" sz="1400" b="0" kern="100" dirty="0">
                          <a:effectLst/>
                        </a:rPr>
                        <a:t>&lt;/blockquote&gt;</a:t>
                      </a:r>
                      <a:endParaRPr lang="zh-CN" sz="14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971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</a:rPr>
                        <a:t>定义长的引用</a:t>
                      </a:r>
                      <a:endParaRPr lang="zh-CN" sz="14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71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&lt;cite&gt;</a:t>
                      </a:r>
                      <a:r>
                        <a:rPr lang="zh-CN" sz="1400" b="0" kern="100" dirty="0">
                          <a:effectLst/>
                        </a:rPr>
                        <a:t>引用、引证</a:t>
                      </a:r>
                      <a:r>
                        <a:rPr lang="en-US" sz="1400" b="0" kern="100" dirty="0">
                          <a:effectLst/>
                        </a:rPr>
                        <a:t>&lt;/cite&gt;</a:t>
                      </a:r>
                      <a:endParaRPr lang="zh-CN" sz="14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971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</a:rPr>
                        <a:t>定义引用、引证</a:t>
                      </a:r>
                      <a:endParaRPr lang="zh-CN" sz="14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71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</a:rPr>
                        <a:t>&lt;q&gt;</a:t>
                      </a:r>
                      <a:r>
                        <a:rPr lang="zh-CN" sz="1400" b="0" kern="100">
                          <a:effectLst/>
                        </a:rPr>
                        <a:t>引用短语</a:t>
                      </a:r>
                      <a:r>
                        <a:rPr lang="en-US" sz="1400" b="0" kern="100">
                          <a:effectLst/>
                        </a:rPr>
                        <a:t>&lt;/q&gt;</a:t>
                      </a:r>
                      <a:endParaRPr lang="zh-CN" sz="1400" b="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971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</a:rPr>
                        <a:t>定义短的引用语，</a:t>
                      </a:r>
                      <a:r>
                        <a:rPr lang="en-US" sz="1400" b="0" kern="100" dirty="0">
                          <a:effectLst/>
                        </a:rPr>
                        <a:t>IE</a:t>
                      </a:r>
                      <a:r>
                        <a:rPr lang="zh-CN" sz="1400" b="0" kern="100" dirty="0">
                          <a:effectLst/>
                        </a:rPr>
                        <a:t>看不到引号，其余可以</a:t>
                      </a:r>
                      <a:endParaRPr lang="zh-CN" sz="14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71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&lt;</a:t>
                      </a:r>
                      <a:r>
                        <a:rPr lang="en-US" sz="1400" b="0" kern="100" dirty="0" err="1">
                          <a:effectLst/>
                        </a:rPr>
                        <a:t>dfn</a:t>
                      </a:r>
                      <a:r>
                        <a:rPr lang="en-US" sz="1400" b="0" kern="100" dirty="0">
                          <a:effectLst/>
                        </a:rPr>
                        <a:t>&gt;</a:t>
                      </a:r>
                      <a:r>
                        <a:rPr lang="zh-CN" sz="1400" b="0" kern="100" dirty="0">
                          <a:effectLst/>
                        </a:rPr>
                        <a:t>定义项目</a:t>
                      </a:r>
                      <a:r>
                        <a:rPr lang="en-US" sz="1400" b="0" kern="100" dirty="0">
                          <a:effectLst/>
                        </a:rPr>
                        <a:t>&lt;/</a:t>
                      </a:r>
                      <a:r>
                        <a:rPr lang="en-US" sz="1400" b="0" kern="100" dirty="0" err="1">
                          <a:effectLst/>
                        </a:rPr>
                        <a:t>dfn</a:t>
                      </a:r>
                      <a:r>
                        <a:rPr lang="en-US" sz="1400" b="0" kern="100" dirty="0">
                          <a:effectLst/>
                        </a:rPr>
                        <a:t>&gt;</a:t>
                      </a:r>
                      <a:endParaRPr lang="zh-CN" sz="14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971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</a:rPr>
                        <a:t>定义一个定义项目</a:t>
                      </a:r>
                      <a:endParaRPr lang="zh-CN" sz="14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655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3.2.4 </a:t>
            </a:r>
            <a:r>
              <a:rPr lang="zh-CN" altLang="en-US" dirty="0"/>
              <a:t>字体</a:t>
            </a:r>
            <a:r>
              <a:rPr lang="en-US" altLang="zh-CN" dirty="0"/>
              <a:t>font</a:t>
            </a:r>
            <a:r>
              <a:rPr lang="zh-CN" altLang="en-US" dirty="0"/>
              <a:t>标记</a:t>
            </a:r>
            <a:endParaRPr lang="en-US" altLang="zh-CN" dirty="0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50876" y="819150"/>
            <a:ext cx="8340725" cy="1676400"/>
          </a:xfrm>
        </p:spPr>
        <p:txBody>
          <a:bodyPr/>
          <a:lstStyle/>
          <a:p>
            <a:pPr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dirty="0"/>
              <a:t>当不指定任何样式时，</a:t>
            </a:r>
            <a:r>
              <a:rPr lang="en-US" altLang="zh-CN" sz="1800" b="0" dirty="0"/>
              <a:t>IE</a:t>
            </a:r>
            <a:r>
              <a:rPr lang="zh-CN" altLang="en-US" sz="1800" b="0" dirty="0"/>
              <a:t>将字体显示为</a:t>
            </a:r>
            <a:r>
              <a:rPr lang="en-US" altLang="zh-CN" sz="1800" b="0" dirty="0"/>
              <a:t>3</a:t>
            </a:r>
            <a:r>
              <a:rPr lang="zh-CN" altLang="en-US" sz="1800" b="0" dirty="0"/>
              <a:t>号、黑色、宋体。</a:t>
            </a:r>
            <a:r>
              <a:rPr lang="en-US" altLang="zh-CN" sz="1800" b="0" dirty="0"/>
              <a:t>font</a:t>
            </a:r>
            <a:r>
              <a:rPr lang="zh-CN" altLang="en-US" sz="1800" b="0" dirty="0"/>
              <a:t>标记用来改变默认的字体、颜色、大小等属性，这些更改分别通过不同的属性定义完成。 </a:t>
            </a:r>
          </a:p>
          <a:p>
            <a:pPr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/>
              <a:t>基本语法 </a:t>
            </a:r>
          </a:p>
          <a:p>
            <a:pPr lvl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&lt;font  face=""  size=""  color="" &gt;&lt;/font&gt; </a:t>
            </a:r>
          </a:p>
          <a:p>
            <a:pPr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/>
              <a:t>属性说明 </a:t>
            </a:r>
          </a:p>
        </p:txBody>
      </p:sp>
      <p:graphicFrame>
        <p:nvGraphicFramePr>
          <p:cNvPr id="119038" name="Group 25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05142791"/>
              </p:ext>
            </p:extLst>
          </p:nvPr>
        </p:nvGraphicFramePr>
        <p:xfrm>
          <a:off x="869157" y="2647951"/>
          <a:ext cx="7904162" cy="1902619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83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1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7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属性</a:t>
                      </a: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值</a:t>
                      </a: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说明</a:t>
                      </a: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size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T="34290" marB="342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+1</a:t>
                      </a: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～</a:t>
                      </a: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+7</a:t>
                      </a: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，</a:t>
                      </a: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-1</a:t>
                      </a: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～</a:t>
                      </a: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-7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T="34290" marB="342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数字越大字号越大。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T="34290" marB="3429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color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T="34290" marB="342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rgb</a:t>
                      </a: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altLang="zh-CN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r,g,b</a:t>
                      </a: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、</a:t>
                      </a: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zh-CN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rgb</a:t>
                      </a: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altLang="zh-CN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r%,g%,b</a:t>
                      </a: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%)</a:t>
                      </a: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、</a:t>
                      </a:r>
                      <a:endParaRPr kumimoji="0" lang="en-US" altLang="zh-CN" sz="14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r>
                        <a:rPr kumimoji="0" lang="en-US" altLang="zh-CN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rrggbb</a:t>
                      </a: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|#</a:t>
                      </a:r>
                      <a:r>
                        <a:rPr kumimoji="0" lang="en-US" altLang="zh-CN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rgb</a:t>
                      </a: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、</a:t>
                      </a:r>
                      <a:r>
                        <a:rPr kumimoji="0" lang="en-US" altLang="zh-CN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colorname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4290" marB="342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规定文本的颜色。可以使用</a:t>
                      </a:r>
                      <a:r>
                        <a:rPr kumimoji="0" lang="en-US" altLang="zh-CN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rgb</a:t>
                      </a: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函数、十六进制数、颜色英文名称来表达。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T="34290" marB="3429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0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face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T="34290" marB="342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字体</a:t>
                      </a: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，字体</a:t>
                      </a: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，</a:t>
                      </a: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，字体</a:t>
                      </a: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T="34290" marB="342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effectLst/>
                        </a:rPr>
                        <a:t>face</a:t>
                      </a:r>
                      <a:r>
                        <a:rPr lang="zh-CN" altLang="zh-CN" sz="1400" kern="1200" dirty="0">
                          <a:effectLst/>
                        </a:rPr>
                        <a:t>属性可以有多个值，用逗号分隔。字体使用方式为从左向右依次选用。只要前面的字体不存在，则使用后一个字体。都不存在，使用默认“宋体”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T="34290" marB="3429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3.2.4 </a:t>
            </a:r>
            <a:r>
              <a:rPr lang="zh-CN" altLang="en-US" dirty="0"/>
              <a:t>字体</a:t>
            </a:r>
            <a:r>
              <a:rPr lang="en-US" altLang="zh-CN" dirty="0"/>
              <a:t>font</a:t>
            </a:r>
            <a:r>
              <a:rPr lang="zh-CN" altLang="en-US" dirty="0"/>
              <a:t>标记</a:t>
            </a:r>
            <a:r>
              <a:rPr lang="en-US" altLang="zh-CN" dirty="0"/>
              <a:t>-</a:t>
            </a:r>
            <a:r>
              <a:rPr lang="zh-CN" altLang="en-US" dirty="0"/>
              <a:t>案例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BE2B1D0-2374-43BB-93AD-2ED5A1A0C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04950"/>
            <a:ext cx="8305800" cy="229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93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段落与排版标记 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23950"/>
            <a:ext cx="7912102" cy="838200"/>
          </a:xfrm>
        </p:spPr>
        <p:txBody>
          <a:bodyPr/>
          <a:lstStyle/>
          <a:p>
            <a:pPr marL="0" indent="0">
              <a:lnSpc>
                <a:spcPts val="3400"/>
              </a:lnSpc>
              <a:buNone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000" b="0" dirty="0"/>
              <a:t>网页的外观是否美观，很大程度上取决于其排版。在页面中出现大段的文字，通常采用分段进行规划，对换行也有极其严格的划分。 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3.3.1 </a:t>
            </a:r>
            <a:r>
              <a:rPr lang="zh-CN" altLang="en-US"/>
              <a:t>段落标记</a:t>
            </a:r>
            <a:r>
              <a:rPr lang="en-US" altLang="zh-CN"/>
              <a:t>&lt;p&gt; </a:t>
            </a:r>
          </a:p>
        </p:txBody>
      </p:sp>
      <p:sp>
        <p:nvSpPr>
          <p:cNvPr id="119815" name="Rectangle 7"/>
          <p:cNvSpPr>
            <a:spLocks noGrp="1" noChangeArrowheads="1"/>
          </p:cNvSpPr>
          <p:nvPr>
            <p:ph idx="1"/>
          </p:nvPr>
        </p:nvSpPr>
        <p:spPr>
          <a:xfrm>
            <a:off x="650875" y="810817"/>
            <a:ext cx="8356600" cy="1379933"/>
          </a:xfrm>
        </p:spPr>
        <p:txBody>
          <a:bodyPr/>
          <a:lstStyle/>
          <a:p>
            <a:pPr>
              <a:lnSpc>
                <a:spcPts val="29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1800" b="0" dirty="0"/>
              <a:t>段落</a:t>
            </a:r>
            <a:r>
              <a:rPr lang="en-US" altLang="zh-CN" sz="1800" b="0" dirty="0"/>
              <a:t>&lt;p&gt;</a:t>
            </a:r>
            <a:r>
              <a:rPr lang="zh-CN" altLang="en-US" sz="1800" b="0" dirty="0"/>
              <a:t>标记用来起始一个段落，它是一个块级元素 。段落</a:t>
            </a:r>
            <a:r>
              <a:rPr lang="en-US" altLang="zh-CN" sz="1800" b="0" dirty="0"/>
              <a:t>p</a:t>
            </a:r>
            <a:r>
              <a:rPr lang="zh-CN" altLang="en-US" sz="1800" b="0" dirty="0"/>
              <a:t>标记的</a:t>
            </a:r>
            <a:r>
              <a:rPr lang="en-US" altLang="zh-CN" sz="1800" b="0" dirty="0"/>
              <a:t>align</a:t>
            </a:r>
            <a:r>
              <a:rPr lang="zh-CN" altLang="en-US" sz="1800" b="0" dirty="0"/>
              <a:t>属性有四个属性值。</a:t>
            </a:r>
          </a:p>
          <a:p>
            <a:pPr marL="182563" lvl="1" indent="-182563">
              <a:lnSpc>
                <a:spcPts val="2900"/>
              </a:lnSpc>
              <a:spcBef>
                <a:spcPts val="0"/>
              </a:spcBef>
              <a:spcAft>
                <a:spcPts val="600"/>
              </a:spcAft>
              <a:buClr>
                <a:srgbClr val="0000CC"/>
              </a:buClr>
              <a:buFont typeface="Wingdings" pitchFamily="2" charset="2"/>
              <a:buChar char="l"/>
            </a:pPr>
            <a:r>
              <a:rPr lang="zh-CN" altLang="en-US" sz="1800" dirty="0">
                <a:cs typeface="Verdana" panose="020B0604030504040204" pitchFamily="34" charset="0"/>
              </a:rPr>
              <a:t>基本语法  </a:t>
            </a:r>
            <a:r>
              <a:rPr lang="zh-CN" altLang="en-US" sz="1600" b="0" dirty="0">
                <a:cs typeface="Verdana" panose="020B0604030504040204" pitchFamily="34" charset="0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&lt;p align="</a:t>
            </a:r>
            <a:r>
              <a:rPr lang="en-US" altLang="zh-CN" sz="160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left|center|right|justify</a:t>
            </a:r>
            <a:r>
              <a:rPr lang="en-US" altLang="zh-CN" sz="16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  <a:r>
              <a:rPr lang="zh-CN" altLang="en-US" sz="1600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  <a:cs typeface="Verdana" pitchFamily="34" charset="0"/>
              </a:rPr>
              <a:t>段落正文内容</a:t>
            </a:r>
            <a:r>
              <a:rPr lang="en-US" altLang="zh-CN" sz="16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&lt;/p&gt; </a:t>
            </a:r>
            <a:endParaRPr lang="zh-CN" altLang="en-US" sz="1800" dirty="0">
              <a:solidFill>
                <a:srgbClr val="FF0000"/>
              </a:solidFill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1058" y="2114550"/>
            <a:ext cx="80772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&lt;!-- edu_3_3_1.html --&gt;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&lt;html&gt;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&lt;head&gt; &lt;title&gt;</a:t>
            </a:r>
            <a:r>
              <a:rPr lang="zh-CN" altLang="en-US" sz="1400" dirty="0">
                <a:latin typeface="Verdana" panose="020B0604030504040204" pitchFamily="34" charset="0"/>
                <a:cs typeface="Verdana" panose="020B0604030504040204" pitchFamily="34" charset="0"/>
              </a:rPr>
              <a:t>段落样式应用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&lt;/title&gt;&lt;/head&gt;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&lt;body&gt;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&lt;h5 align="center"&gt;</a:t>
            </a:r>
            <a:r>
              <a:rPr lang="zh-CN" altLang="en-US" sz="1400" dirty="0">
                <a:latin typeface="Verdana" panose="020B0604030504040204" pitchFamily="34" charset="0"/>
                <a:cs typeface="Verdana" panose="020B0604030504040204" pitchFamily="34" charset="0"/>
              </a:rPr>
              <a:t>段落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zh-CN" altLang="en-US" sz="1400" dirty="0">
                <a:latin typeface="Verdana" panose="020B0604030504040204" pitchFamily="34" charset="0"/>
                <a:cs typeface="Verdana" panose="020B0604030504040204" pitchFamily="34" charset="0"/>
              </a:rPr>
              <a:t>标记对齐方式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&lt;/h5&gt;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&lt;hr color="blue"&gt;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&lt;p align="left"&gt;</a:t>
            </a:r>
            <a:r>
              <a:rPr lang="zh-CN" altLang="en-US" sz="1400" dirty="0">
                <a:latin typeface="Verdana" panose="020B0604030504040204" pitchFamily="34" charset="0"/>
                <a:cs typeface="Verdana" panose="020B0604030504040204" pitchFamily="34" charset="0"/>
              </a:rPr>
              <a:t>网页的外观是否美观，很大程度上取决于其排版。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&lt;/p&gt;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&lt;p align="center"&gt;</a:t>
            </a:r>
            <a:r>
              <a:rPr lang="zh-CN" altLang="en-US" sz="1400" dirty="0">
                <a:latin typeface="Verdana" panose="020B0604030504040204" pitchFamily="34" charset="0"/>
                <a:cs typeface="Verdana" panose="020B0604030504040204" pitchFamily="34" charset="0"/>
              </a:rPr>
              <a:t>网页的外观是否美观，很大程度上取决于其排版。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&lt;/p&gt;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&lt;p align="right"&gt;</a:t>
            </a:r>
            <a:r>
              <a:rPr lang="zh-CN" altLang="en-US" sz="1400" dirty="0">
                <a:latin typeface="Verdana" panose="020B0604030504040204" pitchFamily="34" charset="0"/>
                <a:cs typeface="Verdana" panose="020B0604030504040204" pitchFamily="34" charset="0"/>
              </a:rPr>
              <a:t>网页的外观是否美观，很大程度上取决于其排版。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&lt;/p&gt;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&lt;/body&gt;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&lt;/html&gt;</a:t>
            </a:r>
            <a:endParaRPr lang="zh-CN" altLang="en-US" sz="1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3.3.2 </a:t>
            </a:r>
            <a:r>
              <a:rPr lang="zh-CN" altLang="en-US"/>
              <a:t>换行标记</a:t>
            </a:r>
            <a:r>
              <a:rPr lang="en-US" altLang="zh-CN"/>
              <a:t>&lt;br&gt; 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650875" y="895350"/>
            <a:ext cx="8356600" cy="3733800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zh-CN" altLang="en-US" sz="2000" b="0" dirty="0"/>
              <a:t> 在</a:t>
            </a:r>
            <a:r>
              <a:rPr lang="en-US" altLang="zh-CN" sz="2000" b="0" dirty="0"/>
              <a:t>HTML</a:t>
            </a:r>
            <a:r>
              <a:rPr lang="zh-CN" altLang="en-US" sz="2000" b="0" dirty="0"/>
              <a:t>文件中，插入换行标记</a:t>
            </a:r>
            <a:r>
              <a:rPr lang="en-US" altLang="zh-CN" sz="2000" b="0" dirty="0"/>
              <a:t>&lt;</a:t>
            </a:r>
            <a:r>
              <a:rPr lang="en-US" altLang="zh-CN" sz="2000" b="0" dirty="0" err="1"/>
              <a:t>br</a:t>
            </a:r>
            <a:r>
              <a:rPr lang="en-US" altLang="zh-CN" sz="2000" b="0" dirty="0"/>
              <a:t>&gt;</a:t>
            </a:r>
            <a:r>
              <a:rPr lang="zh-CN" altLang="en-US" sz="2000" b="0" dirty="0"/>
              <a:t>的作用和普通文档插入回车的作用一样，都表示强制性换行。</a:t>
            </a:r>
            <a:endParaRPr lang="en-US" altLang="zh-CN" sz="2000" b="0" dirty="0"/>
          </a:p>
          <a:p>
            <a:pPr>
              <a:lnSpc>
                <a:spcPts val="2900"/>
              </a:lnSpc>
            </a:pPr>
            <a:r>
              <a:rPr lang="zh-CN" altLang="en-US" sz="2000" dirty="0"/>
              <a:t> 基本语法 </a:t>
            </a:r>
          </a:p>
          <a:p>
            <a:pPr lvl="1">
              <a:lnSpc>
                <a:spcPts val="2900"/>
              </a:lnSpc>
              <a:buNone/>
            </a:pPr>
            <a:r>
              <a:rPr lang="en-US" altLang="zh-CN" sz="2000" b="0" dirty="0"/>
              <a:t>&lt;</a:t>
            </a:r>
            <a:r>
              <a:rPr lang="en-US" altLang="zh-CN" sz="2000" b="0" dirty="0" err="1"/>
              <a:t>br</a:t>
            </a:r>
            <a:r>
              <a:rPr lang="en-US" altLang="zh-CN" sz="2000" b="0" dirty="0"/>
              <a:t>&gt;</a:t>
            </a:r>
            <a:r>
              <a:rPr lang="zh-CN" altLang="en-US" sz="2000" b="0" dirty="0"/>
              <a:t>或</a:t>
            </a:r>
            <a:r>
              <a:rPr lang="en-US" altLang="zh-CN" sz="2000" b="0" dirty="0"/>
              <a:t>&lt;</a:t>
            </a:r>
            <a:r>
              <a:rPr lang="en-US" altLang="zh-CN" sz="2000" b="0" dirty="0" err="1"/>
              <a:t>br</a:t>
            </a:r>
            <a:r>
              <a:rPr lang="en-US" altLang="zh-CN" sz="2000" b="0" dirty="0"/>
              <a:t>/&gt; </a:t>
            </a:r>
          </a:p>
          <a:p>
            <a:pPr lvl="1">
              <a:lnSpc>
                <a:spcPts val="2900"/>
              </a:lnSpc>
            </a:pPr>
            <a:r>
              <a:rPr lang="zh-CN" altLang="en-US" sz="2000" b="0" dirty="0"/>
              <a:t>文档中，</a:t>
            </a:r>
            <a:r>
              <a:rPr lang="en-US" altLang="zh-CN" sz="2000" b="0" dirty="0"/>
              <a:t>&lt;</a:t>
            </a:r>
            <a:r>
              <a:rPr lang="en-US" altLang="zh-CN" sz="2000" b="0" dirty="0" err="1"/>
              <a:t>br</a:t>
            </a:r>
            <a:r>
              <a:rPr lang="en-US" altLang="zh-CN" sz="2000" b="0" dirty="0"/>
              <a:t>&gt;</a:t>
            </a:r>
            <a:r>
              <a:rPr lang="zh-CN" altLang="en-US" sz="2000" b="0" dirty="0"/>
              <a:t>元素属于单个标志，表示插入换行符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>
              <a:lnSpc>
                <a:spcPts val="2900"/>
              </a:lnSpc>
              <a:buNone/>
            </a:pPr>
            <a:r>
              <a:rPr lang="zh-CN" altLang="en-US" sz="2000" b="0" dirty="0"/>
              <a:t>例如：</a:t>
            </a:r>
            <a:endParaRPr lang="en-US" altLang="zh-CN" sz="2000" b="0" dirty="0"/>
          </a:p>
          <a:p>
            <a:pPr lvl="1">
              <a:lnSpc>
                <a:spcPts val="29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&lt;p&gt;</a:t>
            </a:r>
            <a:r>
              <a:rPr lang="zh-CN" altLang="en-US" sz="1800" dirty="0">
                <a:solidFill>
                  <a:srgbClr val="FF0000"/>
                </a:solidFill>
              </a:rPr>
              <a:t>段落正文内容</a:t>
            </a:r>
            <a:r>
              <a:rPr lang="en-US" altLang="zh-CN" sz="1800" dirty="0">
                <a:solidFill>
                  <a:srgbClr val="FF0000"/>
                </a:solidFill>
              </a:rPr>
              <a:t>&lt;</a:t>
            </a:r>
            <a:r>
              <a:rPr lang="en-US" altLang="zh-CN" sz="1800" dirty="0" err="1">
                <a:solidFill>
                  <a:srgbClr val="FF0000"/>
                </a:solidFill>
              </a:rPr>
              <a:t>br</a:t>
            </a:r>
            <a:r>
              <a:rPr lang="en-US" altLang="zh-CN" sz="1800" dirty="0">
                <a:solidFill>
                  <a:srgbClr val="FF0000"/>
                </a:solidFill>
              </a:rPr>
              <a:t>&gt;</a:t>
            </a:r>
            <a:r>
              <a:rPr lang="zh-CN" altLang="en-US" sz="1800" dirty="0">
                <a:solidFill>
                  <a:srgbClr val="FF0000"/>
                </a:solidFill>
              </a:rPr>
              <a:t>另起一行</a:t>
            </a:r>
            <a:r>
              <a:rPr lang="en-US" altLang="zh-CN" sz="1800" dirty="0">
                <a:solidFill>
                  <a:srgbClr val="FF0000"/>
                </a:solidFill>
              </a:rPr>
              <a:t>&lt;/p&gt; 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3.3.3 </a:t>
            </a:r>
            <a:r>
              <a:rPr lang="zh-CN" altLang="en-US"/>
              <a:t>水平分割线标记</a:t>
            </a:r>
            <a:r>
              <a:rPr lang="en-US" altLang="zh-CN"/>
              <a:t>&lt;hr&gt; 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0876" y="810816"/>
            <a:ext cx="8340725" cy="1227533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dirty="0"/>
              <a:t> &lt;hr&gt;</a:t>
            </a:r>
            <a:r>
              <a:rPr lang="zh-CN" altLang="en-US" sz="2000" b="0" dirty="0"/>
              <a:t>元素可以浏览器上显示一条细线以分隔两个区域。 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 基本语法 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/>
              <a:t>	</a:t>
            </a:r>
            <a:r>
              <a:rPr lang="en-US" altLang="zh-CN" sz="1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&lt;hr size=""  color=""   width=""  align=""&gt;</a:t>
            </a:r>
          </a:p>
        </p:txBody>
      </p:sp>
      <p:graphicFrame>
        <p:nvGraphicFramePr>
          <p:cNvPr id="121027" name="Group 19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31484003"/>
              </p:ext>
            </p:extLst>
          </p:nvPr>
        </p:nvGraphicFramePr>
        <p:xfrm>
          <a:off x="1035051" y="2190750"/>
          <a:ext cx="7572373" cy="223669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215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8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5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width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像素</a:t>
                      </a:r>
                      <a:r>
                        <a:rPr kumimoji="0" lang="en-US" altLang="zh-CN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px</a:t>
                      </a: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或百分比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设置水平线宽度。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size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整数，单位</a:t>
                      </a:r>
                      <a:r>
                        <a:rPr kumimoji="0" lang="en-US" altLang="zh-CN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px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设置水平线高度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color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rgb</a:t>
                      </a: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函数、十六进制数，颜色英文名称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设置水平线颜色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align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left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center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right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设置水平线对齐方式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3.3.4 </a:t>
            </a:r>
            <a:r>
              <a:rPr lang="zh-CN" altLang="en-US" dirty="0"/>
              <a:t>拼音</a:t>
            </a:r>
            <a:r>
              <a:rPr lang="en-US" altLang="zh-CN" dirty="0"/>
              <a:t>/</a:t>
            </a:r>
            <a:r>
              <a:rPr lang="zh-CN" altLang="en-US" dirty="0"/>
              <a:t>音标注释</a:t>
            </a:r>
            <a:r>
              <a:rPr lang="en-US" altLang="zh-CN" dirty="0"/>
              <a:t>ruby </a:t>
            </a:r>
            <a:r>
              <a:rPr lang="zh-CN" altLang="en-US" dirty="0"/>
              <a:t>标记和</a:t>
            </a:r>
            <a:r>
              <a:rPr lang="en-US" altLang="zh-CN" dirty="0" err="1"/>
              <a:t>rt/rp</a:t>
            </a:r>
            <a:r>
              <a:rPr lang="en-US" altLang="zh-CN" dirty="0"/>
              <a:t> </a:t>
            </a:r>
            <a:r>
              <a:rPr lang="zh-CN" altLang="en-US" dirty="0"/>
              <a:t>标记</a:t>
            </a:r>
            <a:endParaRPr lang="en-US" altLang="zh-CN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05651"/>
            <a:ext cx="6096000" cy="1818499"/>
          </a:xfrm>
        </p:spPr>
        <p:txBody>
          <a:bodyPr/>
          <a:lstStyle/>
          <a:p>
            <a:pPr marL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/>
              <a:t>基本语法</a:t>
            </a:r>
          </a:p>
          <a:p>
            <a:pPr marL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&lt;ruby&gt;</a:t>
            </a:r>
          </a:p>
          <a:p>
            <a:pPr marL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rgbClr val="FF0000"/>
                </a:solidFill>
              </a:rPr>
              <a:t>      中</a:t>
            </a:r>
            <a:r>
              <a:rPr lang="en-US" altLang="zh-CN" sz="1400" dirty="0">
                <a:solidFill>
                  <a:srgbClr val="FF0000"/>
                </a:solidFill>
              </a:rPr>
              <a:t>&lt;</a:t>
            </a:r>
            <a:r>
              <a:rPr lang="en-US" altLang="zh-CN" sz="1400" dirty="0" err="1">
                <a:solidFill>
                  <a:srgbClr val="FF0000"/>
                </a:solidFill>
              </a:rPr>
              <a:t>rp</a:t>
            </a:r>
            <a:r>
              <a:rPr lang="en-US" altLang="zh-CN" sz="1400" dirty="0">
                <a:solidFill>
                  <a:srgbClr val="FF0000"/>
                </a:solidFill>
              </a:rPr>
              <a:t>&gt;(&lt;/</a:t>
            </a:r>
            <a:r>
              <a:rPr lang="en-US" altLang="zh-CN" sz="1400" dirty="0" err="1">
                <a:solidFill>
                  <a:srgbClr val="FF0000"/>
                </a:solidFill>
              </a:rPr>
              <a:t>rp</a:t>
            </a:r>
            <a:r>
              <a:rPr lang="en-US" altLang="zh-CN" sz="1400" dirty="0">
                <a:solidFill>
                  <a:srgbClr val="FF0000"/>
                </a:solidFill>
              </a:rPr>
              <a:t>&gt;&lt;rt&gt;</a:t>
            </a:r>
            <a:r>
              <a:rPr lang="en-US" altLang="zh-CN" sz="1400" dirty="0" err="1">
                <a:solidFill>
                  <a:srgbClr val="FF0000"/>
                </a:solidFill>
              </a:rPr>
              <a:t>zhong</a:t>
            </a:r>
            <a:r>
              <a:rPr lang="en-US" altLang="zh-CN" sz="1400" dirty="0">
                <a:solidFill>
                  <a:srgbClr val="FF0000"/>
                </a:solidFill>
              </a:rPr>
              <a:t>&lt;/rt&gt;&lt;</a:t>
            </a:r>
            <a:r>
              <a:rPr lang="en-US" altLang="zh-CN" sz="1400" dirty="0" err="1">
                <a:solidFill>
                  <a:srgbClr val="FF0000"/>
                </a:solidFill>
              </a:rPr>
              <a:t>rp</a:t>
            </a:r>
            <a:r>
              <a:rPr lang="en-US" altLang="zh-CN" sz="1400" dirty="0">
                <a:solidFill>
                  <a:srgbClr val="FF0000"/>
                </a:solidFill>
              </a:rPr>
              <a:t>&gt;)&lt;/</a:t>
            </a:r>
            <a:r>
              <a:rPr lang="en-US" altLang="zh-CN" sz="1400" dirty="0" err="1">
                <a:solidFill>
                  <a:srgbClr val="FF0000"/>
                </a:solidFill>
              </a:rPr>
              <a:t>rp</a:t>
            </a:r>
            <a:r>
              <a:rPr lang="en-US" altLang="zh-CN" sz="1400" dirty="0">
                <a:solidFill>
                  <a:srgbClr val="FF0000"/>
                </a:solidFill>
              </a:rPr>
              <a:t>&gt;</a:t>
            </a:r>
          </a:p>
          <a:p>
            <a:pPr marL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rgbClr val="FF0000"/>
                </a:solidFill>
              </a:rPr>
              <a:t>      国</a:t>
            </a:r>
            <a:r>
              <a:rPr lang="en-US" altLang="zh-CN" sz="1400" dirty="0">
                <a:solidFill>
                  <a:srgbClr val="FF0000"/>
                </a:solidFill>
              </a:rPr>
              <a:t>&lt;</a:t>
            </a:r>
            <a:r>
              <a:rPr lang="en-US" altLang="zh-CN" sz="1400" dirty="0" err="1">
                <a:solidFill>
                  <a:srgbClr val="FF0000"/>
                </a:solidFill>
              </a:rPr>
              <a:t>rp</a:t>
            </a:r>
            <a:r>
              <a:rPr lang="en-US" altLang="zh-CN" sz="1400" dirty="0">
                <a:solidFill>
                  <a:srgbClr val="FF0000"/>
                </a:solidFill>
              </a:rPr>
              <a:t>&gt;(&lt;/</a:t>
            </a:r>
            <a:r>
              <a:rPr lang="en-US" altLang="zh-CN" sz="1400" dirty="0" err="1">
                <a:solidFill>
                  <a:srgbClr val="FF0000"/>
                </a:solidFill>
              </a:rPr>
              <a:t>rp</a:t>
            </a:r>
            <a:r>
              <a:rPr lang="en-US" altLang="zh-CN" sz="1400" dirty="0">
                <a:solidFill>
                  <a:srgbClr val="FF0000"/>
                </a:solidFill>
              </a:rPr>
              <a:t>&gt;&lt;rt&gt;</a:t>
            </a:r>
            <a:r>
              <a:rPr lang="en-US" altLang="zh-CN" sz="1400" dirty="0" err="1">
                <a:solidFill>
                  <a:srgbClr val="FF0000"/>
                </a:solidFill>
              </a:rPr>
              <a:t>guo</a:t>
            </a:r>
            <a:r>
              <a:rPr lang="en-US" altLang="zh-CN" sz="1400" dirty="0">
                <a:solidFill>
                  <a:srgbClr val="FF0000"/>
                </a:solidFill>
              </a:rPr>
              <a:t>&lt;/rt&gt;&lt;</a:t>
            </a:r>
            <a:r>
              <a:rPr lang="en-US" altLang="zh-CN" sz="1400" dirty="0" err="1">
                <a:solidFill>
                  <a:srgbClr val="FF0000"/>
                </a:solidFill>
              </a:rPr>
              <a:t>rp</a:t>
            </a:r>
            <a:r>
              <a:rPr lang="en-US" altLang="zh-CN" sz="1400" dirty="0">
                <a:solidFill>
                  <a:srgbClr val="FF0000"/>
                </a:solidFill>
              </a:rPr>
              <a:t>&gt;)&lt;/</a:t>
            </a:r>
            <a:r>
              <a:rPr lang="en-US" altLang="zh-CN" sz="1400" dirty="0" err="1">
                <a:solidFill>
                  <a:srgbClr val="FF0000"/>
                </a:solidFill>
              </a:rPr>
              <a:t>rp</a:t>
            </a:r>
            <a:r>
              <a:rPr lang="en-US" altLang="zh-CN" sz="1400" dirty="0">
                <a:solidFill>
                  <a:srgbClr val="FF0000"/>
                </a:solidFill>
              </a:rPr>
              <a:t>&gt;</a:t>
            </a:r>
          </a:p>
          <a:p>
            <a:pPr marL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&lt;/ruby&gt;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1047750"/>
            <a:ext cx="1000125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228600" y="2419350"/>
            <a:ext cx="8839200" cy="2199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1838" indent="-28575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ruby 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标记定义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注释（中文注音或字符）。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标记与</a:t>
            </a:r>
            <a:r>
              <a:rPr lang="en-US" altLang="zh-CN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rt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标记一同使用。</a:t>
            </a:r>
            <a:endParaRPr lang="en-US" altLang="zh-CN" sz="1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31838" indent="-28575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标记由一个或多个字符（需要一个解释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发音）和一个提供该信息的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 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标记组成，还包括可选的</a:t>
            </a:r>
            <a:r>
              <a:rPr lang="en-US" altLang="zh-CN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rp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标记，定义当浏览器不支持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ruby 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标记时显示的内容。</a:t>
            </a:r>
            <a:endParaRPr lang="en-US" altLang="zh-CN" sz="1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31838" indent="-28575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标记将需要注释或注音标的文字内容包围住。</a:t>
            </a:r>
            <a:endParaRPr lang="en-US" altLang="zh-CN" sz="1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31838" indent="-28575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标记放置音标或注释，该标记跟在需要注释的文本后面。</a:t>
            </a:r>
            <a:endParaRPr lang="en-US" altLang="zh-CN" sz="1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31838" indent="-28575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4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标记是预备哪些不支持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标记的浏览器，主要用来放置括号。</a:t>
            </a:r>
            <a:endParaRPr lang="en-US" altLang="zh-CN" sz="1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本章学习目标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71550"/>
            <a:ext cx="8001000" cy="2766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 defTabSz="1158875"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前端开发工程师应掌握以下内容：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 defTabSz="1158875"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掌握标题字（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）标记语法及属性语法。</a:t>
            </a:r>
          </a:p>
          <a:p>
            <a:pPr marL="457200" indent="-457200" defTabSz="1158875"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理解文本格式化标记类型与作用，并学会使用各种样式。</a:t>
            </a:r>
          </a:p>
          <a:p>
            <a:pPr marL="457200" indent="-457200" defTabSz="1158875"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学会使用字体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font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标记。</a:t>
            </a:r>
          </a:p>
          <a:p>
            <a:pPr marL="457200" indent="-457200" defTabSz="1158875"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学会使用段落与排版标记。</a:t>
            </a:r>
          </a:p>
          <a:p>
            <a:pPr marL="457200" indent="-457200" defTabSz="1158875"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学会使用各类格式化标记设计简易的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Web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页面。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3.3.5 </a:t>
            </a:r>
            <a:r>
              <a:rPr lang="zh-CN" altLang="en-US" dirty="0"/>
              <a:t>段落缩进标记</a:t>
            </a:r>
            <a:r>
              <a:rPr lang="en-US" altLang="zh-CN" dirty="0"/>
              <a:t>&lt;</a:t>
            </a:r>
            <a:r>
              <a:rPr lang="en-US" altLang="zh-CN" dirty="0" err="1"/>
              <a:t>blockquote</a:t>
            </a:r>
            <a:r>
              <a:rPr lang="en-US" altLang="zh-CN" dirty="0"/>
              <a:t>&gt; 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895350"/>
            <a:ext cx="8356600" cy="3124199"/>
          </a:xfrm>
        </p:spPr>
        <p:txBody>
          <a:bodyPr/>
          <a:lstStyle/>
          <a:p>
            <a:pPr marL="0" indent="0">
              <a:lnSpc>
                <a:spcPts val="2900"/>
              </a:lnSpc>
              <a:buNone/>
            </a:pPr>
            <a:r>
              <a:rPr lang="en-US" altLang="zh-CN" sz="2000" b="0" dirty="0"/>
              <a:t>    </a:t>
            </a:r>
            <a:r>
              <a:rPr lang="zh-CN" altLang="zh-CN" sz="2000" b="0" dirty="0"/>
              <a:t>段落缩进</a:t>
            </a:r>
            <a:r>
              <a:rPr lang="en-US" altLang="zh-CN" sz="2000" b="0" dirty="0"/>
              <a:t>(</a:t>
            </a:r>
            <a:r>
              <a:rPr lang="zh-CN" altLang="zh-CN" sz="2000" b="0" dirty="0"/>
              <a:t>也称为“块引用”</a:t>
            </a:r>
            <a:r>
              <a:rPr lang="en-US" altLang="zh-CN" sz="2000" b="0" dirty="0"/>
              <a:t>)blockquote</a:t>
            </a:r>
            <a:r>
              <a:rPr lang="zh-CN" altLang="zh-CN" sz="2000" b="0" dirty="0"/>
              <a:t>标记引用的内容必须是块级标记，浏览器在</a:t>
            </a:r>
            <a:r>
              <a:rPr lang="en-US" altLang="zh-CN" sz="2000" b="0" dirty="0"/>
              <a:t> blockquote</a:t>
            </a:r>
            <a:r>
              <a:rPr lang="zh-CN" altLang="zh-CN" sz="2000" b="0" dirty="0"/>
              <a:t>标记前后添加了换行，并增加了外边距。</a:t>
            </a:r>
            <a:endParaRPr lang="en-US" altLang="zh-CN" sz="2000" b="0" dirty="0"/>
          </a:p>
          <a:p>
            <a:pPr>
              <a:lnSpc>
                <a:spcPts val="2900"/>
              </a:lnSpc>
            </a:pPr>
            <a:r>
              <a:rPr lang="en-US" altLang="zh-CN" sz="2000" b="0" dirty="0"/>
              <a:t> </a:t>
            </a:r>
            <a:r>
              <a:rPr lang="zh-CN" altLang="zh-CN" sz="2000" b="0" dirty="0"/>
              <a:t>一对</a:t>
            </a:r>
            <a:r>
              <a:rPr lang="en-US" altLang="zh-CN" sz="2000" b="0" dirty="0"/>
              <a:t>blockquote</a:t>
            </a:r>
            <a:r>
              <a:rPr lang="zh-CN" altLang="zh-CN" sz="2000" b="0" dirty="0"/>
              <a:t>标记能够向右缩进</a:t>
            </a:r>
            <a:r>
              <a:rPr lang="en-US" altLang="zh-CN" sz="2000" b="0" dirty="0"/>
              <a:t>5</a:t>
            </a:r>
            <a:r>
              <a:rPr lang="zh-CN" altLang="zh-CN" sz="2000" b="0" dirty="0"/>
              <a:t>个西文字符的位置。</a:t>
            </a:r>
          </a:p>
          <a:p>
            <a:pPr>
              <a:lnSpc>
                <a:spcPts val="2900"/>
              </a:lnSpc>
            </a:pPr>
            <a:r>
              <a:rPr lang="zh-CN" altLang="en-US" sz="2000" dirty="0">
                <a:latin typeface="+mj-ea"/>
                <a:ea typeface="+mj-ea"/>
              </a:rPr>
              <a:t>基本语法 </a:t>
            </a:r>
          </a:p>
          <a:p>
            <a:pPr lvl="1"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&lt;body&gt;</a:t>
            </a:r>
          </a:p>
          <a:p>
            <a:pPr lvl="1"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 &lt;blockquote&gt;</a:t>
            </a:r>
            <a:r>
              <a:rPr lang="zh-CN" altLang="en-US" sz="1600" dirty="0">
                <a:solidFill>
                  <a:srgbClr val="FF0000"/>
                </a:solidFill>
                <a:latin typeface="Verdana" panose="020B0604030504040204" pitchFamily="34" charset="0"/>
                <a:ea typeface="+mj-ea"/>
                <a:cs typeface="Verdana" panose="020B0604030504040204" pitchFamily="34" charset="0"/>
              </a:rPr>
              <a:t>需要缩进的内容</a:t>
            </a:r>
            <a:r>
              <a:rPr lang="en-US" altLang="zh-CN" sz="16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&lt;/blockquote&gt;</a:t>
            </a:r>
          </a:p>
          <a:p>
            <a:pPr lvl="1"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&lt;/body&gt; </a:t>
            </a:r>
            <a:endParaRPr lang="zh-CN" altLang="en-US" sz="1600" dirty="0">
              <a:solidFill>
                <a:srgbClr val="FF0000"/>
              </a:solidFill>
              <a:latin typeface="Verdana" panose="020B0604030504040204" pitchFamily="34" charset="0"/>
              <a:ea typeface="+mj-ea"/>
              <a:cs typeface="Verdana" panose="020B0604030504040204" pitchFamily="34" charset="0"/>
            </a:endParaRPr>
          </a:p>
          <a:p>
            <a:pPr lvl="1">
              <a:buFont typeface="Wingdings" pitchFamily="2" charset="2"/>
              <a:buNone/>
            </a:pP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3.3.6 </a:t>
            </a:r>
            <a:r>
              <a:rPr lang="zh-CN" altLang="en-US"/>
              <a:t>预格式化标记</a:t>
            </a:r>
            <a:r>
              <a:rPr lang="en-US" altLang="zh-CN"/>
              <a:t>&lt;pre&gt; 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/>
              <a:t>&lt;pre&gt;&lt;/pre&gt;</a:t>
            </a:r>
            <a:r>
              <a:rPr lang="zh-CN" altLang="en-US" sz="1800" b="0" dirty="0"/>
              <a:t>标记对网页中的</a:t>
            </a:r>
            <a:r>
              <a:rPr lang="zh-CN" altLang="en-US" sz="1800" b="0" u="sng" dirty="0">
                <a:solidFill>
                  <a:srgbClr val="FF0000"/>
                </a:solidFill>
              </a:rPr>
              <a:t>文字段落进行预格式化</a:t>
            </a:r>
            <a:r>
              <a:rPr lang="zh-CN" altLang="en-US" sz="1800" b="0" dirty="0"/>
              <a:t>，浏览器会完整保留设计者</a:t>
            </a:r>
            <a:r>
              <a:rPr lang="zh-CN" altLang="en-US" sz="1800" b="0" u="sng" dirty="0">
                <a:solidFill>
                  <a:srgbClr val="FF0000"/>
                </a:solidFill>
              </a:rPr>
              <a:t>在源文件中所定义的格式</a:t>
            </a:r>
            <a:r>
              <a:rPr lang="zh-CN" altLang="en-US" sz="1800" b="0" dirty="0"/>
              <a:t>，包括各种</a:t>
            </a:r>
            <a:r>
              <a:rPr lang="zh-CN" altLang="en-US" sz="1800" b="0" u="sng" dirty="0">
                <a:solidFill>
                  <a:srgbClr val="FF0000"/>
                </a:solidFill>
              </a:rPr>
              <a:t>空格、缩进以及其他特殊格式</a:t>
            </a:r>
            <a:r>
              <a:rPr lang="zh-CN" altLang="en-US" sz="1800" b="0" dirty="0"/>
              <a:t>。 </a:t>
            </a:r>
          </a:p>
          <a:p>
            <a:pPr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/>
              <a:t>基本语法</a:t>
            </a:r>
          </a:p>
          <a:p>
            <a:pPr marL="288000" lvl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1600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  <a:cs typeface="Verdana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&lt;pre&gt;</a:t>
            </a:r>
            <a:r>
              <a:rPr lang="zh-CN" altLang="en-US" sz="1600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  <a:cs typeface="Verdana" pitchFamily="34" charset="0"/>
              </a:rPr>
              <a:t>预格式化文本 </a:t>
            </a:r>
            <a:r>
              <a:rPr lang="en-US" altLang="zh-CN" sz="16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&lt;/pre &gt; </a:t>
            </a:r>
          </a:p>
          <a:p>
            <a:pPr marL="288000" lvl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  <a:cs typeface="Verdana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&lt;pre&gt;</a:t>
            </a:r>
          </a:p>
          <a:p>
            <a:pPr marL="288000" lvl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	 </a:t>
            </a:r>
            <a:r>
              <a:rPr lang="zh-CN" altLang="en-US" sz="1600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  <a:cs typeface="Verdana" pitchFamily="34" charset="0"/>
              </a:rPr>
              <a:t>春 晓 			    </a:t>
            </a:r>
          </a:p>
          <a:p>
            <a:pPr marL="288000" lvl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  <a:cs typeface="Verdana" pitchFamily="34" charset="0"/>
              </a:rPr>
              <a:t>		       孟浩然 </a:t>
            </a:r>
          </a:p>
          <a:p>
            <a:pPr marL="288000" lvl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  <a:cs typeface="Verdana" pitchFamily="34" charset="0"/>
              </a:rPr>
              <a:t>         春眠不觉晓，</a:t>
            </a:r>
          </a:p>
          <a:p>
            <a:pPr marL="288000" lvl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  <a:cs typeface="Verdana" pitchFamily="34" charset="0"/>
              </a:rPr>
              <a:t>                  处处闻啼鸟。</a:t>
            </a:r>
          </a:p>
          <a:p>
            <a:pPr marL="288000" lvl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  <a:cs typeface="Verdana" pitchFamily="34" charset="0"/>
              </a:rPr>
              <a:t>         夜来风雨声，</a:t>
            </a:r>
          </a:p>
          <a:p>
            <a:pPr marL="288000" lvl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  <a:cs typeface="Verdana" pitchFamily="34" charset="0"/>
              </a:rPr>
              <a:t>                  花落知多少。</a:t>
            </a:r>
          </a:p>
          <a:p>
            <a:pPr marL="288000" lvl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  <a:cs typeface="Verdana" pitchFamily="34" charset="0"/>
              </a:rPr>
              <a:t>  </a:t>
            </a:r>
            <a:r>
              <a:rPr lang="en-US" altLang="zh-CN" sz="16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&lt;/pre&gt;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 web</a:t>
            </a:r>
            <a:r>
              <a:rPr lang="zh-CN" altLang="en-US"/>
              <a:t>页面设计实例</a:t>
            </a:r>
            <a:r>
              <a:rPr lang="en-US" altLang="zh-CN"/>
              <a:t>—</a:t>
            </a:r>
            <a:r>
              <a:rPr lang="zh-CN" altLang="en-US"/>
              <a:t>实例 </a:t>
            </a:r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857250"/>
            <a:ext cx="7848599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web</a:t>
            </a:r>
            <a:r>
              <a:rPr lang="zh-CN" altLang="en-US" dirty="0"/>
              <a:t>页面设计实例</a:t>
            </a:r>
            <a:r>
              <a:rPr lang="en-US" altLang="zh-CN" dirty="0"/>
              <a:t>—</a:t>
            </a:r>
            <a:r>
              <a:rPr lang="zh-CN" altLang="en-US" dirty="0"/>
              <a:t>代码 </a:t>
            </a:r>
          </a:p>
        </p:txBody>
      </p:sp>
      <p:sp>
        <p:nvSpPr>
          <p:cNvPr id="3" name="矩形 2"/>
          <p:cNvSpPr/>
          <p:nvPr/>
        </p:nvSpPr>
        <p:spPr>
          <a:xfrm>
            <a:off x="609600" y="895350"/>
            <a:ext cx="8458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&lt;!-- edu_3_4_1.html --&gt;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&lt;!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doctype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html&gt;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&lt;html 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lang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="en"&gt;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&lt;head&gt;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&lt;meta charset="UTF-8"&gt;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&lt;title&gt;</a:t>
            </a:r>
            <a:r>
              <a:rPr lang="zh-CN" altLang="en-US" sz="1400" dirty="0">
                <a:latin typeface="Verdana" panose="020B0604030504040204" pitchFamily="34" charset="0"/>
                <a:cs typeface="Verdana" panose="020B0604030504040204" pitchFamily="34" charset="0"/>
              </a:rPr>
              <a:t>教育信息化十三五规划报告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&lt;/title&gt;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&lt;/head&gt;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&lt;body&gt;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&lt;h2 align="center"&gt;2016-2021</a:t>
            </a:r>
            <a:r>
              <a:rPr lang="zh-CN" altLang="en-US" sz="1400" dirty="0">
                <a:latin typeface="Verdana" panose="020B0604030504040204" pitchFamily="34" charset="0"/>
                <a:cs typeface="Verdana" panose="020B0604030504040204" pitchFamily="34" charset="0"/>
              </a:rPr>
              <a:t>年教育信息化行业深度分析及“十三五”发展规划指导报告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&lt;/h2&gt;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width="100%" size="3" color="red"&gt;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&lt;pre&gt;  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</a:t>
            </a:r>
            <a:r>
              <a:rPr lang="zh-CN" altLang="en-US" sz="1400" dirty="0">
                <a:latin typeface="Verdana" panose="020B0604030504040204" pitchFamily="34" charset="0"/>
                <a:cs typeface="Verdana" panose="020B0604030504040204" pitchFamily="34" charset="0"/>
              </a:rPr>
              <a:t>细分报告：教育信息化市场研究报告  教育信息化市场调查报告  教育信息化前景预测报告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400" dirty="0">
                <a:latin typeface="Verdana" panose="020B0604030504040204" pitchFamily="34" charset="0"/>
                <a:cs typeface="Verdana" panose="020B0604030504040204" pitchFamily="34" charset="0"/>
              </a:rPr>
              <a:t>                教育信息化市场分析报告  教育信息化市场评估报告  教育信息化重点企业报告      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……</a:t>
            </a:r>
            <a:endParaRPr lang="zh-CN" altLang="en-US" sz="140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&lt;/pre&gt;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endParaRPr lang="zh-CN" altLang="en-US" sz="1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507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web</a:t>
            </a:r>
            <a:r>
              <a:rPr lang="zh-CN" altLang="en-US" dirty="0"/>
              <a:t>页面设计实例</a:t>
            </a:r>
            <a:r>
              <a:rPr lang="en-US" altLang="zh-CN" dirty="0"/>
              <a:t>—</a:t>
            </a:r>
            <a:r>
              <a:rPr lang="zh-CN" altLang="en-US" dirty="0"/>
              <a:t>代码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895350"/>
            <a:ext cx="8356600" cy="34289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ct val="0"/>
              </a:spcAft>
              <a:buClr>
                <a:srgbClr val="660066"/>
              </a:buClr>
            </a:pPr>
            <a:r>
              <a:rPr lang="en-US" altLang="zh-CN" sz="1400" kern="1200" dirty="0">
                <a:latin typeface="Verdana" panose="020B0604030504040204" pitchFamily="34" charset="0"/>
                <a:ea typeface="Verdana" panose="020B0604030504040204" pitchFamily="34" charset="0"/>
              </a:rPr>
              <a:t>        &lt;hr width="100%" size="1" color="#000fff"&gt;</a:t>
            </a:r>
          </a:p>
          <a:p>
            <a:pPr>
              <a:spcBef>
                <a:spcPts val="0"/>
              </a:spcBef>
              <a:spcAft>
                <a:spcPct val="0"/>
              </a:spcAft>
              <a:buClr>
                <a:srgbClr val="660066"/>
              </a:buClr>
            </a:pPr>
            <a:r>
              <a:rPr lang="en-US" altLang="zh-CN" sz="1400" kern="1200" dirty="0">
                <a:latin typeface="Verdana" panose="020B0604030504040204" pitchFamily="34" charset="0"/>
                <a:ea typeface="Verdana" panose="020B0604030504040204" pitchFamily="34" charset="0"/>
              </a:rPr>
              <a:t>        &lt;h3&gt;</a:t>
            </a:r>
            <a:r>
              <a:rPr lang="zh-CN" altLang="en-US" sz="1400" kern="1200" dirty="0">
                <a:latin typeface="Verdana" panose="020B0604030504040204" pitchFamily="34" charset="0"/>
              </a:rPr>
              <a:t>报告导读</a:t>
            </a:r>
            <a:r>
              <a:rPr lang="en-US" altLang="zh-CN" sz="1400" kern="1200" dirty="0">
                <a:latin typeface="Verdana" panose="020B0604030504040204" pitchFamily="34" charset="0"/>
                <a:ea typeface="Verdana" panose="020B0604030504040204" pitchFamily="34" charset="0"/>
              </a:rPr>
              <a:t>&lt;/h3&gt;</a:t>
            </a:r>
          </a:p>
          <a:p>
            <a:pPr>
              <a:spcBef>
                <a:spcPts val="0"/>
              </a:spcBef>
              <a:spcAft>
                <a:spcPct val="0"/>
              </a:spcAft>
              <a:buClr>
                <a:srgbClr val="660066"/>
              </a:buClr>
            </a:pPr>
            <a:r>
              <a:rPr lang="en-US" altLang="zh-CN" sz="1400" kern="1200" dirty="0">
                <a:latin typeface="Verdana" panose="020B0604030504040204" pitchFamily="34" charset="0"/>
                <a:ea typeface="Verdana" panose="020B0604030504040204" pitchFamily="34" charset="0"/>
              </a:rPr>
              <a:t>         &lt;p&gt;&amp;</a:t>
            </a:r>
            <a:r>
              <a:rPr lang="en-US" altLang="zh-CN" sz="1400" kern="1200" dirty="0" err="1">
                <a:latin typeface="Verdana" panose="020B0604030504040204" pitchFamily="34" charset="0"/>
                <a:ea typeface="Verdana" panose="020B0604030504040204" pitchFamily="34" charset="0"/>
              </a:rPr>
              <a:t>nbsp</a:t>
            </a:r>
            <a:r>
              <a:rPr lang="en-US" altLang="zh-CN" sz="1400" kern="1200" dirty="0">
                <a:latin typeface="Verdana" panose="020B0604030504040204" pitchFamily="34" charset="0"/>
                <a:ea typeface="Verdana" panose="020B0604030504040204" pitchFamily="34" charset="0"/>
              </a:rPr>
              <a:t>;&amp;</a:t>
            </a:r>
            <a:r>
              <a:rPr lang="en-US" altLang="zh-CN" sz="1400" kern="1200" dirty="0" err="1">
                <a:latin typeface="Verdana" panose="020B0604030504040204" pitchFamily="34" charset="0"/>
                <a:ea typeface="Verdana" panose="020B0604030504040204" pitchFamily="34" charset="0"/>
              </a:rPr>
              <a:t>nbsp</a:t>
            </a:r>
            <a:r>
              <a:rPr lang="en-US" altLang="zh-CN" sz="1400" kern="1200" dirty="0">
                <a:latin typeface="Verdana" panose="020B0604030504040204" pitchFamily="34" charset="0"/>
                <a:ea typeface="Verdana" panose="020B0604030504040204" pitchFamily="34" charset="0"/>
              </a:rPr>
              <a:t>;&amp;</a:t>
            </a:r>
            <a:r>
              <a:rPr lang="en-US" altLang="zh-CN" sz="1400" kern="1200" dirty="0" err="1">
                <a:latin typeface="Verdana" panose="020B0604030504040204" pitchFamily="34" charset="0"/>
                <a:ea typeface="Verdana" panose="020B0604030504040204" pitchFamily="34" charset="0"/>
              </a:rPr>
              <a:t>nbsp</a:t>
            </a:r>
            <a:r>
              <a:rPr lang="en-US" altLang="zh-CN" sz="1400" kern="1200" dirty="0">
                <a:latin typeface="Verdana" panose="020B0604030504040204" pitchFamily="34" charset="0"/>
                <a:ea typeface="Verdana" panose="020B0604030504040204" pitchFamily="34" charset="0"/>
              </a:rPr>
              <a:t>;&amp;</a:t>
            </a:r>
            <a:r>
              <a:rPr lang="en-US" altLang="zh-CN" sz="1400" kern="1200" dirty="0" err="1">
                <a:latin typeface="Verdana" panose="020B0604030504040204" pitchFamily="34" charset="0"/>
                <a:ea typeface="Verdana" panose="020B0604030504040204" pitchFamily="34" charset="0"/>
              </a:rPr>
              <a:t>nbsp</a:t>
            </a:r>
            <a:r>
              <a:rPr lang="en-US" altLang="zh-CN" sz="1400" kern="1200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r>
              <a:rPr lang="zh-CN" altLang="en-US" sz="1400" kern="1200" dirty="0">
                <a:latin typeface="Verdana" panose="020B0604030504040204" pitchFamily="34" charset="0"/>
              </a:rPr>
              <a:t>本报告从国际教育信息化发展、国内教育信息化政策环境及发展、研发动态、进出口情况、</a:t>
            </a:r>
            <a:r>
              <a:rPr lang="en-US" altLang="zh-CN" sz="1400" kern="1200" dirty="0">
                <a:latin typeface="Verdana" panose="020B0604030504040204" pitchFamily="34" charset="0"/>
                <a:ea typeface="Verdana" panose="020B0604030504040204" pitchFamily="34" charset="0"/>
              </a:rPr>
              <a:t>……</a:t>
            </a:r>
            <a:r>
              <a:rPr lang="zh-CN" altLang="en-US" sz="1400" kern="1200" dirty="0">
                <a:latin typeface="Verdana" panose="020B0604030504040204" pitchFamily="34" charset="0"/>
              </a:rPr>
              <a:t>。</a:t>
            </a:r>
            <a:r>
              <a:rPr lang="en-US" altLang="zh-CN" sz="1400" kern="1200" dirty="0">
                <a:latin typeface="Verdana" panose="020B0604030504040204" pitchFamily="34" charset="0"/>
                <a:ea typeface="Verdana" panose="020B0604030504040204" pitchFamily="34" charset="0"/>
              </a:rPr>
              <a:t>&lt;/p&gt;</a:t>
            </a:r>
          </a:p>
          <a:p>
            <a:pPr>
              <a:spcBef>
                <a:spcPts val="0"/>
              </a:spcBef>
              <a:spcAft>
                <a:spcPct val="0"/>
              </a:spcAft>
              <a:buClr>
                <a:srgbClr val="660066"/>
              </a:buClr>
            </a:pPr>
            <a:r>
              <a:rPr lang="en-US" altLang="zh-CN" sz="1400" kern="1200" dirty="0">
                <a:latin typeface="Verdana" panose="020B0604030504040204" pitchFamily="34" charset="0"/>
                <a:ea typeface="Verdana" panose="020B0604030504040204" pitchFamily="34" charset="0"/>
              </a:rPr>
              <a:t>         &lt;h3&gt;</a:t>
            </a:r>
            <a:r>
              <a:rPr lang="zh-CN" altLang="en-US" sz="1400" kern="1200" dirty="0">
                <a:latin typeface="Verdana" panose="020B0604030504040204" pitchFamily="34" charset="0"/>
              </a:rPr>
              <a:t>郑重声明</a:t>
            </a:r>
            <a:r>
              <a:rPr lang="en-US" altLang="zh-CN" sz="1400" kern="1200" dirty="0">
                <a:latin typeface="Verdana" panose="020B0604030504040204" pitchFamily="34" charset="0"/>
                <a:ea typeface="Verdana" panose="020B0604030504040204" pitchFamily="34" charset="0"/>
              </a:rPr>
              <a:t>&lt;/h3&gt;&lt;p&gt;&lt;blockquote&gt;</a:t>
            </a:r>
            <a:r>
              <a:rPr lang="zh-CN" altLang="en-US" sz="1400" kern="1200" dirty="0">
                <a:latin typeface="Verdana" panose="020B0604030504040204" pitchFamily="34" charset="0"/>
              </a:rPr>
              <a:t>本报告由中国报告大厅出版发行，以便获得全程优质完善服务。</a:t>
            </a:r>
            <a:r>
              <a:rPr lang="en-US" altLang="zh-CN" sz="1400" kern="1200" dirty="0">
                <a:latin typeface="Verdana" panose="020B0604030504040204" pitchFamily="34" charset="0"/>
                <a:ea typeface="Verdana" panose="020B0604030504040204" pitchFamily="34" charset="0"/>
              </a:rPr>
              <a:t>&lt;/blockquote&gt;&lt;/p&gt;</a:t>
            </a:r>
          </a:p>
          <a:p>
            <a:pPr>
              <a:spcBef>
                <a:spcPts val="0"/>
              </a:spcBef>
              <a:spcAft>
                <a:spcPct val="0"/>
              </a:spcAft>
              <a:buClr>
                <a:srgbClr val="660066"/>
              </a:buClr>
            </a:pPr>
            <a:r>
              <a:rPr lang="en-US" altLang="zh-CN" sz="1400" kern="1200" dirty="0">
                <a:latin typeface="Verdana" panose="020B0604030504040204" pitchFamily="34" charset="0"/>
                <a:ea typeface="Verdana" panose="020B0604030504040204" pitchFamily="34" charset="0"/>
              </a:rPr>
              <a:t>         &lt;hr width="100%" size="1" color="#000fff"&gt;</a:t>
            </a:r>
          </a:p>
          <a:p>
            <a:pPr>
              <a:spcBef>
                <a:spcPts val="0"/>
              </a:spcBef>
              <a:spcAft>
                <a:spcPct val="0"/>
              </a:spcAft>
              <a:buClr>
                <a:srgbClr val="660066"/>
              </a:buClr>
            </a:pPr>
            <a:r>
              <a:rPr lang="en-US" altLang="zh-CN" sz="1400" kern="1200" dirty="0">
                <a:latin typeface="Verdana" panose="020B0604030504040204" pitchFamily="34" charset="0"/>
                <a:ea typeface="Verdana" panose="020B0604030504040204" pitchFamily="34" charset="0"/>
              </a:rPr>
              <a:t>           &lt;p align="center"&gt;</a:t>
            </a:r>
            <a:r>
              <a:rPr lang="en-US" altLang="zh-CN" sz="1400" kern="1200" dirty="0" err="1">
                <a:latin typeface="Verdana" panose="020B0604030504040204" pitchFamily="34" charset="0"/>
                <a:ea typeface="Verdana" panose="020B0604030504040204" pitchFamily="34" charset="0"/>
              </a:rPr>
              <a:t>Copyright&amp;copy</a:t>
            </a:r>
            <a:r>
              <a:rPr lang="en-US" altLang="zh-CN" sz="1400" kern="1200" dirty="0">
                <a:latin typeface="Verdana" panose="020B0604030504040204" pitchFamily="34" charset="0"/>
                <a:ea typeface="Verdana" panose="020B0604030504040204" pitchFamily="34" charset="0"/>
              </a:rPr>
              <a:t>; </a:t>
            </a:r>
            <a:r>
              <a:rPr lang="zh-CN" altLang="en-US" sz="1400" kern="1200" dirty="0">
                <a:latin typeface="Verdana" panose="020B0604030504040204" pitchFamily="34" charset="0"/>
              </a:rPr>
              <a:t>中国报告大厅 京</a:t>
            </a:r>
            <a:r>
              <a:rPr lang="en-US" altLang="zh-CN" sz="1400" kern="1200" dirty="0">
                <a:latin typeface="Verdana" panose="020B0604030504040204" pitchFamily="34" charset="0"/>
                <a:ea typeface="Verdana" panose="020B0604030504040204" pitchFamily="34" charset="0"/>
              </a:rPr>
              <a:t>ICP</a:t>
            </a:r>
            <a:r>
              <a:rPr lang="zh-CN" altLang="en-US" sz="1400" kern="1200" dirty="0">
                <a:latin typeface="Verdana" panose="020B0604030504040204" pitchFamily="34" charset="0"/>
              </a:rPr>
              <a:t>备</a:t>
            </a:r>
            <a:r>
              <a:rPr lang="en-US" altLang="zh-CN" sz="1400" kern="1200" dirty="0">
                <a:latin typeface="Verdana" panose="020B0604030504040204" pitchFamily="34" charset="0"/>
                <a:ea typeface="Verdana" panose="020B0604030504040204" pitchFamily="34" charset="0"/>
              </a:rPr>
              <a:t>11010674</a:t>
            </a:r>
            <a:r>
              <a:rPr lang="zh-CN" altLang="en-US" sz="1400" kern="1200" dirty="0">
                <a:latin typeface="Verdana" panose="020B0604030504040204" pitchFamily="34" charset="0"/>
              </a:rPr>
              <a:t>号</a:t>
            </a:r>
            <a:r>
              <a:rPr lang="en-US" altLang="zh-CN" sz="1400" kern="1200" dirty="0">
                <a:latin typeface="Verdana" panose="020B0604030504040204" pitchFamily="34" charset="0"/>
                <a:ea typeface="Verdana" panose="020B0604030504040204" pitchFamily="34" charset="0"/>
              </a:rPr>
              <a:t>-2</a:t>
            </a:r>
          </a:p>
          <a:p>
            <a:pPr>
              <a:spcBef>
                <a:spcPts val="0"/>
              </a:spcBef>
              <a:spcAft>
                <a:spcPct val="0"/>
              </a:spcAft>
              <a:buClr>
                <a:srgbClr val="660066"/>
              </a:buClr>
            </a:pPr>
            <a:r>
              <a:rPr lang="zh-CN" altLang="en-US" sz="1400" kern="1200" dirty="0">
                <a:latin typeface="Verdana" panose="020B0604030504040204" pitchFamily="34" charset="0"/>
              </a:rPr>
              <a:t>京公网安备</a:t>
            </a:r>
            <a:r>
              <a:rPr lang="en-US" altLang="zh-CN" sz="1400" kern="1200" dirty="0">
                <a:latin typeface="Verdana" panose="020B0604030504040204" pitchFamily="34" charset="0"/>
                <a:ea typeface="Verdana" panose="020B0604030504040204" pitchFamily="34" charset="0"/>
              </a:rPr>
              <a:t>11010502024380&lt;/p&gt;</a:t>
            </a:r>
          </a:p>
          <a:p>
            <a:pPr>
              <a:spcBef>
                <a:spcPts val="0"/>
              </a:spcBef>
              <a:spcAft>
                <a:spcPct val="0"/>
              </a:spcAft>
              <a:buClr>
                <a:srgbClr val="660066"/>
              </a:buClr>
            </a:pPr>
            <a:r>
              <a:rPr lang="en-US" altLang="zh-CN" sz="1400" kern="1200" dirty="0">
                <a:latin typeface="Verdana" panose="020B0604030504040204" pitchFamily="34" charset="0"/>
                <a:ea typeface="Verdana" panose="020B0604030504040204" pitchFamily="34" charset="0"/>
              </a:rPr>
              <a:t>     &lt;/body&gt;</a:t>
            </a:r>
          </a:p>
          <a:p>
            <a:pPr>
              <a:spcBef>
                <a:spcPts val="0"/>
              </a:spcBef>
              <a:spcAft>
                <a:spcPct val="0"/>
              </a:spcAft>
              <a:buClr>
                <a:srgbClr val="660066"/>
              </a:buClr>
            </a:pPr>
            <a:r>
              <a:rPr lang="en-US" altLang="zh-CN" sz="1400" kern="1200" dirty="0">
                <a:latin typeface="Verdana" panose="020B0604030504040204" pitchFamily="34" charset="0"/>
                <a:ea typeface="Verdana" panose="020B0604030504040204" pitchFamily="34" charset="0"/>
              </a:rPr>
              <a:t>&lt;/html&gt;</a:t>
            </a:r>
            <a:endParaRPr lang="zh-CN" altLang="en-US" sz="1400" kern="1200" dirty="0">
              <a:latin typeface="Verdana" panose="020B0604030504040204" pitchFamily="34" charset="0"/>
            </a:endParaRPr>
          </a:p>
          <a:p>
            <a:endParaRPr lang="zh-CN" altLang="en-US" sz="1600" dirty="0"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885825"/>
            <a:ext cx="8458200" cy="3371850"/>
          </a:xfrm>
        </p:spPr>
        <p:txBody>
          <a:bodyPr/>
          <a:lstStyle/>
          <a:p>
            <a:pPr indent="576000" algn="l">
              <a:lnSpc>
                <a:spcPts val="3200"/>
              </a:lnSpc>
            </a:pPr>
            <a:r>
              <a:rPr lang="zh-CN" altLang="zh-CN" sz="1800" b="0" dirty="0">
                <a:solidFill>
                  <a:schemeClr val="tx1"/>
                </a:solidFill>
              </a:rPr>
              <a:t>本章介绍了格式化文字与段落的各种标记，包括标题字标记、字体标记、文本修饰标记以及段落相关的标记。</a:t>
            </a:r>
            <a:r>
              <a:rPr lang="en-US" altLang="zh-CN" sz="1800" b="0" dirty="0">
                <a:solidFill>
                  <a:schemeClr val="tx1"/>
                </a:solidFill>
              </a:rPr>
              <a:t>&lt;h1&gt;</a:t>
            </a:r>
            <a:r>
              <a:rPr lang="zh-CN" altLang="zh-CN" sz="1800" b="0" dirty="0">
                <a:solidFill>
                  <a:schemeClr val="tx1"/>
                </a:solidFill>
              </a:rPr>
              <a:t>～</a:t>
            </a:r>
            <a:r>
              <a:rPr lang="en-US" altLang="zh-CN" sz="1800" b="0" dirty="0">
                <a:solidFill>
                  <a:schemeClr val="tx1"/>
                </a:solidFill>
              </a:rPr>
              <a:t>&lt;h6&gt;</a:t>
            </a:r>
            <a:r>
              <a:rPr lang="zh-CN" altLang="zh-CN" sz="1800" b="0" dirty="0">
                <a:solidFill>
                  <a:schemeClr val="tx1"/>
                </a:solidFill>
              </a:rPr>
              <a:t>是标题字标记，通过</a:t>
            </a:r>
            <a:r>
              <a:rPr lang="en-US" altLang="zh-CN" sz="1800" b="0" dirty="0">
                <a:solidFill>
                  <a:schemeClr val="tx1"/>
                </a:solidFill>
              </a:rPr>
              <a:t>align</a:t>
            </a:r>
            <a:r>
              <a:rPr lang="zh-CN" altLang="zh-CN" sz="1800" b="0" dirty="0">
                <a:solidFill>
                  <a:schemeClr val="tx1"/>
                </a:solidFill>
              </a:rPr>
              <a:t>属性设置标题字的对齐方式。空格与特殊字符都需要通过</a:t>
            </a:r>
            <a:r>
              <a:rPr lang="zh-CN" altLang="zh-CN" sz="1800" b="0" u="sng" dirty="0">
                <a:solidFill>
                  <a:schemeClr val="tx1"/>
                </a:solidFill>
              </a:rPr>
              <a:t>代码控制</a:t>
            </a:r>
            <a:r>
              <a:rPr lang="zh-CN" altLang="zh-CN" sz="1800" b="0" dirty="0">
                <a:solidFill>
                  <a:schemeClr val="tx1"/>
                </a:solidFill>
              </a:rPr>
              <a:t>来添加。</a:t>
            </a:r>
            <a:r>
              <a:rPr lang="zh-CN" altLang="en-US" sz="1800" b="0" dirty="0">
                <a:solidFill>
                  <a:schemeClr val="tx1"/>
                </a:solidFill>
              </a:rPr>
              <a:t>设置</a:t>
            </a:r>
            <a:r>
              <a:rPr lang="zh-CN" altLang="zh-CN" sz="1800" b="0" u="sng" dirty="0">
                <a:solidFill>
                  <a:schemeClr val="tx1"/>
                </a:solidFill>
              </a:rPr>
              <a:t>字体</a:t>
            </a:r>
            <a:r>
              <a:rPr lang="en-US" altLang="zh-CN" sz="1800" b="0" u="sng" dirty="0">
                <a:solidFill>
                  <a:schemeClr val="tx1"/>
                </a:solidFill>
              </a:rPr>
              <a:t>font</a:t>
            </a:r>
            <a:r>
              <a:rPr lang="zh-CN" altLang="zh-CN" sz="1800" b="0" u="sng" dirty="0">
                <a:solidFill>
                  <a:schemeClr val="tx1"/>
                </a:solidFill>
              </a:rPr>
              <a:t>标记</a:t>
            </a:r>
            <a:r>
              <a:rPr lang="zh-CN" altLang="zh-CN" sz="1800" b="0" dirty="0">
                <a:solidFill>
                  <a:schemeClr val="tx1"/>
                </a:solidFill>
              </a:rPr>
              <a:t>的属性改变字体、颜色、大小。文本修饰标记对文本进行一些特殊的修饰。</a:t>
            </a:r>
            <a:br>
              <a:rPr lang="zh-CN" altLang="zh-CN" sz="1800" b="0" dirty="0">
                <a:solidFill>
                  <a:schemeClr val="tx1"/>
                </a:solidFill>
              </a:rPr>
            </a:br>
            <a:r>
              <a:rPr lang="en-US" altLang="zh-CN" sz="1800" b="0" dirty="0">
                <a:solidFill>
                  <a:schemeClr val="tx1"/>
                </a:solidFill>
              </a:rPr>
              <a:t>         </a:t>
            </a:r>
            <a:r>
              <a:rPr lang="zh-CN" altLang="zh-CN" sz="1800" b="0" dirty="0">
                <a:solidFill>
                  <a:schemeClr val="tx1"/>
                </a:solidFill>
              </a:rPr>
              <a:t>段落与排版标记会使网页文字显得更加清晰，介绍了段落</a:t>
            </a:r>
            <a:r>
              <a:rPr lang="en-US" altLang="zh-CN" sz="1800" b="0" dirty="0">
                <a:solidFill>
                  <a:schemeClr val="tx1"/>
                </a:solidFill>
              </a:rPr>
              <a:t>p</a:t>
            </a:r>
            <a:r>
              <a:rPr lang="zh-CN" altLang="zh-CN" sz="1800" b="0" dirty="0">
                <a:solidFill>
                  <a:schemeClr val="tx1"/>
                </a:solidFill>
              </a:rPr>
              <a:t>标记、换行</a:t>
            </a:r>
            <a:r>
              <a:rPr lang="en-US" altLang="zh-CN" sz="1800" b="0" dirty="0">
                <a:solidFill>
                  <a:schemeClr val="tx1"/>
                </a:solidFill>
              </a:rPr>
              <a:t>br</a:t>
            </a:r>
            <a:r>
              <a:rPr lang="zh-CN" altLang="zh-CN" sz="1800" b="0" dirty="0">
                <a:solidFill>
                  <a:schemeClr val="tx1"/>
                </a:solidFill>
              </a:rPr>
              <a:t>标记、水平分隔线</a:t>
            </a:r>
            <a:r>
              <a:rPr lang="en-US" altLang="zh-CN" sz="1800" b="0" dirty="0" err="1">
                <a:solidFill>
                  <a:schemeClr val="tx1"/>
                </a:solidFill>
              </a:rPr>
              <a:t>hr</a:t>
            </a:r>
            <a:r>
              <a:rPr lang="zh-CN" altLang="zh-CN" sz="1800" b="0" dirty="0">
                <a:solidFill>
                  <a:schemeClr val="tx1"/>
                </a:solidFill>
              </a:rPr>
              <a:t>标记、</a:t>
            </a:r>
            <a:r>
              <a:rPr lang="zh-CN" altLang="en-US" sz="1800" b="0" dirty="0">
                <a:solidFill>
                  <a:schemeClr val="tx1"/>
                </a:solidFill>
              </a:rPr>
              <a:t>注释</a:t>
            </a:r>
            <a:r>
              <a:rPr lang="en-US" altLang="zh-CN" sz="1800" b="0" dirty="0">
                <a:solidFill>
                  <a:schemeClr val="tx1"/>
                </a:solidFill>
              </a:rPr>
              <a:t>ruby </a:t>
            </a:r>
            <a:r>
              <a:rPr lang="zh-CN" altLang="en-US" sz="1800" b="0" dirty="0">
                <a:solidFill>
                  <a:schemeClr val="tx1"/>
                </a:solidFill>
              </a:rPr>
              <a:t>标记</a:t>
            </a:r>
            <a:r>
              <a:rPr lang="zh-CN" altLang="zh-CN" sz="1800" b="0" dirty="0">
                <a:solidFill>
                  <a:schemeClr val="tx1"/>
                </a:solidFill>
              </a:rPr>
              <a:t>、段落缩进</a:t>
            </a:r>
            <a:r>
              <a:rPr lang="en-US" altLang="zh-CN" sz="1800" b="0" dirty="0">
                <a:solidFill>
                  <a:schemeClr val="tx1"/>
                </a:solidFill>
              </a:rPr>
              <a:t>blockquote</a:t>
            </a:r>
            <a:r>
              <a:rPr lang="zh-CN" altLang="zh-CN" sz="1800" b="0" dirty="0">
                <a:solidFill>
                  <a:schemeClr val="tx1"/>
                </a:solidFill>
              </a:rPr>
              <a:t>标记的使用方法。</a:t>
            </a:r>
            <a:br>
              <a:rPr lang="zh-CN" altLang="zh-CN" sz="1800" b="0" dirty="0">
                <a:solidFill>
                  <a:schemeClr val="tx1"/>
                </a:solidFill>
              </a:rPr>
            </a:br>
            <a:r>
              <a:rPr lang="en-US" altLang="zh-CN" sz="1800" b="0" dirty="0">
                <a:solidFill>
                  <a:schemeClr val="tx1"/>
                </a:solidFill>
              </a:rPr>
              <a:t>        </a:t>
            </a:r>
            <a:r>
              <a:rPr lang="zh-CN" altLang="zh-CN" sz="1800" b="0" dirty="0">
                <a:solidFill>
                  <a:schemeClr val="tx1"/>
                </a:solidFill>
              </a:rPr>
              <a:t>在网页设计中，对网页的文字进行必要的布局并添加页面效果，从而使网页更加美观和丰富，要合理地使用本节介绍到的各种文字和段落标记。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0800" y="171451"/>
            <a:ext cx="4191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71450"/>
            <a:ext cx="5562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63550">
              <a:spcBef>
                <a:spcPct val="0"/>
              </a:spcBef>
            </a:pPr>
            <a:r>
              <a:rPr lang="zh-CN" altLang="en-US" sz="2800" dirty="0">
                <a:solidFill>
                  <a:srgbClr val="000066"/>
                </a:solidFill>
                <a:latin typeface="+mj-lt"/>
                <a:ea typeface="+mj-ea"/>
                <a:cs typeface="+mj-cs"/>
              </a:rPr>
              <a:t>练习与实验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085850"/>
            <a:ext cx="716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作业：</a:t>
            </a:r>
            <a:endParaRPr lang="en-US" altLang="zh-CN" dirty="0"/>
          </a:p>
          <a:p>
            <a:r>
              <a:rPr lang="zh-CN" altLang="en-US" dirty="0"/>
              <a:t>完成本章练习与实验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Web</a:t>
            </a:r>
            <a:r>
              <a:rPr lang="zh-CN" altLang="en-US" dirty="0"/>
              <a:t>页面初步设计 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ts val="2800"/>
              </a:lnSpc>
              <a:spcBef>
                <a:spcPct val="20000"/>
              </a:spcBef>
            </a:pPr>
            <a:r>
              <a:rPr lang="en-US" altLang="zh-CN" sz="2200" dirty="0"/>
              <a:t>Web</a:t>
            </a:r>
            <a:r>
              <a:rPr lang="zh-CN" altLang="en-US" sz="2200" dirty="0"/>
              <a:t>页面设计原则 </a:t>
            </a:r>
          </a:p>
          <a:p>
            <a:pPr marL="179388" lvl="1" indent="0" algn="just">
              <a:lnSpc>
                <a:spcPts val="2800"/>
              </a:lnSpc>
            </a:pPr>
            <a:r>
              <a:rPr lang="zh-CN" altLang="en-US" dirty="0"/>
              <a:t>简洁 </a:t>
            </a:r>
            <a:endParaRPr lang="en-US" altLang="zh-CN" dirty="0"/>
          </a:p>
          <a:p>
            <a:pPr marL="179388" lvl="1" indent="0" algn="just">
              <a:lnSpc>
                <a:spcPts val="2800"/>
              </a:lnSpc>
              <a:buNone/>
            </a:pPr>
            <a:r>
              <a:rPr lang="zh-CN" altLang="en-US" b="0" dirty="0"/>
              <a:t>       满足人们的实用和需求为目标，要求简练，准确。</a:t>
            </a:r>
          </a:p>
          <a:p>
            <a:pPr marL="179388" lvl="1" indent="0" algn="just">
              <a:lnSpc>
                <a:spcPts val="2800"/>
              </a:lnSpc>
            </a:pPr>
            <a:r>
              <a:rPr lang="zh-CN" altLang="en-US" dirty="0"/>
              <a:t>一致性</a:t>
            </a:r>
            <a:endParaRPr lang="en-US" altLang="zh-CN" dirty="0"/>
          </a:p>
          <a:p>
            <a:pPr marL="179388" lvl="1" indent="0" algn="just">
              <a:lnSpc>
                <a:spcPts val="2800"/>
              </a:lnSpc>
              <a:buNone/>
            </a:pPr>
            <a:r>
              <a:rPr lang="zh-CN" altLang="en-US" b="0" dirty="0"/>
              <a:t>       网站中各个页面使用相同的页边距，页面中的每个元素与整个页面以及站点的色彩和风格上的一致性。</a:t>
            </a:r>
          </a:p>
          <a:p>
            <a:pPr marL="179388" lvl="1" indent="0" algn="just">
              <a:lnSpc>
                <a:spcPts val="2800"/>
              </a:lnSpc>
            </a:pPr>
            <a:r>
              <a:rPr lang="zh-CN" altLang="en-US" dirty="0"/>
              <a:t>好的对比度</a:t>
            </a:r>
            <a:endParaRPr lang="en-US" altLang="zh-CN" dirty="0"/>
          </a:p>
          <a:p>
            <a:pPr marL="179388" lvl="1" indent="0" algn="just">
              <a:lnSpc>
                <a:spcPts val="2800"/>
              </a:lnSpc>
              <a:buNone/>
            </a:pPr>
            <a:r>
              <a:rPr lang="zh-CN" altLang="en-US" b="0" dirty="0"/>
              <a:t>       对比度的目的强调突出关键内容，以吸引浏览者，鼓励他们去发掘更深层次的内容。</a:t>
            </a:r>
            <a:endParaRPr lang="en-US" altLang="zh-CN" b="0" dirty="0"/>
          </a:p>
          <a:p>
            <a:pPr marL="179388" lvl="1" indent="0" algn="just">
              <a:buNone/>
            </a:pPr>
            <a:endParaRPr lang="zh-CN" altLang="en-US" dirty="0">
              <a:ea typeface="宋体" pitchFamily="2" charset="-122"/>
            </a:endParaRPr>
          </a:p>
          <a:p>
            <a:pPr marL="0" indent="0" algn="just">
              <a:spcBef>
                <a:spcPct val="20000"/>
              </a:spcBef>
            </a:pP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3.1.1 </a:t>
            </a:r>
            <a:r>
              <a:rPr lang="zh-CN" altLang="en-US" dirty="0"/>
              <a:t>向</a:t>
            </a:r>
            <a:r>
              <a:rPr lang="en-US" altLang="zh-CN" dirty="0"/>
              <a:t>Web</a:t>
            </a:r>
            <a:r>
              <a:rPr lang="zh-CN" altLang="en-US" dirty="0"/>
              <a:t>页面添加文字信息 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900"/>
              </a:lnSpc>
            </a:pPr>
            <a:r>
              <a:rPr lang="zh-CN" altLang="en-US" dirty="0"/>
              <a:t>基本语法 ：</a:t>
            </a:r>
          </a:p>
          <a:p>
            <a:pPr lvl="1">
              <a:lnSpc>
                <a:spcPts val="29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&lt;body&gt;</a:t>
            </a:r>
            <a:r>
              <a:rPr lang="zh-CN" altLang="en-US" sz="1800" dirty="0">
                <a:solidFill>
                  <a:srgbClr val="FF0000"/>
                </a:solidFill>
              </a:rPr>
              <a:t>向这里添加内容</a:t>
            </a:r>
            <a:r>
              <a:rPr lang="en-US" altLang="zh-CN" sz="1800" dirty="0">
                <a:solidFill>
                  <a:srgbClr val="FF0000"/>
                </a:solidFill>
              </a:rPr>
              <a:t>&lt;/body&gt; </a:t>
            </a:r>
          </a:p>
          <a:p>
            <a:pPr>
              <a:lnSpc>
                <a:spcPts val="2900"/>
              </a:lnSpc>
            </a:pPr>
            <a:r>
              <a:rPr lang="zh-CN" altLang="en-US" dirty="0"/>
              <a:t>语法说明 </a:t>
            </a:r>
          </a:p>
          <a:p>
            <a:pPr lvl="1">
              <a:lnSpc>
                <a:spcPts val="2900"/>
              </a:lnSpc>
            </a:pPr>
            <a:r>
              <a:rPr lang="en-US" altLang="zh-CN" b="0" dirty="0"/>
              <a:t>body </a:t>
            </a:r>
            <a:r>
              <a:rPr lang="zh-CN" altLang="en-US" b="0" dirty="0"/>
              <a:t>元素定义文档的主体。</a:t>
            </a:r>
          </a:p>
          <a:p>
            <a:pPr lvl="1">
              <a:lnSpc>
                <a:spcPts val="2900"/>
              </a:lnSpc>
            </a:pPr>
            <a:r>
              <a:rPr lang="en-US" altLang="zh-CN" b="0" dirty="0"/>
              <a:t>body </a:t>
            </a:r>
            <a:r>
              <a:rPr lang="zh-CN" altLang="en-US" b="0" dirty="0"/>
              <a:t>元素包含文档的所有内容（比如文本、超链接、图像、表格和列表等）。 </a:t>
            </a:r>
            <a:endParaRPr lang="en-US" altLang="zh-CN" b="0" dirty="0"/>
          </a:p>
          <a:p>
            <a:pPr lvl="1">
              <a:lnSpc>
                <a:spcPts val="2900"/>
              </a:lnSpc>
            </a:pPr>
            <a:r>
              <a:rPr lang="en-US" altLang="zh-CN" b="0" dirty="0"/>
              <a:t>body</a:t>
            </a:r>
            <a:r>
              <a:rPr lang="zh-CN" altLang="en-US" b="0" dirty="0"/>
              <a:t>标记所包含的内容会显示在页面上。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3.1.2 </a:t>
            </a:r>
            <a:r>
              <a:rPr lang="zh-CN" altLang="en-US" dirty="0"/>
              <a:t>标题字标记 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zh-CN" altLang="en-US" sz="2000" b="0" dirty="0"/>
              <a:t> 标题字标记是通过 </a:t>
            </a:r>
            <a:r>
              <a:rPr lang="en-US" altLang="zh-CN" sz="2000" b="0" dirty="0"/>
              <a:t>&lt;h1&gt; - &lt;h6&gt; </a:t>
            </a:r>
            <a:r>
              <a:rPr lang="zh-CN" altLang="en-US" sz="2000" b="0" dirty="0"/>
              <a:t>这六种标记进行定义的。</a:t>
            </a:r>
            <a:r>
              <a:rPr lang="en-US" altLang="zh-CN" sz="2000" b="0" dirty="0"/>
              <a:t>h1</a:t>
            </a:r>
            <a:r>
              <a:rPr lang="zh-CN" altLang="en-US" sz="2000" b="0" dirty="0"/>
              <a:t>标记定义最大的标题字，</a:t>
            </a:r>
            <a:r>
              <a:rPr lang="en-US" altLang="zh-CN" sz="2000" b="0" dirty="0"/>
              <a:t>h6</a:t>
            </a:r>
            <a:r>
              <a:rPr lang="zh-CN" altLang="en-US" sz="2000" b="0" dirty="0"/>
              <a:t>标记定义最小的标题字。 </a:t>
            </a:r>
            <a:r>
              <a:rPr lang="en-US" altLang="zh-CN" sz="2000" b="0" dirty="0"/>
              <a:t>h1</a:t>
            </a:r>
            <a:r>
              <a:rPr lang="zh-CN" altLang="en-US" sz="2000" b="0" dirty="0"/>
              <a:t>标记到</a:t>
            </a:r>
            <a:r>
              <a:rPr lang="en-US" altLang="zh-CN" sz="2000" b="0" dirty="0"/>
              <a:t>h6</a:t>
            </a:r>
            <a:r>
              <a:rPr lang="zh-CN" altLang="en-US" sz="2000" b="0" dirty="0"/>
              <a:t>标记属于快级标记，它们必须在</a:t>
            </a:r>
            <a:r>
              <a:rPr lang="en-US" altLang="zh-CN" sz="2000" b="0" dirty="0"/>
              <a:t>HTML</a:t>
            </a:r>
            <a:r>
              <a:rPr lang="zh-CN" altLang="en-US" sz="2000" b="0" dirty="0"/>
              <a:t>中首尾成对出现。浏览器会自动地在标题前后添加空行。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3.1.2 </a:t>
            </a:r>
            <a:r>
              <a:rPr lang="zh-CN" altLang="en-US" dirty="0"/>
              <a:t>标题字标记 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900"/>
              </a:lnSpc>
            </a:pPr>
            <a:r>
              <a:rPr lang="zh-CN" altLang="en-US" sz="1800" dirty="0"/>
              <a:t> </a:t>
            </a:r>
            <a:r>
              <a:rPr lang="zh-CN" altLang="en-US" sz="1600" dirty="0"/>
              <a:t> </a:t>
            </a:r>
            <a:r>
              <a:rPr lang="zh-CN" altLang="en-US" sz="1800" dirty="0"/>
              <a:t>基本语法</a:t>
            </a:r>
          </a:p>
          <a:p>
            <a:pPr lvl="1">
              <a:lnSpc>
                <a:spcPts val="2800"/>
              </a:lnSpc>
              <a:buNone/>
            </a:pPr>
            <a:r>
              <a:rPr lang="en-US" altLang="zh-CN" sz="1600" b="0" dirty="0">
                <a:solidFill>
                  <a:srgbClr val="FF0000"/>
                </a:solidFill>
              </a:rPr>
              <a:t> &lt;h1</a:t>
            </a:r>
            <a:r>
              <a:rPr lang="zh-CN" altLang="en-US" sz="1600" b="0" dirty="0">
                <a:solidFill>
                  <a:srgbClr val="FF0000"/>
                </a:solidFill>
              </a:rPr>
              <a:t> </a:t>
            </a:r>
            <a:r>
              <a:rPr lang="en-US" altLang="zh-CN" sz="1600" b="0" dirty="0">
                <a:solidFill>
                  <a:srgbClr val="FF0000"/>
                </a:solidFill>
              </a:rPr>
              <a:t>align=“</a:t>
            </a:r>
            <a:r>
              <a:rPr lang="en-US" altLang="zh-CN" sz="1600" b="0" dirty="0" err="1">
                <a:solidFill>
                  <a:srgbClr val="FF0000"/>
                </a:solidFill>
              </a:rPr>
              <a:t>left|center|right|justify</a:t>
            </a:r>
            <a:r>
              <a:rPr lang="en-US" altLang="zh-CN" sz="1600" b="0" dirty="0">
                <a:solidFill>
                  <a:srgbClr val="FF0000"/>
                </a:solidFill>
              </a:rPr>
              <a:t> "&gt;1</a:t>
            </a:r>
            <a:r>
              <a:rPr lang="zh-CN" altLang="en-US" sz="1600" b="0" dirty="0">
                <a:solidFill>
                  <a:srgbClr val="FF0000"/>
                </a:solidFill>
              </a:rPr>
              <a:t>号标题字</a:t>
            </a:r>
            <a:r>
              <a:rPr lang="en-US" altLang="zh-CN" sz="1600" b="0" dirty="0">
                <a:solidFill>
                  <a:srgbClr val="FF0000"/>
                </a:solidFill>
              </a:rPr>
              <a:t>&lt;/h1&gt;</a:t>
            </a:r>
          </a:p>
          <a:p>
            <a:pPr lvl="1">
              <a:lnSpc>
                <a:spcPts val="2800"/>
              </a:lnSpc>
              <a:buNone/>
            </a:pPr>
            <a:r>
              <a:rPr lang="zh-CN" altLang="en-US" sz="1600" b="0" dirty="0"/>
              <a:t>例如：</a:t>
            </a:r>
            <a:endParaRPr lang="en-US" altLang="zh-CN" sz="1600" b="0" dirty="0"/>
          </a:p>
          <a:p>
            <a:pPr lvl="1">
              <a:lnSpc>
                <a:spcPts val="2800"/>
              </a:lnSpc>
              <a:buNone/>
            </a:pPr>
            <a:r>
              <a:rPr lang="en-US" altLang="zh-CN" sz="1600" b="0" dirty="0"/>
              <a:t>	</a:t>
            </a:r>
            <a:r>
              <a:rPr lang="en-US" altLang="zh-CN" sz="16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&lt;h1 align="center"&gt;Web</a:t>
            </a:r>
            <a:r>
              <a:rPr lang="zh-CN" altLang="en-US" sz="1600" b="0" dirty="0">
                <a:latin typeface="Verdana" panose="020B0604030504040204" pitchFamily="34" charset="0"/>
                <a:cs typeface="Verdana" panose="020B0604030504040204" pitchFamily="34" charset="0"/>
              </a:rPr>
              <a:t>前端开发技术</a:t>
            </a:r>
            <a:r>
              <a:rPr lang="en-US" altLang="zh-CN" sz="16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&lt;/h1&gt;</a:t>
            </a:r>
          </a:p>
          <a:p>
            <a:pPr lvl="1">
              <a:lnSpc>
                <a:spcPts val="2800"/>
              </a:lnSpc>
              <a:buNone/>
            </a:pPr>
            <a:r>
              <a:rPr lang="en-US" altLang="zh-CN" sz="16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&lt;h6 align="center"&gt;Web</a:t>
            </a:r>
            <a:r>
              <a:rPr lang="zh-CN" altLang="en-US" sz="1600" b="0" dirty="0">
                <a:latin typeface="Verdana" panose="020B0604030504040204" pitchFamily="34" charset="0"/>
                <a:cs typeface="Verdana" panose="020B0604030504040204" pitchFamily="34" charset="0"/>
              </a:rPr>
              <a:t>前端开发技术</a:t>
            </a:r>
            <a:r>
              <a:rPr lang="en-US" altLang="zh-CN" sz="16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&lt;/h6&gt;</a:t>
            </a:r>
            <a:endParaRPr lang="en-US" altLang="zh-CN" sz="1800" dirty="0"/>
          </a:p>
          <a:p>
            <a:pPr>
              <a:lnSpc>
                <a:spcPts val="2900"/>
              </a:lnSpc>
            </a:pPr>
            <a:r>
              <a:rPr lang="zh-CN" altLang="en-US" sz="1800" dirty="0"/>
              <a:t>语法说明</a:t>
            </a:r>
            <a:endParaRPr lang="en-US" altLang="zh-CN" sz="1800" b="0" dirty="0">
              <a:solidFill>
                <a:srgbClr val="FF0000"/>
              </a:solidFill>
            </a:endParaRPr>
          </a:p>
          <a:p>
            <a:pPr lvl="1">
              <a:lnSpc>
                <a:spcPts val="2900"/>
              </a:lnSpc>
              <a:buNone/>
            </a:pPr>
            <a:r>
              <a:rPr lang="en-US" altLang="zh-CN" sz="1600" b="0" dirty="0"/>
              <a:t>         h</a:t>
            </a:r>
            <a:r>
              <a:rPr lang="zh-CN" altLang="en-US" sz="1600" b="0" dirty="0"/>
              <a:t>后面的数字越小标题字越大。标题字标记的</a:t>
            </a:r>
            <a:r>
              <a:rPr lang="en-US" altLang="zh-CN" sz="1600" b="0" dirty="0"/>
              <a:t>align</a:t>
            </a:r>
            <a:r>
              <a:rPr lang="zh-CN" altLang="en-US" sz="1600" b="0" dirty="0"/>
              <a:t>属性用来定义标题字的对齐方式，对齐方式有四种，分别是</a:t>
            </a:r>
            <a:r>
              <a:rPr lang="en-US" altLang="zh-CN" sz="1600" b="0" dirty="0"/>
              <a:t>left</a:t>
            </a:r>
            <a:r>
              <a:rPr lang="zh-CN" altLang="en-US" sz="1600" b="0" dirty="0"/>
              <a:t>、</a:t>
            </a:r>
            <a:r>
              <a:rPr lang="en-US" altLang="zh-CN" sz="1600" b="0" dirty="0"/>
              <a:t>center</a:t>
            </a:r>
            <a:r>
              <a:rPr lang="zh-CN" altLang="en-US" sz="1600" b="0" dirty="0"/>
              <a:t>、</a:t>
            </a:r>
            <a:r>
              <a:rPr lang="en-US" altLang="zh-CN" sz="1600" b="0" dirty="0"/>
              <a:t>right</a:t>
            </a:r>
            <a:r>
              <a:rPr lang="zh-CN" altLang="en-US" sz="1600" b="0" dirty="0"/>
              <a:t>、</a:t>
            </a:r>
            <a:r>
              <a:rPr lang="en-US" altLang="zh-CN" sz="1600" b="0" dirty="0"/>
              <a:t>justify</a:t>
            </a:r>
            <a:r>
              <a:rPr lang="zh-CN" altLang="en-US" sz="1600" b="0" dirty="0"/>
              <a:t>。但是一般推荐设计者使用</a:t>
            </a:r>
            <a:r>
              <a:rPr lang="en-US" altLang="zh-CN" sz="1600" b="0" dirty="0"/>
              <a:t>CSS</a:t>
            </a:r>
            <a:r>
              <a:rPr lang="zh-CN" altLang="en-US" sz="1600" b="0" dirty="0"/>
              <a:t>样式表来定义对齐方式。</a:t>
            </a:r>
            <a:endParaRPr lang="en-US" altLang="zh-CN" sz="1600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14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3.1.3 </a:t>
            </a:r>
            <a:r>
              <a:rPr lang="zh-CN" altLang="en-US" dirty="0"/>
              <a:t>添加空格与特殊符号 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526258" y="895350"/>
            <a:ext cx="8686800" cy="3810000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zh-CN" altLang="en-US" sz="2000" b="0" dirty="0"/>
              <a:t> 在</a:t>
            </a:r>
            <a:r>
              <a:rPr lang="en-US" altLang="zh-CN" sz="2000" b="0" dirty="0"/>
              <a:t>HTML</a:t>
            </a:r>
            <a:r>
              <a:rPr lang="zh-CN" altLang="en-US" sz="2000" b="0" dirty="0"/>
              <a:t>文件中，添加空格的方式与其他文档添加空格的方式不同，网页中通过</a:t>
            </a:r>
            <a:r>
              <a:rPr lang="zh-CN" altLang="en-US" sz="2000" b="0" u="sng" dirty="0">
                <a:solidFill>
                  <a:srgbClr val="FF0000"/>
                </a:solidFill>
              </a:rPr>
              <a:t>代码控制</a:t>
            </a:r>
            <a:r>
              <a:rPr lang="zh-CN" altLang="en-US" sz="2000" b="0" dirty="0"/>
              <a:t>来</a:t>
            </a:r>
            <a:r>
              <a:rPr lang="zh-CN" altLang="en-US" sz="2000" b="0" dirty="0">
                <a:solidFill>
                  <a:srgbClr val="FF0000"/>
                </a:solidFill>
              </a:rPr>
              <a:t>添加空格</a:t>
            </a:r>
            <a:r>
              <a:rPr lang="zh-CN" altLang="en-US" sz="2000" b="0" dirty="0"/>
              <a:t>，而在</a:t>
            </a:r>
            <a:r>
              <a:rPr lang="zh-CN" altLang="en-US" sz="2000" b="0" u="sng" dirty="0"/>
              <a:t>其他编辑器中通过键盘空格键来输入空格</a:t>
            </a:r>
            <a:r>
              <a:rPr lang="zh-CN" altLang="en-US" sz="2000" b="0" dirty="0"/>
              <a:t>。  </a:t>
            </a:r>
          </a:p>
          <a:p>
            <a:pPr>
              <a:lnSpc>
                <a:spcPts val="2900"/>
              </a:lnSpc>
            </a:pPr>
            <a:r>
              <a:rPr lang="zh-CN" altLang="en-US" sz="2000" b="0" dirty="0"/>
              <a:t> 基本语法</a:t>
            </a:r>
          </a:p>
          <a:p>
            <a:pPr lvl="1"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000" b="0" dirty="0">
                <a:solidFill>
                  <a:srgbClr val="FF0000"/>
                </a:solidFill>
              </a:rPr>
              <a:t>&lt;body&gt;</a:t>
            </a:r>
          </a:p>
          <a:p>
            <a:pPr lvl="1"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000" b="0" dirty="0">
                <a:solidFill>
                  <a:srgbClr val="FF0000"/>
                </a:solidFill>
              </a:rPr>
              <a:t>	   &amp;</a:t>
            </a:r>
            <a:r>
              <a:rPr lang="en-US" altLang="zh-CN" sz="2000" b="0" dirty="0" err="1">
                <a:solidFill>
                  <a:srgbClr val="FF0000"/>
                </a:solidFill>
              </a:rPr>
              <a:t>nbsp</a:t>
            </a:r>
            <a:r>
              <a:rPr lang="en-US" altLang="zh-CN" sz="2000" b="0" dirty="0">
                <a:solidFill>
                  <a:srgbClr val="FF0000"/>
                </a:solidFill>
              </a:rPr>
              <a:t>;&amp;</a:t>
            </a:r>
            <a:r>
              <a:rPr lang="en-US" altLang="zh-CN" sz="2000" b="0" dirty="0" err="1">
                <a:solidFill>
                  <a:srgbClr val="FF0000"/>
                </a:solidFill>
              </a:rPr>
              <a:t>lt</a:t>
            </a:r>
            <a:r>
              <a:rPr lang="en-US" altLang="zh-CN" sz="2000" b="0" dirty="0">
                <a:solidFill>
                  <a:srgbClr val="FF0000"/>
                </a:solidFill>
              </a:rPr>
              <a:t>;&amp;reg;&amp;times; </a:t>
            </a:r>
          </a:p>
          <a:p>
            <a:pPr lvl="1"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000" b="0" dirty="0">
                <a:solidFill>
                  <a:srgbClr val="FF0000"/>
                </a:solidFill>
              </a:rPr>
              <a:t>&lt;/body&gt;</a:t>
            </a:r>
          </a:p>
          <a:p>
            <a:pPr lvl="1">
              <a:lnSpc>
                <a:spcPts val="2900"/>
              </a:lnSpc>
              <a:buFont typeface="Wingdings" pitchFamily="2" charset="2"/>
              <a:buNone/>
            </a:pPr>
            <a:r>
              <a:rPr lang="zh-CN" altLang="en-US" sz="2000" b="0" dirty="0"/>
              <a:t>注：在b</a:t>
            </a:r>
            <a:r>
              <a:rPr lang="en-US" altLang="zh-CN" sz="2000" b="0" dirty="0" err="1"/>
              <a:t>ody</a:t>
            </a:r>
            <a:r>
              <a:rPr lang="zh-CN" altLang="en-US" sz="2000" b="0" dirty="0"/>
              <a:t>标记内无论输入多少空格、回车符，页面显示时都会忽略。</a:t>
            </a:r>
            <a:endParaRPr lang="en-US" altLang="zh-CN" sz="2000" b="0" dirty="0"/>
          </a:p>
          <a:p>
            <a:pPr lvl="1">
              <a:buFont typeface="Wingdings" pitchFamily="2" charset="2"/>
              <a:buNone/>
            </a:pPr>
            <a:endParaRPr lang="en-US" altLang="zh-CN" dirty="0">
              <a:ea typeface="宋体" pitchFamily="2" charset="-122"/>
            </a:endParaRPr>
          </a:p>
          <a:p>
            <a:pPr lvl="1">
              <a:buFont typeface="Wingdings" pitchFamily="2" charset="2"/>
              <a:buNone/>
            </a:pP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3.1.3 </a:t>
            </a:r>
            <a:r>
              <a:rPr lang="zh-CN" altLang="en-US" dirty="0"/>
              <a:t>添加空格与特殊符号 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5164" y="895350"/>
            <a:ext cx="8188325" cy="3792140"/>
          </a:xfrm>
        </p:spPr>
        <p:txBody>
          <a:bodyPr/>
          <a:lstStyle/>
          <a:p>
            <a:r>
              <a:rPr lang="zh-CN" altLang="en-US" sz="2000" dirty="0"/>
              <a:t> 在</a:t>
            </a:r>
            <a:r>
              <a:rPr lang="en-US" altLang="zh-CN" sz="2000" dirty="0"/>
              <a:t>HTML</a:t>
            </a:r>
            <a:r>
              <a:rPr lang="zh-CN" altLang="en-US" sz="2000" dirty="0"/>
              <a:t>文件中，插入特殊字符（与空格相同）。 </a:t>
            </a:r>
          </a:p>
          <a:p>
            <a:pPr lvl="1">
              <a:buFont typeface="Wingdings" pitchFamily="2" charset="2"/>
              <a:buNone/>
            </a:pPr>
            <a:endParaRPr lang="en-US" altLang="zh-CN" sz="2400" dirty="0">
              <a:ea typeface="宋体" pitchFamily="2" charset="-122"/>
            </a:endParaRPr>
          </a:p>
        </p:txBody>
      </p:sp>
      <p:graphicFrame>
        <p:nvGraphicFramePr>
          <p:cNvPr id="130311" name="Group 26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93607417"/>
              </p:ext>
            </p:extLst>
          </p:nvPr>
        </p:nvGraphicFramePr>
        <p:xfrm>
          <a:off x="989015" y="1428750"/>
          <a:ext cx="7634287" cy="31242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909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7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9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7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显示结果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说明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符号代码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符号编号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显示一个空格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&amp;</a:t>
                      </a:r>
                      <a:r>
                        <a:rPr kumimoji="0" lang="en-US" altLang="zh-CN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nbsp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;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&amp;#160;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&lt;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小于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&amp;</a:t>
                      </a:r>
                      <a:r>
                        <a:rPr kumimoji="0" lang="en-US" altLang="zh-CN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lt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;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&amp;#60;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&gt;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大于 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&amp;</a:t>
                      </a:r>
                      <a:r>
                        <a:rPr kumimoji="0" lang="en-US" altLang="zh-CN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gt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;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&amp;#62;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&amp;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&amp;</a:t>
                      </a: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符号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&amp;amp;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&amp;#38;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"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双引号 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&amp;</a:t>
                      </a:r>
                      <a:r>
                        <a:rPr kumimoji="0" lang="en-US" altLang="zh-CN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quot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;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&amp;#34;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©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版权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&amp;copy;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&amp;#169;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®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注册商标 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&amp;</a:t>
                      </a:r>
                      <a:r>
                        <a:rPr kumimoji="0" lang="en-US" altLang="zh-CN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reg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;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&amp;#174;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×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乘号 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&amp;times;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&amp;#215;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÷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除号 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&amp;divide;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&amp;#247;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对话气泡: 矩形 2">
            <a:extLst>
              <a:ext uri="{FF2B5EF4-FFF2-40B4-BE49-F238E27FC236}">
                <a16:creationId xmlns:a16="http://schemas.microsoft.com/office/drawing/2014/main" id="{4AA5FA84-C05F-4087-BEBF-E0BB031B8212}"/>
              </a:ext>
            </a:extLst>
          </p:cNvPr>
          <p:cNvSpPr/>
          <p:nvPr/>
        </p:nvSpPr>
        <p:spPr bwMode="auto">
          <a:xfrm>
            <a:off x="1219200" y="2038350"/>
            <a:ext cx="4279778" cy="1610527"/>
          </a:xfrm>
          <a:prstGeom prst="wedgeRectCallout">
            <a:avLst>
              <a:gd name="adj1" fmla="val 61054"/>
              <a:gd name="adj2" fmla="val -57260"/>
            </a:avLst>
          </a:prstGeom>
          <a:solidFill>
            <a:srgbClr val="CCECFF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84225" indent="-419100" defTabSz="1158875"/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黑体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E8F7AA-1F8F-489C-9EFB-5F4A00083050}"/>
              </a:ext>
            </a:extLst>
          </p:cNvPr>
          <p:cNvSpPr txBox="1"/>
          <p:nvPr/>
        </p:nvSpPr>
        <p:spPr>
          <a:xfrm>
            <a:off x="1231778" y="2104223"/>
            <a:ext cx="4343400" cy="1544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900"/>
              </a:lnSpc>
            </a:pPr>
            <a:r>
              <a:rPr lang="zh-CN" altLang="en-US" sz="2000" b="0" dirty="0"/>
              <a:t>使用符号代码而不是数字的好处是，名称易于记忆。不过坏处是，浏览器也许并不支持所有符号代码（对符号编号的支持却很好）。</a:t>
            </a:r>
            <a:endParaRPr lang="en-US" altLang="zh-CN" sz="1600" b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3.2.1 </a:t>
            </a:r>
            <a:r>
              <a:rPr lang="zh-CN" altLang="en-US" dirty="0"/>
              <a:t>文本修饰标记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ea typeface="宋体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838200" y="3371850"/>
            <a:ext cx="7959725" cy="7893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2563" marR="0" lvl="0" indent="-182563" algn="l" defTabSz="11588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buFont typeface="Wingdings" pitchFamily="2" charset="2"/>
              <a:buChar char="l"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9600" y="913817"/>
            <a:ext cx="8382000" cy="798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5425" algn="l" defTabSz="914400" rtl="0" eaLnBrk="1" fontAlgn="base" latinLnBrk="0" hangingPunct="1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文本修饰标记各类浏览器均支持，各类网页开发工具中仍然有这类标记。常见的文本修饰标记如表所示。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382798"/>
              </p:ext>
            </p:extLst>
          </p:nvPr>
        </p:nvGraphicFramePr>
        <p:xfrm>
          <a:off x="1104900" y="1870273"/>
          <a:ext cx="7391400" cy="274319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{9DCAF9ED-07DC-4A11-8D7F-57B35C25682E}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43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标记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说明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37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</a:rPr>
                        <a:t>&lt;b&gt;</a:t>
                      </a:r>
                      <a:r>
                        <a:rPr lang="zh-CN" sz="1200" b="0" kern="100" dirty="0">
                          <a:effectLst/>
                        </a:rPr>
                        <a:t>软件工程专业！</a:t>
                      </a:r>
                      <a:r>
                        <a:rPr lang="en-US" sz="1200" b="0" kern="100" dirty="0">
                          <a:effectLst/>
                        </a:rPr>
                        <a:t>&lt;/b&gt;</a:t>
                      </a:r>
                      <a:endParaRPr lang="zh-CN" sz="14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606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</a:rPr>
                        <a:t>定义粗体</a:t>
                      </a:r>
                      <a:endParaRPr lang="zh-CN" sz="14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37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</a:rPr>
                        <a:t>&lt;i&gt;</a:t>
                      </a:r>
                      <a:r>
                        <a:rPr lang="zh-CN" sz="1200" b="0" kern="100" dirty="0">
                          <a:effectLst/>
                        </a:rPr>
                        <a:t>软件工程专业！</a:t>
                      </a:r>
                      <a:r>
                        <a:rPr lang="en-US" sz="1200" b="0" kern="100" dirty="0">
                          <a:effectLst/>
                        </a:rPr>
                        <a:t>&lt;/i&gt;</a:t>
                      </a:r>
                      <a:endParaRPr lang="zh-CN" sz="14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606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</a:rPr>
                        <a:t>定义斜体</a:t>
                      </a:r>
                      <a:endParaRPr lang="zh-CN" sz="14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37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</a:rPr>
                        <a:t>&lt;u&gt;</a:t>
                      </a:r>
                      <a:r>
                        <a:rPr lang="zh-CN" sz="1200" b="0" kern="100" dirty="0">
                          <a:effectLst/>
                        </a:rPr>
                        <a:t>软件工程专业！</a:t>
                      </a:r>
                      <a:r>
                        <a:rPr lang="en-US" sz="1200" b="0" kern="100" dirty="0">
                          <a:effectLst/>
                        </a:rPr>
                        <a:t>&lt;/u&gt;</a:t>
                      </a:r>
                      <a:endParaRPr lang="zh-CN" sz="14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606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</a:rPr>
                        <a:t>定义下划线</a:t>
                      </a:r>
                      <a:endParaRPr lang="zh-CN" sz="14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37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</a:rPr>
                        <a:t>&lt;del&gt;</a:t>
                      </a:r>
                      <a:r>
                        <a:rPr lang="zh-CN" sz="1200" b="0" kern="100" dirty="0">
                          <a:effectLst/>
                        </a:rPr>
                        <a:t>软件工程专业！</a:t>
                      </a:r>
                      <a:r>
                        <a:rPr lang="en-US" sz="1200" b="0" kern="100" dirty="0">
                          <a:effectLst/>
                        </a:rPr>
                        <a:t> &lt;/del&gt;</a:t>
                      </a:r>
                      <a:endParaRPr lang="zh-CN" sz="14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606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</a:rPr>
                        <a:t>定义删除线</a:t>
                      </a:r>
                      <a:endParaRPr lang="zh-CN" sz="14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37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</a:rPr>
                        <a:t>&lt;sup&gt;</a:t>
                      </a:r>
                      <a:r>
                        <a:rPr lang="zh-CN" sz="1200" b="0" kern="100" dirty="0">
                          <a:effectLst/>
                        </a:rPr>
                        <a:t>软件工程专业！</a:t>
                      </a:r>
                      <a:r>
                        <a:rPr lang="en-US" sz="1200" b="0" kern="100" dirty="0">
                          <a:effectLst/>
                        </a:rPr>
                        <a:t>&lt;/sup&gt;</a:t>
                      </a:r>
                      <a:endParaRPr lang="zh-CN" sz="14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606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</a:rPr>
                        <a:t>定义上标</a:t>
                      </a:r>
                      <a:endParaRPr lang="zh-CN" sz="14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37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</a:rPr>
                        <a:t>&lt;sub&gt;</a:t>
                      </a:r>
                      <a:r>
                        <a:rPr lang="zh-CN" sz="1200" b="0" kern="100" dirty="0">
                          <a:effectLst/>
                        </a:rPr>
                        <a:t>软件工程专业！</a:t>
                      </a:r>
                      <a:r>
                        <a:rPr lang="en-US" sz="1200" b="0" kern="100" dirty="0">
                          <a:effectLst/>
                        </a:rPr>
                        <a:t>&lt;/sub&gt;</a:t>
                      </a:r>
                      <a:endParaRPr lang="zh-CN" sz="14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606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</a:rPr>
                        <a:t>定义下标</a:t>
                      </a:r>
                      <a:endParaRPr lang="zh-CN" sz="14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37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</a:rPr>
                        <a:t>&lt;strong&gt;</a:t>
                      </a:r>
                      <a:r>
                        <a:rPr lang="zh-CN" sz="1200" b="0" kern="100" dirty="0">
                          <a:effectLst/>
                        </a:rPr>
                        <a:t>软件工程专业！</a:t>
                      </a:r>
                      <a:r>
                        <a:rPr lang="en-US" sz="1200" b="0" kern="100" dirty="0">
                          <a:effectLst/>
                        </a:rPr>
                        <a:t>&lt;/strong&gt;</a:t>
                      </a:r>
                      <a:endParaRPr lang="zh-CN" sz="14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606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</a:rPr>
                        <a:t>定义着重文字，与</a:t>
                      </a:r>
                      <a:r>
                        <a:rPr lang="en-US" sz="1200" b="0" kern="100" dirty="0">
                          <a:effectLst/>
                        </a:rPr>
                        <a:t>&lt;b&gt;&lt;/b&gt;</a:t>
                      </a:r>
                      <a:r>
                        <a:rPr lang="zh-CN" sz="1200" b="0" kern="100" dirty="0">
                          <a:effectLst/>
                        </a:rPr>
                        <a:t>效果相同</a:t>
                      </a:r>
                      <a:endParaRPr lang="zh-CN" sz="14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37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</a:rPr>
                        <a:t>&lt;em&gt;</a:t>
                      </a:r>
                      <a:r>
                        <a:rPr lang="zh-CN" sz="1200" b="0" kern="100">
                          <a:effectLst/>
                        </a:rPr>
                        <a:t>软件工程专业！</a:t>
                      </a:r>
                      <a:r>
                        <a:rPr lang="en-US" sz="1200" b="0" kern="100">
                          <a:effectLst/>
                        </a:rPr>
                        <a:t>&lt;/em&gt;</a:t>
                      </a:r>
                      <a:endParaRPr lang="zh-CN" sz="1400" b="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606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</a:rPr>
                        <a:t>定义加重语气，与</a:t>
                      </a:r>
                      <a:r>
                        <a:rPr lang="en-US" sz="1200" b="0" kern="100" dirty="0">
                          <a:effectLst/>
                        </a:rPr>
                        <a:t>&lt;i&gt;&lt;/i&gt;</a:t>
                      </a:r>
                      <a:r>
                        <a:rPr lang="zh-CN" sz="1200" b="0" kern="100" dirty="0">
                          <a:effectLst/>
                        </a:rPr>
                        <a:t>效果相同</a:t>
                      </a:r>
                      <a:endParaRPr lang="zh-CN" sz="14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37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</a:rPr>
                        <a:t>&lt;small&gt;</a:t>
                      </a:r>
                      <a:r>
                        <a:rPr lang="zh-CN" sz="1200" b="0" kern="100" dirty="0">
                          <a:effectLst/>
                        </a:rPr>
                        <a:t>软件工程专业！</a:t>
                      </a:r>
                      <a:r>
                        <a:rPr lang="en-US" sz="1200" b="0" kern="100" dirty="0">
                          <a:effectLst/>
                        </a:rPr>
                        <a:t>&lt;/sm</a:t>
                      </a:r>
                      <a:r>
                        <a:rPr lang="en-US" altLang="zh-CN" sz="1200" b="0" kern="100" dirty="0">
                          <a:effectLst/>
                        </a:rPr>
                        <a:t>a</a:t>
                      </a:r>
                      <a:r>
                        <a:rPr lang="en-US" sz="1200" b="0" kern="100" dirty="0">
                          <a:effectLst/>
                        </a:rPr>
                        <a:t>ll&gt;</a:t>
                      </a:r>
                      <a:endParaRPr lang="zh-CN" sz="14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606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</a:rPr>
                        <a:t>变小字号</a:t>
                      </a:r>
                      <a:endParaRPr lang="zh-CN" sz="14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37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</a:rPr>
                        <a:t>&lt;big&gt;</a:t>
                      </a:r>
                      <a:r>
                        <a:rPr lang="zh-CN" sz="1200" b="0" kern="100" dirty="0">
                          <a:effectLst/>
                        </a:rPr>
                        <a:t>软件工程专业！</a:t>
                      </a:r>
                      <a:r>
                        <a:rPr lang="en-US" sz="1200" b="0" kern="100" dirty="0">
                          <a:effectLst/>
                        </a:rPr>
                        <a:t>&lt;/big&gt;</a:t>
                      </a:r>
                      <a:endParaRPr lang="zh-CN" sz="14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606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</a:rPr>
                        <a:t>变大字号</a:t>
                      </a:r>
                      <a:endParaRPr lang="zh-CN" sz="14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702853d16d0ea30a7f2d0f13acf6d4541b033a8"/>
</p:tagLst>
</file>

<file path=ppt/theme/theme1.xml><?xml version="1.0" encoding="utf-8"?>
<a:theme xmlns:a="http://schemas.openxmlformats.org/drawingml/2006/main" name="6_CS3510">
  <a:themeElements>
    <a:clrScheme name="1_CS3510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CS3510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itchFamily="2" charset="2"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itchFamily="2" charset="2"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lnDef>
  </a:objectDefaults>
  <a:extraClrSchemeLst>
    <a:extraClrScheme>
      <a:clrScheme name="1_CS35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35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2391</TotalTime>
  <Words>2454</Words>
  <Application>Microsoft Office PowerPoint</Application>
  <PresentationFormat>全屏显示(16:9)</PresentationFormat>
  <Paragraphs>276</Paragraphs>
  <Slides>26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黑体</vt:lpstr>
      <vt:lpstr>微软雅黑</vt:lpstr>
      <vt:lpstr>Arial</vt:lpstr>
      <vt:lpstr>Symbol</vt:lpstr>
      <vt:lpstr>Times New Roman</vt:lpstr>
      <vt:lpstr>Verdana</vt:lpstr>
      <vt:lpstr>Wingdings</vt:lpstr>
      <vt:lpstr>6_CS3510</vt:lpstr>
      <vt:lpstr>第3章 格式化文字与段落</vt:lpstr>
      <vt:lpstr>本章学习目标</vt:lpstr>
      <vt:lpstr>3.1 Web页面初步设计 </vt:lpstr>
      <vt:lpstr>3.1.1 向Web页面添加文字信息 </vt:lpstr>
      <vt:lpstr>3.1.2 标题字标记 </vt:lpstr>
      <vt:lpstr>3.1.2 标题字标记 </vt:lpstr>
      <vt:lpstr>3.1.3 添加空格与特殊符号 </vt:lpstr>
      <vt:lpstr>3.1.3 添加空格与特殊符号 </vt:lpstr>
      <vt:lpstr>3.2.1 文本修饰标记</vt:lpstr>
      <vt:lpstr>3.2.1 文本修饰标记-案例</vt:lpstr>
      <vt:lpstr>3.2.2 计算机输出标记</vt:lpstr>
      <vt:lpstr>3.2.3 引用和术语标记</vt:lpstr>
      <vt:lpstr>3.2.4 字体font标记</vt:lpstr>
      <vt:lpstr>3.2.4 字体font标记-案例 </vt:lpstr>
      <vt:lpstr>3.3 段落与排版标记 </vt:lpstr>
      <vt:lpstr>3.3.1 段落标记&lt;p&gt; </vt:lpstr>
      <vt:lpstr>3.3.2 换行标记&lt;br&gt; </vt:lpstr>
      <vt:lpstr>3.3.3 水平分割线标记&lt;hr&gt; </vt:lpstr>
      <vt:lpstr>3.3.4 拼音/音标注释ruby 标记和rt/rp 标记</vt:lpstr>
      <vt:lpstr>3.3.5 段落缩进标记&lt;blockquote&gt; </vt:lpstr>
      <vt:lpstr>3.3.6 预格式化标记&lt;pre&gt; </vt:lpstr>
      <vt:lpstr>3.4 web页面设计实例—实例 </vt:lpstr>
      <vt:lpstr>3.4 web页面设计实例—代码 </vt:lpstr>
      <vt:lpstr>3.4 web页面设计实例—代码 </vt:lpstr>
      <vt:lpstr>本章介绍了格式化文字与段落的各种标记，包括标题字标记、字体标记、文本修饰标记以及段落相关的标记。&lt;h1&gt;～&lt;h6&gt;是标题字标记，通过align属性设置标题字的对齐方式。空格与特殊字符都需要通过代码控制来添加。设置字体font标记的属性改变字体、颜色、大小。文本修饰标记对文本进行一些特殊的修饰。          段落与排版标记会使网页文字显得更加清晰，介绍了段落p标记、换行br标记、水平分隔线hr标记、注释ruby 标记、段落缩进blockquote标记的使用方法。         在网页设计中，对网页的文字进行必要的布局并添加页面效果，从而使网页更加美观和丰富，要合理地使用本节介绍到的各种文字和段落标记。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曾 千千</cp:lastModifiedBy>
  <cp:revision>424</cp:revision>
  <cp:lastPrinted>1601-01-01T00:00:00Z</cp:lastPrinted>
  <dcterms:created xsi:type="dcterms:W3CDTF">1601-01-01T00:00:00Z</dcterms:created>
  <dcterms:modified xsi:type="dcterms:W3CDTF">2020-03-03T14:59:45Z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