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7"/>
  </p:notesMasterIdLst>
  <p:sldIdLst>
    <p:sldId id="256" r:id="rId2"/>
    <p:sldId id="279" r:id="rId3"/>
    <p:sldId id="257" r:id="rId4"/>
    <p:sldId id="258" r:id="rId5"/>
    <p:sldId id="259" r:id="rId6"/>
    <p:sldId id="262" r:id="rId7"/>
    <p:sldId id="275" r:id="rId8"/>
    <p:sldId id="263" r:id="rId9"/>
    <p:sldId id="276" r:id="rId10"/>
    <p:sldId id="264" r:id="rId11"/>
    <p:sldId id="277" r:id="rId12"/>
    <p:sldId id="265" r:id="rId13"/>
    <p:sldId id="281" r:id="rId14"/>
    <p:sldId id="278" r:id="rId15"/>
    <p:sldId id="280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A50021"/>
    <a:srgbClr val="3333FF"/>
    <a:srgbClr val="B9B9D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737" autoAdjust="0"/>
  </p:normalViewPr>
  <p:slideViewPr>
    <p:cSldViewPr>
      <p:cViewPr varScale="1">
        <p:scale>
          <a:sx n="159" d="100"/>
          <a:sy n="159" d="100"/>
        </p:scale>
        <p:origin x="258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91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fld id="{7CA0D5A4-E26E-4BDD-BAD2-EFC60016FC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490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0D5A4-E26E-4BDD-BAD2-EFC60016FCB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60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6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23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18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795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5" y="73821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列 表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5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44551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4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50"/>
            <a:ext cx="7772400" cy="5715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章 列表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A66DDF-0232-4204-923E-814BC942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28" y="1200150"/>
            <a:ext cx="7505700" cy="3089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定义列表</a:t>
            </a:r>
            <a:endParaRPr lang="en-US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zh-CN" altLang="en-US" sz="1800" b="0" dirty="0"/>
              <a:t> 定义列表 </a:t>
            </a:r>
            <a:r>
              <a:rPr lang="en-US" altLang="zh-CN" sz="1800" dirty="0"/>
              <a:t>dl </a:t>
            </a:r>
            <a:r>
              <a:rPr lang="en-US" sz="1800" b="0" dirty="0"/>
              <a:t>(</a:t>
            </a:r>
            <a:r>
              <a:rPr lang="en-US" sz="1800" b="0" u="sng" dirty="0">
                <a:solidFill>
                  <a:srgbClr val="FF0000"/>
                </a:solidFill>
              </a:rPr>
              <a:t>D</a:t>
            </a:r>
            <a:r>
              <a:rPr lang="en-US" sz="1800" b="0" dirty="0"/>
              <a:t>efinition </a:t>
            </a:r>
            <a:r>
              <a:rPr lang="en-US" sz="1800" b="0" u="sng" dirty="0">
                <a:solidFill>
                  <a:srgbClr val="FF0000"/>
                </a:solidFill>
              </a:rPr>
              <a:t>L</a:t>
            </a:r>
            <a:r>
              <a:rPr lang="en-US" sz="1800" b="0" dirty="0"/>
              <a:t>ist) </a:t>
            </a:r>
            <a:r>
              <a:rPr lang="zh-CN" altLang="en-US" sz="1800" b="0" dirty="0"/>
              <a:t>标记是成对标记。在</a:t>
            </a:r>
            <a:r>
              <a:rPr lang="en-US" altLang="zh-CN" sz="1800" b="0" dirty="0"/>
              <a:t>HTML</a:t>
            </a:r>
            <a:r>
              <a:rPr lang="zh-CN" altLang="en-US" sz="1800" b="0" dirty="0"/>
              <a:t>文件中插入成对的标记</a:t>
            </a:r>
            <a:r>
              <a:rPr lang="en-US" altLang="zh-CN" sz="1800" b="0" dirty="0"/>
              <a:t>&lt;dl&gt;&lt;/dl&gt;</a:t>
            </a:r>
            <a:r>
              <a:rPr lang="zh-CN" altLang="en-US" sz="1800" b="0" dirty="0"/>
              <a:t>，完成定义列表的插入。 </a:t>
            </a:r>
          </a:p>
          <a:p>
            <a:pPr>
              <a:lnSpc>
                <a:spcPts val="2900"/>
              </a:lnSpc>
            </a:pPr>
            <a:r>
              <a:rPr lang="zh-CN" altLang="en-US" sz="1800" b="0" dirty="0"/>
              <a:t>基本语法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&lt;dl&gt;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    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dt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6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项目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1&lt;/</a:t>
            </a:r>
            <a:r>
              <a:rPr lang="en-US" altLang="zh-CN" sz="16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dt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6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说明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6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说明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</a:t>
            </a: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…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&lt;/dl&gt;</a:t>
            </a:r>
          </a:p>
          <a:p>
            <a:pPr lvl="1">
              <a:buNone/>
            </a:pPr>
            <a:r>
              <a:rPr lang="en-US" altLang="zh-CN" sz="1600" b="0" dirty="0" err="1"/>
              <a:t>dt</a:t>
            </a:r>
            <a:r>
              <a:rPr lang="zh-CN" altLang="en-US" sz="1600" b="0" dirty="0"/>
              <a:t>标记的由来：</a:t>
            </a:r>
            <a:r>
              <a:rPr lang="en-US" sz="1600" b="0" u="sng" dirty="0">
                <a:solidFill>
                  <a:srgbClr val="FF0000"/>
                </a:solidFill>
              </a:rPr>
              <a:t>d</a:t>
            </a:r>
            <a:r>
              <a:rPr lang="en-US" sz="1600" b="0" dirty="0"/>
              <a:t>efinition </a:t>
            </a:r>
            <a:r>
              <a:rPr lang="en-US" sz="1600" b="0" u="sng" dirty="0">
                <a:solidFill>
                  <a:srgbClr val="FF0000"/>
                </a:solidFill>
              </a:rPr>
              <a:t>t</a:t>
            </a:r>
            <a:r>
              <a:rPr lang="en-US" sz="1600" b="0" dirty="0"/>
              <a:t>erm</a:t>
            </a:r>
            <a:endParaRPr lang="en-US" altLang="zh-CN" sz="1600" b="0" dirty="0"/>
          </a:p>
          <a:p>
            <a:pPr lvl="1">
              <a:buNone/>
            </a:pPr>
            <a:r>
              <a:rPr lang="en-US" altLang="zh-CN" sz="1600" b="0" dirty="0" err="1"/>
              <a:t>dd</a:t>
            </a:r>
            <a:r>
              <a:rPr lang="zh-CN" altLang="en-US" sz="1600" b="0" dirty="0"/>
              <a:t>标记的由来：</a:t>
            </a:r>
            <a:r>
              <a:rPr lang="en-US" sz="1600" b="0" u="sng" dirty="0">
                <a:solidFill>
                  <a:srgbClr val="FF0000"/>
                </a:solidFill>
              </a:rPr>
              <a:t>d</a:t>
            </a:r>
            <a:r>
              <a:rPr lang="en-US" sz="1600" b="0" dirty="0"/>
              <a:t>efinition </a:t>
            </a:r>
            <a:r>
              <a:rPr lang="en-US" sz="1600" b="0" u="sng" dirty="0">
                <a:solidFill>
                  <a:srgbClr val="FF0000"/>
                </a:solidFill>
              </a:rPr>
              <a:t>d</a:t>
            </a:r>
            <a:r>
              <a:rPr lang="en-US" sz="1600" b="0" dirty="0"/>
              <a:t>escription</a:t>
            </a:r>
            <a:endParaRPr lang="en-US" altLang="zh-CN" sz="16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定义列表案例 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895350"/>
            <a:ext cx="457358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edu_4_6_1.html --&gt;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zh-CN" altLang="en-US" sz="1400" b="0" dirty="0">
                <a:latin typeface="Verdana" pitchFamily="34" charset="0"/>
                <a:cs typeface="Verdana" panose="020B0604030504040204" pitchFamily="34" charset="0"/>
              </a:rPr>
              <a:t>定义列表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&lt;h4&gt;</a:t>
            </a:r>
            <a:r>
              <a:rPr lang="zh-CN" altLang="en-US" sz="1400" b="0" dirty="0">
                <a:latin typeface="Verdana" pitchFamily="34" charset="0"/>
                <a:cs typeface="Verdana" panose="020B0604030504040204" pitchFamily="34" charset="0"/>
              </a:rPr>
              <a:t>定义列表展示联系人信息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&lt;dl&gt;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cs typeface="Verdana" panose="020B0604030504040204" pitchFamily="34" charset="0"/>
              </a:rPr>
              <a:t>联系人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:&lt;/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cs typeface="Verdana" panose="020B0604030504040204" pitchFamily="34" charset="0"/>
              </a:rPr>
              <a:t>张有为之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cs typeface="Verdana" panose="020B0604030504040204" pitchFamily="34" charset="0"/>
              </a:rPr>
              <a:t>联系地址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:&lt;/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cs typeface="Verdana" panose="020B0604030504040204" pitchFamily="34" charset="0"/>
              </a:rPr>
              <a:t>上海市复旦大学计算机系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zh-CN" altLang="en-US" sz="1400" b="0" dirty="0">
                <a:latin typeface="Verdana" pitchFamily="34" charset="0"/>
                <a:cs typeface="Verdana" panose="020B0604030504040204" pitchFamily="34" charset="0"/>
              </a:rPr>
              <a:t>计算机班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cs typeface="Verdana" panose="020B0604030504040204" pitchFamily="34" charset="0"/>
              </a:rPr>
              <a:t>邮政编码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:&lt;/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&gt;200433&lt;/</a:t>
            </a:r>
            <a:r>
              <a:rPr lang="en-US" altLang="zh-CN" sz="14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en-US" sz="1400" b="0" dirty="0">
              <a:latin typeface="Verdana" pitchFamily="34" charset="0"/>
              <a:cs typeface="Verdana" panose="020B0604030504040204" pitchFamily="34" charset="0"/>
            </a:endParaRPr>
          </a:p>
        </p:txBody>
      </p:sp>
      <p:pic>
        <p:nvPicPr>
          <p:cNvPr id="1198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028700"/>
            <a:ext cx="3143250" cy="166034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综合实例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963613" y="811735"/>
            <a:ext cx="5056187" cy="3817415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edu_4_6_1.html --&gt;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&lt;head&gt;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&lt;meta 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charset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="UTF-8"&gt;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多种列表在网页中使用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	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&lt;/head&gt;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&lt;body&gt;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&lt;h4 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百度糯米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便宜实惠，品质保证，服务专业！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"&lt;/h4&gt;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baidunuomei.png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width="541" height="85" border="0" alt=""&gt;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麻辣烫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冒菜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美食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中餐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家常菜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夏日饮品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米芝莲：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元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	  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沪上阿姨：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12.90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元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		  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哆哆鲜奶吧：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元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		  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黄记玉米汁：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元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         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zh-CN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895350"/>
            <a:ext cx="2590800" cy="374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综合实例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		 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创意菜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私房菜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&lt;dl&gt;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联系客服人员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邮箱：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nuomihelp@baidu.com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周一至周日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9:00-22:00&lt;/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客服电话 免长途费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&gt;4006-888-887&lt;/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&lt;/dl&gt;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本章小结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914400"/>
            <a:ext cx="7848600" cy="348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   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本章介绍了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种类型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列表，分别是无序列表、有序列表、定义列表、菜单列表和目录列表。但常用的列表只有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种，分别是无序列表、有序列表、定义列表。菜单列表和目录列表可以认为是无序列表的特例。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列表可以嵌套，但不能交叉嵌套，否则会发生语法错误。列表可以由无序列表和有序列表的多层子列表构成，从而使得网页内容的呈现更具层次感和美观感。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无序列表的列表项有项目符号（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种），有序列表的列表项有项目编号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，定义列表项目前既没有编号，也没有符号。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71451"/>
            <a:ext cx="5562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练习与实验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08585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zh-CN" altLang="en-US" dirty="0"/>
              <a:t>完成本章练习与实验</a:t>
            </a:r>
          </a:p>
        </p:txBody>
      </p:sp>
    </p:spTree>
    <p:extLst>
      <p:ext uri="{BB962C8B-B14F-4D97-AF65-F5344CB8AC3E}">
        <p14:creationId xmlns:p14="http://schemas.microsoft.com/office/powerpoint/2010/main" val="38993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171451"/>
            <a:ext cx="7772400" cy="496490"/>
          </a:xfrm>
        </p:spPr>
        <p:txBody>
          <a:bodyPr/>
          <a:lstStyle/>
          <a:p>
            <a:pPr algn="ctr"/>
            <a:r>
              <a:rPr lang="zh-CN" altLang="en-US" sz="2800" b="1" dirty="0"/>
              <a:t>本章学习目标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" y="1002090"/>
            <a:ext cx="8229600" cy="266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1158875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前端开发工程师应掌握以下内容：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defTabSz="1158875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了解列表的类型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defTabSz="1158875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掌握无序列表、有序列表、定义列表标记语法及属性语法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defTabSz="1158875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学会使用无序、有序及定义列表设计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网页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defTabSz="1158875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学会使用嵌套列表设计小型网站首页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4.1 </a:t>
            </a:r>
            <a:r>
              <a:rPr lang="zh-CN" altLang="en-US"/>
              <a:t>列表简介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235" y="887016"/>
            <a:ext cx="8207552" cy="1760934"/>
          </a:xfrm>
        </p:spPr>
        <p:txBody>
          <a:bodyPr/>
          <a:lstStyle/>
          <a:p>
            <a:pPr marL="0" indent="0" algn="just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/>
              <a:t>       </a:t>
            </a:r>
            <a:r>
              <a:rPr lang="zh-CN" altLang="zh-CN" sz="1800" b="0" dirty="0">
                <a:solidFill>
                  <a:srgbClr val="FF0000"/>
                </a:solidFill>
              </a:rPr>
              <a:t>列表</a:t>
            </a:r>
            <a:r>
              <a:rPr lang="zh-CN" altLang="zh-CN" sz="1800" b="0" dirty="0"/>
              <a:t>能对网页中的相关信息进行合理的布局，将项目有序或无序地罗列在一起，从而方</a:t>
            </a:r>
            <a:r>
              <a:rPr lang="zh-CN" altLang="en-US" sz="1800" b="0" dirty="0"/>
              <a:t>便</a:t>
            </a:r>
            <a:r>
              <a:rPr lang="zh-CN" altLang="zh-CN" sz="1800" b="0" dirty="0"/>
              <a:t>用户浏览和操作。</a:t>
            </a:r>
            <a:endParaRPr lang="en-US" altLang="zh-CN" sz="1800" b="0" dirty="0"/>
          </a:p>
          <a:p>
            <a:pPr marL="0" indent="0" algn="just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 </a:t>
            </a:r>
            <a:r>
              <a:rPr lang="en-US" altLang="zh-CN" sz="1800" b="0" dirty="0"/>
              <a:t>HTML</a:t>
            </a:r>
            <a:r>
              <a:rPr lang="zh-CN" altLang="zh-CN" sz="1800" b="0" dirty="0"/>
              <a:t>中列表一共有</a:t>
            </a:r>
            <a:r>
              <a:rPr lang="en-US" altLang="zh-CN" sz="1800" b="0" dirty="0"/>
              <a:t>5</a:t>
            </a:r>
            <a:r>
              <a:rPr lang="zh-CN" altLang="zh-CN" sz="1800" b="0" dirty="0"/>
              <a:t>种，分别是无序列表、有序列表、定义列表、菜单列表和目录列表。常用的列表有无序列表、有序列表、定义列表</a:t>
            </a:r>
            <a:r>
              <a:rPr lang="zh-CN" altLang="en-US" sz="1800" b="0" dirty="0"/>
              <a:t>等</a:t>
            </a:r>
            <a:r>
              <a:rPr lang="en-US" altLang="zh-CN" sz="1800" b="0" dirty="0"/>
              <a:t>3</a:t>
            </a:r>
            <a:r>
              <a:rPr lang="zh-CN" altLang="en-US" sz="1800" b="0" dirty="0"/>
              <a:t>种</a:t>
            </a:r>
            <a:r>
              <a:rPr lang="zh-CN" altLang="zh-CN" sz="1800" b="0" dirty="0"/>
              <a:t>。</a:t>
            </a:r>
            <a:endParaRPr lang="en-US" altLang="zh-CN" sz="1600" b="0" dirty="0">
              <a:ea typeface="宋体" charset="-122"/>
            </a:endParaRPr>
          </a:p>
        </p:txBody>
      </p:sp>
      <p:graphicFrame>
        <p:nvGraphicFramePr>
          <p:cNvPr id="97474" name="Group 19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0577116"/>
              </p:ext>
            </p:extLst>
          </p:nvPr>
        </p:nvGraphicFramePr>
        <p:xfrm>
          <a:off x="1295399" y="2571750"/>
          <a:ext cx="7013223" cy="1905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9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列表类型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标记符号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无序列表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ul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&gt;…&lt;/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ul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常用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菜单列表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&lt;menu&gt;…&lt;/menu&gt;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不常用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目录列表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&lt;dir&gt;…&lt;/dir&gt;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不常用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有序列表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ol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&gt;…&lt;/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ol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常用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定义列表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&lt;dl&gt;…&lt;/dl&gt;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常用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 </a:t>
            </a:r>
            <a:r>
              <a:rPr lang="zh-CN" altLang="en-US" dirty="0"/>
              <a:t>无序列表</a:t>
            </a:r>
            <a:r>
              <a:rPr lang="en-US" altLang="zh-CN" dirty="0"/>
              <a:t>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610600" cy="38183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2600"/>
              </a:lnSpc>
            </a:pPr>
            <a:r>
              <a:rPr lang="zh-CN" altLang="en-US" b="0" dirty="0"/>
              <a:t>无序列表（</a:t>
            </a:r>
            <a:r>
              <a:rPr lang="en-US" b="0" u="sng" dirty="0">
                <a:solidFill>
                  <a:srgbClr val="FF0000"/>
                </a:solidFill>
              </a:rPr>
              <a:t>U</a:t>
            </a:r>
            <a:r>
              <a:rPr lang="en-US" b="0" dirty="0"/>
              <a:t>nordered </a:t>
            </a:r>
            <a:r>
              <a:rPr lang="en-US" b="0" u="sng" dirty="0">
                <a:solidFill>
                  <a:srgbClr val="FF0000"/>
                </a:solidFill>
              </a:rPr>
              <a:t>L</a:t>
            </a:r>
            <a:r>
              <a:rPr lang="en-US" b="0" dirty="0"/>
              <a:t>ist ）</a:t>
            </a:r>
          </a:p>
          <a:p>
            <a:pPr>
              <a:lnSpc>
                <a:spcPts val="2800"/>
              </a:lnSpc>
              <a:buNone/>
            </a:pPr>
            <a:r>
              <a:rPr lang="zh-CN" altLang="en-US" b="0" dirty="0"/>
              <a:t>          在</a:t>
            </a:r>
            <a:r>
              <a:rPr lang="en-US" altLang="zh-CN" b="0" dirty="0"/>
              <a:t>HTML</a:t>
            </a:r>
            <a:r>
              <a:rPr lang="zh-CN" altLang="en-US" b="0" dirty="0"/>
              <a:t>文件中插入成对的标记</a:t>
            </a:r>
            <a:r>
              <a:rPr lang="en-US" altLang="zh-CN" b="0" dirty="0"/>
              <a:t>&lt;</a:t>
            </a:r>
            <a:r>
              <a:rPr lang="en-US" altLang="zh-CN" b="0" dirty="0" err="1"/>
              <a:t>ul</a:t>
            </a:r>
            <a:r>
              <a:rPr lang="en-US" altLang="zh-CN" b="0" dirty="0"/>
              <a:t>&gt;&lt;/</a:t>
            </a:r>
            <a:r>
              <a:rPr lang="en-US" altLang="zh-CN" b="0" dirty="0" err="1"/>
              <a:t>ul</a:t>
            </a:r>
            <a:r>
              <a:rPr lang="en-US" altLang="zh-CN" b="0" dirty="0"/>
              <a:t>&gt;</a:t>
            </a:r>
            <a:r>
              <a:rPr lang="zh-CN" altLang="en-US" b="0" dirty="0"/>
              <a:t>，完成无序列表的插入。 列表项 </a:t>
            </a:r>
            <a:r>
              <a:rPr lang="en-US" altLang="zh-CN" dirty="0"/>
              <a:t>li (</a:t>
            </a:r>
            <a:r>
              <a:rPr lang="en-US" b="0" u="sng" dirty="0">
                <a:solidFill>
                  <a:srgbClr val="FF0000"/>
                </a:solidFill>
              </a:rPr>
              <a:t>L</a:t>
            </a:r>
            <a:r>
              <a:rPr lang="en-US" b="0" dirty="0"/>
              <a:t>ist </a:t>
            </a:r>
            <a:r>
              <a:rPr lang="zh-CN" altLang="en-US" b="0" dirty="0"/>
              <a:t> </a:t>
            </a:r>
            <a:r>
              <a:rPr lang="en-US" b="0" u="sng" dirty="0">
                <a:solidFill>
                  <a:srgbClr val="FF0000"/>
                </a:solidFill>
              </a:rPr>
              <a:t>I</a:t>
            </a:r>
            <a:r>
              <a:rPr lang="en-US" b="0" dirty="0"/>
              <a:t>tems) </a:t>
            </a:r>
            <a:r>
              <a:rPr lang="zh-CN" altLang="en-US" b="0" dirty="0"/>
              <a:t>标记用于定义一个列表项。</a:t>
            </a:r>
          </a:p>
          <a:p>
            <a:r>
              <a:rPr lang="zh-CN" altLang="en-US" b="0" dirty="0"/>
              <a:t>基本语法 </a:t>
            </a:r>
          </a:p>
          <a:p>
            <a:pPr lvl="1"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&lt;</a:t>
            </a:r>
            <a:r>
              <a:rPr lang="en-US" altLang="zh-CN" sz="1900" b="0" dirty="0" err="1">
                <a:solidFill>
                  <a:srgbClr val="FF0000"/>
                </a:solidFill>
              </a:rPr>
              <a:t>ul</a:t>
            </a:r>
            <a:r>
              <a:rPr lang="en-US" altLang="zh-CN" sz="1900" b="0" dirty="0">
                <a:solidFill>
                  <a:srgbClr val="FF0000"/>
                </a:solidFill>
              </a:rPr>
              <a:t> type=“disc | circle | square"&gt;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		&lt;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 type=""&gt;</a:t>
            </a:r>
            <a:r>
              <a:rPr lang="zh-CN" altLang="en-US" sz="1900" b="0" dirty="0">
                <a:solidFill>
                  <a:srgbClr val="FF0000"/>
                </a:solidFill>
              </a:rPr>
              <a:t>项目名称</a:t>
            </a:r>
            <a:r>
              <a:rPr lang="en-US" altLang="zh-CN" sz="1900" b="0" dirty="0">
                <a:solidFill>
                  <a:srgbClr val="FF0000"/>
                </a:solidFill>
              </a:rPr>
              <a:t>&lt;/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    	&lt;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 type=""&gt;</a:t>
            </a:r>
            <a:r>
              <a:rPr lang="zh-CN" altLang="en-US" sz="1900" b="0" dirty="0">
                <a:solidFill>
                  <a:srgbClr val="FF0000"/>
                </a:solidFill>
              </a:rPr>
              <a:t>项目名称</a:t>
            </a:r>
            <a:r>
              <a:rPr lang="en-US" altLang="zh-CN" sz="1900" b="0" dirty="0">
                <a:solidFill>
                  <a:srgbClr val="FF0000"/>
                </a:solidFill>
              </a:rPr>
              <a:t>&lt;/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		&lt;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 type=""&gt;</a:t>
            </a:r>
            <a:r>
              <a:rPr lang="zh-CN" altLang="en-US" sz="1900" b="0" dirty="0">
                <a:solidFill>
                  <a:srgbClr val="FF0000"/>
                </a:solidFill>
              </a:rPr>
              <a:t>项目名称</a:t>
            </a:r>
            <a:r>
              <a:rPr lang="en-US" altLang="zh-CN" sz="1900" b="0" dirty="0">
                <a:solidFill>
                  <a:srgbClr val="FF0000"/>
                </a:solidFill>
              </a:rPr>
              <a:t>&lt;/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		…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&lt;/</a:t>
            </a:r>
            <a:r>
              <a:rPr lang="en-US" altLang="zh-CN" sz="1900" b="0" dirty="0" err="1">
                <a:solidFill>
                  <a:srgbClr val="FF0000"/>
                </a:solidFill>
              </a:rPr>
              <a:t>ul</a:t>
            </a:r>
            <a:r>
              <a:rPr lang="en-US" altLang="zh-CN" sz="1900" b="0" dirty="0">
                <a:solidFill>
                  <a:srgbClr val="FF0000"/>
                </a:solidFill>
              </a:rPr>
              <a:t>&gt; </a:t>
            </a:r>
            <a:endParaRPr lang="en-US" altLang="zh-CN" b="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b="0" dirty="0"/>
              <a:t>符号：</a:t>
            </a:r>
            <a:r>
              <a:rPr lang="en-US" altLang="zh-CN" b="0" dirty="0"/>
              <a:t> disc - </a:t>
            </a:r>
            <a:r>
              <a:rPr lang="zh-CN" altLang="en-US" b="0" dirty="0"/>
              <a:t>●；</a:t>
            </a:r>
            <a:r>
              <a:rPr lang="en-US" altLang="zh-CN" b="0" dirty="0"/>
              <a:t> circle -</a:t>
            </a:r>
            <a:r>
              <a:rPr lang="zh-CN" altLang="en-US" b="0" dirty="0"/>
              <a:t>○；</a:t>
            </a:r>
            <a:r>
              <a:rPr lang="en-US" altLang="zh-CN" b="0" dirty="0"/>
              <a:t> square -</a:t>
            </a:r>
            <a:r>
              <a:rPr lang="zh-CN" altLang="en-US" b="0" dirty="0"/>
              <a:t>■</a:t>
            </a:r>
            <a:endParaRPr lang="en-US" altLang="zh-CN" b="0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9F85E5E-F612-42D6-AF5C-24E4D30945FD}"/>
              </a:ext>
            </a:extLst>
          </p:cNvPr>
          <p:cNvSpPr/>
          <p:nvPr/>
        </p:nvSpPr>
        <p:spPr bwMode="auto">
          <a:xfrm>
            <a:off x="5000786" y="2032225"/>
            <a:ext cx="3962400" cy="1676401"/>
          </a:xfrm>
          <a:prstGeom prst="wedgeRoundRectCallout">
            <a:avLst>
              <a:gd name="adj1" fmla="val -57463"/>
              <a:gd name="adj2" fmla="val -19773"/>
              <a:gd name="adj3" fmla="val 16667"/>
            </a:avLst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989A3D-D9AD-482D-ABB6-99062923E478}"/>
              </a:ext>
            </a:extLst>
          </p:cNvPr>
          <p:cNvSpPr txBox="1"/>
          <p:nvPr/>
        </p:nvSpPr>
        <p:spPr>
          <a:xfrm>
            <a:off x="5022445" y="2105600"/>
            <a:ext cx="4086386" cy="152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</a:rPr>
              <a:t>标记的</a:t>
            </a: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</a:rPr>
              <a:t>属性有三个值，设置</a:t>
            </a: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</a:rPr>
              <a:t>标记的</a:t>
            </a: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</a:rPr>
              <a:t>属性会使其所包含的列表项按统一风格显示，设置其中某一列表项的</a:t>
            </a: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</a:rPr>
              <a:t>属性值时只会影响它自身的显示风格，其他列表项按原样显示。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无序列表案例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48782"/>
            <a:ext cx="4421187" cy="3856567"/>
          </a:xfrm>
        </p:spPr>
        <p:txBody>
          <a:bodyPr anchor="ctr"/>
          <a:lstStyle/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edu_4_2_1.html --&gt;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&lt;!doctype html&gt;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&lt;head&gt;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&lt;meta charset="UTF-8"&gt;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&lt;title&gt;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无序列表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&lt;/head&gt;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&lt;body&gt;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&lt;h4&gt;Disc 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项目符号列表：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type="disc"&gt;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      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计算机科学与技术专业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&lt;li&gt;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软件工程专业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&lt;li type</a:t>
            </a:r>
            <a:r>
              <a:rPr lang="en-US" altLang="zh-CN" sz="12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="circle"&gt;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信息管理与信息系统专业   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&lt;h4&gt;Circle 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项目符号列表：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type="circle"&gt;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&lt;li&gt;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计算机科学与技术专业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&lt;li type="square"&gt;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软件工程专业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&lt;li&gt;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信息管理与信息系统专业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&lt;h4&gt;Square 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项目符号列表：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</a:t>
            </a:r>
            <a:r>
              <a:rPr lang="en-US" altLang="zh-CN" sz="12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="square"&gt;</a:t>
            </a:r>
            <a:endParaRPr lang="en-US" altLang="zh-CN" sz="1200" b="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计算机科学与技术专业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软件工程专业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1400" b="0" dirty="0">
              <a:latin typeface="Verdana" pitchFamily="34" charset="0"/>
              <a:ea typeface="宋体" charset="-122"/>
              <a:cs typeface="Verdana" panose="020B060403050404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1885950"/>
            <a:ext cx="2819400" cy="257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86400" y="895350"/>
            <a:ext cx="335280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信息管理与信息系统专业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zh-CN" sz="1400" b="0" dirty="0">
              <a:latin typeface="Verdana" pitchFamily="34" charset="0"/>
              <a:ea typeface="宋体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</a:t>
            </a:r>
            <a:r>
              <a:rPr lang="zh-CN" altLang="en-US" dirty="0"/>
              <a:t>有序列表</a:t>
            </a:r>
            <a:r>
              <a:rPr lang="en-US" altLang="zh-CN" dirty="0"/>
              <a:t>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zh-CN" altLang="en-US" sz="1800" b="0" dirty="0"/>
              <a:t>有序列表 </a:t>
            </a:r>
            <a:r>
              <a:rPr lang="en-US" altLang="zh-CN" sz="1800" dirty="0" err="1"/>
              <a:t>ol</a:t>
            </a:r>
            <a:r>
              <a:rPr lang="en-US" altLang="zh-CN" sz="1800" dirty="0"/>
              <a:t> </a:t>
            </a:r>
            <a:r>
              <a:rPr lang="en-US" sz="1800" b="0" dirty="0"/>
              <a:t>(</a:t>
            </a:r>
            <a:r>
              <a:rPr lang="en-US" sz="1800" b="0" u="sng" dirty="0">
                <a:solidFill>
                  <a:srgbClr val="FF0000"/>
                </a:solidFill>
              </a:rPr>
              <a:t>O</a:t>
            </a:r>
            <a:r>
              <a:rPr lang="en-US" sz="1800" b="0" dirty="0"/>
              <a:t>rdered </a:t>
            </a:r>
            <a:r>
              <a:rPr lang="en-US" sz="1800" b="0" u="sng" dirty="0">
                <a:solidFill>
                  <a:srgbClr val="FF0000"/>
                </a:solidFill>
              </a:rPr>
              <a:t>L</a:t>
            </a:r>
            <a:r>
              <a:rPr lang="en-US" sz="1800" b="0" dirty="0"/>
              <a:t>ist) </a:t>
            </a:r>
            <a:r>
              <a:rPr lang="zh-CN" altLang="en-US" sz="1800" b="0" dirty="0"/>
              <a:t>标记是成对标记。在</a:t>
            </a:r>
            <a:r>
              <a:rPr lang="en-US" altLang="zh-CN" sz="1800" b="0" dirty="0"/>
              <a:t>HTML</a:t>
            </a:r>
            <a:r>
              <a:rPr lang="zh-CN" altLang="en-US" sz="1800" b="0" dirty="0"/>
              <a:t>文件中插入成对的标记</a:t>
            </a:r>
            <a:r>
              <a:rPr lang="en-US" altLang="zh-CN" sz="1800" b="0" dirty="0"/>
              <a:t>&lt;</a:t>
            </a:r>
            <a:r>
              <a:rPr lang="en-US" altLang="zh-CN" sz="1800" b="0" dirty="0" err="1"/>
              <a:t>ol</a:t>
            </a:r>
            <a:r>
              <a:rPr lang="en-US" altLang="zh-CN" sz="1800" b="0" dirty="0"/>
              <a:t>&gt;&lt;/</a:t>
            </a:r>
            <a:r>
              <a:rPr lang="en-US" altLang="zh-CN" sz="1800" b="0" dirty="0" err="1"/>
              <a:t>ol</a:t>
            </a:r>
            <a:r>
              <a:rPr lang="en-US" altLang="zh-CN" sz="1800" b="0" dirty="0"/>
              <a:t>&gt;</a:t>
            </a:r>
            <a:r>
              <a:rPr lang="zh-CN" altLang="en-US" sz="1800" b="0" dirty="0"/>
              <a:t>，完成有序列表的插入。 </a:t>
            </a:r>
          </a:p>
          <a:p>
            <a:pPr>
              <a:lnSpc>
                <a:spcPts val="2900"/>
              </a:lnSpc>
            </a:pPr>
            <a:r>
              <a:rPr lang="zh-CN" altLang="en-US" sz="1800" b="0" dirty="0"/>
              <a:t>基本语法</a:t>
            </a:r>
            <a:endParaRPr lang="en-US" altLang="zh-CN" sz="1800" b="0" dirty="0"/>
          </a:p>
          <a:p>
            <a:pPr>
              <a:buNone/>
            </a:pPr>
            <a:endParaRPr lang="zh-CN" altLang="en-US" b="0" dirty="0"/>
          </a:p>
          <a:p>
            <a:pPr lvl="1">
              <a:buNone/>
            </a:pPr>
            <a:r>
              <a:rPr lang="zh-CN" altLang="en-US" sz="1600" b="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 " 1| A | a | I | 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start= " 2"&gt;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type=""  value="n"&gt;</a:t>
            </a:r>
            <a:r>
              <a:rPr lang="zh-CN" altLang="en-US" sz="16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项目名称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type=""  value="n"&gt;</a:t>
            </a:r>
            <a:r>
              <a:rPr lang="zh-CN" altLang="en-US" sz="16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项目名称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type=""  value="n"&gt;</a:t>
            </a:r>
            <a:r>
              <a:rPr lang="zh-CN" altLang="en-US" sz="16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项目名称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…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2990851" y="1695451"/>
            <a:ext cx="2514600" cy="476250"/>
          </a:xfrm>
          <a:prstGeom prst="wedgeRoundRectCallout">
            <a:avLst>
              <a:gd name="adj1" fmla="val -68141"/>
              <a:gd name="adj2" fmla="val 136368"/>
              <a:gd name="adj3" fmla="val 16667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决定列表编号类型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6172200" y="1539877"/>
            <a:ext cx="2438400" cy="628650"/>
          </a:xfrm>
          <a:prstGeom prst="wedgeRoundRectCallout">
            <a:avLst>
              <a:gd name="adj1" fmla="val -97458"/>
              <a:gd name="adj2" fmla="val 115176"/>
              <a:gd name="adj3" fmla="val 16667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决定编号起始顺序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1981200" y="4000500"/>
            <a:ext cx="2514600" cy="571500"/>
          </a:xfrm>
          <a:prstGeom prst="wedgeRoundRectCallout">
            <a:avLst>
              <a:gd name="adj1" fmla="val -21520"/>
              <a:gd name="adj2" fmla="val -87815"/>
              <a:gd name="adj3" fmla="val 16667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改变自身类型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5468408" y="3914775"/>
            <a:ext cx="3505200" cy="714375"/>
          </a:xfrm>
          <a:prstGeom prst="wedgeRoundRectCallout">
            <a:avLst>
              <a:gd name="adj1" fmla="val -92753"/>
              <a:gd name="adj2" fmla="val -66132"/>
              <a:gd name="adj3" fmla="val 16667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改变自身的起始编号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同时改变后续列表的编号顺序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有序列表案例 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idx="1"/>
          </p:nvPr>
        </p:nvSpPr>
        <p:spPr>
          <a:xfrm>
            <a:off x="907256" y="857250"/>
            <a:ext cx="3962400" cy="3924300"/>
          </a:xfrm>
        </p:spPr>
        <p:txBody>
          <a:bodyPr lIns="0" tIns="0" rIns="0" bIns="0"/>
          <a:lstStyle/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edu_4_3_1.html --&gt;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&lt;head&gt;  &lt;meta charset="UTF-8"&gt;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有序列表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&lt;/title&gt;&lt;/head&gt;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&lt;h4&gt;1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数字编号：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计算机科学与技术专业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软件工程专业 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信息管理与信息系统专业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电子信息工程专业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 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&lt;h4&gt;A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字母编号：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type="A"&gt;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计算机科学与技术专业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软件工程专业 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信息管理与信息系统专业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电子信息工程专业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&lt;h4&gt;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混合编号：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type="a"&gt;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计算机科学与技术专业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 type="I" value="5"&gt;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软件工程专业 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400" dirty="0">
              <a:latin typeface="Verdana" pitchFamily="34" charset="0"/>
              <a:cs typeface="Verdana" panose="020B0604030504040204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2114550"/>
            <a:ext cx="3124200" cy="24758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81600" y="857251"/>
            <a:ext cx="35687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信息管理与信息系统专业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电子信息工程专业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电子科学与技术专业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物联网工程专业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 	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		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en-US" sz="1400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列表嵌套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       </a:t>
            </a:r>
            <a:r>
              <a:rPr lang="zh-CN" altLang="en-US" sz="1800" b="0" dirty="0"/>
              <a:t>在</a:t>
            </a:r>
            <a:r>
              <a:rPr lang="en-US" altLang="zh-CN" sz="1800" b="0" dirty="0"/>
              <a:t>HTML</a:t>
            </a:r>
            <a:r>
              <a:rPr lang="zh-CN" altLang="en-US" sz="1800" b="0" dirty="0"/>
              <a:t>文件中，列表嵌套使用不仅使网页的内容布局更加美观，而且使显示的内容更加清晰、明白。 </a:t>
            </a:r>
          </a:p>
          <a:p>
            <a:pPr>
              <a:lnSpc>
                <a:spcPts val="2900"/>
              </a:lnSpc>
            </a:pPr>
            <a:r>
              <a:rPr lang="zh-CN" altLang="en-US" sz="1800" b="0" dirty="0"/>
              <a:t>基本语法</a:t>
            </a:r>
          </a:p>
          <a:p>
            <a:pPr lvl="1"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lvl="1"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</a:t>
            </a:r>
            <a:r>
              <a:rPr lang="en-US" altLang="zh-CN" sz="1600" b="0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600" b="0" u="sng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600" b="0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</a:t>
            </a:r>
            <a:r>
              <a:rPr lang="zh-CN" altLang="en-US" sz="16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项目名称</a:t>
            </a:r>
            <a:endParaRPr lang="en-US" altLang="zh-CN" sz="1600" b="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zh-CN" altLang="en-US" sz="16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lvl="1"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&lt;li &gt;</a:t>
            </a:r>
            <a:r>
              <a:rPr lang="zh-CN" altLang="en-US" sz="16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项目名称 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lvl="1"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…</a:t>
            </a:r>
          </a:p>
          <a:p>
            <a:pPr lvl="1"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&lt;/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lvl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600" b="0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lvl="1"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…</a:t>
            </a:r>
          </a:p>
          <a:p>
            <a:pPr lvl="1"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6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6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嵌套列表案例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0876" y="800100"/>
            <a:ext cx="3844925" cy="3771900"/>
          </a:xfrm>
        </p:spPr>
        <p:txBody>
          <a:bodyPr/>
          <a:lstStyle/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edu_4_4_1.html --&gt;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&lt;meta charset="UTF-8"&gt;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清华大学出版社图书分类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 marL="0" indent="2619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&lt;h4&gt;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清华大学出版社图书分类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 marL="0" indent="2619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type="1"&gt;</a:t>
            </a:r>
          </a:p>
          <a:p>
            <a:pPr marL="0" indent="2619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&lt;li&gt;&lt;h4&gt;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计算机与电子信息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	  </a:t>
            </a:r>
          </a:p>
          <a:p>
            <a:pPr marL="0" indent="2619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type="A"&gt;</a:t>
            </a:r>
          </a:p>
          <a:p>
            <a:pPr marL="0" indent="536575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数据库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536575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电子信息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536575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计算机组成与原理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536575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计算机基础</a:t>
            </a:r>
          </a:p>
          <a:p>
            <a:pPr marL="0" indent="8128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type="disc"&gt;</a:t>
            </a:r>
          </a:p>
          <a:p>
            <a:pPr marL="0" indent="1160463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计算机文化基础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1160463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公共基础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1160463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软件技术基础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1160463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计算机导论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1160463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计算思维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8128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536575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  <a:endParaRPr lang="zh-CN" altLang="en-US" sz="1200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237340"/>
            <a:ext cx="4049486" cy="22613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34000" y="819150"/>
            <a:ext cx="350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2619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en-US" sz="1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&lt;li&gt;&lt;h4&gt;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理工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&lt;/h4&gt;&lt;/li&gt;</a:t>
            </a: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&lt;li&gt;&lt;h4&gt;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经管与人文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&lt;/h4&gt;&lt;/li&gt;  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		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en-US" altLang="zh-CN" sz="1400" b="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1ecc983b037faa52898d19180d0b322891e7593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1890</Words>
  <Application>Microsoft Office PowerPoint</Application>
  <PresentationFormat>全屏显示(16:9)</PresentationFormat>
  <Paragraphs>236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微软雅黑</vt:lpstr>
      <vt:lpstr>Arial</vt:lpstr>
      <vt:lpstr>Verdana</vt:lpstr>
      <vt:lpstr>Wingdings</vt:lpstr>
      <vt:lpstr>6_CS3510</vt:lpstr>
      <vt:lpstr>第4章 列表</vt:lpstr>
      <vt:lpstr>PowerPoint 演示文稿</vt:lpstr>
      <vt:lpstr>4.1 列表简介 </vt:lpstr>
      <vt:lpstr>4.2  无序列表 </vt:lpstr>
      <vt:lpstr>无序列表案例</vt:lpstr>
      <vt:lpstr>4.3  有序列表 </vt:lpstr>
      <vt:lpstr>有序列表案例 </vt:lpstr>
      <vt:lpstr>4.4  列表嵌套</vt:lpstr>
      <vt:lpstr>嵌套列表案例</vt:lpstr>
      <vt:lpstr>4.5 定义列表</vt:lpstr>
      <vt:lpstr>定义列表案例 </vt:lpstr>
      <vt:lpstr>4.6 综合实例 </vt:lpstr>
      <vt:lpstr>4.6 综合实例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曾 千千</cp:lastModifiedBy>
  <cp:revision>374</cp:revision>
  <cp:lastPrinted>1601-01-01T00:00:00Z</cp:lastPrinted>
  <dcterms:created xsi:type="dcterms:W3CDTF">1601-01-01T00:00:00Z</dcterms:created>
  <dcterms:modified xsi:type="dcterms:W3CDTF">2020-03-03T15:20:45Z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