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sldIdLst>
    <p:sldId id="256" r:id="rId2"/>
    <p:sldId id="257" r:id="rId3"/>
    <p:sldId id="258" r:id="rId4"/>
    <p:sldId id="311" r:id="rId5"/>
    <p:sldId id="259" r:id="rId6"/>
    <p:sldId id="339" r:id="rId7"/>
    <p:sldId id="310" r:id="rId8"/>
    <p:sldId id="340" r:id="rId9"/>
    <p:sldId id="309" r:id="rId10"/>
    <p:sldId id="307" r:id="rId11"/>
    <p:sldId id="312" r:id="rId12"/>
    <p:sldId id="313" r:id="rId13"/>
    <p:sldId id="328" r:id="rId14"/>
    <p:sldId id="329" r:id="rId15"/>
    <p:sldId id="316" r:id="rId16"/>
    <p:sldId id="317" r:id="rId17"/>
    <p:sldId id="318" r:id="rId18"/>
    <p:sldId id="331" r:id="rId19"/>
    <p:sldId id="335" r:id="rId20"/>
    <p:sldId id="338" r:id="rId21"/>
    <p:sldId id="320" r:id="rId22"/>
    <p:sldId id="341" r:id="rId23"/>
    <p:sldId id="321" r:id="rId24"/>
    <p:sldId id="324" r:id="rId25"/>
    <p:sldId id="325" r:id="rId26"/>
    <p:sldId id="326" r:id="rId27"/>
    <p:sldId id="327" r:id="rId28"/>
  </p:sldIdLst>
  <p:sldSz cx="9144000" cy="5143500" type="screen16x9"/>
  <p:notesSz cx="6858000" cy="9144000"/>
  <p:defaultTextStyle>
    <a:defPPr>
      <a:defRPr lang="zh-CN"/>
    </a:defPPr>
    <a:lvl1pPr algn="l" rtl="0" eaLnBrk="0" fontAlgn="base" hangingPunct="0">
      <a:spcBef>
        <a:spcPct val="0"/>
      </a:spcBef>
      <a:spcAft>
        <a:spcPct val="0"/>
      </a:spcAft>
      <a:defRPr sz="2200" b="1" kern="1200">
        <a:solidFill>
          <a:schemeClr val="tx1"/>
        </a:solidFill>
        <a:latin typeface="黑体" pitchFamily="2" charset="-122"/>
        <a:ea typeface="黑体" pitchFamily="2" charset="-122"/>
        <a:cs typeface="+mn-cs"/>
      </a:defRPr>
    </a:lvl1pPr>
    <a:lvl2pPr marL="457200" algn="l" rtl="0" eaLnBrk="0" fontAlgn="base" hangingPunct="0">
      <a:spcBef>
        <a:spcPct val="0"/>
      </a:spcBef>
      <a:spcAft>
        <a:spcPct val="0"/>
      </a:spcAft>
      <a:defRPr sz="2200" b="1" kern="1200">
        <a:solidFill>
          <a:schemeClr val="tx1"/>
        </a:solidFill>
        <a:latin typeface="黑体" pitchFamily="2" charset="-122"/>
        <a:ea typeface="黑体" pitchFamily="2" charset="-122"/>
        <a:cs typeface="+mn-cs"/>
      </a:defRPr>
    </a:lvl2pPr>
    <a:lvl3pPr marL="914400" algn="l" rtl="0" eaLnBrk="0" fontAlgn="base" hangingPunct="0">
      <a:spcBef>
        <a:spcPct val="0"/>
      </a:spcBef>
      <a:spcAft>
        <a:spcPct val="0"/>
      </a:spcAft>
      <a:defRPr sz="2200" b="1" kern="1200">
        <a:solidFill>
          <a:schemeClr val="tx1"/>
        </a:solidFill>
        <a:latin typeface="黑体" pitchFamily="2" charset="-122"/>
        <a:ea typeface="黑体" pitchFamily="2" charset="-122"/>
        <a:cs typeface="+mn-cs"/>
      </a:defRPr>
    </a:lvl3pPr>
    <a:lvl4pPr marL="1371600" algn="l" rtl="0" eaLnBrk="0" fontAlgn="base" hangingPunct="0">
      <a:spcBef>
        <a:spcPct val="0"/>
      </a:spcBef>
      <a:spcAft>
        <a:spcPct val="0"/>
      </a:spcAft>
      <a:defRPr sz="2200" b="1" kern="1200">
        <a:solidFill>
          <a:schemeClr val="tx1"/>
        </a:solidFill>
        <a:latin typeface="黑体" pitchFamily="2" charset="-122"/>
        <a:ea typeface="黑体" pitchFamily="2" charset="-122"/>
        <a:cs typeface="+mn-cs"/>
      </a:defRPr>
    </a:lvl4pPr>
    <a:lvl5pPr marL="1828800" algn="l" rtl="0" eaLnBrk="0" fontAlgn="base" hangingPunct="0">
      <a:spcBef>
        <a:spcPct val="0"/>
      </a:spcBef>
      <a:spcAft>
        <a:spcPct val="0"/>
      </a:spcAft>
      <a:defRPr sz="2200" b="1" kern="1200">
        <a:solidFill>
          <a:schemeClr val="tx1"/>
        </a:solidFill>
        <a:latin typeface="黑体" pitchFamily="2" charset="-122"/>
        <a:ea typeface="黑体" pitchFamily="2" charset="-122"/>
        <a:cs typeface="+mn-cs"/>
      </a:defRPr>
    </a:lvl5pPr>
    <a:lvl6pPr marL="2286000" algn="l" defTabSz="914400" rtl="0" eaLnBrk="1" latinLnBrk="0" hangingPunct="1">
      <a:defRPr sz="2200" b="1" kern="1200">
        <a:solidFill>
          <a:schemeClr val="tx1"/>
        </a:solidFill>
        <a:latin typeface="黑体" pitchFamily="2" charset="-122"/>
        <a:ea typeface="黑体" pitchFamily="2" charset="-122"/>
        <a:cs typeface="+mn-cs"/>
      </a:defRPr>
    </a:lvl6pPr>
    <a:lvl7pPr marL="2743200" algn="l" defTabSz="914400" rtl="0" eaLnBrk="1" latinLnBrk="0" hangingPunct="1">
      <a:defRPr sz="2200" b="1" kern="1200">
        <a:solidFill>
          <a:schemeClr val="tx1"/>
        </a:solidFill>
        <a:latin typeface="黑体" pitchFamily="2" charset="-122"/>
        <a:ea typeface="黑体" pitchFamily="2" charset="-122"/>
        <a:cs typeface="+mn-cs"/>
      </a:defRPr>
    </a:lvl7pPr>
    <a:lvl8pPr marL="3200400" algn="l" defTabSz="914400" rtl="0" eaLnBrk="1" latinLnBrk="0" hangingPunct="1">
      <a:defRPr sz="2200" b="1" kern="1200">
        <a:solidFill>
          <a:schemeClr val="tx1"/>
        </a:solidFill>
        <a:latin typeface="黑体" pitchFamily="2" charset="-122"/>
        <a:ea typeface="黑体" pitchFamily="2" charset="-122"/>
        <a:cs typeface="+mn-cs"/>
      </a:defRPr>
    </a:lvl8pPr>
    <a:lvl9pPr marL="3657600" algn="l" defTabSz="914400" rtl="0" eaLnBrk="1" latinLnBrk="0" hangingPunct="1">
      <a:defRPr sz="2200" b="1" kern="1200">
        <a:solidFill>
          <a:schemeClr val="tx1"/>
        </a:solidFill>
        <a:latin typeface="黑体" pitchFamily="2" charset="-122"/>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FA"/>
    <a:srgbClr val="A50021"/>
    <a:srgbClr val="B9B9D5"/>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2" autoAdjust="0"/>
  </p:normalViewPr>
  <p:slideViewPr>
    <p:cSldViewPr>
      <p:cViewPr varScale="1">
        <p:scale>
          <a:sx n="98" d="100"/>
          <a:sy n="98" d="100"/>
        </p:scale>
        <p:origin x="360" y="52"/>
      </p:cViewPr>
      <p:guideLst>
        <p:guide orient="horz" pos="2160"/>
        <p:guide pos="2880"/>
        <p:guide orient="horz" pos="162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D8F30-BEC6-4C5A-B600-F2D3CC23659B}" type="doc">
      <dgm:prSet loTypeId="urn:microsoft.com/office/officeart/2005/8/layout/bList2" loCatId="list" qsTypeId="urn:microsoft.com/office/officeart/2005/8/quickstyle/simple1" qsCatId="simple" csTypeId="urn:microsoft.com/office/officeart/2005/8/colors/colorful2" csCatId="colorful" phldr="1"/>
      <dgm:spPr/>
    </dgm:pt>
    <dgm:pt modelId="{D0110711-7453-45CC-B718-E23A4F98E9D3}">
      <dgm:prSet phldrT="[文本]"/>
      <dgm:spPr/>
      <dgm:t>
        <a:bodyPr/>
        <a:lstStyle/>
        <a:p>
          <a:r>
            <a:rPr lang="zh-CN" altLang="en-US" dirty="0">
              <a:latin typeface="微软雅黑" pitchFamily="34" charset="-122"/>
              <a:ea typeface="微软雅黑" pitchFamily="34" charset="-122"/>
            </a:rPr>
            <a:t>目标</a:t>
          </a:r>
        </a:p>
      </dgm:t>
    </dgm:pt>
    <dgm:pt modelId="{B3E3A7C7-4A40-495C-BF8A-54547B2C2F6E}" type="parTrans" cxnId="{70C40AE4-990F-4240-844B-32AB90B4C0B9}">
      <dgm:prSet/>
      <dgm:spPr/>
      <dgm:t>
        <a:bodyPr/>
        <a:lstStyle/>
        <a:p>
          <a:endParaRPr lang="zh-CN" altLang="en-US"/>
        </a:p>
      </dgm:t>
    </dgm:pt>
    <dgm:pt modelId="{03B1EBAD-F31A-4C0B-A304-FBCA1796F7BF}" type="sibTrans" cxnId="{70C40AE4-990F-4240-844B-32AB90B4C0B9}">
      <dgm:prSet/>
      <dgm:spPr/>
      <dgm:t>
        <a:bodyPr/>
        <a:lstStyle/>
        <a:p>
          <a:endParaRPr lang="zh-CN" altLang="en-US"/>
        </a:p>
      </dgm:t>
    </dgm:pt>
    <dgm:pt modelId="{783585DE-3620-44B3-B88A-8A824C96B319}">
      <dgm:prSet/>
      <dgm:spPr/>
      <dgm:t>
        <a:bodyPr/>
        <a:lstStyle/>
        <a:p>
          <a:r>
            <a:rPr lang="zh-CN" altLang="en-US" dirty="0">
              <a:latin typeface="微软雅黑" pitchFamily="34" charset="-122"/>
              <a:ea typeface="微软雅黑" pitchFamily="34" charset="-122"/>
            </a:rPr>
            <a:t>掌握图像</a:t>
          </a:r>
          <a:r>
            <a:rPr lang="en-US" dirty="0" err="1">
              <a:latin typeface="微软雅黑" pitchFamily="34" charset="-122"/>
              <a:ea typeface="微软雅黑" pitchFamily="34" charset="-122"/>
            </a:rPr>
            <a:t>img</a:t>
          </a:r>
          <a:r>
            <a:rPr lang="zh-CN" altLang="en-US" dirty="0">
              <a:latin typeface="微软雅黑" pitchFamily="34" charset="-122"/>
              <a:ea typeface="微软雅黑" pitchFamily="34" charset="-122"/>
            </a:rPr>
            <a:t>标记语法及属性设置方法。</a:t>
          </a:r>
        </a:p>
      </dgm:t>
    </dgm:pt>
    <dgm:pt modelId="{F87FE078-ABBA-4109-A2BB-D879EE90C9BC}" type="parTrans" cxnId="{6877B653-195D-4ABE-AA75-6400D622566D}">
      <dgm:prSet/>
      <dgm:spPr/>
      <dgm:t>
        <a:bodyPr/>
        <a:lstStyle/>
        <a:p>
          <a:endParaRPr lang="zh-CN" altLang="en-US"/>
        </a:p>
      </dgm:t>
    </dgm:pt>
    <dgm:pt modelId="{74E39396-D907-4030-8EE0-AD19A2D30F52}" type="sibTrans" cxnId="{6877B653-195D-4ABE-AA75-6400D622566D}">
      <dgm:prSet/>
      <dgm:spPr/>
      <dgm:t>
        <a:bodyPr/>
        <a:lstStyle/>
        <a:p>
          <a:endParaRPr lang="zh-CN" altLang="en-US"/>
        </a:p>
      </dgm:t>
    </dgm:pt>
    <dgm:pt modelId="{EC43CFCA-E76C-466C-B889-8627CE308F24}">
      <dgm:prSet/>
      <dgm:spPr/>
      <dgm:t>
        <a:bodyPr/>
        <a:lstStyle/>
        <a:p>
          <a:r>
            <a:rPr lang="zh-CN" altLang="zh-CN" dirty="0">
              <a:latin typeface="微软雅黑" pitchFamily="34" charset="-122"/>
              <a:ea typeface="微软雅黑" pitchFamily="34" charset="-122"/>
            </a:rPr>
            <a:t>学会设置图像热区链接。</a:t>
          </a:r>
          <a:endParaRPr lang="zh-CN" altLang="en-US" dirty="0">
            <a:latin typeface="微软雅黑" pitchFamily="34" charset="-122"/>
            <a:ea typeface="微软雅黑" pitchFamily="34" charset="-122"/>
          </a:endParaRPr>
        </a:p>
      </dgm:t>
    </dgm:pt>
    <dgm:pt modelId="{2788ACAD-F23B-4BE3-B450-79CB602F1CC4}" type="parTrans" cxnId="{AAC5DCC6-C9B3-4982-B914-FE94FCAFEA27}">
      <dgm:prSet/>
      <dgm:spPr/>
      <dgm:t>
        <a:bodyPr/>
        <a:lstStyle/>
        <a:p>
          <a:endParaRPr lang="zh-CN" altLang="en-US"/>
        </a:p>
      </dgm:t>
    </dgm:pt>
    <dgm:pt modelId="{98BE207F-0F0B-4E4B-BE1E-F9E2A6684076}" type="sibTrans" cxnId="{AAC5DCC6-C9B3-4982-B914-FE94FCAFEA27}">
      <dgm:prSet/>
      <dgm:spPr/>
      <dgm:t>
        <a:bodyPr/>
        <a:lstStyle/>
        <a:p>
          <a:endParaRPr lang="zh-CN" altLang="en-US"/>
        </a:p>
      </dgm:t>
    </dgm:pt>
    <dgm:pt modelId="{FB34F190-6BF6-48A7-9A4B-EED1F250A091}">
      <dgm:prSet/>
      <dgm:spPr/>
      <dgm:t>
        <a:bodyPr/>
        <a:lstStyle/>
        <a:p>
          <a:r>
            <a:rPr lang="zh-CN" altLang="en-US" dirty="0">
              <a:latin typeface="微软雅黑" pitchFamily="34" charset="-122"/>
              <a:ea typeface="微软雅黑" pitchFamily="34" charset="-122"/>
            </a:rPr>
            <a:t>掌握滚动文字</a:t>
          </a:r>
          <a:r>
            <a:rPr lang="en-US" dirty="0">
              <a:latin typeface="微软雅黑" pitchFamily="34" charset="-122"/>
              <a:ea typeface="微软雅黑" pitchFamily="34" charset="-122"/>
            </a:rPr>
            <a:t>marquee</a:t>
          </a:r>
          <a:r>
            <a:rPr lang="zh-CN" altLang="en-US" dirty="0">
              <a:latin typeface="微软雅黑" pitchFamily="34" charset="-122"/>
              <a:ea typeface="微软雅黑" pitchFamily="34" charset="-122"/>
            </a:rPr>
            <a:t>标记语法及属性设置方法。</a:t>
          </a:r>
        </a:p>
      </dgm:t>
    </dgm:pt>
    <dgm:pt modelId="{694D44E4-5440-4324-AFDA-2E90B1C2172F}" type="parTrans" cxnId="{FF409C62-3931-41CB-816B-DEE01356E4B4}">
      <dgm:prSet/>
      <dgm:spPr/>
      <dgm:t>
        <a:bodyPr/>
        <a:lstStyle/>
        <a:p>
          <a:endParaRPr lang="zh-CN" altLang="en-US"/>
        </a:p>
      </dgm:t>
    </dgm:pt>
    <dgm:pt modelId="{1D124681-4611-4EDF-AE93-500919946712}" type="sibTrans" cxnId="{FF409C62-3931-41CB-816B-DEE01356E4B4}">
      <dgm:prSet/>
      <dgm:spPr/>
      <dgm:t>
        <a:bodyPr/>
        <a:lstStyle/>
        <a:p>
          <a:endParaRPr lang="zh-CN" altLang="en-US"/>
        </a:p>
      </dgm:t>
    </dgm:pt>
    <dgm:pt modelId="{2983DB3F-043D-4C0D-A390-89C1A38DA05D}">
      <dgm:prSet/>
      <dgm:spPr/>
      <dgm:t>
        <a:bodyPr/>
        <a:lstStyle/>
        <a:p>
          <a:r>
            <a:rPr lang="zh-CN" altLang="en-US" dirty="0">
              <a:latin typeface="微软雅黑" pitchFamily="34" charset="-122"/>
              <a:ea typeface="微软雅黑" pitchFamily="34" charset="-122"/>
            </a:rPr>
            <a:t>掌握背景音乐</a:t>
          </a:r>
          <a:r>
            <a:rPr lang="en-US" dirty="0" err="1">
              <a:latin typeface="微软雅黑" pitchFamily="34" charset="-122"/>
              <a:ea typeface="微软雅黑" pitchFamily="34" charset="-122"/>
            </a:rPr>
            <a:t>bgsound</a:t>
          </a:r>
          <a:r>
            <a:rPr lang="zh-CN" altLang="en-US" dirty="0">
              <a:latin typeface="微软雅黑" pitchFamily="34" charset="-122"/>
              <a:ea typeface="微软雅黑" pitchFamily="34" charset="-122"/>
            </a:rPr>
            <a:t>标记语法及属性设置方法。</a:t>
          </a:r>
        </a:p>
      </dgm:t>
    </dgm:pt>
    <dgm:pt modelId="{5897FBF1-6D28-4113-8000-A82F13067250}" type="parTrans" cxnId="{1A83C239-CC68-4B8A-A1BC-AB76104947AB}">
      <dgm:prSet/>
      <dgm:spPr/>
      <dgm:t>
        <a:bodyPr/>
        <a:lstStyle/>
        <a:p>
          <a:endParaRPr lang="zh-CN" altLang="en-US"/>
        </a:p>
      </dgm:t>
    </dgm:pt>
    <dgm:pt modelId="{02314ED5-AF1E-4E01-B06C-16FCE64EDB37}" type="sibTrans" cxnId="{1A83C239-CC68-4B8A-A1BC-AB76104947AB}">
      <dgm:prSet/>
      <dgm:spPr/>
      <dgm:t>
        <a:bodyPr/>
        <a:lstStyle/>
        <a:p>
          <a:endParaRPr lang="zh-CN" altLang="en-US"/>
        </a:p>
      </dgm:t>
    </dgm:pt>
    <dgm:pt modelId="{0A97DB65-3F37-48DA-A691-9EBC68898397}">
      <dgm:prSet/>
      <dgm:spPr/>
      <dgm:t>
        <a:bodyPr/>
        <a:lstStyle/>
        <a:p>
          <a:r>
            <a:rPr lang="zh-CN" altLang="en-US" dirty="0">
              <a:latin typeface="微软雅黑" pitchFamily="34" charset="-122"/>
              <a:ea typeface="微软雅黑" pitchFamily="34" charset="-122"/>
            </a:rPr>
            <a:t>掌握嵌入多媒体文件</a:t>
          </a:r>
          <a:r>
            <a:rPr lang="en-US" dirty="0">
              <a:latin typeface="微软雅黑" pitchFamily="34" charset="-122"/>
              <a:ea typeface="微软雅黑" pitchFamily="34" charset="-122"/>
            </a:rPr>
            <a:t>embed</a:t>
          </a:r>
          <a:r>
            <a:rPr lang="zh-CN" altLang="en-US" dirty="0">
              <a:latin typeface="微软雅黑" pitchFamily="34" charset="-122"/>
              <a:ea typeface="微软雅黑" pitchFamily="34" charset="-122"/>
            </a:rPr>
            <a:t>标记语法及属性设置方法。</a:t>
          </a:r>
        </a:p>
      </dgm:t>
    </dgm:pt>
    <dgm:pt modelId="{FD701E1A-138D-4629-BC97-5CD33AF5A351}" type="parTrans" cxnId="{B560F86D-E2A7-4941-8543-FF682715DFE2}">
      <dgm:prSet/>
      <dgm:spPr/>
      <dgm:t>
        <a:bodyPr/>
        <a:lstStyle/>
        <a:p>
          <a:endParaRPr lang="zh-CN" altLang="en-US"/>
        </a:p>
      </dgm:t>
    </dgm:pt>
    <dgm:pt modelId="{BAAB0291-2802-4F98-8A8A-6CDB1803091A}" type="sibTrans" cxnId="{B560F86D-E2A7-4941-8543-FF682715DFE2}">
      <dgm:prSet/>
      <dgm:spPr/>
      <dgm:t>
        <a:bodyPr/>
        <a:lstStyle/>
        <a:p>
          <a:endParaRPr lang="zh-CN" altLang="en-US"/>
        </a:p>
      </dgm:t>
    </dgm:pt>
    <dgm:pt modelId="{617EAC16-3C17-4F25-BF3C-C2944E2BB1BF}">
      <dgm:prSet/>
      <dgm:spPr/>
      <dgm:t>
        <a:bodyPr/>
        <a:lstStyle/>
        <a:p>
          <a:r>
            <a:rPr lang="zh-CN" altLang="en-US" dirty="0">
              <a:latin typeface="微软雅黑" pitchFamily="34" charset="-122"/>
              <a:ea typeface="微软雅黑" pitchFamily="34" charset="-122"/>
            </a:rPr>
            <a:t>学会采用超链接插入动画、音频和视频类等多媒体文件。</a:t>
          </a:r>
        </a:p>
      </dgm:t>
    </dgm:pt>
    <dgm:pt modelId="{7B8F3447-07BA-4679-9E95-76CD05569C57}" type="parTrans" cxnId="{18375579-ABBB-4DB5-B334-E7118A4972CA}">
      <dgm:prSet/>
      <dgm:spPr/>
      <dgm:t>
        <a:bodyPr/>
        <a:lstStyle/>
        <a:p>
          <a:endParaRPr lang="zh-CN" altLang="en-US"/>
        </a:p>
      </dgm:t>
    </dgm:pt>
    <dgm:pt modelId="{83B119EE-962A-46BB-8B02-6DD2458F5AE3}" type="sibTrans" cxnId="{18375579-ABBB-4DB5-B334-E7118A4972CA}">
      <dgm:prSet/>
      <dgm:spPr/>
      <dgm:t>
        <a:bodyPr/>
        <a:lstStyle/>
        <a:p>
          <a:endParaRPr lang="zh-CN" altLang="en-US"/>
        </a:p>
      </dgm:t>
    </dgm:pt>
    <dgm:pt modelId="{5203DAF6-7770-4840-A78B-93F6D6124FD5}" type="pres">
      <dgm:prSet presAssocID="{578D8F30-BEC6-4C5A-B600-F2D3CC23659B}" presName="diagram" presStyleCnt="0">
        <dgm:presLayoutVars>
          <dgm:dir/>
          <dgm:animLvl val="lvl"/>
          <dgm:resizeHandles val="exact"/>
        </dgm:presLayoutVars>
      </dgm:prSet>
      <dgm:spPr/>
    </dgm:pt>
    <dgm:pt modelId="{DC354186-1723-489D-93F7-EF8711AE15F3}" type="pres">
      <dgm:prSet presAssocID="{D0110711-7453-45CC-B718-E23A4F98E9D3}" presName="compNode" presStyleCnt="0"/>
      <dgm:spPr/>
    </dgm:pt>
    <dgm:pt modelId="{0E41C839-7FB3-46F7-868F-931BACF74EBB}" type="pres">
      <dgm:prSet presAssocID="{D0110711-7453-45CC-B718-E23A4F98E9D3}" presName="childRect" presStyleLbl="bgAcc1" presStyleIdx="0" presStyleCnt="1" custScaleX="168172" custLinFactNeighborX="2225" custLinFactNeighborY="866">
        <dgm:presLayoutVars>
          <dgm:bulletEnabled val="1"/>
        </dgm:presLayoutVars>
      </dgm:prSet>
      <dgm:spPr/>
    </dgm:pt>
    <dgm:pt modelId="{F6BD2F59-7C05-4F8C-984B-6E3DFCEA3799}" type="pres">
      <dgm:prSet presAssocID="{D0110711-7453-45CC-B718-E23A4F98E9D3}" presName="parentText" presStyleLbl="node1" presStyleIdx="0" presStyleCnt="0">
        <dgm:presLayoutVars>
          <dgm:chMax val="0"/>
          <dgm:bulletEnabled val="1"/>
        </dgm:presLayoutVars>
      </dgm:prSet>
      <dgm:spPr/>
    </dgm:pt>
    <dgm:pt modelId="{8A596B29-C366-40DD-8DEF-0ABC6D41B6CC}" type="pres">
      <dgm:prSet presAssocID="{D0110711-7453-45CC-B718-E23A4F98E9D3}" presName="parentRect" presStyleLbl="alignNode1" presStyleIdx="0" presStyleCnt="1" custScaleY="74240" custLinFactNeighborX="453" custLinFactNeighborY="-8944"/>
      <dgm:spPr/>
    </dgm:pt>
    <dgm:pt modelId="{21A5EF13-79E7-40E2-A605-12DA4A15FAD0}" type="pres">
      <dgm:prSet presAssocID="{D0110711-7453-45CC-B718-E23A4F98E9D3}" presName="adorn" presStyleLbl="fgAccFollowNode1" presStyleIdx="0" presStyleCnt="1" custScaleX="71526" custScaleY="73374" custLinFactNeighborX="178" custLinFactNeighborY="-5793"/>
      <dgm:spPr>
        <a:blipFill rotWithShape="0">
          <a:blip xmlns:r="http://schemas.openxmlformats.org/officeDocument/2006/relationships" r:embed="rId1"/>
          <a:stretch>
            <a:fillRect/>
          </a:stretch>
        </a:blipFill>
      </dgm:spPr>
    </dgm:pt>
  </dgm:ptLst>
  <dgm:cxnLst>
    <dgm:cxn modelId="{17C79C1C-10BE-4BC9-B64F-32A0A1140396}" type="presOf" srcId="{D0110711-7453-45CC-B718-E23A4F98E9D3}" destId="{8A596B29-C366-40DD-8DEF-0ABC6D41B6CC}" srcOrd="1" destOrd="0" presId="urn:microsoft.com/office/officeart/2005/8/layout/bList2"/>
    <dgm:cxn modelId="{5DB5392A-10A8-4667-B40E-3360E34A2449}" type="presOf" srcId="{D0110711-7453-45CC-B718-E23A4F98E9D3}" destId="{F6BD2F59-7C05-4F8C-984B-6E3DFCEA3799}" srcOrd="0" destOrd="0" presId="urn:microsoft.com/office/officeart/2005/8/layout/bList2"/>
    <dgm:cxn modelId="{1A83C239-CC68-4B8A-A1BC-AB76104947AB}" srcId="{D0110711-7453-45CC-B718-E23A4F98E9D3}" destId="{2983DB3F-043D-4C0D-A390-89C1A38DA05D}" srcOrd="3" destOrd="0" parTransId="{5897FBF1-6D28-4113-8000-A82F13067250}" sibTransId="{02314ED5-AF1E-4E01-B06C-16FCE64EDB37}"/>
    <dgm:cxn modelId="{C3DE0F5F-8767-4B7B-A928-32C1C8295B2C}" type="presOf" srcId="{617EAC16-3C17-4F25-BF3C-C2944E2BB1BF}" destId="{0E41C839-7FB3-46F7-868F-931BACF74EBB}" srcOrd="0" destOrd="5" presId="urn:microsoft.com/office/officeart/2005/8/layout/bList2"/>
    <dgm:cxn modelId="{FF409C62-3931-41CB-816B-DEE01356E4B4}" srcId="{D0110711-7453-45CC-B718-E23A4F98E9D3}" destId="{FB34F190-6BF6-48A7-9A4B-EED1F250A091}" srcOrd="2" destOrd="0" parTransId="{694D44E4-5440-4324-AFDA-2E90B1C2172F}" sibTransId="{1D124681-4611-4EDF-AE93-500919946712}"/>
    <dgm:cxn modelId="{4A1FD364-64D1-4357-ABDF-12B1EC9924C8}" type="presOf" srcId="{783585DE-3620-44B3-B88A-8A824C96B319}" destId="{0E41C839-7FB3-46F7-868F-931BACF74EBB}" srcOrd="0" destOrd="0" presId="urn:microsoft.com/office/officeart/2005/8/layout/bList2"/>
    <dgm:cxn modelId="{B560F86D-E2A7-4941-8543-FF682715DFE2}" srcId="{D0110711-7453-45CC-B718-E23A4F98E9D3}" destId="{0A97DB65-3F37-48DA-A691-9EBC68898397}" srcOrd="4" destOrd="0" parTransId="{FD701E1A-138D-4629-BC97-5CD33AF5A351}" sibTransId="{BAAB0291-2802-4F98-8A8A-6CDB1803091A}"/>
    <dgm:cxn modelId="{6877B653-195D-4ABE-AA75-6400D622566D}" srcId="{D0110711-7453-45CC-B718-E23A4F98E9D3}" destId="{783585DE-3620-44B3-B88A-8A824C96B319}" srcOrd="0" destOrd="0" parTransId="{F87FE078-ABBA-4109-A2BB-D879EE90C9BC}" sibTransId="{74E39396-D907-4030-8EE0-AD19A2D30F52}"/>
    <dgm:cxn modelId="{18375579-ABBB-4DB5-B334-E7118A4972CA}" srcId="{D0110711-7453-45CC-B718-E23A4F98E9D3}" destId="{617EAC16-3C17-4F25-BF3C-C2944E2BB1BF}" srcOrd="5" destOrd="0" parTransId="{7B8F3447-07BA-4679-9E95-76CD05569C57}" sibTransId="{83B119EE-962A-46BB-8B02-6DD2458F5AE3}"/>
    <dgm:cxn modelId="{9A6EEF9B-59C3-4FD4-836C-9A0B639FF9FF}" type="presOf" srcId="{0A97DB65-3F37-48DA-A691-9EBC68898397}" destId="{0E41C839-7FB3-46F7-868F-931BACF74EBB}" srcOrd="0" destOrd="4" presId="urn:microsoft.com/office/officeart/2005/8/layout/bList2"/>
    <dgm:cxn modelId="{BB95269E-522F-4623-954D-9D2163A5B2F8}" type="presOf" srcId="{2983DB3F-043D-4C0D-A390-89C1A38DA05D}" destId="{0E41C839-7FB3-46F7-868F-931BACF74EBB}" srcOrd="0" destOrd="3" presId="urn:microsoft.com/office/officeart/2005/8/layout/bList2"/>
    <dgm:cxn modelId="{B1ED53BF-6DA3-4BA3-A8CB-EE2EA9B19986}" type="presOf" srcId="{578D8F30-BEC6-4C5A-B600-F2D3CC23659B}" destId="{5203DAF6-7770-4840-A78B-93F6D6124FD5}" srcOrd="0" destOrd="0" presId="urn:microsoft.com/office/officeart/2005/8/layout/bList2"/>
    <dgm:cxn modelId="{AAC5DCC6-C9B3-4982-B914-FE94FCAFEA27}" srcId="{D0110711-7453-45CC-B718-E23A4F98E9D3}" destId="{EC43CFCA-E76C-466C-B889-8627CE308F24}" srcOrd="1" destOrd="0" parTransId="{2788ACAD-F23B-4BE3-B450-79CB602F1CC4}" sibTransId="{98BE207F-0F0B-4E4B-BE1E-F9E2A6684076}"/>
    <dgm:cxn modelId="{827AE7D5-27F1-47EA-975D-6C756147C608}" type="presOf" srcId="{FB34F190-6BF6-48A7-9A4B-EED1F250A091}" destId="{0E41C839-7FB3-46F7-868F-931BACF74EBB}" srcOrd="0" destOrd="2" presId="urn:microsoft.com/office/officeart/2005/8/layout/bList2"/>
    <dgm:cxn modelId="{70C40AE4-990F-4240-844B-32AB90B4C0B9}" srcId="{578D8F30-BEC6-4C5A-B600-F2D3CC23659B}" destId="{D0110711-7453-45CC-B718-E23A4F98E9D3}" srcOrd="0" destOrd="0" parTransId="{B3E3A7C7-4A40-495C-BF8A-54547B2C2F6E}" sibTransId="{03B1EBAD-F31A-4C0B-A304-FBCA1796F7BF}"/>
    <dgm:cxn modelId="{5E590BF5-AF5B-412C-ADB4-D5B081A5F202}" type="presOf" srcId="{EC43CFCA-E76C-466C-B889-8627CE308F24}" destId="{0E41C839-7FB3-46F7-868F-931BACF74EBB}" srcOrd="0" destOrd="1" presId="urn:microsoft.com/office/officeart/2005/8/layout/bList2"/>
    <dgm:cxn modelId="{2BC51A56-CA14-470F-ABE7-FB59664441EB}" type="presParOf" srcId="{5203DAF6-7770-4840-A78B-93F6D6124FD5}" destId="{DC354186-1723-489D-93F7-EF8711AE15F3}" srcOrd="0" destOrd="0" presId="urn:microsoft.com/office/officeart/2005/8/layout/bList2"/>
    <dgm:cxn modelId="{D300CF52-41A7-43A6-8839-EF97984E8744}" type="presParOf" srcId="{DC354186-1723-489D-93F7-EF8711AE15F3}" destId="{0E41C839-7FB3-46F7-868F-931BACF74EBB}" srcOrd="0" destOrd="0" presId="urn:microsoft.com/office/officeart/2005/8/layout/bList2"/>
    <dgm:cxn modelId="{A65BF6BB-35B6-4D00-B919-7B343CAEAD66}" type="presParOf" srcId="{DC354186-1723-489D-93F7-EF8711AE15F3}" destId="{F6BD2F59-7C05-4F8C-984B-6E3DFCEA3799}" srcOrd="1" destOrd="0" presId="urn:microsoft.com/office/officeart/2005/8/layout/bList2"/>
    <dgm:cxn modelId="{CA44C807-A53D-4434-885B-4BB5354B1220}" type="presParOf" srcId="{DC354186-1723-489D-93F7-EF8711AE15F3}" destId="{8A596B29-C366-40DD-8DEF-0ABC6D41B6CC}" srcOrd="2" destOrd="0" presId="urn:microsoft.com/office/officeart/2005/8/layout/bList2"/>
    <dgm:cxn modelId="{3AA67B8D-DDDB-4BAB-B3DE-684791863243}" type="presParOf" srcId="{DC354186-1723-489D-93F7-EF8711AE15F3}" destId="{21A5EF13-79E7-40E2-A605-12DA4A15FAD0}"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1C839-7FB3-46F7-868F-931BACF74EBB}">
      <dsp:nvSpPr>
        <dsp:cNvPr id="0" name=""/>
        <dsp:cNvSpPr/>
      </dsp:nvSpPr>
      <dsp:spPr>
        <a:xfrm>
          <a:off x="8999" y="63095"/>
          <a:ext cx="6087000" cy="2701887"/>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itchFamily="34" charset="-122"/>
              <a:ea typeface="微软雅黑" pitchFamily="34" charset="-122"/>
            </a:rPr>
            <a:t>掌握图像</a:t>
          </a:r>
          <a:r>
            <a:rPr lang="en-US" sz="1800" kern="1200" dirty="0" err="1">
              <a:latin typeface="微软雅黑" pitchFamily="34" charset="-122"/>
              <a:ea typeface="微软雅黑" pitchFamily="34" charset="-122"/>
            </a:rPr>
            <a:t>img</a:t>
          </a:r>
          <a:r>
            <a:rPr lang="zh-CN" altLang="en-US" sz="1800" kern="1200" dirty="0">
              <a:latin typeface="微软雅黑" pitchFamily="34" charset="-122"/>
              <a:ea typeface="微软雅黑" pitchFamily="34" charset="-122"/>
            </a:rPr>
            <a:t>标记语法及属性设置方法。</a:t>
          </a:r>
        </a:p>
        <a:p>
          <a:pPr marL="171450" lvl="1" indent="-171450" algn="l" defTabSz="800100">
            <a:lnSpc>
              <a:spcPct val="90000"/>
            </a:lnSpc>
            <a:spcBef>
              <a:spcPct val="0"/>
            </a:spcBef>
            <a:spcAft>
              <a:spcPct val="15000"/>
            </a:spcAft>
            <a:buChar char="•"/>
          </a:pPr>
          <a:r>
            <a:rPr lang="zh-CN" altLang="zh-CN" sz="1800" kern="1200" dirty="0">
              <a:latin typeface="微软雅黑" pitchFamily="34" charset="-122"/>
              <a:ea typeface="微软雅黑" pitchFamily="34" charset="-122"/>
            </a:rPr>
            <a:t>学会设置图像热区链接。</a:t>
          </a:r>
          <a:endParaRPr lang="zh-CN" altLang="en-US" sz="1800" kern="1200" dirty="0">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a:latin typeface="微软雅黑" pitchFamily="34" charset="-122"/>
              <a:ea typeface="微软雅黑" pitchFamily="34" charset="-122"/>
            </a:rPr>
            <a:t>掌握滚动文字</a:t>
          </a:r>
          <a:r>
            <a:rPr lang="en-US" sz="1800" kern="1200" dirty="0">
              <a:latin typeface="微软雅黑" pitchFamily="34" charset="-122"/>
              <a:ea typeface="微软雅黑" pitchFamily="34" charset="-122"/>
            </a:rPr>
            <a:t>marquee</a:t>
          </a:r>
          <a:r>
            <a:rPr lang="zh-CN" altLang="en-US" sz="1800" kern="1200" dirty="0">
              <a:latin typeface="微软雅黑" pitchFamily="34" charset="-122"/>
              <a:ea typeface="微软雅黑" pitchFamily="34" charset="-122"/>
            </a:rPr>
            <a:t>标记语法及属性设置方法。</a:t>
          </a:r>
        </a:p>
        <a:p>
          <a:pPr marL="171450" lvl="1" indent="-171450" algn="l" defTabSz="800100">
            <a:lnSpc>
              <a:spcPct val="90000"/>
            </a:lnSpc>
            <a:spcBef>
              <a:spcPct val="0"/>
            </a:spcBef>
            <a:spcAft>
              <a:spcPct val="15000"/>
            </a:spcAft>
            <a:buChar char="•"/>
          </a:pPr>
          <a:r>
            <a:rPr lang="zh-CN" altLang="en-US" sz="1800" kern="1200" dirty="0">
              <a:latin typeface="微软雅黑" pitchFamily="34" charset="-122"/>
              <a:ea typeface="微软雅黑" pitchFamily="34" charset="-122"/>
            </a:rPr>
            <a:t>掌握背景音乐</a:t>
          </a:r>
          <a:r>
            <a:rPr lang="en-US" sz="1800" kern="1200" dirty="0" err="1">
              <a:latin typeface="微软雅黑" pitchFamily="34" charset="-122"/>
              <a:ea typeface="微软雅黑" pitchFamily="34" charset="-122"/>
            </a:rPr>
            <a:t>bgsound</a:t>
          </a:r>
          <a:r>
            <a:rPr lang="zh-CN" altLang="en-US" sz="1800" kern="1200" dirty="0">
              <a:latin typeface="微软雅黑" pitchFamily="34" charset="-122"/>
              <a:ea typeface="微软雅黑" pitchFamily="34" charset="-122"/>
            </a:rPr>
            <a:t>标记语法及属性设置方法。</a:t>
          </a:r>
        </a:p>
        <a:p>
          <a:pPr marL="171450" lvl="1" indent="-171450" algn="l" defTabSz="800100">
            <a:lnSpc>
              <a:spcPct val="90000"/>
            </a:lnSpc>
            <a:spcBef>
              <a:spcPct val="0"/>
            </a:spcBef>
            <a:spcAft>
              <a:spcPct val="15000"/>
            </a:spcAft>
            <a:buChar char="•"/>
          </a:pPr>
          <a:r>
            <a:rPr lang="zh-CN" altLang="en-US" sz="1800" kern="1200" dirty="0">
              <a:latin typeface="微软雅黑" pitchFamily="34" charset="-122"/>
              <a:ea typeface="微软雅黑" pitchFamily="34" charset="-122"/>
            </a:rPr>
            <a:t>掌握嵌入多媒体文件</a:t>
          </a:r>
          <a:r>
            <a:rPr lang="en-US" sz="1800" kern="1200" dirty="0">
              <a:latin typeface="微软雅黑" pitchFamily="34" charset="-122"/>
              <a:ea typeface="微软雅黑" pitchFamily="34" charset="-122"/>
            </a:rPr>
            <a:t>embed</a:t>
          </a:r>
          <a:r>
            <a:rPr lang="zh-CN" altLang="en-US" sz="1800" kern="1200" dirty="0">
              <a:latin typeface="微软雅黑" pitchFamily="34" charset="-122"/>
              <a:ea typeface="微软雅黑" pitchFamily="34" charset="-122"/>
            </a:rPr>
            <a:t>标记语法及属性设置方法。</a:t>
          </a:r>
        </a:p>
        <a:p>
          <a:pPr marL="171450" lvl="1" indent="-171450" algn="l" defTabSz="800100">
            <a:lnSpc>
              <a:spcPct val="90000"/>
            </a:lnSpc>
            <a:spcBef>
              <a:spcPct val="0"/>
            </a:spcBef>
            <a:spcAft>
              <a:spcPct val="15000"/>
            </a:spcAft>
            <a:buChar char="•"/>
          </a:pPr>
          <a:r>
            <a:rPr lang="zh-CN" altLang="en-US" sz="1800" kern="1200" dirty="0">
              <a:latin typeface="微软雅黑" pitchFamily="34" charset="-122"/>
              <a:ea typeface="微软雅黑" pitchFamily="34" charset="-122"/>
            </a:rPr>
            <a:t>学会采用超链接插入动画、音频和视频类等多媒体文件。</a:t>
          </a:r>
        </a:p>
      </dsp:txBody>
      <dsp:txXfrm>
        <a:off x="72307" y="126403"/>
        <a:ext cx="5960384" cy="2638579"/>
      </dsp:txXfrm>
    </dsp:sp>
    <dsp:sp modelId="{8A596B29-C366-40DD-8DEF-0ABC6D41B6CC}">
      <dsp:nvSpPr>
        <dsp:cNvPr id="0" name=""/>
        <dsp:cNvSpPr/>
      </dsp:nvSpPr>
      <dsp:spPr>
        <a:xfrm>
          <a:off x="1254641" y="2787313"/>
          <a:ext cx="3619509" cy="86252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0" rIns="53340" bIns="0" numCol="1" spcCol="1270" anchor="ctr" anchorCtr="0">
          <a:noAutofit/>
        </a:bodyPr>
        <a:lstStyle/>
        <a:p>
          <a:pPr marL="0" lvl="0" indent="0" algn="l" defTabSz="1866900">
            <a:lnSpc>
              <a:spcPct val="90000"/>
            </a:lnSpc>
            <a:spcBef>
              <a:spcPct val="0"/>
            </a:spcBef>
            <a:spcAft>
              <a:spcPct val="35000"/>
            </a:spcAft>
            <a:buNone/>
          </a:pPr>
          <a:r>
            <a:rPr lang="zh-CN" altLang="en-US" sz="4200" kern="1200" dirty="0">
              <a:latin typeface="微软雅黑" pitchFamily="34" charset="-122"/>
              <a:ea typeface="微软雅黑" pitchFamily="34" charset="-122"/>
            </a:rPr>
            <a:t>目标</a:t>
          </a:r>
        </a:p>
      </dsp:txBody>
      <dsp:txXfrm>
        <a:off x="1254641" y="2787313"/>
        <a:ext cx="2548950" cy="862528"/>
      </dsp:txXfrm>
    </dsp:sp>
    <dsp:sp modelId="{21A5EF13-79E7-40E2-A605-12DA4A15FAD0}">
      <dsp:nvSpPr>
        <dsp:cNvPr id="0" name=""/>
        <dsp:cNvSpPr/>
      </dsp:nvSpPr>
      <dsp:spPr>
        <a:xfrm>
          <a:off x="4072198" y="3021392"/>
          <a:ext cx="906111" cy="929522"/>
        </a:xfrm>
        <a:prstGeom prst="ellipse">
          <a:avLst/>
        </a:prstGeom>
        <a:blipFill rotWithShape="0">
          <a:blip xmlns:r="http://schemas.openxmlformats.org/officeDocument/2006/relationships" r:embed="rId1"/>
          <a:stretch>
            <a:fillRect/>
          </a:stretch>
        </a:blip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ea typeface="宋体" pitchFamily="2" charset="-122"/>
              </a:defRPr>
            </a:lvl1pPr>
          </a:lstStyle>
          <a:p>
            <a:endParaRPr lang="zh-CN" altLang="zh-CN"/>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宋体" pitchFamily="2" charset="-122"/>
              </a:defRPr>
            </a:lvl1pPr>
          </a:lstStyle>
          <a:p>
            <a:endParaRPr lang="zh-CN" altLang="zh-CN"/>
          </a:p>
        </p:txBody>
      </p:sp>
      <p:sp>
        <p:nvSpPr>
          <p:cNvPr id="2052" name="Rectangle 4"/>
          <p:cNvSpPr>
            <a:spLocks noGrp="1" noRot="1" noChangeAspect="1" noChangeArrowheads="1"/>
          </p:cNvSpPr>
          <p:nvPr>
            <p:ph type="sldImg" idx="2"/>
          </p:nvPr>
        </p:nvSpPr>
        <p:spPr bwMode="auto">
          <a:xfrm>
            <a:off x="381000" y="685800"/>
            <a:ext cx="6096000" cy="3429000"/>
          </a:xfrm>
          <a:prstGeom prst="rect">
            <a:avLst/>
          </a:prstGeom>
          <a:noFill/>
          <a:ln w="9525" cmpd="sng">
            <a:noFill/>
            <a:miter lim="800000"/>
            <a:headEnd/>
            <a:tailEnd/>
          </a:ln>
          <a:effectLst/>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ea typeface="宋体" pitchFamily="2" charset="-122"/>
              </a:defRPr>
            </a:lvl1pPr>
          </a:lstStyle>
          <a:p>
            <a:endParaRPr lang="zh-CN" altLang="zh-CN"/>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pitchFamily="34" charset="0"/>
                <a:ea typeface="宋体" pitchFamily="2" charset="-122"/>
              </a:defRPr>
            </a:lvl1pPr>
          </a:lstStyle>
          <a:p>
            <a:fld id="{2C4A5052-3A93-4AD8-88FD-701580EC3F35}" type="slidenum">
              <a:rPr lang="zh-CN" altLang="zh-CN"/>
              <a:pPr/>
              <a:t>‹#›</a:t>
            </a:fld>
            <a:endParaRPr lang="zh-CN" altLang="zh-CN"/>
          </a:p>
        </p:txBody>
      </p:sp>
    </p:spTree>
    <p:extLst>
      <p:ext uri="{BB962C8B-B14F-4D97-AF65-F5344CB8AC3E}">
        <p14:creationId xmlns:p14="http://schemas.microsoft.com/office/powerpoint/2010/main" val="30744656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宋体" pitchFamily="2" charset="-122"/>
                <a:cs typeface="+mn-cs"/>
              </a:rPr>
              <a:t>如果要为图像创建提示文本（</a:t>
            </a:r>
            <a:r>
              <a:rPr lang="en-US" altLang="zh-CN" sz="1200" b="0" i="0" kern="1200" dirty="0">
                <a:solidFill>
                  <a:schemeClr val="tx1"/>
                </a:solidFill>
                <a:effectLst/>
                <a:latin typeface="Arial" pitchFamily="34" charset="0"/>
                <a:ea typeface="宋体" pitchFamily="2" charset="-122"/>
                <a:cs typeface="+mn-cs"/>
              </a:rPr>
              <a:t>tooltip</a:t>
            </a:r>
            <a:r>
              <a:rPr lang="zh-CN" altLang="en-US" sz="1200" b="0" i="0" kern="1200" dirty="0">
                <a:solidFill>
                  <a:schemeClr val="tx1"/>
                </a:solidFill>
                <a:effectLst/>
                <a:latin typeface="Arial" pitchFamily="34" charset="0"/>
                <a:ea typeface="宋体" pitchFamily="2" charset="-122"/>
                <a:cs typeface="+mn-cs"/>
              </a:rPr>
              <a:t>），应采用</a:t>
            </a:r>
            <a:r>
              <a:rPr lang="en-US" altLang="zh-CN" sz="1200" b="0" i="0" kern="1200" dirty="0">
                <a:solidFill>
                  <a:schemeClr val="tx1"/>
                </a:solidFill>
                <a:effectLst/>
                <a:latin typeface="Arial" pitchFamily="34" charset="0"/>
                <a:ea typeface="宋体" pitchFamily="2" charset="-122"/>
                <a:cs typeface="+mn-cs"/>
              </a:rPr>
              <a:t>title</a:t>
            </a:r>
            <a:r>
              <a:rPr lang="zh-CN" altLang="en-US" sz="1200" b="0" i="0" kern="1200" dirty="0">
                <a:solidFill>
                  <a:schemeClr val="tx1"/>
                </a:solidFill>
                <a:effectLst/>
                <a:latin typeface="Arial" pitchFamily="34" charset="0"/>
                <a:ea typeface="宋体" pitchFamily="2" charset="-122"/>
                <a:cs typeface="+mn-cs"/>
              </a:rPr>
              <a:t>属性：</a:t>
            </a:r>
            <a:br>
              <a:rPr lang="en-US" altLang="zh-CN" dirty="0"/>
            </a:br>
            <a:r>
              <a:rPr lang="en-US" altLang="zh-CN" dirty="0"/>
              <a:t>http://yige.org/tags/att_img_alt.php</a:t>
            </a:r>
            <a:endParaRPr lang="zh-CN" altLang="en-US" dirty="0"/>
          </a:p>
        </p:txBody>
      </p:sp>
      <p:sp>
        <p:nvSpPr>
          <p:cNvPr id="4" name="灯片编号占位符 3"/>
          <p:cNvSpPr>
            <a:spLocks noGrp="1"/>
          </p:cNvSpPr>
          <p:nvPr>
            <p:ph type="sldNum" sz="quarter" idx="5"/>
          </p:nvPr>
        </p:nvSpPr>
        <p:spPr/>
        <p:txBody>
          <a:bodyPr/>
          <a:lstStyle/>
          <a:p>
            <a:fld id="{2C4A5052-3A93-4AD8-88FD-701580EC3F35}" type="slidenum">
              <a:rPr lang="zh-CN" altLang="zh-CN" smtClean="0"/>
              <a:pPr/>
              <a:t>5</a:t>
            </a:fld>
            <a:endParaRPr lang="zh-CN" altLang="zh-CN"/>
          </a:p>
        </p:txBody>
      </p:sp>
    </p:spTree>
    <p:extLst>
      <p:ext uri="{BB962C8B-B14F-4D97-AF65-F5344CB8AC3E}">
        <p14:creationId xmlns:p14="http://schemas.microsoft.com/office/powerpoint/2010/main" val="142860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Arial" pitchFamily="34" charset="0"/>
                <a:ea typeface="宋体" pitchFamily="2" charset="-122"/>
                <a:cs typeface="+mn-cs"/>
              </a:rPr>
              <a:t>HTML &lt;</a:t>
            </a:r>
            <a:r>
              <a:rPr lang="en-US" altLang="zh-CN" sz="1200" b="1" i="0" kern="1200" dirty="0" err="1">
                <a:solidFill>
                  <a:schemeClr val="tx1"/>
                </a:solidFill>
                <a:effectLst/>
                <a:latin typeface="Arial" pitchFamily="34" charset="0"/>
                <a:ea typeface="宋体" pitchFamily="2" charset="-122"/>
                <a:cs typeface="+mn-cs"/>
              </a:rPr>
              <a:t>img</a:t>
            </a:r>
            <a:r>
              <a:rPr lang="en-US" altLang="zh-CN" sz="1200" b="1" i="0" kern="1200" dirty="0">
                <a:solidFill>
                  <a:schemeClr val="tx1"/>
                </a:solidFill>
                <a:effectLst/>
                <a:latin typeface="Arial" pitchFamily="34" charset="0"/>
                <a:ea typeface="宋体" pitchFamily="2" charset="-122"/>
                <a:cs typeface="+mn-cs"/>
              </a:rPr>
              <a:t>&gt; </a:t>
            </a:r>
            <a:r>
              <a:rPr lang="zh-CN" altLang="en-US" sz="1200" b="1" i="0" kern="1200" dirty="0">
                <a:solidFill>
                  <a:schemeClr val="tx1"/>
                </a:solidFill>
                <a:effectLst/>
                <a:latin typeface="Arial" pitchFamily="34" charset="0"/>
                <a:ea typeface="宋体" pitchFamily="2" charset="-122"/>
                <a:cs typeface="+mn-cs"/>
              </a:rPr>
              <a:t>标签的 </a:t>
            </a:r>
            <a:r>
              <a:rPr lang="en-US" altLang="zh-CN" sz="1200" b="1" i="0" kern="1200" dirty="0">
                <a:solidFill>
                  <a:schemeClr val="tx1"/>
                </a:solidFill>
                <a:effectLst/>
                <a:latin typeface="Arial" pitchFamily="34" charset="0"/>
                <a:ea typeface="宋体" pitchFamily="2" charset="-122"/>
                <a:cs typeface="+mn-cs"/>
              </a:rPr>
              <a:t>align </a:t>
            </a:r>
            <a:r>
              <a:rPr lang="zh-CN" altLang="en-US" sz="1200" b="1" i="0" kern="1200" dirty="0">
                <a:solidFill>
                  <a:schemeClr val="tx1"/>
                </a:solidFill>
                <a:effectLst/>
                <a:latin typeface="Arial" pitchFamily="34" charset="0"/>
                <a:ea typeface="宋体" pitchFamily="2" charset="-122"/>
                <a:cs typeface="+mn-cs"/>
              </a:rPr>
              <a:t>属性</a:t>
            </a:r>
          </a:p>
          <a:p>
            <a:r>
              <a:rPr lang="en-US" altLang="zh-CN"/>
              <a:t>https://www.w3school.com.cn/tags/att_img_align.asp</a:t>
            </a:r>
            <a:endParaRPr lang="zh-CN" altLang="en-US" dirty="0"/>
          </a:p>
        </p:txBody>
      </p:sp>
      <p:sp>
        <p:nvSpPr>
          <p:cNvPr id="4" name="灯片编号占位符 3"/>
          <p:cNvSpPr>
            <a:spLocks noGrp="1"/>
          </p:cNvSpPr>
          <p:nvPr>
            <p:ph type="sldNum" sz="quarter" idx="5"/>
          </p:nvPr>
        </p:nvSpPr>
        <p:spPr/>
        <p:txBody>
          <a:bodyPr/>
          <a:lstStyle/>
          <a:p>
            <a:fld id="{2C4A5052-3A93-4AD8-88FD-701580EC3F35}" type="slidenum">
              <a:rPr lang="zh-CN" altLang="zh-CN" smtClean="0"/>
              <a:pPr/>
              <a:t>8</a:t>
            </a:fld>
            <a:endParaRPr lang="zh-CN" altLang="zh-CN"/>
          </a:p>
        </p:txBody>
      </p:sp>
    </p:spTree>
    <p:extLst>
      <p:ext uri="{BB962C8B-B14F-4D97-AF65-F5344CB8AC3E}">
        <p14:creationId xmlns:p14="http://schemas.microsoft.com/office/powerpoint/2010/main" val="3416475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a:solidFill>
                  <a:schemeClr val="tx1"/>
                </a:solidFill>
                <a:effectLst/>
                <a:latin typeface="Arial" pitchFamily="34" charset="0"/>
                <a:ea typeface="宋体" pitchFamily="2" charset="-122"/>
                <a:cs typeface="+mn-cs"/>
              </a:rPr>
              <a:t>HTML &lt;img&gt; </a:t>
            </a:r>
            <a:r>
              <a:rPr lang="zh-CN" altLang="en-US" sz="1200" b="1" i="0" kern="1200">
                <a:solidFill>
                  <a:schemeClr val="tx1"/>
                </a:solidFill>
                <a:effectLst/>
                <a:latin typeface="Arial" pitchFamily="34" charset="0"/>
                <a:ea typeface="宋体" pitchFamily="2" charset="-122"/>
                <a:cs typeface="+mn-cs"/>
              </a:rPr>
              <a:t>标签的 </a:t>
            </a:r>
            <a:r>
              <a:rPr lang="en-US" altLang="zh-CN" sz="1200" b="1" i="0" kern="1200">
                <a:solidFill>
                  <a:schemeClr val="tx1"/>
                </a:solidFill>
                <a:effectLst/>
                <a:latin typeface="Arial" pitchFamily="34" charset="0"/>
                <a:ea typeface="宋体" pitchFamily="2" charset="-122"/>
                <a:cs typeface="+mn-cs"/>
              </a:rPr>
              <a:t>align </a:t>
            </a:r>
            <a:r>
              <a:rPr lang="zh-CN" altLang="en-US" sz="1200" b="1" i="0" kern="1200">
                <a:solidFill>
                  <a:schemeClr val="tx1"/>
                </a:solidFill>
                <a:effectLst/>
                <a:latin typeface="Arial" pitchFamily="34" charset="0"/>
                <a:ea typeface="宋体" pitchFamily="2" charset="-122"/>
                <a:cs typeface="+mn-cs"/>
              </a:rPr>
              <a:t>属性</a:t>
            </a:r>
          </a:p>
        </p:txBody>
      </p:sp>
      <p:sp>
        <p:nvSpPr>
          <p:cNvPr id="4" name="灯片编号占位符 3"/>
          <p:cNvSpPr>
            <a:spLocks noGrp="1"/>
          </p:cNvSpPr>
          <p:nvPr>
            <p:ph type="sldNum" sz="quarter" idx="5"/>
          </p:nvPr>
        </p:nvSpPr>
        <p:spPr/>
        <p:txBody>
          <a:bodyPr/>
          <a:lstStyle/>
          <a:p>
            <a:fld id="{2C4A5052-3A93-4AD8-88FD-701580EC3F35}" type="slidenum">
              <a:rPr lang="zh-CN" altLang="zh-CN" smtClean="0"/>
              <a:pPr/>
              <a:t>10</a:t>
            </a:fld>
            <a:endParaRPr lang="zh-CN" altLang="zh-CN"/>
          </a:p>
        </p:txBody>
      </p:sp>
    </p:spTree>
    <p:extLst>
      <p:ext uri="{BB962C8B-B14F-4D97-AF65-F5344CB8AC3E}">
        <p14:creationId xmlns:p14="http://schemas.microsoft.com/office/powerpoint/2010/main" val="2092400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Arial" pitchFamily="34" charset="0"/>
                <a:ea typeface="宋体" pitchFamily="2" charset="-122"/>
                <a:cs typeface="+mn-cs"/>
              </a:rPr>
              <a:t>HTML——</a:t>
            </a:r>
            <a:r>
              <a:rPr lang="zh-CN" altLang="en-US" sz="1200" b="1" i="0" kern="1200" dirty="0">
                <a:solidFill>
                  <a:schemeClr val="tx1"/>
                </a:solidFill>
                <a:effectLst/>
                <a:latin typeface="Arial" pitchFamily="34" charset="0"/>
                <a:ea typeface="宋体" pitchFamily="2" charset="-122"/>
                <a:cs typeface="+mn-cs"/>
              </a:rPr>
              <a:t>设置滚动文字</a:t>
            </a:r>
          </a:p>
          <a:p>
            <a:r>
              <a:rPr lang="en-US" altLang="zh-CN" dirty="0"/>
              <a:t>https://blog.csdn.net/qq_41573234/article/details/80313714</a:t>
            </a:r>
            <a:endParaRPr lang="zh-CN" altLang="en-US" dirty="0"/>
          </a:p>
        </p:txBody>
      </p:sp>
      <p:sp>
        <p:nvSpPr>
          <p:cNvPr id="4" name="灯片编号占位符 3"/>
          <p:cNvSpPr>
            <a:spLocks noGrp="1"/>
          </p:cNvSpPr>
          <p:nvPr>
            <p:ph type="sldNum" sz="quarter" idx="5"/>
          </p:nvPr>
        </p:nvSpPr>
        <p:spPr/>
        <p:txBody>
          <a:bodyPr/>
          <a:lstStyle/>
          <a:p>
            <a:fld id="{2C4A5052-3A93-4AD8-88FD-701580EC3F35}" type="slidenum">
              <a:rPr lang="zh-CN" altLang="zh-CN" smtClean="0"/>
              <a:pPr/>
              <a:t>13</a:t>
            </a:fld>
            <a:endParaRPr lang="zh-CN" altLang="zh-CN"/>
          </a:p>
        </p:txBody>
      </p:sp>
    </p:spTree>
    <p:extLst>
      <p:ext uri="{BB962C8B-B14F-4D97-AF65-F5344CB8AC3E}">
        <p14:creationId xmlns:p14="http://schemas.microsoft.com/office/powerpoint/2010/main" val="77141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8"/>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37930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12"/>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64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646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8332" y="73819"/>
            <a:ext cx="2089151" cy="45291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76" y="73819"/>
            <a:ext cx="6115051" cy="45291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289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89015" y="73825"/>
            <a:ext cx="7761287" cy="567929"/>
          </a:xfrm>
        </p:spPr>
        <p:txBody>
          <a:bodyPr/>
          <a:lstStyle/>
          <a:p>
            <a:r>
              <a:rPr lang="zh-CN" altLang="en-US"/>
              <a:t>单击此处编辑母版标题样式</a:t>
            </a:r>
          </a:p>
        </p:txBody>
      </p:sp>
      <p:sp>
        <p:nvSpPr>
          <p:cNvPr id="3" name="文本占位符 2"/>
          <p:cNvSpPr>
            <a:spLocks noGrp="1"/>
          </p:cNvSpPr>
          <p:nvPr>
            <p:ph type="body" sz="half" idx="1"/>
          </p:nvPr>
        </p:nvSpPr>
        <p:spPr>
          <a:xfrm>
            <a:off x="650875" y="810817"/>
            <a:ext cx="4102100" cy="379214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5375" y="810817"/>
            <a:ext cx="4102100" cy="379214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001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89015" y="73818"/>
            <a:ext cx="7761287" cy="567929"/>
          </a:xfrm>
        </p:spPr>
        <p:txBody>
          <a:bodyPr/>
          <a:lstStyle/>
          <a:p>
            <a:r>
              <a:rPr lang="zh-CN" altLang="en-US"/>
              <a:t>单击此处编辑母版标题样式</a:t>
            </a:r>
          </a:p>
        </p:txBody>
      </p:sp>
      <p:sp>
        <p:nvSpPr>
          <p:cNvPr id="3" name="表格占位符 2"/>
          <p:cNvSpPr>
            <a:spLocks noGrp="1"/>
          </p:cNvSpPr>
          <p:nvPr>
            <p:ph type="tbl" idx="1"/>
          </p:nvPr>
        </p:nvSpPr>
        <p:spPr>
          <a:xfrm>
            <a:off x="650875" y="810817"/>
            <a:ext cx="8356600" cy="379214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306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9"/>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8"/>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78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53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29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070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7381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62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8"/>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3" y="204797"/>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1168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89015" y="73822"/>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endParaRPr lang="zh-CN" altLang="zh-CN" dirty="0"/>
          </a:p>
        </p:txBody>
      </p:sp>
      <p:sp>
        <p:nvSpPr>
          <p:cNvPr id="30723" name="Rectangle 3"/>
          <p:cNvSpPr>
            <a:spLocks noChangeArrowheads="1"/>
          </p:cNvSpPr>
          <p:nvPr/>
        </p:nvSpPr>
        <p:spPr bwMode="auto">
          <a:xfrm>
            <a:off x="4876801" y="4781550"/>
            <a:ext cx="3009900" cy="274434"/>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buClrTx/>
              <a:buSzTx/>
              <a:buFontTx/>
              <a:buNone/>
              <a:defRPr/>
            </a:pPr>
            <a:r>
              <a:rPr lang="zh-CN" altLang="en-GB" sz="1200" dirty="0">
                <a:latin typeface="微软雅黑" pitchFamily="34" charset="-122"/>
                <a:ea typeface="微软雅黑" pitchFamily="34" charset="-122"/>
              </a:rPr>
              <a:t>第</a:t>
            </a:r>
            <a:r>
              <a:rPr lang="en-GB" altLang="zh-CN" sz="1200" dirty="0">
                <a:latin typeface="微软雅黑" pitchFamily="34" charset="-122"/>
                <a:ea typeface="微软雅黑" pitchFamily="34" charset="-122"/>
              </a:rPr>
              <a:t>6</a:t>
            </a:r>
            <a:r>
              <a:rPr lang="zh-CN" altLang="en-GB" sz="1200" dirty="0">
                <a:latin typeface="微软雅黑" pitchFamily="34" charset="-122"/>
                <a:ea typeface="微软雅黑" pitchFamily="34" charset="-122"/>
              </a:rPr>
              <a:t>章   </a:t>
            </a:r>
            <a:r>
              <a:rPr lang="zh-CN" altLang="en-US" sz="1200" b="1" kern="1200" dirty="0">
                <a:solidFill>
                  <a:schemeClr val="tx1"/>
                </a:solidFill>
                <a:latin typeface="微软雅黑" pitchFamily="34" charset="-122"/>
                <a:ea typeface="微软雅黑" pitchFamily="34" charset="-122"/>
                <a:cs typeface="+mn-cs"/>
              </a:rPr>
              <a:t>图像与多媒体文件</a:t>
            </a:r>
            <a:endParaRPr lang="zh-CN" altLang="en-GB" sz="1200" b="1" kern="1200" dirty="0">
              <a:solidFill>
                <a:schemeClr val="tx1"/>
              </a:solidFill>
              <a:latin typeface="微软雅黑" pitchFamily="34" charset="-122"/>
              <a:ea typeface="微软雅黑" pitchFamily="34" charset="-122"/>
              <a:cs typeface="+mn-cs"/>
            </a:endParaRPr>
          </a:p>
        </p:txBody>
      </p:sp>
      <p:sp>
        <p:nvSpPr>
          <p:cNvPr id="30724" name="Rectangle 4"/>
          <p:cNvSpPr>
            <a:spLocks noChangeArrowheads="1"/>
          </p:cNvSpPr>
          <p:nvPr/>
        </p:nvSpPr>
        <p:spPr bwMode="auto">
          <a:xfrm>
            <a:off x="7924800" y="4781550"/>
            <a:ext cx="1143000" cy="274434"/>
          </a:xfrm>
          <a:prstGeom prst="rect">
            <a:avLst/>
          </a:prstGeom>
          <a:noFill/>
          <a:ln w="12700">
            <a:noFill/>
            <a:miter lim="800000"/>
            <a:headEnd/>
            <a:tailEnd/>
          </a:ln>
          <a:effectLst/>
        </p:spPr>
        <p:txBody>
          <a:bodyPr wrap="square" lIns="90488" tIns="44450" rIns="90488" bIns="44450">
            <a:spAutoFit/>
          </a:bodyPr>
          <a:lstStyle/>
          <a:p>
            <a:pPr algn="r">
              <a:lnSpc>
                <a:spcPct val="100000"/>
              </a:lnSpc>
              <a:spcBef>
                <a:spcPct val="0"/>
              </a:spcBef>
              <a:buClrTx/>
              <a:buSzTx/>
              <a:buFontTx/>
              <a:buNone/>
              <a:defRPr/>
            </a:pPr>
            <a:r>
              <a:rPr lang="en-GB" altLang="zh-CN" sz="1200" dirty="0">
                <a:latin typeface="Arial" charset="0"/>
                <a:ea typeface="宋体" pitchFamily="2" charset="-122"/>
              </a:rPr>
              <a:t>Page:   </a:t>
            </a:r>
            <a:fld id="{8160BF45-1FD0-4327-9BF6-F81702477888}" type="slidenum">
              <a:rPr lang="en-GB" altLang="zh-CN" sz="1200">
                <a:latin typeface="Arial" charset="0"/>
                <a:ea typeface="宋体" pitchFamily="2" charset="-122"/>
              </a:rPr>
              <a:pPr algn="r">
                <a:lnSpc>
                  <a:spcPct val="100000"/>
                </a:lnSpc>
                <a:spcBef>
                  <a:spcPct val="0"/>
                </a:spcBef>
                <a:buClrTx/>
                <a:buSzTx/>
                <a:buFontTx/>
                <a:buNone/>
                <a:defRPr/>
              </a:pPr>
              <a:t>‹#›</a:t>
            </a:fld>
            <a:endParaRPr lang="en-GB" altLang="zh-CN" sz="1200" i="1" dirty="0">
              <a:latin typeface="Arial" charset="0"/>
              <a:ea typeface="宋体" pitchFamily="2" charset="-122"/>
            </a:endParaRPr>
          </a:p>
        </p:txBody>
      </p:sp>
      <p:sp>
        <p:nvSpPr>
          <p:cNvPr id="1030" name="Rectangle 6"/>
          <p:cNvSpPr>
            <a:spLocks noGrp="1" noChangeArrowheads="1"/>
          </p:cNvSpPr>
          <p:nvPr>
            <p:ph type="body" idx="1"/>
          </p:nvPr>
        </p:nvSpPr>
        <p:spPr bwMode="auto">
          <a:xfrm>
            <a:off x="685800" y="819151"/>
            <a:ext cx="8356600" cy="38100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r>
              <a:rPr lang="en-GB" altLang="zh-CN" dirty="0"/>
              <a:t>Click to edit Master text styles</a:t>
            </a:r>
          </a:p>
          <a:p>
            <a:pPr lvl="1"/>
            <a:r>
              <a:rPr lang="en-GB" altLang="zh-CN" dirty="0"/>
              <a:t>Second level</a:t>
            </a:r>
          </a:p>
          <a:p>
            <a:pPr lvl="2"/>
            <a:r>
              <a:rPr lang="en-GB" altLang="zh-CN" dirty="0"/>
              <a:t>Third level</a:t>
            </a:r>
          </a:p>
        </p:txBody>
      </p:sp>
      <p:sp>
        <p:nvSpPr>
          <p:cNvPr id="30727" name="Rectangle 7"/>
          <p:cNvSpPr>
            <a:spLocks noChangeArrowheads="1"/>
          </p:cNvSpPr>
          <p:nvPr/>
        </p:nvSpPr>
        <p:spPr bwMode="auto">
          <a:xfrm>
            <a:off x="1" y="0"/>
            <a:ext cx="515939" cy="5143500"/>
          </a:xfrm>
          <a:prstGeom prst="rect">
            <a:avLst/>
          </a:prstGeom>
          <a:solidFill>
            <a:srgbClr val="0000FA"/>
          </a:solidFill>
          <a:ln w="12700">
            <a:solidFill>
              <a:schemeClr val="tx1"/>
            </a:solidFill>
            <a:miter lim="800000"/>
            <a:headEnd/>
            <a:tailEnd/>
          </a:ln>
          <a:effectLst/>
        </p:spPr>
        <p:txBody>
          <a:bodyPr wrap="none" anchor="ctr"/>
          <a:lstStyle/>
          <a:p>
            <a:pPr>
              <a:defRPr/>
            </a:pPr>
            <a:endParaRPr lang="zh-CN" altLang="en-US" dirty="0">
              <a:ln>
                <a:solidFill>
                  <a:srgbClr val="00B0F0"/>
                </a:solidFill>
              </a:ln>
              <a:solidFill>
                <a:srgbClr val="00B050"/>
              </a:solidFill>
            </a:endParaRPr>
          </a:p>
        </p:txBody>
      </p:sp>
      <p:sp>
        <p:nvSpPr>
          <p:cNvPr id="30730" name="Rectangle 10"/>
          <p:cNvSpPr>
            <a:spLocks noChangeArrowheads="1"/>
          </p:cNvSpPr>
          <p:nvPr userDrawn="1"/>
        </p:nvSpPr>
        <p:spPr bwMode="auto">
          <a:xfrm>
            <a:off x="609600" y="4781556"/>
            <a:ext cx="3962400" cy="320601"/>
          </a:xfrm>
          <a:prstGeom prst="rect">
            <a:avLst/>
          </a:prstGeom>
          <a:noFill/>
          <a:ln w="12700">
            <a:noFill/>
            <a:miter lim="800000"/>
            <a:headEnd/>
            <a:tailEnd/>
          </a:ln>
          <a:effectLst/>
        </p:spPr>
        <p:txBody>
          <a:bodyPr wrap="square" lIns="90488" tIns="44450" rIns="90488" bIns="44450">
            <a:spAutoFit/>
          </a:bodyPr>
          <a:lstStyle/>
          <a:p>
            <a:pPr>
              <a:lnSpc>
                <a:spcPts val="1800"/>
              </a:lnSpc>
              <a:spcBef>
                <a:spcPct val="0"/>
              </a:spcBef>
              <a:buClrTx/>
              <a:buSzTx/>
              <a:buFontTx/>
              <a:buNone/>
              <a:defRPr/>
            </a:pPr>
            <a:r>
              <a:rPr lang="zh-CN" altLang="en-US" sz="1200" dirty="0">
                <a:solidFill>
                  <a:srgbClr val="0000FA"/>
                </a:solidFill>
                <a:latin typeface="微软雅黑" pitchFamily="34" charset="-122"/>
                <a:ea typeface="微软雅黑" pitchFamily="34" charset="-122"/>
              </a:rPr>
              <a:t>教育部高等学校软件工程专业教学指导委员会</a:t>
            </a:r>
            <a:r>
              <a:rPr lang="zh-CN" altLang="en-US" sz="1200" b="1" dirty="0">
                <a:solidFill>
                  <a:srgbClr val="0000FA"/>
                </a:solidFill>
                <a:latin typeface="微软雅黑" pitchFamily="34" charset="-122"/>
                <a:ea typeface="微软雅黑" pitchFamily="34" charset="-122"/>
              </a:rPr>
              <a:t>规划</a:t>
            </a:r>
            <a:r>
              <a:rPr lang="zh-CN" altLang="en-US" sz="1200" dirty="0">
                <a:solidFill>
                  <a:srgbClr val="0000FA"/>
                </a:solidFill>
                <a:latin typeface="微软雅黑" pitchFamily="34" charset="-122"/>
                <a:ea typeface="微软雅黑" pitchFamily="34" charset="-122"/>
              </a:rPr>
              <a:t>教材</a:t>
            </a:r>
            <a:r>
              <a:rPr lang="zh-CN" altLang="en-US" sz="2000" baseline="0" dirty="0">
                <a:solidFill>
                  <a:srgbClr val="0000FA"/>
                </a:solidFill>
                <a:latin typeface="微软雅黑" pitchFamily="34" charset="-122"/>
                <a:ea typeface="微软雅黑" pitchFamily="34" charset="-122"/>
              </a:rPr>
              <a:t> </a:t>
            </a:r>
            <a:endParaRPr lang="zh-CN" altLang="en-GB" sz="2000" dirty="0">
              <a:solidFill>
                <a:srgbClr val="0000FA"/>
              </a:solidFill>
              <a:latin typeface="微软雅黑" pitchFamily="34" charset="-122"/>
              <a:ea typeface="微软雅黑" pitchFamily="34" charset="-122"/>
            </a:endParaRPr>
          </a:p>
        </p:txBody>
      </p:sp>
      <p:sp>
        <p:nvSpPr>
          <p:cNvPr id="12" name="Text Box 9"/>
          <p:cNvSpPr txBox="1">
            <a:spLocks noChangeArrowheads="1"/>
          </p:cNvSpPr>
          <p:nvPr userDrawn="1"/>
        </p:nvSpPr>
        <p:spPr bwMode="auto">
          <a:xfrm rot="16200000">
            <a:off x="-2112048" y="2432240"/>
            <a:ext cx="4745831" cy="338554"/>
          </a:xfrm>
          <a:prstGeom prst="rect">
            <a:avLst/>
          </a:prstGeom>
          <a:noFill/>
          <a:ln w="9525">
            <a:noFill/>
            <a:miter lim="800000"/>
            <a:headEnd/>
            <a:tailEnd/>
          </a:ln>
          <a:effectLst/>
        </p:spPr>
        <p:txBody>
          <a:bodyPr wrap="square">
            <a:spAutoFit/>
          </a:bodyPr>
          <a:lstStyle/>
          <a:p>
            <a:pPr algn="ctr"/>
            <a:r>
              <a:rPr lang="en-GB" altLang="en-US" sz="1600" b="0" i="1" dirty="0">
                <a:solidFill>
                  <a:schemeClr val="bg1"/>
                </a:solidFill>
                <a:latin typeface="微软雅黑" pitchFamily="34" charset="-122"/>
                <a:ea typeface="微软雅黑" pitchFamily="34" charset="-122"/>
              </a:rPr>
              <a:t>Web</a:t>
            </a:r>
            <a:r>
              <a:rPr lang="zh-CN" altLang="en-US" sz="1600" b="0" i="1" dirty="0">
                <a:solidFill>
                  <a:schemeClr val="bg1"/>
                </a:solidFill>
                <a:latin typeface="微软雅黑" pitchFamily="34" charset="-122"/>
                <a:ea typeface="微软雅黑" pitchFamily="34" charset="-122"/>
              </a:rPr>
              <a:t>前端开发技术</a:t>
            </a:r>
            <a:r>
              <a:rPr lang="en-US" altLang="zh-CN" sz="1600" b="0" i="1" dirty="0">
                <a:solidFill>
                  <a:schemeClr val="bg1"/>
                </a:solidFill>
                <a:latin typeface="微软雅黑" pitchFamily="34" charset="-122"/>
                <a:ea typeface="微软雅黑" pitchFamily="34" charset="-122"/>
              </a:rPr>
              <a:t>-HTML</a:t>
            </a:r>
            <a:r>
              <a:rPr lang="en-US" altLang="zh-CN" sz="1600" b="0" i="1" dirty="0">
                <a:solidFill>
                  <a:srgbClr val="FF0000"/>
                </a:solidFill>
                <a:latin typeface="微软雅黑" pitchFamily="34" charset="-122"/>
                <a:ea typeface="微软雅黑" pitchFamily="34" charset="-122"/>
              </a:rPr>
              <a:t>5</a:t>
            </a:r>
            <a:r>
              <a:rPr lang="zh-CN" altLang="en-US" sz="1600" b="0" i="1" dirty="0">
                <a:solidFill>
                  <a:schemeClr val="bg1"/>
                </a:solidFill>
                <a:latin typeface="微软雅黑" pitchFamily="34" charset="-122"/>
                <a:ea typeface="微软雅黑" pitchFamily="34" charset="-122"/>
              </a:rPr>
              <a:t>、</a:t>
            </a:r>
            <a:r>
              <a:rPr lang="en-US" altLang="zh-CN" sz="1600" b="0" i="1" dirty="0">
                <a:solidFill>
                  <a:schemeClr val="bg1"/>
                </a:solidFill>
                <a:latin typeface="微软雅黑" pitchFamily="34" charset="-122"/>
                <a:ea typeface="微软雅黑" pitchFamily="34" charset="-122"/>
              </a:rPr>
              <a:t>CSS</a:t>
            </a:r>
            <a:r>
              <a:rPr lang="en-US" altLang="zh-CN" sz="1600" b="0" i="1" dirty="0">
                <a:solidFill>
                  <a:srgbClr val="FF0000"/>
                </a:solidFill>
                <a:latin typeface="微软雅黑" pitchFamily="34" charset="-122"/>
                <a:ea typeface="微软雅黑" pitchFamily="34" charset="-122"/>
              </a:rPr>
              <a:t>3</a:t>
            </a:r>
            <a:r>
              <a:rPr lang="en-US" altLang="zh-CN" sz="1600" b="0" i="1" dirty="0">
                <a:solidFill>
                  <a:schemeClr val="bg1"/>
                </a:solidFill>
                <a:latin typeface="微软雅黑" pitchFamily="34" charset="-122"/>
                <a:ea typeface="微软雅黑" pitchFamily="34" charset="-122"/>
              </a:rPr>
              <a:t>、JavaScript</a:t>
            </a:r>
            <a:endParaRPr lang="zh-CN" altLang="en-US" sz="1600" b="0" i="1" dirty="0">
              <a:solidFill>
                <a:schemeClr val="bg1"/>
              </a:solidFill>
              <a:latin typeface="微软雅黑" pitchFamily="34" charset="-122"/>
              <a:ea typeface="微软雅黑" pitchFamily="34" charset="-122"/>
            </a:endParaRPr>
          </a:p>
        </p:txBody>
      </p:sp>
      <p:grpSp>
        <p:nvGrpSpPr>
          <p:cNvPr id="2" name="组合 10"/>
          <p:cNvGrpSpPr/>
          <p:nvPr userDrawn="1"/>
        </p:nvGrpSpPr>
        <p:grpSpPr>
          <a:xfrm>
            <a:off x="533400" y="742950"/>
            <a:ext cx="8534400" cy="76200"/>
            <a:chOff x="447412" y="813655"/>
            <a:chExt cx="12527557" cy="240392"/>
          </a:xfrm>
        </p:grpSpPr>
        <p:sp>
          <p:nvSpPr>
            <p:cNvPr id="13" name="任意多边形 12"/>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5"/>
          <p:cNvGrpSpPr/>
          <p:nvPr userDrawn="1"/>
        </p:nvGrpSpPr>
        <p:grpSpPr>
          <a:xfrm flipV="1">
            <a:off x="533400" y="4705355"/>
            <a:ext cx="8534400" cy="45719"/>
            <a:chOff x="447412" y="813655"/>
            <a:chExt cx="12527557" cy="240392"/>
          </a:xfrm>
        </p:grpSpPr>
        <p:sp>
          <p:nvSpPr>
            <p:cNvPr id="17" name="任意多边形 16"/>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325663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ctr" defTabSz="463550" rtl="0" eaLnBrk="0" fontAlgn="base" hangingPunct="0">
        <a:spcBef>
          <a:spcPct val="0"/>
        </a:spcBef>
        <a:spcAft>
          <a:spcPct val="0"/>
        </a:spcAft>
        <a:defRPr lang="zh-CN" altLang="zh-CN" sz="2800" b="1" dirty="0" smtClean="0">
          <a:solidFill>
            <a:schemeClr val="tx1"/>
          </a:solidFill>
          <a:latin typeface="微软雅黑" pitchFamily="34" charset="-122"/>
          <a:ea typeface="微软雅黑" pitchFamily="34" charset="-122"/>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p:titleStyle>
    <p:bodyStyle>
      <a:lvl1pPr marL="182563" indent="-182563" algn="l" defTabSz="1158875" rtl="0" eaLnBrk="0" fontAlgn="base" hangingPunct="0">
        <a:spcBef>
          <a:spcPct val="30000"/>
        </a:spcBef>
        <a:spcAft>
          <a:spcPct val="20000"/>
        </a:spcAft>
        <a:buClr>
          <a:srgbClr val="0000CC"/>
        </a:buClr>
        <a:buSzPct val="100000"/>
        <a:buFont typeface="Wingdings" pitchFamily="2" charset="2"/>
        <a:buChar char="l"/>
        <a:defRPr lang="en-GB" altLang="zh-CN" sz="2200" b="0" dirty="0" smtClean="0">
          <a:solidFill>
            <a:schemeClr val="tx1"/>
          </a:solidFill>
          <a:latin typeface="微软雅黑" pitchFamily="34" charset="-122"/>
          <a:ea typeface="微软雅黑" pitchFamily="34" charset="-122"/>
          <a:cs typeface="+mj-cs"/>
        </a:defRPr>
      </a:lvl1pPr>
      <a:lvl2pPr marL="533400" indent="-168275" algn="l" defTabSz="1158875" rtl="0" eaLnBrk="0" fontAlgn="base" hangingPunct="0">
        <a:spcBef>
          <a:spcPct val="20000"/>
        </a:spcBef>
        <a:spcAft>
          <a:spcPct val="0"/>
        </a:spcAft>
        <a:buClr>
          <a:srgbClr val="660066"/>
        </a:buClr>
        <a:buSzPct val="100000"/>
        <a:buFont typeface="Wingdings" pitchFamily="2" charset="2"/>
        <a:buChar char="n"/>
        <a:defRPr sz="2200" b="1">
          <a:solidFill>
            <a:schemeClr val="tx1"/>
          </a:solidFill>
          <a:latin typeface="微软雅黑" pitchFamily="34" charset="-122"/>
          <a:ea typeface="微软雅黑" pitchFamily="34" charset="-122"/>
        </a:defRPr>
      </a:lvl2pPr>
      <a:lvl3pPr marL="898525" indent="-182563" algn="l" defTabSz="1158875" rtl="0" eaLnBrk="0" fontAlgn="base" hangingPunct="0">
        <a:spcBef>
          <a:spcPct val="20000"/>
        </a:spcBef>
        <a:spcAft>
          <a:spcPct val="0"/>
        </a:spcAft>
        <a:buClr>
          <a:srgbClr val="800000"/>
        </a:buClr>
        <a:buSzPct val="100000"/>
        <a:buFont typeface="Wingdings" pitchFamily="2" charset="2"/>
        <a:buChar char="Ø"/>
        <a:defRPr sz="2000" b="1">
          <a:solidFill>
            <a:schemeClr val="tx1"/>
          </a:solidFill>
          <a:latin typeface="微软雅黑" pitchFamily="34" charset="-122"/>
          <a:ea typeface="微软雅黑" pitchFamily="34" charset="-122"/>
        </a:defRPr>
      </a:lvl3pPr>
      <a:lvl4pPr marL="1636713" indent="-228600" algn="l" defTabSz="1158875" rtl="0" eaLnBrk="0" fontAlgn="base" hangingPunct="0">
        <a:spcBef>
          <a:spcPct val="20000"/>
        </a:spcBef>
        <a:spcAft>
          <a:spcPct val="0"/>
        </a:spcAft>
        <a:buSzPct val="100000"/>
        <a:buChar char="–"/>
        <a:defRPr sz="2000" b="1">
          <a:solidFill>
            <a:schemeClr val="tx1"/>
          </a:solidFill>
          <a:latin typeface="+mn-lt"/>
        </a:defRPr>
      </a:lvl4pPr>
      <a:lvl5pPr marL="2057400" indent="-228600" algn="l" defTabSz="1158875" rtl="0" eaLnBrk="0" fontAlgn="base" hangingPunct="0">
        <a:spcBef>
          <a:spcPct val="20000"/>
        </a:spcBef>
        <a:spcAft>
          <a:spcPct val="0"/>
        </a:spcAft>
        <a:buSzPct val="100000"/>
        <a:buChar char="•"/>
        <a:defRPr sz="2000" b="1">
          <a:solidFill>
            <a:schemeClr val="tx1"/>
          </a:solidFill>
          <a:latin typeface="+mn-lt"/>
        </a:defRPr>
      </a:lvl5pPr>
      <a:lvl6pPr marL="2514600" indent="-228600" algn="l" defTabSz="1158875" rtl="0" eaLnBrk="0" fontAlgn="base" hangingPunct="0">
        <a:spcBef>
          <a:spcPct val="20000"/>
        </a:spcBef>
        <a:spcAft>
          <a:spcPct val="0"/>
        </a:spcAft>
        <a:buSzPct val="100000"/>
        <a:buChar char="•"/>
        <a:defRPr b="1">
          <a:solidFill>
            <a:schemeClr val="tx1"/>
          </a:solidFill>
          <a:latin typeface="+mn-lt"/>
        </a:defRPr>
      </a:lvl6pPr>
      <a:lvl7pPr marL="2971800" indent="-228600" algn="l" defTabSz="1158875" rtl="0" eaLnBrk="0" fontAlgn="base" hangingPunct="0">
        <a:spcBef>
          <a:spcPct val="20000"/>
        </a:spcBef>
        <a:spcAft>
          <a:spcPct val="0"/>
        </a:spcAft>
        <a:buSzPct val="100000"/>
        <a:buChar char="•"/>
        <a:defRPr b="1">
          <a:solidFill>
            <a:schemeClr val="tx1"/>
          </a:solidFill>
          <a:latin typeface="+mn-lt"/>
        </a:defRPr>
      </a:lvl7pPr>
      <a:lvl8pPr marL="3429000" indent="-228600" algn="l" defTabSz="1158875" rtl="0" eaLnBrk="0" fontAlgn="base" hangingPunct="0">
        <a:spcBef>
          <a:spcPct val="20000"/>
        </a:spcBef>
        <a:spcAft>
          <a:spcPct val="0"/>
        </a:spcAft>
        <a:buSzPct val="100000"/>
        <a:buChar char="•"/>
        <a:defRPr b="1">
          <a:solidFill>
            <a:schemeClr val="tx1"/>
          </a:solidFill>
          <a:latin typeface="+mn-lt"/>
        </a:defRPr>
      </a:lvl8pPr>
      <a:lvl9pPr marL="3886200" indent="-228600" algn="l" defTabSz="1158875" rtl="0" eaLnBrk="0" fontAlgn="base" hangingPunct="0">
        <a:spcBef>
          <a:spcPct val="20000"/>
        </a:spcBef>
        <a:spcAft>
          <a:spcPct val="0"/>
        </a:spcAft>
        <a:buSzPct val="100000"/>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ntv.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57150"/>
            <a:ext cx="7772400" cy="628650"/>
          </a:xfrm>
        </p:spPr>
        <p:txBody>
          <a:bodyPr/>
          <a:lstStyle/>
          <a:p>
            <a:r>
              <a:rPr lang="zh-CN" altLang="en-US" dirty="0"/>
              <a:t>第</a:t>
            </a:r>
            <a:r>
              <a:rPr lang="en-US" altLang="zh-CN" dirty="0"/>
              <a:t>6</a:t>
            </a:r>
            <a:r>
              <a:rPr lang="zh-CN" altLang="en-US" dirty="0"/>
              <a:t>章 图像与多媒体文件</a:t>
            </a:r>
          </a:p>
        </p:txBody>
      </p:sp>
      <p:pic>
        <p:nvPicPr>
          <p:cNvPr id="3076" name="Picture 4">
            <a:hlinkClick r:id="rId2"/>
          </p:cNvPr>
          <p:cNvPicPr>
            <a:picLocks noChangeAspect="1" noChangeArrowheads="1"/>
          </p:cNvPicPr>
          <p:nvPr/>
        </p:nvPicPr>
        <p:blipFill>
          <a:blip r:embed="rId3" cstate="print"/>
          <a:srcRect/>
          <a:stretch>
            <a:fillRect/>
          </a:stretch>
        </p:blipFill>
        <p:spPr bwMode="auto">
          <a:xfrm>
            <a:off x="990600" y="1543050"/>
            <a:ext cx="7785489" cy="2968856"/>
          </a:xfrm>
          <a:prstGeom prst="rect">
            <a:avLst/>
          </a:prstGeom>
          <a:noFill/>
          <a:ln w="25400" cap="flat" cmpd="sng">
            <a:noFill/>
            <a:miter lim="800000"/>
            <a:headEnd/>
            <a:tailEnd/>
          </a:ln>
          <a:effectLst>
            <a:outerShdw dist="107763" dir="2700000" algn="ctr" rotWithShape="0">
              <a:srgbClr val="000000">
                <a:alpha val="50000"/>
              </a:srgbClr>
            </a:outerShdw>
          </a:effectLst>
        </p:spPr>
      </p:pic>
      <p:sp>
        <p:nvSpPr>
          <p:cNvPr id="5" name="圆角矩形标注 4"/>
          <p:cNvSpPr/>
          <p:nvPr/>
        </p:nvSpPr>
        <p:spPr bwMode="auto">
          <a:xfrm>
            <a:off x="762000" y="999679"/>
            <a:ext cx="1447800" cy="571500"/>
          </a:xfrm>
          <a:prstGeom prst="wedgeRoundRectCallout">
            <a:avLst>
              <a:gd name="adj1" fmla="val 63356"/>
              <a:gd name="adj2" fmla="val 127619"/>
              <a:gd name="adj3" fmla="val 16667"/>
            </a:avLst>
          </a:prstGeom>
          <a:solidFill>
            <a:srgbClr val="3333FF"/>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chemeClr val="bg1"/>
                </a:solidFill>
                <a:effectLst/>
                <a:latin typeface="黑体" pitchFamily="2" charset="-122"/>
                <a:ea typeface="黑体" pitchFamily="2" charset="-122"/>
              </a:rPr>
              <a:t>这是图像</a:t>
            </a:r>
          </a:p>
        </p:txBody>
      </p:sp>
      <p:sp>
        <p:nvSpPr>
          <p:cNvPr id="6" name="圆角矩形标注 5"/>
          <p:cNvSpPr/>
          <p:nvPr/>
        </p:nvSpPr>
        <p:spPr bwMode="auto">
          <a:xfrm>
            <a:off x="838200" y="3143250"/>
            <a:ext cx="1371600" cy="742950"/>
          </a:xfrm>
          <a:prstGeom prst="wedgeRoundRectCallout">
            <a:avLst>
              <a:gd name="adj1" fmla="val 21024"/>
              <a:gd name="adj2" fmla="val 70015"/>
              <a:gd name="adj3" fmla="val 16667"/>
            </a:avLst>
          </a:prstGeom>
          <a:solidFill>
            <a:srgbClr val="3333FF"/>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chemeClr val="bg1"/>
                </a:solidFill>
                <a:effectLst/>
                <a:latin typeface="黑体" pitchFamily="2" charset="-122"/>
                <a:ea typeface="黑体" pitchFamily="2" charset="-122"/>
              </a:rPr>
              <a:t>这是媒体</a:t>
            </a:r>
            <a:endParaRPr kumimoji="0" lang="en-US" altLang="zh-CN" sz="2200" b="1" i="0" u="none" strike="noStrike" cap="none" normalizeH="0" baseline="0" dirty="0">
              <a:ln>
                <a:noFill/>
              </a:ln>
              <a:solidFill>
                <a:schemeClr val="bg1"/>
              </a:solidFill>
              <a:effectLst/>
              <a:latin typeface="黑体" pitchFamily="2" charset="-122"/>
              <a:ea typeface="黑体" pitchFamily="2" charset="-122"/>
            </a:endParaRPr>
          </a:p>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chemeClr val="bg1"/>
                </a:solidFill>
                <a:effectLst/>
                <a:latin typeface="黑体" pitchFamily="2" charset="-122"/>
                <a:ea typeface="黑体" pitchFamily="2" charset="-122"/>
              </a:rPr>
              <a:t>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2.77556E-17 -2.22222E-6 C 0.02899 0.07477 0.05851 0.14954 0.09653 0.17986 C 0.13472 0.21019 0.16476 0.19121 0.22882 0.18195 C 0.29288 0.17292 0.43247 0.09375 0.48073 0.12431 C 0.52917 0.15509 0.51337 0.32616 0.51927 0.36667 " pathEditMode="relative" rAng="0" ptsTypes="aaaaA">
                                      <p:cBhvr>
                                        <p:cTn id="6" dur="2000" fill="hold"/>
                                        <p:tgtEl>
                                          <p:spTgt spid="5"/>
                                        </p:tgtEl>
                                        <p:attrNameLst>
                                          <p:attrName>ppt_x</p:attrName>
                                          <p:attrName>ppt_y</p:attrName>
                                        </p:attrNameLst>
                                      </p:cBhvr>
                                      <p:rCtr x="26500" y="18300"/>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075 -0.02286 C -0.01632 -0.05868 0.04253 -0.09451 0.06718 -0.09296 C 0.09184 -0.09142 0.05434 -0.02749 0.07257 -0.01298 C 0.09062 0.00185 0.14218 -0.0068 0.17604 -0.00649 C 0.21007 -0.00556 0.24149 -0.01514 0.27604 -0.00927 C 0.31059 -0.00433 0.36545 0.01822 0.38333 0.02408 " pathEditMode="relative" rAng="0" ptsTypes="aaaaaA">
                                      <p:cBhvr>
                                        <p:cTn id="9" dur="2000" fill="hold"/>
                                        <p:tgtEl>
                                          <p:spTgt spid="6"/>
                                        </p:tgtEl>
                                        <p:attrNameLst>
                                          <p:attrName>ppt_x</p:attrName>
                                          <p:attrName>ppt_y</p:attrName>
                                        </p:attrNameLst>
                                      </p:cBhvr>
                                      <p:rCtr x="229" y="-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6.1.5 -6.1.6 </a:t>
            </a:r>
            <a:r>
              <a:rPr lang="zh-CN" altLang="en-US" dirty="0"/>
              <a:t>设置图像对齐方式及间距</a:t>
            </a:r>
          </a:p>
        </p:txBody>
      </p:sp>
      <p:graphicFrame>
        <p:nvGraphicFramePr>
          <p:cNvPr id="4" name="Group 202"/>
          <p:cNvGraphicFramePr>
            <a:graphicFrameLocks/>
          </p:cNvGraphicFramePr>
          <p:nvPr>
            <p:extLst>
              <p:ext uri="{D42A27DB-BD31-4B8C-83A1-F6EECF244321}">
                <p14:modId xmlns:p14="http://schemas.microsoft.com/office/powerpoint/2010/main" val="2960174461"/>
              </p:ext>
            </p:extLst>
          </p:nvPr>
        </p:nvGraphicFramePr>
        <p:xfrm>
          <a:off x="890986" y="2419354"/>
          <a:ext cx="7957344" cy="2004062"/>
        </p:xfrm>
        <a:graphic>
          <a:graphicData uri="http://schemas.openxmlformats.org/drawingml/2006/table">
            <a:tbl>
              <a:tblPr>
                <a:tableStyleId>{5DA37D80-6434-44D0-A028-1B22A696006F}</a:tableStyleId>
              </a:tblPr>
              <a:tblGrid>
                <a:gridCol w="1308467">
                  <a:extLst>
                    <a:ext uri="{9D8B030D-6E8A-4147-A177-3AD203B41FA5}">
                      <a16:colId xmlns:a16="http://schemas.microsoft.com/office/drawing/2014/main" val="20000"/>
                    </a:ext>
                  </a:extLst>
                </a:gridCol>
                <a:gridCol w="6648877">
                  <a:extLst>
                    <a:ext uri="{9D8B030D-6E8A-4147-A177-3AD203B41FA5}">
                      <a16:colId xmlns:a16="http://schemas.microsoft.com/office/drawing/2014/main" val="20001"/>
                    </a:ext>
                  </a:extLst>
                </a:gridCol>
              </a:tblGrid>
              <a:tr h="255514">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zh-CN" altLang="en-US" sz="1400" u="none" strike="noStrike" cap="none" normalizeH="0" baseline="0" dirty="0">
                          <a:ln>
                            <a:noFill/>
                          </a:ln>
                          <a:effectLst/>
                          <a:latin typeface="微软雅黑" pitchFamily="34" charset="-122"/>
                          <a:ea typeface="微软雅黑" pitchFamily="34" charset="-122"/>
                        </a:rPr>
                        <a:t>取值</a:t>
                      </a:r>
                      <a:endParaRPr kumimoji="0" lang="zh-CN" altLang="en-US" sz="14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zh-CN" altLang="en-US" sz="1400" u="none" strike="noStrike" cap="none" normalizeH="0" baseline="0" dirty="0">
                          <a:ln>
                            <a:noFill/>
                          </a:ln>
                          <a:effectLst/>
                          <a:latin typeface="微软雅黑" pitchFamily="34" charset="-122"/>
                          <a:ea typeface="微软雅黑" pitchFamily="34" charset="-122"/>
                        </a:rPr>
                        <a:t>说明</a:t>
                      </a:r>
                      <a:endParaRPr kumimoji="0" lang="zh-CN" altLang="en-US" sz="14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0"/>
                  </a:ext>
                </a:extLst>
              </a:tr>
              <a:tr h="298754">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400" u="none" strike="noStrike" cap="none" normalizeH="0" baseline="0" dirty="0">
                          <a:ln>
                            <a:noFill/>
                          </a:ln>
                          <a:effectLst/>
                          <a:latin typeface="微软雅黑" pitchFamily="34" charset="-122"/>
                          <a:ea typeface="微软雅黑" pitchFamily="34" charset="-122"/>
                        </a:rPr>
                        <a:t>top</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400" u="none" strike="noStrike" cap="none" normalizeH="0" baseline="0" dirty="0">
                          <a:ln>
                            <a:noFill/>
                          </a:ln>
                          <a:effectLst/>
                          <a:latin typeface="微软雅黑" pitchFamily="34" charset="-122"/>
                          <a:ea typeface="微软雅黑" pitchFamily="34" charset="-122"/>
                        </a:rPr>
                        <a:t>图像的顶端和当前行的文字顶端对齐，当前行高度相应扩大</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1"/>
                  </a:ext>
                </a:extLst>
              </a:tr>
              <a:tr h="298754">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400" u="none" strike="noStrike" cap="none" normalizeH="0" baseline="0" dirty="0">
                          <a:ln>
                            <a:noFill/>
                          </a:ln>
                          <a:effectLst/>
                          <a:latin typeface="微软雅黑" pitchFamily="34" charset="-122"/>
                          <a:ea typeface="微软雅黑" pitchFamily="34" charset="-122"/>
                        </a:rPr>
                        <a:t>middle</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400" u="none" strike="noStrike" cap="none" normalizeH="0" baseline="0" dirty="0">
                          <a:ln>
                            <a:noFill/>
                          </a:ln>
                          <a:effectLst/>
                          <a:latin typeface="微软雅黑" pitchFamily="34" charset="-122"/>
                          <a:ea typeface="微软雅黑" pitchFamily="34" charset="-122"/>
                        </a:rPr>
                        <a:t>图像水平中线和当前行的文字中线对齐，当前行高度相应扩大</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2"/>
                  </a:ext>
                </a:extLst>
              </a:tr>
              <a:tr h="298754">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400" u="none" strike="noStrike" cap="none" normalizeH="0" baseline="0" dirty="0">
                          <a:ln>
                            <a:noFill/>
                          </a:ln>
                          <a:effectLst/>
                          <a:latin typeface="微软雅黑" pitchFamily="34" charset="-122"/>
                          <a:ea typeface="微软雅黑" pitchFamily="34" charset="-122"/>
                        </a:rPr>
                        <a:t>bottom</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400" u="none" strike="noStrike" cap="none" normalizeH="0" baseline="0" dirty="0">
                          <a:ln>
                            <a:noFill/>
                          </a:ln>
                          <a:effectLst/>
                          <a:latin typeface="微软雅黑" pitchFamily="34" charset="-122"/>
                          <a:ea typeface="微软雅黑" pitchFamily="34" charset="-122"/>
                        </a:rPr>
                        <a:t>图像的底端和当前行的文字底端对齐，当前行高度相应扩大</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3"/>
                  </a:ext>
                </a:extLst>
              </a:tr>
              <a:tr h="292928">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400" u="none" strike="noStrike" cap="none" normalizeH="0" baseline="0" dirty="0">
                          <a:ln>
                            <a:noFill/>
                          </a:ln>
                          <a:effectLst/>
                          <a:latin typeface="微软雅黑" pitchFamily="34" charset="-122"/>
                          <a:ea typeface="微软雅黑" pitchFamily="34" charset="-122"/>
                        </a:rPr>
                        <a:t>left</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400" u="none" strike="noStrike" cap="none" normalizeH="0" baseline="0" dirty="0">
                          <a:ln>
                            <a:noFill/>
                          </a:ln>
                          <a:effectLst/>
                          <a:latin typeface="微软雅黑" pitchFamily="34" charset="-122"/>
                          <a:ea typeface="微软雅黑" pitchFamily="34" charset="-122"/>
                        </a:rPr>
                        <a:t>图像左对齐，浮动游离于文字之外，文字环绕图像周围，文字行高度没有任何变化</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4"/>
                  </a:ext>
                </a:extLst>
              </a:tr>
              <a:tr h="298754">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400" u="none" strike="noStrike" cap="none" normalizeH="0" baseline="0">
                          <a:ln>
                            <a:noFill/>
                          </a:ln>
                          <a:effectLst/>
                          <a:latin typeface="微软雅黑" pitchFamily="34" charset="-122"/>
                          <a:ea typeface="微软雅黑" pitchFamily="34" charset="-122"/>
                        </a:rPr>
                        <a:t>center</a:t>
                      </a:r>
                      <a:endParaRPr kumimoji="0" lang="en-US" altLang="zh-CN" sz="1400" b="0" i="0" u="none" strike="noStrike" cap="none" normalizeH="0" baseline="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400" u="none" strike="noStrike" cap="none" normalizeH="0" baseline="0" dirty="0">
                          <a:ln>
                            <a:noFill/>
                          </a:ln>
                          <a:effectLst/>
                          <a:latin typeface="微软雅黑" pitchFamily="34" charset="-122"/>
                          <a:ea typeface="微软雅黑" pitchFamily="34" charset="-122"/>
                        </a:rPr>
                        <a:t>图像中线和当前行的文字中线对齐，当前行高度相应扩大</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5"/>
                  </a:ext>
                </a:extLst>
              </a:tr>
              <a:tr h="237690">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400" u="none" strike="noStrike" cap="none" normalizeH="0" baseline="0">
                          <a:ln>
                            <a:noFill/>
                          </a:ln>
                          <a:effectLst/>
                          <a:latin typeface="微软雅黑" pitchFamily="34" charset="-122"/>
                          <a:ea typeface="微软雅黑" pitchFamily="34" charset="-122"/>
                        </a:rPr>
                        <a:t>right</a:t>
                      </a:r>
                      <a:endParaRPr kumimoji="0" lang="en-US" altLang="zh-CN" sz="1400" b="0" i="0" u="none" strike="noStrike" cap="none" normalizeH="0" baseline="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400" u="none" strike="noStrike" cap="none" normalizeH="0" baseline="0" dirty="0">
                          <a:ln>
                            <a:noFill/>
                          </a:ln>
                          <a:effectLst/>
                          <a:latin typeface="微软雅黑" pitchFamily="34" charset="-122"/>
                          <a:ea typeface="微软雅黑" pitchFamily="34" charset="-122"/>
                        </a:rPr>
                        <a:t>图像右对齐，浮动游离于文字之外，文字环绕图像周围，文字行高度没有任何变化</a:t>
                      </a: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6"/>
                  </a:ext>
                </a:extLst>
              </a:tr>
            </a:tbl>
          </a:graphicData>
        </a:graphic>
      </p:graphicFrame>
      <p:sp>
        <p:nvSpPr>
          <p:cNvPr id="8" name="矩形 7"/>
          <p:cNvSpPr/>
          <p:nvPr/>
        </p:nvSpPr>
        <p:spPr>
          <a:xfrm>
            <a:off x="685902" y="981031"/>
            <a:ext cx="8534176" cy="1163908"/>
          </a:xfrm>
          <a:prstGeom prst="rect">
            <a:avLst/>
          </a:prstGeom>
        </p:spPr>
        <p:txBody>
          <a:bodyPr wrap="square">
            <a:spAutoFit/>
          </a:bodyPr>
          <a:lstStyle/>
          <a:p>
            <a:pPr marL="285750" indent="-285750">
              <a:lnSpc>
                <a:spcPts val="2900"/>
              </a:lnSpc>
              <a:buClr>
                <a:schemeClr val="accent2"/>
              </a:buClr>
              <a:buFont typeface="Wingdings" panose="05000000000000000000" pitchFamily="2" charset="2"/>
              <a:buChar char="l"/>
            </a:pPr>
            <a:r>
              <a:rPr lang="zh-CN" altLang="en-US" sz="1800" b="0" dirty="0">
                <a:latin typeface="微软雅黑" panose="020B0503020204020204" pitchFamily="34" charset="-122"/>
                <a:ea typeface="微软雅黑" panose="020B0503020204020204" pitchFamily="34" charset="-122"/>
              </a:rPr>
              <a:t>基本语法：</a:t>
            </a:r>
            <a:endParaRPr lang="en-US" altLang="zh-CN" sz="1800" b="0" dirty="0">
              <a:latin typeface="微软雅黑" panose="020B0503020204020204" pitchFamily="34" charset="-122"/>
              <a:ea typeface="微软雅黑" panose="020B0503020204020204" pitchFamily="34" charset="-122"/>
            </a:endParaRPr>
          </a:p>
          <a:p>
            <a:pPr>
              <a:lnSpc>
                <a:spcPts val="2900"/>
              </a:lnSpc>
            </a:pPr>
            <a:r>
              <a:rPr lang="en-US" altLang="zh-CN" sz="1800" b="0" dirty="0">
                <a:solidFill>
                  <a:srgbClr val="FF0000"/>
                </a:solidFill>
                <a:latin typeface="微软雅黑" panose="020B0503020204020204" pitchFamily="34" charset="-122"/>
                <a:ea typeface="微软雅黑" panose="020B0503020204020204" pitchFamily="34" charset="-122"/>
              </a:rPr>
              <a:t>    </a:t>
            </a:r>
            <a:r>
              <a:rPr lang="en-US" altLang="zh-CN" sz="1600" b="0" dirty="0">
                <a:solidFill>
                  <a:srgbClr val="FF0000"/>
                </a:solidFill>
                <a:latin typeface="微软雅黑" panose="020B0503020204020204" pitchFamily="34" charset="-122"/>
                <a:ea typeface="微软雅黑" panose="020B0503020204020204" pitchFamily="34" charset="-122"/>
              </a:rPr>
              <a:t>&lt;</a:t>
            </a:r>
            <a:r>
              <a:rPr lang="en-US" altLang="zh-CN" sz="1600" b="0" dirty="0" err="1">
                <a:solidFill>
                  <a:srgbClr val="FF0000"/>
                </a:solidFill>
                <a:latin typeface="微软雅黑" panose="020B0503020204020204" pitchFamily="34" charset="-122"/>
                <a:ea typeface="微软雅黑" panose="020B0503020204020204" pitchFamily="34" charset="-122"/>
              </a:rPr>
              <a:t>img</a:t>
            </a:r>
            <a:r>
              <a:rPr lang="en-US" altLang="zh-CN" sz="1600" b="0" dirty="0">
                <a:solidFill>
                  <a:srgbClr val="FF0000"/>
                </a:solidFill>
                <a:latin typeface="微软雅黑" panose="020B0503020204020204" pitchFamily="34" charset="-122"/>
                <a:ea typeface="微软雅黑" panose="020B0503020204020204" pitchFamily="34" charset="-122"/>
              </a:rPr>
              <a:t> </a:t>
            </a:r>
            <a:r>
              <a:rPr lang="en-US" altLang="zh-CN" sz="1600" b="0" dirty="0" err="1">
                <a:solidFill>
                  <a:srgbClr val="FF0000"/>
                </a:solidFill>
                <a:latin typeface="微软雅黑" panose="020B0503020204020204" pitchFamily="34" charset="-122"/>
                <a:ea typeface="微软雅黑" panose="020B0503020204020204" pitchFamily="34" charset="-122"/>
              </a:rPr>
              <a:t>src</a:t>
            </a:r>
            <a:r>
              <a:rPr lang="en-US" altLang="zh-CN" sz="1600" b="0" dirty="0">
                <a:solidFill>
                  <a:srgbClr val="FF0000"/>
                </a:solidFill>
                <a:latin typeface="微软雅黑" panose="020B0503020204020204" pitchFamily="34" charset="-122"/>
                <a:ea typeface="微软雅黑" panose="020B0503020204020204" pitchFamily="34" charset="-122"/>
              </a:rPr>
              <a:t>=" URL " align="value"&gt;</a:t>
            </a:r>
          </a:p>
          <a:p>
            <a:pPr>
              <a:lnSpc>
                <a:spcPts val="2900"/>
              </a:lnSpc>
            </a:pPr>
            <a:r>
              <a:rPr lang="en-US" altLang="zh-CN" sz="1600" b="0" dirty="0">
                <a:solidFill>
                  <a:srgbClr val="FF0000"/>
                </a:solidFill>
                <a:latin typeface="微软雅黑" panose="020B0503020204020204" pitchFamily="34" charset="-122"/>
                <a:ea typeface="微软雅黑" panose="020B0503020204020204" pitchFamily="34" charset="-122"/>
              </a:rPr>
              <a:t>    &lt;</a:t>
            </a:r>
            <a:r>
              <a:rPr lang="en-US" altLang="zh-CN" sz="1600" b="0" dirty="0" err="1">
                <a:solidFill>
                  <a:srgbClr val="FF0000"/>
                </a:solidFill>
                <a:latin typeface="微软雅黑" panose="020B0503020204020204" pitchFamily="34" charset="-122"/>
                <a:ea typeface="微软雅黑" panose="020B0503020204020204" pitchFamily="34" charset="-122"/>
              </a:rPr>
              <a:t>img</a:t>
            </a:r>
            <a:r>
              <a:rPr lang="en-US" altLang="zh-CN" sz="1600" b="0" dirty="0">
                <a:solidFill>
                  <a:srgbClr val="FF0000"/>
                </a:solidFill>
                <a:latin typeface="微软雅黑" panose="020B0503020204020204" pitchFamily="34" charset="-122"/>
                <a:ea typeface="微软雅黑" panose="020B0503020204020204" pitchFamily="34" charset="-122"/>
              </a:rPr>
              <a:t> </a:t>
            </a:r>
            <a:r>
              <a:rPr lang="en-US" altLang="zh-CN" sz="1600" b="0" dirty="0" err="1">
                <a:solidFill>
                  <a:srgbClr val="FF0000"/>
                </a:solidFill>
                <a:latin typeface="微软雅黑" panose="020B0503020204020204" pitchFamily="34" charset="-122"/>
                <a:ea typeface="微软雅黑" panose="020B0503020204020204" pitchFamily="34" charset="-122"/>
              </a:rPr>
              <a:t>src</a:t>
            </a:r>
            <a:r>
              <a:rPr lang="en-US" altLang="zh-CN" sz="1600" b="0" dirty="0">
                <a:solidFill>
                  <a:srgbClr val="FF0000"/>
                </a:solidFill>
                <a:latin typeface="微软雅黑" panose="020B0503020204020204" pitchFamily="34" charset="-122"/>
                <a:ea typeface="微软雅黑" panose="020B0503020204020204" pitchFamily="34" charset="-122"/>
              </a:rPr>
              <a:t>="URL" </a:t>
            </a:r>
            <a:r>
              <a:rPr lang="en-US" altLang="zh-CN" sz="1600" b="0" dirty="0" err="1">
                <a:solidFill>
                  <a:srgbClr val="FF0000"/>
                </a:solidFill>
                <a:latin typeface="微软雅黑" panose="020B0503020204020204" pitchFamily="34" charset="-122"/>
                <a:ea typeface="微软雅黑" panose="020B0503020204020204" pitchFamily="34" charset="-122"/>
              </a:rPr>
              <a:t>hspace</a:t>
            </a:r>
            <a:r>
              <a:rPr lang="en-US" altLang="zh-CN" sz="1600" b="0" dirty="0">
                <a:solidFill>
                  <a:srgbClr val="FF0000"/>
                </a:solidFill>
                <a:latin typeface="微软雅黑" panose="020B0503020204020204" pitchFamily="34" charset="-122"/>
                <a:ea typeface="微软雅黑" panose="020B0503020204020204" pitchFamily="34" charset="-122"/>
              </a:rPr>
              <a:t>="</a:t>
            </a:r>
            <a:r>
              <a:rPr lang="zh-CN" altLang="en-US" sz="1600" b="0" dirty="0">
                <a:solidFill>
                  <a:srgbClr val="FF0000"/>
                </a:solidFill>
                <a:latin typeface="微软雅黑" panose="020B0503020204020204" pitchFamily="34" charset="-122"/>
                <a:ea typeface="微软雅黑" panose="020B0503020204020204" pitchFamily="34" charset="-122"/>
              </a:rPr>
              <a:t>水平间距数值</a:t>
            </a:r>
            <a:r>
              <a:rPr lang="en-US" altLang="zh-CN" sz="1600" b="0" dirty="0">
                <a:solidFill>
                  <a:srgbClr val="FF0000"/>
                </a:solidFill>
                <a:latin typeface="微软雅黑" panose="020B0503020204020204" pitchFamily="34" charset="-122"/>
                <a:ea typeface="微软雅黑" panose="020B0503020204020204" pitchFamily="34" charset="-122"/>
              </a:rPr>
              <a:t>" </a:t>
            </a:r>
            <a:r>
              <a:rPr lang="en-US" altLang="zh-CN" sz="1600" b="0" dirty="0" err="1">
                <a:solidFill>
                  <a:srgbClr val="FF0000"/>
                </a:solidFill>
                <a:latin typeface="微软雅黑" panose="020B0503020204020204" pitchFamily="34" charset="-122"/>
                <a:ea typeface="微软雅黑" panose="020B0503020204020204" pitchFamily="34" charset="-122"/>
              </a:rPr>
              <a:t>vspace</a:t>
            </a:r>
            <a:r>
              <a:rPr lang="en-US" altLang="zh-CN" sz="1600" b="0" dirty="0">
                <a:solidFill>
                  <a:srgbClr val="FF0000"/>
                </a:solidFill>
                <a:latin typeface="微软雅黑" panose="020B0503020204020204" pitchFamily="34" charset="-122"/>
                <a:ea typeface="微软雅黑" panose="020B0503020204020204" pitchFamily="34" charset="-122"/>
              </a:rPr>
              <a:t>="</a:t>
            </a:r>
            <a:r>
              <a:rPr lang="zh-CN" altLang="en-US" sz="1600" b="0" dirty="0">
                <a:solidFill>
                  <a:srgbClr val="FF0000"/>
                </a:solidFill>
                <a:latin typeface="微软雅黑" panose="020B0503020204020204" pitchFamily="34" charset="-122"/>
                <a:ea typeface="微软雅黑" panose="020B0503020204020204" pitchFamily="34" charset="-122"/>
              </a:rPr>
              <a:t>垂直间距数值</a:t>
            </a:r>
            <a:r>
              <a:rPr lang="en-US" altLang="zh-CN" sz="1600" b="0" dirty="0">
                <a:solidFill>
                  <a:srgbClr val="FF0000"/>
                </a:solidFill>
                <a:latin typeface="微软雅黑" panose="020B0503020204020204" pitchFamily="34" charset="-122"/>
                <a:ea typeface="微软雅黑" panose="020B0503020204020204" pitchFamily="34" charset="-122"/>
              </a:rPr>
              <a:t>"&gt;</a:t>
            </a:r>
            <a:endParaRPr lang="zh-CN" altLang="en-US" sz="1600"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6.1.7 </a:t>
            </a:r>
            <a:r>
              <a:rPr lang="zh-CN" altLang="en-US" dirty="0"/>
              <a:t>设置图像热区链接 </a:t>
            </a:r>
          </a:p>
        </p:txBody>
      </p:sp>
      <p:sp>
        <p:nvSpPr>
          <p:cNvPr id="120835" name="Rectangle 3"/>
          <p:cNvSpPr>
            <a:spLocks noGrp="1" noChangeArrowheads="1"/>
          </p:cNvSpPr>
          <p:nvPr>
            <p:ph idx="1"/>
          </p:nvPr>
        </p:nvSpPr>
        <p:spPr>
          <a:xfrm>
            <a:off x="533506" y="838142"/>
            <a:ext cx="8534176" cy="3943350"/>
          </a:xfrm>
        </p:spPr>
        <p:txBody>
          <a:bodyPr/>
          <a:lstStyle/>
          <a:p>
            <a:pPr>
              <a:lnSpc>
                <a:spcPts val="2900"/>
              </a:lnSpc>
            </a:pPr>
            <a:r>
              <a:rPr lang="zh-CN" altLang="en-US" sz="1800" dirty="0">
                <a:solidFill>
                  <a:srgbClr val="000000"/>
                </a:solidFill>
                <a:cs typeface="+mn-cs"/>
              </a:rPr>
              <a:t> 基本语法</a:t>
            </a:r>
          </a:p>
          <a:p>
            <a:pPr>
              <a:lnSpc>
                <a:spcPts val="2500"/>
              </a:lnSpc>
              <a:spcBef>
                <a:spcPts val="0"/>
              </a:spcBef>
              <a:spcAft>
                <a:spcPts val="0"/>
              </a:spcAft>
              <a:buNone/>
            </a:pPr>
            <a:r>
              <a:rPr lang="en-US" sz="1800" dirty="0">
                <a:solidFill>
                  <a:srgbClr val="FF0000"/>
                </a:solidFill>
              </a:rPr>
              <a:t>     &lt;img src="</a:t>
            </a:r>
            <a:r>
              <a:rPr lang="zh-CN" altLang="en-US" sz="1800" dirty="0">
                <a:solidFill>
                  <a:srgbClr val="FF0000"/>
                </a:solidFill>
              </a:rPr>
              <a:t>图片地址</a:t>
            </a:r>
            <a:r>
              <a:rPr lang="en-US" sz="1800" dirty="0">
                <a:solidFill>
                  <a:srgbClr val="FF0000"/>
                </a:solidFill>
              </a:rPr>
              <a:t>" </a:t>
            </a:r>
            <a:r>
              <a:rPr lang="en-US" sz="1800" dirty="0" err="1">
                <a:solidFill>
                  <a:srgbClr val="FF0000"/>
                </a:solidFill>
              </a:rPr>
              <a:t>usemap</a:t>
            </a:r>
            <a:r>
              <a:rPr lang="en-US" sz="1800" dirty="0">
                <a:solidFill>
                  <a:srgbClr val="FF0000"/>
                </a:solidFill>
              </a:rPr>
              <a:t>="#</a:t>
            </a:r>
            <a:r>
              <a:rPr lang="zh-CN" altLang="en-US" sz="1800" dirty="0">
                <a:solidFill>
                  <a:srgbClr val="FF0000"/>
                </a:solidFill>
              </a:rPr>
              <a:t>映射图片名称</a:t>
            </a:r>
            <a:r>
              <a:rPr lang="en-US" sz="1800" dirty="0">
                <a:solidFill>
                  <a:srgbClr val="FF0000"/>
                </a:solidFill>
              </a:rPr>
              <a:t>"&gt;</a:t>
            </a:r>
          </a:p>
          <a:p>
            <a:pPr>
              <a:lnSpc>
                <a:spcPts val="2500"/>
              </a:lnSpc>
              <a:spcBef>
                <a:spcPts val="0"/>
              </a:spcBef>
              <a:spcAft>
                <a:spcPts val="0"/>
              </a:spcAft>
              <a:buNone/>
            </a:pPr>
            <a:r>
              <a:rPr lang="en-US" sz="1800" dirty="0">
                <a:solidFill>
                  <a:srgbClr val="FF0000"/>
                </a:solidFill>
              </a:rPr>
              <a:t>     &lt;map name="</a:t>
            </a:r>
            <a:r>
              <a:rPr lang="zh-CN" altLang="en-US" sz="1800" dirty="0">
                <a:solidFill>
                  <a:srgbClr val="FF0000"/>
                </a:solidFill>
              </a:rPr>
              <a:t>映射图片名称</a:t>
            </a:r>
            <a:r>
              <a:rPr lang="en-US" sz="1800" dirty="0">
                <a:solidFill>
                  <a:srgbClr val="FF0000"/>
                </a:solidFill>
              </a:rPr>
              <a:t>"&gt;</a:t>
            </a:r>
          </a:p>
          <a:p>
            <a:pPr>
              <a:lnSpc>
                <a:spcPts val="2500"/>
              </a:lnSpc>
              <a:spcBef>
                <a:spcPts val="0"/>
              </a:spcBef>
              <a:spcAft>
                <a:spcPts val="0"/>
              </a:spcAft>
              <a:buNone/>
            </a:pPr>
            <a:r>
              <a:rPr lang="zh-CN" altLang="en-US" sz="1800" dirty="0">
                <a:solidFill>
                  <a:srgbClr val="FF0000"/>
                </a:solidFill>
              </a:rPr>
              <a:t>           </a:t>
            </a:r>
            <a:r>
              <a:rPr lang="en-US" sz="1800" dirty="0">
                <a:solidFill>
                  <a:srgbClr val="FF0000"/>
                </a:solidFill>
              </a:rPr>
              <a:t>&lt;area  shape="</a:t>
            </a:r>
            <a:r>
              <a:rPr lang="zh-CN" altLang="en-US" sz="1800" dirty="0">
                <a:solidFill>
                  <a:srgbClr val="FF0000"/>
                </a:solidFill>
              </a:rPr>
              <a:t>热区形状</a:t>
            </a:r>
            <a:r>
              <a:rPr lang="en-US" sz="1800" dirty="0">
                <a:solidFill>
                  <a:srgbClr val="FF0000"/>
                </a:solidFill>
              </a:rPr>
              <a:t>" </a:t>
            </a:r>
            <a:r>
              <a:rPr lang="en-US" sz="1800" dirty="0" err="1">
                <a:solidFill>
                  <a:srgbClr val="FF0000"/>
                </a:solidFill>
              </a:rPr>
              <a:t>coords</a:t>
            </a:r>
            <a:r>
              <a:rPr lang="en-US" sz="1800" dirty="0">
                <a:solidFill>
                  <a:srgbClr val="FF0000"/>
                </a:solidFill>
              </a:rPr>
              <a:t>="</a:t>
            </a:r>
            <a:r>
              <a:rPr lang="zh-CN" altLang="en-US" sz="1800" dirty="0">
                <a:solidFill>
                  <a:srgbClr val="FF0000"/>
                </a:solidFill>
              </a:rPr>
              <a:t>热区坐标</a:t>
            </a:r>
            <a:r>
              <a:rPr lang="en-US" sz="1800" dirty="0">
                <a:solidFill>
                  <a:srgbClr val="FF0000"/>
                </a:solidFill>
              </a:rPr>
              <a:t>" </a:t>
            </a:r>
            <a:r>
              <a:rPr lang="en-US" sz="1800" dirty="0" err="1">
                <a:solidFill>
                  <a:srgbClr val="FF0000"/>
                </a:solidFill>
              </a:rPr>
              <a:t>href</a:t>
            </a:r>
            <a:r>
              <a:rPr lang="en-US" sz="1800" dirty="0">
                <a:solidFill>
                  <a:srgbClr val="FF0000"/>
                </a:solidFill>
              </a:rPr>
              <a:t>="URL"&gt;</a:t>
            </a:r>
          </a:p>
          <a:p>
            <a:pPr>
              <a:lnSpc>
                <a:spcPts val="2500"/>
              </a:lnSpc>
              <a:spcBef>
                <a:spcPts val="0"/>
              </a:spcBef>
              <a:spcAft>
                <a:spcPts val="0"/>
              </a:spcAft>
              <a:buNone/>
            </a:pPr>
            <a:r>
              <a:rPr lang="en-US" sz="1800" dirty="0">
                <a:solidFill>
                  <a:srgbClr val="FF0000"/>
                </a:solidFill>
              </a:rPr>
              <a:t>     &lt;/map&gt;</a:t>
            </a:r>
          </a:p>
          <a:p>
            <a:pPr>
              <a:lnSpc>
                <a:spcPts val="2700"/>
              </a:lnSpc>
              <a:spcBef>
                <a:spcPts val="0"/>
              </a:spcBef>
              <a:spcAft>
                <a:spcPts val="0"/>
              </a:spcAft>
              <a:buNone/>
            </a:pPr>
            <a:r>
              <a:rPr lang="zh-CN" altLang="en-US" sz="1800" dirty="0"/>
              <a:t>   其中：</a:t>
            </a:r>
            <a:r>
              <a:rPr lang="en-US" sz="1800" dirty="0"/>
              <a:t>shape</a:t>
            </a:r>
            <a:r>
              <a:rPr lang="zh-CN" altLang="en-US" sz="1800" dirty="0"/>
              <a:t>：</a:t>
            </a:r>
            <a:r>
              <a:rPr lang="en-US" sz="1800" dirty="0" err="1"/>
              <a:t>rect</a:t>
            </a:r>
            <a:r>
              <a:rPr lang="en-US" sz="1800" dirty="0"/>
              <a:t>(</a:t>
            </a:r>
            <a:r>
              <a:rPr lang="zh-CN" altLang="en-US" sz="1800" dirty="0"/>
              <a:t>矩形</a:t>
            </a:r>
            <a:r>
              <a:rPr lang="en-US" sz="1800" dirty="0"/>
              <a:t>)、 circle (</a:t>
            </a:r>
            <a:r>
              <a:rPr lang="zh-CN" altLang="en-US" sz="1800" dirty="0"/>
              <a:t>圆形</a:t>
            </a:r>
            <a:r>
              <a:rPr lang="en-US" sz="1800" dirty="0"/>
              <a:t>)、 poly (</a:t>
            </a:r>
            <a:r>
              <a:rPr lang="zh-CN" altLang="en-US" sz="1800" dirty="0"/>
              <a:t>多边形</a:t>
            </a:r>
            <a:r>
              <a:rPr lang="en-US" sz="1800" dirty="0"/>
              <a:t>) ；</a:t>
            </a:r>
          </a:p>
          <a:p>
            <a:pPr>
              <a:lnSpc>
                <a:spcPts val="2700"/>
              </a:lnSpc>
              <a:spcBef>
                <a:spcPts val="0"/>
              </a:spcBef>
              <a:spcAft>
                <a:spcPts val="0"/>
              </a:spcAft>
              <a:buNone/>
            </a:pPr>
            <a:r>
              <a:rPr lang="en-US" sz="1800" dirty="0"/>
              <a:t>             </a:t>
            </a:r>
            <a:r>
              <a:rPr lang="en-US" sz="1800" dirty="0" err="1"/>
              <a:t>coords</a:t>
            </a:r>
            <a:r>
              <a:rPr lang="zh-CN" altLang="en-US" sz="1800" dirty="0"/>
              <a:t>与</a:t>
            </a:r>
            <a:r>
              <a:rPr lang="en-US" altLang="zh-CN" sz="1800" dirty="0"/>
              <a:t>shape</a:t>
            </a:r>
            <a:r>
              <a:rPr lang="zh-CN" altLang="en-US" sz="1800" dirty="0"/>
              <a:t>对应的坐标值：</a:t>
            </a:r>
            <a:endParaRPr lang="en-US" altLang="zh-CN" sz="1800" dirty="0"/>
          </a:p>
          <a:p>
            <a:pPr>
              <a:lnSpc>
                <a:spcPts val="2700"/>
              </a:lnSpc>
              <a:spcBef>
                <a:spcPts val="0"/>
              </a:spcBef>
              <a:spcAft>
                <a:spcPts val="0"/>
              </a:spcAft>
              <a:buNone/>
            </a:pPr>
            <a:r>
              <a:rPr lang="en-US" sz="1800" dirty="0"/>
              <a:t>             1</a:t>
            </a:r>
            <a:r>
              <a:rPr lang="zh-CN" altLang="en-US" sz="1800" dirty="0"/>
              <a:t>、</a:t>
            </a:r>
            <a:r>
              <a:rPr lang="en-US" sz="1800" dirty="0" err="1"/>
              <a:t>rect</a:t>
            </a:r>
            <a:r>
              <a:rPr lang="zh-CN" altLang="en-US" sz="1800" dirty="0"/>
              <a:t>：</a:t>
            </a:r>
            <a:r>
              <a:rPr lang="en-US" sz="1800" dirty="0"/>
              <a:t>x1,y1,x2,y2 (4 </a:t>
            </a:r>
            <a:r>
              <a:rPr lang="zh-CN" altLang="en-US" sz="1800" dirty="0"/>
              <a:t>个值</a:t>
            </a:r>
            <a:r>
              <a:rPr lang="en-US" sz="1800" dirty="0"/>
              <a:t>);</a:t>
            </a:r>
            <a:endParaRPr lang="en-US" altLang="zh-CN" sz="1800" dirty="0"/>
          </a:p>
          <a:p>
            <a:pPr>
              <a:lnSpc>
                <a:spcPts val="2700"/>
              </a:lnSpc>
              <a:spcBef>
                <a:spcPts val="0"/>
              </a:spcBef>
              <a:spcAft>
                <a:spcPts val="0"/>
              </a:spcAft>
              <a:buNone/>
            </a:pPr>
            <a:r>
              <a:rPr lang="en-US" sz="1800" dirty="0"/>
              <a:t>             2</a:t>
            </a:r>
            <a:r>
              <a:rPr lang="zh-CN" altLang="en-US" sz="1800" dirty="0"/>
              <a:t>、</a:t>
            </a:r>
            <a:r>
              <a:rPr lang="en-US" sz="1800" dirty="0"/>
              <a:t>circle </a:t>
            </a:r>
            <a:r>
              <a:rPr lang="zh-CN" altLang="en-US" sz="1800" dirty="0"/>
              <a:t>：</a:t>
            </a:r>
            <a:r>
              <a:rPr lang="en-US" sz="1800" dirty="0"/>
              <a:t>center-x</a:t>
            </a:r>
            <a:r>
              <a:rPr lang="zh-CN" altLang="en-US" sz="1800" dirty="0"/>
              <a:t>、</a:t>
            </a:r>
            <a:r>
              <a:rPr lang="en-US" sz="1800" dirty="0"/>
              <a:t>center-y</a:t>
            </a:r>
            <a:r>
              <a:rPr lang="zh-CN" altLang="en-US" sz="1800" dirty="0"/>
              <a:t>、</a:t>
            </a:r>
            <a:r>
              <a:rPr lang="en-US" sz="1800" dirty="0"/>
              <a:t>radius(3</a:t>
            </a:r>
            <a:r>
              <a:rPr lang="zh-CN" altLang="en-US" sz="1800" dirty="0"/>
              <a:t>个值</a:t>
            </a:r>
            <a:r>
              <a:rPr lang="en-US" sz="1800" dirty="0"/>
              <a:t>)</a:t>
            </a:r>
            <a:endParaRPr lang="en-US" altLang="zh-CN" sz="1800" dirty="0"/>
          </a:p>
          <a:p>
            <a:pPr>
              <a:lnSpc>
                <a:spcPts val="2700"/>
              </a:lnSpc>
              <a:spcBef>
                <a:spcPts val="0"/>
              </a:spcBef>
              <a:spcAft>
                <a:spcPts val="0"/>
              </a:spcAft>
              <a:buNone/>
            </a:pPr>
            <a:r>
              <a:rPr lang="en-US" sz="1800" dirty="0"/>
              <a:t>             3</a:t>
            </a:r>
            <a:r>
              <a:rPr lang="zh-CN" altLang="en-US" sz="1800" dirty="0"/>
              <a:t>、</a:t>
            </a:r>
            <a:r>
              <a:rPr lang="en-US" sz="1800" dirty="0"/>
              <a:t>poly </a:t>
            </a:r>
            <a:r>
              <a:rPr lang="zh-CN" altLang="en-US" sz="1800" dirty="0"/>
              <a:t>：（</a:t>
            </a:r>
            <a:r>
              <a:rPr lang="en-US" sz="1800" dirty="0"/>
              <a:t> </a:t>
            </a:r>
            <a:r>
              <a:rPr lang="en-US" sz="1800" u="sng" dirty="0">
                <a:solidFill>
                  <a:srgbClr val="FF0000"/>
                </a:solidFill>
              </a:rPr>
              <a:t>x1,y1</a:t>
            </a:r>
            <a:r>
              <a:rPr lang="en-US" sz="1800" dirty="0"/>
              <a:t>,x2,y2 ,…,</a:t>
            </a:r>
            <a:r>
              <a:rPr lang="en-US" sz="1800" dirty="0" err="1"/>
              <a:t>xi,yi</a:t>
            </a:r>
            <a:r>
              <a:rPr lang="en-US" sz="1800" dirty="0"/>
              <a:t>,…,xn,yn,</a:t>
            </a:r>
            <a:r>
              <a:rPr lang="en-US" sz="1800" u="sng" dirty="0">
                <a:solidFill>
                  <a:srgbClr val="FF0000"/>
                </a:solidFill>
              </a:rPr>
              <a:t>x1,y1</a:t>
            </a:r>
            <a:r>
              <a:rPr lang="zh-CN" altLang="en-US" sz="1800" dirty="0"/>
              <a:t>）</a:t>
            </a:r>
            <a:r>
              <a:rPr lang="en-US" altLang="zh-CN" sz="1800" dirty="0"/>
              <a:t>(</a:t>
            </a:r>
            <a:r>
              <a:rPr lang="zh-CN" altLang="en-US" sz="1800" dirty="0"/>
              <a:t>（</a:t>
            </a:r>
            <a:r>
              <a:rPr lang="en-US" altLang="zh-CN" sz="1800" dirty="0"/>
              <a:t>n+1</a:t>
            </a:r>
            <a:r>
              <a:rPr lang="zh-CN" altLang="en-US" sz="1800" dirty="0"/>
              <a:t>）</a:t>
            </a:r>
            <a:r>
              <a:rPr lang="en-US" altLang="zh-CN" sz="1800" dirty="0"/>
              <a:t>*2</a:t>
            </a:r>
            <a:r>
              <a:rPr lang="zh-CN" altLang="en-US" sz="1800" dirty="0"/>
              <a:t>个值，多边  </a:t>
            </a:r>
            <a:endParaRPr lang="en-US" altLang="zh-CN" sz="1800" dirty="0"/>
          </a:p>
          <a:p>
            <a:pPr>
              <a:lnSpc>
                <a:spcPts val="2700"/>
              </a:lnSpc>
              <a:spcBef>
                <a:spcPts val="0"/>
              </a:spcBef>
              <a:spcAft>
                <a:spcPts val="0"/>
              </a:spcAft>
              <a:buNone/>
            </a:pPr>
            <a:r>
              <a:rPr lang="en-US" altLang="zh-CN" sz="1800" dirty="0"/>
              <a:t>                               </a:t>
            </a:r>
            <a:r>
              <a:rPr lang="zh-CN" altLang="en-US" sz="1800" dirty="0"/>
              <a:t>形的顶点数</a:t>
            </a:r>
            <a:r>
              <a:rPr lang="en-US" altLang="zh-CN" sz="1800" dirty="0"/>
              <a:t>)</a:t>
            </a:r>
            <a:r>
              <a:rPr lang="zh-CN" altLang="en-US" sz="1800" dirty="0"/>
              <a:t>。</a:t>
            </a:r>
          </a:p>
          <a:p>
            <a:pPr>
              <a:buNone/>
            </a:pPr>
            <a:endParaRPr lang="zh-CN" altLang="zh-CN" dirty="0">
              <a:ea typeface="宋体" charset="-122"/>
            </a:endParaRPr>
          </a:p>
        </p:txBody>
      </p:sp>
    </p:spTree>
    <p:extLst>
      <p:ext uri="{BB962C8B-B14F-4D97-AF65-F5344CB8AC3E}">
        <p14:creationId xmlns:p14="http://schemas.microsoft.com/office/powerpoint/2010/main" val="328593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图像热区链接案例</a:t>
            </a:r>
          </a:p>
        </p:txBody>
      </p:sp>
      <p:sp>
        <p:nvSpPr>
          <p:cNvPr id="3" name="矩形 2"/>
          <p:cNvSpPr/>
          <p:nvPr/>
        </p:nvSpPr>
        <p:spPr>
          <a:xfrm>
            <a:off x="533507" y="771723"/>
            <a:ext cx="4495682" cy="3939540"/>
          </a:xfrm>
          <a:prstGeom prst="rect">
            <a:avLst/>
          </a:prstGeom>
        </p:spPr>
        <p:txBody>
          <a:bodyPr wrap="square">
            <a:spAutoFit/>
          </a:bodyPr>
          <a:lstStyle/>
          <a:p>
            <a:pPr>
              <a:lnSpc>
                <a:spcPts val="1500"/>
              </a:lnSpc>
            </a:pPr>
            <a:r>
              <a:rPr lang="en-US" altLang="zh-CN" sz="1400" dirty="0"/>
              <a:t>&lt;!-- edu_6_1_4.html --&gt;</a:t>
            </a:r>
          </a:p>
          <a:p>
            <a:pPr>
              <a:lnSpc>
                <a:spcPts val="1500"/>
              </a:lnSpc>
            </a:pPr>
            <a:r>
              <a:rPr lang="en-US" altLang="zh-CN" sz="1400" dirty="0"/>
              <a:t>&lt;html&gt;</a:t>
            </a:r>
          </a:p>
          <a:p>
            <a:pPr indent="174625">
              <a:lnSpc>
                <a:spcPts val="1500"/>
              </a:lnSpc>
            </a:pPr>
            <a:r>
              <a:rPr lang="en-US" altLang="zh-CN" sz="1400" dirty="0"/>
              <a:t>&lt;head&gt;</a:t>
            </a:r>
          </a:p>
          <a:p>
            <a:pPr indent="174625">
              <a:lnSpc>
                <a:spcPts val="1500"/>
              </a:lnSpc>
            </a:pPr>
            <a:r>
              <a:rPr lang="en-US" altLang="zh-CN" sz="1400" dirty="0"/>
              <a:t>   &lt;title&gt;</a:t>
            </a:r>
            <a:r>
              <a:rPr lang="zh-CN" altLang="en-US" sz="1400" dirty="0"/>
              <a:t>图像热区链接</a:t>
            </a:r>
            <a:r>
              <a:rPr lang="en-US" altLang="zh-CN" sz="1400" dirty="0"/>
              <a:t>&lt;/title&gt;</a:t>
            </a:r>
          </a:p>
          <a:p>
            <a:pPr indent="174625">
              <a:lnSpc>
                <a:spcPts val="1500"/>
              </a:lnSpc>
            </a:pPr>
            <a:r>
              <a:rPr lang="en-US" altLang="zh-CN" sz="1400" dirty="0"/>
              <a:t>&lt;/head&gt;</a:t>
            </a:r>
          </a:p>
          <a:p>
            <a:pPr indent="174625">
              <a:lnSpc>
                <a:spcPts val="1500"/>
              </a:lnSpc>
            </a:pPr>
            <a:r>
              <a:rPr lang="en-US" altLang="zh-CN" sz="1400" dirty="0"/>
              <a:t>&lt;body&gt;</a:t>
            </a:r>
          </a:p>
          <a:p>
            <a:pPr indent="449263">
              <a:lnSpc>
                <a:spcPts val="1500"/>
              </a:lnSpc>
            </a:pPr>
            <a:r>
              <a:rPr lang="en-US" altLang="zh-CN" sz="1400" dirty="0"/>
              <a:t>&lt;p&gt;</a:t>
            </a:r>
          </a:p>
          <a:p>
            <a:pPr indent="449263">
              <a:lnSpc>
                <a:spcPts val="1500"/>
              </a:lnSpc>
            </a:pPr>
            <a:r>
              <a:rPr lang="en-US" altLang="zh-CN" sz="1400" dirty="0"/>
              <a:t>&lt;a&gt;&lt;img src="tu.jpg" align="bottom" width="200" height="150" border="3" alt="</a:t>
            </a:r>
            <a:r>
              <a:rPr lang="zh-CN" altLang="en-US" sz="1400" dirty="0"/>
              <a:t>美女</a:t>
            </a:r>
            <a:r>
              <a:rPr lang="en-US" altLang="zh-CN" sz="1400" dirty="0"/>
              <a:t>" </a:t>
            </a:r>
            <a:r>
              <a:rPr lang="en-US" altLang="zh-CN" sz="1400" dirty="0" err="1"/>
              <a:t>usemap</a:t>
            </a:r>
            <a:r>
              <a:rPr lang="en-US" altLang="zh-CN" sz="1400" dirty="0"/>
              <a:t>="#girl"&gt;&lt;/a&gt;</a:t>
            </a:r>
          </a:p>
          <a:p>
            <a:pPr indent="449263">
              <a:lnSpc>
                <a:spcPts val="1500"/>
              </a:lnSpc>
            </a:pPr>
            <a:r>
              <a:rPr lang="en-US" altLang="zh-CN" sz="1400" dirty="0"/>
              <a:t>&lt;map name="girl"&gt;</a:t>
            </a:r>
          </a:p>
          <a:p>
            <a:pPr indent="449263">
              <a:lnSpc>
                <a:spcPts val="1500"/>
              </a:lnSpc>
            </a:pPr>
            <a:r>
              <a:rPr lang="en-US" altLang="zh-CN" sz="1400" dirty="0"/>
              <a:t>&lt;area shape="circle" </a:t>
            </a:r>
            <a:r>
              <a:rPr lang="en-US" altLang="zh-CN" sz="1400" dirty="0" err="1"/>
              <a:t>href</a:t>
            </a:r>
            <a:r>
              <a:rPr lang="en-US" altLang="zh-CN" sz="1400" dirty="0"/>
              <a:t>="http://www.baidu.com" </a:t>
            </a:r>
            <a:r>
              <a:rPr lang="en-US" altLang="zh-CN" sz="1400" dirty="0" err="1"/>
              <a:t>coords</a:t>
            </a:r>
            <a:r>
              <a:rPr lang="en-US" altLang="zh-CN" sz="1400" dirty="0"/>
              <a:t>="50,50,30" alt="</a:t>
            </a:r>
            <a:r>
              <a:rPr lang="zh-CN" altLang="en-US" sz="1400" dirty="0"/>
              <a:t>百度</a:t>
            </a:r>
            <a:r>
              <a:rPr lang="en-US" altLang="zh-CN" sz="1400" dirty="0"/>
              <a:t>"&gt;</a:t>
            </a:r>
          </a:p>
          <a:p>
            <a:pPr indent="449263">
              <a:lnSpc>
                <a:spcPts val="1500"/>
              </a:lnSpc>
            </a:pPr>
            <a:r>
              <a:rPr lang="en-US" altLang="zh-CN" sz="1400" dirty="0"/>
              <a:t>&lt;/map&gt;</a:t>
            </a:r>
          </a:p>
          <a:p>
            <a:pPr indent="449263">
              <a:lnSpc>
                <a:spcPts val="1500"/>
              </a:lnSpc>
            </a:pPr>
            <a:r>
              <a:rPr lang="en-US" altLang="zh-CN" sz="1400" dirty="0"/>
              <a:t>&lt;/p&gt;</a:t>
            </a:r>
          </a:p>
          <a:p>
            <a:pPr>
              <a:lnSpc>
                <a:spcPts val="1500"/>
              </a:lnSpc>
            </a:pPr>
            <a:r>
              <a:rPr lang="en-US" altLang="zh-CN" sz="1400" dirty="0"/>
              <a:t>&lt;/body&gt;</a:t>
            </a:r>
          </a:p>
          <a:p>
            <a:pPr>
              <a:lnSpc>
                <a:spcPts val="1500"/>
              </a:lnSpc>
            </a:pPr>
            <a:r>
              <a:rPr lang="en-US" altLang="zh-CN" sz="1400" dirty="0"/>
              <a:t>&lt;/html&gt;</a:t>
            </a:r>
            <a:endParaRPr lang="zh-CN" altLang="en-US" sz="1400" dirty="0"/>
          </a:p>
          <a:p>
            <a:pPr>
              <a:lnSpc>
                <a:spcPts val="1500"/>
              </a:lnSpc>
            </a:pPr>
            <a:r>
              <a:rPr lang="en-US" sz="1400" dirty="0"/>
              <a:t>   1.</a:t>
            </a:r>
            <a:r>
              <a:rPr lang="zh-CN" altLang="en-US" sz="1400" dirty="0"/>
              <a:t>单击圆形图像热区   </a:t>
            </a:r>
            <a:endParaRPr lang="en-US" altLang="zh-CN" sz="1400" dirty="0"/>
          </a:p>
          <a:p>
            <a:pPr>
              <a:lnSpc>
                <a:spcPts val="1500"/>
              </a:lnSpc>
            </a:pPr>
            <a:r>
              <a:rPr lang="en-US" altLang="zh-CN" sz="1400" dirty="0"/>
              <a:t>   2.</a:t>
            </a:r>
            <a:r>
              <a:rPr lang="zh-CN" altLang="en-US" sz="1400" dirty="0"/>
              <a:t>进入百度页面</a:t>
            </a:r>
            <a:endParaRPr lang="en-US" altLang="zh-CN" sz="1400" dirty="0"/>
          </a:p>
        </p:txBody>
      </p:sp>
      <p:pic>
        <p:nvPicPr>
          <p:cNvPr id="32770" name="Picture 2"/>
          <p:cNvPicPr>
            <a:picLocks noChangeAspect="1" noChangeArrowheads="1"/>
          </p:cNvPicPr>
          <p:nvPr/>
        </p:nvPicPr>
        <p:blipFill>
          <a:blip r:embed="rId2" cstate="print"/>
          <a:srcRect/>
          <a:stretch>
            <a:fillRect/>
          </a:stretch>
        </p:blipFill>
        <p:spPr bwMode="auto">
          <a:xfrm>
            <a:off x="5486376" y="971592"/>
            <a:ext cx="1704975" cy="1293019"/>
          </a:xfrm>
          <a:prstGeom prst="rect">
            <a:avLst/>
          </a:prstGeom>
          <a:noFill/>
        </p:spPr>
      </p:pic>
      <p:pic>
        <p:nvPicPr>
          <p:cNvPr id="32769" name="Picture 1"/>
          <p:cNvPicPr>
            <a:picLocks noChangeAspect="1" noChangeArrowheads="1"/>
          </p:cNvPicPr>
          <p:nvPr/>
        </p:nvPicPr>
        <p:blipFill>
          <a:blip r:embed="rId3" cstate="print"/>
          <a:srcRect/>
          <a:stretch>
            <a:fillRect/>
          </a:stretch>
        </p:blipFill>
        <p:spPr bwMode="auto">
          <a:xfrm>
            <a:off x="5410178" y="2800344"/>
            <a:ext cx="3190875" cy="1293019"/>
          </a:xfrm>
          <a:prstGeom prst="rect">
            <a:avLst/>
          </a:prstGeom>
          <a:noFill/>
        </p:spPr>
      </p:pic>
      <p:sp>
        <p:nvSpPr>
          <p:cNvPr id="32771" name="AutoShape 3"/>
          <p:cNvSpPr>
            <a:spLocks/>
          </p:cNvSpPr>
          <p:nvPr/>
        </p:nvSpPr>
        <p:spPr bwMode="auto">
          <a:xfrm>
            <a:off x="6629346" y="1504978"/>
            <a:ext cx="1257300" cy="222647"/>
          </a:xfrm>
          <a:prstGeom prst="callout2">
            <a:avLst>
              <a:gd name="adj1" fmla="val 38505"/>
              <a:gd name="adj2" fmla="val -6060"/>
              <a:gd name="adj3" fmla="val 38505"/>
              <a:gd name="adj4" fmla="val -29167"/>
              <a:gd name="adj5" fmla="val 108556"/>
              <a:gd name="adj6" fmla="val -5239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单击圆形图像热区</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32772" name="AutoShape 4"/>
          <p:cNvSpPr>
            <a:spLocks/>
          </p:cNvSpPr>
          <p:nvPr/>
        </p:nvSpPr>
        <p:spPr bwMode="auto">
          <a:xfrm>
            <a:off x="6934138" y="2343156"/>
            <a:ext cx="1028700" cy="222647"/>
          </a:xfrm>
          <a:prstGeom prst="callout2">
            <a:avLst>
              <a:gd name="adj1" fmla="val 38505"/>
              <a:gd name="adj2" fmla="val -7407"/>
              <a:gd name="adj3" fmla="val 38505"/>
              <a:gd name="adj4" fmla="val -33486"/>
              <a:gd name="adj5" fmla="val 430712"/>
              <a:gd name="adj6" fmla="val -4999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sz="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进入百度页面</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32773" name="Rectangle 5"/>
          <p:cNvSpPr>
            <a:spLocks noChangeArrowheads="1"/>
          </p:cNvSpPr>
          <p:nvPr/>
        </p:nvSpPr>
        <p:spPr bwMode="auto">
          <a:xfrm>
            <a:off x="0" y="-43993"/>
            <a:ext cx="184731"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6" name="Rectangle 8"/>
          <p:cNvSpPr>
            <a:spLocks noChangeArrowheads="1"/>
          </p:cNvSpPr>
          <p:nvPr/>
        </p:nvSpPr>
        <p:spPr bwMode="auto">
          <a:xfrm>
            <a:off x="0" y="127457"/>
            <a:ext cx="184731"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7" name="Rectangle 9"/>
          <p:cNvSpPr>
            <a:spLocks noChangeArrowheads="1"/>
          </p:cNvSpPr>
          <p:nvPr/>
        </p:nvSpPr>
        <p:spPr bwMode="auto">
          <a:xfrm>
            <a:off x="4415547" y="1435864"/>
            <a:ext cx="31290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a:ln>
                <a:noFill/>
              </a:ln>
              <a:solidFill>
                <a:schemeClr val="tx1"/>
              </a:solidFill>
              <a:effectLst/>
              <a:latin typeface="宋体" pitchFamily="2" charset="-122"/>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宋体" pitchFamily="2" charset="-122"/>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40977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t>6.2 滚动文字</a:t>
            </a:r>
          </a:p>
        </p:txBody>
      </p:sp>
      <p:sp>
        <p:nvSpPr>
          <p:cNvPr id="21507" name="Rectangle 3"/>
          <p:cNvSpPr>
            <a:spLocks noGrp="1" noChangeArrowheads="1"/>
          </p:cNvSpPr>
          <p:nvPr>
            <p:ph idx="1"/>
          </p:nvPr>
        </p:nvSpPr>
        <p:spPr>
          <a:xfrm>
            <a:off x="533506" y="829828"/>
            <a:ext cx="8534176" cy="3875466"/>
          </a:xfrm>
        </p:spPr>
        <p:txBody>
          <a:bodyPr/>
          <a:lstStyle/>
          <a:p>
            <a:pPr marL="457200" lvl="1">
              <a:lnSpc>
                <a:spcPts val="2800"/>
              </a:lnSpc>
              <a:spcBef>
                <a:spcPct val="30000"/>
              </a:spcBef>
              <a:spcAft>
                <a:spcPct val="20000"/>
              </a:spcAft>
              <a:buClr>
                <a:srgbClr val="0000CC"/>
              </a:buClr>
              <a:buNone/>
            </a:pPr>
            <a:r>
              <a:rPr lang="zh-CN" altLang="en-US" sz="1800" b="0" dirty="0">
                <a:solidFill>
                  <a:srgbClr val="000000"/>
                </a:solidFill>
                <a:cs typeface="+mn-cs"/>
              </a:rPr>
              <a:t>       要</a:t>
            </a:r>
            <a:r>
              <a:rPr lang="zh-CN" altLang="zh-CN" sz="1800" b="0" dirty="0">
                <a:solidFill>
                  <a:srgbClr val="000000"/>
                </a:solidFill>
                <a:cs typeface="+mn-cs"/>
              </a:rPr>
              <a:t>设计一个更加生动的网站还需要在网页中添加多媒体元素。多媒体元素还可以更好地体现设计者的个性，通常滚动文字可以增加文字的动态效果。</a:t>
            </a:r>
            <a:endParaRPr lang="en-US" altLang="zh-CN" sz="1800" b="0" dirty="0">
              <a:solidFill>
                <a:srgbClr val="000000"/>
              </a:solidFill>
              <a:cs typeface="+mn-cs"/>
            </a:endParaRPr>
          </a:p>
          <a:p>
            <a:pPr marL="0">
              <a:lnSpc>
                <a:spcPts val="2800"/>
              </a:lnSpc>
              <a:spcBef>
                <a:spcPts val="600"/>
              </a:spcBef>
              <a:spcAft>
                <a:spcPts val="600"/>
              </a:spcAft>
              <a:buNone/>
            </a:pPr>
            <a:r>
              <a:rPr lang="en-US" altLang="zh-CN" sz="2000" b="1" dirty="0"/>
              <a:t>6.2.1  </a:t>
            </a:r>
            <a:r>
              <a:rPr lang="zh-CN" altLang="zh-CN" sz="2000" b="1" dirty="0"/>
              <a:t>添加滚动文字</a:t>
            </a:r>
            <a:endParaRPr lang="en-US" altLang="zh-CN" sz="2000" b="1" dirty="0"/>
          </a:p>
          <a:p>
            <a:pPr marL="0">
              <a:lnSpc>
                <a:spcPts val="2800"/>
              </a:lnSpc>
              <a:spcBef>
                <a:spcPts val="0"/>
              </a:spcBef>
              <a:spcAft>
                <a:spcPts val="0"/>
              </a:spcAft>
              <a:buNone/>
            </a:pPr>
            <a:r>
              <a:rPr lang="en-US" altLang="zh-CN" sz="1800" dirty="0">
                <a:solidFill>
                  <a:srgbClr val="000000"/>
                </a:solidFill>
                <a:cs typeface="+mn-cs"/>
              </a:rPr>
              <a:t>       </a:t>
            </a:r>
            <a:r>
              <a:rPr lang="zh-CN" altLang="zh-CN" sz="1800" dirty="0">
                <a:solidFill>
                  <a:srgbClr val="000000"/>
                </a:solidFill>
                <a:cs typeface="+mn-cs"/>
              </a:rPr>
              <a:t>通过</a:t>
            </a:r>
            <a:r>
              <a:rPr lang="en-US" altLang="zh-CN" sz="1800" dirty="0">
                <a:solidFill>
                  <a:srgbClr val="FF0000"/>
                </a:solidFill>
                <a:cs typeface="+mn-cs"/>
              </a:rPr>
              <a:t>marquee</a:t>
            </a:r>
            <a:r>
              <a:rPr lang="zh-CN" altLang="zh-CN" sz="1800" dirty="0">
                <a:solidFill>
                  <a:srgbClr val="000000"/>
                </a:solidFill>
                <a:cs typeface="+mn-cs"/>
              </a:rPr>
              <a:t>标记可以添加滚动文字</a:t>
            </a:r>
            <a:r>
              <a:rPr lang="en-US" altLang="zh-CN" sz="1800" dirty="0">
                <a:solidFill>
                  <a:srgbClr val="000000"/>
                </a:solidFill>
                <a:cs typeface="+mn-cs"/>
              </a:rPr>
              <a:t>(</a:t>
            </a:r>
            <a:r>
              <a:rPr lang="zh-CN" altLang="zh-CN" sz="1800" dirty="0">
                <a:solidFill>
                  <a:srgbClr val="000000"/>
                </a:solidFill>
                <a:cs typeface="+mn-cs"/>
              </a:rPr>
              <a:t>内容</a:t>
            </a:r>
            <a:r>
              <a:rPr lang="en-US" altLang="zh-CN" sz="1800" dirty="0">
                <a:solidFill>
                  <a:srgbClr val="000000"/>
                </a:solidFill>
                <a:cs typeface="+mn-cs"/>
              </a:rPr>
              <a:t>)</a:t>
            </a:r>
            <a:r>
              <a:rPr lang="zh-CN" altLang="zh-CN" sz="1800" dirty="0">
                <a:solidFill>
                  <a:srgbClr val="000000"/>
                </a:solidFill>
                <a:cs typeface="+mn-cs"/>
              </a:rPr>
              <a:t>，增加动态效果</a:t>
            </a:r>
            <a:r>
              <a:rPr lang="zh-CN" altLang="en-US" sz="1800" dirty="0">
                <a:solidFill>
                  <a:srgbClr val="000000"/>
                </a:solidFill>
                <a:cs typeface="+mn-cs"/>
              </a:rPr>
              <a:t>，</a:t>
            </a:r>
            <a:r>
              <a:rPr lang="zh-CN" altLang="zh-CN" sz="1800" dirty="0">
                <a:solidFill>
                  <a:srgbClr val="000000"/>
                </a:solidFill>
                <a:cs typeface="+mn-cs"/>
              </a:rPr>
              <a:t>丰富网页内容。</a:t>
            </a:r>
            <a:r>
              <a:rPr lang="zh-CN" altLang="en-US" sz="1800" dirty="0">
                <a:solidFill>
                  <a:srgbClr val="000000"/>
                </a:solidFill>
                <a:cs typeface="+mn-cs"/>
              </a:rPr>
              <a:t> </a:t>
            </a:r>
            <a:endParaRPr lang="en-US" altLang="zh-CN" sz="1800" dirty="0">
              <a:solidFill>
                <a:srgbClr val="000000"/>
              </a:solidFill>
              <a:cs typeface="+mn-cs"/>
            </a:endParaRPr>
          </a:p>
          <a:p>
            <a:pPr>
              <a:lnSpc>
                <a:spcPts val="2800"/>
              </a:lnSpc>
            </a:pPr>
            <a:r>
              <a:rPr lang="en-US" altLang="zh-CN" sz="2000" dirty="0"/>
              <a:t> </a:t>
            </a:r>
            <a:r>
              <a:rPr lang="zh-CN" altLang="zh-CN" sz="2000" dirty="0"/>
              <a:t>基本语法</a:t>
            </a:r>
            <a:r>
              <a:rPr lang="zh-CN" altLang="en-US" sz="2000" dirty="0"/>
              <a:t>：</a:t>
            </a:r>
            <a:endParaRPr lang="en-US" altLang="zh-CN" sz="2000" dirty="0"/>
          </a:p>
          <a:p>
            <a:pPr marL="350837" lvl="1" indent="0">
              <a:lnSpc>
                <a:spcPts val="2400"/>
              </a:lnSpc>
              <a:buNone/>
            </a:pPr>
            <a:r>
              <a:rPr lang="en-US" altLang="zh-CN" sz="1600" b="0" dirty="0">
                <a:solidFill>
                  <a:srgbClr val="FF0000"/>
                </a:solidFill>
              </a:rPr>
              <a:t>&lt;marquee width="" height="" </a:t>
            </a:r>
            <a:r>
              <a:rPr lang="en-US" altLang="zh-CN" sz="1600" b="0" dirty="0" err="1">
                <a:solidFill>
                  <a:srgbClr val="FF0000"/>
                </a:solidFill>
              </a:rPr>
              <a:t>bgcolor</a:t>
            </a:r>
            <a:r>
              <a:rPr lang="en-US" altLang="zh-CN" sz="1600" b="0" dirty="0">
                <a:solidFill>
                  <a:srgbClr val="FF0000"/>
                </a:solidFill>
              </a:rPr>
              <a:t>="" direction="</a:t>
            </a:r>
            <a:r>
              <a:rPr lang="en-US" altLang="zh-CN" sz="1600" b="0" dirty="0" err="1">
                <a:solidFill>
                  <a:srgbClr val="FF0000"/>
                </a:solidFill>
              </a:rPr>
              <a:t>up|down|left|right</a:t>
            </a:r>
            <a:r>
              <a:rPr lang="en-US" altLang="zh-CN" sz="1600" b="0" dirty="0">
                <a:solidFill>
                  <a:srgbClr val="FF0000"/>
                </a:solidFill>
              </a:rPr>
              <a:t>" behavior="</a:t>
            </a:r>
            <a:r>
              <a:rPr lang="en-US" altLang="zh-CN" sz="1600" b="0" dirty="0" err="1">
                <a:solidFill>
                  <a:srgbClr val="FF0000"/>
                </a:solidFill>
              </a:rPr>
              <a:t>scroll|slide|alternate</a:t>
            </a:r>
            <a:r>
              <a:rPr lang="en-US" altLang="zh-CN" sz="1600" b="0" dirty="0">
                <a:solidFill>
                  <a:srgbClr val="FF0000"/>
                </a:solidFill>
              </a:rPr>
              <a:t>" </a:t>
            </a:r>
            <a:r>
              <a:rPr lang="en-US" altLang="zh-CN" sz="1600" b="0" dirty="0" err="1">
                <a:solidFill>
                  <a:srgbClr val="FF0000"/>
                </a:solidFill>
              </a:rPr>
              <a:t>hspace</a:t>
            </a:r>
            <a:r>
              <a:rPr lang="en-US" altLang="zh-CN" sz="1600" b="0" dirty="0">
                <a:solidFill>
                  <a:srgbClr val="FF0000"/>
                </a:solidFill>
              </a:rPr>
              <a:t>="" </a:t>
            </a:r>
            <a:r>
              <a:rPr lang="en-US" altLang="zh-CN" sz="1600" b="0" dirty="0" err="1">
                <a:solidFill>
                  <a:srgbClr val="FF0000"/>
                </a:solidFill>
              </a:rPr>
              <a:t>vspace</a:t>
            </a:r>
            <a:r>
              <a:rPr lang="en-US" altLang="zh-CN" sz="1600" b="0" dirty="0">
                <a:solidFill>
                  <a:srgbClr val="FF0000"/>
                </a:solidFill>
              </a:rPr>
              <a:t>="" </a:t>
            </a:r>
            <a:r>
              <a:rPr lang="en-US" altLang="zh-CN" sz="1600" b="0" dirty="0" err="1">
                <a:solidFill>
                  <a:srgbClr val="FF0000"/>
                </a:solidFill>
              </a:rPr>
              <a:t>scrollamount</a:t>
            </a:r>
            <a:r>
              <a:rPr lang="en-US" altLang="zh-CN" sz="1600" b="0" dirty="0">
                <a:solidFill>
                  <a:srgbClr val="FF0000"/>
                </a:solidFill>
              </a:rPr>
              <a:t>="" </a:t>
            </a:r>
            <a:r>
              <a:rPr lang="en-US" altLang="zh-CN" sz="1600" b="0" dirty="0" err="1">
                <a:solidFill>
                  <a:srgbClr val="FF0000"/>
                </a:solidFill>
              </a:rPr>
              <a:t>scrolldelay</a:t>
            </a:r>
            <a:r>
              <a:rPr lang="en-US" altLang="zh-CN" sz="1600" b="0" dirty="0">
                <a:solidFill>
                  <a:srgbClr val="FF0000"/>
                </a:solidFill>
              </a:rPr>
              <a:t>="" loop="" </a:t>
            </a:r>
            <a:r>
              <a:rPr lang="en-US" altLang="zh-CN" sz="1600" b="0" dirty="0" err="1">
                <a:solidFill>
                  <a:srgbClr val="FF0000"/>
                </a:solidFill>
              </a:rPr>
              <a:t>onmouseover</a:t>
            </a:r>
            <a:r>
              <a:rPr lang="en-US" altLang="zh-CN" sz="1600" b="0" dirty="0">
                <a:solidFill>
                  <a:srgbClr val="FF0000"/>
                </a:solidFill>
              </a:rPr>
              <a:t>="</a:t>
            </a:r>
            <a:r>
              <a:rPr lang="en-US" altLang="zh-CN" sz="1600" b="0" dirty="0" err="1">
                <a:solidFill>
                  <a:srgbClr val="FF0000"/>
                </a:solidFill>
              </a:rPr>
              <a:t>this.stop</a:t>
            </a:r>
            <a:r>
              <a:rPr lang="en-US" altLang="zh-CN" sz="1600" b="0" dirty="0">
                <a:solidFill>
                  <a:srgbClr val="FF0000"/>
                </a:solidFill>
              </a:rPr>
              <a:t>()" </a:t>
            </a:r>
            <a:r>
              <a:rPr lang="en-US" altLang="zh-CN" sz="1600" b="0" dirty="0" err="1">
                <a:solidFill>
                  <a:srgbClr val="FF0000"/>
                </a:solidFill>
              </a:rPr>
              <a:t>onMouseOut</a:t>
            </a:r>
            <a:r>
              <a:rPr lang="en-US" altLang="zh-CN" sz="1600" b="0" dirty="0">
                <a:solidFill>
                  <a:srgbClr val="FF0000"/>
                </a:solidFill>
              </a:rPr>
              <a:t>="</a:t>
            </a:r>
            <a:r>
              <a:rPr lang="en-US" altLang="zh-CN" sz="1600" b="0" dirty="0" err="1">
                <a:solidFill>
                  <a:srgbClr val="FF0000"/>
                </a:solidFill>
              </a:rPr>
              <a:t>this.start</a:t>
            </a:r>
            <a:r>
              <a:rPr lang="en-US" altLang="zh-CN" sz="1600" b="0" dirty="0">
                <a:solidFill>
                  <a:srgbClr val="FF0000"/>
                </a:solidFill>
              </a:rPr>
              <a:t>()"&gt;</a:t>
            </a:r>
          </a:p>
          <a:p>
            <a:pPr marL="350837" lvl="1" indent="0">
              <a:lnSpc>
                <a:spcPts val="2400"/>
              </a:lnSpc>
              <a:buNone/>
            </a:pPr>
            <a:r>
              <a:rPr lang="en-US" altLang="zh-CN" sz="1600" b="0" dirty="0">
                <a:solidFill>
                  <a:srgbClr val="FF0000"/>
                </a:solidFill>
              </a:rPr>
              <a:t>     </a:t>
            </a:r>
            <a:r>
              <a:rPr lang="zh-CN" altLang="zh-CN" sz="1600" b="0" dirty="0">
                <a:solidFill>
                  <a:srgbClr val="FF0000"/>
                </a:solidFill>
              </a:rPr>
              <a:t>滚动内容</a:t>
            </a:r>
            <a:endParaRPr lang="en-US" altLang="zh-CN" sz="1600" b="0" dirty="0">
              <a:solidFill>
                <a:srgbClr val="FF0000"/>
              </a:solidFill>
            </a:endParaRPr>
          </a:p>
          <a:p>
            <a:pPr marL="350837" lvl="1" indent="0">
              <a:lnSpc>
                <a:spcPts val="2400"/>
              </a:lnSpc>
              <a:buNone/>
            </a:pPr>
            <a:r>
              <a:rPr lang="en-US" altLang="zh-CN" sz="1600" b="0" dirty="0">
                <a:solidFill>
                  <a:srgbClr val="FF0000"/>
                </a:solidFill>
              </a:rPr>
              <a:t>&lt;/marquee&gt;</a:t>
            </a:r>
            <a:endParaRPr lang="zh-CN" altLang="zh-CN" sz="1600" b="0" dirty="0">
              <a:solidFill>
                <a:srgbClr val="FF0000"/>
              </a:solidFill>
            </a:endParaRPr>
          </a:p>
          <a:p>
            <a:pPr>
              <a:buNone/>
            </a:pPr>
            <a:endParaRPr lang="en-US" altLang="zh-CN" dirty="0"/>
          </a:p>
          <a:p>
            <a:pPr>
              <a:buNone/>
            </a:pPr>
            <a:endParaRPr lang="zh-CN" altLang="zh-CN" b="0" dirty="0"/>
          </a:p>
        </p:txBody>
      </p:sp>
    </p:spTree>
    <p:extLst>
      <p:ext uri="{BB962C8B-B14F-4D97-AF65-F5344CB8AC3E}">
        <p14:creationId xmlns:p14="http://schemas.microsoft.com/office/powerpoint/2010/main" val="328055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t>6.2.1  </a:t>
            </a:r>
            <a:r>
              <a:rPr lang="zh-CN" altLang="zh-CN" dirty="0"/>
              <a:t>添加滚动文字</a:t>
            </a:r>
            <a:r>
              <a:rPr lang="zh-CN" altLang="en-US" dirty="0"/>
              <a:t> </a:t>
            </a:r>
          </a:p>
        </p:txBody>
      </p:sp>
      <p:sp>
        <p:nvSpPr>
          <p:cNvPr id="24579" name="Rectangle 3"/>
          <p:cNvSpPr>
            <a:spLocks noGrp="1" noChangeArrowheads="1"/>
          </p:cNvSpPr>
          <p:nvPr>
            <p:ph idx="1"/>
          </p:nvPr>
        </p:nvSpPr>
        <p:spPr>
          <a:xfrm>
            <a:off x="533506" y="810817"/>
            <a:ext cx="8534176" cy="3246795"/>
          </a:xfrm>
        </p:spPr>
        <p:txBody>
          <a:bodyPr/>
          <a:lstStyle/>
          <a:p>
            <a:pPr>
              <a:lnSpc>
                <a:spcPts val="3200"/>
              </a:lnSpc>
              <a:spcBef>
                <a:spcPts val="0"/>
              </a:spcBef>
              <a:spcAft>
                <a:spcPts val="0"/>
              </a:spcAft>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语法说明</a:t>
            </a:r>
          </a:p>
          <a:p>
            <a:pPr lvl="1">
              <a:lnSpc>
                <a:spcPts val="3200"/>
              </a:lnSpc>
              <a:spcBef>
                <a:spcPts val="0"/>
              </a:spcBef>
              <a:spcAft>
                <a:spcPts val="0"/>
              </a:spcAft>
            </a:pPr>
            <a:r>
              <a:rPr lang="en-US" altLang="zh-CN" sz="1800" b="0" dirty="0">
                <a:latin typeface="微软雅黑" panose="020B0503020204020204" pitchFamily="34" charset="-122"/>
                <a:ea typeface="微软雅黑" panose="020B0503020204020204" pitchFamily="34" charset="-122"/>
              </a:rPr>
              <a:t>marquee</a:t>
            </a:r>
            <a:r>
              <a:rPr lang="zh-CN" altLang="zh-CN" sz="1800" b="0" dirty="0">
                <a:latin typeface="微软雅黑" panose="020B0503020204020204" pitchFamily="34" charset="-122"/>
                <a:ea typeface="微软雅黑" panose="020B0503020204020204" pitchFamily="34" charset="-122"/>
              </a:rPr>
              <a:t>标记是</a:t>
            </a:r>
            <a:r>
              <a:rPr lang="zh-CN" altLang="en-US" sz="1800" b="0" dirty="0"/>
              <a:t>双</a:t>
            </a:r>
            <a:r>
              <a:rPr lang="en-US" altLang="zh-CN" sz="1800" b="0" dirty="0"/>
              <a:t>(</a:t>
            </a:r>
            <a:r>
              <a:rPr lang="zh-CN" altLang="zh-CN" sz="1800" b="0" dirty="0">
                <a:latin typeface="微软雅黑" panose="020B0503020204020204" pitchFamily="34" charset="-122"/>
                <a:ea typeface="微软雅黑" panose="020B0503020204020204" pitchFamily="34" charset="-122"/>
              </a:rPr>
              <a:t>成对</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标记，以</a:t>
            </a:r>
            <a:r>
              <a:rPr lang="en-US" altLang="zh-CN" sz="1800" b="0" dirty="0">
                <a:latin typeface="微软雅黑" panose="020B0503020204020204" pitchFamily="34" charset="-122"/>
                <a:ea typeface="微软雅黑" panose="020B0503020204020204" pitchFamily="34" charset="-122"/>
              </a:rPr>
              <a:t>&lt;marquee&gt;</a:t>
            </a:r>
            <a:r>
              <a:rPr lang="zh-CN" altLang="zh-CN" sz="1800" b="0" dirty="0">
                <a:latin typeface="微软雅黑" panose="020B0503020204020204" pitchFamily="34" charset="-122"/>
                <a:ea typeface="微软雅黑" panose="020B0503020204020204" pitchFamily="34" charset="-122"/>
              </a:rPr>
              <a:t>开始，以</a:t>
            </a:r>
            <a:r>
              <a:rPr lang="en-US" altLang="zh-CN" sz="1800" b="0" dirty="0">
                <a:latin typeface="微软雅黑" panose="020B0503020204020204" pitchFamily="34" charset="-122"/>
                <a:ea typeface="微软雅黑" panose="020B0503020204020204" pitchFamily="34" charset="-122"/>
              </a:rPr>
              <a:t>&lt;/marquee&gt;</a:t>
            </a:r>
            <a:r>
              <a:rPr lang="zh-CN" altLang="zh-CN" sz="1800" b="0" dirty="0">
                <a:latin typeface="微软雅黑" panose="020B0503020204020204" pitchFamily="34" charset="-122"/>
                <a:ea typeface="微软雅黑" panose="020B0503020204020204" pitchFamily="34" charset="-122"/>
              </a:rPr>
              <a:t>结束，将需要滚动的内容放到</a:t>
            </a:r>
            <a:r>
              <a:rPr lang="en-US" altLang="zh-CN" sz="1800" b="0" dirty="0">
                <a:latin typeface="微软雅黑" panose="020B0503020204020204" pitchFamily="34" charset="-122"/>
                <a:ea typeface="微软雅黑" panose="020B0503020204020204" pitchFamily="34" charset="-122"/>
              </a:rPr>
              <a:t>marquee</a:t>
            </a:r>
            <a:r>
              <a:rPr lang="zh-CN" altLang="zh-CN" sz="1800" b="0" dirty="0">
                <a:latin typeface="微软雅黑" panose="020B0503020204020204" pitchFamily="34" charset="-122"/>
                <a:ea typeface="微软雅黑" panose="020B0503020204020204" pitchFamily="34" charset="-122"/>
              </a:rPr>
              <a:t>标记之间，同时也可设置滚动内容的样式。</a:t>
            </a:r>
          </a:p>
          <a:p>
            <a:pPr lvl="1">
              <a:lnSpc>
                <a:spcPts val="3200"/>
              </a:lnSpc>
              <a:spcBef>
                <a:spcPts val="0"/>
              </a:spcBef>
              <a:spcAft>
                <a:spcPts val="0"/>
              </a:spcAft>
            </a:pPr>
            <a:r>
              <a:rPr lang="en-US" altLang="zh-CN" sz="1800" b="0" dirty="0">
                <a:latin typeface="微软雅黑" panose="020B0503020204020204" pitchFamily="34" charset="-122"/>
                <a:ea typeface="微软雅黑" panose="020B0503020204020204" pitchFamily="34" charset="-122"/>
              </a:rPr>
              <a:t>marquee</a:t>
            </a:r>
            <a:r>
              <a:rPr lang="zh-CN" altLang="zh-CN" sz="1800" b="0" dirty="0">
                <a:latin typeface="微软雅黑" panose="020B0503020204020204" pitchFamily="34" charset="-122"/>
                <a:ea typeface="微软雅黑" panose="020B0503020204020204" pitchFamily="34" charset="-122"/>
              </a:rPr>
              <a:t>标记中</a:t>
            </a:r>
            <a:r>
              <a:rPr lang="zh-CN" altLang="en-US" sz="1800" b="0" dirty="0"/>
              <a:t>设置</a:t>
            </a:r>
            <a:r>
              <a:rPr lang="en-US" altLang="zh-CN" sz="1800" b="0" dirty="0" err="1">
                <a:latin typeface="微软雅黑" panose="020B0503020204020204" pitchFamily="34" charset="-122"/>
                <a:ea typeface="微软雅黑" panose="020B0503020204020204" pitchFamily="34" charset="-122"/>
              </a:rPr>
              <a:t>onMouseOver</a:t>
            </a:r>
            <a:r>
              <a:rPr lang="en-US" altLang="zh-CN" sz="1800" b="0" dirty="0">
                <a:latin typeface="微软雅黑" panose="020B0503020204020204" pitchFamily="34" charset="-122"/>
                <a:ea typeface="微软雅黑" panose="020B0503020204020204" pitchFamily="34" charset="-122"/>
              </a:rPr>
              <a:t>=“</a:t>
            </a:r>
            <a:r>
              <a:rPr lang="en-US" altLang="zh-CN" sz="1800" b="0" dirty="0" err="1">
                <a:latin typeface="微软雅黑" panose="020B0503020204020204" pitchFamily="34" charset="-122"/>
                <a:ea typeface="微软雅黑" panose="020B0503020204020204" pitchFamily="34" charset="-122"/>
              </a:rPr>
              <a:t>this.stop</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属性值对的作用是当光标移动到滚动文字区域时，滚动内容将暂停滚动；</a:t>
            </a:r>
            <a:r>
              <a:rPr lang="zh-CN" altLang="en-US" sz="1800" b="0" dirty="0">
                <a:latin typeface="微软雅黑" panose="020B0503020204020204" pitchFamily="34" charset="-122"/>
                <a:ea typeface="微软雅黑" panose="020B0503020204020204" pitchFamily="34" charset="-122"/>
              </a:rPr>
              <a:t>设置</a:t>
            </a:r>
            <a:r>
              <a:rPr lang="en-US" altLang="zh-CN" sz="1800" b="0" dirty="0" err="1">
                <a:latin typeface="微软雅黑" panose="020B0503020204020204" pitchFamily="34" charset="-122"/>
                <a:ea typeface="微软雅黑" panose="020B0503020204020204" pitchFamily="34" charset="-122"/>
              </a:rPr>
              <a:t>onMouseOut</a:t>
            </a:r>
            <a:r>
              <a:rPr lang="en-US" altLang="zh-CN" sz="1800" b="0" dirty="0">
                <a:latin typeface="微软雅黑" panose="020B0503020204020204" pitchFamily="34" charset="-122"/>
                <a:ea typeface="微软雅黑" panose="020B0503020204020204" pitchFamily="34" charset="-122"/>
              </a:rPr>
              <a:t>="</a:t>
            </a:r>
            <a:r>
              <a:rPr lang="en-US" altLang="zh-CN" sz="1800" b="0" dirty="0" err="1">
                <a:latin typeface="微软雅黑" panose="020B0503020204020204" pitchFamily="34" charset="-122"/>
                <a:ea typeface="微软雅黑" panose="020B0503020204020204" pitchFamily="34" charset="-122"/>
              </a:rPr>
              <a:t>this.start</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属性值对的作用是当鼠标移出滚动文字区域时，滚动内容将继续滚动。</a:t>
            </a:r>
          </a:p>
        </p:txBody>
      </p:sp>
    </p:spTree>
    <p:extLst>
      <p:ext uri="{BB962C8B-B14F-4D97-AF65-F5344CB8AC3E}">
        <p14:creationId xmlns:p14="http://schemas.microsoft.com/office/powerpoint/2010/main" val="186489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zh-CN" dirty="0"/>
              <a:t>添加滚动文字</a:t>
            </a:r>
            <a:r>
              <a:rPr lang="zh-CN" altLang="en-US" dirty="0"/>
              <a:t>案例</a:t>
            </a:r>
            <a:endParaRPr lang="zh-CN" altLang="en-US" sz="2000" dirty="0"/>
          </a:p>
        </p:txBody>
      </p:sp>
      <p:sp>
        <p:nvSpPr>
          <p:cNvPr id="4" name="内容占位符 3"/>
          <p:cNvSpPr>
            <a:spLocks noGrp="1"/>
          </p:cNvSpPr>
          <p:nvPr>
            <p:ph idx="1"/>
          </p:nvPr>
        </p:nvSpPr>
        <p:spPr>
          <a:xfrm>
            <a:off x="533506" y="819196"/>
            <a:ext cx="4114692" cy="3733702"/>
          </a:xfrm>
        </p:spPr>
        <p:txBody>
          <a:bodyPr/>
          <a:lstStyle/>
          <a:p>
            <a:pPr>
              <a:lnSpc>
                <a:spcPts val="1500"/>
              </a:lnSpc>
              <a:spcBef>
                <a:spcPts val="0"/>
              </a:spcBef>
              <a:spcAft>
                <a:spcPts val="0"/>
              </a:spcAft>
              <a:buNone/>
            </a:pPr>
            <a:r>
              <a:rPr lang="en-US" altLang="zh-CN" sz="1600" dirty="0"/>
              <a:t>&lt;!-- edu_6_2_1.html --&gt;</a:t>
            </a:r>
          </a:p>
          <a:p>
            <a:pPr>
              <a:lnSpc>
                <a:spcPts val="1500"/>
              </a:lnSpc>
              <a:spcBef>
                <a:spcPts val="0"/>
              </a:spcBef>
              <a:spcAft>
                <a:spcPts val="0"/>
              </a:spcAft>
              <a:buNone/>
            </a:pPr>
            <a:r>
              <a:rPr lang="en-US" altLang="zh-CN" sz="1600" dirty="0"/>
              <a:t> &lt;!</a:t>
            </a:r>
            <a:r>
              <a:rPr lang="en-US" altLang="zh-CN" sz="1600" dirty="0" err="1"/>
              <a:t>doctype</a:t>
            </a:r>
            <a:r>
              <a:rPr lang="en-US" altLang="zh-CN" sz="1600" dirty="0"/>
              <a:t> html&gt;</a:t>
            </a:r>
          </a:p>
          <a:p>
            <a:pPr>
              <a:lnSpc>
                <a:spcPts val="1500"/>
              </a:lnSpc>
              <a:spcBef>
                <a:spcPts val="0"/>
              </a:spcBef>
              <a:spcAft>
                <a:spcPts val="0"/>
              </a:spcAft>
              <a:buNone/>
            </a:pPr>
            <a:r>
              <a:rPr lang="en-US" altLang="zh-CN" sz="1600" dirty="0"/>
              <a:t> &lt;html </a:t>
            </a:r>
            <a:r>
              <a:rPr lang="en-US" altLang="zh-CN" sz="1600" dirty="0" err="1"/>
              <a:t>lang</a:t>
            </a:r>
            <a:r>
              <a:rPr lang="en-US" altLang="zh-CN" sz="1600" dirty="0"/>
              <a:t>="en"&gt; </a:t>
            </a:r>
          </a:p>
          <a:p>
            <a:pPr>
              <a:lnSpc>
                <a:spcPts val="1500"/>
              </a:lnSpc>
              <a:spcBef>
                <a:spcPts val="0"/>
              </a:spcBef>
              <a:spcAft>
                <a:spcPts val="0"/>
              </a:spcAft>
              <a:buNone/>
            </a:pPr>
            <a:r>
              <a:rPr lang="en-US" altLang="zh-CN" sz="1600" dirty="0"/>
              <a:t>&lt;head&gt; </a:t>
            </a:r>
          </a:p>
          <a:p>
            <a:pPr>
              <a:lnSpc>
                <a:spcPts val="1500"/>
              </a:lnSpc>
              <a:spcBef>
                <a:spcPts val="0"/>
              </a:spcBef>
              <a:spcAft>
                <a:spcPts val="0"/>
              </a:spcAft>
              <a:buNone/>
            </a:pPr>
            <a:r>
              <a:rPr lang="en-US" altLang="zh-CN" sz="1600" dirty="0"/>
              <a:t>&lt;meta </a:t>
            </a:r>
            <a:r>
              <a:rPr lang="en-US" altLang="zh-CN" sz="1600" dirty="0" err="1"/>
              <a:t>charset</a:t>
            </a:r>
            <a:r>
              <a:rPr lang="en-US" altLang="zh-CN" sz="1600" dirty="0"/>
              <a:t>="UTF-8"&gt;</a:t>
            </a:r>
          </a:p>
          <a:p>
            <a:pPr>
              <a:lnSpc>
                <a:spcPts val="1500"/>
              </a:lnSpc>
              <a:spcBef>
                <a:spcPts val="0"/>
              </a:spcBef>
              <a:spcAft>
                <a:spcPts val="0"/>
              </a:spcAft>
              <a:buNone/>
            </a:pPr>
            <a:r>
              <a:rPr lang="en-US" altLang="zh-CN" sz="1600" dirty="0"/>
              <a:t> &lt;title&gt; </a:t>
            </a:r>
            <a:r>
              <a:rPr lang="zh-CN" altLang="en-US" sz="1600" dirty="0"/>
              <a:t>添加滚动文字 </a:t>
            </a:r>
            <a:r>
              <a:rPr lang="en-US" altLang="zh-CN" sz="1600" dirty="0"/>
              <a:t>&lt;/title&gt;</a:t>
            </a:r>
          </a:p>
          <a:p>
            <a:pPr>
              <a:lnSpc>
                <a:spcPts val="1500"/>
              </a:lnSpc>
              <a:spcBef>
                <a:spcPts val="0"/>
              </a:spcBef>
              <a:spcAft>
                <a:spcPts val="0"/>
              </a:spcAft>
              <a:buNone/>
            </a:pPr>
            <a:r>
              <a:rPr lang="en-US" altLang="zh-CN" sz="1600" dirty="0"/>
              <a:t> &lt;style type="text/</a:t>
            </a:r>
            <a:r>
              <a:rPr lang="en-US" altLang="zh-CN" sz="1600" dirty="0" err="1"/>
              <a:t>css</a:t>
            </a:r>
            <a:r>
              <a:rPr lang="en-US" altLang="zh-CN" sz="1600" dirty="0"/>
              <a:t>"&gt;</a:t>
            </a:r>
          </a:p>
          <a:p>
            <a:pPr>
              <a:lnSpc>
                <a:spcPts val="1500"/>
              </a:lnSpc>
              <a:spcBef>
                <a:spcPts val="0"/>
              </a:spcBef>
              <a:spcAft>
                <a:spcPts val="0"/>
              </a:spcAft>
              <a:buNone/>
            </a:pPr>
            <a:r>
              <a:rPr lang="en-US" altLang="zh-CN" sz="1600" dirty="0"/>
              <a:t> h4{font-size:20px;color:#33cc33;font-family:</a:t>
            </a:r>
            <a:r>
              <a:rPr lang="zh-CN" altLang="en-US" sz="1600" dirty="0"/>
              <a:t>隶书</a:t>
            </a:r>
            <a:r>
              <a:rPr lang="en-US" altLang="zh-CN" sz="1600" dirty="0"/>
              <a:t>;} </a:t>
            </a:r>
          </a:p>
          <a:p>
            <a:pPr>
              <a:lnSpc>
                <a:spcPts val="1500"/>
              </a:lnSpc>
              <a:spcBef>
                <a:spcPts val="0"/>
              </a:spcBef>
              <a:spcAft>
                <a:spcPts val="0"/>
              </a:spcAft>
              <a:buNone/>
            </a:pPr>
            <a:r>
              <a:rPr lang="en-US" altLang="zh-CN" sz="1600" dirty="0"/>
              <a:t>&lt;/style&gt; </a:t>
            </a:r>
          </a:p>
          <a:p>
            <a:pPr>
              <a:lnSpc>
                <a:spcPts val="1500"/>
              </a:lnSpc>
              <a:spcBef>
                <a:spcPts val="0"/>
              </a:spcBef>
              <a:spcAft>
                <a:spcPts val="0"/>
              </a:spcAft>
              <a:buNone/>
            </a:pPr>
            <a:r>
              <a:rPr lang="en-US" altLang="zh-CN" sz="1600" dirty="0"/>
              <a:t>&lt;/head&gt; </a:t>
            </a:r>
          </a:p>
          <a:p>
            <a:pPr>
              <a:lnSpc>
                <a:spcPts val="1500"/>
              </a:lnSpc>
              <a:spcBef>
                <a:spcPts val="0"/>
              </a:spcBef>
              <a:spcAft>
                <a:spcPts val="0"/>
              </a:spcAft>
              <a:buNone/>
            </a:pPr>
            <a:r>
              <a:rPr lang="en-US" altLang="zh-CN" sz="1600" dirty="0"/>
              <a:t>&lt;body&gt; </a:t>
            </a:r>
          </a:p>
          <a:p>
            <a:pPr>
              <a:lnSpc>
                <a:spcPts val="1500"/>
              </a:lnSpc>
              <a:spcBef>
                <a:spcPts val="0"/>
              </a:spcBef>
              <a:spcAft>
                <a:spcPts val="0"/>
              </a:spcAft>
              <a:buNone/>
            </a:pPr>
            <a:r>
              <a:rPr lang="en-US" altLang="zh-CN" sz="1600" dirty="0"/>
              <a:t>&lt;h3 align="center"&gt;</a:t>
            </a:r>
            <a:r>
              <a:rPr lang="zh-CN" altLang="en-US" sz="1600" dirty="0"/>
              <a:t>添加滚动文字</a:t>
            </a:r>
            <a:r>
              <a:rPr lang="en-US" altLang="zh-CN" sz="1600" dirty="0"/>
              <a:t>&lt;/h3&gt; &lt;hr color="#000066"&gt; &lt;marquee&gt;&lt;h4&gt;</a:t>
            </a:r>
            <a:r>
              <a:rPr lang="zh-CN" altLang="en-US" sz="1600" dirty="0"/>
              <a:t>该文字为滚动效果</a:t>
            </a:r>
            <a:r>
              <a:rPr lang="en-US" altLang="zh-CN" sz="1600" dirty="0"/>
              <a:t>&lt;/h4&gt;</a:t>
            </a:r>
          </a:p>
          <a:p>
            <a:pPr>
              <a:lnSpc>
                <a:spcPts val="1500"/>
              </a:lnSpc>
              <a:spcBef>
                <a:spcPts val="0"/>
              </a:spcBef>
              <a:spcAft>
                <a:spcPts val="0"/>
              </a:spcAft>
              <a:buNone/>
            </a:pPr>
            <a:r>
              <a:rPr lang="en-US" altLang="zh-CN" sz="1600" dirty="0"/>
              <a:t>&lt;/marquee&gt;</a:t>
            </a:r>
          </a:p>
          <a:p>
            <a:pPr>
              <a:lnSpc>
                <a:spcPts val="1500"/>
              </a:lnSpc>
              <a:spcBef>
                <a:spcPts val="0"/>
              </a:spcBef>
              <a:spcAft>
                <a:spcPts val="0"/>
              </a:spcAft>
              <a:buNone/>
            </a:pPr>
            <a:r>
              <a:rPr lang="en-US" altLang="zh-CN" sz="1600" dirty="0"/>
              <a:t> &lt;/body&gt;</a:t>
            </a:r>
          </a:p>
          <a:p>
            <a:pPr>
              <a:lnSpc>
                <a:spcPts val="1500"/>
              </a:lnSpc>
              <a:spcBef>
                <a:spcPts val="0"/>
              </a:spcBef>
              <a:spcAft>
                <a:spcPts val="0"/>
              </a:spcAft>
              <a:buNone/>
            </a:pPr>
            <a:r>
              <a:rPr lang="en-US" altLang="zh-CN" sz="1600" dirty="0"/>
              <a:t> &lt;/html&gt;</a:t>
            </a:r>
            <a:endParaRPr lang="en-US" altLang="zh-CN" sz="1600" dirty="0">
              <a:latin typeface="黑体" pitchFamily="2" charset="-122"/>
              <a:ea typeface="黑体"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5029188" y="1352582"/>
            <a:ext cx="3879156" cy="1946861"/>
          </a:xfrm>
          <a:prstGeom prst="rect">
            <a:avLst/>
          </a:prstGeom>
          <a:noFill/>
          <a:ln w="9525">
            <a:noFill/>
            <a:miter lim="800000"/>
            <a:headEnd/>
            <a:tailEnd/>
          </a:ln>
        </p:spPr>
      </p:pic>
    </p:spTree>
    <p:extLst>
      <p:ext uri="{BB962C8B-B14F-4D97-AF65-F5344CB8AC3E}">
        <p14:creationId xmlns:p14="http://schemas.microsoft.com/office/powerpoint/2010/main" val="1954809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a:t>6.2</a:t>
            </a:r>
            <a:r>
              <a:rPr lang="en-US" altLang="zh-CN" dirty="0"/>
              <a:t>.2</a:t>
            </a:r>
            <a:r>
              <a:rPr lang="zh-CN" altLang="en-US" dirty="0"/>
              <a:t> 设置滚动文字</a:t>
            </a:r>
            <a:r>
              <a:rPr lang="zh-CN" altLang="zh-CN" dirty="0"/>
              <a:t>背景颜色与滚动循环</a:t>
            </a:r>
            <a:endParaRPr lang="zh-CN" altLang="en-US" dirty="0"/>
          </a:p>
        </p:txBody>
      </p:sp>
      <p:sp>
        <p:nvSpPr>
          <p:cNvPr id="26627" name="Rectangle 3"/>
          <p:cNvSpPr>
            <a:spLocks noGrp="1" noChangeArrowheads="1"/>
          </p:cNvSpPr>
          <p:nvPr>
            <p:ph idx="1"/>
          </p:nvPr>
        </p:nvSpPr>
        <p:spPr>
          <a:xfrm>
            <a:off x="533506" y="810816"/>
            <a:ext cx="8610494" cy="3792140"/>
          </a:xfrm>
        </p:spPr>
        <p:txBody>
          <a:bodyPr/>
          <a:lstStyle/>
          <a:p>
            <a:pPr>
              <a:lnSpc>
                <a:spcPts val="3200"/>
              </a:lnSpc>
            </a:pPr>
            <a:r>
              <a:rPr lang="en-US" altLang="zh-CN" dirty="0"/>
              <a:t> </a:t>
            </a:r>
            <a:r>
              <a:rPr lang="zh-CN" altLang="zh-CN" dirty="0">
                <a:latin typeface="微软雅黑" panose="020B0503020204020204" pitchFamily="34" charset="-122"/>
                <a:ea typeface="微软雅黑" panose="020B0503020204020204" pitchFamily="34" charset="-122"/>
              </a:rPr>
              <a:t>基本语法</a:t>
            </a:r>
          </a:p>
          <a:p>
            <a:pPr marL="0" indent="0">
              <a:lnSpc>
                <a:spcPts val="3200"/>
              </a:lnSpc>
              <a:buNone/>
            </a:pPr>
            <a:r>
              <a:rPr lang="en-US" altLang="zh-CN" sz="1800" dirty="0">
                <a:solidFill>
                  <a:srgbClr val="FF0000"/>
                </a:solidFill>
                <a:latin typeface="微软雅黑" panose="020B0503020204020204" pitchFamily="34" charset="-122"/>
                <a:ea typeface="微软雅黑" panose="020B0503020204020204" pitchFamily="34" charset="-122"/>
              </a:rPr>
              <a:t>         &lt;marquee bgcolor="" loop="5" &gt;</a:t>
            </a:r>
            <a:r>
              <a:rPr lang="zh-CN" altLang="zh-CN" sz="1800" dirty="0">
                <a:solidFill>
                  <a:srgbClr val="FF0000"/>
                </a:solidFill>
                <a:latin typeface="微软雅黑" panose="020B0503020204020204" pitchFamily="34" charset="-122"/>
                <a:ea typeface="微软雅黑" panose="020B0503020204020204" pitchFamily="34" charset="-122"/>
              </a:rPr>
              <a:t>滚动内容</a:t>
            </a:r>
            <a:r>
              <a:rPr lang="en-US" altLang="zh-CN" sz="1800" dirty="0">
                <a:solidFill>
                  <a:srgbClr val="FF0000"/>
                </a:solidFill>
                <a:latin typeface="微软雅黑" panose="020B0503020204020204" pitchFamily="34" charset="-122"/>
                <a:ea typeface="微软雅黑" panose="020B0503020204020204" pitchFamily="34" charset="-122"/>
              </a:rPr>
              <a:t>&lt;/marquee&gt;</a:t>
            </a:r>
            <a:endParaRPr lang="zh-CN" altLang="zh-CN" sz="1800" dirty="0">
              <a:solidFill>
                <a:srgbClr val="FF0000"/>
              </a:solidFill>
              <a:latin typeface="微软雅黑" panose="020B0503020204020204" pitchFamily="34" charset="-122"/>
              <a:ea typeface="微软雅黑" panose="020B0503020204020204" pitchFamily="34" charset="-122"/>
            </a:endParaRPr>
          </a:p>
          <a:p>
            <a:pPr>
              <a:lnSpc>
                <a:spcPts val="3200"/>
              </a:lnSpc>
            </a:pPr>
            <a:r>
              <a:rPr lang="en-US" altLang="zh-CN" dirty="0"/>
              <a:t> </a:t>
            </a:r>
            <a:r>
              <a:rPr lang="zh-CN" altLang="zh-CN" dirty="0">
                <a:latin typeface="微软雅黑" panose="020B0503020204020204" pitchFamily="34" charset="-122"/>
                <a:ea typeface="微软雅黑" panose="020B0503020204020204" pitchFamily="34" charset="-122"/>
              </a:rPr>
              <a:t>语法说明</a:t>
            </a:r>
          </a:p>
          <a:p>
            <a:pPr marL="974725" lvl="1" indent="-361950">
              <a:lnSpc>
                <a:spcPts val="3200"/>
              </a:lnSpc>
            </a:pPr>
            <a:r>
              <a:rPr lang="zh-CN" altLang="zh-CN" sz="1800" b="0" dirty="0">
                <a:latin typeface="微软雅黑" panose="020B0503020204020204" pitchFamily="34" charset="-122"/>
                <a:ea typeface="微软雅黑" panose="020B0503020204020204" pitchFamily="34" charset="-122"/>
              </a:rPr>
              <a:t>文字背景颜色采用</a:t>
            </a:r>
            <a:r>
              <a:rPr lang="zh-CN" altLang="en-US" sz="1800" b="0" dirty="0">
                <a:latin typeface="微软雅黑" panose="020B0503020204020204" pitchFamily="34" charset="-122"/>
                <a:ea typeface="微软雅黑" panose="020B0503020204020204" pitchFamily="34" charset="-122"/>
              </a:rPr>
              <a:t>多</a:t>
            </a:r>
            <a:r>
              <a:rPr lang="zh-CN" altLang="zh-CN" sz="1800" b="0" dirty="0">
                <a:latin typeface="微软雅黑" panose="020B0503020204020204" pitchFamily="34" charset="-122"/>
                <a:ea typeface="微软雅黑" panose="020B0503020204020204" pitchFamily="34" charset="-122"/>
              </a:rPr>
              <a:t>种方法，最常用的设置方法是十六进制和</a:t>
            </a:r>
            <a:r>
              <a:rPr lang="en-US" altLang="zh-CN" sz="1800" b="0" dirty="0" err="1">
                <a:latin typeface="微软雅黑" panose="020B0503020204020204" pitchFamily="34" charset="-122"/>
                <a:ea typeface="微软雅黑" panose="020B0503020204020204" pitchFamily="34" charset="-122"/>
              </a:rPr>
              <a:t>rgb</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函数。</a:t>
            </a:r>
          </a:p>
          <a:p>
            <a:pPr marL="974725" lvl="1" indent="-361950">
              <a:lnSpc>
                <a:spcPts val="3200"/>
              </a:lnSpc>
            </a:pPr>
            <a:r>
              <a:rPr lang="zh-CN" altLang="zh-CN" sz="1800" b="0" dirty="0">
                <a:latin typeface="微软雅黑" panose="020B0503020204020204" pitchFamily="34" charset="-122"/>
                <a:ea typeface="微软雅黑" panose="020B0503020204020204" pitchFamily="34" charset="-122"/>
              </a:rPr>
              <a:t>默认情况下，滚动文字将会不停地循环滚动，但使用</a:t>
            </a:r>
            <a:r>
              <a:rPr lang="en-US" altLang="zh-CN" sz="1800" b="0" dirty="0">
                <a:latin typeface="微软雅黑" panose="020B0503020204020204" pitchFamily="34" charset="-122"/>
                <a:ea typeface="微软雅黑" panose="020B0503020204020204" pitchFamily="34" charset="-122"/>
              </a:rPr>
              <a:t>loop</a:t>
            </a:r>
            <a:r>
              <a:rPr lang="zh-CN" altLang="zh-CN" sz="1800" b="0" dirty="0">
                <a:latin typeface="微软雅黑" panose="020B0503020204020204" pitchFamily="34" charset="-122"/>
                <a:ea typeface="微软雅黑" panose="020B0503020204020204" pitchFamily="34" charset="-122"/>
              </a:rPr>
              <a:t>属性就可以设置滚动文字的滚动循环次数。循环次数直接使用数字表示。一般为整数，</a:t>
            </a:r>
            <a:r>
              <a:rPr lang="en-US" altLang="zh-CN" sz="1800" b="0" dirty="0">
                <a:latin typeface="微软雅黑" panose="020B0503020204020204" pitchFamily="34" charset="-122"/>
                <a:ea typeface="微软雅黑" panose="020B0503020204020204" pitchFamily="34" charset="-122"/>
              </a:rPr>
              <a:t>-1</a:t>
            </a:r>
            <a:r>
              <a:rPr lang="zh-CN" altLang="zh-CN" sz="1800" b="0" dirty="0">
                <a:latin typeface="微软雅黑" panose="020B0503020204020204" pitchFamily="34" charset="-122"/>
                <a:ea typeface="微软雅黑" panose="020B0503020204020204" pitchFamily="34" charset="-122"/>
              </a:rPr>
              <a:t>表示无限循环。</a:t>
            </a:r>
          </a:p>
          <a:p>
            <a:pPr>
              <a:buFont typeface="Wingdings" pitchFamily="2" charset="2"/>
              <a:buNone/>
            </a:pPr>
            <a:endParaRPr lang="en-US" altLang="zh-CN" dirty="0">
              <a:ea typeface="宋体" pitchFamily="2" charset="-122"/>
            </a:endParaRPr>
          </a:p>
        </p:txBody>
      </p:sp>
    </p:spTree>
    <p:extLst>
      <p:ext uri="{BB962C8B-B14F-4D97-AF65-F5344CB8AC3E}">
        <p14:creationId xmlns:p14="http://schemas.microsoft.com/office/powerpoint/2010/main" val="156571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t>6.2</a:t>
            </a:r>
            <a:r>
              <a:rPr lang="en-US" altLang="zh-CN" dirty="0"/>
              <a:t>.3 </a:t>
            </a:r>
            <a:r>
              <a:rPr lang="zh-CN" altLang="zh-CN" dirty="0"/>
              <a:t>设置滚动方向与滚动方式</a:t>
            </a:r>
            <a:endParaRPr lang="zh-CN" altLang="en-US" dirty="0"/>
          </a:p>
        </p:txBody>
      </p:sp>
      <p:sp>
        <p:nvSpPr>
          <p:cNvPr id="30723" name="Rectangle 3"/>
          <p:cNvSpPr>
            <a:spLocks noGrp="1" noChangeArrowheads="1"/>
          </p:cNvSpPr>
          <p:nvPr>
            <p:ph idx="1"/>
          </p:nvPr>
        </p:nvSpPr>
        <p:spPr>
          <a:xfrm>
            <a:off x="533506" y="810816"/>
            <a:ext cx="8534176" cy="3792140"/>
          </a:xfrm>
        </p:spPr>
        <p:txBody>
          <a:bodyPr/>
          <a:lstStyle/>
          <a:p>
            <a:pPr>
              <a:lnSpc>
                <a:spcPts val="3200"/>
              </a:lnSpc>
            </a:pPr>
            <a:r>
              <a:rPr lang="zh-CN" altLang="en-US" dirty="0">
                <a:latin typeface="微软雅黑" panose="020B0503020204020204" pitchFamily="34" charset="-122"/>
                <a:ea typeface="微软雅黑" panose="020B0503020204020204" pitchFamily="34" charset="-122"/>
              </a:rPr>
              <a:t> 基本语法</a:t>
            </a:r>
          </a:p>
          <a:p>
            <a:pPr marL="0" indent="0">
              <a:lnSpc>
                <a:spcPts val="3200"/>
              </a:lnSpc>
              <a:buNone/>
            </a:pPr>
            <a:r>
              <a:rPr lang="en-US" altLang="zh-CN" sz="1600" dirty="0">
                <a:solidFill>
                  <a:srgbClr val="FF0000"/>
                </a:solidFill>
                <a:latin typeface="微软雅黑" panose="020B0503020204020204" pitchFamily="34" charset="-122"/>
                <a:ea typeface="微软雅黑" panose="020B0503020204020204" pitchFamily="34" charset="-122"/>
              </a:rPr>
              <a:t>       &lt;marquee direction="</a:t>
            </a:r>
            <a:r>
              <a:rPr lang="zh-CN" altLang="zh-CN" sz="1600" dirty="0">
                <a:solidFill>
                  <a:srgbClr val="FF0000"/>
                </a:solidFill>
                <a:latin typeface="微软雅黑" panose="020B0503020204020204" pitchFamily="34" charset="-122"/>
                <a:ea typeface="微软雅黑" panose="020B0503020204020204" pitchFamily="34" charset="-122"/>
              </a:rPr>
              <a:t>滚动方向</a:t>
            </a:r>
            <a:r>
              <a:rPr lang="en-US" altLang="zh-CN" sz="1600" dirty="0">
                <a:solidFill>
                  <a:srgbClr val="FF0000"/>
                </a:solidFill>
                <a:latin typeface="微软雅黑" panose="020B0503020204020204" pitchFamily="34" charset="-122"/>
                <a:ea typeface="微软雅黑" panose="020B0503020204020204" pitchFamily="34" charset="-122"/>
              </a:rPr>
              <a:t>" behavior="</a:t>
            </a:r>
            <a:r>
              <a:rPr lang="zh-CN" altLang="zh-CN" sz="1600" dirty="0">
                <a:solidFill>
                  <a:srgbClr val="FF0000"/>
                </a:solidFill>
                <a:latin typeface="微软雅黑" panose="020B0503020204020204" pitchFamily="34" charset="-122"/>
                <a:ea typeface="微软雅黑" panose="020B0503020204020204" pitchFamily="34" charset="-122"/>
              </a:rPr>
              <a:t>滚动方式</a:t>
            </a:r>
            <a:r>
              <a:rPr lang="en-US" altLang="zh-CN" sz="1600" dirty="0">
                <a:solidFill>
                  <a:srgbClr val="FF0000"/>
                </a:solidFill>
                <a:latin typeface="微软雅黑" panose="020B0503020204020204" pitchFamily="34" charset="-122"/>
                <a:ea typeface="微软雅黑" panose="020B0503020204020204" pitchFamily="34" charset="-122"/>
              </a:rPr>
              <a:t>"&gt;</a:t>
            </a:r>
            <a:r>
              <a:rPr lang="zh-CN" altLang="zh-CN" sz="1600" dirty="0">
                <a:solidFill>
                  <a:srgbClr val="FF0000"/>
                </a:solidFill>
                <a:latin typeface="微软雅黑" panose="020B0503020204020204" pitchFamily="34" charset="-122"/>
                <a:ea typeface="微软雅黑" panose="020B0503020204020204" pitchFamily="34" charset="-122"/>
              </a:rPr>
              <a:t>滚动内容</a:t>
            </a:r>
            <a:r>
              <a:rPr lang="en-US" altLang="zh-CN" sz="1600" dirty="0">
                <a:solidFill>
                  <a:srgbClr val="FF0000"/>
                </a:solidFill>
                <a:latin typeface="微软雅黑" panose="020B0503020204020204" pitchFamily="34" charset="-122"/>
                <a:ea typeface="微软雅黑" panose="020B0503020204020204" pitchFamily="34" charset="-122"/>
              </a:rPr>
              <a:t>&lt;/marquee&gt;</a:t>
            </a:r>
            <a:endParaRPr lang="zh-CN" altLang="zh-CN" sz="1600" dirty="0">
              <a:solidFill>
                <a:srgbClr val="FF0000"/>
              </a:solidFill>
              <a:latin typeface="微软雅黑" panose="020B0503020204020204" pitchFamily="34" charset="-122"/>
              <a:ea typeface="微软雅黑" panose="020B0503020204020204" pitchFamily="34" charset="-122"/>
            </a:endParaRPr>
          </a:p>
          <a:p>
            <a:pPr>
              <a:lnSpc>
                <a:spcPts val="3200"/>
              </a:lnSpc>
            </a:pPr>
            <a:r>
              <a:rPr lang="zh-CN" altLang="en-US" dirty="0">
                <a:latin typeface="微软雅黑" panose="020B0503020204020204" pitchFamily="34" charset="-122"/>
                <a:ea typeface="微软雅黑" panose="020B0503020204020204" pitchFamily="34" charset="-122"/>
              </a:rPr>
              <a:t> 语法说明</a:t>
            </a:r>
            <a:endParaRPr lang="en-US" altLang="zh-CN" dirty="0">
              <a:latin typeface="微软雅黑" panose="020B0503020204020204" pitchFamily="34" charset="-122"/>
              <a:ea typeface="微软雅黑" panose="020B0503020204020204" pitchFamily="34" charset="-122"/>
            </a:endParaRPr>
          </a:p>
          <a:p>
            <a:pPr lvl="1">
              <a:lnSpc>
                <a:spcPts val="3200"/>
              </a:lnSpc>
            </a:pPr>
            <a:r>
              <a:rPr lang="en-US" altLang="zh-CN" sz="1800" b="0" dirty="0">
                <a:latin typeface="微软雅黑" panose="020B0503020204020204" pitchFamily="34" charset="-122"/>
                <a:ea typeface="微软雅黑" panose="020B0503020204020204" pitchFamily="34" charset="-122"/>
              </a:rPr>
              <a:t>  direction</a:t>
            </a:r>
            <a:r>
              <a:rPr lang="zh-CN" altLang="en-US" sz="1800" b="0" dirty="0">
                <a:latin typeface="微软雅黑" panose="020B0503020204020204" pitchFamily="34" charset="-122"/>
                <a:ea typeface="微软雅黑" panose="020B0503020204020204" pitchFamily="34" charset="-122"/>
              </a:rPr>
              <a:t>：</a:t>
            </a:r>
            <a:r>
              <a:rPr lang="en-US" altLang="zh-CN" sz="1800" b="0" dirty="0" err="1">
                <a:latin typeface="微软雅黑" panose="020B0503020204020204" pitchFamily="34" charset="-122"/>
                <a:ea typeface="微软雅黑" panose="020B0503020204020204" pitchFamily="34" charset="-122"/>
              </a:rPr>
              <a:t>up|down|</a:t>
            </a:r>
            <a:r>
              <a:rPr lang="en-US" altLang="zh-CN" sz="1800" b="0" dirty="0" err="1">
                <a:solidFill>
                  <a:srgbClr val="FF0000"/>
                </a:solidFill>
                <a:latin typeface="微软雅黑" panose="020B0503020204020204" pitchFamily="34" charset="-122"/>
                <a:ea typeface="微软雅黑" panose="020B0503020204020204" pitchFamily="34" charset="-122"/>
              </a:rPr>
              <a:t>left</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向左滚动，默认值</a:t>
            </a:r>
            <a:r>
              <a:rPr lang="en-US" altLang="zh-CN" sz="1800" b="0" dirty="0">
                <a:latin typeface="微软雅黑" panose="020B0503020204020204" pitchFamily="34" charset="-122"/>
                <a:ea typeface="微软雅黑" panose="020B0503020204020204" pitchFamily="34" charset="-122"/>
              </a:rPr>
              <a:t>)|right</a:t>
            </a:r>
          </a:p>
          <a:p>
            <a:pPr lvl="1">
              <a:lnSpc>
                <a:spcPts val="3200"/>
              </a:lnSpc>
            </a:pPr>
            <a:r>
              <a:rPr lang="en-US" altLang="zh-CN" sz="1800" b="0" dirty="0">
                <a:latin typeface="微软雅黑" panose="020B0503020204020204" pitchFamily="34" charset="-122"/>
                <a:ea typeface="微软雅黑" panose="020B0503020204020204" pitchFamily="34" charset="-122"/>
              </a:rPr>
              <a:t>  behavior</a:t>
            </a:r>
            <a:r>
              <a:rPr lang="zh-CN" altLang="en-US" sz="1800" b="0" dirty="0">
                <a:latin typeface="微软雅黑" panose="020B0503020204020204" pitchFamily="34" charset="-122"/>
                <a:ea typeface="微软雅黑" panose="020B0503020204020204" pitchFamily="34" charset="-122"/>
              </a:rPr>
              <a:t>：</a:t>
            </a:r>
            <a:r>
              <a:rPr lang="en-US" altLang="zh-CN" sz="1800" b="0" dirty="0">
                <a:solidFill>
                  <a:srgbClr val="FF0000"/>
                </a:solidFill>
                <a:latin typeface="微软雅黑" panose="020B0503020204020204" pitchFamily="34" charset="-122"/>
                <a:ea typeface="微软雅黑" panose="020B0503020204020204" pitchFamily="34" charset="-122"/>
              </a:rPr>
              <a:t>scroll</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循环往复滚动，为默认值</a:t>
            </a:r>
            <a:r>
              <a:rPr lang="en-US" altLang="zh-CN" sz="1800" b="0" dirty="0">
                <a:latin typeface="微软雅黑" panose="020B0503020204020204" pitchFamily="34" charset="-122"/>
                <a:ea typeface="微软雅黑" panose="020B0503020204020204" pitchFamily="34" charset="-122"/>
              </a:rPr>
              <a:t>)| slide(</a:t>
            </a:r>
            <a:r>
              <a:rPr lang="zh-CN" altLang="zh-CN" sz="1800" b="0" dirty="0">
                <a:latin typeface="微软雅黑" panose="020B0503020204020204" pitchFamily="34" charset="-122"/>
                <a:ea typeface="微软雅黑" panose="020B0503020204020204" pitchFamily="34" charset="-122"/>
              </a:rPr>
              <a:t>滚动一次就停止</a:t>
            </a:r>
            <a:r>
              <a:rPr lang="en-US" altLang="zh-CN" sz="1800" b="0" dirty="0">
                <a:latin typeface="微软雅黑" panose="020B0503020204020204" pitchFamily="34" charset="-122"/>
                <a:ea typeface="微软雅黑" panose="020B0503020204020204" pitchFamily="34" charset="-122"/>
              </a:rPr>
              <a:t>)| alternate(</a:t>
            </a:r>
            <a:r>
              <a:rPr lang="zh-CN" altLang="zh-CN" sz="1800" b="0" dirty="0">
                <a:latin typeface="微软雅黑" panose="020B0503020204020204" pitchFamily="34" charset="-122"/>
                <a:ea typeface="微软雅黑" panose="020B0503020204020204" pitchFamily="34" charset="-122"/>
              </a:rPr>
              <a:t>来回交替滚动</a:t>
            </a:r>
            <a:r>
              <a:rPr lang="en-US" altLang="zh-CN" sz="1800" b="0" dirty="0">
                <a:latin typeface="微软雅黑" panose="020B0503020204020204" pitchFamily="34" charset="-122"/>
                <a:ea typeface="微软雅黑" panose="020B0503020204020204" pitchFamily="34" charset="-122"/>
              </a:rPr>
              <a:t>)</a:t>
            </a:r>
            <a:endParaRPr lang="zh-CN" altLang="en-US"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669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t>6.2</a:t>
            </a:r>
            <a:r>
              <a:rPr lang="en-US" altLang="zh-CN" dirty="0"/>
              <a:t>.4 </a:t>
            </a:r>
            <a:r>
              <a:rPr lang="zh-CN" altLang="en-US" dirty="0"/>
              <a:t> 设置滚动速度与滚动时延 </a:t>
            </a:r>
          </a:p>
        </p:txBody>
      </p:sp>
      <p:sp>
        <p:nvSpPr>
          <p:cNvPr id="30723" name="Rectangle 3"/>
          <p:cNvSpPr>
            <a:spLocks noGrp="1" noChangeArrowheads="1"/>
          </p:cNvSpPr>
          <p:nvPr>
            <p:ph idx="1"/>
          </p:nvPr>
        </p:nvSpPr>
        <p:spPr>
          <a:xfrm>
            <a:off x="533506" y="895394"/>
            <a:ext cx="8340729" cy="3792140"/>
          </a:xfrm>
        </p:spPr>
        <p:txBody>
          <a:bodyPr/>
          <a:lstStyle/>
          <a:p>
            <a:pPr>
              <a:lnSpc>
                <a:spcPts val="3200"/>
              </a:lnSpc>
              <a:spcBef>
                <a:spcPts val="0"/>
              </a:spcBef>
              <a:spcAft>
                <a:spcPts val="0"/>
              </a:spcAft>
            </a:pPr>
            <a:r>
              <a:rPr lang="zh-CN" altLang="en-US" dirty="0"/>
              <a:t> 基本语法</a:t>
            </a:r>
          </a:p>
          <a:p>
            <a:pPr>
              <a:lnSpc>
                <a:spcPts val="3200"/>
              </a:lnSpc>
              <a:spcBef>
                <a:spcPts val="0"/>
              </a:spcBef>
              <a:spcAft>
                <a:spcPts val="0"/>
              </a:spcAft>
              <a:buNone/>
            </a:pPr>
            <a:r>
              <a:rPr lang="zh-CN" altLang="en-US" sz="2000" dirty="0"/>
              <a:t>     </a:t>
            </a:r>
            <a:r>
              <a:rPr lang="en-US" altLang="zh-CN" sz="1600" dirty="0">
                <a:solidFill>
                  <a:srgbClr val="FF0000"/>
                </a:solidFill>
              </a:rPr>
              <a:t>&lt;marquee </a:t>
            </a:r>
            <a:r>
              <a:rPr lang="en-US" altLang="zh-CN" sz="1600" dirty="0" err="1">
                <a:solidFill>
                  <a:srgbClr val="FF0000"/>
                </a:solidFill>
              </a:rPr>
              <a:t>scrollamount</a:t>
            </a:r>
            <a:r>
              <a:rPr lang="en-US" altLang="zh-CN" sz="1600" dirty="0">
                <a:solidFill>
                  <a:srgbClr val="FF0000"/>
                </a:solidFill>
              </a:rPr>
              <a:t>="20px" </a:t>
            </a:r>
            <a:r>
              <a:rPr lang="en-US" altLang="zh-CN" sz="1600" dirty="0" err="1">
                <a:solidFill>
                  <a:srgbClr val="FF0000"/>
                </a:solidFill>
              </a:rPr>
              <a:t>scrolldelay</a:t>
            </a:r>
            <a:r>
              <a:rPr lang="en-US" altLang="zh-CN" sz="1600" dirty="0">
                <a:solidFill>
                  <a:srgbClr val="FF0000"/>
                </a:solidFill>
              </a:rPr>
              <a:t>="100ms"&gt; </a:t>
            </a:r>
            <a:r>
              <a:rPr lang="zh-CN" altLang="en-US" sz="1600" dirty="0">
                <a:solidFill>
                  <a:srgbClr val="FF0000"/>
                </a:solidFill>
              </a:rPr>
              <a:t>滚动 内容</a:t>
            </a:r>
            <a:r>
              <a:rPr lang="en-US" altLang="zh-CN" sz="1600" dirty="0">
                <a:solidFill>
                  <a:srgbClr val="FF0000"/>
                </a:solidFill>
              </a:rPr>
              <a:t>&lt;/marquee&gt;</a:t>
            </a:r>
            <a:endParaRPr lang="en-US" altLang="zh-CN" sz="2000" dirty="0">
              <a:solidFill>
                <a:srgbClr val="FF0000"/>
              </a:solidFill>
            </a:endParaRPr>
          </a:p>
          <a:p>
            <a:pPr>
              <a:lnSpc>
                <a:spcPts val="3200"/>
              </a:lnSpc>
              <a:spcBef>
                <a:spcPts val="0"/>
              </a:spcBef>
              <a:spcAft>
                <a:spcPts val="0"/>
              </a:spcAft>
            </a:pPr>
            <a:r>
              <a:rPr lang="zh-CN" altLang="en-US" dirty="0"/>
              <a:t> 语法说明</a:t>
            </a:r>
          </a:p>
          <a:p>
            <a:pPr lvl="1">
              <a:lnSpc>
                <a:spcPts val="3200"/>
              </a:lnSpc>
              <a:spcBef>
                <a:spcPts val="0"/>
              </a:spcBef>
              <a:spcAft>
                <a:spcPts val="0"/>
              </a:spcAft>
            </a:pPr>
            <a:r>
              <a:rPr lang="zh-CN" altLang="en-US" sz="1800" b="0" dirty="0"/>
              <a:t> 滚动速度是滚动文字每次移动的长度，长度用数字表示，</a:t>
            </a:r>
            <a:r>
              <a:rPr lang="zh-CN" altLang="en-US" sz="1800" b="0" u="sng" dirty="0">
                <a:solidFill>
                  <a:srgbClr val="FF0000"/>
                </a:solidFill>
              </a:rPr>
              <a:t>单位为像素</a:t>
            </a:r>
            <a:r>
              <a:rPr lang="en-US" altLang="zh-CN" sz="1800" b="0" u="sng" dirty="0">
                <a:solidFill>
                  <a:srgbClr val="FF0000"/>
                </a:solidFill>
              </a:rPr>
              <a:t>px</a:t>
            </a:r>
            <a:r>
              <a:rPr lang="zh-CN" altLang="en-US" sz="1800" b="0" dirty="0"/>
              <a:t>。</a:t>
            </a:r>
            <a:endParaRPr lang="en-US" altLang="zh-CN" sz="1800" b="0" dirty="0"/>
          </a:p>
          <a:p>
            <a:pPr lvl="1">
              <a:lnSpc>
                <a:spcPts val="3200"/>
              </a:lnSpc>
              <a:spcBef>
                <a:spcPts val="0"/>
              </a:spcBef>
              <a:spcAft>
                <a:spcPts val="0"/>
              </a:spcAft>
            </a:pPr>
            <a:r>
              <a:rPr lang="zh-CN" altLang="en-US" sz="1800" b="0" dirty="0"/>
              <a:t> 延迟时间</a:t>
            </a:r>
            <a:r>
              <a:rPr lang="zh-CN" altLang="en-US" sz="1800" b="0" u="sng" dirty="0">
                <a:solidFill>
                  <a:srgbClr val="FF0000"/>
                </a:solidFill>
              </a:rPr>
              <a:t>以毫秒</a:t>
            </a:r>
            <a:r>
              <a:rPr lang="en-US" altLang="zh-CN" sz="1800" b="0" u="sng" dirty="0">
                <a:solidFill>
                  <a:srgbClr val="FF0000"/>
                </a:solidFill>
              </a:rPr>
              <a:t>ms</a:t>
            </a:r>
            <a:r>
              <a:rPr lang="zh-CN" altLang="en-US" sz="1800" b="0" u="sng" dirty="0">
                <a:solidFill>
                  <a:srgbClr val="FF0000"/>
                </a:solidFill>
              </a:rPr>
              <a:t>为单位</a:t>
            </a:r>
            <a:r>
              <a:rPr lang="zh-CN" altLang="en-US" sz="1800" b="0" dirty="0"/>
              <a:t>，延迟时间越小滚动速度越快，延迟时间越大即会出现走走停停的效果。 </a:t>
            </a:r>
          </a:p>
        </p:txBody>
      </p:sp>
    </p:spTree>
    <p:extLst>
      <p:ext uri="{BB962C8B-B14F-4D97-AF65-F5344CB8AC3E}">
        <p14:creationId xmlns:p14="http://schemas.microsoft.com/office/powerpoint/2010/main" val="361042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t>6.2</a:t>
            </a:r>
            <a:r>
              <a:rPr lang="en-US" altLang="zh-CN" dirty="0"/>
              <a:t>.5 </a:t>
            </a:r>
            <a:r>
              <a:rPr lang="zh-CN" altLang="zh-CN" dirty="0"/>
              <a:t>设置滚动范围与滚动空白空间</a:t>
            </a:r>
            <a:endParaRPr lang="zh-CN" altLang="en-US" dirty="0"/>
          </a:p>
        </p:txBody>
      </p:sp>
      <p:sp>
        <p:nvSpPr>
          <p:cNvPr id="30723" name="Rectangle 3"/>
          <p:cNvSpPr>
            <a:spLocks noGrp="1" noChangeArrowheads="1"/>
          </p:cNvSpPr>
          <p:nvPr>
            <p:ph idx="1"/>
          </p:nvPr>
        </p:nvSpPr>
        <p:spPr>
          <a:xfrm>
            <a:off x="533507" y="810816"/>
            <a:ext cx="8534175" cy="3792140"/>
          </a:xfrm>
        </p:spPr>
        <p:txBody>
          <a:bodyPr/>
          <a:lstStyle/>
          <a:p>
            <a:pPr>
              <a:lnSpc>
                <a:spcPts val="3200"/>
              </a:lnSpc>
            </a:pPr>
            <a:r>
              <a:rPr lang="en-US" altLang="zh-CN" b="0" dirty="0">
                <a:latin typeface="微软雅黑" panose="020B0503020204020204" pitchFamily="34" charset="-122"/>
                <a:ea typeface="微软雅黑" panose="020B0503020204020204" pitchFamily="34" charset="-122"/>
              </a:rPr>
              <a:t> </a:t>
            </a:r>
            <a:r>
              <a:rPr lang="zh-CN" altLang="zh-CN" b="0" dirty="0">
                <a:latin typeface="微软雅黑" panose="020B0503020204020204" pitchFamily="34" charset="-122"/>
                <a:ea typeface="微软雅黑" panose="020B0503020204020204" pitchFamily="34" charset="-122"/>
              </a:rPr>
              <a:t>基本语法</a:t>
            </a:r>
          </a:p>
          <a:p>
            <a:pPr marL="0" indent="0">
              <a:lnSpc>
                <a:spcPts val="3200"/>
              </a:lnSpc>
              <a:buNone/>
            </a:pPr>
            <a:r>
              <a:rPr lang="en-US" altLang="zh-CN" sz="1600" b="0" dirty="0">
                <a:solidFill>
                  <a:srgbClr val="FF0000"/>
                </a:solidFill>
                <a:latin typeface="微软雅黑" panose="020B0503020204020204" pitchFamily="34" charset="-122"/>
                <a:ea typeface="微软雅黑" panose="020B0503020204020204" pitchFamily="34" charset="-122"/>
              </a:rPr>
              <a:t>         &lt;marquee width="" height="" </a:t>
            </a:r>
            <a:r>
              <a:rPr lang="en-US" altLang="zh-CN" sz="1600" b="0" dirty="0" err="1">
                <a:solidFill>
                  <a:srgbClr val="FF0000"/>
                </a:solidFill>
                <a:latin typeface="微软雅黑" panose="020B0503020204020204" pitchFamily="34" charset="-122"/>
                <a:ea typeface="微软雅黑" panose="020B0503020204020204" pitchFamily="34" charset="-122"/>
              </a:rPr>
              <a:t>hspace</a:t>
            </a:r>
            <a:r>
              <a:rPr lang="en-US" altLang="zh-CN" sz="1600" b="0" dirty="0">
                <a:solidFill>
                  <a:srgbClr val="FF0000"/>
                </a:solidFill>
                <a:latin typeface="微软雅黑" panose="020B0503020204020204" pitchFamily="34" charset="-122"/>
                <a:ea typeface="微软雅黑" panose="020B0503020204020204" pitchFamily="34" charset="-122"/>
              </a:rPr>
              <a:t>="" </a:t>
            </a:r>
            <a:r>
              <a:rPr lang="en-US" altLang="zh-CN" sz="1600" b="0" dirty="0" err="1">
                <a:solidFill>
                  <a:srgbClr val="FF0000"/>
                </a:solidFill>
                <a:latin typeface="微软雅黑" panose="020B0503020204020204" pitchFamily="34" charset="-122"/>
                <a:ea typeface="微软雅黑" panose="020B0503020204020204" pitchFamily="34" charset="-122"/>
              </a:rPr>
              <a:t>vspace</a:t>
            </a:r>
            <a:r>
              <a:rPr lang="en-US" altLang="zh-CN" sz="1600" b="0" dirty="0">
                <a:solidFill>
                  <a:srgbClr val="FF0000"/>
                </a:solidFill>
                <a:latin typeface="微软雅黑" panose="020B0503020204020204" pitchFamily="34" charset="-122"/>
                <a:ea typeface="微软雅黑" panose="020B0503020204020204" pitchFamily="34" charset="-122"/>
              </a:rPr>
              <a:t>="" &gt;</a:t>
            </a:r>
            <a:r>
              <a:rPr lang="zh-CN" altLang="zh-CN" sz="1600" b="0" dirty="0">
                <a:solidFill>
                  <a:srgbClr val="FF0000"/>
                </a:solidFill>
                <a:latin typeface="微软雅黑" panose="020B0503020204020204" pitchFamily="34" charset="-122"/>
                <a:ea typeface="微软雅黑" panose="020B0503020204020204" pitchFamily="34" charset="-122"/>
              </a:rPr>
              <a:t>滚动内容</a:t>
            </a:r>
            <a:r>
              <a:rPr lang="en-US" altLang="zh-CN" sz="1600" b="0" dirty="0">
                <a:solidFill>
                  <a:srgbClr val="FF0000"/>
                </a:solidFill>
                <a:latin typeface="微软雅黑" panose="020B0503020204020204" pitchFamily="34" charset="-122"/>
                <a:ea typeface="微软雅黑" panose="020B0503020204020204" pitchFamily="34" charset="-122"/>
              </a:rPr>
              <a:t>&lt;/marquee&gt;</a:t>
            </a:r>
            <a:endParaRPr lang="zh-CN" altLang="zh-CN" sz="1600" b="0" dirty="0">
              <a:solidFill>
                <a:srgbClr val="FF0000"/>
              </a:solidFill>
              <a:latin typeface="微软雅黑" panose="020B0503020204020204" pitchFamily="34" charset="-122"/>
              <a:ea typeface="微软雅黑" panose="020B0503020204020204" pitchFamily="34" charset="-122"/>
            </a:endParaRPr>
          </a:p>
          <a:p>
            <a:pPr>
              <a:lnSpc>
                <a:spcPts val="3200"/>
              </a:lnSpc>
            </a:pPr>
            <a:r>
              <a:rPr lang="en-US" altLang="zh-CN" b="0" dirty="0">
                <a:latin typeface="微软雅黑" panose="020B0503020204020204" pitchFamily="34" charset="-122"/>
                <a:ea typeface="微软雅黑" panose="020B0503020204020204" pitchFamily="34" charset="-122"/>
              </a:rPr>
              <a:t> </a:t>
            </a:r>
            <a:r>
              <a:rPr lang="zh-CN" altLang="zh-CN" b="0" dirty="0">
                <a:latin typeface="微软雅黑" panose="020B0503020204020204" pitchFamily="34" charset="-122"/>
                <a:ea typeface="微软雅黑" panose="020B0503020204020204" pitchFamily="34" charset="-122"/>
              </a:rPr>
              <a:t>语法说明</a:t>
            </a:r>
          </a:p>
          <a:p>
            <a:pPr lvl="1" indent="79375">
              <a:lnSpc>
                <a:spcPts val="3200"/>
              </a:lnSpc>
            </a:pPr>
            <a:r>
              <a:rPr lang="en-US" altLang="zh-CN" sz="1800" b="0" dirty="0">
                <a:latin typeface="微软雅黑" panose="020B0503020204020204" pitchFamily="34" charset="-122"/>
                <a:ea typeface="微软雅黑" panose="020B0503020204020204" pitchFamily="34" charset="-122"/>
              </a:rPr>
              <a:t> </a:t>
            </a:r>
            <a:r>
              <a:rPr lang="zh-CN" altLang="zh-CN" sz="1800" b="0" dirty="0">
                <a:latin typeface="微软雅黑" panose="020B0503020204020204" pitchFamily="34" charset="-122"/>
                <a:ea typeface="微软雅黑" panose="020B0503020204020204" pitchFamily="34" charset="-122"/>
              </a:rPr>
              <a:t>宽度值和高度值均用数字表示，单位为像素</a:t>
            </a:r>
            <a:r>
              <a:rPr lang="zh-CN" altLang="en-US" sz="1800" b="0" dirty="0">
                <a:latin typeface="微软雅黑" panose="020B0503020204020204" pitchFamily="34" charset="-122"/>
                <a:ea typeface="微软雅黑" panose="020B0503020204020204" pitchFamily="34" charset="-122"/>
              </a:rPr>
              <a:t>。</a:t>
            </a:r>
            <a:endParaRPr lang="zh-CN" altLang="zh-CN" sz="1800" b="0" dirty="0">
              <a:latin typeface="微软雅黑" panose="020B0503020204020204" pitchFamily="34" charset="-122"/>
              <a:ea typeface="微软雅黑" panose="020B0503020204020204" pitchFamily="34" charset="-122"/>
            </a:endParaRPr>
          </a:p>
          <a:p>
            <a:pPr lvl="1" indent="79375">
              <a:lnSpc>
                <a:spcPts val="3200"/>
              </a:lnSpc>
            </a:pPr>
            <a:r>
              <a:rPr lang="en-US" altLang="zh-CN" sz="1800" b="0" dirty="0">
                <a:latin typeface="微软雅黑" panose="020B0503020204020204" pitchFamily="34" charset="-122"/>
                <a:ea typeface="微软雅黑" panose="020B0503020204020204" pitchFamily="34" charset="-122"/>
              </a:rPr>
              <a:t> </a:t>
            </a:r>
            <a:r>
              <a:rPr lang="en-US" altLang="zh-CN" sz="1800" b="0" dirty="0" err="1">
                <a:latin typeface="微软雅黑" panose="020B0503020204020204" pitchFamily="34" charset="-122"/>
                <a:ea typeface="微软雅黑" panose="020B0503020204020204" pitchFamily="34" charset="-122"/>
              </a:rPr>
              <a:t>hspace</a:t>
            </a:r>
            <a:r>
              <a:rPr lang="zh-CN" altLang="zh-CN" sz="1800" b="0" dirty="0">
                <a:latin typeface="微软雅黑" panose="020B0503020204020204" pitchFamily="34" charset="-122"/>
                <a:ea typeface="微软雅黑" panose="020B0503020204020204" pitchFamily="34" charset="-122"/>
              </a:rPr>
              <a:t>、</a:t>
            </a:r>
            <a:r>
              <a:rPr lang="en-US" altLang="zh-CN" sz="1800" b="0" dirty="0" err="1">
                <a:latin typeface="微软雅黑" panose="020B0503020204020204" pitchFamily="34" charset="-122"/>
                <a:ea typeface="微软雅黑" panose="020B0503020204020204" pitchFamily="34" charset="-122"/>
              </a:rPr>
              <a:t>vspace</a:t>
            </a:r>
            <a:r>
              <a:rPr lang="zh-CN" altLang="zh-CN" sz="1800" b="0" dirty="0">
                <a:latin typeface="微软雅黑" panose="020B0503020204020204" pitchFamily="34" charset="-122"/>
                <a:ea typeface="微软雅黑" panose="020B0503020204020204" pitchFamily="34" charset="-122"/>
              </a:rPr>
              <a:t>属性值是整数，单位为像素</a:t>
            </a:r>
            <a:r>
              <a:rPr lang="zh-CN" altLang="en-US" sz="1800" b="0" dirty="0">
                <a:latin typeface="微软雅黑" panose="020B0503020204020204" pitchFamily="34" charset="-122"/>
                <a:ea typeface="微软雅黑" panose="020B0503020204020204" pitchFamily="34" charset="-122"/>
              </a:rPr>
              <a:t>。</a:t>
            </a:r>
            <a:endParaRPr lang="zh-CN" altLang="zh-CN"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548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dirty="0"/>
              <a:t>教学目标</a:t>
            </a:r>
          </a:p>
        </p:txBody>
      </p:sp>
      <p:graphicFrame>
        <p:nvGraphicFramePr>
          <p:cNvPr id="5" name="图示 4"/>
          <p:cNvGraphicFramePr/>
          <p:nvPr/>
        </p:nvGraphicFramePr>
        <p:xfrm>
          <a:off x="1524000" y="71749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滚动文字综合案例</a:t>
            </a:r>
          </a:p>
        </p:txBody>
      </p:sp>
      <p:sp>
        <p:nvSpPr>
          <p:cNvPr id="3" name="内容占位符 2"/>
          <p:cNvSpPr>
            <a:spLocks noGrp="1"/>
          </p:cNvSpPr>
          <p:nvPr>
            <p:ph idx="1"/>
          </p:nvPr>
        </p:nvSpPr>
        <p:spPr>
          <a:xfrm>
            <a:off x="533506" y="819151"/>
            <a:ext cx="4724276" cy="2057391"/>
          </a:xfrm>
        </p:spPr>
        <p:txBody>
          <a:bodyPr/>
          <a:lstStyle/>
          <a:p>
            <a:pPr marL="0">
              <a:lnSpc>
                <a:spcPts val="1400"/>
              </a:lnSpc>
              <a:spcBef>
                <a:spcPts val="0"/>
              </a:spcBef>
              <a:spcAft>
                <a:spcPts val="0"/>
              </a:spcAft>
              <a:buNone/>
            </a:pPr>
            <a:r>
              <a:rPr lang="en-US" altLang="zh-CN" sz="1400" dirty="0"/>
              <a:t>&lt;!-- edu_6_2_2.html --&gt;</a:t>
            </a:r>
          </a:p>
          <a:p>
            <a:pPr marL="0">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marL="0">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marL="0">
              <a:lnSpc>
                <a:spcPts val="1400"/>
              </a:lnSpc>
              <a:spcBef>
                <a:spcPts val="0"/>
              </a:spcBef>
              <a:spcAft>
                <a:spcPts val="0"/>
              </a:spcAft>
              <a:buNone/>
            </a:pPr>
            <a:r>
              <a:rPr lang="en-US" altLang="zh-CN" sz="1400" dirty="0"/>
              <a:t> &lt;head&gt;</a:t>
            </a:r>
          </a:p>
          <a:p>
            <a:pPr marL="0">
              <a:lnSpc>
                <a:spcPts val="1400"/>
              </a:lnSpc>
              <a:spcBef>
                <a:spcPts val="0"/>
              </a:spcBef>
              <a:spcAft>
                <a:spcPts val="0"/>
              </a:spcAft>
              <a:buNone/>
            </a:pPr>
            <a:r>
              <a:rPr lang="en-US" altLang="zh-CN" sz="1400" dirty="0"/>
              <a:t>  &lt;meta </a:t>
            </a:r>
            <a:r>
              <a:rPr lang="en-US" altLang="zh-CN" sz="1400" dirty="0" err="1"/>
              <a:t>charset</a:t>
            </a:r>
            <a:r>
              <a:rPr lang="en-US" altLang="zh-CN" sz="1400" dirty="0"/>
              <a:t>="UTF-8"&gt;</a:t>
            </a:r>
          </a:p>
          <a:p>
            <a:pPr marL="0">
              <a:lnSpc>
                <a:spcPts val="1400"/>
              </a:lnSpc>
              <a:spcBef>
                <a:spcPts val="0"/>
              </a:spcBef>
              <a:spcAft>
                <a:spcPts val="0"/>
              </a:spcAft>
              <a:buNone/>
            </a:pPr>
            <a:r>
              <a:rPr lang="en-US" altLang="zh-CN" sz="1400" dirty="0"/>
              <a:t>  &lt;title&gt; </a:t>
            </a:r>
            <a:r>
              <a:rPr lang="zh-CN" altLang="en-US" sz="1400" dirty="0"/>
              <a:t>设置滚动文字的滚动空白与滚动范围 </a:t>
            </a:r>
            <a:r>
              <a:rPr lang="en-US" altLang="zh-CN" sz="1400" dirty="0"/>
              <a:t>&lt;/title&gt; </a:t>
            </a:r>
          </a:p>
          <a:p>
            <a:pPr marL="0">
              <a:lnSpc>
                <a:spcPts val="1400"/>
              </a:lnSpc>
              <a:spcBef>
                <a:spcPts val="0"/>
              </a:spcBef>
              <a:spcAft>
                <a:spcPts val="0"/>
              </a:spcAft>
              <a:buNone/>
            </a:pPr>
            <a:r>
              <a:rPr lang="en-US" altLang="zh-CN" sz="1400" dirty="0"/>
              <a:t>&lt;style type="text/</a:t>
            </a:r>
            <a:r>
              <a:rPr lang="en-US" altLang="zh-CN" sz="1400" dirty="0" err="1"/>
              <a:t>css</a:t>
            </a:r>
            <a:r>
              <a:rPr lang="en-US" altLang="zh-CN" sz="1400" dirty="0"/>
              <a:t>"&gt;</a:t>
            </a:r>
          </a:p>
          <a:p>
            <a:pPr marL="0">
              <a:lnSpc>
                <a:spcPts val="1400"/>
              </a:lnSpc>
              <a:spcBef>
                <a:spcPts val="0"/>
              </a:spcBef>
              <a:spcAft>
                <a:spcPts val="0"/>
              </a:spcAft>
              <a:buNone/>
            </a:pPr>
            <a:r>
              <a:rPr lang="en-US" altLang="zh-CN" sz="1400" dirty="0"/>
              <a:t>p{font-size:18px;color:#0000cc;text-indent:2em;/*</a:t>
            </a:r>
            <a:r>
              <a:rPr lang="zh-CN" altLang="en-US" sz="1400" dirty="0"/>
              <a:t>首行缩进*</a:t>
            </a:r>
            <a:r>
              <a:rPr lang="en-US" altLang="zh-CN" sz="1400" dirty="0"/>
              <a:t>/}</a:t>
            </a:r>
          </a:p>
          <a:p>
            <a:pPr marL="0">
              <a:lnSpc>
                <a:spcPts val="1400"/>
              </a:lnSpc>
              <a:spcBef>
                <a:spcPts val="0"/>
              </a:spcBef>
              <a:spcAft>
                <a:spcPts val="0"/>
              </a:spcAft>
              <a:buNone/>
            </a:pPr>
            <a:r>
              <a:rPr lang="en-US" altLang="zh-CN" sz="1400" dirty="0"/>
              <a:t>&lt;/style&gt;</a:t>
            </a:r>
          </a:p>
          <a:p>
            <a:pPr marL="0">
              <a:lnSpc>
                <a:spcPts val="1400"/>
              </a:lnSpc>
              <a:spcBef>
                <a:spcPts val="0"/>
              </a:spcBef>
              <a:spcAft>
                <a:spcPts val="0"/>
              </a:spcAft>
              <a:buNone/>
            </a:pPr>
            <a:r>
              <a:rPr lang="en-US" altLang="zh-CN" sz="1400" dirty="0"/>
              <a:t>&lt;/head&gt;</a:t>
            </a:r>
          </a:p>
          <a:p>
            <a:pPr marL="0">
              <a:lnSpc>
                <a:spcPts val="1400"/>
              </a:lnSpc>
              <a:spcBef>
                <a:spcPts val="0"/>
              </a:spcBef>
              <a:spcAft>
                <a:spcPts val="0"/>
              </a:spcAft>
              <a:buNone/>
            </a:pPr>
            <a:r>
              <a:rPr lang="en-US" altLang="zh-CN" sz="1400" dirty="0"/>
              <a:t> </a:t>
            </a:r>
            <a:endParaRPr lang="zh-CN" altLang="en-US" sz="1400" dirty="0"/>
          </a:p>
        </p:txBody>
      </p:sp>
      <p:pic>
        <p:nvPicPr>
          <p:cNvPr id="2052" name="Picture 4"/>
          <p:cNvPicPr>
            <a:picLocks noChangeAspect="1" noChangeArrowheads="1"/>
          </p:cNvPicPr>
          <p:nvPr/>
        </p:nvPicPr>
        <p:blipFill>
          <a:blip r:embed="rId2" cstate="print"/>
          <a:srcRect/>
          <a:stretch>
            <a:fillRect/>
          </a:stretch>
        </p:blipFill>
        <p:spPr bwMode="auto">
          <a:xfrm>
            <a:off x="5333980" y="895394"/>
            <a:ext cx="3695706" cy="1865793"/>
          </a:xfrm>
          <a:prstGeom prst="rect">
            <a:avLst/>
          </a:prstGeom>
          <a:noFill/>
          <a:ln w="9525">
            <a:noFill/>
            <a:miter lim="800000"/>
            <a:headEnd/>
            <a:tailEnd/>
          </a:ln>
        </p:spPr>
      </p:pic>
      <p:sp>
        <p:nvSpPr>
          <p:cNvPr id="7" name="矩形 6"/>
          <p:cNvSpPr/>
          <p:nvPr/>
        </p:nvSpPr>
        <p:spPr>
          <a:xfrm>
            <a:off x="533506" y="2800344"/>
            <a:ext cx="8534176" cy="1887696"/>
          </a:xfrm>
          <a:prstGeom prst="rect">
            <a:avLst/>
          </a:prstGeom>
        </p:spPr>
        <p:txBody>
          <a:bodyPr wrap="square">
            <a:spAutoFit/>
          </a:bodyPr>
          <a:lstStyle/>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&lt;body&gt;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  &lt;h3 align="center"&gt;</a:t>
            </a:r>
            <a:r>
              <a:rPr lang="zh-CN" altLang="en-US" sz="1400" b="0" dirty="0">
                <a:latin typeface="Verdana" pitchFamily="34" charset="0"/>
                <a:cs typeface="Verdana" pitchFamily="34" charset="0"/>
              </a:rPr>
              <a:t>设置滚动文字的滚动空白与滚动范围</a:t>
            </a:r>
            <a:r>
              <a:rPr lang="en-US" altLang="zh-CN" sz="1400" b="0" dirty="0">
                <a:latin typeface="Verdana" pitchFamily="34" charset="0"/>
                <a:ea typeface="Verdana" pitchFamily="34" charset="0"/>
                <a:cs typeface="Verdana" pitchFamily="34" charset="0"/>
              </a:rPr>
              <a:t>&lt;/h3&gt; </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    &lt;hr color="#330099"&gt;</a:t>
            </a:r>
          </a:p>
          <a:p>
            <a:pPr marL="0">
              <a:lnSpc>
                <a:spcPts val="1400"/>
              </a:lnSpc>
              <a:spcBef>
                <a:spcPts val="0"/>
              </a:spcBef>
              <a:spcAft>
                <a:spcPts val="0"/>
              </a:spcAft>
              <a:buNone/>
            </a:pPr>
            <a:r>
              <a:rPr lang="en-US" altLang="zh-CN" sz="1400" b="0" dirty="0">
                <a:solidFill>
                  <a:srgbClr val="FF0000"/>
                </a:solidFill>
                <a:latin typeface="Verdana" pitchFamily="34" charset="0"/>
                <a:ea typeface="Verdana" pitchFamily="34" charset="0"/>
                <a:cs typeface="Verdana" pitchFamily="34" charset="0"/>
              </a:rPr>
              <a:t>&lt;marquee </a:t>
            </a:r>
            <a:r>
              <a:rPr lang="en-US" altLang="zh-CN" sz="1400" b="0" dirty="0" err="1">
                <a:latin typeface="Verdana" pitchFamily="34" charset="0"/>
                <a:ea typeface="Verdana" pitchFamily="34" charset="0"/>
                <a:cs typeface="Verdana" pitchFamily="34" charset="0"/>
              </a:rPr>
              <a:t>bgcolor</a:t>
            </a:r>
            <a:r>
              <a:rPr lang="en-US" altLang="zh-CN" sz="1400" b="0" dirty="0">
                <a:latin typeface="Verdana" pitchFamily="34" charset="0"/>
                <a:ea typeface="Verdana" pitchFamily="34" charset="0"/>
                <a:cs typeface="Verdana" pitchFamily="34" charset="0"/>
              </a:rPr>
              <a:t>="#c4e1c6" width="600px" height="100px" </a:t>
            </a:r>
            <a:r>
              <a:rPr lang="en-US" altLang="zh-CN" sz="1400" b="0" dirty="0" err="1">
                <a:latin typeface="Verdana" pitchFamily="34" charset="0"/>
                <a:ea typeface="Verdana" pitchFamily="34" charset="0"/>
                <a:cs typeface="Verdana" pitchFamily="34" charset="0"/>
              </a:rPr>
              <a:t>hspace</a:t>
            </a:r>
            <a:r>
              <a:rPr lang="en-US" altLang="zh-CN" sz="1400" b="0" dirty="0">
                <a:latin typeface="Verdana" pitchFamily="34" charset="0"/>
                <a:ea typeface="Verdana" pitchFamily="34" charset="0"/>
                <a:cs typeface="Verdana" pitchFamily="34" charset="0"/>
              </a:rPr>
              <a:t>="100" </a:t>
            </a:r>
            <a:r>
              <a:rPr lang="en-US" altLang="zh-CN" sz="1400" b="0" dirty="0" err="1">
                <a:latin typeface="Verdana" pitchFamily="34" charset="0"/>
                <a:ea typeface="Verdana" pitchFamily="34" charset="0"/>
                <a:cs typeface="Verdana" pitchFamily="34" charset="0"/>
              </a:rPr>
              <a:t>vspace</a:t>
            </a:r>
            <a:r>
              <a:rPr lang="en-US" altLang="zh-CN" sz="1400" b="0" dirty="0">
                <a:latin typeface="Verdana" pitchFamily="34" charset="0"/>
                <a:ea typeface="Verdana" pitchFamily="34" charset="0"/>
                <a:cs typeface="Verdana" pitchFamily="34" charset="0"/>
              </a:rPr>
              <a:t>="100"  direction="up" behavior="alternate" </a:t>
            </a:r>
            <a:r>
              <a:rPr lang="en-US" altLang="zh-CN" sz="1400" b="0" dirty="0" err="1">
                <a:latin typeface="Verdana" pitchFamily="34" charset="0"/>
                <a:ea typeface="Verdana" pitchFamily="34" charset="0"/>
                <a:cs typeface="Verdana" pitchFamily="34" charset="0"/>
              </a:rPr>
              <a:t>scrollamount</a:t>
            </a:r>
            <a:r>
              <a:rPr lang="en-US" altLang="zh-CN" sz="1400" b="0" dirty="0">
                <a:latin typeface="Verdana" pitchFamily="34" charset="0"/>
                <a:ea typeface="Verdana" pitchFamily="34" charset="0"/>
                <a:cs typeface="Verdana" pitchFamily="34" charset="0"/>
              </a:rPr>
              <a:t>="1" </a:t>
            </a:r>
            <a:r>
              <a:rPr lang="en-US" altLang="zh-CN" sz="1400" b="0" dirty="0" err="1">
                <a:latin typeface="Verdana" pitchFamily="34" charset="0"/>
                <a:ea typeface="Verdana" pitchFamily="34" charset="0"/>
                <a:cs typeface="Verdana" pitchFamily="34" charset="0"/>
              </a:rPr>
              <a:t>scrolldelay</a:t>
            </a:r>
            <a:r>
              <a:rPr lang="en-US" altLang="zh-CN" sz="1400" b="0" dirty="0">
                <a:latin typeface="Verdana" pitchFamily="34" charset="0"/>
                <a:ea typeface="Verdana" pitchFamily="34" charset="0"/>
                <a:cs typeface="Verdana" pitchFamily="34" charset="0"/>
              </a:rPr>
              <a:t>="20"&gt;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&lt;p&gt;</a:t>
            </a:r>
            <a:r>
              <a:rPr lang="zh-CN" altLang="en-US" sz="1400" b="0" dirty="0">
                <a:latin typeface="Verdana" pitchFamily="34" charset="0"/>
                <a:cs typeface="Verdana" pitchFamily="34" charset="0"/>
              </a:rPr>
              <a:t>设置滚动空白空间就是指滚动文字背景和它周围文字及图像之间的空白空间范围。默认情况下，滚动对象周围的文字或图像是与滚动背景紧密连接的，使用</a:t>
            </a:r>
            <a:r>
              <a:rPr lang="en-US" altLang="zh-CN" sz="1400" b="0" dirty="0" err="1">
                <a:latin typeface="Verdana" pitchFamily="34" charset="0"/>
                <a:ea typeface="Verdana" pitchFamily="34" charset="0"/>
                <a:cs typeface="Verdana" pitchFamily="34" charset="0"/>
              </a:rPr>
              <a:t>hspace</a:t>
            </a:r>
            <a:r>
              <a:rPr lang="zh-CN" altLang="en-US" sz="1400" b="0" dirty="0">
                <a:latin typeface="Verdana" pitchFamily="34" charset="0"/>
                <a:cs typeface="Verdana" pitchFamily="34" charset="0"/>
              </a:rPr>
              <a:t>和</a:t>
            </a:r>
            <a:r>
              <a:rPr lang="en-US" altLang="zh-CN" sz="1400" b="0" dirty="0" err="1">
                <a:latin typeface="Verdana" pitchFamily="34" charset="0"/>
                <a:ea typeface="Verdana" pitchFamily="34" charset="0"/>
                <a:cs typeface="Verdana" pitchFamily="34" charset="0"/>
              </a:rPr>
              <a:t>vspace</a:t>
            </a:r>
            <a:r>
              <a:rPr lang="zh-CN" altLang="en-US" sz="1400" b="0" dirty="0">
                <a:latin typeface="Verdana" pitchFamily="34" charset="0"/>
                <a:cs typeface="Verdana" pitchFamily="34" charset="0"/>
              </a:rPr>
              <a:t>可以设置它们之间的空白空间。</a:t>
            </a:r>
            <a:r>
              <a:rPr lang="en-US" altLang="zh-CN" sz="1400" b="0" dirty="0">
                <a:latin typeface="Verdana" pitchFamily="34" charset="0"/>
                <a:ea typeface="Verdana" pitchFamily="34" charset="0"/>
                <a:cs typeface="Verdana" pitchFamily="34" charset="0"/>
              </a:rPr>
              <a:t>&lt;/p&gt;</a:t>
            </a:r>
          </a:p>
          <a:p>
            <a:pPr marL="0">
              <a:lnSpc>
                <a:spcPts val="1400"/>
              </a:lnSpc>
              <a:spcBef>
                <a:spcPts val="0"/>
              </a:spcBef>
              <a:spcAft>
                <a:spcPts val="0"/>
              </a:spcAft>
              <a:buNone/>
            </a:pPr>
            <a:r>
              <a:rPr lang="en-US" altLang="zh-CN" sz="1400" b="0" dirty="0">
                <a:solidFill>
                  <a:srgbClr val="FF0000"/>
                </a:solidFill>
                <a:latin typeface="Verdana" pitchFamily="34" charset="0"/>
                <a:ea typeface="Verdana" pitchFamily="34" charset="0"/>
                <a:cs typeface="Verdana" pitchFamily="34" charset="0"/>
              </a:rPr>
              <a:t>&lt;/marquee&gt;</a:t>
            </a:r>
            <a:r>
              <a:rPr lang="en-US" altLang="zh-CN" sz="1400" b="0" dirty="0">
                <a:latin typeface="Verdana" pitchFamily="34" charset="0"/>
                <a:ea typeface="Verdana" pitchFamily="34" charset="0"/>
                <a:cs typeface="Verdana" pitchFamily="34" charset="0"/>
              </a:rPr>
              <a:t>&lt;/body&gt;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&lt;/html&gt;</a:t>
            </a:r>
            <a:endParaRPr lang="zh-CN" altLang="en-US" sz="1400" b="0" dirty="0">
              <a:latin typeface="Verdana" pitchFamily="34" charset="0"/>
              <a:cs typeface="Verdana"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t>6.3 音频、视频及</a:t>
            </a:r>
            <a:r>
              <a:rPr lang="en-US" altLang="zh-CN" dirty="0"/>
              <a:t>Flash</a:t>
            </a:r>
            <a:r>
              <a:rPr lang="zh-CN" altLang="en-US" dirty="0"/>
              <a:t>文件 </a:t>
            </a:r>
          </a:p>
        </p:txBody>
      </p:sp>
      <p:sp>
        <p:nvSpPr>
          <p:cNvPr id="41987" name="Rectangle 3"/>
          <p:cNvSpPr>
            <a:spLocks noGrp="1" noChangeArrowheads="1"/>
          </p:cNvSpPr>
          <p:nvPr>
            <p:ph idx="1"/>
          </p:nvPr>
        </p:nvSpPr>
        <p:spPr>
          <a:xfrm>
            <a:off x="533506" y="819151"/>
            <a:ext cx="8508894" cy="3810000"/>
          </a:xfrm>
        </p:spPr>
        <p:txBody>
          <a:bodyPr/>
          <a:lstStyle/>
          <a:p>
            <a:pPr>
              <a:lnSpc>
                <a:spcPts val="2900"/>
              </a:lnSpc>
              <a:buNone/>
            </a:pPr>
            <a:r>
              <a:rPr lang="zh-CN" altLang="en-US" sz="1800" dirty="0"/>
              <a:t>       除了滚动文字外，网页中的多媒体文件还包括音频文件、视频文件以及</a:t>
            </a:r>
            <a:r>
              <a:rPr lang="en-US" altLang="zh-CN" sz="1800" dirty="0"/>
              <a:t>Flash </a:t>
            </a:r>
            <a:r>
              <a:rPr lang="zh-CN" altLang="en-US" sz="1800" dirty="0"/>
              <a:t>文件，可以为网页增加背景音乐等效果。使用</a:t>
            </a:r>
            <a:r>
              <a:rPr lang="en-US" altLang="zh-CN" sz="1800" dirty="0">
                <a:solidFill>
                  <a:srgbClr val="FF0000"/>
                </a:solidFill>
              </a:rPr>
              <a:t>&lt;embed&gt;&lt;/embed&gt;</a:t>
            </a:r>
            <a:r>
              <a:rPr lang="zh-CN" altLang="en-US" sz="1800" dirty="0"/>
              <a:t>标记，可以播放的文件类型有</a:t>
            </a:r>
            <a:r>
              <a:rPr lang="en-US" altLang="zh-CN" sz="1800" dirty="0"/>
              <a:t>Midi</a:t>
            </a:r>
            <a:r>
              <a:rPr lang="zh-CN" altLang="en-US" sz="1800" dirty="0"/>
              <a:t>、</a:t>
            </a:r>
            <a:r>
              <a:rPr lang="en-US" altLang="zh-CN" sz="1800" dirty="0"/>
              <a:t>Mav</a:t>
            </a:r>
            <a:r>
              <a:rPr lang="zh-CN" altLang="en-US" sz="1800" dirty="0"/>
              <a:t>、</a:t>
            </a:r>
            <a:r>
              <a:rPr lang="en-US" altLang="zh-CN" sz="1800" dirty="0"/>
              <a:t>AIFF</a:t>
            </a:r>
            <a:r>
              <a:rPr lang="zh-CN" altLang="en-US" sz="1800" dirty="0"/>
              <a:t>、</a:t>
            </a:r>
            <a:r>
              <a:rPr lang="en-US" altLang="zh-CN" sz="1800" dirty="0"/>
              <a:t>SWF</a:t>
            </a:r>
            <a:r>
              <a:rPr lang="zh-CN" altLang="en-US" sz="1800" dirty="0"/>
              <a:t>、</a:t>
            </a:r>
            <a:r>
              <a:rPr lang="en-US" altLang="zh-CN" sz="1800" dirty="0"/>
              <a:t>AV</a:t>
            </a:r>
            <a:r>
              <a:rPr lang="zh-CN" altLang="en-US" sz="1800" dirty="0"/>
              <a:t>、</a:t>
            </a:r>
            <a:r>
              <a:rPr lang="en-US" altLang="zh-CN" sz="1800" dirty="0"/>
              <a:t>MP3</a:t>
            </a:r>
            <a:r>
              <a:rPr lang="zh-CN" altLang="en-US" sz="1800" dirty="0"/>
              <a:t>、</a:t>
            </a:r>
            <a:r>
              <a:rPr lang="en-US" altLang="zh-CN" sz="1800" dirty="0"/>
              <a:t>MOV</a:t>
            </a:r>
            <a:r>
              <a:rPr lang="zh-CN" altLang="en-US" sz="1800" dirty="0"/>
              <a:t>、</a:t>
            </a:r>
            <a:r>
              <a:rPr lang="en-US" altLang="zh-CN" sz="1800" dirty="0"/>
              <a:t>AVI </a:t>
            </a:r>
            <a:r>
              <a:rPr lang="zh-CN" altLang="en-US" sz="1800" dirty="0"/>
              <a:t>等。</a:t>
            </a:r>
          </a:p>
          <a:p>
            <a:r>
              <a:rPr lang="zh-CN" altLang="en-US" sz="1800" b="1" dirty="0"/>
              <a:t>基本语法：</a:t>
            </a:r>
            <a:endParaRPr lang="en-US" altLang="zh-CN" sz="1800" b="1" dirty="0"/>
          </a:p>
          <a:p>
            <a:pPr marL="0" indent="0">
              <a:lnSpc>
                <a:spcPts val="1400"/>
              </a:lnSpc>
              <a:buNone/>
            </a:pPr>
            <a:r>
              <a:rPr lang="en-US" altLang="zh-CN" sz="1600" dirty="0">
                <a:solidFill>
                  <a:srgbClr val="FF0000"/>
                </a:solidFill>
              </a:rPr>
              <a:t>     &lt;embed src="</a:t>
            </a:r>
            <a:r>
              <a:rPr lang="zh-CN" altLang="en-US" sz="1600" dirty="0">
                <a:solidFill>
                  <a:srgbClr val="FF0000"/>
                </a:solidFill>
              </a:rPr>
              <a:t>多媒体文件</a:t>
            </a:r>
            <a:r>
              <a:rPr lang="en-US" altLang="zh-CN" sz="1600" dirty="0">
                <a:solidFill>
                  <a:srgbClr val="FF0000"/>
                </a:solidFill>
              </a:rPr>
              <a:t>" width="</a:t>
            </a:r>
            <a:r>
              <a:rPr lang="zh-CN" altLang="en-US" sz="1600" dirty="0">
                <a:solidFill>
                  <a:srgbClr val="FF0000"/>
                </a:solidFill>
              </a:rPr>
              <a:t>界面的宽度</a:t>
            </a:r>
            <a:r>
              <a:rPr lang="en-US" altLang="zh-CN" sz="1600" dirty="0">
                <a:solidFill>
                  <a:srgbClr val="FF0000"/>
                </a:solidFill>
              </a:rPr>
              <a:t>" height="</a:t>
            </a:r>
            <a:r>
              <a:rPr lang="zh-CN" altLang="en-US" sz="1600" dirty="0">
                <a:solidFill>
                  <a:srgbClr val="FF0000"/>
                </a:solidFill>
              </a:rPr>
              <a:t>界面的高度</a:t>
            </a:r>
            <a:r>
              <a:rPr lang="en-US" altLang="zh-CN" sz="1600" dirty="0">
                <a:solidFill>
                  <a:srgbClr val="FF0000"/>
                </a:solidFill>
              </a:rPr>
              <a:t>"    </a:t>
            </a:r>
          </a:p>
          <a:p>
            <a:pPr marL="0" indent="0">
              <a:lnSpc>
                <a:spcPts val="1400"/>
              </a:lnSpc>
              <a:buNone/>
            </a:pPr>
            <a:r>
              <a:rPr lang="en-US" altLang="zh-CN" sz="1600" dirty="0">
                <a:solidFill>
                  <a:srgbClr val="FF0000"/>
                </a:solidFill>
              </a:rPr>
              <a:t>	 </a:t>
            </a:r>
            <a:r>
              <a:rPr lang="en-US" altLang="zh-CN" sz="1600" dirty="0" err="1">
                <a:solidFill>
                  <a:srgbClr val="FF0000"/>
                </a:solidFill>
              </a:rPr>
              <a:t>autostart</a:t>
            </a:r>
            <a:r>
              <a:rPr lang="en-US" altLang="zh-CN" sz="1600" dirty="0">
                <a:solidFill>
                  <a:srgbClr val="FF0000"/>
                </a:solidFill>
              </a:rPr>
              <a:t>="true|false" loop=" true|false "&gt;&lt;/embed&gt;</a:t>
            </a:r>
          </a:p>
          <a:p>
            <a:r>
              <a:rPr lang="zh-CN" altLang="en-US" sz="1800" b="1" dirty="0"/>
              <a:t>语法说明：</a:t>
            </a:r>
            <a:endParaRPr lang="en-US" altLang="zh-CN" sz="1800" b="1" dirty="0"/>
          </a:p>
          <a:p>
            <a:pPr marL="636587" lvl="1" indent="-285750">
              <a:lnSpc>
                <a:spcPts val="2900"/>
              </a:lnSpc>
            </a:pPr>
            <a:r>
              <a:rPr lang="en-US" altLang="zh-CN" sz="1600" b="0" dirty="0"/>
              <a:t>width</a:t>
            </a:r>
            <a:r>
              <a:rPr lang="zh-CN" altLang="en-US" sz="1600" b="0" dirty="0"/>
              <a:t>、</a:t>
            </a:r>
            <a:r>
              <a:rPr lang="en-US" altLang="zh-CN" sz="1600" b="0" dirty="0"/>
              <a:t>height</a:t>
            </a:r>
            <a:r>
              <a:rPr lang="zh-CN" altLang="en-US" sz="1600" b="0" dirty="0"/>
              <a:t>：整型值，单位为像素。设置宽度和高度会出现播放界面，否则不显示播放界面。一些高版本浏览器不设置宽度和高度也可以出现播放界面。如果播放声音、音乐文件作为背景音乐时，必须同时将宽度和高度属性的值设置为</a:t>
            </a:r>
            <a:r>
              <a:rPr lang="en-US" altLang="zh-CN" sz="1600" b="0" dirty="0"/>
              <a:t>0</a:t>
            </a:r>
            <a:r>
              <a:rPr lang="zh-CN" altLang="en-US" sz="1600" b="0" dirty="0"/>
              <a:t>。</a:t>
            </a:r>
            <a:endParaRPr lang="en-US" altLang="zh-CN" sz="1600" b="0" dirty="0"/>
          </a:p>
        </p:txBody>
      </p:sp>
    </p:spTree>
    <p:extLst>
      <p:ext uri="{BB962C8B-B14F-4D97-AF65-F5344CB8AC3E}">
        <p14:creationId xmlns:p14="http://schemas.microsoft.com/office/powerpoint/2010/main" val="1912085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t>6.3 音频、视频及</a:t>
            </a:r>
            <a:r>
              <a:rPr lang="en-US" altLang="zh-CN" dirty="0"/>
              <a:t>Flash</a:t>
            </a:r>
            <a:r>
              <a:rPr lang="zh-CN" altLang="en-US" dirty="0"/>
              <a:t>文件 </a:t>
            </a:r>
          </a:p>
        </p:txBody>
      </p:sp>
      <p:sp>
        <p:nvSpPr>
          <p:cNvPr id="41987" name="Rectangle 3"/>
          <p:cNvSpPr>
            <a:spLocks noGrp="1" noChangeArrowheads="1"/>
          </p:cNvSpPr>
          <p:nvPr>
            <p:ph idx="1"/>
          </p:nvPr>
        </p:nvSpPr>
        <p:spPr>
          <a:xfrm>
            <a:off x="533506" y="819151"/>
            <a:ext cx="8508894" cy="3810000"/>
          </a:xfrm>
        </p:spPr>
        <p:txBody>
          <a:bodyPr/>
          <a:lstStyle/>
          <a:p>
            <a:pPr marL="636587" lvl="1" indent="-285750">
              <a:lnSpc>
                <a:spcPts val="2500"/>
              </a:lnSpc>
            </a:pPr>
            <a:r>
              <a:rPr lang="en-US" altLang="zh-CN" sz="1600" b="0" dirty="0" err="1"/>
              <a:t>src</a:t>
            </a:r>
            <a:r>
              <a:rPr lang="zh-CN" altLang="en-US" sz="1600" b="0" dirty="0"/>
              <a:t>：设置媒体文件的路径。</a:t>
            </a:r>
            <a:endParaRPr lang="en-US" altLang="zh-CN" sz="1600" b="0" dirty="0"/>
          </a:p>
          <a:p>
            <a:pPr marL="636587" lvl="1" indent="-285750">
              <a:lnSpc>
                <a:spcPts val="2500"/>
              </a:lnSpc>
            </a:pPr>
            <a:r>
              <a:rPr lang="en-US" altLang="zh-CN" sz="1600" b="0" dirty="0" err="1"/>
              <a:t>autostart</a:t>
            </a:r>
            <a:r>
              <a:rPr lang="zh-CN" altLang="en-US" sz="1600" b="0" dirty="0"/>
              <a:t>：逻辑值。</a:t>
            </a:r>
            <a:r>
              <a:rPr lang="en-US" altLang="zh-CN" sz="1600" b="0" dirty="0"/>
              <a:t>true </a:t>
            </a:r>
            <a:r>
              <a:rPr lang="zh-CN" altLang="en-US" sz="1600" b="0" dirty="0"/>
              <a:t>为自动播放；</a:t>
            </a:r>
            <a:r>
              <a:rPr lang="en-US" altLang="zh-CN" sz="1600" b="0" dirty="0"/>
              <a:t>false </a:t>
            </a:r>
            <a:r>
              <a:rPr lang="zh-CN" altLang="en-US" sz="1600" b="0" dirty="0"/>
              <a:t>为不自动播放。</a:t>
            </a:r>
            <a:endParaRPr lang="en-US" altLang="zh-CN" sz="1600" b="0" dirty="0"/>
          </a:p>
          <a:p>
            <a:pPr marL="636587" lvl="1" indent="-285750">
              <a:lnSpc>
                <a:spcPts val="2500"/>
              </a:lnSpc>
            </a:pPr>
            <a:r>
              <a:rPr lang="en-US" altLang="zh-CN" sz="1600" b="0" dirty="0"/>
              <a:t>loop</a:t>
            </a:r>
            <a:r>
              <a:rPr lang="zh-CN" altLang="en-US" sz="1600" b="0" dirty="0"/>
              <a:t>：逻辑值。规定音频或视频文件是否循环。属性值为</a:t>
            </a:r>
            <a:r>
              <a:rPr lang="en-US" altLang="zh-CN" sz="1600" b="0" dirty="0"/>
              <a:t>true </a:t>
            </a:r>
            <a:r>
              <a:rPr lang="zh-CN" altLang="en-US" sz="1600" b="0" dirty="0"/>
              <a:t>时，音频或视频文件循环；属性值为</a:t>
            </a:r>
            <a:r>
              <a:rPr lang="en-US" altLang="zh-CN" sz="1600" b="0" dirty="0"/>
              <a:t>false </a:t>
            </a:r>
            <a:r>
              <a:rPr lang="zh-CN" altLang="en-US" sz="1600" b="0" dirty="0"/>
              <a:t>时，音频或视频文件不循环。</a:t>
            </a:r>
          </a:p>
          <a:p>
            <a:pPr marL="636587" lvl="1" indent="-285750">
              <a:lnSpc>
                <a:spcPts val="2500"/>
              </a:lnSpc>
            </a:pPr>
            <a:endParaRPr lang="en-US" altLang="zh-CN" sz="1600" b="0" dirty="0"/>
          </a:p>
        </p:txBody>
      </p:sp>
    </p:spTree>
    <p:extLst>
      <p:ext uri="{BB962C8B-B14F-4D97-AF65-F5344CB8AC3E}">
        <p14:creationId xmlns:p14="http://schemas.microsoft.com/office/powerpoint/2010/main" val="1531959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33506" y="819151"/>
            <a:ext cx="4648078" cy="3810000"/>
          </a:xfrm>
        </p:spPr>
        <p:txBody>
          <a:bodyPr/>
          <a:lstStyle/>
          <a:p>
            <a:pPr>
              <a:lnSpc>
                <a:spcPts val="1400"/>
              </a:lnSpc>
              <a:spcBef>
                <a:spcPts val="0"/>
              </a:spcBef>
              <a:spcAft>
                <a:spcPts val="0"/>
              </a:spcAft>
              <a:buNone/>
            </a:pPr>
            <a:r>
              <a:rPr lang="en-US" altLang="zh-CN" sz="1400" dirty="0"/>
              <a:t>&lt;!-- edu_6_3_1.html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	&lt;title&gt;</a:t>
            </a:r>
            <a:r>
              <a:rPr lang="zh-CN" altLang="en-US" sz="1400" dirty="0"/>
              <a:t>页面中嵌入多媒体文件</a:t>
            </a:r>
            <a:r>
              <a:rPr lang="en-US" altLang="zh-CN" sz="1400" dirty="0"/>
              <a:t>&lt;/title&gt;</a:t>
            </a:r>
          </a:p>
          <a:p>
            <a:pPr>
              <a:lnSpc>
                <a:spcPts val="1400"/>
              </a:lnSpc>
              <a:spcBef>
                <a:spcPts val="0"/>
              </a:spcBef>
              <a:spcAft>
                <a:spcPts val="0"/>
              </a:spcAft>
              <a:buNone/>
            </a:pPr>
            <a:r>
              <a:rPr lang="en-US" altLang="zh-CN" sz="1400" dirty="0"/>
              <a:t>	&lt;style type="text/</a:t>
            </a:r>
            <a:r>
              <a:rPr lang="en-US" altLang="zh-CN" sz="1400" dirty="0" err="1"/>
              <a:t>css</a:t>
            </a:r>
            <a:r>
              <a:rPr lang="en-US" altLang="zh-CN" sz="1400" dirty="0"/>
              <a:t>"&gt;</a:t>
            </a:r>
          </a:p>
          <a:p>
            <a:pPr>
              <a:lnSpc>
                <a:spcPts val="1400"/>
              </a:lnSpc>
              <a:spcBef>
                <a:spcPts val="0"/>
              </a:spcBef>
              <a:spcAft>
                <a:spcPts val="0"/>
              </a:spcAft>
              <a:buNone/>
            </a:pPr>
            <a:r>
              <a:rPr lang="en-US" altLang="zh-CN" sz="1400" dirty="0"/>
              <a:t>	div{text-align:center;font-size:18px;font-family:</a:t>
            </a:r>
            <a:r>
              <a:rPr lang="zh-CN" altLang="en-US" sz="1400" dirty="0"/>
              <a:t>黑体</a:t>
            </a:r>
            <a:r>
              <a:rPr lang="en-US" altLang="zh-CN" sz="1400" dirty="0"/>
              <a:t>;}</a:t>
            </a:r>
          </a:p>
          <a:p>
            <a:pPr>
              <a:lnSpc>
                <a:spcPts val="1400"/>
              </a:lnSpc>
              <a:spcBef>
                <a:spcPts val="0"/>
              </a:spcBef>
              <a:spcAft>
                <a:spcPts val="0"/>
              </a:spcAft>
              <a:buNone/>
            </a:pPr>
            <a:r>
              <a:rPr lang="en-US" altLang="zh-CN" sz="1400" dirty="0"/>
              <a:t>	&lt;/style&gt;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&lt;body&gt;</a:t>
            </a:r>
          </a:p>
          <a:p>
            <a:pPr>
              <a:lnSpc>
                <a:spcPts val="1400"/>
              </a:lnSpc>
              <a:spcBef>
                <a:spcPts val="0"/>
              </a:spcBef>
              <a:spcAft>
                <a:spcPts val="0"/>
              </a:spcAft>
              <a:buNone/>
            </a:pPr>
            <a:r>
              <a:rPr lang="en-US" altLang="zh-CN" sz="1400" dirty="0"/>
              <a:t>	&lt;div id="" class=""&gt;	  </a:t>
            </a:r>
          </a:p>
          <a:p>
            <a:pPr>
              <a:lnSpc>
                <a:spcPts val="1400"/>
              </a:lnSpc>
              <a:spcBef>
                <a:spcPts val="0"/>
              </a:spcBef>
              <a:spcAft>
                <a:spcPts val="0"/>
              </a:spcAft>
              <a:buNone/>
            </a:pPr>
            <a:r>
              <a:rPr lang="en-US" altLang="zh-CN" sz="1400" dirty="0"/>
              <a:t>	&lt;h3&gt;</a:t>
            </a:r>
            <a:r>
              <a:rPr lang="zh-CN" altLang="en-US" sz="1400" dirty="0"/>
              <a:t>醉花阴</a:t>
            </a:r>
            <a:r>
              <a:rPr lang="en-US" altLang="zh-CN" sz="1400" dirty="0"/>
              <a:t>&lt;/h3&gt;</a:t>
            </a:r>
          </a:p>
          <a:p>
            <a:pPr>
              <a:lnSpc>
                <a:spcPts val="1400"/>
              </a:lnSpc>
              <a:spcBef>
                <a:spcPts val="0"/>
              </a:spcBef>
              <a:spcAft>
                <a:spcPts val="0"/>
              </a:spcAft>
              <a:buNone/>
            </a:pPr>
            <a:r>
              <a:rPr lang="en-US" altLang="zh-CN" sz="1400" dirty="0"/>
              <a:t>	&lt;h4&gt;</a:t>
            </a:r>
            <a:r>
              <a:rPr lang="zh-CN" altLang="en-US" sz="1400" dirty="0"/>
              <a:t>李清照</a:t>
            </a:r>
            <a:r>
              <a:rPr lang="en-US" altLang="zh-CN" sz="1400" dirty="0"/>
              <a:t>&lt;/h4&gt;</a:t>
            </a:r>
          </a:p>
          <a:p>
            <a:pPr>
              <a:lnSpc>
                <a:spcPts val="1400"/>
              </a:lnSpc>
              <a:spcBef>
                <a:spcPts val="0"/>
              </a:spcBef>
              <a:spcAft>
                <a:spcPts val="0"/>
              </a:spcAft>
              <a:buNone/>
            </a:pPr>
            <a:r>
              <a:rPr lang="en-US" altLang="zh-CN" sz="1400" dirty="0"/>
              <a:t>	&lt;hr size="5" color="#660099"&gt;  </a:t>
            </a:r>
          </a:p>
          <a:p>
            <a:pPr>
              <a:lnSpc>
                <a:spcPts val="1400"/>
              </a:lnSpc>
              <a:spcBef>
                <a:spcPts val="0"/>
              </a:spcBef>
              <a:spcAft>
                <a:spcPts val="0"/>
              </a:spcAft>
              <a:buNone/>
            </a:pPr>
            <a:r>
              <a:rPr lang="en-US" altLang="zh-CN" sz="1400" dirty="0"/>
              <a:t>	&lt;p&gt;</a:t>
            </a:r>
            <a:r>
              <a:rPr lang="zh-CN" altLang="en-US" sz="1400" dirty="0"/>
              <a:t>薄雾浓云愁永昼，瑞脑消金兽。</a:t>
            </a:r>
            <a:r>
              <a:rPr lang="en-US" altLang="zh-CN" sz="1400" dirty="0"/>
              <a:t>&lt;</a:t>
            </a:r>
            <a:r>
              <a:rPr lang="en-US" altLang="zh-CN" sz="1400" dirty="0" err="1"/>
              <a:t>br</a:t>
            </a:r>
            <a:r>
              <a:rPr lang="en-US" altLang="zh-CN" sz="1400" dirty="0"/>
              <a:t>&gt;</a:t>
            </a:r>
            <a:r>
              <a:rPr lang="zh-CN" altLang="en-US" sz="1400" dirty="0"/>
              <a:t>佳节又重阳，玉枕纱厨，半夜凉初透。</a:t>
            </a:r>
            <a:r>
              <a:rPr lang="en-US" altLang="zh-CN" sz="1400" dirty="0"/>
              <a:t>&lt;</a:t>
            </a:r>
            <a:r>
              <a:rPr lang="en-US" altLang="zh-CN" sz="1400" dirty="0" err="1"/>
              <a:t>br</a:t>
            </a:r>
            <a:r>
              <a:rPr lang="en-US" altLang="zh-CN" sz="1400" dirty="0"/>
              <a:t>&gt;   </a:t>
            </a:r>
            <a:r>
              <a:rPr lang="zh-CN" altLang="en-US" sz="1400" dirty="0"/>
              <a:t>东篱把酒黄昏后，有暗香盈袖。</a:t>
            </a:r>
            <a:r>
              <a:rPr lang="en-US" altLang="zh-CN" sz="1400" dirty="0"/>
              <a:t>&lt;</a:t>
            </a:r>
            <a:r>
              <a:rPr lang="en-US" altLang="zh-CN" sz="1400" dirty="0" err="1"/>
              <a:t>br</a:t>
            </a:r>
            <a:r>
              <a:rPr lang="en-US" altLang="zh-CN" sz="1400" dirty="0"/>
              <a:t>&gt;</a:t>
            </a:r>
            <a:r>
              <a:rPr lang="zh-CN" altLang="en-US" sz="1400" dirty="0"/>
              <a:t>莫道不消魂，帘卷西风，人比黄花瘦。</a:t>
            </a:r>
            <a:r>
              <a:rPr lang="en-US" altLang="zh-CN" sz="1400" dirty="0"/>
              <a:t>&lt;/p&gt;	 </a:t>
            </a:r>
          </a:p>
          <a:p>
            <a:pPr>
              <a:lnSpc>
                <a:spcPts val="1400"/>
              </a:lnSpc>
              <a:spcBef>
                <a:spcPts val="0"/>
              </a:spcBef>
              <a:spcAft>
                <a:spcPts val="0"/>
              </a:spcAft>
              <a:buNone/>
            </a:pPr>
            <a:r>
              <a:rPr lang="en-US" altLang="zh-CN" sz="1400" dirty="0"/>
              <a:t>	&lt;hr size="5" color="#660066"&gt;</a:t>
            </a:r>
          </a:p>
          <a:p>
            <a:pPr>
              <a:lnSpc>
                <a:spcPts val="1400"/>
              </a:lnSpc>
              <a:spcBef>
                <a:spcPts val="0"/>
              </a:spcBef>
              <a:spcAft>
                <a:spcPts val="0"/>
              </a:spcAft>
              <a:buNone/>
            </a:pPr>
            <a:r>
              <a:rPr lang="en-US" altLang="zh-CN" sz="1400" dirty="0"/>
              <a:t>			</a:t>
            </a:r>
            <a:endParaRPr lang="zh-CN" altLang="en-US" sz="2000" dirty="0"/>
          </a:p>
        </p:txBody>
      </p:sp>
      <p:sp>
        <p:nvSpPr>
          <p:cNvPr id="6" name="矩形 5"/>
          <p:cNvSpPr/>
          <p:nvPr/>
        </p:nvSpPr>
        <p:spPr>
          <a:xfrm>
            <a:off x="5257782" y="1047790"/>
            <a:ext cx="3809900" cy="2067233"/>
          </a:xfrm>
          <a:prstGeom prst="rect">
            <a:avLst/>
          </a:prstGeom>
        </p:spPr>
        <p:txBody>
          <a:bodyPr wrap="square">
            <a:spAutoFit/>
          </a:bodyPr>
          <a:lstStyle/>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&lt;h3&gt;</a:t>
            </a:r>
            <a:r>
              <a:rPr lang="zh-CN" altLang="en-US" sz="1400" b="0" dirty="0">
                <a:latin typeface="Verdana" pitchFamily="34" charset="0"/>
                <a:cs typeface="Verdana" pitchFamily="34" charset="0"/>
              </a:rPr>
              <a:t>嵌入的多媒体文件</a:t>
            </a:r>
            <a:r>
              <a:rPr lang="en-US" altLang="zh-CN" sz="1400" b="0" dirty="0">
                <a:latin typeface="Verdana" pitchFamily="34" charset="0"/>
                <a:ea typeface="Verdana" pitchFamily="34" charset="0"/>
                <a:cs typeface="Verdana" pitchFamily="34" charset="0"/>
              </a:rPr>
              <a:t>&lt;/h3&gt;   </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&lt;embed </a:t>
            </a:r>
            <a:r>
              <a:rPr lang="en-US" altLang="zh-CN" sz="1400" b="0" dirty="0" err="1">
                <a:latin typeface="Verdana" pitchFamily="34" charset="0"/>
                <a:ea typeface="Verdana" pitchFamily="34" charset="0"/>
                <a:cs typeface="Verdana" pitchFamily="34" charset="0"/>
              </a:rPr>
              <a:t>src</a:t>
            </a:r>
            <a:r>
              <a:rPr lang="en-US" altLang="zh-CN" sz="1400" b="0" dirty="0">
                <a:latin typeface="Verdana" pitchFamily="34" charset="0"/>
                <a:ea typeface="Verdana" pitchFamily="34" charset="0"/>
                <a:cs typeface="Verdana" pitchFamily="34" charset="0"/>
              </a:rPr>
              <a:t>="</a:t>
            </a:r>
            <a:r>
              <a:rPr lang="zh-CN" altLang="en-US" sz="1400" b="0" dirty="0">
                <a:latin typeface="Verdana" pitchFamily="34" charset="0"/>
                <a:cs typeface="Verdana" pitchFamily="34" charset="0"/>
              </a:rPr>
              <a:t>蔡琴明月几时有</a:t>
            </a:r>
            <a:r>
              <a:rPr lang="en-US" altLang="zh-CN" sz="1400" b="0" dirty="0">
                <a:latin typeface="Verdana" pitchFamily="34" charset="0"/>
                <a:ea typeface="Verdana" pitchFamily="34" charset="0"/>
                <a:cs typeface="Verdana" pitchFamily="34" charset="0"/>
              </a:rPr>
              <a:t>.mp3" width="300" height="150" </a:t>
            </a:r>
            <a:r>
              <a:rPr lang="en-US" altLang="zh-CN" sz="1400" b="0" dirty="0" err="1">
                <a:latin typeface="Verdana" pitchFamily="34" charset="0"/>
                <a:ea typeface="Verdana" pitchFamily="34" charset="0"/>
                <a:cs typeface="Verdana" pitchFamily="34" charset="0"/>
              </a:rPr>
              <a:t>autostart</a:t>
            </a:r>
            <a:r>
              <a:rPr lang="en-US" altLang="zh-CN" sz="1400" b="0" dirty="0">
                <a:latin typeface="Verdana" pitchFamily="34" charset="0"/>
                <a:ea typeface="Verdana" pitchFamily="34" charset="0"/>
                <a:cs typeface="Verdana" pitchFamily="34" charset="0"/>
              </a:rPr>
              <a:t>="true" loop="true" &gt;&lt;/embed&gt;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&lt;embed </a:t>
            </a:r>
            <a:r>
              <a:rPr lang="en-US" altLang="zh-CN" sz="1400" b="0" dirty="0" err="1">
                <a:latin typeface="Verdana" pitchFamily="34" charset="0"/>
                <a:ea typeface="Verdana" pitchFamily="34" charset="0"/>
                <a:cs typeface="Verdana" pitchFamily="34" charset="0"/>
              </a:rPr>
              <a:t>src</a:t>
            </a:r>
            <a:r>
              <a:rPr lang="en-US" altLang="zh-CN" sz="1400" b="0" dirty="0">
                <a:latin typeface="Verdana" pitchFamily="34" charset="0"/>
                <a:ea typeface="Verdana" pitchFamily="34" charset="0"/>
                <a:cs typeface="Verdana" pitchFamily="34" charset="0"/>
              </a:rPr>
              <a:t>="093zhy.swf" width="300" height="150" </a:t>
            </a:r>
            <a:r>
              <a:rPr lang="en-US" altLang="zh-CN" sz="1400" b="0" dirty="0" err="1">
                <a:latin typeface="Verdana" pitchFamily="34" charset="0"/>
                <a:ea typeface="Verdana" pitchFamily="34" charset="0"/>
                <a:cs typeface="Verdana" pitchFamily="34" charset="0"/>
              </a:rPr>
              <a:t>autostart</a:t>
            </a:r>
            <a:r>
              <a:rPr lang="en-US" altLang="zh-CN" sz="1400" b="0" dirty="0">
                <a:latin typeface="Verdana" pitchFamily="34" charset="0"/>
                <a:ea typeface="Verdana" pitchFamily="34" charset="0"/>
                <a:cs typeface="Verdana" pitchFamily="34" charset="0"/>
              </a:rPr>
              <a:t>="true" loop="true"&gt;&lt;/embed&gt; 	</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&lt;/div&gt;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  &lt;/body&gt;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&lt;/html&gt;</a:t>
            </a:r>
            <a:endParaRPr lang="zh-CN" altLang="en-US" sz="2000" b="0" dirty="0">
              <a:latin typeface="Verdana" pitchFamily="34" charset="0"/>
              <a:cs typeface="Verdana" pitchFamily="34" charset="0"/>
            </a:endParaRPr>
          </a:p>
        </p:txBody>
      </p:sp>
      <p:sp>
        <p:nvSpPr>
          <p:cNvPr id="7" name="标题 1"/>
          <p:cNvSpPr txBox="1">
            <a:spLocks/>
          </p:cNvSpPr>
          <p:nvPr/>
        </p:nvSpPr>
        <p:spPr bwMode="auto">
          <a:xfrm>
            <a:off x="1143090" y="133414"/>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marL="0" marR="0" lvl="0" indent="0" algn="ctr" defTabSz="463550" rtl="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j-cs"/>
              </a:rPr>
              <a:t>6.3 音频、视频及</a:t>
            </a:r>
            <a:r>
              <a:rPr kumimoji="0" lang="en-US" altLang="zh-CN" sz="2800" b="1"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j-cs"/>
              </a:rPr>
              <a:t>Flash</a:t>
            </a:r>
            <a:r>
              <a:rPr kumimoji="0" lang="zh-CN" altLang="en-US" sz="2800" b="1"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j-cs"/>
              </a:rPr>
              <a:t>文件案例</a:t>
            </a:r>
          </a:p>
        </p:txBody>
      </p:sp>
      <p:pic>
        <p:nvPicPr>
          <p:cNvPr id="5" name="Picture 2">
            <a:extLst>
              <a:ext uri="{FF2B5EF4-FFF2-40B4-BE49-F238E27FC236}">
                <a16:creationId xmlns:a16="http://schemas.microsoft.com/office/drawing/2014/main" id="{841EC565-B8E0-48AE-8B07-9D08B4281784}"/>
              </a:ext>
            </a:extLst>
          </p:cNvPr>
          <p:cNvPicPr>
            <a:picLocks noChangeAspect="1" noChangeArrowheads="1"/>
          </p:cNvPicPr>
          <p:nvPr/>
        </p:nvPicPr>
        <p:blipFill>
          <a:blip r:embed="rId2" cstate="print"/>
          <a:srcRect/>
          <a:stretch>
            <a:fillRect/>
          </a:stretch>
        </p:blipFill>
        <p:spPr bwMode="auto">
          <a:xfrm>
            <a:off x="5673748" y="3081793"/>
            <a:ext cx="2936746" cy="1583818"/>
          </a:xfrm>
          <a:prstGeom prst="rect">
            <a:avLst/>
          </a:prstGeom>
          <a:noFill/>
          <a:ln w="9525">
            <a:noFill/>
            <a:miter lim="800000"/>
            <a:headEnd/>
            <a:tailEnd/>
          </a:ln>
        </p:spPr>
      </p:pic>
    </p:spTree>
    <p:extLst>
      <p:ext uri="{BB962C8B-B14F-4D97-AF65-F5344CB8AC3E}">
        <p14:creationId xmlns:p14="http://schemas.microsoft.com/office/powerpoint/2010/main" val="2812843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z="2800" dirty="0"/>
              <a:t>6.4 综合实例 </a:t>
            </a:r>
          </a:p>
        </p:txBody>
      </p:sp>
      <p:sp>
        <p:nvSpPr>
          <p:cNvPr id="4" name="内容占位符 3"/>
          <p:cNvSpPr>
            <a:spLocks noGrp="1"/>
          </p:cNvSpPr>
          <p:nvPr>
            <p:ph sz="half" idx="2"/>
          </p:nvPr>
        </p:nvSpPr>
        <p:spPr>
          <a:xfrm>
            <a:off x="533506" y="819196"/>
            <a:ext cx="4724276" cy="3867152"/>
          </a:xfrm>
        </p:spPr>
        <p:txBody>
          <a:bodyPr/>
          <a:lstStyle/>
          <a:p>
            <a:pPr>
              <a:lnSpc>
                <a:spcPts val="1600"/>
              </a:lnSpc>
              <a:spcBef>
                <a:spcPts val="0"/>
              </a:spcBef>
              <a:spcAft>
                <a:spcPts val="0"/>
              </a:spcAft>
              <a:buNone/>
            </a:pPr>
            <a:r>
              <a:rPr lang="en-US" altLang="zh-CN" sz="1400" dirty="0"/>
              <a:t>&lt;!--edu_6_4_1.html --&gt;</a:t>
            </a:r>
          </a:p>
          <a:p>
            <a:pPr>
              <a:lnSpc>
                <a:spcPts val="16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6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600"/>
              </a:lnSpc>
              <a:spcBef>
                <a:spcPts val="0"/>
              </a:spcBef>
              <a:spcAft>
                <a:spcPts val="0"/>
              </a:spcAft>
              <a:buNone/>
            </a:pPr>
            <a:r>
              <a:rPr lang="en-US" altLang="zh-CN" sz="1400" dirty="0"/>
              <a:t>&lt;head&gt;</a:t>
            </a:r>
          </a:p>
          <a:p>
            <a:pPr>
              <a:lnSpc>
                <a:spcPts val="1600"/>
              </a:lnSpc>
              <a:spcBef>
                <a:spcPts val="0"/>
              </a:spcBef>
              <a:spcAft>
                <a:spcPts val="0"/>
              </a:spcAft>
              <a:buNone/>
            </a:pPr>
            <a:r>
              <a:rPr lang="en-US" altLang="zh-CN" sz="1400" dirty="0"/>
              <a:t>&lt;meta charset="UTF-8"&gt;</a:t>
            </a:r>
          </a:p>
          <a:p>
            <a:pPr>
              <a:lnSpc>
                <a:spcPts val="1600"/>
              </a:lnSpc>
              <a:spcBef>
                <a:spcPts val="0"/>
              </a:spcBef>
              <a:spcAft>
                <a:spcPts val="0"/>
              </a:spcAft>
              <a:buNone/>
            </a:pPr>
            <a:r>
              <a:rPr lang="en-US" altLang="zh-CN" sz="1400" dirty="0"/>
              <a:t>&lt;title&gt;</a:t>
            </a:r>
            <a:r>
              <a:rPr lang="zh-CN" altLang="en-US" sz="1400" dirty="0"/>
              <a:t>图像与多媒体文件应用</a:t>
            </a:r>
            <a:r>
              <a:rPr lang="en-US" altLang="zh-CN" sz="1400" dirty="0"/>
              <a:t>&lt;/title&gt;</a:t>
            </a:r>
          </a:p>
          <a:p>
            <a:pPr>
              <a:lnSpc>
                <a:spcPts val="1600"/>
              </a:lnSpc>
              <a:spcBef>
                <a:spcPts val="0"/>
              </a:spcBef>
              <a:spcAft>
                <a:spcPts val="0"/>
              </a:spcAft>
              <a:buNone/>
            </a:pPr>
            <a:r>
              <a:rPr lang="en-US" altLang="zh-CN" sz="1400" dirty="0"/>
              <a:t>&lt;style type="text/</a:t>
            </a:r>
            <a:r>
              <a:rPr lang="en-US" altLang="zh-CN" sz="1400" dirty="0" err="1"/>
              <a:t>css</a:t>
            </a:r>
            <a:r>
              <a:rPr lang="en-US" altLang="zh-CN" sz="1400" dirty="0"/>
              <a:t>"&gt;</a:t>
            </a:r>
          </a:p>
          <a:p>
            <a:pPr>
              <a:lnSpc>
                <a:spcPts val="1600"/>
              </a:lnSpc>
              <a:spcBef>
                <a:spcPts val="0"/>
              </a:spcBef>
              <a:spcAft>
                <a:spcPts val="0"/>
              </a:spcAft>
              <a:buNone/>
            </a:pPr>
            <a:r>
              <a:rPr lang="en-US" altLang="zh-CN" sz="1400" dirty="0" err="1"/>
              <a:t>ul</a:t>
            </a:r>
            <a:r>
              <a:rPr lang="en-US" altLang="zh-CN" sz="1400" dirty="0"/>
              <a:t>{</a:t>
            </a:r>
            <a:r>
              <a:rPr lang="en-US" altLang="zh-CN" sz="1400" dirty="0" err="1"/>
              <a:t>list-style-type:none</a:t>
            </a:r>
            <a:r>
              <a:rPr lang="en-US" altLang="zh-CN" sz="1400" dirty="0"/>
              <a:t>;}</a:t>
            </a:r>
          </a:p>
          <a:p>
            <a:pPr>
              <a:lnSpc>
                <a:spcPts val="1600"/>
              </a:lnSpc>
              <a:spcBef>
                <a:spcPts val="0"/>
              </a:spcBef>
              <a:spcAft>
                <a:spcPts val="0"/>
              </a:spcAft>
              <a:buNone/>
            </a:pPr>
            <a:r>
              <a:rPr lang="en-US" altLang="zh-CN" sz="1400" dirty="0"/>
              <a:t>li{display:inline;margin:0px 10px;}</a:t>
            </a:r>
          </a:p>
          <a:p>
            <a:pPr>
              <a:lnSpc>
                <a:spcPts val="1600"/>
              </a:lnSpc>
              <a:spcBef>
                <a:spcPts val="0"/>
              </a:spcBef>
              <a:spcAft>
                <a:spcPts val="0"/>
              </a:spcAft>
              <a:buNone/>
            </a:pPr>
            <a:r>
              <a:rPr lang="en-US" altLang="zh-CN" sz="1400" dirty="0"/>
              <a:t>marquee{</a:t>
            </a:r>
            <a:r>
              <a:rPr lang="en-US" altLang="zh-CN" sz="1400" dirty="0" err="1"/>
              <a:t>clear:both</a:t>
            </a:r>
            <a:r>
              <a:rPr lang="en-US" altLang="zh-CN" sz="1400" dirty="0"/>
              <a:t>;}</a:t>
            </a:r>
          </a:p>
          <a:p>
            <a:pPr>
              <a:lnSpc>
                <a:spcPts val="1600"/>
              </a:lnSpc>
              <a:spcBef>
                <a:spcPts val="0"/>
              </a:spcBef>
              <a:spcAft>
                <a:spcPts val="0"/>
              </a:spcAft>
              <a:buNone/>
            </a:pPr>
            <a:r>
              <a:rPr lang="en-US" altLang="zh-CN" sz="1400" dirty="0"/>
              <a:t>p{text-indent:2em;}		</a:t>
            </a:r>
          </a:p>
          <a:p>
            <a:pPr>
              <a:lnSpc>
                <a:spcPts val="1600"/>
              </a:lnSpc>
              <a:spcBef>
                <a:spcPts val="0"/>
              </a:spcBef>
              <a:spcAft>
                <a:spcPts val="0"/>
              </a:spcAft>
              <a:buNone/>
            </a:pPr>
            <a:r>
              <a:rPr lang="en-US" altLang="zh-CN" sz="1400" dirty="0"/>
              <a:t>#div1{background:#99ffcc;height:60px;padding:10px50px;margin:0 auto;}</a:t>
            </a:r>
          </a:p>
          <a:p>
            <a:pPr>
              <a:lnSpc>
                <a:spcPts val="1600"/>
              </a:lnSpc>
              <a:spcBef>
                <a:spcPts val="0"/>
              </a:spcBef>
              <a:spcAft>
                <a:spcPts val="0"/>
              </a:spcAft>
              <a:buNone/>
            </a:pPr>
            <a:r>
              <a:rPr lang="en-US" altLang="zh-CN" sz="1400" dirty="0"/>
              <a:t>img{float:left;margin-left:50px;}</a:t>
            </a:r>
          </a:p>
          <a:p>
            <a:pPr>
              <a:lnSpc>
                <a:spcPts val="1600"/>
              </a:lnSpc>
              <a:spcBef>
                <a:spcPts val="0"/>
              </a:spcBef>
              <a:spcAft>
                <a:spcPts val="0"/>
              </a:spcAft>
              <a:buNone/>
            </a:pPr>
            <a:r>
              <a:rPr lang="en-US" altLang="zh-CN" sz="1400" dirty="0"/>
              <a:t>#ul1{float:left;padding-top:25px;padding-left:20px;}</a:t>
            </a:r>
          </a:p>
          <a:p>
            <a:pPr>
              <a:lnSpc>
                <a:spcPts val="1600"/>
              </a:lnSpc>
              <a:spcBef>
                <a:spcPts val="0"/>
              </a:spcBef>
              <a:spcAft>
                <a:spcPts val="0"/>
              </a:spcAft>
              <a:buNone/>
            </a:pPr>
            <a:r>
              <a:rPr lang="en-US" altLang="zh-CN" sz="1400" dirty="0"/>
              <a:t>#ul1 li{width:100px;}</a:t>
            </a:r>
          </a:p>
          <a:p>
            <a:pPr>
              <a:lnSpc>
                <a:spcPts val="1600"/>
              </a:lnSpc>
              <a:spcBef>
                <a:spcPts val="0"/>
              </a:spcBef>
              <a:spcAft>
                <a:spcPts val="0"/>
              </a:spcAft>
              <a:buNone/>
            </a:pPr>
            <a:r>
              <a:rPr lang="en-US" altLang="zh-CN" sz="1400" dirty="0"/>
              <a:t>#div2{background:#99ffcc;height:500px;}</a:t>
            </a:r>
          </a:p>
          <a:p>
            <a:pPr>
              <a:lnSpc>
                <a:spcPts val="1600"/>
              </a:lnSpc>
              <a:spcBef>
                <a:spcPts val="0"/>
              </a:spcBef>
              <a:spcAft>
                <a:spcPts val="0"/>
              </a:spcAft>
              <a:buNone/>
            </a:pPr>
            <a:r>
              <a:rPr lang="en-US" altLang="zh-CN" sz="1400" dirty="0"/>
              <a:t>&lt;/style&gt;</a:t>
            </a:r>
          </a:p>
          <a:p>
            <a:pPr>
              <a:lnSpc>
                <a:spcPts val="1600"/>
              </a:lnSpc>
              <a:spcBef>
                <a:spcPts val="0"/>
              </a:spcBef>
              <a:spcAft>
                <a:spcPts val="0"/>
              </a:spcAft>
              <a:buNone/>
            </a:pPr>
            <a:r>
              <a:rPr lang="en-US" altLang="zh-CN" sz="1400" dirty="0"/>
              <a:t>&lt;/head&gt;</a:t>
            </a:r>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782" y="1123988"/>
            <a:ext cx="3733822" cy="1981148"/>
          </a:xfrm>
          <a:prstGeom prst="rect">
            <a:avLst/>
          </a:prstGeom>
          <a:noFill/>
          <a:ln>
            <a:noFill/>
          </a:ln>
        </p:spPr>
      </p:pic>
    </p:spTree>
    <p:extLst>
      <p:ext uri="{BB962C8B-B14F-4D97-AF65-F5344CB8AC3E}">
        <p14:creationId xmlns:p14="http://schemas.microsoft.com/office/powerpoint/2010/main" val="3449570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93" y="57150"/>
            <a:ext cx="7761287" cy="567929"/>
          </a:xfrm>
        </p:spPr>
        <p:txBody>
          <a:bodyPr/>
          <a:lstStyle/>
          <a:p>
            <a:r>
              <a:rPr lang="zh-CN" altLang="en-US" dirty="0"/>
              <a:t>6.4 综合实例（续）</a:t>
            </a:r>
          </a:p>
        </p:txBody>
      </p:sp>
      <p:sp>
        <p:nvSpPr>
          <p:cNvPr id="3" name="矩形 2"/>
          <p:cNvSpPr/>
          <p:nvPr/>
        </p:nvSpPr>
        <p:spPr>
          <a:xfrm>
            <a:off x="685800" y="843444"/>
            <a:ext cx="4267190" cy="3785652"/>
          </a:xfrm>
          <a:prstGeom prst="rect">
            <a:avLst/>
          </a:prstGeom>
        </p:spPr>
        <p:txBody>
          <a:bodyPr wrap="square">
            <a:spAutoFit/>
          </a:bodyPr>
          <a:lstStyle/>
          <a:p>
            <a:pPr>
              <a:lnSpc>
                <a:spcPts val="1200"/>
              </a:lnSpc>
              <a:spcBef>
                <a:spcPts val="0"/>
              </a:spcBef>
              <a:spcAft>
                <a:spcPts val="0"/>
              </a:spcAft>
              <a:buNone/>
            </a:pPr>
            <a:r>
              <a:rPr lang="en-US" altLang="zh-CN" sz="1400" dirty="0"/>
              <a:t>&lt;body&gt;</a:t>
            </a:r>
          </a:p>
          <a:p>
            <a:pPr>
              <a:lnSpc>
                <a:spcPts val="1200"/>
              </a:lnSpc>
              <a:spcBef>
                <a:spcPts val="0"/>
              </a:spcBef>
              <a:spcAft>
                <a:spcPts val="0"/>
              </a:spcAft>
              <a:buNone/>
            </a:pPr>
            <a:r>
              <a:rPr lang="en-US" altLang="zh-CN" sz="1400" dirty="0"/>
              <a:t>&lt;div id="div1" class=""&gt;</a:t>
            </a:r>
          </a:p>
          <a:p>
            <a:pPr>
              <a:lnSpc>
                <a:spcPts val="1200"/>
              </a:lnSpc>
              <a:spcBef>
                <a:spcPts val="0"/>
              </a:spcBef>
              <a:spcAft>
                <a:spcPts val="0"/>
              </a:spcAft>
              <a:buNone/>
            </a:pPr>
            <a:r>
              <a:rPr lang="en-US" altLang="zh-CN" sz="1400" dirty="0"/>
              <a:t>&lt;img src="h3clogo.png" alt=""&gt;</a:t>
            </a:r>
          </a:p>
          <a:p>
            <a:pPr>
              <a:lnSpc>
                <a:spcPts val="1200"/>
              </a:lnSpc>
              <a:spcBef>
                <a:spcPts val="0"/>
              </a:spcBef>
              <a:spcAft>
                <a:spcPts val="0"/>
              </a:spcAft>
              <a:buNone/>
            </a:pPr>
            <a:r>
              <a:rPr lang="en-US" altLang="zh-CN" sz="1400" dirty="0"/>
              <a:t>&lt;</a:t>
            </a:r>
            <a:r>
              <a:rPr lang="en-US" altLang="zh-CN" sz="1400" dirty="0" err="1"/>
              <a:t>ul</a:t>
            </a:r>
            <a:r>
              <a:rPr lang="en-US" altLang="zh-CN" sz="1400" dirty="0"/>
              <a:t> id="ul1"&gt;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产品技术</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解决方案</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服务支持</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培训认证</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合作伙伴</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关于我们</a:t>
            </a:r>
            <a:r>
              <a:rPr lang="en-US" altLang="zh-CN" sz="1400" dirty="0"/>
              <a:t>&lt;/a&gt;&lt;/li&gt;</a:t>
            </a:r>
          </a:p>
          <a:p>
            <a:pPr>
              <a:lnSpc>
                <a:spcPts val="1200"/>
              </a:lnSpc>
              <a:spcBef>
                <a:spcPts val="0"/>
              </a:spcBef>
              <a:spcAft>
                <a:spcPts val="0"/>
              </a:spcAft>
              <a:buNone/>
            </a:pPr>
            <a:r>
              <a:rPr lang="en-US" altLang="zh-CN" sz="1400" dirty="0"/>
              <a:t>&lt;/</a:t>
            </a:r>
            <a:r>
              <a:rPr lang="en-US" altLang="zh-CN" sz="1400" dirty="0" err="1"/>
              <a:t>ul</a:t>
            </a:r>
            <a:r>
              <a:rPr lang="en-US" altLang="zh-CN" sz="1400" dirty="0"/>
              <a:t>&gt;</a:t>
            </a:r>
          </a:p>
          <a:p>
            <a:pPr>
              <a:lnSpc>
                <a:spcPts val="1200"/>
              </a:lnSpc>
              <a:spcBef>
                <a:spcPts val="0"/>
              </a:spcBef>
              <a:spcAft>
                <a:spcPts val="0"/>
              </a:spcAft>
              <a:buNone/>
            </a:pPr>
            <a:r>
              <a:rPr lang="en-US" altLang="zh-CN" sz="1400" dirty="0"/>
              <a:t>&lt;/div&gt;				</a:t>
            </a:r>
          </a:p>
          <a:p>
            <a:pPr>
              <a:lnSpc>
                <a:spcPts val="1200"/>
              </a:lnSpc>
              <a:spcBef>
                <a:spcPts val="0"/>
              </a:spcBef>
              <a:spcAft>
                <a:spcPts val="0"/>
              </a:spcAft>
              <a:buNone/>
            </a:pPr>
            <a:r>
              <a:rPr lang="en-US" altLang="zh-CN" sz="1400" dirty="0"/>
              <a:t>&lt;div id="div2" class=""&gt;</a:t>
            </a:r>
          </a:p>
          <a:p>
            <a:pPr>
              <a:lnSpc>
                <a:spcPts val="1200"/>
              </a:lnSpc>
              <a:spcBef>
                <a:spcPts val="0"/>
              </a:spcBef>
              <a:spcAft>
                <a:spcPts val="0"/>
              </a:spcAft>
              <a:buNone/>
            </a:pPr>
            <a:r>
              <a:rPr lang="en-US" altLang="zh-CN" sz="1400" dirty="0"/>
              <a:t>&lt;bgsound src="exam01.mp3" &gt;</a:t>
            </a:r>
          </a:p>
          <a:p>
            <a:pPr>
              <a:lnSpc>
                <a:spcPts val="1200"/>
              </a:lnSpc>
              <a:spcBef>
                <a:spcPts val="0"/>
              </a:spcBef>
              <a:spcAft>
                <a:spcPts val="0"/>
              </a:spcAft>
              <a:buNone/>
            </a:pPr>
            <a:r>
              <a:rPr lang="en-US" altLang="zh-CN" sz="1400" dirty="0"/>
              <a:t>&lt;</a:t>
            </a:r>
            <a:r>
              <a:rPr lang="en-US" altLang="zh-CN" sz="1400" dirty="0" err="1"/>
              <a:t>ul</a:t>
            </a:r>
            <a:r>
              <a:rPr lang="en-US" altLang="zh-CN" sz="1400" dirty="0"/>
              <a:t>&gt;</a:t>
            </a:r>
          </a:p>
          <a:p>
            <a:pPr>
              <a:lnSpc>
                <a:spcPts val="1200"/>
              </a:lnSpc>
              <a:spcBef>
                <a:spcPts val="0"/>
              </a:spcBef>
              <a:spcAft>
                <a:spcPts val="0"/>
              </a:spcAft>
              <a:buNone/>
            </a:pPr>
            <a:r>
              <a:rPr lang="en-US" altLang="zh-CN" sz="1400" dirty="0"/>
              <a:t>&lt;li&gt;&lt;img src="h3ccloud.jpg" width="300" height="230" border="0" alt=""&gt;&lt;/li&gt;</a:t>
            </a:r>
          </a:p>
          <a:p>
            <a:pPr>
              <a:lnSpc>
                <a:spcPts val="1200"/>
              </a:lnSpc>
              <a:spcBef>
                <a:spcPts val="0"/>
              </a:spcBef>
              <a:spcAft>
                <a:spcPts val="0"/>
              </a:spcAft>
              <a:buNone/>
            </a:pPr>
            <a:r>
              <a:rPr lang="en-US" altLang="zh-CN" sz="1400" dirty="0"/>
              <a:t>&lt;li&gt;&lt;embed src="h3c_newit1.swf" loop="true" </a:t>
            </a:r>
            <a:r>
              <a:rPr lang="en-US" altLang="zh-CN" sz="1400" dirty="0" err="1"/>
              <a:t>autostart</a:t>
            </a:r>
            <a:r>
              <a:rPr lang="en-US" altLang="zh-CN" sz="1400" dirty="0"/>
              <a:t>="true" width="400" height="300"&gt;&lt;/embed&gt;&lt;/li&gt;</a:t>
            </a:r>
          </a:p>
          <a:p>
            <a:pPr>
              <a:lnSpc>
                <a:spcPts val="1200"/>
              </a:lnSpc>
              <a:spcBef>
                <a:spcPts val="0"/>
              </a:spcBef>
              <a:spcAft>
                <a:spcPts val="0"/>
              </a:spcAft>
              <a:buNone/>
            </a:pPr>
            <a:r>
              <a:rPr lang="en-US" altLang="zh-CN" sz="1400" dirty="0"/>
              <a:t>&lt;/</a:t>
            </a:r>
            <a:r>
              <a:rPr lang="en-US" altLang="zh-CN" sz="1400" dirty="0" err="1"/>
              <a:t>ul</a:t>
            </a:r>
            <a:r>
              <a:rPr lang="en-US" altLang="zh-CN" sz="1400" dirty="0"/>
              <a:t>&gt;   </a:t>
            </a:r>
          </a:p>
          <a:p>
            <a:pPr>
              <a:lnSpc>
                <a:spcPts val="1200"/>
              </a:lnSpc>
              <a:spcBef>
                <a:spcPts val="0"/>
              </a:spcBef>
              <a:spcAft>
                <a:spcPts val="0"/>
              </a:spcAft>
            </a:pPr>
            <a:r>
              <a:rPr lang="en-US" altLang="zh-CN" sz="1400" dirty="0"/>
              <a:t>&lt;marquee behavior="alternate" direction="up" height="100px"  </a:t>
            </a:r>
            <a:r>
              <a:rPr lang="en-US" altLang="zh-CN" sz="1400" dirty="0" err="1"/>
              <a:t>scrolldelay</a:t>
            </a:r>
            <a:r>
              <a:rPr lang="en-US" altLang="zh-CN" sz="1400" dirty="0"/>
              <a:t>="500" bgcolor="#</a:t>
            </a:r>
            <a:r>
              <a:rPr lang="en-US" altLang="zh-CN" sz="1400" dirty="0" err="1"/>
              <a:t>ffffff</a:t>
            </a:r>
            <a:r>
              <a:rPr lang="en-US" altLang="zh-CN" sz="1400" dirty="0"/>
              <a:t>"&gt;</a:t>
            </a:r>
          </a:p>
        </p:txBody>
      </p:sp>
      <p:sp>
        <p:nvSpPr>
          <p:cNvPr id="4" name="矩形 3"/>
          <p:cNvSpPr/>
          <p:nvPr/>
        </p:nvSpPr>
        <p:spPr>
          <a:xfrm>
            <a:off x="4952990" y="876345"/>
            <a:ext cx="4114692" cy="1887696"/>
          </a:xfrm>
          <a:prstGeom prst="rect">
            <a:avLst/>
          </a:prstGeom>
        </p:spPr>
        <p:txBody>
          <a:bodyPr wrap="square">
            <a:spAutoFit/>
          </a:bodyPr>
          <a:lstStyle/>
          <a:p>
            <a:pPr>
              <a:lnSpc>
                <a:spcPts val="1200"/>
              </a:lnSpc>
              <a:spcBef>
                <a:spcPts val="0"/>
              </a:spcBef>
              <a:spcAft>
                <a:spcPts val="0"/>
              </a:spcAft>
              <a:buNone/>
            </a:pPr>
            <a:r>
              <a:rPr lang="en-US" altLang="zh-CN" sz="1400" dirty="0"/>
              <a:t>&lt;p&gt;</a:t>
            </a:r>
            <a:r>
              <a:rPr lang="zh-CN" altLang="en-US" sz="1400" dirty="0"/>
              <a:t>云彩虹（</a:t>
            </a:r>
            <a:r>
              <a:rPr lang="en-US" altLang="zh-CN" sz="1400" dirty="0"/>
              <a:t>Cloud Rainbow</a:t>
            </a:r>
            <a:r>
              <a:rPr lang="zh-CN" altLang="en-US" sz="1400" dirty="0"/>
              <a:t>）的解决方案，可以实现在上、下级两级云资源管理平台的备份、资源弹性扩展与业务迁移分发，打破</a:t>
            </a:r>
            <a:r>
              <a:rPr lang="en-US" altLang="zh-CN" sz="1400" dirty="0"/>
              <a:t>IT</a:t>
            </a:r>
            <a:r>
              <a:rPr lang="zh-CN" altLang="en-US" sz="1400" dirty="0"/>
              <a:t>资源与业务只能本地部署的局限性，</a:t>
            </a:r>
            <a:r>
              <a:rPr lang="en-US" altLang="zh-CN" sz="1400" dirty="0"/>
              <a:t>…….</a:t>
            </a:r>
            <a:r>
              <a:rPr lang="zh-CN" altLang="en-US" sz="1400" dirty="0"/>
              <a:t>。</a:t>
            </a:r>
            <a:r>
              <a:rPr lang="en-US" altLang="zh-CN" sz="1400" dirty="0"/>
              <a:t>&lt;/p&gt;</a:t>
            </a:r>
          </a:p>
          <a:p>
            <a:pPr>
              <a:lnSpc>
                <a:spcPts val="1200"/>
              </a:lnSpc>
              <a:spcBef>
                <a:spcPts val="0"/>
              </a:spcBef>
              <a:spcAft>
                <a:spcPts val="0"/>
              </a:spcAft>
              <a:buNone/>
            </a:pPr>
            <a:r>
              <a:rPr lang="en-US" altLang="zh-CN" sz="1400" dirty="0"/>
              <a:t>&lt;/marquee&gt;</a:t>
            </a:r>
          </a:p>
          <a:p>
            <a:pPr>
              <a:lnSpc>
                <a:spcPts val="1200"/>
              </a:lnSpc>
              <a:spcBef>
                <a:spcPts val="0"/>
              </a:spcBef>
              <a:spcAft>
                <a:spcPts val="0"/>
              </a:spcAft>
              <a:buNone/>
            </a:pPr>
            <a:r>
              <a:rPr lang="en-US" altLang="zh-CN" sz="1400" dirty="0"/>
              <a:t>&lt;</a:t>
            </a:r>
            <a:r>
              <a:rPr lang="en-US" altLang="zh-CN" sz="1400" dirty="0" err="1"/>
              <a:t>hr</a:t>
            </a:r>
            <a:r>
              <a:rPr lang="en-US" altLang="zh-CN" sz="1400" dirty="0"/>
              <a:t> color="red"&gt;</a:t>
            </a:r>
          </a:p>
          <a:p>
            <a:pPr>
              <a:lnSpc>
                <a:spcPts val="1600"/>
              </a:lnSpc>
              <a:spcBef>
                <a:spcPts val="0"/>
              </a:spcBef>
              <a:spcAft>
                <a:spcPts val="0"/>
              </a:spcAft>
              <a:buNone/>
            </a:pPr>
            <a:r>
              <a:rPr lang="en-US" altLang="zh-CN" sz="1400" dirty="0"/>
              <a:t>&lt;p align="center"&gt;</a:t>
            </a:r>
            <a:r>
              <a:rPr lang="zh-CN" altLang="en-US" sz="1400" dirty="0"/>
              <a:t>杭州华三通信技术有限公司</a:t>
            </a:r>
            <a:r>
              <a:rPr lang="en-US" altLang="zh-CN" sz="1400" dirty="0"/>
              <a:t>.</a:t>
            </a:r>
            <a:r>
              <a:rPr lang="zh-CN" altLang="en-US" sz="1400" dirty="0"/>
              <a:t>保留一切权利</a:t>
            </a:r>
            <a:r>
              <a:rPr lang="en-US" altLang="zh-CN" sz="1400" dirty="0"/>
              <a:t>.</a:t>
            </a:r>
            <a:r>
              <a:rPr lang="zh-CN" altLang="en-US" sz="1400" dirty="0"/>
              <a:t>浙</a:t>
            </a:r>
            <a:r>
              <a:rPr lang="en-US" altLang="zh-CN" sz="1400" dirty="0"/>
              <a:t>ICP</a:t>
            </a:r>
            <a:r>
              <a:rPr lang="zh-CN" altLang="en-US" sz="1400" dirty="0"/>
              <a:t>备</a:t>
            </a:r>
            <a:r>
              <a:rPr lang="en-US" altLang="zh-CN" sz="1400" dirty="0"/>
              <a:t>09064986</a:t>
            </a:r>
            <a:r>
              <a:rPr lang="zh-CN" altLang="en-US" sz="1400" dirty="0"/>
              <a:t>号</a:t>
            </a:r>
            <a:r>
              <a:rPr lang="en-US" altLang="zh-CN" sz="1400" dirty="0"/>
              <a:t>&lt;/p&gt;</a:t>
            </a:r>
          </a:p>
          <a:p>
            <a:pPr>
              <a:lnSpc>
                <a:spcPts val="1200"/>
              </a:lnSpc>
              <a:spcBef>
                <a:spcPts val="0"/>
              </a:spcBef>
              <a:spcAft>
                <a:spcPts val="0"/>
              </a:spcAft>
              <a:buNone/>
            </a:pPr>
            <a:r>
              <a:rPr lang="en-US" altLang="zh-CN" sz="1400" dirty="0"/>
              <a:t>&lt;/div&gt;	</a:t>
            </a:r>
          </a:p>
          <a:p>
            <a:pPr>
              <a:lnSpc>
                <a:spcPts val="1200"/>
              </a:lnSpc>
              <a:spcBef>
                <a:spcPts val="0"/>
              </a:spcBef>
              <a:spcAft>
                <a:spcPts val="0"/>
              </a:spcAft>
              <a:buNone/>
            </a:pPr>
            <a:r>
              <a:rPr lang="en-US" altLang="zh-CN" sz="1400" dirty="0"/>
              <a:t>&lt;/body&gt;</a:t>
            </a:r>
          </a:p>
          <a:p>
            <a:pPr>
              <a:lnSpc>
                <a:spcPts val="1200"/>
              </a:lnSpc>
              <a:spcBef>
                <a:spcPts val="0"/>
              </a:spcBef>
              <a:spcAft>
                <a:spcPts val="0"/>
              </a:spcAft>
              <a:buNone/>
            </a:pPr>
            <a:r>
              <a:rPr lang="en-US" altLang="zh-CN" sz="1400" dirty="0"/>
              <a:t>&lt;/html&gt;</a:t>
            </a:r>
            <a:endParaRPr lang="zh-CN" altLang="en-US" sz="1400" dirty="0"/>
          </a:p>
        </p:txBody>
      </p:sp>
    </p:spTree>
    <p:extLst>
      <p:ext uri="{BB962C8B-B14F-4D97-AF65-F5344CB8AC3E}">
        <p14:creationId xmlns:p14="http://schemas.microsoft.com/office/powerpoint/2010/main" val="1567007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z="2800" dirty="0"/>
              <a:t>本章小结</a:t>
            </a:r>
          </a:p>
        </p:txBody>
      </p:sp>
      <p:sp>
        <p:nvSpPr>
          <p:cNvPr id="49155" name="Rectangle 3"/>
          <p:cNvSpPr>
            <a:spLocks noGrp="1" noChangeArrowheads="1"/>
          </p:cNvSpPr>
          <p:nvPr>
            <p:ph idx="1"/>
          </p:nvPr>
        </p:nvSpPr>
        <p:spPr/>
        <p:txBody>
          <a:bodyPr/>
          <a:lstStyle/>
          <a:p>
            <a:pPr>
              <a:lnSpc>
                <a:spcPts val="3200"/>
              </a:lnSpc>
            </a:pPr>
            <a:r>
              <a:rPr lang="zh-CN" altLang="en-US" sz="2000" dirty="0"/>
              <a:t> 本章主要介绍了在网页中插入图像、滚动文字、音频及其他多媒体文件的方法。着重讲授了</a:t>
            </a:r>
            <a:r>
              <a:rPr lang="en-US" altLang="zh-CN" sz="2000" dirty="0"/>
              <a:t>img </a:t>
            </a:r>
            <a:r>
              <a:rPr lang="zh-CN" altLang="en-US" sz="2000" dirty="0"/>
              <a:t>标记、</a:t>
            </a:r>
            <a:r>
              <a:rPr lang="en-US" altLang="zh-CN" sz="2000" dirty="0"/>
              <a:t>marquee </a:t>
            </a:r>
            <a:r>
              <a:rPr lang="zh-CN" altLang="en-US" sz="2000" dirty="0"/>
              <a:t>标记、</a:t>
            </a:r>
            <a:r>
              <a:rPr lang="en-US" altLang="zh-CN" sz="2000" dirty="0"/>
              <a:t>embed </a:t>
            </a:r>
            <a:r>
              <a:rPr lang="zh-CN" altLang="en-US" sz="2000" dirty="0"/>
              <a:t>标记的语法及其属性的设置方法。</a:t>
            </a:r>
          </a:p>
          <a:p>
            <a:pPr>
              <a:lnSpc>
                <a:spcPts val="3200"/>
              </a:lnSpc>
            </a:pPr>
            <a:r>
              <a:rPr lang="zh-CN" altLang="en-US" sz="2000" dirty="0"/>
              <a:t> 运用这些标记可以对所开发的网站进行重新布局、页面美化，不断改善用户体验，吸引更多网络访问者浏览自己的网站。</a:t>
            </a:r>
            <a:endParaRPr lang="zh-CN" altLang="zh-CN" sz="2000" dirty="0">
              <a:latin typeface="华文中宋" pitchFamily="2" charset="-122"/>
              <a:ea typeface="华文中宋" pitchFamily="2" charset="-122"/>
            </a:endParaRPr>
          </a:p>
        </p:txBody>
      </p:sp>
    </p:spTree>
    <p:extLst>
      <p:ext uri="{BB962C8B-B14F-4D97-AF65-F5344CB8AC3E}">
        <p14:creationId xmlns:p14="http://schemas.microsoft.com/office/powerpoint/2010/main" val="3413308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71450"/>
            <a:ext cx="5562600" cy="523220"/>
          </a:xfrm>
          <a:prstGeom prst="rect">
            <a:avLst/>
          </a:prstGeom>
          <a:noFill/>
        </p:spPr>
        <p:txBody>
          <a:bodyPr wrap="square" rtlCol="0">
            <a:spAutoFit/>
          </a:bodyPr>
          <a:lstStyle/>
          <a:p>
            <a:pPr algn="ctr"/>
            <a:r>
              <a:rPr lang="zh-CN" altLang="en-US" sz="2800" dirty="0">
                <a:solidFill>
                  <a:srgbClr val="000066"/>
                </a:solidFill>
                <a:latin typeface="微软雅黑" panose="020B0503020204020204" pitchFamily="34" charset="-122"/>
                <a:ea typeface="微软雅黑" panose="020B0503020204020204" pitchFamily="34" charset="-122"/>
                <a:cs typeface="+mj-cs"/>
              </a:rPr>
              <a:t>练习与实验</a:t>
            </a:r>
          </a:p>
        </p:txBody>
      </p:sp>
      <p:sp>
        <p:nvSpPr>
          <p:cNvPr id="3" name="TextBox 2"/>
          <p:cNvSpPr txBox="1"/>
          <p:nvPr/>
        </p:nvSpPr>
        <p:spPr>
          <a:xfrm>
            <a:off x="1371600" y="1085850"/>
            <a:ext cx="7162800" cy="769441"/>
          </a:xfrm>
          <a:prstGeom prst="rect">
            <a:avLst/>
          </a:prstGeom>
          <a:noFill/>
        </p:spPr>
        <p:txBody>
          <a:bodyPr wrap="square" rtlCol="0">
            <a:spAutoFit/>
          </a:bodyPr>
          <a:lstStyle/>
          <a:p>
            <a:r>
              <a:rPr lang="zh-CN" altLang="en-US" dirty="0"/>
              <a:t>作业：</a:t>
            </a:r>
            <a:endParaRPr lang="en-US" altLang="zh-CN" dirty="0"/>
          </a:p>
          <a:p>
            <a:r>
              <a:rPr lang="zh-CN" altLang="en-US" dirty="0"/>
              <a:t>完成本章练习与实验</a:t>
            </a:r>
          </a:p>
        </p:txBody>
      </p:sp>
    </p:spTree>
    <p:extLst>
      <p:ext uri="{BB962C8B-B14F-4D97-AF65-F5344CB8AC3E}">
        <p14:creationId xmlns:p14="http://schemas.microsoft.com/office/powerpoint/2010/main" val="154755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6.1 </a:t>
            </a:r>
            <a:r>
              <a:rPr lang="zh-CN" altLang="en-US" dirty="0"/>
              <a:t>图像</a:t>
            </a:r>
            <a:r>
              <a:rPr lang="en-US" altLang="zh-CN" dirty="0"/>
              <a:t> </a:t>
            </a:r>
          </a:p>
        </p:txBody>
      </p:sp>
      <p:sp>
        <p:nvSpPr>
          <p:cNvPr id="5123" name="Rectangle 3"/>
          <p:cNvSpPr>
            <a:spLocks noGrp="1" noChangeArrowheads="1"/>
          </p:cNvSpPr>
          <p:nvPr>
            <p:ph idx="1"/>
          </p:nvPr>
        </p:nvSpPr>
        <p:spPr>
          <a:xfrm>
            <a:off x="533506" y="810816"/>
            <a:ext cx="8534176" cy="3792140"/>
          </a:xfrm>
          <a:ln>
            <a:solidFill>
              <a:schemeClr val="accent2"/>
            </a:solidFill>
          </a:ln>
        </p:spPr>
        <p:txBody>
          <a:bodyPr/>
          <a:lstStyle/>
          <a:p>
            <a:pPr marL="350837" lvl="1" indent="0">
              <a:lnSpc>
                <a:spcPts val="2900"/>
              </a:lnSpc>
              <a:buNone/>
            </a:pPr>
            <a:r>
              <a:rPr lang="zh-CN" altLang="en-US" sz="1800" b="0" dirty="0"/>
              <a:t>    网页上插入图像的方法就是使用</a:t>
            </a:r>
            <a:r>
              <a:rPr lang="en-US" altLang="zh-CN" sz="1800" b="0" dirty="0">
                <a:solidFill>
                  <a:srgbClr val="FF0000"/>
                </a:solidFill>
              </a:rPr>
              <a:t>&lt;</a:t>
            </a:r>
            <a:r>
              <a:rPr lang="en-US" altLang="zh-CN" sz="1800" b="0" dirty="0" err="1">
                <a:solidFill>
                  <a:srgbClr val="FF0000"/>
                </a:solidFill>
              </a:rPr>
              <a:t>img</a:t>
            </a:r>
            <a:r>
              <a:rPr lang="en-US" altLang="zh-CN" sz="1800" b="0" dirty="0">
                <a:solidFill>
                  <a:srgbClr val="FF0000"/>
                </a:solidFill>
              </a:rPr>
              <a:t>&gt;</a:t>
            </a:r>
            <a:r>
              <a:rPr lang="zh-CN" altLang="en-US" sz="1800" b="0" dirty="0"/>
              <a:t>标记。它的众多属性可以控制图像的路径、尺寸和替换文字等各种功能。</a:t>
            </a:r>
          </a:p>
          <a:p>
            <a:pPr>
              <a:lnSpc>
                <a:spcPts val="2900"/>
              </a:lnSpc>
            </a:pPr>
            <a:r>
              <a:rPr lang="zh-CN" altLang="en-US" sz="1800" dirty="0"/>
              <a:t> 基本语法</a:t>
            </a:r>
            <a:endParaRPr lang="en-US" altLang="zh-CN" sz="1800" dirty="0"/>
          </a:p>
          <a:p>
            <a:pPr marL="0" indent="0">
              <a:lnSpc>
                <a:spcPts val="2900"/>
              </a:lnSpc>
              <a:buNone/>
            </a:pPr>
            <a:r>
              <a:rPr lang="en-US" altLang="zh-CN" sz="1200" dirty="0">
                <a:solidFill>
                  <a:srgbClr val="FF0000"/>
                </a:solidFill>
              </a:rPr>
              <a:t>          </a:t>
            </a:r>
            <a:r>
              <a:rPr lang="en-US" altLang="zh-CN" sz="1400" dirty="0">
                <a:solidFill>
                  <a:srgbClr val="FF0000"/>
                </a:solidFill>
              </a:rPr>
              <a:t>&lt;</a:t>
            </a:r>
            <a:r>
              <a:rPr lang="en-US" altLang="zh-CN" sz="1400" dirty="0" err="1">
                <a:solidFill>
                  <a:srgbClr val="FF0000"/>
                </a:solidFill>
              </a:rPr>
              <a:t>img</a:t>
            </a:r>
            <a:r>
              <a:rPr lang="en-US" altLang="zh-CN" sz="1400" dirty="0">
                <a:solidFill>
                  <a:srgbClr val="FF0000"/>
                </a:solidFill>
              </a:rPr>
              <a:t> </a:t>
            </a:r>
            <a:r>
              <a:rPr lang="en-US" altLang="zh-CN" sz="1400" dirty="0" err="1">
                <a:solidFill>
                  <a:srgbClr val="FF0000"/>
                </a:solidFill>
              </a:rPr>
              <a:t>src</a:t>
            </a:r>
            <a:r>
              <a:rPr lang="en-US" altLang="zh-CN" sz="1400" dirty="0">
                <a:solidFill>
                  <a:srgbClr val="FF0000"/>
                </a:solidFill>
              </a:rPr>
              <a:t>=“</a:t>
            </a:r>
            <a:r>
              <a:rPr lang="en-US" altLang="zh-CN" sz="1400" dirty="0" err="1">
                <a:solidFill>
                  <a:srgbClr val="FF0000"/>
                </a:solidFill>
              </a:rPr>
              <a:t>url</a:t>
            </a:r>
            <a:r>
              <a:rPr lang="en-US" altLang="zh-CN" sz="1400" dirty="0">
                <a:solidFill>
                  <a:srgbClr val="FF0000"/>
                </a:solidFill>
              </a:rPr>
              <a:t>” width=“” height=“” </a:t>
            </a:r>
            <a:r>
              <a:rPr lang="en-US" altLang="zh-CN" sz="1400" dirty="0" err="1">
                <a:solidFill>
                  <a:srgbClr val="FF0000"/>
                </a:solidFill>
              </a:rPr>
              <a:t>hspace</a:t>
            </a:r>
            <a:r>
              <a:rPr lang="en-US" altLang="zh-CN" sz="1400" dirty="0">
                <a:solidFill>
                  <a:srgbClr val="FF0000"/>
                </a:solidFill>
              </a:rPr>
              <a:t>=“” </a:t>
            </a:r>
            <a:r>
              <a:rPr lang="en-US" altLang="zh-CN" sz="1400" dirty="0" err="1">
                <a:solidFill>
                  <a:srgbClr val="FF0000"/>
                </a:solidFill>
              </a:rPr>
              <a:t>vspace</a:t>
            </a:r>
            <a:r>
              <a:rPr lang="en-US" altLang="zh-CN" sz="1400" dirty="0">
                <a:solidFill>
                  <a:srgbClr val="FF0000"/>
                </a:solidFill>
              </a:rPr>
              <a:t>=“” align=“” alt=“”&gt;</a:t>
            </a:r>
            <a:endParaRPr lang="en-US" altLang="zh-CN" sz="1400" dirty="0"/>
          </a:p>
          <a:p>
            <a:pPr>
              <a:lnSpc>
                <a:spcPts val="2900"/>
              </a:lnSpc>
            </a:pPr>
            <a:r>
              <a:rPr lang="zh-CN" altLang="en-US" sz="1800" dirty="0"/>
              <a:t> 语法说明</a:t>
            </a:r>
            <a:endParaRPr lang="en-US" altLang="zh-CN" sz="1800" dirty="0"/>
          </a:p>
          <a:p>
            <a:pPr marL="342900" indent="-342900">
              <a:lnSpc>
                <a:spcPts val="2900"/>
              </a:lnSpc>
              <a:spcBef>
                <a:spcPct val="20000"/>
              </a:spcBef>
              <a:buClr>
                <a:schemeClr val="accent1"/>
              </a:buClr>
              <a:buSzPct val="80000"/>
              <a:buNone/>
            </a:pPr>
            <a:r>
              <a:rPr kumimoji="0" lang="en-US" altLang="zh-CN" sz="1800" dirty="0">
                <a:solidFill>
                  <a:srgbClr val="FF0000"/>
                </a:solidFill>
              </a:rPr>
              <a:t>         </a:t>
            </a:r>
            <a:r>
              <a:rPr lang="en-US" altLang="zh-CN" sz="1800" dirty="0" err="1"/>
              <a:t>img</a:t>
            </a:r>
            <a:r>
              <a:rPr lang="zh-CN" altLang="en-US" sz="1800" dirty="0"/>
              <a:t>标记是单标记，有两个必选属性。</a:t>
            </a:r>
            <a:r>
              <a:rPr kumimoji="0" lang="en-US" altLang="zh-CN" sz="1800" dirty="0" err="1">
                <a:solidFill>
                  <a:srgbClr val="FF0000"/>
                </a:solidFill>
              </a:rPr>
              <a:t>src</a:t>
            </a:r>
            <a:r>
              <a:rPr lang="zh-CN" altLang="en-US" sz="1800" dirty="0"/>
              <a:t>：图像的</a:t>
            </a:r>
            <a:r>
              <a:rPr lang="en-US" sz="1800" dirty="0"/>
              <a:t> URL</a:t>
            </a:r>
            <a:r>
              <a:rPr lang="zh-CN" altLang="en-US" sz="1800" dirty="0"/>
              <a:t>路径。</a:t>
            </a:r>
            <a:r>
              <a:rPr kumimoji="0" lang="en-US" altLang="zh-CN" sz="1800" b="0" dirty="0">
                <a:solidFill>
                  <a:srgbClr val="FF0000"/>
                </a:solidFill>
              </a:rPr>
              <a:t>alt</a:t>
            </a:r>
            <a:r>
              <a:rPr kumimoji="0" lang="zh-CN" altLang="en-US" sz="1800" b="0" dirty="0"/>
              <a:t>：添加图片的替代文字。</a:t>
            </a:r>
            <a:r>
              <a:rPr kumimoji="0" lang="en-US" altLang="zh-CN" sz="1800" b="0" dirty="0"/>
              <a:t>width/height</a:t>
            </a:r>
            <a:r>
              <a:rPr kumimoji="0" lang="zh-CN" altLang="en-US" sz="1800" b="0" dirty="0"/>
              <a:t>：设置图片的宽度和高度</a:t>
            </a:r>
            <a:r>
              <a:rPr kumimoji="0" lang="en-US" altLang="zh-CN" sz="1800" b="0" dirty="0"/>
              <a:t>(</a:t>
            </a:r>
            <a:r>
              <a:rPr kumimoji="0" lang="en-US" altLang="zh-CN" sz="1800" b="0" dirty="0" err="1"/>
              <a:t>px</a:t>
            </a:r>
            <a:r>
              <a:rPr kumimoji="0" lang="en-US" altLang="zh-CN" sz="1800" b="0" dirty="0"/>
              <a:t>,%)</a:t>
            </a:r>
            <a:r>
              <a:rPr kumimoji="0" lang="zh-CN" altLang="en-US" sz="1800" b="0" dirty="0"/>
              <a:t>。</a:t>
            </a:r>
            <a:r>
              <a:rPr kumimoji="0" lang="en-US" altLang="zh-CN" sz="1800" b="0" dirty="0"/>
              <a:t>border</a:t>
            </a:r>
            <a:r>
              <a:rPr kumimoji="0" lang="zh-CN" altLang="en-US" sz="1800" b="0" dirty="0"/>
              <a:t>：设置图片边框</a:t>
            </a:r>
            <a:r>
              <a:rPr kumimoji="0" lang="en-US" altLang="zh-CN" sz="1800" b="0" dirty="0"/>
              <a:t>(px);  align</a:t>
            </a:r>
            <a:r>
              <a:rPr kumimoji="0" lang="zh-CN" altLang="en-US" sz="1800" b="0" dirty="0"/>
              <a:t>：设置图片对齐方式（水平</a:t>
            </a:r>
            <a:r>
              <a:rPr kumimoji="0" lang="en-US" altLang="zh-CN" sz="1800" b="0" dirty="0"/>
              <a:t>/</a:t>
            </a:r>
            <a:r>
              <a:rPr kumimoji="0" lang="zh-CN" altLang="en-US" sz="1800" b="0" dirty="0"/>
              <a:t>垂直两个方向）</a:t>
            </a:r>
            <a:r>
              <a:rPr kumimoji="0" lang="en-US" altLang="zh-CN" sz="1800" b="0" dirty="0"/>
              <a:t>;  </a:t>
            </a:r>
            <a:r>
              <a:rPr kumimoji="0" lang="en-US" altLang="zh-CN" sz="1800" b="0" dirty="0" err="1"/>
              <a:t>hspase</a:t>
            </a:r>
            <a:r>
              <a:rPr kumimoji="0" lang="en-US" altLang="zh-CN" sz="1800" b="0" dirty="0"/>
              <a:t>/</a:t>
            </a:r>
            <a:r>
              <a:rPr kumimoji="0" lang="en-US" altLang="zh-CN" sz="1800" b="0" dirty="0" err="1"/>
              <a:t>vspase</a:t>
            </a:r>
            <a:r>
              <a:rPr kumimoji="0" lang="zh-CN" altLang="en-US" sz="1800" b="0" dirty="0"/>
              <a:t>：设置图片的间距设置。</a:t>
            </a:r>
            <a:endParaRPr kumimoji="0" lang="en-US" altLang="zh-C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 6.1.1  </a:t>
            </a:r>
            <a:r>
              <a:rPr lang="zh-CN" altLang="en-US" dirty="0"/>
              <a:t>插入图像</a:t>
            </a:r>
          </a:p>
        </p:txBody>
      </p:sp>
      <p:sp>
        <p:nvSpPr>
          <p:cNvPr id="6147" name="Rectangle 3"/>
          <p:cNvSpPr>
            <a:spLocks noGrp="1" noChangeArrowheads="1"/>
          </p:cNvSpPr>
          <p:nvPr>
            <p:ph idx="1"/>
          </p:nvPr>
        </p:nvSpPr>
        <p:spPr>
          <a:xfrm>
            <a:off x="657899" y="1401842"/>
            <a:ext cx="4038494" cy="3056918"/>
          </a:xfrm>
        </p:spPr>
        <p:txBody>
          <a:bodyPr/>
          <a:lstStyle/>
          <a:p>
            <a:pPr>
              <a:spcBef>
                <a:spcPts val="0"/>
              </a:spcBef>
              <a:spcAft>
                <a:spcPts val="0"/>
              </a:spcAft>
              <a:buNone/>
            </a:pPr>
            <a:r>
              <a:rPr lang="en-US" altLang="zh-CN" sz="1200" dirty="0">
                <a:ea typeface="宋体" pitchFamily="2" charset="-122"/>
              </a:rPr>
              <a:t>&lt;!-- edu_6_1_1.html --&gt;</a:t>
            </a:r>
          </a:p>
          <a:p>
            <a:pPr>
              <a:spcBef>
                <a:spcPts val="0"/>
              </a:spcBef>
              <a:spcAft>
                <a:spcPts val="0"/>
              </a:spcAft>
              <a:buNone/>
            </a:pPr>
            <a:r>
              <a:rPr lang="en-US" altLang="zh-CN" sz="1200" dirty="0">
                <a:ea typeface="宋体" pitchFamily="2" charset="-122"/>
              </a:rPr>
              <a:t>&lt;!</a:t>
            </a:r>
            <a:r>
              <a:rPr lang="en-US" altLang="zh-CN" sz="1200" dirty="0" err="1">
                <a:ea typeface="宋体" pitchFamily="2" charset="-122"/>
              </a:rPr>
              <a:t>doctype</a:t>
            </a:r>
            <a:r>
              <a:rPr lang="en-US" altLang="zh-CN" sz="1200" dirty="0">
                <a:ea typeface="宋体" pitchFamily="2" charset="-122"/>
              </a:rPr>
              <a:t> html&gt;</a:t>
            </a:r>
          </a:p>
          <a:p>
            <a:pPr>
              <a:spcBef>
                <a:spcPts val="0"/>
              </a:spcBef>
              <a:spcAft>
                <a:spcPts val="0"/>
              </a:spcAft>
              <a:buNone/>
            </a:pPr>
            <a:r>
              <a:rPr lang="en-US" altLang="zh-CN" sz="1200" dirty="0">
                <a:ea typeface="宋体" pitchFamily="2" charset="-122"/>
              </a:rPr>
              <a:t>&lt;html </a:t>
            </a:r>
            <a:r>
              <a:rPr lang="en-US" altLang="zh-CN" sz="1200" dirty="0" err="1">
                <a:ea typeface="宋体" pitchFamily="2" charset="-122"/>
              </a:rPr>
              <a:t>lang</a:t>
            </a:r>
            <a:r>
              <a:rPr lang="en-US" altLang="zh-CN" sz="1200" dirty="0">
                <a:ea typeface="宋体" pitchFamily="2" charset="-122"/>
              </a:rPr>
              <a:t>="en"&gt;</a:t>
            </a:r>
          </a:p>
          <a:p>
            <a:pPr>
              <a:spcBef>
                <a:spcPts val="0"/>
              </a:spcBef>
              <a:spcAft>
                <a:spcPts val="0"/>
              </a:spcAft>
              <a:buNone/>
            </a:pPr>
            <a:r>
              <a:rPr lang="en-US" altLang="zh-CN" sz="1200" dirty="0">
                <a:ea typeface="宋体" pitchFamily="2" charset="-122"/>
              </a:rPr>
              <a:t>  &lt;head&gt;</a:t>
            </a:r>
          </a:p>
          <a:p>
            <a:pPr>
              <a:spcBef>
                <a:spcPts val="0"/>
              </a:spcBef>
              <a:spcAft>
                <a:spcPts val="0"/>
              </a:spcAft>
              <a:buNone/>
            </a:pPr>
            <a:r>
              <a:rPr lang="en-US" altLang="zh-CN" sz="1200" dirty="0">
                <a:ea typeface="宋体" pitchFamily="2" charset="-122"/>
              </a:rPr>
              <a:t>	&lt;meta </a:t>
            </a:r>
            <a:r>
              <a:rPr lang="en-US" altLang="zh-CN" sz="1200" dirty="0" err="1">
                <a:ea typeface="宋体" pitchFamily="2" charset="-122"/>
              </a:rPr>
              <a:t>charset</a:t>
            </a:r>
            <a:r>
              <a:rPr lang="en-US" altLang="zh-CN" sz="1200" dirty="0">
                <a:ea typeface="宋体" pitchFamily="2" charset="-122"/>
              </a:rPr>
              <a:t>="UTF-8"&gt;</a:t>
            </a:r>
          </a:p>
          <a:p>
            <a:pPr>
              <a:spcBef>
                <a:spcPts val="0"/>
              </a:spcBef>
              <a:spcAft>
                <a:spcPts val="0"/>
              </a:spcAft>
              <a:buNone/>
            </a:pPr>
            <a:r>
              <a:rPr lang="en-US" altLang="zh-CN" sz="1200" dirty="0">
                <a:ea typeface="宋体" pitchFamily="2" charset="-122"/>
              </a:rPr>
              <a:t>	&lt;title&gt; </a:t>
            </a:r>
            <a:r>
              <a:rPr lang="zh-CN" altLang="en-US" sz="1200" dirty="0">
                <a:ea typeface="宋体" pitchFamily="2" charset="-122"/>
              </a:rPr>
              <a:t>插入图像 </a:t>
            </a:r>
            <a:r>
              <a:rPr lang="en-US" altLang="zh-CN" sz="1200" dirty="0">
                <a:ea typeface="宋体" pitchFamily="2" charset="-122"/>
              </a:rPr>
              <a:t>&lt;/title&gt;</a:t>
            </a:r>
          </a:p>
          <a:p>
            <a:pPr>
              <a:spcBef>
                <a:spcPts val="0"/>
              </a:spcBef>
              <a:spcAft>
                <a:spcPts val="0"/>
              </a:spcAft>
              <a:buNone/>
            </a:pPr>
            <a:r>
              <a:rPr lang="en-US" altLang="zh-CN" sz="1200" dirty="0">
                <a:ea typeface="宋体" pitchFamily="2" charset="-122"/>
              </a:rPr>
              <a:t>	&lt;style type="text/</a:t>
            </a:r>
            <a:r>
              <a:rPr lang="en-US" altLang="zh-CN" sz="1200" dirty="0" err="1">
                <a:ea typeface="宋体" pitchFamily="2" charset="-122"/>
              </a:rPr>
              <a:t>css</a:t>
            </a:r>
            <a:r>
              <a:rPr lang="en-US" altLang="zh-CN" sz="1200" dirty="0">
                <a:ea typeface="宋体" pitchFamily="2" charset="-122"/>
              </a:rPr>
              <a:t>"&gt;</a:t>
            </a:r>
          </a:p>
          <a:p>
            <a:pPr>
              <a:spcBef>
                <a:spcPts val="0"/>
              </a:spcBef>
              <a:spcAft>
                <a:spcPts val="0"/>
              </a:spcAft>
              <a:buNone/>
            </a:pPr>
            <a:r>
              <a:rPr lang="en-US" altLang="zh-CN" sz="1200" dirty="0">
                <a:ea typeface="宋体" pitchFamily="2" charset="-122"/>
              </a:rPr>
              <a:t>	 body{text-</a:t>
            </a:r>
            <a:r>
              <a:rPr lang="en-US" altLang="zh-CN" sz="1200" dirty="0" err="1">
                <a:ea typeface="宋体" pitchFamily="2" charset="-122"/>
              </a:rPr>
              <a:t>align:center</a:t>
            </a:r>
            <a:r>
              <a:rPr lang="en-US" altLang="zh-CN" sz="1200" dirty="0">
                <a:ea typeface="宋体" pitchFamily="2" charset="-122"/>
              </a:rPr>
              <a:t>;}</a:t>
            </a:r>
          </a:p>
          <a:p>
            <a:pPr>
              <a:spcBef>
                <a:spcPts val="0"/>
              </a:spcBef>
              <a:spcAft>
                <a:spcPts val="0"/>
              </a:spcAft>
              <a:buNone/>
            </a:pPr>
            <a:r>
              <a:rPr lang="en-US" altLang="zh-CN" sz="1200" dirty="0">
                <a:ea typeface="宋体" pitchFamily="2" charset="-122"/>
              </a:rPr>
              <a:t>	&lt;/style&gt;</a:t>
            </a:r>
          </a:p>
          <a:p>
            <a:pPr>
              <a:spcBef>
                <a:spcPts val="0"/>
              </a:spcBef>
              <a:spcAft>
                <a:spcPts val="0"/>
              </a:spcAft>
              <a:buNone/>
            </a:pPr>
            <a:r>
              <a:rPr lang="en-US" altLang="zh-CN" sz="1200" dirty="0">
                <a:ea typeface="宋体" pitchFamily="2" charset="-122"/>
              </a:rPr>
              <a:t>  &lt;/head&gt;</a:t>
            </a:r>
          </a:p>
          <a:p>
            <a:pPr>
              <a:spcBef>
                <a:spcPts val="0"/>
              </a:spcBef>
              <a:spcAft>
                <a:spcPts val="0"/>
              </a:spcAft>
              <a:buNone/>
            </a:pPr>
            <a:r>
              <a:rPr lang="en-US" altLang="zh-CN" sz="1200" dirty="0">
                <a:ea typeface="宋体" pitchFamily="2" charset="-122"/>
              </a:rPr>
              <a:t>  &lt;body&gt; </a:t>
            </a:r>
          </a:p>
          <a:p>
            <a:pPr>
              <a:spcBef>
                <a:spcPts val="0"/>
              </a:spcBef>
              <a:spcAft>
                <a:spcPts val="0"/>
              </a:spcAft>
              <a:buNone/>
            </a:pPr>
            <a:r>
              <a:rPr lang="en-US" altLang="zh-CN" sz="1200" dirty="0">
                <a:ea typeface="宋体" pitchFamily="2" charset="-122"/>
              </a:rPr>
              <a:t>      &lt;h2&gt;</a:t>
            </a:r>
            <a:r>
              <a:rPr lang="zh-CN" altLang="en-US" sz="1200" dirty="0">
                <a:ea typeface="宋体" pitchFamily="2" charset="-122"/>
              </a:rPr>
              <a:t>网页中插入图像</a:t>
            </a:r>
            <a:r>
              <a:rPr lang="en-US" altLang="zh-CN" sz="1200" dirty="0">
                <a:ea typeface="宋体" pitchFamily="2" charset="-122"/>
              </a:rPr>
              <a:t>&lt;/h2&gt;</a:t>
            </a:r>
          </a:p>
          <a:p>
            <a:pPr>
              <a:spcBef>
                <a:spcPts val="0"/>
              </a:spcBef>
              <a:spcAft>
                <a:spcPts val="0"/>
              </a:spcAft>
              <a:buNone/>
            </a:pPr>
            <a:r>
              <a:rPr lang="en-US" altLang="zh-CN" sz="1200" dirty="0">
                <a:ea typeface="宋体" pitchFamily="2" charset="-122"/>
              </a:rPr>
              <a:t>      &lt;hr color="#66ff33" width="60%"&gt;</a:t>
            </a:r>
          </a:p>
          <a:p>
            <a:pPr>
              <a:spcBef>
                <a:spcPts val="0"/>
              </a:spcBef>
              <a:spcAft>
                <a:spcPts val="0"/>
              </a:spcAft>
              <a:buNone/>
            </a:pPr>
            <a:r>
              <a:rPr lang="en-US" altLang="zh-CN" sz="1200" dirty="0">
                <a:ea typeface="宋体" pitchFamily="2" charset="-122"/>
              </a:rPr>
              <a:t>      &lt;</a:t>
            </a:r>
            <a:r>
              <a:rPr lang="en-US" altLang="zh-CN" sz="1200" dirty="0" err="1">
                <a:ea typeface="宋体" pitchFamily="2" charset="-122"/>
              </a:rPr>
              <a:t>img</a:t>
            </a:r>
            <a:r>
              <a:rPr lang="en-US" altLang="zh-CN" sz="1200" dirty="0">
                <a:ea typeface="宋体" pitchFamily="2" charset="-122"/>
              </a:rPr>
              <a:t> </a:t>
            </a:r>
            <a:r>
              <a:rPr lang="en-US" altLang="zh-CN" sz="1200" dirty="0" err="1">
                <a:ea typeface="宋体" pitchFamily="2" charset="-122"/>
              </a:rPr>
              <a:t>src</a:t>
            </a:r>
            <a:r>
              <a:rPr lang="en-US" altLang="zh-CN" sz="1200" dirty="0">
                <a:ea typeface="宋体" pitchFamily="2" charset="-122"/>
              </a:rPr>
              <a:t>="images1.jpg" alt="</a:t>
            </a:r>
            <a:r>
              <a:rPr lang="zh-CN" altLang="en-US" sz="1200" dirty="0">
                <a:ea typeface="宋体" pitchFamily="2" charset="-122"/>
              </a:rPr>
              <a:t>机房</a:t>
            </a:r>
            <a:r>
              <a:rPr lang="en-US" altLang="zh-CN" sz="1200" dirty="0">
                <a:ea typeface="宋体" pitchFamily="2" charset="-122"/>
              </a:rPr>
              <a:t>"&gt; </a:t>
            </a:r>
          </a:p>
          <a:p>
            <a:pPr>
              <a:spcBef>
                <a:spcPts val="0"/>
              </a:spcBef>
              <a:spcAft>
                <a:spcPts val="0"/>
              </a:spcAft>
              <a:buNone/>
            </a:pPr>
            <a:r>
              <a:rPr lang="en-US" altLang="zh-CN" sz="1200" dirty="0">
                <a:ea typeface="宋体" pitchFamily="2" charset="-122"/>
              </a:rPr>
              <a:t>  &lt;/body&gt;</a:t>
            </a:r>
          </a:p>
          <a:p>
            <a:pPr>
              <a:spcBef>
                <a:spcPts val="0"/>
              </a:spcBef>
              <a:spcAft>
                <a:spcPts val="0"/>
              </a:spcAft>
              <a:buNone/>
            </a:pPr>
            <a:r>
              <a:rPr lang="en-US" altLang="zh-CN" sz="1200" dirty="0">
                <a:ea typeface="宋体" pitchFamily="2" charset="-122"/>
              </a:rPr>
              <a:t>&lt;/html&gt;</a:t>
            </a:r>
            <a:endParaRPr lang="zh-CN" altLang="en-US" sz="1200" dirty="0">
              <a:ea typeface="宋体" pitchFamily="2" charset="-122"/>
            </a:endParaRPr>
          </a:p>
        </p:txBody>
      </p:sp>
      <p:sp>
        <p:nvSpPr>
          <p:cNvPr id="6152" name="Rectangle 8"/>
          <p:cNvSpPr>
            <a:spLocks noChangeArrowheads="1"/>
          </p:cNvSpPr>
          <p:nvPr/>
        </p:nvSpPr>
        <p:spPr bwMode="auto">
          <a:xfrm>
            <a:off x="4447607" y="1155621"/>
            <a:ext cx="248786" cy="246221"/>
          </a:xfrm>
          <a:prstGeom prst="rect">
            <a:avLst/>
          </a:prstGeom>
          <a:noFill/>
          <a:ln w="25400" cap="flat" cmpd="sng">
            <a:noFill/>
            <a:miter lim="800000"/>
            <a:headEnd/>
            <a:tailEnd/>
          </a:ln>
          <a:effectLst>
            <a:outerShdw dist="107763" dir="2700000" algn="ctr" rotWithShape="0">
              <a:srgbClr val="000000">
                <a:alpha val="50000"/>
              </a:srgbClr>
            </a:outerShdw>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p:txBody>
      </p:sp>
      <p:sp>
        <p:nvSpPr>
          <p:cNvPr id="9" name="TextBox 8"/>
          <p:cNvSpPr txBox="1"/>
          <p:nvPr/>
        </p:nvSpPr>
        <p:spPr>
          <a:xfrm>
            <a:off x="695893" y="909400"/>
            <a:ext cx="4257097" cy="369332"/>
          </a:xfrm>
          <a:prstGeom prst="rect">
            <a:avLst/>
          </a:prstGeom>
          <a:noFill/>
          <a:ln>
            <a:solidFill>
              <a:schemeClr val="bg1"/>
            </a:solidFill>
          </a:ln>
        </p:spPr>
        <p:txBody>
          <a:bodyPr wrap="square" rtlCol="0">
            <a:spAutoFit/>
          </a:bodyPr>
          <a:lstStyle/>
          <a:p>
            <a:r>
              <a:rPr lang="zh-CN" altLang="en-US" sz="1800" b="0" dirty="0">
                <a:solidFill>
                  <a:srgbClr val="FF0000"/>
                </a:solidFill>
                <a:latin typeface="微软雅黑" panose="020B0503020204020204" pitchFamily="34" charset="-122"/>
                <a:ea typeface="微软雅黑" panose="020B0503020204020204" pitchFamily="34" charset="-122"/>
              </a:rPr>
              <a:t>语法：</a:t>
            </a:r>
            <a:r>
              <a:rPr lang="en-US" altLang="zh-CN" sz="1800" b="0" dirty="0">
                <a:solidFill>
                  <a:srgbClr val="FF0000"/>
                </a:solidFill>
                <a:latin typeface="微软雅黑" panose="020B0503020204020204" pitchFamily="34" charset="-122"/>
                <a:ea typeface="微软雅黑" panose="020B0503020204020204" pitchFamily="34" charset="-122"/>
              </a:rPr>
              <a:t>&lt;img </a:t>
            </a:r>
            <a:r>
              <a:rPr lang="en-US" altLang="zh-CN" sz="1800" b="0" dirty="0" err="1">
                <a:solidFill>
                  <a:srgbClr val="FF0000"/>
                </a:solidFill>
                <a:latin typeface="微软雅黑" panose="020B0503020204020204" pitchFamily="34" charset="-122"/>
                <a:ea typeface="微软雅黑" panose="020B0503020204020204" pitchFamily="34" charset="-122"/>
              </a:rPr>
              <a:t>src</a:t>
            </a:r>
            <a:r>
              <a:rPr lang="en-US" altLang="zh-CN" sz="1800" b="0" dirty="0">
                <a:solidFill>
                  <a:srgbClr val="FF0000"/>
                </a:solidFill>
                <a:latin typeface="微软雅黑" panose="020B0503020204020204" pitchFamily="34" charset="-122"/>
                <a:ea typeface="微软雅黑" panose="020B0503020204020204" pitchFamily="34" charset="-122"/>
              </a:rPr>
              <a:t>="" alt="</a:t>
            </a:r>
            <a:r>
              <a:rPr lang="zh-CN" altLang="en-US" sz="1800" b="0" dirty="0">
                <a:solidFill>
                  <a:srgbClr val="FF0000"/>
                </a:solidFill>
                <a:latin typeface="微软雅黑" panose="020B0503020204020204" pitchFamily="34" charset="-122"/>
                <a:ea typeface="微软雅黑" panose="020B0503020204020204" pitchFamily="34" charset="-122"/>
              </a:rPr>
              <a:t>替代文本</a:t>
            </a:r>
            <a:r>
              <a:rPr lang="en-US" altLang="zh-CN" sz="1800" b="0" dirty="0">
                <a:solidFill>
                  <a:srgbClr val="FF0000"/>
                </a:solidFill>
                <a:latin typeface="微软雅黑" panose="020B0503020204020204" pitchFamily="34" charset="-122"/>
                <a:ea typeface="微软雅黑" panose="020B0503020204020204" pitchFamily="34" charset="-122"/>
              </a:rPr>
              <a:t>"&gt;</a:t>
            </a:r>
            <a:endParaRPr lang="zh-CN" altLang="en-US" sz="1800" b="0" dirty="0">
              <a:solidFill>
                <a:srgbClr val="FF0000"/>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cstate="print"/>
          <a:srcRect/>
          <a:stretch>
            <a:fillRect/>
          </a:stretch>
        </p:blipFill>
        <p:spPr bwMode="auto">
          <a:xfrm>
            <a:off x="4797463" y="1657374"/>
            <a:ext cx="3952839" cy="233377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 6.1.2  </a:t>
            </a:r>
            <a:r>
              <a:rPr lang="zh-CN" altLang="en-US" dirty="0"/>
              <a:t>设置图像的替代文字</a:t>
            </a:r>
          </a:p>
        </p:txBody>
      </p:sp>
      <p:sp>
        <p:nvSpPr>
          <p:cNvPr id="6152" name="Rectangle 8"/>
          <p:cNvSpPr>
            <a:spLocks noChangeArrowheads="1"/>
          </p:cNvSpPr>
          <p:nvPr/>
        </p:nvSpPr>
        <p:spPr bwMode="auto">
          <a:xfrm>
            <a:off x="4447607" y="1155621"/>
            <a:ext cx="248786" cy="246221"/>
          </a:xfrm>
          <a:prstGeom prst="rect">
            <a:avLst/>
          </a:prstGeom>
          <a:noFill/>
          <a:ln w="25400" cap="flat" cmpd="sng">
            <a:noFill/>
            <a:miter lim="800000"/>
            <a:headEnd/>
            <a:tailEnd/>
          </a:ln>
          <a:effectLst>
            <a:outerShdw dist="107763" dir="2700000" algn="ctr" rotWithShape="0">
              <a:srgbClr val="000000">
                <a:alpha val="50000"/>
              </a:srgbClr>
            </a:outerShdw>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p:txBody>
      </p:sp>
      <p:sp>
        <p:nvSpPr>
          <p:cNvPr id="14" name="Rectangle 3">
            <a:extLst>
              <a:ext uri="{FF2B5EF4-FFF2-40B4-BE49-F238E27FC236}">
                <a16:creationId xmlns:a16="http://schemas.microsoft.com/office/drawing/2014/main" id="{270909C1-E132-455E-A22F-EECC7C7F86C9}"/>
              </a:ext>
            </a:extLst>
          </p:cNvPr>
          <p:cNvSpPr>
            <a:spLocks noGrp="1" noChangeArrowheads="1"/>
          </p:cNvSpPr>
          <p:nvPr>
            <p:ph idx="1"/>
          </p:nvPr>
        </p:nvSpPr>
        <p:spPr>
          <a:xfrm>
            <a:off x="533506" y="810816"/>
            <a:ext cx="8534176" cy="3792140"/>
          </a:xfrm>
          <a:ln>
            <a:solidFill>
              <a:schemeClr val="accent2"/>
            </a:solidFill>
          </a:ln>
        </p:spPr>
        <p:txBody>
          <a:bodyPr/>
          <a:lstStyle/>
          <a:p>
            <a:pPr marL="350837" lvl="1" indent="0">
              <a:lnSpc>
                <a:spcPts val="2900"/>
              </a:lnSpc>
              <a:buNone/>
            </a:pPr>
            <a:r>
              <a:rPr lang="en-US" altLang="zh-CN" sz="1800" b="0" dirty="0"/>
              <a:t>     </a:t>
            </a:r>
            <a:r>
              <a:rPr lang="en-US" altLang="zh-CN" sz="1800" b="0" dirty="0" err="1"/>
              <a:t>img</a:t>
            </a:r>
            <a:r>
              <a:rPr lang="zh-CN" altLang="en-US" sz="1800" b="0" dirty="0"/>
              <a:t>标记的</a:t>
            </a:r>
            <a:r>
              <a:rPr lang="en-US" altLang="zh-CN" sz="1800" b="0" dirty="0">
                <a:solidFill>
                  <a:srgbClr val="FF0000"/>
                </a:solidFill>
              </a:rPr>
              <a:t>alt</a:t>
            </a:r>
            <a:r>
              <a:rPr lang="zh-CN" altLang="en-US" sz="1800" b="0" dirty="0"/>
              <a:t>属性用来为图像设置替代文本（标准的提示信息文本应使用</a:t>
            </a:r>
            <a:r>
              <a:rPr lang="en-US" altLang="zh-CN" sz="1800" b="0" dirty="0"/>
              <a:t>title</a:t>
            </a:r>
            <a:r>
              <a:rPr lang="zh-CN" altLang="en-US" sz="1800" b="0" dirty="0"/>
              <a:t>属性）。</a:t>
            </a:r>
          </a:p>
          <a:p>
            <a:pPr>
              <a:lnSpc>
                <a:spcPts val="2900"/>
              </a:lnSpc>
            </a:pPr>
            <a:r>
              <a:rPr lang="zh-CN" altLang="en-US" sz="1800" dirty="0"/>
              <a:t> 基本语法</a:t>
            </a:r>
            <a:endParaRPr lang="en-US" altLang="zh-CN" sz="1800" dirty="0"/>
          </a:p>
          <a:p>
            <a:pPr marL="0" indent="0">
              <a:lnSpc>
                <a:spcPts val="2900"/>
              </a:lnSpc>
              <a:buNone/>
            </a:pPr>
            <a:r>
              <a:rPr lang="en-US" altLang="zh-CN" sz="1600" dirty="0">
                <a:solidFill>
                  <a:srgbClr val="FF0000"/>
                </a:solidFill>
              </a:rPr>
              <a:t>         &lt;</a:t>
            </a:r>
            <a:r>
              <a:rPr lang="en-US" altLang="zh-CN" sz="1600" dirty="0" err="1">
                <a:solidFill>
                  <a:srgbClr val="FF0000"/>
                </a:solidFill>
              </a:rPr>
              <a:t>img</a:t>
            </a:r>
            <a:r>
              <a:rPr lang="en-US" altLang="zh-CN" sz="1600" dirty="0">
                <a:solidFill>
                  <a:srgbClr val="FF0000"/>
                </a:solidFill>
              </a:rPr>
              <a:t> </a:t>
            </a:r>
            <a:r>
              <a:rPr lang="en-US" altLang="zh-CN" sz="1600" dirty="0" err="1">
                <a:solidFill>
                  <a:srgbClr val="FF0000"/>
                </a:solidFill>
              </a:rPr>
              <a:t>src</a:t>
            </a:r>
            <a:r>
              <a:rPr lang="en-US" altLang="zh-CN" sz="1600" dirty="0">
                <a:solidFill>
                  <a:srgbClr val="FF0000"/>
                </a:solidFill>
              </a:rPr>
              <a:t>="" alt=""&gt;</a:t>
            </a:r>
            <a:endParaRPr lang="en-US" altLang="zh-CN" sz="1800" dirty="0"/>
          </a:p>
          <a:p>
            <a:pPr>
              <a:lnSpc>
                <a:spcPts val="2900"/>
              </a:lnSpc>
            </a:pPr>
            <a:r>
              <a:rPr lang="zh-CN" altLang="en-US" sz="1800" dirty="0"/>
              <a:t> 语法说明</a:t>
            </a:r>
            <a:endParaRPr lang="en-US" altLang="zh-CN" sz="1800" dirty="0"/>
          </a:p>
          <a:p>
            <a:pPr marL="0" indent="0">
              <a:lnSpc>
                <a:spcPts val="2900"/>
              </a:lnSpc>
              <a:buNone/>
            </a:pPr>
            <a:r>
              <a:rPr lang="en-US" altLang="zh-CN" sz="1800" dirty="0"/>
              <a:t>        alt</a:t>
            </a:r>
            <a:r>
              <a:rPr lang="zh-CN" altLang="en-US" sz="1800" dirty="0"/>
              <a:t>属性：替代文本既可以是中文也可以是英文。</a:t>
            </a:r>
            <a:endParaRPr lang="en-US" altLang="zh-C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 </a:t>
            </a:r>
            <a:r>
              <a:rPr lang="zh-CN" altLang="en-US" dirty="0"/>
              <a:t>图像的替代文字案例</a:t>
            </a:r>
          </a:p>
        </p:txBody>
      </p:sp>
      <p:sp>
        <p:nvSpPr>
          <p:cNvPr id="6147" name="Rectangle 3"/>
          <p:cNvSpPr>
            <a:spLocks noGrp="1" noChangeArrowheads="1"/>
          </p:cNvSpPr>
          <p:nvPr>
            <p:ph idx="1"/>
          </p:nvPr>
        </p:nvSpPr>
        <p:spPr>
          <a:xfrm>
            <a:off x="845972" y="1175937"/>
            <a:ext cx="3936996" cy="3143197"/>
          </a:xfrm>
        </p:spPr>
        <p:txBody>
          <a:bodyPr/>
          <a:lstStyle/>
          <a:p>
            <a:pPr>
              <a:lnSpc>
                <a:spcPts val="1400"/>
              </a:lnSpc>
              <a:spcBef>
                <a:spcPts val="0"/>
              </a:spcBef>
              <a:spcAft>
                <a:spcPts val="0"/>
              </a:spcAft>
              <a:buNone/>
            </a:pPr>
            <a:r>
              <a:rPr lang="en-US" altLang="zh-CN" sz="1200" dirty="0">
                <a:ea typeface="宋体" pitchFamily="2" charset="-122"/>
              </a:rPr>
              <a:t>&lt;!-- edu_6_1_2.html --&gt;</a:t>
            </a:r>
          </a:p>
          <a:p>
            <a:pPr>
              <a:lnSpc>
                <a:spcPts val="1400"/>
              </a:lnSpc>
              <a:spcBef>
                <a:spcPts val="0"/>
              </a:spcBef>
              <a:spcAft>
                <a:spcPts val="0"/>
              </a:spcAft>
              <a:buNone/>
            </a:pPr>
            <a:r>
              <a:rPr lang="en-US" altLang="zh-CN" sz="1200" dirty="0">
                <a:ea typeface="宋体" pitchFamily="2" charset="-122"/>
              </a:rPr>
              <a:t>&lt;!</a:t>
            </a:r>
            <a:r>
              <a:rPr lang="en-US" altLang="zh-CN" sz="1200" dirty="0" err="1">
                <a:ea typeface="宋体" pitchFamily="2" charset="-122"/>
              </a:rPr>
              <a:t>doctype</a:t>
            </a:r>
            <a:r>
              <a:rPr lang="en-US" altLang="zh-CN" sz="1200" dirty="0">
                <a:ea typeface="宋体" pitchFamily="2" charset="-122"/>
              </a:rPr>
              <a:t> html&gt;</a:t>
            </a:r>
          </a:p>
          <a:p>
            <a:pPr>
              <a:lnSpc>
                <a:spcPts val="1400"/>
              </a:lnSpc>
              <a:spcBef>
                <a:spcPts val="0"/>
              </a:spcBef>
              <a:spcAft>
                <a:spcPts val="0"/>
              </a:spcAft>
              <a:buNone/>
            </a:pPr>
            <a:r>
              <a:rPr lang="en-US" altLang="zh-CN" sz="1200" dirty="0">
                <a:ea typeface="宋体" pitchFamily="2" charset="-122"/>
              </a:rPr>
              <a:t>&lt;html </a:t>
            </a:r>
            <a:r>
              <a:rPr lang="en-US" altLang="zh-CN" sz="1200" dirty="0" err="1">
                <a:ea typeface="宋体" pitchFamily="2" charset="-122"/>
              </a:rPr>
              <a:t>lang</a:t>
            </a:r>
            <a:r>
              <a:rPr lang="en-US" altLang="zh-CN" sz="1200" dirty="0">
                <a:ea typeface="宋体" pitchFamily="2" charset="-122"/>
              </a:rPr>
              <a:t>="en"&gt;</a:t>
            </a:r>
          </a:p>
          <a:p>
            <a:pPr>
              <a:lnSpc>
                <a:spcPts val="1400"/>
              </a:lnSpc>
              <a:spcBef>
                <a:spcPts val="0"/>
              </a:spcBef>
              <a:spcAft>
                <a:spcPts val="0"/>
              </a:spcAft>
              <a:buNone/>
            </a:pPr>
            <a:r>
              <a:rPr lang="en-US" altLang="zh-CN" sz="1200" dirty="0">
                <a:ea typeface="宋体" pitchFamily="2" charset="-122"/>
              </a:rPr>
              <a:t>	&lt;head&gt;</a:t>
            </a:r>
          </a:p>
          <a:p>
            <a:pPr>
              <a:lnSpc>
                <a:spcPts val="1400"/>
              </a:lnSpc>
              <a:spcBef>
                <a:spcPts val="0"/>
              </a:spcBef>
              <a:spcAft>
                <a:spcPts val="0"/>
              </a:spcAft>
              <a:buNone/>
            </a:pPr>
            <a:r>
              <a:rPr lang="en-US" altLang="zh-CN" sz="1200" dirty="0">
                <a:ea typeface="宋体" pitchFamily="2" charset="-122"/>
              </a:rPr>
              <a:t>	&lt;meta </a:t>
            </a:r>
            <a:r>
              <a:rPr lang="en-US" altLang="zh-CN" sz="1200" dirty="0" err="1">
                <a:ea typeface="宋体" pitchFamily="2" charset="-122"/>
              </a:rPr>
              <a:t>charset</a:t>
            </a:r>
            <a:r>
              <a:rPr lang="en-US" altLang="zh-CN" sz="1200" dirty="0">
                <a:ea typeface="宋体" pitchFamily="2" charset="-122"/>
              </a:rPr>
              <a:t>="UTF-8"&gt;</a:t>
            </a:r>
          </a:p>
          <a:p>
            <a:pPr>
              <a:lnSpc>
                <a:spcPts val="1400"/>
              </a:lnSpc>
              <a:spcBef>
                <a:spcPts val="0"/>
              </a:spcBef>
              <a:spcAft>
                <a:spcPts val="0"/>
              </a:spcAft>
              <a:buNone/>
            </a:pPr>
            <a:r>
              <a:rPr lang="en-US" altLang="zh-CN" sz="1200" dirty="0">
                <a:ea typeface="宋体" pitchFamily="2" charset="-122"/>
              </a:rPr>
              <a:t>	&lt;title&gt; </a:t>
            </a:r>
            <a:r>
              <a:rPr lang="zh-CN" altLang="en-US" sz="1200" dirty="0">
                <a:ea typeface="宋体" pitchFamily="2" charset="-122"/>
              </a:rPr>
              <a:t>插入图像 </a:t>
            </a:r>
            <a:r>
              <a:rPr lang="en-US" altLang="zh-CN" sz="1200" dirty="0">
                <a:ea typeface="宋体" pitchFamily="2" charset="-122"/>
              </a:rPr>
              <a:t>&lt;/title&gt;</a:t>
            </a:r>
          </a:p>
          <a:p>
            <a:pPr>
              <a:lnSpc>
                <a:spcPts val="1400"/>
              </a:lnSpc>
              <a:spcBef>
                <a:spcPts val="0"/>
              </a:spcBef>
              <a:spcAft>
                <a:spcPts val="0"/>
              </a:spcAft>
              <a:buNone/>
            </a:pPr>
            <a:r>
              <a:rPr lang="en-US" altLang="zh-CN" sz="1200" dirty="0">
                <a:ea typeface="宋体" pitchFamily="2" charset="-122"/>
              </a:rPr>
              <a:t>	&lt;style type="text/</a:t>
            </a:r>
            <a:r>
              <a:rPr lang="en-US" altLang="zh-CN" sz="1200" dirty="0" err="1">
                <a:ea typeface="宋体" pitchFamily="2" charset="-122"/>
              </a:rPr>
              <a:t>css</a:t>
            </a:r>
            <a:r>
              <a:rPr lang="en-US" altLang="zh-CN" sz="1200" dirty="0">
                <a:ea typeface="宋体" pitchFamily="2" charset="-122"/>
              </a:rPr>
              <a:t>"&gt;</a:t>
            </a:r>
          </a:p>
          <a:p>
            <a:pPr>
              <a:lnSpc>
                <a:spcPts val="1400"/>
              </a:lnSpc>
              <a:spcBef>
                <a:spcPts val="0"/>
              </a:spcBef>
              <a:spcAft>
                <a:spcPts val="0"/>
              </a:spcAft>
              <a:buNone/>
            </a:pPr>
            <a:r>
              <a:rPr lang="en-US" altLang="zh-CN" sz="1200" dirty="0">
                <a:ea typeface="宋体" pitchFamily="2" charset="-122"/>
              </a:rPr>
              <a:t>	    body{text-</a:t>
            </a:r>
            <a:r>
              <a:rPr lang="en-US" altLang="zh-CN" sz="1200" dirty="0" err="1">
                <a:ea typeface="宋体" pitchFamily="2" charset="-122"/>
              </a:rPr>
              <a:t>align:center</a:t>
            </a:r>
            <a:r>
              <a:rPr lang="en-US" altLang="zh-CN" sz="1200" dirty="0">
                <a:ea typeface="宋体" pitchFamily="2" charset="-122"/>
              </a:rPr>
              <a:t>;}</a:t>
            </a:r>
          </a:p>
          <a:p>
            <a:pPr>
              <a:lnSpc>
                <a:spcPts val="1400"/>
              </a:lnSpc>
              <a:spcBef>
                <a:spcPts val="0"/>
              </a:spcBef>
              <a:spcAft>
                <a:spcPts val="0"/>
              </a:spcAft>
              <a:buNone/>
            </a:pPr>
            <a:r>
              <a:rPr lang="en-US" altLang="zh-CN" sz="1200" dirty="0">
                <a:ea typeface="宋体" pitchFamily="2" charset="-122"/>
              </a:rPr>
              <a:t>	&lt;/style&gt;</a:t>
            </a:r>
          </a:p>
          <a:p>
            <a:pPr>
              <a:lnSpc>
                <a:spcPts val="1400"/>
              </a:lnSpc>
              <a:spcBef>
                <a:spcPts val="0"/>
              </a:spcBef>
              <a:spcAft>
                <a:spcPts val="0"/>
              </a:spcAft>
              <a:buNone/>
            </a:pPr>
            <a:r>
              <a:rPr lang="en-US" altLang="zh-CN" sz="1200" dirty="0">
                <a:ea typeface="宋体" pitchFamily="2" charset="-122"/>
              </a:rPr>
              <a:t>	&lt;/head&gt;</a:t>
            </a:r>
          </a:p>
          <a:p>
            <a:pPr>
              <a:lnSpc>
                <a:spcPts val="1400"/>
              </a:lnSpc>
              <a:spcBef>
                <a:spcPts val="0"/>
              </a:spcBef>
              <a:spcAft>
                <a:spcPts val="0"/>
              </a:spcAft>
              <a:buNone/>
            </a:pPr>
            <a:r>
              <a:rPr lang="en-US" altLang="zh-CN" sz="1200" dirty="0">
                <a:ea typeface="宋体" pitchFamily="2" charset="-122"/>
              </a:rPr>
              <a:t>	&lt;body&gt; </a:t>
            </a:r>
          </a:p>
          <a:p>
            <a:pPr>
              <a:lnSpc>
                <a:spcPts val="1400"/>
              </a:lnSpc>
              <a:spcBef>
                <a:spcPts val="0"/>
              </a:spcBef>
              <a:spcAft>
                <a:spcPts val="0"/>
              </a:spcAft>
              <a:buNone/>
            </a:pPr>
            <a:r>
              <a:rPr lang="en-US" altLang="zh-CN" sz="1200" dirty="0">
                <a:ea typeface="宋体" pitchFamily="2" charset="-122"/>
              </a:rPr>
              <a:t>	&lt;h3&gt;</a:t>
            </a:r>
            <a:r>
              <a:rPr lang="zh-CN" altLang="en-US" sz="1200" dirty="0">
                <a:ea typeface="宋体" pitchFamily="2" charset="-122"/>
              </a:rPr>
              <a:t>网页中插入图像</a:t>
            </a:r>
            <a:r>
              <a:rPr lang="en-US" altLang="zh-CN" sz="1200" dirty="0">
                <a:ea typeface="宋体" pitchFamily="2" charset="-122"/>
              </a:rPr>
              <a:t>&lt;/h3&gt;</a:t>
            </a:r>
          </a:p>
          <a:p>
            <a:pPr>
              <a:lnSpc>
                <a:spcPts val="1400"/>
              </a:lnSpc>
              <a:spcBef>
                <a:spcPts val="0"/>
              </a:spcBef>
              <a:spcAft>
                <a:spcPts val="0"/>
              </a:spcAft>
              <a:buNone/>
            </a:pPr>
            <a:r>
              <a:rPr lang="en-US" altLang="zh-CN" sz="1200" dirty="0">
                <a:ea typeface="宋体" pitchFamily="2" charset="-122"/>
              </a:rPr>
              <a:t>	&lt;hr color="#3300ff"&gt;</a:t>
            </a:r>
          </a:p>
          <a:p>
            <a:pPr>
              <a:lnSpc>
                <a:spcPts val="1400"/>
              </a:lnSpc>
              <a:spcBef>
                <a:spcPts val="0"/>
              </a:spcBef>
              <a:spcAft>
                <a:spcPts val="0"/>
              </a:spcAft>
              <a:buNone/>
            </a:pPr>
            <a:r>
              <a:rPr lang="en-US" altLang="zh-CN" sz="1200" dirty="0">
                <a:ea typeface="宋体" pitchFamily="2" charset="-122"/>
              </a:rPr>
              <a:t>	&lt;</a:t>
            </a:r>
            <a:r>
              <a:rPr lang="en-US" altLang="zh-CN" sz="1200" dirty="0" err="1">
                <a:ea typeface="宋体" pitchFamily="2" charset="-122"/>
              </a:rPr>
              <a:t>img</a:t>
            </a:r>
            <a:r>
              <a:rPr lang="en-US" altLang="zh-CN" sz="1200" dirty="0">
                <a:ea typeface="宋体" pitchFamily="2" charset="-122"/>
              </a:rPr>
              <a:t> </a:t>
            </a:r>
            <a:r>
              <a:rPr lang="en-US" altLang="zh-CN" sz="1200" dirty="0" err="1">
                <a:ea typeface="宋体" pitchFamily="2" charset="-122"/>
              </a:rPr>
              <a:t>src</a:t>
            </a:r>
            <a:r>
              <a:rPr lang="en-US" altLang="zh-CN" sz="1200" dirty="0">
                <a:ea typeface="宋体" pitchFamily="2" charset="-122"/>
              </a:rPr>
              <a:t>="images1.jpg" alt="</a:t>
            </a:r>
            <a:r>
              <a:rPr lang="zh-CN" altLang="en-US" sz="1200" dirty="0">
                <a:ea typeface="宋体" pitchFamily="2" charset="-122"/>
              </a:rPr>
              <a:t>网络机房</a:t>
            </a:r>
            <a:r>
              <a:rPr lang="en-US" altLang="zh-CN" sz="1200" dirty="0">
                <a:ea typeface="宋体" pitchFamily="2" charset="-122"/>
              </a:rPr>
              <a:t>" title="</a:t>
            </a:r>
            <a:r>
              <a:rPr lang="zh-CN" altLang="en-US" sz="1200" dirty="0">
                <a:ea typeface="宋体" pitchFamily="2" charset="-122"/>
              </a:rPr>
              <a:t>网络机房</a:t>
            </a:r>
            <a:r>
              <a:rPr lang="en-US" altLang="zh-CN" sz="1200" dirty="0">
                <a:ea typeface="宋体" pitchFamily="2" charset="-122"/>
              </a:rPr>
              <a:t>"&gt;</a:t>
            </a:r>
          </a:p>
          <a:p>
            <a:pPr>
              <a:lnSpc>
                <a:spcPts val="1400"/>
              </a:lnSpc>
              <a:spcBef>
                <a:spcPts val="0"/>
              </a:spcBef>
              <a:spcAft>
                <a:spcPts val="0"/>
              </a:spcAft>
              <a:buNone/>
            </a:pPr>
            <a:r>
              <a:rPr lang="en-US" altLang="zh-CN" sz="1200" dirty="0">
                <a:ea typeface="宋体" pitchFamily="2" charset="-122"/>
              </a:rPr>
              <a:t>	&lt;/body&gt;</a:t>
            </a:r>
          </a:p>
          <a:p>
            <a:pPr>
              <a:lnSpc>
                <a:spcPts val="1400"/>
              </a:lnSpc>
              <a:spcBef>
                <a:spcPts val="0"/>
              </a:spcBef>
              <a:spcAft>
                <a:spcPts val="0"/>
              </a:spcAft>
              <a:buNone/>
            </a:pPr>
            <a:r>
              <a:rPr lang="en-US" altLang="zh-CN" sz="1200" dirty="0">
                <a:ea typeface="宋体" pitchFamily="2" charset="-122"/>
              </a:rPr>
              <a:t>&lt;/html&gt;</a:t>
            </a:r>
            <a:endParaRPr lang="zh-CN" altLang="en-US" sz="1200" dirty="0">
              <a:ea typeface="宋体" pitchFamily="2" charset="-122"/>
            </a:endParaRPr>
          </a:p>
        </p:txBody>
      </p:sp>
      <p:pic>
        <p:nvPicPr>
          <p:cNvPr id="6150" name="Picture 6"/>
          <p:cNvPicPr>
            <a:picLocks noChangeAspect="1" noChangeArrowheads="1"/>
          </p:cNvPicPr>
          <p:nvPr/>
        </p:nvPicPr>
        <p:blipFill>
          <a:blip r:embed="rId2" cstate="print"/>
          <a:srcRect/>
          <a:stretch>
            <a:fillRect/>
          </a:stretch>
        </p:blipFill>
        <p:spPr bwMode="auto">
          <a:xfrm>
            <a:off x="6324554" y="1211482"/>
            <a:ext cx="2407575" cy="1451192"/>
          </a:xfrm>
          <a:prstGeom prst="rect">
            <a:avLst/>
          </a:prstGeom>
          <a:noFill/>
        </p:spPr>
      </p:pic>
      <p:pic>
        <p:nvPicPr>
          <p:cNvPr id="6149" name="Picture 5"/>
          <p:cNvPicPr>
            <a:picLocks noChangeAspect="1" noChangeArrowheads="1"/>
          </p:cNvPicPr>
          <p:nvPr/>
        </p:nvPicPr>
        <p:blipFill>
          <a:blip r:embed="rId3" cstate="print"/>
          <a:srcRect/>
          <a:stretch>
            <a:fillRect/>
          </a:stretch>
        </p:blipFill>
        <p:spPr bwMode="auto">
          <a:xfrm>
            <a:off x="6400752" y="2797612"/>
            <a:ext cx="2438452" cy="1465275"/>
          </a:xfrm>
          <a:prstGeom prst="rect">
            <a:avLst/>
          </a:prstGeom>
          <a:noFill/>
        </p:spPr>
      </p:pic>
      <p:sp>
        <p:nvSpPr>
          <p:cNvPr id="6152" name="Rectangle 8"/>
          <p:cNvSpPr>
            <a:spLocks noChangeArrowheads="1"/>
          </p:cNvSpPr>
          <p:nvPr/>
        </p:nvSpPr>
        <p:spPr bwMode="auto">
          <a:xfrm>
            <a:off x="5580230" y="1813967"/>
            <a:ext cx="248786" cy="246221"/>
          </a:xfrm>
          <a:prstGeom prst="rect">
            <a:avLst/>
          </a:prstGeom>
          <a:noFill/>
          <a:ln w="25400" cap="flat" cmpd="sng">
            <a:noFill/>
            <a:miter lim="800000"/>
            <a:headEnd/>
            <a:tailEnd/>
          </a:ln>
          <a:effectLst>
            <a:outerShdw dist="107763" dir="2700000" algn="ctr" rotWithShape="0">
              <a:srgbClr val="000000">
                <a:alpha val="50000"/>
              </a:srgbClr>
            </a:outerShdw>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p:txBody>
      </p:sp>
      <p:sp>
        <p:nvSpPr>
          <p:cNvPr id="6153" name="AutoShape 9"/>
          <p:cNvSpPr>
            <a:spLocks/>
          </p:cNvSpPr>
          <p:nvPr/>
        </p:nvSpPr>
        <p:spPr bwMode="auto">
          <a:xfrm>
            <a:off x="4648198" y="1519705"/>
            <a:ext cx="914406" cy="742932"/>
          </a:xfrm>
          <a:prstGeom prst="callout2">
            <a:avLst>
              <a:gd name="adj1" fmla="val 43683"/>
              <a:gd name="adj2" fmla="val 96469"/>
              <a:gd name="adj3" fmla="val 38463"/>
              <a:gd name="adj4" fmla="val 136389"/>
              <a:gd name="adj5" fmla="val 112759"/>
              <a:gd name="adj6" fmla="val 308666"/>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Calibri" pitchFamily="34" charset="0"/>
                <a:ea typeface="黑体" pitchFamily="2" charset="-122"/>
              </a:rPr>
              <a:t>这是提示信息</a:t>
            </a:r>
            <a:endParaRPr kumimoji="0" lang="zh-CN" sz="4400" b="1" i="0" u="none" strike="noStrike" cap="none" normalizeH="0" baseline="0" dirty="0">
              <a:ln>
                <a:noFill/>
              </a:ln>
              <a:solidFill>
                <a:schemeClr val="tx1"/>
              </a:solidFill>
              <a:effectLst/>
              <a:latin typeface="黑体" pitchFamily="2" charset="-122"/>
              <a:ea typeface="黑体" pitchFamily="2" charset="-122"/>
            </a:endParaRPr>
          </a:p>
        </p:txBody>
      </p:sp>
      <p:sp>
        <p:nvSpPr>
          <p:cNvPr id="6154" name="AutoShape 10"/>
          <p:cNvSpPr>
            <a:spLocks/>
          </p:cNvSpPr>
          <p:nvPr/>
        </p:nvSpPr>
        <p:spPr bwMode="auto">
          <a:xfrm>
            <a:off x="4800594" y="3196060"/>
            <a:ext cx="1371606" cy="1022741"/>
          </a:xfrm>
          <a:prstGeom prst="callout2">
            <a:avLst>
              <a:gd name="adj1" fmla="val 61492"/>
              <a:gd name="adj2" fmla="val 109666"/>
              <a:gd name="adj3" fmla="val 61492"/>
              <a:gd name="adj4" fmla="val 145722"/>
              <a:gd name="adj5" fmla="val 48200"/>
              <a:gd name="adj6" fmla="val 19427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Calibri" pitchFamily="34" charset="0"/>
                <a:ea typeface="黑体" pitchFamily="2" charset="-122"/>
              </a:rPr>
              <a:t>加载失败时，在</a:t>
            </a:r>
            <a:r>
              <a:rPr kumimoji="0" lang="zh-CN" altLang="en-US" sz="1600" b="0" i="0" u="none" strike="noStrike" cap="none" normalizeH="0" baseline="0" dirty="0">
                <a:ln>
                  <a:noFill/>
                </a:ln>
                <a:solidFill>
                  <a:schemeClr val="tx1"/>
                </a:solidFill>
                <a:effectLst/>
                <a:latin typeface="宋体" pitchFamily="2" charset="-122"/>
                <a:ea typeface="黑体" pitchFamily="2" charset="-122"/>
              </a:rPr>
              <a:t>图像的位置上出现替代文字</a:t>
            </a:r>
            <a:endParaRPr kumimoji="0" lang="zh-CN" sz="4400" b="1" i="0" u="none" strike="noStrike" cap="none" normalizeH="0" baseline="0" dirty="0">
              <a:ln>
                <a:noFill/>
              </a:ln>
              <a:solidFill>
                <a:schemeClr val="tx1"/>
              </a:solidFill>
              <a:effectLst/>
              <a:latin typeface="黑体" pitchFamily="2" charset="-122"/>
              <a:ea typeface="黑体" pitchFamily="2" charset="-122"/>
            </a:endParaRPr>
          </a:p>
        </p:txBody>
      </p:sp>
    </p:spTree>
    <p:extLst>
      <p:ext uri="{BB962C8B-B14F-4D97-AF65-F5344CB8AC3E}">
        <p14:creationId xmlns:p14="http://schemas.microsoft.com/office/powerpoint/2010/main" val="141080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6.1.3 </a:t>
            </a:r>
            <a:r>
              <a:rPr lang="zh-CN" altLang="en-US" dirty="0"/>
              <a:t>设置图像的宽度和高度</a:t>
            </a:r>
          </a:p>
        </p:txBody>
      </p:sp>
      <p:sp>
        <p:nvSpPr>
          <p:cNvPr id="6" name="矩形 5"/>
          <p:cNvSpPr/>
          <p:nvPr/>
        </p:nvSpPr>
        <p:spPr>
          <a:xfrm>
            <a:off x="685902" y="2724146"/>
            <a:ext cx="8229484" cy="800219"/>
          </a:xfrm>
          <a:prstGeom prst="rect">
            <a:avLst/>
          </a:prstGeom>
        </p:spPr>
        <p:txBody>
          <a:bodyPr wrap="square">
            <a:spAutoFit/>
          </a:bodyPr>
          <a:lstStyle/>
          <a:p>
            <a:pPr lvl="0"/>
            <a:endParaRPr lang="en-US" altLang="zh-CN" sz="2400" dirty="0">
              <a:solidFill>
                <a:srgbClr val="000000"/>
              </a:solidFill>
            </a:endParaRPr>
          </a:p>
          <a:p>
            <a:pPr lvl="0"/>
            <a:endParaRPr lang="zh-CN" altLang="en-US" dirty="0">
              <a:solidFill>
                <a:srgbClr val="000000"/>
              </a:solidFill>
            </a:endParaRPr>
          </a:p>
        </p:txBody>
      </p:sp>
      <p:sp>
        <p:nvSpPr>
          <p:cNvPr id="5" name="Rectangle 3">
            <a:extLst>
              <a:ext uri="{FF2B5EF4-FFF2-40B4-BE49-F238E27FC236}">
                <a16:creationId xmlns:a16="http://schemas.microsoft.com/office/drawing/2014/main" id="{D72919DD-DCEC-4047-AD6B-CBF4383519A6}"/>
              </a:ext>
            </a:extLst>
          </p:cNvPr>
          <p:cNvSpPr txBox="1">
            <a:spLocks noChangeArrowheads="1"/>
          </p:cNvSpPr>
          <p:nvPr/>
        </p:nvSpPr>
        <p:spPr>
          <a:xfrm>
            <a:off x="533506" y="810816"/>
            <a:ext cx="8534176" cy="3792140"/>
          </a:xfrm>
          <a:prstGeom prst="rect">
            <a:avLst/>
          </a:prstGeom>
          <a:ln>
            <a:solidFill>
              <a:schemeClr val="accent2"/>
            </a:solidFill>
          </a:ln>
        </p:spPr>
        <p:txBody>
          <a:bodyPr/>
          <a:lstStyle>
            <a:lvl1pPr marL="182563" indent="-182563" algn="l" defTabSz="1158875" rtl="0" eaLnBrk="0" fontAlgn="base" hangingPunct="0">
              <a:spcBef>
                <a:spcPct val="30000"/>
              </a:spcBef>
              <a:spcAft>
                <a:spcPct val="20000"/>
              </a:spcAft>
              <a:buClr>
                <a:srgbClr val="0000CC"/>
              </a:buClr>
              <a:buSzPct val="100000"/>
              <a:buFont typeface="Wingdings" pitchFamily="2" charset="2"/>
              <a:buChar char="l"/>
              <a:defRPr lang="en-GB" altLang="zh-CN" sz="2200" b="0" dirty="0" smtClean="0">
                <a:solidFill>
                  <a:schemeClr val="tx1"/>
                </a:solidFill>
                <a:latin typeface="微软雅黑" pitchFamily="34" charset="-122"/>
                <a:ea typeface="微软雅黑" pitchFamily="34" charset="-122"/>
                <a:cs typeface="+mj-cs"/>
              </a:defRPr>
            </a:lvl1pPr>
            <a:lvl2pPr marL="533400" indent="-168275" algn="l" defTabSz="1158875" rtl="0" eaLnBrk="0" fontAlgn="base" hangingPunct="0">
              <a:spcBef>
                <a:spcPct val="20000"/>
              </a:spcBef>
              <a:spcAft>
                <a:spcPct val="0"/>
              </a:spcAft>
              <a:buClr>
                <a:srgbClr val="660066"/>
              </a:buClr>
              <a:buSzPct val="100000"/>
              <a:buFont typeface="Wingdings" pitchFamily="2" charset="2"/>
              <a:buChar char="n"/>
              <a:defRPr sz="2200" b="1">
                <a:solidFill>
                  <a:schemeClr val="tx1"/>
                </a:solidFill>
                <a:latin typeface="微软雅黑" pitchFamily="34" charset="-122"/>
                <a:ea typeface="微软雅黑" pitchFamily="34" charset="-122"/>
              </a:defRPr>
            </a:lvl2pPr>
            <a:lvl3pPr marL="898525" indent="-182563" algn="l" defTabSz="1158875" rtl="0" eaLnBrk="0" fontAlgn="base" hangingPunct="0">
              <a:spcBef>
                <a:spcPct val="20000"/>
              </a:spcBef>
              <a:spcAft>
                <a:spcPct val="0"/>
              </a:spcAft>
              <a:buClr>
                <a:srgbClr val="800000"/>
              </a:buClr>
              <a:buSzPct val="100000"/>
              <a:buFont typeface="Wingdings" pitchFamily="2" charset="2"/>
              <a:buChar char="Ø"/>
              <a:defRPr sz="2000" b="1">
                <a:solidFill>
                  <a:schemeClr val="tx1"/>
                </a:solidFill>
                <a:latin typeface="微软雅黑" pitchFamily="34" charset="-122"/>
                <a:ea typeface="微软雅黑" pitchFamily="34" charset="-122"/>
              </a:defRPr>
            </a:lvl3pPr>
            <a:lvl4pPr marL="1636713" indent="-228600" algn="l" defTabSz="1158875" rtl="0" eaLnBrk="0" fontAlgn="base" hangingPunct="0">
              <a:spcBef>
                <a:spcPct val="20000"/>
              </a:spcBef>
              <a:spcAft>
                <a:spcPct val="0"/>
              </a:spcAft>
              <a:buSzPct val="100000"/>
              <a:buChar char="–"/>
              <a:defRPr sz="2000" b="1">
                <a:solidFill>
                  <a:schemeClr val="tx1"/>
                </a:solidFill>
                <a:latin typeface="+mn-lt"/>
              </a:defRPr>
            </a:lvl4pPr>
            <a:lvl5pPr marL="2057400" indent="-228600" algn="l" defTabSz="1158875" rtl="0" eaLnBrk="0" fontAlgn="base" hangingPunct="0">
              <a:spcBef>
                <a:spcPct val="20000"/>
              </a:spcBef>
              <a:spcAft>
                <a:spcPct val="0"/>
              </a:spcAft>
              <a:buSzPct val="100000"/>
              <a:buChar char="•"/>
              <a:defRPr sz="2000" b="1">
                <a:solidFill>
                  <a:schemeClr val="tx1"/>
                </a:solidFill>
                <a:latin typeface="+mn-lt"/>
              </a:defRPr>
            </a:lvl5pPr>
            <a:lvl6pPr marL="2514600" indent="-228600" algn="l" defTabSz="1158875" rtl="0" eaLnBrk="0" fontAlgn="base" hangingPunct="0">
              <a:spcBef>
                <a:spcPct val="20000"/>
              </a:spcBef>
              <a:spcAft>
                <a:spcPct val="0"/>
              </a:spcAft>
              <a:buSzPct val="100000"/>
              <a:buChar char="•"/>
              <a:defRPr b="1">
                <a:solidFill>
                  <a:schemeClr val="tx1"/>
                </a:solidFill>
                <a:latin typeface="+mn-lt"/>
              </a:defRPr>
            </a:lvl6pPr>
            <a:lvl7pPr marL="2971800" indent="-228600" algn="l" defTabSz="1158875" rtl="0" eaLnBrk="0" fontAlgn="base" hangingPunct="0">
              <a:spcBef>
                <a:spcPct val="20000"/>
              </a:spcBef>
              <a:spcAft>
                <a:spcPct val="0"/>
              </a:spcAft>
              <a:buSzPct val="100000"/>
              <a:buChar char="•"/>
              <a:defRPr b="1">
                <a:solidFill>
                  <a:schemeClr val="tx1"/>
                </a:solidFill>
                <a:latin typeface="+mn-lt"/>
              </a:defRPr>
            </a:lvl7pPr>
            <a:lvl8pPr marL="3429000" indent="-228600" algn="l" defTabSz="1158875" rtl="0" eaLnBrk="0" fontAlgn="base" hangingPunct="0">
              <a:spcBef>
                <a:spcPct val="20000"/>
              </a:spcBef>
              <a:spcAft>
                <a:spcPct val="0"/>
              </a:spcAft>
              <a:buSzPct val="100000"/>
              <a:buChar char="•"/>
              <a:defRPr b="1">
                <a:solidFill>
                  <a:schemeClr val="tx1"/>
                </a:solidFill>
                <a:latin typeface="+mn-lt"/>
              </a:defRPr>
            </a:lvl8pPr>
            <a:lvl9pPr marL="3886200" indent="-228600" algn="l" defTabSz="1158875" rtl="0" eaLnBrk="0" fontAlgn="base" hangingPunct="0">
              <a:spcBef>
                <a:spcPct val="20000"/>
              </a:spcBef>
              <a:spcAft>
                <a:spcPct val="0"/>
              </a:spcAft>
              <a:buSzPct val="100000"/>
              <a:buChar char="•"/>
              <a:defRPr b="1">
                <a:solidFill>
                  <a:schemeClr val="tx1"/>
                </a:solidFill>
                <a:latin typeface="+mn-lt"/>
              </a:defRPr>
            </a:lvl9pPr>
          </a:lstStyle>
          <a:p>
            <a:pPr marL="0" indent="0">
              <a:lnSpc>
                <a:spcPts val="2900"/>
              </a:lnSpc>
              <a:buFont typeface="Wingdings" pitchFamily="2" charset="2"/>
              <a:buNone/>
            </a:pPr>
            <a:endParaRPr lang="en-US" sz="1800" kern="0" dirty="0"/>
          </a:p>
        </p:txBody>
      </p:sp>
      <p:sp>
        <p:nvSpPr>
          <p:cNvPr id="3" name="矩形 2">
            <a:extLst>
              <a:ext uri="{FF2B5EF4-FFF2-40B4-BE49-F238E27FC236}">
                <a16:creationId xmlns:a16="http://schemas.microsoft.com/office/drawing/2014/main" id="{D59AF810-3509-49AC-8F4D-C2D7230914B3}"/>
              </a:ext>
            </a:extLst>
          </p:cNvPr>
          <p:cNvSpPr/>
          <p:nvPr/>
        </p:nvSpPr>
        <p:spPr>
          <a:xfrm>
            <a:off x="520818" y="932405"/>
            <a:ext cx="8534176" cy="3583481"/>
          </a:xfrm>
          <a:prstGeom prst="rect">
            <a:avLst/>
          </a:prstGeom>
        </p:spPr>
        <p:txBody>
          <a:bodyPr wrap="square">
            <a:spAutoFit/>
          </a:bodyPr>
          <a:lstStyle/>
          <a:p>
            <a:pPr lvl="1" defTabSz="1158875">
              <a:lnSpc>
                <a:spcPts val="2900"/>
              </a:lnSpc>
              <a:spcBef>
                <a:spcPct val="30000"/>
              </a:spcBef>
              <a:spcAft>
                <a:spcPct val="20000"/>
              </a:spcAft>
              <a:buClr>
                <a:srgbClr val="0000CC"/>
              </a:buClr>
              <a:buSzPct val="100000"/>
            </a:pPr>
            <a:r>
              <a:rPr lang="en-US" altLang="zh-CN" sz="1800" b="0" kern="0" dirty="0">
                <a:solidFill>
                  <a:srgbClr val="000000"/>
                </a:solidFill>
                <a:latin typeface="微软雅黑" pitchFamily="34" charset="-122"/>
                <a:ea typeface="微软雅黑" pitchFamily="34" charset="-122"/>
              </a:rPr>
              <a:t>    </a:t>
            </a:r>
            <a:r>
              <a:rPr lang="en-US" altLang="zh-CN" sz="1800" b="0" kern="0" dirty="0" err="1">
                <a:solidFill>
                  <a:srgbClr val="000000"/>
                </a:solidFill>
                <a:latin typeface="微软雅黑" pitchFamily="34" charset="-122"/>
                <a:ea typeface="微软雅黑" pitchFamily="34" charset="-122"/>
              </a:rPr>
              <a:t>img</a:t>
            </a:r>
            <a:r>
              <a:rPr lang="zh-CN" altLang="en-US" sz="1800" b="0" kern="0" dirty="0">
                <a:solidFill>
                  <a:srgbClr val="000000"/>
                </a:solidFill>
                <a:latin typeface="微软雅黑" pitchFamily="34" charset="-122"/>
                <a:ea typeface="微软雅黑" pitchFamily="34" charset="-122"/>
              </a:rPr>
              <a:t>标记的</a:t>
            </a:r>
            <a:r>
              <a:rPr lang="en-US" altLang="zh-CN" sz="1800" b="0" kern="0" dirty="0">
                <a:solidFill>
                  <a:srgbClr val="FF0000"/>
                </a:solidFill>
                <a:latin typeface="微软雅黑" pitchFamily="34" charset="-122"/>
                <a:ea typeface="微软雅黑" pitchFamily="34" charset="-122"/>
              </a:rPr>
              <a:t>width</a:t>
            </a:r>
            <a:r>
              <a:rPr lang="zh-CN" altLang="en-US" sz="1800" b="0" kern="0" dirty="0">
                <a:solidFill>
                  <a:srgbClr val="000000"/>
                </a:solidFill>
                <a:latin typeface="微软雅黑" pitchFamily="34" charset="-122"/>
                <a:ea typeface="微软雅黑" pitchFamily="34" charset="-122"/>
              </a:rPr>
              <a:t>和</a:t>
            </a:r>
            <a:r>
              <a:rPr lang="en-US" altLang="zh-CN" sz="1800" b="0" kern="0" dirty="0">
                <a:solidFill>
                  <a:srgbClr val="FF0000"/>
                </a:solidFill>
                <a:latin typeface="微软雅黑" pitchFamily="34" charset="-122"/>
                <a:ea typeface="微软雅黑" pitchFamily="34" charset="-122"/>
              </a:rPr>
              <a:t>height</a:t>
            </a:r>
            <a:r>
              <a:rPr lang="zh-CN" altLang="en-US" sz="1800" b="0" kern="0" dirty="0">
                <a:solidFill>
                  <a:srgbClr val="000000"/>
                </a:solidFill>
                <a:latin typeface="微软雅黑" pitchFamily="34" charset="-122"/>
                <a:ea typeface="微软雅黑" pitchFamily="34" charset="-122"/>
              </a:rPr>
              <a:t>属性用来设置图像的宽度和高度。默认情况下，网页中的图像大小就是由图像原来的宽度和高度来决定。</a:t>
            </a:r>
          </a:p>
          <a:p>
            <a:pPr marL="182563" lvl="0" indent="-182563" defTabSz="1158875">
              <a:lnSpc>
                <a:spcPts val="2900"/>
              </a:lnSpc>
              <a:spcBef>
                <a:spcPct val="30000"/>
              </a:spcBef>
              <a:spcAft>
                <a:spcPct val="20000"/>
              </a:spcAft>
              <a:buClr>
                <a:srgbClr val="0000CC"/>
              </a:buClr>
              <a:buSzPct val="100000"/>
              <a:buFont typeface="Wingdings" pitchFamily="2" charset="2"/>
              <a:buChar char="l"/>
            </a:pPr>
            <a:r>
              <a:rPr lang="zh-CN" altLang="en-US" sz="1800" b="0" kern="0" dirty="0">
                <a:solidFill>
                  <a:srgbClr val="000000"/>
                </a:solidFill>
                <a:latin typeface="微软雅黑" pitchFamily="34" charset="-122"/>
                <a:ea typeface="微软雅黑" pitchFamily="34" charset="-122"/>
              </a:rPr>
              <a:t> 基本语法</a:t>
            </a:r>
            <a:endParaRPr lang="en-US" altLang="zh-CN" sz="1800" b="0" kern="0" dirty="0">
              <a:solidFill>
                <a:srgbClr val="000000"/>
              </a:solidFill>
              <a:latin typeface="微软雅黑" pitchFamily="34" charset="-122"/>
              <a:ea typeface="微软雅黑" pitchFamily="34" charset="-122"/>
            </a:endParaRPr>
          </a:p>
          <a:p>
            <a:pPr lvl="0" defTabSz="1158875">
              <a:lnSpc>
                <a:spcPts val="2900"/>
              </a:lnSpc>
              <a:spcBef>
                <a:spcPct val="30000"/>
              </a:spcBef>
              <a:spcAft>
                <a:spcPct val="20000"/>
              </a:spcAft>
              <a:buClr>
                <a:srgbClr val="0000CC"/>
              </a:buClr>
              <a:buSzPct val="100000"/>
            </a:pPr>
            <a:r>
              <a:rPr lang="en-US" altLang="zh-CN" sz="1800" b="0" kern="0" dirty="0">
                <a:solidFill>
                  <a:srgbClr val="FF0000"/>
                </a:solidFill>
                <a:latin typeface="微软雅黑" pitchFamily="34" charset="-122"/>
                <a:ea typeface="微软雅黑" pitchFamily="34" charset="-122"/>
              </a:rPr>
              <a:t>         &lt;</a:t>
            </a:r>
            <a:r>
              <a:rPr lang="en-US" altLang="zh-CN" sz="1800" b="0" kern="0" dirty="0" err="1">
                <a:solidFill>
                  <a:srgbClr val="FF0000"/>
                </a:solidFill>
                <a:latin typeface="微软雅黑" pitchFamily="34" charset="-122"/>
                <a:ea typeface="微软雅黑" pitchFamily="34" charset="-122"/>
              </a:rPr>
              <a:t>img</a:t>
            </a:r>
            <a:r>
              <a:rPr lang="en-US" altLang="zh-CN" sz="1800" b="0" kern="0" dirty="0">
                <a:solidFill>
                  <a:srgbClr val="FF0000"/>
                </a:solidFill>
                <a:latin typeface="微软雅黑" pitchFamily="34" charset="-122"/>
                <a:ea typeface="微软雅黑" pitchFamily="34" charset="-122"/>
              </a:rPr>
              <a:t> </a:t>
            </a:r>
            <a:r>
              <a:rPr lang="en-US" altLang="zh-CN" sz="1800" b="0" kern="0" dirty="0" err="1">
                <a:solidFill>
                  <a:srgbClr val="FF0000"/>
                </a:solidFill>
                <a:latin typeface="微软雅黑" pitchFamily="34" charset="-122"/>
                <a:ea typeface="微软雅黑" pitchFamily="34" charset="-122"/>
              </a:rPr>
              <a:t>src</a:t>
            </a:r>
            <a:r>
              <a:rPr lang="en-US" altLang="zh-CN" sz="1800" b="0" kern="0" dirty="0">
                <a:solidFill>
                  <a:srgbClr val="FF0000"/>
                </a:solidFill>
                <a:latin typeface="微软雅黑" pitchFamily="34" charset="-122"/>
                <a:ea typeface="微软雅黑" pitchFamily="34" charset="-122"/>
              </a:rPr>
              <a:t>="URL" width=""  height=""&gt;</a:t>
            </a:r>
            <a:endParaRPr lang="en-US" altLang="zh-CN" sz="1800" b="0" kern="0" dirty="0">
              <a:solidFill>
                <a:srgbClr val="000000"/>
              </a:solidFill>
              <a:latin typeface="微软雅黑" pitchFamily="34" charset="-122"/>
              <a:ea typeface="微软雅黑" pitchFamily="34" charset="-122"/>
            </a:endParaRPr>
          </a:p>
          <a:p>
            <a:pPr marL="182563" lvl="0" indent="-182563" defTabSz="1158875">
              <a:lnSpc>
                <a:spcPts val="2900"/>
              </a:lnSpc>
              <a:spcBef>
                <a:spcPct val="30000"/>
              </a:spcBef>
              <a:spcAft>
                <a:spcPct val="20000"/>
              </a:spcAft>
              <a:buClr>
                <a:srgbClr val="0000CC"/>
              </a:buClr>
              <a:buSzPct val="100000"/>
              <a:buFont typeface="Wingdings" pitchFamily="2" charset="2"/>
              <a:buChar char="l"/>
            </a:pPr>
            <a:r>
              <a:rPr lang="zh-CN" altLang="en-US" sz="1800" b="0" kern="0" dirty="0">
                <a:solidFill>
                  <a:srgbClr val="000000"/>
                </a:solidFill>
                <a:latin typeface="微软雅黑" pitchFamily="34" charset="-122"/>
                <a:ea typeface="微软雅黑" pitchFamily="34" charset="-122"/>
              </a:rPr>
              <a:t> 语法说明</a:t>
            </a:r>
            <a:endParaRPr lang="en-US" altLang="zh-CN" sz="1800" b="0" kern="0" dirty="0">
              <a:solidFill>
                <a:srgbClr val="000000"/>
              </a:solidFill>
              <a:latin typeface="微软雅黑" pitchFamily="34" charset="-122"/>
              <a:ea typeface="微软雅黑" pitchFamily="34" charset="-122"/>
            </a:endParaRPr>
          </a:p>
          <a:p>
            <a:pPr lvl="1" defTabSz="1158875">
              <a:lnSpc>
                <a:spcPts val="2900"/>
              </a:lnSpc>
              <a:spcBef>
                <a:spcPct val="30000"/>
              </a:spcBef>
              <a:spcAft>
                <a:spcPct val="20000"/>
              </a:spcAft>
              <a:buClr>
                <a:srgbClr val="0000CC"/>
              </a:buClr>
              <a:buSzPct val="100000"/>
            </a:pPr>
            <a:r>
              <a:rPr lang="en-US" altLang="zh-CN" sz="1800" b="0" dirty="0">
                <a:solidFill>
                  <a:srgbClr val="000000"/>
                </a:solidFill>
                <a:latin typeface="微软雅黑" pitchFamily="34" charset="-122"/>
                <a:ea typeface="微软雅黑" pitchFamily="34" charset="-122"/>
              </a:rPr>
              <a:t>    </a:t>
            </a:r>
            <a:r>
              <a:rPr lang="zh-CN" altLang="zh-CN" sz="1800" b="0" dirty="0">
                <a:solidFill>
                  <a:srgbClr val="000000"/>
                </a:solidFill>
                <a:latin typeface="微软雅黑" pitchFamily="34" charset="-122"/>
                <a:ea typeface="微软雅黑" pitchFamily="34" charset="-122"/>
              </a:rPr>
              <a:t>图像高度和宽度的单位可以是像素，也可以是百分比。在设置图像的宽度和高度的属性时，可以只设置宽度和高度中的其中之一，另一个属性将按原图像宽高等比例显示；同时设置两个属性时图像会发生变形。</a:t>
            </a:r>
            <a:endParaRPr lang="en-US" altLang="zh-CN" sz="1800" b="0"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6.1.4 </a:t>
            </a:r>
            <a:r>
              <a:rPr lang="zh-CN" altLang="en-US" dirty="0"/>
              <a:t>设置图像的边框</a:t>
            </a:r>
          </a:p>
        </p:txBody>
      </p:sp>
      <p:sp>
        <p:nvSpPr>
          <p:cNvPr id="6" name="矩形 5"/>
          <p:cNvSpPr/>
          <p:nvPr/>
        </p:nvSpPr>
        <p:spPr>
          <a:xfrm>
            <a:off x="685902" y="2724146"/>
            <a:ext cx="8229484" cy="800219"/>
          </a:xfrm>
          <a:prstGeom prst="rect">
            <a:avLst/>
          </a:prstGeom>
        </p:spPr>
        <p:txBody>
          <a:bodyPr wrap="square">
            <a:spAutoFit/>
          </a:bodyPr>
          <a:lstStyle/>
          <a:p>
            <a:pPr lvl="0"/>
            <a:endParaRPr lang="en-US" altLang="zh-CN" sz="2400" dirty="0">
              <a:solidFill>
                <a:srgbClr val="000000"/>
              </a:solidFill>
            </a:endParaRPr>
          </a:p>
          <a:p>
            <a:pPr lvl="0"/>
            <a:endParaRPr lang="zh-CN" altLang="en-US" dirty="0">
              <a:solidFill>
                <a:srgbClr val="000000"/>
              </a:solidFill>
            </a:endParaRPr>
          </a:p>
        </p:txBody>
      </p:sp>
      <p:sp>
        <p:nvSpPr>
          <p:cNvPr id="5" name="Rectangle 3">
            <a:extLst>
              <a:ext uri="{FF2B5EF4-FFF2-40B4-BE49-F238E27FC236}">
                <a16:creationId xmlns:a16="http://schemas.microsoft.com/office/drawing/2014/main" id="{B80BD1A8-4614-48AC-8E49-472973E7C452}"/>
              </a:ext>
            </a:extLst>
          </p:cNvPr>
          <p:cNvSpPr txBox="1">
            <a:spLocks noChangeArrowheads="1"/>
          </p:cNvSpPr>
          <p:nvPr/>
        </p:nvSpPr>
        <p:spPr>
          <a:xfrm>
            <a:off x="533506" y="810816"/>
            <a:ext cx="8534176" cy="3792140"/>
          </a:xfrm>
          <a:prstGeom prst="rect">
            <a:avLst/>
          </a:prstGeom>
          <a:ln>
            <a:solidFill>
              <a:schemeClr val="accent2"/>
            </a:solidFill>
          </a:ln>
        </p:spPr>
        <p:txBody>
          <a:bodyPr/>
          <a:lstStyle>
            <a:lvl1pPr marL="182563" indent="-182563" algn="l" defTabSz="1158875" rtl="0" eaLnBrk="0" fontAlgn="base" hangingPunct="0">
              <a:spcBef>
                <a:spcPct val="30000"/>
              </a:spcBef>
              <a:spcAft>
                <a:spcPct val="20000"/>
              </a:spcAft>
              <a:buClr>
                <a:srgbClr val="0000CC"/>
              </a:buClr>
              <a:buSzPct val="100000"/>
              <a:buFont typeface="Wingdings" pitchFamily="2" charset="2"/>
              <a:buChar char="l"/>
              <a:defRPr lang="en-GB" altLang="zh-CN" sz="2200" b="0" dirty="0" smtClean="0">
                <a:solidFill>
                  <a:schemeClr val="tx1"/>
                </a:solidFill>
                <a:latin typeface="微软雅黑" pitchFamily="34" charset="-122"/>
                <a:ea typeface="微软雅黑" pitchFamily="34" charset="-122"/>
                <a:cs typeface="+mj-cs"/>
              </a:defRPr>
            </a:lvl1pPr>
            <a:lvl2pPr marL="533400" indent="-168275" algn="l" defTabSz="1158875" rtl="0" eaLnBrk="0" fontAlgn="base" hangingPunct="0">
              <a:spcBef>
                <a:spcPct val="20000"/>
              </a:spcBef>
              <a:spcAft>
                <a:spcPct val="0"/>
              </a:spcAft>
              <a:buClr>
                <a:srgbClr val="660066"/>
              </a:buClr>
              <a:buSzPct val="100000"/>
              <a:buFont typeface="Wingdings" pitchFamily="2" charset="2"/>
              <a:buChar char="n"/>
              <a:defRPr sz="2200" b="1">
                <a:solidFill>
                  <a:schemeClr val="tx1"/>
                </a:solidFill>
                <a:latin typeface="微软雅黑" pitchFamily="34" charset="-122"/>
                <a:ea typeface="微软雅黑" pitchFamily="34" charset="-122"/>
              </a:defRPr>
            </a:lvl2pPr>
            <a:lvl3pPr marL="898525" indent="-182563" algn="l" defTabSz="1158875" rtl="0" eaLnBrk="0" fontAlgn="base" hangingPunct="0">
              <a:spcBef>
                <a:spcPct val="20000"/>
              </a:spcBef>
              <a:spcAft>
                <a:spcPct val="0"/>
              </a:spcAft>
              <a:buClr>
                <a:srgbClr val="800000"/>
              </a:buClr>
              <a:buSzPct val="100000"/>
              <a:buFont typeface="Wingdings" pitchFamily="2" charset="2"/>
              <a:buChar char="Ø"/>
              <a:defRPr sz="2000" b="1">
                <a:solidFill>
                  <a:schemeClr val="tx1"/>
                </a:solidFill>
                <a:latin typeface="微软雅黑" pitchFamily="34" charset="-122"/>
                <a:ea typeface="微软雅黑" pitchFamily="34" charset="-122"/>
              </a:defRPr>
            </a:lvl3pPr>
            <a:lvl4pPr marL="1636713" indent="-228600" algn="l" defTabSz="1158875" rtl="0" eaLnBrk="0" fontAlgn="base" hangingPunct="0">
              <a:spcBef>
                <a:spcPct val="20000"/>
              </a:spcBef>
              <a:spcAft>
                <a:spcPct val="0"/>
              </a:spcAft>
              <a:buSzPct val="100000"/>
              <a:buChar char="–"/>
              <a:defRPr sz="2000" b="1">
                <a:solidFill>
                  <a:schemeClr val="tx1"/>
                </a:solidFill>
                <a:latin typeface="+mn-lt"/>
              </a:defRPr>
            </a:lvl4pPr>
            <a:lvl5pPr marL="2057400" indent="-228600" algn="l" defTabSz="1158875" rtl="0" eaLnBrk="0" fontAlgn="base" hangingPunct="0">
              <a:spcBef>
                <a:spcPct val="20000"/>
              </a:spcBef>
              <a:spcAft>
                <a:spcPct val="0"/>
              </a:spcAft>
              <a:buSzPct val="100000"/>
              <a:buChar char="•"/>
              <a:defRPr sz="2000" b="1">
                <a:solidFill>
                  <a:schemeClr val="tx1"/>
                </a:solidFill>
                <a:latin typeface="+mn-lt"/>
              </a:defRPr>
            </a:lvl5pPr>
            <a:lvl6pPr marL="2514600" indent="-228600" algn="l" defTabSz="1158875" rtl="0" eaLnBrk="0" fontAlgn="base" hangingPunct="0">
              <a:spcBef>
                <a:spcPct val="20000"/>
              </a:spcBef>
              <a:spcAft>
                <a:spcPct val="0"/>
              </a:spcAft>
              <a:buSzPct val="100000"/>
              <a:buChar char="•"/>
              <a:defRPr b="1">
                <a:solidFill>
                  <a:schemeClr val="tx1"/>
                </a:solidFill>
                <a:latin typeface="+mn-lt"/>
              </a:defRPr>
            </a:lvl6pPr>
            <a:lvl7pPr marL="2971800" indent="-228600" algn="l" defTabSz="1158875" rtl="0" eaLnBrk="0" fontAlgn="base" hangingPunct="0">
              <a:spcBef>
                <a:spcPct val="20000"/>
              </a:spcBef>
              <a:spcAft>
                <a:spcPct val="0"/>
              </a:spcAft>
              <a:buSzPct val="100000"/>
              <a:buChar char="•"/>
              <a:defRPr b="1">
                <a:solidFill>
                  <a:schemeClr val="tx1"/>
                </a:solidFill>
                <a:latin typeface="+mn-lt"/>
              </a:defRPr>
            </a:lvl7pPr>
            <a:lvl8pPr marL="3429000" indent="-228600" algn="l" defTabSz="1158875" rtl="0" eaLnBrk="0" fontAlgn="base" hangingPunct="0">
              <a:spcBef>
                <a:spcPct val="20000"/>
              </a:spcBef>
              <a:spcAft>
                <a:spcPct val="0"/>
              </a:spcAft>
              <a:buSzPct val="100000"/>
              <a:buChar char="•"/>
              <a:defRPr b="1">
                <a:solidFill>
                  <a:schemeClr val="tx1"/>
                </a:solidFill>
                <a:latin typeface="+mn-lt"/>
              </a:defRPr>
            </a:lvl8pPr>
            <a:lvl9pPr marL="3886200" indent="-228600" algn="l" defTabSz="1158875" rtl="0" eaLnBrk="0" fontAlgn="base" hangingPunct="0">
              <a:spcBef>
                <a:spcPct val="20000"/>
              </a:spcBef>
              <a:spcAft>
                <a:spcPct val="0"/>
              </a:spcAft>
              <a:buSzPct val="100000"/>
              <a:buChar char="•"/>
              <a:defRPr b="1">
                <a:solidFill>
                  <a:schemeClr val="tx1"/>
                </a:solidFill>
                <a:latin typeface="+mn-lt"/>
              </a:defRPr>
            </a:lvl9pPr>
          </a:lstStyle>
          <a:p>
            <a:pPr marL="0" indent="0">
              <a:lnSpc>
                <a:spcPts val="2900"/>
              </a:lnSpc>
              <a:buFont typeface="Wingdings" pitchFamily="2" charset="2"/>
              <a:buNone/>
            </a:pPr>
            <a:endParaRPr lang="en-US" sz="1800" kern="0" dirty="0"/>
          </a:p>
        </p:txBody>
      </p:sp>
      <p:sp>
        <p:nvSpPr>
          <p:cNvPr id="8" name="矩形 7">
            <a:extLst>
              <a:ext uri="{FF2B5EF4-FFF2-40B4-BE49-F238E27FC236}">
                <a16:creationId xmlns:a16="http://schemas.microsoft.com/office/drawing/2014/main" id="{7A342A96-7689-48BF-B290-927E20C6D54C}"/>
              </a:ext>
            </a:extLst>
          </p:cNvPr>
          <p:cNvSpPr/>
          <p:nvPr/>
        </p:nvSpPr>
        <p:spPr>
          <a:xfrm>
            <a:off x="520818" y="932405"/>
            <a:ext cx="8534176" cy="3211585"/>
          </a:xfrm>
          <a:prstGeom prst="rect">
            <a:avLst/>
          </a:prstGeom>
        </p:spPr>
        <p:txBody>
          <a:bodyPr wrap="square">
            <a:spAutoFit/>
          </a:bodyPr>
          <a:lstStyle/>
          <a:p>
            <a:pPr lvl="1" defTabSz="1158875">
              <a:lnSpc>
                <a:spcPts val="2900"/>
              </a:lnSpc>
              <a:spcBef>
                <a:spcPct val="30000"/>
              </a:spcBef>
              <a:spcAft>
                <a:spcPct val="20000"/>
              </a:spcAft>
              <a:buClr>
                <a:srgbClr val="0000CC"/>
              </a:buClr>
              <a:buSzPct val="100000"/>
            </a:pPr>
            <a:r>
              <a:rPr lang="zh-CN" altLang="en-US" sz="1800" b="0" kern="0" dirty="0">
                <a:solidFill>
                  <a:srgbClr val="000000"/>
                </a:solidFill>
                <a:latin typeface="微软雅黑" pitchFamily="34" charset="-122"/>
                <a:ea typeface="微软雅黑" pitchFamily="34" charset="-122"/>
              </a:rPr>
              <a:t>     默认的图像是没有边框的，通过</a:t>
            </a:r>
            <a:r>
              <a:rPr lang="en-US" altLang="zh-CN" sz="1800" b="0" kern="0" dirty="0" err="1">
                <a:solidFill>
                  <a:srgbClr val="000000"/>
                </a:solidFill>
                <a:latin typeface="微软雅黑" pitchFamily="34" charset="-122"/>
                <a:ea typeface="微软雅黑" pitchFamily="34" charset="-122"/>
              </a:rPr>
              <a:t>img</a:t>
            </a:r>
            <a:r>
              <a:rPr lang="zh-CN" altLang="en-US" sz="1800" b="0" kern="0" dirty="0">
                <a:solidFill>
                  <a:srgbClr val="000000"/>
                </a:solidFill>
                <a:latin typeface="微软雅黑" pitchFamily="34" charset="-122"/>
                <a:ea typeface="微软雅黑" pitchFamily="34" charset="-122"/>
              </a:rPr>
              <a:t>标记的</a:t>
            </a:r>
            <a:r>
              <a:rPr lang="en-US" altLang="zh-CN" sz="1800" b="0" kern="0" dirty="0">
                <a:solidFill>
                  <a:srgbClr val="FF0000"/>
                </a:solidFill>
                <a:latin typeface="微软雅黑" pitchFamily="34" charset="-122"/>
                <a:ea typeface="微软雅黑" pitchFamily="34" charset="-122"/>
              </a:rPr>
              <a:t>border</a:t>
            </a:r>
            <a:r>
              <a:rPr lang="zh-CN" altLang="en-US" sz="1800" b="0" kern="0" dirty="0">
                <a:solidFill>
                  <a:srgbClr val="000000"/>
                </a:solidFill>
                <a:latin typeface="微软雅黑" pitchFamily="34" charset="-122"/>
                <a:ea typeface="微软雅黑" pitchFamily="34" charset="-122"/>
              </a:rPr>
              <a:t>属性可以为图像设置边框的宽度，但边框的颜色不可以调整，当未设置图像链接时，边框的颜色为黑色；当设置图像链接时，边框的颜色和链接文字颜色一致，默认为深蓝色。</a:t>
            </a:r>
          </a:p>
          <a:p>
            <a:pPr marL="182563" lvl="0" indent="-182563" defTabSz="1158875">
              <a:lnSpc>
                <a:spcPts val="2900"/>
              </a:lnSpc>
              <a:spcBef>
                <a:spcPct val="30000"/>
              </a:spcBef>
              <a:spcAft>
                <a:spcPct val="20000"/>
              </a:spcAft>
              <a:buClr>
                <a:srgbClr val="0000CC"/>
              </a:buClr>
              <a:buSzPct val="100000"/>
              <a:buFont typeface="Wingdings" pitchFamily="2" charset="2"/>
              <a:buChar char="l"/>
            </a:pPr>
            <a:r>
              <a:rPr lang="zh-CN" altLang="en-US" sz="1800" b="0" kern="0" dirty="0">
                <a:solidFill>
                  <a:srgbClr val="000000"/>
                </a:solidFill>
                <a:latin typeface="微软雅黑" pitchFamily="34" charset="-122"/>
                <a:ea typeface="微软雅黑" pitchFamily="34" charset="-122"/>
              </a:rPr>
              <a:t> 基本语法</a:t>
            </a:r>
            <a:endParaRPr lang="en-US" altLang="zh-CN" sz="1800" b="0" kern="0" dirty="0">
              <a:solidFill>
                <a:srgbClr val="000000"/>
              </a:solidFill>
              <a:latin typeface="微软雅黑" pitchFamily="34" charset="-122"/>
              <a:ea typeface="微软雅黑" pitchFamily="34" charset="-122"/>
            </a:endParaRPr>
          </a:p>
          <a:p>
            <a:pPr lvl="0" defTabSz="1158875">
              <a:lnSpc>
                <a:spcPts val="2900"/>
              </a:lnSpc>
              <a:spcBef>
                <a:spcPct val="30000"/>
              </a:spcBef>
              <a:spcAft>
                <a:spcPct val="20000"/>
              </a:spcAft>
              <a:buClr>
                <a:srgbClr val="0000CC"/>
              </a:buClr>
              <a:buSzPct val="100000"/>
            </a:pPr>
            <a:r>
              <a:rPr lang="en-US" altLang="zh-CN" sz="1800" b="0" kern="0" dirty="0">
                <a:solidFill>
                  <a:srgbClr val="FF0000"/>
                </a:solidFill>
                <a:latin typeface="微软雅黑" pitchFamily="34" charset="-122"/>
                <a:ea typeface="微软雅黑" pitchFamily="34" charset="-122"/>
              </a:rPr>
              <a:t>         &lt;</a:t>
            </a:r>
            <a:r>
              <a:rPr lang="en-US" altLang="zh-CN" sz="1800" b="0" kern="0" dirty="0" err="1">
                <a:solidFill>
                  <a:srgbClr val="FF0000"/>
                </a:solidFill>
                <a:latin typeface="微软雅黑" pitchFamily="34" charset="-122"/>
                <a:ea typeface="微软雅黑" pitchFamily="34" charset="-122"/>
              </a:rPr>
              <a:t>img</a:t>
            </a:r>
            <a:r>
              <a:rPr lang="en-US" altLang="zh-CN" sz="1800" b="0" kern="0" dirty="0">
                <a:solidFill>
                  <a:srgbClr val="FF0000"/>
                </a:solidFill>
                <a:latin typeface="微软雅黑" pitchFamily="34" charset="-122"/>
                <a:ea typeface="微软雅黑" pitchFamily="34" charset="-122"/>
              </a:rPr>
              <a:t> </a:t>
            </a:r>
            <a:r>
              <a:rPr lang="en-US" altLang="zh-CN" sz="1800" b="0" kern="0" dirty="0" err="1">
                <a:solidFill>
                  <a:srgbClr val="FF0000"/>
                </a:solidFill>
                <a:latin typeface="微软雅黑" pitchFamily="34" charset="-122"/>
                <a:ea typeface="微软雅黑" pitchFamily="34" charset="-122"/>
              </a:rPr>
              <a:t>src</a:t>
            </a:r>
            <a:r>
              <a:rPr lang="en-US" altLang="zh-CN" sz="1800" b="0" kern="0" dirty="0">
                <a:solidFill>
                  <a:srgbClr val="FF0000"/>
                </a:solidFill>
                <a:latin typeface="微软雅黑" pitchFamily="34" charset="-122"/>
                <a:ea typeface="微软雅黑" pitchFamily="34" charset="-122"/>
              </a:rPr>
              <a:t>="URL" border="value"&gt;</a:t>
            </a:r>
            <a:endParaRPr lang="en-US" altLang="zh-CN" sz="1800" b="0" kern="0" dirty="0">
              <a:solidFill>
                <a:srgbClr val="000000"/>
              </a:solidFill>
              <a:latin typeface="微软雅黑" pitchFamily="34" charset="-122"/>
              <a:ea typeface="微软雅黑" pitchFamily="34" charset="-122"/>
            </a:endParaRPr>
          </a:p>
          <a:p>
            <a:pPr marL="182563" lvl="0" indent="-182563" defTabSz="1158875">
              <a:lnSpc>
                <a:spcPts val="2900"/>
              </a:lnSpc>
              <a:spcBef>
                <a:spcPct val="30000"/>
              </a:spcBef>
              <a:spcAft>
                <a:spcPct val="20000"/>
              </a:spcAft>
              <a:buClr>
                <a:srgbClr val="0000CC"/>
              </a:buClr>
              <a:buSzPct val="100000"/>
              <a:buFont typeface="Wingdings" pitchFamily="2" charset="2"/>
              <a:buChar char="l"/>
            </a:pPr>
            <a:r>
              <a:rPr lang="zh-CN" altLang="en-US" sz="1800" b="0" kern="0" dirty="0">
                <a:solidFill>
                  <a:srgbClr val="000000"/>
                </a:solidFill>
                <a:latin typeface="微软雅黑" pitchFamily="34" charset="-122"/>
                <a:ea typeface="微软雅黑" pitchFamily="34" charset="-122"/>
              </a:rPr>
              <a:t> 语法说明</a:t>
            </a:r>
            <a:endParaRPr lang="en-US" altLang="zh-CN" sz="1800" b="0" kern="0" dirty="0">
              <a:solidFill>
                <a:srgbClr val="000000"/>
              </a:solidFill>
              <a:latin typeface="微软雅黑" pitchFamily="34" charset="-122"/>
              <a:ea typeface="微软雅黑" pitchFamily="34" charset="-122"/>
            </a:endParaRPr>
          </a:p>
          <a:p>
            <a:pPr lvl="1" defTabSz="1158875">
              <a:lnSpc>
                <a:spcPts val="2900"/>
              </a:lnSpc>
              <a:spcBef>
                <a:spcPct val="30000"/>
              </a:spcBef>
              <a:spcAft>
                <a:spcPct val="20000"/>
              </a:spcAft>
              <a:buClr>
                <a:srgbClr val="0000CC"/>
              </a:buClr>
              <a:buSzPct val="100000"/>
            </a:pPr>
            <a:r>
              <a:rPr lang="en-US" altLang="zh-CN" sz="1800" b="0" dirty="0">
                <a:solidFill>
                  <a:srgbClr val="000000"/>
                </a:solidFill>
                <a:latin typeface="微软雅黑" pitchFamily="34" charset="-122"/>
                <a:ea typeface="微软雅黑" pitchFamily="34" charset="-122"/>
              </a:rPr>
              <a:t>    value</a:t>
            </a:r>
            <a:r>
              <a:rPr lang="zh-CN" altLang="en-US" sz="1800" b="0" dirty="0">
                <a:solidFill>
                  <a:srgbClr val="000000"/>
                </a:solidFill>
                <a:latin typeface="微软雅黑" pitchFamily="34" charset="-122"/>
                <a:ea typeface="微软雅黑" pitchFamily="34" charset="-122"/>
              </a:rPr>
              <a:t>为边框线的宽度，用数字表示，单位为像素。</a:t>
            </a:r>
            <a:endParaRPr lang="en-US" altLang="zh-CN" sz="1800" b="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79076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p>
        </p:txBody>
      </p:sp>
      <p:sp>
        <p:nvSpPr>
          <p:cNvPr id="4" name="标题 1"/>
          <p:cNvSpPr txBox="1">
            <a:spLocks/>
          </p:cNvSpPr>
          <p:nvPr/>
        </p:nvSpPr>
        <p:spPr bwMode="auto">
          <a:xfrm>
            <a:off x="1141414" y="57150"/>
            <a:ext cx="7761287" cy="567929"/>
          </a:xfrm>
          <a:prstGeom prst="rect">
            <a:avLst/>
          </a:prstGeom>
          <a:noFill/>
          <a:ln w="9525">
            <a:noFill/>
            <a:miter lim="800000"/>
            <a:headEnd/>
            <a:tailEnd/>
          </a:ln>
          <a:effectLst/>
        </p:spPr>
        <p:txBody>
          <a:bodyPr vert="horz" wrap="square" lIns="90488" tIns="44450" rIns="90488" bIns="44450" numCol="1" anchor="ctr" anchorCtr="0" compatLnSpc="1">
            <a:prstTxWarp prst="textNoShape">
              <a:avLst/>
            </a:prstTxWarp>
          </a:bodyPr>
          <a:lstStyle/>
          <a:p>
            <a:pPr lvl="0" algn="ctr" defTabSz="463550">
              <a:defRPr/>
            </a:pPr>
            <a:r>
              <a:rPr lang="zh-CN" altLang="en-US" sz="2800" dirty="0">
                <a:latin typeface="微软雅黑" panose="020B0503020204020204" pitchFamily="34" charset="-122"/>
                <a:ea typeface="微软雅黑" panose="020B0503020204020204" pitchFamily="34" charset="-122"/>
              </a:rPr>
              <a:t>图像的宽度、高度及边框案例</a:t>
            </a:r>
            <a:endParaRPr kumimoji="0" lang="zh-CN" altLang="en-US" sz="2800" i="0" u="none" strike="noStrike" kern="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微软雅黑" panose="020B0503020204020204" pitchFamily="34" charset="-122"/>
              <a:ea typeface="微软雅黑" panose="020B0503020204020204" pitchFamily="34" charset="-122"/>
              <a:cs typeface="+mj-cs"/>
            </a:endParaRPr>
          </a:p>
        </p:txBody>
      </p:sp>
      <p:pic>
        <p:nvPicPr>
          <p:cNvPr id="9" name="图片 8"/>
          <p:cNvPicPr/>
          <p:nvPr/>
        </p:nvPicPr>
        <p:blipFill>
          <a:blip r:embed="rId2" cstate="print"/>
          <a:stretch>
            <a:fillRect/>
          </a:stretch>
        </p:blipFill>
        <p:spPr>
          <a:xfrm>
            <a:off x="5105386" y="971592"/>
            <a:ext cx="3925567" cy="1600158"/>
          </a:xfrm>
          <a:prstGeom prst="rect">
            <a:avLst/>
          </a:prstGeom>
        </p:spPr>
      </p:pic>
      <p:sp>
        <p:nvSpPr>
          <p:cNvPr id="10" name="矩形 9"/>
          <p:cNvSpPr/>
          <p:nvPr/>
        </p:nvSpPr>
        <p:spPr>
          <a:xfrm>
            <a:off x="533506" y="819196"/>
            <a:ext cx="4437673" cy="1785104"/>
          </a:xfrm>
          <a:prstGeom prst="rect">
            <a:avLst/>
          </a:prstGeom>
        </p:spPr>
        <p:txBody>
          <a:bodyPr wrap="square">
            <a:spAutoFit/>
          </a:bodyPr>
          <a:lstStyle/>
          <a:p>
            <a:pPr>
              <a:lnSpc>
                <a:spcPts val="1200"/>
              </a:lnSpc>
            </a:pPr>
            <a:r>
              <a:rPr lang="en-US" altLang="zh-CN" sz="1400" dirty="0"/>
              <a:t>&lt;!-- edu_6_1_3.html --&gt;</a:t>
            </a:r>
          </a:p>
          <a:p>
            <a:pPr>
              <a:lnSpc>
                <a:spcPts val="1200"/>
              </a:lnSpc>
            </a:pPr>
            <a:r>
              <a:rPr lang="en-US" altLang="zh-CN" sz="1400" dirty="0"/>
              <a:t>&lt;!</a:t>
            </a:r>
            <a:r>
              <a:rPr lang="en-US" altLang="zh-CN" sz="1400" dirty="0" err="1"/>
              <a:t>doctype</a:t>
            </a:r>
            <a:r>
              <a:rPr lang="en-US" altLang="zh-CN" sz="1400" dirty="0"/>
              <a:t> html&gt;</a:t>
            </a:r>
          </a:p>
          <a:p>
            <a:pPr>
              <a:lnSpc>
                <a:spcPts val="1200"/>
              </a:lnSpc>
            </a:pPr>
            <a:r>
              <a:rPr lang="en-US" altLang="zh-CN" sz="1400" dirty="0"/>
              <a:t>&lt;html </a:t>
            </a:r>
            <a:r>
              <a:rPr lang="en-US" altLang="zh-CN" sz="1400" dirty="0" err="1"/>
              <a:t>lang</a:t>
            </a:r>
            <a:r>
              <a:rPr lang="en-US" altLang="zh-CN" sz="1400" dirty="0"/>
              <a:t>="en"&gt;</a:t>
            </a:r>
          </a:p>
          <a:p>
            <a:pPr>
              <a:lnSpc>
                <a:spcPts val="1200"/>
              </a:lnSpc>
            </a:pPr>
            <a:r>
              <a:rPr lang="en-US" altLang="zh-CN" sz="1400" dirty="0"/>
              <a:t>&lt;head&gt;</a:t>
            </a:r>
          </a:p>
          <a:p>
            <a:pPr>
              <a:lnSpc>
                <a:spcPts val="1200"/>
              </a:lnSpc>
            </a:pPr>
            <a:r>
              <a:rPr lang="en-US" altLang="zh-CN" sz="1400" dirty="0"/>
              <a:t>&lt;meta charset="UTF-8"&gt;	</a:t>
            </a:r>
          </a:p>
          <a:p>
            <a:pPr>
              <a:lnSpc>
                <a:spcPts val="1200"/>
              </a:lnSpc>
            </a:pPr>
            <a:r>
              <a:rPr lang="en-US" altLang="zh-CN" sz="1400" dirty="0"/>
              <a:t>&lt;title&gt; </a:t>
            </a:r>
            <a:r>
              <a:rPr lang="zh-CN" altLang="en-US" sz="1400" dirty="0"/>
              <a:t>设置图像宽度、高度及边框</a:t>
            </a:r>
            <a:r>
              <a:rPr lang="en-US" altLang="zh-CN" sz="1400" dirty="0"/>
              <a:t>&lt;/title&gt;</a:t>
            </a:r>
          </a:p>
          <a:p>
            <a:pPr>
              <a:lnSpc>
                <a:spcPts val="1200"/>
              </a:lnSpc>
            </a:pPr>
            <a:r>
              <a:rPr lang="en-US" altLang="zh-CN" sz="1400" dirty="0"/>
              <a:t>&lt;style type="text/</a:t>
            </a:r>
            <a:r>
              <a:rPr lang="en-US" altLang="zh-CN" sz="1400" dirty="0" err="1"/>
              <a:t>css</a:t>
            </a:r>
            <a:r>
              <a:rPr lang="en-US" altLang="zh-CN" sz="1400" dirty="0"/>
              <a:t>"&gt;</a:t>
            </a:r>
          </a:p>
          <a:p>
            <a:pPr>
              <a:lnSpc>
                <a:spcPts val="1200"/>
              </a:lnSpc>
            </a:pPr>
            <a:r>
              <a:rPr lang="en-US" altLang="zh-CN" sz="1400" dirty="0" err="1"/>
              <a:t>ul</a:t>
            </a:r>
            <a:r>
              <a:rPr lang="en-US" altLang="zh-CN" sz="1400" dirty="0"/>
              <a:t>{</a:t>
            </a:r>
            <a:r>
              <a:rPr lang="en-US" altLang="zh-CN" sz="1400" dirty="0" err="1"/>
              <a:t>list-style-type:none</a:t>
            </a:r>
            <a:r>
              <a:rPr lang="en-US" altLang="zh-CN" sz="1400" dirty="0"/>
              <a:t>;}</a:t>
            </a:r>
          </a:p>
          <a:p>
            <a:pPr>
              <a:lnSpc>
                <a:spcPts val="1200"/>
              </a:lnSpc>
            </a:pPr>
            <a:r>
              <a:rPr lang="en-US" altLang="zh-CN" sz="1400" dirty="0"/>
              <a:t>li{float:left;padding:0 20px;}</a:t>
            </a:r>
          </a:p>
          <a:p>
            <a:pPr>
              <a:lnSpc>
                <a:spcPts val="1200"/>
              </a:lnSpc>
            </a:pPr>
            <a:r>
              <a:rPr lang="en-US" altLang="zh-CN" sz="1400" dirty="0"/>
              <a:t>&lt;/style&gt;</a:t>
            </a:r>
          </a:p>
          <a:p>
            <a:pPr>
              <a:lnSpc>
                <a:spcPts val="1200"/>
              </a:lnSpc>
            </a:pPr>
            <a:r>
              <a:rPr lang="en-US" altLang="zh-CN" sz="1400" dirty="0"/>
              <a:t>&lt;/head&gt;</a:t>
            </a:r>
            <a:endParaRPr lang="en-US" altLang="zh-CN" sz="1600" dirty="0"/>
          </a:p>
        </p:txBody>
      </p:sp>
      <p:sp>
        <p:nvSpPr>
          <p:cNvPr id="11" name="矩形 10"/>
          <p:cNvSpPr/>
          <p:nvPr/>
        </p:nvSpPr>
        <p:spPr>
          <a:xfrm>
            <a:off x="533506" y="2724146"/>
            <a:ext cx="6477000" cy="1938992"/>
          </a:xfrm>
          <a:prstGeom prst="rect">
            <a:avLst/>
          </a:prstGeom>
        </p:spPr>
        <p:txBody>
          <a:bodyPr wrap="square">
            <a:spAutoFit/>
          </a:bodyPr>
          <a:lstStyle/>
          <a:p>
            <a:pPr>
              <a:lnSpc>
                <a:spcPts val="1200"/>
              </a:lnSpc>
            </a:pPr>
            <a:r>
              <a:rPr lang="en-US" altLang="zh-CN" sz="1400" dirty="0"/>
              <a:t>&lt;body&gt;</a:t>
            </a:r>
          </a:p>
          <a:p>
            <a:pPr>
              <a:lnSpc>
                <a:spcPts val="1200"/>
              </a:lnSpc>
            </a:pPr>
            <a:r>
              <a:rPr lang="en-US" altLang="zh-CN" sz="1400" dirty="0"/>
              <a:t>&lt;h2 align="center"&gt;</a:t>
            </a:r>
            <a:r>
              <a:rPr lang="zh-CN" altLang="en-US" sz="1400" dirty="0"/>
              <a:t>设置图像宽度、高度及边框</a:t>
            </a:r>
            <a:r>
              <a:rPr lang="en-US" altLang="zh-CN" sz="1400" dirty="0"/>
              <a:t>&lt;/h2&gt;</a:t>
            </a:r>
          </a:p>
          <a:p>
            <a:pPr>
              <a:lnSpc>
                <a:spcPts val="1200"/>
              </a:lnSpc>
            </a:pPr>
            <a:r>
              <a:rPr lang="en-US" altLang="zh-CN" sz="1400" dirty="0"/>
              <a:t>&lt;</a:t>
            </a:r>
            <a:r>
              <a:rPr lang="en-US" altLang="zh-CN" sz="1400" dirty="0" err="1"/>
              <a:t>hr</a:t>
            </a:r>
            <a:r>
              <a:rPr lang="en-US" altLang="zh-CN" sz="1400" dirty="0"/>
              <a:t> color="#6600cc"&gt;</a:t>
            </a:r>
          </a:p>
          <a:p>
            <a:pPr>
              <a:lnSpc>
                <a:spcPts val="1200"/>
              </a:lnSpc>
            </a:pPr>
            <a:r>
              <a:rPr lang="en-US" altLang="zh-CN" sz="1400" dirty="0"/>
              <a:t>&lt;</a:t>
            </a:r>
            <a:r>
              <a:rPr lang="en-US" altLang="zh-CN" sz="1400" dirty="0" err="1"/>
              <a:t>ul</a:t>
            </a:r>
            <a:r>
              <a:rPr lang="en-US" altLang="zh-CN" sz="1400" dirty="0"/>
              <a:t>&gt;</a:t>
            </a:r>
          </a:p>
          <a:p>
            <a:pPr>
              <a:lnSpc>
                <a:spcPts val="1200"/>
              </a:lnSpc>
            </a:pPr>
            <a:r>
              <a:rPr lang="en-US" altLang="zh-CN" sz="1400" dirty="0"/>
              <a:t>&lt;li&gt;&lt;img src="images1.jpg" alt="</a:t>
            </a:r>
            <a:r>
              <a:rPr lang="zh-CN" altLang="en-US" sz="1400" dirty="0"/>
              <a:t>原图</a:t>
            </a:r>
            <a:r>
              <a:rPr lang="en-US" altLang="zh-CN" sz="1400" dirty="0"/>
              <a:t>"&gt;&lt;/li&gt;</a:t>
            </a:r>
          </a:p>
          <a:p>
            <a:pPr>
              <a:lnSpc>
                <a:spcPts val="1200"/>
              </a:lnSpc>
            </a:pPr>
            <a:r>
              <a:rPr lang="en-US" altLang="zh-CN" sz="1400" dirty="0"/>
              <a:t>&lt;li&gt;&lt;img src="images1.jpg" width="100px" alt="</a:t>
            </a:r>
            <a:r>
              <a:rPr lang="zh-CN" altLang="en-US" sz="1400" dirty="0"/>
              <a:t>宽度为</a:t>
            </a:r>
            <a:r>
              <a:rPr lang="en-US" altLang="zh-CN" sz="1400" dirty="0"/>
              <a:t>100</a:t>
            </a:r>
            <a:r>
              <a:rPr lang="zh-CN" altLang="en-US" sz="1400" dirty="0"/>
              <a:t>像素</a:t>
            </a:r>
            <a:r>
              <a:rPr lang="en-US" altLang="zh-CN" sz="1400" dirty="0"/>
              <a:t>" border="5"&gt;&lt;/li&gt;</a:t>
            </a:r>
          </a:p>
          <a:p>
            <a:pPr>
              <a:lnSpc>
                <a:spcPts val="1200"/>
              </a:lnSpc>
            </a:pPr>
            <a:r>
              <a:rPr lang="en-US" altLang="zh-CN" sz="1400" dirty="0"/>
              <a:t>&lt;li&gt;&lt;img src="images1.jpg" width="75px" height="50px" alt="</a:t>
            </a:r>
            <a:r>
              <a:rPr lang="zh-CN" altLang="en-US" sz="1400" dirty="0"/>
              <a:t>宽</a:t>
            </a:r>
            <a:r>
              <a:rPr lang="en-US" altLang="zh-CN" sz="1400" dirty="0"/>
              <a:t>75</a:t>
            </a:r>
            <a:r>
              <a:rPr lang="zh-CN" altLang="en-US" sz="1400" dirty="0"/>
              <a:t>像素高</a:t>
            </a:r>
            <a:r>
              <a:rPr lang="en-US" altLang="zh-CN" sz="1400" dirty="0"/>
              <a:t>50</a:t>
            </a:r>
            <a:r>
              <a:rPr lang="zh-CN" altLang="en-US" sz="1400" dirty="0"/>
              <a:t>像素</a:t>
            </a:r>
            <a:r>
              <a:rPr lang="en-US" altLang="zh-CN" sz="1400" dirty="0"/>
              <a:t>" border="10"&gt;&lt;/li&gt;</a:t>
            </a:r>
          </a:p>
          <a:p>
            <a:pPr>
              <a:lnSpc>
                <a:spcPts val="1200"/>
              </a:lnSpc>
            </a:pPr>
            <a:r>
              <a:rPr lang="en-US" altLang="zh-CN" sz="1400" dirty="0"/>
              <a:t>&lt;/</a:t>
            </a:r>
            <a:r>
              <a:rPr lang="en-US" altLang="zh-CN" sz="1400" dirty="0" err="1"/>
              <a:t>ul</a:t>
            </a:r>
            <a:r>
              <a:rPr lang="en-US" altLang="zh-CN" sz="1400" dirty="0"/>
              <a:t>&gt;</a:t>
            </a:r>
          </a:p>
          <a:p>
            <a:pPr>
              <a:lnSpc>
                <a:spcPts val="1200"/>
              </a:lnSpc>
            </a:pPr>
            <a:r>
              <a:rPr lang="en-US" altLang="zh-CN" sz="1400" dirty="0"/>
              <a:t>&lt;/body&gt;</a:t>
            </a:r>
          </a:p>
          <a:p>
            <a:pPr>
              <a:lnSpc>
                <a:spcPts val="1200"/>
              </a:lnSpc>
            </a:pPr>
            <a:r>
              <a:rPr lang="en-US" altLang="zh-CN" sz="1400" dirty="0"/>
              <a:t>&lt;/html&gt;</a:t>
            </a:r>
          </a:p>
        </p:txBody>
      </p:sp>
    </p:spTree>
  </p:cSld>
  <p:clrMapOvr>
    <a:masterClrMapping/>
  </p:clrMapOvr>
</p:sld>
</file>

<file path=ppt/theme/theme1.xml><?xml version="1.0" encoding="utf-8"?>
<a:theme xmlns:a="http://schemas.openxmlformats.org/drawingml/2006/main" name="6_CS3510">
  <a:themeElements>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1_CS3510">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1_CS35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S35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S35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S35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S35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S35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1241</TotalTime>
  <Pages>0</Pages>
  <Words>3460</Words>
  <Characters>0</Characters>
  <Application>Microsoft Office PowerPoint</Application>
  <DocSecurity>0</DocSecurity>
  <PresentationFormat>全屏显示(16:9)</PresentationFormat>
  <Lines>0</Lines>
  <Paragraphs>319</Paragraphs>
  <Slides>27</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黑体</vt:lpstr>
      <vt:lpstr>华文中宋</vt:lpstr>
      <vt:lpstr>宋体</vt:lpstr>
      <vt:lpstr>微软雅黑</vt:lpstr>
      <vt:lpstr>Arial</vt:lpstr>
      <vt:lpstr>Calibri</vt:lpstr>
      <vt:lpstr>Times New Roman</vt:lpstr>
      <vt:lpstr>Verdana</vt:lpstr>
      <vt:lpstr>Wingdings</vt:lpstr>
      <vt:lpstr>6_CS3510</vt:lpstr>
      <vt:lpstr>第6章 图像与多媒体文件</vt:lpstr>
      <vt:lpstr>教学目标</vt:lpstr>
      <vt:lpstr>6.1 图像 </vt:lpstr>
      <vt:lpstr> 6.1.1  插入图像</vt:lpstr>
      <vt:lpstr> 6.1.2  设置图像的替代文字</vt:lpstr>
      <vt:lpstr> 图像的替代文字案例</vt:lpstr>
      <vt:lpstr>6.1.3 设置图像的宽度和高度</vt:lpstr>
      <vt:lpstr>6.1.4 设置图像的边框</vt:lpstr>
      <vt:lpstr> </vt:lpstr>
      <vt:lpstr>6.1.5 -6.1.6 设置图像对齐方式及间距</vt:lpstr>
      <vt:lpstr>6.1.7 设置图像热区链接 </vt:lpstr>
      <vt:lpstr>图像热区链接案例</vt:lpstr>
      <vt:lpstr>6.2 滚动文字</vt:lpstr>
      <vt:lpstr>6.2.1  添加滚动文字 </vt:lpstr>
      <vt:lpstr>添加滚动文字案例</vt:lpstr>
      <vt:lpstr>6.2.2 设置滚动文字背景颜色与滚动循环</vt:lpstr>
      <vt:lpstr>6.2.3 设置滚动方向与滚动方式</vt:lpstr>
      <vt:lpstr>6.2.4  设置滚动速度与滚动时延 </vt:lpstr>
      <vt:lpstr>6.2.5 设置滚动范围与滚动空白空间</vt:lpstr>
      <vt:lpstr>滚动文字综合案例</vt:lpstr>
      <vt:lpstr>6.3 音频、视频及Flash文件 </vt:lpstr>
      <vt:lpstr>6.3 音频、视频及Flash文件 </vt:lpstr>
      <vt:lpstr>PowerPoint 演示文稿</vt:lpstr>
      <vt:lpstr>6.4 综合实例 </vt:lpstr>
      <vt:lpstr>6.4 综合实例（续）</vt:lpstr>
      <vt:lpstr>本章小结</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曾 千千</cp:lastModifiedBy>
  <cp:revision>518</cp:revision>
  <cp:lastPrinted>1601-01-01T00:00:00Z</cp:lastPrinted>
  <dcterms:created xsi:type="dcterms:W3CDTF">1601-01-01T00:00:00Z</dcterms:created>
  <dcterms:modified xsi:type="dcterms:W3CDTF">2020-03-15T13:20:57Z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2052-8.1.0.3089</vt:lpwstr>
  </property>
</Properties>
</file>