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5"/>
  </p:notesMasterIdLst>
  <p:sldIdLst>
    <p:sldId id="256" r:id="rId2"/>
    <p:sldId id="282" r:id="rId3"/>
    <p:sldId id="257" r:id="rId4"/>
    <p:sldId id="276" r:id="rId5"/>
    <p:sldId id="286" r:id="rId6"/>
    <p:sldId id="258" r:id="rId7"/>
    <p:sldId id="287" r:id="rId8"/>
    <p:sldId id="259" r:id="rId9"/>
    <p:sldId id="260" r:id="rId10"/>
    <p:sldId id="261" r:id="rId11"/>
    <p:sldId id="288" r:id="rId12"/>
    <p:sldId id="289" r:id="rId13"/>
    <p:sldId id="263" r:id="rId14"/>
    <p:sldId id="264" r:id="rId15"/>
    <p:sldId id="284" r:id="rId16"/>
    <p:sldId id="283" r:id="rId17"/>
    <p:sldId id="285" r:id="rId18"/>
    <p:sldId id="265" r:id="rId19"/>
    <p:sldId id="266" r:id="rId20"/>
    <p:sldId id="267" r:id="rId21"/>
    <p:sldId id="268" r:id="rId22"/>
    <p:sldId id="269" r:id="rId23"/>
    <p:sldId id="270" r:id="rId24"/>
    <p:sldId id="271" r:id="rId25"/>
    <p:sldId id="272" r:id="rId26"/>
    <p:sldId id="273" r:id="rId27"/>
    <p:sldId id="274" r:id="rId28"/>
    <p:sldId id="275" r:id="rId29"/>
    <p:sldId id="277" r:id="rId30"/>
    <p:sldId id="278" r:id="rId31"/>
    <p:sldId id="279" r:id="rId32"/>
    <p:sldId id="280" r:id="rId33"/>
    <p:sldId id="281" r:id="rId34"/>
  </p:sldIdLst>
  <p:sldSz cx="9144000" cy="5143500" type="screen16x9"/>
  <p:notesSz cx="6858000" cy="9144000"/>
  <p:custDataLst>
    <p:tags r:id="rId36"/>
  </p:custDataLst>
  <p:defaultTextStyle>
    <a:defPPr>
      <a:defRPr lang="zh-CN"/>
    </a:defPPr>
    <a:lvl1pPr algn="l" rtl="0" fontAlgn="base">
      <a:spcBef>
        <a:spcPct val="0"/>
      </a:spcBef>
      <a:spcAft>
        <a:spcPct val="0"/>
      </a:spcAft>
      <a:defRPr sz="2200" b="1" kern="1200">
        <a:solidFill>
          <a:schemeClr val="tx1"/>
        </a:solidFill>
        <a:latin typeface="黑体" pitchFamily="49" charset="-122"/>
        <a:ea typeface="宋体" charset="-122"/>
        <a:cs typeface="+mn-cs"/>
      </a:defRPr>
    </a:lvl1pPr>
    <a:lvl2pPr marL="457200" algn="l" rtl="0" fontAlgn="base">
      <a:spcBef>
        <a:spcPct val="0"/>
      </a:spcBef>
      <a:spcAft>
        <a:spcPct val="0"/>
      </a:spcAft>
      <a:defRPr sz="2200" b="1" kern="1200">
        <a:solidFill>
          <a:schemeClr val="tx1"/>
        </a:solidFill>
        <a:latin typeface="黑体" pitchFamily="49" charset="-122"/>
        <a:ea typeface="宋体" charset="-122"/>
        <a:cs typeface="+mn-cs"/>
      </a:defRPr>
    </a:lvl2pPr>
    <a:lvl3pPr marL="914400" algn="l" rtl="0" fontAlgn="base">
      <a:spcBef>
        <a:spcPct val="0"/>
      </a:spcBef>
      <a:spcAft>
        <a:spcPct val="0"/>
      </a:spcAft>
      <a:defRPr sz="22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2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200" b="1" kern="1200">
        <a:solidFill>
          <a:schemeClr val="tx1"/>
        </a:solidFill>
        <a:latin typeface="黑体" pitchFamily="49" charset="-122"/>
        <a:ea typeface="宋体" charset="-122"/>
        <a:cs typeface="+mn-cs"/>
      </a:defRPr>
    </a:lvl5pPr>
    <a:lvl6pPr marL="2286000" algn="l" defTabSz="914400" rtl="0" eaLnBrk="1" latinLnBrk="0" hangingPunct="1">
      <a:defRPr sz="2200" b="1" kern="1200">
        <a:solidFill>
          <a:schemeClr val="tx1"/>
        </a:solidFill>
        <a:latin typeface="黑体" pitchFamily="49" charset="-122"/>
        <a:ea typeface="宋体" charset="-122"/>
        <a:cs typeface="+mn-cs"/>
      </a:defRPr>
    </a:lvl6pPr>
    <a:lvl7pPr marL="2743200" algn="l" defTabSz="914400" rtl="0" eaLnBrk="1" latinLnBrk="0" hangingPunct="1">
      <a:defRPr sz="2200" b="1" kern="1200">
        <a:solidFill>
          <a:schemeClr val="tx1"/>
        </a:solidFill>
        <a:latin typeface="黑体" pitchFamily="49" charset="-122"/>
        <a:ea typeface="宋体" charset="-122"/>
        <a:cs typeface="+mn-cs"/>
      </a:defRPr>
    </a:lvl7pPr>
    <a:lvl8pPr marL="3200400" algn="l" defTabSz="914400" rtl="0" eaLnBrk="1" latinLnBrk="0" hangingPunct="1">
      <a:defRPr sz="2200" b="1" kern="1200">
        <a:solidFill>
          <a:schemeClr val="tx1"/>
        </a:solidFill>
        <a:latin typeface="黑体" pitchFamily="49" charset="-122"/>
        <a:ea typeface="宋体" charset="-122"/>
        <a:cs typeface="+mn-cs"/>
      </a:defRPr>
    </a:lvl8pPr>
    <a:lvl9pPr marL="3657600" algn="l" defTabSz="914400" rtl="0" eaLnBrk="1" latinLnBrk="0" hangingPunct="1">
      <a:defRPr sz="2200" b="1" kern="1200">
        <a:solidFill>
          <a:schemeClr val="tx1"/>
        </a:solidFill>
        <a:latin typeface="黑体" pitchFamily="49" charset="-122"/>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FA"/>
    <a:srgbClr val="FF0000"/>
    <a:srgbClr val="3333FF"/>
    <a:srgbClr val="A50021"/>
    <a:srgbClr val="B9B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8" autoAdjust="0"/>
    <p:restoredTop sz="94660"/>
  </p:normalViewPr>
  <p:slideViewPr>
    <p:cSldViewPr>
      <p:cViewPr varScale="1">
        <p:scale>
          <a:sx n="83" d="100"/>
          <a:sy n="83" d="100"/>
        </p:scale>
        <p:origin x="68" y="180"/>
      </p:cViewPr>
      <p:guideLst>
        <p:guide orient="horz" pos="2160"/>
        <p:guide pos="2880"/>
        <p:guide orient="horz" pos="16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E1448B-1A03-4479-B0F3-4F2762D69860}" type="doc">
      <dgm:prSet loTypeId="urn:microsoft.com/office/officeart/2005/8/layout/bList2" loCatId="list" qsTypeId="urn:microsoft.com/office/officeart/2005/8/quickstyle/simple1" qsCatId="simple" csTypeId="urn:microsoft.com/office/officeart/2005/8/colors/accent2_5" csCatId="accent2" phldr="1"/>
      <dgm:spPr/>
    </dgm:pt>
    <dgm:pt modelId="{FF354973-9CB0-42BB-96D8-0AD56FCD8652}">
      <dgm:prSet phldrT="[文本]"/>
      <dgm:spPr/>
      <dgm:t>
        <a:bodyPr/>
        <a:lstStyle/>
        <a:p>
          <a:r>
            <a:rPr lang="zh-CN" altLang="en-US" dirty="0"/>
            <a:t>目标</a:t>
          </a:r>
        </a:p>
      </dgm:t>
    </dgm:pt>
    <dgm:pt modelId="{99F644BB-CB40-4346-9394-9DEA76810AD7}" type="parTrans" cxnId="{DBFDECFB-67F1-4B5D-B0A3-C03CE655D1DF}">
      <dgm:prSet/>
      <dgm:spPr/>
      <dgm:t>
        <a:bodyPr/>
        <a:lstStyle/>
        <a:p>
          <a:endParaRPr lang="zh-CN" altLang="en-US"/>
        </a:p>
      </dgm:t>
    </dgm:pt>
    <dgm:pt modelId="{D8B37EB2-4C3D-47D0-8DB3-79E4D7D86D3C}" type="sibTrans" cxnId="{DBFDECFB-67F1-4B5D-B0A3-C03CE655D1DF}">
      <dgm:prSet/>
      <dgm:spPr/>
      <dgm:t>
        <a:bodyPr/>
        <a:lstStyle/>
        <a:p>
          <a:endParaRPr lang="zh-CN" altLang="en-US"/>
        </a:p>
      </dgm:t>
    </dgm:pt>
    <dgm:pt modelId="{AC7A1BAF-0C3C-448E-B7F3-B1885672E752}">
      <dgm:prSet/>
      <dgm:spPr/>
      <dgm:t>
        <a:bodyPr/>
        <a:lstStyle/>
        <a:p>
          <a:pPr marL="171450" indent="0"/>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前端开发工程师应掌握以下内容：</a:t>
          </a:r>
        </a:p>
      </dgm:t>
    </dgm:pt>
    <dgm:pt modelId="{68B1767B-8EAB-4B67-AEA8-401D47896470}" type="parTrans" cxnId="{C48C445C-44F2-4892-965F-6586AF5AD4EC}">
      <dgm:prSet/>
      <dgm:spPr/>
      <dgm:t>
        <a:bodyPr/>
        <a:lstStyle/>
        <a:p>
          <a:endParaRPr lang="zh-CN" altLang="en-US"/>
        </a:p>
      </dgm:t>
    </dgm:pt>
    <dgm:pt modelId="{D770A4F2-18DB-4044-B9CD-0383AB5129D0}" type="sibTrans" cxnId="{C48C445C-44F2-4892-965F-6586AF5AD4EC}">
      <dgm:prSet/>
      <dgm:spPr/>
      <dgm:t>
        <a:bodyPr/>
        <a:lstStyle/>
        <a:p>
          <a:endParaRPr lang="zh-CN" altLang="en-US"/>
        </a:p>
      </dgm:t>
    </dgm:pt>
    <dgm:pt modelId="{4A083A1B-80B3-4671-832C-FA7BE2956B35}">
      <dgm:prSet/>
      <dgm:spPr/>
      <dgm:t>
        <a:bodyPr/>
        <a:lstStyle/>
        <a:p>
          <a:pPr marL="0" indent="269875"/>
          <a:r>
            <a:rPr lang="zh-CN" altLang="en-US" dirty="0">
              <a:latin typeface="微软雅黑" pitchFamily="34" charset="-122"/>
              <a:ea typeface="微软雅黑" pitchFamily="34" charset="-122"/>
            </a:rPr>
            <a:t>掌握</a:t>
          </a:r>
          <a:r>
            <a:rPr lang="en-US" altLang="zh-CN" dirty="0">
              <a:latin typeface="微软雅黑" pitchFamily="34" charset="-122"/>
              <a:ea typeface="微软雅黑" pitchFamily="34" charset="-122"/>
            </a:rPr>
            <a:t>CSS </a:t>
          </a:r>
          <a:r>
            <a:rPr lang="zh-CN" altLang="en-US" dirty="0">
              <a:latin typeface="微软雅黑" pitchFamily="34" charset="-122"/>
              <a:ea typeface="微软雅黑" pitchFamily="34" charset="-122"/>
            </a:rPr>
            <a:t>基本语法、选择器分类与声明的结构。</a:t>
          </a:r>
        </a:p>
      </dgm:t>
    </dgm:pt>
    <dgm:pt modelId="{75C8A278-BC12-4B3C-8667-D34007B345BD}" type="parTrans" cxnId="{1BC16AF7-8780-48B4-8726-DAEDC8EC897B}">
      <dgm:prSet/>
      <dgm:spPr/>
      <dgm:t>
        <a:bodyPr/>
        <a:lstStyle/>
        <a:p>
          <a:endParaRPr lang="zh-CN" altLang="en-US"/>
        </a:p>
      </dgm:t>
    </dgm:pt>
    <dgm:pt modelId="{F0C8E3F6-7217-4738-9535-F6938796C90B}" type="sibTrans" cxnId="{1BC16AF7-8780-48B4-8726-DAEDC8EC897B}">
      <dgm:prSet/>
      <dgm:spPr/>
      <dgm:t>
        <a:bodyPr/>
        <a:lstStyle/>
        <a:p>
          <a:endParaRPr lang="zh-CN" altLang="en-US"/>
        </a:p>
      </dgm:t>
    </dgm:pt>
    <dgm:pt modelId="{C8B458FF-A2D0-4A38-B957-1F4F012138E5}">
      <dgm:prSet/>
      <dgm:spPr/>
      <dgm:t>
        <a:bodyPr/>
        <a:lstStyle/>
        <a:p>
          <a:pPr marL="0" indent="269875"/>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掌握</a:t>
          </a:r>
          <a:r>
            <a:rPr lang="en-US" altLang="zh-CN" dirty="0">
              <a:latin typeface="微软雅黑" pitchFamily="34" charset="-122"/>
              <a:ea typeface="微软雅黑" pitchFamily="34" charset="-122"/>
            </a:rPr>
            <a:t>CSS </a:t>
          </a:r>
          <a:r>
            <a:rPr lang="zh-CN" altLang="en-US" dirty="0">
              <a:latin typeface="微软雅黑" pitchFamily="34" charset="-122"/>
              <a:ea typeface="微软雅黑" pitchFamily="34" charset="-122"/>
            </a:rPr>
            <a:t>的定义及引用的方式。</a:t>
          </a:r>
        </a:p>
      </dgm:t>
    </dgm:pt>
    <dgm:pt modelId="{DE7469BA-ABDA-41D3-9B17-7D52593008BC}" type="parTrans" cxnId="{94DBBC3A-61C3-4FB8-9B23-21FBBB3E7806}">
      <dgm:prSet/>
      <dgm:spPr/>
      <dgm:t>
        <a:bodyPr/>
        <a:lstStyle/>
        <a:p>
          <a:endParaRPr lang="zh-CN" altLang="en-US"/>
        </a:p>
      </dgm:t>
    </dgm:pt>
    <dgm:pt modelId="{3DC14C12-606D-4C07-A5A5-F22B6413BD8F}" type="sibTrans" cxnId="{94DBBC3A-61C3-4FB8-9B23-21FBBB3E7806}">
      <dgm:prSet/>
      <dgm:spPr/>
      <dgm:t>
        <a:bodyPr/>
        <a:lstStyle/>
        <a:p>
          <a:endParaRPr lang="zh-CN" altLang="en-US"/>
        </a:p>
      </dgm:t>
    </dgm:pt>
    <dgm:pt modelId="{0AF83548-EE35-4CDF-AD13-58A370D4D8BB}">
      <dgm:prSet/>
      <dgm:spPr/>
      <dgm:t>
        <a:bodyPr/>
        <a:lstStyle/>
        <a:p>
          <a:pPr marL="0" indent="269875"/>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理解</a:t>
          </a:r>
          <a:r>
            <a:rPr lang="en-US" altLang="zh-CN" dirty="0">
              <a:latin typeface="微软雅黑" pitchFamily="34" charset="-122"/>
              <a:ea typeface="微软雅黑" pitchFamily="34" charset="-122"/>
            </a:rPr>
            <a:t>CSS </a:t>
          </a:r>
          <a:r>
            <a:rPr lang="zh-CN" altLang="en-US" dirty="0">
              <a:latin typeface="微软雅黑" pitchFamily="34" charset="-122"/>
              <a:ea typeface="微软雅黑" pitchFamily="34" charset="-122"/>
            </a:rPr>
            <a:t>继承与层叠的含义。</a:t>
          </a:r>
        </a:p>
      </dgm:t>
    </dgm:pt>
    <dgm:pt modelId="{9C001BFB-97A4-4762-9E7D-6FFACF4F4AA6}" type="parTrans" cxnId="{42696A85-80D3-412E-B4B0-8663018912B3}">
      <dgm:prSet/>
      <dgm:spPr/>
      <dgm:t>
        <a:bodyPr/>
        <a:lstStyle/>
        <a:p>
          <a:endParaRPr lang="zh-CN" altLang="en-US"/>
        </a:p>
      </dgm:t>
    </dgm:pt>
    <dgm:pt modelId="{46C3BA6F-8B4C-43A8-9FD6-BF06FC2D92DC}" type="sibTrans" cxnId="{42696A85-80D3-412E-B4B0-8663018912B3}">
      <dgm:prSet/>
      <dgm:spPr/>
      <dgm:t>
        <a:bodyPr/>
        <a:lstStyle/>
        <a:p>
          <a:endParaRPr lang="zh-CN" altLang="en-US"/>
        </a:p>
      </dgm:t>
    </dgm:pt>
    <dgm:pt modelId="{D2049626-2590-489F-BAA5-153EF7C4D3A6}">
      <dgm:prSet/>
      <dgm:spPr/>
      <dgm:t>
        <a:bodyPr/>
        <a:lstStyle/>
        <a:p>
          <a:pPr marL="0" indent="269875"/>
          <a:r>
            <a:rPr lang="zh-CN" altLang="en-US" dirty="0">
              <a:latin typeface="微软雅黑" pitchFamily="34" charset="-122"/>
              <a:ea typeface="微软雅黑" pitchFamily="34" charset="-122"/>
            </a:rPr>
            <a:t>理解</a:t>
          </a:r>
          <a:r>
            <a:rPr lang="en-US" altLang="zh-CN" dirty="0">
              <a:latin typeface="微软雅黑" pitchFamily="34" charset="-122"/>
              <a:ea typeface="微软雅黑" pitchFamily="34" charset="-122"/>
            </a:rPr>
            <a:t>CSS </a:t>
          </a:r>
          <a:r>
            <a:rPr lang="zh-CN" altLang="en-US" dirty="0">
              <a:latin typeface="微软雅黑" pitchFamily="34" charset="-122"/>
              <a:ea typeface="微软雅黑" pitchFamily="34" charset="-122"/>
            </a:rPr>
            <a:t>的概念、特点。</a:t>
          </a:r>
        </a:p>
      </dgm:t>
    </dgm:pt>
    <dgm:pt modelId="{25540C6F-D3B9-444D-AF7B-38410588D551}" type="parTrans" cxnId="{03DB9528-3623-4E5E-BACE-F4CB4FFDC3DB}">
      <dgm:prSet/>
      <dgm:spPr/>
      <dgm:t>
        <a:bodyPr/>
        <a:lstStyle/>
        <a:p>
          <a:endParaRPr lang="zh-CN" altLang="en-US"/>
        </a:p>
      </dgm:t>
    </dgm:pt>
    <dgm:pt modelId="{B1357BF9-2968-4E7F-ACFB-B4ECCEDA3C4F}" type="sibTrans" cxnId="{03DB9528-3623-4E5E-BACE-F4CB4FFDC3DB}">
      <dgm:prSet/>
      <dgm:spPr/>
      <dgm:t>
        <a:bodyPr/>
        <a:lstStyle/>
        <a:p>
          <a:endParaRPr lang="zh-CN" altLang="en-US"/>
        </a:p>
      </dgm:t>
    </dgm:pt>
    <dgm:pt modelId="{0486056F-1192-4DEA-9E70-2F0D9729B113}" type="pres">
      <dgm:prSet presAssocID="{C6E1448B-1A03-4479-B0F3-4F2762D69860}" presName="diagram" presStyleCnt="0">
        <dgm:presLayoutVars>
          <dgm:dir/>
          <dgm:animLvl val="lvl"/>
          <dgm:resizeHandles val="exact"/>
        </dgm:presLayoutVars>
      </dgm:prSet>
      <dgm:spPr/>
    </dgm:pt>
    <dgm:pt modelId="{73FEFC5F-B7BE-433D-8D7D-4CF00E47C603}" type="pres">
      <dgm:prSet presAssocID="{FF354973-9CB0-42BB-96D8-0AD56FCD8652}" presName="compNode" presStyleCnt="0"/>
      <dgm:spPr/>
    </dgm:pt>
    <dgm:pt modelId="{36CB3BAC-1FFC-4992-822C-4CB0237109C7}" type="pres">
      <dgm:prSet presAssocID="{FF354973-9CB0-42BB-96D8-0AD56FCD8652}" presName="childRect" presStyleLbl="bgAcc1" presStyleIdx="0" presStyleCnt="1" custScaleX="150025" custLinFactNeighborX="268" custLinFactNeighborY="-100">
        <dgm:presLayoutVars>
          <dgm:bulletEnabled val="1"/>
        </dgm:presLayoutVars>
      </dgm:prSet>
      <dgm:spPr/>
    </dgm:pt>
    <dgm:pt modelId="{E02E29D1-BDEA-4DD3-99D7-0963FB85DD88}" type="pres">
      <dgm:prSet presAssocID="{FF354973-9CB0-42BB-96D8-0AD56FCD8652}" presName="parentText" presStyleLbl="node1" presStyleIdx="0" presStyleCnt="0">
        <dgm:presLayoutVars>
          <dgm:chMax val="0"/>
          <dgm:bulletEnabled val="1"/>
        </dgm:presLayoutVars>
      </dgm:prSet>
      <dgm:spPr/>
    </dgm:pt>
    <dgm:pt modelId="{86FEEC73-F0DA-4FE9-81AE-8EC4EE5258A2}" type="pres">
      <dgm:prSet presAssocID="{FF354973-9CB0-42BB-96D8-0AD56FCD8652}" presName="parentRect" presStyleLbl="alignNode1" presStyleIdx="0" presStyleCnt="1" custScaleX="146615"/>
      <dgm:spPr/>
    </dgm:pt>
    <dgm:pt modelId="{E181A9BE-5B08-45F5-95F0-D4934F948045}" type="pres">
      <dgm:prSet presAssocID="{FF354973-9CB0-42BB-96D8-0AD56FCD8652}" presName="adorn" presStyleLbl="fgAccFollowNode1" presStyleIdx="0" presStyleCnt="1"/>
      <dgm:spPr>
        <a:blipFill rotWithShape="0">
          <a:blip xmlns:r="http://schemas.openxmlformats.org/officeDocument/2006/relationships" r:embed="rId1"/>
          <a:stretch>
            <a:fillRect/>
          </a:stretch>
        </a:blipFill>
      </dgm:spPr>
    </dgm:pt>
  </dgm:ptLst>
  <dgm:cxnLst>
    <dgm:cxn modelId="{7E2CBE03-834C-44E3-81E3-6A5110A15FE4}" type="presOf" srcId="{C6E1448B-1A03-4479-B0F3-4F2762D69860}" destId="{0486056F-1192-4DEA-9E70-2F0D9729B113}" srcOrd="0" destOrd="0" presId="urn:microsoft.com/office/officeart/2005/8/layout/bList2"/>
    <dgm:cxn modelId="{03DB9528-3623-4E5E-BACE-F4CB4FFDC3DB}" srcId="{FF354973-9CB0-42BB-96D8-0AD56FCD8652}" destId="{D2049626-2590-489F-BAA5-153EF7C4D3A6}" srcOrd="1" destOrd="0" parTransId="{25540C6F-D3B9-444D-AF7B-38410588D551}" sibTransId="{B1357BF9-2968-4E7F-ACFB-B4ECCEDA3C4F}"/>
    <dgm:cxn modelId="{5F1B5134-DC3D-406B-9305-F3DCB5FEA637}" type="presOf" srcId="{D2049626-2590-489F-BAA5-153EF7C4D3A6}" destId="{36CB3BAC-1FFC-4992-822C-4CB0237109C7}" srcOrd="0" destOrd="1" presId="urn:microsoft.com/office/officeart/2005/8/layout/bList2"/>
    <dgm:cxn modelId="{94DBBC3A-61C3-4FB8-9B23-21FBBB3E7806}" srcId="{FF354973-9CB0-42BB-96D8-0AD56FCD8652}" destId="{C8B458FF-A2D0-4A38-B957-1F4F012138E5}" srcOrd="3" destOrd="0" parTransId="{DE7469BA-ABDA-41D3-9B17-7D52593008BC}" sibTransId="{3DC14C12-606D-4C07-A5A5-F22B6413BD8F}"/>
    <dgm:cxn modelId="{C48C445C-44F2-4892-965F-6586AF5AD4EC}" srcId="{FF354973-9CB0-42BB-96D8-0AD56FCD8652}" destId="{AC7A1BAF-0C3C-448E-B7F3-B1885672E752}" srcOrd="0" destOrd="0" parTransId="{68B1767B-8EAB-4B67-AEA8-401D47896470}" sibTransId="{D770A4F2-18DB-4044-B9CD-0383AB5129D0}"/>
    <dgm:cxn modelId="{7C80195D-D99F-40BB-9B9E-55A8F50071E4}" type="presOf" srcId="{FF354973-9CB0-42BB-96D8-0AD56FCD8652}" destId="{86FEEC73-F0DA-4FE9-81AE-8EC4EE5258A2}" srcOrd="1" destOrd="0" presId="urn:microsoft.com/office/officeart/2005/8/layout/bList2"/>
    <dgm:cxn modelId="{91610871-E3EF-488A-8202-17E5C46B4F6C}" type="presOf" srcId="{AC7A1BAF-0C3C-448E-B7F3-B1885672E752}" destId="{36CB3BAC-1FFC-4992-822C-4CB0237109C7}" srcOrd="0" destOrd="0" presId="urn:microsoft.com/office/officeart/2005/8/layout/bList2"/>
    <dgm:cxn modelId="{BB735E53-7CC3-4D8E-BC60-666ACC5A5FDD}" type="presOf" srcId="{C8B458FF-A2D0-4A38-B957-1F4F012138E5}" destId="{36CB3BAC-1FFC-4992-822C-4CB0237109C7}" srcOrd="0" destOrd="3" presId="urn:microsoft.com/office/officeart/2005/8/layout/bList2"/>
    <dgm:cxn modelId="{42696A85-80D3-412E-B4B0-8663018912B3}" srcId="{FF354973-9CB0-42BB-96D8-0AD56FCD8652}" destId="{0AF83548-EE35-4CDF-AD13-58A370D4D8BB}" srcOrd="4" destOrd="0" parTransId="{9C001BFB-97A4-4762-9E7D-6FFACF4F4AA6}" sibTransId="{46C3BA6F-8B4C-43A8-9FD6-BF06FC2D92DC}"/>
    <dgm:cxn modelId="{7790E788-ADD1-4670-9D28-70AB4BF829C5}" type="presOf" srcId="{0AF83548-EE35-4CDF-AD13-58A370D4D8BB}" destId="{36CB3BAC-1FFC-4992-822C-4CB0237109C7}" srcOrd="0" destOrd="4" presId="urn:microsoft.com/office/officeart/2005/8/layout/bList2"/>
    <dgm:cxn modelId="{E8E8F3AB-CBCD-4398-871E-EEBA3C9ECB7E}" type="presOf" srcId="{FF354973-9CB0-42BB-96D8-0AD56FCD8652}" destId="{E02E29D1-BDEA-4DD3-99D7-0963FB85DD88}" srcOrd="0" destOrd="0" presId="urn:microsoft.com/office/officeart/2005/8/layout/bList2"/>
    <dgm:cxn modelId="{FA9D6AED-65F0-445E-B686-672CF50E33E3}" type="presOf" srcId="{4A083A1B-80B3-4671-832C-FA7BE2956B35}" destId="{36CB3BAC-1FFC-4992-822C-4CB0237109C7}" srcOrd="0" destOrd="2" presId="urn:microsoft.com/office/officeart/2005/8/layout/bList2"/>
    <dgm:cxn modelId="{1BC16AF7-8780-48B4-8726-DAEDC8EC897B}" srcId="{FF354973-9CB0-42BB-96D8-0AD56FCD8652}" destId="{4A083A1B-80B3-4671-832C-FA7BE2956B35}" srcOrd="2" destOrd="0" parTransId="{75C8A278-BC12-4B3C-8667-D34007B345BD}" sibTransId="{F0C8E3F6-7217-4738-9535-F6938796C90B}"/>
    <dgm:cxn modelId="{DBFDECFB-67F1-4B5D-B0A3-C03CE655D1DF}" srcId="{C6E1448B-1A03-4479-B0F3-4F2762D69860}" destId="{FF354973-9CB0-42BB-96D8-0AD56FCD8652}" srcOrd="0" destOrd="0" parTransId="{99F644BB-CB40-4346-9394-9DEA76810AD7}" sibTransId="{D8B37EB2-4C3D-47D0-8DB3-79E4D7D86D3C}"/>
    <dgm:cxn modelId="{7CFBA8BA-D0C7-48F1-8337-3F8C04A35856}" type="presParOf" srcId="{0486056F-1192-4DEA-9E70-2F0D9729B113}" destId="{73FEFC5F-B7BE-433D-8D7D-4CF00E47C603}" srcOrd="0" destOrd="0" presId="urn:microsoft.com/office/officeart/2005/8/layout/bList2"/>
    <dgm:cxn modelId="{D6EEE2DA-8F61-4F15-8313-42505259A757}" type="presParOf" srcId="{73FEFC5F-B7BE-433D-8D7D-4CF00E47C603}" destId="{36CB3BAC-1FFC-4992-822C-4CB0237109C7}" srcOrd="0" destOrd="0" presId="urn:microsoft.com/office/officeart/2005/8/layout/bList2"/>
    <dgm:cxn modelId="{C1AD5405-9B95-4DDA-B6B3-3810A909B4D0}" type="presParOf" srcId="{73FEFC5F-B7BE-433D-8D7D-4CF00E47C603}" destId="{E02E29D1-BDEA-4DD3-99D7-0963FB85DD88}" srcOrd="1" destOrd="0" presId="urn:microsoft.com/office/officeart/2005/8/layout/bList2"/>
    <dgm:cxn modelId="{62656BC6-C4AE-4A2D-8F4E-3CB3110AAEBB}" type="presParOf" srcId="{73FEFC5F-B7BE-433D-8D7D-4CF00E47C603}" destId="{86FEEC73-F0DA-4FE9-81AE-8EC4EE5258A2}" srcOrd="2" destOrd="0" presId="urn:microsoft.com/office/officeart/2005/8/layout/bList2"/>
    <dgm:cxn modelId="{71F2F80A-4BE1-42D7-85DF-7846DD2F27BA}" type="presParOf" srcId="{73FEFC5F-B7BE-433D-8D7D-4CF00E47C603}" destId="{E181A9BE-5B08-45F5-95F0-D4934F948045}"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B3BAC-1FFC-4992-822C-4CB0237109C7}">
      <dsp:nvSpPr>
        <dsp:cNvPr id="0" name=""/>
        <dsp:cNvSpPr/>
      </dsp:nvSpPr>
      <dsp:spPr>
        <a:xfrm>
          <a:off x="551985" y="0"/>
          <a:ext cx="5009927" cy="2492788"/>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0" algn="l" defTabSz="755650">
            <a:lnSpc>
              <a:spcPct val="90000"/>
            </a:lnSpc>
            <a:spcBef>
              <a:spcPct val="0"/>
            </a:spcBef>
            <a:spcAft>
              <a:spcPct val="15000"/>
            </a:spcAft>
            <a:buChar char="•"/>
          </a:pPr>
          <a:r>
            <a:rPr lang="en-US" altLang="zh-CN" sz="1700" kern="1200" dirty="0">
              <a:latin typeface="微软雅黑" pitchFamily="34" charset="-122"/>
              <a:ea typeface="微软雅黑" pitchFamily="34" charset="-122"/>
            </a:rPr>
            <a:t>Web </a:t>
          </a:r>
          <a:r>
            <a:rPr lang="zh-CN" altLang="en-US" sz="1700" kern="1200" dirty="0">
              <a:latin typeface="微软雅黑" pitchFamily="34" charset="-122"/>
              <a:ea typeface="微软雅黑" pitchFamily="34" charset="-122"/>
            </a:rPr>
            <a:t>前端开发工程师应掌握以下内容：</a:t>
          </a:r>
        </a:p>
        <a:p>
          <a:pPr marL="0" lvl="1" indent="269875" algn="l" defTabSz="755650">
            <a:lnSpc>
              <a:spcPct val="90000"/>
            </a:lnSpc>
            <a:spcBef>
              <a:spcPct val="0"/>
            </a:spcBef>
            <a:spcAft>
              <a:spcPct val="15000"/>
            </a:spcAft>
            <a:buChar char="•"/>
          </a:pPr>
          <a:r>
            <a:rPr lang="zh-CN" altLang="en-US" sz="1700" kern="1200" dirty="0">
              <a:latin typeface="微软雅黑" pitchFamily="34" charset="-122"/>
              <a:ea typeface="微软雅黑" pitchFamily="34" charset="-122"/>
            </a:rPr>
            <a:t>理解</a:t>
          </a:r>
          <a:r>
            <a:rPr lang="en-US" altLang="zh-CN" sz="1700" kern="1200" dirty="0">
              <a:latin typeface="微软雅黑" pitchFamily="34" charset="-122"/>
              <a:ea typeface="微软雅黑" pitchFamily="34" charset="-122"/>
            </a:rPr>
            <a:t>CSS </a:t>
          </a:r>
          <a:r>
            <a:rPr lang="zh-CN" altLang="en-US" sz="1700" kern="1200" dirty="0">
              <a:latin typeface="微软雅黑" pitchFamily="34" charset="-122"/>
              <a:ea typeface="微软雅黑" pitchFamily="34" charset="-122"/>
            </a:rPr>
            <a:t>的概念、特点。</a:t>
          </a:r>
        </a:p>
        <a:p>
          <a:pPr marL="0" lvl="1" indent="269875" algn="l" defTabSz="755650">
            <a:lnSpc>
              <a:spcPct val="90000"/>
            </a:lnSpc>
            <a:spcBef>
              <a:spcPct val="0"/>
            </a:spcBef>
            <a:spcAft>
              <a:spcPct val="15000"/>
            </a:spcAft>
            <a:buChar char="•"/>
          </a:pPr>
          <a:r>
            <a:rPr lang="zh-CN" altLang="en-US" sz="1700" kern="1200" dirty="0">
              <a:latin typeface="微软雅黑" pitchFamily="34" charset="-122"/>
              <a:ea typeface="微软雅黑" pitchFamily="34" charset="-122"/>
            </a:rPr>
            <a:t>掌握</a:t>
          </a:r>
          <a:r>
            <a:rPr lang="en-US" altLang="zh-CN" sz="1700" kern="1200" dirty="0">
              <a:latin typeface="微软雅黑" pitchFamily="34" charset="-122"/>
              <a:ea typeface="微软雅黑" pitchFamily="34" charset="-122"/>
            </a:rPr>
            <a:t>CSS </a:t>
          </a:r>
          <a:r>
            <a:rPr lang="zh-CN" altLang="en-US" sz="1700" kern="1200" dirty="0">
              <a:latin typeface="微软雅黑" pitchFamily="34" charset="-122"/>
              <a:ea typeface="微软雅黑" pitchFamily="34" charset="-122"/>
            </a:rPr>
            <a:t>基本语法、选择器分类与声明的结构。</a:t>
          </a:r>
        </a:p>
        <a:p>
          <a:pPr marL="0" lvl="1" indent="269875" algn="l" defTabSz="755650">
            <a:lnSpc>
              <a:spcPct val="90000"/>
            </a:lnSpc>
            <a:spcBef>
              <a:spcPct val="0"/>
            </a:spcBef>
            <a:spcAft>
              <a:spcPct val="15000"/>
            </a:spcAft>
            <a:buChar char="•"/>
          </a:pPr>
          <a:r>
            <a:rPr lang="en-US" altLang="zh-CN" sz="1700" kern="1200" dirty="0">
              <a:latin typeface="微软雅黑" pitchFamily="34" charset="-122"/>
              <a:ea typeface="微软雅黑" pitchFamily="34" charset="-122"/>
            </a:rPr>
            <a:t> </a:t>
          </a:r>
          <a:r>
            <a:rPr lang="zh-CN" altLang="en-US" sz="1700" kern="1200" dirty="0">
              <a:latin typeface="微软雅黑" pitchFamily="34" charset="-122"/>
              <a:ea typeface="微软雅黑" pitchFamily="34" charset="-122"/>
            </a:rPr>
            <a:t>掌握</a:t>
          </a:r>
          <a:r>
            <a:rPr lang="en-US" altLang="zh-CN" sz="1700" kern="1200" dirty="0">
              <a:latin typeface="微软雅黑" pitchFamily="34" charset="-122"/>
              <a:ea typeface="微软雅黑" pitchFamily="34" charset="-122"/>
            </a:rPr>
            <a:t>CSS </a:t>
          </a:r>
          <a:r>
            <a:rPr lang="zh-CN" altLang="en-US" sz="1700" kern="1200" dirty="0">
              <a:latin typeface="微软雅黑" pitchFamily="34" charset="-122"/>
              <a:ea typeface="微软雅黑" pitchFamily="34" charset="-122"/>
            </a:rPr>
            <a:t>的定义及引用的方式。</a:t>
          </a:r>
        </a:p>
        <a:p>
          <a:pPr marL="0" lvl="1" indent="269875" algn="l" defTabSz="755650">
            <a:lnSpc>
              <a:spcPct val="90000"/>
            </a:lnSpc>
            <a:spcBef>
              <a:spcPct val="0"/>
            </a:spcBef>
            <a:spcAft>
              <a:spcPct val="15000"/>
            </a:spcAft>
            <a:buChar char="•"/>
          </a:pPr>
          <a:r>
            <a:rPr lang="en-US" altLang="zh-CN" sz="1700" kern="1200" dirty="0">
              <a:latin typeface="微软雅黑" pitchFamily="34" charset="-122"/>
              <a:ea typeface="微软雅黑" pitchFamily="34" charset="-122"/>
            </a:rPr>
            <a:t> </a:t>
          </a:r>
          <a:r>
            <a:rPr lang="zh-CN" altLang="en-US" sz="1700" kern="1200" dirty="0">
              <a:latin typeface="微软雅黑" pitchFamily="34" charset="-122"/>
              <a:ea typeface="微软雅黑" pitchFamily="34" charset="-122"/>
            </a:rPr>
            <a:t>理解</a:t>
          </a:r>
          <a:r>
            <a:rPr lang="en-US" altLang="zh-CN" sz="1700" kern="1200" dirty="0">
              <a:latin typeface="微软雅黑" pitchFamily="34" charset="-122"/>
              <a:ea typeface="微软雅黑" pitchFamily="34" charset="-122"/>
            </a:rPr>
            <a:t>CSS </a:t>
          </a:r>
          <a:r>
            <a:rPr lang="zh-CN" altLang="en-US" sz="1700" kern="1200" dirty="0">
              <a:latin typeface="微软雅黑" pitchFamily="34" charset="-122"/>
              <a:ea typeface="微软雅黑" pitchFamily="34" charset="-122"/>
            </a:rPr>
            <a:t>继承与层叠的含义。</a:t>
          </a:r>
        </a:p>
      </dsp:txBody>
      <dsp:txXfrm>
        <a:off x="610394" y="58409"/>
        <a:ext cx="4893109" cy="2434379"/>
      </dsp:txXfrm>
    </dsp:sp>
    <dsp:sp modelId="{86FEEC73-F0DA-4FE9-81AE-8EC4EE5258A2}">
      <dsp:nvSpPr>
        <dsp:cNvPr id="0" name=""/>
        <dsp:cNvSpPr/>
      </dsp:nvSpPr>
      <dsp:spPr>
        <a:xfrm>
          <a:off x="599972" y="2494569"/>
          <a:ext cx="4896054" cy="1071898"/>
        </a:xfrm>
        <a:prstGeom prst="rect">
          <a:avLst/>
        </a:prstGeom>
        <a:solidFill>
          <a:schemeClr val="accent2">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0" rIns="67310" bIns="0" numCol="1" spcCol="1270" anchor="ctr" anchorCtr="0">
          <a:noAutofit/>
        </a:bodyPr>
        <a:lstStyle/>
        <a:p>
          <a:pPr marL="0" lvl="0" indent="0" algn="l" defTabSz="2355850">
            <a:lnSpc>
              <a:spcPct val="90000"/>
            </a:lnSpc>
            <a:spcBef>
              <a:spcPct val="0"/>
            </a:spcBef>
            <a:spcAft>
              <a:spcPct val="35000"/>
            </a:spcAft>
            <a:buNone/>
          </a:pPr>
          <a:r>
            <a:rPr lang="zh-CN" altLang="en-US" sz="5300" kern="1200" dirty="0"/>
            <a:t>目标</a:t>
          </a:r>
        </a:p>
      </dsp:txBody>
      <dsp:txXfrm>
        <a:off x="599972" y="2494569"/>
        <a:ext cx="3447925" cy="1071898"/>
      </dsp:txXfrm>
    </dsp:sp>
    <dsp:sp modelId="{E181A9BE-5B08-45F5-95F0-D4934F948045}">
      <dsp:nvSpPr>
        <dsp:cNvPr id="0" name=""/>
        <dsp:cNvSpPr/>
      </dsp:nvSpPr>
      <dsp:spPr>
        <a:xfrm>
          <a:off x="3824455" y="2664830"/>
          <a:ext cx="1168788" cy="1168788"/>
        </a:xfrm>
        <a:prstGeom prst="ellipse">
          <a:avLst/>
        </a:prstGeom>
        <a:blipFill rotWithShape="0">
          <a:blip xmlns:r="http://schemas.openxmlformats.org/officeDocument/2006/relationships" r:embed="rId1"/>
          <a:stretch>
            <a:fillRect/>
          </a:stretch>
        </a:blip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pPr>
              <a:defRPr/>
            </a:pPr>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pPr>
              <a:defRPr/>
            </a:pPr>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pPr>
              <a:defRPr/>
            </a:pPr>
            <a:fld id="{E154B777-DBE6-4BDE-8C6D-A4DD032C761F}" type="slidenum">
              <a:rPr lang="en-US" altLang="zh-CN"/>
              <a:pPr>
                <a:defRPr/>
              </a:pPr>
              <a:t>‹#›</a:t>
            </a:fld>
            <a:endParaRPr lang="en-US" altLang="zh-CN"/>
          </a:p>
        </p:txBody>
      </p:sp>
    </p:spTree>
    <p:extLst>
      <p:ext uri="{BB962C8B-B14F-4D97-AF65-F5344CB8AC3E}">
        <p14:creationId xmlns:p14="http://schemas.microsoft.com/office/powerpoint/2010/main" val="29059867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a:xfrm>
            <a:off x="381000" y="685800"/>
            <a:ext cx="6096000" cy="3429000"/>
          </a:xfrm>
          <a:ln/>
        </p:spPr>
      </p:sp>
      <p:sp>
        <p:nvSpPr>
          <p:cNvPr id="17410"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17411" name="灯片编号占位符 3"/>
          <p:cNvSpPr>
            <a:spLocks noGrp="1"/>
          </p:cNvSpPr>
          <p:nvPr>
            <p:ph type="sldNum" sz="quarter" idx="5"/>
          </p:nvPr>
        </p:nvSpPr>
        <p:spPr>
          <a:noFill/>
        </p:spPr>
        <p:txBody>
          <a:bodyPr/>
          <a:lstStyle/>
          <a:p>
            <a:fld id="{F8A3098F-5B09-410B-B58C-3F13E186677D}" type="slidenum">
              <a:rPr lang="en-US" altLang="zh-CN" smtClean="0">
                <a:ea typeface="宋体" charset="-122"/>
              </a:rPr>
              <a:pPr/>
              <a:t>3</a:t>
            </a:fld>
            <a:endParaRPr lang="en-US" altLang="zh-CN">
              <a:ea typeface="宋体" charset="-122"/>
            </a:endParaRPr>
          </a:p>
        </p:txBody>
      </p:sp>
    </p:spTree>
    <p:extLst>
      <p:ext uri="{BB962C8B-B14F-4D97-AF65-F5344CB8AC3E}">
        <p14:creationId xmlns:p14="http://schemas.microsoft.com/office/powerpoint/2010/main" val="2664995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a:xfrm>
            <a:off x="381000" y="685800"/>
            <a:ext cx="6096000" cy="3429000"/>
          </a:xfrm>
          <a:ln/>
        </p:spPr>
      </p:sp>
      <p:sp>
        <p:nvSpPr>
          <p:cNvPr id="17410"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17411" name="灯片编号占位符 3"/>
          <p:cNvSpPr>
            <a:spLocks noGrp="1"/>
          </p:cNvSpPr>
          <p:nvPr>
            <p:ph type="sldNum" sz="quarter" idx="5"/>
          </p:nvPr>
        </p:nvSpPr>
        <p:spPr>
          <a:noFill/>
        </p:spPr>
        <p:txBody>
          <a:bodyPr/>
          <a:lstStyle/>
          <a:p>
            <a:fld id="{F8A3098F-5B09-410B-B58C-3F13E186677D}" type="slidenum">
              <a:rPr lang="en-US" altLang="zh-CN" smtClean="0">
                <a:ea typeface="宋体" charset="-122"/>
              </a:rPr>
              <a:pPr/>
              <a:t>4</a:t>
            </a:fld>
            <a:endParaRPr lang="en-US" altLang="zh-CN">
              <a:ea typeface="宋体" charset="-122"/>
            </a:endParaRPr>
          </a:p>
        </p:txBody>
      </p:sp>
    </p:spTree>
    <p:extLst>
      <p:ext uri="{BB962C8B-B14F-4D97-AF65-F5344CB8AC3E}">
        <p14:creationId xmlns:p14="http://schemas.microsoft.com/office/powerpoint/2010/main" val="358192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a:xfrm>
            <a:off x="381000" y="685800"/>
            <a:ext cx="6096000" cy="3429000"/>
          </a:xfrm>
          <a:ln/>
        </p:spPr>
      </p:sp>
      <p:sp>
        <p:nvSpPr>
          <p:cNvPr id="17410" name="备注占位符 2"/>
          <p:cNvSpPr>
            <a:spLocks noGrp="1"/>
          </p:cNvSpPr>
          <p:nvPr>
            <p:ph type="body" idx="1"/>
          </p:nvPr>
        </p:nvSpPr>
        <p:spPr>
          <a:noFill/>
          <a:ln/>
        </p:spPr>
        <p:txBody>
          <a:bodyPr/>
          <a:lstStyle/>
          <a:p>
            <a:pPr eaLnBrk="1" hangingPunct="1"/>
            <a:endParaRPr lang="zh-CN" altLang="en-US">
              <a:ea typeface="宋体" charset="-122"/>
            </a:endParaRPr>
          </a:p>
        </p:txBody>
      </p:sp>
      <p:sp>
        <p:nvSpPr>
          <p:cNvPr id="17411" name="灯片编号占位符 3"/>
          <p:cNvSpPr>
            <a:spLocks noGrp="1"/>
          </p:cNvSpPr>
          <p:nvPr>
            <p:ph type="sldNum" sz="quarter" idx="5"/>
          </p:nvPr>
        </p:nvSpPr>
        <p:spPr>
          <a:noFill/>
        </p:spPr>
        <p:txBody>
          <a:bodyPr/>
          <a:lstStyle/>
          <a:p>
            <a:fld id="{F8A3098F-5B09-410B-B58C-3F13E186677D}" type="slidenum">
              <a:rPr lang="en-US" altLang="zh-CN" smtClean="0">
                <a:ea typeface="宋体" charset="-122"/>
              </a:rPr>
              <a:pPr/>
              <a:t>5</a:t>
            </a:fld>
            <a:endParaRPr lang="en-US" altLang="zh-CN">
              <a:ea typeface="宋体" charset="-122"/>
            </a:endParaRPr>
          </a:p>
        </p:txBody>
      </p:sp>
    </p:spTree>
    <p:extLst>
      <p:ext uri="{BB962C8B-B14F-4D97-AF65-F5344CB8AC3E}">
        <p14:creationId xmlns:p14="http://schemas.microsoft.com/office/powerpoint/2010/main" val="198111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154B777-DBE6-4BDE-8C6D-A4DD032C761F}" type="slidenum">
              <a:rPr lang="en-US" altLang="zh-CN" smtClean="0"/>
              <a:pPr>
                <a:defRPr/>
              </a:pPr>
              <a:t>10</a:t>
            </a:fld>
            <a:endParaRPr lang="en-US" altLang="zh-CN"/>
          </a:p>
        </p:txBody>
      </p:sp>
    </p:spTree>
    <p:extLst>
      <p:ext uri="{BB962C8B-B14F-4D97-AF65-F5344CB8AC3E}">
        <p14:creationId xmlns:p14="http://schemas.microsoft.com/office/powerpoint/2010/main" val="1270202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154B777-DBE6-4BDE-8C6D-A4DD032C761F}" type="slidenum">
              <a:rPr lang="en-US" altLang="zh-CN" smtClean="0"/>
              <a:pPr>
                <a:defRPr/>
              </a:pPr>
              <a:t>11</a:t>
            </a:fld>
            <a:endParaRPr lang="en-US" altLang="zh-CN"/>
          </a:p>
        </p:txBody>
      </p:sp>
    </p:spTree>
    <p:extLst>
      <p:ext uri="{BB962C8B-B14F-4D97-AF65-F5344CB8AC3E}">
        <p14:creationId xmlns:p14="http://schemas.microsoft.com/office/powerpoint/2010/main" val="249223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154B777-DBE6-4BDE-8C6D-A4DD032C761F}" type="slidenum">
              <a:rPr lang="en-US" altLang="zh-CN" smtClean="0"/>
              <a:pPr>
                <a:defRPr/>
              </a:pPr>
              <a:t>12</a:t>
            </a:fld>
            <a:endParaRPr lang="en-US" altLang="zh-CN"/>
          </a:p>
        </p:txBody>
      </p:sp>
    </p:spTree>
    <p:extLst>
      <p:ext uri="{BB962C8B-B14F-4D97-AF65-F5344CB8AC3E}">
        <p14:creationId xmlns:p14="http://schemas.microsoft.com/office/powerpoint/2010/main" val="3092939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3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37930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1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64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646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8332" y="73819"/>
            <a:ext cx="2089151" cy="45291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80" y="73819"/>
            <a:ext cx="6115051" cy="45291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289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89019" y="73827"/>
            <a:ext cx="7761287" cy="567929"/>
          </a:xfrm>
        </p:spPr>
        <p:txBody>
          <a:bodyPr/>
          <a:lstStyle/>
          <a:p>
            <a:r>
              <a:rPr lang="zh-CN" altLang="en-US"/>
              <a:t>单击此处编辑母版标题样式</a:t>
            </a:r>
          </a:p>
        </p:txBody>
      </p:sp>
      <p:sp>
        <p:nvSpPr>
          <p:cNvPr id="3" name="文本占位符 2"/>
          <p:cNvSpPr>
            <a:spLocks noGrp="1"/>
          </p:cNvSpPr>
          <p:nvPr>
            <p:ph type="body" sz="half" idx="1"/>
          </p:nvPr>
        </p:nvSpPr>
        <p:spPr>
          <a:xfrm>
            <a:off x="650875" y="810817"/>
            <a:ext cx="4102100" cy="379214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5375" y="810817"/>
            <a:ext cx="4102100" cy="379214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001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89019" y="73820"/>
            <a:ext cx="7761287" cy="567929"/>
          </a:xfrm>
        </p:spPr>
        <p:txBody>
          <a:bodyPr/>
          <a:lstStyle/>
          <a:p>
            <a:r>
              <a:rPr lang="zh-CN" altLang="en-US"/>
              <a:t>单击此处编辑母版标题样式</a:t>
            </a:r>
          </a:p>
        </p:txBody>
      </p:sp>
      <p:sp>
        <p:nvSpPr>
          <p:cNvPr id="3" name="表格占位符 2"/>
          <p:cNvSpPr>
            <a:spLocks noGrp="1"/>
          </p:cNvSpPr>
          <p:nvPr>
            <p:ph type="tbl" idx="1"/>
          </p:nvPr>
        </p:nvSpPr>
        <p:spPr>
          <a:xfrm>
            <a:off x="650875" y="810817"/>
            <a:ext cx="8356600" cy="379214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306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9"/>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8"/>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78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53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29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5133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070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7381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62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9" y="204790"/>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7" y="204799"/>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1168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89017" y="73823"/>
            <a:ext cx="7761287" cy="567929"/>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endParaRPr lang="zh-CN" altLang="zh-CN" dirty="0"/>
          </a:p>
        </p:txBody>
      </p:sp>
      <p:sp>
        <p:nvSpPr>
          <p:cNvPr id="30723" name="Rectangle 3"/>
          <p:cNvSpPr>
            <a:spLocks noChangeArrowheads="1"/>
          </p:cNvSpPr>
          <p:nvPr/>
        </p:nvSpPr>
        <p:spPr bwMode="auto">
          <a:xfrm>
            <a:off x="4876801" y="4781550"/>
            <a:ext cx="3009900" cy="274434"/>
          </a:xfrm>
          <a:prstGeom prst="rect">
            <a:avLst/>
          </a:prstGeom>
          <a:noFill/>
          <a:ln w="12700">
            <a:noFill/>
            <a:miter lim="800000"/>
            <a:headEnd/>
            <a:tailEnd/>
          </a:ln>
          <a:effectLst/>
        </p:spPr>
        <p:txBody>
          <a:bodyPr lIns="90488" tIns="44450" rIns="90488" bIns="44450">
            <a:spAutoFit/>
          </a:bodyPr>
          <a:lstStyle/>
          <a:p>
            <a:pPr>
              <a:lnSpc>
                <a:spcPct val="100000"/>
              </a:lnSpc>
              <a:spcBef>
                <a:spcPct val="0"/>
              </a:spcBef>
              <a:buClrTx/>
              <a:buSzTx/>
              <a:buFontTx/>
              <a:buNone/>
              <a:defRPr/>
            </a:pPr>
            <a:r>
              <a:rPr lang="zh-CN" altLang="en-GB" sz="1200" dirty="0">
                <a:latin typeface="微软雅黑" pitchFamily="34" charset="-122"/>
                <a:ea typeface="微软雅黑" pitchFamily="34" charset="-122"/>
              </a:rPr>
              <a:t>第</a:t>
            </a:r>
            <a:r>
              <a:rPr lang="en-GB" altLang="zh-CN" sz="1200" dirty="0">
                <a:latin typeface="微软雅黑" pitchFamily="34" charset="-122"/>
                <a:ea typeface="微软雅黑" pitchFamily="34" charset="-122"/>
              </a:rPr>
              <a:t>7</a:t>
            </a:r>
            <a:r>
              <a:rPr lang="zh-CN" altLang="en-GB" sz="1200" dirty="0">
                <a:latin typeface="微软雅黑" pitchFamily="34" charset="-122"/>
                <a:ea typeface="微软雅黑" pitchFamily="34" charset="-122"/>
              </a:rPr>
              <a:t>章   </a:t>
            </a:r>
            <a:r>
              <a:rPr lang="en-US" altLang="zh-CN" sz="1200" b="1" kern="1200" dirty="0">
                <a:solidFill>
                  <a:schemeClr val="tx1"/>
                </a:solidFill>
                <a:latin typeface="微软雅黑" pitchFamily="34" charset="-122"/>
                <a:ea typeface="微软雅黑" pitchFamily="34" charset="-122"/>
                <a:cs typeface="+mn-cs"/>
              </a:rPr>
              <a:t>CSS</a:t>
            </a:r>
            <a:r>
              <a:rPr lang="zh-CN" altLang="en-US" sz="1200" b="1" kern="1200" dirty="0">
                <a:solidFill>
                  <a:schemeClr val="tx1"/>
                </a:solidFill>
                <a:latin typeface="微软雅黑" pitchFamily="34" charset="-122"/>
                <a:ea typeface="微软雅黑" pitchFamily="34" charset="-122"/>
                <a:cs typeface="+mn-cs"/>
              </a:rPr>
              <a:t>基础</a:t>
            </a:r>
            <a:endParaRPr lang="zh-CN" altLang="en-GB" sz="1200" b="1" kern="1200" dirty="0">
              <a:solidFill>
                <a:schemeClr val="tx1"/>
              </a:solidFill>
              <a:latin typeface="微软雅黑" pitchFamily="34" charset="-122"/>
              <a:ea typeface="微软雅黑" pitchFamily="34" charset="-122"/>
              <a:cs typeface="+mn-cs"/>
            </a:endParaRPr>
          </a:p>
        </p:txBody>
      </p:sp>
      <p:sp>
        <p:nvSpPr>
          <p:cNvPr id="30724" name="Rectangle 4"/>
          <p:cNvSpPr>
            <a:spLocks noChangeArrowheads="1"/>
          </p:cNvSpPr>
          <p:nvPr/>
        </p:nvSpPr>
        <p:spPr bwMode="auto">
          <a:xfrm>
            <a:off x="7924800" y="4781550"/>
            <a:ext cx="1143000" cy="274434"/>
          </a:xfrm>
          <a:prstGeom prst="rect">
            <a:avLst/>
          </a:prstGeom>
          <a:noFill/>
          <a:ln w="12700">
            <a:noFill/>
            <a:miter lim="800000"/>
            <a:headEnd/>
            <a:tailEnd/>
          </a:ln>
          <a:effectLst/>
        </p:spPr>
        <p:txBody>
          <a:bodyPr wrap="square" lIns="90488" tIns="44450" rIns="90488" bIns="44450">
            <a:spAutoFit/>
          </a:bodyPr>
          <a:lstStyle/>
          <a:p>
            <a:pPr algn="r">
              <a:lnSpc>
                <a:spcPct val="100000"/>
              </a:lnSpc>
              <a:spcBef>
                <a:spcPct val="0"/>
              </a:spcBef>
              <a:buClrTx/>
              <a:buSzTx/>
              <a:buFontTx/>
              <a:buNone/>
              <a:defRPr/>
            </a:pPr>
            <a:r>
              <a:rPr lang="en-GB" altLang="zh-CN" sz="1200" dirty="0">
                <a:latin typeface="Arial" charset="0"/>
                <a:ea typeface="宋体" pitchFamily="2" charset="-122"/>
              </a:rPr>
              <a:t>Page:   </a:t>
            </a:r>
            <a:fld id="{8160BF45-1FD0-4327-9BF6-F81702477888}" type="slidenum">
              <a:rPr lang="en-GB" altLang="zh-CN" sz="1200">
                <a:latin typeface="Arial" charset="0"/>
                <a:ea typeface="宋体" pitchFamily="2" charset="-122"/>
              </a:rPr>
              <a:pPr algn="r">
                <a:lnSpc>
                  <a:spcPct val="100000"/>
                </a:lnSpc>
                <a:spcBef>
                  <a:spcPct val="0"/>
                </a:spcBef>
                <a:buClrTx/>
                <a:buSzTx/>
                <a:buFontTx/>
                <a:buNone/>
                <a:defRPr/>
              </a:pPr>
              <a:t>‹#›</a:t>
            </a:fld>
            <a:endParaRPr lang="en-GB" altLang="zh-CN" sz="1200" i="1" dirty="0">
              <a:latin typeface="Arial" charset="0"/>
              <a:ea typeface="宋体" pitchFamily="2" charset="-122"/>
            </a:endParaRPr>
          </a:p>
        </p:txBody>
      </p:sp>
      <p:sp>
        <p:nvSpPr>
          <p:cNvPr id="1030" name="Rectangle 6"/>
          <p:cNvSpPr>
            <a:spLocks noGrp="1" noChangeArrowheads="1"/>
          </p:cNvSpPr>
          <p:nvPr>
            <p:ph type="body" idx="1"/>
          </p:nvPr>
        </p:nvSpPr>
        <p:spPr bwMode="auto">
          <a:xfrm>
            <a:off x="685800" y="819151"/>
            <a:ext cx="8356600" cy="38100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r>
              <a:rPr lang="en-GB" altLang="zh-CN" dirty="0"/>
              <a:t>Click to edit Master text styles</a:t>
            </a:r>
          </a:p>
          <a:p>
            <a:pPr lvl="1"/>
            <a:r>
              <a:rPr lang="en-GB" altLang="zh-CN" dirty="0"/>
              <a:t>Second level</a:t>
            </a:r>
          </a:p>
          <a:p>
            <a:pPr lvl="2"/>
            <a:r>
              <a:rPr lang="en-GB" altLang="zh-CN" dirty="0"/>
              <a:t>Third level</a:t>
            </a:r>
          </a:p>
        </p:txBody>
      </p:sp>
      <p:sp>
        <p:nvSpPr>
          <p:cNvPr id="30727" name="Rectangle 7"/>
          <p:cNvSpPr>
            <a:spLocks noChangeArrowheads="1"/>
          </p:cNvSpPr>
          <p:nvPr/>
        </p:nvSpPr>
        <p:spPr bwMode="auto">
          <a:xfrm>
            <a:off x="3" y="0"/>
            <a:ext cx="515939" cy="5143500"/>
          </a:xfrm>
          <a:prstGeom prst="rect">
            <a:avLst/>
          </a:prstGeom>
          <a:solidFill>
            <a:srgbClr val="0000FA"/>
          </a:solidFill>
          <a:ln w="12700">
            <a:solidFill>
              <a:schemeClr val="tx1"/>
            </a:solidFill>
            <a:miter lim="800000"/>
            <a:headEnd/>
            <a:tailEnd/>
          </a:ln>
          <a:effectLst/>
        </p:spPr>
        <p:txBody>
          <a:bodyPr wrap="none" anchor="ctr"/>
          <a:lstStyle/>
          <a:p>
            <a:pPr>
              <a:defRPr/>
            </a:pPr>
            <a:endParaRPr lang="zh-CN" altLang="en-US" dirty="0">
              <a:ln>
                <a:solidFill>
                  <a:srgbClr val="00B0F0"/>
                </a:solidFill>
              </a:ln>
              <a:solidFill>
                <a:srgbClr val="00B050"/>
              </a:solidFill>
            </a:endParaRPr>
          </a:p>
        </p:txBody>
      </p:sp>
      <p:sp>
        <p:nvSpPr>
          <p:cNvPr id="30730" name="Rectangle 10"/>
          <p:cNvSpPr>
            <a:spLocks noChangeArrowheads="1"/>
          </p:cNvSpPr>
          <p:nvPr userDrawn="1"/>
        </p:nvSpPr>
        <p:spPr bwMode="auto">
          <a:xfrm>
            <a:off x="609600" y="4781557"/>
            <a:ext cx="3962400" cy="320601"/>
          </a:xfrm>
          <a:prstGeom prst="rect">
            <a:avLst/>
          </a:prstGeom>
          <a:noFill/>
          <a:ln w="12700">
            <a:noFill/>
            <a:miter lim="800000"/>
            <a:headEnd/>
            <a:tailEnd/>
          </a:ln>
          <a:effectLst/>
        </p:spPr>
        <p:txBody>
          <a:bodyPr wrap="square" lIns="90488" tIns="44450" rIns="90488" bIns="44450">
            <a:spAutoFit/>
          </a:bodyPr>
          <a:lstStyle/>
          <a:p>
            <a:pPr>
              <a:lnSpc>
                <a:spcPts val="1800"/>
              </a:lnSpc>
              <a:spcBef>
                <a:spcPct val="0"/>
              </a:spcBef>
              <a:buClrTx/>
              <a:buSzTx/>
              <a:buFontTx/>
              <a:buNone/>
              <a:defRPr/>
            </a:pPr>
            <a:r>
              <a:rPr lang="zh-CN" altLang="en-US" sz="1200" dirty="0">
                <a:solidFill>
                  <a:srgbClr val="0000FA"/>
                </a:solidFill>
                <a:latin typeface="微软雅黑" pitchFamily="34" charset="-122"/>
                <a:ea typeface="微软雅黑" pitchFamily="34" charset="-122"/>
              </a:rPr>
              <a:t>教育部高等学校软件工程专业教学指导委员会</a:t>
            </a:r>
            <a:r>
              <a:rPr lang="zh-CN" altLang="en-US" sz="1200" b="1" dirty="0">
                <a:solidFill>
                  <a:srgbClr val="0000FA"/>
                </a:solidFill>
                <a:latin typeface="微软雅黑" pitchFamily="34" charset="-122"/>
                <a:ea typeface="微软雅黑" pitchFamily="34" charset="-122"/>
              </a:rPr>
              <a:t>规划</a:t>
            </a:r>
            <a:r>
              <a:rPr lang="zh-CN" altLang="en-US" sz="1200" dirty="0">
                <a:solidFill>
                  <a:srgbClr val="0000FA"/>
                </a:solidFill>
                <a:latin typeface="微软雅黑" pitchFamily="34" charset="-122"/>
                <a:ea typeface="微软雅黑" pitchFamily="34" charset="-122"/>
              </a:rPr>
              <a:t>教材</a:t>
            </a:r>
            <a:r>
              <a:rPr lang="zh-CN" altLang="en-US" sz="2000" baseline="0" dirty="0">
                <a:solidFill>
                  <a:srgbClr val="0000FA"/>
                </a:solidFill>
                <a:latin typeface="微软雅黑" pitchFamily="34" charset="-122"/>
                <a:ea typeface="微软雅黑" pitchFamily="34" charset="-122"/>
              </a:rPr>
              <a:t> </a:t>
            </a:r>
            <a:endParaRPr lang="zh-CN" altLang="en-GB" sz="2000" dirty="0">
              <a:solidFill>
                <a:srgbClr val="0000FA"/>
              </a:solidFill>
              <a:latin typeface="微软雅黑" pitchFamily="34" charset="-122"/>
              <a:ea typeface="微软雅黑" pitchFamily="34" charset="-122"/>
            </a:endParaRPr>
          </a:p>
        </p:txBody>
      </p:sp>
      <p:sp>
        <p:nvSpPr>
          <p:cNvPr id="12" name="Text Box 9"/>
          <p:cNvSpPr txBox="1">
            <a:spLocks noChangeArrowheads="1"/>
          </p:cNvSpPr>
          <p:nvPr userDrawn="1"/>
        </p:nvSpPr>
        <p:spPr bwMode="auto">
          <a:xfrm rot="16200000">
            <a:off x="-2112048" y="2432240"/>
            <a:ext cx="4745831" cy="338554"/>
          </a:xfrm>
          <a:prstGeom prst="rect">
            <a:avLst/>
          </a:prstGeom>
          <a:noFill/>
          <a:ln w="9525">
            <a:noFill/>
            <a:miter lim="800000"/>
            <a:headEnd/>
            <a:tailEnd/>
          </a:ln>
          <a:effectLst/>
        </p:spPr>
        <p:txBody>
          <a:bodyPr wrap="square">
            <a:spAutoFit/>
          </a:bodyPr>
          <a:lstStyle/>
          <a:p>
            <a:pPr algn="ctr"/>
            <a:r>
              <a:rPr lang="en-GB" altLang="en-US" sz="1600" b="0" i="1" dirty="0">
                <a:solidFill>
                  <a:schemeClr val="bg1"/>
                </a:solidFill>
                <a:latin typeface="微软雅黑" pitchFamily="34" charset="-122"/>
                <a:ea typeface="微软雅黑" pitchFamily="34" charset="-122"/>
              </a:rPr>
              <a:t>Web</a:t>
            </a:r>
            <a:r>
              <a:rPr lang="zh-CN" altLang="en-US" sz="1600" b="0" i="1" dirty="0">
                <a:solidFill>
                  <a:schemeClr val="bg1"/>
                </a:solidFill>
                <a:latin typeface="微软雅黑" pitchFamily="34" charset="-122"/>
                <a:ea typeface="微软雅黑" pitchFamily="34" charset="-122"/>
              </a:rPr>
              <a:t>前端开发技术</a:t>
            </a:r>
            <a:r>
              <a:rPr lang="en-US" altLang="zh-CN" sz="1600" b="0" i="1" dirty="0">
                <a:solidFill>
                  <a:schemeClr val="bg1"/>
                </a:solidFill>
                <a:latin typeface="微软雅黑" pitchFamily="34" charset="-122"/>
                <a:ea typeface="微软雅黑" pitchFamily="34" charset="-122"/>
              </a:rPr>
              <a:t>-HTML</a:t>
            </a:r>
            <a:r>
              <a:rPr lang="en-US" altLang="zh-CN" sz="1600" b="0" i="1" dirty="0">
                <a:solidFill>
                  <a:srgbClr val="FF0000"/>
                </a:solidFill>
                <a:latin typeface="微软雅黑" pitchFamily="34" charset="-122"/>
                <a:ea typeface="微软雅黑" pitchFamily="34" charset="-122"/>
              </a:rPr>
              <a:t>5</a:t>
            </a:r>
            <a:r>
              <a:rPr lang="zh-CN" altLang="en-US" sz="1600" b="0" i="1" dirty="0">
                <a:solidFill>
                  <a:schemeClr val="bg1"/>
                </a:solidFill>
                <a:latin typeface="微软雅黑" pitchFamily="34" charset="-122"/>
                <a:ea typeface="微软雅黑" pitchFamily="34" charset="-122"/>
              </a:rPr>
              <a:t>、</a:t>
            </a:r>
            <a:r>
              <a:rPr lang="en-US" altLang="zh-CN" sz="1600" b="0" i="1" dirty="0">
                <a:solidFill>
                  <a:schemeClr val="bg1"/>
                </a:solidFill>
                <a:latin typeface="微软雅黑" pitchFamily="34" charset="-122"/>
                <a:ea typeface="微软雅黑" pitchFamily="34" charset="-122"/>
              </a:rPr>
              <a:t>CSS</a:t>
            </a:r>
            <a:r>
              <a:rPr lang="en-US" altLang="zh-CN" sz="1600" b="0" i="1" dirty="0">
                <a:solidFill>
                  <a:srgbClr val="FF0000"/>
                </a:solidFill>
                <a:latin typeface="微软雅黑" pitchFamily="34" charset="-122"/>
                <a:ea typeface="微软雅黑" pitchFamily="34" charset="-122"/>
              </a:rPr>
              <a:t>3</a:t>
            </a:r>
            <a:r>
              <a:rPr lang="en-US" altLang="zh-CN" sz="1600" b="0" i="1" dirty="0">
                <a:solidFill>
                  <a:schemeClr val="bg1"/>
                </a:solidFill>
                <a:latin typeface="微软雅黑" pitchFamily="34" charset="-122"/>
                <a:ea typeface="微软雅黑" pitchFamily="34" charset="-122"/>
              </a:rPr>
              <a:t>、JavaScript</a:t>
            </a:r>
            <a:endParaRPr lang="zh-CN" altLang="en-US" sz="1600" b="0" i="1" dirty="0">
              <a:solidFill>
                <a:schemeClr val="bg1"/>
              </a:solidFill>
              <a:latin typeface="微软雅黑" pitchFamily="34" charset="-122"/>
              <a:ea typeface="微软雅黑" pitchFamily="34" charset="-122"/>
            </a:endParaRPr>
          </a:p>
        </p:txBody>
      </p:sp>
      <p:grpSp>
        <p:nvGrpSpPr>
          <p:cNvPr id="2" name="组合 10"/>
          <p:cNvGrpSpPr/>
          <p:nvPr userDrawn="1"/>
        </p:nvGrpSpPr>
        <p:grpSpPr>
          <a:xfrm>
            <a:off x="533400" y="742950"/>
            <a:ext cx="8534400" cy="76200"/>
            <a:chOff x="447412" y="813655"/>
            <a:chExt cx="12527557" cy="240392"/>
          </a:xfrm>
        </p:grpSpPr>
        <p:sp>
          <p:nvSpPr>
            <p:cNvPr id="13" name="任意多边形 12"/>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5"/>
          <p:cNvGrpSpPr/>
          <p:nvPr userDrawn="1"/>
        </p:nvGrpSpPr>
        <p:grpSpPr>
          <a:xfrm flipV="1">
            <a:off x="533400" y="4705356"/>
            <a:ext cx="8534400" cy="45719"/>
            <a:chOff x="447412" y="813655"/>
            <a:chExt cx="12527557" cy="240392"/>
          </a:xfrm>
        </p:grpSpPr>
        <p:sp>
          <p:nvSpPr>
            <p:cNvPr id="17" name="任意多边形 16"/>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325663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ctr" defTabSz="463550" rtl="0" eaLnBrk="0" fontAlgn="base" hangingPunct="0">
        <a:spcBef>
          <a:spcPct val="0"/>
        </a:spcBef>
        <a:spcAft>
          <a:spcPct val="0"/>
        </a:spcAft>
        <a:defRPr lang="zh-CN" altLang="zh-CN" sz="2800" b="1" dirty="0" smtClean="0">
          <a:solidFill>
            <a:schemeClr val="tx1"/>
          </a:solidFill>
          <a:latin typeface="微软雅黑" pitchFamily="34" charset="-122"/>
          <a:ea typeface="微软雅黑" pitchFamily="34" charset="-122"/>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p:titleStyle>
    <p:bodyStyle>
      <a:lvl1pPr marL="182563" indent="-182563" algn="l" defTabSz="1158875" rtl="0" eaLnBrk="0" fontAlgn="base" hangingPunct="0">
        <a:spcBef>
          <a:spcPct val="30000"/>
        </a:spcBef>
        <a:spcAft>
          <a:spcPct val="20000"/>
        </a:spcAft>
        <a:buClr>
          <a:srgbClr val="0000CC"/>
        </a:buClr>
        <a:buSzPct val="100000"/>
        <a:buFont typeface="Wingdings" pitchFamily="2" charset="2"/>
        <a:buChar char="l"/>
        <a:defRPr lang="en-GB" altLang="zh-CN" sz="2200" b="0" dirty="0" smtClean="0">
          <a:solidFill>
            <a:schemeClr val="tx1"/>
          </a:solidFill>
          <a:latin typeface="微软雅黑" pitchFamily="34" charset="-122"/>
          <a:ea typeface="微软雅黑" pitchFamily="34" charset="-122"/>
          <a:cs typeface="+mj-cs"/>
        </a:defRPr>
      </a:lvl1pPr>
      <a:lvl2pPr marL="533400" indent="-168275" algn="l" defTabSz="1158875" rtl="0" eaLnBrk="0" fontAlgn="base" hangingPunct="0">
        <a:spcBef>
          <a:spcPct val="20000"/>
        </a:spcBef>
        <a:spcAft>
          <a:spcPct val="0"/>
        </a:spcAft>
        <a:buClr>
          <a:srgbClr val="660066"/>
        </a:buClr>
        <a:buSzPct val="100000"/>
        <a:buFont typeface="Wingdings" pitchFamily="2" charset="2"/>
        <a:buChar char="n"/>
        <a:defRPr sz="2200" b="1">
          <a:solidFill>
            <a:schemeClr val="tx1"/>
          </a:solidFill>
          <a:latin typeface="微软雅黑" pitchFamily="34" charset="-122"/>
          <a:ea typeface="微软雅黑" pitchFamily="34" charset="-122"/>
        </a:defRPr>
      </a:lvl2pPr>
      <a:lvl3pPr marL="898525" indent="-182563" algn="l" defTabSz="1158875" rtl="0" eaLnBrk="0" fontAlgn="base" hangingPunct="0">
        <a:spcBef>
          <a:spcPct val="20000"/>
        </a:spcBef>
        <a:spcAft>
          <a:spcPct val="0"/>
        </a:spcAft>
        <a:buClr>
          <a:srgbClr val="800000"/>
        </a:buClr>
        <a:buSzPct val="100000"/>
        <a:buFont typeface="Wingdings" pitchFamily="2" charset="2"/>
        <a:buChar char="Ø"/>
        <a:defRPr sz="2000" b="1">
          <a:solidFill>
            <a:schemeClr val="tx1"/>
          </a:solidFill>
          <a:latin typeface="微软雅黑" pitchFamily="34" charset="-122"/>
          <a:ea typeface="微软雅黑" pitchFamily="34" charset="-122"/>
        </a:defRPr>
      </a:lvl3pPr>
      <a:lvl4pPr marL="1636713" indent="-228600" algn="l" defTabSz="1158875" rtl="0" eaLnBrk="0" fontAlgn="base" hangingPunct="0">
        <a:spcBef>
          <a:spcPct val="20000"/>
        </a:spcBef>
        <a:spcAft>
          <a:spcPct val="0"/>
        </a:spcAft>
        <a:buSzPct val="100000"/>
        <a:buChar char="–"/>
        <a:defRPr sz="2000" b="1">
          <a:solidFill>
            <a:schemeClr val="tx1"/>
          </a:solidFill>
          <a:latin typeface="+mn-lt"/>
        </a:defRPr>
      </a:lvl4pPr>
      <a:lvl5pPr marL="2057400" indent="-228600" algn="l" defTabSz="1158875" rtl="0" eaLnBrk="0" fontAlgn="base" hangingPunct="0">
        <a:spcBef>
          <a:spcPct val="20000"/>
        </a:spcBef>
        <a:spcAft>
          <a:spcPct val="0"/>
        </a:spcAft>
        <a:buSzPct val="100000"/>
        <a:buChar char="•"/>
        <a:defRPr sz="2000" b="1">
          <a:solidFill>
            <a:schemeClr val="tx1"/>
          </a:solidFill>
          <a:latin typeface="+mn-lt"/>
        </a:defRPr>
      </a:lvl5pPr>
      <a:lvl6pPr marL="2514600" indent="-228600" algn="l" defTabSz="1158875" rtl="0" eaLnBrk="0" fontAlgn="base" hangingPunct="0">
        <a:spcBef>
          <a:spcPct val="20000"/>
        </a:spcBef>
        <a:spcAft>
          <a:spcPct val="0"/>
        </a:spcAft>
        <a:buSzPct val="100000"/>
        <a:buChar char="•"/>
        <a:defRPr b="1">
          <a:solidFill>
            <a:schemeClr val="tx1"/>
          </a:solidFill>
          <a:latin typeface="+mn-lt"/>
        </a:defRPr>
      </a:lvl6pPr>
      <a:lvl7pPr marL="2971800" indent="-228600" algn="l" defTabSz="1158875" rtl="0" eaLnBrk="0" fontAlgn="base" hangingPunct="0">
        <a:spcBef>
          <a:spcPct val="20000"/>
        </a:spcBef>
        <a:spcAft>
          <a:spcPct val="0"/>
        </a:spcAft>
        <a:buSzPct val="100000"/>
        <a:buChar char="•"/>
        <a:defRPr b="1">
          <a:solidFill>
            <a:schemeClr val="tx1"/>
          </a:solidFill>
          <a:latin typeface="+mn-lt"/>
        </a:defRPr>
      </a:lvl7pPr>
      <a:lvl8pPr marL="3429000" indent="-228600" algn="l" defTabSz="1158875" rtl="0" eaLnBrk="0" fontAlgn="base" hangingPunct="0">
        <a:spcBef>
          <a:spcPct val="20000"/>
        </a:spcBef>
        <a:spcAft>
          <a:spcPct val="0"/>
        </a:spcAft>
        <a:buSzPct val="100000"/>
        <a:buChar char="•"/>
        <a:defRPr b="1">
          <a:solidFill>
            <a:schemeClr val="tx1"/>
          </a:solidFill>
          <a:latin typeface="+mn-lt"/>
        </a:defRPr>
      </a:lvl8pPr>
      <a:lvl9pPr marL="3886200" indent="-228600" algn="l" defTabSz="1158875" rtl="0" eaLnBrk="0" fontAlgn="base" hangingPunct="0">
        <a:spcBef>
          <a:spcPct val="20000"/>
        </a:spcBef>
        <a:spcAft>
          <a:spcPct val="0"/>
        </a:spcAft>
        <a:buSzPct val="100000"/>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moe.edu.cn/"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914400" y="114301"/>
            <a:ext cx="7772400" cy="516731"/>
          </a:xfrm>
        </p:spPr>
        <p:txBody>
          <a:bodyPr/>
          <a:lstStyle/>
          <a:p>
            <a:r>
              <a:rPr lang="zh-CN" altLang="en-US" dirty="0"/>
              <a:t>第</a:t>
            </a:r>
            <a:r>
              <a:rPr lang="en-US" altLang="zh-CN" dirty="0"/>
              <a:t>7</a:t>
            </a:r>
            <a:r>
              <a:rPr lang="zh-CN" altLang="en-US" dirty="0"/>
              <a:t>章 </a:t>
            </a:r>
            <a:r>
              <a:rPr lang="en-US" altLang="zh-CN" dirty="0"/>
              <a:t>CSS</a:t>
            </a:r>
            <a:r>
              <a:rPr lang="zh-CN" altLang="en-US" dirty="0"/>
              <a:t>基础</a:t>
            </a:r>
          </a:p>
        </p:txBody>
      </p:sp>
      <p:pic>
        <p:nvPicPr>
          <p:cNvPr id="1026" name="Picture 2">
            <a:hlinkClick r:id="rId2"/>
          </p:cNvPr>
          <p:cNvPicPr>
            <a:picLocks noChangeAspect="1" noChangeArrowheads="1"/>
          </p:cNvPicPr>
          <p:nvPr/>
        </p:nvPicPr>
        <p:blipFill>
          <a:blip r:embed="rId3" cstate="print"/>
          <a:srcRect/>
          <a:stretch>
            <a:fillRect/>
          </a:stretch>
        </p:blipFill>
        <p:spPr bwMode="auto">
          <a:xfrm>
            <a:off x="2895600" y="1652366"/>
            <a:ext cx="6084887" cy="2843434"/>
          </a:xfrm>
          <a:prstGeom prst="rect">
            <a:avLst/>
          </a:prstGeom>
          <a:noFill/>
          <a:ln w="9525">
            <a:noFill/>
            <a:miter lim="800000"/>
            <a:headEnd/>
            <a:tailEnd/>
          </a:ln>
        </p:spPr>
      </p:pic>
      <p:sp>
        <p:nvSpPr>
          <p:cNvPr id="5" name="矩形标注 4"/>
          <p:cNvSpPr/>
          <p:nvPr/>
        </p:nvSpPr>
        <p:spPr bwMode="auto">
          <a:xfrm>
            <a:off x="990600" y="3543300"/>
            <a:ext cx="1828800" cy="628650"/>
          </a:xfrm>
          <a:prstGeom prst="wedgeRectCallout">
            <a:avLst>
              <a:gd name="adj1" fmla="val 81350"/>
              <a:gd name="adj2" fmla="val -114773"/>
            </a:avLst>
          </a:prstGeom>
          <a:solidFill>
            <a:srgbClr val="3333FF"/>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wrap="none" anchor="ctr"/>
          <a:lstStyle/>
          <a:p>
            <a:pPr algn="ctr" defTabSz="1158875" eaLnBrk="0" hangingPunct="0">
              <a:lnSpc>
                <a:spcPct val="90000"/>
              </a:lnSpc>
              <a:spcBef>
                <a:spcPct val="20000"/>
              </a:spcBef>
              <a:buClr>
                <a:srgbClr val="660066"/>
              </a:buClr>
              <a:buSzPct val="100000"/>
              <a:buFont typeface="Wingdings" pitchFamily="2" charset="2"/>
              <a:buNone/>
              <a:defRPr/>
            </a:pPr>
            <a:r>
              <a:rPr lang="zh-CN" altLang="en-US" dirty="0">
                <a:solidFill>
                  <a:schemeClr val="bg1"/>
                </a:solidFill>
                <a:ea typeface="黑体" pitchFamily="49" charset="-122"/>
              </a:rPr>
              <a:t>这是</a:t>
            </a:r>
            <a:r>
              <a:rPr lang="en-US" altLang="zh-CN" dirty="0">
                <a:solidFill>
                  <a:schemeClr val="bg1"/>
                </a:solidFill>
                <a:ea typeface="黑体" pitchFamily="49" charset="-122"/>
              </a:rPr>
              <a:t>DIV+CSS</a:t>
            </a:r>
          </a:p>
          <a:p>
            <a:pPr marL="784225" indent="-419100" defTabSz="1158875" eaLnBrk="0" hangingPunct="0">
              <a:lnSpc>
                <a:spcPct val="90000"/>
              </a:lnSpc>
              <a:spcBef>
                <a:spcPct val="20000"/>
              </a:spcBef>
              <a:buClr>
                <a:srgbClr val="660066"/>
              </a:buClr>
              <a:buSzPct val="100000"/>
              <a:buFont typeface="Wingdings" pitchFamily="2" charset="2"/>
              <a:buNone/>
              <a:defRPr/>
            </a:pPr>
            <a:r>
              <a:rPr lang="zh-CN" altLang="en-US" dirty="0">
                <a:solidFill>
                  <a:schemeClr val="bg1"/>
                </a:solidFill>
                <a:ea typeface="黑体" pitchFamily="49" charset="-122"/>
              </a:rPr>
              <a:t>布局</a:t>
            </a:r>
          </a:p>
        </p:txBody>
      </p:sp>
      <p:pic>
        <p:nvPicPr>
          <p:cNvPr id="1027" name="Picture 3"/>
          <p:cNvPicPr>
            <a:picLocks noChangeAspect="1" noChangeArrowheads="1"/>
          </p:cNvPicPr>
          <p:nvPr/>
        </p:nvPicPr>
        <p:blipFill>
          <a:blip r:embed="rId4" cstate="print"/>
          <a:srcRect/>
          <a:stretch>
            <a:fillRect/>
          </a:stretch>
        </p:blipFill>
        <p:spPr bwMode="auto">
          <a:xfrm>
            <a:off x="685800" y="895350"/>
            <a:ext cx="7543800" cy="582215"/>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09600" y="1600201"/>
            <a:ext cx="2057400" cy="130730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par>
                          <p:cTn id="8" fill="hold">
                            <p:stCondLst>
                              <p:cond delay="2000"/>
                            </p:stCondLst>
                            <p:childTnLst>
                              <p:par>
                                <p:cTn id="9" presetID="53" presetClass="exit" presetSubtype="0" fill="hold" grpId="0" nodeType="afterEffect">
                                  <p:stCondLst>
                                    <p:cond delay="0"/>
                                  </p:stCondLst>
                                  <p:childTnLst>
                                    <p:anim calcmode="lin" valueType="num">
                                      <p:cBhvr>
                                        <p:cTn id="10" dur="500"/>
                                        <p:tgtEl>
                                          <p:spTgt spid="5"/>
                                        </p:tgtEl>
                                        <p:attrNameLst>
                                          <p:attrName>ppt_w</p:attrName>
                                        </p:attrNameLst>
                                      </p:cBhvr>
                                      <p:tavLst>
                                        <p:tav tm="0">
                                          <p:val>
                                            <p:strVal val="ppt_w"/>
                                          </p:val>
                                        </p:tav>
                                        <p:tav tm="100000">
                                          <p:val>
                                            <p:fltVal val="0"/>
                                          </p:val>
                                        </p:tav>
                                      </p:tavLst>
                                    </p:anim>
                                    <p:anim calcmode="lin" valueType="num">
                                      <p:cBhvr>
                                        <p:cTn id="11" dur="500"/>
                                        <p:tgtEl>
                                          <p:spTgt spid="5"/>
                                        </p:tgtEl>
                                        <p:attrNameLst>
                                          <p:attrName>ppt_h</p:attrName>
                                        </p:attrNameLst>
                                      </p:cBhvr>
                                      <p:tavLst>
                                        <p:tav tm="0">
                                          <p:val>
                                            <p:strVal val="ppt_h"/>
                                          </p:val>
                                        </p:tav>
                                        <p:tav tm="100000">
                                          <p:val>
                                            <p:fltVal val="0"/>
                                          </p:val>
                                        </p:tav>
                                      </p:tavLst>
                                    </p:anim>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par>
                          <p:cTn id="14" fill="hold">
                            <p:stCondLst>
                              <p:cond delay="2500"/>
                            </p:stCondLst>
                            <p:childTnLst>
                              <p:par>
                                <p:cTn id="15" presetID="10" presetClass="entr" presetSubtype="0" fill="hold" grpId="1"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par>
                          <p:cTn id="18" fill="hold">
                            <p:stCondLst>
                              <p:cond delay="4500"/>
                            </p:stCondLst>
                            <p:childTnLst>
                              <p:par>
                                <p:cTn id="19" presetID="4" presetClass="entr" presetSubtype="16"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box(in)">
                                      <p:cBhvr>
                                        <p:cTn id="21" dur="500"/>
                                        <p:tgtEl>
                                          <p:spTgt spid="1028"/>
                                        </p:tgtEl>
                                      </p:cBhvr>
                                    </p:animEffect>
                                  </p:childTnLst>
                                </p:cTn>
                              </p:par>
                            </p:childTnLst>
                          </p:cTn>
                        </p:par>
                        <p:par>
                          <p:cTn id="22" fill="hold">
                            <p:stCondLst>
                              <p:cond delay="5000"/>
                            </p:stCondLst>
                            <p:childTnLst>
                              <p:par>
                                <p:cTn id="23" presetID="5" presetClass="entr" presetSubtype="10" fill="hold" nodeType="afterEffect">
                                  <p:stCondLst>
                                    <p:cond delay="0"/>
                                  </p:stCondLst>
                                  <p:childTnLst>
                                    <p:set>
                                      <p:cBhvr>
                                        <p:cTn id="24" dur="1" fill="hold">
                                          <p:stCondLst>
                                            <p:cond delay="0"/>
                                          </p:stCondLst>
                                        </p:cTn>
                                        <p:tgtEl>
                                          <p:spTgt spid="1027"/>
                                        </p:tgtEl>
                                        <p:attrNameLst>
                                          <p:attrName>style.visibility</p:attrName>
                                        </p:attrNameLst>
                                      </p:cBhvr>
                                      <p:to>
                                        <p:strVal val="visible"/>
                                      </p:to>
                                    </p:set>
                                    <p:animEffect transition="in" filter="checkerboard(across)">
                                      <p:cBhvr>
                                        <p:cTn id="2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altLang="zh-CN" dirty="0"/>
              <a:t>7.2.1 CSS</a:t>
            </a:r>
            <a:r>
              <a:rPr lang="zh-CN" altLang="en-US" dirty="0"/>
              <a:t>基本语法</a:t>
            </a:r>
          </a:p>
        </p:txBody>
      </p:sp>
      <p:sp>
        <p:nvSpPr>
          <p:cNvPr id="21506" name="Rectangle 3"/>
          <p:cNvSpPr>
            <a:spLocks noGrp="1" noChangeArrowheads="1"/>
          </p:cNvSpPr>
          <p:nvPr>
            <p:ph idx="1"/>
          </p:nvPr>
        </p:nvSpPr>
        <p:spPr>
          <a:xfrm>
            <a:off x="533400" y="819150"/>
            <a:ext cx="8534400" cy="1303735"/>
          </a:xfrm>
        </p:spPr>
        <p:txBody>
          <a:bodyPr/>
          <a:lstStyle/>
          <a:p>
            <a:pPr>
              <a:lnSpc>
                <a:spcPts val="3200"/>
              </a:lnSpc>
              <a:spcBef>
                <a:spcPts val="0"/>
              </a:spcBef>
              <a:spcAft>
                <a:spcPts val="0"/>
              </a:spcAft>
            </a:pPr>
            <a:r>
              <a:rPr lang="en-US" altLang="zh-CN" sz="1800" dirty="0"/>
              <a:t>CSS</a:t>
            </a:r>
            <a:r>
              <a:rPr lang="zh-CN" altLang="en-US" sz="1800" dirty="0"/>
              <a:t>定义</a:t>
            </a:r>
            <a:endParaRPr lang="en-US" altLang="zh-CN" sz="1800" dirty="0"/>
          </a:p>
          <a:p>
            <a:pPr>
              <a:lnSpc>
                <a:spcPts val="3200"/>
              </a:lnSpc>
              <a:spcBef>
                <a:spcPts val="0"/>
              </a:spcBef>
              <a:spcAft>
                <a:spcPts val="0"/>
              </a:spcAft>
              <a:buFont typeface="Wingdings" pitchFamily="2" charset="2"/>
              <a:buNone/>
            </a:pPr>
            <a:r>
              <a:rPr lang="en-US" altLang="zh-CN" sz="1800" dirty="0"/>
              <a:t>    CSS</a:t>
            </a:r>
            <a:r>
              <a:rPr lang="zh-CN" altLang="en-US" sz="1800" dirty="0"/>
              <a:t>是一个由包含一个或多个</a:t>
            </a:r>
            <a:r>
              <a:rPr lang="zh-CN" altLang="en-US" sz="1800" u="sng" dirty="0">
                <a:solidFill>
                  <a:srgbClr val="FF0000"/>
                </a:solidFill>
              </a:rPr>
              <a:t>规则</a:t>
            </a:r>
            <a:r>
              <a:rPr lang="zh-CN" altLang="en-US" sz="1800" dirty="0"/>
              <a:t>的文本文件。</a:t>
            </a:r>
            <a:endParaRPr lang="en-US" altLang="zh-CN" sz="1800" dirty="0"/>
          </a:p>
          <a:p>
            <a:pPr>
              <a:lnSpc>
                <a:spcPts val="3200"/>
              </a:lnSpc>
              <a:spcBef>
                <a:spcPts val="0"/>
              </a:spcBef>
              <a:spcAft>
                <a:spcPts val="0"/>
              </a:spcAft>
            </a:pPr>
            <a:r>
              <a:rPr lang="zh-CN" altLang="en-US" dirty="0"/>
              <a:t> </a:t>
            </a:r>
            <a:r>
              <a:rPr lang="en-US" altLang="zh-CN" sz="1800" dirty="0">
                <a:solidFill>
                  <a:srgbClr val="FF0000"/>
                </a:solidFill>
              </a:rPr>
              <a:t>CSS</a:t>
            </a:r>
            <a:r>
              <a:rPr lang="zh-CN" altLang="en-US" sz="1800" dirty="0">
                <a:solidFill>
                  <a:srgbClr val="FF0000"/>
                </a:solidFill>
              </a:rPr>
              <a:t>规则：  选择器</a:t>
            </a:r>
            <a:r>
              <a:rPr lang="en-US" altLang="zh-CN" sz="1800" dirty="0">
                <a:solidFill>
                  <a:srgbClr val="FF0000"/>
                </a:solidFill>
              </a:rPr>
              <a:t>Selector+  </a:t>
            </a:r>
            <a:r>
              <a:rPr lang="zh-CN" altLang="en-US" sz="1800" dirty="0">
                <a:solidFill>
                  <a:srgbClr val="FF0000"/>
                </a:solidFill>
              </a:rPr>
              <a:t>声明部分</a:t>
            </a:r>
            <a:r>
              <a:rPr lang="en-US" altLang="zh-CN" sz="1800" dirty="0">
                <a:solidFill>
                  <a:srgbClr val="FF0000"/>
                </a:solidFill>
              </a:rPr>
              <a:t>Declaration</a:t>
            </a:r>
            <a:endParaRPr lang="zh-CN" altLang="en-US" sz="1800" dirty="0">
              <a:solidFill>
                <a:srgbClr val="FF0000"/>
              </a:solidFill>
            </a:endParaRPr>
          </a:p>
        </p:txBody>
      </p:sp>
      <p:sp>
        <p:nvSpPr>
          <p:cNvPr id="21507" name="Rectangle 4"/>
          <p:cNvSpPr>
            <a:spLocks noChangeArrowheads="1"/>
          </p:cNvSpPr>
          <p:nvPr/>
        </p:nvSpPr>
        <p:spPr bwMode="gray">
          <a:xfrm>
            <a:off x="2057400" y="2555018"/>
            <a:ext cx="6477000" cy="369332"/>
          </a:xfrm>
          <a:prstGeom prst="rect">
            <a:avLst/>
          </a:prstGeom>
          <a:solidFill>
            <a:srgbClr val="000099"/>
          </a:solidFill>
          <a:ln w="38100" algn="ctr">
            <a:solidFill>
              <a:srgbClr val="3333FF"/>
            </a:solidFill>
            <a:miter lim="800000"/>
            <a:headEnd/>
            <a:tailEnd/>
          </a:ln>
          <a:effectLst>
            <a:outerShdw dist="107763" dir="2700000" algn="ctr" rotWithShape="0">
              <a:srgbClr val="808080">
                <a:alpha val="50000"/>
              </a:srgbClr>
            </a:outerShdw>
          </a:effectLst>
        </p:spPr>
        <p:txBody>
          <a:bodyPr wrap="square">
            <a:spAutoFit/>
          </a:bodyPr>
          <a:lstStyle/>
          <a:p>
            <a:pPr eaLnBrk="0" latinLnBrk="1" hangingPunct="0">
              <a:lnSpc>
                <a:spcPct val="90000"/>
              </a:lnSpc>
              <a:spcBef>
                <a:spcPct val="50000"/>
              </a:spcBef>
              <a:defRPr/>
            </a:pPr>
            <a:r>
              <a:rPr lang="en-US" altLang="zh-CN" sz="2000" dirty="0">
                <a:solidFill>
                  <a:schemeClr val="bg1"/>
                </a:solidFill>
                <a:latin typeface="Arial" charset="0"/>
                <a:ea typeface="黑体" pitchFamily="49" charset="-122"/>
              </a:rPr>
              <a:t>       selector {property1</a:t>
            </a:r>
            <a:r>
              <a:rPr lang="en-US" altLang="zh-CN" sz="2000" dirty="0">
                <a:solidFill>
                  <a:srgbClr val="FF0000"/>
                </a:solidFill>
                <a:latin typeface="Arial" charset="0"/>
                <a:ea typeface="黑体" pitchFamily="49" charset="-122"/>
              </a:rPr>
              <a:t>:</a:t>
            </a:r>
            <a:r>
              <a:rPr lang="en-US" altLang="zh-CN" sz="2000" dirty="0">
                <a:solidFill>
                  <a:schemeClr val="bg1"/>
                </a:solidFill>
                <a:latin typeface="Arial" charset="0"/>
                <a:ea typeface="黑体" pitchFamily="49" charset="-122"/>
              </a:rPr>
              <a:t>value1</a:t>
            </a:r>
            <a:r>
              <a:rPr lang="en-US" altLang="zh-CN" sz="2000" dirty="0">
                <a:solidFill>
                  <a:srgbClr val="FF0000"/>
                </a:solidFill>
                <a:latin typeface="Arial" charset="0"/>
                <a:ea typeface="黑体" pitchFamily="49" charset="-122"/>
              </a:rPr>
              <a:t>;</a:t>
            </a:r>
            <a:r>
              <a:rPr lang="en-US" altLang="zh-CN" sz="2000" dirty="0">
                <a:solidFill>
                  <a:schemeClr val="bg1"/>
                </a:solidFill>
                <a:latin typeface="Arial" charset="0"/>
                <a:ea typeface="黑体" pitchFamily="49" charset="-122"/>
              </a:rPr>
              <a:t>property2</a:t>
            </a:r>
            <a:r>
              <a:rPr lang="en-US" altLang="zh-CN" sz="2000" dirty="0">
                <a:solidFill>
                  <a:srgbClr val="FF0000"/>
                </a:solidFill>
                <a:latin typeface="Arial" charset="0"/>
                <a:ea typeface="黑体" pitchFamily="49" charset="-122"/>
              </a:rPr>
              <a:t>:</a:t>
            </a:r>
            <a:r>
              <a:rPr lang="en-US" altLang="zh-CN" sz="2000" dirty="0">
                <a:solidFill>
                  <a:schemeClr val="bg1"/>
                </a:solidFill>
                <a:latin typeface="Arial" charset="0"/>
                <a:ea typeface="黑体" pitchFamily="49" charset="-122"/>
              </a:rPr>
              <a:t>value2</a:t>
            </a:r>
            <a:r>
              <a:rPr lang="en-US" altLang="zh-CN" sz="2000" dirty="0">
                <a:solidFill>
                  <a:srgbClr val="FF0000"/>
                </a:solidFill>
                <a:latin typeface="Arial" charset="0"/>
                <a:ea typeface="黑体" pitchFamily="49" charset="-122"/>
              </a:rPr>
              <a:t>;</a:t>
            </a:r>
            <a:r>
              <a:rPr lang="en-US" altLang="zh-CN" sz="2000" dirty="0">
                <a:solidFill>
                  <a:schemeClr val="bg1"/>
                </a:solidFill>
                <a:latin typeface="Arial" charset="0"/>
                <a:ea typeface="黑体" pitchFamily="49" charset="-122"/>
              </a:rPr>
              <a:t>}</a:t>
            </a:r>
            <a:endParaRPr lang="zh-CN" altLang="en-US" sz="2000" dirty="0">
              <a:solidFill>
                <a:schemeClr val="bg1"/>
              </a:solidFill>
              <a:latin typeface="Arial" charset="0"/>
              <a:ea typeface="黑体" pitchFamily="49" charset="-122"/>
            </a:endParaRPr>
          </a:p>
        </p:txBody>
      </p:sp>
      <p:sp>
        <p:nvSpPr>
          <p:cNvPr id="5" name="Freeform 5"/>
          <p:cNvSpPr>
            <a:spLocks/>
          </p:cNvSpPr>
          <p:nvPr/>
        </p:nvSpPr>
        <p:spPr bwMode="gray">
          <a:xfrm>
            <a:off x="2988469" y="2096055"/>
            <a:ext cx="142875" cy="397032"/>
          </a:xfrm>
          <a:custGeom>
            <a:avLst/>
            <a:gdLst/>
            <a:ahLst/>
            <a:cxnLst>
              <a:cxn ang="0">
                <a:pos x="0" y="363"/>
              </a:cxn>
              <a:cxn ang="0">
                <a:pos x="227" y="227"/>
              </a:cxn>
              <a:cxn ang="0">
                <a:pos x="363" y="0"/>
              </a:cxn>
            </a:cxnLst>
            <a:rect l="0" t="0" r="r" b="b"/>
            <a:pathLst>
              <a:path w="363" h="363">
                <a:moveTo>
                  <a:pt x="0" y="363"/>
                </a:moveTo>
                <a:cubicBezTo>
                  <a:pt x="83" y="325"/>
                  <a:pt x="167" y="287"/>
                  <a:pt x="227" y="227"/>
                </a:cubicBezTo>
                <a:cubicBezTo>
                  <a:pt x="287" y="167"/>
                  <a:pt x="340" y="38"/>
                  <a:pt x="363" y="0"/>
                </a:cubicBezTo>
              </a:path>
            </a:pathLst>
          </a:custGeom>
          <a:solidFill>
            <a:srgbClr val="000099"/>
          </a:solidFill>
          <a:ln w="38100" cap="flat" cmpd="sng">
            <a:solidFill>
              <a:srgbClr val="000099"/>
            </a:solidFill>
            <a:prstDash val="solid"/>
            <a:round/>
            <a:headEnd type="none" w="med" len="med"/>
            <a:tailEnd type="triangle" w="med" len="med"/>
          </a:ln>
          <a:effectLst>
            <a:outerShdw dist="107763" dir="2700000" algn="ctr" rotWithShape="0">
              <a:srgbClr val="808080">
                <a:alpha val="50000"/>
              </a:srgbClr>
            </a:outerShdw>
          </a:effectLst>
        </p:spPr>
        <p:txBody>
          <a:bodyPr wrap="square">
            <a:spAutoFit/>
          </a:bodyPr>
          <a:lstStyle/>
          <a:p>
            <a:pPr eaLnBrk="0" hangingPunct="0">
              <a:lnSpc>
                <a:spcPct val="90000"/>
              </a:lnSpc>
              <a:spcBef>
                <a:spcPct val="20000"/>
              </a:spcBef>
              <a:buClr>
                <a:srgbClr val="660066"/>
              </a:buClr>
              <a:buSzPct val="100000"/>
              <a:buFont typeface="Wingdings" pitchFamily="2" charset="2"/>
              <a:buNone/>
              <a:defRPr/>
            </a:pPr>
            <a:endParaRPr lang="zh-CN" altLang="en-US">
              <a:ea typeface="黑体" pitchFamily="49" charset="-122"/>
            </a:endParaRPr>
          </a:p>
        </p:txBody>
      </p:sp>
      <p:sp>
        <p:nvSpPr>
          <p:cNvPr id="6" name="AutoShape 6"/>
          <p:cNvSpPr>
            <a:spLocks/>
          </p:cNvSpPr>
          <p:nvPr/>
        </p:nvSpPr>
        <p:spPr bwMode="gray">
          <a:xfrm rot="16200000">
            <a:off x="5570898" y="389571"/>
            <a:ext cx="397031" cy="3810001"/>
          </a:xfrm>
          <a:prstGeom prst="rightBrace">
            <a:avLst>
              <a:gd name="adj1" fmla="val 79890"/>
              <a:gd name="adj2" fmla="val 50000"/>
            </a:avLst>
          </a:prstGeom>
          <a:noFill/>
          <a:ln w="38100">
            <a:solidFill>
              <a:srgbClr val="0000FA"/>
            </a:solidFill>
            <a:round/>
            <a:headEnd/>
            <a:tailEnd/>
          </a:ln>
          <a:effectLst>
            <a:outerShdw dist="107763" dir="2700000" algn="ctr" rotWithShape="0">
              <a:srgbClr val="808080">
                <a:alpha val="50000"/>
              </a:srgbClr>
            </a:outerShdw>
          </a:effectLst>
        </p:spPr>
        <p:txBody>
          <a:bodyPr wrap="square" anchor="ctr">
            <a:spAutoFit/>
          </a:bodyPr>
          <a:lstStyle/>
          <a:p>
            <a:pPr eaLnBrk="0" hangingPunct="0">
              <a:lnSpc>
                <a:spcPct val="90000"/>
              </a:lnSpc>
              <a:spcBef>
                <a:spcPct val="20000"/>
              </a:spcBef>
              <a:buClr>
                <a:srgbClr val="660066"/>
              </a:buClr>
              <a:buSzPct val="100000"/>
              <a:buFont typeface="Wingdings" pitchFamily="2" charset="2"/>
              <a:buNone/>
              <a:defRPr/>
            </a:pPr>
            <a:endParaRPr lang="zh-CN" altLang="en-US">
              <a:ea typeface="黑体" pitchFamily="49" charset="-122"/>
            </a:endParaRPr>
          </a:p>
        </p:txBody>
      </p:sp>
      <p:sp>
        <p:nvSpPr>
          <p:cNvPr id="7" name="AutoShape 7"/>
          <p:cNvSpPr>
            <a:spLocks/>
          </p:cNvSpPr>
          <p:nvPr/>
        </p:nvSpPr>
        <p:spPr bwMode="gray">
          <a:xfrm rot="16200000">
            <a:off x="4738518" y="2631731"/>
            <a:ext cx="263426" cy="1063187"/>
          </a:xfrm>
          <a:prstGeom prst="leftBrace">
            <a:avLst>
              <a:gd name="adj1" fmla="val 21659"/>
              <a:gd name="adj2" fmla="val 50000"/>
            </a:avLst>
          </a:prstGeom>
          <a:noFill/>
          <a:ln w="38100">
            <a:solidFill>
              <a:srgbClr val="3333FF"/>
            </a:solidFill>
            <a:round/>
            <a:headEnd/>
            <a:tailEnd/>
          </a:ln>
          <a:effectLst>
            <a:outerShdw dist="107763" dir="2700000" algn="ctr" rotWithShape="0">
              <a:srgbClr val="808080">
                <a:alpha val="50000"/>
              </a:srgbClr>
            </a:outerShdw>
          </a:effectLst>
        </p:spPr>
        <p:txBody>
          <a:bodyPr wrap="square" anchor="ctr">
            <a:spAutoFit/>
          </a:bodyPr>
          <a:lstStyle/>
          <a:p>
            <a:pPr eaLnBrk="0" hangingPunct="0">
              <a:lnSpc>
                <a:spcPct val="90000"/>
              </a:lnSpc>
              <a:spcBef>
                <a:spcPct val="20000"/>
              </a:spcBef>
              <a:buClr>
                <a:srgbClr val="660066"/>
              </a:buClr>
              <a:buSzPct val="100000"/>
              <a:buFont typeface="Wingdings" pitchFamily="2" charset="2"/>
              <a:buNone/>
              <a:defRPr/>
            </a:pPr>
            <a:endParaRPr lang="zh-CN" altLang="en-US">
              <a:ea typeface="黑体" pitchFamily="49" charset="-122"/>
            </a:endParaRPr>
          </a:p>
        </p:txBody>
      </p:sp>
      <p:sp>
        <p:nvSpPr>
          <p:cNvPr id="8" name="Rectangle 8"/>
          <p:cNvSpPr>
            <a:spLocks noChangeArrowheads="1"/>
          </p:cNvSpPr>
          <p:nvPr/>
        </p:nvSpPr>
        <p:spPr bwMode="gray">
          <a:xfrm>
            <a:off x="5950865" y="3480596"/>
            <a:ext cx="1723549" cy="341632"/>
          </a:xfrm>
          <a:prstGeom prst="rect">
            <a:avLst/>
          </a:prstGeom>
          <a:solidFill>
            <a:srgbClr val="000099"/>
          </a:solidFill>
          <a:ln w="38100" algn="ctr">
            <a:noFill/>
            <a:miter lim="800000"/>
            <a:headEnd/>
            <a:tailEnd/>
          </a:ln>
          <a:effectLst>
            <a:outerShdw dist="107763" dir="2700000" algn="ctr" rotWithShape="0">
              <a:srgbClr val="808080">
                <a:alpha val="50000"/>
              </a:srgbClr>
            </a:outerShdw>
          </a:effectLst>
        </p:spPr>
        <p:txBody>
          <a:bodyPr wrap="square" anchor="ctr">
            <a:spAutoFit/>
          </a:bodyPr>
          <a:lstStyle/>
          <a:p>
            <a:pPr algn="ctr" eaLnBrk="0" latinLnBrk="1" hangingPunct="0">
              <a:lnSpc>
                <a:spcPct val="90000"/>
              </a:lnSpc>
              <a:spcBef>
                <a:spcPct val="50000"/>
              </a:spcBef>
              <a:defRPr/>
            </a:pPr>
            <a:r>
              <a:rPr kumimoji="1" lang="zh-CN" altLang="en-US" sz="1800" dirty="0">
                <a:solidFill>
                  <a:schemeClr val="bg1"/>
                </a:solidFill>
                <a:latin typeface="Arial" charset="0"/>
                <a:ea typeface="微软雅黑" pitchFamily="34" charset="-122"/>
              </a:rPr>
              <a:t>属性：属性值</a:t>
            </a:r>
          </a:p>
        </p:txBody>
      </p:sp>
      <p:sp>
        <p:nvSpPr>
          <p:cNvPr id="9" name="Freeform 9"/>
          <p:cNvSpPr>
            <a:spLocks/>
          </p:cNvSpPr>
          <p:nvPr/>
        </p:nvSpPr>
        <p:spPr bwMode="gray">
          <a:xfrm>
            <a:off x="4869660" y="3356483"/>
            <a:ext cx="923925" cy="397032"/>
          </a:xfrm>
          <a:custGeom>
            <a:avLst/>
            <a:gdLst/>
            <a:ahLst/>
            <a:cxnLst>
              <a:cxn ang="0">
                <a:pos x="83" y="0"/>
              </a:cxn>
              <a:cxn ang="0">
                <a:pos x="83" y="136"/>
              </a:cxn>
              <a:cxn ang="0">
                <a:pos x="582" y="136"/>
              </a:cxn>
            </a:cxnLst>
            <a:rect l="0" t="0" r="r" b="b"/>
            <a:pathLst>
              <a:path w="582" h="159">
                <a:moveTo>
                  <a:pt x="83" y="0"/>
                </a:moveTo>
                <a:cubicBezTo>
                  <a:pt x="41" y="56"/>
                  <a:pt x="0" y="113"/>
                  <a:pt x="83" y="136"/>
                </a:cubicBezTo>
                <a:cubicBezTo>
                  <a:pt x="166" y="159"/>
                  <a:pt x="499" y="136"/>
                  <a:pt x="582" y="136"/>
                </a:cubicBezTo>
              </a:path>
            </a:pathLst>
          </a:custGeom>
          <a:noFill/>
          <a:ln w="76200" cap="flat" cmpd="sng">
            <a:solidFill>
              <a:srgbClr val="000099"/>
            </a:solidFill>
            <a:prstDash val="solid"/>
            <a:round/>
            <a:headEnd type="none" w="med" len="med"/>
            <a:tailEnd type="triangle" w="med" len="med"/>
          </a:ln>
          <a:effectLst>
            <a:outerShdw dist="107763" dir="2700000" algn="ctr" rotWithShape="0">
              <a:srgbClr val="808080">
                <a:alpha val="50000"/>
              </a:srgbClr>
            </a:outerShdw>
          </a:effectLst>
        </p:spPr>
        <p:txBody>
          <a:bodyPr wrap="square">
            <a:spAutoFit/>
          </a:bodyPr>
          <a:lstStyle/>
          <a:p>
            <a:pPr eaLnBrk="0" hangingPunct="0">
              <a:lnSpc>
                <a:spcPct val="90000"/>
              </a:lnSpc>
              <a:spcBef>
                <a:spcPct val="20000"/>
              </a:spcBef>
              <a:buClr>
                <a:srgbClr val="660066"/>
              </a:buClr>
              <a:buSzPct val="100000"/>
              <a:buFont typeface="Wingdings" pitchFamily="2" charset="2"/>
              <a:buNone/>
              <a:defRPr/>
            </a:pPr>
            <a:endParaRPr lang="zh-CN" altLang="en-US">
              <a:ea typeface="黑体" pitchFamily="49" charset="-122"/>
            </a:endParaRPr>
          </a:p>
        </p:txBody>
      </p:sp>
      <p:sp>
        <p:nvSpPr>
          <p:cNvPr id="21513" name="矩形 9"/>
          <p:cNvSpPr>
            <a:spLocks noChangeArrowheads="1"/>
          </p:cNvSpPr>
          <p:nvPr/>
        </p:nvSpPr>
        <p:spPr bwMode="auto">
          <a:xfrm>
            <a:off x="192088" y="2493087"/>
            <a:ext cx="5878512" cy="2227020"/>
          </a:xfrm>
          <a:prstGeom prst="rect">
            <a:avLst/>
          </a:prstGeom>
          <a:noFill/>
          <a:ln w="9525">
            <a:noFill/>
            <a:miter lim="800000"/>
            <a:headEnd/>
            <a:tailEnd/>
          </a:ln>
        </p:spPr>
        <p:txBody>
          <a:bodyPr wrap="square">
            <a:spAutoFit/>
          </a:bodyPr>
          <a:lstStyle/>
          <a:p>
            <a:pPr lvl="1" eaLnBrk="0" hangingPunct="0">
              <a:lnSpc>
                <a:spcPts val="3000"/>
              </a:lnSpc>
              <a:spcBef>
                <a:spcPct val="20000"/>
              </a:spcBef>
              <a:buClr>
                <a:srgbClr val="660066"/>
              </a:buClr>
              <a:buSzPct val="100000"/>
            </a:pPr>
            <a:r>
              <a:rPr lang="zh-CN" altLang="en-US" sz="1800" kern="0" dirty="0">
                <a:latin typeface="微软雅黑" panose="020B0503020204020204" pitchFamily="34" charset="-122"/>
                <a:ea typeface="微软雅黑" panose="020B0503020204020204" pitchFamily="34" charset="-122"/>
                <a:cs typeface="Verdana" panose="020B0604030504040204" pitchFamily="34" charset="0"/>
              </a:rPr>
              <a:t>基本语法：</a:t>
            </a:r>
            <a:endParaRPr lang="en-US" altLang="zh-CN" sz="1800" kern="0" dirty="0">
              <a:latin typeface="微软雅黑" panose="020B0503020204020204" pitchFamily="34" charset="-122"/>
              <a:ea typeface="微软雅黑" panose="020B0503020204020204" pitchFamily="34" charset="-122"/>
              <a:cs typeface="Verdana" panose="020B0604030504040204" pitchFamily="34" charset="0"/>
            </a:endParaRPr>
          </a:p>
          <a:p>
            <a:pPr lvl="1" eaLnBrk="0" hangingPunct="0">
              <a:lnSpc>
                <a:spcPts val="3000"/>
              </a:lnSpc>
              <a:spcBef>
                <a:spcPct val="20000"/>
              </a:spcBef>
              <a:buClr>
                <a:srgbClr val="660066"/>
              </a:buClr>
              <a:buSzPct val="100000"/>
              <a:buFont typeface="Wingdings" pitchFamily="2" charset="2"/>
              <a:buChar char="ü"/>
            </a:pPr>
            <a:endParaRPr lang="en-US" altLang="zh-CN" sz="2000" b="0" kern="0" dirty="0">
              <a:latin typeface="微软雅黑" panose="020B0503020204020204" pitchFamily="34" charset="-122"/>
              <a:ea typeface="微软雅黑" panose="020B0503020204020204" pitchFamily="34" charset="-122"/>
            </a:endParaRPr>
          </a:p>
          <a:p>
            <a:pPr lvl="1" eaLnBrk="0" hangingPunct="0">
              <a:lnSpc>
                <a:spcPts val="3000"/>
              </a:lnSpc>
              <a:spcBef>
                <a:spcPct val="20000"/>
              </a:spcBef>
              <a:buClr>
                <a:srgbClr val="660066"/>
              </a:buClr>
              <a:buSzPct val="100000"/>
            </a:pPr>
            <a:endParaRPr lang="en-US" altLang="zh-CN" sz="2000" b="0" dirty="0">
              <a:latin typeface="微软雅黑" pitchFamily="34" charset="-122"/>
              <a:ea typeface="微软雅黑" pitchFamily="34" charset="-122"/>
            </a:endParaRPr>
          </a:p>
          <a:p>
            <a:pPr lvl="1" eaLnBrk="0" hangingPunct="0">
              <a:lnSpc>
                <a:spcPts val="3000"/>
              </a:lnSpc>
              <a:spcBef>
                <a:spcPct val="20000"/>
              </a:spcBef>
              <a:buClr>
                <a:srgbClr val="660066"/>
              </a:buClr>
              <a:buSzPct val="100000"/>
              <a:buFont typeface="Wingdings" pitchFamily="2" charset="2"/>
              <a:buChar char="ü"/>
            </a:pPr>
            <a:r>
              <a:rPr lang="zh-CN" altLang="en-US" sz="1800" b="0" dirty="0">
                <a:latin typeface="微软雅黑" pitchFamily="34" charset="-122"/>
                <a:ea typeface="微软雅黑" pitchFamily="34" charset="-122"/>
              </a:rPr>
              <a:t>选择器通常是需要改变样式的</a:t>
            </a:r>
            <a:r>
              <a:rPr lang="en-US" altLang="zh-CN" sz="1800" b="0" dirty="0">
                <a:latin typeface="微软雅黑" pitchFamily="34" charset="-122"/>
                <a:ea typeface="微软雅黑" pitchFamily="34" charset="-122"/>
              </a:rPr>
              <a:t>HTML</a:t>
            </a:r>
            <a:r>
              <a:rPr lang="zh-CN" altLang="en-US" sz="1800" b="0" dirty="0">
                <a:latin typeface="微软雅黑" pitchFamily="34" charset="-122"/>
                <a:ea typeface="微软雅黑" pitchFamily="34" charset="-122"/>
              </a:rPr>
              <a:t>标记。</a:t>
            </a:r>
          </a:p>
          <a:p>
            <a:pPr lvl="1" eaLnBrk="0" hangingPunct="0">
              <a:lnSpc>
                <a:spcPts val="3000"/>
              </a:lnSpc>
              <a:spcBef>
                <a:spcPct val="20000"/>
              </a:spcBef>
              <a:buClr>
                <a:srgbClr val="660066"/>
              </a:buClr>
              <a:buSzPct val="100000"/>
              <a:buFont typeface="Wingdings" pitchFamily="2" charset="2"/>
              <a:buChar char="ü"/>
            </a:pPr>
            <a:r>
              <a:rPr lang="zh-CN" altLang="en-US" sz="1800" b="0" dirty="0">
                <a:latin typeface="微软雅黑" pitchFamily="34" charset="-122"/>
                <a:ea typeface="微软雅黑" pitchFamily="34" charset="-122"/>
              </a:rPr>
              <a:t>声明由一个或多个属性与属性值对组成</a:t>
            </a:r>
            <a:endParaRPr lang="en-US" altLang="zh-CN" sz="1800" b="0" dirty="0">
              <a:latin typeface="微软雅黑" pitchFamily="34" charset="-122"/>
              <a:ea typeface="微软雅黑" pitchFamily="34" charset="-122"/>
            </a:endParaRPr>
          </a:p>
        </p:txBody>
      </p:sp>
    </p:spTree>
    <p:extLst>
      <p:ext uri="{BB962C8B-B14F-4D97-AF65-F5344CB8AC3E}">
        <p14:creationId xmlns:p14="http://schemas.microsoft.com/office/powerpoint/2010/main" val="415262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ox(in)">
                                      <p:cBhvr>
                                        <p:cTn id="7" dur="500"/>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edge">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edge">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altLang="zh-CN"/>
              <a:t>7.2.1 CSS</a:t>
            </a:r>
            <a:r>
              <a:rPr lang="zh-CN" altLang="en-US"/>
              <a:t>基本语法</a:t>
            </a:r>
          </a:p>
        </p:txBody>
      </p:sp>
      <p:sp>
        <p:nvSpPr>
          <p:cNvPr id="21513" name="矩形 9"/>
          <p:cNvSpPr>
            <a:spLocks noChangeArrowheads="1"/>
          </p:cNvSpPr>
          <p:nvPr/>
        </p:nvSpPr>
        <p:spPr bwMode="auto">
          <a:xfrm>
            <a:off x="248444" y="857390"/>
            <a:ext cx="8647112" cy="4286110"/>
          </a:xfrm>
          <a:prstGeom prst="rect">
            <a:avLst/>
          </a:prstGeom>
          <a:noFill/>
          <a:ln w="9525">
            <a:noFill/>
            <a:miter lim="800000"/>
            <a:headEnd/>
            <a:tailEnd/>
          </a:ln>
        </p:spPr>
        <p:txBody>
          <a:bodyPr wrap="square">
            <a:spAutoFit/>
          </a:bodyPr>
          <a:lstStyle/>
          <a:p>
            <a:pPr lvl="1" eaLnBrk="0" hangingPunct="0">
              <a:lnSpc>
                <a:spcPts val="3000"/>
              </a:lnSpc>
              <a:spcBef>
                <a:spcPct val="20000"/>
              </a:spcBef>
              <a:buClr>
                <a:srgbClr val="660066"/>
              </a:buClr>
              <a:buSzPct val="100000"/>
            </a:pPr>
            <a:r>
              <a:rPr lang="zh-CN" altLang="en-US" sz="1800" kern="0" dirty="0">
                <a:latin typeface="微软雅黑" panose="020B0503020204020204" pitchFamily="34" charset="-122"/>
                <a:ea typeface="微软雅黑" panose="020B0503020204020204" pitchFamily="34" charset="-122"/>
                <a:cs typeface="Verdana" panose="020B0604030504040204" pitchFamily="34" charset="0"/>
              </a:rPr>
              <a:t>语法说明：</a:t>
            </a:r>
            <a:endParaRPr lang="en-US" altLang="zh-CN" sz="1800" kern="0" dirty="0">
              <a:latin typeface="微软雅黑" panose="020B0503020204020204" pitchFamily="34" charset="-122"/>
              <a:ea typeface="微软雅黑" panose="020B0503020204020204" pitchFamily="34" charset="-122"/>
              <a:cs typeface="Verdana" panose="020B0604030504040204" pitchFamily="34" charset="0"/>
            </a:endParaRPr>
          </a:p>
          <a:p>
            <a:pPr lvl="1" eaLnBrk="0" hangingPunct="0">
              <a:lnSpc>
                <a:spcPts val="3000"/>
              </a:lnSpc>
              <a:spcBef>
                <a:spcPct val="20000"/>
              </a:spcBef>
              <a:buClr>
                <a:srgbClr val="0000FA"/>
              </a:buClr>
              <a:buSzPct val="100000"/>
            </a:pP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1</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、选择器</a:t>
            </a:r>
            <a:endParaRPr lang="en-US" altLang="zh-CN" sz="1800" b="0" kern="0" dirty="0">
              <a:latin typeface="微软雅黑" panose="020B0503020204020204" pitchFamily="34" charset="-122"/>
              <a:ea typeface="微软雅黑" panose="020B0503020204020204" pitchFamily="34" charset="-122"/>
              <a:cs typeface="Verdana" panose="020B0604030504040204" pitchFamily="34" charset="0"/>
            </a:endParaRPr>
          </a:p>
          <a:p>
            <a:pPr lvl="1" eaLnBrk="0" hangingPunct="0">
              <a:lnSpc>
                <a:spcPts val="3000"/>
              </a:lnSpc>
              <a:spcBef>
                <a:spcPct val="20000"/>
              </a:spcBef>
              <a:buClr>
                <a:srgbClr val="0000FA"/>
              </a:buClr>
              <a:buSzPct val="100000"/>
            </a:pP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     </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选择器可以是</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HTML</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标记名称或者属性的值，也可以是自定义的标识符。</a:t>
            </a:r>
            <a:endParaRPr lang="en-US" altLang="zh-CN" sz="1800" b="0" kern="0" dirty="0">
              <a:latin typeface="微软雅黑" panose="020B0503020204020204" pitchFamily="34" charset="-122"/>
              <a:ea typeface="微软雅黑" panose="020B0503020204020204" pitchFamily="34" charset="-122"/>
              <a:cs typeface="Verdana" panose="020B0604030504040204" pitchFamily="34" charset="0"/>
            </a:endParaRPr>
          </a:p>
          <a:p>
            <a:pPr lvl="1" eaLnBrk="0" hangingPunct="0">
              <a:lnSpc>
                <a:spcPts val="3000"/>
              </a:lnSpc>
              <a:spcBef>
                <a:spcPct val="20000"/>
              </a:spcBef>
              <a:buClr>
                <a:srgbClr val="0000FA"/>
              </a:buClr>
              <a:buSzPct val="100000"/>
            </a:pP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2</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、属性</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属性值对</a:t>
            </a:r>
            <a:endParaRPr lang="en-US" altLang="zh-CN" sz="1800" b="0" kern="0" dirty="0">
              <a:latin typeface="微软雅黑" panose="020B0503020204020204" pitchFamily="34" charset="-122"/>
              <a:ea typeface="微软雅黑" panose="020B0503020204020204" pitchFamily="34" charset="-122"/>
              <a:cs typeface="Verdana" panose="020B0604030504040204" pitchFamily="34" charset="0"/>
            </a:endParaRPr>
          </a:p>
          <a:p>
            <a:pPr lvl="1" eaLnBrk="0" hangingPunct="0">
              <a:lnSpc>
                <a:spcPts val="3000"/>
              </a:lnSpc>
              <a:spcBef>
                <a:spcPct val="20000"/>
              </a:spcBef>
              <a:buClr>
                <a:srgbClr val="0000FA"/>
              </a:buClr>
              <a:buSzPct val="100000"/>
            </a:pP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     </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“属性 </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 </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属性值”必须一一对应，属性与属性值之间必须用“</a:t>
            </a:r>
            <a:r>
              <a:rPr lang="zh-CN" altLang="en-US"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”连接，每个属性</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属性值对之间用分号（</a:t>
            </a:r>
            <a:r>
              <a:rPr lang="en-US" altLang="zh-CN"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）分隔。</a:t>
            </a:r>
            <a:endParaRPr lang="en-US" altLang="zh-CN" sz="1800" b="0" kern="0" dirty="0">
              <a:latin typeface="微软雅黑" panose="020B0503020204020204" pitchFamily="34" charset="-122"/>
              <a:ea typeface="微软雅黑" panose="020B0503020204020204" pitchFamily="34" charset="-122"/>
              <a:cs typeface="Verdana" panose="020B0604030504040204" pitchFamily="34" charset="0"/>
            </a:endParaRPr>
          </a:p>
          <a:p>
            <a:pPr lvl="1" eaLnBrk="0" hangingPunct="0">
              <a:lnSpc>
                <a:spcPts val="3000"/>
              </a:lnSpc>
              <a:spcBef>
                <a:spcPct val="20000"/>
              </a:spcBef>
              <a:buClr>
                <a:srgbClr val="0000FA"/>
              </a:buClr>
              <a:buSzPct val="100000"/>
            </a:pP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3</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、属性</a:t>
            </a:r>
            <a:endParaRPr lang="en-US" altLang="zh-CN" sz="1800" b="0" kern="0" dirty="0">
              <a:latin typeface="微软雅黑" panose="020B0503020204020204" pitchFamily="34" charset="-122"/>
              <a:ea typeface="微软雅黑" panose="020B0503020204020204" pitchFamily="34" charset="-122"/>
              <a:cs typeface="Verdana" panose="020B0604030504040204" pitchFamily="34" charset="0"/>
            </a:endParaRPr>
          </a:p>
          <a:p>
            <a:pPr lvl="1" eaLnBrk="0" hangingPunct="0">
              <a:lnSpc>
                <a:spcPts val="3000"/>
              </a:lnSpc>
              <a:spcBef>
                <a:spcPct val="20000"/>
              </a:spcBef>
              <a:buClr>
                <a:srgbClr val="0000FA"/>
              </a:buClr>
              <a:buSzPct val="100000"/>
            </a:pP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     </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在</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CSS</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中，凡是属性名为两个或两个以上的单词构成时，单词之间以连词符号（</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）分割，例如背景颜色属性</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background-color</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a:t>
            </a:r>
            <a:endParaRPr lang="en-US" altLang="zh-CN" sz="1800" b="0" kern="0" dirty="0">
              <a:latin typeface="微软雅黑" panose="020B0503020204020204" pitchFamily="34" charset="-122"/>
              <a:ea typeface="微软雅黑" panose="020B0503020204020204" pitchFamily="34" charset="-122"/>
              <a:cs typeface="Verdana" panose="020B0604030504040204" pitchFamily="34" charset="0"/>
            </a:endParaRPr>
          </a:p>
          <a:p>
            <a:pPr lvl="1" eaLnBrk="0" hangingPunct="0">
              <a:lnSpc>
                <a:spcPts val="3000"/>
              </a:lnSpc>
              <a:spcBef>
                <a:spcPct val="20000"/>
              </a:spcBef>
              <a:buClr>
                <a:srgbClr val="0000FA"/>
              </a:buClr>
              <a:buSzPct val="100000"/>
            </a:pPr>
            <a:endParaRPr lang="en-US" altLang="zh-CN" sz="1800" b="0" kern="0" dirty="0">
              <a:latin typeface="微软雅黑" panose="020B0503020204020204" pitchFamily="34" charset="-122"/>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409751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altLang="zh-CN"/>
              <a:t>7.2.1 CSS</a:t>
            </a:r>
            <a:r>
              <a:rPr lang="zh-CN" altLang="en-US"/>
              <a:t>基本语法</a:t>
            </a:r>
          </a:p>
        </p:txBody>
      </p:sp>
      <p:sp>
        <p:nvSpPr>
          <p:cNvPr id="21513" name="矩形 9"/>
          <p:cNvSpPr>
            <a:spLocks noChangeArrowheads="1"/>
          </p:cNvSpPr>
          <p:nvPr/>
        </p:nvSpPr>
        <p:spPr bwMode="auto">
          <a:xfrm>
            <a:off x="248444" y="857390"/>
            <a:ext cx="8647112" cy="1660006"/>
          </a:xfrm>
          <a:prstGeom prst="rect">
            <a:avLst/>
          </a:prstGeom>
          <a:noFill/>
          <a:ln w="9525">
            <a:noFill/>
            <a:miter lim="800000"/>
            <a:headEnd/>
            <a:tailEnd/>
          </a:ln>
        </p:spPr>
        <p:txBody>
          <a:bodyPr wrap="square">
            <a:spAutoFit/>
          </a:bodyPr>
          <a:lstStyle/>
          <a:p>
            <a:pPr lvl="1" eaLnBrk="0" hangingPunct="0">
              <a:lnSpc>
                <a:spcPts val="2800"/>
              </a:lnSpc>
              <a:spcBef>
                <a:spcPct val="20000"/>
              </a:spcBef>
              <a:buClr>
                <a:srgbClr val="0000FA"/>
              </a:buClr>
              <a:buSzPct val="100000"/>
            </a:pP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4</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、多个属性值</a:t>
            </a:r>
            <a:endParaRPr lang="en-US" altLang="zh-CN" sz="1800" b="0" kern="0" dirty="0">
              <a:latin typeface="微软雅黑" panose="020B0503020204020204" pitchFamily="34" charset="-122"/>
              <a:ea typeface="微软雅黑" panose="020B0503020204020204" pitchFamily="34" charset="-122"/>
              <a:cs typeface="Verdana" panose="020B0604030504040204" pitchFamily="34" charset="0"/>
            </a:endParaRPr>
          </a:p>
          <a:p>
            <a:pPr lvl="1" eaLnBrk="0" hangingPunct="0">
              <a:lnSpc>
                <a:spcPts val="2800"/>
              </a:lnSpc>
              <a:spcBef>
                <a:spcPct val="20000"/>
              </a:spcBef>
              <a:buClr>
                <a:srgbClr val="0000FA"/>
              </a:buClr>
              <a:buSzPct val="100000"/>
            </a:pP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     </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在</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CSS</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中，有些属性可以设置多个属性值，用逗号（</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）分隔。</a:t>
            </a:r>
            <a:endParaRPr lang="en-US" altLang="zh-CN" sz="1800" b="0" kern="0" dirty="0">
              <a:latin typeface="微软雅黑" panose="020B0503020204020204" pitchFamily="34" charset="-122"/>
              <a:ea typeface="微软雅黑" panose="020B0503020204020204" pitchFamily="34" charset="-122"/>
              <a:cs typeface="Verdana" panose="020B0604030504040204" pitchFamily="34" charset="0"/>
            </a:endParaRPr>
          </a:p>
          <a:p>
            <a:pPr lvl="1" eaLnBrk="0" hangingPunct="0">
              <a:lnSpc>
                <a:spcPts val="2800"/>
              </a:lnSpc>
              <a:spcBef>
                <a:spcPct val="20000"/>
              </a:spcBef>
              <a:buClr>
                <a:srgbClr val="0000FA"/>
              </a:buClr>
              <a:buSzPct val="100000"/>
            </a:pP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5</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CSS</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注释</a:t>
            </a:r>
            <a:endParaRPr lang="en-US" altLang="zh-CN" sz="1800" b="0" kern="0" dirty="0">
              <a:latin typeface="微软雅黑" panose="020B0503020204020204" pitchFamily="34" charset="-122"/>
              <a:ea typeface="微软雅黑" panose="020B0503020204020204" pitchFamily="34" charset="-122"/>
              <a:cs typeface="Verdana" panose="020B0604030504040204" pitchFamily="34" charset="0"/>
            </a:endParaRPr>
          </a:p>
          <a:p>
            <a:pPr lvl="1" eaLnBrk="0" hangingPunct="0">
              <a:lnSpc>
                <a:spcPts val="2800"/>
              </a:lnSpc>
              <a:spcBef>
                <a:spcPct val="20000"/>
              </a:spcBef>
              <a:buClr>
                <a:srgbClr val="0000FA"/>
              </a:buClr>
              <a:buSzPct val="100000"/>
            </a:pP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     CSS</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注释以字符“</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”开始，以字符“</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”结束。需要注意</a:t>
            </a:r>
            <a:r>
              <a:rPr lang="zh-CN" altLang="en-US" sz="1800" b="0" kern="0" dirty="0">
                <a:latin typeface="微软雅黑" panose="020B0503020204020204" pitchFamily="34" charset="-122"/>
                <a:ea typeface="微软雅黑" panose="020B0503020204020204" pitchFamily="34" charset="-122"/>
              </a:rPr>
              <a:t>注释不能嵌套。</a:t>
            </a:r>
            <a:endParaRPr lang="en-US" altLang="zh-CN" sz="1800" b="0" kern="0" dirty="0">
              <a:latin typeface="微软雅黑" panose="020B0503020204020204" pitchFamily="34" charset="-122"/>
              <a:ea typeface="微软雅黑" panose="020B0503020204020204" pitchFamily="34" charset="-122"/>
            </a:endParaRPr>
          </a:p>
        </p:txBody>
      </p:sp>
      <p:sp>
        <p:nvSpPr>
          <p:cNvPr id="4" name="Rectangle 3">
            <a:extLst>
              <a:ext uri="{FF2B5EF4-FFF2-40B4-BE49-F238E27FC236}">
                <a16:creationId xmlns:a16="http://schemas.microsoft.com/office/drawing/2014/main" id="{6E57DFBF-E0D3-4B3B-8310-08A6321FC9B2}"/>
              </a:ext>
            </a:extLst>
          </p:cNvPr>
          <p:cNvSpPr txBox="1">
            <a:spLocks noChangeArrowheads="1"/>
          </p:cNvSpPr>
          <p:nvPr/>
        </p:nvSpPr>
        <p:spPr>
          <a:xfrm>
            <a:off x="989017" y="2733034"/>
            <a:ext cx="7683504" cy="1660006"/>
          </a:xfrm>
          <a:prstGeom prst="rect">
            <a:avLst/>
          </a:prstGeom>
        </p:spPr>
        <p:txBody>
          <a:bodyPr/>
          <a:lstStyle/>
          <a:p>
            <a:pPr marL="182563" indent="-182563" defTabSz="1158875" eaLnBrk="0" hangingPunct="0">
              <a:lnSpc>
                <a:spcPts val="2500"/>
              </a:lnSpc>
              <a:spcBef>
                <a:spcPct val="30000"/>
              </a:spcBef>
              <a:spcAft>
                <a:spcPct val="20000"/>
              </a:spcAft>
              <a:buClr>
                <a:srgbClr val="0000CC"/>
              </a:buClr>
              <a:buSzPct val="100000"/>
              <a:defRPr/>
            </a:pPr>
            <a:r>
              <a:rPr lang="en-US" altLang="zh-CN" sz="1600" kern="0" dirty="0">
                <a:solidFill>
                  <a:srgbClr val="FF0000"/>
                </a:solidFill>
                <a:latin typeface="微软雅黑" panose="020B0503020204020204" pitchFamily="34" charset="-122"/>
                <a:ea typeface="微软雅黑" panose="020B0503020204020204" pitchFamily="34" charset="-122"/>
              </a:rPr>
              <a:t>&lt;style type="text/</a:t>
            </a:r>
            <a:r>
              <a:rPr lang="en-US" altLang="zh-CN" sz="1600" kern="0" dirty="0" err="1">
                <a:solidFill>
                  <a:srgbClr val="FF0000"/>
                </a:solidFill>
                <a:latin typeface="微软雅黑" panose="020B0503020204020204" pitchFamily="34" charset="-122"/>
                <a:ea typeface="微软雅黑" panose="020B0503020204020204" pitchFamily="34" charset="-122"/>
              </a:rPr>
              <a:t>css</a:t>
            </a:r>
            <a:r>
              <a:rPr lang="en-US" altLang="zh-CN" sz="1600" kern="0" dirty="0">
                <a:solidFill>
                  <a:srgbClr val="FF0000"/>
                </a:solidFill>
                <a:latin typeface="微软雅黑" panose="020B0503020204020204" pitchFamily="34" charset="-122"/>
                <a:ea typeface="微软雅黑" panose="020B0503020204020204" pitchFamily="34" charset="-122"/>
              </a:rPr>
              <a:t>"&gt;</a:t>
            </a:r>
          </a:p>
          <a:p>
            <a:pPr marL="182563" indent="-182563" defTabSz="1158875" eaLnBrk="0" hangingPunct="0">
              <a:lnSpc>
                <a:spcPts val="2500"/>
              </a:lnSpc>
              <a:spcBef>
                <a:spcPct val="30000"/>
              </a:spcBef>
              <a:spcAft>
                <a:spcPct val="20000"/>
              </a:spcAft>
              <a:buClr>
                <a:srgbClr val="0000CC"/>
              </a:buClr>
              <a:buSzPct val="100000"/>
              <a:defRPr/>
            </a:pPr>
            <a:r>
              <a:rPr lang="en-US" altLang="zh-CN" sz="1600" kern="0" dirty="0">
                <a:solidFill>
                  <a:srgbClr val="00B050"/>
                </a:solidFill>
                <a:latin typeface="微软雅黑" panose="020B0503020204020204" pitchFamily="34" charset="-122"/>
                <a:ea typeface="微软雅黑" panose="020B0503020204020204" pitchFamily="34" charset="-122"/>
              </a:rPr>
              <a:t>   /*  </a:t>
            </a:r>
            <a:r>
              <a:rPr lang="zh-CN" altLang="en-US" sz="1600" kern="0" dirty="0">
                <a:solidFill>
                  <a:srgbClr val="00B050"/>
                </a:solidFill>
                <a:latin typeface="微软雅黑" panose="020B0503020204020204" pitchFamily="34" charset="-122"/>
                <a:ea typeface="微软雅黑" panose="020B0503020204020204" pitchFamily="34" charset="-122"/>
              </a:rPr>
              <a:t>定义</a:t>
            </a:r>
            <a:r>
              <a:rPr lang="en-US" altLang="zh-CN" sz="1600" kern="0" dirty="0">
                <a:solidFill>
                  <a:srgbClr val="00B050"/>
                </a:solidFill>
                <a:latin typeface="微软雅黑" panose="020B0503020204020204" pitchFamily="34" charset="-122"/>
                <a:ea typeface="微软雅黑" panose="020B0503020204020204" pitchFamily="34" charset="-122"/>
              </a:rPr>
              <a:t>p</a:t>
            </a:r>
            <a:r>
              <a:rPr lang="zh-CN" altLang="en-US" sz="1600" kern="0" dirty="0">
                <a:solidFill>
                  <a:srgbClr val="00B050"/>
                </a:solidFill>
                <a:latin typeface="微软雅黑" panose="020B0503020204020204" pitchFamily="34" charset="-122"/>
                <a:ea typeface="微软雅黑" panose="020B0503020204020204" pitchFamily="34" charset="-122"/>
              </a:rPr>
              <a:t>样式  *</a:t>
            </a:r>
            <a:r>
              <a:rPr lang="en-US" altLang="zh-CN" sz="1600" kern="0" dirty="0">
                <a:solidFill>
                  <a:srgbClr val="00B050"/>
                </a:solidFill>
                <a:latin typeface="微软雅黑" panose="020B0503020204020204" pitchFamily="34" charset="-122"/>
                <a:ea typeface="微软雅黑" panose="020B0503020204020204" pitchFamily="34" charset="-122"/>
              </a:rPr>
              <a:t>/</a:t>
            </a:r>
          </a:p>
          <a:p>
            <a:pPr marL="182563" indent="-182563" defTabSz="1158875" eaLnBrk="0" hangingPunct="0">
              <a:lnSpc>
                <a:spcPts val="2500"/>
              </a:lnSpc>
              <a:spcBef>
                <a:spcPct val="30000"/>
              </a:spcBef>
              <a:spcAft>
                <a:spcPct val="20000"/>
              </a:spcAft>
              <a:buClr>
                <a:srgbClr val="0000CC"/>
              </a:buClr>
              <a:buSzPct val="100000"/>
              <a:defRPr/>
            </a:pPr>
            <a:r>
              <a:rPr lang="en-US" altLang="zh-CN" sz="1600" kern="0" dirty="0">
                <a:latin typeface="微软雅黑" panose="020B0503020204020204" pitchFamily="34" charset="-122"/>
                <a:ea typeface="微软雅黑" panose="020B0503020204020204" pitchFamily="34" charset="-122"/>
              </a:rPr>
              <a:t>	</a:t>
            </a:r>
            <a:r>
              <a:rPr lang="en-US" altLang="zh-CN" sz="1600" kern="0" dirty="0">
                <a:solidFill>
                  <a:srgbClr val="FF0000"/>
                </a:solidFill>
                <a:latin typeface="微软雅黑" panose="020B0503020204020204" pitchFamily="34" charset="-122"/>
                <a:ea typeface="微软雅黑" panose="020B0503020204020204" pitchFamily="34" charset="-122"/>
              </a:rPr>
              <a:t>p</a:t>
            </a:r>
            <a:r>
              <a:rPr lang="en-US" altLang="zh-CN" sz="1600" kern="0" dirty="0">
                <a:latin typeface="微软雅黑" panose="020B0503020204020204" pitchFamily="34" charset="-122"/>
                <a:ea typeface="微软雅黑" panose="020B0503020204020204" pitchFamily="34" charset="-122"/>
              </a:rPr>
              <a:t>{background-color : black ; color : red; font-family : “</a:t>
            </a:r>
            <a:r>
              <a:rPr lang="zh-CN" altLang="en-US" sz="1600" kern="0" dirty="0">
                <a:latin typeface="微软雅黑" panose="020B0503020204020204" pitchFamily="34" charset="-122"/>
                <a:ea typeface="微软雅黑" panose="020B0503020204020204" pitchFamily="34" charset="-122"/>
              </a:rPr>
              <a:t>楷体</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 </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宋体</a:t>
            </a:r>
            <a:r>
              <a:rPr lang="en-US" altLang="zh-CN" sz="1600" kern="0" dirty="0">
                <a:latin typeface="微软雅黑" panose="020B0503020204020204" pitchFamily="34" charset="-122"/>
                <a:ea typeface="微软雅黑" panose="020B0503020204020204" pitchFamily="34" charset="-122"/>
              </a:rPr>
              <a:t>"; }</a:t>
            </a:r>
          </a:p>
          <a:p>
            <a:pPr marL="182563" indent="-182563" defTabSz="1158875" eaLnBrk="0" hangingPunct="0">
              <a:lnSpc>
                <a:spcPts val="2500"/>
              </a:lnSpc>
              <a:spcBef>
                <a:spcPct val="30000"/>
              </a:spcBef>
              <a:spcAft>
                <a:spcPct val="20000"/>
              </a:spcAft>
              <a:buClr>
                <a:srgbClr val="0000CC"/>
              </a:buClr>
              <a:buSzPct val="100000"/>
              <a:defRPr/>
            </a:pPr>
            <a:r>
              <a:rPr lang="en-US" altLang="zh-CN" sz="1600" kern="0" dirty="0">
                <a:solidFill>
                  <a:srgbClr val="FF0000"/>
                </a:solidFill>
                <a:latin typeface="微软雅黑" panose="020B0503020204020204" pitchFamily="34" charset="-122"/>
                <a:ea typeface="微软雅黑" panose="020B0503020204020204" pitchFamily="34" charset="-122"/>
              </a:rPr>
              <a:t>&lt;/style&gt;</a:t>
            </a:r>
          </a:p>
        </p:txBody>
      </p:sp>
    </p:spTree>
    <p:extLst>
      <p:ext uri="{BB962C8B-B14F-4D97-AF65-F5344CB8AC3E}">
        <p14:creationId xmlns:p14="http://schemas.microsoft.com/office/powerpoint/2010/main" val="221088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989014" y="114300"/>
            <a:ext cx="7761287" cy="514350"/>
          </a:xfrm>
        </p:spPr>
        <p:txBody>
          <a:bodyPr/>
          <a:lstStyle/>
          <a:p>
            <a:r>
              <a:rPr lang="en-US" altLang="zh-CN" dirty="0"/>
              <a:t>7.2.2 CSS</a:t>
            </a:r>
            <a:r>
              <a:rPr lang="zh-CN" altLang="en-US" dirty="0"/>
              <a:t>选择器类型</a:t>
            </a:r>
          </a:p>
        </p:txBody>
      </p:sp>
      <p:sp>
        <p:nvSpPr>
          <p:cNvPr id="116740" name="Rectangle 4"/>
          <p:cNvSpPr>
            <a:spLocks noGrp="1" noChangeArrowheads="1"/>
          </p:cNvSpPr>
          <p:nvPr>
            <p:ph idx="1"/>
          </p:nvPr>
        </p:nvSpPr>
        <p:spPr>
          <a:xfrm>
            <a:off x="533400" y="810817"/>
            <a:ext cx="8534400" cy="3792140"/>
          </a:xfrm>
        </p:spPr>
        <p:txBody>
          <a:bodyPr/>
          <a:lstStyle/>
          <a:p>
            <a:pPr>
              <a:lnSpc>
                <a:spcPts val="3500"/>
              </a:lnSpc>
              <a:spcBef>
                <a:spcPts val="0"/>
              </a:spcBef>
              <a:spcAft>
                <a:spcPts val="0"/>
              </a:spcAft>
              <a:buFont typeface="Wingdings" pitchFamily="2" charset="2"/>
              <a:buNone/>
              <a:defRPr/>
            </a:pPr>
            <a:r>
              <a:rPr lang="en-US" altLang="zh-CN" sz="1800" dirty="0"/>
              <a:t>          CSS</a:t>
            </a:r>
            <a:r>
              <a:rPr lang="zh-CN" altLang="en-US" sz="1800" dirty="0"/>
              <a:t>选择器主要有五种类型：标记选择器、类选择器、</a:t>
            </a:r>
            <a:r>
              <a:rPr lang="en-US" altLang="zh-CN" sz="1800" dirty="0"/>
              <a:t>id</a:t>
            </a:r>
            <a:r>
              <a:rPr lang="zh-CN" altLang="en-US" sz="1800" dirty="0"/>
              <a:t>选择器、伪类选择 </a:t>
            </a:r>
            <a:endParaRPr lang="en-US" altLang="zh-CN" sz="1800" dirty="0"/>
          </a:p>
          <a:p>
            <a:pPr>
              <a:lnSpc>
                <a:spcPts val="3500"/>
              </a:lnSpc>
              <a:spcBef>
                <a:spcPts val="0"/>
              </a:spcBef>
              <a:spcAft>
                <a:spcPts val="0"/>
              </a:spcAft>
              <a:buFont typeface="Wingdings" pitchFamily="2" charset="2"/>
              <a:buNone/>
              <a:defRPr/>
            </a:pPr>
            <a:r>
              <a:rPr lang="en-US" altLang="zh-CN" sz="1800" dirty="0"/>
              <a:t>     </a:t>
            </a:r>
            <a:r>
              <a:rPr lang="zh-CN" altLang="en-US" sz="1800" dirty="0"/>
              <a:t>器及属性选择器。</a:t>
            </a:r>
            <a:endParaRPr lang="en-US" altLang="zh-CN" sz="1800" dirty="0"/>
          </a:p>
          <a:p>
            <a:pPr>
              <a:lnSpc>
                <a:spcPts val="3500"/>
              </a:lnSpc>
              <a:spcBef>
                <a:spcPts val="0"/>
              </a:spcBef>
              <a:spcAft>
                <a:spcPts val="0"/>
              </a:spcAft>
              <a:buFontTx/>
              <a:buNone/>
              <a:defRPr/>
            </a:pPr>
            <a:r>
              <a:rPr lang="en-US" altLang="zh-CN" sz="1800" dirty="0"/>
              <a:t>1</a:t>
            </a:r>
            <a:r>
              <a:rPr lang="zh-CN" altLang="en-US" sz="1800" dirty="0"/>
              <a:t>、标记选择器</a:t>
            </a:r>
            <a:r>
              <a:rPr lang="en-US" altLang="zh-CN" sz="1800" dirty="0"/>
              <a:t>----</a:t>
            </a:r>
            <a:r>
              <a:rPr lang="zh-CN" altLang="en-US" sz="1800" dirty="0"/>
              <a:t>对</a:t>
            </a:r>
            <a:r>
              <a:rPr lang="en-US" altLang="zh-CN" sz="1800" dirty="0"/>
              <a:t>HTML</a:t>
            </a:r>
            <a:r>
              <a:rPr lang="zh-CN" altLang="en-US" sz="1800" dirty="0"/>
              <a:t>的标记重定义。</a:t>
            </a:r>
            <a:r>
              <a:rPr lang="zh-CN" altLang="en-US" sz="1800" u="sng" dirty="0"/>
              <a:t>该样式立即生效</a:t>
            </a:r>
            <a:r>
              <a:rPr lang="zh-CN" altLang="en-US" sz="1800" dirty="0"/>
              <a:t>。</a:t>
            </a:r>
          </a:p>
          <a:p>
            <a:pPr>
              <a:lnSpc>
                <a:spcPts val="3500"/>
              </a:lnSpc>
              <a:spcBef>
                <a:spcPts val="0"/>
              </a:spcBef>
              <a:spcAft>
                <a:spcPts val="0"/>
              </a:spcAft>
              <a:buFontTx/>
              <a:buNone/>
              <a:defRPr/>
            </a:pPr>
            <a:r>
              <a:rPr lang="zh-CN" altLang="en-US" sz="1800" dirty="0">
                <a:solidFill>
                  <a:srgbClr val="FF0000"/>
                </a:solidFill>
                <a:cs typeface="Verdana" panose="020B0604030504040204" pitchFamily="34" charset="0"/>
              </a:rPr>
              <a:t>       </a:t>
            </a:r>
            <a:r>
              <a:rPr lang="en-US" altLang="zh-CN" sz="1800" dirty="0">
                <a:solidFill>
                  <a:srgbClr val="FF0000"/>
                </a:solidFill>
                <a:cs typeface="Verdana" panose="020B0604030504040204" pitchFamily="34" charset="0"/>
              </a:rPr>
              <a:t>p,h1{font-size:30px;color:blue;font-family:</a:t>
            </a:r>
            <a:r>
              <a:rPr lang="zh-CN" altLang="en-US" sz="1800" dirty="0">
                <a:solidFill>
                  <a:srgbClr val="FF0000"/>
                </a:solidFill>
                <a:cs typeface="Verdana" panose="020B0604030504040204" pitchFamily="34" charset="0"/>
              </a:rPr>
              <a:t>黑体</a:t>
            </a:r>
            <a:r>
              <a:rPr lang="en-US" altLang="zh-CN" sz="1800" dirty="0">
                <a:solidFill>
                  <a:srgbClr val="FF0000"/>
                </a:solidFill>
                <a:cs typeface="Verdana" panose="020B0604030504040204" pitchFamily="34" charset="0"/>
              </a:rPr>
              <a:t>;}</a:t>
            </a:r>
          </a:p>
          <a:p>
            <a:pPr>
              <a:lnSpc>
                <a:spcPts val="3500"/>
              </a:lnSpc>
              <a:spcBef>
                <a:spcPts val="0"/>
              </a:spcBef>
              <a:spcAft>
                <a:spcPts val="0"/>
              </a:spcAft>
              <a:buFontTx/>
              <a:buNone/>
              <a:defRPr/>
            </a:pPr>
            <a:r>
              <a:rPr lang="en-US" altLang="zh-CN" sz="1800" dirty="0"/>
              <a:t>2</a:t>
            </a:r>
            <a:r>
              <a:rPr lang="zh-CN" altLang="en-US" sz="1800" dirty="0"/>
              <a:t>、类选择器</a:t>
            </a:r>
            <a:r>
              <a:rPr lang="en-US" altLang="zh-CN" sz="1800" dirty="0"/>
              <a:t>----</a:t>
            </a:r>
            <a:r>
              <a:rPr lang="zh-CN" altLang="en-US" sz="1800" dirty="0"/>
              <a:t>以</a:t>
            </a:r>
            <a:r>
              <a:rPr lang="zh-CN" altLang="en-US" sz="1800" dirty="0">
                <a:solidFill>
                  <a:srgbClr val="FF0000"/>
                </a:solidFill>
              </a:rPr>
              <a:t>点号</a:t>
            </a:r>
            <a:r>
              <a:rPr lang="zh-CN" altLang="en-US" sz="1800" dirty="0"/>
              <a:t>“</a:t>
            </a:r>
            <a:r>
              <a:rPr lang="en-US" altLang="zh-CN" sz="1800" dirty="0"/>
              <a:t>.”</a:t>
            </a:r>
            <a:r>
              <a:rPr lang="zh-CN" altLang="en-US" sz="1800" dirty="0"/>
              <a:t>开头，并可以任意命名，如</a:t>
            </a:r>
            <a:r>
              <a:rPr lang="en-US" altLang="zh-CN" sz="1800" dirty="0"/>
              <a:t>.div1</a:t>
            </a:r>
            <a:r>
              <a:rPr lang="zh-CN" altLang="en-US" sz="1800" dirty="0"/>
              <a:t>、</a:t>
            </a:r>
            <a:r>
              <a:rPr lang="en-US" altLang="zh-CN" sz="1800" dirty="0"/>
              <a:t>.files</a:t>
            </a:r>
            <a:r>
              <a:rPr lang="zh-CN" altLang="en-US" sz="1800" dirty="0"/>
              <a:t>等，</a:t>
            </a:r>
            <a:r>
              <a:rPr lang="zh-CN" altLang="en-US" sz="1800" u="sng" dirty="0"/>
              <a:t>该样式应</a:t>
            </a:r>
            <a:endParaRPr lang="en-US" altLang="zh-CN" sz="1800" u="sng" dirty="0"/>
          </a:p>
          <a:p>
            <a:pPr>
              <a:lnSpc>
                <a:spcPts val="3500"/>
              </a:lnSpc>
              <a:spcBef>
                <a:spcPts val="0"/>
              </a:spcBef>
              <a:spcAft>
                <a:spcPts val="0"/>
              </a:spcAft>
              <a:buFontTx/>
              <a:buNone/>
              <a:defRPr/>
            </a:pPr>
            <a:r>
              <a:rPr lang="en-US" altLang="zh-CN" sz="1800" dirty="0"/>
              <a:t>     </a:t>
            </a:r>
            <a:r>
              <a:rPr lang="zh-CN" altLang="en-US" sz="1800" u="sng" dirty="0"/>
              <a:t>用后生效</a:t>
            </a:r>
            <a:r>
              <a:rPr lang="zh-CN" altLang="en-US" sz="1800" dirty="0"/>
              <a:t>，有些标记的样式相同时，可以定义成选择符组。</a:t>
            </a:r>
            <a:endParaRPr lang="en-US" altLang="zh-CN" sz="1800" dirty="0"/>
          </a:p>
          <a:p>
            <a:pPr>
              <a:lnSpc>
                <a:spcPts val="3500"/>
              </a:lnSpc>
              <a:spcBef>
                <a:spcPts val="0"/>
              </a:spcBef>
              <a:spcAft>
                <a:spcPts val="0"/>
              </a:spcAft>
              <a:buFontTx/>
              <a:buNone/>
              <a:defRPr/>
            </a:pPr>
            <a:r>
              <a:rPr lang="en-US" altLang="zh-CN" sz="1800" dirty="0">
                <a:solidFill>
                  <a:srgbClr val="FF0000"/>
                </a:solidFill>
                <a:cs typeface="Verdana" panose="020B0604030504040204" pitchFamily="34" charset="0"/>
              </a:rPr>
              <a:t>       .div1,.file{</a:t>
            </a:r>
            <a:r>
              <a:rPr lang="en-US" altLang="zh-CN" sz="1800" dirty="0" err="1">
                <a:solidFill>
                  <a:srgbClr val="FF0000"/>
                </a:solidFill>
                <a:cs typeface="Verdana" panose="020B0604030504040204" pitchFamily="34" charset="0"/>
              </a:rPr>
              <a:t>background:red;color:white</a:t>
            </a:r>
            <a:r>
              <a:rPr lang="en-US" altLang="zh-CN" sz="1800" dirty="0">
                <a:solidFill>
                  <a:srgbClr val="FF0000"/>
                </a:solidFill>
                <a:cs typeface="Verdana" panose="020B0604030504040204" pitchFamily="34" charset="0"/>
              </a:rPr>
              <a:t>;}</a:t>
            </a:r>
          </a:p>
          <a:p>
            <a:pPr>
              <a:lnSpc>
                <a:spcPts val="3500"/>
              </a:lnSpc>
              <a:spcBef>
                <a:spcPts val="0"/>
              </a:spcBef>
              <a:spcAft>
                <a:spcPts val="0"/>
              </a:spcAft>
              <a:buFontTx/>
              <a:buNone/>
              <a:defRPr/>
            </a:pPr>
            <a:r>
              <a:rPr lang="en-US" altLang="zh-CN" sz="1800" dirty="0"/>
              <a:t>      </a:t>
            </a:r>
            <a:r>
              <a:rPr lang="zh-CN" altLang="en-US" sz="1800" dirty="0">
                <a:solidFill>
                  <a:srgbClr val="FF0000"/>
                </a:solidFill>
              </a:rPr>
              <a:t>联合选择器</a:t>
            </a:r>
            <a:r>
              <a:rPr lang="en-US" altLang="zh-CN" sz="1800" dirty="0"/>
              <a:t>---</a:t>
            </a:r>
            <a:r>
              <a:rPr lang="zh-CN" altLang="en-US" sz="1800" dirty="0"/>
              <a:t>标记选择器</a:t>
            </a:r>
            <a:r>
              <a:rPr lang="en-US" altLang="zh-CN" sz="1800" dirty="0"/>
              <a:t>+,+</a:t>
            </a:r>
            <a:r>
              <a:rPr lang="zh-CN" altLang="en-US" sz="1800" dirty="0"/>
              <a:t>类选择器（</a:t>
            </a:r>
            <a:r>
              <a:rPr lang="en-US" altLang="zh-CN" sz="1800" dirty="0"/>
              <a:t>p,.c3{</a:t>
            </a:r>
            <a:r>
              <a:rPr lang="en-US" altLang="zh-CN" sz="1800" dirty="0" err="1"/>
              <a:t>color:red</a:t>
            </a:r>
            <a:r>
              <a:rPr lang="en-US" altLang="zh-CN" sz="1800" dirty="0"/>
              <a:t>;}</a:t>
            </a:r>
            <a:r>
              <a:rPr lang="zh-CN" altLang="en-US" sz="1800" dirty="0"/>
              <a:t>）</a:t>
            </a:r>
          </a:p>
        </p:txBody>
      </p:sp>
    </p:spTree>
    <p:extLst>
      <p:ext uri="{BB962C8B-B14F-4D97-AF65-F5344CB8AC3E}">
        <p14:creationId xmlns:p14="http://schemas.microsoft.com/office/powerpoint/2010/main" val="3367380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en-US" altLang="zh-CN" dirty="0"/>
              <a:t>7.2.2 CSS</a:t>
            </a:r>
            <a:r>
              <a:rPr lang="zh-CN" altLang="en-US" dirty="0"/>
              <a:t>选择器类型</a:t>
            </a:r>
          </a:p>
        </p:txBody>
      </p:sp>
      <p:sp>
        <p:nvSpPr>
          <p:cNvPr id="3" name="矩形 2"/>
          <p:cNvSpPr/>
          <p:nvPr/>
        </p:nvSpPr>
        <p:spPr>
          <a:xfrm>
            <a:off x="533400" y="819150"/>
            <a:ext cx="8534400" cy="3678571"/>
          </a:xfrm>
          <a:prstGeom prst="rect">
            <a:avLst/>
          </a:prstGeom>
        </p:spPr>
        <p:txBody>
          <a:bodyPr wrap="square">
            <a:spAutoFit/>
          </a:bodyPr>
          <a:lstStyle/>
          <a:p>
            <a:pPr>
              <a:lnSpc>
                <a:spcPts val="3200"/>
              </a:lnSpc>
              <a:spcBef>
                <a:spcPts val="0"/>
              </a:spcBef>
              <a:spcAft>
                <a:spcPts val="0"/>
              </a:spcAft>
              <a:buFontTx/>
              <a:buNone/>
              <a:defRPr/>
            </a:pPr>
            <a:r>
              <a:rPr lang="en-US" altLang="zh-CN" sz="1800" b="0" dirty="0">
                <a:latin typeface="微软雅黑" panose="020B0503020204020204" pitchFamily="34" charset="-122"/>
                <a:ea typeface="微软雅黑" panose="020B0503020204020204" pitchFamily="34" charset="-122"/>
              </a:rPr>
              <a:t>3</a:t>
            </a:r>
            <a:r>
              <a:rPr lang="zh-CN" altLang="en-US" sz="1800" b="0" dirty="0">
                <a:latin typeface="微软雅黑" panose="020B0503020204020204" pitchFamily="34" charset="-122"/>
                <a:ea typeface="微软雅黑" panose="020B0503020204020204" pitchFamily="34" charset="-122"/>
              </a:rPr>
              <a:t>、</a:t>
            </a:r>
            <a:r>
              <a:rPr lang="en-US" altLang="zh-CN" sz="1800" b="0" dirty="0">
                <a:latin typeface="微软雅黑" panose="020B0503020204020204" pitchFamily="34" charset="-122"/>
                <a:ea typeface="微软雅黑" panose="020B0503020204020204" pitchFamily="34" charset="-122"/>
              </a:rPr>
              <a:t>id</a:t>
            </a:r>
            <a:r>
              <a:rPr lang="zh-CN" altLang="en-US" sz="1800" b="0" dirty="0">
                <a:latin typeface="微软雅黑" panose="020B0503020204020204" pitchFamily="34" charset="-122"/>
                <a:ea typeface="微软雅黑" panose="020B0503020204020204" pitchFamily="34" charset="-122"/>
              </a:rPr>
              <a:t>选择器：以</a:t>
            </a:r>
            <a:r>
              <a:rPr lang="zh-CN" altLang="en-US" sz="1800" b="0" dirty="0">
                <a:solidFill>
                  <a:srgbClr val="FF0000"/>
                </a:solidFill>
                <a:latin typeface="微软雅黑" panose="020B0503020204020204" pitchFamily="34" charset="-122"/>
                <a:ea typeface="微软雅黑" panose="020B0503020204020204" pitchFamily="34" charset="-122"/>
              </a:rPr>
              <a:t>井号</a:t>
            </a:r>
            <a:r>
              <a:rPr lang="zh-CN" altLang="en-US" sz="1800" b="0" dirty="0">
                <a:latin typeface="微软雅黑" panose="020B0503020204020204" pitchFamily="34" charset="-122"/>
                <a:ea typeface="微软雅黑" panose="020B0503020204020204" pitchFamily="34" charset="-122"/>
              </a:rPr>
              <a:t>“</a:t>
            </a:r>
            <a:r>
              <a:rPr lang="en-US" altLang="zh-CN" sz="1800" b="0" dirty="0">
                <a:latin typeface="微软雅黑" panose="020B0503020204020204" pitchFamily="34" charset="-122"/>
                <a:ea typeface="微软雅黑" panose="020B0503020204020204" pitchFamily="34" charset="-122"/>
              </a:rPr>
              <a:t>#”</a:t>
            </a:r>
            <a:r>
              <a:rPr lang="zh-CN" altLang="en-US" sz="1800" b="0" dirty="0">
                <a:latin typeface="微软雅黑" panose="020B0503020204020204" pitchFamily="34" charset="-122"/>
                <a:ea typeface="微软雅黑" panose="020B0503020204020204" pitchFamily="34" charset="-122"/>
              </a:rPr>
              <a:t>开始，并可以任意命名。</a:t>
            </a:r>
          </a:p>
          <a:p>
            <a:pPr marL="711200" indent="-711200" eaLnBrk="0" hangingPunct="0">
              <a:lnSpc>
                <a:spcPts val="3200"/>
              </a:lnSpc>
              <a:spcBef>
                <a:spcPct val="20000"/>
              </a:spcBef>
              <a:buClr>
                <a:srgbClr val="660066"/>
              </a:buClr>
              <a:buSzPct val="100000"/>
              <a:buFontTx/>
              <a:buNone/>
              <a:defRPr/>
            </a:pPr>
            <a:r>
              <a:rPr lang="en-US" altLang="zh-CN" sz="1600" b="0" dirty="0">
                <a:solidFill>
                  <a:srgbClr val="FF0000"/>
                </a:solidFill>
                <a:latin typeface="微软雅黑" panose="020B0503020204020204" pitchFamily="34" charset="-122"/>
                <a:ea typeface="微软雅黑" panose="020B0503020204020204" pitchFamily="34" charset="-122"/>
              </a:rPr>
              <a:t>      #div1{</a:t>
            </a:r>
            <a:r>
              <a:rPr lang="en-US" altLang="zh-CN" sz="1600" b="0" dirty="0" err="1">
                <a:solidFill>
                  <a:srgbClr val="FF0000"/>
                </a:solidFill>
                <a:latin typeface="微软雅黑" panose="020B0503020204020204" pitchFamily="34" charset="-122"/>
                <a:ea typeface="微软雅黑" panose="020B0503020204020204" pitchFamily="34" charset="-122"/>
              </a:rPr>
              <a:t>background:red;color:white</a:t>
            </a:r>
            <a:r>
              <a:rPr lang="en-US" altLang="zh-CN" sz="1600" b="0" dirty="0">
                <a:solidFill>
                  <a:srgbClr val="FF0000"/>
                </a:solidFill>
                <a:latin typeface="微软雅黑" panose="020B0503020204020204" pitchFamily="34" charset="-122"/>
                <a:ea typeface="微软雅黑" panose="020B0503020204020204" pitchFamily="34" charset="-122"/>
              </a:rPr>
              <a:t>;}</a:t>
            </a:r>
          </a:p>
          <a:p>
            <a:pPr eaLnBrk="0" hangingPunct="0">
              <a:lnSpc>
                <a:spcPts val="3200"/>
              </a:lnSpc>
              <a:spcBef>
                <a:spcPct val="20000"/>
              </a:spcBef>
              <a:buClr>
                <a:srgbClr val="660066"/>
              </a:buClr>
              <a:buSzPct val="100000"/>
              <a:defRPr/>
            </a:pPr>
            <a:r>
              <a:rPr lang="en-US" altLang="zh-CN" sz="1800" b="0" dirty="0">
                <a:latin typeface="微软雅黑" panose="020B0503020204020204" pitchFamily="34" charset="-122"/>
                <a:ea typeface="微软雅黑" panose="020B0503020204020204" pitchFamily="34" charset="-122"/>
              </a:rPr>
              <a:t>4</a:t>
            </a:r>
            <a:r>
              <a:rPr lang="zh-CN" altLang="en-US" sz="1800" b="0" dirty="0">
                <a:latin typeface="微软雅黑" panose="020B0503020204020204" pitchFamily="34" charset="-122"/>
                <a:ea typeface="微软雅黑" panose="020B0503020204020204" pitchFamily="34" charset="-122"/>
              </a:rPr>
              <a:t>、伪类选择器：一种特殊的类选择器，最大的作用就是对链接</a:t>
            </a:r>
            <a:r>
              <a:rPr lang="en-US" altLang="zh-CN" sz="1800" b="0" dirty="0">
                <a:latin typeface="微软雅黑" panose="020B0503020204020204" pitchFamily="34" charset="-122"/>
                <a:ea typeface="微软雅黑" panose="020B0503020204020204" pitchFamily="34" charset="-122"/>
              </a:rPr>
              <a:t>&lt;a&gt;</a:t>
            </a:r>
            <a:r>
              <a:rPr lang="zh-CN" altLang="en-US" sz="1800" b="0" dirty="0">
                <a:latin typeface="微软雅黑" panose="020B0503020204020204" pitchFamily="34" charset="-122"/>
                <a:ea typeface="微软雅黑" panose="020B0503020204020204" pitchFamily="34" charset="-122"/>
              </a:rPr>
              <a:t>的不同状态定</a:t>
            </a:r>
            <a:endParaRPr lang="en-US" altLang="zh-CN" sz="1800" b="0" dirty="0">
              <a:latin typeface="微软雅黑" panose="020B0503020204020204" pitchFamily="34" charset="-122"/>
              <a:ea typeface="微软雅黑" panose="020B0503020204020204" pitchFamily="34" charset="-122"/>
            </a:endParaRPr>
          </a:p>
          <a:p>
            <a:pPr eaLnBrk="0" hangingPunct="0">
              <a:lnSpc>
                <a:spcPts val="3200"/>
              </a:lnSpc>
              <a:spcBef>
                <a:spcPct val="20000"/>
              </a:spcBef>
              <a:buClr>
                <a:srgbClr val="660066"/>
              </a:buClr>
              <a:buSzPct val="100000"/>
              <a:defRPr/>
            </a:pPr>
            <a:r>
              <a:rPr lang="en-US" altLang="zh-CN" sz="1800" b="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义不同的样式效果。</a:t>
            </a:r>
            <a:endParaRPr lang="en-US" altLang="zh-CN" sz="1800" b="0" dirty="0">
              <a:latin typeface="微软雅黑" panose="020B0503020204020204" pitchFamily="34" charset="-122"/>
              <a:ea typeface="微软雅黑" panose="020B0503020204020204" pitchFamily="34" charset="-122"/>
            </a:endParaRPr>
          </a:p>
          <a:p>
            <a:pPr marL="711200" indent="-711200" eaLnBrk="0" hangingPunct="0">
              <a:lnSpc>
                <a:spcPts val="3200"/>
              </a:lnSpc>
              <a:spcBef>
                <a:spcPct val="20000"/>
              </a:spcBef>
              <a:buClr>
                <a:srgbClr val="660066"/>
              </a:buClr>
              <a:buSzPct val="100000"/>
              <a:defRPr/>
            </a:pPr>
            <a:r>
              <a:rPr lang="en-US" altLang="zh-CN" sz="1600" b="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a:link{color:yellow;text-decoration:none;}</a:t>
            </a:r>
          </a:p>
          <a:p>
            <a:pPr marL="711200" indent="-711200" eaLnBrk="0" hangingPunct="0">
              <a:lnSpc>
                <a:spcPts val="3200"/>
              </a:lnSpc>
              <a:spcBef>
                <a:spcPct val="20000"/>
              </a:spcBef>
              <a:buClr>
                <a:srgbClr val="660066"/>
              </a:buClr>
              <a:buSzPct val="100000"/>
              <a:defRPr/>
            </a:pPr>
            <a:r>
              <a:rPr lang="en-US" altLang="zh-CN" sz="1600" b="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a:visited{color:gray;text-decoration:none}</a:t>
            </a:r>
          </a:p>
          <a:p>
            <a:pPr marL="711200" indent="-711200" eaLnBrk="0" hangingPunct="0">
              <a:lnSpc>
                <a:spcPts val="3200"/>
              </a:lnSpc>
              <a:spcBef>
                <a:spcPct val="20000"/>
              </a:spcBef>
              <a:buClr>
                <a:srgbClr val="660066"/>
              </a:buClr>
              <a:buSzPct val="100000"/>
              <a:defRPr/>
            </a:pPr>
            <a:r>
              <a:rPr lang="en-US" altLang="zh-CN" sz="1600" b="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a:hover{color:red;text-decoration:underline;}</a:t>
            </a:r>
          </a:p>
          <a:p>
            <a:pPr marL="711200" indent="-711200" eaLnBrk="0" hangingPunct="0">
              <a:lnSpc>
                <a:spcPts val="3200"/>
              </a:lnSpc>
              <a:spcBef>
                <a:spcPct val="20000"/>
              </a:spcBef>
              <a:buClr>
                <a:srgbClr val="660066"/>
              </a:buClr>
              <a:buSzPct val="100000"/>
              <a:defRPr/>
            </a:pPr>
            <a:r>
              <a:rPr lang="en-US" altLang="zh-CN" sz="1600" b="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a:active{color:blue;text-decoration:underline;}</a:t>
            </a:r>
          </a:p>
        </p:txBody>
      </p:sp>
    </p:spTree>
    <p:extLst>
      <p:ext uri="{BB962C8B-B14F-4D97-AF65-F5344CB8AC3E}">
        <p14:creationId xmlns:p14="http://schemas.microsoft.com/office/powerpoint/2010/main" val="2498329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CSS</a:t>
            </a:r>
            <a:r>
              <a:rPr lang="zh-CN" altLang="en-US" dirty="0"/>
              <a:t>选择器类型案例</a:t>
            </a:r>
          </a:p>
        </p:txBody>
      </p:sp>
      <p:sp>
        <p:nvSpPr>
          <p:cNvPr id="3" name="矩形 2"/>
          <p:cNvSpPr/>
          <p:nvPr/>
        </p:nvSpPr>
        <p:spPr>
          <a:xfrm>
            <a:off x="533400" y="895350"/>
            <a:ext cx="4572000" cy="3785652"/>
          </a:xfrm>
          <a:prstGeom prst="rect">
            <a:avLst/>
          </a:prstGeom>
        </p:spPr>
        <p:txBody>
          <a:bodyPr wrap="square">
            <a:spAutoFit/>
          </a:bodyPr>
          <a:lstStyle/>
          <a:p>
            <a:pPr>
              <a:lnSpc>
                <a:spcPts val="1200"/>
              </a:lnSpc>
            </a:pPr>
            <a:r>
              <a:rPr lang="en-US" altLang="zh-CN" sz="1200" dirty="0"/>
              <a:t>&lt;!-- edu_7_2_1.html --&gt;</a:t>
            </a:r>
          </a:p>
          <a:p>
            <a:pPr>
              <a:lnSpc>
                <a:spcPts val="1200"/>
              </a:lnSpc>
            </a:pPr>
            <a:r>
              <a:rPr lang="en-US" altLang="zh-CN" sz="1200" dirty="0"/>
              <a:t>&lt;!</a:t>
            </a:r>
            <a:r>
              <a:rPr lang="en-US" altLang="zh-CN" sz="1200" dirty="0" err="1"/>
              <a:t>doctype</a:t>
            </a:r>
            <a:r>
              <a:rPr lang="en-US" altLang="zh-CN" sz="1200" dirty="0"/>
              <a:t> html&gt;</a:t>
            </a:r>
          </a:p>
          <a:p>
            <a:pPr>
              <a:lnSpc>
                <a:spcPts val="1200"/>
              </a:lnSpc>
            </a:pPr>
            <a:r>
              <a:rPr lang="en-US" altLang="zh-CN" sz="1200" dirty="0"/>
              <a:t>&lt;html </a:t>
            </a:r>
            <a:r>
              <a:rPr lang="en-US" altLang="zh-CN" sz="1200" dirty="0" err="1"/>
              <a:t>lang</a:t>
            </a:r>
            <a:r>
              <a:rPr lang="en-US" altLang="zh-CN" sz="1200" dirty="0"/>
              <a:t>="en"&gt;</a:t>
            </a:r>
          </a:p>
          <a:p>
            <a:pPr>
              <a:lnSpc>
                <a:spcPts val="1200"/>
              </a:lnSpc>
            </a:pPr>
            <a:r>
              <a:rPr lang="en-US" altLang="zh-CN" sz="1200" dirty="0"/>
              <a:t> &lt;head&gt;</a:t>
            </a:r>
          </a:p>
          <a:p>
            <a:pPr>
              <a:lnSpc>
                <a:spcPts val="1200"/>
              </a:lnSpc>
            </a:pPr>
            <a:r>
              <a:rPr lang="en-US" altLang="zh-CN" sz="1200" dirty="0"/>
              <a:t>  &lt;meta </a:t>
            </a:r>
            <a:r>
              <a:rPr lang="en-US" altLang="zh-CN" sz="1200" dirty="0" err="1"/>
              <a:t>charset</a:t>
            </a:r>
            <a:r>
              <a:rPr lang="en-US" altLang="zh-CN" sz="1200" dirty="0"/>
              <a:t>="UTF-8"&gt;</a:t>
            </a:r>
          </a:p>
          <a:p>
            <a:pPr>
              <a:lnSpc>
                <a:spcPts val="1200"/>
              </a:lnSpc>
            </a:pPr>
            <a:r>
              <a:rPr lang="en-US" altLang="zh-CN" sz="1200" dirty="0"/>
              <a:t>&lt;title&gt;</a:t>
            </a:r>
            <a:r>
              <a:rPr lang="zh-CN" altLang="en-US" sz="1200" dirty="0"/>
              <a:t>选择器演示</a:t>
            </a:r>
            <a:r>
              <a:rPr lang="en-US" altLang="zh-CN" sz="1200" dirty="0"/>
              <a:t>&lt;/title&gt;</a:t>
            </a:r>
          </a:p>
          <a:p>
            <a:pPr>
              <a:lnSpc>
                <a:spcPts val="1200"/>
              </a:lnSpc>
            </a:pPr>
            <a:r>
              <a:rPr lang="en-US" altLang="zh-CN" sz="1200" dirty="0"/>
              <a:t>&lt;style type="text/</a:t>
            </a:r>
            <a:r>
              <a:rPr lang="en-US" altLang="zh-CN" sz="1200" dirty="0" err="1"/>
              <a:t>css</a:t>
            </a:r>
            <a:r>
              <a:rPr lang="en-US" altLang="zh-CN" sz="1200" dirty="0"/>
              <a:t>"&gt;</a:t>
            </a:r>
          </a:p>
          <a:p>
            <a:pPr>
              <a:lnSpc>
                <a:spcPts val="1200"/>
              </a:lnSpc>
            </a:pPr>
            <a:r>
              <a:rPr lang="en-US" altLang="zh-CN" sz="1200" dirty="0"/>
              <a:t>a:link{color:gray;text-decoration:none;}</a:t>
            </a:r>
          </a:p>
          <a:p>
            <a:pPr>
              <a:lnSpc>
                <a:spcPts val="1200"/>
              </a:lnSpc>
            </a:pPr>
            <a:r>
              <a:rPr lang="en-US" altLang="zh-CN" sz="1200" dirty="0"/>
              <a:t>a:visited{color:blue;text-decoration:none;}</a:t>
            </a:r>
          </a:p>
          <a:p>
            <a:pPr>
              <a:lnSpc>
                <a:spcPts val="1200"/>
              </a:lnSpc>
            </a:pPr>
            <a:r>
              <a:rPr lang="en-US" altLang="zh-CN" sz="1200" dirty="0"/>
              <a:t>a:hover{color:red;text-decoration:underline;}</a:t>
            </a:r>
          </a:p>
          <a:p>
            <a:pPr>
              <a:lnSpc>
                <a:spcPts val="1200"/>
              </a:lnSpc>
            </a:pPr>
            <a:r>
              <a:rPr lang="en-US" altLang="zh-CN" sz="1200" dirty="0"/>
              <a:t>a:active{color:yellow;text-decoration:underline;}</a:t>
            </a:r>
          </a:p>
          <a:p>
            <a:pPr>
              <a:lnSpc>
                <a:spcPts val="1200"/>
              </a:lnSpc>
            </a:pPr>
            <a:r>
              <a:rPr lang="en-US" altLang="zh-CN" sz="1200" dirty="0"/>
              <a:t>p:first-letter{font-weight:bold;font-family:"</a:t>
            </a:r>
            <a:r>
              <a:rPr lang="zh-CN" altLang="en-US" sz="1200" dirty="0"/>
              <a:t>黑体</a:t>
            </a:r>
            <a:r>
              <a:rPr lang="en-US" altLang="zh-CN" sz="1200" dirty="0"/>
              <a:t>";}</a:t>
            </a:r>
          </a:p>
          <a:p>
            <a:pPr>
              <a:lnSpc>
                <a:spcPts val="1200"/>
              </a:lnSpc>
            </a:pPr>
            <a:r>
              <a:rPr lang="en-US" altLang="zh-CN" sz="1200" dirty="0"/>
              <a:t>p:first-line{font-size:32px;}</a:t>
            </a:r>
          </a:p>
          <a:p>
            <a:pPr>
              <a:lnSpc>
                <a:spcPts val="1200"/>
              </a:lnSpc>
            </a:pPr>
            <a:r>
              <a:rPr lang="en-US" altLang="zh-CN" sz="1200" dirty="0"/>
              <a:t>&lt;/style&gt;</a:t>
            </a:r>
          </a:p>
          <a:p>
            <a:pPr>
              <a:lnSpc>
                <a:spcPts val="1200"/>
              </a:lnSpc>
            </a:pPr>
            <a:r>
              <a:rPr lang="en-US" altLang="zh-CN" sz="1200" dirty="0"/>
              <a:t>&lt;/head&gt;</a:t>
            </a:r>
          </a:p>
          <a:p>
            <a:pPr>
              <a:lnSpc>
                <a:spcPts val="1200"/>
              </a:lnSpc>
            </a:pPr>
            <a:r>
              <a:rPr lang="en-US" altLang="zh-CN" sz="1200" dirty="0"/>
              <a:t>&lt;body&gt;</a:t>
            </a:r>
          </a:p>
          <a:p>
            <a:pPr>
              <a:lnSpc>
                <a:spcPts val="1200"/>
              </a:lnSpc>
            </a:pPr>
            <a:r>
              <a:rPr lang="en-US" altLang="zh-CN" sz="1200" dirty="0"/>
              <a:t>&lt;p&gt;</a:t>
            </a:r>
            <a:r>
              <a:rPr lang="zh-CN" altLang="en-US" sz="1200" dirty="0"/>
              <a:t>在支持</a:t>
            </a:r>
            <a:r>
              <a:rPr lang="en-US" altLang="zh-CN" sz="1200" dirty="0"/>
              <a:t>CSS</a:t>
            </a:r>
            <a:r>
              <a:rPr lang="zh-CN" altLang="en-US" sz="1200" dirty="0"/>
              <a:t>的浏览器中，链接的不同状态都可以不同的方式显示，这些状态包括：活动状态，已被访问状态，未被访问状态，和鼠标悬停状态。</a:t>
            </a:r>
            <a:r>
              <a:rPr lang="en-US" altLang="zh-CN" sz="1200" dirty="0"/>
              <a:t>&lt;</a:t>
            </a:r>
            <a:r>
              <a:rPr lang="en-US" altLang="zh-CN" sz="1200" dirty="0" err="1"/>
              <a:t>br</a:t>
            </a:r>
            <a:r>
              <a:rPr lang="en-US" altLang="zh-CN" sz="1200" dirty="0"/>
              <a:t>&gt;</a:t>
            </a:r>
            <a:r>
              <a:rPr lang="zh-CN" altLang="en-US" sz="1200" dirty="0"/>
              <a:t>注意：</a:t>
            </a:r>
            <a:r>
              <a:rPr lang="en-US" altLang="zh-CN" sz="1200" dirty="0"/>
              <a:t>a:hover </a:t>
            </a:r>
            <a:r>
              <a:rPr lang="zh-CN" altLang="en-US" sz="1200" dirty="0"/>
              <a:t>必须被置于</a:t>
            </a:r>
            <a:r>
              <a:rPr lang="en-US" altLang="zh-CN" sz="1200" dirty="0"/>
              <a:t>a:link </a:t>
            </a:r>
            <a:r>
              <a:rPr lang="zh-CN" altLang="en-US" sz="1200" dirty="0"/>
              <a:t>和</a:t>
            </a:r>
            <a:r>
              <a:rPr lang="en-US" altLang="zh-CN" sz="1200" dirty="0"/>
              <a:t>a:visited </a:t>
            </a:r>
            <a:r>
              <a:rPr lang="zh-CN" altLang="en-US" sz="1200" dirty="0"/>
              <a:t>之后，才是有效的。</a:t>
            </a:r>
            <a:r>
              <a:rPr lang="en-US" altLang="zh-CN" sz="1200" dirty="0"/>
              <a:t>a:active</a:t>
            </a:r>
            <a:r>
              <a:rPr lang="zh-CN" altLang="en-US" sz="1200" dirty="0"/>
              <a:t>必须被置于</a:t>
            </a:r>
            <a:r>
              <a:rPr lang="en-US" altLang="zh-CN" sz="1200" dirty="0"/>
              <a:t>a:hover</a:t>
            </a:r>
            <a:r>
              <a:rPr lang="zh-CN" altLang="en-US" sz="1200" dirty="0"/>
              <a:t>之后，才是有效的。</a:t>
            </a:r>
            <a:r>
              <a:rPr lang="en-US" altLang="zh-CN" sz="1200" dirty="0"/>
              <a:t>&lt;/p&gt;</a:t>
            </a:r>
          </a:p>
          <a:p>
            <a:pPr>
              <a:lnSpc>
                <a:spcPts val="1200"/>
              </a:lnSpc>
            </a:pPr>
            <a:r>
              <a:rPr lang="en-US" altLang="zh-CN" sz="1200" dirty="0"/>
              <a:t>&lt;a </a:t>
            </a:r>
            <a:r>
              <a:rPr lang="en-US" altLang="zh-CN" sz="1200" dirty="0" err="1"/>
              <a:t>href</a:t>
            </a:r>
            <a:r>
              <a:rPr lang="en-US" altLang="zh-CN" sz="1200" dirty="0"/>
              <a:t>="http://www.baidu.com"&gt;</a:t>
            </a:r>
            <a:r>
              <a:rPr lang="zh-CN" altLang="en-US" sz="1200" dirty="0"/>
              <a:t>搜索一下：百度</a:t>
            </a:r>
            <a:r>
              <a:rPr lang="en-US" altLang="zh-CN" sz="1200" dirty="0"/>
              <a:t>&lt;/a&gt;</a:t>
            </a:r>
          </a:p>
          <a:p>
            <a:pPr>
              <a:lnSpc>
                <a:spcPts val="1200"/>
              </a:lnSpc>
            </a:pPr>
            <a:r>
              <a:rPr lang="en-US" altLang="zh-CN" sz="1200" dirty="0"/>
              <a:t>&lt;/body&gt;</a:t>
            </a:r>
          </a:p>
          <a:p>
            <a:pPr>
              <a:lnSpc>
                <a:spcPts val="1200"/>
              </a:lnSpc>
            </a:pPr>
            <a:r>
              <a:rPr lang="en-US" altLang="zh-CN" sz="1200" dirty="0"/>
              <a:t>&lt;/html&gt;</a:t>
            </a:r>
            <a:endParaRPr lang="zh-CN" altLang="en-US" sz="1200" dirty="0"/>
          </a:p>
        </p:txBody>
      </p:sp>
      <p:pic>
        <p:nvPicPr>
          <p:cNvPr id="48130" name="Picture 2"/>
          <p:cNvPicPr>
            <a:picLocks noChangeAspect="1" noChangeArrowheads="1"/>
          </p:cNvPicPr>
          <p:nvPr/>
        </p:nvPicPr>
        <p:blipFill>
          <a:blip r:embed="rId2" cstate="print"/>
          <a:srcRect/>
          <a:stretch>
            <a:fillRect/>
          </a:stretch>
        </p:blipFill>
        <p:spPr bwMode="auto">
          <a:xfrm>
            <a:off x="5181600" y="1504950"/>
            <a:ext cx="3687763" cy="21775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CSS</a:t>
            </a:r>
            <a:r>
              <a:rPr lang="zh-CN" altLang="en-US" dirty="0"/>
              <a:t>选择器类型</a:t>
            </a:r>
          </a:p>
        </p:txBody>
      </p:sp>
      <p:sp>
        <p:nvSpPr>
          <p:cNvPr id="3" name="矩形 2"/>
          <p:cNvSpPr/>
          <p:nvPr/>
        </p:nvSpPr>
        <p:spPr>
          <a:xfrm>
            <a:off x="533400" y="819150"/>
            <a:ext cx="8534400" cy="1583895"/>
          </a:xfrm>
          <a:prstGeom prst="rect">
            <a:avLst/>
          </a:prstGeom>
        </p:spPr>
        <p:txBody>
          <a:bodyPr wrap="square">
            <a:spAutoFit/>
          </a:bodyPr>
          <a:lstStyle/>
          <a:p>
            <a:pPr>
              <a:lnSpc>
                <a:spcPts val="3000"/>
              </a:lnSpc>
            </a:pPr>
            <a:r>
              <a:rPr lang="en-US" altLang="zh-CN" sz="1800" b="0" dirty="0">
                <a:latin typeface="微软雅黑" panose="020B0503020204020204" pitchFamily="34" charset="-122"/>
                <a:ea typeface="微软雅黑" panose="020B0503020204020204" pitchFamily="34" charset="-122"/>
              </a:rPr>
              <a:t>5</a:t>
            </a:r>
            <a:r>
              <a:rPr lang="zh-CN" altLang="en-US" sz="1800" b="0" dirty="0">
                <a:latin typeface="微软雅黑" panose="020B0503020204020204" pitchFamily="34" charset="-122"/>
                <a:ea typeface="微软雅黑" panose="020B0503020204020204" pitchFamily="34" charset="-122"/>
              </a:rPr>
              <a:t>、</a:t>
            </a:r>
            <a:r>
              <a:rPr lang="en-US" altLang="zh-CN" sz="1800" b="0" dirty="0">
                <a:latin typeface="微软雅黑" panose="020B0503020204020204" pitchFamily="34" charset="-122"/>
                <a:ea typeface="微软雅黑" panose="020B0503020204020204" pitchFamily="34" charset="-122"/>
              </a:rPr>
              <a:t>CSS </a:t>
            </a:r>
            <a:r>
              <a:rPr lang="zh-CN" altLang="en-US" sz="1800" b="0" dirty="0">
                <a:latin typeface="微软雅黑" panose="020B0503020204020204" pitchFamily="34" charset="-122"/>
                <a:ea typeface="微软雅黑" panose="020B0503020204020204" pitchFamily="34" charset="-122"/>
              </a:rPr>
              <a:t>属性选择器</a:t>
            </a:r>
            <a:endParaRPr lang="en-US" altLang="zh-CN" sz="1800" b="0" dirty="0">
              <a:latin typeface="微软雅黑" pitchFamily="34" charset="-122"/>
              <a:ea typeface="微软雅黑" pitchFamily="34" charset="-122"/>
            </a:endParaRPr>
          </a:p>
          <a:p>
            <a:pPr>
              <a:lnSpc>
                <a:spcPts val="3000"/>
              </a:lnSpc>
            </a:pPr>
            <a:r>
              <a:rPr lang="en-US" altLang="zh-CN" sz="1800" b="0" dirty="0">
                <a:latin typeface="微软雅黑" pitchFamily="34" charset="-122"/>
                <a:ea typeface="微软雅黑" pitchFamily="34" charset="-122"/>
              </a:rPr>
              <a:t>     </a:t>
            </a:r>
            <a:r>
              <a:rPr lang="zh-CN" altLang="zh-CN" sz="1800" b="0" dirty="0">
                <a:latin typeface="微软雅黑" panose="020B0503020204020204" pitchFamily="34" charset="-122"/>
                <a:ea typeface="微软雅黑" panose="020B0503020204020204" pitchFamily="34" charset="-122"/>
              </a:rPr>
              <a:t>定义属性选择器时，方括号</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将属性包围住，如下所示：</a:t>
            </a:r>
            <a:endParaRPr lang="en-US" altLang="zh-CN" sz="1800" b="0" dirty="0">
              <a:latin typeface="微软雅黑" panose="020B0503020204020204" pitchFamily="34" charset="-122"/>
              <a:ea typeface="微软雅黑" panose="020B0503020204020204" pitchFamily="34" charset="-122"/>
            </a:endParaRPr>
          </a:p>
          <a:p>
            <a:pPr>
              <a:lnSpc>
                <a:spcPts val="3000"/>
              </a:lnSpc>
            </a:pPr>
            <a:r>
              <a:rPr lang="en-US" altLang="zh-CN" sz="1600" b="0" dirty="0">
                <a:solidFill>
                  <a:srgbClr val="FF0000"/>
                </a:solidFill>
                <a:latin typeface="微软雅黑" panose="020B0503020204020204" pitchFamily="34" charset="-122"/>
                <a:ea typeface="微软雅黑" panose="020B0503020204020204" pitchFamily="34" charset="-122"/>
              </a:rPr>
              <a:t>           </a:t>
            </a:r>
            <a:r>
              <a:rPr lang="pt-BR" altLang="zh-CN" sz="1600" b="0" dirty="0">
                <a:solidFill>
                  <a:srgbClr val="FF0000"/>
                </a:solidFill>
                <a:latin typeface="微软雅黑" panose="020B0503020204020204" pitchFamily="34" charset="-122"/>
                <a:ea typeface="微软雅黑" panose="020B0503020204020204" pitchFamily="34" charset="-122"/>
              </a:rPr>
              <a:t>[</a:t>
            </a:r>
            <a:r>
              <a:rPr lang="zh-CN" altLang="zh-CN" sz="1600" b="0" dirty="0">
                <a:solidFill>
                  <a:srgbClr val="FF0000"/>
                </a:solidFill>
                <a:latin typeface="微软雅黑" panose="020B0503020204020204" pitchFamily="34" charset="-122"/>
                <a:ea typeface="微软雅黑" panose="020B0503020204020204" pitchFamily="34" charset="-122"/>
              </a:rPr>
              <a:t>属性名</a:t>
            </a:r>
            <a:r>
              <a:rPr lang="pt-BR" altLang="zh-CN" sz="1600" b="0" dirty="0">
                <a:solidFill>
                  <a:srgbClr val="FF0000"/>
                </a:solidFill>
                <a:latin typeface="微软雅黑" panose="020B0503020204020204" pitchFamily="34" charset="-122"/>
                <a:ea typeface="微软雅黑" panose="020B0503020204020204" pitchFamily="34" charset="-122"/>
              </a:rPr>
              <a:t>]{</a:t>
            </a:r>
            <a:r>
              <a:rPr lang="zh-CN" altLang="zh-CN" sz="1600" b="0" dirty="0">
                <a:solidFill>
                  <a:srgbClr val="FF0000"/>
                </a:solidFill>
                <a:latin typeface="微软雅黑" panose="020B0503020204020204" pitchFamily="34" charset="-122"/>
                <a:ea typeface="微软雅黑" panose="020B0503020204020204" pitchFamily="34" charset="-122"/>
              </a:rPr>
              <a:t>属性</a:t>
            </a:r>
            <a:r>
              <a:rPr lang="pt-BR" altLang="zh-CN" sz="1600" b="0" dirty="0">
                <a:solidFill>
                  <a:srgbClr val="FF0000"/>
                </a:solidFill>
                <a:latin typeface="微软雅黑" panose="020B0503020204020204" pitchFamily="34" charset="-122"/>
                <a:ea typeface="微软雅黑" panose="020B0503020204020204" pitchFamily="34" charset="-122"/>
              </a:rPr>
              <a:t>:</a:t>
            </a:r>
            <a:r>
              <a:rPr lang="zh-CN" altLang="zh-CN" sz="1600" b="0" dirty="0">
                <a:solidFill>
                  <a:srgbClr val="FF0000"/>
                </a:solidFill>
                <a:latin typeface="微软雅黑" panose="020B0503020204020204" pitchFamily="34" charset="-122"/>
                <a:ea typeface="微软雅黑" panose="020B0503020204020204" pitchFamily="34" charset="-122"/>
              </a:rPr>
              <a:t>属性值</a:t>
            </a:r>
            <a:r>
              <a:rPr lang="pt-BR" altLang="zh-CN" sz="1600" b="0" dirty="0">
                <a:solidFill>
                  <a:srgbClr val="FF0000"/>
                </a:solidFill>
                <a:latin typeface="微软雅黑" panose="020B0503020204020204" pitchFamily="34" charset="-122"/>
                <a:ea typeface="微软雅黑" panose="020B0503020204020204" pitchFamily="34" charset="-122"/>
              </a:rPr>
              <a:t>;</a:t>
            </a:r>
            <a:r>
              <a:rPr lang="zh-CN" altLang="zh-CN" sz="1600" b="0" dirty="0">
                <a:solidFill>
                  <a:srgbClr val="FF0000"/>
                </a:solidFill>
                <a:latin typeface="微软雅黑" panose="020B0503020204020204" pitchFamily="34" charset="-122"/>
                <a:ea typeface="微软雅黑" panose="020B0503020204020204" pitchFamily="34" charset="-122"/>
              </a:rPr>
              <a:t>属性</a:t>
            </a:r>
            <a:r>
              <a:rPr lang="pt-BR" altLang="zh-CN" sz="1600" b="0" dirty="0">
                <a:solidFill>
                  <a:srgbClr val="FF0000"/>
                </a:solidFill>
                <a:latin typeface="微软雅黑" panose="020B0503020204020204" pitchFamily="34" charset="-122"/>
                <a:ea typeface="微软雅黑" panose="020B0503020204020204" pitchFamily="34" charset="-122"/>
              </a:rPr>
              <a:t>:</a:t>
            </a:r>
            <a:r>
              <a:rPr lang="zh-CN" altLang="zh-CN" sz="1600" b="0" dirty="0">
                <a:solidFill>
                  <a:srgbClr val="FF0000"/>
                </a:solidFill>
                <a:latin typeface="微软雅黑" panose="020B0503020204020204" pitchFamily="34" charset="-122"/>
                <a:ea typeface="微软雅黑" panose="020B0503020204020204" pitchFamily="34" charset="-122"/>
              </a:rPr>
              <a:t>属性值</a:t>
            </a:r>
            <a:r>
              <a:rPr lang="pt-BR" altLang="zh-CN" sz="1600" b="0" dirty="0">
                <a:solidFill>
                  <a:srgbClr val="FF0000"/>
                </a:solidFill>
                <a:latin typeface="微软雅黑" panose="020B0503020204020204" pitchFamily="34" charset="-122"/>
                <a:ea typeface="微软雅黑" panose="020B0503020204020204" pitchFamily="34" charset="-122"/>
              </a:rPr>
              <a:t>;...;}</a:t>
            </a:r>
            <a:endParaRPr lang="zh-CN" altLang="zh-CN" sz="1600" b="0" dirty="0">
              <a:solidFill>
                <a:srgbClr val="FF0000"/>
              </a:solidFill>
              <a:latin typeface="微软雅黑" panose="020B0503020204020204" pitchFamily="34" charset="-122"/>
              <a:ea typeface="微软雅黑" panose="020B0503020204020204" pitchFamily="34" charset="-122"/>
            </a:endParaRPr>
          </a:p>
          <a:p>
            <a:pPr>
              <a:lnSpc>
                <a:spcPts val="3000"/>
              </a:lnSpc>
            </a:pPr>
            <a:r>
              <a:rPr lang="pt-BR" altLang="zh-CN" sz="1600" b="0" dirty="0">
                <a:solidFill>
                  <a:srgbClr val="FF0000"/>
                </a:solidFill>
                <a:latin typeface="微软雅黑" panose="020B0503020204020204" pitchFamily="34" charset="-122"/>
                <a:ea typeface="微软雅黑" panose="020B0503020204020204" pitchFamily="34" charset="-122"/>
              </a:rPr>
              <a:t>           [title]{color:red;} /*</a:t>
            </a:r>
            <a:r>
              <a:rPr lang="zh-CN" altLang="zh-CN" sz="1600" b="0" dirty="0">
                <a:solidFill>
                  <a:srgbClr val="FF0000"/>
                </a:solidFill>
                <a:latin typeface="微软雅黑" panose="020B0503020204020204" pitchFamily="34" charset="-122"/>
                <a:ea typeface="微软雅黑" panose="020B0503020204020204" pitchFamily="34" charset="-122"/>
              </a:rPr>
              <a:t>带有</a:t>
            </a:r>
            <a:r>
              <a:rPr lang="pt-BR" altLang="zh-CN" sz="1600" b="0" dirty="0">
                <a:solidFill>
                  <a:srgbClr val="FF0000"/>
                </a:solidFill>
                <a:latin typeface="微软雅黑" panose="020B0503020204020204" pitchFamily="34" charset="-122"/>
                <a:ea typeface="微软雅黑" panose="020B0503020204020204" pitchFamily="34" charset="-122"/>
              </a:rPr>
              <a:t>title</a:t>
            </a:r>
            <a:r>
              <a:rPr lang="zh-CN" altLang="zh-CN" sz="1600" b="0" dirty="0">
                <a:solidFill>
                  <a:srgbClr val="FF0000"/>
                </a:solidFill>
                <a:latin typeface="微软雅黑" panose="020B0503020204020204" pitchFamily="34" charset="-122"/>
                <a:ea typeface="微软雅黑" panose="020B0503020204020204" pitchFamily="34" charset="-122"/>
              </a:rPr>
              <a:t>属性的所有元素设置样式</a:t>
            </a:r>
            <a:r>
              <a:rPr lang="pt-BR" altLang="zh-CN" sz="1600" b="0" dirty="0">
                <a:solidFill>
                  <a:srgbClr val="FF0000"/>
                </a:solidFill>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450513928"/>
              </p:ext>
            </p:extLst>
          </p:nvPr>
        </p:nvGraphicFramePr>
        <p:xfrm>
          <a:off x="914400" y="2495550"/>
          <a:ext cx="7772400" cy="2085036"/>
        </p:xfrm>
        <a:graphic>
          <a:graphicData uri="http://schemas.openxmlformats.org/drawingml/2006/table">
            <a:tbl>
              <a:tblPr>
                <a:tableStyleId>{5DA37D80-6434-44D0-A028-1B22A696006F}</a:tableStyleId>
              </a:tblPr>
              <a:tblGrid>
                <a:gridCol w="1600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263212">
                <a:tc>
                  <a:txBody>
                    <a:bodyPr/>
                    <a:lstStyle/>
                    <a:p>
                      <a:pPr algn="ctr">
                        <a:lnSpc>
                          <a:spcPts val="1200"/>
                        </a:lnSpc>
                        <a:spcAft>
                          <a:spcPts val="0"/>
                        </a:spcAft>
                      </a:pPr>
                      <a:r>
                        <a:rPr lang="zh-CN" sz="1200" kern="100" dirty="0">
                          <a:latin typeface="微软雅黑" pitchFamily="34" charset="-122"/>
                          <a:ea typeface="微软雅黑" pitchFamily="34" charset="-122"/>
                        </a:rPr>
                        <a:t>选择器</a:t>
                      </a:r>
                      <a:endParaRPr lang="zh-CN" sz="1600" kern="100" dirty="0">
                        <a:latin typeface="微软雅黑" pitchFamily="34" charset="-122"/>
                        <a:ea typeface="微软雅黑" pitchFamily="34" charset="-122"/>
                      </a:endParaRPr>
                    </a:p>
                  </a:txBody>
                  <a:tcPr marL="68580" marR="68580" marT="0" marB="0" anchor="ctr" anchorCtr="1"/>
                </a:tc>
                <a:tc>
                  <a:txBody>
                    <a:bodyPr/>
                    <a:lstStyle/>
                    <a:p>
                      <a:pPr algn="ctr">
                        <a:lnSpc>
                          <a:spcPts val="1200"/>
                        </a:lnSpc>
                        <a:spcAft>
                          <a:spcPts val="0"/>
                        </a:spcAft>
                      </a:pPr>
                      <a:r>
                        <a:rPr lang="zh-CN" sz="1200" kern="100" dirty="0">
                          <a:latin typeface="微软雅黑" pitchFamily="34" charset="-122"/>
                          <a:ea typeface="微软雅黑" pitchFamily="34" charset="-122"/>
                        </a:rPr>
                        <a:t>描述</a:t>
                      </a:r>
                      <a:endParaRPr lang="zh-CN" sz="1600" kern="100" dirty="0">
                        <a:latin typeface="微软雅黑" pitchFamily="34" charset="-122"/>
                        <a:ea typeface="微软雅黑" pitchFamily="34" charset="-122"/>
                      </a:endParaRPr>
                    </a:p>
                  </a:txBody>
                  <a:tcPr marL="68580" marR="68580" marT="0" marB="0" anchor="ctr" anchorCtr="1"/>
                </a:tc>
                <a:extLst>
                  <a:ext uri="{0D108BD9-81ED-4DB2-BD59-A6C34878D82A}">
                    <a16:rowId xmlns:a16="http://schemas.microsoft.com/office/drawing/2014/main" val="10000"/>
                  </a:ext>
                </a:extLst>
              </a:tr>
              <a:tr h="263212">
                <a:tc>
                  <a:txBody>
                    <a:bodyPr/>
                    <a:lstStyle/>
                    <a:p>
                      <a:pPr indent="94615" algn="ctr">
                        <a:lnSpc>
                          <a:spcPts val="1200"/>
                        </a:lnSpc>
                        <a:spcAft>
                          <a:spcPts val="0"/>
                        </a:spcAft>
                      </a:pPr>
                      <a:r>
                        <a:rPr lang="en-US" sz="1200" kern="100" dirty="0">
                          <a:latin typeface="微软雅黑" pitchFamily="34" charset="-122"/>
                          <a:ea typeface="微软雅黑" pitchFamily="34" charset="-122"/>
                        </a:rPr>
                        <a:t>[attribute]</a:t>
                      </a:r>
                      <a:endParaRPr lang="zh-CN" sz="1600" kern="100" dirty="0">
                        <a:latin typeface="微软雅黑" pitchFamily="34" charset="-122"/>
                        <a:ea typeface="微软雅黑" pitchFamily="34" charset="-122"/>
                      </a:endParaRPr>
                    </a:p>
                  </a:txBody>
                  <a:tcPr marL="68580" marR="68580" marT="0" marB="0" anchor="ctr" anchorCtr="1"/>
                </a:tc>
                <a:tc>
                  <a:txBody>
                    <a:bodyPr/>
                    <a:lstStyle/>
                    <a:p>
                      <a:pPr indent="177165" algn="l">
                        <a:lnSpc>
                          <a:spcPts val="1200"/>
                        </a:lnSpc>
                        <a:spcAft>
                          <a:spcPts val="0"/>
                        </a:spcAft>
                      </a:pPr>
                      <a:r>
                        <a:rPr lang="zh-CN" sz="1200" kern="100" dirty="0">
                          <a:latin typeface="微软雅黑" pitchFamily="34" charset="-122"/>
                          <a:ea typeface="微软雅黑" pitchFamily="34" charset="-122"/>
                        </a:rPr>
                        <a:t>用于选取带有指定属性的标记。</a:t>
                      </a:r>
                      <a:endParaRPr lang="zh-CN" sz="1600" kern="100" dirty="0">
                        <a:latin typeface="微软雅黑" pitchFamily="34" charset="-122"/>
                        <a:ea typeface="微软雅黑" pitchFamily="34" charset="-122"/>
                      </a:endParaRPr>
                    </a:p>
                  </a:txBody>
                  <a:tcPr marL="68580" marR="68580" marT="0" marB="0" anchor="ctr" anchorCtr="1"/>
                </a:tc>
                <a:extLst>
                  <a:ext uri="{0D108BD9-81ED-4DB2-BD59-A6C34878D82A}">
                    <a16:rowId xmlns:a16="http://schemas.microsoft.com/office/drawing/2014/main" val="10001"/>
                  </a:ext>
                </a:extLst>
              </a:tr>
              <a:tr h="235576">
                <a:tc>
                  <a:txBody>
                    <a:bodyPr/>
                    <a:lstStyle/>
                    <a:p>
                      <a:pPr indent="94615" algn="ctr">
                        <a:lnSpc>
                          <a:spcPts val="1200"/>
                        </a:lnSpc>
                        <a:spcAft>
                          <a:spcPts val="0"/>
                        </a:spcAft>
                      </a:pPr>
                      <a:r>
                        <a:rPr lang="en-US" sz="1200" kern="100" dirty="0">
                          <a:latin typeface="微软雅黑" pitchFamily="34" charset="-122"/>
                          <a:ea typeface="微软雅黑" pitchFamily="34" charset="-122"/>
                        </a:rPr>
                        <a:t>[attribute=value]</a:t>
                      </a:r>
                      <a:endParaRPr lang="zh-CN" sz="1600" kern="100" dirty="0">
                        <a:latin typeface="微软雅黑" pitchFamily="34" charset="-122"/>
                        <a:ea typeface="微软雅黑" pitchFamily="34" charset="-122"/>
                      </a:endParaRPr>
                    </a:p>
                  </a:txBody>
                  <a:tcPr marL="68580" marR="68580" marT="0" marB="0" anchor="ctr" anchorCtr="1"/>
                </a:tc>
                <a:tc>
                  <a:txBody>
                    <a:bodyPr/>
                    <a:lstStyle/>
                    <a:p>
                      <a:pPr indent="177165" algn="l">
                        <a:lnSpc>
                          <a:spcPts val="1200"/>
                        </a:lnSpc>
                        <a:spcAft>
                          <a:spcPts val="0"/>
                        </a:spcAft>
                      </a:pPr>
                      <a:r>
                        <a:rPr lang="zh-CN" sz="1200" kern="100" dirty="0">
                          <a:latin typeface="微软雅黑" pitchFamily="34" charset="-122"/>
                          <a:ea typeface="微软雅黑" pitchFamily="34" charset="-122"/>
                        </a:rPr>
                        <a:t>用于选取带有指定属性和值的标记。</a:t>
                      </a:r>
                      <a:endParaRPr lang="zh-CN" sz="1600" kern="100" dirty="0">
                        <a:latin typeface="微软雅黑" pitchFamily="34" charset="-122"/>
                        <a:ea typeface="微软雅黑" pitchFamily="34" charset="-122"/>
                      </a:endParaRPr>
                    </a:p>
                  </a:txBody>
                  <a:tcPr marL="68580" marR="68580" marT="0" marB="0" anchor="ctr" anchorCtr="1"/>
                </a:tc>
                <a:extLst>
                  <a:ext uri="{0D108BD9-81ED-4DB2-BD59-A6C34878D82A}">
                    <a16:rowId xmlns:a16="http://schemas.microsoft.com/office/drawing/2014/main" val="10002"/>
                  </a:ext>
                </a:extLst>
              </a:tr>
              <a:tr h="263212">
                <a:tc>
                  <a:txBody>
                    <a:bodyPr/>
                    <a:lstStyle/>
                    <a:p>
                      <a:pPr indent="94615" algn="ctr">
                        <a:lnSpc>
                          <a:spcPts val="1200"/>
                        </a:lnSpc>
                        <a:spcAft>
                          <a:spcPts val="0"/>
                        </a:spcAft>
                      </a:pPr>
                      <a:r>
                        <a:rPr lang="en-US" sz="1200" kern="100" dirty="0">
                          <a:latin typeface="微软雅黑" pitchFamily="34" charset="-122"/>
                          <a:ea typeface="微软雅黑" pitchFamily="34" charset="-122"/>
                        </a:rPr>
                        <a:t>[attribute~=value]</a:t>
                      </a:r>
                      <a:endParaRPr lang="zh-CN" sz="1600" kern="100" dirty="0">
                        <a:latin typeface="微软雅黑" pitchFamily="34" charset="-122"/>
                        <a:ea typeface="微软雅黑" pitchFamily="34" charset="-122"/>
                      </a:endParaRPr>
                    </a:p>
                  </a:txBody>
                  <a:tcPr marL="68580" marR="68580" marT="0" marB="0" anchor="ctr" anchorCtr="1"/>
                </a:tc>
                <a:tc>
                  <a:txBody>
                    <a:bodyPr/>
                    <a:lstStyle/>
                    <a:p>
                      <a:pPr indent="171450" algn="l">
                        <a:lnSpc>
                          <a:spcPts val="1200"/>
                        </a:lnSpc>
                        <a:spcAft>
                          <a:spcPts val="0"/>
                        </a:spcAft>
                      </a:pPr>
                      <a:r>
                        <a:rPr lang="zh-CN" sz="1200" kern="100" dirty="0">
                          <a:latin typeface="微软雅黑" pitchFamily="34" charset="-122"/>
                          <a:ea typeface="微软雅黑" pitchFamily="34" charset="-122"/>
                        </a:rPr>
                        <a:t>用于选取属性值中包含指定词汇的标记</a:t>
                      </a:r>
                      <a:r>
                        <a:rPr lang="en-US" sz="1200" kern="100" dirty="0">
                          <a:latin typeface="微软雅黑" pitchFamily="34" charset="-122"/>
                          <a:ea typeface="微软雅黑" pitchFamily="34" charset="-122"/>
                        </a:rPr>
                        <a:t>(</a:t>
                      </a:r>
                      <a:r>
                        <a:rPr lang="zh-CN" sz="1200" kern="100" dirty="0">
                          <a:latin typeface="微软雅黑" pitchFamily="34" charset="-122"/>
                          <a:ea typeface="微软雅黑" pitchFamily="34" charset="-122"/>
                        </a:rPr>
                        <a:t>用空格分隔的字词列表</a:t>
                      </a:r>
                      <a:r>
                        <a:rPr lang="en-US" sz="1200" kern="100" dirty="0">
                          <a:latin typeface="微软雅黑" pitchFamily="34" charset="-122"/>
                          <a:ea typeface="微软雅黑" pitchFamily="34" charset="-122"/>
                        </a:rPr>
                        <a:t>)</a:t>
                      </a:r>
                      <a:r>
                        <a:rPr lang="zh-CN" sz="1200" kern="100" dirty="0">
                          <a:latin typeface="微软雅黑" pitchFamily="34" charset="-122"/>
                          <a:ea typeface="微软雅黑" pitchFamily="34" charset="-122"/>
                        </a:rPr>
                        <a:t>。</a:t>
                      </a:r>
                      <a:endParaRPr lang="zh-CN" sz="1600" kern="100" dirty="0">
                        <a:latin typeface="微软雅黑" pitchFamily="34" charset="-122"/>
                        <a:ea typeface="微软雅黑" pitchFamily="34" charset="-122"/>
                      </a:endParaRPr>
                    </a:p>
                  </a:txBody>
                  <a:tcPr marL="68580" marR="68580" marT="0" marB="0" anchor="ctr" anchorCtr="1"/>
                </a:tc>
                <a:extLst>
                  <a:ext uri="{0D108BD9-81ED-4DB2-BD59-A6C34878D82A}">
                    <a16:rowId xmlns:a16="http://schemas.microsoft.com/office/drawing/2014/main" val="10003"/>
                  </a:ext>
                </a:extLst>
              </a:tr>
              <a:tr h="270188">
                <a:tc>
                  <a:txBody>
                    <a:bodyPr/>
                    <a:lstStyle/>
                    <a:p>
                      <a:pPr indent="94615" algn="ctr">
                        <a:lnSpc>
                          <a:spcPts val="1200"/>
                        </a:lnSpc>
                        <a:spcAft>
                          <a:spcPts val="0"/>
                        </a:spcAft>
                      </a:pPr>
                      <a:r>
                        <a:rPr lang="en-US" sz="1200" kern="100" dirty="0">
                          <a:latin typeface="微软雅黑" pitchFamily="34" charset="-122"/>
                          <a:ea typeface="微软雅黑" pitchFamily="34" charset="-122"/>
                        </a:rPr>
                        <a:t>[attribute|=value]</a:t>
                      </a:r>
                      <a:endParaRPr lang="zh-CN" sz="1600" kern="100" dirty="0">
                        <a:latin typeface="微软雅黑" pitchFamily="34" charset="-122"/>
                        <a:ea typeface="微软雅黑" pitchFamily="34" charset="-122"/>
                      </a:endParaRPr>
                    </a:p>
                  </a:txBody>
                  <a:tcPr marL="68580" marR="68580" marT="0" marB="0" anchor="ctr" anchorCtr="1"/>
                </a:tc>
                <a:tc>
                  <a:txBody>
                    <a:bodyPr/>
                    <a:lstStyle/>
                    <a:p>
                      <a:pPr indent="177165" algn="l">
                        <a:lnSpc>
                          <a:spcPts val="1200"/>
                        </a:lnSpc>
                        <a:spcAft>
                          <a:spcPts val="0"/>
                        </a:spcAft>
                      </a:pPr>
                      <a:r>
                        <a:rPr lang="zh-CN" sz="1200" kern="100" dirty="0">
                          <a:latin typeface="微软雅黑" pitchFamily="34" charset="-122"/>
                          <a:ea typeface="微软雅黑" pitchFamily="34" charset="-122"/>
                        </a:rPr>
                        <a:t>用于选取带有以指定值开头的属性值的标记</a:t>
                      </a:r>
                      <a:r>
                        <a:rPr lang="en-US" sz="1200" kern="100" dirty="0">
                          <a:latin typeface="微软雅黑" pitchFamily="34" charset="-122"/>
                          <a:ea typeface="微软雅黑" pitchFamily="34" charset="-122"/>
                        </a:rPr>
                        <a:t>(</a:t>
                      </a:r>
                      <a:r>
                        <a:rPr lang="zh-CN" sz="1200" kern="0" dirty="0">
                          <a:latin typeface="微软雅黑" pitchFamily="34" charset="-122"/>
                          <a:ea typeface="微软雅黑" pitchFamily="34" charset="-122"/>
                        </a:rPr>
                        <a:t>属性值是</a:t>
                      </a:r>
                      <a:r>
                        <a:rPr lang="en-US" sz="1200" kern="0" dirty="0">
                          <a:latin typeface="微软雅黑" pitchFamily="34" charset="-122"/>
                          <a:ea typeface="微软雅黑" pitchFamily="34" charset="-122"/>
                        </a:rPr>
                        <a:t>value</a:t>
                      </a:r>
                      <a:r>
                        <a:rPr lang="zh-CN" sz="1200" kern="0" dirty="0">
                          <a:latin typeface="微软雅黑" pitchFamily="34" charset="-122"/>
                          <a:ea typeface="微软雅黑" pitchFamily="34" charset="-122"/>
                        </a:rPr>
                        <a:t>或者以“</a:t>
                      </a:r>
                      <a:r>
                        <a:rPr lang="en-US" sz="1200" kern="0" dirty="0">
                          <a:latin typeface="微软雅黑" pitchFamily="34" charset="-122"/>
                          <a:ea typeface="微软雅黑" pitchFamily="34" charset="-122"/>
                        </a:rPr>
                        <a:t>value-</a:t>
                      </a:r>
                      <a:r>
                        <a:rPr lang="zh-CN" sz="1200" kern="0" dirty="0">
                          <a:latin typeface="微软雅黑" pitchFamily="34" charset="-122"/>
                          <a:ea typeface="微软雅黑" pitchFamily="34" charset="-122"/>
                        </a:rPr>
                        <a:t>”开头的值</a:t>
                      </a:r>
                      <a:r>
                        <a:rPr lang="en-US" sz="1200" kern="100" dirty="0">
                          <a:latin typeface="微软雅黑" pitchFamily="34" charset="-122"/>
                          <a:ea typeface="微软雅黑" pitchFamily="34" charset="-122"/>
                        </a:rPr>
                        <a:t>)</a:t>
                      </a:r>
                      <a:r>
                        <a:rPr lang="zh-CN" sz="1200" kern="100" dirty="0">
                          <a:latin typeface="微软雅黑" pitchFamily="34" charset="-122"/>
                          <a:ea typeface="微软雅黑" pitchFamily="34" charset="-122"/>
                        </a:rPr>
                        <a:t>。</a:t>
                      </a:r>
                      <a:endParaRPr lang="zh-CN" sz="1600" kern="100" dirty="0">
                        <a:latin typeface="微软雅黑" pitchFamily="34" charset="-122"/>
                        <a:ea typeface="微软雅黑" pitchFamily="34" charset="-122"/>
                      </a:endParaRPr>
                    </a:p>
                  </a:txBody>
                  <a:tcPr marL="68580" marR="68580" marT="0" marB="0" anchor="ctr" anchorCtr="1"/>
                </a:tc>
                <a:extLst>
                  <a:ext uri="{0D108BD9-81ED-4DB2-BD59-A6C34878D82A}">
                    <a16:rowId xmlns:a16="http://schemas.microsoft.com/office/drawing/2014/main" val="10004"/>
                  </a:ext>
                </a:extLst>
              </a:tr>
              <a:tr h="263212">
                <a:tc>
                  <a:txBody>
                    <a:bodyPr/>
                    <a:lstStyle/>
                    <a:p>
                      <a:pPr indent="94615" algn="ctr">
                        <a:lnSpc>
                          <a:spcPts val="1200"/>
                        </a:lnSpc>
                        <a:spcAft>
                          <a:spcPts val="0"/>
                        </a:spcAft>
                      </a:pPr>
                      <a:r>
                        <a:rPr lang="en-US" sz="1200" kern="100" dirty="0">
                          <a:latin typeface="微软雅黑" pitchFamily="34" charset="-122"/>
                          <a:ea typeface="微软雅黑" pitchFamily="34" charset="-122"/>
                        </a:rPr>
                        <a:t>[attribute^=value]</a:t>
                      </a:r>
                      <a:endParaRPr lang="zh-CN" sz="1600" kern="100" dirty="0">
                        <a:latin typeface="微软雅黑" pitchFamily="34" charset="-122"/>
                        <a:ea typeface="微软雅黑" pitchFamily="34" charset="-122"/>
                      </a:endParaRPr>
                    </a:p>
                  </a:txBody>
                  <a:tcPr marL="68580" marR="68580" marT="0" marB="0" anchor="ctr" anchorCtr="1"/>
                </a:tc>
                <a:tc>
                  <a:txBody>
                    <a:bodyPr/>
                    <a:lstStyle/>
                    <a:p>
                      <a:pPr indent="177165" algn="l">
                        <a:lnSpc>
                          <a:spcPts val="1200"/>
                        </a:lnSpc>
                        <a:spcAft>
                          <a:spcPts val="0"/>
                        </a:spcAft>
                      </a:pPr>
                      <a:r>
                        <a:rPr lang="zh-CN" sz="1200" kern="100" dirty="0">
                          <a:latin typeface="微软雅黑" pitchFamily="34" charset="-122"/>
                          <a:ea typeface="微软雅黑" pitchFamily="34" charset="-122"/>
                        </a:rPr>
                        <a:t>匹配属性值以指定值开头的每个标记。</a:t>
                      </a:r>
                      <a:endParaRPr lang="zh-CN" sz="1600" kern="100" dirty="0">
                        <a:latin typeface="微软雅黑" pitchFamily="34" charset="-122"/>
                        <a:ea typeface="微软雅黑" pitchFamily="34" charset="-122"/>
                      </a:endParaRPr>
                    </a:p>
                  </a:txBody>
                  <a:tcPr marL="68580" marR="68580" marT="0" marB="0" anchor="ctr" anchorCtr="1"/>
                </a:tc>
                <a:extLst>
                  <a:ext uri="{0D108BD9-81ED-4DB2-BD59-A6C34878D82A}">
                    <a16:rowId xmlns:a16="http://schemas.microsoft.com/office/drawing/2014/main" val="10005"/>
                  </a:ext>
                </a:extLst>
              </a:tr>
              <a:tr h="263212">
                <a:tc>
                  <a:txBody>
                    <a:bodyPr/>
                    <a:lstStyle/>
                    <a:p>
                      <a:pPr indent="94615" algn="ctr">
                        <a:lnSpc>
                          <a:spcPts val="1200"/>
                        </a:lnSpc>
                        <a:spcAft>
                          <a:spcPts val="0"/>
                        </a:spcAft>
                      </a:pPr>
                      <a:r>
                        <a:rPr lang="en-US" sz="1200" kern="100" dirty="0">
                          <a:latin typeface="微软雅黑" pitchFamily="34" charset="-122"/>
                          <a:ea typeface="微软雅黑" pitchFamily="34" charset="-122"/>
                        </a:rPr>
                        <a:t>[attribute$=value]</a:t>
                      </a:r>
                      <a:endParaRPr lang="zh-CN" sz="1600" kern="100" dirty="0">
                        <a:latin typeface="微软雅黑" pitchFamily="34" charset="-122"/>
                        <a:ea typeface="微软雅黑" pitchFamily="34" charset="-122"/>
                      </a:endParaRPr>
                    </a:p>
                  </a:txBody>
                  <a:tcPr marL="68580" marR="68580" marT="0" marB="0" anchor="ctr" anchorCtr="1"/>
                </a:tc>
                <a:tc>
                  <a:txBody>
                    <a:bodyPr/>
                    <a:lstStyle/>
                    <a:p>
                      <a:pPr indent="177165" algn="l">
                        <a:lnSpc>
                          <a:spcPts val="1200"/>
                        </a:lnSpc>
                        <a:spcAft>
                          <a:spcPts val="0"/>
                        </a:spcAft>
                      </a:pPr>
                      <a:r>
                        <a:rPr lang="zh-CN" sz="1200" kern="100" dirty="0">
                          <a:latin typeface="微软雅黑" pitchFamily="34" charset="-122"/>
                          <a:ea typeface="微软雅黑" pitchFamily="34" charset="-122"/>
                        </a:rPr>
                        <a:t>匹配属性值以指定值结尾的每个标记。</a:t>
                      </a:r>
                      <a:endParaRPr lang="zh-CN" sz="1600" kern="100" dirty="0">
                        <a:latin typeface="微软雅黑" pitchFamily="34" charset="-122"/>
                        <a:ea typeface="微软雅黑" pitchFamily="34" charset="-122"/>
                      </a:endParaRPr>
                    </a:p>
                  </a:txBody>
                  <a:tcPr marL="68580" marR="68580" marT="0" marB="0" anchor="ctr" anchorCtr="1"/>
                </a:tc>
                <a:extLst>
                  <a:ext uri="{0D108BD9-81ED-4DB2-BD59-A6C34878D82A}">
                    <a16:rowId xmlns:a16="http://schemas.microsoft.com/office/drawing/2014/main" val="10006"/>
                  </a:ext>
                </a:extLst>
              </a:tr>
              <a:tr h="263212">
                <a:tc>
                  <a:txBody>
                    <a:bodyPr/>
                    <a:lstStyle/>
                    <a:p>
                      <a:pPr indent="94615" algn="ctr">
                        <a:lnSpc>
                          <a:spcPts val="1200"/>
                        </a:lnSpc>
                        <a:spcAft>
                          <a:spcPts val="0"/>
                        </a:spcAft>
                      </a:pPr>
                      <a:r>
                        <a:rPr lang="en-US" sz="1200" kern="100" dirty="0">
                          <a:latin typeface="微软雅黑" pitchFamily="34" charset="-122"/>
                          <a:ea typeface="微软雅黑" pitchFamily="34" charset="-122"/>
                        </a:rPr>
                        <a:t>[attribute*=value]</a:t>
                      </a:r>
                      <a:endParaRPr lang="zh-CN" sz="1600" kern="100" dirty="0">
                        <a:latin typeface="微软雅黑" pitchFamily="34" charset="-122"/>
                        <a:ea typeface="微软雅黑" pitchFamily="34" charset="-122"/>
                      </a:endParaRPr>
                    </a:p>
                  </a:txBody>
                  <a:tcPr marL="68580" marR="68580" marT="0" marB="0" anchor="ctr" anchorCtr="1"/>
                </a:tc>
                <a:tc>
                  <a:txBody>
                    <a:bodyPr/>
                    <a:lstStyle/>
                    <a:p>
                      <a:pPr indent="177165" algn="l">
                        <a:lnSpc>
                          <a:spcPts val="1200"/>
                        </a:lnSpc>
                        <a:spcAft>
                          <a:spcPts val="0"/>
                        </a:spcAft>
                      </a:pPr>
                      <a:r>
                        <a:rPr lang="zh-CN" sz="1200" kern="100" dirty="0">
                          <a:latin typeface="微软雅黑" pitchFamily="34" charset="-122"/>
                          <a:ea typeface="微软雅黑" pitchFamily="34" charset="-122"/>
                        </a:rPr>
                        <a:t>匹配属性值中包含指定值的每个标记。</a:t>
                      </a:r>
                      <a:endParaRPr lang="zh-CN" sz="1600" kern="100" dirty="0">
                        <a:latin typeface="微软雅黑" pitchFamily="34" charset="-122"/>
                        <a:ea typeface="微软雅黑" pitchFamily="34" charset="-122"/>
                      </a:endParaRPr>
                    </a:p>
                  </a:txBody>
                  <a:tcPr marL="68580" marR="68580" marT="0" marB="0" anchor="ctr" anchorCtr="1"/>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 </a:t>
            </a:r>
            <a:r>
              <a:rPr lang="zh-CN" altLang="en-US" dirty="0"/>
              <a:t>属性选择器案例</a:t>
            </a:r>
          </a:p>
        </p:txBody>
      </p:sp>
      <p:sp>
        <p:nvSpPr>
          <p:cNvPr id="3" name="矩形 2"/>
          <p:cNvSpPr/>
          <p:nvPr/>
        </p:nvSpPr>
        <p:spPr>
          <a:xfrm>
            <a:off x="533400" y="856893"/>
            <a:ext cx="4495800" cy="2593018"/>
          </a:xfrm>
          <a:prstGeom prst="rect">
            <a:avLst/>
          </a:prstGeom>
        </p:spPr>
        <p:txBody>
          <a:bodyPr wrap="square">
            <a:spAutoFit/>
          </a:bodyPr>
          <a:lstStyle/>
          <a:p>
            <a:pPr>
              <a:lnSpc>
                <a:spcPts val="1250"/>
              </a:lnSpc>
            </a:pPr>
            <a:r>
              <a:rPr lang="en-US" altLang="zh-CN" sz="1400" b="0" dirty="0">
                <a:latin typeface="Verdana" pitchFamily="34" charset="0"/>
                <a:ea typeface="Verdana" pitchFamily="34" charset="0"/>
                <a:cs typeface="Verdana" pitchFamily="34" charset="0"/>
              </a:rPr>
              <a:t>&lt;!-- edu_7_2_2.html --&gt;</a:t>
            </a:r>
          </a:p>
          <a:p>
            <a:pPr>
              <a:lnSpc>
                <a:spcPts val="1250"/>
              </a:lnSpc>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doctype</a:t>
            </a:r>
            <a:r>
              <a:rPr lang="en-US" altLang="zh-CN" sz="1400" b="0" dirty="0">
                <a:latin typeface="Verdana" pitchFamily="34" charset="0"/>
                <a:ea typeface="Verdana" pitchFamily="34" charset="0"/>
                <a:cs typeface="Verdana" pitchFamily="34" charset="0"/>
              </a:rPr>
              <a:t> html&gt;</a:t>
            </a:r>
          </a:p>
          <a:p>
            <a:pPr>
              <a:lnSpc>
                <a:spcPts val="1250"/>
              </a:lnSpc>
            </a:pPr>
            <a:r>
              <a:rPr lang="en-US" altLang="zh-CN" sz="1400" b="0" dirty="0">
                <a:latin typeface="Verdana" pitchFamily="34" charset="0"/>
                <a:ea typeface="Verdana" pitchFamily="34" charset="0"/>
                <a:cs typeface="Verdana" pitchFamily="34" charset="0"/>
              </a:rPr>
              <a:t>&lt;html </a:t>
            </a:r>
            <a:r>
              <a:rPr lang="en-US" altLang="zh-CN" sz="1400" b="0" dirty="0" err="1">
                <a:latin typeface="Verdana" pitchFamily="34" charset="0"/>
                <a:ea typeface="Verdana" pitchFamily="34" charset="0"/>
                <a:cs typeface="Verdana" pitchFamily="34" charset="0"/>
              </a:rPr>
              <a:t>lang</a:t>
            </a:r>
            <a:r>
              <a:rPr lang="en-US" altLang="zh-CN" sz="1400" b="0" dirty="0">
                <a:latin typeface="Verdana" pitchFamily="34" charset="0"/>
                <a:ea typeface="Verdana" pitchFamily="34" charset="0"/>
                <a:cs typeface="Verdana" pitchFamily="34" charset="0"/>
              </a:rPr>
              <a:t>="en"&gt;</a:t>
            </a:r>
          </a:p>
          <a:p>
            <a:pPr>
              <a:lnSpc>
                <a:spcPts val="1250"/>
              </a:lnSpc>
            </a:pPr>
            <a:r>
              <a:rPr lang="en-US" altLang="zh-CN" sz="1400" b="0" dirty="0">
                <a:latin typeface="Verdana" pitchFamily="34" charset="0"/>
                <a:ea typeface="Verdana" pitchFamily="34" charset="0"/>
                <a:cs typeface="Verdana" pitchFamily="34" charset="0"/>
              </a:rPr>
              <a:t>&lt;head&gt;</a:t>
            </a:r>
          </a:p>
          <a:p>
            <a:pPr>
              <a:lnSpc>
                <a:spcPts val="1250"/>
              </a:lnSpc>
            </a:pPr>
            <a:r>
              <a:rPr lang="en-US" altLang="zh-CN" sz="1400" b="0" dirty="0">
                <a:latin typeface="Verdana" pitchFamily="34" charset="0"/>
                <a:ea typeface="Verdana" pitchFamily="34" charset="0"/>
                <a:cs typeface="Verdana" pitchFamily="34" charset="0"/>
              </a:rPr>
              <a:t>&lt;meta </a:t>
            </a:r>
            <a:r>
              <a:rPr lang="en-US" altLang="zh-CN" sz="1400" b="0" dirty="0" err="1">
                <a:latin typeface="Verdana" pitchFamily="34" charset="0"/>
                <a:ea typeface="Verdana" pitchFamily="34" charset="0"/>
                <a:cs typeface="Verdana" pitchFamily="34" charset="0"/>
              </a:rPr>
              <a:t>charset</a:t>
            </a:r>
            <a:r>
              <a:rPr lang="en-US" altLang="zh-CN" sz="1400" b="0" dirty="0">
                <a:latin typeface="Verdana" pitchFamily="34" charset="0"/>
                <a:ea typeface="Verdana" pitchFamily="34" charset="0"/>
                <a:cs typeface="Verdana" pitchFamily="34" charset="0"/>
              </a:rPr>
              <a:t>="UTF-8"&gt;</a:t>
            </a:r>
          </a:p>
          <a:p>
            <a:pPr>
              <a:lnSpc>
                <a:spcPts val="1250"/>
              </a:lnSpc>
            </a:pPr>
            <a:r>
              <a:rPr lang="en-US" altLang="zh-CN" sz="1400" b="0" dirty="0">
                <a:latin typeface="Verdana" pitchFamily="34" charset="0"/>
                <a:ea typeface="Verdana" pitchFamily="34" charset="0"/>
                <a:cs typeface="Verdana" pitchFamily="34" charset="0"/>
              </a:rPr>
              <a:t>&lt;title&gt;</a:t>
            </a:r>
            <a:r>
              <a:rPr lang="zh-CN" altLang="en-US" sz="1400" b="0" dirty="0">
                <a:latin typeface="Verdana" pitchFamily="34" charset="0"/>
                <a:cs typeface="Verdana" pitchFamily="34" charset="0"/>
              </a:rPr>
              <a:t>属性选择器的应用</a:t>
            </a:r>
            <a:r>
              <a:rPr lang="en-US" altLang="zh-CN" sz="1400" b="0" dirty="0">
                <a:latin typeface="Verdana" pitchFamily="34" charset="0"/>
                <a:ea typeface="Verdana" pitchFamily="34" charset="0"/>
                <a:cs typeface="Verdana" pitchFamily="34" charset="0"/>
              </a:rPr>
              <a:t>&lt;/title&gt;</a:t>
            </a:r>
          </a:p>
          <a:p>
            <a:pPr>
              <a:lnSpc>
                <a:spcPts val="1250"/>
              </a:lnSpc>
            </a:pPr>
            <a:r>
              <a:rPr lang="en-US" altLang="zh-CN" sz="1400" b="0" dirty="0">
                <a:latin typeface="Verdana" pitchFamily="34" charset="0"/>
                <a:ea typeface="Verdana" pitchFamily="34" charset="0"/>
                <a:cs typeface="Verdana" pitchFamily="34" charset="0"/>
              </a:rPr>
              <a:t>&lt;style type="text/</a:t>
            </a:r>
            <a:r>
              <a:rPr lang="en-US" altLang="zh-CN" sz="1400" b="0" dirty="0" err="1">
                <a:latin typeface="Verdana" pitchFamily="34" charset="0"/>
                <a:ea typeface="Verdana" pitchFamily="34" charset="0"/>
                <a:cs typeface="Verdana" pitchFamily="34" charset="0"/>
              </a:rPr>
              <a:t>css</a:t>
            </a:r>
            <a:r>
              <a:rPr lang="en-US" altLang="zh-CN" sz="1400" b="0" dirty="0">
                <a:latin typeface="Verdana" pitchFamily="34" charset="0"/>
                <a:ea typeface="Verdana" pitchFamily="34" charset="0"/>
                <a:cs typeface="Verdana" pitchFamily="34" charset="0"/>
              </a:rPr>
              <a:t>"&gt;</a:t>
            </a:r>
          </a:p>
          <a:p>
            <a:pPr>
              <a:lnSpc>
                <a:spcPts val="1250"/>
              </a:lnSpc>
            </a:pPr>
            <a:r>
              <a:rPr lang="en-US" altLang="zh-CN" sz="1400" b="0" dirty="0">
                <a:latin typeface="Verdana" pitchFamily="34" charset="0"/>
                <a:ea typeface="Verdana" pitchFamily="34" charset="0"/>
                <a:cs typeface="Verdana" pitchFamily="34" charset="0"/>
              </a:rPr>
              <a:t>[title]{font-size:18px;color:green;}</a:t>
            </a:r>
          </a:p>
          <a:p>
            <a:pPr>
              <a:lnSpc>
                <a:spcPts val="1250"/>
              </a:lnSpc>
            </a:pPr>
            <a:r>
              <a:rPr lang="en-US" altLang="zh-CN" sz="1400" b="0" dirty="0">
                <a:latin typeface="Verdana" pitchFamily="34" charset="0"/>
                <a:ea typeface="Verdana" pitchFamily="34" charset="0"/>
                <a:cs typeface="Verdana" pitchFamily="34" charset="0"/>
              </a:rPr>
              <a:t> p[name="</a:t>
            </a:r>
            <a:r>
              <a:rPr lang="en-US" altLang="zh-CN" sz="1400" b="0" dirty="0" err="1">
                <a:latin typeface="Verdana" pitchFamily="34" charset="0"/>
                <a:ea typeface="Verdana" pitchFamily="34" charset="0"/>
                <a:cs typeface="Verdana" pitchFamily="34" charset="0"/>
              </a:rPr>
              <a:t>chu</a:t>
            </a:r>
            <a:r>
              <a:rPr lang="en-US" altLang="zh-CN" sz="1400" b="0" dirty="0">
                <a:latin typeface="Verdana" pitchFamily="34" charset="0"/>
                <a:ea typeface="Verdana" pitchFamily="34" charset="0"/>
                <a:cs typeface="Verdana" pitchFamily="34" charset="0"/>
              </a:rPr>
              <a:t>"]{font-</a:t>
            </a:r>
            <a:r>
              <a:rPr lang="en-US" altLang="zh-CN" sz="1400" b="0" dirty="0" err="1">
                <a:latin typeface="Verdana" pitchFamily="34" charset="0"/>
                <a:ea typeface="Verdana" pitchFamily="34" charset="0"/>
                <a:cs typeface="Verdana" pitchFamily="34" charset="0"/>
              </a:rPr>
              <a:t>style:italic</a:t>
            </a:r>
            <a:r>
              <a:rPr lang="en-US" altLang="zh-CN" sz="1400" b="0" dirty="0">
                <a:latin typeface="Verdana" pitchFamily="34" charset="0"/>
                <a:ea typeface="Verdana" pitchFamily="34" charset="0"/>
                <a:cs typeface="Verdana" pitchFamily="34" charset="0"/>
              </a:rPr>
              <a:t>;}</a:t>
            </a:r>
          </a:p>
          <a:p>
            <a:pPr>
              <a:lnSpc>
                <a:spcPts val="1250"/>
              </a:lnSpc>
            </a:pPr>
            <a:r>
              <a:rPr lang="en-US" altLang="zh-CN" sz="1400" b="0" dirty="0">
                <a:latin typeface="Verdana" pitchFamily="34" charset="0"/>
                <a:ea typeface="Verdana" pitchFamily="34" charset="0"/>
                <a:cs typeface="Verdana" pitchFamily="34" charset="0"/>
              </a:rPr>
              <a:t> p[name~="</a:t>
            </a:r>
            <a:r>
              <a:rPr lang="en-US" altLang="zh-CN" sz="1400" b="0" dirty="0" err="1">
                <a:latin typeface="Verdana" pitchFamily="34" charset="0"/>
                <a:ea typeface="Verdana" pitchFamily="34" charset="0"/>
                <a:cs typeface="Verdana" pitchFamily="34" charset="0"/>
              </a:rPr>
              <a:t>chu</a:t>
            </a:r>
            <a:r>
              <a:rPr lang="en-US" altLang="zh-CN" sz="1400" b="0" dirty="0">
                <a:latin typeface="Verdana" pitchFamily="34" charset="0"/>
                <a:ea typeface="Verdana" pitchFamily="34" charset="0"/>
                <a:cs typeface="Verdana" pitchFamily="34" charset="0"/>
              </a:rPr>
              <a:t>"]{font-</a:t>
            </a:r>
            <a:r>
              <a:rPr lang="en-US" altLang="zh-CN" sz="1400" b="0" dirty="0" err="1">
                <a:latin typeface="Verdana" pitchFamily="34" charset="0"/>
                <a:ea typeface="Verdana" pitchFamily="34" charset="0"/>
                <a:cs typeface="Verdana" pitchFamily="34" charset="0"/>
              </a:rPr>
              <a:t>weight:bold</a:t>
            </a:r>
            <a:r>
              <a:rPr lang="en-US" altLang="zh-CN" sz="1400" b="0" dirty="0">
                <a:latin typeface="Verdana" pitchFamily="34" charset="0"/>
                <a:ea typeface="Verdana" pitchFamily="34" charset="0"/>
                <a:cs typeface="Verdana" pitchFamily="34" charset="0"/>
              </a:rPr>
              <a:t>;}</a:t>
            </a:r>
          </a:p>
          <a:p>
            <a:pPr>
              <a:lnSpc>
                <a:spcPts val="1250"/>
              </a:lnSpc>
            </a:pPr>
            <a:r>
              <a:rPr lang="en-US" altLang="zh-CN" sz="1400" b="0" dirty="0">
                <a:latin typeface="Verdana" pitchFamily="34" charset="0"/>
                <a:ea typeface="Verdana" pitchFamily="34" charset="0"/>
                <a:cs typeface="Verdana" pitchFamily="34" charset="0"/>
              </a:rPr>
              <a:t> p[name^="</a:t>
            </a:r>
            <a:r>
              <a:rPr lang="en-US" altLang="zh-CN" sz="1400" b="0" dirty="0" err="1">
                <a:latin typeface="Verdana" pitchFamily="34" charset="0"/>
                <a:ea typeface="Verdana" pitchFamily="34" charset="0"/>
                <a:cs typeface="Verdana" pitchFamily="34" charset="0"/>
              </a:rPr>
              <a:t>chu</a:t>
            </a:r>
            <a:r>
              <a:rPr lang="en-US" altLang="zh-CN" sz="1400" b="0" dirty="0">
                <a:latin typeface="Verdana" pitchFamily="34" charset="0"/>
                <a:ea typeface="Verdana" pitchFamily="34" charset="0"/>
                <a:cs typeface="Verdana" pitchFamily="34" charset="0"/>
              </a:rPr>
              <a:t>"]{text-</a:t>
            </a:r>
            <a:r>
              <a:rPr lang="en-US" altLang="zh-CN" sz="1400" b="0" dirty="0" err="1">
                <a:latin typeface="Verdana" pitchFamily="34" charset="0"/>
                <a:ea typeface="Verdana" pitchFamily="34" charset="0"/>
                <a:cs typeface="Verdana" pitchFamily="34" charset="0"/>
              </a:rPr>
              <a:t>align:center</a:t>
            </a:r>
            <a:r>
              <a:rPr lang="en-US" altLang="zh-CN" sz="1400" b="0" dirty="0">
                <a:latin typeface="Verdana" pitchFamily="34" charset="0"/>
                <a:ea typeface="Verdana" pitchFamily="34" charset="0"/>
                <a:cs typeface="Verdana" pitchFamily="34" charset="0"/>
              </a:rPr>
              <a:t>;}</a:t>
            </a:r>
          </a:p>
          <a:p>
            <a:pPr>
              <a:lnSpc>
                <a:spcPts val="1250"/>
              </a:lnSpc>
            </a:pPr>
            <a:r>
              <a:rPr lang="en-US" altLang="zh-CN" sz="1400" b="0" dirty="0">
                <a:latin typeface="Verdana" pitchFamily="34" charset="0"/>
                <a:ea typeface="Verdana" pitchFamily="34" charset="0"/>
                <a:cs typeface="Verdana" pitchFamily="34" charset="0"/>
              </a:rPr>
              <a:t> p[name$="</a:t>
            </a:r>
            <a:r>
              <a:rPr lang="en-US" altLang="zh-CN" sz="1400" b="0" dirty="0" err="1">
                <a:latin typeface="Verdana" pitchFamily="34" charset="0"/>
                <a:ea typeface="Verdana" pitchFamily="34" charset="0"/>
                <a:cs typeface="Verdana" pitchFamily="34" charset="0"/>
              </a:rPr>
              <a:t>jiu</a:t>
            </a:r>
            <a:r>
              <a:rPr lang="en-US" altLang="zh-CN" sz="1400" b="0" dirty="0">
                <a:latin typeface="Verdana" pitchFamily="34" charset="0"/>
                <a:ea typeface="Verdana" pitchFamily="34" charset="0"/>
                <a:cs typeface="Verdana" pitchFamily="34" charset="0"/>
              </a:rPr>
              <a:t>"]{</a:t>
            </a:r>
            <a:r>
              <a:rPr lang="en-US" altLang="zh-CN" sz="1400" b="0" dirty="0" err="1">
                <a:latin typeface="Verdana" pitchFamily="34" charset="0"/>
                <a:ea typeface="Verdana" pitchFamily="34" charset="0"/>
                <a:cs typeface="Verdana" pitchFamily="34" charset="0"/>
              </a:rPr>
              <a:t>color:blue</a:t>
            </a:r>
            <a:r>
              <a:rPr lang="en-US" altLang="zh-CN" sz="1400" b="0" dirty="0">
                <a:latin typeface="Verdana" pitchFamily="34" charset="0"/>
                <a:ea typeface="Verdana" pitchFamily="34" charset="0"/>
                <a:cs typeface="Verdana" pitchFamily="34" charset="0"/>
              </a:rPr>
              <a:t>;}</a:t>
            </a:r>
          </a:p>
          <a:p>
            <a:pPr>
              <a:lnSpc>
                <a:spcPts val="1250"/>
              </a:lnSpc>
            </a:pPr>
            <a:r>
              <a:rPr lang="en-US" altLang="zh-CN" sz="1400" b="0" dirty="0">
                <a:latin typeface="Verdana" pitchFamily="34" charset="0"/>
                <a:ea typeface="Verdana" pitchFamily="34" charset="0"/>
                <a:cs typeface="Verdana" pitchFamily="34" charset="0"/>
              </a:rPr>
              <a:t> p[name*="</a:t>
            </a:r>
            <a:r>
              <a:rPr lang="en-US" altLang="zh-CN" sz="1400" b="0" dirty="0" err="1">
                <a:latin typeface="Verdana" pitchFamily="34" charset="0"/>
                <a:ea typeface="Verdana" pitchFamily="34" charset="0"/>
                <a:cs typeface="Verdana" pitchFamily="34" charset="0"/>
              </a:rPr>
              <a:t>jiang</a:t>
            </a:r>
            <a:r>
              <a:rPr lang="en-US" altLang="zh-CN" sz="1400" b="0" dirty="0">
                <a:latin typeface="Verdana" pitchFamily="34" charset="0"/>
                <a:ea typeface="Verdana" pitchFamily="34" charset="0"/>
                <a:cs typeface="Verdana" pitchFamily="34" charset="0"/>
              </a:rPr>
              <a:t>"]{</a:t>
            </a:r>
            <a:r>
              <a:rPr lang="en-US" altLang="zh-CN" sz="1400" b="0" dirty="0" err="1">
                <a:latin typeface="Verdana" pitchFamily="34" charset="0"/>
                <a:ea typeface="Verdana" pitchFamily="34" charset="0"/>
                <a:cs typeface="Verdana" pitchFamily="34" charset="0"/>
              </a:rPr>
              <a:t>color:red;text-decoration:underline</a:t>
            </a:r>
            <a:r>
              <a:rPr lang="en-US" altLang="zh-CN" sz="1400" b="0" dirty="0">
                <a:latin typeface="Verdana" pitchFamily="34" charset="0"/>
                <a:ea typeface="Verdana" pitchFamily="34" charset="0"/>
                <a:cs typeface="Verdana" pitchFamily="34" charset="0"/>
              </a:rPr>
              <a:t>;}</a:t>
            </a:r>
          </a:p>
          <a:p>
            <a:pPr>
              <a:lnSpc>
                <a:spcPts val="1250"/>
              </a:lnSpc>
            </a:pPr>
            <a:r>
              <a:rPr lang="en-US" altLang="zh-CN" sz="1400" b="0" dirty="0">
                <a:latin typeface="Verdana" pitchFamily="34" charset="0"/>
                <a:ea typeface="Verdana" pitchFamily="34" charset="0"/>
                <a:cs typeface="Verdana" pitchFamily="34" charset="0"/>
              </a:rPr>
              <a:t>&lt;/style&gt;&lt;/head&gt;	</a:t>
            </a:r>
          </a:p>
        </p:txBody>
      </p:sp>
      <p:pic>
        <p:nvPicPr>
          <p:cNvPr id="49154" name="Picture 2"/>
          <p:cNvPicPr>
            <a:picLocks noChangeAspect="1" noChangeArrowheads="1"/>
          </p:cNvPicPr>
          <p:nvPr/>
        </p:nvPicPr>
        <p:blipFill>
          <a:blip r:embed="rId2" cstate="print"/>
          <a:srcRect/>
          <a:stretch>
            <a:fillRect/>
          </a:stretch>
        </p:blipFill>
        <p:spPr bwMode="auto">
          <a:xfrm>
            <a:off x="5105400" y="1158838"/>
            <a:ext cx="3987800" cy="1969892"/>
          </a:xfrm>
          <a:prstGeom prst="rect">
            <a:avLst/>
          </a:prstGeom>
          <a:noFill/>
          <a:ln w="9525">
            <a:noFill/>
            <a:miter lim="800000"/>
            <a:headEnd/>
            <a:tailEnd/>
          </a:ln>
        </p:spPr>
      </p:pic>
      <p:sp>
        <p:nvSpPr>
          <p:cNvPr id="5" name="矩形 4"/>
          <p:cNvSpPr/>
          <p:nvPr/>
        </p:nvSpPr>
        <p:spPr>
          <a:xfrm>
            <a:off x="533400" y="3446031"/>
            <a:ext cx="8534400" cy="1259319"/>
          </a:xfrm>
          <a:prstGeom prst="rect">
            <a:avLst/>
          </a:prstGeom>
        </p:spPr>
        <p:txBody>
          <a:bodyPr wrap="square">
            <a:spAutoFit/>
          </a:bodyPr>
          <a:lstStyle/>
          <a:p>
            <a:pPr>
              <a:lnSpc>
                <a:spcPts val="1300"/>
              </a:lnSpc>
            </a:pPr>
            <a:r>
              <a:rPr lang="en-US" altLang="zh-CN" sz="1400" b="0" dirty="0">
                <a:latin typeface="Verdana" pitchFamily="34" charset="0"/>
                <a:ea typeface="Verdana" pitchFamily="34" charset="0"/>
                <a:cs typeface="Verdana" pitchFamily="34" charset="0"/>
              </a:rPr>
              <a:t>&lt;body&gt;</a:t>
            </a:r>
          </a:p>
          <a:p>
            <a:pPr>
              <a:lnSpc>
                <a:spcPts val="1300"/>
              </a:lnSpc>
            </a:pPr>
            <a:r>
              <a:rPr lang="en-US" altLang="zh-CN" sz="1400" b="0" dirty="0">
                <a:latin typeface="Verdana" pitchFamily="34" charset="0"/>
                <a:ea typeface="Verdana" pitchFamily="34" charset="0"/>
                <a:cs typeface="Verdana" pitchFamily="34" charset="0"/>
              </a:rPr>
              <a:t>&lt;h3&gt;</a:t>
            </a:r>
            <a:r>
              <a:rPr lang="zh-CN" altLang="en-US" sz="1400" b="0" dirty="0">
                <a:latin typeface="Verdana" pitchFamily="34" charset="0"/>
                <a:cs typeface="Verdana" pitchFamily="34" charset="0"/>
              </a:rPr>
              <a:t>属性选择器的应用</a:t>
            </a:r>
            <a:r>
              <a:rPr lang="en-US" altLang="zh-CN" sz="1400" b="0" dirty="0">
                <a:latin typeface="Verdana" pitchFamily="34" charset="0"/>
                <a:ea typeface="Verdana" pitchFamily="34" charset="0"/>
                <a:cs typeface="Verdana" pitchFamily="34" charset="0"/>
              </a:rPr>
              <a:t>&lt;/h3&gt;</a:t>
            </a:r>
          </a:p>
          <a:p>
            <a:pPr>
              <a:lnSpc>
                <a:spcPts val="1300"/>
              </a:lnSpc>
            </a:pPr>
            <a:r>
              <a:rPr lang="en-US" altLang="zh-CN" sz="1400" b="0" dirty="0">
                <a:latin typeface="Verdana" pitchFamily="34" charset="0"/>
                <a:ea typeface="Verdana" pitchFamily="34" charset="0"/>
                <a:cs typeface="Verdana" pitchFamily="34" charset="0"/>
              </a:rPr>
              <a:t>&lt;p title="p1" name="</a:t>
            </a:r>
            <a:r>
              <a:rPr lang="en-US" altLang="zh-CN" sz="1400" b="0" dirty="0" err="1">
                <a:latin typeface="Verdana" pitchFamily="34" charset="0"/>
                <a:ea typeface="Verdana" pitchFamily="34" charset="0"/>
                <a:cs typeface="Verdana" pitchFamily="34" charset="0"/>
              </a:rPr>
              <a:t>chu</a:t>
            </a:r>
            <a:r>
              <a:rPr lang="en-US" altLang="zh-CN" sz="1400" b="0" dirty="0">
                <a:latin typeface="Verdana" pitchFamily="34" charset="0"/>
                <a:ea typeface="Verdana" pitchFamily="34" charset="0"/>
                <a:cs typeface="Verdana" pitchFamily="34" charset="0"/>
              </a:rPr>
              <a:t>"&gt; [title][name="</a:t>
            </a:r>
            <a:r>
              <a:rPr lang="en-US" altLang="zh-CN" sz="1400" b="0" dirty="0" err="1">
                <a:latin typeface="Verdana" pitchFamily="34" charset="0"/>
                <a:ea typeface="Verdana" pitchFamily="34" charset="0"/>
                <a:cs typeface="Verdana" pitchFamily="34" charset="0"/>
              </a:rPr>
              <a:t>chu</a:t>
            </a:r>
            <a:r>
              <a:rPr lang="en-US" altLang="zh-CN" sz="1400" b="0" dirty="0">
                <a:latin typeface="Verdana" pitchFamily="34" charset="0"/>
                <a:ea typeface="Verdana" pitchFamily="34" charset="0"/>
                <a:cs typeface="Verdana" pitchFamily="34" charset="0"/>
              </a:rPr>
              <a:t>"]</a:t>
            </a:r>
            <a:r>
              <a:rPr lang="zh-CN" altLang="en-US" sz="1400" b="0" dirty="0">
                <a:latin typeface="Verdana" pitchFamily="34" charset="0"/>
                <a:cs typeface="Verdana" pitchFamily="34" charset="0"/>
              </a:rPr>
              <a:t>属性和值选择器</a:t>
            </a:r>
            <a:r>
              <a:rPr lang="en-US" altLang="zh-CN" sz="1400" b="0" dirty="0">
                <a:latin typeface="Verdana" pitchFamily="34" charset="0"/>
                <a:ea typeface="Verdana" pitchFamily="34" charset="0"/>
                <a:cs typeface="Verdana" pitchFamily="34" charset="0"/>
              </a:rPr>
              <a:t>,</a:t>
            </a:r>
            <a:r>
              <a:rPr lang="zh-CN" altLang="en-US" sz="1400" b="0" dirty="0">
                <a:latin typeface="Verdana" pitchFamily="34" charset="0"/>
                <a:cs typeface="Verdana" pitchFamily="34" charset="0"/>
              </a:rPr>
              <a:t>绿色、</a:t>
            </a:r>
            <a:r>
              <a:rPr lang="en-US" altLang="zh-CN" sz="1400" b="0" dirty="0">
                <a:latin typeface="Verdana" pitchFamily="34" charset="0"/>
                <a:ea typeface="Verdana" pitchFamily="34" charset="0"/>
                <a:cs typeface="Verdana" pitchFamily="34" charset="0"/>
              </a:rPr>
              <a:t>18px</a:t>
            </a:r>
            <a:r>
              <a:rPr lang="zh-CN" altLang="en-US" sz="1400" b="0" dirty="0">
                <a:latin typeface="Verdana" pitchFamily="34" charset="0"/>
                <a:cs typeface="Verdana" pitchFamily="34" charset="0"/>
              </a:rPr>
              <a:t>、斜体、居中</a:t>
            </a:r>
            <a:r>
              <a:rPr lang="en-US" altLang="zh-CN" sz="1400" b="0" dirty="0">
                <a:latin typeface="Verdana" pitchFamily="34" charset="0"/>
                <a:ea typeface="Verdana" pitchFamily="34" charset="0"/>
                <a:cs typeface="Verdana" pitchFamily="34" charset="0"/>
              </a:rPr>
              <a:t>&lt;/p&gt;</a:t>
            </a:r>
          </a:p>
          <a:p>
            <a:pPr>
              <a:lnSpc>
                <a:spcPts val="1300"/>
              </a:lnSpc>
            </a:pPr>
            <a:r>
              <a:rPr lang="en-US" altLang="zh-CN" sz="1400" b="0" dirty="0">
                <a:latin typeface="Verdana" pitchFamily="34" charset="0"/>
                <a:ea typeface="Verdana" pitchFamily="34" charset="0"/>
                <a:cs typeface="Verdana" pitchFamily="34" charset="0"/>
              </a:rPr>
              <a:t>&lt;p name="</a:t>
            </a:r>
            <a:r>
              <a:rPr lang="en-US" altLang="zh-CN" sz="1400" b="0" dirty="0" err="1">
                <a:latin typeface="Verdana" pitchFamily="34" charset="0"/>
                <a:ea typeface="Verdana" pitchFamily="34" charset="0"/>
                <a:cs typeface="Verdana" pitchFamily="34" charset="0"/>
              </a:rPr>
              <a:t>jiu</a:t>
            </a:r>
            <a:r>
              <a:rPr lang="en-US" altLang="zh-CN" sz="1400" b="0" dirty="0">
                <a:latin typeface="Verdana" pitchFamily="34" charset="0"/>
                <a:ea typeface="Verdana" pitchFamily="34" charset="0"/>
                <a:cs typeface="Verdana" pitchFamily="34" charset="0"/>
              </a:rPr>
              <a:t> </a:t>
            </a:r>
            <a:r>
              <a:rPr lang="en-US" altLang="zh-CN" sz="1400" b="0" dirty="0" err="1">
                <a:latin typeface="Verdana" pitchFamily="34" charset="0"/>
                <a:ea typeface="Verdana" pitchFamily="34" charset="0"/>
                <a:cs typeface="Verdana" pitchFamily="34" charset="0"/>
              </a:rPr>
              <a:t>chu</a:t>
            </a:r>
            <a:r>
              <a:rPr lang="en-US" altLang="zh-CN" sz="1400" b="0" dirty="0">
                <a:latin typeface="Verdana" pitchFamily="34" charset="0"/>
                <a:ea typeface="Verdana" pitchFamily="34" charset="0"/>
                <a:cs typeface="Verdana" pitchFamily="34" charset="0"/>
              </a:rPr>
              <a:t> "&gt;[name="</a:t>
            </a:r>
            <a:r>
              <a:rPr lang="en-US" altLang="zh-CN" sz="1400" b="0" dirty="0" err="1">
                <a:latin typeface="Verdana" pitchFamily="34" charset="0"/>
                <a:ea typeface="Verdana" pitchFamily="34" charset="0"/>
                <a:cs typeface="Verdana" pitchFamily="34" charset="0"/>
              </a:rPr>
              <a:t>jiu</a:t>
            </a:r>
            <a:r>
              <a:rPr lang="en-US" altLang="zh-CN" sz="1400" b="0" dirty="0">
                <a:latin typeface="Verdana" pitchFamily="34" charset="0"/>
                <a:ea typeface="Verdana" pitchFamily="34" charset="0"/>
                <a:cs typeface="Verdana" pitchFamily="34" charset="0"/>
              </a:rPr>
              <a:t> </a:t>
            </a:r>
            <a:r>
              <a:rPr lang="en-US" altLang="zh-CN" sz="1400" b="0" dirty="0" err="1">
                <a:latin typeface="Verdana" pitchFamily="34" charset="0"/>
                <a:ea typeface="Verdana" pitchFamily="34" charset="0"/>
                <a:cs typeface="Verdana" pitchFamily="34" charset="0"/>
              </a:rPr>
              <a:t>chu</a:t>
            </a:r>
            <a:r>
              <a:rPr lang="en-US" altLang="zh-CN" sz="1400" b="0" dirty="0">
                <a:latin typeface="Verdana" pitchFamily="34" charset="0"/>
                <a:ea typeface="Verdana" pitchFamily="34" charset="0"/>
                <a:cs typeface="Verdana" pitchFamily="34" charset="0"/>
              </a:rPr>
              <a:t> "]</a:t>
            </a:r>
            <a:r>
              <a:rPr lang="zh-CN" altLang="en-US" sz="1400" b="0" dirty="0">
                <a:latin typeface="Verdana" pitchFamily="34" charset="0"/>
                <a:cs typeface="Verdana" pitchFamily="34" charset="0"/>
              </a:rPr>
              <a:t>属性值包含指定值的选择器，标粗</a:t>
            </a:r>
            <a:r>
              <a:rPr lang="en-US" altLang="zh-CN" sz="1400" b="0" dirty="0">
                <a:latin typeface="Verdana" pitchFamily="34" charset="0"/>
                <a:ea typeface="Verdana" pitchFamily="34" charset="0"/>
                <a:cs typeface="Verdana" pitchFamily="34" charset="0"/>
              </a:rPr>
              <a:t>&lt;/p&gt;</a:t>
            </a:r>
          </a:p>
          <a:p>
            <a:pPr>
              <a:lnSpc>
                <a:spcPts val="1300"/>
              </a:lnSpc>
            </a:pPr>
            <a:r>
              <a:rPr lang="en-US" altLang="zh-CN" sz="1400" b="0" dirty="0">
                <a:latin typeface="Verdana" pitchFamily="34" charset="0"/>
                <a:ea typeface="Verdana" pitchFamily="34" charset="0"/>
                <a:cs typeface="Verdana" pitchFamily="34" charset="0"/>
              </a:rPr>
              <a:t>&lt;p name="</a:t>
            </a:r>
            <a:r>
              <a:rPr lang="en-US" altLang="zh-CN" sz="1400" b="0" dirty="0" err="1">
                <a:latin typeface="Verdana" pitchFamily="34" charset="0"/>
                <a:ea typeface="Verdana" pitchFamily="34" charset="0"/>
                <a:cs typeface="Verdana" pitchFamily="34" charset="0"/>
              </a:rPr>
              <a:t>linchujiu</a:t>
            </a:r>
            <a:r>
              <a:rPr lang="en-US" altLang="zh-CN" sz="1400" b="0" dirty="0">
                <a:latin typeface="Verdana" pitchFamily="34" charset="0"/>
                <a:ea typeface="Verdana" pitchFamily="34" charset="0"/>
                <a:cs typeface="Verdana" pitchFamily="34" charset="0"/>
              </a:rPr>
              <a:t>"&gt;</a:t>
            </a:r>
            <a:r>
              <a:rPr lang="zh-CN" altLang="en-US" sz="1400" b="0" dirty="0">
                <a:latin typeface="Verdana" pitchFamily="34" charset="0"/>
                <a:cs typeface="Verdana" pitchFamily="34" charset="0"/>
              </a:rPr>
              <a:t>属性值中以</a:t>
            </a:r>
            <a:r>
              <a:rPr lang="en-US" altLang="zh-CN" sz="1400" b="0" dirty="0" err="1">
                <a:latin typeface="Verdana" pitchFamily="34" charset="0"/>
                <a:ea typeface="Verdana" pitchFamily="34" charset="0"/>
                <a:cs typeface="Verdana" pitchFamily="34" charset="0"/>
              </a:rPr>
              <a:t>jiu</a:t>
            </a:r>
            <a:r>
              <a:rPr lang="zh-CN" altLang="en-US" sz="1400" b="0" dirty="0">
                <a:latin typeface="Verdana" pitchFamily="34" charset="0"/>
                <a:cs typeface="Verdana" pitchFamily="34" charset="0"/>
              </a:rPr>
              <a:t>结尾的，蓝色</a:t>
            </a:r>
            <a:r>
              <a:rPr lang="en-US" altLang="zh-CN" sz="1400" b="0" dirty="0">
                <a:latin typeface="Verdana" pitchFamily="34" charset="0"/>
                <a:ea typeface="Verdana" pitchFamily="34" charset="0"/>
                <a:cs typeface="Verdana" pitchFamily="34" charset="0"/>
              </a:rPr>
              <a:t>&lt;/p&gt;</a:t>
            </a:r>
          </a:p>
          <a:p>
            <a:pPr>
              <a:lnSpc>
                <a:spcPts val="1300"/>
              </a:lnSpc>
            </a:pPr>
            <a:r>
              <a:rPr lang="en-US" altLang="zh-CN" sz="1400" b="0" dirty="0">
                <a:latin typeface="Verdana" pitchFamily="34" charset="0"/>
                <a:ea typeface="Verdana" pitchFamily="34" charset="0"/>
                <a:cs typeface="Verdana" pitchFamily="34" charset="0"/>
              </a:rPr>
              <a:t>&lt;p name="</a:t>
            </a:r>
            <a:r>
              <a:rPr lang="en-US" altLang="zh-CN" sz="1400" b="0" dirty="0" err="1">
                <a:latin typeface="Verdana" pitchFamily="34" charset="0"/>
                <a:ea typeface="Verdana" pitchFamily="34" charset="0"/>
                <a:cs typeface="Verdana" pitchFamily="34" charset="0"/>
              </a:rPr>
              <a:t>changjianghuanghe</a:t>
            </a:r>
            <a:r>
              <a:rPr lang="en-US" altLang="zh-CN" sz="1400" b="0" dirty="0">
                <a:latin typeface="Verdana" pitchFamily="34" charset="0"/>
                <a:ea typeface="Verdana" pitchFamily="34" charset="0"/>
                <a:cs typeface="Verdana" pitchFamily="34" charset="0"/>
              </a:rPr>
              <a:t>"&gt;</a:t>
            </a:r>
            <a:r>
              <a:rPr lang="zh-CN" altLang="en-US" sz="1400" b="0" dirty="0">
                <a:latin typeface="Verdana" pitchFamily="34" charset="0"/>
                <a:cs typeface="Verdana" pitchFamily="34" charset="0"/>
              </a:rPr>
              <a:t>属性值中包含</a:t>
            </a:r>
            <a:r>
              <a:rPr lang="en-US" altLang="zh-CN" sz="1400" b="0" dirty="0" err="1">
                <a:latin typeface="Verdana" pitchFamily="34" charset="0"/>
                <a:ea typeface="Verdana" pitchFamily="34" charset="0"/>
                <a:cs typeface="Verdana" pitchFamily="34" charset="0"/>
              </a:rPr>
              <a:t>jiang</a:t>
            </a:r>
            <a:r>
              <a:rPr lang="zh-CN" altLang="en-US" sz="1400" b="0" dirty="0">
                <a:latin typeface="Verdana" pitchFamily="34" charset="0"/>
                <a:cs typeface="Verdana" pitchFamily="34" charset="0"/>
              </a:rPr>
              <a:t>字符串，红色、下划线</a:t>
            </a:r>
            <a:r>
              <a:rPr lang="en-US" altLang="zh-CN" sz="1400" b="0" dirty="0">
                <a:latin typeface="Verdana" pitchFamily="34" charset="0"/>
                <a:ea typeface="Verdana" pitchFamily="34" charset="0"/>
                <a:cs typeface="Verdana" pitchFamily="34" charset="0"/>
              </a:rPr>
              <a:t>&lt;/p&gt;</a:t>
            </a:r>
          </a:p>
          <a:p>
            <a:pPr>
              <a:lnSpc>
                <a:spcPts val="1300"/>
              </a:lnSpc>
            </a:pPr>
            <a:r>
              <a:rPr lang="en-US" altLang="zh-CN" sz="1400" b="0" dirty="0">
                <a:latin typeface="Verdana" pitchFamily="34" charset="0"/>
                <a:ea typeface="Verdana" pitchFamily="34" charset="0"/>
                <a:cs typeface="Verdana" pitchFamily="34" charset="0"/>
              </a:rPr>
              <a:t>&lt;/body&gt;&lt;/html&gt;</a:t>
            </a:r>
            <a:endParaRPr lang="zh-CN" altLang="en-US" sz="1400" b="0" dirty="0">
              <a:latin typeface="Verdana" pitchFamily="34" charset="0"/>
              <a:cs typeface="Verdan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zh-CN"/>
              <a:t>7.2.3 CSS</a:t>
            </a:r>
            <a:r>
              <a:rPr lang="zh-CN" altLang="en-US"/>
              <a:t>选择器声明</a:t>
            </a:r>
          </a:p>
        </p:txBody>
      </p:sp>
      <p:sp>
        <p:nvSpPr>
          <p:cNvPr id="25602" name="Rectangle 3"/>
          <p:cNvSpPr>
            <a:spLocks noGrp="1" noChangeArrowheads="1"/>
          </p:cNvSpPr>
          <p:nvPr>
            <p:ph idx="1"/>
          </p:nvPr>
        </p:nvSpPr>
        <p:spPr/>
        <p:txBody>
          <a:bodyPr/>
          <a:lstStyle/>
          <a:p>
            <a:pPr>
              <a:lnSpc>
                <a:spcPts val="3200"/>
              </a:lnSpc>
              <a:spcBef>
                <a:spcPts val="600"/>
              </a:spcBef>
              <a:spcAft>
                <a:spcPts val="0"/>
              </a:spcAft>
              <a:buFontTx/>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a:t>
            </a:r>
            <a:r>
              <a:rPr lang="zh-CN" altLang="en-US" dirty="0"/>
              <a:t>集体声明</a:t>
            </a:r>
          </a:p>
          <a:p>
            <a:pPr>
              <a:lnSpc>
                <a:spcPts val="3200"/>
              </a:lnSpc>
              <a:spcBef>
                <a:spcPts val="600"/>
              </a:spcBef>
              <a:spcAft>
                <a:spcPts val="0"/>
              </a:spcAft>
              <a:buFontTx/>
              <a:buNone/>
            </a:pPr>
            <a:r>
              <a:rPr lang="en-US" altLang="zh-CN" sz="1800" dirty="0">
                <a:solidFill>
                  <a:srgbClr val="FF0000"/>
                </a:solidFill>
              </a:rPr>
              <a:t>       h1,h2,h3,h4,h5,h6,p,h2,.special,#one{</a:t>
            </a:r>
            <a:r>
              <a:rPr lang="en-US" altLang="zh-CN" sz="1800" dirty="0" err="1">
                <a:solidFill>
                  <a:srgbClr val="FF0000"/>
                </a:solidFill>
              </a:rPr>
              <a:t>color:red;font-family</a:t>
            </a:r>
            <a:r>
              <a:rPr lang="en-US" altLang="zh-CN" sz="1800" dirty="0">
                <a:solidFill>
                  <a:srgbClr val="FF0000"/>
                </a:solidFill>
              </a:rPr>
              <a:t>:</a:t>
            </a:r>
            <a:r>
              <a:rPr lang="zh-CN" altLang="en-US" sz="1800" dirty="0">
                <a:solidFill>
                  <a:srgbClr val="FF0000"/>
                </a:solidFill>
              </a:rPr>
              <a:t>黑体</a:t>
            </a:r>
            <a:r>
              <a:rPr lang="en-US" altLang="zh-CN" sz="1800" dirty="0">
                <a:solidFill>
                  <a:srgbClr val="FF0000"/>
                </a:solidFill>
              </a:rPr>
              <a:t>;}</a:t>
            </a:r>
          </a:p>
          <a:p>
            <a:pPr>
              <a:lnSpc>
                <a:spcPts val="3200"/>
              </a:lnSpc>
              <a:spcBef>
                <a:spcPts val="600"/>
              </a:spcBef>
              <a:spcAft>
                <a:spcPts val="0"/>
              </a:spcAft>
              <a:buFontTx/>
              <a:buNone/>
            </a:pPr>
            <a:r>
              <a:rPr lang="en-US" altLang="zh-CN" dirty="0"/>
              <a:t>2</a:t>
            </a:r>
            <a:r>
              <a:rPr lang="zh-CN" altLang="en-US" dirty="0"/>
              <a:t>、全局声明 </a:t>
            </a:r>
            <a:endParaRPr lang="en-US" altLang="zh-CN" dirty="0"/>
          </a:p>
          <a:p>
            <a:pPr>
              <a:lnSpc>
                <a:spcPts val="3200"/>
              </a:lnSpc>
              <a:spcBef>
                <a:spcPts val="600"/>
              </a:spcBef>
              <a:spcAft>
                <a:spcPts val="0"/>
              </a:spcAft>
              <a:buFontTx/>
              <a:buNone/>
            </a:pPr>
            <a:r>
              <a:rPr lang="en-US" altLang="zh-CN" sz="1800" dirty="0">
                <a:solidFill>
                  <a:srgbClr val="FF0000"/>
                </a:solidFill>
              </a:rPr>
              <a:t>       </a:t>
            </a:r>
            <a:r>
              <a:rPr lang="zh-CN" altLang="en-US" sz="1800" dirty="0">
                <a:solidFill>
                  <a:srgbClr val="FF0000"/>
                </a:solidFill>
              </a:rPr>
              <a:t>*</a:t>
            </a:r>
            <a:r>
              <a:rPr lang="en-US" altLang="zh-CN" sz="1800" dirty="0">
                <a:solidFill>
                  <a:srgbClr val="FF0000"/>
                </a:solidFill>
              </a:rPr>
              <a:t>{color:purple;font-size:16px;margin:0 auto;padding:0;}</a:t>
            </a:r>
          </a:p>
          <a:p>
            <a:pPr>
              <a:lnSpc>
                <a:spcPts val="3200"/>
              </a:lnSpc>
              <a:spcBef>
                <a:spcPts val="600"/>
              </a:spcBef>
              <a:spcAft>
                <a:spcPts val="0"/>
              </a:spcAft>
              <a:buFontTx/>
              <a:buNone/>
            </a:pPr>
            <a:r>
              <a:rPr lang="en-US" altLang="zh-CN" dirty="0"/>
              <a:t>3</a:t>
            </a:r>
            <a:r>
              <a:rPr lang="zh-CN" altLang="en-US" dirty="0"/>
              <a:t>、派生选择器</a:t>
            </a:r>
            <a:endParaRPr lang="en-US" altLang="zh-CN" dirty="0"/>
          </a:p>
          <a:p>
            <a:pPr>
              <a:lnSpc>
                <a:spcPts val="3200"/>
              </a:lnSpc>
              <a:spcBef>
                <a:spcPts val="600"/>
              </a:spcBef>
              <a:spcAft>
                <a:spcPts val="0"/>
              </a:spcAft>
              <a:buFontTx/>
              <a:buNone/>
            </a:pPr>
            <a:r>
              <a:rPr lang="zh-CN" altLang="en-US" sz="1800" dirty="0">
                <a:solidFill>
                  <a:srgbClr val="FF0000"/>
                </a:solidFill>
              </a:rPr>
              <a:t>       </a:t>
            </a:r>
            <a:r>
              <a:rPr lang="en-US" altLang="zh-CN" sz="1800" dirty="0">
                <a:solidFill>
                  <a:srgbClr val="FF0000"/>
                </a:solidFill>
              </a:rPr>
              <a:t>li strong{ </a:t>
            </a:r>
            <a:r>
              <a:rPr lang="en-US" altLang="zh-CN" sz="1800" dirty="0" err="1">
                <a:solidFill>
                  <a:srgbClr val="FF0000"/>
                </a:solidFill>
              </a:rPr>
              <a:t>font-style:italic</a:t>
            </a:r>
            <a:r>
              <a:rPr lang="en-US" altLang="zh-CN" sz="1800" dirty="0">
                <a:solidFill>
                  <a:srgbClr val="FF0000"/>
                </a:solidFill>
              </a:rPr>
              <a:t>; </a:t>
            </a:r>
            <a:r>
              <a:rPr lang="en-US" altLang="zh-CN" sz="1800" dirty="0" err="1">
                <a:solidFill>
                  <a:srgbClr val="FF0000"/>
                </a:solidFill>
              </a:rPr>
              <a:t>font-weight:normal</a:t>
            </a:r>
            <a:r>
              <a:rPr lang="en-US" altLang="zh-CN" sz="1800" dirty="0">
                <a:solidFill>
                  <a:srgbClr val="FF0000"/>
                </a:solidFill>
              </a:rPr>
              <a:t>;}</a:t>
            </a:r>
          </a:p>
          <a:p>
            <a:pPr>
              <a:lnSpc>
                <a:spcPts val="3200"/>
              </a:lnSpc>
              <a:spcBef>
                <a:spcPts val="600"/>
              </a:spcBef>
              <a:spcAft>
                <a:spcPts val="0"/>
              </a:spcAft>
              <a:buFontTx/>
              <a:buNone/>
            </a:pPr>
            <a:r>
              <a:rPr lang="en-US" altLang="zh-CN" sz="1800" dirty="0">
                <a:solidFill>
                  <a:srgbClr val="FF0000"/>
                </a:solidFill>
              </a:rPr>
              <a:t>       strong{</a:t>
            </a:r>
            <a:r>
              <a:rPr lang="en-US" altLang="zh-CN" sz="1800" dirty="0" err="1">
                <a:solidFill>
                  <a:srgbClr val="FF0000"/>
                </a:solidFill>
              </a:rPr>
              <a:t>font-weight:bold</a:t>
            </a:r>
            <a:r>
              <a:rPr lang="en-US" altLang="zh-CN" sz="1800" dirty="0">
                <a:solidFill>
                  <a:srgbClr val="FF0000"/>
                </a:solidFill>
              </a:rPr>
              <a:t>;}</a:t>
            </a:r>
          </a:p>
        </p:txBody>
      </p:sp>
    </p:spTree>
    <p:extLst>
      <p:ext uri="{BB962C8B-B14F-4D97-AF65-F5344CB8AC3E}">
        <p14:creationId xmlns:p14="http://schemas.microsoft.com/office/powerpoint/2010/main" val="125169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ltLang="zh-CN" dirty="0"/>
              <a:t>7.2.4 CSS</a:t>
            </a:r>
            <a:r>
              <a:rPr lang="zh-CN" altLang="en-US" dirty="0"/>
              <a:t>定义与引用</a:t>
            </a:r>
          </a:p>
        </p:txBody>
      </p:sp>
      <p:sp>
        <p:nvSpPr>
          <p:cNvPr id="26626" name="Rectangle 5"/>
          <p:cNvSpPr>
            <a:spLocks noGrp="1" noChangeArrowheads="1"/>
          </p:cNvSpPr>
          <p:nvPr>
            <p:ph idx="1"/>
          </p:nvPr>
        </p:nvSpPr>
        <p:spPr>
          <a:xfrm>
            <a:off x="609600" y="810817"/>
            <a:ext cx="8534400" cy="3792140"/>
          </a:xfrm>
        </p:spPr>
        <p:txBody>
          <a:bodyPr/>
          <a:lstStyle/>
          <a:p>
            <a:pPr marL="0" indent="0">
              <a:lnSpc>
                <a:spcPts val="3200"/>
              </a:lnSpc>
              <a:buNone/>
            </a:pPr>
            <a:r>
              <a:rPr lang="en-US" altLang="zh-CN" sz="2000" dirty="0"/>
              <a:t>CSS</a:t>
            </a:r>
            <a:r>
              <a:rPr lang="zh-CN" altLang="en-US" sz="2000" dirty="0"/>
              <a:t>样式表类型：</a:t>
            </a:r>
            <a:r>
              <a:rPr lang="en-US" altLang="zh-CN" sz="2000" dirty="0"/>
              <a:t>4</a:t>
            </a:r>
            <a:r>
              <a:rPr lang="zh-CN" altLang="en-US" sz="2000" dirty="0"/>
              <a:t>种</a:t>
            </a:r>
          </a:p>
          <a:p>
            <a:pPr lvl="1">
              <a:lnSpc>
                <a:spcPts val="3200"/>
              </a:lnSpc>
            </a:pPr>
            <a:r>
              <a:rPr lang="zh-CN" altLang="en-US" sz="2000" b="0" dirty="0"/>
              <a:t>内联样式表（</a:t>
            </a:r>
            <a:r>
              <a:rPr lang="en-US" altLang="zh-CN" sz="2000" b="0" dirty="0"/>
              <a:t>Inline Style Sheet</a:t>
            </a:r>
            <a:r>
              <a:rPr lang="zh-CN" altLang="en-US" sz="2000" b="0" dirty="0"/>
              <a:t>）</a:t>
            </a:r>
          </a:p>
          <a:p>
            <a:pPr lvl="1">
              <a:lnSpc>
                <a:spcPts val="3200"/>
              </a:lnSpc>
            </a:pPr>
            <a:r>
              <a:rPr lang="zh-CN" altLang="en-US" sz="2000" b="0" dirty="0"/>
              <a:t>内部样式表（</a:t>
            </a:r>
            <a:r>
              <a:rPr lang="en-US" altLang="zh-CN" sz="2000" b="0" dirty="0"/>
              <a:t>Internal Style Sheet</a:t>
            </a:r>
            <a:r>
              <a:rPr lang="zh-CN" altLang="en-US" sz="2000" b="0" dirty="0"/>
              <a:t>）</a:t>
            </a:r>
          </a:p>
          <a:p>
            <a:pPr lvl="1">
              <a:lnSpc>
                <a:spcPts val="3200"/>
              </a:lnSpc>
            </a:pPr>
            <a:r>
              <a:rPr lang="zh-CN" altLang="en-US" sz="2000" b="0" dirty="0"/>
              <a:t>链接外部样式表（</a:t>
            </a:r>
            <a:r>
              <a:rPr lang="en-US" altLang="zh-CN" sz="2000" b="0" dirty="0"/>
              <a:t>Link External Style Sheet</a:t>
            </a:r>
            <a:r>
              <a:rPr lang="zh-CN" altLang="en-US" sz="2000" b="0" dirty="0"/>
              <a:t>）</a:t>
            </a:r>
          </a:p>
          <a:p>
            <a:pPr lvl="1">
              <a:lnSpc>
                <a:spcPts val="3200"/>
              </a:lnSpc>
            </a:pPr>
            <a:r>
              <a:rPr lang="zh-CN" altLang="en-US" sz="2000" b="0" dirty="0"/>
              <a:t>导入外部样式表（</a:t>
            </a:r>
            <a:r>
              <a:rPr lang="en-US" altLang="zh-CN" sz="2000" b="0" dirty="0"/>
              <a:t>Import External Style Sheet</a:t>
            </a:r>
            <a:r>
              <a:rPr lang="zh-CN" altLang="en-US" sz="2000" b="0" dirty="0"/>
              <a:t>）</a:t>
            </a:r>
          </a:p>
        </p:txBody>
      </p:sp>
    </p:spTree>
    <p:extLst>
      <p:ext uri="{BB962C8B-B14F-4D97-AF65-F5344CB8AC3E}">
        <p14:creationId xmlns:p14="http://schemas.microsoft.com/office/powerpoint/2010/main" val="6920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本章学习目标</a:t>
            </a:r>
          </a:p>
        </p:txBody>
      </p:sp>
      <p:graphicFrame>
        <p:nvGraphicFramePr>
          <p:cNvPr id="4" name="图示 3"/>
          <p:cNvGraphicFramePr/>
          <p:nvPr/>
        </p:nvGraphicFramePr>
        <p:xfrm>
          <a:off x="1981200" y="819150"/>
          <a:ext cx="6096000" cy="383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lang="en-US" altLang="zh-CN" dirty="0"/>
              <a:t>7.2.4 CSS</a:t>
            </a:r>
            <a:r>
              <a:rPr lang="zh-CN" altLang="en-US" dirty="0"/>
              <a:t>定义与引用</a:t>
            </a:r>
            <a:r>
              <a:rPr lang="en-US" altLang="zh-CN" dirty="0"/>
              <a:t>-</a:t>
            </a:r>
            <a:r>
              <a:rPr lang="zh-CN" altLang="en-US" dirty="0"/>
              <a:t>行内样式表</a:t>
            </a:r>
          </a:p>
        </p:txBody>
      </p:sp>
      <p:sp>
        <p:nvSpPr>
          <p:cNvPr id="3" name="Rectangle 3"/>
          <p:cNvSpPr txBox="1">
            <a:spLocks noChangeArrowheads="1"/>
          </p:cNvSpPr>
          <p:nvPr/>
        </p:nvSpPr>
        <p:spPr>
          <a:xfrm>
            <a:off x="533400" y="819150"/>
            <a:ext cx="8610600" cy="3962400"/>
          </a:xfrm>
          <a:prstGeom prst="rect">
            <a:avLst/>
          </a:prstGeom>
        </p:spPr>
        <p:txBody>
          <a:bodyPr/>
          <a:lstStyle/>
          <a:p>
            <a:pPr marL="182563" indent="-182563" algn="just" defTabSz="1158875" eaLnBrk="0" hangingPunct="0">
              <a:lnSpc>
                <a:spcPts val="3200"/>
              </a:lnSpc>
              <a:spcBef>
                <a:spcPts val="0"/>
              </a:spcBef>
              <a:spcAft>
                <a:spcPts val="0"/>
              </a:spcAft>
              <a:buClr>
                <a:srgbClr val="0000CC"/>
              </a:buClr>
              <a:buSzPct val="100000"/>
              <a:defRPr/>
            </a:pPr>
            <a:r>
              <a:rPr lang="zh-CN" altLang="en-US" sz="1800" kern="0" dirty="0">
                <a:latin typeface="微软雅黑" panose="020B0503020204020204" pitchFamily="34" charset="-122"/>
                <a:ea typeface="微软雅黑" panose="020B0503020204020204" pitchFamily="34" charset="-122"/>
                <a:cs typeface="Verdana" panose="020B0604030504040204" pitchFamily="34" charset="0"/>
              </a:rPr>
              <a:t>基本语法：</a:t>
            </a:r>
          </a:p>
          <a:p>
            <a:pPr marL="182563" indent="-182563" algn="just" defTabSz="1158875" eaLnBrk="0" hangingPunct="0">
              <a:lnSpc>
                <a:spcPts val="3200"/>
              </a:lnSpc>
              <a:spcBef>
                <a:spcPts val="600"/>
              </a:spcBef>
              <a:spcAft>
                <a:spcPts val="600"/>
              </a:spcAft>
              <a:buClr>
                <a:srgbClr val="0000CC"/>
              </a:buClr>
              <a:buSzPct val="100000"/>
              <a:defRPr/>
            </a:pPr>
            <a:r>
              <a:rPr lang="en-US" altLang="zh-CN"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&lt;</a:t>
            </a:r>
            <a:r>
              <a:rPr lang="zh-CN" altLang="en-US"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标记 </a:t>
            </a:r>
            <a:r>
              <a:rPr lang="en-US" altLang="zh-CN"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style="</a:t>
            </a:r>
            <a:r>
              <a:rPr lang="zh-CN" altLang="en-US"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属性</a:t>
            </a:r>
            <a:r>
              <a:rPr lang="en-US" altLang="zh-CN"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属性值</a:t>
            </a:r>
            <a:r>
              <a:rPr lang="en-US" altLang="zh-CN"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属性</a:t>
            </a:r>
            <a:r>
              <a:rPr lang="en-US" altLang="zh-CN"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属性值</a:t>
            </a:r>
            <a:r>
              <a:rPr lang="en-US" altLang="zh-CN"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;…"&gt;</a:t>
            </a:r>
          </a:p>
          <a:p>
            <a:pPr marL="182563" indent="-182563" algn="just" defTabSz="1158875" eaLnBrk="0" hangingPunct="0">
              <a:lnSpc>
                <a:spcPts val="3200"/>
              </a:lnSpc>
              <a:spcBef>
                <a:spcPts val="600"/>
              </a:spcBef>
              <a:spcAft>
                <a:spcPts val="600"/>
              </a:spcAft>
              <a:buClr>
                <a:srgbClr val="0000CC"/>
              </a:buClr>
              <a:buSzPct val="100000"/>
              <a:defRPr/>
            </a:pPr>
            <a:r>
              <a:rPr lang="zh-CN" altLang="en-US" sz="1800" kern="0" dirty="0">
                <a:latin typeface="微软雅黑" pitchFamily="34" charset="-122"/>
                <a:ea typeface="微软雅黑" pitchFamily="34" charset="-122"/>
                <a:cs typeface="Verdana" panose="020B0604030504040204" pitchFamily="34" charset="0"/>
              </a:rPr>
              <a:t>语法说明：</a:t>
            </a:r>
          </a:p>
          <a:p>
            <a:pPr marL="533400" lvl="1" indent="-168275" defTabSz="1158875" eaLnBrk="0" hangingPunct="0">
              <a:lnSpc>
                <a:spcPts val="3200"/>
              </a:lnSpc>
              <a:spcBef>
                <a:spcPts val="0"/>
              </a:spcBef>
              <a:spcAft>
                <a:spcPts val="0"/>
              </a:spcAft>
              <a:buClr>
                <a:srgbClr val="660066"/>
              </a:buClr>
              <a:buSzPct val="100000"/>
              <a:buFont typeface="Wingdings" pitchFamily="2" charset="2"/>
              <a:buChar char="ü"/>
              <a:defRPr/>
            </a:pPr>
            <a:r>
              <a:rPr lang="zh-CN" altLang="en-US" sz="1800" b="0" kern="0" dirty="0">
                <a:latin typeface="微软雅黑" pitchFamily="34" charset="-122"/>
                <a:ea typeface="微软雅黑" pitchFamily="34" charset="-122"/>
                <a:cs typeface="Verdana" panose="020B0604030504040204" pitchFamily="34" charset="0"/>
              </a:rPr>
              <a:t> 标记：</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HTML</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标记，如</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body</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table</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p</a:t>
            </a:r>
            <a:r>
              <a:rPr lang="zh-CN" altLang="en-US" sz="1800" b="0" kern="0" dirty="0">
                <a:latin typeface="微软雅黑" pitchFamily="34" charset="-122"/>
                <a:ea typeface="微软雅黑" pitchFamily="34" charset="-122"/>
                <a:cs typeface="Verdana" panose="020B0604030504040204" pitchFamily="34" charset="0"/>
              </a:rPr>
              <a:t>等</a:t>
            </a:r>
          </a:p>
          <a:p>
            <a:pPr marL="533400" lvl="1" indent="-168275" defTabSz="1158875" eaLnBrk="0" hangingPunct="0">
              <a:lnSpc>
                <a:spcPts val="3200"/>
              </a:lnSpc>
              <a:spcBef>
                <a:spcPts val="0"/>
              </a:spcBef>
              <a:spcAft>
                <a:spcPts val="0"/>
              </a:spcAft>
              <a:buClr>
                <a:srgbClr val="660066"/>
              </a:buClr>
              <a:buSzPct val="100000"/>
              <a:buFont typeface="Wingdings" pitchFamily="2" charset="2"/>
              <a:buChar char="ü"/>
              <a:defRPr/>
            </a:pPr>
            <a:r>
              <a:rPr lang="zh-CN" altLang="en-US" sz="1800" b="0" kern="0" dirty="0">
                <a:latin typeface="微软雅黑" pitchFamily="34" charset="-122"/>
                <a:ea typeface="微软雅黑" pitchFamily="34" charset="-122"/>
                <a:cs typeface="Verdana" panose="020B0604030504040204" pitchFamily="34" charset="0"/>
              </a:rPr>
              <a:t> 标记的</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style</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定义只能影响标记本身</a:t>
            </a:r>
          </a:p>
          <a:p>
            <a:pPr marL="533400" lvl="1" indent="-168275" defTabSz="1158875" eaLnBrk="0" hangingPunct="0">
              <a:lnSpc>
                <a:spcPts val="3200"/>
              </a:lnSpc>
              <a:spcBef>
                <a:spcPts val="0"/>
              </a:spcBef>
              <a:spcAft>
                <a:spcPts val="0"/>
              </a:spcAft>
              <a:buClr>
                <a:srgbClr val="660066"/>
              </a:buClr>
              <a:buSzPct val="100000"/>
              <a:buFont typeface="Wingdings" pitchFamily="2" charset="2"/>
              <a:buChar char="ü"/>
              <a:defRPr/>
            </a:pP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 style</a:t>
            </a:r>
            <a:r>
              <a:rPr lang="zh-CN" altLang="en-US" sz="1800" b="0" kern="0" dirty="0">
                <a:latin typeface="微软雅黑" pitchFamily="34" charset="-122"/>
                <a:ea typeface="微软雅黑" pitchFamily="34" charset="-122"/>
                <a:cs typeface="Verdana" panose="020B0604030504040204" pitchFamily="34" charset="0"/>
              </a:rPr>
              <a:t>的多个属性之间用分号分割</a:t>
            </a:r>
          </a:p>
          <a:p>
            <a:pPr marL="533400" lvl="1" indent="-168275" defTabSz="1158875" eaLnBrk="0" hangingPunct="0">
              <a:lnSpc>
                <a:spcPts val="3200"/>
              </a:lnSpc>
              <a:spcBef>
                <a:spcPts val="0"/>
              </a:spcBef>
              <a:spcAft>
                <a:spcPts val="0"/>
              </a:spcAft>
              <a:buClr>
                <a:srgbClr val="660066"/>
              </a:buClr>
              <a:buSzPct val="100000"/>
              <a:buFont typeface="Wingdings" pitchFamily="2" charset="2"/>
              <a:buChar char="ü"/>
              <a:defRPr/>
            </a:pPr>
            <a:r>
              <a:rPr lang="zh-CN" altLang="en-US" sz="1800" b="0" kern="0" dirty="0">
                <a:latin typeface="微软雅黑" pitchFamily="34" charset="-122"/>
                <a:ea typeface="微软雅黑" pitchFamily="34" charset="-122"/>
                <a:cs typeface="Verdana" panose="020B0604030504040204" pitchFamily="34" charset="0"/>
              </a:rPr>
              <a:t> 标记本身定义的</a:t>
            </a:r>
            <a:r>
              <a:rPr lang="en-US" altLang="zh-CN" sz="1800" b="0" kern="0" dirty="0">
                <a:latin typeface="微软雅黑" panose="020B0503020204020204" pitchFamily="34" charset="-122"/>
                <a:ea typeface="微软雅黑" panose="020B0503020204020204" pitchFamily="34" charset="-122"/>
                <a:cs typeface="Verdana" panose="020B0604030504040204" pitchFamily="34" charset="0"/>
              </a:rPr>
              <a:t>style</a:t>
            </a:r>
            <a:r>
              <a:rPr lang="zh-CN" altLang="en-US" sz="1800" b="0" kern="0" dirty="0">
                <a:latin typeface="微软雅黑" panose="020B0503020204020204" pitchFamily="34" charset="-122"/>
                <a:ea typeface="微软雅黑" panose="020B0503020204020204" pitchFamily="34" charset="-122"/>
                <a:cs typeface="Verdana" panose="020B0604030504040204" pitchFamily="34" charset="0"/>
              </a:rPr>
              <a:t>优先于其他所有样式定义</a:t>
            </a:r>
          </a:p>
          <a:p>
            <a:pPr marL="533400" lvl="1" indent="-168275" defTabSz="1158875" eaLnBrk="0" hangingPunct="0">
              <a:lnSpc>
                <a:spcPts val="3200"/>
              </a:lnSpc>
              <a:spcBef>
                <a:spcPts val="0"/>
              </a:spcBef>
              <a:spcAft>
                <a:spcPts val="0"/>
              </a:spcAft>
              <a:buClr>
                <a:srgbClr val="660066"/>
              </a:buClr>
              <a:buSzPct val="100000"/>
              <a:buFont typeface="Arial" charset="0"/>
              <a:buNone/>
              <a:defRPr/>
            </a:pPr>
            <a:r>
              <a:rPr lang="en-US" altLang="zh-CN"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&lt;p style=“color:red;font-size:28px;&gt;</a:t>
            </a:r>
            <a:r>
              <a:rPr lang="zh-CN" altLang="en-US"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本段落生效</a:t>
            </a:r>
            <a:r>
              <a:rPr lang="en-US" altLang="zh-CN"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&lt;/p&gt;</a:t>
            </a:r>
            <a:endParaRPr lang="zh-CN" altLang="en-US" sz="1800" b="0" kern="0" dirty="0">
              <a:solidFill>
                <a:srgbClr val="FF0000"/>
              </a:solidFill>
              <a:latin typeface="微软雅黑" panose="020B0503020204020204" pitchFamily="34" charset="-122"/>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4196147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990600" y="57150"/>
            <a:ext cx="7761288" cy="567929"/>
          </a:xfrm>
        </p:spPr>
        <p:txBody>
          <a:bodyPr/>
          <a:lstStyle/>
          <a:p>
            <a:r>
              <a:rPr lang="en-US" altLang="zh-CN" dirty="0"/>
              <a:t>7.2.4 CSS</a:t>
            </a:r>
            <a:r>
              <a:rPr lang="zh-CN" altLang="en-US" dirty="0"/>
              <a:t>定义与引用</a:t>
            </a:r>
            <a:r>
              <a:rPr lang="en-US" altLang="zh-CN" dirty="0"/>
              <a:t>-</a:t>
            </a:r>
            <a:r>
              <a:rPr lang="zh-CN" altLang="en-US" dirty="0"/>
              <a:t>内部样式表 </a:t>
            </a:r>
          </a:p>
        </p:txBody>
      </p:sp>
      <p:sp>
        <p:nvSpPr>
          <p:cNvPr id="3" name="Rectangle 3"/>
          <p:cNvSpPr txBox="1">
            <a:spLocks noChangeArrowheads="1"/>
          </p:cNvSpPr>
          <p:nvPr/>
        </p:nvSpPr>
        <p:spPr>
          <a:xfrm>
            <a:off x="762000" y="742950"/>
            <a:ext cx="8382000" cy="3943350"/>
          </a:xfrm>
          <a:prstGeom prst="rect">
            <a:avLst/>
          </a:prstGeom>
        </p:spPr>
        <p:txBody>
          <a:bodyPr/>
          <a:lstStyle/>
          <a:p>
            <a:pPr marL="182563" indent="-182563" algn="just" defTabSz="1158875" eaLnBrk="0" hangingPunct="0">
              <a:spcBef>
                <a:spcPct val="30000"/>
              </a:spcBef>
              <a:spcAft>
                <a:spcPct val="20000"/>
              </a:spcAft>
              <a:buClr>
                <a:srgbClr val="0000CC"/>
              </a:buClr>
              <a:buSzPct val="100000"/>
              <a:buFont typeface="Wingdings" pitchFamily="2" charset="2"/>
              <a:buNone/>
              <a:defRPr/>
            </a:pPr>
            <a:endParaRPr lang="zh-CN" altLang="en-US" sz="2400" kern="0" dirty="0">
              <a:solidFill>
                <a:srgbClr val="FF0000"/>
              </a:solidFill>
              <a:latin typeface="黑体" pitchFamily="2" charset="-122"/>
              <a:ea typeface="黑体" pitchFamily="2" charset="-122"/>
            </a:endParaRPr>
          </a:p>
        </p:txBody>
      </p:sp>
      <p:sp>
        <p:nvSpPr>
          <p:cNvPr id="28675" name="Rectangle 3"/>
          <p:cNvSpPr>
            <a:spLocks noChangeArrowheads="1"/>
          </p:cNvSpPr>
          <p:nvPr/>
        </p:nvSpPr>
        <p:spPr bwMode="gray">
          <a:xfrm>
            <a:off x="609600" y="895350"/>
            <a:ext cx="8305800" cy="3667479"/>
          </a:xfrm>
          <a:prstGeom prst="rect">
            <a:avLst/>
          </a:prstGeom>
          <a:noFill/>
          <a:ln w="38100" algn="ctr">
            <a:noFill/>
            <a:miter lim="800000"/>
            <a:headEnd/>
            <a:tailEnd/>
          </a:ln>
        </p:spPr>
        <p:txBody>
          <a:bodyPr wrap="square">
            <a:spAutoFit/>
          </a:bodyPr>
          <a:lstStyle/>
          <a:p>
            <a:pPr marL="0" lvl="1" eaLnBrk="0" latinLnBrk="1" hangingPunct="0">
              <a:lnSpc>
                <a:spcPts val="3000"/>
              </a:lnSpc>
              <a:spcBef>
                <a:spcPct val="50000"/>
              </a:spcBef>
            </a:pPr>
            <a:r>
              <a:rPr lang="zh-CN" altLang="en-US" sz="1800" dirty="0">
                <a:latin typeface="微软雅黑" panose="020B0503020204020204" pitchFamily="34" charset="-122"/>
                <a:ea typeface="微软雅黑" panose="020B0503020204020204" pitchFamily="34" charset="-122"/>
              </a:rPr>
              <a:t>基本语法：</a:t>
            </a:r>
            <a:endParaRPr lang="en-US" altLang="zh-CN" sz="1800" dirty="0">
              <a:latin typeface="微软雅黑" panose="020B0503020204020204" pitchFamily="34" charset="-122"/>
              <a:ea typeface="微软雅黑" panose="020B0503020204020204" pitchFamily="34" charset="-122"/>
            </a:endParaRPr>
          </a:p>
          <a:p>
            <a:pPr marL="0" lvl="1" eaLnBrk="0" latinLnBrk="1" hangingPunct="0">
              <a:lnSpc>
                <a:spcPts val="3000"/>
              </a:lnSpc>
            </a:pPr>
            <a:r>
              <a:rPr lang="en-US" altLang="zh-CN" sz="1800" b="0" dirty="0">
                <a:solidFill>
                  <a:srgbClr val="FF0000"/>
                </a:solidFill>
                <a:latin typeface="微软雅黑" panose="020B0503020204020204" pitchFamily="34" charset="-122"/>
                <a:ea typeface="微软雅黑" panose="020B0503020204020204" pitchFamily="34" charset="-122"/>
                <a:cs typeface="Verdana" pitchFamily="34" charset="0"/>
              </a:rPr>
              <a:t>&lt;head&gt;</a:t>
            </a:r>
          </a:p>
          <a:p>
            <a:pPr marL="0" lvl="1" eaLnBrk="0" latinLnBrk="1" hangingPunct="0">
              <a:lnSpc>
                <a:spcPts val="3000"/>
              </a:lnSpc>
            </a:pPr>
            <a:r>
              <a:rPr lang="en-US" altLang="zh-CN" sz="1800" b="0" dirty="0">
                <a:solidFill>
                  <a:srgbClr val="FF0000"/>
                </a:solidFill>
                <a:latin typeface="微软雅黑" panose="020B0503020204020204" pitchFamily="34" charset="-122"/>
                <a:ea typeface="微软雅黑" panose="020B0503020204020204" pitchFamily="34" charset="-122"/>
                <a:cs typeface="Verdana" pitchFamily="34" charset="0"/>
              </a:rPr>
              <a:t>      &lt;style type="text/</a:t>
            </a:r>
            <a:r>
              <a:rPr lang="en-US" altLang="zh-CN" sz="1800" b="0" dirty="0" err="1">
                <a:solidFill>
                  <a:srgbClr val="FF0000"/>
                </a:solidFill>
                <a:latin typeface="微软雅黑" panose="020B0503020204020204" pitchFamily="34" charset="-122"/>
                <a:ea typeface="微软雅黑" panose="020B0503020204020204" pitchFamily="34" charset="-122"/>
                <a:cs typeface="Verdana" pitchFamily="34" charset="0"/>
              </a:rPr>
              <a:t>css</a:t>
            </a:r>
            <a:r>
              <a:rPr lang="en-US" altLang="zh-CN" sz="1800" b="0" dirty="0">
                <a:solidFill>
                  <a:srgbClr val="FF0000"/>
                </a:solidFill>
                <a:latin typeface="微软雅黑" panose="020B0503020204020204" pitchFamily="34" charset="-122"/>
                <a:ea typeface="微软雅黑" panose="020B0503020204020204" pitchFamily="34" charset="-122"/>
                <a:cs typeface="Verdana" pitchFamily="34" charset="0"/>
              </a:rPr>
              <a:t>"&gt;</a:t>
            </a:r>
          </a:p>
          <a:p>
            <a:pPr marL="0" lvl="1" eaLnBrk="0" latinLnBrk="1" hangingPunct="0">
              <a:lnSpc>
                <a:spcPts val="3000"/>
              </a:lnSpc>
            </a:pPr>
            <a:r>
              <a:rPr lang="en-US" altLang="zh-CN" sz="1800" b="0" dirty="0">
                <a:solidFill>
                  <a:srgbClr val="FF0000"/>
                </a:solidFill>
                <a:latin typeface="微软雅黑" panose="020B0503020204020204" pitchFamily="34" charset="-122"/>
                <a:ea typeface="微软雅黑" panose="020B0503020204020204" pitchFamily="34" charset="-122"/>
                <a:cs typeface="Verdana" pitchFamily="34" charset="0"/>
              </a:rPr>
              <a:t>             p,h1{</a:t>
            </a:r>
            <a:r>
              <a:rPr kumimoji="1" lang="en-US" altLang="zh-CN" sz="1800" b="0" dirty="0">
                <a:solidFill>
                  <a:srgbClr val="FF0000"/>
                </a:solidFill>
                <a:latin typeface="微软雅黑" panose="020B0503020204020204" pitchFamily="34" charset="-122"/>
                <a:ea typeface="微软雅黑" panose="020B0503020204020204" pitchFamily="34" charset="-122"/>
                <a:cs typeface="Verdana" pitchFamily="34" charset="0"/>
              </a:rPr>
              <a:t>font-size:18px; color:#003366;</a:t>
            </a:r>
            <a:r>
              <a:rPr lang="en-US" altLang="zh-CN" sz="1800" b="0" dirty="0">
                <a:solidFill>
                  <a:srgbClr val="FF0000"/>
                </a:solidFill>
                <a:latin typeface="微软雅黑" panose="020B0503020204020204" pitchFamily="34" charset="-122"/>
                <a:ea typeface="微软雅黑" panose="020B0503020204020204" pitchFamily="34" charset="-122"/>
                <a:cs typeface="Verdana" pitchFamily="34" charset="0"/>
              </a:rPr>
              <a:t>}</a:t>
            </a:r>
          </a:p>
          <a:p>
            <a:pPr marL="0" lvl="1" eaLnBrk="0" hangingPunct="0">
              <a:lnSpc>
                <a:spcPts val="3000"/>
              </a:lnSpc>
              <a:buClr>
                <a:srgbClr val="660066"/>
              </a:buClr>
              <a:buSzPct val="100000"/>
              <a:buFont typeface="Wingdings" pitchFamily="2" charset="2"/>
              <a:buNone/>
            </a:pPr>
            <a:r>
              <a:rPr lang="en-US" altLang="zh-CN" sz="1800" b="0" dirty="0">
                <a:solidFill>
                  <a:srgbClr val="FF0000"/>
                </a:solidFill>
                <a:latin typeface="微软雅黑" panose="020B0503020204020204" pitchFamily="34" charset="-122"/>
                <a:ea typeface="微软雅黑" panose="020B0503020204020204" pitchFamily="34" charset="-122"/>
                <a:cs typeface="Verdana" pitchFamily="34" charset="0"/>
              </a:rPr>
              <a:t>      &lt;/style&gt;</a:t>
            </a:r>
            <a:r>
              <a:rPr lang="zh-CN" altLang="en-US" sz="1800" b="0" dirty="0">
                <a:solidFill>
                  <a:srgbClr val="FF0000"/>
                </a:solidFill>
                <a:latin typeface="微软雅黑" panose="020B0503020204020204" pitchFamily="34" charset="-122"/>
                <a:ea typeface="微软雅黑" panose="020B0503020204020204" pitchFamily="34" charset="-122"/>
                <a:cs typeface="Verdana" pitchFamily="34" charset="0"/>
              </a:rPr>
              <a:t>  </a:t>
            </a:r>
            <a:br>
              <a:rPr lang="en-US" altLang="zh-CN" sz="1800" b="0" dirty="0">
                <a:solidFill>
                  <a:srgbClr val="FF0000"/>
                </a:solidFill>
                <a:latin typeface="微软雅黑" panose="020B0503020204020204" pitchFamily="34" charset="-122"/>
                <a:ea typeface="微软雅黑" panose="020B0503020204020204" pitchFamily="34" charset="-122"/>
                <a:cs typeface="Verdana" pitchFamily="34" charset="0"/>
              </a:rPr>
            </a:br>
            <a:r>
              <a:rPr lang="en-US" altLang="zh-CN" sz="1800" b="0" dirty="0">
                <a:solidFill>
                  <a:srgbClr val="FF0000"/>
                </a:solidFill>
                <a:latin typeface="微软雅黑" panose="020B0503020204020204" pitchFamily="34" charset="-122"/>
                <a:ea typeface="微软雅黑" panose="020B0503020204020204" pitchFamily="34" charset="-122"/>
                <a:cs typeface="Verdana" pitchFamily="34" charset="0"/>
              </a:rPr>
              <a:t>&lt;/head&gt;</a:t>
            </a:r>
          </a:p>
          <a:p>
            <a:pPr marL="182563" lvl="0" indent="-182563" algn="just" defTabSz="1158875" eaLnBrk="0" hangingPunct="0">
              <a:lnSpc>
                <a:spcPts val="3000"/>
              </a:lnSpc>
              <a:spcBef>
                <a:spcPts val="600"/>
              </a:spcBef>
              <a:spcAft>
                <a:spcPts val="600"/>
              </a:spcAft>
              <a:buClr>
                <a:srgbClr val="0000CC"/>
              </a:buClr>
              <a:buSzPct val="100000"/>
              <a:defRPr/>
            </a:pPr>
            <a:r>
              <a:rPr lang="zh-CN" altLang="en-US" sz="1800" kern="0" dirty="0">
                <a:solidFill>
                  <a:srgbClr val="000000"/>
                </a:solidFill>
                <a:latin typeface="微软雅黑" pitchFamily="34" charset="-122"/>
                <a:ea typeface="微软雅黑" pitchFamily="34" charset="-122"/>
                <a:cs typeface="Verdana" panose="020B0604030504040204" pitchFamily="34" charset="0"/>
              </a:rPr>
              <a:t>语法说明：</a:t>
            </a:r>
          </a:p>
          <a:p>
            <a:pPr marL="533400" lvl="1" indent="-168275" defTabSz="1158875" eaLnBrk="0" hangingPunct="0">
              <a:lnSpc>
                <a:spcPts val="3000"/>
              </a:lnSpc>
              <a:spcBef>
                <a:spcPts val="0"/>
              </a:spcBef>
              <a:spcAft>
                <a:spcPts val="0"/>
              </a:spcAft>
              <a:buClr>
                <a:srgbClr val="660066"/>
              </a:buClr>
              <a:buSzPct val="100000"/>
              <a:buFont typeface="Wingdings" pitchFamily="2" charset="2"/>
              <a:buChar char="ü"/>
              <a:defRPr/>
            </a:pPr>
            <a:r>
              <a:rPr lang="en-US" altLang="zh-CN" sz="1800" b="0" dirty="0">
                <a:latin typeface="微软雅黑" panose="020B0503020204020204" pitchFamily="34" charset="-122"/>
                <a:ea typeface="微软雅黑" panose="020B0503020204020204" pitchFamily="34" charset="-122"/>
              </a:rPr>
              <a:t> style</a:t>
            </a:r>
            <a:r>
              <a:rPr lang="zh-CN" altLang="en-US" sz="1800" b="0" dirty="0">
                <a:latin typeface="微软雅黑" panose="020B0503020204020204" pitchFamily="34" charset="-122"/>
                <a:ea typeface="微软雅黑" panose="020B0503020204020204" pitchFamily="34" charset="-122"/>
              </a:rPr>
              <a:t>标记是双标记，有一个</a:t>
            </a:r>
            <a:r>
              <a:rPr lang="en-US" altLang="zh-CN" sz="1800" b="0" dirty="0">
                <a:latin typeface="微软雅黑" panose="020B0503020204020204" pitchFamily="34" charset="-122"/>
                <a:ea typeface="微软雅黑" panose="020B0503020204020204" pitchFamily="34" charset="-122"/>
              </a:rPr>
              <a:t>type</a:t>
            </a:r>
            <a:r>
              <a:rPr lang="zh-CN" altLang="en-US" sz="1800" b="0" dirty="0">
                <a:latin typeface="微软雅黑" panose="020B0503020204020204" pitchFamily="34" charset="-122"/>
                <a:ea typeface="微软雅黑" panose="020B0503020204020204" pitchFamily="34" charset="-122"/>
              </a:rPr>
              <a:t>属性是指</a:t>
            </a:r>
            <a:r>
              <a:rPr lang="en-US" altLang="zh-CN" sz="1800" b="0" dirty="0">
                <a:latin typeface="微软雅黑" panose="020B0503020204020204" pitchFamily="34" charset="-122"/>
                <a:ea typeface="微软雅黑" panose="020B0503020204020204" pitchFamily="34" charset="-122"/>
              </a:rPr>
              <a:t>style</a:t>
            </a:r>
            <a:r>
              <a:rPr lang="zh-CN" altLang="en-US" sz="1800" b="0" dirty="0">
                <a:latin typeface="微软雅黑" panose="020B0503020204020204" pitchFamily="34" charset="-122"/>
                <a:ea typeface="微软雅黑" panose="020B0503020204020204" pitchFamily="34" charset="-122"/>
              </a:rPr>
              <a:t>元素以</a:t>
            </a:r>
            <a:r>
              <a:rPr lang="en-US" altLang="zh-CN" sz="1800" b="0" dirty="0">
                <a:latin typeface="微软雅黑" panose="020B0503020204020204" pitchFamily="34" charset="-122"/>
                <a:ea typeface="微软雅黑" panose="020B0503020204020204" pitchFamily="34" charset="-122"/>
              </a:rPr>
              <a:t>CSS</a:t>
            </a:r>
            <a:r>
              <a:rPr lang="zh-CN" altLang="en-US" sz="1800" b="0" dirty="0">
                <a:latin typeface="微软雅黑" panose="020B0503020204020204" pitchFamily="34" charset="-122"/>
                <a:ea typeface="微软雅黑" panose="020B0503020204020204" pitchFamily="34" charset="-122"/>
              </a:rPr>
              <a:t>的语法定义</a:t>
            </a:r>
          </a:p>
          <a:p>
            <a:pPr marL="533400" lvl="1" indent="-168275" defTabSz="1158875" eaLnBrk="0" hangingPunct="0">
              <a:lnSpc>
                <a:spcPts val="3000"/>
              </a:lnSpc>
              <a:spcBef>
                <a:spcPts val="0"/>
              </a:spcBef>
              <a:spcAft>
                <a:spcPts val="0"/>
              </a:spcAft>
              <a:buClr>
                <a:srgbClr val="660066"/>
              </a:buClr>
              <a:buSzPct val="100000"/>
              <a:buFont typeface="Wingdings" pitchFamily="2" charset="2"/>
              <a:buChar char="ü"/>
              <a:defRPr/>
            </a:pPr>
            <a:r>
              <a:rPr lang="zh-CN" altLang="en-US" sz="1800" b="0" kern="0" dirty="0">
                <a:solidFill>
                  <a:srgbClr val="000000"/>
                </a:solidFill>
                <a:latin typeface="微软雅黑" pitchFamily="34" charset="-122"/>
                <a:ea typeface="微软雅黑" pitchFamily="34" charset="-122"/>
                <a:cs typeface="Verdana" panose="020B0604030504040204" pitchFamily="34" charset="0"/>
              </a:rPr>
              <a:t> 属性和属性值之间用冒号连接，“属性</a:t>
            </a:r>
            <a:r>
              <a:rPr lang="en-US" altLang="zh-CN" sz="1800" b="0" kern="0" dirty="0">
                <a:solidFill>
                  <a:srgbClr val="000000"/>
                </a:solidFill>
                <a:latin typeface="微软雅黑" pitchFamily="34" charset="-122"/>
                <a:ea typeface="微软雅黑" pitchFamily="34" charset="-122"/>
                <a:cs typeface="Verdana" panose="020B0604030504040204" pitchFamily="34" charset="0"/>
              </a:rPr>
              <a:t>/</a:t>
            </a:r>
            <a:r>
              <a:rPr lang="zh-CN" altLang="en-US" sz="1800" b="0" kern="0" dirty="0">
                <a:solidFill>
                  <a:srgbClr val="000000"/>
                </a:solidFill>
                <a:latin typeface="微软雅黑" pitchFamily="34" charset="-122"/>
                <a:ea typeface="微软雅黑" pitchFamily="34" charset="-122"/>
                <a:cs typeface="Verdana" panose="020B0604030504040204" pitchFamily="34" charset="0"/>
              </a:rPr>
              <a:t>属性值”对之间用分号分隔</a:t>
            </a:r>
          </a:p>
        </p:txBody>
      </p:sp>
    </p:spTree>
    <p:extLst>
      <p:ext uri="{BB962C8B-B14F-4D97-AF65-F5344CB8AC3E}">
        <p14:creationId xmlns:p14="http://schemas.microsoft.com/office/powerpoint/2010/main" val="23770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zh-CN" altLang="en-US" dirty="0"/>
              <a:t>内部样式表案例</a:t>
            </a:r>
          </a:p>
        </p:txBody>
      </p:sp>
      <p:sp>
        <p:nvSpPr>
          <p:cNvPr id="3" name="AutoShape 4"/>
          <p:cNvSpPr>
            <a:spLocks noChangeArrowheads="1"/>
          </p:cNvSpPr>
          <p:nvPr/>
        </p:nvSpPr>
        <p:spPr bwMode="gray">
          <a:xfrm>
            <a:off x="533400" y="895350"/>
            <a:ext cx="8534400" cy="3676650"/>
          </a:xfrm>
          <a:prstGeom prst="roundRect">
            <a:avLst>
              <a:gd name="adj" fmla="val 4639"/>
            </a:avLst>
          </a:prstGeom>
          <a:ln>
            <a:solidFill>
              <a:schemeClr val="bg1"/>
            </a:solidFill>
            <a:headEnd/>
            <a:tailEnd/>
          </a:ln>
        </p:spPr>
        <p:style>
          <a:lnRef idx="2">
            <a:schemeClr val="dk1"/>
          </a:lnRef>
          <a:fillRef idx="1">
            <a:schemeClr val="lt1"/>
          </a:fillRef>
          <a:effectRef idx="0">
            <a:schemeClr val="dk1"/>
          </a:effectRef>
          <a:fontRef idx="minor">
            <a:schemeClr val="dk1"/>
          </a:fontRef>
        </p:style>
        <p:txBody>
          <a:bodyPr wrap="none" anchor="ctr"/>
          <a:lstStyle/>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&lt;!-- </a:t>
            </a:r>
            <a:r>
              <a:rPr kumimoji="1" lang="en-US" altLang="zh-CN" sz="1800" b="0" dirty="0">
                <a:solidFill>
                  <a:schemeClr val="tx1"/>
                </a:solidFill>
                <a:latin typeface="Verdana" pitchFamily="34" charset="0"/>
              </a:rPr>
              <a:t>edu_7_2_3.html --&gt;</a:t>
            </a:r>
            <a:endParaRPr kumimoji="1" lang="en-US" altLang="zh-CN" sz="1800" b="0" dirty="0">
              <a:solidFill>
                <a:schemeClr val="tx1"/>
              </a:solidFill>
              <a:latin typeface="Verdana" pitchFamily="34" charset="0"/>
              <a:ea typeface="黑体" pitchFamily="2" charset="-122"/>
            </a:endParaRP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     &lt;html&gt;&lt;head&gt;</a:t>
            </a: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            &lt;title&gt;</a:t>
            </a:r>
            <a:r>
              <a:rPr kumimoji="1" lang="zh-CN" altLang="en-US" sz="1800" b="0" dirty="0">
                <a:solidFill>
                  <a:schemeClr val="tx2"/>
                </a:solidFill>
                <a:latin typeface="Verdana" pitchFamily="34" charset="0"/>
                <a:ea typeface="黑体" pitchFamily="2" charset="-122"/>
              </a:rPr>
              <a:t>定义内部</a:t>
            </a:r>
            <a:r>
              <a:rPr kumimoji="1" lang="en-US" altLang="zh-CN" sz="1800" b="0" dirty="0">
                <a:solidFill>
                  <a:schemeClr val="tx2"/>
                </a:solidFill>
                <a:latin typeface="Verdana" pitchFamily="34" charset="0"/>
                <a:ea typeface="黑体" pitchFamily="2" charset="-122"/>
              </a:rPr>
              <a:t>STYLE</a:t>
            </a:r>
            <a:r>
              <a:rPr kumimoji="1" lang="zh-CN" altLang="en-US" sz="1800" b="0" dirty="0">
                <a:solidFill>
                  <a:schemeClr val="tx2"/>
                </a:solidFill>
                <a:latin typeface="Verdana" pitchFamily="34" charset="0"/>
                <a:ea typeface="黑体" pitchFamily="2" charset="-122"/>
              </a:rPr>
              <a:t>属性</a:t>
            </a:r>
            <a:r>
              <a:rPr kumimoji="1" lang="en-US" altLang="zh-CN" sz="1800" b="0" dirty="0">
                <a:solidFill>
                  <a:schemeClr val="tx2"/>
                </a:solidFill>
                <a:latin typeface="Verdana" pitchFamily="34" charset="0"/>
                <a:ea typeface="黑体" pitchFamily="2" charset="-122"/>
              </a:rPr>
              <a:t>&lt;/title&gt;</a:t>
            </a: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            &lt;style text="text/</a:t>
            </a:r>
            <a:r>
              <a:rPr kumimoji="1" lang="en-US" altLang="zh-CN" sz="1800" b="0" dirty="0" err="1">
                <a:solidFill>
                  <a:schemeClr val="tx2"/>
                </a:solidFill>
                <a:latin typeface="Verdana" pitchFamily="34" charset="0"/>
                <a:ea typeface="黑体" pitchFamily="2" charset="-122"/>
              </a:rPr>
              <a:t>css</a:t>
            </a:r>
            <a:r>
              <a:rPr kumimoji="1" lang="en-US" altLang="zh-CN" sz="1800" b="0" dirty="0">
                <a:solidFill>
                  <a:schemeClr val="tx2"/>
                </a:solidFill>
                <a:latin typeface="Verdana" pitchFamily="34" charset="0"/>
                <a:ea typeface="黑体" pitchFamily="2" charset="-122"/>
              </a:rPr>
              <a:t>"&gt;</a:t>
            </a: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               &lt;!--</a:t>
            </a: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                .p1{font-size:18px; </a:t>
            </a:r>
            <a:r>
              <a:rPr kumimoji="1" lang="en-US" altLang="zh-CN" sz="1800" b="0" dirty="0" err="1">
                <a:solidFill>
                  <a:schemeClr val="tx2"/>
                </a:solidFill>
                <a:latin typeface="Verdana" pitchFamily="34" charset="0"/>
                <a:ea typeface="黑体" pitchFamily="2" charset="-122"/>
              </a:rPr>
              <a:t>color:blue</a:t>
            </a:r>
            <a:r>
              <a:rPr kumimoji="1" lang="en-US" altLang="zh-CN" sz="1800" b="0" dirty="0">
                <a:solidFill>
                  <a:schemeClr val="tx2"/>
                </a:solidFill>
                <a:latin typeface="Verdana" pitchFamily="34" charset="0"/>
                <a:ea typeface="黑体" pitchFamily="2" charset="-122"/>
              </a:rPr>
              <a:t>;}</a:t>
            </a: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               --&gt;</a:t>
            </a: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            &lt;/style&gt;</a:t>
            </a: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      &lt;/head&gt;</a:t>
            </a: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   &lt;body&gt;</a:t>
            </a: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         &lt;p class="p1"&gt;</a:t>
            </a:r>
            <a:r>
              <a:rPr kumimoji="1" lang="zh-CN" altLang="en-US" sz="1800" b="0" dirty="0">
                <a:solidFill>
                  <a:schemeClr val="tx2"/>
                </a:solidFill>
                <a:latin typeface="Verdana" pitchFamily="34" charset="0"/>
                <a:ea typeface="黑体" pitchFamily="2" charset="-122"/>
              </a:rPr>
              <a:t>此行文字被内部的样式定义为蓝色显示</a:t>
            </a:r>
            <a:r>
              <a:rPr kumimoji="1" lang="en-US" altLang="zh-CN" sz="1800" b="0" dirty="0">
                <a:solidFill>
                  <a:schemeClr val="tx2"/>
                </a:solidFill>
                <a:latin typeface="Verdana" pitchFamily="34" charset="0"/>
                <a:ea typeface="黑体" pitchFamily="2" charset="-122"/>
              </a:rPr>
              <a:t>&lt;/p&gt;</a:t>
            </a: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         &lt;p&gt;</a:t>
            </a:r>
            <a:r>
              <a:rPr kumimoji="1" lang="zh-CN" altLang="en-US" sz="1800" b="0" dirty="0">
                <a:solidFill>
                  <a:schemeClr val="tx2"/>
                </a:solidFill>
                <a:latin typeface="Verdana" pitchFamily="34" charset="0"/>
                <a:ea typeface="黑体" pitchFamily="2" charset="-122"/>
              </a:rPr>
              <a:t>此行文字没有被内部的样式定义</a:t>
            </a:r>
            <a:r>
              <a:rPr kumimoji="1" lang="en-US" altLang="zh-CN" sz="1800" b="0" dirty="0">
                <a:solidFill>
                  <a:schemeClr val="tx2"/>
                </a:solidFill>
                <a:latin typeface="Verdana" pitchFamily="34" charset="0"/>
                <a:ea typeface="黑体" pitchFamily="2" charset="-122"/>
              </a:rPr>
              <a:t>&lt;/p&gt;</a:t>
            </a: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   &lt;/body&gt;</a:t>
            </a:r>
          </a:p>
          <a:p>
            <a:pPr eaLnBrk="0" latinLnBrk="1" hangingPunct="0">
              <a:lnSpc>
                <a:spcPts val="2000"/>
              </a:lnSpc>
              <a:spcBef>
                <a:spcPts val="0"/>
              </a:spcBef>
              <a:defRPr/>
            </a:pPr>
            <a:r>
              <a:rPr kumimoji="1" lang="en-US" altLang="zh-CN" sz="1800" b="0" dirty="0">
                <a:solidFill>
                  <a:schemeClr val="tx2"/>
                </a:solidFill>
                <a:latin typeface="Verdana" pitchFamily="34" charset="0"/>
                <a:ea typeface="黑体" pitchFamily="2" charset="-122"/>
              </a:rPr>
              <a:t>&lt;/html&gt; </a:t>
            </a:r>
            <a:endParaRPr kumimoji="1" lang="zh-CN" altLang="en-US" sz="1800" b="0" dirty="0">
              <a:solidFill>
                <a:schemeClr val="tx2"/>
              </a:solidFill>
              <a:latin typeface="Verdana" pitchFamily="34" charset="0"/>
              <a:ea typeface="黑体" pitchFamily="2" charset="-122"/>
            </a:endParaRPr>
          </a:p>
        </p:txBody>
      </p:sp>
      <p:sp>
        <p:nvSpPr>
          <p:cNvPr id="4" name="AutoShape 8"/>
          <p:cNvSpPr>
            <a:spLocks noChangeArrowheads="1"/>
          </p:cNvSpPr>
          <p:nvPr/>
        </p:nvSpPr>
        <p:spPr bwMode="auto">
          <a:xfrm>
            <a:off x="6324601" y="1543050"/>
            <a:ext cx="1800225" cy="378619"/>
          </a:xfrm>
          <a:prstGeom prst="wedgeRoundRectCallout">
            <a:avLst>
              <a:gd name="adj1" fmla="val -86278"/>
              <a:gd name="adj2" fmla="val 106669"/>
              <a:gd name="adj3" fmla="val 16667"/>
            </a:avLst>
          </a:prstGeom>
          <a:solidFill>
            <a:srgbClr val="3333FF"/>
          </a:solidFill>
          <a:ln w="9525" algn="ctr">
            <a:solidFill>
              <a:srgbClr val="0000FA"/>
            </a:solidFill>
            <a:miter lim="800000"/>
            <a:headEnd/>
            <a:tailEnd/>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itchFamily="2" charset="2"/>
              <a:buNone/>
              <a:tabLst>
                <a:tab pos="88900" algn="l"/>
              </a:tabLst>
              <a:defRPr/>
            </a:pPr>
            <a:r>
              <a:rPr lang="zh-CN" altLang="en-US" dirty="0">
                <a:solidFill>
                  <a:schemeClr val="bg1"/>
                </a:solidFill>
                <a:ea typeface="微软雅黑" pitchFamily="34" charset="-122"/>
              </a:rPr>
              <a:t>定义样式</a:t>
            </a:r>
          </a:p>
        </p:txBody>
      </p:sp>
      <p:sp>
        <p:nvSpPr>
          <p:cNvPr id="5" name="AutoShape 7"/>
          <p:cNvSpPr>
            <a:spLocks noChangeArrowheads="1"/>
          </p:cNvSpPr>
          <p:nvPr/>
        </p:nvSpPr>
        <p:spPr bwMode="auto">
          <a:xfrm>
            <a:off x="3355182" y="2647950"/>
            <a:ext cx="1800225" cy="330994"/>
          </a:xfrm>
          <a:prstGeom prst="wedgeRoundRectCallout">
            <a:avLst>
              <a:gd name="adj1" fmla="val -50793"/>
              <a:gd name="adj2" fmla="val 156101"/>
              <a:gd name="adj3" fmla="val 16667"/>
            </a:avLst>
          </a:prstGeom>
          <a:solidFill>
            <a:srgbClr val="3333FF"/>
          </a:solidFill>
          <a:ln w="9525" algn="ctr">
            <a:solidFill>
              <a:srgbClr val="3333FF"/>
            </a:solidFill>
            <a:miter lim="800000"/>
            <a:headEnd/>
            <a:tailEnd/>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itchFamily="2" charset="2"/>
              <a:buNone/>
              <a:tabLst>
                <a:tab pos="88900" algn="l"/>
              </a:tabLst>
              <a:defRPr/>
            </a:pPr>
            <a:r>
              <a:rPr lang="zh-CN" altLang="en-US" dirty="0">
                <a:solidFill>
                  <a:schemeClr val="bg1"/>
                </a:solidFill>
                <a:ea typeface="微软雅黑" pitchFamily="34" charset="-122"/>
              </a:rPr>
              <a:t>应用样式</a:t>
            </a:r>
          </a:p>
        </p:txBody>
      </p:sp>
      <p:sp>
        <p:nvSpPr>
          <p:cNvPr id="6" name="Line 9"/>
          <p:cNvSpPr>
            <a:spLocks noChangeShapeType="1"/>
          </p:cNvSpPr>
          <p:nvPr/>
        </p:nvSpPr>
        <p:spPr bwMode="auto">
          <a:xfrm>
            <a:off x="1905000" y="2495550"/>
            <a:ext cx="3786188" cy="0"/>
          </a:xfrm>
          <a:prstGeom prst="line">
            <a:avLst/>
          </a:prstGeom>
          <a:noFill/>
          <a:ln w="57150">
            <a:solidFill>
              <a:srgbClr val="FF0000"/>
            </a:solidFill>
            <a:round/>
            <a:headEnd/>
            <a:tailEnd/>
          </a:ln>
        </p:spPr>
        <p:txBody>
          <a:bodyPr/>
          <a:lstStyle/>
          <a:p>
            <a:endParaRPr lang="zh-CN" altLang="en-US"/>
          </a:p>
        </p:txBody>
      </p:sp>
      <p:sp>
        <p:nvSpPr>
          <p:cNvPr id="7" name="Line 6"/>
          <p:cNvSpPr>
            <a:spLocks noChangeShapeType="1"/>
          </p:cNvSpPr>
          <p:nvPr/>
        </p:nvSpPr>
        <p:spPr bwMode="auto">
          <a:xfrm flipV="1">
            <a:off x="1409700" y="3759198"/>
            <a:ext cx="6324600" cy="1"/>
          </a:xfrm>
          <a:prstGeom prst="line">
            <a:avLst/>
          </a:prstGeom>
          <a:noFill/>
          <a:ln w="57150">
            <a:solidFill>
              <a:srgbClr val="FF0000"/>
            </a:solidFill>
            <a:round/>
            <a:headEnd/>
            <a:tailEnd/>
          </a:ln>
        </p:spPr>
        <p:txBody>
          <a:bodyPr/>
          <a:lstStyle/>
          <a:p>
            <a:endParaRPr lang="zh-CN" altLang="en-US"/>
          </a:p>
        </p:txBody>
      </p:sp>
      <p:sp>
        <p:nvSpPr>
          <p:cNvPr id="8" name="AutoShape 5"/>
          <p:cNvSpPr>
            <a:spLocks/>
          </p:cNvSpPr>
          <p:nvPr/>
        </p:nvSpPr>
        <p:spPr bwMode="auto">
          <a:xfrm>
            <a:off x="962026" y="1809756"/>
            <a:ext cx="485774" cy="1020359"/>
          </a:xfrm>
          <a:prstGeom prst="leftBrace">
            <a:avLst>
              <a:gd name="adj1" fmla="val 21878"/>
              <a:gd name="adj2" fmla="val 50000"/>
            </a:avLst>
          </a:prstGeom>
          <a:noFill/>
          <a:ln w="38100">
            <a:solidFill>
              <a:srgbClr val="FF0000"/>
            </a:solidFill>
            <a:round/>
            <a:headEnd/>
            <a:tailEnd/>
          </a:ln>
        </p:spPr>
        <p:txBody>
          <a:bodyPr wrap="none" anchor="ctr"/>
          <a:lstStyle/>
          <a:p>
            <a:pPr eaLnBrk="0" hangingPunct="0">
              <a:lnSpc>
                <a:spcPct val="90000"/>
              </a:lnSpc>
              <a:spcBef>
                <a:spcPct val="20000"/>
              </a:spcBef>
              <a:buClr>
                <a:srgbClr val="660066"/>
              </a:buClr>
              <a:buSzPct val="100000"/>
              <a:buFont typeface="Wingdings" pitchFamily="2" charset="2"/>
              <a:buNone/>
            </a:pPr>
            <a:endParaRPr lang="zh-CN" altLang="en-US">
              <a:ea typeface="黑体" pitchFamily="49" charset="-122"/>
            </a:endParaRPr>
          </a:p>
        </p:txBody>
      </p:sp>
    </p:spTree>
    <p:extLst>
      <p:ext uri="{BB962C8B-B14F-4D97-AF65-F5344CB8AC3E}">
        <p14:creationId xmlns:p14="http://schemas.microsoft.com/office/powerpoint/2010/main" val="267434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ox(in)">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lang="en-US" altLang="zh-CN" dirty="0"/>
              <a:t>7.2.4 CSS</a:t>
            </a:r>
            <a:r>
              <a:rPr lang="zh-CN" altLang="en-US" dirty="0"/>
              <a:t>定义与引用</a:t>
            </a:r>
            <a:r>
              <a:rPr lang="en-US" altLang="zh-CN" dirty="0"/>
              <a:t>-</a:t>
            </a:r>
            <a:r>
              <a:rPr lang="zh-CN" altLang="en-US" dirty="0"/>
              <a:t>导入外部样式表 </a:t>
            </a:r>
          </a:p>
        </p:txBody>
      </p:sp>
      <p:sp>
        <p:nvSpPr>
          <p:cNvPr id="30722" name="Rectangle 3"/>
          <p:cNvSpPr txBox="1">
            <a:spLocks noChangeArrowheads="1"/>
          </p:cNvSpPr>
          <p:nvPr/>
        </p:nvSpPr>
        <p:spPr bwMode="auto">
          <a:xfrm>
            <a:off x="381000" y="819150"/>
            <a:ext cx="8763000" cy="3867150"/>
          </a:xfrm>
          <a:prstGeom prst="rect">
            <a:avLst/>
          </a:prstGeom>
          <a:noFill/>
          <a:ln w="9525">
            <a:noFill/>
            <a:miter lim="800000"/>
            <a:headEnd/>
            <a:tailEnd/>
          </a:ln>
        </p:spPr>
        <p:txBody>
          <a:bodyPr/>
          <a:lstStyle/>
          <a:p>
            <a:pPr marL="992188" lvl="1" indent="-723900" eaLnBrk="0" hangingPunct="0">
              <a:lnSpc>
                <a:spcPts val="2800"/>
              </a:lnSpc>
              <a:spcBef>
                <a:spcPct val="20000"/>
              </a:spcBef>
              <a:buClr>
                <a:srgbClr val="660066"/>
              </a:buClr>
              <a:buSzPct val="100000"/>
              <a:buFont typeface="Wingdings" pitchFamily="2" charset="2"/>
              <a:buNone/>
              <a:tabLst>
                <a:tab pos="723900" algn="l"/>
                <a:tab pos="1257300" algn="l"/>
              </a:tabLst>
            </a:pPr>
            <a:r>
              <a:rPr lang="zh-CN" altLang="en-US" sz="1800" dirty="0">
                <a:latin typeface="微软雅黑" panose="020B0503020204020204" pitchFamily="34" charset="-122"/>
                <a:ea typeface="微软雅黑" panose="020B0503020204020204" pitchFamily="34" charset="-122"/>
              </a:rPr>
              <a:t>基本语法：</a:t>
            </a:r>
          </a:p>
          <a:p>
            <a:pPr marL="992188" lvl="1" indent="-723900" eaLnBrk="0" hangingPunct="0">
              <a:lnSpc>
                <a:spcPts val="2800"/>
              </a:lnSpc>
              <a:spcBef>
                <a:spcPct val="20000"/>
              </a:spcBef>
              <a:buClr>
                <a:srgbClr val="660066"/>
              </a:buClr>
              <a:buSzPct val="100000"/>
              <a:buFont typeface="Wingdings" pitchFamily="2" charset="2"/>
              <a:buNone/>
              <a:tabLst>
                <a:tab pos="723900" algn="l"/>
                <a:tab pos="1257300" algn="l"/>
              </a:tabLst>
            </a:pPr>
            <a:r>
              <a:rPr lang="en-US" altLang="zh-CN" sz="1800" b="0" dirty="0">
                <a:solidFill>
                  <a:srgbClr val="FF0000"/>
                </a:solidFill>
                <a:latin typeface="微软雅黑" panose="020B0503020204020204" pitchFamily="34" charset="-122"/>
                <a:ea typeface="微软雅黑" panose="020B0503020204020204" pitchFamily="34" charset="-122"/>
              </a:rPr>
              <a:t>   &lt;style type="text/</a:t>
            </a:r>
            <a:r>
              <a:rPr lang="en-US" altLang="zh-CN" sz="1800" b="0" dirty="0" err="1">
                <a:solidFill>
                  <a:srgbClr val="FF0000"/>
                </a:solidFill>
                <a:latin typeface="微软雅黑" panose="020B0503020204020204" pitchFamily="34" charset="-122"/>
                <a:ea typeface="微软雅黑" panose="020B0503020204020204" pitchFamily="34" charset="-122"/>
              </a:rPr>
              <a:t>css</a:t>
            </a:r>
            <a:r>
              <a:rPr lang="en-US" altLang="zh-CN" sz="1800" b="0" dirty="0">
                <a:solidFill>
                  <a:srgbClr val="FF0000"/>
                </a:solidFill>
                <a:latin typeface="微软雅黑" panose="020B0503020204020204" pitchFamily="34" charset="-122"/>
                <a:ea typeface="微软雅黑" panose="020B0503020204020204" pitchFamily="34" charset="-122"/>
              </a:rPr>
              <a:t>"&gt;</a:t>
            </a:r>
          </a:p>
          <a:p>
            <a:pPr marL="992188" lvl="1" indent="-723900" eaLnBrk="0" hangingPunct="0">
              <a:lnSpc>
                <a:spcPts val="2800"/>
              </a:lnSpc>
              <a:spcBef>
                <a:spcPct val="20000"/>
              </a:spcBef>
              <a:buClr>
                <a:srgbClr val="660066"/>
              </a:buClr>
              <a:buSzPct val="100000"/>
              <a:buFont typeface="Wingdings" pitchFamily="2" charset="2"/>
              <a:buNone/>
              <a:tabLst>
                <a:tab pos="723900" algn="l"/>
                <a:tab pos="1257300" algn="l"/>
              </a:tabLst>
            </a:pPr>
            <a:r>
              <a:rPr lang="en-US" altLang="zh-CN" sz="1800" b="0" dirty="0">
                <a:solidFill>
                  <a:srgbClr val="FF0000"/>
                </a:solidFill>
                <a:latin typeface="微软雅黑" panose="020B0503020204020204" pitchFamily="34" charset="-122"/>
                <a:ea typeface="微软雅黑" panose="020B0503020204020204" pitchFamily="34" charset="-122"/>
              </a:rPr>
              <a:t>        @import </a:t>
            </a:r>
            <a:r>
              <a:rPr lang="en-US" altLang="zh-CN" sz="1800" b="0" dirty="0" err="1">
                <a:solidFill>
                  <a:srgbClr val="FF0000"/>
                </a:solidFill>
                <a:latin typeface="微软雅黑" panose="020B0503020204020204" pitchFamily="34" charset="-122"/>
                <a:ea typeface="微软雅黑" panose="020B0503020204020204" pitchFamily="34" charset="-122"/>
              </a:rPr>
              <a:t>url</a:t>
            </a:r>
            <a:r>
              <a:rPr lang="en-US" altLang="zh-CN" sz="1800" b="0" dirty="0">
                <a:solidFill>
                  <a:srgbClr val="FF0000"/>
                </a:solidFill>
                <a:latin typeface="微软雅黑" panose="020B0503020204020204" pitchFamily="34" charset="-122"/>
                <a:ea typeface="微软雅黑" panose="020B0503020204020204" pitchFamily="34" charset="-122"/>
              </a:rPr>
              <a:t>("</a:t>
            </a:r>
            <a:r>
              <a:rPr lang="zh-CN" altLang="en-US" sz="1800" b="0" dirty="0">
                <a:solidFill>
                  <a:srgbClr val="FF0000"/>
                </a:solidFill>
                <a:latin typeface="微软雅黑" panose="020B0503020204020204" pitchFamily="34" charset="-122"/>
                <a:ea typeface="微软雅黑" panose="020B0503020204020204" pitchFamily="34" charset="-122"/>
              </a:rPr>
              <a:t>外部样式表的文件名称</a:t>
            </a:r>
            <a:r>
              <a:rPr lang="en-US" altLang="zh-CN" sz="1800" b="0" dirty="0">
                <a:solidFill>
                  <a:srgbClr val="FF0000"/>
                </a:solidFill>
                <a:latin typeface="微软雅黑" panose="020B0503020204020204" pitchFamily="34" charset="-122"/>
                <a:ea typeface="微软雅黑" panose="020B0503020204020204" pitchFamily="34" charset="-122"/>
              </a:rPr>
              <a:t>");</a:t>
            </a:r>
          </a:p>
          <a:p>
            <a:pPr marL="992188" lvl="1" indent="-723900" eaLnBrk="0" hangingPunct="0">
              <a:lnSpc>
                <a:spcPts val="2800"/>
              </a:lnSpc>
              <a:spcBef>
                <a:spcPct val="20000"/>
              </a:spcBef>
              <a:buClr>
                <a:srgbClr val="660066"/>
              </a:buClr>
              <a:buSzPct val="100000"/>
              <a:buFont typeface="Wingdings" pitchFamily="2" charset="2"/>
              <a:buNone/>
              <a:tabLst>
                <a:tab pos="723900" algn="l"/>
                <a:tab pos="1257300" algn="l"/>
              </a:tabLst>
            </a:pPr>
            <a:r>
              <a:rPr lang="en-US" altLang="zh-CN" sz="1800" b="0" dirty="0">
                <a:solidFill>
                  <a:srgbClr val="FF0000"/>
                </a:solidFill>
                <a:latin typeface="微软雅黑" panose="020B0503020204020204" pitchFamily="34" charset="-122"/>
                <a:ea typeface="微软雅黑" panose="020B0503020204020204" pitchFamily="34" charset="-122"/>
              </a:rPr>
              <a:t>        p,</a:t>
            </a:r>
            <a:r>
              <a:rPr kumimoji="1" lang="en-US" altLang="zh-CN" sz="1800" b="0" dirty="0">
                <a:solidFill>
                  <a:srgbClr val="FF0000"/>
                </a:solidFill>
                <a:latin typeface="微软雅黑" panose="020B0503020204020204" pitchFamily="34" charset="-122"/>
                <a:ea typeface="微软雅黑" panose="020B0503020204020204" pitchFamily="34" charset="-122"/>
              </a:rPr>
              <a:t>p1{font-size:18px; </a:t>
            </a:r>
            <a:r>
              <a:rPr kumimoji="1" lang="en-US" altLang="zh-CN" sz="1800" b="0" dirty="0" err="1">
                <a:solidFill>
                  <a:srgbClr val="FF0000"/>
                </a:solidFill>
                <a:latin typeface="微软雅黑" panose="020B0503020204020204" pitchFamily="34" charset="-122"/>
                <a:ea typeface="微软雅黑" panose="020B0503020204020204" pitchFamily="34" charset="-122"/>
              </a:rPr>
              <a:t>color:blue</a:t>
            </a:r>
            <a:r>
              <a:rPr lang="en-US" altLang="zh-CN" sz="1800" b="0" dirty="0">
                <a:solidFill>
                  <a:srgbClr val="FF0000"/>
                </a:solidFill>
                <a:latin typeface="微软雅黑" panose="020B0503020204020204" pitchFamily="34" charset="-122"/>
                <a:ea typeface="微软雅黑" panose="020B0503020204020204" pitchFamily="34" charset="-122"/>
              </a:rPr>
              <a:t>}</a:t>
            </a:r>
          </a:p>
          <a:p>
            <a:pPr marL="992188" lvl="1" indent="-723900" eaLnBrk="0" hangingPunct="0">
              <a:lnSpc>
                <a:spcPts val="2800"/>
              </a:lnSpc>
              <a:spcBef>
                <a:spcPct val="20000"/>
              </a:spcBef>
              <a:buClr>
                <a:srgbClr val="660066"/>
              </a:buClr>
              <a:buSzPct val="100000"/>
              <a:buFont typeface="Wingdings" pitchFamily="2" charset="2"/>
              <a:buNone/>
              <a:tabLst>
                <a:tab pos="723900" algn="l"/>
                <a:tab pos="1257300" algn="l"/>
              </a:tabLst>
            </a:pPr>
            <a:r>
              <a:rPr lang="en-US" altLang="zh-CN" sz="1800" b="0" dirty="0">
                <a:solidFill>
                  <a:srgbClr val="FF0000"/>
                </a:solidFill>
                <a:latin typeface="微软雅黑" panose="020B0503020204020204" pitchFamily="34" charset="-122"/>
                <a:ea typeface="微软雅黑" panose="020B0503020204020204" pitchFamily="34" charset="-122"/>
              </a:rPr>
              <a:t>   &lt;/style&gt;</a:t>
            </a:r>
          </a:p>
          <a:p>
            <a:pPr marL="992188" lvl="1" indent="-723900" eaLnBrk="0" hangingPunct="0">
              <a:lnSpc>
                <a:spcPts val="2800"/>
              </a:lnSpc>
              <a:spcBef>
                <a:spcPct val="20000"/>
              </a:spcBef>
              <a:buClr>
                <a:srgbClr val="660066"/>
              </a:buClr>
              <a:buSzPct val="100000"/>
              <a:buFont typeface="Wingdings" pitchFamily="2" charset="2"/>
              <a:buNone/>
              <a:tabLst>
                <a:tab pos="723900" algn="l"/>
                <a:tab pos="1257300" algn="l"/>
              </a:tabLst>
            </a:pPr>
            <a:r>
              <a:rPr lang="zh-CN" altLang="en-US" sz="1800" dirty="0">
                <a:latin typeface="微软雅黑" panose="020B0503020204020204" pitchFamily="34" charset="-122"/>
                <a:ea typeface="微软雅黑" panose="020B0503020204020204" pitchFamily="34" charset="-122"/>
              </a:rPr>
              <a:t>语法说明：</a:t>
            </a:r>
          </a:p>
          <a:p>
            <a:pPr marL="611188" lvl="1" indent="-342900" eaLnBrk="0" hangingPunct="0">
              <a:lnSpc>
                <a:spcPts val="2800"/>
              </a:lnSpc>
              <a:spcBef>
                <a:spcPct val="20000"/>
              </a:spcBef>
              <a:buClr>
                <a:srgbClr val="660066"/>
              </a:buClr>
              <a:buSzPct val="100000"/>
              <a:buFont typeface="Wingdings" panose="05000000000000000000" pitchFamily="2" charset="2"/>
              <a:buChar char="ü"/>
              <a:tabLst>
                <a:tab pos="723900" algn="l"/>
                <a:tab pos="1257300" algn="l"/>
              </a:tabLst>
            </a:pPr>
            <a:r>
              <a:rPr lang="en-US" altLang="zh-CN" sz="1800" b="0" dirty="0">
                <a:latin typeface="微软雅黑" panose="020B0503020204020204" pitchFamily="34" charset="-122"/>
                <a:ea typeface="微软雅黑" panose="020B0503020204020204" pitchFamily="34" charset="-122"/>
              </a:rPr>
              <a:t>import</a:t>
            </a:r>
            <a:r>
              <a:rPr lang="zh-CN" altLang="en-US" sz="1800" b="0" dirty="0">
                <a:latin typeface="微软雅黑" panose="020B0503020204020204" pitchFamily="34" charset="-122"/>
                <a:ea typeface="微软雅黑" panose="020B0503020204020204" pitchFamily="34" charset="-122"/>
              </a:rPr>
              <a:t>语句后的“</a:t>
            </a:r>
            <a:r>
              <a:rPr lang="en-US" altLang="zh-CN" sz="1800" b="0" dirty="0">
                <a:latin typeface="微软雅黑" panose="020B0503020204020204" pitchFamily="34" charset="-122"/>
                <a:ea typeface="微软雅黑" panose="020B0503020204020204" pitchFamily="34" charset="-122"/>
              </a:rPr>
              <a:t>;”</a:t>
            </a:r>
            <a:r>
              <a:rPr lang="zh-CN" altLang="en-US" sz="1800" b="0" dirty="0">
                <a:latin typeface="微软雅黑" panose="020B0503020204020204" pitchFamily="34" charset="-122"/>
                <a:ea typeface="微软雅黑" panose="020B0503020204020204" pitchFamily="34" charset="-122"/>
              </a:rPr>
              <a:t>号，一定要加上！</a:t>
            </a:r>
            <a:endParaRPr lang="en-US" altLang="zh-CN" sz="1800" b="0" dirty="0">
              <a:latin typeface="微软雅黑" panose="020B0503020204020204" pitchFamily="34" charset="-122"/>
              <a:ea typeface="微软雅黑" panose="020B0503020204020204" pitchFamily="34" charset="-122"/>
            </a:endParaRPr>
          </a:p>
          <a:p>
            <a:pPr marL="611188" lvl="1" indent="-342900" eaLnBrk="0" hangingPunct="0">
              <a:lnSpc>
                <a:spcPts val="2800"/>
              </a:lnSpc>
              <a:spcBef>
                <a:spcPct val="20000"/>
              </a:spcBef>
              <a:buClr>
                <a:srgbClr val="660066"/>
              </a:buClr>
              <a:buSzPct val="100000"/>
              <a:buFont typeface="Wingdings" panose="05000000000000000000" pitchFamily="2" charset="2"/>
              <a:buChar char="ü"/>
              <a:tabLst>
                <a:tab pos="723900" algn="l"/>
                <a:tab pos="1257300" algn="l"/>
              </a:tabLst>
            </a:pPr>
            <a:r>
              <a:rPr lang="zh-CN" altLang="en-US" sz="1800" b="0" dirty="0">
                <a:latin typeface="微软雅黑" panose="020B0503020204020204" pitchFamily="34" charset="-122"/>
                <a:ea typeface="微软雅黑" panose="020B0503020204020204" pitchFamily="34" charset="-122"/>
              </a:rPr>
              <a:t>“外部样式表的文件名称”是要嵌入的样式表文件名称，含路径，后缀为</a:t>
            </a:r>
            <a:r>
              <a:rPr lang="en-US" altLang="zh-CN" sz="1800" b="0" dirty="0">
                <a:latin typeface="微软雅黑" panose="020B0503020204020204" pitchFamily="34" charset="-122"/>
                <a:ea typeface="微软雅黑" panose="020B0503020204020204" pitchFamily="34" charset="-122"/>
              </a:rPr>
              <a:t>.</a:t>
            </a:r>
            <a:r>
              <a:rPr lang="en-US" altLang="zh-CN" sz="1800" b="0" dirty="0" err="1">
                <a:latin typeface="微软雅黑" panose="020B0503020204020204" pitchFamily="34" charset="-122"/>
                <a:ea typeface="微软雅黑" panose="020B0503020204020204" pitchFamily="34" charset="-122"/>
              </a:rPr>
              <a:t>css</a:t>
            </a:r>
            <a:r>
              <a:rPr lang="zh-CN" altLang="en-US" sz="1800" b="0" dirty="0">
                <a:latin typeface="微软雅黑" panose="020B0503020204020204" pitchFamily="34" charset="-122"/>
                <a:ea typeface="微软雅黑" panose="020B0503020204020204" pitchFamily="34" charset="-122"/>
              </a:rPr>
              <a:t>；</a:t>
            </a:r>
            <a:endParaRPr lang="en-US" altLang="zh-CN" sz="1800" b="0" dirty="0">
              <a:latin typeface="微软雅黑" panose="020B0503020204020204" pitchFamily="34" charset="-122"/>
              <a:ea typeface="微软雅黑" panose="020B0503020204020204" pitchFamily="34" charset="-122"/>
            </a:endParaRPr>
          </a:p>
          <a:p>
            <a:pPr marL="611188" lvl="1" indent="-342900" eaLnBrk="0" hangingPunct="0">
              <a:lnSpc>
                <a:spcPts val="2800"/>
              </a:lnSpc>
              <a:spcBef>
                <a:spcPct val="20000"/>
              </a:spcBef>
              <a:buClr>
                <a:srgbClr val="660066"/>
              </a:buClr>
              <a:buSzPct val="100000"/>
              <a:buFont typeface="Wingdings" panose="05000000000000000000" pitchFamily="2" charset="2"/>
              <a:buChar char="ü"/>
              <a:tabLst>
                <a:tab pos="723900" algn="l"/>
                <a:tab pos="1257300" algn="l"/>
              </a:tabLst>
            </a:pPr>
            <a:r>
              <a:rPr lang="en-US" altLang="zh-CN" sz="1800" b="0" dirty="0">
                <a:latin typeface="微软雅黑" panose="020B0503020204020204" pitchFamily="34" charset="-122"/>
                <a:ea typeface="微软雅黑" panose="020B0503020204020204" pitchFamily="34" charset="-122"/>
              </a:rPr>
              <a:t>@import</a:t>
            </a:r>
            <a:r>
              <a:rPr lang="zh-CN" altLang="en-US" sz="1800" b="0" dirty="0">
                <a:latin typeface="微软雅黑" panose="020B0503020204020204" pitchFamily="34" charset="-122"/>
                <a:ea typeface="微软雅黑" panose="020B0503020204020204" pitchFamily="34" charset="-122"/>
              </a:rPr>
              <a:t>应该放在</a:t>
            </a:r>
            <a:r>
              <a:rPr lang="en-US" altLang="zh-CN" sz="1800" b="0" dirty="0">
                <a:latin typeface="微软雅黑" panose="020B0503020204020204" pitchFamily="34" charset="-122"/>
                <a:ea typeface="微软雅黑" panose="020B0503020204020204" pitchFamily="34" charset="-122"/>
              </a:rPr>
              <a:t>style</a:t>
            </a:r>
            <a:r>
              <a:rPr lang="zh-CN" altLang="en-US" sz="1800" b="0" dirty="0">
                <a:latin typeface="微软雅黑" panose="020B0503020204020204" pitchFamily="34" charset="-122"/>
                <a:ea typeface="微软雅黑" panose="020B0503020204020204" pitchFamily="34" charset="-122"/>
              </a:rPr>
              <a:t>元素的最前面。</a:t>
            </a:r>
            <a:endParaRPr lang="zh-CN" altLang="en-US" sz="1800" b="0" dirty="0">
              <a:solidFill>
                <a:srgbClr val="FF0000"/>
              </a:solidFill>
              <a:latin typeface="微软雅黑" panose="020B0503020204020204" pitchFamily="34" charset="-122"/>
              <a:ea typeface="微软雅黑" panose="020B0503020204020204" pitchFamily="34" charset="-122"/>
            </a:endParaRPr>
          </a:p>
        </p:txBody>
      </p:sp>
      <p:sp>
        <p:nvSpPr>
          <p:cNvPr id="4" name="AutoShape 5"/>
          <p:cNvSpPr>
            <a:spLocks noChangeArrowheads="1"/>
          </p:cNvSpPr>
          <p:nvPr/>
        </p:nvSpPr>
        <p:spPr bwMode="auto">
          <a:xfrm>
            <a:off x="5181600" y="1123950"/>
            <a:ext cx="2362200" cy="381000"/>
          </a:xfrm>
          <a:prstGeom prst="wedgeRoundRectCallout">
            <a:avLst>
              <a:gd name="adj1" fmla="val -37725"/>
              <a:gd name="adj2" fmla="val 105083"/>
              <a:gd name="adj3" fmla="val 16667"/>
            </a:avLst>
          </a:prstGeom>
          <a:solidFill>
            <a:srgbClr val="0000FA"/>
          </a:solidFill>
          <a:ln w="9525" algn="ctr">
            <a:noFill/>
            <a:miter lim="800000"/>
            <a:headEnd/>
            <a:tailEnd/>
          </a:ln>
        </p:spPr>
        <p:txBody>
          <a:bodyPr/>
          <a:lstStyle/>
          <a:p>
            <a:pPr marL="342900" indent="-342900" algn="ctr" eaLnBrk="0" hangingPunct="0">
              <a:lnSpc>
                <a:spcPct val="90000"/>
              </a:lnSpc>
              <a:spcBef>
                <a:spcPct val="20000"/>
              </a:spcBef>
              <a:buClr>
                <a:srgbClr val="660066"/>
              </a:buClr>
              <a:buSzPct val="100000"/>
              <a:buFont typeface="Wingdings" pitchFamily="2" charset="2"/>
              <a:buNone/>
              <a:tabLst>
                <a:tab pos="88900" algn="l"/>
              </a:tabLst>
            </a:pPr>
            <a:r>
              <a:rPr lang="zh-CN" altLang="en-US" sz="1800" dirty="0">
                <a:solidFill>
                  <a:schemeClr val="bg1"/>
                </a:solidFill>
                <a:ea typeface="黑体" pitchFamily="49" charset="-122"/>
              </a:rPr>
              <a:t>定义嵌入样式表</a:t>
            </a:r>
          </a:p>
        </p:txBody>
      </p:sp>
      <p:sp>
        <p:nvSpPr>
          <p:cNvPr id="5" name="Line 4"/>
          <p:cNvSpPr>
            <a:spLocks noChangeShapeType="1"/>
          </p:cNvSpPr>
          <p:nvPr/>
        </p:nvSpPr>
        <p:spPr bwMode="auto">
          <a:xfrm>
            <a:off x="1295400" y="2038350"/>
            <a:ext cx="4095750" cy="0"/>
          </a:xfrm>
          <a:prstGeom prst="line">
            <a:avLst/>
          </a:prstGeom>
          <a:noFill/>
          <a:ln w="38100">
            <a:solidFill>
              <a:schemeClr val="accent2"/>
            </a:solidFill>
            <a:round/>
            <a:headEnd/>
            <a:tailEnd/>
          </a:ln>
        </p:spPr>
        <p:txBody>
          <a:bodyPr/>
          <a:lstStyle/>
          <a:p>
            <a:endParaRPr lang="zh-CN" altLang="en-US"/>
          </a:p>
        </p:txBody>
      </p:sp>
    </p:spTree>
    <p:extLst>
      <p:ext uri="{BB962C8B-B14F-4D97-AF65-F5344CB8AC3E}">
        <p14:creationId xmlns:p14="http://schemas.microsoft.com/office/powerpoint/2010/main" val="417728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zh-CN" altLang="en-US"/>
              <a:t>导入外部样式表案例</a:t>
            </a:r>
          </a:p>
        </p:txBody>
      </p:sp>
      <p:sp>
        <p:nvSpPr>
          <p:cNvPr id="4" name="AutoShape 5"/>
          <p:cNvSpPr>
            <a:spLocks noChangeArrowheads="1"/>
          </p:cNvSpPr>
          <p:nvPr/>
        </p:nvSpPr>
        <p:spPr bwMode="gray">
          <a:xfrm>
            <a:off x="5715000" y="2303860"/>
            <a:ext cx="3124200" cy="1753790"/>
          </a:xfrm>
          <a:prstGeom prst="roundRect">
            <a:avLst>
              <a:gd name="adj" fmla="val 4639"/>
            </a:avLst>
          </a:prstGeom>
          <a:solidFill>
            <a:schemeClr val="bg1"/>
          </a:solidFill>
          <a:ln w="19050" algn="ctr">
            <a:solidFill>
              <a:srgbClr val="3333FF"/>
            </a:solidFill>
            <a:round/>
            <a:headEnd/>
            <a:tailEnd/>
          </a:ln>
          <a:effectLst>
            <a:outerShdw dist="53882" dir="2700000" algn="ctr" rotWithShape="0">
              <a:srgbClr val="292929">
                <a:alpha val="50000"/>
              </a:srgbClr>
            </a:outerShdw>
          </a:effectLst>
        </p:spPr>
        <p:txBody>
          <a:bodyPr wrap="none" anchor="ctr"/>
          <a:lstStyle/>
          <a:p>
            <a:pPr eaLnBrk="0" latinLnBrk="1" hangingPunct="0">
              <a:lnSpc>
                <a:spcPct val="75000"/>
              </a:lnSpc>
              <a:spcBef>
                <a:spcPct val="50000"/>
              </a:spcBef>
              <a:defRPr/>
            </a:pPr>
            <a:r>
              <a:rPr kumimoji="1" lang="en-US" altLang="zh-CN" sz="1800" dirty="0">
                <a:solidFill>
                  <a:schemeClr val="tx2"/>
                </a:solidFill>
                <a:latin typeface="微软雅黑" panose="020B0503020204020204" pitchFamily="34" charset="-122"/>
                <a:ea typeface="微软雅黑" panose="020B0503020204020204" pitchFamily="34" charset="-122"/>
              </a:rPr>
              <a:t>/* style.css*/</a:t>
            </a:r>
          </a:p>
          <a:p>
            <a:pPr eaLnBrk="0" latinLnBrk="1" hangingPunct="0">
              <a:lnSpc>
                <a:spcPct val="75000"/>
              </a:lnSpc>
              <a:spcBef>
                <a:spcPct val="50000"/>
              </a:spcBef>
              <a:defRPr/>
            </a:pPr>
            <a:r>
              <a:rPr lang="en-US" altLang="zh-CN" sz="1800" b="0" dirty="0">
                <a:solidFill>
                  <a:schemeClr val="tx2"/>
                </a:solidFill>
                <a:latin typeface="微软雅黑" panose="020B0503020204020204" pitchFamily="34" charset="-122"/>
                <a:ea typeface="微软雅黑" panose="020B0503020204020204" pitchFamily="34" charset="-122"/>
              </a:rPr>
              <a:t>.p1{</a:t>
            </a:r>
          </a:p>
          <a:p>
            <a:pPr lvl="1" eaLnBrk="0" hangingPunct="0">
              <a:lnSpc>
                <a:spcPct val="90000"/>
              </a:lnSpc>
              <a:spcBef>
                <a:spcPct val="20000"/>
              </a:spcBef>
              <a:buClr>
                <a:schemeClr val="tx1"/>
              </a:buClr>
              <a:buSzPct val="100000"/>
              <a:buFont typeface="Arial" charset="0"/>
              <a:buNone/>
              <a:defRPr/>
            </a:pPr>
            <a:r>
              <a:rPr lang="en-US" altLang="zh-CN" sz="1800" b="0" dirty="0">
                <a:solidFill>
                  <a:schemeClr val="tx2"/>
                </a:solidFill>
                <a:latin typeface="微软雅黑" panose="020B0503020204020204" pitchFamily="34" charset="-122"/>
                <a:ea typeface="微软雅黑" panose="020B0503020204020204" pitchFamily="34" charset="-122"/>
              </a:rPr>
              <a:t>font-size:18px; </a:t>
            </a:r>
          </a:p>
          <a:p>
            <a:pPr lvl="1" eaLnBrk="0" hangingPunct="0">
              <a:lnSpc>
                <a:spcPct val="90000"/>
              </a:lnSpc>
              <a:spcBef>
                <a:spcPct val="20000"/>
              </a:spcBef>
              <a:buClr>
                <a:schemeClr val="tx1"/>
              </a:buClr>
              <a:buSzPct val="100000"/>
              <a:buFont typeface="Arial" charset="0"/>
              <a:buNone/>
              <a:defRPr/>
            </a:pPr>
            <a:r>
              <a:rPr lang="en-US" altLang="zh-CN" sz="1800" b="0" dirty="0" err="1">
                <a:solidFill>
                  <a:schemeClr val="tx2"/>
                </a:solidFill>
                <a:latin typeface="微软雅黑" panose="020B0503020204020204" pitchFamily="34" charset="-122"/>
                <a:ea typeface="微软雅黑" panose="020B0503020204020204" pitchFamily="34" charset="-122"/>
              </a:rPr>
              <a:t>color:blue</a:t>
            </a:r>
            <a:r>
              <a:rPr lang="en-US" altLang="zh-CN" sz="1800" b="0" dirty="0">
                <a:solidFill>
                  <a:schemeClr val="tx2"/>
                </a:solidFill>
                <a:latin typeface="微软雅黑" panose="020B0503020204020204" pitchFamily="34" charset="-122"/>
                <a:ea typeface="微软雅黑" panose="020B0503020204020204" pitchFamily="34" charset="-122"/>
              </a:rPr>
              <a:t>;</a:t>
            </a:r>
          </a:p>
          <a:p>
            <a:pPr lvl="1" eaLnBrk="0" hangingPunct="0">
              <a:lnSpc>
                <a:spcPct val="90000"/>
              </a:lnSpc>
              <a:spcBef>
                <a:spcPct val="20000"/>
              </a:spcBef>
              <a:buClr>
                <a:schemeClr val="tx1"/>
              </a:buClr>
              <a:buSzPct val="100000"/>
              <a:buFont typeface="Arial" charset="0"/>
              <a:buNone/>
              <a:defRPr/>
            </a:pPr>
            <a:r>
              <a:rPr lang="en-US" altLang="zh-CN" sz="1800" b="0" dirty="0">
                <a:solidFill>
                  <a:schemeClr val="tx2"/>
                </a:solidFill>
                <a:latin typeface="微软雅黑" panose="020B0503020204020204" pitchFamily="34" charset="-122"/>
                <a:ea typeface="微软雅黑" panose="020B0503020204020204" pitchFamily="34" charset="-122"/>
              </a:rPr>
              <a:t>}</a:t>
            </a:r>
            <a:endParaRPr kumimoji="1" lang="en-US" altLang="zh-CN" sz="1800" dirty="0">
              <a:solidFill>
                <a:schemeClr val="tx2"/>
              </a:solidFill>
              <a:latin typeface="微软雅黑" panose="020B0503020204020204" pitchFamily="34" charset="-122"/>
              <a:ea typeface="微软雅黑" panose="020B0503020204020204" pitchFamily="34" charset="-122"/>
            </a:endParaRPr>
          </a:p>
        </p:txBody>
      </p:sp>
      <p:sp>
        <p:nvSpPr>
          <p:cNvPr id="5" name="AutoShape 6"/>
          <p:cNvSpPr>
            <a:spLocks noChangeArrowheads="1"/>
          </p:cNvSpPr>
          <p:nvPr/>
        </p:nvSpPr>
        <p:spPr bwMode="auto">
          <a:xfrm>
            <a:off x="6096000" y="4238625"/>
            <a:ext cx="2133600" cy="323850"/>
          </a:xfrm>
          <a:prstGeom prst="wedgeRoundRectCallout">
            <a:avLst>
              <a:gd name="adj1" fmla="val -47397"/>
              <a:gd name="adj2" fmla="val -140906"/>
              <a:gd name="adj3" fmla="val 16667"/>
            </a:avLst>
          </a:prstGeom>
          <a:solidFill>
            <a:srgbClr val="003399"/>
          </a:solidFill>
          <a:ln w="9525" algn="ctr">
            <a:solidFill>
              <a:schemeClr val="tx2"/>
            </a:solidFill>
            <a:miter lim="800000"/>
            <a:headEnd/>
            <a:tailEnd/>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itchFamily="2" charset="2"/>
              <a:buNone/>
              <a:tabLst>
                <a:tab pos="88900" algn="l"/>
              </a:tabLst>
              <a:defRPr/>
            </a:pPr>
            <a:r>
              <a:rPr lang="zh-CN" altLang="en-US" sz="1800" dirty="0">
                <a:solidFill>
                  <a:schemeClr val="bg1"/>
                </a:solidFill>
                <a:ea typeface="微软雅黑" pitchFamily="34" charset="-122"/>
              </a:rPr>
              <a:t>外部样式文件</a:t>
            </a:r>
          </a:p>
        </p:txBody>
      </p:sp>
      <p:sp>
        <p:nvSpPr>
          <p:cNvPr id="8" name="矩形 7"/>
          <p:cNvSpPr>
            <a:spLocks noChangeArrowheads="1"/>
          </p:cNvSpPr>
          <p:nvPr/>
        </p:nvSpPr>
        <p:spPr bwMode="auto">
          <a:xfrm>
            <a:off x="533400" y="819150"/>
            <a:ext cx="5029200" cy="3581400"/>
          </a:xfrm>
          <a:prstGeom prst="rect">
            <a:avLst/>
          </a:prstGeom>
          <a:noFill/>
          <a:ln w="28575">
            <a:solidFill>
              <a:schemeClr val="tx1"/>
            </a:solidFill>
            <a:miter lim="800000"/>
            <a:headEnd/>
            <a:tailEnd/>
          </a:ln>
        </p:spPr>
        <p:txBody>
          <a:bodyPr wrap="square">
            <a:spAutoFit/>
          </a:bodyPr>
          <a:lstStyle/>
          <a:p>
            <a:pPr eaLnBrk="0" latinLnBrk="1" hangingPunct="0">
              <a:spcBef>
                <a:spcPts val="0"/>
              </a:spcBef>
              <a:buFont typeface="Wingdings" pitchFamily="2" charset="2"/>
              <a:buNone/>
            </a:pPr>
            <a:r>
              <a:rPr kumimoji="1" lang="en-US" altLang="zh-CN" sz="1600" b="0" dirty="0">
                <a:latin typeface="Verdana" pitchFamily="34" charset="0"/>
                <a:ea typeface="Verdana" pitchFamily="34" charset="0"/>
                <a:cs typeface="Verdana" pitchFamily="34" charset="0"/>
              </a:rPr>
              <a:t>&lt;!-- </a:t>
            </a:r>
            <a:r>
              <a:rPr lang="en-US" altLang="en-US" sz="1600" b="0" dirty="0">
                <a:latin typeface="Verdana" pitchFamily="34" charset="0"/>
                <a:ea typeface="Verdana" pitchFamily="34" charset="0"/>
                <a:cs typeface="Verdana" pitchFamily="34" charset="0"/>
              </a:rPr>
              <a:t>edu_7_2_4.htm</a:t>
            </a:r>
            <a:r>
              <a:rPr lang="en-US" altLang="zh-CN" sz="1600" b="0" dirty="0">
                <a:latin typeface="Verdana" pitchFamily="34" charset="0"/>
                <a:ea typeface="Verdana" pitchFamily="34" charset="0"/>
                <a:cs typeface="Verdana" pitchFamily="34" charset="0"/>
              </a:rPr>
              <a:t>l</a:t>
            </a:r>
            <a:r>
              <a:rPr kumimoji="1" lang="en-US" altLang="zh-CN" sz="1600" b="0" dirty="0">
                <a:latin typeface="Verdana" pitchFamily="34" charset="0"/>
                <a:ea typeface="Verdana" pitchFamily="34" charset="0"/>
                <a:cs typeface="Verdana" pitchFamily="34" charset="0"/>
              </a:rPr>
              <a:t> </a:t>
            </a:r>
            <a:r>
              <a:rPr kumimoji="1" lang="en-US" altLang="zh-CN" sz="1600" b="0" dirty="0">
                <a:latin typeface="Verdana" pitchFamily="34" charset="0"/>
                <a:ea typeface="Verdana" pitchFamily="34" charset="0"/>
                <a:cs typeface="Verdana" pitchFamily="34" charset="0"/>
                <a:sym typeface="Wingdings" pitchFamily="2" charset="2"/>
              </a:rPr>
              <a:t>--&gt;</a:t>
            </a:r>
            <a:endParaRPr kumimoji="1" lang="en-US" altLang="zh-CN" sz="1600" b="0" dirty="0">
              <a:latin typeface="Verdana" pitchFamily="34" charset="0"/>
              <a:ea typeface="Verdana" pitchFamily="34" charset="0"/>
              <a:cs typeface="Verdana" pitchFamily="34" charset="0"/>
            </a:endParaRPr>
          </a:p>
          <a:p>
            <a:pPr eaLnBrk="0" latinLnBrk="1" hangingPunct="0">
              <a:spcBef>
                <a:spcPts val="0"/>
              </a:spcBef>
            </a:pPr>
            <a:r>
              <a:rPr kumimoji="1" lang="en-US" altLang="zh-CN" sz="1600" b="0" dirty="0">
                <a:solidFill>
                  <a:schemeClr val="tx2"/>
                </a:solidFill>
                <a:latin typeface="Verdana" pitchFamily="34" charset="0"/>
                <a:ea typeface="Verdana" pitchFamily="34" charset="0"/>
                <a:cs typeface="Verdana" pitchFamily="34" charset="0"/>
              </a:rPr>
              <a:t>&lt;html&gt;</a:t>
            </a:r>
          </a:p>
          <a:p>
            <a:pPr eaLnBrk="0" latinLnBrk="1" hangingPunct="0">
              <a:spcBef>
                <a:spcPts val="0"/>
              </a:spcBef>
            </a:pPr>
            <a:r>
              <a:rPr kumimoji="1" lang="en-US" altLang="zh-CN" sz="1600" b="0" dirty="0">
                <a:solidFill>
                  <a:schemeClr val="tx2"/>
                </a:solidFill>
                <a:latin typeface="Verdana" pitchFamily="34" charset="0"/>
                <a:ea typeface="Verdana" pitchFamily="34" charset="0"/>
                <a:cs typeface="Verdana" pitchFamily="34" charset="0"/>
              </a:rPr>
              <a:t>  &lt;head&gt;</a:t>
            </a:r>
          </a:p>
          <a:p>
            <a:pPr eaLnBrk="0" latinLnBrk="1" hangingPunct="0">
              <a:spcBef>
                <a:spcPts val="0"/>
              </a:spcBef>
            </a:pPr>
            <a:r>
              <a:rPr kumimoji="1" lang="en-US" altLang="zh-CN" sz="1600" b="0" dirty="0">
                <a:solidFill>
                  <a:schemeClr val="tx2"/>
                </a:solidFill>
                <a:latin typeface="Verdana" pitchFamily="34" charset="0"/>
                <a:ea typeface="Verdana" pitchFamily="34" charset="0"/>
                <a:cs typeface="Verdana" pitchFamily="34" charset="0"/>
              </a:rPr>
              <a:t>    &lt;title&gt;</a:t>
            </a:r>
            <a:r>
              <a:rPr kumimoji="1" lang="zh-CN" altLang="en-US" sz="1600" b="0" dirty="0">
                <a:solidFill>
                  <a:schemeClr val="tx2"/>
                </a:solidFill>
                <a:latin typeface="Verdana" pitchFamily="34" charset="0"/>
                <a:ea typeface="黑体" pitchFamily="49" charset="-122"/>
                <a:cs typeface="Verdana" pitchFamily="34" charset="0"/>
              </a:rPr>
              <a:t>嵌入外部样式表</a:t>
            </a:r>
            <a:r>
              <a:rPr kumimoji="1" lang="en-US" altLang="zh-CN" sz="1600" b="0" dirty="0">
                <a:solidFill>
                  <a:schemeClr val="tx2"/>
                </a:solidFill>
                <a:latin typeface="Verdana" pitchFamily="34" charset="0"/>
                <a:ea typeface="Verdana" pitchFamily="34" charset="0"/>
                <a:cs typeface="Verdana" pitchFamily="34" charset="0"/>
              </a:rPr>
              <a:t>&lt;/title&gt;</a:t>
            </a:r>
          </a:p>
          <a:p>
            <a:pPr eaLnBrk="0" latinLnBrk="1" hangingPunct="0">
              <a:spcBef>
                <a:spcPts val="0"/>
              </a:spcBef>
            </a:pPr>
            <a:r>
              <a:rPr kumimoji="1" lang="en-US" altLang="zh-CN" sz="1600" b="0" dirty="0">
                <a:solidFill>
                  <a:schemeClr val="tx2"/>
                </a:solidFill>
                <a:latin typeface="Verdana" pitchFamily="34" charset="0"/>
                <a:ea typeface="Verdana" pitchFamily="34" charset="0"/>
                <a:cs typeface="Verdana" pitchFamily="34" charset="0"/>
              </a:rPr>
              <a:t>     &lt;style type="text/</a:t>
            </a:r>
            <a:r>
              <a:rPr kumimoji="1" lang="en-US" altLang="zh-CN" sz="1600" b="0" dirty="0" err="1">
                <a:solidFill>
                  <a:schemeClr val="tx2"/>
                </a:solidFill>
                <a:latin typeface="Verdana" pitchFamily="34" charset="0"/>
                <a:ea typeface="Verdana" pitchFamily="34" charset="0"/>
                <a:cs typeface="Verdana" pitchFamily="34" charset="0"/>
              </a:rPr>
              <a:t>css</a:t>
            </a:r>
            <a:r>
              <a:rPr kumimoji="1" lang="en-US" altLang="zh-CN" sz="1600" b="0" dirty="0">
                <a:solidFill>
                  <a:schemeClr val="tx2"/>
                </a:solidFill>
                <a:latin typeface="Verdana" pitchFamily="34" charset="0"/>
                <a:ea typeface="Verdana" pitchFamily="34" charset="0"/>
                <a:cs typeface="Verdana" pitchFamily="34" charset="0"/>
              </a:rPr>
              <a:t>"&gt;</a:t>
            </a:r>
          </a:p>
          <a:p>
            <a:pPr eaLnBrk="0" latinLnBrk="1" hangingPunct="0">
              <a:spcBef>
                <a:spcPts val="0"/>
              </a:spcBef>
            </a:pPr>
            <a:r>
              <a:rPr kumimoji="1" lang="en-US" altLang="zh-CN" sz="1600" b="0" dirty="0">
                <a:solidFill>
                  <a:schemeClr val="tx2"/>
                </a:solidFill>
                <a:latin typeface="Verdana" pitchFamily="34" charset="0"/>
                <a:ea typeface="Verdana" pitchFamily="34" charset="0"/>
                <a:cs typeface="Verdana" pitchFamily="34" charset="0"/>
              </a:rPr>
              <a:t>         @import </a:t>
            </a:r>
            <a:r>
              <a:rPr kumimoji="1" lang="en-US" altLang="zh-CN" sz="1600" b="0" dirty="0" err="1">
                <a:solidFill>
                  <a:schemeClr val="tx2"/>
                </a:solidFill>
                <a:latin typeface="Verdana" pitchFamily="34" charset="0"/>
                <a:ea typeface="Verdana" pitchFamily="34" charset="0"/>
                <a:cs typeface="Verdana" pitchFamily="34" charset="0"/>
              </a:rPr>
              <a:t>url</a:t>
            </a:r>
            <a:r>
              <a:rPr kumimoji="1" lang="en-US" altLang="zh-CN" sz="1600" b="0" dirty="0">
                <a:solidFill>
                  <a:schemeClr val="tx2"/>
                </a:solidFill>
                <a:latin typeface="Verdana" pitchFamily="34" charset="0"/>
                <a:ea typeface="Verdana" pitchFamily="34" charset="0"/>
                <a:cs typeface="Verdana" pitchFamily="34" charset="0"/>
              </a:rPr>
              <a:t>("style.css")</a:t>
            </a:r>
            <a:r>
              <a:rPr kumimoji="1" lang="zh-CN" altLang="en-US" sz="1600" b="0" dirty="0">
                <a:solidFill>
                  <a:schemeClr val="tx2"/>
                </a:solidFill>
                <a:latin typeface="Verdana" pitchFamily="34" charset="0"/>
                <a:ea typeface="黑体" pitchFamily="49" charset="-122"/>
                <a:cs typeface="Verdana" pitchFamily="34" charset="0"/>
              </a:rPr>
              <a:t>；</a:t>
            </a:r>
          </a:p>
          <a:p>
            <a:pPr eaLnBrk="0" latinLnBrk="1" hangingPunct="0">
              <a:spcBef>
                <a:spcPts val="0"/>
              </a:spcBef>
            </a:pPr>
            <a:r>
              <a:rPr kumimoji="1" lang="en-US" altLang="zh-CN" sz="1600" b="0" dirty="0">
                <a:solidFill>
                  <a:schemeClr val="tx2"/>
                </a:solidFill>
                <a:latin typeface="Verdana" pitchFamily="34" charset="0"/>
                <a:ea typeface="Verdana" pitchFamily="34" charset="0"/>
                <a:cs typeface="Verdana" pitchFamily="34" charset="0"/>
              </a:rPr>
              <a:t>    &lt;/style&gt;</a:t>
            </a:r>
          </a:p>
          <a:p>
            <a:pPr eaLnBrk="0" latinLnBrk="1" hangingPunct="0">
              <a:spcBef>
                <a:spcPts val="0"/>
              </a:spcBef>
            </a:pPr>
            <a:r>
              <a:rPr kumimoji="1" lang="en-US" altLang="zh-CN" sz="1600" b="0" dirty="0">
                <a:solidFill>
                  <a:schemeClr val="tx2"/>
                </a:solidFill>
                <a:latin typeface="Verdana" pitchFamily="34" charset="0"/>
                <a:ea typeface="Verdana" pitchFamily="34" charset="0"/>
                <a:cs typeface="Verdana" pitchFamily="34" charset="0"/>
              </a:rPr>
              <a:t>  &lt;/head&gt;</a:t>
            </a:r>
          </a:p>
          <a:p>
            <a:pPr eaLnBrk="0" latinLnBrk="1" hangingPunct="0">
              <a:spcBef>
                <a:spcPts val="0"/>
              </a:spcBef>
            </a:pPr>
            <a:r>
              <a:rPr kumimoji="1" lang="en-US" altLang="zh-CN" sz="1600" b="0" dirty="0">
                <a:solidFill>
                  <a:schemeClr val="tx2"/>
                </a:solidFill>
                <a:latin typeface="Verdana" pitchFamily="34" charset="0"/>
                <a:ea typeface="Verdana" pitchFamily="34" charset="0"/>
                <a:cs typeface="Verdana" pitchFamily="34" charset="0"/>
              </a:rPr>
              <a:t>  &lt;body&gt;</a:t>
            </a:r>
          </a:p>
          <a:p>
            <a:pPr eaLnBrk="0" latinLnBrk="1" hangingPunct="0">
              <a:spcBef>
                <a:spcPts val="0"/>
              </a:spcBef>
            </a:pPr>
            <a:r>
              <a:rPr kumimoji="1" lang="en-US" altLang="zh-CN" sz="1600" b="0" dirty="0">
                <a:solidFill>
                  <a:schemeClr val="tx2"/>
                </a:solidFill>
                <a:latin typeface="Verdana" pitchFamily="34" charset="0"/>
                <a:ea typeface="Verdana" pitchFamily="34" charset="0"/>
                <a:cs typeface="Verdana" pitchFamily="34" charset="0"/>
              </a:rPr>
              <a:t>   &lt;p class="p1"&gt;</a:t>
            </a:r>
            <a:r>
              <a:rPr kumimoji="1" lang="zh-CN" altLang="en-US" sz="1600" b="0" dirty="0">
                <a:solidFill>
                  <a:schemeClr val="tx2"/>
                </a:solidFill>
                <a:latin typeface="Verdana" pitchFamily="34" charset="0"/>
                <a:ea typeface="黑体" pitchFamily="49" charset="-122"/>
                <a:cs typeface="Verdana" pitchFamily="34" charset="0"/>
              </a:rPr>
              <a:t>此行文字被</a:t>
            </a:r>
            <a:r>
              <a:rPr kumimoji="1" lang="en-US" altLang="zh-CN" sz="1600" b="0" dirty="0">
                <a:solidFill>
                  <a:schemeClr val="tx2"/>
                </a:solidFill>
                <a:latin typeface="Verdana" pitchFamily="34" charset="0"/>
                <a:ea typeface="Verdana" pitchFamily="34" charset="0"/>
                <a:cs typeface="Verdana" pitchFamily="34" charset="0"/>
              </a:rPr>
              <a:t>style</a:t>
            </a:r>
            <a:r>
              <a:rPr kumimoji="1" lang="zh-CN" altLang="en-US" sz="1600" b="0" dirty="0">
                <a:solidFill>
                  <a:schemeClr val="tx2"/>
                </a:solidFill>
                <a:latin typeface="Verdana" pitchFamily="34" charset="0"/>
                <a:ea typeface="黑体" pitchFamily="49" charset="-122"/>
                <a:cs typeface="Verdana" pitchFamily="34" charset="0"/>
              </a:rPr>
              <a:t>属性</a:t>
            </a:r>
          </a:p>
          <a:p>
            <a:pPr eaLnBrk="0" latinLnBrk="1" hangingPunct="0">
              <a:spcBef>
                <a:spcPts val="0"/>
              </a:spcBef>
            </a:pPr>
            <a:r>
              <a:rPr kumimoji="1" lang="zh-CN" altLang="en-US" sz="1600" b="0" dirty="0">
                <a:solidFill>
                  <a:schemeClr val="tx2"/>
                </a:solidFill>
                <a:latin typeface="Verdana" pitchFamily="34" charset="0"/>
                <a:ea typeface="黑体" pitchFamily="49" charset="-122"/>
                <a:cs typeface="Verdana" pitchFamily="34" charset="0"/>
              </a:rPr>
              <a:t>定义为蓝色显示</a:t>
            </a:r>
            <a:r>
              <a:rPr kumimoji="1" lang="en-US" altLang="zh-CN" sz="1600" b="0" dirty="0">
                <a:solidFill>
                  <a:schemeClr val="tx2"/>
                </a:solidFill>
                <a:latin typeface="Verdana" pitchFamily="34" charset="0"/>
                <a:ea typeface="Verdana" pitchFamily="34" charset="0"/>
                <a:cs typeface="Verdana" pitchFamily="34" charset="0"/>
              </a:rPr>
              <a:t>&lt;/p&gt;</a:t>
            </a:r>
          </a:p>
          <a:p>
            <a:pPr eaLnBrk="0" latinLnBrk="1" hangingPunct="0">
              <a:spcBef>
                <a:spcPts val="0"/>
              </a:spcBef>
            </a:pPr>
            <a:r>
              <a:rPr kumimoji="1" lang="en-US" altLang="zh-CN" sz="1600" b="0" dirty="0">
                <a:solidFill>
                  <a:schemeClr val="tx2"/>
                </a:solidFill>
                <a:latin typeface="Verdana" pitchFamily="34" charset="0"/>
                <a:ea typeface="Verdana" pitchFamily="34" charset="0"/>
                <a:cs typeface="Verdana" pitchFamily="34" charset="0"/>
              </a:rPr>
              <a:t>   &lt;p&gt;</a:t>
            </a:r>
            <a:r>
              <a:rPr kumimoji="1" lang="zh-CN" altLang="en-US" sz="1600" b="0" dirty="0">
                <a:solidFill>
                  <a:schemeClr val="tx2"/>
                </a:solidFill>
                <a:latin typeface="Verdana" pitchFamily="34" charset="0"/>
                <a:ea typeface="黑体" pitchFamily="49" charset="-122"/>
                <a:cs typeface="Verdana" pitchFamily="34" charset="0"/>
              </a:rPr>
              <a:t>此行文字没有被</a:t>
            </a:r>
            <a:r>
              <a:rPr kumimoji="1" lang="en-US" altLang="zh-CN" sz="1600" b="0" dirty="0">
                <a:solidFill>
                  <a:schemeClr val="tx2"/>
                </a:solidFill>
                <a:latin typeface="Verdana" pitchFamily="34" charset="0"/>
                <a:ea typeface="Verdana" pitchFamily="34" charset="0"/>
                <a:cs typeface="Verdana" pitchFamily="34" charset="0"/>
              </a:rPr>
              <a:t>style</a:t>
            </a:r>
            <a:r>
              <a:rPr kumimoji="1" lang="zh-CN" altLang="en-US" sz="1600" b="0" dirty="0">
                <a:solidFill>
                  <a:schemeClr val="tx2"/>
                </a:solidFill>
                <a:latin typeface="Verdana" pitchFamily="34" charset="0"/>
                <a:ea typeface="黑体" pitchFamily="49" charset="-122"/>
                <a:cs typeface="Verdana" pitchFamily="34" charset="0"/>
              </a:rPr>
              <a:t>属性定义</a:t>
            </a:r>
            <a:r>
              <a:rPr kumimoji="1" lang="en-US" altLang="zh-CN" sz="1600" b="0" dirty="0">
                <a:solidFill>
                  <a:schemeClr val="tx2"/>
                </a:solidFill>
                <a:latin typeface="Verdana" pitchFamily="34" charset="0"/>
                <a:ea typeface="Verdana" pitchFamily="34" charset="0"/>
                <a:cs typeface="Verdana" pitchFamily="34" charset="0"/>
              </a:rPr>
              <a:t>&lt;/p&gt;</a:t>
            </a:r>
          </a:p>
          <a:p>
            <a:pPr eaLnBrk="0" latinLnBrk="1" hangingPunct="0">
              <a:spcBef>
                <a:spcPts val="0"/>
              </a:spcBef>
            </a:pPr>
            <a:r>
              <a:rPr kumimoji="1" lang="en-US" altLang="zh-CN" sz="1600" b="0" dirty="0">
                <a:solidFill>
                  <a:schemeClr val="tx2"/>
                </a:solidFill>
                <a:latin typeface="Verdana" pitchFamily="34" charset="0"/>
                <a:ea typeface="Verdana" pitchFamily="34" charset="0"/>
                <a:cs typeface="Verdana" pitchFamily="34" charset="0"/>
              </a:rPr>
              <a:t>&lt;/body&gt;</a:t>
            </a:r>
          </a:p>
          <a:p>
            <a:pPr eaLnBrk="0" latinLnBrk="1" hangingPunct="0">
              <a:spcBef>
                <a:spcPts val="0"/>
              </a:spcBef>
            </a:pPr>
            <a:r>
              <a:rPr kumimoji="1" lang="en-US" altLang="zh-CN" sz="1600" b="0" dirty="0">
                <a:solidFill>
                  <a:schemeClr val="tx2"/>
                </a:solidFill>
                <a:latin typeface="Verdana" pitchFamily="34" charset="0"/>
                <a:ea typeface="Verdana" pitchFamily="34" charset="0"/>
                <a:cs typeface="Verdana" pitchFamily="34" charset="0"/>
              </a:rPr>
              <a:t>&lt;/html&gt; </a:t>
            </a:r>
            <a:endParaRPr lang="zh-CN" altLang="en-US" sz="1600" b="0" dirty="0">
              <a:latin typeface="Verdana" pitchFamily="34" charset="0"/>
              <a:ea typeface="黑体" pitchFamily="49" charset="-122"/>
              <a:cs typeface="Verdana" pitchFamily="34" charset="0"/>
            </a:endParaRPr>
          </a:p>
        </p:txBody>
      </p:sp>
      <p:sp>
        <p:nvSpPr>
          <p:cNvPr id="9" name="Line 7"/>
          <p:cNvSpPr>
            <a:spLocks noChangeShapeType="1"/>
          </p:cNvSpPr>
          <p:nvPr/>
        </p:nvSpPr>
        <p:spPr bwMode="auto">
          <a:xfrm flipV="1">
            <a:off x="1143000" y="2343150"/>
            <a:ext cx="2819400" cy="12700"/>
          </a:xfrm>
          <a:prstGeom prst="line">
            <a:avLst/>
          </a:prstGeom>
          <a:noFill/>
          <a:ln w="38100">
            <a:solidFill>
              <a:srgbClr val="FF0000"/>
            </a:solidFill>
            <a:round/>
            <a:headEnd/>
            <a:tailEnd/>
          </a:ln>
        </p:spPr>
        <p:txBody>
          <a:bodyPr/>
          <a:lstStyle/>
          <a:p>
            <a:endParaRPr lang="zh-CN" altLang="en-US"/>
          </a:p>
        </p:txBody>
      </p:sp>
      <p:sp>
        <p:nvSpPr>
          <p:cNvPr id="10" name="AutoShape 6"/>
          <p:cNvSpPr>
            <a:spLocks noChangeArrowheads="1"/>
          </p:cNvSpPr>
          <p:nvPr/>
        </p:nvSpPr>
        <p:spPr bwMode="auto">
          <a:xfrm>
            <a:off x="6172200" y="1371600"/>
            <a:ext cx="2578104" cy="342900"/>
          </a:xfrm>
          <a:prstGeom prst="wedgeRoundRectCallout">
            <a:avLst>
              <a:gd name="adj1" fmla="val -123078"/>
              <a:gd name="adj2" fmla="val 188719"/>
              <a:gd name="adj3" fmla="val 16667"/>
            </a:avLst>
          </a:prstGeom>
          <a:solidFill>
            <a:srgbClr val="003399"/>
          </a:solidFill>
          <a:ln w="9525" algn="ctr">
            <a:solidFill>
              <a:schemeClr val="tx2"/>
            </a:solidFill>
            <a:miter lim="800000"/>
            <a:headEnd/>
            <a:tailEnd/>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itchFamily="2" charset="2"/>
              <a:buNone/>
              <a:tabLst>
                <a:tab pos="88900" algn="l"/>
              </a:tabLst>
              <a:defRPr/>
            </a:pPr>
            <a:r>
              <a:rPr lang="zh-CN" altLang="en-US" sz="1800" dirty="0">
                <a:solidFill>
                  <a:schemeClr val="bg1"/>
                </a:solidFill>
                <a:ea typeface="微软雅黑" pitchFamily="34" charset="-122"/>
              </a:rPr>
              <a:t>导入外部样式文件</a:t>
            </a:r>
          </a:p>
        </p:txBody>
      </p:sp>
      <p:sp>
        <p:nvSpPr>
          <p:cNvPr id="11" name="Line 7"/>
          <p:cNvSpPr>
            <a:spLocks noChangeShapeType="1"/>
          </p:cNvSpPr>
          <p:nvPr/>
        </p:nvSpPr>
        <p:spPr bwMode="auto">
          <a:xfrm>
            <a:off x="838200" y="3333750"/>
            <a:ext cx="3582987" cy="0"/>
          </a:xfrm>
          <a:prstGeom prst="line">
            <a:avLst/>
          </a:prstGeom>
          <a:noFill/>
          <a:ln w="38100">
            <a:solidFill>
              <a:srgbClr val="FF0000"/>
            </a:solidFill>
            <a:round/>
            <a:headEnd/>
            <a:tailEnd/>
          </a:ln>
        </p:spPr>
        <p:txBody>
          <a:bodyPr/>
          <a:lstStyle/>
          <a:p>
            <a:endParaRPr lang="zh-CN" altLang="en-US"/>
          </a:p>
        </p:txBody>
      </p:sp>
      <p:sp>
        <p:nvSpPr>
          <p:cNvPr id="13" name="AutoShape 6"/>
          <p:cNvSpPr>
            <a:spLocks noChangeArrowheads="1"/>
          </p:cNvSpPr>
          <p:nvPr/>
        </p:nvSpPr>
        <p:spPr bwMode="auto">
          <a:xfrm>
            <a:off x="5867400" y="799706"/>
            <a:ext cx="1524000" cy="342900"/>
          </a:xfrm>
          <a:prstGeom prst="wedgeRoundRectCallout">
            <a:avLst>
              <a:gd name="adj1" fmla="val -106768"/>
              <a:gd name="adj2" fmla="val 144298"/>
              <a:gd name="adj3" fmla="val 16667"/>
            </a:avLst>
          </a:prstGeom>
          <a:solidFill>
            <a:srgbClr val="003399"/>
          </a:solidFill>
          <a:ln w="9525" algn="ctr">
            <a:solidFill>
              <a:schemeClr val="tx2"/>
            </a:solidFill>
            <a:miter lim="800000"/>
            <a:headEnd/>
            <a:tailEnd/>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itchFamily="2" charset="2"/>
              <a:buNone/>
              <a:tabLst>
                <a:tab pos="88900" algn="l"/>
              </a:tabLst>
              <a:defRPr/>
            </a:pPr>
            <a:r>
              <a:rPr lang="en-US" altLang="zh-CN" sz="1800" dirty="0">
                <a:solidFill>
                  <a:schemeClr val="bg1"/>
                </a:solidFill>
                <a:latin typeface="微软雅黑" panose="020B0503020204020204" pitchFamily="34" charset="-122"/>
                <a:ea typeface="微软雅黑" panose="020B0503020204020204" pitchFamily="34" charset="-122"/>
              </a:rPr>
              <a:t>HTML</a:t>
            </a:r>
            <a:r>
              <a:rPr lang="zh-CN" altLang="en-US" sz="1800" dirty="0">
                <a:solidFill>
                  <a:schemeClr val="bg1"/>
                </a:solidFill>
                <a:latin typeface="微软雅黑" panose="020B0503020204020204" pitchFamily="34" charset="-122"/>
                <a:ea typeface="微软雅黑" panose="020B0503020204020204" pitchFamily="34" charset="-122"/>
              </a:rPr>
              <a:t>文件</a:t>
            </a:r>
          </a:p>
        </p:txBody>
      </p:sp>
    </p:spTree>
    <p:extLst>
      <p:ext uri="{BB962C8B-B14F-4D97-AF65-F5344CB8AC3E}">
        <p14:creationId xmlns:p14="http://schemas.microsoft.com/office/powerpoint/2010/main" val="305229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2000" fill="hold"/>
                                        <p:tgtEl>
                                          <p:spTgt spid="4"/>
                                        </p:tgtEl>
                                        <p:attrNameLst>
                                          <p:attrName>ppt_x</p:attrName>
                                        </p:attrNameLst>
                                      </p:cBhvr>
                                      <p:tavLst>
                                        <p:tav tm="0">
                                          <p:val>
                                            <p:strVal val="#ppt_x"/>
                                          </p:val>
                                        </p:tav>
                                        <p:tav tm="100000">
                                          <p:val>
                                            <p:strVal val="#ppt_x"/>
                                          </p:val>
                                        </p:tav>
                                      </p:tavLst>
                                    </p:anim>
                                    <p:anim calcmode="lin" valueType="num">
                                      <p:cBhvr additive="base">
                                        <p:cTn id="1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i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lang="en-US" altLang="zh-CN" dirty="0"/>
              <a:t>7.2.4 CSS</a:t>
            </a:r>
            <a:r>
              <a:rPr lang="zh-CN" altLang="en-US" dirty="0"/>
              <a:t>定义与引用</a:t>
            </a:r>
            <a:r>
              <a:rPr lang="en-US" altLang="zh-CN" dirty="0"/>
              <a:t>-</a:t>
            </a:r>
            <a:r>
              <a:rPr lang="zh-CN" altLang="en-US" dirty="0"/>
              <a:t>链接外部样式表</a:t>
            </a:r>
          </a:p>
        </p:txBody>
      </p:sp>
      <p:sp>
        <p:nvSpPr>
          <p:cNvPr id="32770" name="矩形 2"/>
          <p:cNvSpPr>
            <a:spLocks noChangeArrowheads="1"/>
          </p:cNvSpPr>
          <p:nvPr/>
        </p:nvSpPr>
        <p:spPr bwMode="auto">
          <a:xfrm>
            <a:off x="533400" y="799665"/>
            <a:ext cx="8534400" cy="3249672"/>
          </a:xfrm>
          <a:prstGeom prst="rect">
            <a:avLst/>
          </a:prstGeom>
          <a:noFill/>
          <a:ln w="9525">
            <a:noFill/>
            <a:miter lim="800000"/>
            <a:headEnd/>
            <a:tailEnd/>
          </a:ln>
        </p:spPr>
        <p:txBody>
          <a:bodyPr wrap="square">
            <a:spAutoFit/>
          </a:bodyPr>
          <a:lstStyle/>
          <a:p>
            <a:pPr marL="342900" indent="-342900" eaLnBrk="0" hangingPunct="0">
              <a:lnSpc>
                <a:spcPts val="3200"/>
              </a:lnSpc>
              <a:spcBef>
                <a:spcPct val="20000"/>
              </a:spcBef>
              <a:buClr>
                <a:srgbClr val="660066"/>
              </a:buClr>
              <a:buSzPct val="100000"/>
              <a:buFont typeface="Wingdings" pitchFamily="2" charset="2"/>
              <a:buNone/>
              <a:tabLst>
                <a:tab pos="88900" algn="l"/>
              </a:tabLst>
            </a:pPr>
            <a:r>
              <a:rPr lang="zh-CN" altLang="en-US" sz="1800" dirty="0">
                <a:latin typeface="微软雅黑" panose="020B0503020204020204" pitchFamily="34" charset="-122"/>
                <a:ea typeface="微软雅黑" panose="020B0503020204020204" pitchFamily="34" charset="-122"/>
              </a:rPr>
              <a:t>基本语法：</a:t>
            </a:r>
            <a:endParaRPr lang="en-US" altLang="zh-CN" sz="1800" dirty="0">
              <a:latin typeface="微软雅黑" panose="020B0503020204020204" pitchFamily="34" charset="-122"/>
              <a:ea typeface="微软雅黑" panose="020B0503020204020204" pitchFamily="34" charset="-122"/>
            </a:endParaRPr>
          </a:p>
          <a:p>
            <a:pPr marL="342900" indent="-342900" eaLnBrk="0" hangingPunct="0">
              <a:lnSpc>
                <a:spcPts val="3200"/>
              </a:lnSpc>
              <a:spcBef>
                <a:spcPct val="20000"/>
              </a:spcBef>
              <a:buClr>
                <a:srgbClr val="660066"/>
              </a:buClr>
              <a:buSzPct val="100000"/>
              <a:buFont typeface="Wingdings" pitchFamily="2" charset="2"/>
              <a:buNone/>
              <a:tabLst>
                <a:tab pos="88900" algn="l"/>
              </a:tabLst>
            </a:pPr>
            <a:r>
              <a:rPr lang="en-US" altLang="zh-CN" sz="1800" b="0" dirty="0">
                <a:solidFill>
                  <a:srgbClr val="FF0000"/>
                </a:solidFill>
                <a:latin typeface="微软雅黑" panose="020B0503020204020204" pitchFamily="34" charset="-122"/>
                <a:ea typeface="微软雅黑" panose="020B0503020204020204" pitchFamily="34" charset="-122"/>
              </a:rPr>
              <a:t>   &lt;link type="text/</a:t>
            </a:r>
            <a:r>
              <a:rPr lang="en-US" altLang="zh-CN" sz="1800" b="0" dirty="0" err="1">
                <a:solidFill>
                  <a:srgbClr val="FF0000"/>
                </a:solidFill>
                <a:latin typeface="微软雅黑" panose="020B0503020204020204" pitchFamily="34" charset="-122"/>
                <a:ea typeface="微软雅黑" panose="020B0503020204020204" pitchFamily="34" charset="-122"/>
              </a:rPr>
              <a:t>css</a:t>
            </a:r>
            <a:r>
              <a:rPr lang="en-US" altLang="zh-CN" sz="1800" b="0" dirty="0">
                <a:solidFill>
                  <a:srgbClr val="FF0000"/>
                </a:solidFill>
                <a:latin typeface="微软雅黑" panose="020B0503020204020204" pitchFamily="34" charset="-122"/>
                <a:ea typeface="微软雅黑" panose="020B0503020204020204" pitchFamily="34" charset="-122"/>
              </a:rPr>
              <a:t>" </a:t>
            </a:r>
            <a:r>
              <a:rPr lang="en-US" altLang="zh-CN" sz="1800" b="0" dirty="0" err="1">
                <a:solidFill>
                  <a:srgbClr val="FF0000"/>
                </a:solidFill>
                <a:latin typeface="微软雅黑" panose="020B0503020204020204" pitchFamily="34" charset="-122"/>
                <a:ea typeface="微软雅黑" panose="020B0503020204020204" pitchFamily="34" charset="-122"/>
              </a:rPr>
              <a:t>rel</a:t>
            </a:r>
            <a:r>
              <a:rPr lang="en-US" altLang="zh-CN" sz="1800" b="0" dirty="0">
                <a:solidFill>
                  <a:srgbClr val="FF0000"/>
                </a:solidFill>
                <a:latin typeface="微软雅黑" panose="020B0503020204020204" pitchFamily="34" charset="-122"/>
                <a:ea typeface="微软雅黑" panose="020B0503020204020204" pitchFamily="34" charset="-122"/>
              </a:rPr>
              <a:t>="stylesheet" </a:t>
            </a:r>
            <a:r>
              <a:rPr lang="en-US" altLang="zh-CN" sz="1800" b="0" dirty="0" err="1">
                <a:solidFill>
                  <a:srgbClr val="FF0000"/>
                </a:solidFill>
                <a:latin typeface="微软雅黑" panose="020B0503020204020204" pitchFamily="34" charset="-122"/>
                <a:ea typeface="微软雅黑" panose="020B0503020204020204" pitchFamily="34" charset="-122"/>
              </a:rPr>
              <a:t>href</a:t>
            </a:r>
            <a:r>
              <a:rPr lang="en-US" altLang="zh-CN" sz="1800" b="0" dirty="0">
                <a:solidFill>
                  <a:srgbClr val="FF0000"/>
                </a:solidFill>
                <a:latin typeface="微软雅黑" panose="020B0503020204020204" pitchFamily="34" charset="-122"/>
                <a:ea typeface="微软雅黑" panose="020B0503020204020204" pitchFamily="34" charset="-122"/>
              </a:rPr>
              <a:t>="</a:t>
            </a:r>
            <a:r>
              <a:rPr lang="zh-CN" altLang="en-US" sz="1800" b="0" dirty="0">
                <a:solidFill>
                  <a:srgbClr val="FF0000"/>
                </a:solidFill>
                <a:latin typeface="微软雅黑" panose="020B0503020204020204" pitchFamily="34" charset="-122"/>
                <a:ea typeface="微软雅黑" panose="020B0503020204020204" pitchFamily="34" charset="-122"/>
              </a:rPr>
              <a:t>外部样式表的文件名称</a:t>
            </a:r>
            <a:r>
              <a:rPr lang="en-US" altLang="zh-CN" sz="1800" b="0" dirty="0">
                <a:solidFill>
                  <a:srgbClr val="FF0000"/>
                </a:solidFill>
                <a:latin typeface="微软雅黑" panose="020B0503020204020204" pitchFamily="34" charset="-122"/>
                <a:ea typeface="微软雅黑" panose="020B0503020204020204" pitchFamily="34" charset="-122"/>
              </a:rPr>
              <a:t>"/ &gt;</a:t>
            </a:r>
          </a:p>
          <a:p>
            <a:pPr marL="342900" indent="-342900" eaLnBrk="0" hangingPunct="0">
              <a:lnSpc>
                <a:spcPts val="3200"/>
              </a:lnSpc>
              <a:spcBef>
                <a:spcPct val="20000"/>
              </a:spcBef>
              <a:buClr>
                <a:srgbClr val="660066"/>
              </a:buClr>
              <a:buSzPct val="100000"/>
              <a:buFont typeface="Wingdings" pitchFamily="2" charset="2"/>
              <a:buNone/>
              <a:tabLst>
                <a:tab pos="88900" algn="l"/>
              </a:tabLst>
            </a:pPr>
            <a:r>
              <a:rPr lang="zh-CN" altLang="en-US" sz="1800" dirty="0">
                <a:latin typeface="微软雅黑" panose="020B0503020204020204" pitchFamily="34" charset="-122"/>
                <a:ea typeface="微软雅黑" panose="020B0503020204020204" pitchFamily="34" charset="-122"/>
              </a:rPr>
              <a:t>语法说明：</a:t>
            </a:r>
          </a:p>
          <a:p>
            <a:pPr lvl="1" eaLnBrk="0" hangingPunct="0">
              <a:lnSpc>
                <a:spcPts val="3200"/>
              </a:lnSpc>
              <a:spcBef>
                <a:spcPct val="20000"/>
              </a:spcBef>
              <a:buClr>
                <a:schemeClr val="accent2"/>
              </a:buClr>
              <a:buSzPct val="100000"/>
              <a:buFont typeface="Wingdings" pitchFamily="2" charset="2"/>
              <a:buChar char="Ø"/>
              <a:tabLst>
                <a:tab pos="88900" algn="l"/>
              </a:tabLst>
            </a:pPr>
            <a:r>
              <a:rPr lang="en-US" altLang="zh-CN" sz="1800" b="0" dirty="0">
                <a:latin typeface="微软雅黑" panose="020B0503020204020204" pitchFamily="34" charset="-122"/>
                <a:ea typeface="微软雅黑" panose="020B0503020204020204" pitchFamily="34" charset="-122"/>
              </a:rPr>
              <a:t>&lt;link&gt;</a:t>
            </a:r>
            <a:r>
              <a:rPr lang="zh-CN" altLang="en-US" sz="1800" b="0" dirty="0">
                <a:latin typeface="微软雅黑" panose="020B0503020204020204" pitchFamily="34" charset="-122"/>
                <a:ea typeface="微软雅黑" panose="020B0503020204020204" pitchFamily="34" charset="-122"/>
              </a:rPr>
              <a:t>标记是单标记，此标记只能存在于</a:t>
            </a:r>
            <a:r>
              <a:rPr lang="en-US" altLang="zh-CN" sz="1800" b="0" dirty="0">
                <a:latin typeface="微软雅黑" panose="020B0503020204020204" pitchFamily="34" charset="-122"/>
                <a:ea typeface="微软雅黑" panose="020B0503020204020204" pitchFamily="34" charset="-122"/>
              </a:rPr>
              <a:t>head</a:t>
            </a:r>
            <a:r>
              <a:rPr lang="zh-CN" altLang="en-US" sz="1800" b="0" dirty="0">
                <a:latin typeface="微软雅黑" panose="020B0503020204020204" pitchFamily="34" charset="-122"/>
                <a:ea typeface="微软雅黑" panose="020B0503020204020204" pitchFamily="34" charset="-122"/>
              </a:rPr>
              <a:t>部分，不使用</a:t>
            </a:r>
            <a:r>
              <a:rPr lang="en-US" altLang="zh-CN" sz="1800" b="0" dirty="0">
                <a:latin typeface="微软雅黑" panose="020B0503020204020204" pitchFamily="34" charset="-122"/>
                <a:ea typeface="微软雅黑" panose="020B0503020204020204" pitchFamily="34" charset="-122"/>
              </a:rPr>
              <a:t>style</a:t>
            </a:r>
            <a:r>
              <a:rPr lang="zh-CN" altLang="en-US" sz="1800" b="0" dirty="0">
                <a:latin typeface="微软雅黑" panose="020B0503020204020204" pitchFamily="34" charset="-122"/>
                <a:ea typeface="微软雅黑" panose="020B0503020204020204" pitchFamily="34" charset="-122"/>
              </a:rPr>
              <a:t>标记</a:t>
            </a:r>
            <a:endParaRPr lang="en-US" altLang="zh-CN" sz="1800" b="0" dirty="0">
              <a:latin typeface="微软雅黑" panose="020B0503020204020204" pitchFamily="34" charset="-122"/>
              <a:ea typeface="微软雅黑" panose="020B0503020204020204" pitchFamily="34" charset="-122"/>
            </a:endParaRPr>
          </a:p>
          <a:p>
            <a:pPr lvl="1" eaLnBrk="0" hangingPunct="0">
              <a:lnSpc>
                <a:spcPts val="3200"/>
              </a:lnSpc>
              <a:spcBef>
                <a:spcPct val="20000"/>
              </a:spcBef>
              <a:buClr>
                <a:schemeClr val="accent2"/>
              </a:buClr>
              <a:buSzPct val="100000"/>
              <a:buFont typeface="Wingdings" pitchFamily="2" charset="2"/>
              <a:buChar char="Ø"/>
              <a:tabLst>
                <a:tab pos="88900" algn="l"/>
              </a:tabLst>
            </a:pPr>
            <a:r>
              <a:rPr lang="zh-CN" altLang="en-US" sz="1800" b="0" dirty="0">
                <a:latin typeface="微软雅黑" panose="020B0503020204020204" pitchFamily="34" charset="-122"/>
                <a:ea typeface="微软雅黑" panose="020B0503020204020204" pitchFamily="34" charset="-122"/>
              </a:rPr>
              <a:t>外部样式表的文件名称必须带</a:t>
            </a:r>
            <a:r>
              <a:rPr lang="zh-CN" altLang="en-US" sz="1800" b="0" u="sng" dirty="0">
                <a:latin typeface="微软雅黑" panose="020B0503020204020204" pitchFamily="34" charset="-122"/>
                <a:ea typeface="微软雅黑" panose="020B0503020204020204" pitchFamily="34" charset="-122"/>
              </a:rPr>
              <a:t>后缀名</a:t>
            </a:r>
            <a:r>
              <a:rPr lang="en-US" altLang="zh-CN" sz="1800" b="0" u="sng" dirty="0">
                <a:latin typeface="微软雅黑" panose="020B0503020204020204" pitchFamily="34" charset="-122"/>
                <a:ea typeface="微软雅黑" panose="020B0503020204020204" pitchFamily="34" charset="-122"/>
              </a:rPr>
              <a:t>.</a:t>
            </a:r>
            <a:r>
              <a:rPr lang="en-US" altLang="zh-CN" sz="1800" b="0" u="sng" dirty="0" err="1">
                <a:latin typeface="微软雅黑" panose="020B0503020204020204" pitchFamily="34" charset="-122"/>
                <a:ea typeface="微软雅黑" panose="020B0503020204020204" pitchFamily="34" charset="-122"/>
              </a:rPr>
              <a:t>css</a:t>
            </a:r>
            <a:endParaRPr lang="zh-CN" altLang="en-US" sz="1800" b="0" dirty="0">
              <a:latin typeface="微软雅黑" panose="020B0503020204020204" pitchFamily="34" charset="-122"/>
              <a:ea typeface="微软雅黑" panose="020B0503020204020204" pitchFamily="34" charset="-122"/>
            </a:endParaRPr>
          </a:p>
          <a:p>
            <a:pPr lvl="1" eaLnBrk="0" hangingPunct="0">
              <a:lnSpc>
                <a:spcPts val="3200"/>
              </a:lnSpc>
              <a:spcBef>
                <a:spcPct val="20000"/>
              </a:spcBef>
              <a:buClr>
                <a:schemeClr val="accent2"/>
              </a:buClr>
              <a:buSzPct val="100000"/>
              <a:buFont typeface="Wingdings" pitchFamily="2" charset="2"/>
              <a:buChar char="Ø"/>
              <a:tabLst>
                <a:tab pos="88900" algn="l"/>
              </a:tabLst>
            </a:pPr>
            <a:r>
              <a:rPr lang="en-US" altLang="zh-CN" sz="1800" b="0" dirty="0">
                <a:latin typeface="微软雅黑" panose="020B0503020204020204" pitchFamily="34" charset="-122"/>
                <a:ea typeface="微软雅黑" panose="020B0503020204020204" pitchFamily="34" charset="-122"/>
              </a:rPr>
              <a:t>CSS</a:t>
            </a:r>
            <a:r>
              <a:rPr lang="zh-CN" altLang="en-US" sz="1800" b="0" dirty="0">
                <a:latin typeface="微软雅黑" panose="020B0503020204020204" pitchFamily="34" charset="-122"/>
                <a:ea typeface="微软雅黑" panose="020B0503020204020204" pitchFamily="34" charset="-122"/>
              </a:rPr>
              <a:t>文件一定是纯文本格式。</a:t>
            </a:r>
          </a:p>
          <a:p>
            <a:pPr lvl="1" eaLnBrk="0" hangingPunct="0">
              <a:lnSpc>
                <a:spcPts val="3200"/>
              </a:lnSpc>
              <a:spcBef>
                <a:spcPct val="20000"/>
              </a:spcBef>
              <a:buClr>
                <a:schemeClr val="accent2"/>
              </a:buClr>
              <a:buSzPct val="100000"/>
              <a:buFont typeface="Wingdings" pitchFamily="2" charset="2"/>
              <a:buChar char="Ø"/>
              <a:tabLst>
                <a:tab pos="88900" algn="l"/>
              </a:tabLst>
            </a:pPr>
            <a:r>
              <a:rPr lang="zh-CN" altLang="en-US" sz="1800" b="0" dirty="0">
                <a:latin typeface="微软雅黑" panose="020B0503020204020204" pitchFamily="34" charset="-122"/>
                <a:ea typeface="微软雅黑" panose="020B0503020204020204" pitchFamily="34" charset="-122"/>
              </a:rPr>
              <a:t>外部样式表优先级低于内部样式表；</a:t>
            </a:r>
          </a:p>
        </p:txBody>
      </p:sp>
    </p:spTree>
    <p:extLst>
      <p:ext uri="{BB962C8B-B14F-4D97-AF65-F5344CB8AC3E}">
        <p14:creationId xmlns:p14="http://schemas.microsoft.com/office/powerpoint/2010/main" val="4210879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a:t>链接外部样式表案例</a:t>
            </a:r>
          </a:p>
        </p:txBody>
      </p:sp>
      <p:sp>
        <p:nvSpPr>
          <p:cNvPr id="5" name="矩形 4"/>
          <p:cNvSpPr>
            <a:spLocks noChangeArrowheads="1"/>
          </p:cNvSpPr>
          <p:nvPr/>
        </p:nvSpPr>
        <p:spPr bwMode="auto">
          <a:xfrm>
            <a:off x="533400" y="857250"/>
            <a:ext cx="5715000" cy="3142014"/>
          </a:xfrm>
          <a:prstGeom prst="rect">
            <a:avLst/>
          </a:prstGeom>
          <a:noFill/>
          <a:ln w="28575">
            <a:solidFill>
              <a:srgbClr val="0000FA"/>
            </a:solidFill>
            <a:miter lim="800000"/>
            <a:headEnd/>
            <a:tailEnd/>
          </a:ln>
        </p:spPr>
        <p:txBody>
          <a:bodyPr wrap="square">
            <a:spAutoFit/>
          </a:bodyPr>
          <a:lstStyle/>
          <a:p>
            <a:pPr eaLnBrk="0" latinLnBrk="1" hangingPunct="0">
              <a:lnSpc>
                <a:spcPts val="2400"/>
              </a:lnSpc>
              <a:spcBef>
                <a:spcPts val="0"/>
              </a:spcBef>
              <a:buFont typeface="Wingdings" pitchFamily="2" charset="2"/>
              <a:buNone/>
            </a:pPr>
            <a:r>
              <a:rPr kumimoji="1" lang="en-US" altLang="zh-CN" sz="1600" b="0" dirty="0">
                <a:solidFill>
                  <a:srgbClr val="232323"/>
                </a:solidFill>
                <a:latin typeface="微软雅黑" panose="020B0503020204020204" pitchFamily="34" charset="-122"/>
                <a:ea typeface="微软雅黑" panose="020B0503020204020204" pitchFamily="34" charset="-122"/>
              </a:rPr>
              <a:t>&lt;html&gt;</a:t>
            </a:r>
          </a:p>
          <a:p>
            <a:pPr eaLnBrk="0" latinLnBrk="1" hangingPunct="0">
              <a:lnSpc>
                <a:spcPts val="2400"/>
              </a:lnSpc>
              <a:spcBef>
                <a:spcPts val="0"/>
              </a:spcBef>
              <a:buFont typeface="Wingdings" pitchFamily="2" charset="2"/>
              <a:buNone/>
            </a:pPr>
            <a:r>
              <a:rPr kumimoji="1" lang="en-US" altLang="zh-CN" sz="1600" b="0" dirty="0">
                <a:solidFill>
                  <a:srgbClr val="232323"/>
                </a:solidFill>
                <a:latin typeface="微软雅黑" panose="020B0503020204020204" pitchFamily="34" charset="-122"/>
                <a:ea typeface="微软雅黑" panose="020B0503020204020204" pitchFamily="34" charset="-122"/>
              </a:rPr>
              <a:t>&lt;head&gt;</a:t>
            </a:r>
          </a:p>
          <a:p>
            <a:pPr eaLnBrk="0" latinLnBrk="1" hangingPunct="0">
              <a:lnSpc>
                <a:spcPts val="2400"/>
              </a:lnSpc>
              <a:spcBef>
                <a:spcPts val="0"/>
              </a:spcBef>
              <a:buFont typeface="Wingdings" pitchFamily="2" charset="2"/>
              <a:buNone/>
            </a:pPr>
            <a:r>
              <a:rPr kumimoji="1" lang="en-US" altLang="zh-CN" sz="1600" b="0" dirty="0">
                <a:solidFill>
                  <a:srgbClr val="232323"/>
                </a:solidFill>
                <a:latin typeface="微软雅黑" panose="020B0503020204020204" pitchFamily="34" charset="-122"/>
                <a:ea typeface="微软雅黑" panose="020B0503020204020204" pitchFamily="34" charset="-122"/>
              </a:rPr>
              <a:t>  &lt;title&gt;</a:t>
            </a:r>
            <a:r>
              <a:rPr kumimoji="1" lang="zh-CN" altLang="en-US" sz="1600" b="0" dirty="0">
                <a:solidFill>
                  <a:srgbClr val="232323"/>
                </a:solidFill>
                <a:latin typeface="微软雅黑" panose="020B0503020204020204" pitchFamily="34" charset="-122"/>
                <a:ea typeface="微软雅黑" panose="020B0503020204020204" pitchFamily="34" charset="-122"/>
              </a:rPr>
              <a:t>链接外部样式表</a:t>
            </a:r>
            <a:r>
              <a:rPr kumimoji="1" lang="en-US" altLang="zh-CN" sz="1600" b="0" dirty="0">
                <a:solidFill>
                  <a:srgbClr val="232323"/>
                </a:solidFill>
                <a:latin typeface="微软雅黑" panose="020B0503020204020204" pitchFamily="34" charset="-122"/>
                <a:ea typeface="微软雅黑" panose="020B0503020204020204" pitchFamily="34" charset="-122"/>
              </a:rPr>
              <a:t>&lt;/title&gt;</a:t>
            </a:r>
          </a:p>
          <a:p>
            <a:pPr eaLnBrk="0" latinLnBrk="1" hangingPunct="0">
              <a:lnSpc>
                <a:spcPts val="2400"/>
              </a:lnSpc>
              <a:spcBef>
                <a:spcPts val="0"/>
              </a:spcBef>
              <a:buFont typeface="Wingdings" pitchFamily="2" charset="2"/>
              <a:buNone/>
            </a:pPr>
            <a:r>
              <a:rPr kumimoji="1" lang="en-US" altLang="zh-CN" sz="1600" b="0" dirty="0">
                <a:solidFill>
                  <a:srgbClr val="232323"/>
                </a:solidFill>
                <a:latin typeface="微软雅黑" panose="020B0503020204020204" pitchFamily="34" charset="-122"/>
                <a:ea typeface="微软雅黑" panose="020B0503020204020204" pitchFamily="34" charset="-122"/>
              </a:rPr>
              <a:t>  &lt;link </a:t>
            </a:r>
            <a:r>
              <a:rPr kumimoji="1" lang="en-US" altLang="zh-CN" sz="1600" b="0" dirty="0" err="1">
                <a:solidFill>
                  <a:srgbClr val="232323"/>
                </a:solidFill>
                <a:latin typeface="微软雅黑" panose="020B0503020204020204" pitchFamily="34" charset="-122"/>
                <a:ea typeface="微软雅黑" panose="020B0503020204020204" pitchFamily="34" charset="-122"/>
              </a:rPr>
              <a:t>rel</a:t>
            </a:r>
            <a:r>
              <a:rPr kumimoji="1" lang="en-US" altLang="zh-CN" sz="1600" b="0" dirty="0">
                <a:solidFill>
                  <a:srgbClr val="232323"/>
                </a:solidFill>
                <a:latin typeface="微软雅黑" panose="020B0503020204020204" pitchFamily="34" charset="-122"/>
                <a:ea typeface="微软雅黑" panose="020B0503020204020204" pitchFamily="34" charset="-122"/>
              </a:rPr>
              <a:t>="stylesheet" type="text/</a:t>
            </a:r>
            <a:r>
              <a:rPr kumimoji="1" lang="en-US" altLang="zh-CN" sz="1600" b="0" dirty="0" err="1">
                <a:solidFill>
                  <a:srgbClr val="232323"/>
                </a:solidFill>
                <a:latin typeface="微软雅黑" panose="020B0503020204020204" pitchFamily="34" charset="-122"/>
                <a:ea typeface="微软雅黑" panose="020B0503020204020204" pitchFamily="34" charset="-122"/>
              </a:rPr>
              <a:t>css</a:t>
            </a:r>
            <a:r>
              <a:rPr kumimoji="1" lang="en-US" altLang="zh-CN" sz="1600" b="0" dirty="0">
                <a:solidFill>
                  <a:srgbClr val="232323"/>
                </a:solidFill>
                <a:latin typeface="微软雅黑" panose="020B0503020204020204" pitchFamily="34" charset="-122"/>
                <a:ea typeface="微软雅黑" panose="020B0503020204020204" pitchFamily="34" charset="-122"/>
              </a:rPr>
              <a:t>" </a:t>
            </a:r>
            <a:r>
              <a:rPr kumimoji="1" lang="en-US" altLang="zh-CN" sz="1600" b="0" dirty="0" err="1">
                <a:solidFill>
                  <a:srgbClr val="232323"/>
                </a:solidFill>
                <a:latin typeface="微软雅黑" panose="020B0503020204020204" pitchFamily="34" charset="-122"/>
                <a:ea typeface="微软雅黑" panose="020B0503020204020204" pitchFamily="34" charset="-122"/>
              </a:rPr>
              <a:t>href</a:t>
            </a:r>
            <a:r>
              <a:rPr kumimoji="1" lang="en-US" altLang="zh-CN" sz="1600" b="0" dirty="0">
                <a:solidFill>
                  <a:srgbClr val="232323"/>
                </a:solidFill>
                <a:latin typeface="微软雅黑" panose="020B0503020204020204" pitchFamily="34" charset="-122"/>
                <a:ea typeface="微软雅黑" panose="020B0503020204020204" pitchFamily="34" charset="-122"/>
              </a:rPr>
              <a:t>="style.css"&gt;</a:t>
            </a:r>
          </a:p>
          <a:p>
            <a:pPr eaLnBrk="0" latinLnBrk="1" hangingPunct="0">
              <a:lnSpc>
                <a:spcPts val="2400"/>
              </a:lnSpc>
              <a:spcBef>
                <a:spcPts val="0"/>
              </a:spcBef>
              <a:buFont typeface="Wingdings" pitchFamily="2" charset="2"/>
              <a:buNone/>
            </a:pPr>
            <a:r>
              <a:rPr kumimoji="1" lang="en-US" altLang="zh-CN" sz="1600" b="0" dirty="0">
                <a:solidFill>
                  <a:srgbClr val="232323"/>
                </a:solidFill>
                <a:latin typeface="微软雅黑" panose="020B0503020204020204" pitchFamily="34" charset="-122"/>
                <a:ea typeface="微软雅黑" panose="020B0503020204020204" pitchFamily="34" charset="-122"/>
              </a:rPr>
              <a:t>&lt;/head&gt;</a:t>
            </a:r>
          </a:p>
          <a:p>
            <a:pPr eaLnBrk="0" latinLnBrk="1" hangingPunct="0">
              <a:lnSpc>
                <a:spcPts val="2400"/>
              </a:lnSpc>
              <a:spcBef>
                <a:spcPts val="0"/>
              </a:spcBef>
              <a:buFont typeface="Wingdings" pitchFamily="2" charset="2"/>
              <a:buNone/>
            </a:pPr>
            <a:r>
              <a:rPr kumimoji="1" lang="en-US" altLang="zh-CN" sz="1600" b="0" dirty="0">
                <a:solidFill>
                  <a:srgbClr val="232323"/>
                </a:solidFill>
                <a:latin typeface="微软雅黑" panose="020B0503020204020204" pitchFamily="34" charset="-122"/>
                <a:ea typeface="微软雅黑" panose="020B0503020204020204" pitchFamily="34" charset="-122"/>
              </a:rPr>
              <a:t>&lt;body&gt;</a:t>
            </a:r>
          </a:p>
          <a:p>
            <a:pPr eaLnBrk="0" latinLnBrk="1" hangingPunct="0">
              <a:lnSpc>
                <a:spcPts val="2400"/>
              </a:lnSpc>
              <a:spcBef>
                <a:spcPts val="0"/>
              </a:spcBef>
              <a:buFont typeface="Wingdings" pitchFamily="2" charset="2"/>
              <a:buNone/>
            </a:pPr>
            <a:r>
              <a:rPr kumimoji="1" lang="en-US" altLang="zh-CN" sz="1600" b="0" dirty="0">
                <a:solidFill>
                  <a:srgbClr val="232323"/>
                </a:solidFill>
                <a:latin typeface="微软雅黑" panose="020B0503020204020204" pitchFamily="34" charset="-122"/>
                <a:ea typeface="微软雅黑" panose="020B0503020204020204" pitchFamily="34" charset="-122"/>
              </a:rPr>
              <a:t>  &lt;p class="p1"&gt;</a:t>
            </a:r>
            <a:r>
              <a:rPr kumimoji="1" lang="zh-CN" altLang="en-US" sz="1600" b="0" dirty="0">
                <a:solidFill>
                  <a:srgbClr val="232323"/>
                </a:solidFill>
                <a:latin typeface="微软雅黑" panose="020B0503020204020204" pitchFamily="34" charset="-122"/>
                <a:ea typeface="微软雅黑" panose="020B0503020204020204" pitchFamily="34" charset="-122"/>
              </a:rPr>
              <a:t>此行文字被</a:t>
            </a:r>
            <a:r>
              <a:rPr kumimoji="1" lang="en-US" altLang="zh-CN" sz="1600" b="0" dirty="0">
                <a:solidFill>
                  <a:srgbClr val="232323"/>
                </a:solidFill>
                <a:latin typeface="微软雅黑" panose="020B0503020204020204" pitchFamily="34" charset="-122"/>
                <a:ea typeface="微软雅黑" panose="020B0503020204020204" pitchFamily="34" charset="-122"/>
              </a:rPr>
              <a:t>style</a:t>
            </a:r>
            <a:r>
              <a:rPr kumimoji="1" lang="zh-CN" altLang="en-US" sz="1600" b="0" dirty="0">
                <a:solidFill>
                  <a:srgbClr val="232323"/>
                </a:solidFill>
                <a:latin typeface="微软雅黑" panose="020B0503020204020204" pitchFamily="34" charset="-122"/>
                <a:ea typeface="微软雅黑" panose="020B0503020204020204" pitchFamily="34" charset="-122"/>
              </a:rPr>
              <a:t>属性定义为蓝色显示</a:t>
            </a:r>
            <a:r>
              <a:rPr kumimoji="1" lang="en-US" altLang="zh-CN" sz="1600" b="0" dirty="0">
                <a:solidFill>
                  <a:srgbClr val="232323"/>
                </a:solidFill>
                <a:latin typeface="微软雅黑" panose="020B0503020204020204" pitchFamily="34" charset="-122"/>
                <a:ea typeface="微软雅黑" panose="020B0503020204020204" pitchFamily="34" charset="-122"/>
              </a:rPr>
              <a:t>&lt;/p&gt;</a:t>
            </a:r>
          </a:p>
          <a:p>
            <a:pPr eaLnBrk="0" latinLnBrk="1" hangingPunct="0">
              <a:lnSpc>
                <a:spcPts val="2400"/>
              </a:lnSpc>
              <a:spcBef>
                <a:spcPts val="0"/>
              </a:spcBef>
              <a:buFont typeface="Wingdings" pitchFamily="2" charset="2"/>
              <a:buNone/>
            </a:pPr>
            <a:r>
              <a:rPr kumimoji="1" lang="en-US" altLang="zh-CN" sz="1600" b="0" dirty="0">
                <a:solidFill>
                  <a:srgbClr val="232323"/>
                </a:solidFill>
                <a:latin typeface="微软雅黑" panose="020B0503020204020204" pitchFamily="34" charset="-122"/>
                <a:ea typeface="微软雅黑" panose="020B0503020204020204" pitchFamily="34" charset="-122"/>
              </a:rPr>
              <a:t>  &lt;p&gt;</a:t>
            </a:r>
            <a:r>
              <a:rPr kumimoji="1" lang="zh-CN" altLang="en-US" sz="1600" b="0" dirty="0">
                <a:solidFill>
                  <a:srgbClr val="232323"/>
                </a:solidFill>
                <a:latin typeface="微软雅黑" panose="020B0503020204020204" pitchFamily="34" charset="-122"/>
                <a:ea typeface="微软雅黑" panose="020B0503020204020204" pitchFamily="34" charset="-122"/>
              </a:rPr>
              <a:t>此行文字没有被</a:t>
            </a:r>
            <a:r>
              <a:rPr kumimoji="1" lang="en-US" altLang="zh-CN" sz="1600" b="0" dirty="0">
                <a:solidFill>
                  <a:srgbClr val="232323"/>
                </a:solidFill>
                <a:latin typeface="微软雅黑" panose="020B0503020204020204" pitchFamily="34" charset="-122"/>
                <a:ea typeface="微软雅黑" panose="020B0503020204020204" pitchFamily="34" charset="-122"/>
              </a:rPr>
              <a:t>style</a:t>
            </a:r>
            <a:r>
              <a:rPr kumimoji="1" lang="zh-CN" altLang="en-US" sz="1600" b="0" dirty="0">
                <a:solidFill>
                  <a:srgbClr val="232323"/>
                </a:solidFill>
                <a:latin typeface="微软雅黑" panose="020B0503020204020204" pitchFamily="34" charset="-122"/>
                <a:ea typeface="微软雅黑" panose="020B0503020204020204" pitchFamily="34" charset="-122"/>
              </a:rPr>
              <a:t>属性定义</a:t>
            </a:r>
            <a:r>
              <a:rPr kumimoji="1" lang="en-US" altLang="zh-CN" sz="1600" b="0" dirty="0">
                <a:solidFill>
                  <a:srgbClr val="232323"/>
                </a:solidFill>
                <a:latin typeface="微软雅黑" panose="020B0503020204020204" pitchFamily="34" charset="-122"/>
                <a:ea typeface="微软雅黑" panose="020B0503020204020204" pitchFamily="34" charset="-122"/>
              </a:rPr>
              <a:t>&lt;/p&gt;</a:t>
            </a:r>
          </a:p>
          <a:p>
            <a:pPr eaLnBrk="0" latinLnBrk="1" hangingPunct="0">
              <a:lnSpc>
                <a:spcPts val="2400"/>
              </a:lnSpc>
              <a:spcBef>
                <a:spcPts val="0"/>
              </a:spcBef>
              <a:buFont typeface="Wingdings" pitchFamily="2" charset="2"/>
              <a:buNone/>
            </a:pPr>
            <a:r>
              <a:rPr kumimoji="1" lang="en-US" altLang="zh-CN" sz="1600" b="0" dirty="0">
                <a:solidFill>
                  <a:srgbClr val="232323"/>
                </a:solidFill>
                <a:latin typeface="微软雅黑" panose="020B0503020204020204" pitchFamily="34" charset="-122"/>
                <a:ea typeface="微软雅黑" panose="020B0503020204020204" pitchFamily="34" charset="-122"/>
              </a:rPr>
              <a:t>&lt;/body&gt;</a:t>
            </a:r>
          </a:p>
          <a:p>
            <a:pPr eaLnBrk="0" latinLnBrk="1" hangingPunct="0">
              <a:lnSpc>
                <a:spcPts val="2400"/>
              </a:lnSpc>
              <a:spcBef>
                <a:spcPts val="0"/>
              </a:spcBef>
              <a:buFont typeface="Wingdings" pitchFamily="2" charset="2"/>
              <a:buNone/>
            </a:pPr>
            <a:r>
              <a:rPr kumimoji="1" lang="en-US" altLang="zh-CN" sz="1600" b="0" dirty="0">
                <a:solidFill>
                  <a:srgbClr val="232323"/>
                </a:solidFill>
                <a:latin typeface="微软雅黑" panose="020B0503020204020204" pitchFamily="34" charset="-122"/>
                <a:ea typeface="微软雅黑" panose="020B0503020204020204" pitchFamily="34" charset="-122"/>
              </a:rPr>
              <a:t>&lt;/html&gt; </a:t>
            </a:r>
            <a:endParaRPr kumimoji="1" lang="zh-CN" altLang="en-US" sz="1600" b="0" dirty="0">
              <a:solidFill>
                <a:srgbClr val="232323"/>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6570668" y="3714750"/>
            <a:ext cx="1905000" cy="381000"/>
          </a:xfrm>
          <a:prstGeom prst="wedgeRoundRectCallout">
            <a:avLst>
              <a:gd name="adj1" fmla="val -47937"/>
              <a:gd name="adj2" fmla="val -178579"/>
              <a:gd name="adj3" fmla="val 16667"/>
            </a:avLst>
          </a:prstGeom>
          <a:solidFill>
            <a:srgbClr val="0000FA"/>
          </a:solidFill>
          <a:ln w="9525" algn="ctr">
            <a:solidFill>
              <a:srgbClr val="003399"/>
            </a:solidFill>
            <a:miter lim="800000"/>
            <a:headEnd/>
            <a:tailEnd/>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itchFamily="2" charset="2"/>
              <a:buNone/>
              <a:tabLst>
                <a:tab pos="88900" algn="l"/>
              </a:tabLst>
              <a:defRPr/>
            </a:pPr>
            <a:r>
              <a:rPr lang="zh-CN" altLang="en-US" sz="1800" dirty="0">
                <a:solidFill>
                  <a:schemeClr val="bg1"/>
                </a:solidFill>
                <a:ea typeface="微软雅黑" pitchFamily="34" charset="-122"/>
              </a:rPr>
              <a:t>外部样式文件</a:t>
            </a:r>
          </a:p>
        </p:txBody>
      </p:sp>
      <p:sp>
        <p:nvSpPr>
          <p:cNvPr id="10" name="矩形 9"/>
          <p:cNvSpPr>
            <a:spLocks noChangeArrowheads="1"/>
          </p:cNvSpPr>
          <p:nvPr/>
        </p:nvSpPr>
        <p:spPr bwMode="auto">
          <a:xfrm>
            <a:off x="6443668" y="1826209"/>
            <a:ext cx="2306636" cy="1434239"/>
          </a:xfrm>
          <a:prstGeom prst="rect">
            <a:avLst/>
          </a:prstGeom>
          <a:noFill/>
          <a:ln w="28575">
            <a:solidFill>
              <a:srgbClr val="3333FF"/>
            </a:solidFill>
            <a:miter lim="800000"/>
            <a:headEnd/>
            <a:tailEnd/>
          </a:ln>
        </p:spPr>
        <p:txBody>
          <a:bodyPr wrap="square">
            <a:spAutoFit/>
          </a:bodyPr>
          <a:lstStyle/>
          <a:p>
            <a:pPr eaLnBrk="0" latinLnBrk="1" hangingPunct="0">
              <a:lnSpc>
                <a:spcPct val="75000"/>
              </a:lnSpc>
              <a:spcBef>
                <a:spcPct val="50000"/>
              </a:spcBef>
            </a:pPr>
            <a:r>
              <a:rPr kumimoji="1" lang="en-US" altLang="zh-CN" sz="1600" dirty="0">
                <a:solidFill>
                  <a:schemeClr val="tx2"/>
                </a:solidFill>
                <a:latin typeface="微软雅黑" panose="020B0503020204020204" pitchFamily="34" charset="-122"/>
                <a:ea typeface="微软雅黑" panose="020B0503020204020204" pitchFamily="34" charset="-122"/>
              </a:rPr>
              <a:t>/* </a:t>
            </a:r>
            <a:r>
              <a:rPr kumimoji="1" lang="en-US" altLang="zh-CN" sz="1600" dirty="0" err="1">
                <a:solidFill>
                  <a:schemeClr val="tx2"/>
                </a:solidFill>
                <a:latin typeface="微软雅黑" panose="020B0503020204020204" pitchFamily="34" charset="-122"/>
                <a:ea typeface="微软雅黑" panose="020B0503020204020204" pitchFamily="34" charset="-122"/>
              </a:rPr>
              <a:t>style.css</a:t>
            </a:r>
            <a:r>
              <a:rPr kumimoji="1" lang="en-US" altLang="zh-CN" sz="1600" dirty="0">
                <a:solidFill>
                  <a:schemeClr val="tx2"/>
                </a:solidFill>
                <a:latin typeface="微软雅黑" panose="020B0503020204020204" pitchFamily="34" charset="-122"/>
                <a:ea typeface="微软雅黑" panose="020B0503020204020204" pitchFamily="34" charset="-122"/>
              </a:rPr>
              <a:t>*/</a:t>
            </a:r>
          </a:p>
          <a:p>
            <a:pPr eaLnBrk="0" latinLnBrk="1" hangingPunct="0">
              <a:lnSpc>
                <a:spcPct val="75000"/>
              </a:lnSpc>
              <a:spcBef>
                <a:spcPct val="50000"/>
              </a:spcBef>
            </a:pPr>
            <a:r>
              <a:rPr lang="en-US" altLang="zh-CN" sz="1600" b="0" dirty="0">
                <a:solidFill>
                  <a:schemeClr val="tx2"/>
                </a:solidFill>
                <a:latin typeface="微软雅黑" panose="020B0503020204020204" pitchFamily="34" charset="-122"/>
                <a:ea typeface="微软雅黑" panose="020B0503020204020204" pitchFamily="34" charset="-122"/>
              </a:rPr>
              <a:t>.p1{</a:t>
            </a:r>
          </a:p>
          <a:p>
            <a:pPr eaLnBrk="0" latinLnBrk="1" hangingPunct="0">
              <a:lnSpc>
                <a:spcPct val="75000"/>
              </a:lnSpc>
              <a:spcBef>
                <a:spcPct val="50000"/>
              </a:spcBef>
            </a:pPr>
            <a:r>
              <a:rPr lang="en-US" altLang="zh-CN" sz="1600" b="0" dirty="0">
                <a:solidFill>
                  <a:schemeClr val="tx2"/>
                </a:solidFill>
                <a:latin typeface="微软雅黑" panose="020B0503020204020204" pitchFamily="34" charset="-122"/>
                <a:ea typeface="微软雅黑" panose="020B0503020204020204" pitchFamily="34" charset="-122"/>
              </a:rPr>
              <a:t>     font-size:18px; </a:t>
            </a:r>
          </a:p>
          <a:p>
            <a:pPr marL="179388" lvl="1" eaLnBrk="0" hangingPunct="0">
              <a:lnSpc>
                <a:spcPct val="90000"/>
              </a:lnSpc>
              <a:spcBef>
                <a:spcPct val="20000"/>
              </a:spcBef>
              <a:buClr>
                <a:schemeClr val="tx1"/>
              </a:buClr>
              <a:buSzPct val="100000"/>
              <a:buFont typeface="Arial" charset="0"/>
              <a:buNone/>
            </a:pPr>
            <a:r>
              <a:rPr lang="en-US" altLang="zh-CN" sz="1600" b="0" dirty="0">
                <a:solidFill>
                  <a:schemeClr val="tx2"/>
                </a:solidFill>
                <a:latin typeface="微软雅黑" panose="020B0503020204020204" pitchFamily="34" charset="-122"/>
                <a:ea typeface="微软雅黑" panose="020B0503020204020204" pitchFamily="34" charset="-122"/>
              </a:rPr>
              <a:t>   </a:t>
            </a:r>
            <a:r>
              <a:rPr lang="en-US" altLang="zh-CN" sz="1600" b="0" dirty="0" err="1">
                <a:solidFill>
                  <a:schemeClr val="tx2"/>
                </a:solidFill>
                <a:latin typeface="微软雅黑" panose="020B0503020204020204" pitchFamily="34" charset="-122"/>
                <a:ea typeface="微软雅黑" panose="020B0503020204020204" pitchFamily="34" charset="-122"/>
              </a:rPr>
              <a:t>color:blue</a:t>
            </a:r>
            <a:r>
              <a:rPr lang="en-US" altLang="zh-CN" sz="1600" b="0" dirty="0">
                <a:solidFill>
                  <a:schemeClr val="tx2"/>
                </a:solidFill>
                <a:latin typeface="微软雅黑" panose="020B0503020204020204" pitchFamily="34" charset="-122"/>
                <a:ea typeface="微软雅黑" panose="020B0503020204020204" pitchFamily="34" charset="-122"/>
              </a:rPr>
              <a:t>;</a:t>
            </a:r>
          </a:p>
          <a:p>
            <a:pPr marL="179388" lvl="1" eaLnBrk="0" hangingPunct="0">
              <a:lnSpc>
                <a:spcPct val="90000"/>
              </a:lnSpc>
              <a:spcBef>
                <a:spcPct val="20000"/>
              </a:spcBef>
              <a:buClr>
                <a:schemeClr val="tx1"/>
              </a:buClr>
              <a:buSzPct val="100000"/>
              <a:buFont typeface="Arial" charset="0"/>
              <a:buNone/>
            </a:pPr>
            <a:r>
              <a:rPr lang="en-US" altLang="zh-CN" sz="1600" b="0" dirty="0">
                <a:solidFill>
                  <a:schemeClr val="tx2"/>
                </a:solidFill>
                <a:latin typeface="微软雅黑" panose="020B0503020204020204" pitchFamily="34" charset="-122"/>
                <a:ea typeface="微软雅黑" panose="020B0503020204020204" pitchFamily="34" charset="-122"/>
              </a:rPr>
              <a:t>}</a:t>
            </a:r>
            <a:endParaRPr lang="en-US" altLang="zh-CN" sz="1600" b="0" dirty="0">
              <a:latin typeface="微软雅黑" panose="020B0503020204020204" pitchFamily="34" charset="-122"/>
              <a:ea typeface="微软雅黑" panose="020B0503020204020204" pitchFamily="34" charset="-122"/>
            </a:endParaRPr>
          </a:p>
        </p:txBody>
      </p:sp>
      <p:sp>
        <p:nvSpPr>
          <p:cNvPr id="11" name="AutoShape 10"/>
          <p:cNvSpPr>
            <a:spLocks noChangeArrowheads="1"/>
          </p:cNvSpPr>
          <p:nvPr/>
        </p:nvSpPr>
        <p:spPr bwMode="auto">
          <a:xfrm>
            <a:off x="5417350" y="935087"/>
            <a:ext cx="2306636" cy="323850"/>
          </a:xfrm>
          <a:prstGeom prst="wedgeRoundRectCallout">
            <a:avLst>
              <a:gd name="adj1" fmla="val -76331"/>
              <a:gd name="adj2" fmla="val 222451"/>
              <a:gd name="adj3" fmla="val 16667"/>
            </a:avLst>
          </a:prstGeom>
          <a:solidFill>
            <a:srgbClr val="0000FA"/>
          </a:solidFill>
          <a:ln w="9525" algn="ctr">
            <a:solidFill>
              <a:schemeClr val="tx2"/>
            </a:solidFill>
            <a:miter lim="800000"/>
            <a:headEnd/>
            <a:tailEnd/>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itchFamily="2" charset="2"/>
              <a:buNone/>
              <a:tabLst>
                <a:tab pos="88900" algn="l"/>
              </a:tabLst>
              <a:defRPr/>
            </a:pPr>
            <a:r>
              <a:rPr lang="zh-CN" altLang="en-US" sz="1800" dirty="0">
                <a:solidFill>
                  <a:schemeClr val="bg1"/>
                </a:solidFill>
                <a:ea typeface="微软雅黑" pitchFamily="34" charset="-122"/>
              </a:rPr>
              <a:t>链接外部样式文件</a:t>
            </a:r>
          </a:p>
        </p:txBody>
      </p:sp>
      <p:sp>
        <p:nvSpPr>
          <p:cNvPr id="12" name="Line 6"/>
          <p:cNvSpPr>
            <a:spLocks noChangeShapeType="1"/>
          </p:cNvSpPr>
          <p:nvPr/>
        </p:nvSpPr>
        <p:spPr bwMode="auto">
          <a:xfrm flipV="1">
            <a:off x="768350" y="2086386"/>
            <a:ext cx="5257800" cy="1"/>
          </a:xfrm>
          <a:prstGeom prst="line">
            <a:avLst/>
          </a:prstGeom>
          <a:noFill/>
          <a:ln w="38100">
            <a:solidFill>
              <a:srgbClr val="FF0000"/>
            </a:solidFill>
            <a:round/>
            <a:headEnd/>
            <a:tailEnd/>
          </a:ln>
        </p:spPr>
        <p:txBody>
          <a:bodyPr/>
          <a:lstStyle/>
          <a:p>
            <a:endParaRPr lang="zh-CN" altLang="en-US"/>
          </a:p>
        </p:txBody>
      </p:sp>
      <p:sp>
        <p:nvSpPr>
          <p:cNvPr id="14" name="Line 8"/>
          <p:cNvSpPr>
            <a:spLocks noChangeShapeType="1"/>
          </p:cNvSpPr>
          <p:nvPr/>
        </p:nvSpPr>
        <p:spPr bwMode="auto">
          <a:xfrm>
            <a:off x="768350" y="3042824"/>
            <a:ext cx="5257800" cy="2"/>
          </a:xfrm>
          <a:prstGeom prst="line">
            <a:avLst/>
          </a:prstGeom>
          <a:noFill/>
          <a:ln w="38100">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106782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amond(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en-US" altLang="zh-CN"/>
              <a:t>7.3 CSS</a:t>
            </a:r>
            <a:r>
              <a:rPr lang="zh-CN" altLang="en-US"/>
              <a:t>继承与层叠</a:t>
            </a:r>
          </a:p>
        </p:txBody>
      </p:sp>
      <p:sp>
        <p:nvSpPr>
          <p:cNvPr id="34818" name="矩形 2"/>
          <p:cNvSpPr>
            <a:spLocks noChangeArrowheads="1"/>
          </p:cNvSpPr>
          <p:nvPr/>
        </p:nvSpPr>
        <p:spPr bwMode="auto">
          <a:xfrm>
            <a:off x="533400" y="819150"/>
            <a:ext cx="8610600" cy="3298788"/>
          </a:xfrm>
          <a:prstGeom prst="rect">
            <a:avLst/>
          </a:prstGeom>
          <a:noFill/>
          <a:ln w="9525">
            <a:noFill/>
            <a:miter lim="800000"/>
            <a:headEnd/>
            <a:tailEnd/>
          </a:ln>
        </p:spPr>
        <p:txBody>
          <a:bodyPr wrap="square">
            <a:spAutoFit/>
          </a:bodyPr>
          <a:lstStyle/>
          <a:p>
            <a:pPr eaLnBrk="0" hangingPunct="0">
              <a:lnSpc>
                <a:spcPts val="3200"/>
              </a:lnSpc>
              <a:spcBef>
                <a:spcPct val="20000"/>
              </a:spcBef>
              <a:buClr>
                <a:schemeClr val="accent2"/>
              </a:buClr>
              <a:buSzPct val="100000"/>
              <a:buFont typeface="Wingdings" pitchFamily="2" charset="2"/>
              <a:buChar char="u"/>
            </a:pPr>
            <a:r>
              <a:rPr lang="zh-CN" altLang="en-US" b="0" dirty="0">
                <a:latin typeface="微软雅黑" panose="020B0503020204020204" pitchFamily="34" charset="-122"/>
                <a:ea typeface="微软雅黑" panose="020B0503020204020204" pitchFamily="34" charset="-122"/>
              </a:rPr>
              <a:t>样式表的继承规则是子标记继承父标记的样式。</a:t>
            </a:r>
          </a:p>
          <a:p>
            <a:pPr eaLnBrk="0" hangingPunct="0">
              <a:lnSpc>
                <a:spcPts val="3200"/>
              </a:lnSpc>
              <a:spcBef>
                <a:spcPct val="20000"/>
              </a:spcBef>
              <a:buClr>
                <a:srgbClr val="660066"/>
              </a:buClr>
              <a:buSzPct val="100000"/>
            </a:pPr>
            <a:r>
              <a:rPr lang="en-US" altLang="zh-CN" b="0" dirty="0">
                <a:latin typeface="微软雅黑" panose="020B0503020204020204" pitchFamily="34" charset="-122"/>
                <a:ea typeface="微软雅黑" panose="020B0503020204020204" pitchFamily="34" charset="-122"/>
              </a:rPr>
              <a:t>       </a:t>
            </a:r>
            <a:r>
              <a:rPr lang="en-US" altLang="zh-CN" sz="1800" b="0" dirty="0">
                <a:solidFill>
                  <a:srgbClr val="FF0000"/>
                </a:solidFill>
                <a:latin typeface="微软雅黑" panose="020B0503020204020204" pitchFamily="34" charset="-122"/>
                <a:ea typeface="微软雅黑" panose="020B0503020204020204" pitchFamily="34" charset="-122"/>
              </a:rPr>
              <a:t>div{</a:t>
            </a:r>
            <a:r>
              <a:rPr lang="en-US" altLang="zh-CN" sz="1800" b="0" dirty="0" err="1">
                <a:solidFill>
                  <a:srgbClr val="FF0000"/>
                </a:solidFill>
                <a:latin typeface="微软雅黑" panose="020B0503020204020204" pitchFamily="34" charset="-122"/>
                <a:ea typeface="微软雅黑" panose="020B0503020204020204" pitchFamily="34" charset="-122"/>
              </a:rPr>
              <a:t>color:blue;font-weight:bold</a:t>
            </a:r>
            <a:r>
              <a:rPr lang="en-US" altLang="zh-CN" sz="1800" b="0" dirty="0">
                <a:solidFill>
                  <a:srgbClr val="FF0000"/>
                </a:solidFill>
                <a:latin typeface="微软雅黑" pitchFamily="34" charset="-122"/>
                <a:ea typeface="微软雅黑" pitchFamily="34" charset="-122"/>
              </a:rPr>
              <a:t>;}</a:t>
            </a:r>
          </a:p>
          <a:p>
            <a:pPr eaLnBrk="0" hangingPunct="0">
              <a:lnSpc>
                <a:spcPts val="3200"/>
              </a:lnSpc>
              <a:spcBef>
                <a:spcPct val="20000"/>
              </a:spcBef>
              <a:buClr>
                <a:srgbClr val="660066"/>
              </a:buClr>
              <a:buSzPct val="100000"/>
            </a:pPr>
            <a:r>
              <a:rPr lang="en-US" altLang="zh-CN" sz="1800" b="0" dirty="0">
                <a:solidFill>
                  <a:srgbClr val="FF0000"/>
                </a:solidFill>
                <a:latin typeface="微软雅黑" pitchFamily="34" charset="-122"/>
                <a:ea typeface="微软雅黑" pitchFamily="34" charset="-122"/>
              </a:rPr>
              <a:t>        &lt;div&gt;</a:t>
            </a:r>
          </a:p>
          <a:p>
            <a:pPr eaLnBrk="0" hangingPunct="0">
              <a:lnSpc>
                <a:spcPts val="3200"/>
              </a:lnSpc>
              <a:spcBef>
                <a:spcPct val="20000"/>
              </a:spcBef>
              <a:buClr>
                <a:srgbClr val="660066"/>
              </a:buClr>
              <a:buSzPct val="100000"/>
            </a:pPr>
            <a:r>
              <a:rPr lang="en-US" altLang="zh-CN" sz="1800" b="0" dirty="0">
                <a:solidFill>
                  <a:srgbClr val="FF0000"/>
                </a:solidFill>
                <a:latin typeface="微软雅黑" pitchFamily="34" charset="-122"/>
                <a:ea typeface="微软雅黑" pitchFamily="34" charset="-122"/>
              </a:rPr>
              <a:t>                &lt;p&gt;  </a:t>
            </a:r>
            <a:r>
              <a:rPr lang="zh-CN" altLang="en-US" sz="1800" b="0" dirty="0">
                <a:solidFill>
                  <a:srgbClr val="FF0000"/>
                </a:solidFill>
                <a:latin typeface="微软雅黑" panose="020B0503020204020204" pitchFamily="34" charset="-122"/>
                <a:ea typeface="微软雅黑" panose="020B0503020204020204" pitchFamily="34" charset="-122"/>
              </a:rPr>
              <a:t>继承标记</a:t>
            </a:r>
            <a:r>
              <a:rPr lang="en-US" altLang="zh-CN" sz="1800" b="0" dirty="0">
                <a:solidFill>
                  <a:srgbClr val="FF0000"/>
                </a:solidFill>
                <a:latin typeface="微软雅黑" panose="020B0503020204020204" pitchFamily="34" charset="-122"/>
                <a:ea typeface="微软雅黑" panose="020B0503020204020204" pitchFamily="34" charset="-122"/>
              </a:rPr>
              <a:t>div</a:t>
            </a:r>
            <a:r>
              <a:rPr lang="zh-CN" altLang="en-US" sz="1800" b="0" dirty="0">
                <a:solidFill>
                  <a:srgbClr val="FF0000"/>
                </a:solidFill>
                <a:latin typeface="微软雅黑" panose="020B0503020204020204" pitchFamily="34" charset="-122"/>
                <a:ea typeface="微软雅黑" panose="020B0503020204020204" pitchFamily="34" charset="-122"/>
              </a:rPr>
              <a:t>的样式</a:t>
            </a:r>
            <a:r>
              <a:rPr lang="en-US" altLang="zh-CN" sz="1800" b="0" dirty="0">
                <a:solidFill>
                  <a:srgbClr val="FF0000"/>
                </a:solidFill>
                <a:latin typeface="微软雅黑" pitchFamily="34" charset="-122"/>
                <a:ea typeface="微软雅黑" pitchFamily="34" charset="-122"/>
              </a:rPr>
              <a:t>&lt;/p&gt;</a:t>
            </a:r>
          </a:p>
          <a:p>
            <a:pPr eaLnBrk="0" hangingPunct="0">
              <a:lnSpc>
                <a:spcPts val="3200"/>
              </a:lnSpc>
              <a:spcBef>
                <a:spcPct val="20000"/>
              </a:spcBef>
              <a:buClr>
                <a:srgbClr val="660066"/>
              </a:buClr>
              <a:buSzPct val="100000"/>
            </a:pPr>
            <a:r>
              <a:rPr lang="en-US" altLang="zh-CN" sz="1800" b="0" dirty="0">
                <a:solidFill>
                  <a:srgbClr val="FF0000"/>
                </a:solidFill>
                <a:latin typeface="微软雅黑" pitchFamily="34" charset="-122"/>
                <a:ea typeface="微软雅黑" pitchFamily="34" charset="-122"/>
              </a:rPr>
              <a:t>        &lt;/div&gt;</a:t>
            </a:r>
          </a:p>
          <a:p>
            <a:pPr eaLnBrk="0" hangingPunct="0">
              <a:lnSpc>
                <a:spcPts val="3200"/>
              </a:lnSpc>
              <a:spcBef>
                <a:spcPct val="20000"/>
              </a:spcBef>
              <a:buClr>
                <a:schemeClr val="accent2"/>
              </a:buClr>
              <a:buSzPct val="100000"/>
              <a:buFont typeface="Wingdings" pitchFamily="2" charset="2"/>
              <a:buChar char="u"/>
            </a:pPr>
            <a:r>
              <a:rPr lang="en-US" altLang="zh-CN" b="0" dirty="0">
                <a:latin typeface="微软雅黑" panose="020B0503020204020204" pitchFamily="34" charset="-122"/>
                <a:ea typeface="微软雅黑" panose="020B0503020204020204" pitchFamily="34" charset="-122"/>
              </a:rPr>
              <a:t>CSS</a:t>
            </a:r>
            <a:r>
              <a:rPr lang="zh-CN" altLang="en-US" b="0" dirty="0">
                <a:latin typeface="微软雅黑" panose="020B0503020204020204" pitchFamily="34" charset="-122"/>
                <a:ea typeface="微软雅黑" panose="020B0503020204020204" pitchFamily="34" charset="-122"/>
              </a:rPr>
              <a:t>规定样式的优先级</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从高到低</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itchFamily="34" charset="-122"/>
                <a:ea typeface="微软雅黑" pitchFamily="34" charset="-122"/>
              </a:rPr>
              <a:t>如下：</a:t>
            </a:r>
          </a:p>
          <a:p>
            <a:pPr eaLnBrk="0" hangingPunct="0">
              <a:lnSpc>
                <a:spcPts val="3200"/>
              </a:lnSpc>
              <a:spcBef>
                <a:spcPct val="20000"/>
              </a:spcBef>
              <a:buClr>
                <a:srgbClr val="660066"/>
              </a:buClr>
              <a:buSzPct val="100000"/>
            </a:pPr>
            <a:r>
              <a:rPr lang="zh-CN" altLang="en-US" b="0" dirty="0">
                <a:latin typeface="微软雅黑" pitchFamily="34" charset="-122"/>
                <a:ea typeface="微软雅黑" pitchFamily="34" charset="-122"/>
              </a:rPr>
              <a:t>      </a:t>
            </a:r>
            <a:r>
              <a:rPr lang="zh-CN" altLang="en-US" sz="1800" b="0" dirty="0">
                <a:solidFill>
                  <a:srgbClr val="FF0000"/>
                </a:solidFill>
                <a:latin typeface="微软雅黑" panose="020B0503020204020204" pitchFamily="34" charset="-122"/>
                <a:ea typeface="微软雅黑" panose="020B0503020204020204" pitchFamily="34" charset="-122"/>
              </a:rPr>
              <a:t>行内样式</a:t>
            </a:r>
            <a:r>
              <a:rPr lang="zh-CN" altLang="zh-CN" sz="1800" b="0" dirty="0">
                <a:solidFill>
                  <a:srgbClr val="FF0000"/>
                </a:solidFill>
                <a:latin typeface="微软雅黑" panose="020B0503020204020204" pitchFamily="34" charset="-122"/>
                <a:ea typeface="微软雅黑" panose="020B0503020204020204" pitchFamily="34" charset="-122"/>
              </a:rPr>
              <a:t>﹥</a:t>
            </a:r>
            <a:r>
              <a:rPr lang="en-US" altLang="zh-CN" sz="1800" b="0" dirty="0">
                <a:solidFill>
                  <a:srgbClr val="FF0000"/>
                </a:solidFill>
                <a:latin typeface="微软雅黑" panose="020B0503020204020204" pitchFamily="34" charset="-122"/>
                <a:ea typeface="微软雅黑" panose="020B0503020204020204" pitchFamily="34" charset="-122"/>
              </a:rPr>
              <a:t> id</a:t>
            </a:r>
            <a:r>
              <a:rPr lang="zh-CN" altLang="en-US" sz="1800" b="0" dirty="0">
                <a:solidFill>
                  <a:srgbClr val="FF0000"/>
                </a:solidFill>
                <a:latin typeface="微软雅黑" panose="020B0503020204020204" pitchFamily="34" charset="-122"/>
                <a:ea typeface="微软雅黑" panose="020B0503020204020204" pitchFamily="34" charset="-122"/>
              </a:rPr>
              <a:t>样式</a:t>
            </a:r>
            <a:r>
              <a:rPr lang="zh-CN" altLang="zh-CN" sz="1800" b="0" dirty="0">
                <a:solidFill>
                  <a:srgbClr val="FF0000"/>
                </a:solidFill>
                <a:latin typeface="微软雅黑" panose="020B0503020204020204" pitchFamily="34" charset="-122"/>
                <a:ea typeface="微软雅黑" panose="020B0503020204020204" pitchFamily="34" charset="-122"/>
              </a:rPr>
              <a:t>﹥</a:t>
            </a:r>
            <a:r>
              <a:rPr lang="zh-CN" altLang="en-US" sz="1800" b="0" dirty="0">
                <a:solidFill>
                  <a:srgbClr val="FF0000"/>
                </a:solidFill>
                <a:latin typeface="微软雅黑" panose="020B0503020204020204" pitchFamily="34" charset="-122"/>
                <a:ea typeface="微软雅黑" panose="020B0503020204020204" pitchFamily="34" charset="-122"/>
              </a:rPr>
              <a:t>类样式</a:t>
            </a:r>
            <a:r>
              <a:rPr lang="zh-CN" altLang="zh-CN" sz="1800" b="0" dirty="0">
                <a:solidFill>
                  <a:srgbClr val="FF0000"/>
                </a:solidFill>
                <a:latin typeface="微软雅黑" panose="020B0503020204020204" pitchFamily="34" charset="-122"/>
                <a:ea typeface="微软雅黑" panose="020B0503020204020204" pitchFamily="34" charset="-122"/>
              </a:rPr>
              <a:t>﹥</a:t>
            </a:r>
            <a:r>
              <a:rPr lang="zh-CN" altLang="en-US" sz="1800" b="0" dirty="0">
                <a:solidFill>
                  <a:srgbClr val="FF0000"/>
                </a:solidFill>
                <a:latin typeface="微软雅黑" panose="020B0503020204020204" pitchFamily="34" charset="-122"/>
                <a:ea typeface="微软雅黑" panose="020B0503020204020204" pitchFamily="34" charset="-122"/>
              </a:rPr>
              <a:t> 标记样式</a:t>
            </a:r>
            <a:endParaRPr lang="en-US" altLang="zh-CN" b="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6755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altLang="zh-CN" dirty="0"/>
              <a:t>CSS</a:t>
            </a:r>
            <a:r>
              <a:rPr lang="zh-CN" altLang="en-US" dirty="0"/>
              <a:t>继承与层叠案例</a:t>
            </a:r>
            <a:endParaRPr lang="en-US" altLang="zh-CN" dirty="0"/>
          </a:p>
        </p:txBody>
      </p:sp>
      <p:sp>
        <p:nvSpPr>
          <p:cNvPr id="35842" name="Rectangle 3"/>
          <p:cNvSpPr>
            <a:spLocks noGrp="1" noChangeArrowheads="1"/>
          </p:cNvSpPr>
          <p:nvPr>
            <p:ph idx="1"/>
          </p:nvPr>
        </p:nvSpPr>
        <p:spPr>
          <a:xfrm>
            <a:off x="533401" y="810817"/>
            <a:ext cx="5105400" cy="2218133"/>
          </a:xfrm>
        </p:spPr>
        <p:txBody>
          <a:bodyPr/>
          <a:lstStyle/>
          <a:p>
            <a:pPr>
              <a:lnSpc>
                <a:spcPts val="1600"/>
              </a:lnSpc>
              <a:spcBef>
                <a:spcPct val="0"/>
              </a:spcBef>
              <a:spcAft>
                <a:spcPct val="0"/>
              </a:spcAft>
              <a:buNone/>
            </a:pPr>
            <a:r>
              <a:rPr lang="en-US" altLang="zh-CN" sz="1400" dirty="0">
                <a:cs typeface="Verdana" panose="020B0604030504040204" pitchFamily="34" charset="0"/>
              </a:rPr>
              <a:t>&lt;!-- edu_7_3_1.html --&gt;</a:t>
            </a:r>
          </a:p>
          <a:p>
            <a:pPr>
              <a:lnSpc>
                <a:spcPts val="1600"/>
              </a:lnSpc>
              <a:spcBef>
                <a:spcPct val="0"/>
              </a:spcBef>
              <a:spcAft>
                <a:spcPct val="0"/>
              </a:spcAft>
              <a:buNone/>
            </a:pPr>
            <a:r>
              <a:rPr lang="en-US" altLang="zh-CN" sz="1400" dirty="0">
                <a:cs typeface="Verdana" panose="020B0604030504040204" pitchFamily="34" charset="0"/>
              </a:rPr>
              <a:t>&lt;html </a:t>
            </a:r>
            <a:r>
              <a:rPr lang="en-US" altLang="zh-CN" sz="1400" dirty="0" err="1">
                <a:cs typeface="Verdana" panose="020B0604030504040204" pitchFamily="34" charset="0"/>
              </a:rPr>
              <a:t>lang</a:t>
            </a:r>
            <a:r>
              <a:rPr lang="en-US" altLang="zh-CN" sz="1400" dirty="0">
                <a:cs typeface="Verdana" panose="020B0604030504040204" pitchFamily="34" charset="0"/>
              </a:rPr>
              <a:t>="en"&gt;</a:t>
            </a:r>
          </a:p>
          <a:p>
            <a:pPr>
              <a:lnSpc>
                <a:spcPts val="1600"/>
              </a:lnSpc>
              <a:spcBef>
                <a:spcPct val="0"/>
              </a:spcBef>
              <a:spcAft>
                <a:spcPct val="0"/>
              </a:spcAft>
              <a:buNone/>
            </a:pPr>
            <a:r>
              <a:rPr lang="en-US" altLang="zh-CN" sz="1400" dirty="0">
                <a:cs typeface="Verdana" panose="020B0604030504040204" pitchFamily="34" charset="0"/>
              </a:rPr>
              <a:t> &lt;head&gt;</a:t>
            </a:r>
          </a:p>
          <a:p>
            <a:pPr>
              <a:lnSpc>
                <a:spcPts val="1600"/>
              </a:lnSpc>
              <a:spcBef>
                <a:spcPct val="0"/>
              </a:spcBef>
              <a:spcAft>
                <a:spcPct val="0"/>
              </a:spcAft>
              <a:buNone/>
            </a:pPr>
            <a:r>
              <a:rPr lang="en-US" altLang="zh-CN" sz="1400" dirty="0">
                <a:cs typeface="Verdana" panose="020B0604030504040204" pitchFamily="34" charset="0"/>
              </a:rPr>
              <a:t>    &lt;meta charset="UTF-8"&gt;&lt;head&gt;</a:t>
            </a:r>
          </a:p>
          <a:p>
            <a:pPr>
              <a:lnSpc>
                <a:spcPts val="1600"/>
              </a:lnSpc>
              <a:spcBef>
                <a:spcPct val="0"/>
              </a:spcBef>
              <a:spcAft>
                <a:spcPct val="0"/>
              </a:spcAft>
              <a:buFont typeface="Wingdings" pitchFamily="2" charset="2"/>
              <a:buNone/>
            </a:pPr>
            <a:r>
              <a:rPr lang="en-US" altLang="zh-CN" sz="1400" dirty="0">
                <a:cs typeface="Verdana" panose="020B0604030504040204" pitchFamily="34" charset="0"/>
              </a:rPr>
              <a:t>    &lt;style type="text/</a:t>
            </a:r>
            <a:r>
              <a:rPr lang="en-US" altLang="zh-CN" sz="1400" dirty="0" err="1">
                <a:cs typeface="Verdana" panose="020B0604030504040204" pitchFamily="34" charset="0"/>
              </a:rPr>
              <a:t>css</a:t>
            </a:r>
            <a:r>
              <a:rPr lang="en-US" altLang="zh-CN" sz="1400" dirty="0">
                <a:cs typeface="Verdana" panose="020B0604030504040204" pitchFamily="34" charset="0"/>
              </a:rPr>
              <a:t>"&gt;</a:t>
            </a:r>
          </a:p>
          <a:p>
            <a:pPr>
              <a:lnSpc>
                <a:spcPts val="1600"/>
              </a:lnSpc>
              <a:spcBef>
                <a:spcPct val="0"/>
              </a:spcBef>
              <a:spcAft>
                <a:spcPct val="0"/>
              </a:spcAft>
              <a:buFont typeface="Wingdings" pitchFamily="2" charset="2"/>
              <a:buNone/>
            </a:pPr>
            <a:r>
              <a:rPr lang="en-US" altLang="zh-CN" sz="1400" dirty="0">
                <a:cs typeface="Verdana" panose="020B0604030504040204" pitchFamily="34" charset="0"/>
              </a:rPr>
              <a:t>       body{font-size:12px;}</a:t>
            </a:r>
          </a:p>
          <a:p>
            <a:pPr>
              <a:lnSpc>
                <a:spcPts val="1600"/>
              </a:lnSpc>
              <a:spcBef>
                <a:spcPct val="0"/>
              </a:spcBef>
              <a:spcAft>
                <a:spcPct val="0"/>
              </a:spcAft>
              <a:buFont typeface="Wingdings" pitchFamily="2" charset="2"/>
              <a:buNone/>
            </a:pPr>
            <a:r>
              <a:rPr lang="en-US" altLang="zh-CN" sz="1400" dirty="0">
                <a:cs typeface="Verdana" panose="020B0604030504040204" pitchFamily="34" charset="0"/>
              </a:rPr>
              <a:t>       .c1{font-size:28px;color:blue;</a:t>
            </a:r>
          </a:p>
          <a:p>
            <a:pPr>
              <a:lnSpc>
                <a:spcPts val="1600"/>
              </a:lnSpc>
              <a:spcBef>
                <a:spcPct val="0"/>
              </a:spcBef>
              <a:spcAft>
                <a:spcPct val="0"/>
              </a:spcAft>
              <a:buFont typeface="Wingdings" pitchFamily="2" charset="2"/>
              <a:buNone/>
            </a:pPr>
            <a:r>
              <a:rPr lang="en-US" altLang="zh-CN" sz="1400" dirty="0">
                <a:cs typeface="Verdana" panose="020B0604030504040204" pitchFamily="34" charset="0"/>
              </a:rPr>
              <a:t>       font-family:"</a:t>
            </a:r>
            <a:r>
              <a:rPr lang="zh-CN" altLang="en-US" sz="1400" dirty="0">
                <a:cs typeface="Verdana" panose="020B0604030504040204" pitchFamily="34" charset="0"/>
              </a:rPr>
              <a:t>黑体</a:t>
            </a:r>
            <a:r>
              <a:rPr lang="en-US" altLang="zh-CN" sz="1400" dirty="0">
                <a:cs typeface="Verdana" panose="020B0604030504040204" pitchFamily="34" charset="0"/>
              </a:rPr>
              <a:t>";	}</a:t>
            </a:r>
          </a:p>
          <a:p>
            <a:pPr>
              <a:lnSpc>
                <a:spcPts val="1600"/>
              </a:lnSpc>
              <a:spcBef>
                <a:spcPct val="0"/>
              </a:spcBef>
              <a:spcAft>
                <a:spcPct val="0"/>
              </a:spcAft>
              <a:buFont typeface="Wingdings" pitchFamily="2" charset="2"/>
              <a:buNone/>
            </a:pPr>
            <a:r>
              <a:rPr lang="en-US" altLang="zh-CN" sz="1400" dirty="0">
                <a:cs typeface="Verdana" panose="020B0604030504040204" pitchFamily="34" charset="0"/>
              </a:rPr>
              <a:t>       #p1,#p2{font-family:"</a:t>
            </a:r>
            <a:r>
              <a:rPr lang="zh-CN" altLang="en-US" sz="1400" dirty="0">
                <a:cs typeface="Verdana" panose="020B0604030504040204" pitchFamily="34" charset="0"/>
              </a:rPr>
              <a:t>幼圆</a:t>
            </a:r>
            <a:r>
              <a:rPr lang="en-US" altLang="zh-CN" sz="1400" dirty="0">
                <a:cs typeface="Verdana" panose="020B0604030504040204" pitchFamily="34" charset="0"/>
              </a:rPr>
              <a:t>";font-size:56px;}</a:t>
            </a:r>
          </a:p>
          <a:p>
            <a:pPr>
              <a:lnSpc>
                <a:spcPts val="1600"/>
              </a:lnSpc>
              <a:spcBef>
                <a:spcPct val="0"/>
              </a:spcBef>
              <a:spcAft>
                <a:spcPct val="0"/>
              </a:spcAft>
              <a:buFont typeface="Wingdings" pitchFamily="2" charset="2"/>
              <a:buNone/>
            </a:pPr>
            <a:r>
              <a:rPr lang="en-US" altLang="zh-CN" sz="1400" dirty="0">
                <a:cs typeface="Verdana" panose="020B0604030504040204" pitchFamily="34" charset="0"/>
              </a:rPr>
              <a:t>     &lt;/style&gt;</a:t>
            </a:r>
          </a:p>
          <a:p>
            <a:pPr>
              <a:lnSpc>
                <a:spcPts val="1600"/>
              </a:lnSpc>
              <a:spcBef>
                <a:spcPct val="0"/>
              </a:spcBef>
              <a:spcAft>
                <a:spcPct val="0"/>
              </a:spcAft>
              <a:buFont typeface="Wingdings" pitchFamily="2" charset="2"/>
              <a:buNone/>
            </a:pPr>
            <a:r>
              <a:rPr lang="en-US" altLang="zh-CN" sz="1400" dirty="0">
                <a:cs typeface="Verdana" panose="020B0604030504040204" pitchFamily="34" charset="0"/>
              </a:rPr>
              <a:t>&lt;/head&gt;</a:t>
            </a:r>
          </a:p>
        </p:txBody>
      </p:sp>
      <p:pic>
        <p:nvPicPr>
          <p:cNvPr id="35843" name="Picture 4"/>
          <p:cNvPicPr>
            <a:picLocks noChangeAspect="1" noChangeArrowheads="1"/>
          </p:cNvPicPr>
          <p:nvPr/>
        </p:nvPicPr>
        <p:blipFill>
          <a:blip r:embed="rId2" cstate="print"/>
          <a:srcRect/>
          <a:stretch>
            <a:fillRect/>
          </a:stretch>
        </p:blipFill>
        <p:spPr bwMode="auto">
          <a:xfrm>
            <a:off x="5292165" y="916187"/>
            <a:ext cx="3715312" cy="1960363"/>
          </a:xfrm>
          <a:prstGeom prst="rect">
            <a:avLst/>
          </a:prstGeom>
          <a:noFill/>
          <a:ln w="9525">
            <a:noFill/>
            <a:miter lim="800000"/>
            <a:headEnd/>
            <a:tailEnd/>
          </a:ln>
        </p:spPr>
      </p:pic>
      <p:sp>
        <p:nvSpPr>
          <p:cNvPr id="5" name="矩形 4"/>
          <p:cNvSpPr/>
          <p:nvPr/>
        </p:nvSpPr>
        <p:spPr>
          <a:xfrm>
            <a:off x="533401" y="3045420"/>
            <a:ext cx="8534400" cy="1733808"/>
          </a:xfrm>
          <a:prstGeom prst="rect">
            <a:avLst/>
          </a:prstGeom>
        </p:spPr>
        <p:txBody>
          <a:bodyPr wrap="square">
            <a:spAutoFit/>
          </a:bodyPr>
          <a:lstStyle/>
          <a:p>
            <a:pPr>
              <a:lnSpc>
                <a:spcPts val="1600"/>
              </a:lnSpc>
              <a:buFont typeface="Wingdings" pitchFamily="2" charset="2"/>
              <a:buNone/>
            </a:pP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&lt;body&gt;</a:t>
            </a:r>
          </a:p>
          <a:p>
            <a:pPr>
              <a:lnSpc>
                <a:spcPts val="1600"/>
              </a:lnSpc>
              <a:buFont typeface="Wingdings" pitchFamily="2" charset="2"/>
              <a:buNone/>
            </a:pPr>
            <a:r>
              <a:rPr lang="zh-CN" altLang="en-US" sz="1400" b="0" dirty="0">
                <a:latin typeface="微软雅黑" panose="020B0503020204020204" pitchFamily="34" charset="-122"/>
                <a:ea typeface="微软雅黑" panose="020B0503020204020204" pitchFamily="34" charset="-122"/>
                <a:cs typeface="Verdana" panose="020B0604030504040204" pitchFamily="34" charset="0"/>
              </a:rPr>
              <a:t>   这是 </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body </a:t>
            </a:r>
            <a:r>
              <a:rPr lang="zh-CN" altLang="en-US" sz="1400" b="0" dirty="0">
                <a:latin typeface="微软雅黑" panose="020B0503020204020204" pitchFamily="34" charset="-122"/>
                <a:ea typeface="微软雅黑" panose="020B0503020204020204" pitchFamily="34" charset="-122"/>
                <a:cs typeface="Verdana" panose="020B0604030504040204" pitchFamily="34" charset="0"/>
              </a:rPr>
              <a:t>的文本内容。</a:t>
            </a:r>
          </a:p>
          <a:p>
            <a:pPr>
              <a:lnSpc>
                <a:spcPts val="1600"/>
              </a:lnSpc>
              <a:buFont typeface="Wingdings" pitchFamily="2" charset="2"/>
              <a:buNone/>
            </a:pP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   &lt;p&gt;</a:t>
            </a:r>
            <a:r>
              <a:rPr lang="zh-CN" altLang="en-US" sz="1400" b="0" dirty="0">
                <a:latin typeface="微软雅黑" panose="020B0503020204020204" pitchFamily="34" charset="-122"/>
                <a:ea typeface="微软雅黑" panose="020B0503020204020204" pitchFamily="34" charset="-122"/>
                <a:cs typeface="Verdana" panose="020B0604030504040204" pitchFamily="34" charset="0"/>
              </a:rPr>
              <a:t>第一段 子标记</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p</a:t>
            </a:r>
            <a:r>
              <a:rPr lang="zh-CN" altLang="en-US" sz="1400" b="0" dirty="0">
                <a:latin typeface="微软雅黑" panose="020B0503020204020204" pitchFamily="34" charset="-122"/>
                <a:ea typeface="微软雅黑" panose="020B0503020204020204" pitchFamily="34" charset="-122"/>
                <a:cs typeface="Verdana" panose="020B0604030504040204" pitchFamily="34" charset="0"/>
              </a:rPr>
              <a:t>继承了父标记</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body</a:t>
            </a:r>
            <a:r>
              <a:rPr lang="zh-CN" altLang="en-US" sz="1400" b="0" dirty="0">
                <a:latin typeface="微软雅黑" panose="020B0503020204020204" pitchFamily="34" charset="-122"/>
                <a:ea typeface="微软雅黑" panose="020B0503020204020204" pitchFamily="34" charset="-122"/>
                <a:cs typeface="Verdana" panose="020B0604030504040204" pitchFamily="34" charset="0"/>
              </a:rPr>
              <a:t>的样式。</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&lt;/p&gt;</a:t>
            </a:r>
          </a:p>
          <a:p>
            <a:pPr>
              <a:lnSpc>
                <a:spcPts val="1600"/>
              </a:lnSpc>
              <a:buFont typeface="Wingdings" pitchFamily="2" charset="2"/>
              <a:buNone/>
            </a:pP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   &lt;p class="c1"&gt;</a:t>
            </a:r>
            <a:r>
              <a:rPr lang="zh-CN" altLang="en-US" sz="1400" b="0" dirty="0">
                <a:latin typeface="微软雅黑" panose="020B0503020204020204" pitchFamily="34" charset="-122"/>
                <a:ea typeface="微软雅黑" panose="020B0503020204020204" pitchFamily="34" charset="-122"/>
                <a:cs typeface="Verdana" panose="020B0604030504040204" pitchFamily="34" charset="0"/>
              </a:rPr>
              <a:t>第二、三、四段都设置了 </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class="c1"</a:t>
            </a:r>
            <a:r>
              <a:rPr lang="zh-CN" altLang="en-US" sz="1400" b="0" dirty="0">
                <a:latin typeface="微软雅黑" panose="020B0503020204020204" pitchFamily="34" charset="-122"/>
                <a:ea typeface="微软雅黑" panose="020B0503020204020204" pitchFamily="34" charset="-122"/>
                <a:cs typeface="Verdana" panose="020B0604030504040204" pitchFamily="34" charset="0"/>
              </a:rPr>
              <a:t>。</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&lt;/p&gt;</a:t>
            </a:r>
          </a:p>
          <a:p>
            <a:pPr>
              <a:lnSpc>
                <a:spcPts val="1600"/>
              </a:lnSpc>
              <a:buFont typeface="Wingdings" pitchFamily="2" charset="2"/>
              <a:buNone/>
            </a:pP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   &lt;p class="c1" id="p1"&gt;</a:t>
            </a:r>
            <a:r>
              <a:rPr lang="zh-CN" altLang="en-US" sz="1400" b="0" dirty="0">
                <a:latin typeface="微软雅黑" panose="020B0503020204020204" pitchFamily="34" charset="-122"/>
                <a:ea typeface="微软雅黑" panose="020B0503020204020204" pitchFamily="34" charset="-122"/>
                <a:cs typeface="Verdana" panose="020B0604030504040204" pitchFamily="34" charset="0"/>
              </a:rPr>
              <a:t>第三段设置了 </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id="p1"</a:t>
            </a:r>
            <a:r>
              <a:rPr lang="zh-CN" altLang="en-US" sz="1400" b="0" dirty="0">
                <a:latin typeface="微软雅黑" panose="020B0503020204020204" pitchFamily="34" charset="-122"/>
                <a:ea typeface="微软雅黑" panose="020B0503020204020204" pitchFamily="34" charset="-122"/>
                <a:cs typeface="Verdana" panose="020B0604030504040204" pitchFamily="34" charset="0"/>
              </a:rPr>
              <a:t>。</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&lt;/p&gt;</a:t>
            </a:r>
          </a:p>
          <a:p>
            <a:pPr>
              <a:lnSpc>
                <a:spcPts val="1600"/>
              </a:lnSpc>
              <a:buFont typeface="Wingdings" pitchFamily="2" charset="2"/>
              <a:buNone/>
            </a:pP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   &lt;p class="c1" id="p2" style="</a:t>
            </a:r>
            <a:r>
              <a:rPr lang="en-US" altLang="zh-CN" sz="1400" b="0" dirty="0" err="1">
                <a:latin typeface="微软雅黑" panose="020B0503020204020204" pitchFamily="34" charset="-122"/>
                <a:ea typeface="微软雅黑" panose="020B0503020204020204" pitchFamily="34" charset="-122"/>
                <a:cs typeface="Verdana" panose="020B0604030504040204" pitchFamily="34" charset="0"/>
              </a:rPr>
              <a:t>font-family:'Arial</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 Black';</a:t>
            </a:r>
            <a:r>
              <a:rPr lang="en-US" altLang="zh-CN" sz="1400" b="0" dirty="0" err="1">
                <a:latin typeface="微软雅黑" panose="020B0503020204020204" pitchFamily="34" charset="-122"/>
                <a:ea typeface="微软雅黑" panose="020B0503020204020204" pitchFamily="34" charset="-122"/>
                <a:cs typeface="Verdana" panose="020B0604030504040204" pitchFamily="34" charset="0"/>
              </a:rPr>
              <a:t>color:red</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;"&gt;</a:t>
            </a:r>
            <a:r>
              <a:rPr lang="zh-CN" altLang="en-US" sz="1400" b="0" dirty="0">
                <a:latin typeface="微软雅黑" panose="020B0503020204020204" pitchFamily="34" charset="-122"/>
                <a:ea typeface="微软雅黑" panose="020B0503020204020204" pitchFamily="34" charset="-122"/>
                <a:cs typeface="Verdana" panose="020B0604030504040204" pitchFamily="34" charset="0"/>
              </a:rPr>
              <a:t>行内样式 </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style="font-family:</a:t>
            </a:r>
          </a:p>
          <a:p>
            <a:pPr>
              <a:lnSpc>
                <a:spcPts val="1600"/>
              </a:lnSpc>
              <a:buFont typeface="Wingdings" pitchFamily="2" charset="2"/>
              <a:buNone/>
            </a:pP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    'Arial Black'; </a:t>
            </a:r>
            <a:r>
              <a:rPr lang="en-US" altLang="zh-CN" sz="1400" b="0" dirty="0" err="1">
                <a:latin typeface="微软雅黑" panose="020B0503020204020204" pitchFamily="34" charset="-122"/>
                <a:ea typeface="微软雅黑" panose="020B0503020204020204" pitchFamily="34" charset="-122"/>
                <a:cs typeface="Verdana" panose="020B0604030504040204" pitchFamily="34" charset="0"/>
              </a:rPr>
              <a:t>color:red</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a:t>
            </a:r>
            <a:r>
              <a:rPr lang="zh-CN" altLang="en-US" sz="1400" b="0" dirty="0">
                <a:latin typeface="微软雅黑" panose="020B0503020204020204" pitchFamily="34" charset="-122"/>
                <a:ea typeface="微软雅黑" panose="020B0503020204020204" pitchFamily="34" charset="-122"/>
                <a:cs typeface="Verdana" panose="020B0604030504040204" pitchFamily="34" charset="0"/>
              </a:rPr>
              <a:t>，优先级最高。</a:t>
            </a: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&lt;/p&gt;</a:t>
            </a:r>
          </a:p>
          <a:p>
            <a:pPr>
              <a:lnSpc>
                <a:spcPts val="1600"/>
              </a:lnSpc>
              <a:buFont typeface="Wingdings" pitchFamily="2" charset="2"/>
              <a:buNone/>
            </a:pPr>
            <a:r>
              <a:rPr lang="en-US" altLang="zh-CN" sz="1400" b="0" dirty="0">
                <a:latin typeface="微软雅黑" panose="020B0503020204020204" pitchFamily="34" charset="-122"/>
                <a:ea typeface="微软雅黑" panose="020B0503020204020204" pitchFamily="34" charset="-122"/>
                <a:cs typeface="Verdana" panose="020B0604030504040204" pitchFamily="34" charset="0"/>
              </a:rPr>
              <a:t>&lt;/body&gt;&lt;/html&gt;</a:t>
            </a:r>
            <a:endParaRPr lang="zh-CN" altLang="en-US" sz="1400" b="0" dirty="0">
              <a:latin typeface="微软雅黑" panose="020B0503020204020204" pitchFamily="34" charset="-122"/>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2820614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en-US" altLang="zh-CN" dirty="0"/>
              <a:t>7.4  </a:t>
            </a:r>
            <a:r>
              <a:rPr lang="zh-CN" altLang="zh-CN" dirty="0"/>
              <a:t>综合实例</a:t>
            </a:r>
            <a:endParaRPr lang="zh-CN" altLang="en-US" dirty="0"/>
          </a:p>
        </p:txBody>
      </p:sp>
      <p:sp>
        <p:nvSpPr>
          <p:cNvPr id="2" name="矩形 1"/>
          <p:cNvSpPr/>
          <p:nvPr/>
        </p:nvSpPr>
        <p:spPr>
          <a:xfrm>
            <a:off x="533400" y="800100"/>
            <a:ext cx="8458200" cy="1589987"/>
          </a:xfrm>
          <a:prstGeom prst="rect">
            <a:avLst/>
          </a:prstGeom>
        </p:spPr>
        <p:txBody>
          <a:bodyPr wrap="square">
            <a:spAutoFit/>
          </a:bodyPr>
          <a:lstStyle/>
          <a:p>
            <a:pPr>
              <a:lnSpc>
                <a:spcPts val="3000"/>
              </a:lnSpc>
            </a:pPr>
            <a:r>
              <a:rPr lang="en-US" altLang="zh-CN" sz="1800" b="0" dirty="0">
                <a:latin typeface="微软雅黑" panose="020B0503020204020204" pitchFamily="34" charset="-122"/>
                <a:ea typeface="微软雅黑" panose="020B0503020204020204" pitchFamily="34" charset="-122"/>
              </a:rPr>
              <a:t>       </a:t>
            </a:r>
            <a:r>
              <a:rPr lang="zh-CN" altLang="zh-CN" sz="1800" b="0" dirty="0">
                <a:latin typeface="微软雅黑" panose="020B0503020204020204" pitchFamily="34" charset="-122"/>
                <a:ea typeface="微软雅黑" panose="020B0503020204020204" pitchFamily="34" charset="-122"/>
              </a:rPr>
              <a:t>以“</a:t>
            </a:r>
            <a:r>
              <a:rPr lang="en-US" altLang="zh-CN" sz="1800" b="0" dirty="0" err="1">
                <a:latin typeface="微软雅黑" panose="020B0503020204020204" pitchFamily="34" charset="-122"/>
                <a:ea typeface="微软雅黑" panose="020B0503020204020204" pitchFamily="34" charset="-122"/>
              </a:rPr>
              <a:t>Hoverbox</a:t>
            </a:r>
            <a:r>
              <a:rPr lang="zh-CN" altLang="zh-CN" sz="1800" b="0" dirty="0">
                <a:latin typeface="微软雅黑" panose="020B0503020204020204" pitchFamily="34" charset="-122"/>
                <a:ea typeface="微软雅黑" panose="020B0503020204020204" pitchFamily="34" charset="-122"/>
              </a:rPr>
              <a:t>图像画廊”（</a:t>
            </a:r>
            <a:r>
              <a:rPr lang="en-US" altLang="zh-CN" sz="1800" b="0" dirty="0" err="1">
                <a:latin typeface="微软雅黑" panose="020B0503020204020204" pitchFamily="34" charset="-122"/>
                <a:ea typeface="微软雅黑" panose="020B0503020204020204" pitchFamily="34" charset="-122"/>
              </a:rPr>
              <a:t>Hoverbox</a:t>
            </a:r>
            <a:r>
              <a:rPr lang="en-US" altLang="zh-CN" sz="1800" b="0" dirty="0">
                <a:latin typeface="微软雅黑" panose="020B0503020204020204" pitchFamily="34" charset="-122"/>
                <a:ea typeface="微软雅黑" panose="020B0503020204020204" pitchFamily="34" charset="-122"/>
              </a:rPr>
              <a:t> Image Gallery</a:t>
            </a:r>
            <a:r>
              <a:rPr lang="zh-CN" altLang="zh-CN" sz="1800" b="0" dirty="0">
                <a:latin typeface="微软雅黑" panose="020B0503020204020204" pitchFamily="34" charset="-122"/>
                <a:ea typeface="微软雅黑" panose="020B0503020204020204" pitchFamily="34" charset="-122"/>
              </a:rPr>
              <a:t>）为例，利用链入外部样式表</a:t>
            </a:r>
            <a:r>
              <a:rPr lang="en-US" altLang="zh-CN" sz="1800" b="0" dirty="0">
                <a:latin typeface="微软雅黑" panose="020B0503020204020204" pitchFamily="34" charset="-122"/>
                <a:ea typeface="微软雅黑" panose="020B0503020204020204" pitchFamily="34" charset="-122"/>
              </a:rPr>
              <a:t>hoverbox.css</a:t>
            </a:r>
            <a:r>
              <a:rPr lang="zh-CN" altLang="zh-CN" sz="1800" b="0" dirty="0">
                <a:latin typeface="微软雅黑" panose="020B0503020204020204" pitchFamily="34" charset="-122"/>
                <a:ea typeface="微软雅黑" panose="020B0503020204020204" pitchFamily="34" charset="-122"/>
              </a:rPr>
              <a:t>控制以无序列表方式排列的</a:t>
            </a:r>
            <a:r>
              <a:rPr lang="en-US" altLang="zh-CN" sz="1800" b="0" dirty="0">
                <a:latin typeface="微软雅黑" panose="020B0503020204020204" pitchFamily="34" charset="-122"/>
                <a:ea typeface="微软雅黑" panose="020B0503020204020204" pitchFamily="34" charset="-122"/>
              </a:rPr>
              <a:t>5</a:t>
            </a:r>
            <a:r>
              <a:rPr lang="zh-CN" altLang="zh-CN" sz="1800" b="0" dirty="0">
                <a:latin typeface="微软雅黑" panose="020B0503020204020204" pitchFamily="34" charset="-122"/>
                <a:ea typeface="微软雅黑" panose="020B0503020204020204" pitchFamily="34" charset="-122"/>
              </a:rPr>
              <a:t>行×</a:t>
            </a:r>
            <a:r>
              <a:rPr lang="en-US" altLang="zh-CN" sz="1800" b="0" dirty="0">
                <a:latin typeface="微软雅黑" panose="020B0503020204020204" pitchFamily="34" charset="-122"/>
                <a:ea typeface="微软雅黑" panose="020B0503020204020204" pitchFamily="34" charset="-122"/>
              </a:rPr>
              <a:t>4</a:t>
            </a:r>
            <a:r>
              <a:rPr lang="zh-CN" altLang="zh-CN" sz="1800" b="0" dirty="0">
                <a:latin typeface="微软雅黑" panose="020B0503020204020204" pitchFamily="34" charset="-122"/>
                <a:ea typeface="微软雅黑" panose="020B0503020204020204" pitchFamily="34" charset="-122"/>
              </a:rPr>
              <a:t>列共</a:t>
            </a:r>
            <a:r>
              <a:rPr lang="en-US" altLang="zh-CN" sz="1800" b="0" dirty="0">
                <a:latin typeface="微软雅黑" panose="020B0503020204020204" pitchFamily="34" charset="-122"/>
                <a:ea typeface="微软雅黑" panose="020B0503020204020204" pitchFamily="34" charset="-122"/>
              </a:rPr>
              <a:t>20</a:t>
            </a:r>
            <a:r>
              <a:rPr lang="zh-CN" altLang="zh-CN" sz="1800" b="0" dirty="0">
                <a:latin typeface="微软雅黑" panose="020B0503020204020204" pitchFamily="34" charset="-122"/>
                <a:ea typeface="微软雅黑" panose="020B0503020204020204" pitchFamily="34" charset="-122"/>
              </a:rPr>
              <a:t>幅图像的样式，通过鼠标在某个图像上盘旋，实现大图像浏览。本例对原代码和样式文件进行了适当简化。</a:t>
            </a:r>
          </a:p>
        </p:txBody>
      </p:sp>
      <p:pic>
        <p:nvPicPr>
          <p:cNvPr id="22529" name="Picture 1"/>
          <p:cNvPicPr>
            <a:picLocks noChangeAspect="1" noChangeArrowheads="1"/>
          </p:cNvPicPr>
          <p:nvPr/>
        </p:nvPicPr>
        <p:blipFill>
          <a:blip r:embed="rId2" cstate="print"/>
          <a:srcRect/>
          <a:stretch>
            <a:fillRect/>
          </a:stretch>
        </p:blipFill>
        <p:spPr bwMode="auto">
          <a:xfrm>
            <a:off x="2552700" y="2190750"/>
            <a:ext cx="4038600" cy="2386066"/>
          </a:xfrm>
          <a:prstGeom prst="rect">
            <a:avLst/>
          </a:prstGeom>
          <a:noFill/>
          <a:ln w="9525">
            <a:noFill/>
            <a:miter lim="800000"/>
            <a:headEnd/>
            <a:tailEnd/>
          </a:ln>
        </p:spPr>
      </p:pic>
    </p:spTree>
    <p:extLst>
      <p:ext uri="{BB962C8B-B14F-4D97-AF65-F5344CB8AC3E}">
        <p14:creationId xmlns:p14="http://schemas.microsoft.com/office/powerpoint/2010/main" val="330799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zh-CN" dirty="0"/>
              <a:t>7.1  CSS</a:t>
            </a:r>
            <a:r>
              <a:rPr lang="zh-CN" altLang="en-US" dirty="0"/>
              <a:t>概念 </a:t>
            </a:r>
          </a:p>
        </p:txBody>
      </p:sp>
      <p:sp>
        <p:nvSpPr>
          <p:cNvPr id="16386" name="Rectangle 3"/>
          <p:cNvSpPr>
            <a:spLocks noGrp="1" noChangeArrowheads="1"/>
          </p:cNvSpPr>
          <p:nvPr>
            <p:ph idx="1"/>
          </p:nvPr>
        </p:nvSpPr>
        <p:spPr>
          <a:xfrm>
            <a:off x="626864" y="895350"/>
            <a:ext cx="8288536" cy="3875484"/>
          </a:xfrm>
        </p:spPr>
        <p:txBody>
          <a:bodyPr/>
          <a:lstStyle/>
          <a:p>
            <a:pPr marL="0" indent="0" algn="just">
              <a:lnSpc>
                <a:spcPts val="3200"/>
              </a:lnSpc>
              <a:spcBef>
                <a:spcPct val="20000"/>
              </a:spcBef>
              <a:buNone/>
            </a:pPr>
            <a:r>
              <a:rPr lang="en-US" altLang="zh-CN" sz="2000" dirty="0"/>
              <a:t>       </a:t>
            </a:r>
            <a:r>
              <a:rPr lang="zh-CN" altLang="en-US" sz="2000" dirty="0"/>
              <a:t>在网页设计过程中经常会遇到需要对网页中的同样内容进行重复的属性设置，这既浪费时间，也增加了代码冗余，还带来了后期网站改版维护困难等诸多问题，</a:t>
            </a:r>
            <a:r>
              <a:rPr lang="en-US" altLang="zh-CN" sz="2000" dirty="0"/>
              <a:t>CSS</a:t>
            </a:r>
            <a:r>
              <a:rPr lang="zh-CN" altLang="en-US" sz="2000" dirty="0"/>
              <a:t>就是为了简化页面元素修饰而诞生的。</a:t>
            </a:r>
            <a:endParaRPr lang="en-US" altLang="zh-CN" sz="2000" dirty="0"/>
          </a:p>
          <a:p>
            <a:pPr marL="0" indent="0" algn="just">
              <a:lnSpc>
                <a:spcPts val="3200"/>
              </a:lnSpc>
              <a:spcBef>
                <a:spcPct val="20000"/>
              </a:spcBef>
              <a:buNone/>
            </a:pPr>
            <a:r>
              <a:rPr lang="en-US" altLang="zh-CN" sz="2000" dirty="0"/>
              <a:t>      </a:t>
            </a:r>
            <a:r>
              <a:rPr lang="zh-CN" altLang="zh-CN" sz="2000" dirty="0"/>
              <a:t>传统</a:t>
            </a:r>
            <a:r>
              <a:rPr lang="en-US" altLang="zh-CN" sz="2000" dirty="0"/>
              <a:t>HTML</a:t>
            </a:r>
            <a:r>
              <a:rPr lang="zh-CN" altLang="zh-CN" sz="2000" dirty="0"/>
              <a:t>网页</a:t>
            </a:r>
            <a:r>
              <a:rPr lang="zh-CN" altLang="en-US" sz="2000" dirty="0"/>
              <a:t>的</a:t>
            </a:r>
            <a:r>
              <a:rPr lang="zh-CN" altLang="zh-CN" sz="2000" dirty="0"/>
              <a:t>设计往往是内容和表现混合，随着网站规模不断扩大，无论是修改网页还是维护网站都显得越来越困难。</a:t>
            </a:r>
            <a:r>
              <a:rPr lang="en-US" altLang="zh-CN" sz="2000" dirty="0"/>
              <a:t>CSS</a:t>
            </a:r>
            <a:r>
              <a:rPr lang="zh-CN" altLang="zh-CN" sz="2000" dirty="0"/>
              <a:t>的诞生为网页设计注入了新鲜血液，它提供了丰富的样式手段，对页面布局等的控制也更加精确，同时能够实现内容和表现的分离，使得网站的设计风格趋向统一、维护更加容易，并且能够被多种浏览器支持。</a:t>
            </a:r>
          </a:p>
          <a:p>
            <a:pPr marL="0" indent="0" algn="just">
              <a:spcBef>
                <a:spcPct val="20000"/>
              </a:spcBef>
            </a:pPr>
            <a:endParaRPr lang="zh-CN" altLang="en-US" dirty="0">
              <a:ea typeface="宋体"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altLang="zh-CN" dirty="0"/>
              <a:t>7.4  </a:t>
            </a:r>
            <a:r>
              <a:rPr lang="zh-CN" altLang="zh-CN" dirty="0"/>
              <a:t>综合实例</a:t>
            </a:r>
            <a:r>
              <a:rPr lang="zh-CN" altLang="en-US" dirty="0"/>
              <a:t>代码</a:t>
            </a:r>
            <a:endParaRPr lang="en-US" altLang="zh-CN" dirty="0"/>
          </a:p>
        </p:txBody>
      </p:sp>
      <p:sp>
        <p:nvSpPr>
          <p:cNvPr id="35842" name="Rectangle 3"/>
          <p:cNvSpPr>
            <a:spLocks noGrp="1" noChangeArrowheads="1"/>
          </p:cNvSpPr>
          <p:nvPr>
            <p:ph idx="1"/>
          </p:nvPr>
        </p:nvSpPr>
        <p:spPr>
          <a:xfrm>
            <a:off x="533400" y="810816"/>
            <a:ext cx="8474075" cy="3989784"/>
          </a:xfrm>
        </p:spPr>
        <p:txBody>
          <a:bodyPr/>
          <a:lstStyle/>
          <a:p>
            <a:pPr marL="0"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 edu_7_4_1.html --&gt;</a:t>
            </a:r>
          </a:p>
          <a:p>
            <a:pPr marL="0"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doctype</a:t>
            </a:r>
            <a:r>
              <a:rPr lang="en-US" altLang="zh-CN" sz="1400" dirty="0">
                <a:latin typeface="Verdana" panose="020B0604030504040204" pitchFamily="34" charset="0"/>
                <a:ea typeface="Verdana" panose="020B0604030504040204" pitchFamily="34" charset="0"/>
                <a:cs typeface="Verdana" panose="020B0604030504040204" pitchFamily="34" charset="0"/>
              </a:rPr>
              <a:t> html&gt;</a:t>
            </a:r>
          </a:p>
          <a:p>
            <a:pPr marL="0"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&lt;html </a:t>
            </a:r>
            <a:r>
              <a:rPr lang="en-US" altLang="zh-CN" sz="1400" dirty="0" err="1">
                <a:latin typeface="Verdana" panose="020B0604030504040204" pitchFamily="34" charset="0"/>
                <a:ea typeface="Verdana" panose="020B0604030504040204" pitchFamily="34" charset="0"/>
                <a:cs typeface="Verdana" panose="020B0604030504040204" pitchFamily="34" charset="0"/>
              </a:rPr>
              <a:t>lang</a:t>
            </a:r>
            <a:r>
              <a:rPr lang="en-US" altLang="zh-CN" sz="1400" dirty="0">
                <a:latin typeface="Verdana" panose="020B0604030504040204" pitchFamily="34" charset="0"/>
                <a:ea typeface="Verdana" panose="020B0604030504040204" pitchFamily="34" charset="0"/>
                <a:cs typeface="Verdana" panose="020B0604030504040204" pitchFamily="34" charset="0"/>
              </a:rPr>
              <a:t>="en"&gt;</a:t>
            </a:r>
          </a:p>
          <a:p>
            <a:pPr marL="0"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&lt;head&gt;</a:t>
            </a:r>
          </a:p>
          <a:p>
            <a:pPr marL="0"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&lt;meta charset="UTF-8"&gt;</a:t>
            </a:r>
          </a:p>
          <a:p>
            <a:pPr marL="0"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&lt;title&gt;</a:t>
            </a:r>
            <a:r>
              <a:rPr lang="en-US" altLang="zh-CN" sz="1400" dirty="0" err="1">
                <a:latin typeface="Verdana" panose="020B0604030504040204" pitchFamily="34" charset="0"/>
                <a:ea typeface="Verdana" panose="020B0604030504040204" pitchFamily="34" charset="0"/>
                <a:cs typeface="Verdana" panose="020B0604030504040204" pitchFamily="34" charset="0"/>
              </a:rPr>
              <a:t>Hoverbox</a:t>
            </a:r>
            <a:r>
              <a:rPr lang="en-US" altLang="zh-CN" sz="1400" dirty="0">
                <a:latin typeface="Verdana" panose="020B0604030504040204" pitchFamily="34" charset="0"/>
                <a:ea typeface="Verdana" panose="020B0604030504040204" pitchFamily="34" charset="0"/>
                <a:cs typeface="Verdana" panose="020B0604030504040204" pitchFamily="34" charset="0"/>
              </a:rPr>
              <a:t> Image Gallery&lt;/title&gt;</a:t>
            </a:r>
          </a:p>
          <a:p>
            <a:pPr marL="0"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&lt;link </a:t>
            </a:r>
            <a:r>
              <a:rPr lang="en-US" altLang="zh-CN" sz="1400" dirty="0" err="1">
                <a:latin typeface="Verdana" panose="020B0604030504040204" pitchFamily="34" charset="0"/>
                <a:ea typeface="Verdana" panose="020B0604030504040204" pitchFamily="34" charset="0"/>
                <a:cs typeface="Verdana" panose="020B0604030504040204" pitchFamily="34" charset="0"/>
              </a:rPr>
              <a:t>rel</a:t>
            </a:r>
            <a:r>
              <a:rPr lang="en-US" altLang="zh-CN" sz="1400" dirty="0">
                <a:latin typeface="Verdana" panose="020B0604030504040204" pitchFamily="34" charset="0"/>
                <a:ea typeface="Verdana" panose="020B0604030504040204" pitchFamily="34" charset="0"/>
                <a:cs typeface="Verdana" panose="020B0604030504040204" pitchFamily="34" charset="0"/>
              </a:rPr>
              <a:t>="</a:t>
            </a:r>
            <a:r>
              <a:rPr lang="en-US" altLang="zh-CN" sz="1400" dirty="0" err="1">
                <a:latin typeface="Verdana" panose="020B0604030504040204" pitchFamily="34" charset="0"/>
                <a:ea typeface="Verdana" panose="020B0604030504040204" pitchFamily="34" charset="0"/>
                <a:cs typeface="Verdana" panose="020B0604030504040204" pitchFamily="34" charset="0"/>
              </a:rPr>
              <a:t>stylesheet</a:t>
            </a: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err="1">
                <a:latin typeface="Verdana" panose="020B0604030504040204" pitchFamily="34" charset="0"/>
                <a:ea typeface="Verdana" panose="020B0604030504040204" pitchFamily="34" charset="0"/>
                <a:cs typeface="Verdana" panose="020B0604030504040204" pitchFamily="34" charset="0"/>
              </a:rPr>
              <a:t>href</a:t>
            </a:r>
            <a:r>
              <a:rPr lang="en-US" altLang="zh-CN" sz="1400" dirty="0">
                <a:latin typeface="Verdana" panose="020B0604030504040204" pitchFamily="34" charset="0"/>
                <a:ea typeface="Verdana" panose="020B0604030504040204" pitchFamily="34" charset="0"/>
                <a:cs typeface="Verdana" panose="020B0604030504040204" pitchFamily="34" charset="0"/>
              </a:rPr>
              <a:t>='hoverbox.css' type="text/</a:t>
            </a:r>
            <a:r>
              <a:rPr lang="en-US" altLang="zh-CN" sz="1400" dirty="0" err="1">
                <a:latin typeface="Verdana" panose="020B0604030504040204" pitchFamily="34" charset="0"/>
                <a:ea typeface="Verdana" panose="020B0604030504040204" pitchFamily="34" charset="0"/>
                <a:cs typeface="Verdana" panose="020B0604030504040204" pitchFamily="34" charset="0"/>
              </a:rPr>
              <a:t>css</a:t>
            </a:r>
            <a:r>
              <a:rPr lang="en-US" altLang="zh-CN" sz="1400" dirty="0">
                <a:latin typeface="Verdana" panose="020B0604030504040204" pitchFamily="34" charset="0"/>
                <a:ea typeface="Verdana" panose="020B0604030504040204" pitchFamily="34" charset="0"/>
                <a:cs typeface="Verdana" panose="020B0604030504040204" pitchFamily="34" charset="0"/>
              </a:rPr>
              <a:t>"  /&gt;</a:t>
            </a:r>
          </a:p>
          <a:p>
            <a:pPr marL="0"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&lt;/head&gt;</a:t>
            </a:r>
          </a:p>
          <a:p>
            <a:pPr marL="0"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&lt;body&gt;</a:t>
            </a:r>
          </a:p>
          <a:p>
            <a:pPr marL="0"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&lt;div id="" class=""&gt;</a:t>
            </a:r>
          </a:p>
          <a:p>
            <a:pPr marL="0"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&lt;h1&gt;</a:t>
            </a:r>
            <a:r>
              <a:rPr lang="zh-CN" altLang="en-US" sz="1400" dirty="0">
                <a:latin typeface="Verdana" panose="020B0604030504040204" pitchFamily="34" charset="0"/>
                <a:ea typeface="宋体" charset="-122"/>
                <a:cs typeface="Verdana" panose="020B0604030504040204" pitchFamily="34" charset="0"/>
              </a:rPr>
              <a:t>鼠标经过图片显示大图</a:t>
            </a:r>
            <a:r>
              <a:rPr lang="en-US" altLang="zh-CN" sz="1400" dirty="0">
                <a:latin typeface="Verdana" panose="020B0604030504040204" pitchFamily="34" charset="0"/>
                <a:ea typeface="Verdana" panose="020B0604030504040204" pitchFamily="34" charset="0"/>
                <a:cs typeface="Verdana" panose="020B0604030504040204" pitchFamily="34" charset="0"/>
              </a:rPr>
              <a:t>(</a:t>
            </a:r>
            <a:r>
              <a:rPr lang="en-US" altLang="zh-CN" sz="1400" dirty="0" err="1">
                <a:latin typeface="Verdana" panose="020B0604030504040204" pitchFamily="34" charset="0"/>
                <a:ea typeface="Verdana" panose="020B0604030504040204" pitchFamily="34" charset="0"/>
                <a:cs typeface="Verdana" panose="020B0604030504040204" pitchFamily="34" charset="0"/>
              </a:rPr>
              <a:t>Hoverbox</a:t>
            </a:r>
            <a:r>
              <a:rPr lang="en-US" altLang="zh-CN" sz="1400" dirty="0">
                <a:latin typeface="Verdana" panose="020B0604030504040204" pitchFamily="34" charset="0"/>
                <a:ea typeface="Verdana" panose="020B0604030504040204" pitchFamily="34" charset="0"/>
                <a:cs typeface="Verdana" panose="020B0604030504040204" pitchFamily="34" charset="0"/>
              </a:rPr>
              <a:t> Image Gallery)&lt;/h1&gt;</a:t>
            </a:r>
          </a:p>
          <a:p>
            <a:pPr marL="0"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ul</a:t>
            </a:r>
            <a:r>
              <a:rPr lang="en-US" altLang="zh-CN" sz="1400" dirty="0">
                <a:latin typeface="Verdana" panose="020B0604030504040204" pitchFamily="34" charset="0"/>
                <a:ea typeface="Verdana" panose="020B0604030504040204" pitchFamily="34" charset="0"/>
                <a:cs typeface="Verdana" panose="020B0604030504040204" pitchFamily="34" charset="0"/>
              </a:rPr>
              <a:t> class="</a:t>
            </a:r>
            <a:r>
              <a:rPr lang="en-US" altLang="zh-CN" sz="1400" dirty="0" err="1">
                <a:latin typeface="Verdana" panose="020B0604030504040204" pitchFamily="34" charset="0"/>
                <a:ea typeface="Verdana" panose="020B0604030504040204" pitchFamily="34" charset="0"/>
                <a:cs typeface="Verdana" panose="020B0604030504040204" pitchFamily="34" charset="0"/>
              </a:rPr>
              <a:t>hoverbox</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marL="360363"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&gt;&lt;a </a:t>
            </a:r>
            <a:r>
              <a:rPr lang="en-US" altLang="zh-CN" sz="1400" dirty="0" err="1">
                <a:latin typeface="Verdana" panose="020B0604030504040204" pitchFamily="34" charset="0"/>
                <a:ea typeface="Verdana" panose="020B0604030504040204" pitchFamily="34" charset="0"/>
                <a:cs typeface="Verdana" panose="020B0604030504040204" pitchFamily="34" charset="0"/>
              </a:rPr>
              <a:t>href</a:t>
            </a:r>
            <a:r>
              <a:rPr lang="en-US" altLang="zh-CN" sz="1400" dirty="0">
                <a:latin typeface="Verdana" panose="020B0604030504040204" pitchFamily="34" charset="0"/>
                <a:ea typeface="Verdana" panose="020B0604030504040204" pitchFamily="34" charset="0"/>
                <a:cs typeface="Verdana" panose="020B0604030504040204" pitchFamily="34" charset="0"/>
              </a:rPr>
              <a:t>="#"&gt;&lt;img src="img/photo01.jpg" alt="description" class="preview" /&gt;&lt;img src="img/photo01.jpg" alt="description" /&gt;&lt;/a&gt;&lt;/li&gt;</a:t>
            </a:r>
          </a:p>
          <a:p>
            <a:pPr marL="360363"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&gt;&lt;a </a:t>
            </a:r>
            <a:r>
              <a:rPr lang="en-US" altLang="zh-CN" sz="1400" dirty="0" err="1">
                <a:latin typeface="Verdana" panose="020B0604030504040204" pitchFamily="34" charset="0"/>
                <a:ea typeface="Verdana" panose="020B0604030504040204" pitchFamily="34" charset="0"/>
                <a:cs typeface="Verdana" panose="020B0604030504040204" pitchFamily="34" charset="0"/>
              </a:rPr>
              <a:t>href</a:t>
            </a:r>
            <a:r>
              <a:rPr lang="en-US" altLang="zh-CN" sz="1400" dirty="0">
                <a:latin typeface="Verdana" panose="020B0604030504040204" pitchFamily="34" charset="0"/>
                <a:ea typeface="Verdana" panose="020B0604030504040204" pitchFamily="34" charset="0"/>
                <a:cs typeface="Verdana" panose="020B0604030504040204" pitchFamily="34" charset="0"/>
              </a:rPr>
              <a:t>="#"&gt;&lt;img src="img/photo02.jpg" alt="description" class="preview" /&gt;&lt;img src="img/photo02.jpg" alt="description" /&gt;&lt;/a&gt;&lt;/li&gt;</a:t>
            </a:r>
          </a:p>
          <a:p>
            <a:pPr marL="360363"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&gt;&lt;a </a:t>
            </a:r>
            <a:r>
              <a:rPr lang="en-US" altLang="zh-CN" sz="1400" dirty="0" err="1">
                <a:latin typeface="Verdana" panose="020B0604030504040204" pitchFamily="34" charset="0"/>
                <a:ea typeface="Verdana" panose="020B0604030504040204" pitchFamily="34" charset="0"/>
                <a:cs typeface="Verdana" panose="020B0604030504040204" pitchFamily="34" charset="0"/>
              </a:rPr>
              <a:t>href</a:t>
            </a:r>
            <a:r>
              <a:rPr lang="en-US" altLang="zh-CN" sz="1400" dirty="0">
                <a:latin typeface="Verdana" panose="020B0604030504040204" pitchFamily="34" charset="0"/>
                <a:ea typeface="Verdana" panose="020B0604030504040204" pitchFamily="34" charset="0"/>
                <a:cs typeface="Verdana" panose="020B0604030504040204" pitchFamily="34" charset="0"/>
              </a:rPr>
              <a:t>="#"&gt;&lt;img src="img/photo03.jpg" alt="description" class="preview" /&gt;&lt;img src="img/photo03.jpg" alt="description" /&gt;&lt;/a&gt;&lt;/li&gt;</a:t>
            </a:r>
          </a:p>
          <a:p>
            <a:pPr marL="360363" indent="0">
              <a:lnSpc>
                <a:spcPts val="14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&gt;&lt;a </a:t>
            </a:r>
            <a:r>
              <a:rPr lang="en-US" altLang="zh-CN" sz="1400" dirty="0" err="1">
                <a:latin typeface="Verdana" panose="020B0604030504040204" pitchFamily="34" charset="0"/>
                <a:ea typeface="Verdana" panose="020B0604030504040204" pitchFamily="34" charset="0"/>
                <a:cs typeface="Verdana" panose="020B0604030504040204" pitchFamily="34" charset="0"/>
              </a:rPr>
              <a:t>href</a:t>
            </a:r>
            <a:r>
              <a:rPr lang="en-US" altLang="zh-CN" sz="1400" dirty="0">
                <a:latin typeface="Verdana" panose="020B0604030504040204" pitchFamily="34" charset="0"/>
                <a:ea typeface="Verdana" panose="020B0604030504040204" pitchFamily="34" charset="0"/>
                <a:cs typeface="Verdana" panose="020B0604030504040204" pitchFamily="34" charset="0"/>
              </a:rPr>
              <a:t>="#"&gt;&lt;img src="img/photo04.jpg" alt="description" class="preview" /&gt;&lt;img src="img/photo04.jpg" alt="description" /&gt;&lt;/a&gt;&lt;/li&gt;</a:t>
            </a:r>
          </a:p>
        </p:txBody>
      </p:sp>
    </p:spTree>
    <p:extLst>
      <p:ext uri="{BB962C8B-B14F-4D97-AF65-F5344CB8AC3E}">
        <p14:creationId xmlns:p14="http://schemas.microsoft.com/office/powerpoint/2010/main" val="2546277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altLang="zh-CN" dirty="0"/>
              <a:t>7.4  </a:t>
            </a:r>
            <a:r>
              <a:rPr lang="zh-CN" altLang="zh-CN" dirty="0"/>
              <a:t>综合实例</a:t>
            </a:r>
            <a:r>
              <a:rPr lang="zh-CN" altLang="en-US" dirty="0"/>
              <a:t>代码</a:t>
            </a:r>
            <a:endParaRPr lang="en-US" altLang="zh-CN" dirty="0"/>
          </a:p>
        </p:txBody>
      </p:sp>
      <p:sp>
        <p:nvSpPr>
          <p:cNvPr id="35842" name="Rectangle 3"/>
          <p:cNvSpPr>
            <a:spLocks noGrp="1" noChangeArrowheads="1"/>
          </p:cNvSpPr>
          <p:nvPr>
            <p:ph idx="1"/>
          </p:nvPr>
        </p:nvSpPr>
        <p:spPr>
          <a:xfrm>
            <a:off x="533400" y="810816"/>
            <a:ext cx="8474075" cy="3875484"/>
          </a:xfrm>
        </p:spPr>
        <p:txBody>
          <a:bodyPr/>
          <a:lstStyle/>
          <a:p>
            <a:pPr marL="0" indent="269875">
              <a:lnSpc>
                <a:spcPts val="15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&gt;&lt;a </a:t>
            </a:r>
            <a:r>
              <a:rPr lang="en-US" altLang="zh-CN" sz="1400" dirty="0" err="1">
                <a:latin typeface="Verdana" panose="020B0604030504040204" pitchFamily="34" charset="0"/>
                <a:ea typeface="Verdana" panose="020B0604030504040204" pitchFamily="34" charset="0"/>
                <a:cs typeface="Verdana" panose="020B0604030504040204" pitchFamily="34" charset="0"/>
              </a:rPr>
              <a:t>href</a:t>
            </a:r>
            <a:r>
              <a:rPr lang="en-US" altLang="zh-CN" sz="1400" dirty="0">
                <a:latin typeface="Verdana" panose="020B0604030504040204" pitchFamily="34" charset="0"/>
                <a:ea typeface="Verdana" panose="020B0604030504040204" pitchFamily="34" charset="0"/>
                <a:cs typeface="Verdana" panose="020B0604030504040204" pitchFamily="34" charset="0"/>
              </a:rPr>
              <a:t>="#"&gt;&lt;img src="img/photo05.jpg" alt="description" class="preview" /&gt;&lt;img src="img/photo05.jpg" alt="description" /&gt;&lt;/a&gt;&lt;/li&gt;</a:t>
            </a:r>
          </a:p>
          <a:p>
            <a:pPr marL="0" indent="269875">
              <a:lnSpc>
                <a:spcPts val="15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&gt;&lt;a </a:t>
            </a:r>
            <a:r>
              <a:rPr lang="en-US" altLang="zh-CN" sz="1400" dirty="0" err="1">
                <a:latin typeface="Verdana" panose="020B0604030504040204" pitchFamily="34" charset="0"/>
                <a:ea typeface="Verdana" panose="020B0604030504040204" pitchFamily="34" charset="0"/>
                <a:cs typeface="Verdana" panose="020B0604030504040204" pitchFamily="34" charset="0"/>
              </a:rPr>
              <a:t>href</a:t>
            </a:r>
            <a:r>
              <a:rPr lang="en-US" altLang="zh-CN" sz="1400" dirty="0">
                <a:latin typeface="Verdana" panose="020B0604030504040204" pitchFamily="34" charset="0"/>
                <a:ea typeface="Verdana" panose="020B0604030504040204" pitchFamily="34" charset="0"/>
                <a:cs typeface="Verdana" panose="020B0604030504040204" pitchFamily="34" charset="0"/>
              </a:rPr>
              <a:t>="#"&gt;&lt;img src="img/photo06.jpg" alt="description" class="preview" /&gt;&lt;img src="img/photo06.jpg" alt="description" /&gt;&lt;/a&gt;&lt;/li&gt;</a:t>
            </a:r>
          </a:p>
          <a:p>
            <a:pPr marL="0" indent="269875">
              <a:lnSpc>
                <a:spcPts val="15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&gt;&lt;a </a:t>
            </a:r>
            <a:r>
              <a:rPr lang="en-US" altLang="zh-CN" sz="1400" dirty="0" err="1">
                <a:latin typeface="Verdana" panose="020B0604030504040204" pitchFamily="34" charset="0"/>
                <a:ea typeface="Verdana" panose="020B0604030504040204" pitchFamily="34" charset="0"/>
                <a:cs typeface="Verdana" panose="020B0604030504040204" pitchFamily="34" charset="0"/>
              </a:rPr>
              <a:t>href</a:t>
            </a:r>
            <a:r>
              <a:rPr lang="en-US" altLang="zh-CN" sz="1400" dirty="0">
                <a:latin typeface="Verdana" panose="020B0604030504040204" pitchFamily="34" charset="0"/>
                <a:ea typeface="Verdana" panose="020B0604030504040204" pitchFamily="34" charset="0"/>
                <a:cs typeface="Verdana" panose="020B0604030504040204" pitchFamily="34" charset="0"/>
              </a:rPr>
              <a:t>="#"&gt;&lt;img src="img/photo07.jpg" alt="description" class="preview" /&gt;&lt;img src="img/photo07.jpg" alt="description" /&gt;&lt;/a&gt;&lt;/li&gt;</a:t>
            </a:r>
          </a:p>
          <a:p>
            <a:pPr marL="0" indent="269875">
              <a:lnSpc>
                <a:spcPts val="15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&lt;li&gt;&lt;a </a:t>
            </a:r>
            <a:r>
              <a:rPr lang="en-US" altLang="zh-CN" sz="1400" dirty="0" err="1">
                <a:latin typeface="Verdana" panose="020B0604030504040204" pitchFamily="34" charset="0"/>
                <a:ea typeface="Verdana" panose="020B0604030504040204" pitchFamily="34" charset="0"/>
                <a:cs typeface="Verdana" panose="020B0604030504040204" pitchFamily="34" charset="0"/>
              </a:rPr>
              <a:t>href</a:t>
            </a:r>
            <a:r>
              <a:rPr lang="en-US" altLang="zh-CN" sz="1400" dirty="0">
                <a:latin typeface="Verdana" panose="020B0604030504040204" pitchFamily="34" charset="0"/>
                <a:ea typeface="Verdana" panose="020B0604030504040204" pitchFamily="34" charset="0"/>
                <a:cs typeface="Verdana" panose="020B0604030504040204" pitchFamily="34" charset="0"/>
              </a:rPr>
              <a:t>="#"&gt;&lt;img src="img/photo08.jpg" alt="description" class="preview" /&gt;&lt;img src="img/photo08.jpg" alt="description" /&gt;&lt;/a&gt;&lt;/li&gt;</a:t>
            </a:r>
          </a:p>
          <a:p>
            <a:pPr marL="0" indent="269875">
              <a:lnSpc>
                <a:spcPts val="15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&gt;&lt;a </a:t>
            </a:r>
            <a:r>
              <a:rPr lang="en-US" altLang="zh-CN" sz="1400" dirty="0" err="1">
                <a:latin typeface="Verdana" panose="020B0604030504040204" pitchFamily="34" charset="0"/>
                <a:ea typeface="Verdana" panose="020B0604030504040204" pitchFamily="34" charset="0"/>
                <a:cs typeface="Verdana" panose="020B0604030504040204" pitchFamily="34" charset="0"/>
              </a:rPr>
              <a:t>href</a:t>
            </a:r>
            <a:r>
              <a:rPr lang="en-US" altLang="zh-CN" sz="1400" dirty="0">
                <a:latin typeface="Verdana" panose="020B0604030504040204" pitchFamily="34" charset="0"/>
                <a:ea typeface="Verdana" panose="020B0604030504040204" pitchFamily="34" charset="0"/>
                <a:cs typeface="Verdana" panose="020B0604030504040204" pitchFamily="34" charset="0"/>
              </a:rPr>
              <a:t>="#"&gt;&lt;img src="img/photo09.jpg" alt="description" class="preview" /&gt;&lt;img src="img/photo09.jpg" alt="description" /&gt;&lt;/a&gt;&lt;/li&gt;</a:t>
            </a:r>
          </a:p>
          <a:p>
            <a:pPr marL="0" indent="269875">
              <a:lnSpc>
                <a:spcPts val="15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&gt;&lt;a </a:t>
            </a:r>
            <a:r>
              <a:rPr lang="en-US" altLang="zh-CN" sz="1400" dirty="0" err="1">
                <a:latin typeface="Verdana" panose="020B0604030504040204" pitchFamily="34" charset="0"/>
                <a:ea typeface="Verdana" panose="020B0604030504040204" pitchFamily="34" charset="0"/>
                <a:cs typeface="Verdana" panose="020B0604030504040204" pitchFamily="34" charset="0"/>
              </a:rPr>
              <a:t>href</a:t>
            </a:r>
            <a:r>
              <a:rPr lang="en-US" altLang="zh-CN" sz="1400" dirty="0">
                <a:latin typeface="Verdana" panose="020B0604030504040204" pitchFamily="34" charset="0"/>
                <a:ea typeface="Verdana" panose="020B0604030504040204" pitchFamily="34" charset="0"/>
                <a:cs typeface="Verdana" panose="020B0604030504040204" pitchFamily="34" charset="0"/>
              </a:rPr>
              <a:t>="#"&gt;&lt;img src="img/photo10.jpg" alt="description" class="preview" /&gt;&lt;img src="img/photo10.jpg" alt="description" /&gt;&lt;/a&gt;&lt;/li&gt;</a:t>
            </a:r>
          </a:p>
          <a:p>
            <a:pPr marL="0" indent="0">
              <a:lnSpc>
                <a:spcPts val="15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ul</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marL="0" indent="0">
              <a:lnSpc>
                <a:spcPts val="15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&lt;/div&gt;</a:t>
            </a:r>
          </a:p>
          <a:p>
            <a:pPr marL="0" indent="0">
              <a:lnSpc>
                <a:spcPts val="15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&lt;/body&gt;</a:t>
            </a:r>
          </a:p>
          <a:p>
            <a:pPr marL="0" indent="0">
              <a:lnSpc>
                <a:spcPts val="1500"/>
              </a:lnSpc>
              <a:spcBef>
                <a:spcPct val="0"/>
              </a:spcBef>
              <a:spcAft>
                <a:spcPct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&lt;/html&gt;</a:t>
            </a:r>
            <a:endParaRPr lang="zh-CN" altLang="en-US" sz="1400" dirty="0">
              <a:latin typeface="Verdana" panose="020B0604030504040204" pitchFamily="34" charset="0"/>
              <a:ea typeface="宋体" charset="-122"/>
              <a:cs typeface="Verdana" panose="020B0604030504040204" pitchFamily="34" charset="0"/>
            </a:endParaRPr>
          </a:p>
        </p:txBody>
      </p:sp>
    </p:spTree>
    <p:extLst>
      <p:ext uri="{BB962C8B-B14F-4D97-AF65-F5344CB8AC3E}">
        <p14:creationId xmlns:p14="http://schemas.microsoft.com/office/powerpoint/2010/main" val="1351845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a:xfrm>
            <a:off x="685800" y="819150"/>
            <a:ext cx="8305800" cy="3810000"/>
          </a:xfrm>
        </p:spPr>
        <p:txBody>
          <a:bodyPr/>
          <a:lstStyle/>
          <a:p>
            <a:pPr marL="0" indent="0">
              <a:lnSpc>
                <a:spcPts val="2700"/>
              </a:lnSpc>
              <a:spcBef>
                <a:spcPts val="0"/>
              </a:spcBef>
              <a:spcAft>
                <a:spcPts val="0"/>
              </a:spcAft>
              <a:buNone/>
            </a:pPr>
            <a:r>
              <a:rPr lang="en-US" altLang="zh-CN" sz="1800" dirty="0"/>
              <a:t>       CSS</a:t>
            </a:r>
            <a:r>
              <a:rPr lang="zh-CN" altLang="zh-CN" sz="1800" dirty="0"/>
              <a:t>规则由选择器和声明组成</a:t>
            </a:r>
            <a:r>
              <a:rPr lang="zh-CN" altLang="en-US" sz="1800" dirty="0"/>
              <a:t>。</a:t>
            </a:r>
            <a:r>
              <a:rPr lang="zh-CN" altLang="zh-CN" sz="1800" dirty="0"/>
              <a:t>选择器包括</a:t>
            </a:r>
            <a:r>
              <a:rPr lang="en-US" altLang="zh-CN" sz="1800" dirty="0"/>
              <a:t>id</a:t>
            </a:r>
            <a:r>
              <a:rPr lang="zh-CN" altLang="zh-CN" sz="1800" dirty="0"/>
              <a:t>选择器、类选择器、标记选择器、伪类选择器等。</a:t>
            </a:r>
          </a:p>
          <a:p>
            <a:pPr marL="0" indent="0">
              <a:lnSpc>
                <a:spcPts val="2700"/>
              </a:lnSpc>
              <a:spcBef>
                <a:spcPts val="0"/>
              </a:spcBef>
              <a:spcAft>
                <a:spcPts val="0"/>
              </a:spcAft>
              <a:buNone/>
            </a:pPr>
            <a:r>
              <a:rPr lang="en-US" altLang="zh-CN" sz="1800" dirty="0"/>
              <a:t>       CSS</a:t>
            </a:r>
            <a:r>
              <a:rPr lang="zh-CN" altLang="zh-CN" sz="1800" dirty="0"/>
              <a:t>分为内联样式表、内部样式表、链接外部样式表以及导入外部样式表，其中内联样式表是在标记内设置</a:t>
            </a:r>
            <a:r>
              <a:rPr lang="en-US" altLang="zh-CN" sz="1800" dirty="0"/>
              <a:t>style</a:t>
            </a:r>
            <a:r>
              <a:rPr lang="zh-CN" altLang="zh-CN" sz="1800" dirty="0"/>
              <a:t>属性，且仅对该标记有效；内部样式表是在页面的</a:t>
            </a:r>
            <a:r>
              <a:rPr lang="en-US" altLang="zh-CN" sz="1800" dirty="0"/>
              <a:t>head</a:t>
            </a:r>
            <a:r>
              <a:rPr lang="zh-CN" altLang="zh-CN" sz="1800" dirty="0"/>
              <a:t>标记中加入</a:t>
            </a:r>
            <a:r>
              <a:rPr lang="en-US" altLang="zh-CN" sz="1800" dirty="0"/>
              <a:t>style</a:t>
            </a:r>
            <a:r>
              <a:rPr lang="zh-CN" altLang="zh-CN" sz="1800" dirty="0"/>
              <a:t>标记，它对整个页面都有效；外部样式表是将</a:t>
            </a:r>
            <a:r>
              <a:rPr lang="en-US" altLang="zh-CN" sz="1800" dirty="0"/>
              <a:t>CSS</a:t>
            </a:r>
            <a:r>
              <a:rPr lang="zh-CN" altLang="zh-CN" sz="1800" dirty="0"/>
              <a:t>规则写在单独的文件里，文件后缀名为</a:t>
            </a:r>
            <a:r>
              <a:rPr lang="en-US" altLang="zh-CN" sz="1800" dirty="0"/>
              <a:t>.</a:t>
            </a:r>
            <a:r>
              <a:rPr lang="en-US" altLang="zh-CN" sz="1800" dirty="0" err="1"/>
              <a:t>css</a:t>
            </a:r>
            <a:r>
              <a:rPr lang="zh-CN" altLang="zh-CN" sz="1800" dirty="0"/>
              <a:t>，称为</a:t>
            </a:r>
            <a:r>
              <a:rPr lang="en-US" altLang="zh-CN" sz="1800" dirty="0"/>
              <a:t>CSS</a:t>
            </a:r>
            <a:r>
              <a:rPr lang="zh-CN" altLang="zh-CN" sz="1800" dirty="0"/>
              <a:t>文件，通过</a:t>
            </a:r>
            <a:r>
              <a:rPr lang="en-US" altLang="zh-CN" sz="1800" dirty="0"/>
              <a:t>link</a:t>
            </a:r>
            <a:r>
              <a:rPr lang="zh-CN" altLang="zh-CN" sz="1800" dirty="0"/>
              <a:t>标记或“</a:t>
            </a:r>
            <a:r>
              <a:rPr lang="en-US" altLang="zh-CN" sz="1800" dirty="0"/>
              <a:t>@import</a:t>
            </a:r>
            <a:r>
              <a:rPr lang="zh-CN" altLang="zh-CN" sz="1800" dirty="0"/>
              <a:t>”</a:t>
            </a:r>
            <a:r>
              <a:rPr lang="en-US" altLang="zh-CN" sz="1800" dirty="0"/>
              <a:t> </a:t>
            </a:r>
            <a:r>
              <a:rPr lang="zh-CN" altLang="zh-CN" sz="1800" dirty="0"/>
              <a:t>语句将独立的</a:t>
            </a:r>
            <a:r>
              <a:rPr lang="en-US" altLang="zh-CN" sz="1800" dirty="0"/>
              <a:t>CSS</a:t>
            </a:r>
            <a:r>
              <a:rPr lang="zh-CN" altLang="zh-CN" sz="1800" dirty="0"/>
              <a:t>文件引入到页面中，前者称为链接外部样式表，后者称为导入外部样式表。</a:t>
            </a:r>
          </a:p>
          <a:p>
            <a:pPr marL="0" indent="0">
              <a:lnSpc>
                <a:spcPts val="2700"/>
              </a:lnSpc>
              <a:spcBef>
                <a:spcPts val="0"/>
              </a:spcBef>
              <a:spcAft>
                <a:spcPts val="0"/>
              </a:spcAft>
              <a:buNone/>
            </a:pPr>
            <a:r>
              <a:rPr lang="en-US" altLang="zh-CN" sz="1800" dirty="0"/>
              <a:t>       CSS</a:t>
            </a:r>
            <a:r>
              <a:rPr lang="zh-CN" altLang="zh-CN" sz="1800" dirty="0"/>
              <a:t>继承性表明子标记将继承父标记的规则，</a:t>
            </a:r>
            <a:r>
              <a:rPr lang="en-US" altLang="zh-CN" sz="1800" dirty="0"/>
              <a:t>CSS</a:t>
            </a:r>
            <a:r>
              <a:rPr lang="zh-CN" altLang="zh-CN" sz="1800" dirty="0"/>
              <a:t>层叠特性约定了规则冲突的解决方案。</a:t>
            </a:r>
            <a:r>
              <a:rPr lang="en-US" altLang="zh-CN" sz="1800" dirty="0"/>
              <a:t>CSS</a:t>
            </a:r>
            <a:r>
              <a:rPr lang="zh-CN" altLang="zh-CN" sz="1800" dirty="0"/>
              <a:t>规定样式优先级从高到低为：行内样式﹥</a:t>
            </a:r>
            <a:r>
              <a:rPr lang="en-US" altLang="zh-CN" sz="1800" dirty="0"/>
              <a:t>id</a:t>
            </a:r>
            <a:r>
              <a:rPr lang="zh-CN" altLang="zh-CN" sz="1800" dirty="0"/>
              <a:t>样式﹥</a:t>
            </a:r>
            <a:r>
              <a:rPr lang="en-US" altLang="zh-CN" sz="1800" dirty="0"/>
              <a:t>class</a:t>
            </a:r>
            <a:r>
              <a:rPr lang="zh-CN" altLang="zh-CN" sz="1800" dirty="0"/>
              <a:t>样式﹥标记样式。</a:t>
            </a:r>
          </a:p>
          <a:p>
            <a:endParaRPr lang="zh-CN" altLang="en-US" dirty="0"/>
          </a:p>
        </p:txBody>
      </p:sp>
    </p:spTree>
    <p:extLst>
      <p:ext uri="{BB962C8B-B14F-4D97-AF65-F5344CB8AC3E}">
        <p14:creationId xmlns:p14="http://schemas.microsoft.com/office/powerpoint/2010/main" val="2623961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练习与实验</a:t>
            </a:r>
          </a:p>
        </p:txBody>
      </p:sp>
      <p:sp>
        <p:nvSpPr>
          <p:cNvPr id="3" name="内容占位符 2"/>
          <p:cNvSpPr>
            <a:spLocks noGrp="1"/>
          </p:cNvSpPr>
          <p:nvPr>
            <p:ph idx="1"/>
          </p:nvPr>
        </p:nvSpPr>
        <p:spPr>
          <a:xfrm>
            <a:off x="990600" y="810817"/>
            <a:ext cx="8016875" cy="3792140"/>
          </a:xfrm>
        </p:spPr>
        <p:txBody>
          <a:bodyPr/>
          <a:lstStyle/>
          <a:p>
            <a:pPr marL="0" indent="0">
              <a:buNone/>
            </a:pPr>
            <a:r>
              <a:rPr lang="zh-CN" altLang="en-US" sz="2000" dirty="0"/>
              <a:t>作业：</a:t>
            </a:r>
            <a:endParaRPr lang="en-US" altLang="zh-CN" sz="2000" dirty="0"/>
          </a:p>
          <a:p>
            <a:pPr marL="0" indent="0">
              <a:buNone/>
            </a:pPr>
            <a:r>
              <a:rPr lang="zh-CN" altLang="en-US" sz="2000" dirty="0"/>
              <a:t>完成本章练习与实验</a:t>
            </a:r>
          </a:p>
          <a:p>
            <a:endParaRPr lang="zh-CN" altLang="en-US" dirty="0"/>
          </a:p>
        </p:txBody>
      </p:sp>
    </p:spTree>
    <p:extLst>
      <p:ext uri="{BB962C8B-B14F-4D97-AF65-F5344CB8AC3E}">
        <p14:creationId xmlns:p14="http://schemas.microsoft.com/office/powerpoint/2010/main" val="42224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zh-CN" dirty="0"/>
              <a:t>7.1.1 CSS</a:t>
            </a:r>
            <a:r>
              <a:rPr lang="zh-CN" altLang="en-US" dirty="0"/>
              <a:t>的基本概念 </a:t>
            </a:r>
          </a:p>
        </p:txBody>
      </p:sp>
      <p:sp>
        <p:nvSpPr>
          <p:cNvPr id="16386" name="Rectangle 3"/>
          <p:cNvSpPr>
            <a:spLocks noGrp="1" noChangeArrowheads="1"/>
          </p:cNvSpPr>
          <p:nvPr>
            <p:ph idx="1"/>
          </p:nvPr>
        </p:nvSpPr>
        <p:spPr>
          <a:xfrm>
            <a:off x="533400" y="810816"/>
            <a:ext cx="8534401" cy="3875484"/>
          </a:xfrm>
        </p:spPr>
        <p:txBody>
          <a:bodyPr/>
          <a:lstStyle/>
          <a:p>
            <a:pPr marL="0" indent="0" algn="just">
              <a:lnSpc>
                <a:spcPts val="3200"/>
              </a:lnSpc>
              <a:spcBef>
                <a:spcPct val="20000"/>
              </a:spcBef>
              <a:buNone/>
            </a:pPr>
            <a:r>
              <a:rPr lang="en-US" altLang="zh-CN" sz="2000" dirty="0"/>
              <a:t>       CSS</a:t>
            </a:r>
            <a:r>
              <a:rPr lang="zh-CN" altLang="en-US" sz="2000" dirty="0"/>
              <a:t>（</a:t>
            </a:r>
            <a:r>
              <a:rPr lang="en-US" altLang="zh-CN" sz="2000" u="sng" dirty="0">
                <a:solidFill>
                  <a:srgbClr val="FF0000"/>
                </a:solidFill>
              </a:rPr>
              <a:t>C</a:t>
            </a:r>
            <a:r>
              <a:rPr lang="en-US" altLang="zh-CN" sz="2000" dirty="0"/>
              <a:t>ascading </a:t>
            </a:r>
            <a:r>
              <a:rPr lang="en-US" altLang="zh-CN" sz="2000" u="sng" dirty="0">
                <a:solidFill>
                  <a:srgbClr val="FF0000"/>
                </a:solidFill>
              </a:rPr>
              <a:t>S</a:t>
            </a:r>
            <a:r>
              <a:rPr lang="en-US" altLang="zh-CN" sz="2000" dirty="0"/>
              <a:t>tyle </a:t>
            </a:r>
            <a:r>
              <a:rPr lang="en-US" altLang="zh-CN" sz="2000" u="sng" dirty="0">
                <a:solidFill>
                  <a:srgbClr val="FF0000"/>
                </a:solidFill>
              </a:rPr>
              <a:t>S</a:t>
            </a:r>
            <a:r>
              <a:rPr lang="en-US" altLang="zh-CN" sz="2000" dirty="0"/>
              <a:t>heet</a:t>
            </a:r>
            <a:r>
              <a:rPr lang="zh-CN" altLang="en-US" sz="2000" dirty="0"/>
              <a:t>）层叠样式表，也称为级联样式表，用来设计网页风格。</a:t>
            </a:r>
            <a:endParaRPr lang="en-US" altLang="zh-CN" sz="2000" dirty="0"/>
          </a:p>
          <a:p>
            <a:pPr marL="0" indent="0" algn="just">
              <a:lnSpc>
                <a:spcPts val="3200"/>
              </a:lnSpc>
              <a:spcBef>
                <a:spcPct val="20000"/>
              </a:spcBef>
              <a:buNone/>
            </a:pPr>
            <a:r>
              <a:rPr lang="zh-CN" altLang="en-US" sz="2000" dirty="0"/>
              <a:t>      在网页制作时采用</a:t>
            </a:r>
            <a:r>
              <a:rPr lang="en-US" altLang="zh-CN" sz="2000" dirty="0"/>
              <a:t>CSS</a:t>
            </a:r>
            <a:r>
              <a:rPr lang="zh-CN" altLang="en-US" sz="2000" dirty="0"/>
              <a:t>技术，可以有效地对页面的布局、字体、颜色、背景和其他效果实现更加精确的控制。只要对相应的代码做一些简单的修改，就可以改变同一页面的不同部分，或者同一个网站中不同网页的外观和格式。</a:t>
            </a:r>
            <a:endParaRPr lang="en-US" altLang="zh-CN" sz="2000" dirty="0"/>
          </a:p>
        </p:txBody>
      </p:sp>
    </p:spTree>
    <p:extLst>
      <p:ext uri="{BB962C8B-B14F-4D97-AF65-F5344CB8AC3E}">
        <p14:creationId xmlns:p14="http://schemas.microsoft.com/office/powerpoint/2010/main" val="100585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zh-CN" dirty="0"/>
              <a:t>7.1.2 </a:t>
            </a:r>
            <a:r>
              <a:rPr lang="zh-CN" altLang="en-US" dirty="0"/>
              <a:t>传统</a:t>
            </a:r>
            <a:r>
              <a:rPr lang="en-US" altLang="zh-CN" dirty="0"/>
              <a:t>HTML</a:t>
            </a:r>
            <a:r>
              <a:rPr lang="zh-CN" altLang="en-US" dirty="0"/>
              <a:t>的缺点</a:t>
            </a:r>
          </a:p>
        </p:txBody>
      </p:sp>
      <p:sp>
        <p:nvSpPr>
          <p:cNvPr id="16386" name="Rectangle 3"/>
          <p:cNvSpPr>
            <a:spLocks noGrp="1" noChangeArrowheads="1"/>
          </p:cNvSpPr>
          <p:nvPr>
            <p:ph idx="1"/>
          </p:nvPr>
        </p:nvSpPr>
        <p:spPr>
          <a:xfrm>
            <a:off x="533400" y="810816"/>
            <a:ext cx="8534401" cy="3875484"/>
          </a:xfrm>
        </p:spPr>
        <p:txBody>
          <a:bodyPr/>
          <a:lstStyle/>
          <a:p>
            <a:pPr marL="449263" indent="360363" algn="just">
              <a:lnSpc>
                <a:spcPts val="3000"/>
              </a:lnSpc>
              <a:spcBef>
                <a:spcPct val="20000"/>
              </a:spcBef>
              <a:buFont typeface="Wingdings" pitchFamily="2" charset="2"/>
              <a:buChar char="Ø"/>
            </a:pPr>
            <a:r>
              <a:rPr lang="zh-CN" altLang="en-US" sz="2000" dirty="0"/>
              <a:t>维护困难</a:t>
            </a:r>
            <a:endParaRPr lang="en-US" altLang="zh-CN" sz="2000" dirty="0"/>
          </a:p>
          <a:p>
            <a:pPr marL="449263" indent="360363" algn="just">
              <a:lnSpc>
                <a:spcPts val="3000"/>
              </a:lnSpc>
              <a:spcBef>
                <a:spcPct val="20000"/>
              </a:spcBef>
              <a:buFont typeface="Wingdings" pitchFamily="2" charset="2"/>
              <a:buChar char="Ø"/>
            </a:pPr>
            <a:r>
              <a:rPr lang="zh-CN" altLang="en-US" sz="2000" dirty="0"/>
              <a:t>标记不足</a:t>
            </a:r>
            <a:endParaRPr lang="en-US" altLang="zh-CN" sz="2000" dirty="0"/>
          </a:p>
          <a:p>
            <a:pPr marL="449263" indent="360363" algn="just">
              <a:lnSpc>
                <a:spcPts val="3000"/>
              </a:lnSpc>
              <a:spcBef>
                <a:spcPct val="20000"/>
              </a:spcBef>
              <a:buFont typeface="Wingdings" pitchFamily="2" charset="2"/>
              <a:buChar char="Ø"/>
            </a:pPr>
            <a:r>
              <a:rPr lang="zh-CN" altLang="en-US" sz="2000" dirty="0"/>
              <a:t>网页过“胖”</a:t>
            </a:r>
            <a:endParaRPr lang="en-US" altLang="zh-CN" sz="2000" dirty="0"/>
          </a:p>
          <a:p>
            <a:pPr marL="449263" indent="360363" algn="just">
              <a:lnSpc>
                <a:spcPts val="3000"/>
              </a:lnSpc>
              <a:spcBef>
                <a:spcPct val="20000"/>
              </a:spcBef>
              <a:buFont typeface="Wingdings" pitchFamily="2" charset="2"/>
              <a:buChar char="Ø"/>
            </a:pPr>
            <a:r>
              <a:rPr lang="zh-CN" altLang="en-US" sz="2000" dirty="0"/>
              <a:t>定位困难</a:t>
            </a:r>
          </a:p>
        </p:txBody>
      </p:sp>
    </p:spTree>
    <p:extLst>
      <p:ext uri="{BB962C8B-B14F-4D97-AF65-F5344CB8AC3E}">
        <p14:creationId xmlns:p14="http://schemas.microsoft.com/office/powerpoint/2010/main" val="353149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zh-CN" dirty="0"/>
              <a:t>7.1.3 CSS</a:t>
            </a:r>
            <a:r>
              <a:rPr lang="zh-CN" altLang="en-US" dirty="0"/>
              <a:t>的特点</a:t>
            </a:r>
          </a:p>
        </p:txBody>
      </p:sp>
      <p:sp>
        <p:nvSpPr>
          <p:cNvPr id="18434" name="Rectangle 3"/>
          <p:cNvSpPr>
            <a:spLocks noGrp="1" noChangeArrowheads="1"/>
          </p:cNvSpPr>
          <p:nvPr>
            <p:ph idx="1"/>
          </p:nvPr>
        </p:nvSpPr>
        <p:spPr>
          <a:xfrm>
            <a:off x="533400" y="819151"/>
            <a:ext cx="8534400" cy="3810000"/>
          </a:xfrm>
        </p:spPr>
        <p:txBody>
          <a:bodyPr/>
          <a:lstStyle/>
          <a:p>
            <a:pPr>
              <a:lnSpc>
                <a:spcPts val="3200"/>
              </a:lnSpc>
              <a:buNone/>
            </a:pPr>
            <a:r>
              <a:rPr lang="en-US" altLang="zh-CN" sz="2000" dirty="0"/>
              <a:t>          CSS </a:t>
            </a:r>
            <a:r>
              <a:rPr lang="zh-CN" altLang="en-US" sz="2000" dirty="0"/>
              <a:t>通过定义标记或标记属性的外在表现，对页面结构风格进行控制，分离文档的内容和表现，克服了传统</a:t>
            </a:r>
            <a:r>
              <a:rPr lang="en-US" altLang="zh-CN" sz="2000" dirty="0"/>
              <a:t>HTML </a:t>
            </a:r>
            <a:r>
              <a:rPr lang="zh-CN" altLang="en-US" sz="2000" dirty="0"/>
              <a:t>的缺点。将</a:t>
            </a:r>
            <a:r>
              <a:rPr lang="en-US" altLang="zh-CN" sz="2000" dirty="0"/>
              <a:t>CSS </a:t>
            </a:r>
            <a:r>
              <a:rPr lang="zh-CN" altLang="en-US" sz="2000" dirty="0"/>
              <a:t>嵌入在页面中，通过浏览器解释执行，而且</a:t>
            </a:r>
            <a:r>
              <a:rPr lang="en-US" altLang="zh-CN" sz="2000" dirty="0"/>
              <a:t>CSS </a:t>
            </a:r>
            <a:r>
              <a:rPr lang="zh-CN" altLang="en-US" sz="2000" dirty="0"/>
              <a:t>文件是文本文件，只要理解了</a:t>
            </a:r>
            <a:r>
              <a:rPr lang="en-US" altLang="zh-CN" sz="2000" dirty="0"/>
              <a:t>HTML </a:t>
            </a:r>
            <a:r>
              <a:rPr lang="zh-CN" altLang="en-US" sz="2000" dirty="0"/>
              <a:t>就可以掌握它。</a:t>
            </a:r>
            <a:endParaRPr lang="en-US" altLang="zh-CN" sz="2000" dirty="0"/>
          </a:p>
          <a:p>
            <a:pPr>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zh-CN" dirty="0"/>
              <a:t>7.1.4 CSS</a:t>
            </a:r>
            <a:r>
              <a:rPr lang="zh-CN" altLang="en-US" dirty="0"/>
              <a:t>的优势</a:t>
            </a:r>
          </a:p>
        </p:txBody>
      </p:sp>
      <p:sp>
        <p:nvSpPr>
          <p:cNvPr id="18434" name="Rectangle 3"/>
          <p:cNvSpPr>
            <a:spLocks noGrp="1" noChangeArrowheads="1"/>
          </p:cNvSpPr>
          <p:nvPr>
            <p:ph idx="1"/>
          </p:nvPr>
        </p:nvSpPr>
        <p:spPr>
          <a:xfrm>
            <a:off x="457200" y="819151"/>
            <a:ext cx="8610600" cy="3810000"/>
          </a:xfrm>
        </p:spPr>
        <p:txBody>
          <a:bodyPr/>
          <a:lstStyle/>
          <a:p>
            <a:pPr indent="182563">
              <a:lnSpc>
                <a:spcPts val="2900"/>
              </a:lnSpc>
              <a:spcBef>
                <a:spcPts val="0"/>
              </a:spcBef>
              <a:spcAft>
                <a:spcPts val="0"/>
              </a:spcAft>
              <a:buNone/>
              <a:defRPr/>
            </a:pPr>
            <a:r>
              <a:rPr lang="en-US" altLang="zh-CN" sz="1800" b="1" dirty="0"/>
              <a:t>1.</a:t>
            </a:r>
            <a:r>
              <a:rPr lang="zh-CN" altLang="en-US" sz="1800" b="1" dirty="0"/>
              <a:t>表现和内容相分离 </a:t>
            </a:r>
            <a:endParaRPr lang="en-US" altLang="zh-CN" sz="1800" b="1" dirty="0"/>
          </a:p>
          <a:p>
            <a:pPr indent="182563">
              <a:lnSpc>
                <a:spcPts val="2900"/>
              </a:lnSpc>
              <a:spcBef>
                <a:spcPts val="0"/>
              </a:spcBef>
              <a:spcAft>
                <a:spcPts val="0"/>
              </a:spcAft>
              <a:buNone/>
              <a:defRPr/>
            </a:pPr>
            <a:r>
              <a:rPr lang="en-US" altLang="zh-CN" sz="1800" dirty="0"/>
              <a:t>     CSS</a:t>
            </a:r>
            <a:r>
              <a:rPr lang="zh-CN" altLang="en-US" sz="1800" dirty="0"/>
              <a:t>通过定义</a:t>
            </a:r>
            <a:r>
              <a:rPr lang="en-US" altLang="zh-CN" sz="1800" dirty="0"/>
              <a:t>HTML</a:t>
            </a:r>
            <a:r>
              <a:rPr lang="zh-CN" altLang="en-US" sz="1800" dirty="0"/>
              <a:t>标记的样式，使得页面内容和显示相分离，简化了网页格式设计，也使得对网页格式的修改更方便。</a:t>
            </a:r>
            <a:endParaRPr lang="en-US" altLang="zh-CN" sz="1800" dirty="0"/>
          </a:p>
          <a:p>
            <a:pPr indent="182563">
              <a:lnSpc>
                <a:spcPts val="2900"/>
              </a:lnSpc>
              <a:spcBef>
                <a:spcPts val="0"/>
              </a:spcBef>
              <a:spcAft>
                <a:spcPts val="0"/>
              </a:spcAft>
              <a:buNone/>
              <a:defRPr/>
            </a:pPr>
            <a:r>
              <a:rPr lang="en-US" altLang="zh-CN" sz="1800" b="1" dirty="0"/>
              <a:t>2.</a:t>
            </a:r>
            <a:r>
              <a:rPr lang="zh-CN" altLang="en-US" sz="1800" b="1" dirty="0"/>
              <a:t>加强了网页的表现力</a:t>
            </a:r>
            <a:endParaRPr lang="en-US" altLang="zh-CN" sz="1800" b="1" dirty="0"/>
          </a:p>
          <a:p>
            <a:pPr indent="182563">
              <a:lnSpc>
                <a:spcPts val="2900"/>
              </a:lnSpc>
              <a:spcBef>
                <a:spcPts val="0"/>
              </a:spcBef>
              <a:spcAft>
                <a:spcPts val="0"/>
              </a:spcAft>
              <a:buNone/>
              <a:defRPr/>
            </a:pPr>
            <a:r>
              <a:rPr lang="en-US" altLang="zh-CN" sz="1800" dirty="0"/>
              <a:t>    CSS</a:t>
            </a:r>
            <a:r>
              <a:rPr lang="zh-CN" altLang="en-US" sz="1800" dirty="0"/>
              <a:t>样式属性提供了比</a:t>
            </a:r>
            <a:r>
              <a:rPr lang="en-US" altLang="zh-CN" sz="1800" dirty="0"/>
              <a:t>HTML</a:t>
            </a:r>
            <a:r>
              <a:rPr lang="zh-CN" altLang="en-US" sz="1800" dirty="0"/>
              <a:t>更多的格式设计功能。例如去掉网页超级链接的下划线、给文字添加阴影等。</a:t>
            </a:r>
          </a:p>
          <a:p>
            <a:pPr indent="182563">
              <a:lnSpc>
                <a:spcPts val="2900"/>
              </a:lnSpc>
              <a:spcBef>
                <a:spcPts val="0"/>
              </a:spcBef>
              <a:spcAft>
                <a:spcPts val="0"/>
              </a:spcAft>
              <a:buNone/>
              <a:defRPr/>
            </a:pPr>
            <a:r>
              <a:rPr lang="en-US" altLang="zh-CN" sz="1800" b="1" dirty="0"/>
              <a:t>3.</a:t>
            </a:r>
            <a:r>
              <a:rPr lang="zh-CN" altLang="en-US" sz="1800" b="1" dirty="0"/>
              <a:t>增强了网站风格的一致性</a:t>
            </a:r>
          </a:p>
          <a:p>
            <a:pPr>
              <a:lnSpc>
                <a:spcPts val="2900"/>
              </a:lnSpc>
              <a:buNone/>
              <a:defRPr/>
            </a:pPr>
            <a:r>
              <a:rPr lang="zh-CN" altLang="en-US" sz="1800" dirty="0"/>
              <a:t>	       </a:t>
            </a:r>
            <a:r>
              <a:rPr lang="en-US" altLang="zh-CN" sz="1800" dirty="0"/>
              <a:t>CSS</a:t>
            </a:r>
            <a:r>
              <a:rPr lang="zh-CN" altLang="en-US" sz="1800" dirty="0"/>
              <a:t>样式定义到样式表文件中，在多个网页中同时应用样式表文件中的样式，就确保了多个网页具有一致的格式。可以随时更新样式表文件，改变网站风格。大大降低了网站的开发与维护工作。 </a:t>
            </a:r>
            <a:endParaRPr lang="zh-CN" altLang="en-US" sz="2400" dirty="0"/>
          </a:p>
          <a:p>
            <a:pPr>
              <a:buNone/>
            </a:pPr>
            <a:endParaRPr lang="zh-CN" altLang="en-US" dirty="0"/>
          </a:p>
        </p:txBody>
      </p:sp>
    </p:spTree>
    <p:extLst>
      <p:ext uri="{BB962C8B-B14F-4D97-AF65-F5344CB8AC3E}">
        <p14:creationId xmlns:p14="http://schemas.microsoft.com/office/powerpoint/2010/main" val="3028943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ltLang="zh-CN" dirty="0"/>
              <a:t>7.1.5 CSS</a:t>
            </a:r>
            <a:r>
              <a:rPr lang="zh-CN" altLang="en-US" dirty="0"/>
              <a:t>的编辑方法 </a:t>
            </a:r>
          </a:p>
        </p:txBody>
      </p:sp>
      <p:sp>
        <p:nvSpPr>
          <p:cNvPr id="99331" name="Rectangle 3"/>
          <p:cNvSpPr>
            <a:spLocks noGrp="1" noChangeArrowheads="1"/>
          </p:cNvSpPr>
          <p:nvPr>
            <p:ph idx="1"/>
          </p:nvPr>
        </p:nvSpPr>
        <p:spPr>
          <a:xfrm>
            <a:off x="533400" y="819151"/>
            <a:ext cx="8509000" cy="3810000"/>
          </a:xfrm>
        </p:spPr>
        <p:txBody>
          <a:bodyPr/>
          <a:lstStyle/>
          <a:p>
            <a:pPr>
              <a:lnSpc>
                <a:spcPts val="3200"/>
              </a:lnSpc>
              <a:defRPr/>
            </a:pPr>
            <a:r>
              <a:rPr lang="en-US" altLang="zh-CN" sz="1800" dirty="0"/>
              <a:t>CSS</a:t>
            </a:r>
            <a:r>
              <a:rPr lang="zh-CN" altLang="en-US" sz="1800" dirty="0"/>
              <a:t>编辑方法</a:t>
            </a:r>
            <a:endParaRPr lang="en-US" altLang="zh-CN" sz="1800" dirty="0"/>
          </a:p>
          <a:p>
            <a:pPr>
              <a:lnSpc>
                <a:spcPts val="3000"/>
              </a:lnSpc>
              <a:buFont typeface="Wingdings" pitchFamily="2" charset="2"/>
              <a:buNone/>
              <a:defRPr/>
            </a:pPr>
            <a:r>
              <a:rPr lang="en-US" altLang="zh-CN" sz="1800" dirty="0"/>
              <a:t>     1.</a:t>
            </a:r>
            <a:r>
              <a:rPr lang="zh-CN" altLang="en-US" sz="1800" dirty="0"/>
              <a:t>写在</a:t>
            </a:r>
            <a:r>
              <a:rPr lang="en-US" altLang="zh-CN" sz="1800" dirty="0"/>
              <a:t>HTML</a:t>
            </a:r>
            <a:r>
              <a:rPr lang="zh-CN" altLang="en-US" sz="1800" dirty="0"/>
              <a:t>文件里：</a:t>
            </a:r>
            <a:endParaRPr lang="en-US" altLang="zh-CN" sz="1800" dirty="0"/>
          </a:p>
          <a:p>
            <a:pPr>
              <a:lnSpc>
                <a:spcPts val="3000"/>
              </a:lnSpc>
              <a:buFont typeface="Wingdings" pitchFamily="2" charset="2"/>
              <a:buNone/>
              <a:defRPr/>
            </a:pPr>
            <a:r>
              <a:rPr lang="en-US" altLang="zh-CN" sz="1800" dirty="0"/>
              <a:t>	     </a:t>
            </a:r>
            <a:r>
              <a:rPr lang="zh-CN" altLang="en-US" sz="1800" b="0" dirty="0"/>
              <a:t>根据其位置又可以分为两种形式：一种是写在某个元素的属性部分，作为</a:t>
            </a:r>
            <a:r>
              <a:rPr lang="en-US" altLang="zh-CN" sz="1800" b="0" dirty="0"/>
              <a:t>style</a:t>
            </a:r>
            <a:r>
              <a:rPr lang="zh-CN" altLang="en-US" sz="1800" b="0" dirty="0"/>
              <a:t>属性的值；另一种是写在</a:t>
            </a:r>
            <a:r>
              <a:rPr lang="en-US" altLang="zh-CN" sz="1800" b="0" dirty="0"/>
              <a:t>head</a:t>
            </a:r>
            <a:r>
              <a:rPr lang="zh-CN" altLang="en-US" sz="1800" b="0" dirty="0"/>
              <a:t>标记里面，通过</a:t>
            </a:r>
            <a:r>
              <a:rPr lang="en-US" altLang="zh-CN" sz="1800" b="0" dirty="0"/>
              <a:t>style</a:t>
            </a:r>
            <a:r>
              <a:rPr lang="zh-CN" altLang="en-US" sz="1800" b="0" dirty="0"/>
              <a:t>标记包含。</a:t>
            </a:r>
            <a:endParaRPr lang="en-US" altLang="zh-CN" sz="1800" b="0" dirty="0"/>
          </a:p>
          <a:p>
            <a:pPr>
              <a:lnSpc>
                <a:spcPts val="3000"/>
              </a:lnSpc>
              <a:buFont typeface="Wingdings" pitchFamily="2" charset="2"/>
              <a:buNone/>
              <a:defRPr/>
            </a:pPr>
            <a:r>
              <a:rPr lang="en-US" altLang="zh-CN" sz="1800" dirty="0"/>
              <a:t>     2.</a:t>
            </a:r>
            <a:r>
              <a:rPr lang="zh-CN" altLang="en-US" sz="1800" dirty="0"/>
              <a:t>写在独立的</a:t>
            </a:r>
            <a:r>
              <a:rPr lang="en-US" altLang="zh-CN" sz="1800" dirty="0"/>
              <a:t>*.CSS</a:t>
            </a:r>
            <a:r>
              <a:rPr lang="zh-CN" altLang="en-US" sz="1800" dirty="0"/>
              <a:t>文件里：</a:t>
            </a:r>
            <a:endParaRPr lang="en-US" altLang="zh-CN" sz="1800" dirty="0"/>
          </a:p>
          <a:p>
            <a:pPr>
              <a:lnSpc>
                <a:spcPts val="3000"/>
              </a:lnSpc>
              <a:buFont typeface="Wingdings" pitchFamily="2" charset="2"/>
              <a:buNone/>
              <a:defRPr/>
            </a:pPr>
            <a:r>
              <a:rPr lang="en-US" altLang="zh-CN" sz="1800" dirty="0"/>
              <a:t>	    </a:t>
            </a:r>
            <a:r>
              <a:rPr lang="zh-CN" altLang="en-US" sz="1800" dirty="0"/>
              <a:t>建议采用此种方式，该文件称为</a:t>
            </a:r>
            <a:r>
              <a:rPr lang="en-US" altLang="zh-CN" sz="1800" dirty="0"/>
              <a:t>CSS</a:t>
            </a:r>
            <a:r>
              <a:rPr lang="zh-CN" altLang="en-US" sz="1800" dirty="0"/>
              <a:t>文件，它是纯文本文件，可以使用任何编辑器编辑，文件后缀名为</a:t>
            </a:r>
            <a:r>
              <a:rPr lang="en-US" altLang="zh-CN" sz="1800" dirty="0"/>
              <a:t>.</a:t>
            </a:r>
            <a:r>
              <a:rPr lang="en-US" altLang="zh-CN" sz="1800" dirty="0" err="1"/>
              <a:t>css</a:t>
            </a:r>
            <a:r>
              <a:rPr lang="zh-CN" altLang="en-US" sz="1800" dirty="0"/>
              <a:t>。在需要应用</a:t>
            </a:r>
            <a:r>
              <a:rPr lang="en-US" altLang="zh-CN" sz="1800" dirty="0"/>
              <a:t>CSS</a:t>
            </a:r>
            <a:r>
              <a:rPr lang="zh-CN" altLang="en-US" sz="1800" dirty="0"/>
              <a:t>规则的多个</a:t>
            </a:r>
            <a:r>
              <a:rPr lang="en-US" altLang="zh-CN" sz="1800" dirty="0"/>
              <a:t>HTML</a:t>
            </a:r>
            <a:r>
              <a:rPr lang="zh-CN" altLang="en-US" sz="1800" dirty="0"/>
              <a:t>文件里面引用该</a:t>
            </a:r>
            <a:r>
              <a:rPr lang="en-US" altLang="zh-CN" sz="1800" dirty="0"/>
              <a:t>CSS</a:t>
            </a:r>
            <a:r>
              <a:rPr lang="zh-CN" altLang="en-US" sz="1800" dirty="0"/>
              <a:t>文件，从而实现内容和表现的分离，也提高了网站可维护性。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7400" y="132919"/>
            <a:ext cx="5562600" cy="523220"/>
          </a:xfrm>
          <a:prstGeom prst="rect">
            <a:avLst/>
          </a:prstGeom>
        </p:spPr>
        <p:txBody>
          <a:bodyPr wrap="square">
            <a:spAutoFit/>
          </a:bodyPr>
          <a:lstStyle/>
          <a:p>
            <a:pPr lvl="0" algn="ctr" defTabSz="463550" eaLnBrk="0" hangingPunct="0"/>
            <a:r>
              <a:rPr lang="en-US" altLang="zh-CN" sz="2800" dirty="0">
                <a:latin typeface="微软雅黑" pitchFamily="34" charset="-122"/>
                <a:ea typeface="微软雅黑" pitchFamily="34" charset="-122"/>
                <a:cs typeface="+mj-cs"/>
              </a:rPr>
              <a:t>7.2  </a:t>
            </a:r>
            <a:r>
              <a:rPr lang="zh-CN" altLang="en-US" sz="2800" dirty="0">
                <a:latin typeface="微软雅黑" pitchFamily="34" charset="-122"/>
                <a:ea typeface="微软雅黑" pitchFamily="34" charset="-122"/>
                <a:cs typeface="+mj-cs"/>
              </a:rPr>
              <a:t>使用</a:t>
            </a:r>
            <a:r>
              <a:rPr lang="en-US" altLang="zh-CN" sz="2800" dirty="0">
                <a:latin typeface="微软雅黑" pitchFamily="34" charset="-122"/>
                <a:ea typeface="微软雅黑" pitchFamily="34" charset="-122"/>
                <a:cs typeface="+mj-cs"/>
              </a:rPr>
              <a:t>CSS</a:t>
            </a:r>
            <a:r>
              <a:rPr lang="zh-CN" altLang="en-US" sz="2800" dirty="0">
                <a:latin typeface="微软雅黑" pitchFamily="34" charset="-122"/>
                <a:ea typeface="微软雅黑" pitchFamily="34" charset="-122"/>
                <a:cs typeface="+mj-cs"/>
              </a:rPr>
              <a:t>控制</a:t>
            </a:r>
            <a:r>
              <a:rPr lang="en-US" altLang="zh-CN" sz="2800" dirty="0">
                <a:latin typeface="微软雅黑" pitchFamily="34" charset="-122"/>
                <a:ea typeface="微软雅黑" pitchFamily="34" charset="-122"/>
                <a:cs typeface="+mj-cs"/>
              </a:rPr>
              <a:t>Web</a:t>
            </a:r>
            <a:r>
              <a:rPr lang="zh-CN" altLang="en-US" sz="2800" dirty="0">
                <a:latin typeface="微软雅黑" pitchFamily="34" charset="-122"/>
                <a:ea typeface="微软雅黑" pitchFamily="34" charset="-122"/>
                <a:cs typeface="+mj-cs"/>
              </a:rPr>
              <a:t>页面</a:t>
            </a:r>
          </a:p>
        </p:txBody>
      </p:sp>
      <p:sp>
        <p:nvSpPr>
          <p:cNvPr id="4" name="Rectangle 3">
            <a:extLst>
              <a:ext uri="{FF2B5EF4-FFF2-40B4-BE49-F238E27FC236}">
                <a16:creationId xmlns:a16="http://schemas.microsoft.com/office/drawing/2014/main" id="{83283555-B08E-4B25-87BA-4B6959AFAE23}"/>
              </a:ext>
            </a:extLst>
          </p:cNvPr>
          <p:cNvSpPr>
            <a:spLocks noGrp="1" noChangeArrowheads="1"/>
          </p:cNvSpPr>
          <p:nvPr>
            <p:ph idx="1"/>
          </p:nvPr>
        </p:nvSpPr>
        <p:spPr>
          <a:xfrm>
            <a:off x="381000" y="819150"/>
            <a:ext cx="8686800" cy="3810000"/>
          </a:xfrm>
        </p:spPr>
        <p:txBody>
          <a:bodyPr/>
          <a:lstStyle/>
          <a:p>
            <a:pPr>
              <a:lnSpc>
                <a:spcPts val="3500"/>
              </a:lnSpc>
              <a:buNone/>
            </a:pPr>
            <a:r>
              <a:rPr lang="en-US" altLang="zh-CN" sz="1800" dirty="0"/>
              <a:t>	</a:t>
            </a:r>
            <a:r>
              <a:rPr lang="en-US" altLang="zh-CN" sz="2000" dirty="0"/>
              <a:t>     </a:t>
            </a:r>
            <a:r>
              <a:rPr lang="en-US" altLang="zh-CN" sz="1800" dirty="0"/>
              <a:t>CSS</a:t>
            </a:r>
            <a:r>
              <a:rPr lang="zh-CN" altLang="en-US" sz="1800" dirty="0"/>
              <a:t>控制页面是通过</a:t>
            </a:r>
            <a:r>
              <a:rPr lang="en-US" altLang="zh-CN" sz="1800" dirty="0"/>
              <a:t>CSS</a:t>
            </a:r>
            <a:r>
              <a:rPr lang="zh-CN" altLang="en-US" sz="1800" dirty="0"/>
              <a:t>规则实现的，</a:t>
            </a:r>
            <a:r>
              <a:rPr lang="en-US" altLang="zh-CN" sz="1800" dirty="0"/>
              <a:t>CSS</a:t>
            </a:r>
            <a:r>
              <a:rPr lang="zh-CN" altLang="en-US" sz="1800" dirty="0"/>
              <a:t>规则由</a:t>
            </a:r>
            <a:r>
              <a:rPr lang="zh-CN" altLang="en-US" sz="1800" dirty="0">
                <a:solidFill>
                  <a:srgbClr val="FF0000"/>
                </a:solidFill>
              </a:rPr>
              <a:t>选择器</a:t>
            </a:r>
            <a:r>
              <a:rPr lang="zh-CN" altLang="en-US" sz="1800" dirty="0"/>
              <a:t>和</a:t>
            </a:r>
            <a:r>
              <a:rPr lang="zh-CN" altLang="en-US" sz="1800" dirty="0">
                <a:solidFill>
                  <a:srgbClr val="FF0000"/>
                </a:solidFill>
              </a:rPr>
              <a:t>声明</a:t>
            </a:r>
            <a:r>
              <a:rPr lang="zh-CN" altLang="en-US" sz="1800" dirty="0"/>
              <a:t>组成，声明由</a:t>
            </a:r>
            <a:r>
              <a:rPr lang="zh-CN" altLang="en-US" sz="1800" dirty="0">
                <a:solidFill>
                  <a:srgbClr val="FF0000"/>
                </a:solidFill>
              </a:rPr>
              <a:t>属性和属性值对</a:t>
            </a:r>
            <a:r>
              <a:rPr lang="zh-CN" altLang="en-US" sz="1800" dirty="0"/>
              <a:t>组成。</a:t>
            </a:r>
            <a:br>
              <a:rPr lang="zh-CN" altLang="en-US" sz="1800" dirty="0"/>
            </a:br>
            <a:r>
              <a:rPr lang="zh-CN" altLang="en-US" sz="1800" dirty="0"/>
              <a:t>     </a:t>
            </a:r>
            <a:r>
              <a:rPr lang="en-US" altLang="zh-CN" sz="1800" dirty="0"/>
              <a:t>CSS</a:t>
            </a:r>
            <a:r>
              <a:rPr lang="zh-CN" altLang="en-US" sz="1800" dirty="0"/>
              <a:t>提供了丰富的选择器类型，包括标记选择器、类选择器、</a:t>
            </a:r>
            <a:r>
              <a:rPr lang="en-US" altLang="zh-CN" sz="1800" dirty="0"/>
              <a:t>id</a:t>
            </a:r>
            <a:r>
              <a:rPr lang="zh-CN" altLang="en-US" sz="1800" dirty="0"/>
              <a:t>选择器及伪类选择器等，能够灵活地对整个页面、页面中的某个标记或一类标记进行样式设置。 此外，在</a:t>
            </a:r>
            <a:r>
              <a:rPr lang="en-US" altLang="zh-CN" sz="1800" dirty="0"/>
              <a:t>HTML</a:t>
            </a:r>
            <a:r>
              <a:rPr lang="zh-CN" altLang="en-US" sz="1800" dirty="0"/>
              <a:t>页面中应用</a:t>
            </a:r>
            <a:r>
              <a:rPr lang="en-US" altLang="zh-CN" sz="1800" dirty="0"/>
              <a:t>CSS</a:t>
            </a:r>
            <a:r>
              <a:rPr lang="zh-CN" altLang="en-US" sz="1800" dirty="0"/>
              <a:t>规则的方式也比较灵活，包括行内</a:t>
            </a:r>
            <a:r>
              <a:rPr lang="en-US" altLang="zh-CN" sz="1800" dirty="0"/>
              <a:t>(</a:t>
            </a:r>
            <a:r>
              <a:rPr lang="zh-CN" altLang="en-US" sz="1800" dirty="0"/>
              <a:t>内联</a:t>
            </a:r>
            <a:r>
              <a:rPr lang="en-US" altLang="zh-CN" sz="1800" dirty="0"/>
              <a:t>)</a:t>
            </a:r>
            <a:r>
              <a:rPr lang="zh-CN" altLang="en-US" sz="1800" dirty="0"/>
              <a:t>样式表、内部样式表、链入外部样式表及导入外部样式表。</a:t>
            </a:r>
            <a:endParaRPr lang="en-US" altLang="zh-CN" sz="1800" dirty="0"/>
          </a:p>
          <a:p>
            <a:pPr>
              <a:lnSpc>
                <a:spcPts val="3200"/>
              </a:lnSpc>
              <a:buNone/>
            </a:pPr>
            <a:endParaRPr lang="en-US" altLang="zh-CN" sz="1800" dirty="0"/>
          </a:p>
          <a:p>
            <a:pPr>
              <a:buNone/>
            </a:pPr>
            <a:endParaRPr lang="zh-CN" altLang="en-US" sz="2000" dirty="0"/>
          </a:p>
        </p:txBody>
      </p:sp>
    </p:spTree>
    <p:extLst>
      <p:ext uri="{BB962C8B-B14F-4D97-AF65-F5344CB8AC3E}">
        <p14:creationId xmlns:p14="http://schemas.microsoft.com/office/powerpoint/2010/main" val="10233078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c74e3403c3e85166275b86ed75014c220143099"/>
</p:tagLst>
</file>

<file path=ppt/theme/theme1.xml><?xml version="1.0" encoding="utf-8"?>
<a:theme xmlns:a="http://schemas.openxmlformats.org/drawingml/2006/main" name="6_CS3510">
  <a:themeElements>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1_CS3510">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1_CS35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S35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S35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S35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S35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S35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2962</TotalTime>
  <Words>3994</Words>
  <Application>Microsoft Office PowerPoint</Application>
  <PresentationFormat>全屏显示(16:9)</PresentationFormat>
  <Paragraphs>328</Paragraphs>
  <Slides>33</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黑体</vt:lpstr>
      <vt:lpstr>微软雅黑</vt:lpstr>
      <vt:lpstr>Arial</vt:lpstr>
      <vt:lpstr>Verdana</vt:lpstr>
      <vt:lpstr>Wingdings</vt:lpstr>
      <vt:lpstr>6_CS3510</vt:lpstr>
      <vt:lpstr>第7章 CSS基础</vt:lpstr>
      <vt:lpstr>本章学习目标</vt:lpstr>
      <vt:lpstr>7.1  CSS概念 </vt:lpstr>
      <vt:lpstr>7.1.1 CSS的基本概念 </vt:lpstr>
      <vt:lpstr>7.1.2 传统HTML的缺点</vt:lpstr>
      <vt:lpstr>7.1.3 CSS的特点</vt:lpstr>
      <vt:lpstr>7.1.4 CSS的优势</vt:lpstr>
      <vt:lpstr>7.1.5 CSS的编辑方法 </vt:lpstr>
      <vt:lpstr>PowerPoint 演示文稿</vt:lpstr>
      <vt:lpstr>7.2.1 CSS基本语法</vt:lpstr>
      <vt:lpstr>7.2.1 CSS基本语法</vt:lpstr>
      <vt:lpstr>7.2.1 CSS基本语法</vt:lpstr>
      <vt:lpstr>7.2.2 CSS选择器类型</vt:lpstr>
      <vt:lpstr>7.2.2 CSS选择器类型</vt:lpstr>
      <vt:lpstr>7.2.2 CSS选择器类型案例</vt:lpstr>
      <vt:lpstr>7.2.2 CSS选择器类型</vt:lpstr>
      <vt:lpstr>CSS 属性选择器案例</vt:lpstr>
      <vt:lpstr>7.2.3 CSS选择器声明</vt:lpstr>
      <vt:lpstr>7.2.4 CSS定义与引用</vt:lpstr>
      <vt:lpstr>7.2.4 CSS定义与引用-行内样式表</vt:lpstr>
      <vt:lpstr>7.2.4 CSS定义与引用-内部样式表 </vt:lpstr>
      <vt:lpstr>内部样式表案例</vt:lpstr>
      <vt:lpstr>7.2.4 CSS定义与引用-导入外部样式表 </vt:lpstr>
      <vt:lpstr>导入外部样式表案例</vt:lpstr>
      <vt:lpstr>7.2.4 CSS定义与引用-链接外部样式表</vt:lpstr>
      <vt:lpstr>链接外部样式表案例</vt:lpstr>
      <vt:lpstr>7.3 CSS继承与层叠</vt:lpstr>
      <vt:lpstr>CSS继承与层叠案例</vt:lpstr>
      <vt:lpstr>7.4  综合实例</vt:lpstr>
      <vt:lpstr>7.4  综合实例代码</vt:lpstr>
      <vt:lpstr>7.4  综合实例代码</vt:lpstr>
      <vt:lpstr>本章小结</vt:lpstr>
      <vt:lpstr>练习与实验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曾 千千</cp:lastModifiedBy>
  <cp:revision>505</cp:revision>
  <cp:lastPrinted>1601-01-01T00:00:00Z</cp:lastPrinted>
  <dcterms:created xsi:type="dcterms:W3CDTF">1601-01-01T00:00:00Z</dcterms:created>
  <dcterms:modified xsi:type="dcterms:W3CDTF">2020-04-01T01:35:44Z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