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6"/>
  </p:notesMasterIdLst>
  <p:sldIdLst>
    <p:sldId id="256" r:id="rId2"/>
    <p:sldId id="340" r:id="rId3"/>
    <p:sldId id="319" r:id="rId4"/>
    <p:sldId id="257" r:id="rId5"/>
    <p:sldId id="288" r:id="rId6"/>
    <p:sldId id="365" r:id="rId7"/>
    <p:sldId id="366" r:id="rId8"/>
    <p:sldId id="374" r:id="rId9"/>
    <p:sldId id="291" r:id="rId10"/>
    <p:sldId id="289" r:id="rId11"/>
    <p:sldId id="367" r:id="rId12"/>
    <p:sldId id="341" r:id="rId13"/>
    <p:sldId id="342" r:id="rId14"/>
    <p:sldId id="343" r:id="rId15"/>
    <p:sldId id="344" r:id="rId16"/>
    <p:sldId id="345" r:id="rId17"/>
    <p:sldId id="375" r:id="rId18"/>
    <p:sldId id="376" r:id="rId19"/>
    <p:sldId id="377" r:id="rId20"/>
    <p:sldId id="378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9" r:id="rId41"/>
    <p:sldId id="370" r:id="rId42"/>
    <p:sldId id="371" r:id="rId43"/>
    <p:sldId id="372" r:id="rId44"/>
    <p:sldId id="373" r:id="rId45"/>
  </p:sldIdLst>
  <p:sldSz cx="9144000" cy="5143500" type="screen16x9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0066"/>
    <a:srgbClr val="A50021"/>
    <a:srgbClr val="B9B9D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802" autoAdjust="0"/>
  </p:normalViewPr>
  <p:slideViewPr>
    <p:cSldViewPr>
      <p:cViewPr varScale="1">
        <p:scale>
          <a:sx n="83" d="100"/>
          <a:sy n="83" d="100"/>
        </p:scale>
        <p:origin x="68" y="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0D8C64-D5B6-4F55-98D0-5DBE914CD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3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D8C64-D5B6-4F55-98D0-5DBE914CDBF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68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D8C64-D5B6-4F55-98D0-5DBE914CDBF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1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053B-32FB-4D45-B337-8E3351A9AD5A}" type="slidenum">
              <a:rPr lang="zh-CN" altLang="en-US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3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F8964-65A7-4C70-A6E0-132EB9792E72}" type="slidenum">
              <a:rPr lang="zh-CN" altLang="en-US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0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2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0" y="73829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20" y="73822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0" y="20480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7" y="73824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CSS</a:t>
            </a:r>
            <a:r>
              <a:rPr lang="zh-CN" altLang="en-US" sz="12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样式属性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8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7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qq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"/>
            <a:ext cx="7772400" cy="573881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/>
              <a:t>CSS</a:t>
            </a:r>
            <a:r>
              <a:rPr lang="zh-CN" altLang="en-US" dirty="0"/>
              <a:t>样式属性</a:t>
            </a: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07456"/>
            <a:ext cx="6002338" cy="217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857250"/>
            <a:ext cx="3200400" cy="14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742951"/>
            <a:ext cx="3048000" cy="193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 bwMode="auto">
          <a:xfrm>
            <a:off x="609600" y="895350"/>
            <a:ext cx="1295400" cy="400050"/>
          </a:xfrm>
          <a:prstGeom prst="wedgeRoundRectCallout">
            <a:avLst>
              <a:gd name="adj1" fmla="val 39427"/>
              <a:gd name="adj2" fmla="val 136042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CSS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781800" y="2171700"/>
            <a:ext cx="1905000" cy="400050"/>
          </a:xfrm>
          <a:prstGeom prst="wedgeRoundRectCallout">
            <a:avLst>
              <a:gd name="adj1" fmla="val -40833"/>
              <a:gd name="adj2" fmla="val -104166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1158875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这是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DIV</a:t>
            </a: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/>
              <a:t>9.2.5  </a:t>
            </a:r>
            <a:r>
              <a:rPr lang="zh-CN" altLang="zh-CN" dirty="0"/>
              <a:t>字体粗细</a:t>
            </a:r>
            <a:r>
              <a:rPr lang="en-US" altLang="zh-CN" dirty="0"/>
              <a:t>font-weight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9624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在</a:t>
            </a:r>
            <a:r>
              <a:rPr lang="en-US" altLang="zh-CN" sz="1800" dirty="0"/>
              <a:t>HTML</a:t>
            </a:r>
            <a:r>
              <a:rPr lang="zh-CN" altLang="zh-CN" sz="1800" dirty="0"/>
              <a:t>中使用</a:t>
            </a:r>
            <a:r>
              <a:rPr lang="en-US" altLang="zh-CN" sz="1800" dirty="0"/>
              <a:t>&lt;strong&gt;&lt;/strong&gt;</a:t>
            </a:r>
            <a:r>
              <a:rPr lang="zh-CN" altLang="zh-CN" sz="1800" dirty="0"/>
              <a:t>或</a:t>
            </a:r>
            <a:r>
              <a:rPr lang="en-US" altLang="zh-CN" sz="1800" dirty="0"/>
              <a:t>&lt;b&gt;&lt;/b&gt;</a:t>
            </a:r>
            <a:r>
              <a:rPr lang="zh-CN" altLang="zh-CN" sz="1800" dirty="0"/>
              <a:t>标记来设置字体加粗。在</a:t>
            </a:r>
            <a:r>
              <a:rPr lang="en-US" altLang="zh-CN" sz="1800" dirty="0"/>
              <a:t>CSS</a:t>
            </a:r>
            <a:r>
              <a:rPr lang="zh-CN" altLang="zh-CN" sz="1800" dirty="0"/>
              <a:t>中可以使用</a:t>
            </a:r>
            <a:r>
              <a:rPr lang="en-US" altLang="zh-CN" sz="1800" dirty="0"/>
              <a:t>font-weight</a:t>
            </a:r>
            <a:r>
              <a:rPr lang="zh-CN" altLang="zh-CN" sz="1800" dirty="0"/>
              <a:t>属性用于设置文本字体的粗细。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zh-CN" altLang="zh-CN" sz="1800" dirty="0"/>
              <a:t>基本语法</a:t>
            </a:r>
          </a:p>
          <a:p>
            <a:pPr>
              <a:lnSpc>
                <a:spcPts val="32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font-weight: normal | bold | bolder | lighter |100|200|…|900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179388" lvl="1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1800" b="0" dirty="0"/>
              <a:t>2</a:t>
            </a:r>
            <a:r>
              <a:rPr lang="zh-CN" altLang="en-US" sz="1800" b="0" dirty="0"/>
              <a:t>、语法说明</a:t>
            </a:r>
            <a:endParaRPr lang="en-US" altLang="zh-CN" sz="1800" b="0" dirty="0"/>
          </a:p>
          <a:p>
            <a:pPr marL="661988" lvl="2" indent="-285750">
              <a:lnSpc>
                <a:spcPts val="32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en-US" altLang="zh-CN" sz="1600" b="0" dirty="0"/>
              <a:t>100-900(9</a:t>
            </a:r>
            <a:r>
              <a:rPr lang="zh-CN" altLang="en-US" sz="1600" b="0" dirty="0"/>
              <a:t>个层次</a:t>
            </a:r>
            <a:r>
              <a:rPr lang="en-US" altLang="zh-CN" sz="1600" b="0" dirty="0"/>
              <a:t>,</a:t>
            </a:r>
            <a:r>
              <a:rPr lang="zh-CN" altLang="en-US" sz="1600" b="0" dirty="0"/>
              <a:t>数字越小字体越细、数字越大字体越粗</a:t>
            </a:r>
            <a:r>
              <a:rPr lang="en-US" altLang="zh-CN" sz="1600" b="0" dirty="0"/>
              <a:t>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#p1{</a:t>
            </a:r>
            <a:r>
              <a:rPr lang="en-US" altLang="zh-CN" sz="1800" dirty="0" err="1">
                <a:solidFill>
                  <a:srgbClr val="FF0000"/>
                </a:solidFill>
              </a:rPr>
              <a:t>font-variant:normal;font-weight:lighter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#p2{</a:t>
            </a:r>
            <a:r>
              <a:rPr lang="en-US" altLang="zh-CN" sz="1800" dirty="0" err="1">
                <a:solidFill>
                  <a:srgbClr val="FF0000"/>
                </a:solidFill>
              </a:rPr>
              <a:t>font-variant:small-caps;font-weight:bold</a:t>
            </a:r>
            <a:r>
              <a:rPr lang="en-US" altLang="zh-CN" sz="1800" dirty="0">
                <a:solidFill>
                  <a:srgbClr val="FF0000"/>
                </a:solidFill>
              </a:rPr>
              <a:t>;}</a:t>
            </a:r>
            <a:endParaRPr lang="en-US" altLang="zh-CN" sz="18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7761288" cy="457200"/>
          </a:xfrm>
        </p:spPr>
        <p:txBody>
          <a:bodyPr/>
          <a:lstStyle/>
          <a:p>
            <a:r>
              <a:rPr lang="en-US" altLang="zh-CN" dirty="0"/>
              <a:t>9.2.6  </a:t>
            </a:r>
            <a:r>
              <a:rPr lang="zh-CN" altLang="zh-CN" dirty="0"/>
              <a:t>字体</a:t>
            </a:r>
            <a:r>
              <a:rPr lang="en-US" altLang="zh-CN" dirty="0"/>
              <a:t>font</a:t>
            </a:r>
            <a:r>
              <a:rPr lang="zh-CN" altLang="zh-CN" dirty="0"/>
              <a:t>属性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610600" cy="3886200"/>
          </a:xfr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1600" dirty="0"/>
              <a:t>      font</a:t>
            </a:r>
            <a:r>
              <a:rPr lang="zh-CN" altLang="zh-CN" sz="1600" dirty="0"/>
              <a:t>属性是复合属性，一次完成多个字体属性的设置</a:t>
            </a:r>
            <a:r>
              <a:rPr lang="en-US" altLang="zh-CN" sz="1600" dirty="0"/>
              <a:t>,</a:t>
            </a:r>
            <a:r>
              <a:rPr lang="zh-CN" altLang="zh-CN" sz="1600" dirty="0"/>
              <a:t>包括字体粗细、风格、字体变体、大小</a:t>
            </a:r>
            <a:r>
              <a:rPr lang="en-US" altLang="zh-CN" sz="1600" dirty="0"/>
              <a:t>/</a:t>
            </a:r>
            <a:r>
              <a:rPr lang="zh-CN" altLang="zh-CN" sz="1600" dirty="0"/>
              <a:t>行高及字体名称。</a:t>
            </a:r>
            <a:endParaRPr lang="en-US" altLang="zh-CN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zh-CN" altLang="zh-CN" sz="1600" dirty="0"/>
              <a:t>基本语法</a:t>
            </a:r>
          </a:p>
          <a:p>
            <a:pPr>
              <a:lnSpc>
                <a:spcPts val="28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font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</a:rPr>
              <a:t>font-style font-weight font-variant font-size/line-height font-family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zh-CN" sz="1600" dirty="0"/>
              <a:t>语法说明</a:t>
            </a:r>
          </a:p>
          <a:p>
            <a:pPr marL="649288" lvl="0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sz="1600" dirty="0"/>
              <a:t>利用</a:t>
            </a:r>
            <a:r>
              <a:rPr lang="en-US" altLang="zh-CN" sz="1600" dirty="0"/>
              <a:t>font</a:t>
            </a:r>
            <a:r>
              <a:rPr lang="zh-CN" altLang="zh-CN" sz="1600" dirty="0"/>
              <a:t>属性一次完成多个字体属性的设置，属性值与属性值之间必须使用空格隔开。</a:t>
            </a:r>
            <a:endParaRPr lang="en-US" altLang="zh-CN" sz="1600" dirty="0"/>
          </a:p>
          <a:p>
            <a:pPr marL="649288" lvl="0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sz="1600" dirty="0"/>
              <a:t>前三个属性值可以不分先后顺序，默认为</a:t>
            </a:r>
            <a:r>
              <a:rPr lang="en-US" altLang="zh-CN" sz="1600" dirty="0"/>
              <a:t>normal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pPr marL="649288" lvl="0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tabLst>
                <a:tab pos="900113" algn="l"/>
              </a:tabLst>
            </a:pPr>
            <a:r>
              <a:rPr lang="zh-CN" altLang="zh-CN" sz="1600" dirty="0"/>
              <a:t>大小和字体名称系列必须显式指定，先设置大小，再设置字体系列。需要设置行高时，可以写在字体大小的后面，中间用“</a:t>
            </a:r>
            <a:r>
              <a:rPr lang="en-US" altLang="zh-CN" sz="1600" dirty="0"/>
              <a:t>/</a:t>
            </a:r>
            <a:r>
              <a:rPr lang="zh-CN" altLang="zh-CN" sz="1600" dirty="0"/>
              <a:t>”分隔，行高为可选属性。</a:t>
            </a:r>
            <a:r>
              <a:rPr lang="en-US" altLang="zh-CN" sz="1600" dirty="0"/>
              <a:t>font</a:t>
            </a:r>
            <a:r>
              <a:rPr lang="zh-CN" altLang="zh-CN" sz="1600" dirty="0"/>
              <a:t>属性可以继承。</a:t>
            </a:r>
          </a:p>
        </p:txBody>
      </p:sp>
    </p:spTree>
    <p:extLst>
      <p:ext uri="{BB962C8B-B14F-4D97-AF65-F5344CB8AC3E}">
        <p14:creationId xmlns:p14="http://schemas.microsoft.com/office/powerpoint/2010/main" val="310467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字体样式属性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8534400" cy="379214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&lt;!--edu_9_2_2.html --&gt;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&lt;meta charset="UTF-8"&gt;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text-align:center;color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:#3300ff;}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{color:#660066;}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#p1{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font-variant:normal;font-weight:lighter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#p2{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font-variant:small-caps;font-weight:bold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#p3{font-weight:600;font:italic 28px/40px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幼圆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#p4{</a:t>
            </a:r>
            <a:r>
              <a:rPr kumimoji="1"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font:italic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bolder small-caps 24px/1.5em 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kumimoji="1" lang="zh-CN" altLang="en-US" sz="1400" dirty="0">
                <a:latin typeface="Verdana" pitchFamily="34" charset="0"/>
                <a:cs typeface="Verdana" pitchFamily="34" charset="0"/>
              </a:rPr>
              <a:t>设置字体变体、粗细、复合属性 </a:t>
            </a:r>
            <a:r>
              <a:rPr kumimoji="1"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&lt;hr&gt;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&lt;p&gt;</a:t>
            </a:r>
            <a:r>
              <a:rPr kumimoji="1" lang="zh-CN" altLang="en-US" sz="1400" dirty="0">
                <a:latin typeface="Verdana" pitchFamily="34" charset="0"/>
              </a:rPr>
              <a:t>此段文字正常显示</a:t>
            </a:r>
            <a:r>
              <a:rPr kumimoji="1" lang="en-US" altLang="zh-CN" sz="1400" dirty="0">
                <a:latin typeface="Verdana" pitchFamily="34" charset="0"/>
              </a:rPr>
              <a:t>Welcome to you!&lt;/p&gt;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400" dirty="0">
              <a:latin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zh-CN" sz="16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字体样式属性</a:t>
            </a:r>
            <a:r>
              <a:rPr lang="en-US" altLang="zh-CN" dirty="0"/>
              <a:t>-</a:t>
            </a:r>
            <a:r>
              <a:rPr lang="zh-CN" altLang="en-US" dirty="0"/>
              <a:t>案例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533400" y="800100"/>
            <a:ext cx="8534400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id="p1"&gt;</a:t>
            </a:r>
            <a:r>
              <a:rPr kumimoji="1" lang="zh-CN" altLang="en-US" sz="1400" dirty="0">
                <a:latin typeface="Verdana" pitchFamily="34" charset="0"/>
              </a:rPr>
              <a:t>此段文字</a:t>
            </a:r>
            <a:r>
              <a:rPr kumimoji="1" lang="en-US" altLang="zh-CN" sz="1400" dirty="0">
                <a:latin typeface="Verdana" pitchFamily="34" charset="0"/>
              </a:rPr>
              <a:t>Welcome to you!</a:t>
            </a:r>
            <a:r>
              <a:rPr kumimoji="1" lang="zh-CN" altLang="en-US" sz="1400" dirty="0">
                <a:latin typeface="Verdana" pitchFamily="34" charset="0"/>
              </a:rPr>
              <a:t>正常、较细字体。 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id="p2"&gt;</a:t>
            </a:r>
            <a:r>
              <a:rPr kumimoji="1" lang="zh-CN" altLang="en-US" sz="1400" dirty="0">
                <a:latin typeface="Verdana" pitchFamily="34" charset="0"/>
              </a:rPr>
              <a:t>设置小型大写字母、字体标准粗体。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id="p3"&gt;</a:t>
            </a:r>
            <a:r>
              <a:rPr kumimoji="1" lang="zh-CN" altLang="en-US" sz="1400" dirty="0">
                <a:latin typeface="Verdana" pitchFamily="34" charset="0"/>
              </a:rPr>
              <a:t>设置字体粗细度为</a:t>
            </a:r>
            <a:r>
              <a:rPr kumimoji="1" lang="en-US" altLang="zh-CN" sz="1400" dirty="0">
                <a:latin typeface="Verdana" pitchFamily="34" charset="0"/>
              </a:rPr>
              <a:t>600</a:t>
            </a:r>
            <a:r>
              <a:rPr kumimoji="1" lang="zh-CN" altLang="en-US" sz="1400" dirty="0">
                <a:latin typeface="Verdana" pitchFamily="34" charset="0"/>
              </a:rPr>
              <a:t>、斜体、大小</a:t>
            </a:r>
            <a:r>
              <a:rPr kumimoji="1" lang="en-US" altLang="zh-CN" sz="1400" dirty="0">
                <a:latin typeface="Verdana" pitchFamily="34" charset="0"/>
              </a:rPr>
              <a:t>28px</a:t>
            </a:r>
            <a:r>
              <a:rPr kumimoji="1" lang="zh-CN" altLang="en-US" sz="1400" dirty="0">
                <a:latin typeface="Verdana" pitchFamily="34" charset="0"/>
              </a:rPr>
              <a:t>、行高</a:t>
            </a:r>
            <a:r>
              <a:rPr kumimoji="1" lang="en-US" altLang="zh-CN" sz="1400" dirty="0">
                <a:latin typeface="Verdana" pitchFamily="34" charset="0"/>
              </a:rPr>
              <a:t>50px</a:t>
            </a:r>
            <a:r>
              <a:rPr kumimoji="1" lang="zh-CN" altLang="en-US" sz="1400" dirty="0">
                <a:latin typeface="Verdana" pitchFamily="34" charset="0"/>
              </a:rPr>
              <a:t>、字体幼圆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&lt;p id="p4"&gt;</a:t>
            </a:r>
            <a:r>
              <a:rPr kumimoji="1" lang="zh-CN" altLang="en-US" sz="1400" dirty="0">
                <a:latin typeface="Verdana" pitchFamily="34" charset="0"/>
              </a:rPr>
              <a:t>设置字体风格斜体、特粗、小型大写字母</a:t>
            </a:r>
            <a:r>
              <a:rPr kumimoji="1" lang="en-US" altLang="zh-CN" sz="1400" dirty="0">
                <a:latin typeface="Verdana" pitchFamily="34" charset="0"/>
              </a:rPr>
              <a:t>HTML</a:t>
            </a:r>
            <a:r>
              <a:rPr kumimoji="1" lang="zh-CN" altLang="en-US" sz="1400" dirty="0">
                <a:latin typeface="Verdana" pitchFamily="34" charset="0"/>
              </a:rPr>
              <a:t>、字号</a:t>
            </a:r>
            <a:r>
              <a:rPr kumimoji="1" lang="en-US" altLang="zh-CN" sz="1400" dirty="0">
                <a:latin typeface="Verdana" pitchFamily="34" charset="0"/>
              </a:rPr>
              <a:t>24px/</a:t>
            </a:r>
            <a:r>
              <a:rPr kumimoji="1" lang="zh-CN" altLang="en-US" sz="1400" dirty="0">
                <a:latin typeface="Verdana" pitchFamily="34" charset="0"/>
              </a:rPr>
              <a:t>行高</a:t>
            </a:r>
            <a:r>
              <a:rPr kumimoji="1" lang="en-US" altLang="zh-CN" sz="1400" dirty="0">
                <a:latin typeface="Verdana" pitchFamily="34" charset="0"/>
              </a:rPr>
              <a:t>1.5em</a:t>
            </a:r>
            <a:r>
              <a:rPr kumimoji="1" lang="zh-CN" altLang="en-US" sz="1400" dirty="0">
                <a:latin typeface="Verdana" pitchFamily="34" charset="0"/>
              </a:rPr>
              <a:t>、字体黑体</a:t>
            </a:r>
            <a:r>
              <a:rPr kumimoji="1" lang="en-US" altLang="zh-CN" sz="1400" dirty="0">
                <a:latin typeface="Verdana" pitchFamily="34" charset="0"/>
              </a:rPr>
              <a:t>&lt;/p&gt;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CN" sz="1400" dirty="0">
                <a:latin typeface="Verdana" pitchFamily="34" charset="0"/>
              </a:rPr>
              <a:t>&lt;/body&gt;&lt;/html&gt;</a:t>
            </a:r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66950"/>
            <a:ext cx="4876800" cy="235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CSS</a:t>
            </a:r>
            <a:r>
              <a:rPr lang="zh-CN" altLang="zh-CN" dirty="0"/>
              <a:t>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792140"/>
          </a:xfrm>
        </p:spPr>
        <p:txBody>
          <a:bodyPr/>
          <a:lstStyle/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    在</a:t>
            </a:r>
            <a:r>
              <a:rPr lang="en-US" altLang="zh-CN" sz="1800" dirty="0"/>
              <a:t>CSS</a:t>
            </a:r>
            <a:r>
              <a:rPr lang="zh-CN" altLang="en-US" sz="1800" dirty="0"/>
              <a:t>中，不仅可以设置文字字体、大小、粗细、风格等，还可以对文本显</a:t>
            </a:r>
            <a:endParaRPr lang="en-US" altLang="zh-CN" sz="1800" dirty="0"/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示进行更精细排版设置。</a:t>
            </a:r>
            <a:endParaRPr lang="en-US" altLang="zh-CN" sz="1800" dirty="0"/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1. letter-spacing</a:t>
            </a:r>
            <a:r>
              <a:rPr lang="zh-CN" altLang="en-US" sz="1800" dirty="0"/>
              <a:t>：</a:t>
            </a:r>
            <a:r>
              <a:rPr lang="en-US" altLang="zh-CN" sz="1800" dirty="0"/>
              <a:t>normal | </a:t>
            </a:r>
            <a:r>
              <a:rPr lang="zh-CN" altLang="en-US" sz="1800" dirty="0"/>
              <a:t>长度单位</a:t>
            </a:r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2. line-height</a:t>
            </a:r>
            <a:r>
              <a:rPr lang="zh-CN" altLang="en-US" sz="1800" dirty="0"/>
              <a:t>：</a:t>
            </a:r>
            <a:r>
              <a:rPr lang="en-US" altLang="zh-CN" sz="1800" dirty="0"/>
              <a:t>normal | length</a:t>
            </a:r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3. text-indent</a:t>
            </a:r>
            <a:r>
              <a:rPr lang="zh-CN" altLang="en-US" sz="1800" dirty="0"/>
              <a:t>：长度单位 </a:t>
            </a:r>
            <a:r>
              <a:rPr lang="en-US" altLang="zh-CN" sz="1800" dirty="0"/>
              <a:t>| </a:t>
            </a:r>
            <a:r>
              <a:rPr lang="zh-CN" altLang="en-US" sz="1800" dirty="0"/>
              <a:t>百分比单位</a:t>
            </a:r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4. text-decoration</a:t>
            </a:r>
            <a:r>
              <a:rPr lang="zh-CN" altLang="en-US" sz="1800" dirty="0"/>
              <a:t>：</a:t>
            </a:r>
            <a:r>
              <a:rPr lang="en-US" altLang="zh-CN" sz="1800" dirty="0"/>
              <a:t>none | underline | overline | line-through</a:t>
            </a:r>
            <a:endParaRPr lang="zh-CN" altLang="en-US" sz="1800" dirty="0"/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5. text-transform</a:t>
            </a:r>
            <a:r>
              <a:rPr lang="zh-CN" altLang="en-US" sz="1800" dirty="0"/>
              <a:t>：</a:t>
            </a:r>
            <a:r>
              <a:rPr lang="en-US" altLang="zh-CN" sz="1800" dirty="0"/>
              <a:t>uppercase | lowercase | capitalize[</a:t>
            </a:r>
            <a:r>
              <a:rPr lang="zh-CN" altLang="en-US" sz="1800" dirty="0"/>
              <a:t>首字母大写</a:t>
            </a:r>
            <a:r>
              <a:rPr lang="en-US" altLang="zh-CN" sz="1800" dirty="0"/>
              <a:t>] | none</a:t>
            </a:r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6. text-align</a:t>
            </a:r>
            <a:r>
              <a:rPr lang="zh-CN" altLang="en-US" sz="1800" dirty="0"/>
              <a:t>：</a:t>
            </a:r>
            <a:r>
              <a:rPr lang="en-US" altLang="zh-CN" sz="1800" dirty="0"/>
              <a:t>left | right | center | justify</a:t>
            </a:r>
          </a:p>
          <a:p>
            <a:pPr marL="536575" indent="-179388"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7. vertical-align</a:t>
            </a:r>
            <a:r>
              <a:rPr lang="zh-CN" altLang="en-US" sz="1800" dirty="0"/>
              <a:t>：</a:t>
            </a:r>
            <a:r>
              <a:rPr lang="en-US" altLang="zh-CN" sz="1800" dirty="0"/>
              <a:t>top | middle | bottom | text-top | text-bottom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789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36923"/>
            <a:ext cx="8318500" cy="434578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设置字符间距、行距及首行缩进案例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&lt;!--edu_9_3_1.html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&lt;head&gt;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&lt;title&gt; </a:t>
            </a:r>
            <a:r>
              <a:rPr lang="zh-CN" altLang="en-US" sz="1400" dirty="0"/>
              <a:t>设置字符间距、行高及首行缩进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	h3{text-align:center;color:#3300ff;}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	hr{color:#660066;}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#p1{letter-spacing:2px;line-height:1em;text-indent:2em;}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#p2{letter-spacing:4px;line-height:1.5em;text-indent:3em;}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	#p3{letter-spacing:6px;line-height:2em;text-indent:4em;word-spacing:10px;} 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&lt;/head&gt;&lt;body&gt;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    &lt;h3&gt;</a:t>
            </a:r>
            <a:r>
              <a:rPr lang="zh-CN" altLang="en-US" sz="1400" dirty="0"/>
              <a:t>设置字符间距、行高及首行缩进</a:t>
            </a:r>
            <a:r>
              <a:rPr lang="en-US" altLang="zh-CN" sz="1400" dirty="0"/>
              <a:t>&lt;/h3&gt;&lt;hr&gt;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&lt;p id="p1"&gt;[</a:t>
            </a:r>
            <a:r>
              <a:rPr lang="zh-CN" altLang="en-US" sz="1400" dirty="0"/>
              <a:t>字符间距</a:t>
            </a:r>
            <a:r>
              <a:rPr lang="en-US" altLang="zh-CN" sz="1400" dirty="0"/>
              <a:t>2px</a:t>
            </a:r>
            <a:r>
              <a:rPr lang="zh-CN" altLang="en-US" sz="1400" dirty="0"/>
              <a:t>、行高</a:t>
            </a:r>
            <a:r>
              <a:rPr lang="en-US" altLang="zh-CN" sz="1400" dirty="0"/>
              <a:t>1em</a:t>
            </a:r>
            <a:r>
              <a:rPr lang="zh-CN" altLang="en-US" sz="1400" dirty="0"/>
              <a:t>、首行缩进</a:t>
            </a:r>
            <a:r>
              <a:rPr lang="en-US" altLang="zh-CN" sz="1400" dirty="0"/>
              <a:t>2em]</a:t>
            </a:r>
            <a:r>
              <a:rPr lang="zh-CN" altLang="en-US" sz="1400" dirty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/>
              <a:t>1000</a:t>
            </a:r>
            <a:r>
              <a:rPr lang="zh-CN" altLang="en-US" sz="1400" dirty="0"/>
              <a:t>多人欢聚一堂，共迎传统新春佳节，向全省人民致以节日问候和美好祝福。</a:t>
            </a:r>
            <a:r>
              <a:rPr lang="en-US" altLang="zh-CN" sz="1400" dirty="0"/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&lt;p id="p2"&gt;[</a:t>
            </a:r>
            <a:r>
              <a:rPr lang="zh-CN" altLang="en-US" sz="1400" dirty="0"/>
              <a:t>字符间距</a:t>
            </a:r>
            <a:r>
              <a:rPr lang="en-US" altLang="zh-CN" sz="1400" dirty="0"/>
              <a:t>4px</a:t>
            </a:r>
            <a:r>
              <a:rPr lang="zh-CN" altLang="en-US" sz="1400" dirty="0"/>
              <a:t>、行高</a:t>
            </a:r>
            <a:r>
              <a:rPr lang="en-US" altLang="zh-CN" sz="1400" dirty="0"/>
              <a:t>1.5em</a:t>
            </a:r>
            <a:r>
              <a:rPr lang="zh-CN" altLang="en-US" sz="1400" dirty="0"/>
              <a:t>、首行缩进</a:t>
            </a:r>
            <a:r>
              <a:rPr lang="en-US" altLang="zh-CN" sz="1400" dirty="0"/>
              <a:t>3em]</a:t>
            </a:r>
            <a:r>
              <a:rPr lang="zh-CN" altLang="en-US" sz="1400" dirty="0"/>
              <a:t>昨天上午，南京国际博览中心金陵会议中心内欢声笑语，春意盎然，省委、省政府在这里举行春节团拜会。省领导罗志军、李学勇、张连珍等与各界人士</a:t>
            </a:r>
            <a:r>
              <a:rPr lang="en-US" altLang="zh-CN" sz="1400" dirty="0"/>
              <a:t>1000</a:t>
            </a:r>
            <a:r>
              <a:rPr lang="zh-CN" altLang="en-US" sz="1400" dirty="0"/>
              <a:t>多人欢聚一堂，共迎传统新春佳节，向全省人民致以节日问候和美好祝福。</a:t>
            </a:r>
            <a:r>
              <a:rPr lang="en-US" altLang="zh-CN" sz="1400" dirty="0"/>
              <a:t>&lt;/p&gt;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128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924800" cy="434578"/>
          </a:xfrm>
        </p:spPr>
        <p:txBody>
          <a:bodyPr/>
          <a:lstStyle/>
          <a:p>
            <a:pPr eaLnBrk="1" hangingPunct="1"/>
            <a:r>
              <a:rPr lang="zh-CN" altLang="en-US" dirty="0"/>
              <a:t>设置字符间距、行距及首行缩进案例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831245"/>
            <a:ext cx="85344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/>
              <a:t>&lt;p id="p3"&gt;[</a:t>
            </a:r>
            <a:r>
              <a:rPr lang="zh-CN" altLang="en-US" sz="1400" dirty="0"/>
              <a:t>字符间距</a:t>
            </a:r>
            <a:r>
              <a:rPr lang="en-US" altLang="zh-CN" sz="1400" dirty="0"/>
              <a:t>6px</a:t>
            </a:r>
            <a:r>
              <a:rPr lang="zh-CN" altLang="en-US" sz="1400" dirty="0"/>
              <a:t>、行高</a:t>
            </a:r>
            <a:r>
              <a:rPr lang="en-US" altLang="zh-CN" sz="1400" dirty="0"/>
              <a:t>2em</a:t>
            </a:r>
            <a:r>
              <a:rPr lang="zh-CN" altLang="en-US" sz="1400" dirty="0"/>
              <a:t>、首行缩进</a:t>
            </a:r>
            <a:r>
              <a:rPr lang="en-US" altLang="zh-CN" sz="1400" dirty="0"/>
              <a:t>4em</a:t>
            </a:r>
            <a:r>
              <a:rPr lang="zh-CN" altLang="en-US" sz="1400" dirty="0"/>
              <a:t>、单词间距</a:t>
            </a:r>
            <a:r>
              <a:rPr lang="en-US" altLang="zh-CN" sz="1400" dirty="0"/>
              <a:t>10px]</a:t>
            </a:r>
            <a:r>
              <a:rPr lang="zh-CN" altLang="en-US" sz="1400" dirty="0"/>
              <a:t>昨天上午，南京国际博览中心金陵会议中心内欢声笑语，春意盎然，省委、省政府在这里举行春节团拜会。</a:t>
            </a:r>
            <a:r>
              <a:rPr lang="en-US" altLang="zh-CN" sz="1400" dirty="0"/>
              <a:t>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 </a:t>
            </a:r>
          </a:p>
          <a:p>
            <a:pPr>
              <a:lnSpc>
                <a:spcPts val="1400"/>
              </a:lnSpc>
            </a:pPr>
            <a:r>
              <a:rPr lang="en-US" altLang="zh-CN" sz="1400" dirty="0"/>
              <a:t>&lt;/body&gt;&lt;/html&gt;</a:t>
            </a:r>
            <a:endParaRPr lang="zh-CN" altLang="en-US" sz="14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831867"/>
            <a:ext cx="5276850" cy="28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85269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设置文字装饰及大小写转换案例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 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h3{text-align:center;color:#3300ff;}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hr{color:#660066;}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#p1{text-</a:t>
            </a:r>
            <a:r>
              <a:rPr lang="en-US" altLang="zh-CN" sz="1400" dirty="0" err="1"/>
              <a:t>decoration:underline;text-transform:capitalize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#p2{text-</a:t>
            </a:r>
            <a:r>
              <a:rPr lang="en-US" altLang="zh-CN" sz="1400" dirty="0" err="1"/>
              <a:t>decoration:line-through;text-transform:lowercase</a:t>
            </a:r>
            <a:r>
              <a:rPr lang="en-US" altLang="zh-CN" sz="1400" dirty="0"/>
              <a:t>;}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#p3{text-</a:t>
            </a:r>
            <a:r>
              <a:rPr lang="en-US" altLang="zh-CN" sz="1400" dirty="0" err="1"/>
              <a:t>decoration:overline;text-transform:uppercase</a:t>
            </a:r>
            <a:r>
              <a:rPr lang="en-US" altLang="zh-CN" sz="1400" dirty="0"/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&lt;h3&gt;</a:t>
            </a:r>
            <a:r>
              <a:rPr lang="zh-CN" altLang="en-US" sz="1400" dirty="0"/>
              <a:t>设置文字装饰及大小写转换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&lt;hr&gt;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id="p1"&gt;[</a:t>
            </a:r>
            <a:r>
              <a:rPr lang="zh-CN" altLang="en-US" sz="1400" dirty="0"/>
              <a:t>文字下划线、首字母大写</a:t>
            </a:r>
            <a:r>
              <a:rPr lang="en-US" altLang="zh-CN" sz="1400" dirty="0"/>
              <a:t>capitalize]Chinese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设置文字装饰及大小写转换案例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3715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id="p2"&gt;[</a:t>
            </a:r>
            <a:r>
              <a:rPr lang="zh-CN" altLang="en-US" sz="1400" dirty="0"/>
              <a:t>文字删除线、字母小写</a:t>
            </a:r>
            <a:r>
              <a:rPr lang="en-US" altLang="zh-CN" sz="1400" dirty="0"/>
              <a:t>lowercase]Chinese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 id="p3"&gt;[</a:t>
            </a:r>
            <a:r>
              <a:rPr lang="zh-CN" altLang="en-US" sz="1400" dirty="0"/>
              <a:t>文字上划线、字母大写</a:t>
            </a:r>
            <a:r>
              <a:rPr lang="en-US" altLang="zh-CN" sz="1400" dirty="0"/>
              <a:t>uppercase]Chinese leader Xi </a:t>
            </a:r>
            <a:r>
              <a:rPr lang="en-US" altLang="zh-CN" sz="1400" dirty="0" err="1"/>
              <a:t>Jinping</a:t>
            </a:r>
            <a:r>
              <a:rPr lang="en-US" altLang="zh-CN" sz="1400" dirty="0"/>
              <a:t> has urged the Communist Party of China (CPC) to be more tolerant of criticism and receptive to the views of non-communists.&lt;/p&gt;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&lt;/body&gt;&lt;/html&gt;</a:t>
            </a:r>
            <a:endParaRPr lang="zh-CN" altLang="en-US" sz="1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90750"/>
            <a:ext cx="6296025" cy="251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设置内容对齐方式案例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edu_9_3_3.html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&lt;head&gt;  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&lt;title&gt; 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h3{text-align:center;color:#3300ff;}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hr{color:#660066;}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#div1{margin:10px;width:700px;height:60px;background:#ccffcc;text-indent:2em;text-align:left;}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#div2{margin:10px;width:700px;height:60px;background:#ffffcc;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text-indent:2em;text-align:center;}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#div3{margin:10px;width:700px;height:60px;background:#99ff99;text-indent:2em;text-align:right;}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{width:50px;height:50px;}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#img1{vertical-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-top;}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#img2{vertical-</a:t>
            </a:r>
            <a:r>
              <a:rPr lang="en-US" altLang="zh-CN" sz="1400" dirty="0" err="1"/>
              <a:t>align:middle</a:t>
            </a:r>
            <a:r>
              <a:rPr lang="en-US" altLang="zh-CN" sz="1400" dirty="0"/>
              <a:t>;}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#img3{vertical-</a:t>
            </a:r>
            <a:r>
              <a:rPr lang="en-US" altLang="zh-CN" sz="1400" dirty="0" err="1"/>
              <a:t>align:text</a:t>
            </a:r>
            <a:r>
              <a:rPr lang="en-US" altLang="zh-CN" sz="1400" dirty="0"/>
              <a:t>-bottom;}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&lt;/style&gt;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&lt;/head&gt;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&lt;h3&gt;</a:t>
            </a:r>
            <a:r>
              <a:rPr lang="zh-CN" altLang="en-US" sz="1400" dirty="0"/>
              <a:t>设置水平与垂直对齐方式</a:t>
            </a:r>
            <a:r>
              <a:rPr lang="en-US" altLang="zh-CN" sz="1400" dirty="0"/>
              <a:t>&lt;/h3&gt;&lt;hr&gt;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&lt;div id="div1"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&lt;p&gt;[</a:t>
            </a:r>
            <a:r>
              <a:rPr lang="zh-CN" altLang="en-US" sz="1400" dirty="0"/>
              <a:t>文字水平居左，图像居顶部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id=“img1”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=“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/p&gt;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</a:p>
        </p:txBody>
      </p:sp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33400" y="1202382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533400" algn="l"/>
                <a:tab pos="2336800" algn="l"/>
              </a:tabLst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前端开发工程师应掌握以下内容：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14375" indent="-357188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熟悉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CSS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样式设置中常用的单位。 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4375" indent="-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掌握控制文字、文本、背景、颜色、列表等样式的属性及设置方法。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14375" indent="-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CSS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盒子模型。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u"/>
              <a:tabLst>
                <a:tab pos="533400" algn="l"/>
                <a:tab pos="2336800" algn="l"/>
              </a:tabLst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掌握边框、边界、填充及内容等属性及设置方法。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设置内容对齐方式案例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447799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id="div2"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文字水平居中，图像居中部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id="img2"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&lt;div id="div3" class=""&gt;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&lt;p&gt;[</a:t>
            </a:r>
            <a:r>
              <a:rPr lang="zh-CN" altLang="en-US" sz="1400" dirty="0"/>
              <a:t>文字水平居右，图像居底部</a:t>
            </a:r>
            <a:r>
              <a:rPr lang="en-US" altLang="zh-CN" sz="1400" dirty="0"/>
              <a:t>]</a:t>
            </a:r>
            <a:r>
              <a:rPr lang="zh-CN" altLang="en-US" sz="1400" dirty="0"/>
              <a:t>这是一幅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id="img3"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eg_cute.gif</a:t>
            </a:r>
            <a:r>
              <a:rPr lang="en-US" altLang="zh-CN" sz="1400" dirty="0"/>
              <a:t>"&gt;</a:t>
            </a:r>
            <a:r>
              <a:rPr lang="zh-CN" altLang="en-US" sz="1400" dirty="0"/>
              <a:t>位于段落中的图像。</a:t>
            </a:r>
            <a:r>
              <a:rPr lang="en-US" altLang="zh-CN" sz="1400" dirty="0"/>
              <a:t>&lt;/p&gt;&lt;/div&gt;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&lt;/body&gt;&lt;/html&gt;</a:t>
            </a:r>
            <a:endParaRPr lang="zh-CN" altLang="en-US" sz="14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353984"/>
            <a:ext cx="4462463" cy="23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 CSS</a:t>
            </a:r>
            <a:r>
              <a:rPr lang="zh-CN" altLang="en-US" dirty="0"/>
              <a:t>颜色与背景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0817"/>
            <a:ext cx="8474075" cy="1017984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000" dirty="0"/>
              <a:t>       网页设计中结构和内容仅是一方面，没有色彩的页面再精致也很难吸引人。</a:t>
            </a:r>
            <a:r>
              <a:rPr lang="en-US" sz="2000" dirty="0"/>
              <a:t>CSS</a:t>
            </a:r>
            <a:r>
              <a:rPr lang="zh-CN" altLang="en-US" sz="2000" dirty="0"/>
              <a:t>中对于色彩、图像的设置也比较丰富和功能也很强大。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057401"/>
            <a:ext cx="5410200" cy="22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 bwMode="auto">
          <a:xfrm>
            <a:off x="762000" y="2286000"/>
            <a:ext cx="1981200" cy="1600200"/>
          </a:xfrm>
          <a:prstGeom prst="wedgeRoundRectCallout">
            <a:avLst>
              <a:gd name="adj1" fmla="val 73013"/>
              <a:gd name="adj2" fmla="val -32500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巧妙地设置颜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色与背景能够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为网页增添色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R="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彩</a:t>
            </a:r>
          </a:p>
        </p:txBody>
      </p:sp>
    </p:spTree>
    <p:extLst>
      <p:ext uri="{BB962C8B-B14F-4D97-AF65-F5344CB8AC3E}">
        <p14:creationId xmlns:p14="http://schemas.microsoft.com/office/powerpoint/2010/main" val="348387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颜色</a:t>
            </a:r>
            <a:r>
              <a:rPr lang="en-US" altLang="zh-CN" dirty="0"/>
              <a:t>color</a:t>
            </a:r>
            <a:r>
              <a:rPr lang="zh-CN" altLang="en-US" dirty="0"/>
              <a:t>属性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10816"/>
            <a:ext cx="8534400" cy="3792140"/>
          </a:xfrm>
          <a:prstGeom prst="rect">
            <a:avLst/>
          </a:prstGeom>
        </p:spPr>
        <p:txBody>
          <a:bodyPr/>
          <a:lstStyle/>
          <a:p>
            <a:pPr marR="0" lvl="0" algn="l" defTabSz="1158875" rtl="0" eaLnBrk="0" fontAlgn="base" latinLnBrk="0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color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属性用于设置元素字体的色彩，该属性语法比较简单，但取值比较多样，可以是颜色名称、函数、十六进制数等形式。</a:t>
            </a:r>
          </a:p>
          <a:p>
            <a:pPr marL="285750" marR="0" lvl="1" indent="-285750" algn="l" defTabSz="1158875" rtl="0" eaLnBrk="0" fontAlgn="base" latinLnBrk="0" hangingPunct="0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颜色名称。使用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blue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yellow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预定义的表示颜色的参数。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预定义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17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种颜色。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85750" marR="0" lvl="1" indent="-285750" algn="l" defTabSz="1158875" rtl="0" eaLnBrk="0" fontAlgn="base" latinLnBrk="0" hangingPunct="0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RGB()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函数。使用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RRR, GGG, BBB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）或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rgb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r%, g%, b%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g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分别表示颜色分量红色、绿色、蓝色，前者参数的取值为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255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，后者参数的取值为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85750" marR="0" lvl="1" indent="-285750" algn="l" defTabSz="1158875" rtl="0" eaLnBrk="0" fontAlgn="base" latinLnBrk="0" hangingPunct="0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十六进制数。使用“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#RRGGBB”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#RGB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”的形式，其中每个位十六进制数从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取值，比如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#FFC0CB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pink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219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9.4.2 </a:t>
            </a:r>
            <a:r>
              <a:rPr lang="zh-CN" altLang="en-US" dirty="0">
                <a:ea typeface="宋体" charset="-122"/>
              </a:rPr>
              <a:t>背景</a:t>
            </a:r>
            <a:r>
              <a:rPr lang="en-US" altLang="zh-CN" dirty="0">
                <a:ea typeface="宋体" charset="-122"/>
              </a:rPr>
              <a:t>background</a:t>
            </a:r>
            <a:r>
              <a:rPr lang="zh-CN" altLang="en-US" dirty="0">
                <a:ea typeface="宋体" charset="-122"/>
              </a:rPr>
              <a:t>属性</a:t>
            </a:r>
            <a:endParaRPr lang="zh-CN" altLang="zh-CN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1" y="742950"/>
            <a:ext cx="8534399" cy="3943350"/>
          </a:xfrm>
        </p:spPr>
        <p:txBody>
          <a:bodyPr/>
          <a:lstStyle/>
          <a:p>
            <a:pPr marL="0" lvl="1" indent="0">
              <a:lnSpc>
                <a:spcPts val="3200"/>
              </a:lnSpc>
              <a:buNone/>
            </a:pPr>
            <a:r>
              <a:rPr lang="zh-CN" altLang="en-US" sz="1600" b="0" dirty="0"/>
              <a:t>      用于设置指定元素的背景色、背景图案等。</a:t>
            </a:r>
            <a:endParaRPr lang="en-US" altLang="zh-CN" sz="1600" b="0" dirty="0"/>
          </a:p>
          <a:p>
            <a:pPr marL="342900" lvl="1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</a:t>
            </a:r>
            <a:r>
              <a:rPr lang="en-US" altLang="zh-CN" sz="1600" b="0" dirty="0"/>
              <a:t>1.</a:t>
            </a:r>
            <a:r>
              <a:rPr lang="en-US" altLang="zh-CN" sz="1600" b="0" dirty="0">
                <a:solidFill>
                  <a:srgbClr val="FF0000"/>
                </a:solidFill>
              </a:rPr>
              <a:t> background-color</a:t>
            </a:r>
            <a:r>
              <a:rPr lang="zh-CN" altLang="en-US" sz="1600" b="0" dirty="0"/>
              <a:t>：关键字 </a:t>
            </a:r>
            <a:r>
              <a:rPr lang="en-US" altLang="zh-CN" sz="1600" b="0" dirty="0"/>
              <a:t>|  RGB</a:t>
            </a:r>
            <a:r>
              <a:rPr lang="zh-CN" altLang="en-US" sz="1600" b="0" dirty="0"/>
              <a:t>值 </a:t>
            </a:r>
            <a:r>
              <a:rPr lang="en-US" altLang="zh-CN" sz="1600" b="0" dirty="0"/>
              <a:t>| transparent</a:t>
            </a:r>
          </a:p>
          <a:p>
            <a:pPr marL="342900" lvl="1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</a:t>
            </a:r>
            <a:r>
              <a:rPr lang="en-US" altLang="zh-CN" sz="1600" b="0" dirty="0"/>
              <a:t>2.</a:t>
            </a:r>
            <a:r>
              <a:rPr lang="en-US" altLang="zh-CN" sz="1600" b="0" dirty="0">
                <a:solidFill>
                  <a:srgbClr val="FF0000"/>
                </a:solidFill>
              </a:rPr>
              <a:t> background-image </a:t>
            </a:r>
            <a:r>
              <a:rPr lang="en-US" altLang="zh-CN" sz="1600" b="0" dirty="0"/>
              <a:t>: </a:t>
            </a:r>
            <a:r>
              <a:rPr lang="en-US" altLang="zh-CN" sz="1600" b="0" dirty="0" err="1"/>
              <a:t>url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“</a:t>
            </a:r>
            <a:r>
              <a:rPr lang="en-US" altLang="zh-CN" sz="1600" b="0" dirty="0"/>
              <a:t>*.jpg</a:t>
            </a:r>
            <a:r>
              <a:rPr lang="zh-CN" altLang="en-US" sz="1600" b="0" dirty="0"/>
              <a:t>”</a:t>
            </a:r>
            <a:r>
              <a:rPr lang="en-US" altLang="zh-CN" sz="1600" b="0" dirty="0"/>
              <a:t>) | none</a:t>
            </a:r>
          </a:p>
          <a:p>
            <a:pPr marL="342900" lvl="1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/>
              <a:t>      3.</a:t>
            </a:r>
            <a:r>
              <a:rPr lang="en-US" altLang="zh-CN" sz="1600" b="0" dirty="0">
                <a:solidFill>
                  <a:srgbClr val="FF0000"/>
                </a:solidFill>
              </a:rPr>
              <a:t> background-repeat </a:t>
            </a:r>
            <a:r>
              <a:rPr lang="en-US" altLang="zh-CN" sz="1600" b="0" dirty="0"/>
              <a:t>: repeat | repeat-x | repeat-y | no-repeat</a:t>
            </a:r>
          </a:p>
          <a:p>
            <a:pPr marL="342900" lvl="1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      </a:t>
            </a:r>
            <a:r>
              <a:rPr lang="en-US" altLang="zh-CN" sz="1600" b="0" dirty="0"/>
              <a:t>4. </a:t>
            </a:r>
            <a:r>
              <a:rPr lang="en-US" altLang="zh-CN" sz="1600" b="0" dirty="0">
                <a:solidFill>
                  <a:srgbClr val="FF0000"/>
                </a:solidFill>
              </a:rPr>
              <a:t>background-attachment </a:t>
            </a:r>
            <a:r>
              <a:rPr lang="en-US" altLang="zh-CN" sz="1600" b="0" dirty="0"/>
              <a:t>: scroll | fixed</a:t>
            </a:r>
          </a:p>
          <a:p>
            <a:pPr marL="342900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</a:t>
            </a:r>
            <a:r>
              <a:rPr lang="en-US" altLang="zh-CN" sz="1600" dirty="0"/>
              <a:t>5. </a:t>
            </a:r>
            <a:r>
              <a:rPr lang="en-US" altLang="zh-CN" sz="1600" dirty="0">
                <a:solidFill>
                  <a:srgbClr val="FF0000"/>
                </a:solidFill>
              </a:rPr>
              <a:t>background-position</a:t>
            </a:r>
            <a:r>
              <a:rPr lang="zh-CN" altLang="en-US" sz="1600" dirty="0"/>
              <a:t>：参数</a:t>
            </a:r>
            <a:r>
              <a:rPr lang="en-US" altLang="zh-CN" sz="1600" dirty="0"/>
              <a:t>1 </a:t>
            </a:r>
            <a:r>
              <a:rPr lang="zh-CN" altLang="en-US" sz="1600" dirty="0"/>
              <a:t>参数</a:t>
            </a:r>
            <a:r>
              <a:rPr lang="en-US" altLang="zh-CN" sz="1600" dirty="0"/>
              <a:t>2</a:t>
            </a:r>
          </a:p>
          <a:p>
            <a:pPr marL="342900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利用百分比和长度来设置图像位置时，都要指定两个值，并且这两个值都要用空格分隔。</a:t>
            </a:r>
            <a:r>
              <a:rPr lang="zh-CN" altLang="en-US" sz="1600" b="0" dirty="0"/>
              <a:t>关键字在水平方向的主要有</a:t>
            </a:r>
            <a:r>
              <a:rPr lang="en-US" altLang="zh-CN" sz="1600" b="0" dirty="0"/>
              <a:t>left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center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right</a:t>
            </a:r>
            <a:r>
              <a:rPr lang="zh-CN" altLang="en-US" sz="1600" b="0" dirty="0"/>
              <a:t>。</a:t>
            </a:r>
            <a:endParaRPr lang="en-US" altLang="zh-CN" sz="1600" b="0" dirty="0"/>
          </a:p>
          <a:p>
            <a:pPr marL="342900" indent="142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dirty="0"/>
              <a:t>关键字在垂直方向的主要有</a:t>
            </a:r>
            <a:r>
              <a:rPr lang="en-US" altLang="zh-CN" sz="1600" b="0" dirty="0"/>
              <a:t>top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center</a:t>
            </a:r>
            <a:r>
              <a:rPr lang="zh-CN" altLang="en-US" sz="1600" b="0" dirty="0"/>
              <a:t>、</a:t>
            </a:r>
            <a:r>
              <a:rPr lang="en-US" altLang="zh-CN" sz="1600" b="0" dirty="0"/>
              <a:t>bottom</a:t>
            </a:r>
            <a:r>
              <a:rPr lang="zh-CN" altLang="en-US" sz="1600" b="0" dirty="0"/>
              <a:t>。</a:t>
            </a:r>
            <a:endParaRPr lang="en-US" altLang="zh-CN" sz="1600" b="0" dirty="0"/>
          </a:p>
          <a:p>
            <a:pPr lvl="1"/>
            <a:endParaRPr lang="zh-CN" altLang="en-US" sz="1800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45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9.4.2 </a:t>
            </a:r>
            <a:r>
              <a:rPr lang="zh-CN" altLang="en-US" dirty="0"/>
              <a:t>背景</a:t>
            </a:r>
            <a:r>
              <a:rPr lang="en-US" altLang="zh-CN" dirty="0"/>
              <a:t>background</a:t>
            </a:r>
            <a:r>
              <a:rPr lang="zh-CN" altLang="en-US" dirty="0">
                <a:latin typeface="+mj-ea"/>
              </a:rPr>
              <a:t>属性案例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533401" y="742950"/>
            <a:ext cx="8534400" cy="3754874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edu_9_4_2.html --&gt;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&lt;head&gt;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&lt;meta charset="UTF-8"&gt;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设置背景图像、位置与附件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h3{color:#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ffffff;background-color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:#6600ff;text-align:center;padding:10px;}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#p1{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("Header.jpg");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background-repeat: no-repeat;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background-position:center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center;}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#p2{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background-image:url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background-attachment:fixed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#p3{width:100%;height:150px;</a:t>
            </a:r>
          </a:p>
          <a:p>
            <a:pPr marL="342900" indent="-342900">
              <a:buClr>
                <a:srgbClr val="0000FA"/>
              </a:buClr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   background:#99ccff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("cup.jpg") no-repeat center center;}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 </a:t>
            </a:r>
          </a:p>
        </p:txBody>
      </p:sp>
    </p:spTree>
    <p:extLst>
      <p:ext uri="{BB962C8B-B14F-4D97-AF65-F5344CB8AC3E}">
        <p14:creationId xmlns:p14="http://schemas.microsoft.com/office/powerpoint/2010/main" val="39755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9.4.2 </a:t>
            </a:r>
            <a:r>
              <a:rPr lang="zh-CN" altLang="en-US" dirty="0"/>
              <a:t>背景</a:t>
            </a:r>
            <a:r>
              <a:rPr lang="en-US" altLang="zh-CN" dirty="0"/>
              <a:t>background</a:t>
            </a:r>
            <a:r>
              <a:rPr lang="zh-CN" altLang="en-US" dirty="0"/>
              <a:t>属性</a:t>
            </a:r>
            <a:r>
              <a:rPr lang="zh-CN" altLang="en-US" dirty="0">
                <a:latin typeface="+mj-ea"/>
              </a:rPr>
              <a:t>案例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52770"/>
            <a:ext cx="6067878" cy="2286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33400" y="3139723"/>
            <a:ext cx="85343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&lt;body&gt;</a:t>
            </a:r>
          </a:p>
          <a:p>
            <a:r>
              <a:rPr lang="en-US" altLang="zh-CN" sz="1400" dirty="0"/>
              <a:t>&lt;h3&gt;</a:t>
            </a:r>
            <a:r>
              <a:rPr lang="zh-CN" altLang="en-US" sz="1400" dirty="0"/>
              <a:t>设置背景图像、位置与附件</a:t>
            </a:r>
            <a:r>
              <a:rPr lang="en-US" altLang="zh-CN" sz="1400" dirty="0"/>
              <a:t>&lt;/h3&gt;</a:t>
            </a:r>
          </a:p>
          <a:p>
            <a:r>
              <a:rPr lang="en-US" altLang="zh-CN" sz="1400" dirty="0"/>
              <a:t>&lt;p id="p1"&gt;[</a:t>
            </a:r>
            <a:r>
              <a:rPr lang="zh-CN" altLang="en-US" sz="1400" dirty="0"/>
              <a:t>图像水平垂直居中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昨天上午，人民致以节日问候和美好祝福。</a:t>
            </a:r>
            <a:r>
              <a:rPr lang="en-US" altLang="zh-CN" sz="1400" dirty="0"/>
              <a:t>&lt;/p&gt;</a:t>
            </a:r>
          </a:p>
          <a:p>
            <a:r>
              <a:rPr lang="en-US" altLang="zh-CN" sz="1400" dirty="0"/>
              <a:t>&lt;p id="p2"&gt;[</a:t>
            </a:r>
            <a:r>
              <a:rPr lang="zh-CN" altLang="en-US" sz="1400" dirty="0"/>
              <a:t>图像水平居左到顶</a:t>
            </a:r>
            <a:r>
              <a:rPr lang="en-US" altLang="zh-CN" sz="1400" dirty="0"/>
              <a:t>……</a:t>
            </a:r>
            <a:r>
              <a:rPr lang="zh-CN" altLang="en-US" sz="1400" dirty="0"/>
              <a:t>向全省人民致以节日问候和美好祝福。</a:t>
            </a:r>
            <a:r>
              <a:rPr lang="en-US" altLang="zh-CN" sz="1400" dirty="0"/>
              <a:t>&lt;/p&gt;</a:t>
            </a:r>
          </a:p>
          <a:p>
            <a:r>
              <a:rPr lang="en-US" altLang="zh-CN" sz="1400" dirty="0"/>
              <a:t>&lt;p id="p3"&gt;[</a:t>
            </a:r>
            <a:r>
              <a:rPr lang="zh-CN" altLang="en-US" sz="1400" dirty="0"/>
              <a:t>背景复合属性应用</a:t>
            </a:r>
            <a:r>
              <a:rPr lang="en-US" altLang="zh-CN" sz="1400" dirty="0"/>
              <a:t>]</a:t>
            </a:r>
            <a:r>
              <a:rPr lang="zh-CN" altLang="en-US" sz="1400" dirty="0"/>
              <a:t>昨天上午，</a:t>
            </a:r>
            <a:r>
              <a:rPr lang="en-US" altLang="zh-CN" sz="1400" dirty="0"/>
              <a:t>…</a:t>
            </a:r>
            <a:r>
              <a:rPr lang="zh-CN" altLang="en-US" sz="1400" dirty="0"/>
              <a:t>向全省人民致以节日问候和美好祝福。</a:t>
            </a:r>
          </a:p>
          <a:p>
            <a:r>
              <a:rPr lang="en-US" altLang="zh-CN" sz="1400" dirty="0"/>
              <a:t>&lt;/p&gt;&lt;/body&gt;</a:t>
            </a:r>
          </a:p>
          <a:p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543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 CSS</a:t>
            </a:r>
            <a:r>
              <a:rPr lang="zh-CN" altLang="en-US" dirty="0"/>
              <a:t>列表样式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3400" indent="-533400" eaLnBrk="1" hangingPunct="1">
              <a:lnSpc>
                <a:spcPts val="3200"/>
              </a:lnSpc>
              <a:buNone/>
            </a:pPr>
            <a:r>
              <a:rPr lang="en-US" altLang="zh-CN" sz="1800" dirty="0">
                <a:cs typeface="Verdana" pitchFamily="34" charset="0"/>
              </a:rPr>
              <a:t>1.  </a:t>
            </a:r>
            <a:r>
              <a:rPr lang="en-US" altLang="zh-CN" sz="1800" dirty="0">
                <a:solidFill>
                  <a:srgbClr val="FF0000"/>
                </a:solidFill>
                <a:cs typeface="Verdana" pitchFamily="34" charset="0"/>
              </a:rPr>
              <a:t>list-style-type</a:t>
            </a:r>
            <a:r>
              <a:rPr lang="zh-CN" altLang="en-US" sz="1800" dirty="0">
                <a:cs typeface="Verdana" pitchFamily="34" charset="0"/>
              </a:rPr>
              <a:t>：</a:t>
            </a:r>
            <a:r>
              <a:rPr lang="en-US" altLang="zh-CN" sz="1800" dirty="0">
                <a:cs typeface="Verdana" pitchFamily="34" charset="0"/>
              </a:rPr>
              <a:t>disc | circle | square | decimal | lower-roman | upper-roman | lower-alpha | upper-alpha | none</a:t>
            </a:r>
          </a:p>
          <a:p>
            <a:pPr marL="533400" indent="-533400" eaLnBrk="1" hangingPunct="1">
              <a:lnSpc>
                <a:spcPts val="32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        </a:t>
            </a:r>
            <a:r>
              <a:rPr lang="zh-CN" altLang="en-US" sz="1800" dirty="0">
                <a:solidFill>
                  <a:schemeClr val="tx2"/>
                </a:solidFill>
                <a:cs typeface="Verdana" pitchFamily="34" charset="0"/>
              </a:rPr>
              <a:t>对</a:t>
            </a: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&lt;</a:t>
            </a:r>
            <a:r>
              <a:rPr lang="en-US" altLang="zh-CN" sz="1800" dirty="0" err="1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sz="1800" dirty="0" err="1">
                <a:solidFill>
                  <a:schemeClr val="tx2"/>
                </a:solidFill>
                <a:cs typeface="Verdana" pitchFamily="34" charset="0"/>
              </a:rPr>
              <a:t>ol</a:t>
            </a: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&gt;&lt;</a:t>
            </a:r>
            <a:r>
              <a:rPr lang="en-US" altLang="zh-CN" sz="1800" dirty="0" err="1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&gt;&lt;/</a:t>
            </a:r>
            <a:r>
              <a:rPr lang="en-US" altLang="zh-CN" sz="1800" dirty="0" err="1">
                <a:solidFill>
                  <a:schemeClr val="tx2"/>
                </a:solidFill>
                <a:cs typeface="Verdana" pitchFamily="34" charset="0"/>
              </a:rPr>
              <a:t>ul</a:t>
            </a:r>
            <a:r>
              <a:rPr lang="en-US" altLang="zh-CN" sz="1800" dirty="0">
                <a:solidFill>
                  <a:schemeClr val="tx2"/>
                </a:solidFill>
                <a:cs typeface="Verdana" pitchFamily="34" charset="0"/>
              </a:rPr>
              <a:t>&gt;</a:t>
            </a:r>
            <a:r>
              <a:rPr lang="zh-CN" altLang="en-US" sz="1800" dirty="0">
                <a:solidFill>
                  <a:schemeClr val="tx2"/>
                </a:solidFill>
                <a:cs typeface="Verdana" pitchFamily="34" charset="0"/>
              </a:rPr>
              <a:t>列表均有效。</a:t>
            </a:r>
          </a:p>
          <a:p>
            <a:pPr marL="533400" indent="-533400" eaLnBrk="1" hangingPunct="1">
              <a:lnSpc>
                <a:spcPts val="3200"/>
              </a:lnSpc>
              <a:buNone/>
            </a:pPr>
            <a:r>
              <a:rPr lang="en-US" altLang="zh-CN" sz="1800" dirty="0">
                <a:cs typeface="Verdana" pitchFamily="34" charset="0"/>
              </a:rPr>
              <a:t>2.  </a:t>
            </a:r>
            <a:r>
              <a:rPr lang="en-US" altLang="zh-CN" sz="1800" dirty="0">
                <a:solidFill>
                  <a:srgbClr val="FF0000"/>
                </a:solidFill>
                <a:cs typeface="Verdana" pitchFamily="34" charset="0"/>
              </a:rPr>
              <a:t>list-style-image </a:t>
            </a:r>
            <a:r>
              <a:rPr lang="en-US" altLang="zh-CN" sz="1800" dirty="0">
                <a:cs typeface="Verdana" pitchFamily="34" charset="0"/>
              </a:rPr>
              <a:t>: </a:t>
            </a:r>
            <a:r>
              <a:rPr lang="en-US" altLang="zh-CN" sz="1800" dirty="0" err="1">
                <a:cs typeface="Verdana" pitchFamily="34" charset="0"/>
              </a:rPr>
              <a:t>url</a:t>
            </a:r>
            <a:r>
              <a:rPr lang="en-US" altLang="zh-CN" sz="1800" dirty="0">
                <a:cs typeface="Verdana" pitchFamily="34" charset="0"/>
              </a:rPr>
              <a:t>(</a:t>
            </a:r>
            <a:r>
              <a:rPr lang="zh-CN" altLang="en-US" sz="1800" dirty="0">
                <a:cs typeface="Verdana" pitchFamily="34" charset="0"/>
              </a:rPr>
              <a:t>“</a:t>
            </a:r>
            <a:r>
              <a:rPr lang="en-US" altLang="zh-CN" sz="1800" dirty="0">
                <a:cs typeface="Verdana" pitchFamily="34" charset="0"/>
              </a:rPr>
              <a:t>*.gif</a:t>
            </a:r>
            <a:r>
              <a:rPr lang="zh-CN" altLang="en-US" sz="1800" dirty="0">
                <a:cs typeface="Verdana" pitchFamily="34" charset="0"/>
              </a:rPr>
              <a:t>”</a:t>
            </a:r>
            <a:r>
              <a:rPr lang="en-US" altLang="zh-CN" sz="1800" dirty="0">
                <a:cs typeface="Verdana" pitchFamily="34" charset="0"/>
              </a:rPr>
              <a:t>) | none</a:t>
            </a:r>
          </a:p>
          <a:p>
            <a:pPr marL="342900" indent="-342900" eaLnBrk="1" hangingPunct="1">
              <a:lnSpc>
                <a:spcPts val="3200"/>
              </a:lnSpc>
              <a:buClr>
                <a:srgbClr val="000066"/>
              </a:buClr>
              <a:buAutoNum type="arabicPeriod" startAt="3"/>
            </a:pPr>
            <a:r>
              <a:rPr lang="en-US" altLang="zh-CN" sz="1800" dirty="0">
                <a:solidFill>
                  <a:srgbClr val="FF0000"/>
                </a:solidFill>
                <a:cs typeface="Verdana" pitchFamily="34" charset="0"/>
              </a:rPr>
              <a:t>list-style-position </a:t>
            </a:r>
            <a:r>
              <a:rPr lang="en-US" altLang="zh-CN" sz="1800" dirty="0">
                <a:cs typeface="Verdana" pitchFamily="34" charset="0"/>
              </a:rPr>
              <a:t>: inside | outside</a:t>
            </a:r>
          </a:p>
          <a:p>
            <a:pPr marL="0" indent="0" eaLnBrk="1" hangingPunct="1">
              <a:lnSpc>
                <a:spcPts val="3200"/>
              </a:lnSpc>
              <a:buNone/>
            </a:pPr>
            <a:r>
              <a:rPr lang="en-US" altLang="zh-CN" sz="1800" dirty="0">
                <a:cs typeface="Verdana" pitchFamily="34" charset="0"/>
              </a:rPr>
              <a:t>4.  </a:t>
            </a:r>
            <a:r>
              <a:rPr lang="en-US" altLang="zh-CN" sz="1800" dirty="0">
                <a:solidFill>
                  <a:srgbClr val="FF0000"/>
                </a:solidFill>
                <a:cs typeface="Verdana" pitchFamily="34" charset="0"/>
              </a:rPr>
              <a:t>list-style</a:t>
            </a:r>
            <a:r>
              <a:rPr lang="zh-CN" altLang="en-US" sz="1800" dirty="0">
                <a:cs typeface="Verdana" pitchFamily="34" charset="0"/>
              </a:rPr>
              <a:t>：列表类型 列表代替图像 图像位置</a:t>
            </a:r>
            <a:endParaRPr lang="en-US" altLang="zh-CN" sz="1800" dirty="0"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列表样式案例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533400" y="819150"/>
            <a:ext cx="845820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400" dirty="0"/>
              <a:t>&lt;!-- edu_9_5_1.html --&gt;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 &lt;head&gt;  &lt;meta charset="UTF-8"&gt;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&lt;title&gt;CSS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&lt;style type="text/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"&gt;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h3{color:"#</a:t>
            </a:r>
            <a:r>
              <a:rPr lang="en-US" altLang="zh-CN" sz="1400" dirty="0" err="1"/>
              <a:t>ffffff</a:t>
            </a:r>
            <a:r>
              <a:rPr lang="en-US" altLang="zh-CN" sz="1400" dirty="0"/>
              <a:t>";background-color:#9999ff;text-align:center;}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#li1{</a:t>
            </a:r>
            <a:r>
              <a:rPr lang="en-US" altLang="zh-CN" sz="1400" dirty="0" err="1"/>
              <a:t>list-style-type:square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#li2{</a:t>
            </a:r>
            <a:r>
              <a:rPr lang="en-US" altLang="zh-CN" sz="1400" dirty="0" err="1"/>
              <a:t>list-style-type:upper-roman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#li3{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list-style-position:inside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#li4{</a:t>
            </a:r>
            <a:r>
              <a:rPr lang="en-US" altLang="zh-CN" sz="1400" dirty="0" err="1"/>
              <a:t>list-style-image:url</a:t>
            </a:r>
            <a:r>
              <a:rPr lang="en-US" altLang="zh-CN" sz="1400" dirty="0"/>
              <a:t>("smallico1.bmp");</a:t>
            </a:r>
            <a:r>
              <a:rPr lang="en-US" altLang="zh-CN" sz="1400" dirty="0" err="1"/>
              <a:t>list-style-position:outside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.sp1{</a:t>
            </a:r>
            <a:r>
              <a:rPr lang="en-US" altLang="zh-CN" sz="1400" dirty="0" err="1"/>
              <a:t>font-weight:bolder;color:blue</a:t>
            </a:r>
            <a:r>
              <a:rPr lang="en-US" altLang="zh-CN" sz="1400" dirty="0"/>
              <a:t>;}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&lt;/style&gt;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&lt;body&gt;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&lt;h3&gt;CSS</a:t>
            </a:r>
            <a:r>
              <a:rPr lang="zh-CN" altLang="en-US" sz="1400" dirty="0"/>
              <a:t>列表属性综合应用</a:t>
            </a:r>
            <a:r>
              <a:rPr lang="en-US" altLang="zh-CN" sz="1400" dirty="0"/>
              <a:t>&lt;/h3&gt;</a:t>
            </a:r>
          </a:p>
          <a:p>
            <a:pPr>
              <a:lnSpc>
                <a:spcPts val="1300"/>
              </a:lnSpc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id="li1"&gt;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&lt;li&gt;</a:t>
            </a:r>
            <a:r>
              <a:rPr lang="zh-CN" altLang="en-US" sz="1400" dirty="0"/>
              <a:t>专业目录</a:t>
            </a:r>
            <a:endParaRPr lang="en-US" altLang="zh-CN" sz="1400" dirty="0"/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</a:t>
            </a:r>
            <a:r>
              <a:rPr lang="en-US" altLang="zh-CN" sz="1400" dirty="0" err="1"/>
              <a:t>ol</a:t>
            </a:r>
            <a:r>
              <a:rPr lang="en-US" altLang="zh-CN" sz="1400" dirty="0"/>
              <a:t> id="li2"&gt;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计算机科学与技术专业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信息管理与信息系统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</a:t>
            </a:r>
            <a:r>
              <a:rPr lang="en-US" altLang="zh-CN" sz="1400" dirty="0" err="1"/>
              <a:t>ol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0297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列表样式案例续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533401" y="810816"/>
            <a:ext cx="4219574" cy="3792140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&lt;li&gt;</a:t>
            </a:r>
            <a:r>
              <a:rPr lang="zh-CN" altLang="en-US" sz="1400" dirty="0"/>
              <a:t>图书</a:t>
            </a:r>
            <a:endParaRPr lang="en-US" altLang="zh-CN" sz="1400" dirty="0"/>
          </a:p>
          <a:p>
            <a:pPr marL="0"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 id="li3" &gt;</a:t>
            </a:r>
          </a:p>
          <a:p>
            <a:pPr marL="0" indent="4476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&lt;li&gt;&lt;span class="sp1"&gt;[inside]&lt;/span&gt;</a:t>
            </a:r>
            <a:r>
              <a:rPr lang="zh-CN" altLang="en-US" sz="1400" dirty="0"/>
              <a:t>计算机网络：计算机网络所属现代词，指的是将地理位置不同的具有独立功能的多台计算机及 其外部设备，通过通信线路连接起来，在网络操作系统，网络管理软件及网络通信协议的管理和协调下，实现资源共享和信息传递的计算机系统。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447675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 id="li4"&gt;&lt;span class="sp1"&gt;[outside]&lt;/span&gt;</a:t>
            </a:r>
            <a:r>
              <a:rPr lang="zh-CN" altLang="en-US" sz="1400" dirty="0"/>
              <a:t>数据库原理：是数据库初学者和初级开发人员不可多得的数据库宝典，其中融入了作者对数据库深入透彻的理解和丰富的实际操作经验。与第</a:t>
            </a:r>
            <a:r>
              <a:rPr lang="en-US" altLang="zh-CN" sz="1400" dirty="0"/>
              <a:t>2</a:t>
            </a:r>
            <a:r>
              <a:rPr lang="zh-CN" altLang="en-US" sz="1400" dirty="0"/>
              <a:t>版一样，本版也深入浅出地描绘了数据库原理及其应用。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268288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</a:t>
            </a:r>
            <a:r>
              <a:rPr lang="zh-CN" altLang="en-US" sz="1400" dirty="0"/>
              <a:t>期刊目录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li</a:t>
            </a:r>
            <a:r>
              <a:rPr lang="en-US" altLang="zh-CN" sz="1400" dirty="0"/>
              <a:t>&gt;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ul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&lt;/html&gt;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	</a:t>
            </a:r>
            <a:endParaRPr lang="zh-CN" altLang="en-US" sz="1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187523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  <a:p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971550"/>
            <a:ext cx="3906838" cy="329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85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  CSS</a:t>
            </a:r>
            <a:r>
              <a:rPr lang="zh-CN" altLang="en-US" dirty="0"/>
              <a:t>盒模型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sz="1800" b="0" dirty="0"/>
              <a:t> 什么是</a:t>
            </a:r>
            <a:r>
              <a:rPr lang="en-US" altLang="zh-CN" sz="1800" b="0" dirty="0"/>
              <a:t>CSS</a:t>
            </a:r>
            <a:r>
              <a:rPr lang="zh-CN" altLang="en-US" sz="1800" b="0" dirty="0"/>
              <a:t>盒模型？</a:t>
            </a:r>
            <a:r>
              <a:rPr lang="zh-CN" altLang="en-US" sz="1800" b="0" dirty="0">
                <a:solidFill>
                  <a:srgbClr val="7F787F"/>
                </a:solidFill>
              </a:rPr>
              <a:t> </a:t>
            </a:r>
            <a:br>
              <a:rPr lang="zh-CN" altLang="en-US" sz="1800" b="0" dirty="0"/>
            </a:br>
            <a:r>
              <a:rPr lang="zh-CN" altLang="en-US" sz="1800" b="0" dirty="0"/>
              <a:t>　 </a:t>
            </a:r>
            <a:r>
              <a:rPr lang="en-US" altLang="zh-CN" sz="1800" b="0" dirty="0"/>
              <a:t>W3C</a:t>
            </a:r>
            <a:r>
              <a:rPr lang="zh-CN" altLang="en-US" sz="1800" b="0" dirty="0"/>
              <a:t>组织就建议把所有网页上的对象都放在一个</a:t>
            </a:r>
            <a:r>
              <a:rPr lang="zh-CN" altLang="en-US" sz="1800" b="0" dirty="0">
                <a:solidFill>
                  <a:srgbClr val="CC0000"/>
                </a:solidFill>
              </a:rPr>
              <a:t>盒</a:t>
            </a:r>
            <a:r>
              <a:rPr lang="en-US" altLang="zh-CN" sz="1800" b="0" dirty="0">
                <a:solidFill>
                  <a:srgbClr val="CC0000"/>
                </a:solidFill>
              </a:rPr>
              <a:t>(box)</a:t>
            </a:r>
            <a:r>
              <a:rPr lang="zh-CN" altLang="en-US" sz="1800" b="0" dirty="0"/>
              <a:t>中，设计师</a:t>
            </a:r>
            <a:r>
              <a:rPr lang="zh-CN" altLang="en-US" sz="1800" dirty="0"/>
              <a:t>可以通过创建定义来控制这个</a:t>
            </a:r>
            <a:r>
              <a:rPr lang="zh-CN" altLang="en-US" sz="1800" b="0" dirty="0"/>
              <a:t>盒的属性，这些</a:t>
            </a:r>
            <a:r>
              <a:rPr lang="zh-CN" altLang="en-US" sz="1800" b="0" dirty="0">
                <a:solidFill>
                  <a:srgbClr val="CC0000"/>
                </a:solidFill>
              </a:rPr>
              <a:t>对象</a:t>
            </a:r>
            <a:r>
              <a:rPr lang="zh-CN" altLang="en-US" sz="1800" b="0" dirty="0"/>
              <a:t>包括段落、列表、标题、图片以及层。</a:t>
            </a:r>
          </a:p>
          <a:p>
            <a:pPr eaLnBrk="1" hangingPunct="1">
              <a:lnSpc>
                <a:spcPts val="3200"/>
              </a:lnSpc>
            </a:pPr>
            <a:r>
              <a:rPr lang="zh-CN" altLang="en-US" sz="1800" b="0" dirty="0">
                <a:solidFill>
                  <a:srgbClr val="7F787F"/>
                </a:solidFill>
              </a:rPr>
              <a:t> </a:t>
            </a:r>
            <a:r>
              <a:rPr lang="zh-CN" altLang="en-US" sz="1800" b="0" dirty="0"/>
              <a:t>盒模型主要定义四个区域</a:t>
            </a:r>
            <a:r>
              <a:rPr lang="en-US" altLang="zh-CN" sz="1800" b="0" dirty="0"/>
              <a:t>MBPC</a:t>
            </a:r>
            <a:r>
              <a:rPr lang="zh-CN" altLang="en-US" sz="1800" b="0" dirty="0"/>
              <a:t>：边界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FF0000"/>
                </a:solidFill>
              </a:rPr>
              <a:t>m</a:t>
            </a:r>
            <a:r>
              <a:rPr lang="en-US" altLang="zh-CN" sz="1800" b="0" dirty="0"/>
              <a:t>argin) </a:t>
            </a:r>
            <a:r>
              <a:rPr lang="zh-CN" altLang="en-US" sz="1800" b="0" dirty="0"/>
              <a:t>、边框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FF0000"/>
                </a:solidFill>
              </a:rPr>
              <a:t>b</a:t>
            </a:r>
            <a:r>
              <a:rPr lang="en-US" altLang="zh-CN" sz="1800" b="0" dirty="0"/>
              <a:t>order) </a:t>
            </a:r>
            <a:r>
              <a:rPr lang="zh-CN" altLang="en-US" sz="1800" b="0" dirty="0"/>
              <a:t>、填充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FF0000"/>
                </a:solidFill>
              </a:rPr>
              <a:t>p</a:t>
            </a:r>
            <a:r>
              <a:rPr lang="en-US" altLang="zh-CN" sz="1800" b="0" dirty="0"/>
              <a:t>adding)</a:t>
            </a:r>
            <a:r>
              <a:rPr lang="zh-CN" altLang="en-US" sz="1800" b="0" dirty="0"/>
              <a:t>和内容</a:t>
            </a:r>
            <a:r>
              <a:rPr lang="en-US" altLang="zh-CN" sz="1800" b="0" dirty="0"/>
              <a:t>(</a:t>
            </a:r>
            <a:r>
              <a:rPr lang="en-US" altLang="zh-CN" sz="1800" b="0" dirty="0">
                <a:solidFill>
                  <a:srgbClr val="FF0000"/>
                </a:solidFill>
              </a:rPr>
              <a:t>c</a:t>
            </a:r>
            <a:r>
              <a:rPr lang="en-US" altLang="zh-CN" sz="1800" b="0" dirty="0"/>
              <a:t>ontent)</a:t>
            </a:r>
            <a:r>
              <a:rPr lang="zh-CN" altLang="en-US" sz="1800" b="0" dirty="0"/>
              <a:t> </a:t>
            </a:r>
            <a:r>
              <a:rPr lang="zh-CN" altLang="en-US" sz="1800" dirty="0"/>
              <a:t>。 边界又称为外边界，是盒子边框与页面边界或其他盒子之间的距离。填充又称为内边界，即内容与边框之间的距离。</a:t>
            </a:r>
          </a:p>
          <a:p>
            <a:pPr eaLnBrk="1" hangingPunct="1">
              <a:lnSpc>
                <a:spcPts val="3200"/>
              </a:lnSpc>
            </a:pPr>
            <a:r>
              <a:rPr lang="en-US" altLang="zh-CN" sz="1800" b="0" dirty="0">
                <a:solidFill>
                  <a:srgbClr val="7F787F"/>
                </a:solidFill>
              </a:rPr>
              <a:t> </a:t>
            </a:r>
            <a:r>
              <a:rPr lang="en-US" altLang="zh-CN" sz="1800" b="0" dirty="0"/>
              <a:t>margin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background-color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background-image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padding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content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border</a:t>
            </a:r>
            <a:r>
              <a:rPr lang="zh-CN" altLang="en-US" sz="1800" b="0" dirty="0"/>
              <a:t>之间的层次、关系和相互影响。</a:t>
            </a:r>
          </a:p>
        </p:txBody>
      </p:sp>
    </p:spTree>
    <p:extLst>
      <p:ext uri="{BB962C8B-B14F-4D97-AF65-F5344CB8AC3E}">
        <p14:creationId xmlns:p14="http://schemas.microsoft.com/office/powerpoint/2010/main" val="144216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3818"/>
            <a:ext cx="7761288" cy="567929"/>
          </a:xfrm>
        </p:spPr>
        <p:txBody>
          <a:bodyPr/>
          <a:lstStyle/>
          <a:p>
            <a:r>
              <a:rPr lang="en-US" altLang="zh-CN" dirty="0"/>
              <a:t>9.1  CSS</a:t>
            </a:r>
            <a:r>
              <a:rPr lang="zh-CN" altLang="en-US" dirty="0"/>
              <a:t>属性值中的单位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458200" cy="3886199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/>
              <a:t> 绝对单位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dirty="0"/>
              <a:t>        </a:t>
            </a:r>
            <a:r>
              <a:rPr lang="zh-CN" altLang="en-US" sz="1800" dirty="0">
                <a:solidFill>
                  <a:srgbClr val="FF0000"/>
                </a:solidFill>
              </a:rPr>
              <a:t>绝对单位</a:t>
            </a:r>
            <a:r>
              <a:rPr lang="zh-CN" altLang="en-US" sz="1800" dirty="0"/>
              <a:t>在网页中很少使用，一般多用在传统平面印刷中，但在特殊场合使用绝对单位是很必要时的。</a:t>
            </a:r>
            <a:endParaRPr lang="en-US" altLang="zh-CN" sz="1800" dirty="0"/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   </a:t>
            </a:r>
            <a:r>
              <a:rPr lang="zh-CN" altLang="en-US" sz="1800" b="0" dirty="0">
                <a:solidFill>
                  <a:srgbClr val="FF0000"/>
                </a:solidFill>
              </a:rPr>
              <a:t>绝对单位包括：英寸、厘米、毫米、磅和</a:t>
            </a:r>
            <a:r>
              <a:rPr lang="en-US" altLang="zh-CN" sz="1800" b="0" dirty="0">
                <a:solidFill>
                  <a:srgbClr val="FF0000"/>
                </a:solidFill>
              </a:rPr>
              <a:t>pica</a:t>
            </a:r>
            <a:r>
              <a:rPr lang="zh-CN" altLang="en-US" sz="1800" b="0" dirty="0">
                <a:solidFill>
                  <a:srgbClr val="FF0000"/>
                </a:solidFill>
              </a:rPr>
              <a:t>（皮卡），其对应的英文单位分别是</a:t>
            </a:r>
            <a:r>
              <a:rPr lang="en-US" altLang="zh-CN" sz="1800" b="0" dirty="0">
                <a:solidFill>
                  <a:srgbClr val="FF0000"/>
                </a:solidFill>
              </a:rPr>
              <a:t>in</a:t>
            </a:r>
            <a:r>
              <a:rPr lang="zh-CN" altLang="en-US" sz="1800" b="0" dirty="0">
                <a:solidFill>
                  <a:srgbClr val="FF0000"/>
                </a:solidFill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</a:rPr>
              <a:t>1in=2.54cm</a:t>
            </a:r>
            <a:r>
              <a:rPr lang="zh-CN" altLang="en-US" sz="1800" b="0" dirty="0">
                <a:solidFill>
                  <a:srgbClr val="FF0000"/>
                </a:solidFill>
              </a:rPr>
              <a:t>）、</a:t>
            </a:r>
            <a:r>
              <a:rPr lang="en-US" altLang="zh-CN" sz="1800" b="0" dirty="0">
                <a:solidFill>
                  <a:srgbClr val="FF0000"/>
                </a:solidFill>
              </a:rPr>
              <a:t>cm</a:t>
            </a:r>
            <a:r>
              <a:rPr lang="zh-CN" altLang="en-US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dirty="0">
                <a:solidFill>
                  <a:srgbClr val="FF0000"/>
                </a:solidFill>
              </a:rPr>
              <a:t>mm</a:t>
            </a:r>
            <a:r>
              <a:rPr lang="zh-CN" altLang="en-US" sz="1800" b="0" dirty="0">
                <a:solidFill>
                  <a:srgbClr val="FF0000"/>
                </a:solidFill>
              </a:rPr>
              <a:t>、 </a:t>
            </a:r>
            <a:r>
              <a:rPr lang="en-US" altLang="zh-CN" sz="1800" b="0" dirty="0" err="1">
                <a:solidFill>
                  <a:srgbClr val="FF0000"/>
                </a:solidFill>
              </a:rPr>
              <a:t>pt</a:t>
            </a:r>
            <a:r>
              <a:rPr lang="zh-CN" altLang="en-US" sz="1800" b="0" dirty="0">
                <a:solidFill>
                  <a:srgbClr val="FF0000"/>
                </a:solidFill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</a:rPr>
              <a:t>1pt=1/72in</a:t>
            </a:r>
            <a:r>
              <a:rPr lang="zh-CN" altLang="en-US" sz="1800" b="0" dirty="0">
                <a:solidFill>
                  <a:srgbClr val="FF0000"/>
                </a:solidFill>
              </a:rPr>
              <a:t>）、</a:t>
            </a:r>
            <a:r>
              <a:rPr lang="en-US" altLang="zh-CN" sz="1800" b="0" dirty="0">
                <a:solidFill>
                  <a:srgbClr val="FF0000"/>
                </a:solidFill>
              </a:rPr>
              <a:t>pica</a:t>
            </a:r>
            <a:r>
              <a:rPr lang="zh-CN" altLang="en-US" sz="1800" b="0" dirty="0">
                <a:solidFill>
                  <a:srgbClr val="FF0000"/>
                </a:solidFill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</a:rPr>
              <a:t>pc</a:t>
            </a:r>
            <a:r>
              <a:rPr lang="zh-CN" altLang="en-US" sz="1800" b="0" dirty="0">
                <a:solidFill>
                  <a:srgbClr val="FF0000"/>
                </a:solidFill>
              </a:rPr>
              <a:t>，</a:t>
            </a:r>
            <a:r>
              <a:rPr lang="en-US" altLang="zh-CN" sz="1800" b="0" dirty="0">
                <a:solidFill>
                  <a:srgbClr val="FF0000"/>
                </a:solidFill>
              </a:rPr>
              <a:t>1pc=12pt</a:t>
            </a:r>
            <a:r>
              <a:rPr lang="zh-CN" altLang="en-US" sz="1800" b="0" dirty="0">
                <a:solidFill>
                  <a:srgbClr val="FF0000"/>
                </a:solidFill>
              </a:rPr>
              <a:t>）。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pPr marL="182563" lvl="2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1800" b="0" dirty="0"/>
              <a:t> 相对单位</a:t>
            </a:r>
            <a:endParaRPr lang="en-US" altLang="zh-CN" sz="1800" b="0" dirty="0"/>
          </a:p>
          <a:p>
            <a:pPr marL="182563" lvl="2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None/>
            </a:pPr>
            <a:r>
              <a:rPr lang="en-US" altLang="zh-CN" sz="1800" b="0" dirty="0"/>
              <a:t>        </a:t>
            </a:r>
            <a:r>
              <a:rPr lang="zh-CN" altLang="en-US" sz="1800" b="0" dirty="0"/>
              <a:t>相对单位与绝对单位相比显示大小不是固定的，它所设置的对象受屏幕分辨率、视觉区域、浏览器设置以及相关元素的大小等因素影响。</a:t>
            </a:r>
            <a:endParaRPr lang="en-US" altLang="zh-CN" sz="1800" b="0" dirty="0"/>
          </a:p>
          <a:p>
            <a:pPr marL="182563" lvl="2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</a:rPr>
              <a:t>        </a:t>
            </a:r>
            <a:r>
              <a:rPr lang="zh-CN" altLang="en-US" sz="1800" b="0" dirty="0">
                <a:solidFill>
                  <a:srgbClr val="FF0000"/>
                </a:solidFill>
              </a:rPr>
              <a:t>经常使用的相对单位包括：</a:t>
            </a:r>
            <a:r>
              <a:rPr lang="en-US" altLang="zh-CN" sz="1800" b="0" dirty="0" err="1">
                <a:solidFill>
                  <a:srgbClr val="FF0000"/>
                </a:solidFill>
              </a:rPr>
              <a:t>em</a:t>
            </a:r>
            <a:r>
              <a:rPr lang="zh-CN" altLang="en-US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dirty="0">
                <a:solidFill>
                  <a:srgbClr val="FF0000"/>
                </a:solidFill>
              </a:rPr>
              <a:t>ex</a:t>
            </a:r>
            <a:r>
              <a:rPr lang="zh-CN" altLang="en-US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dirty="0" err="1">
                <a:solidFill>
                  <a:srgbClr val="FF0000"/>
                </a:solidFill>
              </a:rPr>
              <a:t>px</a:t>
            </a:r>
            <a:r>
              <a:rPr lang="zh-CN" altLang="en-US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dirty="0">
                <a:solidFill>
                  <a:srgbClr val="FF0000"/>
                </a:solidFill>
              </a:rPr>
              <a:t>%</a:t>
            </a:r>
            <a:r>
              <a:rPr lang="zh-CN" altLang="en-US" sz="1800" b="0" dirty="0">
                <a:solidFill>
                  <a:srgbClr val="FF0000"/>
                </a:solidFill>
              </a:rPr>
              <a:t>。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9.6.1 CSS</a:t>
            </a:r>
            <a:r>
              <a:rPr lang="zh-CN" altLang="en-US" dirty="0"/>
              <a:t>盒模型结构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9760" y="971550"/>
            <a:ext cx="6019800" cy="36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27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盒模型</a:t>
            </a:r>
            <a:r>
              <a:rPr lang="en-US" altLang="zh-CN" dirty="0"/>
              <a:t>3D</a:t>
            </a:r>
            <a:r>
              <a:rPr lang="zh-CN" altLang="en-US" dirty="0"/>
              <a:t>示意图</a:t>
            </a:r>
          </a:p>
        </p:txBody>
      </p:sp>
      <p:pic>
        <p:nvPicPr>
          <p:cNvPr id="4" name="Picture 3" descr="css_box_3D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800100"/>
            <a:ext cx="64008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6475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9.6.2 </a:t>
            </a:r>
            <a:r>
              <a:rPr lang="zh-CN" altLang="en-US" dirty="0"/>
              <a:t>边界属性设置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sz="1800" dirty="0"/>
              <a:t> 边界属性是</a:t>
            </a:r>
            <a:r>
              <a:rPr lang="en-US" altLang="zh-CN" sz="1800" dirty="0"/>
              <a:t>margin</a:t>
            </a:r>
            <a:r>
              <a:rPr lang="zh-CN" altLang="en-US" sz="1800" dirty="0"/>
              <a:t>，也称为外边距，表示盒子边框与页面边界或其他盒子间的距离，属性值为长度值、百分数或</a:t>
            </a:r>
            <a:r>
              <a:rPr lang="en-US" altLang="zh-CN" sz="1800" dirty="0"/>
              <a:t>auto</a:t>
            </a:r>
            <a:r>
              <a:rPr lang="zh-CN" altLang="en-US" sz="1800" dirty="0"/>
              <a:t>，属性效果是围绕元素边框的“</a:t>
            </a:r>
            <a:r>
              <a:rPr lang="zh-CN" altLang="en-US" sz="1800" dirty="0">
                <a:solidFill>
                  <a:srgbClr val="FF0000"/>
                </a:solidFill>
              </a:rPr>
              <a:t>空白</a:t>
            </a:r>
            <a:r>
              <a:rPr lang="zh-CN" altLang="en-US" sz="1800" dirty="0"/>
              <a:t>”。</a:t>
            </a:r>
          </a:p>
          <a:p>
            <a:pPr>
              <a:lnSpc>
                <a:spcPts val="2800"/>
              </a:lnSpc>
            </a:pPr>
            <a:r>
              <a:rPr lang="zh-CN" altLang="en-US" sz="1800" dirty="0"/>
              <a:t> 外边距还可以通过单边属性进行设置，不会影响其他外边距，且这些单边属性可以设置一个或多个：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</a:rPr>
              <a:t>margin-top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20px; </a:t>
            </a:r>
            <a:r>
              <a:rPr lang="en-US" altLang="zh-CN" sz="1600" b="0" dirty="0">
                <a:solidFill>
                  <a:srgbClr val="FF0000"/>
                </a:solidFill>
              </a:rPr>
              <a:t>margin-right</a:t>
            </a:r>
            <a:r>
              <a:rPr lang="zh-CN" altLang="en-US" sz="1600" b="0" dirty="0">
                <a:solidFill>
                  <a:srgbClr val="FF0000"/>
                </a:solidFill>
              </a:rPr>
              <a:t> 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20px;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600" b="0" dirty="0">
                <a:solidFill>
                  <a:srgbClr val="FF0000"/>
                </a:solidFill>
              </a:rPr>
              <a:t> margin-bottom</a:t>
            </a:r>
            <a:r>
              <a:rPr lang="zh-CN" altLang="en-US" sz="1600" b="0" dirty="0">
                <a:solidFill>
                  <a:srgbClr val="FF0000"/>
                </a:solidFill>
              </a:rPr>
              <a:t> 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20px; </a:t>
            </a:r>
            <a:r>
              <a:rPr lang="en-US" altLang="zh-CN" sz="1600" b="0" dirty="0">
                <a:solidFill>
                  <a:srgbClr val="FF0000"/>
                </a:solidFill>
              </a:rPr>
              <a:t>margin-left</a:t>
            </a:r>
            <a:r>
              <a:rPr lang="zh-CN" altLang="en-US" sz="1600" b="0" dirty="0">
                <a:solidFill>
                  <a:srgbClr val="FF0000"/>
                </a:solidFill>
              </a:rPr>
              <a:t> 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20px;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600" b="0" dirty="0">
                <a:solidFill>
                  <a:srgbClr val="FF0000"/>
                </a:solidFill>
              </a:rPr>
              <a:t> margin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10px; /* 4</a:t>
            </a:r>
            <a:r>
              <a:rPr lang="zh-CN" altLang="en-US" sz="1600" b="0" dirty="0"/>
              <a:t>个边均为</a:t>
            </a:r>
            <a:r>
              <a:rPr lang="en-US" altLang="zh-CN" sz="1600" b="0" dirty="0"/>
              <a:t>10px */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600" b="0" dirty="0">
                <a:solidFill>
                  <a:srgbClr val="FF0000"/>
                </a:solidFill>
              </a:rPr>
              <a:t> margin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10px 20px ; /* </a:t>
            </a:r>
            <a:r>
              <a:rPr lang="zh-CN" altLang="en-US" sz="1600" b="0" dirty="0"/>
              <a:t>上下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左右*</a:t>
            </a:r>
            <a:r>
              <a:rPr lang="en-US" altLang="zh-CN" sz="1600" b="0" dirty="0"/>
              <a:t>/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600" b="0" dirty="0">
                <a:solidFill>
                  <a:srgbClr val="FF0000"/>
                </a:solidFill>
              </a:rPr>
              <a:t> margin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10px 20px 30px; /* </a:t>
            </a:r>
            <a:r>
              <a:rPr lang="zh-CN" altLang="en-US" sz="1600" b="0" dirty="0"/>
              <a:t>上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右左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下*</a:t>
            </a:r>
            <a:r>
              <a:rPr lang="en-US" altLang="zh-CN" sz="1600" b="0" dirty="0"/>
              <a:t>/</a:t>
            </a:r>
          </a:p>
          <a:p>
            <a:pPr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1600" b="0" dirty="0">
                <a:solidFill>
                  <a:srgbClr val="FF0000"/>
                </a:solidFill>
              </a:rPr>
              <a:t> margin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10px 20px 30px 40px; /* </a:t>
            </a:r>
            <a:r>
              <a:rPr lang="zh-CN" altLang="en-US" sz="1600" b="0" dirty="0"/>
              <a:t>上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右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下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左*</a:t>
            </a:r>
            <a:r>
              <a:rPr lang="en-US" altLang="zh-CN" sz="16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4160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边界属性设置案例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333750"/>
            <a:ext cx="8474075" cy="1371600"/>
          </a:xfrm>
        </p:spPr>
        <p:txBody>
          <a:bodyPr/>
          <a:lstStyle/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&lt;h4&gt;</a:t>
            </a:r>
            <a:r>
              <a:rPr lang="zh-CN" altLang="en-US" sz="1400" dirty="0"/>
              <a:t>设置边界属性</a:t>
            </a:r>
            <a:r>
              <a:rPr lang="en-US" altLang="zh-CN" sz="1400" dirty="0"/>
              <a:t>&lt;/h4&gt;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 id="p1"&gt;</a:t>
            </a:r>
            <a:r>
              <a:rPr lang="zh-CN" altLang="en-US" sz="1400" dirty="0"/>
              <a:t>使用</a:t>
            </a:r>
            <a:r>
              <a:rPr lang="en-US" altLang="zh-CN" sz="1400" dirty="0"/>
              <a:t>CSS+DIV</a:t>
            </a:r>
            <a:r>
              <a:rPr lang="zh-CN" altLang="en-US" sz="1400" dirty="0"/>
              <a:t>进行页面布局是一种全新的体验，完全有别于传统的表格排版习惯。</a:t>
            </a:r>
            <a:r>
              <a:rPr lang="en-US" altLang="zh-CN" sz="1400" dirty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&lt;p id="p2"&gt;</a:t>
            </a:r>
            <a:r>
              <a:rPr lang="zh-CN" altLang="en-US" sz="1400" dirty="0"/>
              <a:t>使用</a:t>
            </a:r>
            <a:r>
              <a:rPr lang="en-US" altLang="zh-CN" sz="1400" dirty="0"/>
              <a:t>CSS+DIV</a:t>
            </a:r>
            <a:r>
              <a:rPr lang="zh-CN" altLang="en-US" sz="1400" dirty="0"/>
              <a:t>进行页面布局是一种全新的体验，完全有别于传统的表格排版习惯。</a:t>
            </a:r>
            <a:r>
              <a:rPr lang="en-US" altLang="zh-CN" sz="1400" dirty="0"/>
              <a:t>&lt;/p&gt;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&lt;/body&gt;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33400" y="815102"/>
            <a:ext cx="403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&lt;!-- edu_9_6_1.html --&gt;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	&lt;head&gt;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	&lt;title&gt;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</a:rPr>
              <a:t>设置边界属性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&lt;/title&gt;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	&lt;style type="text/</a:t>
            </a:r>
            <a:r>
              <a:rPr lang="en-US" altLang="zh-CN" sz="1400" b="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    #p1{background:#99ffcc;margin-top:20px;margin-left:20px;}	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    #p2{background:#99ffff;margin:20px 30px 20px;}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&lt;/style&gt;</a:t>
            </a:r>
          </a:p>
          <a:p>
            <a:pPr defTabSz="182563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微软雅黑" pitchFamily="34" charset="-122"/>
                <a:ea typeface="微软雅黑" pitchFamily="34" charset="-122"/>
              </a:rPr>
              <a:t>&lt;/head&gt;</a:t>
            </a:r>
            <a:endParaRPr lang="zh-CN" altLang="en-US" sz="14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047750"/>
            <a:ext cx="37283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377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9.6.3 </a:t>
            </a:r>
            <a:r>
              <a:rPr lang="zh-CN" altLang="en-US" dirty="0"/>
              <a:t>边框属性设置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border-style</a:t>
            </a:r>
            <a:r>
              <a:rPr lang="zh-CN" altLang="en-US" sz="1600" dirty="0">
                <a:solidFill>
                  <a:srgbClr val="7F787F"/>
                </a:solidFill>
              </a:rPr>
              <a:t>：</a:t>
            </a:r>
            <a:r>
              <a:rPr lang="en-US" altLang="zh-CN" sz="1600" dirty="0"/>
              <a:t>none | dotted | dashed |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en-US" altLang="zh-CN" sz="1600" dirty="0"/>
              <a:t>solid | double | groove[</a:t>
            </a:r>
            <a:r>
              <a:rPr lang="zh-CN" altLang="en-US" sz="1600" dirty="0"/>
              <a:t>凹型线］ </a:t>
            </a:r>
            <a:r>
              <a:rPr lang="en-US" altLang="zh-CN" sz="1600" dirty="0"/>
              <a:t>| ridge</a:t>
            </a:r>
            <a:r>
              <a:rPr lang="zh-CN" altLang="en-US" sz="1600" dirty="0"/>
              <a:t>［凸型线］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en-US" altLang="zh-CN" sz="1600" dirty="0"/>
              <a:t>| inset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zh-CN" altLang="en-US" sz="1600" dirty="0"/>
              <a:t>［嵌入线］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en-US" altLang="zh-CN" sz="1600" dirty="0"/>
              <a:t>| outset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zh-CN" altLang="en-US" sz="1600" dirty="0"/>
              <a:t>［嵌出线］</a:t>
            </a:r>
            <a:r>
              <a:rPr lang="en-US" altLang="zh-CN" sz="1600" dirty="0"/>
              <a:t>;</a:t>
            </a:r>
          </a:p>
          <a:p>
            <a:pPr marL="533400" indent="-533400" eaLnBrk="1" hangingPunct="1">
              <a:lnSpc>
                <a:spcPts val="3000"/>
              </a:lnSpc>
              <a:buNone/>
            </a:pPr>
            <a:r>
              <a:rPr lang="en-US" altLang="zh-CN" sz="1600" dirty="0"/>
              <a:t>    --</a:t>
            </a:r>
            <a:r>
              <a:rPr lang="zh-CN" altLang="en-US" sz="1600" dirty="0"/>
              <a:t>复合属性，分</a:t>
            </a:r>
            <a:r>
              <a:rPr lang="en-US" altLang="zh-CN" sz="1600" dirty="0"/>
              <a:t>top</a:t>
            </a:r>
            <a:r>
              <a:rPr lang="zh-CN" altLang="en-US" sz="1600" dirty="0"/>
              <a:t>、</a:t>
            </a:r>
            <a:r>
              <a:rPr lang="en-US" altLang="zh-CN" sz="1600" dirty="0"/>
              <a:t>right</a:t>
            </a:r>
            <a:r>
              <a:rPr lang="zh-CN" altLang="en-US" sz="1600" dirty="0"/>
              <a:t>、</a:t>
            </a:r>
            <a:r>
              <a:rPr lang="en-US" altLang="zh-CN" sz="1600" dirty="0"/>
              <a:t>bottom</a:t>
            </a:r>
            <a:r>
              <a:rPr lang="zh-CN" altLang="en-US" sz="1600" dirty="0"/>
              <a:t>、</a:t>
            </a:r>
            <a:r>
              <a:rPr lang="en-US" altLang="zh-CN" sz="1600" dirty="0"/>
              <a:t>left</a:t>
            </a:r>
            <a:r>
              <a:rPr lang="zh-CN" altLang="en-US" sz="1600" dirty="0"/>
              <a:t>四个子属性。</a:t>
            </a:r>
            <a:r>
              <a:rPr lang="en-US" altLang="zh-CN" sz="1600" dirty="0">
                <a:solidFill>
                  <a:srgbClr val="FF0000"/>
                </a:solidFill>
                <a:ea typeface="微软雅黑" pitchFamily="34" charset="-122"/>
              </a:rPr>
              <a:t> 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1600" dirty="0">
                <a:solidFill>
                  <a:srgbClr val="FF0000"/>
                </a:solidFill>
                <a:ea typeface="微软雅黑" pitchFamily="34" charset="-122"/>
              </a:rPr>
              <a:t>  border-width</a:t>
            </a:r>
            <a:r>
              <a:rPr lang="zh-CN" altLang="en-US" sz="1600" dirty="0">
                <a:ea typeface="微软雅黑" pitchFamily="34" charset="-122"/>
              </a:rPr>
              <a:t>：</a:t>
            </a:r>
            <a:r>
              <a:rPr lang="en-US" altLang="zh-CN" sz="1600" dirty="0">
                <a:ea typeface="微软雅黑" pitchFamily="34" charset="-122"/>
              </a:rPr>
              <a:t>thin</a:t>
            </a:r>
            <a:r>
              <a:rPr lang="zh-CN" altLang="en-US" sz="1600" dirty="0">
                <a:ea typeface="微软雅黑" pitchFamily="34" charset="-122"/>
              </a:rPr>
              <a:t>、</a:t>
            </a:r>
            <a:r>
              <a:rPr lang="en-US" altLang="zh-CN" sz="1600" dirty="0">
                <a:ea typeface="微软雅黑" pitchFamily="34" charset="-122"/>
              </a:rPr>
              <a:t>medium</a:t>
            </a:r>
            <a:r>
              <a:rPr lang="zh-CN" altLang="en-US" sz="1600" dirty="0">
                <a:ea typeface="微软雅黑" pitchFamily="34" charset="-122"/>
              </a:rPr>
              <a:t>、</a:t>
            </a:r>
            <a:r>
              <a:rPr lang="en-US" altLang="zh-CN" sz="1600" dirty="0">
                <a:ea typeface="微软雅黑" pitchFamily="34" charset="-122"/>
              </a:rPr>
              <a:t>thick</a:t>
            </a:r>
            <a:r>
              <a:rPr lang="en-US" altLang="zh-CN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sz="1600" dirty="0">
                <a:ea typeface="微软雅黑" pitchFamily="34" charset="-122"/>
              </a:rPr>
              <a:t>、</a:t>
            </a:r>
            <a:r>
              <a:rPr lang="en-US" altLang="zh-CN" sz="1600" dirty="0"/>
              <a:t>length</a:t>
            </a:r>
            <a:r>
              <a:rPr lang="en-US" altLang="zh-CN" sz="1600" dirty="0">
                <a:solidFill>
                  <a:srgbClr val="7F787F"/>
                </a:solidFill>
              </a:rPr>
              <a:t> 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0" indent="0" eaLnBrk="1" hangingPunct="1">
              <a:lnSpc>
                <a:spcPts val="3000"/>
              </a:lnSpc>
              <a:buNone/>
            </a:pPr>
            <a:r>
              <a:rPr lang="en-US" altLang="zh-CN" sz="1600" dirty="0">
                <a:ea typeface="微软雅黑" pitchFamily="34" charset="-122"/>
              </a:rPr>
              <a:t>     --</a:t>
            </a:r>
            <a:r>
              <a:rPr lang="zh-CN" altLang="en-US" sz="1600" dirty="0">
                <a:ea typeface="微软雅黑" pitchFamily="34" charset="-122"/>
              </a:rPr>
              <a:t>复合属性，</a:t>
            </a:r>
            <a:r>
              <a:rPr lang="zh-CN" altLang="en-US" sz="1600" dirty="0"/>
              <a:t>分</a:t>
            </a:r>
            <a:r>
              <a:rPr lang="en-US" altLang="zh-CN" sz="1600" dirty="0"/>
              <a:t>top</a:t>
            </a:r>
            <a:r>
              <a:rPr lang="zh-CN" altLang="en-US" sz="1600" dirty="0"/>
              <a:t>、</a:t>
            </a:r>
            <a:r>
              <a:rPr lang="en-US" altLang="zh-CN" sz="1600" dirty="0"/>
              <a:t>right</a:t>
            </a:r>
            <a:r>
              <a:rPr lang="zh-CN" altLang="en-US" sz="1600" dirty="0"/>
              <a:t>、</a:t>
            </a:r>
            <a:r>
              <a:rPr lang="en-US" altLang="zh-CN" sz="1600" dirty="0"/>
              <a:t>bottom</a:t>
            </a:r>
            <a:r>
              <a:rPr lang="zh-CN" altLang="en-US" sz="1600" dirty="0"/>
              <a:t>、</a:t>
            </a:r>
            <a:r>
              <a:rPr lang="en-US" altLang="zh-CN" sz="1600" dirty="0"/>
              <a:t>left</a:t>
            </a:r>
            <a:r>
              <a:rPr lang="zh-CN" altLang="en-US" sz="1600" dirty="0"/>
              <a:t>四个子属性。</a:t>
            </a:r>
            <a:r>
              <a:rPr lang="zh-CN" altLang="en-US" sz="1600" dirty="0">
                <a:ea typeface="微软雅黑" pitchFamily="34" charset="-122"/>
              </a:rPr>
              <a:t>。</a:t>
            </a:r>
            <a:endParaRPr lang="en-US" altLang="zh-CN" sz="1600" dirty="0">
              <a:ea typeface="微软雅黑" pitchFamily="34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sz="1600" dirty="0">
                <a:solidFill>
                  <a:srgbClr val="FF0000"/>
                </a:solidFill>
                <a:ea typeface="微软雅黑" pitchFamily="34" charset="-122"/>
              </a:rPr>
              <a:t>  border-color</a:t>
            </a:r>
            <a:r>
              <a:rPr lang="zh-CN" altLang="en-US" sz="1600" dirty="0">
                <a:ea typeface="微软雅黑" pitchFamily="34" charset="-122"/>
              </a:rPr>
              <a:t>：颜色关键字</a:t>
            </a:r>
            <a:r>
              <a:rPr lang="zh-CN" altLang="en-US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|</a:t>
            </a:r>
            <a:r>
              <a:rPr lang="en-US" altLang="zh-CN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RGB</a:t>
            </a:r>
            <a:r>
              <a:rPr lang="zh-CN" altLang="en-US" sz="1600" dirty="0">
                <a:ea typeface="微软雅黑" pitchFamily="34" charset="-122"/>
              </a:rPr>
              <a:t>值</a:t>
            </a:r>
            <a:r>
              <a:rPr lang="zh-CN" altLang="en-US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1600" dirty="0">
                <a:solidFill>
                  <a:srgbClr val="FF0000"/>
                </a:solidFill>
                <a:ea typeface="微软雅黑" pitchFamily="34" charset="-122"/>
              </a:rPr>
              <a:t>  </a:t>
            </a:r>
            <a:r>
              <a:rPr lang="en-US" altLang="zh-CN" sz="1600" dirty="0" err="1">
                <a:solidFill>
                  <a:srgbClr val="FF0000"/>
                </a:solidFill>
                <a:ea typeface="微软雅黑" pitchFamily="34" charset="-122"/>
              </a:rPr>
              <a:t>borde</a:t>
            </a:r>
            <a:r>
              <a:rPr lang="zh-CN" altLang="en-US" sz="1600" dirty="0">
                <a:solidFill>
                  <a:srgbClr val="FF0000"/>
                </a:solidFill>
                <a:ea typeface="微软雅黑" pitchFamily="34" charset="-122"/>
              </a:rPr>
              <a:t>：</a:t>
            </a:r>
            <a:r>
              <a:rPr lang="zh-CN" altLang="en-US" sz="1600" dirty="0">
                <a:ea typeface="微软雅黑" pitchFamily="34" charset="-122"/>
              </a:rPr>
              <a:t>边框粗细</a:t>
            </a:r>
            <a:r>
              <a:rPr lang="en-US" altLang="zh-CN" sz="1600" dirty="0">
                <a:solidFill>
                  <a:srgbClr val="7F787F"/>
                </a:solidFill>
                <a:ea typeface="微软雅黑" pitchFamily="34" charset="-122"/>
              </a:rPr>
              <a:t>  </a:t>
            </a:r>
            <a:r>
              <a:rPr lang="zh-CN" altLang="en-US" sz="1600" dirty="0">
                <a:ea typeface="微软雅黑" pitchFamily="34" charset="-122"/>
              </a:rPr>
              <a:t>边框样式</a:t>
            </a:r>
            <a:r>
              <a:rPr lang="zh-CN" altLang="en-US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7F787F"/>
                </a:solidFill>
                <a:ea typeface="微软雅黑" pitchFamily="34" charset="-122"/>
              </a:rPr>
              <a:t> </a:t>
            </a:r>
            <a:r>
              <a:rPr lang="zh-CN" altLang="en-US" sz="1600" dirty="0">
                <a:ea typeface="微软雅黑" pitchFamily="34" charset="-122"/>
              </a:rPr>
              <a:t>边框颜色</a:t>
            </a:r>
            <a:r>
              <a:rPr lang="en-US" altLang="zh-CN" sz="1600" dirty="0">
                <a:ea typeface="微软雅黑" pitchFamily="34" charset="-122"/>
              </a:rPr>
              <a:t>;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1600" dirty="0"/>
              <a:t>  </a:t>
            </a:r>
            <a:r>
              <a:rPr lang="en-US" altLang="zh-CN" sz="1600" dirty="0">
                <a:ea typeface="微软雅黑" pitchFamily="34" charset="-122"/>
              </a:rPr>
              <a:t>border</a:t>
            </a:r>
            <a:r>
              <a:rPr lang="zh-CN" altLang="en-US" sz="1600" dirty="0">
                <a:ea typeface="微软雅黑" pitchFamily="34" charset="-122"/>
              </a:rPr>
              <a:t>：</a:t>
            </a:r>
            <a:r>
              <a:rPr lang="en-US" altLang="zh-CN" sz="1600" dirty="0">
                <a:ea typeface="微软雅黑" pitchFamily="34" charset="-122"/>
              </a:rPr>
              <a:t>2px solid #ff33ee;</a:t>
            </a:r>
            <a:endParaRPr lang="zh-CN" altLang="en-US" sz="16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76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边框属性设置案例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edu_9_6_2.html --&gt;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设置边框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6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#p1{background:#99ffcc;border:15px #33ff66 groove;}	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#p2{border-style: dashed solid;}</a:t>
            </a:r>
          </a:p>
          <a:p>
            <a:pPr indent="441325"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#p3{border-style:solid;border-width:8px 10px;}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&lt;h4&gt;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设置边界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&lt;/h4&gt;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id="p1"&gt;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>
              <a:lnSpc>
                <a:spcPts val="1600"/>
              </a:lnSpc>
            </a:pP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使用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CSS+DIV</a:t>
            </a:r>
            <a:r>
              <a:rPr lang="zh-CN" altLang="en-US" sz="1600" b="0" dirty="0">
                <a:latin typeface="Verdana" pitchFamily="34" charset="0"/>
                <a:cs typeface="Verdana" pitchFamily="34" charset="0"/>
              </a:rPr>
              <a:t>进行页面布局是一种全新的体验，完全有别于传统的表格排版习惯。</a:t>
            </a:r>
            <a:r>
              <a:rPr lang="en-US" altLang="zh-CN" sz="16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endParaRPr lang="zh-CN" altLang="en-US" sz="18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3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边框属性设置案例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  &lt;p id=“p3“&gt;</a:t>
            </a:r>
            <a:r>
              <a:rPr lang="zh-CN" altLang="en-US" sz="1200" dirty="0"/>
              <a:t>使用</a:t>
            </a:r>
            <a:r>
              <a:rPr lang="en-US" altLang="zh-CN" sz="1200" dirty="0"/>
              <a:t>CSS+DIV</a:t>
            </a:r>
            <a:r>
              <a:rPr lang="zh-CN" altLang="en-US" sz="1200" dirty="0"/>
              <a:t>进行页面布局是一种全新的体验，完全有别于传统的表格排版习惯。</a:t>
            </a:r>
            <a:r>
              <a:rPr lang="en-US" altLang="zh-CN" sz="1200" dirty="0"/>
              <a:t>&lt;/p&gt;</a:t>
            </a:r>
          </a:p>
          <a:p>
            <a:r>
              <a:rPr lang="en-US" altLang="zh-CN" sz="1200" dirty="0"/>
              <a:t>  &lt;/body&gt;</a:t>
            </a:r>
          </a:p>
          <a:p>
            <a:r>
              <a:rPr lang="en-US" altLang="zh-CN" sz="1200" dirty="0"/>
              <a:t>&lt;/html&gt;</a:t>
            </a:r>
            <a:endParaRPr lang="zh-CN" altLang="en-US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40703"/>
            <a:ext cx="6419850" cy="314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608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9.6.4 </a:t>
            </a:r>
            <a:r>
              <a:rPr lang="zh-CN" altLang="en-US" dirty="0"/>
              <a:t>填充属性设置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zh-CN" altLang="en-US" sz="1800" dirty="0"/>
              <a:t> 元素内边界主要是指边框和内部元素之间的</a:t>
            </a:r>
            <a:r>
              <a:rPr lang="zh-CN" altLang="en-US" sz="1800" dirty="0">
                <a:solidFill>
                  <a:srgbClr val="FF0000"/>
                </a:solidFill>
              </a:rPr>
              <a:t>空白距离</a:t>
            </a:r>
            <a:r>
              <a:rPr lang="zh-CN" altLang="en-US" sz="1800" dirty="0"/>
              <a:t>，利用</a:t>
            </a:r>
            <a:r>
              <a:rPr lang="en-US" altLang="zh-CN" sz="1800" dirty="0"/>
              <a:t>padding</a:t>
            </a:r>
            <a:r>
              <a:rPr lang="zh-CN" altLang="en-US" sz="1800" dirty="0"/>
              <a:t>属性设置元素内的边界时，也包括</a:t>
            </a:r>
            <a:r>
              <a:rPr lang="en-US" altLang="zh-CN" sz="1800" dirty="0"/>
              <a:t>5</a:t>
            </a:r>
            <a:r>
              <a:rPr lang="zh-CN" altLang="en-US" sz="1800" dirty="0"/>
              <a:t>个属性，同样也有四种设置方法。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1800" dirty="0"/>
              <a:t> 基本语法：</a:t>
            </a:r>
          </a:p>
          <a:p>
            <a:pPr lvl="1"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padding</a:t>
            </a:r>
            <a:r>
              <a:rPr lang="zh-CN" altLang="en-US" sz="1600" b="0" dirty="0"/>
              <a:t>：长度 </a:t>
            </a:r>
            <a:r>
              <a:rPr lang="en-US" altLang="zh-CN" sz="1600" b="0" dirty="0"/>
              <a:t>| </a:t>
            </a:r>
            <a:r>
              <a:rPr lang="zh-CN" altLang="en-US" sz="1600" b="0" dirty="0"/>
              <a:t>百分比</a:t>
            </a:r>
          </a:p>
          <a:p>
            <a:pPr lvl="1"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padding-top</a:t>
            </a:r>
            <a:r>
              <a:rPr lang="zh-CN" altLang="en-US" sz="1600" b="0" dirty="0">
                <a:solidFill>
                  <a:srgbClr val="FF0000"/>
                </a:solidFill>
              </a:rPr>
              <a:t>、</a:t>
            </a:r>
            <a:r>
              <a:rPr lang="en-US" altLang="zh-CN" sz="1600" b="0" dirty="0">
                <a:solidFill>
                  <a:srgbClr val="FF0000"/>
                </a:solidFill>
              </a:rPr>
              <a:t>padding-right</a:t>
            </a:r>
            <a:r>
              <a:rPr lang="zh-CN" altLang="en-US" sz="1600" b="0" dirty="0">
                <a:solidFill>
                  <a:srgbClr val="FF0000"/>
                </a:solidFill>
              </a:rPr>
              <a:t>、</a:t>
            </a:r>
            <a:r>
              <a:rPr lang="en-US" altLang="zh-CN" sz="1600" b="0" dirty="0">
                <a:solidFill>
                  <a:srgbClr val="FF0000"/>
                </a:solidFill>
              </a:rPr>
              <a:t>padding-bottom</a:t>
            </a:r>
            <a:r>
              <a:rPr lang="zh-CN" altLang="en-US" sz="1600" b="0" dirty="0">
                <a:solidFill>
                  <a:srgbClr val="FF0000"/>
                </a:solidFill>
              </a:rPr>
              <a:t>、</a:t>
            </a:r>
            <a:r>
              <a:rPr lang="en-US" altLang="zh-CN" sz="1600" b="0" dirty="0">
                <a:solidFill>
                  <a:srgbClr val="FF0000"/>
                </a:solidFill>
              </a:rPr>
              <a:t>padding-left</a:t>
            </a:r>
            <a:r>
              <a:rPr lang="zh-CN" altLang="en-US" sz="1600" b="0" dirty="0"/>
              <a:t>：同上</a:t>
            </a:r>
          </a:p>
          <a:p>
            <a:pPr lvl="1"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padding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 30px 40px 60px;</a:t>
            </a:r>
            <a:r>
              <a:rPr lang="en-US" altLang="zh-CN" sz="1600" b="0" dirty="0">
                <a:solidFill>
                  <a:srgbClr val="FF0000"/>
                </a:solidFill>
              </a:rPr>
              <a:t> /* </a:t>
            </a:r>
            <a:r>
              <a:rPr lang="zh-CN" altLang="en-US" sz="1600" b="0" dirty="0">
                <a:solidFill>
                  <a:srgbClr val="FF0000"/>
                </a:solidFill>
              </a:rPr>
              <a:t>上</a:t>
            </a:r>
            <a:r>
              <a:rPr lang="en-US" altLang="zh-CN" sz="1600" b="0" dirty="0">
                <a:solidFill>
                  <a:srgbClr val="FF0000"/>
                </a:solidFill>
              </a:rPr>
              <a:t>|</a:t>
            </a:r>
            <a:r>
              <a:rPr lang="zh-CN" altLang="en-US" sz="1600" b="0" dirty="0">
                <a:solidFill>
                  <a:srgbClr val="FF0000"/>
                </a:solidFill>
              </a:rPr>
              <a:t>右</a:t>
            </a:r>
            <a:r>
              <a:rPr lang="en-US" altLang="zh-CN" sz="1600" b="0" dirty="0">
                <a:solidFill>
                  <a:srgbClr val="FF0000"/>
                </a:solidFill>
              </a:rPr>
              <a:t>|</a:t>
            </a:r>
            <a:r>
              <a:rPr lang="zh-CN" altLang="en-US" sz="1600" b="0" dirty="0">
                <a:solidFill>
                  <a:srgbClr val="FF0000"/>
                </a:solidFill>
              </a:rPr>
              <a:t>下</a:t>
            </a:r>
            <a:r>
              <a:rPr lang="en-US" altLang="zh-CN" sz="1600" b="0" dirty="0">
                <a:solidFill>
                  <a:srgbClr val="FF0000"/>
                </a:solidFill>
              </a:rPr>
              <a:t>|</a:t>
            </a:r>
            <a:r>
              <a:rPr lang="zh-CN" altLang="en-US" sz="1600" b="0" dirty="0">
                <a:solidFill>
                  <a:srgbClr val="FF0000"/>
                </a:solidFill>
              </a:rPr>
              <a:t>左</a:t>
            </a:r>
            <a:r>
              <a:rPr lang="en-US" altLang="zh-CN" sz="1600" b="0" dirty="0">
                <a:solidFill>
                  <a:srgbClr val="FF0000"/>
                </a:solidFill>
              </a:rPr>
              <a:t>*/ </a:t>
            </a:r>
          </a:p>
          <a:p>
            <a:pPr lvl="1"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padding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 30px 20px; /* </a:t>
            </a:r>
            <a:r>
              <a:rPr lang="zh-CN" altLang="en-US" sz="1600" b="0" dirty="0"/>
              <a:t>上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左右</a:t>
            </a:r>
            <a:r>
              <a:rPr lang="en-US" altLang="zh-CN" sz="1600" b="0" dirty="0"/>
              <a:t>|</a:t>
            </a:r>
            <a:r>
              <a:rPr lang="zh-CN" altLang="en-US" sz="1600" b="0" dirty="0"/>
              <a:t>下</a:t>
            </a:r>
            <a:r>
              <a:rPr lang="en-US" altLang="zh-CN" sz="1600" b="0" dirty="0"/>
              <a:t>*/</a:t>
            </a:r>
          </a:p>
          <a:p>
            <a:pPr lvl="1"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sz="1600" b="0" dirty="0">
                <a:solidFill>
                  <a:srgbClr val="FF0000"/>
                </a:solidFill>
              </a:rPr>
              <a:t>padding</a:t>
            </a:r>
            <a:r>
              <a:rPr lang="zh-CN" altLang="en-US" sz="1600" b="0" dirty="0"/>
              <a:t>：</a:t>
            </a:r>
            <a:r>
              <a:rPr lang="en-US" altLang="zh-CN" sz="1600" b="0" dirty="0"/>
              <a:t>20px; /* </a:t>
            </a:r>
            <a:r>
              <a:rPr lang="zh-CN" altLang="en-US" sz="1600" b="0" dirty="0"/>
              <a:t>上右下左均相同</a:t>
            </a:r>
            <a:r>
              <a:rPr lang="en-US" altLang="zh-CN" sz="1600" b="0" dirty="0"/>
              <a:t>*/</a:t>
            </a:r>
            <a:endParaRPr lang="zh-CN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81690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填充属性设置案例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&lt;!-- edu_9_6_3.html --&gt;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&lt;html&gt;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&lt;head&gt;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zh-CN" altLang="en-US" sz="1600" dirty="0"/>
              <a:t>  </a:t>
            </a:r>
            <a:r>
              <a:rPr lang="en-US" altLang="zh-CN" sz="1600" dirty="0"/>
              <a:t>&lt;title&gt;</a:t>
            </a:r>
            <a:r>
              <a:rPr lang="zh-CN" altLang="en-US" sz="1600" dirty="0"/>
              <a:t>设置填充属性</a:t>
            </a:r>
            <a:r>
              <a:rPr lang="en-US" altLang="zh-CN" sz="1600" dirty="0"/>
              <a:t>&lt;/title&gt;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  &lt;style type="text/</a:t>
            </a:r>
            <a:r>
              <a:rPr lang="en-US" altLang="zh-CN" sz="1600" dirty="0" err="1"/>
              <a:t>css</a:t>
            </a:r>
            <a:r>
              <a:rPr lang="en-US" altLang="zh-CN" sz="1600" dirty="0"/>
              <a:t>"&gt;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   #p1{background:#99ffcc;padding:15px 20px 15px;}	</a:t>
            </a:r>
          </a:p>
          <a:p>
            <a:pPr marL="342900" indent="-3429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   #p2{background:#99ff99;border-style:dashed;padding-top:20px;padding-bottom:20px;} 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#p3{background:#99cccc;border-style:solid;padding-left:50px;padding-right:20px;}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&lt;/style&gt;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&lt;/head&gt;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&lt;h4&gt;</a:t>
            </a:r>
            <a:r>
              <a:rPr lang="zh-CN" altLang="en-US" sz="1600" dirty="0"/>
              <a:t>设置填充属性</a:t>
            </a:r>
            <a:r>
              <a:rPr lang="en-US" altLang="zh-CN" sz="1600" dirty="0"/>
              <a:t>&lt;/h4&gt;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&lt;p id="p1"&gt;</a:t>
            </a:r>
            <a:r>
              <a:rPr lang="zh-CN" altLang="en-US" sz="1600" dirty="0"/>
              <a:t>使用</a:t>
            </a:r>
            <a:r>
              <a:rPr lang="en-US" altLang="zh-CN" sz="1600" dirty="0"/>
              <a:t>CSS+DIV</a:t>
            </a:r>
            <a:r>
              <a:rPr lang="zh-CN" altLang="en-US" sz="1600" dirty="0"/>
              <a:t>进行页面布局是一种全新的体验，完全有别于传统的表格排版习惯。</a:t>
            </a:r>
            <a:r>
              <a:rPr lang="en-US" altLang="zh-CN" sz="1600" dirty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&lt;p id="p2“&gt;</a:t>
            </a:r>
            <a:r>
              <a:rPr lang="zh-CN" altLang="en-US" sz="1600" dirty="0"/>
              <a:t>使用</a:t>
            </a:r>
            <a:r>
              <a:rPr lang="en-US" altLang="zh-CN" sz="1600" dirty="0"/>
              <a:t>CSS+DIV</a:t>
            </a:r>
            <a:r>
              <a:rPr lang="zh-CN" altLang="en-US" sz="1600" dirty="0"/>
              <a:t>进行页面布局是一种全新的体验，完全有别于传统的表格排版习惯。</a:t>
            </a:r>
            <a:r>
              <a:rPr lang="en-US" altLang="zh-CN" sz="1600" dirty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&lt;p id="p3“&gt;</a:t>
            </a:r>
            <a:r>
              <a:rPr lang="zh-CN" altLang="en-US" sz="1600" dirty="0"/>
              <a:t>使用</a:t>
            </a:r>
            <a:r>
              <a:rPr lang="en-US" altLang="zh-CN" sz="1600" dirty="0"/>
              <a:t>CSS+DIV</a:t>
            </a:r>
            <a:r>
              <a:rPr lang="zh-CN" altLang="en-US" sz="1600" dirty="0"/>
              <a:t>进行页面布局是一种全新的体验，完全有别于传统的表格排版习惯。</a:t>
            </a:r>
            <a:r>
              <a:rPr lang="en-US" altLang="zh-CN" sz="1600" dirty="0"/>
              <a:t>&lt;/p&gt;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&lt;/body&gt;</a:t>
            </a:r>
          </a:p>
          <a:p>
            <a:pPr marL="457200" indent="-457200">
              <a:lnSpc>
                <a:spcPts val="1400"/>
              </a:lnSpc>
              <a:buClr>
                <a:srgbClr val="0000FA"/>
              </a:buClr>
            </a:pPr>
            <a:r>
              <a:rPr lang="en-US" altLang="zh-C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7810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填充属性设置案例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47750"/>
            <a:ext cx="581183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70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 CSS</a:t>
            </a:r>
            <a:r>
              <a:rPr lang="zh-CN" altLang="zh-CN" dirty="0"/>
              <a:t>字体样式</a:t>
            </a:r>
            <a:endParaRPr lang="zh-CN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gray">
          <a:xfrm>
            <a:off x="533400" y="800101"/>
            <a:ext cx="8534400" cy="400596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ct val="50000"/>
              </a:spcBef>
              <a:buClr>
                <a:srgbClr val="660066"/>
              </a:buClr>
              <a:buSzPct val="100000"/>
            </a:pP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属性命名规范：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样式属性由多个单词构成时，单词之间使用“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连字符连接。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font-size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设置字号</a:t>
            </a: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font-style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设置字体风格</a:t>
            </a: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font-variant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设置小型的大写字母字体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font-family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设置字体名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font-weight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设置字体粗细</a:t>
            </a:r>
          </a:p>
          <a:p>
            <a:pPr marL="533400" indent="3175" eaLnBrk="0" hangingPunct="0">
              <a:lnSpc>
                <a:spcPts val="3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font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设置综合字体属性</a:t>
            </a:r>
          </a:p>
          <a:p>
            <a:pPr marL="633413" indent="-633413" eaLnBrk="0" hangingPunct="0">
              <a:lnSpc>
                <a:spcPts val="3000"/>
              </a:lnSpc>
              <a:spcBef>
                <a:spcPct val="50000"/>
              </a:spcBef>
              <a:buClr>
                <a:srgbClr val="660066"/>
              </a:buClr>
              <a:buSzPct val="100000"/>
              <a:buFont typeface="Wingdings" pitchFamily="2" charset="2"/>
              <a:buChar char="l"/>
            </a:pPr>
            <a:endParaRPr lang="zh-CN" altLang="en-US" sz="2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9.7 </a:t>
            </a:r>
            <a:r>
              <a:rPr lang="zh-CN" altLang="zh-CN" dirty="0"/>
              <a:t> 综合实例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761999"/>
          </a:xfrm>
        </p:spPr>
        <p:txBody>
          <a:bodyPr/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zh-CN" sz="1800" dirty="0"/>
              <a:t>设计完成</a:t>
            </a:r>
            <a:r>
              <a:rPr lang="zh-CN" altLang="en-US" sz="1800" dirty="0"/>
              <a:t> </a:t>
            </a:r>
            <a:r>
              <a:rPr lang="en-US" altLang="zh-CN" sz="1800" dirty="0"/>
              <a:t>“</a:t>
            </a:r>
            <a:r>
              <a:rPr lang="zh-CN" altLang="zh-CN" sz="1800" dirty="0"/>
              <a:t>中国环宇科技有限公司</a:t>
            </a:r>
            <a:r>
              <a:rPr lang="en-US" altLang="zh-CN" sz="1800" dirty="0"/>
              <a:t>”</a:t>
            </a:r>
            <a:r>
              <a:rPr lang="zh-CN" altLang="en-US" sz="1800" dirty="0"/>
              <a:t>网站</a:t>
            </a:r>
            <a:endParaRPr lang="en-US" altLang="zh-CN" sz="1800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zh-CN" sz="1800" dirty="0"/>
              <a:t>（</a:t>
            </a:r>
            <a:r>
              <a:rPr lang="zh-CN" altLang="en-US" sz="1800" dirty="0"/>
              <a:t>参考模板</a:t>
            </a:r>
            <a:r>
              <a:rPr lang="en-US" altLang="zh-CN" sz="1800" dirty="0"/>
              <a:t>-http://sitestar.cndns.com/website/templates.aspx#）</a:t>
            </a:r>
            <a:r>
              <a:rPr lang="zh-CN" altLang="zh-CN" sz="1800" dirty="0"/>
              <a:t>。</a:t>
            </a:r>
            <a:endParaRPr lang="zh-CN" altLang="en-US" sz="1800" dirty="0"/>
          </a:p>
        </p:txBody>
      </p:sp>
      <p:pic>
        <p:nvPicPr>
          <p:cNvPr id="5" name="图片 4" descr="中国环宇科技有限公司网站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81150"/>
            <a:ext cx="6172200" cy="314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663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综合实例</a:t>
            </a:r>
            <a:r>
              <a:rPr lang="zh-CN" altLang="en-US" dirty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78678"/>
              </p:ext>
            </p:extLst>
          </p:nvPr>
        </p:nvGraphicFramePr>
        <p:xfrm>
          <a:off x="4648200" y="1047750"/>
          <a:ext cx="4343400" cy="266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3" imgW="6553739" imgH="5377234" progId="">
                  <p:embed/>
                </p:oleObj>
              </mc:Choice>
              <mc:Fallback>
                <p:oleObj name="Visio" r:id="rId3" imgW="6553739" imgH="5377234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47750"/>
                        <a:ext cx="4343400" cy="2664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787737"/>
            <a:ext cx="4038600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、页面布局规划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结构代码</a:t>
            </a: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id="container" class=""&gt;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id="header" class=""&gt;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id="logo" class=""&gt;&lt;/div&gt;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id="select" class=""&gt;&lt;/div&gt;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id="picture" class=""&gt;&lt;/div&gt;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class=""&gt;    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id="main" class=""&gt;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id="left" class=""&gt;&lt;/div&gt;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id="right" class=""&gt;&lt;/div&gt;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id="footer" class=""&gt;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en-US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663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综合实例</a:t>
            </a:r>
            <a:r>
              <a:rPr lang="zh-CN" altLang="en-US" dirty="0"/>
              <a:t>代码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819150"/>
            <a:ext cx="8534400" cy="376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huanyu.css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框架结构文件</a:t>
            </a:r>
          </a:p>
          <a:p>
            <a:pPr>
              <a:lnSpc>
                <a:spcPts val="2400"/>
              </a:lnSpc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结构中的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样式，必须与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结构一一对应。</a:t>
            </a: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/* huanyu.css */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#container{}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#header{}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#logo{}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#picture{}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#main{}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#left{}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#right{}</a:t>
            </a:r>
            <a:endParaRPr lang="zh-CN" altLang="zh-CN" sz="16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355600">
              <a:lnSpc>
                <a:spcPts val="2400"/>
              </a:lnSpc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#footer{}</a:t>
            </a:r>
          </a:p>
          <a:p>
            <a:pPr>
              <a:lnSpc>
                <a:spcPts val="24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、代码参照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edu_9_7_1.html</a:t>
            </a:r>
            <a:endParaRPr lang="zh-CN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0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/>
              <a:t> </a:t>
            </a:r>
            <a:r>
              <a:rPr lang="zh-CN" altLang="zh-CN" sz="1800" b="0" dirty="0"/>
              <a:t>介绍了</a:t>
            </a:r>
            <a:r>
              <a:rPr lang="en-US" altLang="zh-CN" sz="1800" b="0" dirty="0"/>
              <a:t>CSS</a:t>
            </a:r>
            <a:r>
              <a:rPr lang="zh-CN" altLang="zh-CN" sz="1800" b="0" dirty="0"/>
              <a:t>的文字样式、文本样式、颜色、背景、列表</a:t>
            </a:r>
            <a:r>
              <a:rPr lang="zh-CN" altLang="zh-CN" sz="1800" dirty="0"/>
              <a:t>等样式属性。</a:t>
            </a:r>
            <a:r>
              <a:rPr lang="zh-CN" altLang="zh-CN" sz="1800" b="0" dirty="0"/>
              <a:t>这些属性有的具有子属性，从不同方面描述外观样式，因而比较灵活，可以使用单个子属性定义某一方面的样式，也可以使用复合属性定义整体的样式，在使用时应注意属性与属性之间的顺序及制约关系。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/>
              <a:t> </a:t>
            </a:r>
            <a:r>
              <a:rPr lang="zh-CN" altLang="zh-CN" sz="1800" b="0" dirty="0"/>
              <a:t>重点介绍了</a:t>
            </a:r>
            <a:r>
              <a:rPr lang="en-US" altLang="zh-CN" sz="1800" b="0" dirty="0"/>
              <a:t>CSS</a:t>
            </a:r>
            <a:r>
              <a:rPr lang="zh-CN" altLang="zh-CN" sz="1800" b="0" dirty="0"/>
              <a:t>盒模型，它是</a:t>
            </a:r>
            <a:r>
              <a:rPr lang="en-US" altLang="zh-CN" sz="1800" b="0" dirty="0"/>
              <a:t>CSS</a:t>
            </a:r>
            <a:r>
              <a:rPr lang="zh-CN" altLang="zh-CN" sz="1800" b="0" dirty="0"/>
              <a:t>的精华，同时也是学习的难点。把页面元素</a:t>
            </a:r>
            <a:r>
              <a:rPr lang="zh-CN" altLang="en-US" sz="1800" b="0" dirty="0"/>
              <a:t>作为</a:t>
            </a:r>
            <a:r>
              <a:rPr lang="zh-CN" altLang="zh-CN" sz="1800" b="0" dirty="0"/>
              <a:t>“盒子”，</a:t>
            </a:r>
            <a:r>
              <a:rPr lang="zh-CN" altLang="en-US" sz="1800" b="0" dirty="0"/>
              <a:t>则</a:t>
            </a:r>
            <a:r>
              <a:rPr lang="zh-CN" altLang="zh-CN" sz="1800" b="0" dirty="0"/>
              <a:t>元素</a:t>
            </a:r>
            <a:r>
              <a:rPr lang="zh-CN" altLang="en-US" sz="1800" b="0" dirty="0"/>
              <a:t>有</a:t>
            </a:r>
            <a:r>
              <a:rPr lang="zh-CN" altLang="zh-CN" sz="1800" b="0" dirty="0"/>
              <a:t>边界</a:t>
            </a:r>
            <a:r>
              <a:rPr lang="en-US" altLang="zh-CN" sz="1800" b="0" dirty="0"/>
              <a:t>(margin)</a:t>
            </a:r>
            <a:r>
              <a:rPr lang="zh-CN" altLang="zh-CN" sz="1800" b="0" dirty="0"/>
              <a:t>、边框</a:t>
            </a:r>
            <a:r>
              <a:rPr lang="en-US" altLang="zh-CN" sz="1800" b="0" dirty="0"/>
              <a:t>(border)</a:t>
            </a:r>
            <a:r>
              <a:rPr lang="zh-CN" altLang="zh-CN" sz="1800" b="0" dirty="0"/>
              <a:t>、填充</a:t>
            </a:r>
            <a:r>
              <a:rPr lang="en-US" altLang="zh-CN" sz="1800" b="0" dirty="0"/>
              <a:t>(padding) </a:t>
            </a:r>
            <a:r>
              <a:rPr lang="zh-CN" altLang="zh-CN" sz="1800" b="0" dirty="0"/>
              <a:t>、元素内容</a:t>
            </a:r>
            <a:r>
              <a:rPr lang="en-US" altLang="zh-CN" sz="1800" b="0" dirty="0"/>
              <a:t>(content)</a:t>
            </a:r>
            <a:r>
              <a:rPr lang="zh-CN" altLang="zh-CN" sz="1800" b="0" dirty="0"/>
              <a:t>这些重要概念。盒子具有</a:t>
            </a:r>
            <a:r>
              <a:rPr lang="en-US" altLang="zh-CN" sz="1800" b="0" dirty="0"/>
              <a:t>4</a:t>
            </a:r>
            <a:r>
              <a:rPr lang="zh-CN" altLang="zh-CN" sz="1800" b="0" dirty="0"/>
              <a:t>条边，所以这些属性都各有</a:t>
            </a:r>
            <a:r>
              <a:rPr lang="en-US" altLang="zh-CN" sz="1800" b="0" dirty="0"/>
              <a:t>4</a:t>
            </a:r>
            <a:r>
              <a:rPr lang="zh-CN" altLang="zh-CN" sz="1800" b="0" dirty="0"/>
              <a:t>个单边子属性，在使用时可以直接对某一条边应用单边子属性设置其样式，也可以按照一定顺序依次设置各边的样式，设置方式比较灵活。</a:t>
            </a:r>
          </a:p>
        </p:txBody>
      </p:sp>
    </p:spTree>
    <p:extLst>
      <p:ext uri="{BB962C8B-B14F-4D97-AF65-F5344CB8AC3E}">
        <p14:creationId xmlns:p14="http://schemas.microsoft.com/office/powerpoint/2010/main" val="180580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/>
              <a:t>与实验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15443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942975"/>
            <a:ext cx="807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371600" y="108585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作业：</a:t>
            </a:r>
            <a:endParaRPr lang="en-US" altLang="zh-CN" dirty="0">
              <a:ea typeface="黑体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8858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zh-CN" dirty="0"/>
              <a:t>字体大小</a:t>
            </a:r>
            <a:r>
              <a:rPr lang="en-US" altLang="zh-CN" dirty="0"/>
              <a:t>font-size</a:t>
            </a:r>
            <a:r>
              <a:rPr lang="zh-CN" altLang="zh-CN" dirty="0"/>
              <a:t>属性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5257802" y="742950"/>
            <a:ext cx="3492506" cy="1763431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.p1 {font-size:2cm}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p{font-size:14pt;}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p{font-size:1.5em;}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.b{font-size:200%;}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.p4 {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font-size:medium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.p6 {</a:t>
            </a:r>
            <a:r>
              <a:rPr lang="en-US" altLang="zh-CN" sz="16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font-size:x-large</a:t>
            </a:r>
            <a:r>
              <a:rPr lang="en-US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819150"/>
            <a:ext cx="48006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158875" eaLnBrk="0" hangingPunct="0">
              <a:lnSpc>
                <a:spcPts val="28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font-size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设置字号</a:t>
            </a:r>
          </a:p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fr-FR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Arial" charset="0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：绝对大小 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相对大小 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</a:pPr>
            <a:r>
              <a:rPr lang="en-US" altLang="zh-CN" sz="1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、语法说明：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2667000" y="1072010"/>
            <a:ext cx="2545806" cy="585340"/>
          </a:xfrm>
          <a:custGeom>
            <a:avLst/>
            <a:gdLst/>
            <a:ahLst/>
            <a:cxnLst>
              <a:cxn ang="0">
                <a:pos x="0" y="1126"/>
              </a:cxn>
              <a:cxn ang="0">
                <a:pos x="453" y="174"/>
              </a:cxn>
              <a:cxn ang="0">
                <a:pos x="2358" y="83"/>
              </a:cxn>
            </a:cxnLst>
            <a:rect l="0" t="0" r="r" b="b"/>
            <a:pathLst>
              <a:path w="2358" h="1126">
                <a:moveTo>
                  <a:pt x="0" y="1126"/>
                </a:moveTo>
                <a:cubicBezTo>
                  <a:pt x="30" y="737"/>
                  <a:pt x="60" y="348"/>
                  <a:pt x="453" y="174"/>
                </a:cubicBezTo>
                <a:cubicBezTo>
                  <a:pt x="846" y="0"/>
                  <a:pt x="2041" y="98"/>
                  <a:pt x="2358" y="8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" y="2640913"/>
            <a:ext cx="8534400" cy="160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绝对大小：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cm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为单位，例如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font-size:16pt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相对大小：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ex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为单位，例如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font-size:150px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kern="0" dirty="0">
              <a:latin typeface="微软雅黑" pitchFamily="34" charset="-122"/>
              <a:ea typeface="微软雅黑" pitchFamily="34" charset="-122"/>
            </a:endParaRPr>
          </a:p>
          <a:p>
            <a:pPr marL="560388" lvl="1" indent="-381000" defTabSz="1158875" eaLnBrk="0" hangingPunct="0">
              <a:lnSpc>
                <a:spcPts val="28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使用关键字来指定大小：如</a:t>
            </a:r>
            <a:r>
              <a:rPr lang="en-US" altLang="zh-CN" sz="1800" b="0" kern="0" dirty="0">
                <a:latin typeface="微软雅黑" pitchFamily="34" charset="-122"/>
                <a:ea typeface="微软雅黑" pitchFamily="34" charset="-122"/>
              </a:rPr>
              <a:t>xx-small | x-small | small | medium | large | x-large | xx-large</a:t>
            </a:r>
            <a:r>
              <a:rPr lang="zh-CN" altLang="en-US" sz="1800" b="0" kern="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EDDC3E4-6C16-483F-AB63-26506F770619}"/>
              </a:ext>
            </a:extLst>
          </p:cNvPr>
          <p:cNvSpPr>
            <a:spLocks/>
          </p:cNvSpPr>
          <p:nvPr/>
        </p:nvSpPr>
        <p:spPr bwMode="gray">
          <a:xfrm>
            <a:off x="3470762" y="1612796"/>
            <a:ext cx="1747534" cy="155261"/>
          </a:xfrm>
          <a:custGeom>
            <a:avLst/>
            <a:gdLst/>
            <a:ahLst/>
            <a:cxnLst>
              <a:cxn ang="0">
                <a:pos x="0" y="1126"/>
              </a:cxn>
              <a:cxn ang="0">
                <a:pos x="453" y="174"/>
              </a:cxn>
              <a:cxn ang="0">
                <a:pos x="2358" y="83"/>
              </a:cxn>
            </a:cxnLst>
            <a:rect l="0" t="0" r="r" b="b"/>
            <a:pathLst>
              <a:path w="2358" h="1126">
                <a:moveTo>
                  <a:pt x="0" y="1126"/>
                </a:moveTo>
                <a:cubicBezTo>
                  <a:pt x="30" y="737"/>
                  <a:pt x="60" y="348"/>
                  <a:pt x="453" y="174"/>
                </a:cubicBezTo>
                <a:cubicBezTo>
                  <a:pt x="846" y="0"/>
                  <a:pt x="2041" y="98"/>
                  <a:pt x="2358" y="8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C79D2D60-905D-41B2-A817-4B70D6273D27}"/>
              </a:ext>
            </a:extLst>
          </p:cNvPr>
          <p:cNvSpPr>
            <a:spLocks/>
          </p:cNvSpPr>
          <p:nvPr/>
        </p:nvSpPr>
        <p:spPr bwMode="gray">
          <a:xfrm>
            <a:off x="5385113" y="2008262"/>
            <a:ext cx="64516" cy="393496"/>
          </a:xfrm>
          <a:prstGeom prst="leftBrace">
            <a:avLst>
              <a:gd name="adj1" fmla="val 50370"/>
              <a:gd name="adj2" fmla="val 50000"/>
            </a:avLst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D7342EF-E1A6-4793-AAA2-BE1BBF870AD1}"/>
              </a:ext>
            </a:extLst>
          </p:cNvPr>
          <p:cNvSpPr>
            <a:spLocks/>
          </p:cNvSpPr>
          <p:nvPr/>
        </p:nvSpPr>
        <p:spPr bwMode="gray">
          <a:xfrm flipV="1">
            <a:off x="4444721" y="2132441"/>
            <a:ext cx="849884" cy="72038"/>
          </a:xfrm>
          <a:custGeom>
            <a:avLst/>
            <a:gdLst/>
            <a:ahLst/>
            <a:cxnLst>
              <a:cxn ang="0">
                <a:pos x="0" y="1126"/>
              </a:cxn>
              <a:cxn ang="0">
                <a:pos x="453" y="174"/>
              </a:cxn>
              <a:cxn ang="0">
                <a:pos x="2358" y="83"/>
              </a:cxn>
            </a:cxnLst>
            <a:rect l="0" t="0" r="r" b="b"/>
            <a:pathLst>
              <a:path w="2358" h="1126">
                <a:moveTo>
                  <a:pt x="0" y="1126"/>
                </a:moveTo>
                <a:cubicBezTo>
                  <a:pt x="30" y="737"/>
                  <a:pt x="60" y="348"/>
                  <a:pt x="453" y="174"/>
                </a:cubicBezTo>
                <a:cubicBezTo>
                  <a:pt x="846" y="0"/>
                  <a:pt x="2041" y="98"/>
                  <a:pt x="2358" y="8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5F21E05A-D347-4D48-9327-CC3BBFCF4BA1}"/>
              </a:ext>
            </a:extLst>
          </p:cNvPr>
          <p:cNvSpPr>
            <a:spLocks/>
          </p:cNvSpPr>
          <p:nvPr/>
        </p:nvSpPr>
        <p:spPr bwMode="gray">
          <a:xfrm>
            <a:off x="5352855" y="905028"/>
            <a:ext cx="64516" cy="393496"/>
          </a:xfrm>
          <a:prstGeom prst="leftBrace">
            <a:avLst>
              <a:gd name="adj1" fmla="val 50370"/>
              <a:gd name="adj2" fmla="val 50000"/>
            </a:avLst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4D308CC5-FA83-4C00-9CD6-A333C0F603F8}"/>
              </a:ext>
            </a:extLst>
          </p:cNvPr>
          <p:cNvSpPr>
            <a:spLocks/>
          </p:cNvSpPr>
          <p:nvPr/>
        </p:nvSpPr>
        <p:spPr bwMode="gray">
          <a:xfrm>
            <a:off x="5352855" y="1432152"/>
            <a:ext cx="64516" cy="393496"/>
          </a:xfrm>
          <a:prstGeom prst="leftBrace">
            <a:avLst>
              <a:gd name="adj1" fmla="val 50370"/>
              <a:gd name="adj2" fmla="val 50000"/>
            </a:avLst>
          </a:prstGeom>
          <a:solidFill>
            <a:srgbClr val="FF0000"/>
          </a:solidFill>
          <a:ln w="38100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zh-CN" dirty="0"/>
              <a:t>字体样式</a:t>
            </a:r>
            <a:r>
              <a:rPr lang="en-US" altLang="zh-CN" dirty="0"/>
              <a:t>font-style</a:t>
            </a:r>
            <a:r>
              <a:rPr lang="zh-CN" altLang="zh-CN" dirty="0"/>
              <a:t>属性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" y="825953"/>
            <a:ext cx="8534400" cy="362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158875" eaLnBrk="0" hangingPunct="0">
              <a:lnSpc>
                <a:spcPts val="3500"/>
              </a:lnSpc>
              <a:spcBef>
                <a:spcPct val="20000"/>
              </a:spcBef>
              <a:buClr>
                <a:srgbClr val="660066"/>
              </a:buClr>
              <a:buSzPct val="100000"/>
              <a:tabLst>
                <a:tab pos="87313" algn="l"/>
              </a:tabLst>
              <a:defRPr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中，使用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1800" b="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&lt;i&gt;&lt;/i&gt;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标记可将文字设置成为斜体。在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中可以使用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属性设置字体的风格，例如显示斜体字样。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基本语法</a:t>
            </a:r>
          </a:p>
          <a:p>
            <a:pPr>
              <a:lnSpc>
                <a:spcPts val="35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font-style: normal | italic | oblique 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pPr marL="742950" lvl="1" indent="-285750">
              <a:lnSpc>
                <a:spcPts val="35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fr-FR" altLang="zh-CN" sz="1800" b="0" dirty="0">
                <a:latin typeface="微软雅黑" pitchFamily="34" charset="-122"/>
                <a:ea typeface="微软雅黑" pitchFamily="34" charset="-122"/>
              </a:rPr>
              <a:t>normal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：表示不使用斜体，是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属性的默认值</a:t>
            </a:r>
            <a:endParaRPr lang="fr-FR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fr-FR" altLang="zh-CN" sz="1800" b="0" dirty="0">
                <a:latin typeface="微软雅黑" pitchFamily="34" charset="-122"/>
                <a:ea typeface="微软雅黑" pitchFamily="34" charset="-122"/>
              </a:rPr>
              <a:t>italic (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斜体显示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：表示使用斜体显示文字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fr-FR" altLang="zh-CN" sz="1800" b="0" dirty="0">
                <a:latin typeface="微软雅黑" pitchFamily="34" charset="-122"/>
                <a:ea typeface="微软雅黑" pitchFamily="34" charset="-122"/>
              </a:rPr>
              <a:t>oblique(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倾斜字体显示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：表示使用斜体字体显示</a:t>
            </a:r>
            <a:endParaRPr lang="fr-FR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5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 </a:t>
            </a:r>
            <a:r>
              <a:rPr lang="zh-CN" altLang="zh-CN" dirty="0"/>
              <a:t>字体系列</a:t>
            </a:r>
            <a:r>
              <a:rPr lang="en-US" altLang="zh-CN" dirty="0"/>
              <a:t>font-family</a:t>
            </a:r>
            <a:r>
              <a:rPr lang="zh-CN" altLang="zh-CN" dirty="0"/>
              <a:t>属性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" y="782411"/>
            <a:ext cx="8534400" cy="389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属性可以设置丰富的字体，美化页面的外观。其中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专门用于设置字体名称系列。</a:t>
            </a:r>
          </a:p>
          <a:p>
            <a:pPr>
              <a:lnSpc>
                <a:spcPts val="30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基本语法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font-family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2,…,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语法说明</a:t>
            </a:r>
          </a:p>
          <a:p>
            <a:pPr>
              <a:lnSpc>
                <a:spcPts val="3000"/>
              </a:lnSpc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属性值为多个字体名称时，可以使用逗号（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）分隔。浏览器依次查找字体，只要存在就使用该字体，不存在将会继续找下去，以此类推，直到最后一种字体，仍不存在则使用默认字体（宋体）。如果字体名称中出现空格，必须使用双引号将字体括起来，比如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Times New Roman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</a:pPr>
            <a:r>
              <a:rPr lang="fr-FR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#p4{font-size:xx-large;font-style:oblique;font-family: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黑体</a:t>
            </a:r>
            <a:r>
              <a:rPr lang="fr-FR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隶书</a:t>
            </a:r>
            <a:r>
              <a:rPr lang="fr-FR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楷体</a:t>
            </a:r>
            <a:r>
              <a:rPr lang="fr-FR" altLang="zh-CN" sz="16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_gb2312;}</a:t>
            </a:r>
            <a:endParaRPr lang="zh-CN" altLang="zh-CN" sz="16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5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设置字体大小、样式及字体名称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810816"/>
            <a:ext cx="4219575" cy="3894533"/>
          </a:xfrm>
        </p:spPr>
        <p:txBody>
          <a:bodyPr/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&lt;!--edu_9_2_1.html --&gt;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="UTF-8"&gt;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 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 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h3{text-align:center;color:#3300ff;}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hr{color:#660066;}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#p1{font-size:20px;font-style:normal;font-family: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#p2{font-size:200%;font-style:italic;font-family: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#p3{font-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size:x-small;font-style:oblique;font-family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宋揩体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#p4{font-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size:xx-large;font-style:oblique;font-family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黑体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隶书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楷体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_gb2312;}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设置字体大小、样式及字体名称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&lt;hr&gt;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id="p1"&gt;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20px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、字体正常、宋体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zh-CN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571750"/>
            <a:ext cx="3208466" cy="185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76800" y="895350"/>
            <a:ext cx="4191000" cy="13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id="p2"&gt;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200%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、字体斜体、隶书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id="p3"&gt;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x-small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、字体歪斜体、宋体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 id="p4"&gt;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字号大小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xx-large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、字体歪斜体、黑体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 mar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b="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9.2.4  </a:t>
            </a:r>
            <a:r>
              <a:rPr lang="zh-CN" altLang="zh-CN" dirty="0"/>
              <a:t>字体变体</a:t>
            </a:r>
            <a:r>
              <a:rPr lang="fr-FR" altLang="zh-CN" dirty="0"/>
              <a:t>font-variant</a:t>
            </a:r>
            <a:r>
              <a:rPr lang="zh-CN" altLang="zh-CN" dirty="0"/>
              <a:t>属性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534400" cy="38862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font-variant</a:t>
            </a:r>
            <a:r>
              <a:rPr lang="zh-CN" altLang="zh-CN" sz="1800" dirty="0"/>
              <a:t>属性用于设置字体变体，主要用于设置英文字体</a:t>
            </a:r>
            <a:r>
              <a:rPr lang="en-US" altLang="zh-CN" sz="1800" dirty="0"/>
              <a:t>,</a:t>
            </a:r>
            <a:r>
              <a:rPr lang="zh-CN" altLang="zh-CN" sz="1800" dirty="0"/>
              <a:t>实际上是设置文本字体是否为小型的大写字母。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zh-CN" altLang="zh-CN" sz="1800" dirty="0"/>
              <a:t>基本语法</a:t>
            </a:r>
          </a:p>
          <a:p>
            <a:pPr>
              <a:lnSpc>
                <a:spcPts val="32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font-variant: normal | small-caps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语法说明</a:t>
            </a:r>
            <a:endParaRPr lang="en-US" altLang="zh-CN" sz="1800" dirty="0"/>
          </a:p>
          <a:p>
            <a:pPr lvl="1">
              <a:lnSpc>
                <a:spcPts val="32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en-US" altLang="zh-CN" sz="1800" b="0" dirty="0"/>
              <a:t> normal</a:t>
            </a:r>
            <a:r>
              <a:rPr lang="zh-CN" altLang="en-US" sz="1800" b="0" dirty="0"/>
              <a:t>：表示正常字体，是</a:t>
            </a:r>
            <a:r>
              <a:rPr lang="en-US" altLang="zh-CN" sz="1800" b="0" dirty="0"/>
              <a:t>font-variant</a:t>
            </a:r>
            <a:r>
              <a:rPr lang="zh-CN" altLang="en-US" sz="1800" b="0" dirty="0"/>
              <a:t>属性的默认值</a:t>
            </a:r>
            <a:endParaRPr lang="en-US" altLang="zh-CN" sz="1800" b="0" dirty="0"/>
          </a:p>
          <a:p>
            <a:pPr lvl="1">
              <a:lnSpc>
                <a:spcPts val="32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en-US" altLang="zh-CN" sz="1800" b="0" dirty="0"/>
              <a:t> small-caps</a:t>
            </a:r>
            <a:r>
              <a:rPr lang="zh-CN" altLang="en-US" sz="1800" b="0" dirty="0"/>
              <a:t>：表示使用</a:t>
            </a:r>
            <a:r>
              <a:rPr lang="zh-CN" altLang="zh-CN" sz="1800" b="0" dirty="0"/>
              <a:t>小型的大写字母字体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1eb7c36e7a49b3678a58f95ed3079922dfb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db320bf-a9f5-4661-a57a-44885dc1caf7"/>
  <p:tag name="ARTICULATE_SLIDE_NAV" val="15"/>
  <p:tag name="ISPRING_AUDIO_BITRAT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6fe25a9-0aa5-4676-a1f6-49fb32d466b1"/>
  <p:tag name="ARTICULATE_SLIDE_NAV" val="16"/>
  <p:tag name="ISPRING_AUDIO_BITRAT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63NKQ8Cu.files\slide0001_image001.png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5177</Words>
  <Application>Microsoft Office PowerPoint</Application>
  <PresentationFormat>全屏显示(16:9)</PresentationFormat>
  <Paragraphs>432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黑体</vt:lpstr>
      <vt:lpstr>微软雅黑</vt:lpstr>
      <vt:lpstr>Arial</vt:lpstr>
      <vt:lpstr>Verdana</vt:lpstr>
      <vt:lpstr>Wingdings</vt:lpstr>
      <vt:lpstr>6_CS3510</vt:lpstr>
      <vt:lpstr>Visio</vt:lpstr>
      <vt:lpstr>第9章 CSS样式属性</vt:lpstr>
      <vt:lpstr>教学目标</vt:lpstr>
      <vt:lpstr>9.1  CSS属性值中的单位</vt:lpstr>
      <vt:lpstr>9.2  CSS字体样式</vt:lpstr>
      <vt:lpstr>9.2.1 字体大小font-size属性</vt:lpstr>
      <vt:lpstr>9.2.2 字体样式font-style属性</vt:lpstr>
      <vt:lpstr>9.2.3  字体系列font-family属性</vt:lpstr>
      <vt:lpstr>设置字体大小、样式及字体名称</vt:lpstr>
      <vt:lpstr>9.2.4  字体变体font-variant属性</vt:lpstr>
      <vt:lpstr>9.2.5  字体粗细font-weight属性</vt:lpstr>
      <vt:lpstr>9.2.6  字体font属性</vt:lpstr>
      <vt:lpstr>CSS字体样式属性-案例</vt:lpstr>
      <vt:lpstr>CSS字体样式属性-案例</vt:lpstr>
      <vt:lpstr>9.3 CSS文本样式</vt:lpstr>
      <vt:lpstr>设置字符间距、行距及首行缩进案例</vt:lpstr>
      <vt:lpstr>设置字符间距、行距及首行缩进案例</vt:lpstr>
      <vt:lpstr>设置文字装饰及大小写转换案例</vt:lpstr>
      <vt:lpstr>设置文字装饰及大小写转换案例</vt:lpstr>
      <vt:lpstr>设置内容对齐方式案例</vt:lpstr>
      <vt:lpstr>设置内容对齐方式案例</vt:lpstr>
      <vt:lpstr>9.4  CSS颜色与背景</vt:lpstr>
      <vt:lpstr>9.4.1 颜色color属性</vt:lpstr>
      <vt:lpstr>9.4.2 背景background属性</vt:lpstr>
      <vt:lpstr>9.4.2 背景background属性案例</vt:lpstr>
      <vt:lpstr>9.4.2 背景background属性案例</vt:lpstr>
      <vt:lpstr>9.5  CSS列表样式</vt:lpstr>
      <vt:lpstr>CSS列表样式案例</vt:lpstr>
      <vt:lpstr>CSS列表样式案例续</vt:lpstr>
      <vt:lpstr>9.6  CSS盒模型</vt:lpstr>
      <vt:lpstr>9.6.1 CSS盒模型结构</vt:lpstr>
      <vt:lpstr>CSS盒模型3D示意图</vt:lpstr>
      <vt:lpstr>9.6.2 边界属性设置</vt:lpstr>
      <vt:lpstr>边界属性设置案例</vt:lpstr>
      <vt:lpstr>9.6.3 边框属性设置</vt:lpstr>
      <vt:lpstr>边框属性设置案例</vt:lpstr>
      <vt:lpstr>边框属性设置案例</vt:lpstr>
      <vt:lpstr>9.6.4 填充属性设置</vt:lpstr>
      <vt:lpstr>填充属性设置案例</vt:lpstr>
      <vt:lpstr>填充属性设置案例</vt:lpstr>
      <vt:lpstr>9.7  综合实例</vt:lpstr>
      <vt:lpstr>综合实例代码</vt:lpstr>
      <vt:lpstr>综合实例代码</vt:lpstr>
      <vt:lpstr>本章小结</vt:lpstr>
      <vt:lpstr>练习与实验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511</cp:revision>
  <cp:lastPrinted>1601-01-01T00:00:00Z</cp:lastPrinted>
  <dcterms:created xsi:type="dcterms:W3CDTF">1601-01-01T00:00:00Z</dcterms:created>
  <dcterms:modified xsi:type="dcterms:W3CDTF">2020-04-26T01:20:37Z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