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3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31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52" r:id="rId17"/>
    <p:sldMasterId id="2147483864" r:id="rId18"/>
    <p:sldMasterId id="2147483876" r:id="rId19"/>
    <p:sldMasterId id="2147483888" r:id="rId20"/>
    <p:sldMasterId id="2147483984" r:id="rId21"/>
    <p:sldMasterId id="2147483996" r:id="rId22"/>
    <p:sldMasterId id="2147484008" r:id="rId23"/>
    <p:sldMasterId id="2147484020" r:id="rId24"/>
    <p:sldMasterId id="2147484032" r:id="rId25"/>
    <p:sldMasterId id="2147484044" r:id="rId26"/>
    <p:sldMasterId id="2147484056" r:id="rId27"/>
    <p:sldMasterId id="2147484068" r:id="rId28"/>
    <p:sldMasterId id="2147484080" r:id="rId29"/>
    <p:sldMasterId id="2147484092" r:id="rId30"/>
    <p:sldMasterId id="2147484104" r:id="rId31"/>
  </p:sldMasterIdLst>
  <p:notesMasterIdLst>
    <p:notesMasterId r:id="rId37"/>
  </p:notesMasterIdLst>
  <p:sldIdLst>
    <p:sldId id="256" r:id="rId32"/>
    <p:sldId id="257" r:id="rId33"/>
    <p:sldId id="258" r:id="rId34"/>
    <p:sldId id="259" r:id="rId35"/>
    <p:sldId id="26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8497" autoAdjust="0"/>
  </p:normalViewPr>
  <p:slideViewPr>
    <p:cSldViewPr snapToGrid="0">
      <p:cViewPr varScale="1">
        <p:scale>
          <a:sx n="62" d="100"/>
          <a:sy n="62" d="100"/>
        </p:scale>
        <p:origin x="-9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462C2-D18B-42A8-827E-489B3C71F57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F2C9E-DE85-4B0F-9CD7-20E58751E4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解释型语言：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这意味着开发过程中没有了编译这个环节。可以直接从源代码运行。在计算机内部，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解释器把源代码转换为字节码的中间形式，然后再把它翻译成计算机使用的机器语言。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语言的缺点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⑴运行速度，有速度要求的话，用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改写关键部分吧。不过对于用户而言，机器上运行速度是可以忽略的。因为用户根本感觉不出来这种速度的差异。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⑵既是优点也是缺点，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的开源性是的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不能加密，但是目前国内市场纯粹靠编写软件卖给客户的越来越少，网站和移动应用不需要给客户源代码，所以这个问题就是问题了。国随着时间的推移，很多国内软件公司，尤其是游戏公司，也开始规模使用他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⑶ 构架选择太多（没有像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这样的官方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构架，也没有像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由于历史较短，构架开发的相对集中。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 on Rails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构架开发中小型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程序天下无敌）。不过这也从另一个侧面说明，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比较优秀，吸引的人才多，项目也多。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特点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易于学习：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有相对较少的关键字，结构简单，和一个明确定义的语法，学习起来更加简单。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易于阅读：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代码定义的更清晰。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易于维护：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的成功在于它的源代码是相当容易维护的。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一个广泛的标准库：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的最大的优势之一是丰富的库，跨平台的，在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Macintosh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兼容很好。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互动模式：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互动模式的支持，您可以从终端输入执行代码并获得结果的语言，互动的测试和调试代码片断。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可移植：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基于其开放源代码的特性，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已经被移植（也就是使其工作）到许多平台。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可扩展：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如果你需要一段运行很快的关键代码，或者是想要编写一些不愿开放的算法，你可以使用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完成那部分程序，然后从你的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程序中调用。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提供所有主要的商业数据库的接口。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9.GUI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可以创建和移植到许多系统调用。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可嵌入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嵌入到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程序，让你的程序的用户获得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的能力。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F2C9E-DE85-4B0F-9CD7-20E58751E4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F2C9E-DE85-4B0F-9CD7-20E58751E4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9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96400" y="968384"/>
            <a:ext cx="28956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68384"/>
            <a:ext cx="8483600" cy="465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53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4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8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96400" y="968382"/>
            <a:ext cx="28956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68382"/>
            <a:ext cx="8483600" cy="465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1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3E6A-2F56-4441-9383-9475669AE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0313F-EEA1-4296-B846-2F982C4FF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DCEE-F8F4-4E21-8CE9-0C9A2DFF4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3C75-0278-4413-AEAF-CB9FE7B7B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B7029-64D6-494A-8DD9-B3DAEC18E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D3D19-7B2F-41FD-BF15-B9E726BE2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96535-12D9-4D8D-8569-B5D86705D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E41B-357B-4DB2-94D6-2AA225E9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35A2-2159-4344-B2D7-1FCC70535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0B1F2-7122-4BF9-92E7-88920974D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2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93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7E1F3-3A07-43C7-83CC-4860F26EF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5DD8-5E52-4D18-91A2-7814818880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91AE-C671-412A-880F-4883A9A8F4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0ADEF-89DC-4110-8094-71D1E6DF7A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09534-89F3-44C6-86E5-2258E83057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07B3-2FC5-463C-9862-740A228DD0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CC04-04DF-4AE0-BE02-F3CEAFDCFD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0E5E2-F34C-4625-8DD2-581996F7B2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5B366-B7B2-41C5-A0E0-F221EB1DBD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BF939-4963-47B7-A578-23B13BADD4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AAE87-31E3-453E-9BE6-2D13987235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3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79ABB-5732-4671-8CE0-F145EE7045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A4C7-D583-4C72-804E-3E0576CE0B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C443A-168D-417F-AD42-E75CB482EA2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CA3CE-00D6-4396-B3F5-B8A5FC5D65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6779-A150-47A0-9B88-CB2BB242ED1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93643-9C92-44AC-9CF6-EF0E15CE3B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5603-4497-4EF0-B191-048EE0722D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4826-D97B-4E1A-902F-ECE9CD9C67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D987-92CE-4489-B310-6E894EE3AB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BBDC-ECA2-4306-9261-086AB5E350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A0A0-0C3A-404B-92D5-A8F2A12CC9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5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01E07-D52F-4A59-8353-568CF60C01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C8CD-EDDC-4F1A-B9CE-53A297E5FB5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3232C-86FB-4334-ACB7-5F1042211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2FBF-9555-4495-9A41-F69E94EE6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F4D-153F-46AF-ADE4-4BE1C1824AA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2053D-C3AD-4D8E-8E79-1E9339AC5D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8EDC-E942-4CB4-B1AB-3B4135AE5D2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5382-55E9-4064-86E5-5C12B29E63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8B73-C418-4029-8CFD-92BAF04E8E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1C2A-F592-4395-9366-AFC767CCCA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B758-61DC-4F5C-83AE-D018EB5A0F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6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E881-27D6-40B6-A619-9C2794A802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B899C-8C8F-45D0-B190-020F24E6CCC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3494-32BE-4F69-ABA0-46325B48250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63E73-2CCE-4CD8-8009-7559378756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D407-3667-44CB-89A9-751436DCB1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6A0E-615E-4FB4-A66C-72D4A0BEF2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91EB-4045-42B2-B318-8A4EF22BEFA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2F51E-6E63-4442-ACF8-EB98669FC0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A7F-29C8-4923-A84C-F2F3CCBF30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3120-CED8-4120-99CE-DB9C265253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720E-9902-465F-B7D4-2CCE0FF966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7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72B8-6A26-4D48-B139-6099AC0EF1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D198-3393-404E-B70B-F2F6828E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7EC1A-D991-4F91-9B28-96CBE60E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3F7DD-1A7A-4FD5-946D-4568515C7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B637-5071-480F-BBC8-BF92E6B0C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AC08-26E1-4B13-827A-CB1EE297D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6F5D5-8F32-4B11-AFAF-AA32727F3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4D90-C978-45D6-8B1E-FFDAC431A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80B45-A66E-45BB-8B49-2AFAC6B39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ABC0-75A2-428C-B24A-FACDA30B4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8F24-9DC9-4E4B-B304-2A1E8CF3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9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0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81E3B-F411-44C0-9776-8442F13F6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50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1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5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2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52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2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8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3E6A-2F56-4441-9383-9475669AE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96400" y="968376"/>
            <a:ext cx="28956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68376"/>
            <a:ext cx="8483600" cy="465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0313F-EEA1-4296-B846-2F982C4FF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37" y="1600205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5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3E6A-2F56-4441-9383-9475669AE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0313F-EEA1-4296-B846-2F982C4FF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DCEE-F8F4-4E21-8CE9-0C9A2DFF4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3C75-0278-4413-AEAF-CB9FE7B7B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B7029-64D6-494A-8DD9-B3DAEC18E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D3D19-7B2F-41FD-BF15-B9E726BE2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96535-12D9-4D8D-8569-B5D86705D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DCEE-F8F4-4E21-8CE9-0C9A2DFF4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E41B-357B-4DB2-94D6-2AA225E9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35A2-2159-4344-B2D7-1FCC70535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0B1F2-7122-4BF9-92E7-88920974D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38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89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7E1F3-3A07-43C7-83CC-4860F26EF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5DD8-5E52-4D18-91A2-7814818880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91AE-C671-412A-880F-4883A9A8F4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0ADEF-89DC-4110-8094-71D1E6DF7A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09534-89F3-44C6-86E5-2258E83057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07B3-2FC5-463C-9862-740A228DD0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CC04-04DF-4AE0-BE02-F3CEAFDCFD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3C75-0278-4413-AEAF-CB9FE7B7B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0E5E2-F34C-4625-8DD2-581996F7B2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5B366-B7B2-41C5-A0E0-F221EB1DBD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BF939-4963-47B7-A578-23B13BADD4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AAE87-31E3-453E-9BE6-2D13987235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39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79ABB-5732-4671-8CE0-F145EE7045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A4C7-D583-4C72-804E-3E0576CE0B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C443A-168D-417F-AD42-E75CB482EA2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CA3CE-00D6-4396-B3F5-B8A5FC5D65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6779-A150-47A0-9B88-CB2BB242ED1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93643-9C92-44AC-9CF6-EF0E15CE3B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B7029-64D6-494A-8DD9-B3DAEC18E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5603-4497-4EF0-B191-048EE0722D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4826-D97B-4E1A-902F-ECE9CD9C67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D987-92CE-4489-B310-6E894EE3AB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BBDC-ECA2-4306-9261-086AB5E350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A0A0-0C3A-404B-92D5-A8F2A12CC9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1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01E07-D52F-4A59-8353-568CF60C01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C8CD-EDDC-4F1A-B9CE-53A297E5FB5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3232C-86FB-4334-ACB7-5F1042211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2FBF-9555-4495-9A41-F69E94EE6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F4D-153F-46AF-ADE4-4BE1C1824AA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D3D19-7B2F-41FD-BF15-B9E726BE2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2053D-C3AD-4D8E-8E79-1E9339AC5D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8EDC-E942-4CB4-B1AB-3B4135AE5D2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5382-55E9-4064-86E5-5C12B29E63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8B73-C418-4029-8CFD-92BAF04E8E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1C2A-F592-4395-9366-AFC767CCCA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B758-61DC-4F5C-83AE-D018EB5A0F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2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E881-27D6-40B6-A619-9C2794A802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B899C-8C8F-45D0-B190-020F24E6CCC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3494-32BE-4F69-ABA0-46325B48250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63E73-2CCE-4CD8-8009-7559378756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96535-12D9-4D8D-8569-B5D86705D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D407-3667-44CB-89A9-751436DCB1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6A0E-615E-4FB4-A66C-72D4A0BEF2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91EB-4045-42B2-B318-8A4EF22BEFA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2F51E-6E63-4442-ACF8-EB98669FC0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A7F-29C8-4923-A84C-F2F3CCBF30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3120-CED8-4120-99CE-DB9C265253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720E-9902-465F-B7D4-2CCE0FF966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3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72B8-6A26-4D48-B139-6099AC0EF1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D198-3393-404E-B70B-F2F6828E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7EC1A-D991-4F91-9B28-96CBE60E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E41B-357B-4DB2-94D6-2AA225E9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3F7DD-1A7A-4FD5-946D-4568515C7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B637-5071-480F-BBC8-BF92E6B0C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AC08-26E1-4B13-827A-CB1EE297D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6F5D5-8F32-4B11-AFAF-AA32727F3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4D90-C978-45D6-8B1E-FFDAC431A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80B45-A66E-45BB-8B49-2AFAC6B39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ABC0-75A2-428C-B24A-FACDA30B4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8F24-9DC9-4E4B-B304-2A1E8CF3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5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96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81E3B-F411-44C0-9776-8442F13F6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35A2-2159-4344-B2D7-1FCC70535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6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97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0B1F2-7122-4BF9-92E7-88920974D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4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94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7E1F3-3A07-43C7-83CC-4860F26EF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48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198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5DD8-5E52-4D18-91A2-7814818880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91AE-C671-412A-880F-4883A9A8F4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0ADEF-89DC-4110-8094-71D1E6DF7A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09534-89F3-44C6-86E5-2258E83057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07B3-2FC5-463C-9862-740A228DD0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CC04-04DF-4AE0-BE02-F3CEAFDCFD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800" y="2420938"/>
            <a:ext cx="4318000" cy="3198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0E5E2-F34C-4625-8DD2-581996F7B2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5B366-B7B2-41C5-A0E0-F221EB1DBD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BF939-4963-47B7-A578-23B13BADD4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AAE87-31E3-453E-9BE6-2D13987235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5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79ABB-5732-4671-8CE0-F145EE7045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A4C7-D583-4C72-804E-3E0576CE0B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C443A-168D-417F-AD42-E75CB482EA2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CA3CE-00D6-4396-B3F5-B8A5FC5D65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6779-A150-47A0-9B88-CB2BB242ED1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93643-9C92-44AC-9CF6-EF0E15CE3B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5603-4497-4EF0-B191-048EE0722D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4826-D97B-4E1A-902F-ECE9CD9C67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D987-92CE-4489-B310-6E894EE3AB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BBDC-ECA2-4306-9261-086AB5E350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A0A0-0C3A-404B-92D5-A8F2A12CC9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6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01E07-D52F-4A59-8353-568CF60C01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C8CD-EDDC-4F1A-B9CE-53A297E5FB5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3232C-86FB-4334-ACB7-5F1042211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2FBF-9555-4495-9A41-F69E94EE6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F4D-153F-46AF-ADE4-4BE1C1824AA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2053D-C3AD-4D8E-8E79-1E9339AC5D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8EDC-E942-4CB4-B1AB-3B4135AE5D2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5382-55E9-4064-86E5-5C12B29E63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8B73-C418-4029-8CFD-92BAF04E8E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1C2A-F592-4395-9366-AFC767CCCA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B758-61DC-4F5C-83AE-D018EB5A0F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7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E881-27D6-40B6-A619-9C2794A802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B899C-8C8F-45D0-B190-020F24E6CCC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3494-32BE-4F69-ABA0-46325B48250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63E73-2CCE-4CD8-8009-7559378756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D407-3667-44CB-89A9-751436DCB1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6A0E-615E-4FB4-A66C-72D4A0BEF2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91EB-4045-42B2-B318-8A4EF22BEFA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2F51E-6E63-4442-ACF8-EB98669FC0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A7F-29C8-4923-A84C-F2F3CCBF30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3120-CED8-4120-99CE-DB9C265253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720E-9902-465F-B7D4-2CCE0FF966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8049" y="1600206"/>
            <a:ext cx="276436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700" y="1600206"/>
            <a:ext cx="809413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72B8-6A26-4D48-B139-6099AC0EF1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D198-3393-404E-B70B-F2F6828E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7EC1A-D991-4F91-9B28-96CBE60E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3F7DD-1A7A-4FD5-946D-4568515C7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B637-5071-480F-BBC8-BF92E6B0C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AC08-26E1-4B13-827A-CB1EE297D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6F5D5-8F32-4B11-AFAF-AA32727F3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4D90-C978-45D6-8B1E-FFDAC431A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80B45-A66E-45BB-8B49-2AFAC6B39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ABC0-75A2-428C-B24A-FACDA30B4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8F24-9DC9-4E4B-B304-2A1E8CF3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50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1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81E3B-F411-44C0-9776-8442F13F6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6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535118"/>
            <a:ext cx="5122333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5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5652" y="495300"/>
            <a:ext cx="2722033" cy="559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202" y="495300"/>
            <a:ext cx="7969249" cy="5594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8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5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5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5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8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3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3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3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5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5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6837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20938"/>
            <a:ext cx="88392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/>
        </p:nvPicPr>
        <p:blipFill>
          <a:blip r:embed="rId13">
            <a:lum bright="6000"/>
          </a:blip>
          <a:srcRect/>
          <a:stretch>
            <a:fillRect/>
          </a:stretch>
        </p:blipFill>
        <p:spPr bwMode="auto">
          <a:xfrm>
            <a:off x="8784173" y="5353050"/>
            <a:ext cx="340783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11"/>
          <p:cNvSpPr>
            <a:spLocks noChangeShapeType="1"/>
          </p:cNvSpPr>
          <p:nvPr/>
        </p:nvSpPr>
        <p:spPr bwMode="auto">
          <a:xfrm>
            <a:off x="1930400" y="6475440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9908135" y="6545290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8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102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6837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20938"/>
            <a:ext cx="88392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/>
        </p:nvPicPr>
        <p:blipFill>
          <a:blip r:embed="rId13">
            <a:lum bright="6000"/>
          </a:blip>
          <a:srcRect/>
          <a:stretch>
            <a:fillRect/>
          </a:stretch>
        </p:blipFill>
        <p:spPr bwMode="auto">
          <a:xfrm>
            <a:off x="8784172" y="5353050"/>
            <a:ext cx="340783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59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5167322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 flipV="1">
            <a:off x="2446868" y="1358909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2438406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2057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05317" y="6499236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536004-2E4D-4C8F-B4D8-AF94F45EC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11"/>
          <p:cNvSpPr>
            <a:spLocks noChangeShapeType="1"/>
          </p:cNvSpPr>
          <p:nvPr/>
        </p:nvSpPr>
        <p:spPr bwMode="auto">
          <a:xfrm>
            <a:off x="1930400" y="6475424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9908125" y="6545274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83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762000"/>
            <a:ext cx="12192000" cy="37734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4" descr="C:\Documents and Settings\Administrator\桌面\PPT模版\circular-menus.files\复件 master27_image006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2895613"/>
            <a:ext cx="121920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9" y="13"/>
            <a:ext cx="12187767" cy="1196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1" name="Picture 3" descr="D:\公司标志\inspuruptec标志2副本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43335" y="5867400"/>
            <a:ext cx="4138084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00800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CC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33A78B0-8AAE-425B-A3F2-C0BB9392C2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5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167328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 flipV="1">
            <a:off x="2446868" y="1358915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2438410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5128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51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40AA0F2-4281-4485-AF18-D256CA2B60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7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5167330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 flipV="1">
            <a:off x="2446868" y="1358917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2438412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6152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615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17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C9A0358-A477-4A44-88E2-4D5D4F6B66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9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167332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V="1">
            <a:off x="2446868" y="1358919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2438413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7176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71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19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F8FA36D-E3FD-46FE-8914-294E9ACC92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1"/>
          <p:cNvSpPr>
            <a:spLocks noChangeShapeType="1"/>
          </p:cNvSpPr>
          <p:nvPr/>
        </p:nvSpPr>
        <p:spPr bwMode="auto">
          <a:xfrm>
            <a:off x="1930400" y="6475434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9908131" y="6545284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200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82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8203" name="Rectangle 6"/>
          <p:cNvSpPr>
            <a:spLocks noGrp="1" noChangeArrowheads="1"/>
          </p:cNvSpPr>
          <p:nvPr>
            <p:ph type="sldNum" idx="4"/>
          </p:nvPr>
        </p:nvSpPr>
        <p:spPr bwMode="auto">
          <a:xfrm>
            <a:off x="205317" y="6499246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E77058-9B05-4FED-B669-8B809972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1930400" y="6475436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9908133" y="6545286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24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92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1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5167324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 flipV="1">
            <a:off x="2446868" y="1358911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2438408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2057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11"/>
          <p:cNvSpPr>
            <a:spLocks noChangeShapeType="1"/>
          </p:cNvSpPr>
          <p:nvPr/>
        </p:nvSpPr>
        <p:spPr bwMode="auto">
          <a:xfrm>
            <a:off x="1930400" y="6475438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9908134" y="6545288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8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102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6837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20938"/>
            <a:ext cx="88392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/>
        </p:nvPicPr>
        <p:blipFill>
          <a:blip r:embed="rId13">
            <a:lum bright="6000"/>
          </a:blip>
          <a:srcRect/>
          <a:stretch>
            <a:fillRect/>
          </a:stretch>
        </p:blipFill>
        <p:spPr bwMode="auto">
          <a:xfrm>
            <a:off x="8784168" y="5353050"/>
            <a:ext cx="340783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53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5167316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 flipV="1">
            <a:off x="2446868" y="1358903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2438402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2057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19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05317" y="6499230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536004-2E4D-4C8F-B4D8-AF94F45EC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11"/>
          <p:cNvSpPr>
            <a:spLocks noChangeShapeType="1"/>
          </p:cNvSpPr>
          <p:nvPr/>
        </p:nvSpPr>
        <p:spPr bwMode="auto">
          <a:xfrm>
            <a:off x="1930400" y="6475418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9908121" y="6545268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83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762000"/>
            <a:ext cx="12192000" cy="37734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4" descr="C:\Documents and Settings\Administrator\桌面\PPT模版\circular-menus.files\复件 master27_image006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2895607"/>
            <a:ext cx="121920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5" y="7"/>
            <a:ext cx="12187767" cy="1196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1" name="Picture 3" descr="D:\公司标志\inspuruptec标志2副本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43335" y="5867400"/>
            <a:ext cx="4138084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00800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CC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33A78B0-8AAE-425B-A3F2-C0BB9392C2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59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167322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 flipV="1">
            <a:off x="2446868" y="1358909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2438406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5128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51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40AA0F2-4281-4485-AF18-D256CA2B60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1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5167324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 flipV="1">
            <a:off x="2446868" y="1358911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2438408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6152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615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11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C9A0358-A477-4A44-88E2-4D5D4F6B66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3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167326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V="1">
            <a:off x="2446868" y="1358913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2438409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7176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71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13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F8FA36D-E3FD-46FE-8914-294E9ACC92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1"/>
          <p:cNvSpPr>
            <a:spLocks noChangeShapeType="1"/>
          </p:cNvSpPr>
          <p:nvPr/>
        </p:nvSpPr>
        <p:spPr bwMode="auto">
          <a:xfrm>
            <a:off x="1930400" y="6475428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9908127" y="6545278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200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82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8203" name="Rectangle 6"/>
          <p:cNvSpPr>
            <a:spLocks noGrp="1" noChangeArrowheads="1"/>
          </p:cNvSpPr>
          <p:nvPr>
            <p:ph type="sldNum" idx="4"/>
          </p:nvPr>
        </p:nvSpPr>
        <p:spPr bwMode="auto">
          <a:xfrm>
            <a:off x="205317" y="6499240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E77058-9B05-4FED-B669-8B809972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1930400" y="6475430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9908129" y="6545280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24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92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05317" y="6499238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536004-2E4D-4C8F-B4D8-AF94F45EC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11"/>
          <p:cNvSpPr>
            <a:spLocks noChangeShapeType="1"/>
          </p:cNvSpPr>
          <p:nvPr/>
        </p:nvSpPr>
        <p:spPr bwMode="auto">
          <a:xfrm>
            <a:off x="1930400" y="6475426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9908126" y="6545276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83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11"/>
          <p:cNvSpPr>
            <a:spLocks noChangeShapeType="1"/>
          </p:cNvSpPr>
          <p:nvPr/>
        </p:nvSpPr>
        <p:spPr bwMode="auto">
          <a:xfrm>
            <a:off x="1930400" y="6475432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9908130" y="6545282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8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102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762000"/>
            <a:ext cx="12192000" cy="37734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4" descr="C:\Documents and Settings\Administrator\桌面\PPT模版\circular-menus.files\复件 master27_image006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2895615"/>
            <a:ext cx="121920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10" y="15"/>
            <a:ext cx="12187767" cy="1196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1" name="Picture 3" descr="D:\公司标志\inspuruptec标志2副本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43335" y="5867400"/>
            <a:ext cx="4138084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00800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CC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33A78B0-8AAE-425B-A3F2-C0BB9392C2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7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167330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 flipV="1">
            <a:off x="2446868" y="1358917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2438412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5128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51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40AA0F2-4281-4485-AF18-D256CA2B60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69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5167332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 flipV="1">
            <a:off x="2446868" y="1358919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2438413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6152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615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19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C9A0358-A477-4A44-88E2-4D5D4F6B66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12192000" cy="1690688"/>
          </a:xfrm>
          <a:prstGeom prst="rect">
            <a:avLst/>
          </a:prstGeom>
          <a:solidFill>
            <a:srgbClr val="7889F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644671"/>
            <a:ext cx="1219411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167334"/>
            <a:ext cx="12192000" cy="1690687"/>
          </a:xfrm>
          <a:prstGeom prst="rect">
            <a:avLst/>
          </a:prstGeom>
          <a:solidFill>
            <a:srgbClr val="7889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V="1">
            <a:off x="2446868" y="1358921"/>
            <a:ext cx="2117" cy="3397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9425517" y="6022975"/>
            <a:ext cx="276648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</a:rPr>
              <a:t>Inspur Group</a:t>
            </a:r>
            <a:endParaRPr lang="zh-CN" altLang="en-US" sz="1200" smtClean="0">
              <a:solidFill>
                <a:schemeClr val="bg1"/>
              </a:solidFill>
            </a:endParaRP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2438414" y="1262063"/>
            <a:ext cx="35602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</a:rPr>
              <a:t>  </a:t>
            </a:r>
            <a:endParaRPr lang="zh-CN" altLang="en-US" sz="1800" smtClean="0">
              <a:solidFill>
                <a:schemeClr val="bg1"/>
              </a:solidFill>
            </a:endParaRPr>
          </a:p>
        </p:txBody>
      </p:sp>
      <p:pic>
        <p:nvPicPr>
          <p:cNvPr id="7176" name="Picture 48" descr="H:\biaozhi-ba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06320" y="677863"/>
            <a:ext cx="352213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2493963"/>
            <a:ext cx="1060238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71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21"/>
            <a:ext cx="284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8738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F8FA36D-E3FD-46FE-8914-294E9ACC92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6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1"/>
          <p:cNvSpPr>
            <a:spLocks noChangeShapeType="1"/>
          </p:cNvSpPr>
          <p:nvPr/>
        </p:nvSpPr>
        <p:spPr bwMode="auto">
          <a:xfrm>
            <a:off x="1930400" y="6475436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9908133" y="6545286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200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82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  <p:sp>
        <p:nvSpPr>
          <p:cNvPr id="8203" name="Rectangle 6"/>
          <p:cNvSpPr>
            <a:spLocks noGrp="1" noChangeArrowheads="1"/>
          </p:cNvSpPr>
          <p:nvPr>
            <p:ph type="sldNum" idx="4"/>
          </p:nvPr>
        </p:nvSpPr>
        <p:spPr bwMode="auto">
          <a:xfrm>
            <a:off x="205317" y="6499248"/>
            <a:ext cx="133561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25"/>
              </a:spcBef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E77058-9B05-4FED-B669-8B809972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80175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411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Line 10"/>
          <p:cNvSpPr>
            <a:spLocks noChangeShapeType="1"/>
          </p:cNvSpPr>
          <p:nvPr/>
        </p:nvSpPr>
        <p:spPr bwMode="auto">
          <a:xfrm>
            <a:off x="1930400" y="147638"/>
            <a:ext cx="2117" cy="23495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1930400" y="6475438"/>
            <a:ext cx="2117" cy="192087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934636" y="42863"/>
            <a:ext cx="503131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Inspur  </a:t>
            </a:r>
            <a:r>
              <a:rPr lang="en-US" sz="18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Education</a:t>
            </a:r>
            <a:r>
              <a:rPr lang="en-US" sz="180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zh-CN" altLang="en-US" sz="18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9908134" y="6545288"/>
            <a:ext cx="22457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chemeClr val="bg1"/>
                </a:solidFill>
                <a:latin typeface="Tahoma" pitchFamily="34" charset="0"/>
                <a:cs typeface="Arial" pitchFamily="34" charset="0"/>
              </a:rPr>
              <a:t>©2012 </a:t>
            </a:r>
            <a:r>
              <a:rPr lang="en-US" sz="1200" smtClean="0">
                <a:solidFill>
                  <a:schemeClr val="bg1"/>
                </a:solidFill>
                <a:cs typeface="Arial" pitchFamily="34" charset="0"/>
              </a:rPr>
              <a:t>Inspur Group</a:t>
            </a:r>
            <a:endParaRPr lang="zh-CN" altLang="en-US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24" name="Picture 48" descr="H:\biaozhi-bai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35633" y="98425"/>
            <a:ext cx="20912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3185" y="495300"/>
            <a:ext cx="108944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title text format</a:t>
            </a:r>
          </a:p>
        </p:txBody>
      </p:sp>
      <p:sp>
        <p:nvSpPr>
          <p:cNvPr id="92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535118"/>
            <a:ext cx="1044786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the outline text format</a:t>
            </a:r>
          </a:p>
          <a:p>
            <a:pPr lvl="1"/>
            <a:r>
              <a:rPr lang="en-US" altLang="zh-CN" smtClean="0"/>
              <a:t>Second Outline Level</a:t>
            </a:r>
          </a:p>
          <a:p>
            <a:pPr lvl="2"/>
            <a:r>
              <a:rPr lang="en-US" altLang="zh-CN" smtClean="0"/>
              <a:t>Third Outline Level</a:t>
            </a:r>
          </a:p>
          <a:p>
            <a:pPr lvl="3"/>
            <a:r>
              <a:rPr lang="en-US" altLang="zh-CN" smtClean="0"/>
              <a:t>Fourth Outline Level</a:t>
            </a:r>
          </a:p>
          <a:p>
            <a:pPr lvl="4"/>
            <a:r>
              <a:rPr lang="en-US" altLang="zh-CN" smtClean="0"/>
              <a:t>Fifth Outline Level</a:t>
            </a:r>
          </a:p>
          <a:p>
            <a:pPr lvl="4"/>
            <a:r>
              <a:rPr lang="en-US" altLang="zh-CN" smtClean="0"/>
              <a:t>Sixth Outline Level</a:t>
            </a:r>
          </a:p>
          <a:p>
            <a:pPr lvl="4"/>
            <a:r>
              <a:rPr lang="en-US" altLang="zh-CN" smtClean="0"/>
              <a:t>Seventh Outline Level</a:t>
            </a:r>
          </a:p>
          <a:p>
            <a:pPr lvl="4"/>
            <a:r>
              <a:rPr lang="en-US" altLang="zh-CN" smtClean="0"/>
              <a:t>Eighth Outline Level</a:t>
            </a:r>
          </a:p>
          <a:p>
            <a:pPr lvl="4"/>
            <a:r>
              <a:rPr lang="en-US" altLang="zh-CN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random/>
  </p:transition>
  <p:txStyles>
    <p:titleStyle>
      <a:lvl1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2pPr>
      <a:lvl3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3pPr>
      <a:lvl4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4pPr>
      <a:lvl5pPr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5pPr>
      <a:lvl6pPr marL="4572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6pPr>
      <a:lvl7pPr marL="9144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7pPr>
      <a:lvl8pPr marL="13716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8pPr>
      <a:lvl9pPr marL="1828800" algn="l" defTabSz="449263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itchFamily="34" charset="0"/>
        <a:defRPr sz="3200" b="1">
          <a:solidFill>
            <a:srgbClr val="7889FB"/>
          </a:solidFill>
          <a:latin typeface="宋体" pitchFamily="2" charset="-122"/>
          <a:ea typeface="宋体" pitchFamily="2" charset="-122"/>
        </a:defRPr>
      </a:lvl9pPr>
    </p:titleStyle>
    <p:bodyStyle>
      <a:lvl1pPr marL="228600" indent="-228600" algn="l" defTabSz="449263" rtl="0" eaLnBrk="1" fontAlgn="base" hangingPunct="1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313" algn="l" defTabSz="449263" rtl="0" eaLnBrk="1" fontAlgn="base" hangingPunct="1">
        <a:lnSpc>
          <a:spcPct val="102000"/>
        </a:lnSpc>
        <a:spcBef>
          <a:spcPts val="338"/>
        </a:spcBef>
        <a:spcAft>
          <a:spcPts val="338"/>
        </a:spcAft>
        <a:buClr>
          <a:srgbClr val="486AC1"/>
        </a:buClr>
        <a:buSzPct val="100000"/>
        <a:buFont typeface="Tahoma" pitchFamily="34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087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539875" indent="-168275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0018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4590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162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3734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30638" indent="-173038" algn="l" defTabSz="449263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33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概念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商程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17" y="217748"/>
            <a:ext cx="11718879" cy="1143000"/>
          </a:xfrm>
        </p:spPr>
        <p:txBody>
          <a:bodyPr/>
          <a:lstStyle/>
          <a:p>
            <a:pPr algn="l"/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167" y="1520185"/>
            <a:ext cx="11741624" cy="4607660"/>
          </a:xfrm>
        </p:spPr>
        <p:txBody>
          <a:bodyPr/>
          <a:lstStyle/>
          <a:p>
            <a:r>
              <a:rPr lang="zh-CN" altLang="en-US" dirty="0" smtClean="0"/>
              <a:t>一、什么是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是荷兰人</a:t>
            </a:r>
            <a:r>
              <a:rPr lang="en-US" dirty="0" smtClean="0">
                <a:hlinkClick r:id="rId2" tooltip="Guido van Rossum"/>
              </a:rPr>
              <a:t>Guido van </a:t>
            </a:r>
            <a:r>
              <a:rPr lang="en-US" dirty="0" err="1" smtClean="0">
                <a:hlinkClick r:id="rId2" tooltip="Guido van Rossum"/>
              </a:rPr>
              <a:t>Rossum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月开发出来的一门计算机编程语言，并于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年首次正式发布。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181" y="3045561"/>
            <a:ext cx="733377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502" y="2729557"/>
            <a:ext cx="34178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972" y="190452"/>
            <a:ext cx="11787117" cy="1143000"/>
          </a:xfrm>
        </p:spPr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21" y="1364777"/>
            <a:ext cx="11791667" cy="4954136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多范式：完全支持面向过程和面向对象编程；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高级语言：无需像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一样考虑内存使用细节；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解释性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高移植性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开源和免费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021" y="324138"/>
            <a:ext cx="11520055" cy="1143000"/>
          </a:xfrm>
        </p:spPr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948" y="1392383"/>
            <a:ext cx="11617037" cy="507076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知名的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NASA</a:t>
            </a:r>
            <a:r>
              <a:rPr lang="zh-CN" altLang="en-US" dirty="0" smtClean="0"/>
              <a:t> </a:t>
            </a:r>
            <a:r>
              <a:rPr lang="en-US" altLang="zh-CN" dirty="0" smtClean="0"/>
              <a:t>- </a:t>
            </a:r>
            <a:r>
              <a:rPr lang="zh-CN" altLang="en-US" dirty="0" smtClean="0"/>
              <a:t>美国宇航局，从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年起把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作为主要开发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 lvl="1"/>
            <a:r>
              <a:rPr lang="en-US" b="1" dirty="0" smtClean="0"/>
              <a:t>Google</a:t>
            </a:r>
            <a:r>
              <a:rPr lang="en-US" dirty="0" smtClean="0"/>
              <a:t> - </a:t>
            </a:r>
            <a:r>
              <a:rPr lang="zh-CN" altLang="en-US" dirty="0" smtClean="0"/>
              <a:t>谷歌在很多项目中用</a:t>
            </a:r>
            <a:r>
              <a:rPr lang="en-US" dirty="0" smtClean="0"/>
              <a:t>python</a:t>
            </a:r>
            <a:r>
              <a:rPr lang="zh-CN" altLang="en-US" dirty="0" smtClean="0"/>
              <a:t>作为网络应用的后端，如</a:t>
            </a:r>
            <a:r>
              <a:rPr lang="en-US" dirty="0" smtClean="0"/>
              <a:t>Google </a:t>
            </a:r>
            <a:r>
              <a:rPr lang="en-US" dirty="0" err="1" smtClean="0"/>
              <a:t>Groups、Gmail、Google</a:t>
            </a:r>
            <a:r>
              <a:rPr lang="en-US" dirty="0" smtClean="0"/>
              <a:t> Maps</a:t>
            </a:r>
            <a:r>
              <a:rPr lang="zh-CN" altLang="en-US" dirty="0" smtClean="0"/>
              <a:t>等，</a:t>
            </a:r>
            <a:r>
              <a:rPr lang="en-US" dirty="0" smtClean="0"/>
              <a:t>Google App Engine</a:t>
            </a:r>
            <a:r>
              <a:rPr lang="zh-CN" altLang="en-US" dirty="0" smtClean="0"/>
              <a:t>支持</a:t>
            </a:r>
            <a:r>
              <a:rPr lang="en-US" dirty="0" smtClean="0"/>
              <a:t>python</a:t>
            </a:r>
            <a:r>
              <a:rPr lang="zh-CN" altLang="en-US" dirty="0" smtClean="0"/>
              <a:t>作为开发语言</a:t>
            </a:r>
            <a:endParaRPr lang="en-US" b="1" dirty="0" smtClean="0"/>
          </a:p>
          <a:p>
            <a:pPr lvl="1"/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b="1" dirty="0" smtClean="0"/>
              <a:t>Workbench</a:t>
            </a:r>
            <a:r>
              <a:rPr lang="en-US" dirty="0" smtClean="0"/>
              <a:t> - </a:t>
            </a:r>
            <a:r>
              <a:rPr lang="zh-CN" altLang="en-US" dirty="0" smtClean="0"/>
              <a:t>可视化数据库管理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豆瓣网</a:t>
            </a:r>
            <a:r>
              <a:rPr lang="zh-CN" altLang="en-US" dirty="0" smtClean="0"/>
              <a:t> 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图书、唱片、电影等文化产品的资料数据库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……..</a:t>
            </a:r>
          </a:p>
          <a:p>
            <a:pPr lvl="1"/>
            <a:r>
              <a:rPr lang="zh-CN" altLang="en-US" b="1" dirty="0" smtClean="0"/>
              <a:t>搜狐 金山 腾讯 淘宝 盛大 百度 阿里 土豆 新浪 果壳</a:t>
            </a:r>
            <a:r>
              <a:rPr lang="zh-CN" altLang="en-US" dirty="0" smtClean="0"/>
              <a:t>等都是使用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完成各种各样的任务。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90948" y="1392383"/>
            <a:ext cx="11617037" cy="5070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https://www.python.org/downloads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环境搭建</a:t>
            </a:r>
            <a:endParaRPr lang="en-US" altLang="zh-CN" dirty="0" smtClean="0"/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主题1">
  <a:themeElements>
    <a:clrScheme name="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内容页">
  <a:themeElements>
    <a:clrScheme name="3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主题1">
  <a:themeElements>
    <a:clrScheme name="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标题页">
  <a:themeElements>
    <a:clrScheme name="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内容页">
  <a:themeElements>
    <a:clrScheme name="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标题页">
  <a:themeElements>
    <a:clrScheme name="1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标题页">
  <a:themeElements>
    <a:clrScheme name="2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8_标题页">
  <a:themeElements>
    <a:clrScheme name="3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9_标题页">
  <a:themeElements>
    <a:clrScheme name="4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_内容页">
  <a:themeElements>
    <a:clrScheme name="1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内容页">
  <a:themeElements>
    <a:clrScheme name="2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页">
  <a:themeElements>
    <a:clrScheme name="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7_内容页">
  <a:themeElements>
    <a:clrScheme name="3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_主题1">
  <a:themeElements>
    <a:clrScheme name="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0_标题页">
  <a:themeElements>
    <a:clrScheme name="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8_内容页">
  <a:themeElements>
    <a:clrScheme name="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1_标题页">
  <a:themeElements>
    <a:clrScheme name="1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2_标题页">
  <a:themeElements>
    <a:clrScheme name="2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3_标题页">
  <a:themeElements>
    <a:clrScheme name="3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_标题页">
  <a:themeElements>
    <a:clrScheme name="4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9_内容页">
  <a:themeElements>
    <a:clrScheme name="1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0_内容页">
  <a:themeElements>
    <a:clrScheme name="2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内容页">
  <a:themeElements>
    <a:clrScheme name="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1_内容页">
  <a:themeElements>
    <a:clrScheme name="3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标题页">
  <a:themeElements>
    <a:clrScheme name="1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标题页">
  <a:themeElements>
    <a:clrScheme name="2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标题页">
  <a:themeElements>
    <a:clrScheme name="3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标题页">
  <a:themeElements>
    <a:clrScheme name="4_标题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标题页">
      <a:majorFont>
        <a:latin typeface="宋体"/>
        <a:ea typeface="宋体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标题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标题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标题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内容页">
  <a:themeElements>
    <a:clrScheme name="1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内容页">
  <a:themeElements>
    <a:clrScheme name="2_内容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内容页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内容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内容页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内容页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133</TotalTime>
  <Words>165</Words>
  <Application>Microsoft Office PowerPoint</Application>
  <PresentationFormat>自定义</PresentationFormat>
  <Paragraphs>51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31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主题1</vt:lpstr>
      <vt:lpstr>标题页</vt:lpstr>
      <vt:lpstr>内容页</vt:lpstr>
      <vt:lpstr>1_标题页</vt:lpstr>
      <vt:lpstr>2_标题页</vt:lpstr>
      <vt:lpstr>3_标题页</vt:lpstr>
      <vt:lpstr>4_标题页</vt:lpstr>
      <vt:lpstr>1_内容页</vt:lpstr>
      <vt:lpstr>2_内容页</vt:lpstr>
      <vt:lpstr>3_内容页</vt:lpstr>
      <vt:lpstr>1_主题1</vt:lpstr>
      <vt:lpstr>5_标题页</vt:lpstr>
      <vt:lpstr>4_内容页</vt:lpstr>
      <vt:lpstr>6_标题页</vt:lpstr>
      <vt:lpstr>7_标题页</vt:lpstr>
      <vt:lpstr>8_标题页</vt:lpstr>
      <vt:lpstr>9_标题页</vt:lpstr>
      <vt:lpstr>5_内容页</vt:lpstr>
      <vt:lpstr>6_内容页</vt:lpstr>
      <vt:lpstr>7_内容页</vt:lpstr>
      <vt:lpstr>2_主题1</vt:lpstr>
      <vt:lpstr>10_标题页</vt:lpstr>
      <vt:lpstr>8_内容页</vt:lpstr>
      <vt:lpstr>11_标题页</vt:lpstr>
      <vt:lpstr>12_标题页</vt:lpstr>
      <vt:lpstr>13_标题页</vt:lpstr>
      <vt:lpstr>14_标题页</vt:lpstr>
      <vt:lpstr>9_内容页</vt:lpstr>
      <vt:lpstr>10_内容页</vt:lpstr>
      <vt:lpstr>11_内容页</vt:lpstr>
      <vt:lpstr>行云流水</vt:lpstr>
      <vt:lpstr>第一章：Python概念 </vt:lpstr>
      <vt:lpstr>什么是Python</vt:lpstr>
      <vt:lpstr>什么是Python</vt:lpstr>
      <vt:lpstr>什么是Python</vt:lpstr>
      <vt:lpstr>Python的安装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第一章：Python概念 </dc:title>
  <dc:creator>shangcheng</dc:creator>
  <cp:lastModifiedBy>shangcheng</cp:lastModifiedBy>
  <cp:revision>22</cp:revision>
  <dcterms:created xsi:type="dcterms:W3CDTF">2018-07-13T01:48:18Z</dcterms:created>
  <dcterms:modified xsi:type="dcterms:W3CDTF">2018-07-13T09:15:12Z</dcterms:modified>
</cp:coreProperties>
</file>