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7" r:id="rId4"/>
  </p:sldMasterIdLst>
  <p:notesMasterIdLst>
    <p:notesMasterId r:id="rId11"/>
  </p:notesMasterIdLst>
  <p:handoutMasterIdLst>
    <p:handoutMasterId r:id="rId12"/>
  </p:handoutMasterIdLst>
  <p:sldIdLst>
    <p:sldId id="794" r:id="rId5"/>
    <p:sldId id="796" r:id="rId6"/>
    <p:sldId id="801" r:id="rId7"/>
    <p:sldId id="803" r:id="rId8"/>
    <p:sldId id="802" r:id="rId9"/>
    <p:sldId id="797" r:id="rId10"/>
  </p:sldIdLst>
  <p:sldSz cx="9144000" cy="5143500" type="screen16x9"/>
  <p:notesSz cx="7099300" cy="10234613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1B3245-C396-4324-B033-DBBA010D3D65}">
          <p14:sldIdLst>
            <p14:sldId id="794"/>
            <p14:sldId id="796"/>
            <p14:sldId id="801"/>
            <p14:sldId id="803"/>
            <p14:sldId id="802"/>
            <p14:sldId id="7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9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2238" userDrawn="1">
          <p15:clr>
            <a:srgbClr val="A4A3A4"/>
          </p15:clr>
        </p15:guide>
        <p15:guide id="4" pos="3515" userDrawn="1">
          <p15:clr>
            <a:srgbClr val="A4A3A4"/>
          </p15:clr>
        </p15:guide>
        <p15:guide id="5" pos="5511" userDrawn="1">
          <p15:clr>
            <a:srgbClr val="A4A3A4"/>
          </p15:clr>
        </p15:guide>
        <p15:guide id="6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000"/>
    <a:srgbClr val="69D8FF"/>
    <a:srgbClr val="B7ECFF"/>
    <a:srgbClr val="0000FF"/>
    <a:srgbClr val="0097BE"/>
    <a:srgbClr val="DDDDDD"/>
    <a:srgbClr val="C9D7CE"/>
    <a:srgbClr val="004E76"/>
    <a:srgbClr val="00808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44" autoAdjust="0"/>
    <p:restoredTop sz="80310" autoAdjust="0"/>
  </p:normalViewPr>
  <p:slideViewPr>
    <p:cSldViewPr>
      <p:cViewPr varScale="1">
        <p:scale>
          <a:sx n="109" d="100"/>
          <a:sy n="109" d="100"/>
        </p:scale>
        <p:origin x="540" y="90"/>
      </p:cViewPr>
      <p:guideLst>
        <p:guide orient="horz" pos="2119"/>
        <p:guide pos="2880"/>
        <p:guide pos="2238"/>
        <p:guide pos="3515"/>
        <p:guide pos="5511"/>
        <p:guide pos="249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2894" y="-9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D1844-888A-4AE6-828D-5C6AE9040315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2549C6-DE8D-4E4A-961E-C75F994C9B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15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5E3B73-6D7C-40EF-AE3E-2A6A1CBB7D96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4AA51CA-5F86-4FFA-AF76-EFA20A25968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9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5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2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9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827" r:id="rId2"/>
    <p:sldLayoutId id="2147483795" r:id="rId3"/>
    <p:sldLayoutId id="2147483797" r:id="rId4"/>
    <p:sldLayoutId id="2147483798" r:id="rId5"/>
    <p:sldLayoutId id="2147483799" r:id="rId6"/>
    <p:sldLayoutId id="2147483801" r:id="rId7"/>
    <p:sldLayoutId id="2147483802" r:id="rId8"/>
    <p:sldLayoutId id="2147483803" r:id="rId9"/>
    <p:sldLayoutId id="2147483804" r:id="rId10"/>
    <p:sldLayoutId id="2147483976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6948" cy="51435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588" y="3841750"/>
            <a:ext cx="9148763" cy="900113"/>
            <a:chOff x="-4763" y="3689350"/>
            <a:chExt cx="9148763" cy="900113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90512" y="3989388"/>
              <a:ext cx="295275" cy="295275"/>
            </a:xfrm>
            <a:prstGeom prst="rect">
              <a:avLst/>
            </a:pr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-4763" y="3989388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85787" y="3989388"/>
              <a:ext cx="298450" cy="295275"/>
            </a:xfrm>
            <a:prstGeom prst="rect">
              <a:avLst/>
            </a:prstGeom>
            <a:solidFill>
              <a:srgbClr val="B5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290512" y="3689350"/>
              <a:ext cx="295275" cy="300038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-4763" y="3689350"/>
              <a:ext cx="295275" cy="300038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585787" y="3689350"/>
              <a:ext cx="298450" cy="3000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90512" y="4284663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-4763" y="4284663"/>
              <a:ext cx="295275" cy="295275"/>
            </a:xfrm>
            <a:prstGeom prst="rect">
              <a:avLst/>
            </a:prstGeom>
            <a:solidFill>
              <a:srgbClr val="33333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585787" y="4284663"/>
              <a:ext cx="298450" cy="295275"/>
            </a:xfrm>
            <a:prstGeom prst="rect">
              <a:avLst/>
            </a:prstGeom>
            <a:solidFill>
              <a:srgbClr val="E6E6E6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884237" y="3689350"/>
              <a:ext cx="8259763" cy="900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127918" y="3841750"/>
            <a:ext cx="7772400" cy="890588"/>
          </a:xfrm>
        </p:spPr>
        <p:txBody>
          <a:bodyPr anchor="ctr" anchorCtr="0">
            <a:noAutofit/>
          </a:bodyPr>
          <a:lstStyle/>
          <a:p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新华三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TS</a:t>
            </a:r>
            <a:r>
              <a:rPr lang="zh-CN" altLang="zh-CN" dirty="0">
                <a:solidFill>
                  <a:schemeClr val="bg1">
                    <a:lumMod val="95000"/>
                  </a:schemeClr>
                </a:solidFill>
              </a:rPr>
              <a:t>经营性采购平台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许可证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采购申请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352" y="349874"/>
            <a:ext cx="977343" cy="42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7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项目背景及必要性说明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771550"/>
            <a:ext cx="8496944" cy="42279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 smtClean="0"/>
              <a:t>背景</a:t>
            </a:r>
            <a:r>
              <a:rPr lang="zh-CN" altLang="en-US" b="1" dirty="0" smtClean="0"/>
              <a:t>说明</a:t>
            </a:r>
            <a:endParaRPr lang="en-US" altLang="zh-CN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300" dirty="0" smtClean="0"/>
              <a:t>SRM</a:t>
            </a:r>
            <a:r>
              <a:rPr lang="zh-CN" altLang="en-US" sz="1300" dirty="0" smtClean="0"/>
              <a:t>管理系统即供应商关系管理系统。供应商管理系统是采购管理系统的一个子系统，也是采购管理系统的一个重要模块。供应商管理系统以供应商信息管理为核心，以标准化的采购流程以及先进的管理思想，从供应商的基本信息、组织架构信息、联系信息、法律信息、财务信息和资质信息等信等多方面考察供应商的实力，再通过对供应商的供货能力，交易记录、绩效等信息综合管理，达到优化管理，降低成本的目的。</a:t>
            </a:r>
            <a:endParaRPr lang="en-US" altLang="zh-CN" sz="13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 smtClean="0"/>
              <a:t>项目必要性</a:t>
            </a:r>
            <a:endParaRPr lang="en-US" altLang="zh-CN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300" dirty="0" smtClean="0"/>
              <a:t>H3C </a:t>
            </a:r>
            <a:r>
              <a:rPr lang="en-US" altLang="zh-CN" sz="1300" dirty="0"/>
              <a:t>TS</a:t>
            </a:r>
            <a:r>
              <a:rPr lang="zh-CN" altLang="en-US" sz="1300" dirty="0"/>
              <a:t>经营性服务采购平台，主要解决从</a:t>
            </a:r>
            <a:r>
              <a:rPr lang="en-US" altLang="zh-CN" sz="1300" dirty="0"/>
              <a:t>ERP</a:t>
            </a:r>
            <a:r>
              <a:rPr lang="zh-CN" altLang="en-US" sz="1300" dirty="0"/>
              <a:t>传递而来的主合同（包含三方服务成本、需向外采购）的三方服务采购全流程工作，涉及主合同信息推送</a:t>
            </a:r>
            <a:r>
              <a:rPr lang="zh-CN" altLang="en-US" sz="1300" dirty="0" smtClean="0"/>
              <a:t>、</a:t>
            </a:r>
            <a:r>
              <a:rPr lang="zh-CN" altLang="en-US" sz="1300" dirty="0"/>
              <a:t>含主合同变更的信息推送、项目询报价、项目合作伙伴竞争性评估、项目合作伙伴指定、合作伙伴合规审查、三方提前交付、推送</a:t>
            </a:r>
            <a:r>
              <a:rPr lang="en-US" altLang="zh-CN" sz="1300" dirty="0"/>
              <a:t>BPM</a:t>
            </a:r>
            <a:r>
              <a:rPr lang="zh-CN" altLang="en-US" sz="1300" dirty="0"/>
              <a:t>合同评审所需申请信息、同步接收合同评审结果、推送合同签章申请信息、同步接收合同签章信息、推送</a:t>
            </a:r>
            <a:r>
              <a:rPr lang="en-US" altLang="zh-CN" sz="1300" dirty="0"/>
              <a:t>PR</a:t>
            </a:r>
            <a:r>
              <a:rPr lang="zh-CN" altLang="en-US" sz="1300" dirty="0"/>
              <a:t>申请所需信息、完成</a:t>
            </a:r>
            <a:r>
              <a:rPr lang="en-US" altLang="zh-CN" sz="1300" dirty="0"/>
              <a:t>PR</a:t>
            </a:r>
            <a:r>
              <a:rPr lang="zh-CN" altLang="en-US" sz="1300" dirty="0"/>
              <a:t>审批并推送</a:t>
            </a:r>
            <a:r>
              <a:rPr lang="en-US" altLang="zh-CN" sz="1300" dirty="0"/>
              <a:t>PO</a:t>
            </a:r>
            <a:r>
              <a:rPr lang="zh-CN" altLang="en-US" sz="1300" dirty="0"/>
              <a:t>审批所需信息、同步接收</a:t>
            </a:r>
            <a:r>
              <a:rPr lang="en-US" altLang="zh-CN" sz="1300" dirty="0"/>
              <a:t>PO</a:t>
            </a:r>
            <a:r>
              <a:rPr lang="zh-CN" altLang="en-US" sz="1300" dirty="0"/>
              <a:t>审批信息、三方交付验收审批、合作伙伴开票、主合同验收及收款信息、三方成本及项目对应收入确认、合作伙伴生命周期管理等。</a:t>
            </a:r>
            <a:endParaRPr lang="en-US" altLang="zh-CN" sz="1300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b="1" dirty="0" smtClean="0"/>
              <a:t>需求紧急程度</a:t>
            </a:r>
            <a:endParaRPr lang="en-US" altLang="zh-CN" b="1" dirty="0" smtClean="0"/>
          </a:p>
          <a:p>
            <a:r>
              <a:rPr lang="en-US" altLang="zh-CN" sz="1600" dirty="0" smtClean="0"/>
              <a:t>	</a:t>
            </a:r>
            <a:r>
              <a:rPr lang="zh-CN" altLang="en-US" sz="1400" dirty="0"/>
              <a:t>高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40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业务情况说明和问题单系统并存的必要性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839403"/>
            <a:ext cx="8496944" cy="42279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zh-CN" sz="1400" b="1" dirty="0"/>
              <a:t>系统可以实现：</a:t>
            </a:r>
            <a:endParaRPr lang="zh-CN" altLang="zh-CN" sz="1400" b="1" i="1" dirty="0"/>
          </a:p>
          <a:p>
            <a:pPr lvl="0"/>
            <a:r>
              <a:rPr lang="en-US" altLang="zh-CN" sz="1400" dirty="0" smtClean="0"/>
              <a:t>1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IT</a:t>
            </a:r>
            <a:r>
              <a:rPr lang="zh-CN" altLang="zh-CN" sz="1400" dirty="0"/>
              <a:t>增值项目，供应商选择，</a:t>
            </a:r>
            <a:r>
              <a:rPr lang="en-US" altLang="zh-CN" sz="1400" dirty="0"/>
              <a:t>PR</a:t>
            </a:r>
            <a:r>
              <a:rPr lang="zh-CN" altLang="zh-CN" sz="1400" dirty="0"/>
              <a:t>审批，验收及付款申请。传递三方成本至</a:t>
            </a:r>
            <a:r>
              <a:rPr lang="en-US" altLang="zh-CN" sz="1400" dirty="0"/>
              <a:t>PA</a:t>
            </a:r>
            <a:r>
              <a:rPr lang="zh-CN" altLang="zh-CN" sz="1400" dirty="0"/>
              <a:t>。</a:t>
            </a:r>
            <a:endParaRPr lang="zh-CN" altLang="zh-CN" sz="1400" b="1" i="1" dirty="0"/>
          </a:p>
          <a:p>
            <a:pPr lvl="0"/>
            <a:r>
              <a:rPr lang="en-US" altLang="zh-CN" sz="1400" dirty="0" smtClean="0"/>
              <a:t>2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IT</a:t>
            </a:r>
            <a:r>
              <a:rPr lang="zh-CN" altLang="zh-CN" sz="1400" dirty="0"/>
              <a:t>服务网，供应商入围、新建、</a:t>
            </a:r>
            <a:r>
              <a:rPr lang="en-US" altLang="zh-CN" sz="1400" dirty="0"/>
              <a:t>PR</a:t>
            </a:r>
            <a:r>
              <a:rPr lang="zh-CN" altLang="zh-CN" sz="1400" dirty="0"/>
              <a:t>审批，验收及付款申请。三方成本由财务手工传递。</a:t>
            </a:r>
            <a:endParaRPr lang="zh-CN" altLang="zh-CN" sz="1400" b="1" i="1" dirty="0"/>
          </a:p>
          <a:p>
            <a:pPr lvl="0"/>
            <a:r>
              <a:rPr lang="en-US" altLang="zh-CN" sz="1400" dirty="0" smtClean="0"/>
              <a:t>3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CT</a:t>
            </a:r>
            <a:r>
              <a:rPr lang="zh-CN" altLang="zh-CN" sz="1400" dirty="0"/>
              <a:t>增值项目，供应商选择，</a:t>
            </a:r>
            <a:r>
              <a:rPr lang="en-US" altLang="zh-CN" sz="1400" dirty="0"/>
              <a:t>PR</a:t>
            </a:r>
            <a:r>
              <a:rPr lang="zh-CN" altLang="zh-CN" sz="1400" dirty="0"/>
              <a:t>审批，验收及付款申请。传递三方成本至</a:t>
            </a:r>
            <a:r>
              <a:rPr lang="en-US" altLang="zh-CN" sz="1400" dirty="0"/>
              <a:t>PA</a:t>
            </a:r>
            <a:r>
              <a:rPr lang="zh-CN" altLang="zh-CN" sz="1400" dirty="0"/>
              <a:t>。</a:t>
            </a:r>
            <a:endParaRPr lang="zh-CN" altLang="zh-CN" sz="1400" b="1" i="1" dirty="0"/>
          </a:p>
          <a:p>
            <a:pPr lvl="0"/>
            <a:r>
              <a:rPr lang="en-US" altLang="zh-CN" sz="1400" dirty="0" smtClean="0"/>
              <a:t>4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CT</a:t>
            </a:r>
            <a:r>
              <a:rPr lang="zh-CN" altLang="zh-CN" sz="1400" dirty="0"/>
              <a:t>增值项目、基础项目，分包价格规则配置、项目分包价格申请、供应商选择、电子合同签署、验收信息及付款申请审批。</a:t>
            </a:r>
            <a:endParaRPr lang="zh-CN" altLang="zh-CN" sz="1400" b="1" i="1" dirty="0"/>
          </a:p>
          <a:p>
            <a:pPr lvl="0"/>
            <a:r>
              <a:rPr lang="en-US" altLang="zh-CN" sz="1400" dirty="0" smtClean="0"/>
              <a:t>5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TSC</a:t>
            </a:r>
            <a:r>
              <a:rPr lang="zh-CN" altLang="zh-CN" sz="1400" dirty="0"/>
              <a:t>项目，供应商选择，</a:t>
            </a:r>
            <a:r>
              <a:rPr lang="en-US" altLang="zh-CN" sz="1400" dirty="0"/>
              <a:t>PR</a:t>
            </a:r>
            <a:r>
              <a:rPr lang="zh-CN" altLang="zh-CN" sz="1400" dirty="0"/>
              <a:t>审批，验收及付款申请。传递三方成本至</a:t>
            </a:r>
            <a:r>
              <a:rPr lang="en-US" altLang="zh-CN" sz="1400" dirty="0"/>
              <a:t>PA</a:t>
            </a:r>
            <a:r>
              <a:rPr lang="zh-CN" altLang="zh-CN" sz="1400" dirty="0"/>
              <a:t>。</a:t>
            </a:r>
            <a:endParaRPr lang="zh-CN" altLang="zh-CN" sz="1400" b="1" i="1" dirty="0"/>
          </a:p>
          <a:p>
            <a:pPr lvl="0"/>
            <a:r>
              <a:rPr lang="en-US" altLang="zh-CN" sz="1400" dirty="0" smtClean="0"/>
              <a:t>6</a:t>
            </a:r>
            <a:r>
              <a:rPr lang="zh-CN" altLang="en-US" sz="1400" dirty="0" smtClean="0"/>
              <a:t>）</a:t>
            </a:r>
            <a:r>
              <a:rPr lang="zh-CN" altLang="zh-CN" sz="1400" dirty="0" smtClean="0"/>
              <a:t>其他</a:t>
            </a:r>
            <a:r>
              <a:rPr lang="zh-CN" altLang="zh-CN" sz="1400" dirty="0"/>
              <a:t>业务部门（云数产品线、安全产品线、新华三大学）增值项目，供应商选择，</a:t>
            </a:r>
            <a:r>
              <a:rPr lang="en-US" altLang="zh-CN" sz="1400" dirty="0"/>
              <a:t>PR</a:t>
            </a:r>
            <a:r>
              <a:rPr lang="zh-CN" altLang="zh-CN" sz="1400" dirty="0"/>
              <a:t>审批，验收及付款申请。传递三方成本至</a:t>
            </a:r>
            <a:r>
              <a:rPr lang="en-US" altLang="zh-CN" sz="1400" dirty="0"/>
              <a:t>PA</a:t>
            </a:r>
            <a:r>
              <a:rPr lang="zh-CN" altLang="zh-CN" sz="1400" dirty="0"/>
              <a:t>。</a:t>
            </a:r>
            <a:endParaRPr lang="zh-CN" altLang="zh-CN" sz="1400" b="1" i="1" dirty="0"/>
          </a:p>
          <a:p>
            <a:r>
              <a:rPr lang="en-US" altLang="zh-CN" sz="1400" dirty="0"/>
              <a:t>7</a:t>
            </a:r>
            <a:r>
              <a:rPr lang="zh-CN" altLang="en-US" sz="1400" dirty="0" smtClean="0"/>
              <a:t>）</a:t>
            </a:r>
            <a:r>
              <a:rPr lang="zh-CN" altLang="zh-CN" sz="1400" dirty="0"/>
              <a:t>所有</a:t>
            </a:r>
            <a:r>
              <a:rPr lang="zh-CN" altLang="zh-CN" sz="1400" dirty="0"/>
              <a:t>涉及供应商的生命周期管理：寻源、新建、资源池建设、资源池名录管理、资源池使用、供应商定期评估、退出等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41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496" y="123478"/>
            <a:ext cx="8795320" cy="48940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三方平台一期项目费用预估采购清单</a:t>
            </a:r>
            <a:r>
              <a:rPr lang="en-US" altLang="zh-CN" dirty="0" smtClean="0"/>
              <a:t>	</a:t>
            </a:r>
          </a:p>
          <a:p>
            <a:pPr>
              <a:buFont typeface="Wingdings" panose="05000000000000000000" pitchFamily="2" charset="2"/>
              <a:buChar char="u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sz="1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48520"/>
              </p:ext>
            </p:extLst>
          </p:nvPr>
        </p:nvGraphicFramePr>
        <p:xfrm>
          <a:off x="323528" y="700305"/>
          <a:ext cx="7704856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594048"/>
                <a:gridCol w="844352"/>
                <a:gridCol w="2828056"/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三方平台一期项目费用预估</a:t>
                      </a:r>
                    </a:p>
                    <a:p>
                      <a:pPr algn="ctr"/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按照内部用户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2K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，供应商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1K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预估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供应商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产品费用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收费标准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二次开发费用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预估费用合计（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RMB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企企通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年费或按项目收费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云端部署按照用户数量收取年费并负责运维，内部部署可以按照项目来做（开发人员：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2.5K/M/D,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接口开发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2K/M/D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）并取消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限制，提供二次开发部分的源码。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52,500.00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需供应商报价（可能有价格优势）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高亚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800,000.00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数量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的收费标准（一次性），二次开发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3000RMB/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天，提供二次开发部分的源码。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1,325,000.00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汉得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年费或（模块费用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定制开发）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云端部署按照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license 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960RMB/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年）</a:t>
                      </a:r>
                    </a:p>
                    <a:p>
                      <a:pPr marL="0" algn="ctr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本地部署按模块收费再附加二次开发费用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3000RMB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人</a:t>
                      </a:r>
                      <a:r>
                        <a:rPr lang="en-US" altLang="zh-CN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天，提供二次开发部分的源码。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endParaRPr lang="en-US" altLang="zh-CN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需供应商报价</a:t>
                      </a:r>
                      <a:endParaRPr lang="zh-CN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4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5496" y="123478"/>
            <a:ext cx="8795320" cy="48940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三方平台一期项目二次开发采购清单</a:t>
            </a:r>
            <a:r>
              <a:rPr lang="en-US" altLang="zh-CN" dirty="0" smtClean="0"/>
              <a:t>	</a:t>
            </a:r>
          </a:p>
          <a:p>
            <a:pPr>
              <a:buFont typeface="Wingdings" panose="05000000000000000000" pitchFamily="2" charset="2"/>
              <a:buChar char="u"/>
            </a:pPr>
            <a:endParaRPr lang="en-US" sz="1400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sz="14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02651"/>
              </p:ext>
            </p:extLst>
          </p:nvPr>
        </p:nvGraphicFramePr>
        <p:xfrm>
          <a:off x="251520" y="555526"/>
          <a:ext cx="7259384" cy="3512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752"/>
                <a:gridCol w="862501"/>
                <a:gridCol w="1006251"/>
                <a:gridCol w="1006251"/>
                <a:gridCol w="1581252"/>
                <a:gridCol w="1509377"/>
              </a:tblGrid>
              <a:tr h="272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solidFill>
                            <a:schemeClr val="tx1"/>
                          </a:solidFill>
                        </a:rPr>
                        <a:t>模块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标准功能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订制化开发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接口数量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备注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开发量（人</a:t>
                      </a: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周）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369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供应商管理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目前线下，需要数据迁移。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0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询报价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369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SOW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评审调用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BPM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0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合规审查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单独开发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0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提前交付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SSMP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45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单一来源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484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三方业务数据记录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SIP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SSMP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OKS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需要生成业务数据手动导出给</a:t>
                      </a: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CHP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Workbench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0484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供应商新建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ERP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供应商模块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同步</a:t>
                      </a: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ERP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新建供应商数据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53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竞争性评估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933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主数据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HRSS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SIP</a:t>
                      </a:r>
                      <a:r>
                        <a:rPr lang="zh-CN" altLang="en-US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ADMP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20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SIT+UAT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0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44592"/>
              </p:ext>
            </p:extLst>
          </p:nvPr>
        </p:nvGraphicFramePr>
        <p:xfrm>
          <a:off x="5985456" y="4068419"/>
          <a:ext cx="3482944" cy="105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824"/>
                <a:gridCol w="997455"/>
                <a:gridCol w="1378665"/>
              </a:tblGrid>
              <a:tr h="303531">
                <a:tc gridSpan="3"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按照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3000RMB M/D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预估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6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15,000.00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525,000.00</a:t>
                      </a:r>
                      <a:endParaRPr lang="zh-CN" altLang="en-US" sz="1200" dirty="0"/>
                    </a:p>
                  </a:txBody>
                  <a:tcPr/>
                </a:tc>
              </a:tr>
              <a:tr h="452756"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人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个月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+0.5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月部署调试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+1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个月需求分析和系统设计</a:t>
                      </a:r>
                      <a:r>
                        <a:rPr lang="en-US" altLang="zh-CN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</a:t>
                      </a:r>
                      <a:r>
                        <a:rPr lang="zh-CN" alt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个月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97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67494"/>
            <a:ext cx="7715043" cy="457200"/>
          </a:xfrm>
        </p:spPr>
        <p:txBody>
          <a:bodyPr/>
          <a:lstStyle/>
          <a:p>
            <a:pPr algn="l"/>
            <a:r>
              <a:rPr lang="zh-CN" altLang="en-US" dirty="0" smtClean="0"/>
              <a:t>需求方案说明、申购审批表及预算</a:t>
            </a:r>
            <a:endParaRPr lang="en-US" dirty="0"/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395536" y="843559"/>
            <a:ext cx="8229600" cy="3888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1600" b="1" dirty="0" smtClean="0"/>
              <a:t>需求方案说明及申购审批表</a:t>
            </a:r>
            <a:endParaRPr lang="en-US" altLang="zh-CN" sz="1600" b="1" dirty="0" smtClean="0"/>
          </a:p>
          <a:p>
            <a:pPr marL="0" indent="0"/>
            <a:r>
              <a:rPr lang="en-US" altLang="zh-CN" sz="1600" dirty="0" smtClean="0"/>
              <a:t>     </a:t>
            </a:r>
            <a:r>
              <a:rPr lang="zh-CN" altLang="en-US" sz="1400" dirty="0"/>
              <a:t>经过</a:t>
            </a:r>
            <a:r>
              <a:rPr lang="en-US" altLang="zh-CN" sz="1400" dirty="0"/>
              <a:t>TS</a:t>
            </a:r>
            <a:r>
              <a:rPr lang="zh-CN" altLang="en-US" sz="1400" dirty="0"/>
              <a:t>与</a:t>
            </a:r>
            <a:r>
              <a:rPr lang="en-US" altLang="zh-CN" sz="1400" dirty="0"/>
              <a:t>IT</a:t>
            </a:r>
            <a:r>
              <a:rPr lang="zh-CN" altLang="en-US" sz="1400" dirty="0" smtClean="0"/>
              <a:t>联合市场调研</a:t>
            </a:r>
            <a:r>
              <a:rPr lang="en-US" altLang="zh-CN" sz="1400" dirty="0" smtClean="0"/>
              <a:t>SRM</a:t>
            </a:r>
            <a:r>
              <a:rPr lang="zh-CN" altLang="en-US" sz="1400" dirty="0" smtClean="0"/>
              <a:t>供应商，选出汉得，高亚科技，企企通三家供应商进行竞标      </a:t>
            </a:r>
            <a:endParaRPr lang="en-US" altLang="zh-CN" sz="1400" dirty="0" smtClean="0"/>
          </a:p>
          <a:p>
            <a:pPr marL="0" indent="0"/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采购</a:t>
            </a:r>
            <a:r>
              <a:rPr lang="zh-CN" altLang="en-US" sz="1400" dirty="0" smtClean="0"/>
              <a:t>方案见前页</a:t>
            </a:r>
            <a:endParaRPr lang="en-US" altLang="zh-CN" sz="1400" dirty="0"/>
          </a:p>
          <a:p>
            <a:pPr marL="0" indent="0"/>
            <a:r>
              <a:rPr lang="zh-CN" altLang="en-US" sz="1400" dirty="0"/>
              <a:t>      </a:t>
            </a:r>
            <a:endParaRPr lang="en-US" altLang="zh-CN" sz="1400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1600" b="1" dirty="0" smtClean="0"/>
              <a:t>预算说明</a:t>
            </a:r>
            <a:endParaRPr lang="en-US" altLang="zh-CN" sz="1600" b="1" dirty="0"/>
          </a:p>
          <a:p>
            <a:pPr marL="0" indent="0"/>
            <a:r>
              <a:rPr lang="zh-CN" altLang="en-US" sz="1400" dirty="0" smtClean="0"/>
              <a:t>      </a:t>
            </a:r>
            <a:r>
              <a:rPr lang="zh-CN" altLang="en-US" sz="1400" dirty="0" smtClean="0"/>
              <a:t>预算说明见前页</a:t>
            </a:r>
            <a:endParaRPr lang="en-US" altLang="zh-CN" sz="1400" dirty="0"/>
          </a:p>
          <a:p>
            <a:pPr marL="0" indent="0"/>
            <a:r>
              <a:rPr lang="zh-CN" altLang="en-US" sz="1400" dirty="0" smtClean="0"/>
              <a:t> 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25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新华三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itchFamily="34" charset="-122"/>
            <a:ea typeface="微软雅黑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D58410F14738D4498651A9620D3F674" ma:contentTypeVersion="4" ma:contentTypeDescription="新建文档。" ma:contentTypeScope="" ma:versionID="13512731c5c06eb77aed6ca9a73e1f69">
  <xsd:schema xmlns:xsd="http://www.w3.org/2001/XMLSchema" xmlns:p="http://schemas.microsoft.com/office/2006/metadata/properties" xmlns:ns2="d6fa4dc3-1ae8-4af7-8884-d171c06b7143" targetNamespace="http://schemas.microsoft.com/office/2006/metadata/properties" ma:root="true" ma:fieldsID="e69394edf6efcb251fac7b43702f30e1" ns2:_="">
    <xsd:import namespace="d6fa4dc3-1ae8-4af7-8884-d171c06b7143"/>
    <xsd:element name="properties">
      <xsd:complexType>
        <xsd:sequence>
          <xsd:element name="documentManagement">
            <xsd:complexType>
              <xsd:all>
                <xsd:element ref="ns2:_x4e0b__x8f7d__x6570_" minOccurs="0"/>
                <xsd:element ref="ns2:_x8bc4__x8bba__x6570_" minOccurs="0"/>
                <xsd:element ref="ns2:_x8bc4__x8bba_" minOccurs="0"/>
                <xsd:element ref="ns2:_x8bc4__x5206_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6fa4dc3-1ae8-4af7-8884-d171c06b7143" elementFormDefault="qualified">
    <xsd:import namespace="http://schemas.microsoft.com/office/2006/documentManagement/types"/>
    <xsd:element name="_x4e0b__x8f7d__x6570_" ma:index="8" nillable="true" ma:displayName="下载数" ma:default="0" ma:internalName="_x4e0b__x8f7d__x6570_">
      <xsd:simpleType>
        <xsd:restriction base="dms:Unknown"/>
      </xsd:simpleType>
    </xsd:element>
    <xsd:element name="_x8bc4__x8bba__x6570_" ma:index="9" nillable="true" ma:displayName="评论数" ma:default="0" ma:internalName="_x8bc4__x8bba__x6570_">
      <xsd:simpleType>
        <xsd:restriction base="dms:Unknown"/>
      </xsd:simpleType>
    </xsd:element>
    <xsd:element name="_x8bc4__x8bba_" ma:index="10" nillable="true" ma:displayName="评论" ma:default="0" ma:internalName="_x8bc4__x8bba_">
      <xsd:simpleType>
        <xsd:restriction base="dms:Unknown"/>
      </xsd:simpleType>
    </xsd:element>
    <xsd:element name="_x8bc4__x5206_" ma:index="11" nillable="true" ma:displayName="评分" ma:default="0" ma:internalName="_x8bc4__x5206_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x4e0b__x8f7d__x6570_ xmlns="d6fa4dc3-1ae8-4af7-8884-d171c06b7143">433</_x4e0b__x8f7d__x6570_>
    <_x8bc4__x8bba_ xmlns="d6fa4dc3-1ae8-4af7-8884-d171c06b7143">0</_x8bc4__x8bba_>
    <_x8bc4__x8bba__x6570_ xmlns="d6fa4dc3-1ae8-4af7-8884-d171c06b7143">0</_x8bc4__x8bba__x6570_>
    <_x8bc4__x5206_ xmlns="d6fa4dc3-1ae8-4af7-8884-d171c06b7143">0</_x8bc4__x5206_>
  </documentManagement>
</p:properties>
</file>

<file path=customXml/itemProps1.xml><?xml version="1.0" encoding="utf-8"?>
<ds:datastoreItem xmlns:ds="http://schemas.openxmlformats.org/officeDocument/2006/customXml" ds:itemID="{E46926F7-A464-416D-B3CF-D25F01CF01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fa4dc3-1ae8-4af7-8884-d171c06b714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1B5DF67-C9B2-44A7-A27B-ADAC568DA1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1A9CC7-676B-4713-A3F7-377D10EAC796}">
  <ds:schemaRefs>
    <ds:schemaRef ds:uri="http://www.w3.org/XML/1998/namespace"/>
    <ds:schemaRef ds:uri="http://purl.org/dc/terms/"/>
    <ds:schemaRef ds:uri="d6fa4dc3-1ae8-4af7-8884-d171c06b7143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新华三模板</Template>
  <TotalTime>3484</TotalTime>
  <Words>936</Words>
  <Application>Microsoft Office PowerPoint</Application>
  <PresentationFormat>全屏显示(16:9)</PresentationFormat>
  <Paragraphs>122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华文细黑</vt:lpstr>
      <vt:lpstr>华文中宋</vt:lpstr>
      <vt:lpstr>宋体</vt:lpstr>
      <vt:lpstr>微软雅黑</vt:lpstr>
      <vt:lpstr>Arial</vt:lpstr>
      <vt:lpstr>Calibri</vt:lpstr>
      <vt:lpstr>Wingdings</vt:lpstr>
      <vt:lpstr>新华三模板</vt:lpstr>
      <vt:lpstr>新华三TS经营性采购平台许可证采购申请</vt:lpstr>
      <vt:lpstr>项目背景及必要性说明</vt:lpstr>
      <vt:lpstr>业务情况说明和问题单系统并存的必要性</vt:lpstr>
      <vt:lpstr>PowerPoint 演示文稿</vt:lpstr>
      <vt:lpstr>PowerPoint 演示文稿</vt:lpstr>
      <vt:lpstr>需求方案说明、申购审批表及预算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模板标题</dc:title>
  <dc:creator>gaoyong 01524 (RD)</dc:creator>
  <cp:lastModifiedBy>zhaojianfei YS2349 (Partner)</cp:lastModifiedBy>
  <cp:revision>108</cp:revision>
  <cp:lastPrinted>2013-01-19T15:46:08Z</cp:lastPrinted>
  <dcterms:created xsi:type="dcterms:W3CDTF">2016-08-09T06:16:04Z</dcterms:created>
  <dcterms:modified xsi:type="dcterms:W3CDTF">2019-03-14T02:41:03Z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0x0101003D58410F14738D4498651A9620D3F674</vt:lpwstr>
  </property>
  <property fmtid="{D5CDD505-2E9C-101B-9397-08002B2CF9AE}" pid="3" name="NXPowerLiteLastOptimized">
    <vt:lpwstr>2934491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D5.0.6</vt:lpwstr>
  </property>
  <property fmtid="{D5CDD505-2E9C-101B-9397-08002B2CF9AE}" pid="6" name="Version">
    <vt:i4>1</vt:i4>
  </property>
</Properties>
</file>