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30"/>
  </p:notesMasterIdLst>
  <p:sldIdLst>
    <p:sldId id="273" r:id="rId6"/>
    <p:sldId id="478" r:id="rId7"/>
    <p:sldId id="479" r:id="rId8"/>
    <p:sldId id="480" r:id="rId9"/>
    <p:sldId id="481" r:id="rId10"/>
    <p:sldId id="414" r:id="rId11"/>
    <p:sldId id="451" r:id="rId12"/>
    <p:sldId id="452" r:id="rId13"/>
    <p:sldId id="453" r:id="rId14"/>
    <p:sldId id="454" r:id="rId15"/>
    <p:sldId id="456" r:id="rId16"/>
    <p:sldId id="455" r:id="rId17"/>
    <p:sldId id="457" r:id="rId18"/>
    <p:sldId id="458" r:id="rId19"/>
    <p:sldId id="468" r:id="rId20"/>
    <p:sldId id="459" r:id="rId21"/>
    <p:sldId id="469" r:id="rId22"/>
    <p:sldId id="470" r:id="rId23"/>
    <p:sldId id="471" r:id="rId24"/>
    <p:sldId id="472" r:id="rId25"/>
    <p:sldId id="473" r:id="rId26"/>
    <p:sldId id="474" r:id="rId27"/>
    <p:sldId id="445" r:id="rId28"/>
    <p:sldId id="271" r:id="rId29"/>
  </p:sldIdLst>
  <p:sldSz cx="10080625" cy="7559675"/>
  <p:notesSz cx="6858000" cy="9144000"/>
  <p:defaultTextStyle>
    <a:defPPr>
      <a:defRPr lang="en-GB"/>
    </a:defPPr>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vl6pPr marL="2286000" lvl="5"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6pPr>
    <a:lvl7pPr marL="2743200" lvl="6"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7pPr>
    <a:lvl8pPr marL="3200400" lvl="7"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8pPr>
    <a:lvl9pPr marL="3657600" lvl="8"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2FDB2607-1784-4EEB-B798-7EB5836EED8A}">
        <p14:showMediaCtrls xmlns:p14="http://schemas.microsoft.com/office/powerpoint/2010/main" val="1"/>
      </p:ext>
    </p:extLst>
  </p:showPr>
  <p:clrMru>
    <a:srgbClr val="800080"/>
    <a:srgbClr val="009900"/>
    <a:srgbClr val="CCFFFF"/>
    <a:srgbClr val="FFFFCC"/>
    <a:srgbClr val="FF3300"/>
    <a:srgbClr val="FFFF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13"/>
        <p:guide pos="2920"/>
      </p:guideLst>
    </p:cSldViewPr>
  </p:slid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Rectangle 2"/>
          <p:cNvSpPr>
            <a:spLocks noGrp="1"/>
          </p:cNvSpPr>
          <p:nvPr>
            <p:ph type="sldImg"/>
          </p:nvPr>
        </p:nvSpPr>
        <p:spPr>
          <a:xfrm>
            <a:off x="0" y="812800"/>
            <a:ext cx="0" cy="0"/>
          </a:xfrm>
          <a:prstGeom prst="rect">
            <a:avLst/>
          </a:prstGeom>
          <a:noFill/>
          <a:ln w="9525">
            <a:noFill/>
          </a:ln>
        </p:spPr>
      </p:sp>
      <p:sp>
        <p:nvSpPr>
          <p:cNvPr id="4099" name="Rectangle 3"/>
          <p:cNvSpPr>
            <a:spLocks noGrp="1"/>
          </p:cNvSpPr>
          <p:nvPr>
            <p:ph type="body"/>
          </p:nvPr>
        </p:nvSpPr>
        <p:spPr>
          <a:xfrm>
            <a:off x="755650" y="5078413"/>
            <a:ext cx="6046788" cy="4810125"/>
          </a:xfrm>
          <a:prstGeom prst="rect">
            <a:avLst/>
          </a:prstGeom>
          <a:noFill/>
          <a:ln w="9525">
            <a:noFill/>
          </a:ln>
        </p:spPr>
        <p:txBody>
          <a:bodyPr lIns="0" tIns="0" rIns="0" bIns="0" anchor="t" anchorCtr="0"/>
          <a:p>
            <a:pPr lvl="0"/>
            <a:endParaRPr lang="en-US" altLang="x-none" dirty="0"/>
          </a:p>
        </p:txBody>
      </p:sp>
      <p:sp>
        <p:nvSpPr>
          <p:cNvPr id="3076" name="Rectangle 4"/>
          <p:cNvSpPr>
            <a:spLocks noGrp="1"/>
          </p:cNvSpPr>
          <p:nvPr>
            <p:ph type="hdr"/>
          </p:nvPr>
        </p:nvSpPr>
        <p:spPr>
          <a:xfrm>
            <a:off x="0" y="0"/>
            <a:ext cx="3279775" cy="533400"/>
          </a:xfrm>
          <a:prstGeom prst="rect">
            <a:avLst/>
          </a:prstGeom>
          <a:noFill/>
          <a:ln w="9525">
            <a:noFill/>
            <a:miter/>
          </a:ln>
        </p:spPr>
        <p:txBody>
          <a:bodyPr lIns="0" tIns="0" rIns="0" bIns="0"/>
          <a:p>
            <a:pPr lvl="0"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7" name="Rectangle 5"/>
          <p:cNvSpPr>
            <a:spLocks noGrp="1"/>
          </p:cNvSpPr>
          <p:nvPr>
            <p:ph type="dt"/>
          </p:nvPr>
        </p:nvSpPr>
        <p:spPr>
          <a:xfrm>
            <a:off x="4278313" y="0"/>
            <a:ext cx="3279775" cy="533400"/>
          </a:xfrm>
          <a:prstGeom prst="rect">
            <a:avLst/>
          </a:prstGeom>
          <a:noFill/>
          <a:ln w="9525">
            <a:noFill/>
            <a:miter/>
          </a:ln>
        </p:spPr>
        <p:txBody>
          <a:bodyPr lIns="0" tIns="0" rIns="0" bIns="0"/>
          <a:p>
            <a:pPr lvl="0" algn="r"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8" name="Rectangle 6"/>
          <p:cNvSpPr>
            <a:spLocks noGrp="1"/>
          </p:cNvSpPr>
          <p:nvPr>
            <p:ph type="ftr"/>
          </p:nvPr>
        </p:nvSpPr>
        <p:spPr>
          <a:xfrm>
            <a:off x="0" y="10156825"/>
            <a:ext cx="3279775" cy="533400"/>
          </a:xfrm>
          <a:prstGeom prst="rect">
            <a:avLst/>
          </a:prstGeom>
          <a:noFill/>
          <a:ln w="9525">
            <a:noFill/>
            <a:miter/>
          </a:ln>
        </p:spPr>
        <p:txBody>
          <a:bodyPr lIns="0" tIns="0" rIns="0" bIns="0" anchor="b"/>
          <a:p>
            <a:pPr lvl="0"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9" name="Rectangle 7"/>
          <p:cNvSpPr>
            <a:spLocks noGrp="1"/>
          </p:cNvSpPr>
          <p:nvPr>
            <p:ph type="sldNum"/>
          </p:nvPr>
        </p:nvSpPr>
        <p:spPr>
          <a:xfrm>
            <a:off x="4278313" y="10156825"/>
            <a:ext cx="3279775" cy="533400"/>
          </a:xfrm>
          <a:prstGeom prst="rect">
            <a:avLst/>
          </a:prstGeom>
          <a:noFill/>
          <a:ln w="9525">
            <a:noFill/>
            <a:miter/>
          </a:ln>
        </p:spPr>
        <p:txBody>
          <a:bodyPr lIns="0" tIns="0" rIns="0" bIns="0" anchor="b"/>
          <a:p>
            <a:pPr lvl="0" algn="r" defTabSz="0" eaLnBrk="1" fontAlgn="base">
              <a:tabLst>
                <a:tab pos="723900" algn="l"/>
                <a:tab pos="1447800" algn="l"/>
                <a:tab pos="2171700" algn="l"/>
                <a:tab pos="2895600" algn="l"/>
              </a:tabLst>
            </a:pPr>
            <a:fld id="{9A0DB2DC-4C9A-4742-B13C-FB6460FD3503}" type="slidenum">
              <a:rPr lang="en-GB" altLang="en-US" sz="1400" strike="noStrike" noProof="1" dirty="0">
                <a:latin typeface="Times New Roman" panose="02020603050405020304" pitchFamily="2" charset="0"/>
                <a:ea typeface="宋体" panose="02010600030101010101" pitchFamily="2" charset="-122"/>
                <a:cs typeface="+mn-ea"/>
              </a:rPr>
            </a:fld>
            <a:endParaRPr lang="en-GB" altLang="en-US" sz="1400" strike="noStrike" noProof="1" dirty="0">
              <a:latin typeface="Times New Roman" panose="020206030504050203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1pPr>
    <a:lvl2pPr marL="742950" lvl="1" indent="-28575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2pPr>
    <a:lvl3pPr marL="1143000" lvl="2"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3pPr>
    <a:lvl4pPr marL="1600200" lvl="3"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4pPr>
    <a:lvl5pPr marL="2057400" lvl="4"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5pPr>
    <a:lvl6pPr marL="2286000" lvl="5"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6pPr>
    <a:lvl7pPr marL="2743200" lvl="6"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7pPr>
    <a:lvl8pPr marL="3200400" lvl="7"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8pPr>
    <a:lvl9pPr marL="3657600" lvl="8"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67288" y="1944688"/>
            <a:ext cx="2257393"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7316820" y="1944688"/>
            <a:ext cx="2257393"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6866" y="1944688"/>
            <a:ext cx="2267347" cy="43830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4825" y="1944688"/>
            <a:ext cx="6670601" cy="43830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1026"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1027"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1028"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1032"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1033"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2050" name="AutoShape 2"/>
          <p:cNvSpPr/>
          <p:nvPr/>
        </p:nvSpPr>
        <p:spPr>
          <a:xfrm>
            <a:off x="-338137" y="5975350"/>
            <a:ext cx="2065337" cy="2160588"/>
          </a:xfrm>
          <a:prstGeom prst="roundRect">
            <a:avLst>
              <a:gd name="adj" fmla="val 16667"/>
            </a:avLst>
          </a:prstGeom>
          <a:gradFill rotWithShape="0">
            <a:gsLst>
              <a:gs pos="0">
                <a:srgbClr val="CCFFFF">
                  <a:alpha val="50000"/>
                </a:srgbClr>
              </a:gs>
              <a:gs pos="100000">
                <a:srgbClr val="FFFFFF">
                  <a:alpha val="0"/>
                </a:srgbClr>
              </a:gs>
            </a:gsLst>
            <a:lin ang="189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1" name="AutoShape 3"/>
          <p:cNvSpPr/>
          <p:nvPr/>
        </p:nvSpPr>
        <p:spPr>
          <a:xfrm>
            <a:off x="4679950" y="296863"/>
            <a:ext cx="5256213" cy="6330950"/>
          </a:xfrm>
          <a:prstGeom prst="roundRect">
            <a:avLst>
              <a:gd name="adj" fmla="val 8264"/>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2" name="Rectangle 5"/>
          <p:cNvSpPr/>
          <p:nvPr/>
        </p:nvSpPr>
        <p:spPr>
          <a:xfrm>
            <a:off x="0" y="4356100"/>
            <a:ext cx="8496300" cy="1584325"/>
          </a:xfrm>
          <a:prstGeom prst="rect">
            <a:avLst/>
          </a:prstGeom>
          <a:gradFill rotWithShape="0">
            <a:gsLst>
              <a:gs pos="0">
                <a:srgbClr val="0047FF"/>
              </a:gs>
              <a:gs pos="100000">
                <a:srgbClr val="99CC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3" name="Rectangle 6"/>
          <p:cNvSpPr>
            <a:spLocks noGrp="1"/>
          </p:cNvSpPr>
          <p:nvPr>
            <p:ph type="title"/>
          </p:nvPr>
        </p:nvSpPr>
        <p:spPr>
          <a:xfrm>
            <a:off x="504825" y="4500563"/>
            <a:ext cx="7486650" cy="1260475"/>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2054" name="Rectangle 7"/>
          <p:cNvSpPr>
            <a:spLocks noGrp="1"/>
          </p:cNvSpPr>
          <p:nvPr>
            <p:ph type="body"/>
          </p:nvPr>
        </p:nvSpPr>
        <p:spPr>
          <a:xfrm>
            <a:off x="4967288" y="1944688"/>
            <a:ext cx="4606925" cy="4383087"/>
          </a:xfrm>
          <a:prstGeom prst="rect">
            <a:avLst/>
          </a:prstGeom>
          <a:noFill/>
          <a:ln w="9525">
            <a:noFill/>
          </a:ln>
        </p:spPr>
        <p:txBody>
          <a:bodyPr lIns="0" tIns="28224"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2055" name="AutoShape 8"/>
          <p:cNvSpPr/>
          <p:nvPr/>
        </p:nvSpPr>
        <p:spPr>
          <a:xfrm>
            <a:off x="-193675" y="-265112"/>
            <a:ext cx="2065338" cy="2138362"/>
          </a:xfrm>
          <a:prstGeom prst="roundRect">
            <a:avLst>
              <a:gd name="adj" fmla="val 16667"/>
            </a:avLst>
          </a:prstGeom>
          <a:gradFill rotWithShape="0">
            <a:gsLst>
              <a:gs pos="0">
                <a:srgbClr val="CCFFFF">
                  <a:alpha val="50000"/>
                </a:srgbClr>
              </a:gs>
              <a:gs pos="100000">
                <a:srgbClr val="FFFFFF">
                  <a:alpha val="0"/>
                </a:srgbClr>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6" name="AutoShape 9"/>
          <p:cNvSpPr/>
          <p:nvPr/>
        </p:nvSpPr>
        <p:spPr>
          <a:xfrm>
            <a:off x="1079500" y="-390525"/>
            <a:ext cx="1295400" cy="1254125"/>
          </a:xfrm>
          <a:prstGeom prst="roundRect">
            <a:avLst>
              <a:gd name="adj" fmla="val 16667"/>
            </a:avLst>
          </a:prstGeom>
          <a:gradFill rotWithShape="0">
            <a:gsLst>
              <a:gs pos="0">
                <a:srgbClr val="FFFF99">
                  <a:alpha val="50000"/>
                </a:srgbClr>
              </a:gs>
              <a:gs pos="100000">
                <a:srgbClr val="FFFFFF">
                  <a:alpha val="0"/>
                </a:srgbClr>
              </a:gs>
            </a:gsLst>
            <a:lin ang="54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7" name="AutoShape 10"/>
          <p:cNvSpPr/>
          <p:nvPr/>
        </p:nvSpPr>
        <p:spPr>
          <a:xfrm>
            <a:off x="-338137" y="1152525"/>
            <a:ext cx="4154487" cy="1295400"/>
          </a:xfrm>
          <a:prstGeom prst="roundRect">
            <a:avLst>
              <a:gd name="adj" fmla="val 16667"/>
            </a:avLst>
          </a:prstGeom>
          <a:solidFill>
            <a:srgbClr val="FFFFFF"/>
          </a:solidFill>
          <a:ln w="9525">
            <a:noFill/>
          </a:ln>
          <a:effectLst>
            <a:outerShdw dist="101823" dir="2699999" algn="ctr" rotWithShape="0">
              <a:srgbClr val="C0C0C0">
                <a:alpha val="26999"/>
              </a:srgbClr>
            </a:outerShdw>
          </a:effectLst>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8" name="AutoShape 11"/>
          <p:cNvSpPr/>
          <p:nvPr/>
        </p:nvSpPr>
        <p:spPr>
          <a:xfrm flipH="1" flipV="1">
            <a:off x="9361488" y="-950912"/>
            <a:ext cx="2087562" cy="2119312"/>
          </a:xfrm>
          <a:prstGeom prst="roundRect">
            <a:avLst>
              <a:gd name="adj" fmla="val 16667"/>
            </a:avLst>
          </a:prstGeom>
          <a:gradFill rotWithShape="0">
            <a:gsLst>
              <a:gs pos="0">
                <a:srgbClr val="CCFFFF">
                  <a:alpha val="50000"/>
                </a:srgbClr>
              </a:gs>
              <a:gs pos="100000">
                <a:srgbClr val="FFFFFF">
                  <a:alpha val="0"/>
                </a:srgbClr>
              </a:gs>
            </a:gsLst>
            <a:lin ang="189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2059" name="Picture 12"/>
          <p:cNvPicPr>
            <a:picLocks noChangeAspect="1"/>
          </p:cNvPicPr>
          <p:nvPr/>
        </p:nvPicPr>
        <p:blipFill>
          <a:blip r:embed="rId12"/>
          <a:stretch>
            <a:fillRect/>
          </a:stretch>
        </p:blipFill>
        <p:spPr>
          <a:xfrm>
            <a:off x="936625" y="1116013"/>
            <a:ext cx="1368425" cy="1368425"/>
          </a:xfrm>
          <a:prstGeom prst="rect">
            <a:avLst/>
          </a:prstGeom>
          <a:noFill/>
          <a:ln w="9525">
            <a:noFill/>
          </a:ln>
        </p:spPr>
      </p:pic>
      <p:sp>
        <p:nvSpPr>
          <p:cNvPr id="2060" name="AutoShape 4"/>
          <p:cNvSpPr/>
          <p:nvPr userDrawn="1"/>
        </p:nvSpPr>
        <p:spPr>
          <a:xfrm>
            <a:off x="9215438" y="3384550"/>
            <a:ext cx="1800225" cy="1295400"/>
          </a:xfrm>
          <a:prstGeom prst="roundRect">
            <a:avLst>
              <a:gd name="adj" fmla="val 16667"/>
            </a:avLst>
          </a:prstGeom>
          <a:gradFill rotWithShape="0">
            <a:gsLst>
              <a:gs pos="0">
                <a:srgbClr val="B2B2B2">
                  <a:alpha val="0"/>
                </a:srgbClr>
              </a:gs>
              <a:gs pos="100000">
                <a:schemeClr val="bg1"/>
              </a:gs>
            </a:gsLst>
            <a:lin ang="5400000" scaled="1"/>
            <a:tileRect/>
          </a:gradFill>
          <a:ln w="9525">
            <a:noFill/>
          </a:ln>
        </p:spPr>
        <p:txBody>
          <a:bodyPr wrap="none" anchor="ctr" anchorCtr="0"/>
          <a:p>
            <a:pPr lvl="0" hangingPunct="0"/>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1" i="0" u="none" kern="1200" baseline="0">
          <a:solidFill>
            <a:srgbClr val="FFFFFF"/>
          </a:solidFill>
          <a:latin typeface="+mj-lt"/>
          <a:ea typeface="+mj-ea"/>
          <a:cs typeface="+mj-cs"/>
        </a:defRPr>
      </a:lvl1pPr>
    </p:titleStyle>
    <p:bodyStyle>
      <a:lvl1pPr marL="342900" lvl="0" indent="-342900" algn="l" defTabSz="449580" eaLnBrk="0" fontAlgn="base" latinLnBrk="0" hangingPunct="0">
        <a:lnSpc>
          <a:spcPct val="93000"/>
        </a:lnSpc>
        <a:spcBef>
          <a:spcPct val="0"/>
        </a:spcBef>
        <a:spcAft>
          <a:spcPts val="1425"/>
        </a:spcAft>
        <a:buSzPct val="100000"/>
        <a:buFont typeface="Times New Roman" panose="02020603050405020304" pitchFamily="2" charset="0"/>
        <a:buChar char="•"/>
        <a:defRPr sz="3200" b="0" i="0" u="none" kern="1200" baseline="0">
          <a:solidFill>
            <a:srgbClr val="000000"/>
          </a:solidFill>
          <a:latin typeface="+mn-lt"/>
          <a:ea typeface="+mn-ea"/>
          <a:cs typeface="+mn-cs"/>
        </a:defRPr>
      </a:lvl1pPr>
      <a:lvl2pPr marL="742950" lvl="1" indent="-285750" algn="l" defTabSz="449580" eaLnBrk="0" fontAlgn="base" latinLnBrk="0" hangingPunct="0">
        <a:lnSpc>
          <a:spcPct val="93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3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3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5pPr>
      <a:lvl6pPr marL="2514600" lvl="5"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6pPr>
      <a:lvl7pPr marL="2971800" lvl="6"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7pPr>
      <a:lvl8pPr marL="3429000" lvl="7"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8pPr>
      <a:lvl9pPr marL="3886200" lvl="8"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3074"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3075"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3076"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3080"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3081"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3074"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3075"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3076"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3080"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3081"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504825" y="4502150"/>
            <a:ext cx="7912100" cy="1260475"/>
          </a:xfrm>
        </p:spPr>
        <p:txBody>
          <a:bodyPr wrap="square" lIns="0" tIns="0" rIns="0" bIns="0" anchor="ctr" anchorCtr="0"/>
          <a:p>
            <a:pPr defTabSz="449580" eaLnBrk="1">
              <a:tabLst>
                <a:tab pos="723900" algn="l"/>
                <a:tab pos="1447800" algn="l"/>
                <a:tab pos="2171700" algn="l"/>
                <a:tab pos="2895600" algn="l"/>
                <a:tab pos="3619500" algn="l"/>
                <a:tab pos="4343400" algn="l"/>
                <a:tab pos="5067300" algn="l"/>
                <a:tab pos="5791200" algn="l"/>
                <a:tab pos="6515100" algn="l"/>
                <a:tab pos="7239000" algn="l"/>
              </a:tabLst>
            </a:pPr>
            <a:r>
              <a:rPr lang="zh-CN" altLang="en-US" sz="3600" dirty="0">
                <a:solidFill>
                  <a:schemeClr val="bg1"/>
                </a:solidFill>
                <a:latin typeface="宋体" panose="02010600030101010101" pitchFamily="2" charset="-122"/>
              </a:rPr>
              <a:t>编译技术实</a:t>
            </a:r>
            <a:r>
              <a:rPr lang="zh-CN" altLang="en-US" sz="3600" dirty="0">
                <a:solidFill>
                  <a:schemeClr val="bg1"/>
                </a:solidFill>
              </a:rPr>
              <a:t>验</a:t>
            </a:r>
            <a:r>
              <a:rPr lang="zh-CN" altLang="en-US" sz="3600" dirty="0">
                <a:solidFill>
                  <a:schemeClr val="bg1"/>
                </a:solidFill>
                <a:latin typeface="宋体" panose="02010600030101010101" pitchFamily="2" charset="-122"/>
              </a:rPr>
              <a:t> 代码生成</a:t>
            </a:r>
            <a:endParaRPr lang="x-none" altLang="zh-CN" sz="3600" dirty="0">
              <a:solidFill>
                <a:schemeClr val="bg1"/>
              </a:solidFill>
              <a:latin typeface="宋体" panose="02010600030101010101" pitchFamily="2" charset="-122"/>
            </a:endParaRPr>
          </a:p>
        </p:txBody>
      </p:sp>
      <p:sp>
        <p:nvSpPr>
          <p:cNvPr id="5122" name="Rectangle 3"/>
          <p:cNvSpPr txBox="1"/>
          <p:nvPr/>
        </p:nvSpPr>
        <p:spPr>
          <a:xfrm>
            <a:off x="4968875" y="1125538"/>
            <a:ext cx="4932363" cy="2320925"/>
          </a:xfrm>
          <a:prstGeom prst="rect">
            <a:avLst/>
          </a:prstGeom>
          <a:noFill/>
          <a:ln w="9525">
            <a:noFill/>
          </a:ln>
        </p:spPr>
        <p:txBody>
          <a:bodyPr wrap="square" lIns="0" tIns="19404" rIns="0" bIns="0" anchor="ctr" anchorCtr="0"/>
          <a:p>
            <a:pPr marL="342900" indent="-342900" defTabSz="449580" eaLnBrk="0" hangingPunct="0">
              <a:lnSpc>
                <a:spcPct val="73000"/>
              </a:lnSpc>
              <a:tabLst>
                <a:tab pos="723900" algn="l"/>
                <a:tab pos="1447800" algn="l"/>
                <a:tab pos="2171700" algn="l"/>
                <a:tab pos="2895600" algn="l"/>
                <a:tab pos="3619500" algn="l"/>
                <a:tab pos="4343400" algn="l"/>
              </a:tabLst>
            </a:pPr>
            <a:r>
              <a:rPr lang="zh-CN" altLang="en-US" sz="3400" b="1" dirty="0">
                <a:latin typeface="Arial" panose="020B0604020202020204" pitchFamily="34" charset="0"/>
                <a:ea typeface="微软雅黑" panose="020B0503020204020204" pitchFamily="2" charset="-122"/>
              </a:rPr>
              <a:t>Compiling Techniques</a:t>
            </a:r>
            <a:endParaRPr lang="zh-CN" altLang="en-US" sz="3400" b="1" dirty="0">
              <a:latin typeface="Arial" panose="020B0604020202020204" pitchFamily="34" charset="0"/>
              <a:ea typeface="微软雅黑" panose="020B0503020204020204" pitchFamily="2" charset="-122"/>
            </a:endParaRPr>
          </a:p>
          <a:p>
            <a:pPr marL="342900" indent="-342900" defTabSz="449580" eaLnBrk="0" hangingPunct="0">
              <a:lnSpc>
                <a:spcPct val="73000"/>
              </a:lnSpc>
              <a:tabLst>
                <a:tab pos="723900" algn="l"/>
                <a:tab pos="1447800" algn="l"/>
                <a:tab pos="2171700" algn="l"/>
                <a:tab pos="2895600" algn="l"/>
                <a:tab pos="3619500" algn="l"/>
                <a:tab pos="4343400" algn="l"/>
              </a:tabLst>
            </a:pPr>
            <a:endParaRPr lang="zh-CN" altLang="en-US" sz="3400" dirty="0">
              <a:latin typeface="Arial" panose="020B0604020202020204" pitchFamily="34" charset="0"/>
              <a:ea typeface="微软雅黑" panose="020B0503020204020204" pitchFamily="2" charset="-122"/>
            </a:endParaRPr>
          </a:p>
          <a:p>
            <a:pPr marL="342900" indent="-342900" defTabSz="449580" eaLnBrk="0" hangingPunct="0">
              <a:lnSpc>
                <a:spcPct val="73000"/>
              </a:lnSpc>
              <a:tabLst>
                <a:tab pos="723900" algn="l"/>
                <a:tab pos="1447800" algn="l"/>
                <a:tab pos="2171700" algn="l"/>
                <a:tab pos="2895600" algn="l"/>
                <a:tab pos="3619500" algn="l"/>
                <a:tab pos="4343400" algn="l"/>
              </a:tabLst>
            </a:pPr>
            <a:r>
              <a:rPr lang="zh-CN" altLang="en-US" sz="3400" dirty="0">
                <a:latin typeface="Arial" panose="020B0604020202020204" pitchFamily="34" charset="0"/>
                <a:ea typeface="微软雅黑" panose="020B0503020204020204" pitchFamily="2" charset="-122"/>
              </a:rPr>
              <a:t>Zhou, Erqiang</a:t>
            </a:r>
            <a:endParaRPr lang="zh-CN" altLang="en-US" sz="3200" dirty="0">
              <a:latin typeface="Arial" panose="020B0604020202020204" pitchFamily="34" charset="0"/>
              <a:ea typeface="微软雅黑" panose="020B0503020204020204"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User-Use-Value Relationship</a:t>
            </a:r>
            <a:endParaRPr lang="en-US" altLang="zh-CN"/>
          </a:p>
        </p:txBody>
      </p:sp>
      <p:sp>
        <p:nvSpPr>
          <p:cNvPr id="1024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024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024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10246" name="文本框 3"/>
          <p:cNvSpPr txBox="1"/>
          <p:nvPr/>
        </p:nvSpPr>
        <p:spPr>
          <a:xfrm>
            <a:off x="900113" y="1981200"/>
            <a:ext cx="8202612" cy="1014413"/>
          </a:xfrm>
          <a:prstGeom prst="rect">
            <a:avLst/>
          </a:prstGeom>
          <a:noFill/>
          <a:ln w="9525">
            <a:noFill/>
          </a:ln>
        </p:spPr>
        <p:txBody>
          <a:bodyPr wrap="square" anchor="t" anchorCtr="0">
            <a:spAutoFit/>
          </a:bodyPr>
          <a:p>
            <a:pPr>
              <a:lnSpc>
                <a:spcPct val="150000"/>
              </a:lnSpc>
            </a:pPr>
            <a:r>
              <a:rPr lang="en-GB" sz="2000" b="1" dirty="0">
                <a:solidFill>
                  <a:schemeClr val="tx1"/>
                </a:solidFill>
                <a:latin typeface="宋体" panose="02010600030101010101" pitchFamily="2" charset="-122"/>
                <a:ea typeface="宋体" panose="02010600030101010101" pitchFamily="2" charset="-122"/>
                <a:sym typeface="方正书宋_GBK" charset="-122"/>
              </a:rPr>
              <a:t>%2 = add %1, 0 </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a:p>
            <a:pPr>
              <a:lnSpc>
                <a:spcPct val="150000"/>
              </a:lnSpc>
            </a:pPr>
            <a:r>
              <a:rPr lang="en-GB" sz="2000" b="1" dirty="0">
                <a:solidFill>
                  <a:schemeClr val="tx1"/>
                </a:solidFill>
                <a:latin typeface="宋体" panose="02010600030101010101" pitchFamily="2" charset="-122"/>
                <a:ea typeface="宋体" panose="02010600030101010101" pitchFamily="2" charset="-122"/>
                <a:sym typeface="方正书宋_GBK" charset="-122"/>
              </a:rPr>
              <a:t>%3 = mul %2, 2</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10247" name="文本框 2"/>
          <p:cNvSpPr txBox="1"/>
          <p:nvPr/>
        </p:nvSpPr>
        <p:spPr>
          <a:xfrm>
            <a:off x="895350" y="2971800"/>
            <a:ext cx="7851775" cy="2168525"/>
          </a:xfrm>
          <a:prstGeom prst="rect">
            <a:avLst/>
          </a:prstGeom>
          <a:noFill/>
          <a:ln w="9525">
            <a:noFill/>
          </a:ln>
        </p:spPr>
        <p:txBody>
          <a:bodyPr wrap="square" anchor="t" anchorCtr="0">
            <a:spAutoFit/>
          </a:bodyPr>
          <a:p>
            <a:pPr>
              <a:lnSpc>
                <a:spcPct val="150000"/>
              </a:lnSpc>
            </a:pPr>
            <a:r>
              <a:rPr lang="zh-CN" altLang="en-US">
                <a:latin typeface="Times New Roman" panose="02020603050405020304" pitchFamily="2" charset="0"/>
                <a:ea typeface="Droid Sans Fallback" panose="020B0502000000000001" charset="-122"/>
              </a:rPr>
              <a:t>Program crashes because we did not update the references properly.</a:t>
            </a: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I How to make sure that all references (i.e. uses) are updated properly?</a:t>
            </a:r>
            <a:endParaRPr lang="zh-CN" altLang="en-US">
              <a:latin typeface="Times New Roman" panose="02020603050405020304" pitchFamily="2" charset="0"/>
              <a:ea typeface="Droid Sans Fallback" panose="020B0502000000000001" charset="-122"/>
            </a:endParaRPr>
          </a:p>
          <a:p>
            <a:pPr>
              <a:lnSpc>
                <a:spcPct val="150000"/>
              </a:lnSpc>
            </a:pP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优化过程中，如果对变量引用更新不正确，程序肯定出错</a:t>
            </a: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如何保存所有变量的引用都能正确更新？</a:t>
            </a:r>
            <a:endParaRPr lang="zh-CN" altLang="en-US">
              <a:latin typeface="Times New Roman" panose="02020603050405020304" pitchFamily="2" charset="0"/>
              <a:ea typeface="Droid Sans Fallback" panose="020B0502000000000001"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126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126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126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1269" name="文本框 4"/>
          <p:cNvSpPr txBox="1"/>
          <p:nvPr/>
        </p:nvSpPr>
        <p:spPr>
          <a:xfrm>
            <a:off x="134938" y="1403350"/>
            <a:ext cx="9872662" cy="3865563"/>
          </a:xfrm>
          <a:prstGeom prst="rect">
            <a:avLst/>
          </a:prstGeom>
          <a:solidFill>
            <a:srgbClr val="BFBFBF"/>
          </a:solidFill>
          <a:ln w="9525">
            <a:noFill/>
          </a:ln>
        </p:spPr>
        <p:txBody>
          <a:bodyPr wrap="square" anchor="t" anchorCtr="0">
            <a:spAutoFit/>
          </a:bodyPr>
          <a:p>
            <a:r>
              <a:rPr lang="zh-CN" altLang="en-US" sz="2400">
                <a:latin typeface="Times New Roman" panose="02020603050405020304" pitchFamily="2" charset="0"/>
                <a:ea typeface="Droid Sans Fallback" panose="020B0502000000000001" charset="-122"/>
              </a:rPr>
              <a:t>This is a very important LLVM class. It is the base class of all values</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computed by a program that may be used as operands to other values. Value is</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the super class of other important classes such as Instruction and Function.</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All Values have a Type. Type is not a subclass of Value. Some values can</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have a name and they belong to some Module.  Setting the name on the Value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automatically updates the module's symbol table.</a:t>
            </a:r>
            <a:endParaRPr lang="zh-CN" altLang="en-US" sz="2400">
              <a:latin typeface="Times New Roman" panose="02020603050405020304" pitchFamily="2" charset="0"/>
              <a:ea typeface="Droid Sans Fallback" panose="020B0502000000000001" charset="-122"/>
            </a:endParaRPr>
          </a:p>
          <a:p>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Every value has a "use list" that keeps track of which other Values are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using this Value.  A Value can also have an arbitrary number of ValueHandle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objects that watch it and listen to RAUW and Destroy events.  See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llvm/IR/ValueHandle.h for details.</a:t>
            </a:r>
            <a:endParaRPr lang="zh-CN" altLang="en-US" sz="2400">
              <a:latin typeface="Times New Roman" panose="02020603050405020304" pitchFamily="2" charset="0"/>
              <a:ea typeface="Droid Sans Fallback" panose="020B0502000000000001"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2290"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2291"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2292"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The Value class is the most important base class in LLVM,</a:t>
            </a:r>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as almost all object types inherit from it.</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It represents a typed value that may be used (among other things) as an operand to an instruction</a:t>
            </a:r>
            <a:r>
              <a:rPr lang="x-none" altLang="zh-CN" sz="2400" dirty="0">
                <a:solidFill>
                  <a:schemeClr val="tx1"/>
                </a:solidFill>
                <a:latin typeface="Times New Roman" panose="02020603050405020304" pitchFamily="2" charset="0"/>
                <a:ea typeface="宋体" panose="02010600030101010101" pitchFamily="2" charset="-122"/>
              </a:rPr>
              <a:t>.</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A Value has a type (e.g., integer, floating point): getType.</a:t>
            </a:r>
            <a:endParaRPr lang="zh-CN" altLang="en-US" sz="2400" dirty="0">
              <a:solidFill>
                <a:schemeClr val="tx1"/>
              </a:solidFill>
              <a:latin typeface="Times New Roman" panose="02020603050405020304" pitchFamily="2" charset="0"/>
              <a:ea typeface="宋体" panose="02010600030101010101" pitchFamily="2" charset="-122"/>
            </a:endParaRPr>
          </a:p>
          <a:p>
            <a:pPr marL="800100" lvl="1"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such as Constants, Arguments. Even Instructions and Functions are Values</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A Value might or might not have a name: hasName, getName.</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en-US" altLang="zh-CN" sz="2400" dirty="0">
                <a:solidFill>
                  <a:schemeClr val="tx1"/>
                </a:solidFill>
                <a:latin typeface="Times New Roman" panose="02020603050405020304" pitchFamily="2" charset="0"/>
                <a:ea typeface="宋体" panose="02010600030101010101" pitchFamily="2" charset="-122"/>
              </a:rPr>
              <a:t>A</a:t>
            </a:r>
            <a:r>
              <a:rPr lang="zh-CN" altLang="en-US" sz="2400" dirty="0">
                <a:solidFill>
                  <a:schemeClr val="tx1"/>
                </a:solidFill>
                <a:latin typeface="Times New Roman" panose="02020603050405020304" pitchFamily="2" charset="0"/>
                <a:ea typeface="宋体" panose="02010600030101010101" pitchFamily="2" charset="-122"/>
              </a:rPr>
              <a:t> </a:t>
            </a:r>
            <a:r>
              <a:rPr lang="en-US" altLang="zh-CN" sz="2400" dirty="0">
                <a:solidFill>
                  <a:schemeClr val="tx1"/>
                </a:solidFill>
                <a:latin typeface="Times New Roman" panose="02020603050405020304" pitchFamily="2" charset="0"/>
                <a:ea typeface="宋体" panose="02010600030101010101" pitchFamily="2" charset="-122"/>
              </a:rPr>
              <a:t> v</a:t>
            </a:r>
            <a:r>
              <a:rPr lang="zh-CN" altLang="en-US" sz="2400" dirty="0">
                <a:solidFill>
                  <a:schemeClr val="tx1"/>
                </a:solidFill>
                <a:latin typeface="Times New Roman" panose="02020603050405020304" pitchFamily="2" charset="0"/>
                <a:ea typeface="宋体" panose="02010600030101010101" pitchFamily="2" charset="-122"/>
              </a:rPr>
              <a:t>alue has a list of Users that are using itself.</a:t>
            </a:r>
            <a:endParaRPr lang="zh-CN" altLang="en-US" sz="2400" dirty="0">
              <a:solidFill>
                <a:schemeClr val="tx1"/>
              </a:solidFill>
              <a:latin typeface="Times New Roman" panose="02020603050405020304" pitchFamily="2" charset="0"/>
              <a:ea typeface="宋体" panose="02010600030101010101" pitchFamily="2" charset="-122"/>
            </a:endParaRPr>
          </a:p>
          <a:p>
            <a:pPr>
              <a:lnSpc>
                <a:spcPct val="100000"/>
              </a:lnSpc>
              <a:spcAft>
                <a:spcPts val="1415"/>
              </a:spcAft>
              <a:buFont typeface="Wingdings" panose="05000000000000000000" charset="0"/>
            </a:pPr>
            <a:endParaRPr lang="zh-CN" altLang="en-US" sz="240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3314"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3315"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3316"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3317" name="文本框 99"/>
          <p:cNvSpPr txBox="1"/>
          <p:nvPr/>
        </p:nvSpPr>
        <p:spPr>
          <a:xfrm>
            <a:off x="358775" y="1169988"/>
            <a:ext cx="8101013" cy="12371387"/>
          </a:xfrm>
          <a:prstGeom prst="rect">
            <a:avLst/>
          </a:prstGeom>
          <a:noFill/>
          <a:ln w="9525">
            <a:noFill/>
          </a:ln>
        </p:spPr>
        <p:txBody>
          <a:bodyPr wrap="square" anchor="t" anchorCtr="0">
            <a:spAutoFit/>
          </a:bodyPr>
          <a:p>
            <a:pPr>
              <a:lnSpc>
                <a:spcPct val="100000"/>
              </a:lnSpc>
            </a:pPr>
            <a:r>
              <a:rPr lang="en-US" altLang="en-US" sz="1400" b="1">
                <a:solidFill>
                  <a:schemeClr val="tx1"/>
                </a:solidFill>
                <a:latin typeface="宋体" panose="02010600030101010101" pitchFamily="2" charset="-122"/>
                <a:ea typeface="宋体" panose="02010600030101010101" pitchFamily="2" charset="-122"/>
              </a:rPr>
              <a:t>#define NumUserOperandsBits 27</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typedef struct _Value Value;</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struct _Value{</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Type *VTy;</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struct _Use *use_list;</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///////Subclass identifier (for isa/dyn_cast)</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const unsigned char SubclassID;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char HasValueHandle : 1;</a:t>
            </a:r>
            <a:r>
              <a:rPr lang="en-US" altLang="en-US" sz="1400" b="1">
                <a:solidFill>
                  <a:srgbClr val="BFBFBF"/>
                </a:solidFill>
                <a:latin typeface="宋体" panose="02010600030101010101" pitchFamily="2" charset="-122"/>
                <a:ea typeface="宋体" panose="02010600030101010101" pitchFamily="2" charset="-122"/>
              </a:rPr>
              <a:t> // Has a ValueHandle pointing to this?</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char SubclassOptionalData : 7;</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Hold arbitrary subclass data.</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short SubclassData;</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The number of operands in the subclass.</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NumUserOperands : NumUserOperandsBits;</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Use the same type as the bitfield above so that MSVC will pack them.</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IsUsedByMD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HasName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HasMetadata : 1;</a:t>
            </a:r>
            <a:r>
              <a:rPr lang="en-US" altLang="en-US" sz="1400" b="1">
                <a:solidFill>
                  <a:srgbClr val="BFBFBF"/>
                </a:solidFill>
                <a:latin typeface="宋体" panose="02010600030101010101" pitchFamily="2" charset="-122"/>
                <a:ea typeface="宋体" panose="02010600030101010101" pitchFamily="2" charset="-122"/>
              </a:rPr>
              <a:t> // Has metadata attached to this?</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HasHungOffUses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HasDescriptor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4338"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4339"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4340"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4341" name="文本框 99"/>
          <p:cNvSpPr txBox="1"/>
          <p:nvPr/>
        </p:nvSpPr>
        <p:spPr>
          <a:xfrm>
            <a:off x="358775" y="1436688"/>
            <a:ext cx="8101013" cy="4706937"/>
          </a:xfrm>
          <a:prstGeom prst="rect">
            <a:avLst/>
          </a:prstGeom>
          <a:noFill/>
          <a:ln w="9525">
            <a:noFill/>
          </a:ln>
        </p:spPr>
        <p:txBody>
          <a:bodyPr wrap="square" anchor="t" anchorCtr="0">
            <a:spAutoFit/>
          </a:bodyPr>
          <a:p>
            <a:pPr>
              <a:lnSpc>
                <a:spcPct val="100000"/>
              </a:lnSpc>
            </a:pPr>
            <a:r>
              <a:rPr lang="en-US" altLang="en-US" sz="1400" b="1">
                <a:solidFill>
                  <a:srgbClr val="7F7F7F"/>
                </a:solidFill>
                <a:latin typeface="宋体" panose="02010600030101010101" pitchFamily="2" charset="-122"/>
                <a:ea typeface="宋体" panose="02010600030101010101" pitchFamily="2" charset="-122"/>
              </a:rPr>
              <a:t>/// A Use represents the edge between a Value definition and its users.</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This is notionally a two-dimensional linked list. It supports traversing</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all of the uses for a particular value definition. It also supports jumping</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directly to the used value when we arrive from the User's operands, and</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jumping directly to the User when we arrive from the Value's uses.</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_Value;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_User;</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typedef struct _Use Use;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_Use{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_Value *Val;</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 *Next;</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 **Prev;</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_User *Parent;</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endParaRPr>
          </a:p>
        </p:txBody>
      </p:sp>
      <p:sp>
        <p:nvSpPr>
          <p:cNvPr id="14342" name="文本框 2"/>
          <p:cNvSpPr txBox="1"/>
          <p:nvPr/>
        </p:nvSpPr>
        <p:spPr>
          <a:xfrm>
            <a:off x="5130800" y="2978150"/>
            <a:ext cx="4267200" cy="1635125"/>
          </a:xfrm>
          <a:prstGeom prst="rect">
            <a:avLst/>
          </a:prstGeom>
          <a:noFill/>
          <a:ln w="9525">
            <a:noFill/>
          </a:ln>
        </p:spPr>
        <p:txBody>
          <a:bodyPr wrap="square" anchor="t" anchorCtr="0">
            <a:spAutoFit/>
          </a:bodyPr>
          <a:p>
            <a:r>
              <a:rPr lang="zh-CN" altLang="en-US" b="1">
                <a:latin typeface="宋体" panose="02010600030101010101" pitchFamily="2" charset="-122"/>
                <a:ea typeface="宋体" panose="02010600030101010101" pitchFamily="2" charset="-122"/>
              </a:rPr>
              <a:t>typedef struct _User User;</a:t>
            </a:r>
            <a:endParaRPr lang="zh-CN" altLang="en-US" b="1">
              <a:latin typeface="宋体" panose="02010600030101010101" pitchFamily="2" charset="-122"/>
              <a:ea typeface="宋体" panose="02010600030101010101" pitchFamily="2" charset="-122"/>
            </a:endParaRPr>
          </a:p>
          <a:p>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struct _User{</a:t>
            </a:r>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    </a:t>
            </a:r>
            <a:r>
              <a:rPr lang="zh-CN" altLang="en-US" b="1">
                <a:solidFill>
                  <a:srgbClr val="7F7F7F"/>
                </a:solidFill>
                <a:latin typeface="宋体" panose="02010600030101010101" pitchFamily="2" charset="-122"/>
                <a:ea typeface="宋体" panose="02010600030101010101" pitchFamily="2" charset="-122"/>
              </a:rPr>
              <a:t>// user 继承 value</a:t>
            </a:r>
            <a:endParaRPr lang="zh-CN" altLang="en-US" b="1">
              <a:solidFill>
                <a:srgbClr val="7F7F7F"/>
              </a:solidFill>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    </a:t>
            </a:r>
            <a:r>
              <a:rPr lang="en-US" altLang="en-US" b="1">
                <a:solidFill>
                  <a:schemeClr val="tx1"/>
                </a:solidFill>
                <a:latin typeface="宋体" panose="02010600030101010101" pitchFamily="2" charset="-122"/>
                <a:ea typeface="宋体" panose="02010600030101010101" pitchFamily="2" charset="-122"/>
              </a:rPr>
              <a:t>struct _Value </a:t>
            </a:r>
            <a:r>
              <a:rPr lang="zh-CN" altLang="en-US" b="1">
                <a:latin typeface="宋体" panose="02010600030101010101" pitchFamily="2" charset="-122"/>
                <a:ea typeface="宋体" panose="02010600030101010101" pitchFamily="2" charset="-122"/>
              </a:rPr>
              <a:t>value;</a:t>
            </a:r>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a:t>
            </a:r>
            <a:endParaRPr lang="zh-CN" altLang="en-US" b="1">
              <a:latin typeface="宋体" panose="02010600030101010101" pitchFamily="2" charset="-122"/>
              <a:ea typeface="宋体" panose="02010600030101010101" pitchFamily="2" charset="-122"/>
            </a:endParaRPr>
          </a:p>
        </p:txBody>
      </p:sp>
      <p:sp>
        <p:nvSpPr>
          <p:cNvPr id="14343" name="文本框 3"/>
          <p:cNvSpPr txBox="1"/>
          <p:nvPr/>
        </p:nvSpPr>
        <p:spPr>
          <a:xfrm>
            <a:off x="5130800" y="4994275"/>
            <a:ext cx="4332288" cy="349250"/>
          </a:xfrm>
          <a:prstGeom prst="rect">
            <a:avLst/>
          </a:prstGeom>
          <a:noFill/>
          <a:ln w="9525">
            <a:noFill/>
          </a:ln>
        </p:spPr>
        <p:txBody>
          <a:bodyPr wrap="square" anchor="t" anchorCtr="0">
            <a:spAutoFit/>
          </a:bodyPr>
          <a:p>
            <a:r>
              <a:rPr lang="zh-CN" altLang="en-US" b="1">
                <a:latin typeface="宋体" panose="02010600030101010101" pitchFamily="2" charset="-122"/>
                <a:ea typeface="宋体" panose="02010600030101010101" pitchFamily="2" charset="-122"/>
              </a:rPr>
              <a:t>class Instruction : public User</a:t>
            </a:r>
            <a:endParaRPr lang="zh-CN" altLang="en-US" b="1">
              <a:latin typeface="宋体" panose="02010600030101010101" pitchFamily="2" charset="-122"/>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en-US" altLang="zh-CN"/>
              <a:t>LLVM User-Use-Value Relationship</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en-US" altLang="zh-CN" sz="2400" b="1" dirty="0">
                <a:solidFill>
                  <a:schemeClr val="accent2"/>
                </a:solidFill>
                <a:latin typeface="宋体" panose="02010600030101010101" pitchFamily="2" charset="-122"/>
                <a:ea typeface="宋体" panose="02010600030101010101" pitchFamily="2" charset="-122"/>
              </a:rPr>
              <a:t>LLVM</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指令</a:t>
            </a:r>
            <a:r>
              <a:rPr lang="zh-CN" altLang="zh-CN" sz="2400" b="1" dirty="0">
                <a:solidFill>
                  <a:schemeClr val="accent2"/>
                </a:solidFill>
                <a:latin typeface="宋体" panose="02010600030101010101" pitchFamily="2" charset="-122"/>
                <a:ea typeface="宋体" panose="02010600030101010101" pitchFamily="2" charset="-122"/>
              </a:rPr>
              <a:t> Instruction </a:t>
            </a:r>
            <a:r>
              <a:rPr lang="zh-CN" altLang="x-none" sz="2400" b="1" dirty="0">
                <a:solidFill>
                  <a:schemeClr val="accent2"/>
                </a:solidFill>
                <a:latin typeface="宋体" panose="02010600030101010101" pitchFamily="2" charset="-122"/>
                <a:ea typeface="宋体" panose="02010600030101010101" pitchFamily="2" charset="-122"/>
              </a:rPr>
              <a:t>是</a:t>
            </a:r>
            <a:r>
              <a:rPr lang="zh-CN" altLang="zh-CN" sz="2400" b="1" dirty="0">
                <a:solidFill>
                  <a:schemeClr val="accent2"/>
                </a:solidFill>
                <a:latin typeface="宋体" panose="02010600030101010101" pitchFamily="2" charset="-122"/>
                <a:ea typeface="宋体" panose="02010600030101010101" pitchFamily="2" charset="-122"/>
              </a:rPr>
              <a:t>用户</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   has a list of values it is using</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r>
              <a:rPr lang="zh-CN" altLang="en-US" sz="2400" b="1" dirty="0">
                <a:solidFill>
                  <a:schemeClr val="accent2"/>
                </a:solidFill>
                <a:latin typeface="宋体" panose="02010600030101010101" pitchFamily="2" charset="-122"/>
                <a:ea typeface="宋体" panose="02010600030101010101" pitchFamily="2" charset="-122"/>
              </a:rPr>
              <a:t>values are known as the Operands</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 </a:t>
            </a:r>
            <a:r>
              <a:rPr lang="en-US"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用户（指令）</a:t>
            </a:r>
            <a:r>
              <a:rPr lang="zh-CN" altLang="en-US" sz="2400" b="1" dirty="0">
                <a:solidFill>
                  <a:schemeClr val="accent2"/>
                </a:solidFill>
                <a:latin typeface="宋体" panose="02010600030101010101" pitchFamily="2" charset="-122"/>
                <a:ea typeface="宋体" panose="02010600030101010101" pitchFamily="2" charset="-122"/>
                <a:sym typeface="方正书宋_GBK" charset="-122"/>
              </a:rPr>
              <a:t>要</a:t>
            </a:r>
            <a:r>
              <a:rPr lang="zh-CN" altLang="en-US" sz="2400" b="1" dirty="0">
                <a:solidFill>
                  <a:schemeClr val="accent2"/>
                </a:solidFill>
                <a:latin typeface="宋体" panose="02010600030101010101" pitchFamily="2" charset="-122"/>
                <a:ea typeface="宋体" panose="02010600030101010101" pitchFamily="2" charset="-122"/>
              </a:rPr>
              <a:t>使用对应的操作数</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指令</a:t>
            </a:r>
            <a:r>
              <a:rPr lang="zh-CN" altLang="zh-CN" sz="2400" b="1" dirty="0">
                <a:solidFill>
                  <a:schemeClr val="accent2"/>
                </a:solidFill>
                <a:latin typeface="宋体" panose="02010600030101010101" pitchFamily="2" charset="-122"/>
                <a:ea typeface="宋体" panose="02010600030101010101" pitchFamily="2" charset="-122"/>
              </a:rPr>
              <a:t> Instruction </a:t>
            </a:r>
            <a:r>
              <a:rPr lang="zh-CN" altLang="x-none" sz="2400" b="1" dirty="0">
                <a:solidFill>
                  <a:schemeClr val="accent2"/>
                </a:solidFill>
                <a:latin typeface="宋体" panose="02010600030101010101" pitchFamily="2" charset="-122"/>
                <a:ea typeface="宋体" panose="02010600030101010101" pitchFamily="2" charset="-122"/>
              </a:rPr>
              <a:t>被使用</a:t>
            </a:r>
            <a:r>
              <a:rPr lang="zh-CN" altLang="en-US" sz="2400" b="1" dirty="0">
                <a:solidFill>
                  <a:schemeClr val="accent2"/>
                </a:solidFill>
                <a:latin typeface="宋体" panose="02010600030101010101" pitchFamily="2" charset="-122"/>
                <a:ea typeface="宋体" panose="02010600030101010101" pitchFamily="2" charset="-122"/>
              </a:rPr>
              <a:t>（</a:t>
            </a:r>
            <a:r>
              <a:rPr lang="zh-CN" altLang="zh-CN" sz="2400" b="1" dirty="0">
                <a:solidFill>
                  <a:schemeClr val="accent2"/>
                </a:solidFill>
                <a:latin typeface="宋体" panose="02010600030101010101" pitchFamily="2" charset="-122"/>
                <a:ea typeface="宋体" panose="02010600030101010101" pitchFamily="2" charset="-122"/>
              </a:rPr>
              <a:t>an </a:t>
            </a:r>
            <a:r>
              <a:rPr lang="zh-CN" altLang="en-US" sz="2400" b="1" dirty="0">
                <a:solidFill>
                  <a:schemeClr val="accent2"/>
                </a:solidFill>
                <a:latin typeface="宋体" panose="02010600030101010101" pitchFamily="2" charset="-122"/>
                <a:ea typeface="宋体" panose="02010600030101010101" pitchFamily="2" charset="-122"/>
              </a:rPr>
              <a:t>Usee)</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zh-CN" sz="2400" b="1">
              <a:solidFill>
                <a:srgbClr val="000000"/>
              </a:solidFill>
              <a:latin typeface="宋体" panose="02010600030101010101" pitchFamily="2" charset="-122"/>
              <a:ea typeface="宋体" panose="02010600030101010101" pitchFamily="2" charset="-122"/>
            </a:endParaRPr>
          </a:p>
          <a:p>
            <a:pPr>
              <a:lnSpc>
                <a:spcPct val="80000"/>
              </a:lnSpc>
              <a:spcAft>
                <a:spcPts val="1415"/>
              </a:spcAft>
            </a:pPr>
            <a:r>
              <a:rPr lang="en-GB" sz="2400" b="1" i="1">
                <a:solidFill>
                  <a:schemeClr val="accent2"/>
                </a:solidFill>
                <a:latin typeface="宋体" panose="02010600030101010101" pitchFamily="2" charset="-122"/>
                <a:ea typeface="宋体" panose="02010600030101010101" pitchFamily="2" charset="-122"/>
              </a:rPr>
              <a:t>%2</a:t>
            </a:r>
            <a:r>
              <a:rPr lang="en-GB" sz="2400" b="1">
                <a:solidFill>
                  <a:srgbClr val="000000"/>
                </a:solidFill>
                <a:latin typeface="宋体" panose="02010600030101010101" pitchFamily="2" charset="-122"/>
                <a:ea typeface="宋体" panose="02010600030101010101" pitchFamily="2" charset="-122"/>
              </a:rPr>
              <a:t> is the Value representation of instruction </a:t>
            </a:r>
            <a:r>
              <a:rPr lang="en-GB" sz="2400" b="1" i="1">
                <a:solidFill>
                  <a:schemeClr val="accent2"/>
                </a:solidFill>
                <a:latin typeface="宋体" panose="02010600030101010101" pitchFamily="2" charset="-122"/>
                <a:ea typeface="宋体" panose="02010600030101010101" pitchFamily="2" charset="-122"/>
              </a:rPr>
              <a:t>add %1, 0</a:t>
            </a:r>
            <a:r>
              <a:rPr lang="en-GB" sz="2400" b="1">
                <a:solidFill>
                  <a:srgbClr val="000000"/>
                </a:solidFill>
                <a:latin typeface="宋体" panose="02010600030101010101" pitchFamily="2" charset="-122"/>
                <a:ea typeface="宋体" panose="02010600030101010101" pitchFamily="2" charset="-122"/>
              </a:rPr>
              <a:t>.</a:t>
            </a:r>
            <a:endParaRPr lang="en-GB" sz="2400" b="1">
              <a:solidFill>
                <a:srgbClr val="000000"/>
              </a:solidFill>
              <a:latin typeface="宋体" panose="02010600030101010101" pitchFamily="2" charset="-122"/>
              <a:ea typeface="宋体" panose="02010600030101010101" pitchFamily="2" charset="-122"/>
            </a:endParaRPr>
          </a:p>
          <a:p>
            <a:pPr>
              <a:lnSpc>
                <a:spcPct val="80000"/>
              </a:lnSpc>
              <a:spcAft>
                <a:spcPts val="1415"/>
              </a:spcAft>
            </a:pPr>
            <a:r>
              <a:rPr lang="zh-CN" altLang="x-none" sz="2400" b="1">
                <a:solidFill>
                  <a:srgbClr val="000000"/>
                </a:solidFill>
                <a:latin typeface="宋体" panose="02010600030101010101" pitchFamily="2" charset="-122"/>
                <a:ea typeface="宋体" panose="02010600030101010101" pitchFamily="2" charset="-122"/>
              </a:rPr>
              <a:t>使用</a:t>
            </a:r>
            <a:r>
              <a:rPr lang="en-US" altLang="zh-CN" sz="2400" b="1">
                <a:solidFill>
                  <a:srgbClr val="000000"/>
                </a:solidFill>
                <a:latin typeface="宋体" panose="02010600030101010101" pitchFamily="2" charset="-122"/>
                <a:ea typeface="宋体" panose="02010600030101010101" pitchFamily="2" charset="-122"/>
              </a:rPr>
              <a:t> </a:t>
            </a:r>
            <a:r>
              <a:rPr lang="zh-CN" altLang="en-US" sz="2400" b="1">
                <a:solidFill>
                  <a:srgbClr val="000000"/>
                </a:solidFill>
                <a:latin typeface="宋体" panose="02010600030101010101" pitchFamily="2" charset="-122"/>
                <a:ea typeface="宋体" panose="02010600030101010101" pitchFamily="2" charset="-122"/>
              </a:rPr>
              <a:t>Value </a:t>
            </a:r>
            <a:r>
              <a:rPr lang="en-GB" sz="2400" b="1" i="1">
                <a:solidFill>
                  <a:schemeClr val="accent2"/>
                </a:solidFill>
                <a:latin typeface="宋体" panose="02010600030101010101" pitchFamily="2" charset="-122"/>
                <a:ea typeface="宋体" panose="02010600030101010101" pitchFamily="2" charset="-122"/>
                <a:sym typeface="方正书宋_GBK" charset="-122"/>
              </a:rPr>
              <a:t>%2</a:t>
            </a:r>
            <a:r>
              <a:rPr lang="en-GB" sz="2400" b="1">
                <a:solidFill>
                  <a:srgbClr val="000000"/>
                </a:solidFill>
                <a:latin typeface="宋体" panose="02010600030101010101" pitchFamily="2" charset="-122"/>
                <a:ea typeface="宋体" panose="02010600030101010101" pitchFamily="2" charset="-122"/>
                <a:sym typeface="方正书宋_GBK" charset="-122"/>
              </a:rPr>
              <a:t> </a:t>
            </a:r>
            <a:r>
              <a:rPr lang="zh-CN" altLang="zh-CN" sz="2400" b="1">
                <a:solidFill>
                  <a:srgbClr val="000000"/>
                </a:solidFill>
                <a:latin typeface="宋体" panose="02010600030101010101" pitchFamily="2" charset="-122"/>
                <a:ea typeface="宋体" panose="02010600030101010101" pitchFamily="2" charset="-122"/>
                <a:sym typeface="方正书宋_GBK" charset="-122"/>
              </a:rPr>
              <a:t> </a:t>
            </a:r>
            <a:r>
              <a:rPr lang="zh-CN" altLang="x-none" sz="2400" b="1">
                <a:solidFill>
                  <a:srgbClr val="000000"/>
                </a:solidFill>
                <a:latin typeface="宋体" panose="02010600030101010101" pitchFamily="2" charset="-122"/>
                <a:ea typeface="宋体" panose="02010600030101010101" pitchFamily="2" charset="-122"/>
                <a:sym typeface="方正书宋_GBK" charset="-122"/>
              </a:rPr>
              <a:t>相关于使用指令</a:t>
            </a:r>
            <a:r>
              <a:rPr lang="en-US" altLang="zh-CN" sz="2400" b="1">
                <a:solidFill>
                  <a:srgbClr val="000000"/>
                </a:solidFill>
                <a:latin typeface="宋体" panose="02010600030101010101" pitchFamily="2" charset="-122"/>
                <a:ea typeface="宋体" panose="02010600030101010101" pitchFamily="2" charset="-122"/>
                <a:sym typeface="方正书宋_GBK" charset="-122"/>
              </a:rPr>
              <a:t> </a:t>
            </a:r>
            <a:r>
              <a:rPr lang="en-GB" sz="2400" b="1" i="1">
                <a:solidFill>
                  <a:schemeClr val="accent2"/>
                </a:solidFill>
                <a:latin typeface="宋体" panose="02010600030101010101" pitchFamily="2" charset="-122"/>
                <a:ea typeface="宋体" panose="02010600030101010101" pitchFamily="2" charset="-122"/>
                <a:sym typeface="方正书宋_GBK" charset="-122"/>
              </a:rPr>
              <a:t>add %1, 0</a:t>
            </a: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15366" name="文本框 3"/>
          <p:cNvSpPr txBox="1"/>
          <p:nvPr/>
        </p:nvSpPr>
        <p:spPr>
          <a:xfrm>
            <a:off x="1655763" y="1314450"/>
            <a:ext cx="8202612" cy="552450"/>
          </a:xfrm>
          <a:prstGeom prst="rect">
            <a:avLst/>
          </a:prstGeom>
          <a:noFill/>
          <a:ln w="9525">
            <a:noFill/>
          </a:ln>
        </p:spPr>
        <p:txBody>
          <a:bodyPr wrap="square" anchor="t" anchorCtr="0">
            <a:spAutoFit/>
          </a:bodyPr>
          <a:p>
            <a:pPr>
              <a:lnSpc>
                <a:spcPct val="150000"/>
              </a:lnSpc>
            </a:pPr>
            <a:r>
              <a:rPr lang="zh-CN" altLang="en-US" sz="2000" b="1">
                <a:latin typeface="宋体" panose="02010600030101010101" pitchFamily="2" charset="-122"/>
                <a:ea typeface="宋体" panose="02010600030101010101" pitchFamily="2" charset="-122"/>
                <a:sym typeface="方正书宋_GBK" charset="-122"/>
              </a:rPr>
              <a:t>class Instruction : public User</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15367" name="文本框 5"/>
          <p:cNvSpPr txBox="1"/>
          <p:nvPr/>
        </p:nvSpPr>
        <p:spPr>
          <a:xfrm>
            <a:off x="6642100" y="4768850"/>
            <a:ext cx="2540000" cy="349250"/>
          </a:xfrm>
          <a:prstGeom prst="rect">
            <a:avLst/>
          </a:prstGeom>
          <a:noFill/>
          <a:ln w="9525">
            <a:noFill/>
          </a:ln>
        </p:spPr>
        <p:txBody>
          <a:bodyPr wrap="square" anchor="t" anchorCtr="0">
            <a:spAutoFit/>
          </a:bodyPr>
          <a:p>
            <a:r>
              <a:rPr lang="zh-CN" altLang="en-US">
                <a:latin typeface="宋体" panose="02010600030101010101" pitchFamily="2" charset="-122"/>
                <a:ea typeface="宋体" panose="02010600030101010101" pitchFamily="2" charset="-122"/>
              </a:rPr>
              <a:t>%2 = add %1, 0</a:t>
            </a:r>
            <a:endParaRPr lang="zh-CN" altLang="en-US">
              <a:latin typeface="宋体" panose="02010600030101010101" pitchFamily="2" charset="-122"/>
              <a:ea typeface="宋体" panose="02010600030101010101" pitchFamily="2" charset="-122"/>
            </a:endParaRPr>
          </a:p>
        </p:txBody>
      </p:sp>
      <p:sp>
        <p:nvSpPr>
          <p:cNvPr id="2" name="文本框 5"/>
          <p:cNvSpPr txBox="1"/>
          <p:nvPr/>
        </p:nvSpPr>
        <p:spPr>
          <a:xfrm>
            <a:off x="5760085" y="4231005"/>
            <a:ext cx="4010660" cy="347980"/>
          </a:xfrm>
          <a:prstGeom prst="rect">
            <a:avLst/>
          </a:prstGeom>
          <a:noFill/>
          <a:ln w="9525">
            <a:noFill/>
          </a:ln>
        </p:spPr>
        <p:txBody>
          <a:bodyPr wrap="square" anchor="t" anchorCtr="0">
            <a:spAutoFit/>
          </a:bodyPr>
          <a:p>
            <a:r>
              <a:rPr lang="zh-CN" altLang="zh-CN" b="1" dirty="0">
                <a:solidFill>
                  <a:srgbClr val="FF0000"/>
                </a:solidFill>
                <a:latin typeface="宋体" panose="02010600030101010101" pitchFamily="2" charset="-122"/>
                <a:ea typeface="宋体" panose="02010600030101010101" pitchFamily="2" charset="-122"/>
                <a:sym typeface="+mn-ea"/>
              </a:rPr>
              <a:t>Instruction 即是</a:t>
            </a:r>
            <a:r>
              <a:rPr lang="x-none" altLang="zh-CN" b="1" dirty="0">
                <a:solidFill>
                  <a:srgbClr val="FF0000"/>
                </a:solidFill>
                <a:latin typeface="宋体" panose="02010600030101010101" pitchFamily="2" charset="-122"/>
                <a:ea typeface="宋体" panose="02010600030101010101" pitchFamily="2" charset="-122"/>
                <a:sym typeface="+mn-ea"/>
              </a:rPr>
              <a:t>User</a:t>
            </a:r>
            <a:r>
              <a:rPr lang="zh-CN" altLang="zh-CN" b="1" dirty="0">
                <a:solidFill>
                  <a:srgbClr val="FF0000"/>
                </a:solidFill>
                <a:latin typeface="宋体" panose="02010600030101010101" pitchFamily="2" charset="-122"/>
                <a:ea typeface="宋体" panose="02010600030101010101" pitchFamily="2" charset="-122"/>
                <a:sym typeface="+mn-ea"/>
              </a:rPr>
              <a:t>，也是</a:t>
            </a:r>
            <a:r>
              <a:rPr lang="en-US" altLang="zh-CN" b="1" dirty="0">
                <a:solidFill>
                  <a:srgbClr val="FF0000"/>
                </a:solidFill>
                <a:latin typeface="宋体" panose="02010600030101010101" pitchFamily="2" charset="-122"/>
                <a:ea typeface="宋体" panose="02010600030101010101" pitchFamily="2" charset="-122"/>
                <a:sym typeface="+mn-ea"/>
              </a:rPr>
              <a:t> </a:t>
            </a:r>
            <a:r>
              <a:rPr lang="x-none" altLang="en-US" b="1" dirty="0">
                <a:solidFill>
                  <a:srgbClr val="FF0000"/>
                </a:solidFill>
                <a:latin typeface="宋体" panose="02010600030101010101" pitchFamily="2" charset="-122"/>
                <a:ea typeface="宋体" panose="02010600030101010101" pitchFamily="2" charset="-122"/>
                <a:sym typeface="+mn-ea"/>
              </a:rPr>
              <a:t>Value</a:t>
            </a:r>
            <a:endParaRPr lang="x-none" altLang="en-US" b="1"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xEl>
                                              <p:pRg st="7" end="7"/>
                                            </p:txEl>
                                          </p:spTgt>
                                        </p:tgtEl>
                                        <p:attrNameLst>
                                          <p:attrName>style.visibility</p:attrName>
                                        </p:attrNameLst>
                                      </p:cBhvr>
                                      <p:to>
                                        <p:strVal val="visible"/>
                                      </p:to>
                                    </p:set>
                                    <p:animEffect transition="in" filter="blinds(horizontal)">
                                      <p:cBhvr>
                                        <p:cTn id="7" dur="500"/>
                                        <p:tgtEl>
                                          <p:spTgt spid="512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linds(horizontal)">
                                      <p:cBhvr>
                                        <p:cTn id="12" dur="500"/>
                                        <p:tgtEl>
                                          <p:spTgt spid="153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2">
                                            <p:txEl>
                                              <p:pRg st="9" end="9"/>
                                            </p:txEl>
                                          </p:spTgt>
                                        </p:tgtEl>
                                        <p:attrNameLst>
                                          <p:attrName>style.visibility</p:attrName>
                                        </p:attrNameLst>
                                      </p:cBhvr>
                                      <p:to>
                                        <p:strVal val="visible"/>
                                      </p:to>
                                    </p:set>
                                    <p:animEffect transition="in" filter="blinds(horizontal)">
                                      <p:cBhvr>
                                        <p:cTn id="17" dur="500"/>
                                        <p:tgtEl>
                                          <p:spTgt spid="5122">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22">
                                            <p:txEl>
                                              <p:pRg st="10" end="10"/>
                                            </p:txEl>
                                          </p:spTgt>
                                        </p:tgtEl>
                                        <p:attrNameLst>
                                          <p:attrName>style.visibility</p:attrName>
                                        </p:attrNameLst>
                                      </p:cBhvr>
                                      <p:to>
                                        <p:strVal val="visible"/>
                                      </p:to>
                                    </p:set>
                                    <p:animEffect transition="in" filter="blinds(horizontal)">
                                      <p:cBhvr>
                                        <p:cTn id="20" dur="500"/>
                                        <p:tgtEl>
                                          <p:spTgt spid="5122">
                                            <p:txEl>
                                              <p:pRg st="10" end="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def-use &amp; use-def chains</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DEF-USE</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有一个</a:t>
            </a:r>
            <a:r>
              <a:rPr lang="x-none" altLang="zh-CN" sz="2400" b="1" dirty="0">
                <a:solidFill>
                  <a:schemeClr val="accent2"/>
                </a:solidFill>
                <a:latin typeface="宋体" panose="02010600030101010101" pitchFamily="2" charset="-122"/>
                <a:ea typeface="宋体" panose="02010600030101010101" pitchFamily="2" charset="-122"/>
              </a:rPr>
              <a:t> value,</a:t>
            </a:r>
            <a:r>
              <a:rPr lang="zh-CN" altLang="x-none" sz="2400" b="1" dirty="0">
                <a:solidFill>
                  <a:schemeClr val="accent2"/>
                </a:solidFill>
                <a:latin typeface="宋体" panose="02010600030101010101" pitchFamily="2" charset="-122"/>
                <a:ea typeface="宋体" panose="02010600030101010101" pitchFamily="2" charset="-122"/>
              </a:rPr>
              <a:t>想得到所有使用该</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value </a:t>
            </a:r>
            <a:r>
              <a:rPr lang="zh-CN" altLang="x-none" sz="2400" b="1" dirty="0">
                <a:solidFill>
                  <a:schemeClr val="accent2"/>
                </a:solidFill>
                <a:latin typeface="宋体" panose="02010600030101010101" pitchFamily="2" charset="-122"/>
                <a:ea typeface="宋体" panose="02010600030101010101" pitchFamily="2" charset="-122"/>
              </a:rPr>
              <a:t>的</a:t>
            </a:r>
            <a:r>
              <a:rPr lang="en-US" altLang="zh-CN" sz="2400" b="1" dirty="0">
                <a:solidFill>
                  <a:schemeClr val="accent2"/>
                </a:solidFill>
                <a:latin typeface="宋体" panose="02010600030101010101" pitchFamily="2" charset="-122"/>
                <a:ea typeface="宋体" panose="02010600030101010101" pitchFamily="2" charset="-122"/>
              </a:rPr>
              <a:t> user</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2" name="文本框 1"/>
          <p:cNvSpPr txBox="1"/>
          <p:nvPr/>
        </p:nvSpPr>
        <p:spPr>
          <a:xfrm>
            <a:off x="269875" y="2606040"/>
            <a:ext cx="9638030" cy="3969385"/>
          </a:xfrm>
          <a:prstGeom prst="rect">
            <a:avLst/>
          </a:prstGeom>
          <a:noFill/>
        </p:spPr>
        <p:txBody>
          <a:bodyPr wrap="square" rtlCol="0" anchor="t">
            <a:spAutoFit/>
          </a:bodyPr>
          <a:p>
            <a:pPr>
              <a:lnSpc>
                <a:spcPct val="150000"/>
              </a:lnSpc>
            </a:pPr>
            <a:r>
              <a:rPr lang="zh-CN" altLang="en-US" sz="2400" b="1">
                <a:latin typeface="宋体" panose="02010600030101010101" pitchFamily="2" charset="-122"/>
                <a:ea typeface="宋体" panose="02010600030101010101" pitchFamily="2" charset="-122"/>
              </a:rPr>
              <a:t>Function* F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sym typeface="+mn-ea"/>
              </a:rPr>
              <a:t>Value::use_iterator i = F-&gt;use_begin()</a:t>
            </a:r>
            <a:r>
              <a:rPr lang="x-none" altLang="zh-CN"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for (</a:t>
            </a:r>
            <a:r>
              <a:rPr lang="zh-CN" altLang="en-US" sz="2400" b="1">
                <a:latin typeface="宋体" panose="02010600030101010101" pitchFamily="2" charset="-122"/>
                <a:ea typeface="宋体" panose="02010600030101010101" pitchFamily="2" charset="-122"/>
                <a:sym typeface="+mn-ea"/>
              </a:rPr>
              <a:t>Value::use_iterator</a:t>
            </a:r>
            <a:r>
              <a:rPr lang="x-none"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rPr>
              <a:t>e = F-&gt;use_end(); i != e; ++i)</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if (Instruction *Inst = dyn_cast&lt;Instruction&gt;(*i))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std::cerr &lt;&lt; "F is used in instruction:\n";</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std::cerr &lt;&lt; *Inst &lt;&lt; "\n";</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a:t>
            </a:r>
            <a:endParaRPr lang="zh-CN" altLang="en-US" sz="2400" b="1">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en-US" altLang="zh-CN"/>
              <a:t>def-use &amp; use-def chains</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USE-DEF</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有一个</a:t>
            </a:r>
            <a:r>
              <a:rPr lang="x-none" altLang="zh-CN" sz="2400" b="1" dirty="0">
                <a:solidFill>
                  <a:schemeClr val="accent2"/>
                </a:solidFill>
                <a:latin typeface="宋体" panose="02010600030101010101" pitchFamily="2" charset="-122"/>
                <a:ea typeface="宋体" panose="02010600030101010101" pitchFamily="2" charset="-122"/>
              </a:rPr>
              <a:t> user,</a:t>
            </a:r>
            <a:r>
              <a:rPr lang="zh-CN" altLang="x-none" sz="2400" b="1" dirty="0">
                <a:solidFill>
                  <a:schemeClr val="accent2"/>
                </a:solidFill>
                <a:latin typeface="宋体" panose="02010600030101010101" pitchFamily="2" charset="-122"/>
                <a:ea typeface="宋体" panose="02010600030101010101" pitchFamily="2" charset="-122"/>
              </a:rPr>
              <a:t>想得到该</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user </a:t>
            </a:r>
            <a:r>
              <a:rPr lang="zh-CN" altLang="x-none" sz="2400" b="1" dirty="0">
                <a:solidFill>
                  <a:schemeClr val="accent2"/>
                </a:solidFill>
                <a:latin typeface="宋体" panose="02010600030101010101" pitchFamily="2" charset="-122"/>
                <a:ea typeface="宋体" panose="02010600030101010101" pitchFamily="2" charset="-122"/>
              </a:rPr>
              <a:t>都使用了哪些</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value</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2" name="文本框 1"/>
          <p:cNvSpPr txBox="1"/>
          <p:nvPr/>
        </p:nvSpPr>
        <p:spPr>
          <a:xfrm>
            <a:off x="269875" y="2606040"/>
            <a:ext cx="9638030" cy="3415030"/>
          </a:xfrm>
          <a:prstGeom prst="rect">
            <a:avLst/>
          </a:prstGeom>
          <a:noFill/>
        </p:spPr>
        <p:txBody>
          <a:bodyPr wrap="square" rtlCol="0" anchor="t">
            <a:spAutoFit/>
          </a:bodyPr>
          <a:p>
            <a:pPr>
              <a:lnSpc>
                <a:spcPct val="150000"/>
              </a:lnSpc>
            </a:pPr>
            <a:r>
              <a:rPr lang="zh-CN" altLang="en-US" sz="2400" b="1">
                <a:latin typeface="宋体" panose="02010600030101010101" pitchFamily="2" charset="-122"/>
                <a:ea typeface="宋体" panose="02010600030101010101" pitchFamily="2" charset="-122"/>
              </a:rPr>
              <a:t>Instruction* pi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sym typeface="+mn-ea"/>
              </a:rPr>
              <a:t>User::op_iterator i = pi-&gt;op_begin()</a:t>
            </a:r>
            <a:r>
              <a:rPr lang="x-none" altLang="zh-CN"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for (</a:t>
            </a:r>
            <a:r>
              <a:rPr lang="zh-CN" altLang="en-US" sz="2400" b="1">
                <a:latin typeface="宋体" panose="02010600030101010101" pitchFamily="2" charset="-122"/>
                <a:ea typeface="宋体" panose="02010600030101010101" pitchFamily="2" charset="-122"/>
                <a:sym typeface="+mn-ea"/>
              </a:rPr>
              <a:t>User::op_iterator</a:t>
            </a:r>
            <a:r>
              <a:rPr lang="x-none"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rPr>
              <a:t>e = pi-&gt;op_end(); i != e; ++i)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Value* v = *i;</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p:txBody>
      </p:sp>
      <p:sp>
        <p:nvSpPr>
          <p:cNvPr id="3" name="文本框 2"/>
          <p:cNvSpPr txBox="1"/>
          <p:nvPr/>
        </p:nvSpPr>
        <p:spPr>
          <a:xfrm>
            <a:off x="3510280" y="5219700"/>
            <a:ext cx="5711825" cy="1014730"/>
          </a:xfrm>
          <a:prstGeom prst="rect">
            <a:avLst/>
          </a:prstGeom>
          <a:noFill/>
        </p:spPr>
        <p:txBody>
          <a:bodyPr wrap="square" rtlCol="0" anchor="t">
            <a:spAutoFit/>
          </a:bodyPr>
          <a:p>
            <a:pPr>
              <a:lnSpc>
                <a:spcPct val="150000"/>
              </a:lnSpc>
            </a:pPr>
            <a:r>
              <a:rPr lang="zh-CN" altLang="en-US" sz="2000">
                <a:latin typeface="Times New Roman" panose="02020603050405020304" pitchFamily="2" charset="0"/>
                <a:cs typeface="Times New Roman" panose="02020603050405020304" pitchFamily="2" charset="0"/>
              </a:rPr>
              <a:t>the operands of the particular Instruction</a:t>
            </a:r>
            <a:endParaRPr lang="zh-CN" altLang="en-US" sz="2000">
              <a:latin typeface="Times New Roman" panose="02020603050405020304" pitchFamily="2" charset="0"/>
              <a:cs typeface="Times New Roman" panose="02020603050405020304" pitchFamily="2" charset="0"/>
            </a:endParaRPr>
          </a:p>
          <a:p>
            <a:pPr>
              <a:lnSpc>
                <a:spcPct val="150000"/>
              </a:lnSpc>
            </a:pPr>
            <a:r>
              <a:rPr lang="zh-CN" altLang="en-US" sz="2000">
                <a:latin typeface="Times New Roman" panose="02020603050405020304" pitchFamily="2" charset="0"/>
                <a:cs typeface="Times New Roman" panose="02020603050405020304" pitchFamily="2" charset="0"/>
              </a:rPr>
              <a:t>the values that a particular instruction uses</a:t>
            </a:r>
            <a:endParaRPr lang="zh-CN" altLang="en-US" sz="2000">
              <a:latin typeface="Times New Roman" panose="02020603050405020304" pitchFamily="2" charset="0"/>
              <a:cs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AllocaInst* ai = new AllocaInst(Type::IntTy);</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AllocaInst* pa = new AllocaInst(Type::IntTy, 0, "indexLoc");</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*pi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sym typeface="+mn-ea"/>
              </a:rPr>
              <a:t>// Inserts newInst before pi in pb</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pb-&gt;getInstList().insert(pi, newInst);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sym typeface="+mn-ea"/>
              </a:rPr>
              <a:t>// Appends newInst to pb</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pb-&gt;getInstList().push_back(newInst);</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或</a:t>
            </a:r>
            <a:endParaRPr lang="zh-CN" altLang="x-none"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 pb);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查看指令手册</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LLVMRef.mht</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用clang学习</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编写简单的 C语言程序 test.c </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用 clang -emit-llvm -S ./test.c </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生成该文件对应的llvm指令</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endParaRPr lang="x-none" altLang="zh-CN"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rPr>
              <a:t>学习示例程序</a:t>
            </a:r>
            <a:endParaRPr lang="zh-CN" altLang="x-none"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理解代码生成过程</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*pi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en-US" altLang="x-none" sz="2400" b="1" i="1" dirty="0">
                <a:solidFill>
                  <a:schemeClr val="bg1">
                    <a:lumMod val="65000"/>
                  </a:schemeClr>
                </a:solidFill>
                <a:latin typeface="宋体" panose="02010600030101010101" pitchFamily="2" charset="-122"/>
                <a:ea typeface="宋体" panose="02010600030101010101" pitchFamily="2" charset="-122"/>
              </a:rPr>
              <a:t>// </a:t>
            </a:r>
            <a:r>
              <a:rPr lang="en-US" altLang="zh-CN" sz="2400" b="1" i="1" dirty="0">
                <a:solidFill>
                  <a:schemeClr val="bg1">
                    <a:lumMod val="65000"/>
                  </a:schemeClr>
                </a:solidFill>
                <a:latin typeface="宋体" panose="02010600030101010101" pitchFamily="2" charset="-122"/>
                <a:ea typeface="宋体" panose="02010600030101010101" pitchFamily="2" charset="-122"/>
              </a:rPr>
              <a:t>pi</a:t>
            </a:r>
            <a:r>
              <a:rPr lang="zh-CN" altLang="en-US" sz="2400" b="1" i="1" dirty="0">
                <a:solidFill>
                  <a:schemeClr val="bg1">
                    <a:lumMod val="65000"/>
                  </a:schemeClr>
                </a:solidFill>
                <a:latin typeface="宋体" panose="02010600030101010101" pitchFamily="2" charset="-122"/>
                <a:ea typeface="宋体" panose="02010600030101010101" pitchFamily="2" charset="-122"/>
              </a:rPr>
              <a:t>在某个块中，插入时可不用给出块指针</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pi-&gt;getParent()-&gt;getInstList().insert(pi, newInst);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替换删除操作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eraseFromParent</a:t>
            </a:r>
            <a:r>
              <a:rPr lang="en-US" sz="2400" b="1" dirty="0">
                <a:solidFill>
                  <a:schemeClr val="accent2"/>
                </a:solidFill>
                <a:latin typeface="宋体" panose="02010600030101010101" pitchFamily="2" charset="-122"/>
                <a:ea typeface="宋体" panose="02010600030101010101" pitchFamily="2" charset="-122"/>
              </a:rPr>
              <a:t>   </a:t>
            </a:r>
            <a:r>
              <a:rPr lang="zh-CN" sz="2400" b="1" dirty="0">
                <a:solidFill>
                  <a:schemeClr val="accent2"/>
                </a:solidFill>
                <a:latin typeface="宋体" panose="02010600030101010101" pitchFamily="2" charset="-122"/>
                <a:ea typeface="宋体" panose="02010600030101010101" pitchFamily="2" charset="-122"/>
              </a:rPr>
              <a:t>从链表中删除</a:t>
            </a:r>
            <a:endParaRPr 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en-US" sz="2000" b="1" dirty="0">
                <a:solidFill>
                  <a:schemeClr val="tx1"/>
                </a:solidFill>
                <a:latin typeface="宋体" panose="02010600030101010101" pitchFamily="2" charset="-122"/>
                <a:ea typeface="宋体" panose="02010600030101010101" pitchFamily="2" charset="-122"/>
              </a:rPr>
              <a:t>		</a:t>
            </a:r>
            <a:r>
              <a:rPr sz="2000" b="1" dirty="0">
                <a:solidFill>
                  <a:schemeClr val="tx1"/>
                </a:solidFill>
                <a:latin typeface="宋体" panose="02010600030101010101" pitchFamily="2" charset="-122"/>
                <a:ea typeface="宋体" panose="02010600030101010101" pitchFamily="2" charset="-122"/>
              </a:rPr>
              <a:t>Instruction *I = .. ;</a:t>
            </a:r>
            <a:endParaRPr sz="2000" b="1" dirty="0">
              <a:solidFill>
                <a:schemeClr val="tx1"/>
              </a:solidFill>
              <a:latin typeface="宋体" panose="02010600030101010101" pitchFamily="2" charset="-122"/>
              <a:ea typeface="宋体" panose="02010600030101010101" pitchFamily="2" charset="-122"/>
            </a:endParaRPr>
          </a:p>
          <a:p>
            <a:pPr>
              <a:lnSpc>
                <a:spcPct val="80000"/>
              </a:lnSpc>
              <a:spcAft>
                <a:spcPts val="1415"/>
              </a:spcAft>
            </a:pPr>
            <a:r>
              <a:rPr lang="en-US" sz="2000" b="1" dirty="0">
                <a:solidFill>
                  <a:schemeClr val="tx1"/>
                </a:solidFill>
                <a:latin typeface="宋体" panose="02010600030101010101" pitchFamily="2" charset="-122"/>
                <a:ea typeface="宋体" panose="02010600030101010101" pitchFamily="2" charset="-122"/>
              </a:rPr>
              <a:t>		</a:t>
            </a:r>
            <a:r>
              <a:rPr sz="2000" b="1" dirty="0">
                <a:solidFill>
                  <a:schemeClr val="tx1"/>
                </a:solidFill>
                <a:latin typeface="宋体" panose="02010600030101010101" pitchFamily="2" charset="-122"/>
                <a:ea typeface="宋体" panose="02010600030101010101" pitchFamily="2" charset="-122"/>
              </a:rPr>
              <a:t>I-&gt;eraseFromParent();</a:t>
            </a:r>
            <a:endParaRPr sz="2000" b="1" dirty="0">
              <a:solidFill>
                <a:schemeClr val="tx1"/>
              </a:solidFill>
              <a:latin typeface="宋体" panose="02010600030101010101" pitchFamily="2" charset="-122"/>
              <a:ea typeface="宋体" panose="02010600030101010101" pitchFamily="2" charset="-122"/>
            </a:endParaRPr>
          </a:p>
          <a:p>
            <a:pPr>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ReplaceInstWithValue</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lang="x-none" altLang="en-US" sz="2000" b="1" dirty="0">
                <a:solidFill>
                  <a:schemeClr val="tx1"/>
                </a:solidFill>
                <a:latin typeface="宋体" panose="02010600030101010101" pitchFamily="2" charset="-122"/>
                <a:ea typeface="宋体" panose="02010600030101010101" pitchFamily="2" charset="-122"/>
              </a:rPr>
              <a:t>replaces all uses (within a basic block) of a given instruction with a value, and then removes the original instruction. </a:t>
            </a:r>
            <a:endParaRPr lang="x-none" altLang="en-US" sz="2000" b="1" dirty="0">
              <a:solidFill>
                <a:schemeClr val="tx1"/>
              </a:solidFill>
              <a:latin typeface="宋体" panose="02010600030101010101" pitchFamily="2" charset="-122"/>
              <a:ea typeface="宋体" panose="02010600030101010101" pitchFamily="2" charset="-122"/>
            </a:endParaRPr>
          </a:p>
          <a:p>
            <a:pPr algn="l">
              <a:lnSpc>
                <a:spcPct val="80000"/>
              </a:lnSpc>
              <a:spcAft>
                <a:spcPts val="1415"/>
              </a:spcAft>
              <a:buClrTx/>
              <a:buSzTx/>
            </a:pPr>
            <a:endParaRPr sz="2400" b="1" dirty="0">
              <a:solidFill>
                <a:schemeClr val="accent2"/>
              </a:solidFill>
              <a:latin typeface="宋体" panose="02010600030101010101" pitchFamily="2" charset="-122"/>
              <a:ea typeface="宋体" panose="02010600030101010101" pitchFamily="2" charset="-122"/>
            </a:endParaRPr>
          </a:p>
          <a:p>
            <a:pPr algn="l">
              <a:lnSpc>
                <a:spcPct val="80000"/>
              </a:lnSpc>
              <a:spcAft>
                <a:spcPts val="1415"/>
              </a:spcAft>
              <a:buClrTx/>
              <a:buSzTx/>
            </a:pPr>
            <a:r>
              <a:rPr sz="2400" b="1" dirty="0">
                <a:solidFill>
                  <a:schemeClr val="accent2"/>
                </a:solidFill>
                <a:latin typeface="宋体" panose="02010600030101010101" pitchFamily="2" charset="-122"/>
                <a:ea typeface="宋体" panose="02010600030101010101" pitchFamily="2" charset="-122"/>
              </a:rPr>
              <a:t>ReplaceInstWithInst</a:t>
            </a:r>
            <a:endParaRPr sz="2400" b="1" dirty="0">
              <a:solidFill>
                <a:schemeClr val="accent2"/>
              </a:solidFill>
              <a:latin typeface="宋体" panose="02010600030101010101" pitchFamily="2" charset="-122"/>
              <a:ea typeface="宋体" panose="02010600030101010101" pitchFamily="2" charset="-122"/>
            </a:endParaRPr>
          </a:p>
          <a:p>
            <a:pPr algn="l">
              <a:lnSpc>
                <a:spcPct val="80000"/>
              </a:lnSpc>
              <a:spcAft>
                <a:spcPts val="1415"/>
              </a:spcAft>
              <a:buClrTx/>
              <a:buSzTx/>
            </a:pPr>
            <a:r>
              <a:rPr lang="en-US" sz="2400" b="1" dirty="0">
                <a:solidFill>
                  <a:schemeClr val="accent2"/>
                </a:solidFill>
                <a:latin typeface="宋体" panose="02010600030101010101" pitchFamily="2" charset="-122"/>
                <a:ea typeface="宋体" panose="02010600030101010101" pitchFamily="2" charset="-122"/>
              </a:rPr>
              <a:t>	</a:t>
            </a:r>
            <a:r>
              <a:rPr lang="en-US" sz="2000" b="1" dirty="0">
                <a:solidFill>
                  <a:schemeClr val="tx1"/>
                </a:solidFill>
                <a:latin typeface="宋体" panose="02010600030101010101" pitchFamily="2" charset="-122"/>
                <a:ea typeface="宋体" panose="02010600030101010101" pitchFamily="2" charset="-122"/>
              </a:rPr>
              <a:t>replaces a particular instruction with another instruction, inserting the new instruction into the basic block at the location where the old instruction was, and replacing any uses of the old instruction with the new instruction.</a:t>
            </a:r>
            <a:endParaRPr lang="en-US"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替换删除操作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Replacing multiple uses of Users and Values</a:t>
            </a:r>
            <a:endParaRPr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sym typeface="+mn-ea"/>
            </a:endParaRPr>
          </a:p>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sym typeface="+mn-ea"/>
              </a:rPr>
              <a:t>to change more than one use at a time</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Value::replaceAllUsesWith </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User::replaceUsesOfWith</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lvl="0">
              <a:lnSpc>
                <a:spcPct val="80000"/>
              </a:lnSpc>
              <a:spcAft>
                <a:spcPts val="1415"/>
              </a:spcAft>
            </a:pPr>
            <a:r>
              <a:rPr sz="2800" b="1" dirty="0">
                <a:solidFill>
                  <a:srgbClr val="C00000"/>
                </a:solidFill>
                <a:latin typeface="宋体" panose="02010600030101010101" pitchFamily="2" charset="-122"/>
                <a:ea typeface="宋体" panose="02010600030101010101" pitchFamily="2" charset="-122"/>
              </a:rPr>
              <a:t>https://www.llvm.org/docs/ProgrammersManual.html</a:t>
            </a:r>
            <a:endParaRPr sz="2800" b="1" dirty="0">
              <a:solidFill>
                <a:srgbClr val="C0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宋体" panose="02010600030101010101" pitchFamily="2" charset="-122"/>
                <a:ea typeface="宋体" panose="02010600030101010101" pitchFamily="2" charset="-122"/>
              </a:rPr>
              <a:t>基础数据结构搭建</a:t>
            </a:r>
            <a:endParaRPr lang="zh-CN" altLang="en-US" sz="2400" b="1" dirty="0">
              <a:latin typeface="宋体" panose="02010600030101010101" pitchFamily="2" charset="-122"/>
              <a:ea typeface="宋体" panose="02010600030101010101" pitchFamily="2" charset="-122"/>
            </a:endParaRPr>
          </a:p>
          <a:p>
            <a:pPr marL="0" indent="0" eaLnBrk="1" hangingPunct="1">
              <a:lnSpc>
                <a:spcPct val="80000"/>
              </a:lnSpc>
              <a:buNone/>
            </a:pP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x-none" altLang="zh-CN" sz="2400" b="1" dirty="0">
                <a:latin typeface="Times New Roman" panose="02020603050405020304" pitchFamily="2" charset="0"/>
                <a:ea typeface="楷体_GB2312" panose="02010609030101010101" pitchFamily="1" charset="-122"/>
                <a:cs typeface="Times New Roman" panose="02020603050405020304" pitchFamily="2" charset="0"/>
              </a:rPr>
              <a:t>Value, User, Use, Instruction, BasicBlock, Function, Module</a:t>
            </a:r>
            <a:endParaRPr lang="x-none" altLang="zh-CN"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实验任务（可选）</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Footer Placeholder 2"/>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22530" name="Rectangle 2"/>
          <p:cNvSpPr/>
          <p:nvPr/>
        </p:nvSpPr>
        <p:spPr>
          <a:xfrm>
            <a:off x="0" y="0"/>
            <a:ext cx="10080625" cy="7559675"/>
          </a:xfrm>
          <a:prstGeom prst="rect">
            <a:avLst/>
          </a:prstGeom>
          <a:solidFill>
            <a:srgbClr val="000000"/>
          </a:solidFill>
          <a:ln w="9525" cap="flat" cmpd="sng">
            <a:solidFill>
              <a:srgbClr val="FFFFFF"/>
            </a:solidFill>
            <a:prstDash val="solid"/>
            <a:miter/>
            <a:headEnd type="none" w="med" len="med"/>
            <a:tailEnd type="none" w="med" len="med"/>
          </a:ln>
        </p:spPr>
        <p:txBody>
          <a:bodyPr wrap="none" lIns="90000" tIns="67932" rIns="90000" bIns="45000" anchor="ctr" anchorCtr="0"/>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600" dirty="0">
                <a:solidFill>
                  <a:srgbClr val="E6E6E6"/>
                </a:solidFill>
                <a:latin typeface="Arial" panose="020B0604020202020204" pitchFamily="34" charset="0"/>
                <a:ea typeface="宋体" panose="02010600030101010101" pitchFamily="2" charset="-122"/>
              </a:rPr>
              <a:t>THE END</a:t>
            </a:r>
            <a:endParaRPr lang="en-GB" altLang="en-US" sz="2600" dirty="0">
              <a:solidFill>
                <a:srgbClr val="E6E6E6"/>
              </a:solidFill>
              <a:latin typeface="Arial" panose="020B0604020202020204" pitchFamily="34" charset="0"/>
              <a:ea typeface="宋体" panose="02010600030101010101" pitchFamily="2" charset="-122"/>
            </a:endParaRPr>
          </a:p>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altLang="en-US" sz="2600" dirty="0">
              <a:solidFill>
                <a:srgbClr val="E6E6E6"/>
              </a:solidFill>
              <a:latin typeface="Arial" panose="020B0604020202020204" pitchFamily="34" charset="0"/>
              <a:ea typeface="宋体" panose="02010600030101010101" pitchFamily="2" charset="-122"/>
            </a:endParaRPr>
          </a:p>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600" dirty="0">
                <a:solidFill>
                  <a:srgbClr val="E6E6E6"/>
                </a:solidFill>
                <a:latin typeface="Arial" panose="020B0604020202020204" pitchFamily="34" charset="0"/>
                <a:ea typeface="宋体" panose="02010600030101010101" pitchFamily="2" charset="-122"/>
              </a:rPr>
              <a:t>QUESTIONS</a:t>
            </a:r>
            <a:endParaRPr lang="en-GB" altLang="en-US" sz="2600" dirty="0">
              <a:solidFill>
                <a:srgbClr val="E6E6E6"/>
              </a:solidFill>
              <a:latin typeface="Arial" panose="020B0604020202020204" pitchFamily="34" charset="0"/>
              <a:ea typeface="宋体" panose="02010600030101010101" pitchFamily="2" charset="-122"/>
            </a:endParaRPr>
          </a:p>
        </p:txBody>
      </p:sp>
      <p:sp>
        <p:nvSpPr>
          <p:cNvPr id="22531" name="Slide Number Placeholder 5"/>
          <p:cNvSpPr txBox="1">
            <a:spLocks noGrp="1"/>
          </p:cNvSpPr>
          <p:nvPr/>
        </p:nvSpPr>
        <p:spPr>
          <a:xfrm>
            <a:off x="7227888" y="6886575"/>
            <a:ext cx="2346325" cy="519113"/>
          </a:xfrm>
          <a:prstGeom prst="rect">
            <a:avLst/>
          </a:prstGeom>
          <a:noFill/>
          <a:ln w="9525">
            <a:noFill/>
          </a:ln>
        </p:spPr>
        <p:txBody>
          <a:bodyPr lIns="0" tIns="0" rIns="0" bIns="0" anchor="t" anchorCtr="0"/>
          <a:p>
            <a:pPr algn="r" hangingPunct="0">
              <a:lnSpc>
                <a:spcPct val="116000"/>
              </a:lnSpc>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22532" name="Date Placeholder 5"/>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在实验</a:t>
            </a:r>
            <a:r>
              <a:rPr lang="en-US" altLang="zh-CN" sz="2400" b="1" dirty="0">
                <a:latin typeface="楷体_GB2312" panose="02010609030101010101" pitchFamily="1" charset="-122"/>
                <a:ea typeface="楷体_GB2312" panose="02010609030101010101" pitchFamily="1" charset="-122"/>
                <a:sym typeface="+mn-ea"/>
              </a:rPr>
              <a:t>3</a:t>
            </a:r>
            <a:r>
              <a:rPr lang="zh-CN" altLang="en-US" sz="2400" b="1" dirty="0">
                <a:latin typeface="楷体_GB2312" panose="02010609030101010101" pitchFamily="1" charset="-122"/>
                <a:ea typeface="楷体_GB2312" panose="02010609030101010101" pitchFamily="1" charset="-122"/>
                <a:sym typeface="+mn-ea"/>
              </a:rPr>
              <a:t>及示例程序的</a:t>
            </a:r>
            <a:r>
              <a:rPr lang="zh-CN" altLang="en-US" sz="2400" b="1" dirty="0">
                <a:latin typeface="楷体_GB2312" panose="02010609030101010101" pitchFamily="1" charset="-122"/>
                <a:ea typeface="楷体_GB2312" panose="02010609030101010101" pitchFamily="1" charset="-122"/>
                <a:sym typeface="+mn-ea"/>
              </a:rPr>
              <a:t>基础上</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完成</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a:t>
            </a:r>
            <a:r>
              <a:rPr lang="en-US" altLang="zh-CN" sz="2400" b="1" dirty="0">
                <a:latin typeface="楷体_GB2312" panose="02010609030101010101" pitchFamily="1" charset="-122"/>
                <a:ea typeface="楷体_GB2312" panose="02010609030101010101" pitchFamily="1" charset="-122"/>
                <a:sym typeface="+mn-ea"/>
              </a:rPr>
              <a:t>   </a:t>
            </a:r>
            <a:r>
              <a:rPr lang="zh-CN" altLang="en-US" sz="2400" b="1" dirty="0">
                <a:latin typeface="楷体_GB2312" panose="02010609030101010101" pitchFamily="1" charset="-122"/>
                <a:ea typeface="楷体_GB2312" panose="02010609030101010101" pitchFamily="1" charset="-122"/>
                <a:sym typeface="+mn-ea"/>
              </a:rPr>
              <a:t>算术表达式、逻辑表达式</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a:t>
            </a:r>
            <a:r>
              <a:rPr lang="en-US" altLang="zh-CN" sz="2400" b="1" dirty="0">
                <a:latin typeface="楷体_GB2312" panose="02010609030101010101" pitchFamily="1" charset="-122"/>
                <a:ea typeface="楷体_GB2312" panose="02010609030101010101" pitchFamily="1" charset="-122"/>
                <a:sym typeface="+mn-ea"/>
              </a:rPr>
              <a:t>   </a:t>
            </a:r>
            <a:r>
              <a:rPr lang="zh-CN" altLang="en-US" sz="2400" b="1" dirty="0">
                <a:latin typeface="楷体_GB2312" panose="02010609030101010101" pitchFamily="1" charset="-122"/>
                <a:ea typeface="楷体_GB2312" panose="02010609030101010101" pitchFamily="1" charset="-122"/>
                <a:sym typeface="+mn-ea"/>
              </a:rPr>
              <a:t>赋值语句、条件语句、循环语句</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en-US" altLang="x-none"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对应的代码生成，函数命名分别为：</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gen</a:t>
            </a:r>
            <a:r>
              <a:rPr lang="en-US" altLang="x-none" sz="2400" b="1" dirty="0">
                <a:latin typeface="Times New Roman" panose="02020603050405020304" pitchFamily="2" charset="0"/>
                <a:ea typeface="楷体_GB2312" panose="02010609030101010101" pitchFamily="1" charset="-122"/>
                <a:cs typeface="Times New Roman" panose="02020603050405020304" pitchFamily="2" charset="0"/>
              </a:rPr>
              <a:t>A</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rithmeticExpr, genLogicExpr</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gen</a:t>
            </a:r>
            <a:r>
              <a:rPr 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Assign</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Stmt</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 genIfStmt, genWhileStmt</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rPr>
              <a:t>函数参数都为：</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past node,   char* result)</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         node</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为相关类型的结点，</a:t>
            </a:r>
            <a:endPar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endParaRPr>
          </a:p>
          <a:p>
            <a:pPr marL="0" indent="0" eaLnBrk="1" hangingPunct="1">
              <a:lnSpc>
                <a:spcPct val="80000"/>
              </a:lnSpc>
              <a:buNone/>
            </a:pP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 </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        </a:t>
            </a:r>
            <a:r>
              <a:rPr lang="x-none"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result </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为用来保存三地址代码</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/LLVM</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虚拟指令的存储空间</a:t>
            </a:r>
            <a:endParaRPr lang="en-US" altLang="zh-CN"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每行只放一条指令</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idx="4294967295"/>
          </p:nvPr>
        </p:nvSpPr>
        <p:spPr/>
        <p:txBody>
          <a:bodyPr wrap="square" lIns="0" tIns="0" rIns="0" bIns="0" anchor="ctr" anchorCtr="0"/>
          <a:p>
            <a:pPr eaLnBrk="1" hangingPunct="1"/>
            <a:r>
              <a:rPr lang="zh-CN" altLang="en-US"/>
              <a:t>实验安排要求</a:t>
            </a:r>
            <a:endParaRPr lang="zh-CN" altLang="en-US"/>
          </a:p>
        </p:txBody>
      </p:sp>
      <p:sp>
        <p:nvSpPr>
          <p:cNvPr id="9218" name="Rectangle 3"/>
          <p:cNvSpPr>
            <a:spLocks noGrp="1"/>
          </p:cNvSpPr>
          <p:nvPr>
            <p:ph type="body" idx="4294967295"/>
          </p:nvPr>
        </p:nvSpPr>
        <p:spPr>
          <a:xfrm>
            <a:off x="504825" y="1512888"/>
            <a:ext cx="9398000" cy="5911850"/>
          </a:xfrm>
        </p:spPr>
        <p:txBody>
          <a:bodyPr wrap="square" lIns="0" tIns="22680" rIns="0" bIns="0" anchor="t" anchorCtr="0"/>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提交方式 </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用自己</a:t>
            </a:r>
            <a:r>
              <a:rPr lang="en-US" altLang="zh-CN" sz="2800" b="1">
                <a:latin typeface="楷体_GB2312" panose="02010609030101010101" pitchFamily="1" charset="-122"/>
                <a:ea typeface="楷体_GB2312" panose="02010609030101010101" pitchFamily="1" charset="-122"/>
              </a:rPr>
              <a:t>QQ</a:t>
            </a:r>
            <a:r>
              <a:rPr lang="zh-CN" altLang="en-US" sz="2800" b="1">
                <a:latin typeface="楷体_GB2312" panose="02010609030101010101" pitchFamily="1" charset="-122"/>
                <a:ea typeface="楷体_GB2312" panose="02010609030101010101" pitchFamily="1" charset="-122"/>
              </a:rPr>
              <a:t>登录腾讯 微云 </a:t>
            </a:r>
            <a:r>
              <a:rPr lang="en-US" altLang="zh-CN" sz="2800" b="1">
                <a:latin typeface="楷体_GB2312" panose="02010609030101010101" pitchFamily="1" charset="-122"/>
                <a:ea typeface="楷体_GB2312" panose="02010609030101010101" pitchFamily="1" charset="-122"/>
              </a:rPr>
              <a:t>http://www.weiyun.com/</a:t>
            </a:r>
            <a:endParaRPr lang="en-US" altLang="zh-CN"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en-US" altLang="zh-CN" sz="2800" b="1">
                <a:latin typeface="楷体_GB2312" panose="02010609030101010101" pitchFamily="1" charset="-122"/>
                <a:ea typeface="楷体_GB2312" panose="02010609030101010101" pitchFamily="1" charset="-122"/>
              </a:rPr>
              <a:t>  </a:t>
            </a:r>
            <a:r>
              <a:rPr lang="zh-CN" altLang="en-US" sz="2800" b="1">
                <a:latin typeface="楷体_GB2312" panose="02010609030101010101" pitchFamily="1" charset="-122"/>
                <a:ea typeface="楷体_GB2312" panose="02010609030101010101" pitchFamily="1" charset="-122"/>
              </a:rPr>
              <a:t>之后以组长“</a:t>
            </a:r>
            <a:r>
              <a:rPr lang="zh-CN" altLang="en-US" sz="2800" b="1">
                <a:solidFill>
                  <a:srgbClr val="FF3300"/>
                </a:solidFill>
                <a:latin typeface="楷体_GB2312" panose="02010609030101010101" pitchFamily="1" charset="-122"/>
                <a:ea typeface="楷体_GB2312" panose="02010609030101010101" pitchFamily="1" charset="-122"/>
              </a:rPr>
              <a:t>学号</a:t>
            </a:r>
            <a:r>
              <a:rPr lang="en-US" altLang="zh-CN" sz="2800" b="1">
                <a:solidFill>
                  <a:srgbClr val="FF3300"/>
                </a:solidFill>
                <a:latin typeface="楷体_GB2312" panose="02010609030101010101" pitchFamily="1" charset="-122"/>
                <a:ea typeface="楷体_GB2312" panose="02010609030101010101" pitchFamily="1" charset="-122"/>
              </a:rPr>
              <a:t>_</a:t>
            </a:r>
            <a:r>
              <a:rPr lang="zh-CN" altLang="en-US" sz="2800" b="1">
                <a:solidFill>
                  <a:srgbClr val="FF3300"/>
                </a:solidFill>
                <a:latin typeface="楷体_GB2312" panose="02010609030101010101" pitchFamily="1" charset="-122"/>
                <a:ea typeface="楷体_GB2312" panose="02010609030101010101" pitchFamily="1" charset="-122"/>
              </a:rPr>
              <a:t>姓氏</a:t>
            </a:r>
            <a:r>
              <a:rPr lang="en-US" altLang="zh-CN" sz="2800" b="1">
                <a:solidFill>
                  <a:srgbClr val="FF3300"/>
                </a:solidFill>
                <a:latin typeface="楷体_GB2312" panose="02010609030101010101" pitchFamily="1" charset="-122"/>
                <a:ea typeface="楷体_GB2312" panose="02010609030101010101" pitchFamily="1" charset="-122"/>
              </a:rPr>
              <a:t>_</a:t>
            </a:r>
            <a:r>
              <a:rPr lang="zh-CN" altLang="en-US" sz="2800" b="1">
                <a:solidFill>
                  <a:srgbClr val="FF3300"/>
                </a:solidFill>
                <a:latin typeface="楷体_GB2312" panose="02010609030101010101" pitchFamily="1" charset="-122"/>
                <a:ea typeface="楷体_GB2312" panose="02010609030101010101" pitchFamily="1" charset="-122"/>
              </a:rPr>
              <a:t>实验</a:t>
            </a:r>
            <a:r>
              <a:rPr lang="en-US" altLang="zh-CN" sz="2800" b="1">
                <a:solidFill>
                  <a:srgbClr val="FF3300"/>
                </a:solidFill>
                <a:latin typeface="楷体_GB2312" panose="02010609030101010101" pitchFamily="1" charset="-122"/>
                <a:ea typeface="楷体_GB2312" panose="02010609030101010101" pitchFamily="1" charset="-122"/>
              </a:rPr>
              <a:t>2</a:t>
            </a:r>
            <a:r>
              <a:rPr lang="en-US" altLang="zh-CN" sz="2800" b="1">
                <a:latin typeface="楷体_GB2312" panose="02010609030101010101" pitchFamily="1" charset="-122"/>
                <a:ea typeface="楷体_GB2312" panose="02010609030101010101" pitchFamily="1" charset="-122"/>
              </a:rPr>
              <a:t>”</a:t>
            </a:r>
            <a:r>
              <a:rPr lang="zh-CN" altLang="en-US" sz="2800" b="1">
                <a:latin typeface="楷体_GB2312" panose="02010609030101010101" pitchFamily="1" charset="-122"/>
                <a:ea typeface="楷体_GB2312" panose="02010609030101010101" pitchFamily="1" charset="-122"/>
              </a:rPr>
              <a:t>的格式建立文件夹</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a:t>
            </a:r>
            <a:r>
              <a:rPr lang="en-US" altLang="zh-CN" sz="2800" b="1">
                <a:latin typeface="楷体_GB2312" panose="02010609030101010101" pitchFamily="1" charset="-122"/>
                <a:ea typeface="楷体_GB2312" panose="02010609030101010101" pitchFamily="1" charset="-122"/>
              </a:rPr>
              <a:t>(</a:t>
            </a:r>
            <a:r>
              <a:rPr lang="zh-CN" altLang="en-US" sz="2800" b="1">
                <a:latin typeface="楷体_GB2312" panose="02010609030101010101" pitchFamily="1" charset="-122"/>
                <a:ea typeface="楷体_GB2312" panose="02010609030101010101" pitchFamily="1" charset="-122"/>
              </a:rPr>
              <a:t>如 </a:t>
            </a:r>
            <a:r>
              <a:rPr lang="en-US" altLang="zh-CN" sz="2800" b="1">
                <a:latin typeface="楷体_GB2312" panose="02010609030101010101" pitchFamily="1" charset="-122"/>
                <a:ea typeface="楷体_GB2312" panose="02010609030101010101" pitchFamily="1" charset="-122"/>
              </a:rPr>
              <a:t>2013110101011_</a:t>
            </a:r>
            <a:r>
              <a:rPr lang="zh-CN" altLang="en-US" sz="2800" b="1">
                <a:latin typeface="楷体_GB2312" panose="02010609030101010101" pitchFamily="1" charset="-122"/>
                <a:ea typeface="楷体_GB2312" panose="02010609030101010101" pitchFamily="1" charset="-122"/>
              </a:rPr>
              <a:t>周</a:t>
            </a:r>
            <a:r>
              <a:rPr lang="en-US" altLang="zh-CN" sz="2800" b="1">
                <a:latin typeface="楷体_GB2312" panose="02010609030101010101" pitchFamily="1" charset="-122"/>
                <a:ea typeface="楷体_GB2312" panose="02010609030101010101" pitchFamily="1" charset="-122"/>
              </a:rPr>
              <a:t>_</a:t>
            </a:r>
            <a:r>
              <a:rPr lang="zh-CN" altLang="en-US" sz="2800" b="1">
                <a:latin typeface="楷体_GB2312" panose="02010609030101010101" pitchFamily="1" charset="-122"/>
                <a:ea typeface="楷体_GB2312" panose="02010609030101010101" pitchFamily="1" charset="-122"/>
              </a:rPr>
              <a:t>实验</a:t>
            </a:r>
            <a:r>
              <a:rPr lang="en-US" altLang="zh-CN" sz="2800" b="1">
                <a:latin typeface="楷体_GB2312" panose="02010609030101010101" pitchFamily="1" charset="-122"/>
                <a:ea typeface="楷体_GB2312" panose="02010609030101010101" pitchFamily="1" charset="-122"/>
              </a:rPr>
              <a:t>2</a:t>
            </a:r>
            <a:r>
              <a:rPr lang="zh-CN" altLang="en-US" sz="2800" b="1">
                <a:latin typeface="楷体_GB2312" panose="02010609030101010101" pitchFamily="1" charset="-122"/>
                <a:ea typeface="楷体_GB2312" panose="02010609030101010101" pitchFamily="1" charset="-122"/>
              </a:rPr>
              <a:t>）</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将所需的文件上传至该文件夹，之后分享该文件夹</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a:t>
            </a:r>
            <a:r>
              <a:rPr lang="zh-CN" altLang="en-US" sz="2800" b="1">
                <a:solidFill>
                  <a:srgbClr val="FF3300"/>
                </a:solidFill>
                <a:latin typeface="楷体_GB2312" panose="02010609030101010101" pitchFamily="1" charset="-122"/>
                <a:ea typeface="楷体_GB2312" panose="02010609030101010101" pitchFamily="1" charset="-122"/>
              </a:rPr>
              <a:t>切勿</a:t>
            </a:r>
            <a:r>
              <a:rPr lang="zh-CN" altLang="en-US" sz="2800" b="1">
                <a:latin typeface="楷体_GB2312" panose="02010609030101010101" pitchFamily="1" charset="-122"/>
                <a:ea typeface="楷体_GB2312" panose="02010609030101010101" pitchFamily="1" charset="-122"/>
              </a:rPr>
              <a:t>设置访问密码，否则</a:t>
            </a:r>
            <a:r>
              <a:rPr lang="zh-CN" altLang="en-US" sz="2800" b="1">
                <a:solidFill>
                  <a:srgbClr val="FF3300"/>
                </a:solidFill>
                <a:latin typeface="楷体_GB2312" panose="02010609030101010101" pitchFamily="1" charset="-122"/>
                <a:ea typeface="楷体_GB2312" panose="02010609030101010101" pitchFamily="1" charset="-122"/>
              </a:rPr>
              <a:t>视为未提交</a:t>
            </a:r>
            <a:endParaRPr lang="zh-CN" altLang="en-US" sz="2800" b="1">
              <a:solidFill>
                <a:srgbClr val="FF3300"/>
              </a:solidFill>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将分享链接发到 </a:t>
            </a:r>
            <a:r>
              <a:rPr lang="en-US" altLang="en-US" sz="2800" b="1">
                <a:solidFill>
                  <a:srgbClr val="FF0000"/>
                </a:solidFill>
                <a:latin typeface="楷体_GB2312" panose="02010609030101010101" pitchFamily="1" charset="-122"/>
              </a:rPr>
              <a:t>787802059</a:t>
            </a:r>
            <a:r>
              <a:rPr lang="en-US" altLang="zh-CN" sz="2800" b="1">
                <a:solidFill>
                  <a:srgbClr val="FF3300"/>
                </a:solidFill>
                <a:latin typeface="Times New Roman" panose="02020603050405020304" pitchFamily="2" charset="0"/>
              </a:rPr>
              <a:t>@</a:t>
            </a:r>
            <a:r>
              <a:rPr lang="en-US" altLang="en-US" sz="2800" b="1">
                <a:solidFill>
                  <a:srgbClr val="FF3300"/>
                </a:solidFill>
                <a:latin typeface="Times New Roman" panose="02020603050405020304" pitchFamily="2" charset="0"/>
              </a:rPr>
              <a:t>qq</a:t>
            </a:r>
            <a:r>
              <a:rPr lang="en-US" altLang="zh-CN" sz="2800" b="1">
                <a:solidFill>
                  <a:srgbClr val="FF3300"/>
                </a:solidFill>
                <a:latin typeface="Times New Roman" panose="02020603050405020304" pitchFamily="2" charset="0"/>
              </a:rPr>
              <a:t>.com </a:t>
            </a:r>
            <a:endParaRPr lang="en-US" altLang="zh-CN" sz="2800" b="1">
              <a:solidFill>
                <a:srgbClr val="FF3300"/>
              </a:solidFill>
              <a:latin typeface="Times New Roman" panose="02020603050405020304" pitchFamily="2" charset="0"/>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rPr>
              <a:t>  </a:t>
            </a:r>
            <a:r>
              <a:rPr lang="zh-CN" altLang="en-US" sz="2800" b="1">
                <a:solidFill>
                  <a:srgbClr val="FF3300"/>
                </a:solidFill>
                <a:latin typeface="Times New Roman" panose="02020603050405020304" pitchFamily="2" charset="0"/>
                <a:ea typeface="楷体_GB2312" panose="02010609030101010101" pitchFamily="1" charset="-122"/>
              </a:rPr>
              <a:t>邮件主题 “编译代码生成”</a:t>
            </a:r>
            <a:r>
              <a:rPr lang="en-US" altLang="zh-CN" sz="2800" b="1">
                <a:solidFill>
                  <a:srgbClr val="FF3300"/>
                </a:solidFill>
                <a:latin typeface="Times New Roman" panose="02020603050405020304" pitchFamily="2" charset="0"/>
                <a:ea typeface="楷体_GB2312" panose="02010609030101010101" pitchFamily="1" charset="-122"/>
              </a:rPr>
              <a:t>,</a:t>
            </a:r>
            <a:r>
              <a:rPr lang="en-US" altLang="zh-CN" sz="2800" b="1">
                <a:solidFill>
                  <a:schemeClr val="tx1"/>
                </a:solidFill>
                <a:latin typeface="楷体_GB2312" panose="02010609030101010101" pitchFamily="1" charset="-122"/>
                <a:ea typeface="楷体_GB2312" panose="02010609030101010101" pitchFamily="1" charset="-122"/>
              </a:rPr>
              <a:t> </a:t>
            </a:r>
            <a:r>
              <a:rPr lang="zh-CN" altLang="en-US" sz="2800" b="1">
                <a:solidFill>
                  <a:schemeClr val="tx1"/>
                </a:solidFill>
                <a:latin typeface="楷体_GB2312" panose="02010609030101010101" pitchFamily="1" charset="-122"/>
                <a:ea typeface="楷体_GB2312" panose="02010609030101010101" pitchFamily="1" charset="-122"/>
              </a:rPr>
              <a:t>发到其它邮箱</a:t>
            </a:r>
            <a:r>
              <a:rPr lang="zh-CN" altLang="en-US" sz="2800" b="1">
                <a:solidFill>
                  <a:srgbClr val="FF3300"/>
                </a:solidFill>
                <a:latin typeface="楷体_GB2312" panose="02010609030101010101" pitchFamily="1" charset="-122"/>
                <a:ea typeface="楷体_GB2312" panose="02010609030101010101" pitchFamily="1" charset="-122"/>
              </a:rPr>
              <a:t>视为未提交</a:t>
            </a:r>
            <a:endParaRPr lang="zh-CN" altLang="en-US" sz="2800" b="1">
              <a:solidFill>
                <a:srgbClr val="FF3300"/>
              </a:solidFill>
              <a:latin typeface="楷体_GB2312" panose="02010609030101010101" pitchFamily="1" charset="-122"/>
              <a:ea typeface="楷体_GB2312" panose="02010609030101010101" pitchFamily="1" charset="-122"/>
            </a:endParaRPr>
          </a:p>
        </p:txBody>
      </p:sp>
      <p:sp>
        <p:nvSpPr>
          <p:cNvPr id="921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922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922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idx="4294967295"/>
          </p:nvPr>
        </p:nvSpPr>
        <p:spPr/>
        <p:txBody>
          <a:bodyPr wrap="square" lIns="0" tIns="0" rIns="0" bIns="0" anchor="ctr" anchorCtr="0"/>
          <a:p>
            <a:pPr eaLnBrk="1" hangingPunct="1"/>
            <a:r>
              <a:rPr lang="zh-CN" altLang="en-US"/>
              <a:t>实验安排要求</a:t>
            </a:r>
            <a:endParaRPr lang="zh-CN" altLang="en-US"/>
          </a:p>
        </p:txBody>
      </p:sp>
      <p:sp>
        <p:nvSpPr>
          <p:cNvPr id="10242" name="Rectangle 3"/>
          <p:cNvSpPr>
            <a:spLocks noGrp="1"/>
          </p:cNvSpPr>
          <p:nvPr>
            <p:ph type="body" idx="4294967295"/>
          </p:nvPr>
        </p:nvSpPr>
        <p:spPr>
          <a:xfrm>
            <a:off x="504825" y="1512888"/>
            <a:ext cx="9398000" cy="5911850"/>
          </a:xfrm>
        </p:spPr>
        <p:txBody>
          <a:bodyPr wrap="square" lIns="0" tIns="22680" rIns="0" bIns="0" anchor="t" anchorCtr="0"/>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提交截止日期 </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北京时间 </a:t>
            </a:r>
            <a:r>
              <a:rPr lang="en-US" altLang="zh-CN" sz="2800" b="1">
                <a:solidFill>
                  <a:srgbClr val="FF3300"/>
                </a:solidFill>
                <a:latin typeface="楷体_GB2312" panose="02010609030101010101" pitchFamily="1" charset="-122"/>
                <a:ea typeface="楷体_GB2312" panose="02010609030101010101" pitchFamily="1" charset="-122"/>
              </a:rPr>
              <a:t>20</a:t>
            </a:r>
            <a:r>
              <a:rPr lang="en-US" altLang="en-US" sz="2800" b="1">
                <a:solidFill>
                  <a:srgbClr val="FF3300"/>
                </a:solidFill>
                <a:latin typeface="楷体_GB2312" panose="02010609030101010101" pitchFamily="1" charset="-122"/>
                <a:ea typeface="楷体_GB2312" panose="02010609030101010101" pitchFamily="1" charset="-122"/>
              </a:rPr>
              <a:t>23</a:t>
            </a:r>
            <a:r>
              <a:rPr lang="zh-CN" altLang="en-US" sz="2800" b="1">
                <a:solidFill>
                  <a:srgbClr val="FF3300"/>
                </a:solidFill>
                <a:latin typeface="楷体_GB2312" panose="02010609030101010101" pitchFamily="1" charset="-122"/>
                <a:ea typeface="楷体_GB2312" panose="02010609030101010101" pitchFamily="1" charset="-122"/>
              </a:rPr>
              <a:t>年</a:t>
            </a:r>
            <a:r>
              <a:rPr lang="en-US" altLang="zh-CN" sz="2800" b="1">
                <a:solidFill>
                  <a:srgbClr val="FF3300"/>
                </a:solidFill>
                <a:latin typeface="楷体_GB2312" panose="02010609030101010101" pitchFamily="1" charset="-122"/>
                <a:ea typeface="楷体_GB2312" panose="02010609030101010101" pitchFamily="1" charset="-122"/>
              </a:rPr>
              <a:t>01</a:t>
            </a:r>
            <a:r>
              <a:rPr lang="zh-CN" altLang="en-US" sz="2800" b="1">
                <a:solidFill>
                  <a:srgbClr val="FF3300"/>
                </a:solidFill>
                <a:latin typeface="楷体_GB2312" panose="02010609030101010101" pitchFamily="1" charset="-122"/>
                <a:ea typeface="楷体_GB2312" panose="02010609030101010101" pitchFamily="1" charset="-122"/>
              </a:rPr>
              <a:t>月</a:t>
            </a:r>
            <a:r>
              <a:rPr lang="en-US" altLang="en-US" sz="2800" b="1">
                <a:solidFill>
                  <a:srgbClr val="FF3300"/>
                </a:solidFill>
                <a:latin typeface="楷体_GB2312" panose="02010609030101010101" pitchFamily="1" charset="-122"/>
                <a:ea typeface="楷体_GB2312" panose="02010609030101010101" pitchFamily="1" charset="-122"/>
              </a:rPr>
              <a:t>0</a:t>
            </a:r>
            <a:r>
              <a:rPr lang="en-US" altLang="zh-CN" sz="2800" b="1">
                <a:solidFill>
                  <a:srgbClr val="FF3300"/>
                </a:solidFill>
                <a:latin typeface="楷体_GB2312" panose="02010609030101010101" pitchFamily="1" charset="-122"/>
                <a:ea typeface="楷体_GB2312" panose="02010609030101010101" pitchFamily="1" charset="-122"/>
              </a:rPr>
              <a:t>2</a:t>
            </a:r>
            <a:r>
              <a:rPr lang="zh-CN" altLang="en-US" sz="2800" b="1">
                <a:solidFill>
                  <a:srgbClr val="FF3300"/>
                </a:solidFill>
                <a:latin typeface="楷体_GB2312" panose="02010609030101010101" pitchFamily="1" charset="-122"/>
                <a:ea typeface="楷体_GB2312" panose="02010609030101010101" pitchFamily="1" charset="-122"/>
              </a:rPr>
              <a:t>日</a:t>
            </a:r>
            <a:r>
              <a:rPr lang="en-US" altLang="zh-CN" sz="2800" b="1">
                <a:latin typeface="楷体_GB2312" panose="02010609030101010101" pitchFamily="1" charset="-122"/>
                <a:ea typeface="楷体_GB2312" panose="02010609030101010101" pitchFamily="1" charset="-122"/>
              </a:rPr>
              <a:t>23:59:59</a:t>
            </a:r>
            <a:r>
              <a:rPr lang="zh-CN" altLang="en-US" sz="2800" b="1">
                <a:latin typeface="楷体_GB2312" panose="02010609030101010101" pitchFamily="1" charset="-122"/>
                <a:ea typeface="楷体_GB2312" panose="02010609030101010101" pitchFamily="1" charset="-122"/>
              </a:rPr>
              <a:t>（周六）</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此时间之后 </a:t>
            </a:r>
            <a:r>
              <a:rPr lang="zh-CN" altLang="en-US" sz="2800" b="1">
                <a:solidFill>
                  <a:schemeClr val="tx1"/>
                </a:solidFill>
                <a:latin typeface="楷体_GB2312" panose="02010609030101010101" pitchFamily="1" charset="-122"/>
                <a:ea typeface="楷体_GB2312" panose="02010609030101010101" pitchFamily="1" charset="-122"/>
              </a:rPr>
              <a:t>再发分享链接 </a:t>
            </a:r>
            <a:r>
              <a:rPr lang="zh-CN" altLang="en-US" sz="2800" b="1">
                <a:latin typeface="楷体_GB2312" panose="02010609030101010101" pitchFamily="1" charset="-122"/>
                <a:ea typeface="楷体_GB2312" panose="02010609030101010101" pitchFamily="1" charset="-122"/>
              </a:rPr>
              <a:t>或 更改文件夹内容 </a:t>
            </a:r>
            <a:r>
              <a:rPr lang="zh-CN" altLang="en-US" sz="2800" b="1">
                <a:solidFill>
                  <a:srgbClr val="FF3300"/>
                </a:solidFill>
                <a:latin typeface="楷体_GB2312" panose="02010609030101010101" pitchFamily="1" charset="-122"/>
                <a:ea typeface="楷体_GB2312" panose="02010609030101010101" pitchFamily="1" charset="-122"/>
              </a:rPr>
              <a:t>将无效</a:t>
            </a:r>
            <a:endParaRPr lang="zh-CN" altLang="en-US" sz="2800" b="1">
              <a:solidFill>
                <a:srgbClr val="FF3300"/>
              </a:solidFill>
              <a:latin typeface="楷体_GB2312" panose="02010609030101010101" pitchFamily="1" charset="-122"/>
              <a:ea typeface="楷体_GB2312" panose="02010609030101010101" pitchFamily="1" charset="-122"/>
            </a:endParaRPr>
          </a:p>
          <a:p>
            <a:pPr marL="0" indent="0" eaLnBrk="1" hangingPunct="1">
              <a:lnSpc>
                <a:spcPct val="115000"/>
              </a:lnSpc>
              <a:buNone/>
            </a:pPr>
            <a:endParaRPr lang="zh-CN" altLang="en-US" sz="2800" b="1">
              <a:solidFill>
                <a:srgbClr val="FF3300"/>
              </a:solidFill>
              <a:latin typeface="楷体_GB2312" panose="02010609030101010101" pitchFamily="1" charset="-122"/>
              <a:ea typeface="楷体_GB2312" panose="02010609030101010101" pitchFamily="1" charset="-122"/>
            </a:endParaRPr>
          </a:p>
          <a:p>
            <a:pPr marL="0" indent="0" eaLnBrk="1" hangingPunct="1">
              <a:lnSpc>
                <a:spcPct val="115000"/>
              </a:lnSpc>
              <a:buNone/>
            </a:pPr>
            <a:endParaRPr lang="zh-CN" altLang="en-US"/>
          </a:p>
        </p:txBody>
      </p:sp>
      <p:sp>
        <p:nvSpPr>
          <p:cNvPr id="10243"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0244"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0245"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614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614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614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graphicFrame>
        <p:nvGraphicFramePr>
          <p:cNvPr id="6149" name="表格 6148"/>
          <p:cNvGraphicFramePr/>
          <p:nvPr/>
        </p:nvGraphicFramePr>
        <p:xfrm>
          <a:off x="565150" y="1439863"/>
          <a:ext cx="8950325" cy="4602163"/>
        </p:xfrm>
        <a:graphic>
          <a:graphicData uri="http://schemas.openxmlformats.org/drawingml/2006/table">
            <a:tbl>
              <a:tblPr/>
              <a:tblGrid>
                <a:gridCol w="2984500"/>
                <a:gridCol w="2438400"/>
                <a:gridCol w="3527425"/>
              </a:tblGrid>
              <a:tr h="771525">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b="1" dirty="0">
                          <a:solidFill>
                            <a:schemeClr val="tx1"/>
                          </a:solidFill>
                          <a:latin typeface="Arial" panose="020B0604020202020204" pitchFamily="34" charset="0"/>
                          <a:cs typeface="方正书宋_GBK" charset="0"/>
                        </a:rPr>
                        <a:t>程序</a:t>
                      </a:r>
                      <a:r>
                        <a:rPr lang="en-US" altLang="zh-CN" sz="2800" b="1" dirty="0">
                          <a:solidFill>
                            <a:schemeClr val="tx1"/>
                          </a:solidFill>
                          <a:latin typeface="Arial" panose="020B0604020202020204" pitchFamily="34" charset="0"/>
                          <a:cs typeface="方正书宋_GBK" charset="0"/>
                        </a:rPr>
                        <a:t>                 </a:t>
                      </a:r>
                      <a:endParaRPr lang="en-US" altLang="zh-CN" sz="2800" b="1" dirty="0">
                        <a:solidFill>
                          <a:schemeClr val="tx1"/>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b="1">
                          <a:solidFill>
                            <a:schemeClr val="tx1"/>
                          </a:solidFill>
                          <a:latin typeface="Arial" panose="020B0604020202020204" pitchFamily="34" charset="0"/>
                          <a:cs typeface="方正书宋_GBK" charset="0"/>
                        </a:rPr>
                        <a:t>中间代码表示</a:t>
                      </a:r>
                      <a:endParaRPr lang="zh-CN" altLang="en-US" sz="2800" b="1">
                        <a:solidFill>
                          <a:schemeClr val="tx1"/>
                        </a:solidFill>
                        <a:latin typeface="Arial" panose="020B0604020202020204" pitchFamily="34"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x-none" sz="2800" b="1">
                          <a:solidFill>
                            <a:schemeClr val="tx1"/>
                          </a:solidFill>
                          <a:latin typeface="Arial" panose="020B0604020202020204" pitchFamily="34" charset="0"/>
                          <a:cs typeface="方正书宋_GBK" charset="0"/>
                        </a:rPr>
                        <a:t>数据结构</a:t>
                      </a:r>
                      <a:endParaRPr lang="zh-CN" altLang="x-none" sz="2800" b="1">
                        <a:solidFill>
                          <a:schemeClr val="tx1"/>
                        </a:solidFill>
                        <a:latin typeface="Arial" panose="020B0604020202020204" pitchFamily="34"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r>
              <a:tr h="1068388">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源文件（多个）</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en-US" altLang="zh-CN" sz="2800">
                          <a:solidFill>
                            <a:srgbClr val="000000"/>
                          </a:solidFill>
                          <a:latin typeface="Times New Roman" panose="02020603050405020304" pitchFamily="2" charset="0"/>
                        </a:rPr>
                        <a:t>M</a:t>
                      </a:r>
                      <a:r>
                        <a:rPr lang="zh-CN" altLang="zh-CN" sz="2800">
                          <a:solidFill>
                            <a:srgbClr val="000000"/>
                          </a:solidFill>
                          <a:latin typeface="Times New Roman" panose="02020603050405020304" pitchFamily="2" charset="0"/>
                          <a:cs typeface="方正书宋_GBK" charset="0"/>
                        </a:rPr>
                        <a:t>odule</a:t>
                      </a:r>
                      <a:endParaRPr lang="en-US" altLang="zh-CN" sz="2800">
                        <a:solidFill>
                          <a:srgbClr val="000000"/>
                        </a:solidFill>
                        <a:latin typeface="Times New Roman" panose="02020603050405020304" pitchFamily="2"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rPr>
                        <a:t>list of Functions + Global Variables</a:t>
                      </a:r>
                      <a:endParaRPr lang="zh-CN" altLang="en-US" sz="2800">
                        <a:solidFill>
                          <a:srgbClr val="000000"/>
                        </a:solidFill>
                        <a:latin typeface="Times New Roman" panose="02020603050405020304" pitchFamily="2"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r>
              <a:tr h="1033462">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函数</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Function</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list of BasicBlocks + Arguments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r>
              <a:tr h="844550">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基本块</a:t>
                      </a:r>
                      <a:r>
                        <a:rPr lang="en-US" altLang="zh-CN" sz="2800" dirty="0">
                          <a:solidFill>
                            <a:srgbClr val="000000"/>
                          </a:solidFill>
                          <a:latin typeface="Arial" panose="020B0604020202020204" pitchFamily="34" charset="0"/>
                          <a:cs typeface="方正书宋_GBK" charset="0"/>
                        </a:rPr>
                        <a:t>/</a:t>
                      </a:r>
                      <a:r>
                        <a:rPr lang="zh-CN" altLang="en-US" sz="2800" dirty="0">
                          <a:solidFill>
                            <a:srgbClr val="000000"/>
                          </a:solidFill>
                          <a:latin typeface="Arial" panose="020B0604020202020204" pitchFamily="34" charset="0"/>
                          <a:cs typeface="方正书宋_GBK" charset="0"/>
                        </a:rPr>
                        <a:t>复合语句</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BasicBlocks </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list of Instructions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r>
              <a:tr h="884238">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语句</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Instruction</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Opcode + Operands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7170"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7171"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7172"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7174" name="文本框 3"/>
          <p:cNvSpPr txBox="1"/>
          <p:nvPr/>
        </p:nvSpPr>
        <p:spPr>
          <a:xfrm>
            <a:off x="900113" y="1758950"/>
            <a:ext cx="7027862" cy="2398713"/>
          </a:xfrm>
          <a:prstGeom prst="rect">
            <a:avLst/>
          </a:prstGeom>
          <a:noFill/>
          <a:ln w="9525">
            <a:noFill/>
          </a:ln>
        </p:spPr>
        <p:txBody>
          <a:bodyPr wrap="square" anchor="t" anchorCtr="0">
            <a:spAutoFit/>
          </a:bodyPr>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Module &amp;M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for (auto iter = M.begin(); iter != M.end(); ++iter){</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Function &amp;</a:t>
            </a:r>
            <a:r>
              <a:rPr lang="zh-CN" altLang="zh-CN" sz="2000" b="1" dirty="0">
                <a:solidFill>
                  <a:schemeClr val="tx1"/>
                </a:solidFill>
                <a:latin typeface="宋体" panose="02010600030101010101" pitchFamily="2" charset="-122"/>
                <a:ea typeface="宋体" panose="02010600030101010101" pitchFamily="2" charset="-122"/>
              </a:rPr>
              <a:t>func</a:t>
            </a:r>
            <a:r>
              <a:rPr lang="zh-CN" altLang="en-US" sz="2000" b="1" dirty="0">
                <a:solidFill>
                  <a:schemeClr val="tx1"/>
                </a:solidFill>
                <a:latin typeface="宋体" panose="02010600030101010101" pitchFamily="2" charset="-122"/>
                <a:ea typeface="宋体" panose="02010600030101010101" pitchFamily="2" charset="-122"/>
              </a:rPr>
              <a:t> = *iter;</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 对函数的处理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7175" name="文本框 4"/>
          <p:cNvSpPr txBox="1"/>
          <p:nvPr/>
        </p:nvSpPr>
        <p:spPr>
          <a:xfrm>
            <a:off x="900113" y="4362450"/>
            <a:ext cx="8647112" cy="2400300"/>
          </a:xfrm>
          <a:prstGeom prst="rect">
            <a:avLst/>
          </a:prstGeom>
          <a:noFill/>
          <a:ln w="9525">
            <a:noFill/>
          </a:ln>
        </p:spPr>
        <p:txBody>
          <a:bodyPr wrap="square" anchor="t" anchorCtr="0">
            <a:spAutoFit/>
          </a:bodyPr>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Module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Module</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M;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Function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get_functions(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对函数的处理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8194"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8195"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8196"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8198" name="文本框 3"/>
          <p:cNvSpPr txBox="1"/>
          <p:nvPr/>
        </p:nvSpPr>
        <p:spPr>
          <a:xfrm>
            <a:off x="900113" y="1758950"/>
            <a:ext cx="8202612" cy="2398713"/>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get_blocks(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对基本块的处理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8199" name="文本框 4"/>
          <p:cNvSpPr txBox="1"/>
          <p:nvPr/>
        </p:nvSpPr>
        <p:spPr>
          <a:xfrm>
            <a:off x="900113" y="4362450"/>
            <a:ext cx="8647112" cy="2400300"/>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Module</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Instruction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get_instructions(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对指令（三地址代码</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/LLVM</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指令等）的处理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9218"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9219"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9220"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9222" name="文本框 3"/>
          <p:cNvSpPr txBox="1"/>
          <p:nvPr/>
        </p:nvSpPr>
        <p:spPr>
          <a:xfrm>
            <a:off x="900113" y="1758950"/>
            <a:ext cx="8202612" cy="2398713"/>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Instruction</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I</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get_operands(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对指令操作数的访问</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8046</Words>
  <Application>WPS 演示</Application>
  <PresentationFormat>Custom</PresentationFormat>
  <Paragraphs>491</Paragraphs>
  <Slides>24</Slides>
  <Notes>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24</vt:i4>
      </vt:variant>
    </vt:vector>
  </HeadingPairs>
  <TitlesOfParts>
    <vt:vector size="43" baseType="lpstr">
      <vt:lpstr>Arial</vt:lpstr>
      <vt:lpstr>宋体</vt:lpstr>
      <vt:lpstr>Wingdings</vt:lpstr>
      <vt:lpstr>Times New Roman</vt:lpstr>
      <vt:lpstr>Droid Sans Fallback</vt:lpstr>
      <vt:lpstr>Comic Sans MS</vt:lpstr>
      <vt:lpstr>DejaVu Sans</vt:lpstr>
      <vt:lpstr>微软雅黑</vt:lpstr>
      <vt:lpstr>楷体_GB2312</vt:lpstr>
      <vt:lpstr>方正书宋_GBK</vt:lpstr>
      <vt:lpstr>新宋体</vt:lpstr>
      <vt:lpstr>方正书宋_GBK</vt:lpstr>
      <vt:lpstr>Wingdings</vt:lpstr>
      <vt:lpstr>Arial Unicode MS</vt:lpstr>
      <vt:lpstr>Calibri</vt:lpstr>
      <vt:lpstr>Office Theme</vt:lpstr>
      <vt:lpstr>1_Office Theme</vt:lpstr>
      <vt:lpstr>2_Office Theme</vt:lpstr>
      <vt:lpstr>3_Office Theme</vt:lpstr>
      <vt:lpstr>编译技术实验 代码生成</vt:lpstr>
      <vt:lpstr>实验任务</vt:lpstr>
      <vt:lpstr>实验任务</vt:lpstr>
      <vt:lpstr>实验安排要求</vt:lpstr>
      <vt:lpstr>实验安排要求</vt:lpstr>
      <vt:lpstr>代码的中间表示</vt:lpstr>
      <vt:lpstr>代码的中间表示</vt:lpstr>
      <vt:lpstr>代码的中间表示</vt:lpstr>
      <vt:lpstr>代码的中间表示</vt:lpstr>
      <vt:lpstr>LLVM User-Use-Value Relationship</vt:lpstr>
      <vt:lpstr>LLVM Value</vt:lpstr>
      <vt:lpstr>LLVM Value</vt:lpstr>
      <vt:lpstr>LLVM Value</vt:lpstr>
      <vt:lpstr>LLVM Value</vt:lpstr>
      <vt:lpstr>LLVM User-Use-Value Relationship</vt:lpstr>
      <vt:lpstr>def-use &amp; use-def chains</vt:lpstr>
      <vt:lpstr>def-use &amp; use-def chains</vt:lpstr>
      <vt:lpstr>基本操作</vt:lpstr>
      <vt:lpstr>基本操作</vt:lpstr>
      <vt:lpstr>基本操作</vt:lpstr>
      <vt:lpstr>替换删除操作</vt:lpstr>
      <vt:lpstr>替换删除操作</vt:lpstr>
      <vt:lpstr>实验任务（可选）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Rounded Rectangles Template</dc:title>
  <dc:creator>erqiang </dc:creator>
  <dc:subject>Template</dc:subject>
  <cp:lastModifiedBy>erqiang</cp:lastModifiedBy>
  <cp:revision>378</cp:revision>
  <dcterms:created xsi:type="dcterms:W3CDTF">2022-12-02T00:25:47Z</dcterms:created>
  <dcterms:modified xsi:type="dcterms:W3CDTF">2022-12-02T00:25:47Z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