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02" r:id="rId4"/>
    <p:sldId id="405" r:id="rId6"/>
    <p:sldId id="499" r:id="rId7"/>
    <p:sldId id="500" r:id="rId8"/>
    <p:sldId id="501" r:id="rId9"/>
    <p:sldId id="502" r:id="rId10"/>
    <p:sldId id="477" r:id="rId11"/>
    <p:sldId id="503" r:id="rId12"/>
    <p:sldId id="504" r:id="rId13"/>
    <p:sldId id="32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02"/>
            <p14:sldId id="405"/>
            <p14:sldId id="499"/>
            <p14:sldId id="500"/>
            <p14:sldId id="501"/>
            <p14:sldId id="502"/>
            <p14:sldId id="477"/>
            <p14:sldId id="503"/>
            <p14:sldId id="504"/>
            <p14:sldId id="3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F57"/>
    <a:srgbClr val="FFD7BD"/>
    <a:srgbClr val="FFC715"/>
    <a:srgbClr val="FFFFFF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82138" autoAdjust="0"/>
  </p:normalViewPr>
  <p:slideViewPr>
    <p:cSldViewPr snapToGrid="0">
      <p:cViewPr varScale="1">
        <p:scale>
          <a:sx n="114" d="100"/>
          <a:sy n="114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1941729" y="5080537"/>
            <a:ext cx="7381240" cy="1162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时间：</a:t>
            </a:r>
            <a:r>
              <a:rPr lang="en-US" altLang="zh-CN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2024/12/22</a:t>
            </a:r>
            <a:endParaRPr lang="en-US" altLang="zh-CN" sz="2800" kern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800" kern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537845" y="739775"/>
            <a:ext cx="10587990" cy="21215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Self-Alignment for Factuality Mitigating Hallucinations in LLMs via Self-Evaluation</a:t>
            </a:r>
            <a:endParaRPr lang="en-US" altLang="zh-CN" sz="4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8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8820" y="2418715"/>
            <a:ext cx="275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2024 ACL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  <a:endParaRPr lang="en-US" altLang="zh-C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研究背景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950" y="1066165"/>
            <a:ext cx="1006475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一种幻觉：大模型在生成内容时，往往持有相关知识（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know</a:t>
            </a:r>
            <a:r>
              <a:rPr 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），但是有时会出现传达错误信息的情况（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tell</a:t>
            </a:r>
            <a:r>
              <a:rPr 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715" y="2191385"/>
            <a:ext cx="4429125" cy="3714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7135" y="1969770"/>
            <a:ext cx="4568190" cy="3025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goal</a:t>
            </a:r>
            <a:r>
              <a:rPr lang="zh-CN" altLang="en-US"/>
              <a:t>：确保模型在拥有足够知识的时候能够可靠地传达准确的信息，而不是广泛地增强模型的事实性。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observation</a:t>
            </a:r>
            <a:r>
              <a:rPr lang="zh-CN" altLang="en-US"/>
              <a:t>：模型在评估回答内容具有潜力并且更加容易。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method</a:t>
            </a:r>
            <a:r>
              <a:rPr lang="zh-CN" altLang="en-US"/>
              <a:t>：提出一种自我验证</a:t>
            </a:r>
            <a:r>
              <a:rPr lang="en-US" altLang="zh-CN"/>
              <a:t>(self-evaluation)</a:t>
            </a:r>
            <a:r>
              <a:rPr lang="zh-CN" altLang="en-US"/>
              <a:t>、自我对齐</a:t>
            </a:r>
            <a:r>
              <a:rPr lang="en-US" altLang="zh-CN"/>
              <a:t>(self-alignment)</a:t>
            </a:r>
            <a:r>
              <a:rPr lang="zh-CN" altLang="en-US"/>
              <a:t>的方法，减轻模型的幻觉，提高模型生成内容的事实性。</a:t>
            </a:r>
            <a:endParaRPr lang="zh-CN" altLang="en-US"/>
          </a:p>
        </p:txBody>
      </p:sp>
    </p:spTree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研究方法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1163955"/>
            <a:ext cx="8305800" cy="501967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研究方法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4000" y="33686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SELF-EVAL-P(TRUE) prompting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3833495"/>
            <a:ext cx="4238625" cy="20669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5815" y="2135505"/>
            <a:ext cx="1320800" cy="5518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question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97075"/>
            <a:ext cx="821720" cy="813600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 flipV="1">
            <a:off x="2126615" y="2404110"/>
            <a:ext cx="997585" cy="7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矩形 10"/>
          <p:cNvSpPr/>
          <p:nvPr/>
        </p:nvSpPr>
        <p:spPr>
          <a:xfrm>
            <a:off x="4855845" y="1445260"/>
            <a:ext cx="1311910" cy="446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automic claim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5845" y="2173605"/>
            <a:ext cx="1311910" cy="446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automic claim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5845" y="2825750"/>
            <a:ext cx="1311910" cy="446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automic claim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14" name="直接箭头连接符 13"/>
          <p:cNvCxnSpPr>
            <a:stCxn id="9" idx="3"/>
            <a:endCxn id="12" idx="1"/>
          </p:cNvCxnSpPr>
          <p:nvPr/>
        </p:nvCxnSpPr>
        <p:spPr>
          <a:xfrm flipV="1">
            <a:off x="3945890" y="2397125"/>
            <a:ext cx="909955" cy="6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直接箭头连接符 14"/>
          <p:cNvCxnSpPr>
            <a:stCxn id="9" idx="3"/>
            <a:endCxn id="11" idx="1"/>
          </p:cNvCxnSpPr>
          <p:nvPr/>
        </p:nvCxnSpPr>
        <p:spPr>
          <a:xfrm flipV="1">
            <a:off x="3945890" y="1668780"/>
            <a:ext cx="909955" cy="735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箭头连接符 15"/>
          <p:cNvCxnSpPr>
            <a:stCxn id="9" idx="3"/>
            <a:endCxn id="13" idx="1"/>
          </p:cNvCxnSpPr>
          <p:nvPr/>
        </p:nvCxnSpPr>
        <p:spPr>
          <a:xfrm>
            <a:off x="3945890" y="2404110"/>
            <a:ext cx="909955" cy="645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630" y="1993265"/>
            <a:ext cx="821720" cy="813600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11" idx="3"/>
            <a:endCxn id="17" idx="1"/>
          </p:cNvCxnSpPr>
          <p:nvPr/>
        </p:nvCxnSpPr>
        <p:spPr>
          <a:xfrm>
            <a:off x="6167755" y="1668780"/>
            <a:ext cx="777875" cy="731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直接箭头连接符 18"/>
          <p:cNvCxnSpPr>
            <a:stCxn id="12" idx="3"/>
            <a:endCxn id="17" idx="1"/>
          </p:cNvCxnSpPr>
          <p:nvPr/>
        </p:nvCxnSpPr>
        <p:spPr>
          <a:xfrm>
            <a:off x="6167755" y="2397125"/>
            <a:ext cx="777875" cy="3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0" name="直接箭头连接符 19"/>
          <p:cNvCxnSpPr>
            <a:stCxn id="13" idx="3"/>
            <a:endCxn id="17" idx="1"/>
          </p:cNvCxnSpPr>
          <p:nvPr/>
        </p:nvCxnSpPr>
        <p:spPr>
          <a:xfrm flipV="1">
            <a:off x="6167755" y="2400300"/>
            <a:ext cx="777875" cy="6489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1" name="矩形 20"/>
          <p:cNvSpPr/>
          <p:nvPr/>
        </p:nvSpPr>
        <p:spPr>
          <a:xfrm>
            <a:off x="8578215" y="1445260"/>
            <a:ext cx="1311910" cy="446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automic question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78215" y="2164080"/>
            <a:ext cx="1311910" cy="446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automic question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78215" y="2825750"/>
            <a:ext cx="1311910" cy="446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automic question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24" name="直接箭头连接符 23"/>
          <p:cNvCxnSpPr>
            <a:stCxn id="17" idx="3"/>
            <a:endCxn id="21" idx="1"/>
          </p:cNvCxnSpPr>
          <p:nvPr/>
        </p:nvCxnSpPr>
        <p:spPr>
          <a:xfrm flipV="1">
            <a:off x="7767320" y="1668780"/>
            <a:ext cx="810895" cy="731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7" name="直接箭头连接符 26"/>
          <p:cNvCxnSpPr>
            <a:endCxn id="23" idx="1"/>
          </p:cNvCxnSpPr>
          <p:nvPr/>
        </p:nvCxnSpPr>
        <p:spPr>
          <a:xfrm>
            <a:off x="7771765" y="2396490"/>
            <a:ext cx="806450" cy="652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8" name="直接箭头连接符 27"/>
          <p:cNvCxnSpPr/>
          <p:nvPr/>
        </p:nvCxnSpPr>
        <p:spPr>
          <a:xfrm>
            <a:off x="7762240" y="2386330"/>
            <a:ext cx="823595" cy="1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9" name="文本框 28"/>
          <p:cNvSpPr txBox="1"/>
          <p:nvPr/>
        </p:nvSpPr>
        <p:spPr>
          <a:xfrm>
            <a:off x="6167755" y="4547870"/>
            <a:ext cx="501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P(True)</a:t>
            </a:r>
            <a:r>
              <a:rPr lang="zh-CN" altLang="en-US"/>
              <a:t>：</a:t>
            </a:r>
            <a:r>
              <a:rPr lang="en-US" altLang="zh-CN"/>
              <a:t>LLM</a:t>
            </a:r>
            <a:r>
              <a:rPr lang="zh-CN" altLang="en-US"/>
              <a:t>认为生成答案有效的程度（概率）。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60400" y="1173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二阶段</a:t>
            </a:r>
            <a:endParaRPr lang="zh-CN" altLang="en-US" b="1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研究方法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0400" y="1173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三阶段</a:t>
            </a:r>
            <a:endParaRPr lang="zh-CN" altLang="en-US" b="1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0400" y="3597275"/>
            <a:ext cx="50171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top-α rank</a:t>
            </a:r>
            <a:endParaRPr lang="en-US" altLang="zh-CN"/>
          </a:p>
          <a:p>
            <a:r>
              <a:rPr lang="en-US" altLang="zh-CN"/>
              <a:t>x</a:t>
            </a:r>
            <a:r>
              <a:rPr lang="zh-CN" altLang="en-US"/>
              <a:t>：</a:t>
            </a:r>
            <a:r>
              <a:rPr lang="en-US" altLang="zh-CN"/>
              <a:t>prompt/question</a:t>
            </a:r>
            <a:endParaRPr lang="zh-CN" altLang="en-US"/>
          </a:p>
          <a:p>
            <a:r>
              <a:rPr lang="en-US" altLang="zh-CN"/>
              <a:t>preferred response</a:t>
            </a:r>
            <a:r>
              <a:rPr lang="zh-CN" altLang="en-US"/>
              <a:t>：</a:t>
            </a:r>
            <a:r>
              <a:rPr lang="en-US" altLang="zh-CN"/>
              <a:t>y</a:t>
            </a:r>
            <a:r>
              <a:rPr lang="en-US" altLang="zh-CN" baseline="-25000"/>
              <a:t>w</a:t>
            </a:r>
            <a:endParaRPr lang="en-US" altLang="zh-CN"/>
          </a:p>
          <a:p>
            <a:r>
              <a:rPr lang="en-US" altLang="zh-CN"/>
              <a:t>dis-preferred </a:t>
            </a:r>
            <a:r>
              <a:rPr lang="en-US" altLang="zh-CN">
                <a:sym typeface="+mn-ea"/>
              </a:rPr>
              <a:t>response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y</a:t>
            </a:r>
            <a:r>
              <a:rPr lang="en-US" altLang="zh-CN" baseline="-25000">
                <a:sym typeface="+mn-ea"/>
              </a:rPr>
              <a:t>l</a:t>
            </a:r>
            <a:endParaRPr lang="en-US" altLang="zh-CN" baseline="-25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>
                <a:sym typeface="+mn-ea"/>
              </a:rPr>
              <a:t>dataset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D = {(x, y</a:t>
            </a:r>
            <a:r>
              <a:rPr lang="en-US" altLang="zh-CN" baseline="-25000">
                <a:sym typeface="+mn-ea"/>
              </a:rPr>
              <a:t>w</a:t>
            </a:r>
            <a:r>
              <a:rPr lang="en-US" altLang="zh-CN">
                <a:sym typeface="+mn-ea"/>
              </a:rPr>
              <a:t>, y</a:t>
            </a:r>
            <a:r>
              <a:rPr lang="en-US" altLang="zh-CN" baseline="-25000">
                <a:sym typeface="+mn-ea"/>
              </a:rPr>
              <a:t>l</a:t>
            </a:r>
            <a:r>
              <a:rPr lang="en-US" altLang="zh-CN">
                <a:sym typeface="+mn-ea"/>
              </a:rPr>
              <a:t>)}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85" y="3597275"/>
            <a:ext cx="4238625" cy="13906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541780"/>
            <a:ext cx="3714750" cy="182880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研究方法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0400" y="1173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Self-Knowledge Tuning(SK-TUNING)</a:t>
            </a:r>
            <a:endParaRPr lang="en-US" altLang="zh-CN" b="1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1479550"/>
            <a:ext cx="8172450" cy="3705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82355" y="1621155"/>
            <a:ext cx="29787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对每一个</a:t>
            </a:r>
            <a:r>
              <a:rPr lang="en-US" altLang="zh-CN"/>
              <a:t>automic question</a:t>
            </a:r>
            <a:r>
              <a:rPr lang="zh-CN" altLang="en-US"/>
              <a:t>，生成候选答案。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使用</a:t>
            </a:r>
            <a:r>
              <a:rPr lang="en-US" altLang="zh-CN">
                <a:sym typeface="+mn-ea"/>
              </a:rPr>
              <a:t>Deberta-Large-MNLI</a:t>
            </a:r>
            <a:r>
              <a:rPr lang="zh-CN" altLang="en-US">
                <a:sym typeface="+mn-ea"/>
              </a:rPr>
              <a:t>模型（</a:t>
            </a:r>
            <a:r>
              <a:rPr lang="en-US" altLang="zh-CN">
                <a:sym typeface="+mn-ea"/>
              </a:rPr>
              <a:t>entailment</a:t>
            </a:r>
            <a:r>
              <a:rPr lang="zh-CN" altLang="en-US">
                <a:sym typeface="+mn-ea"/>
              </a:rPr>
              <a:t>）对候选答案和真实答案进行语义化匹配。</a:t>
            </a:r>
            <a:endParaRPr lang="en-US" altLang="zh-CN">
              <a:sym typeface="+mn-ea"/>
            </a:endParaRPr>
          </a:p>
          <a:p>
            <a:r>
              <a:rPr lang="en-US" altLang="zh-CN"/>
              <a:t>3. </a:t>
            </a:r>
            <a:r>
              <a:rPr lang="zh-CN" altLang="en-US"/>
              <a:t>构建数据集：</a:t>
            </a:r>
            <a:endParaRPr lang="zh-CN" altLang="en-US"/>
          </a:p>
          <a:p>
            <a:r>
              <a:rPr lang="en-US" altLang="zh-CN"/>
              <a:t>{(q, a, R+, R-)}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ac: q, ac ,true, false</a:t>
            </a:r>
            <a:endParaRPr lang="en-US" altLang="zh-CN"/>
          </a:p>
          <a:p>
            <a:r>
              <a:rPr lang="en-US" altLang="zh-CN"/>
              <a:t>al: q, al, false, true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5" y="5184775"/>
            <a:ext cx="4324350" cy="100012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b="1" dirty="0">
                <a:solidFill>
                  <a:srgbClr val="4B649F"/>
                </a:solidFill>
              </a:rPr>
              <a:t>实验</a:t>
            </a:r>
            <a:endParaRPr kumimoji="1" lang="zh-CN" b="1" dirty="0">
              <a:solidFill>
                <a:srgbClr val="4B649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830" y="3418840"/>
            <a:ext cx="7092950" cy="2919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1071245"/>
            <a:ext cx="5512435" cy="240601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b="1" dirty="0">
                <a:solidFill>
                  <a:srgbClr val="4B649F"/>
                </a:solidFill>
              </a:rPr>
              <a:t>实验</a:t>
            </a:r>
            <a:endParaRPr kumimoji="1" lang="zh-CN" b="1" dirty="0">
              <a:solidFill>
                <a:srgbClr val="4B649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0230" y="34290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借助</a:t>
            </a:r>
            <a:r>
              <a:rPr lang="en-US" altLang="zh-CN"/>
              <a:t>GPT-4</a:t>
            </a:r>
            <a:r>
              <a:rPr lang="zh-CN" altLang="en-US"/>
              <a:t>，评判比较各个方法生成内容的事实性、帮助性、相关性和自然性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2073275"/>
            <a:ext cx="4248150" cy="1276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60" y="1587500"/>
            <a:ext cx="4210050" cy="2247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96685" y="394716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为了验证</a:t>
            </a:r>
            <a:r>
              <a:rPr lang="en-US" altLang="zh-CN"/>
              <a:t>SELF-EVAL-SKT</a:t>
            </a:r>
            <a:r>
              <a:rPr lang="zh-CN" altLang="en-US"/>
              <a:t>的有效性，保持</a:t>
            </a:r>
            <a:r>
              <a:rPr lang="en-US" altLang="zh-CN"/>
              <a:t>self</a:t>
            </a:r>
            <a:r>
              <a:rPr lang="en-US" altLang="zh-CN"/>
              <a:t>-Alignment</a:t>
            </a:r>
            <a:r>
              <a:rPr lang="zh-CN" altLang="en-US"/>
              <a:t>不变，比较</a:t>
            </a:r>
            <a:r>
              <a:rPr lang="en-US" altLang="zh-CN"/>
              <a:t>self-alignment w/ SE and w/ USC</a:t>
            </a:r>
            <a:r>
              <a:rPr lang="zh-CN" altLang="en-US"/>
              <a:t>模型</a:t>
            </a:r>
            <a:endParaRPr lang="zh-CN" altLang="en-US"/>
          </a:p>
        </p:txBody>
      </p:sp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b="1" dirty="0">
                <a:solidFill>
                  <a:srgbClr val="4B649F"/>
                </a:solidFill>
              </a:rPr>
              <a:t>深度分析</a:t>
            </a:r>
            <a:endParaRPr kumimoji="1" lang="zh-CN" b="1" dirty="0">
              <a:solidFill>
                <a:srgbClr val="4B649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1336675"/>
            <a:ext cx="8772525" cy="1800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5490" y="3136900"/>
            <a:ext cx="89490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验证</a:t>
            </a:r>
            <a:r>
              <a:rPr lang="en-US" altLang="zh-CN"/>
              <a:t>SELF-EVAL-SKT</a:t>
            </a:r>
            <a:r>
              <a:rPr lang="zh-CN" altLang="en-US"/>
              <a:t>对于</a:t>
            </a:r>
            <a:r>
              <a:rPr lang="en-US" altLang="zh-CN"/>
              <a:t>SELF-EVAL-P(TRUE)</a:t>
            </a:r>
            <a:r>
              <a:rPr lang="zh-CN" altLang="en-US"/>
              <a:t>的优越性：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设置：给定一个正确答案与几个错误答案的混合，模型需要预测正确答案。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Selection</a:t>
            </a:r>
            <a:r>
              <a:rPr lang="zh-CN" altLang="en-US"/>
              <a:t>：选择置信度分数最高的作为正确答案。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Discrimination</a:t>
            </a:r>
            <a:r>
              <a:rPr lang="zh-CN" altLang="en-US"/>
              <a:t>：区分出正确答案与错误答案。</a:t>
            </a:r>
            <a:endParaRPr lang="zh-CN" altLang="en-US"/>
          </a:p>
        </p:txBody>
      </p:sp>
    </p:spTree>
  </p:cSld>
  <p:clrMapOvr>
    <a:masterClrMapping/>
  </p:clrMapOvr>
  <p:transition spd="med">
    <p:cut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WPS 演示</Application>
  <PresentationFormat>宽屏</PresentationFormat>
  <Paragraphs>116</Paragraphs>
  <Slides>10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华文中宋</vt:lpstr>
      <vt:lpstr>Calibri Light</vt:lpstr>
      <vt:lpstr>Times New Roman</vt:lpstr>
      <vt:lpstr>等线</vt:lpstr>
      <vt:lpstr>Arial Unicode MS</vt:lpstr>
      <vt:lpstr>等线 Light</vt:lpstr>
      <vt:lpstr>隶书</vt:lpstr>
      <vt:lpstr>新宋体</vt:lpstr>
      <vt:lpstr>楷体</vt:lpstr>
      <vt:lpstr>黑体</vt:lpstr>
      <vt:lpstr>Calibri Light</vt:lpstr>
      <vt:lpstr>默认设计模板</vt:lpstr>
      <vt:lpstr>自定义设计方案</vt:lpstr>
      <vt:lpstr>PowerPoint 演示文稿</vt:lpstr>
      <vt:lpstr>提出方法</vt:lpstr>
      <vt:lpstr>研究背景</vt:lpstr>
      <vt:lpstr>研究方法</vt:lpstr>
      <vt:lpstr>研究方法</vt:lpstr>
      <vt:lpstr>研究方法</vt:lpstr>
      <vt:lpstr>研究思路—生成假新闻</vt:lpstr>
      <vt:lpstr>实验</vt:lpstr>
      <vt:lpstr>实验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我</cp:lastModifiedBy>
  <cp:revision>482</cp:revision>
  <dcterms:created xsi:type="dcterms:W3CDTF">2018-10-18T11:34:00Z</dcterms:created>
  <dcterms:modified xsi:type="dcterms:W3CDTF">2024-12-22T12:32:39Z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0847067FDF74454A827B731CCFB0F446_12</vt:lpwstr>
  </property>
  <property fmtid="{D5CDD505-2E9C-101B-9397-08002B2CF9AE}" pid="3" name="KSOProductBuildVer">
    <vt:lpwstr>2052-12.1.0.19302</vt:lpwstr>
  </property>
</Properties>
</file>