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02" r:id="rId4"/>
    <p:sldId id="405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3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02"/>
            <p14:sldId id="40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3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57"/>
    <a:srgbClr val="FFD7BD"/>
    <a:srgbClr val="FFC715"/>
    <a:srgbClr val="FFFFFF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82138" autoAdjust="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941729" y="5080537"/>
            <a:ext cx="7381240" cy="1162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时间：</a:t>
            </a: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2024/11/30</a:t>
            </a: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7845" y="412750"/>
            <a:ext cx="10587990" cy="2272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Finetuned Language Models Are </a:t>
            </a:r>
            <a:endParaRPr lang="en-US" altLang="zh-CN" sz="4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Zero-Shot Learners</a:t>
            </a:r>
            <a:endParaRPr lang="en-US" altLang="zh-CN" sz="4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8820" y="2418715"/>
            <a:ext cx="275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 ICLR Google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rgbClr val="4B649F"/>
                </a:solidFill>
              </a:rPr>
              <a:t>其他分析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54430"/>
            <a:ext cx="10998200" cy="133477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指令微调促进提示微调（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prompt tuning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离散提示（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hard prompt / Discrete Prompt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）：大模型正常使用。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连续提示（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soft prompt / Continuous Prompt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prompt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在语言模型的向量空间中进行描述。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提示微调：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input = prompt + original input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。冻住语言模型参数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prompt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拥有自己的可更新参数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48500" y="2022793"/>
          <a:ext cx="206452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77165" progId="Equation.KSEE3">
                  <p:embed/>
                </p:oleObj>
              </mc:Choice>
              <mc:Fallback>
                <p:oleObj name="" r:id="rId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8500" y="2022793"/>
                        <a:ext cx="206452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16553" y="2023110"/>
          <a:ext cx="261673" cy="35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7165" imgH="241300" progId="Equation.KSEE3">
                  <p:embed/>
                </p:oleObj>
              </mc:Choice>
              <mc:Fallback>
                <p:oleObj name="" r:id="rId3" imgW="1771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6553" y="2023110"/>
                        <a:ext cx="261673" cy="35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50" y="2489200"/>
            <a:ext cx="3965489" cy="3204000"/>
          </a:xfrm>
          <a:prstGeom prst="rect">
            <a:avLst/>
          </a:prstGeom>
        </p:spPr>
      </p:pic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  <a:endParaRPr lang="en-US" altLang="zh-C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提出方法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879" y="1066193"/>
            <a:ext cx="963031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背景：语言模型的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ero-shot能力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较之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few-shot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仍然不太成功。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观察：从直觉上看，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NLP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任务可以通过自然语言指令来描述。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Is the sentiment of this movie review positive or negative?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Translate ‘how are you’ into Chinese.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Instruction tuning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方法，希望语言模型学习如何遵循指令做出响应。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2825115"/>
            <a:ext cx="7162800" cy="2743200"/>
          </a:xfrm>
          <a:prstGeom prst="rect">
            <a:avLst/>
          </a:prstGeom>
        </p:spPr>
      </p:pic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研究思路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879" y="1066193"/>
            <a:ext cx="963031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数据集中汇聚了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62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个数据集，并分类到每个任务集群。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训练方法：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任务集群被用于（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zero-shot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）验证时，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内的所有数据集在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instruction tuning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过程中不能出现，并使用剩余的任务集群进行微调。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2522220"/>
            <a:ext cx="7591425" cy="2695575"/>
          </a:xfrm>
          <a:prstGeom prst="rect">
            <a:avLst/>
          </a:prstGeom>
        </p:spPr>
      </p:pic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研究思路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879" y="1066193"/>
            <a:ext cx="963031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对于每个数据集，手动构造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个指令模板，来描述这个数据集的任务。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对于分类模型：在输入最后添加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OPTIONS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选择项，使得模型在完成分类任务时意识到进行哪些选择。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模型结构：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LaMDA-PT 137B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，仅解码器的模型，从每个数据集中随机采样。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FLAN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Finetuned Language Net.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2795270"/>
            <a:ext cx="7219950" cy="2686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7595" y="5586730"/>
            <a:ext cx="724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为了增加多样性，有</a:t>
            </a:r>
            <a:r>
              <a:rPr lang="en-US" altLang="zh-CN"/>
              <a:t>7</a:t>
            </a:r>
            <a:r>
              <a:rPr lang="zh-CN" altLang="en-US"/>
              <a:t>个模板描述任务，</a:t>
            </a:r>
            <a:r>
              <a:rPr lang="en-US" altLang="zh-CN"/>
              <a:t>3</a:t>
            </a:r>
            <a:r>
              <a:rPr lang="zh-CN" altLang="en-US"/>
              <a:t>个模板</a:t>
            </a:r>
            <a:r>
              <a:rPr lang="en-US" altLang="zh-CN"/>
              <a:t>“</a:t>
            </a:r>
            <a:r>
              <a:rPr lang="zh-CN" altLang="en-US"/>
              <a:t>扭转任务方向</a:t>
            </a:r>
            <a:r>
              <a:rPr lang="en-US" altLang="zh-CN"/>
              <a:t>”</a:t>
            </a:r>
            <a:r>
              <a:rPr lang="zh-CN" altLang="en-US"/>
              <a:t>，例如在情感分析任务中，构造了</a:t>
            </a:r>
            <a:r>
              <a:rPr lang="en-US" altLang="zh-CN"/>
              <a:t>“</a:t>
            </a:r>
            <a:r>
              <a:rPr lang="zh-CN" altLang="en-US"/>
              <a:t>生成电影评论</a:t>
            </a:r>
            <a:r>
              <a:rPr lang="en-US" altLang="zh-CN"/>
              <a:t>”</a:t>
            </a:r>
            <a:r>
              <a:rPr lang="zh-CN" altLang="en-US"/>
              <a:t>的模板。？？？</a:t>
            </a:r>
            <a:endParaRPr lang="zh-CN" altLang="en-US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rgbClr val="4B649F"/>
                </a:solidFill>
              </a:rPr>
              <a:t>实验结果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1454785"/>
            <a:ext cx="6558700" cy="4622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06005" y="172021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zero-shot</a:t>
            </a:r>
            <a:r>
              <a:rPr lang="zh-CN" altLang="en-US"/>
              <a:t>：在</a:t>
            </a:r>
            <a:r>
              <a:rPr lang="en-US" altLang="zh-CN"/>
              <a:t>25</a:t>
            </a:r>
            <a:r>
              <a:rPr lang="zh-CN" altLang="en-US"/>
              <a:t>个数据集中的</a:t>
            </a:r>
            <a:r>
              <a:rPr lang="en-US" altLang="zh-CN"/>
              <a:t>20</a:t>
            </a:r>
            <a:r>
              <a:rPr lang="zh-CN" altLang="en-US"/>
              <a:t>个数据集上超过了</a:t>
            </a:r>
            <a:r>
              <a:rPr lang="en-US" altLang="zh-CN"/>
              <a:t>GPT3 175B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few-shot</a:t>
            </a:r>
            <a:r>
              <a:rPr lang="zh-CN" altLang="en-US"/>
              <a:t>：在一些任务上远远超过了</a:t>
            </a:r>
            <a:r>
              <a:rPr lang="en-US" altLang="zh-CN"/>
              <a:t>GPT3 175B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观察：对于可以自然的转化为指令的任务，性能提示非常有效；对于语言建模任务，则较少，指令可能是冗余的。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其他任务上的实验结果：</a:t>
            </a:r>
            <a:endParaRPr lang="zh-CN" altLang="en-US"/>
          </a:p>
          <a:p>
            <a:r>
              <a:rPr lang="zh-CN" altLang="en-US"/>
              <a:t>当下游任务和最初预训练时模型的训练任务类似时，指令微调作用很小。</a:t>
            </a:r>
            <a:endParaRPr lang="zh-CN" altLang="en-US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rgbClr val="4B649F"/>
                </a:solidFill>
              </a:rPr>
              <a:t>消融实验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2175510"/>
            <a:ext cx="5057775" cy="30194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69879" y="1154458"/>
            <a:ext cx="963031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验证任务集群的数量对模型的影响。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此外，该实验无法得出哪个任务集群对模型的影响更大。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rgbClr val="4B649F"/>
                </a:solidFill>
              </a:rPr>
              <a:t>消融实验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879" y="1154458"/>
            <a:ext cx="963031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SCALING LAWS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，验证模型参数大小对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模型的影响。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8B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即以下的模型性能反而更差，可能是数十个任务的指令调优填满了模型容量。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2097405"/>
            <a:ext cx="4352925" cy="3914775"/>
          </a:xfrm>
          <a:prstGeom prst="rect">
            <a:avLst/>
          </a:prstGeom>
        </p:spPr>
      </p:pic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rgbClr val="4B649F"/>
                </a:solidFill>
              </a:rPr>
              <a:t>消融实验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54430"/>
            <a:ext cx="10998200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验证指令微调对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模型的影响。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ea typeface="等线" panose="02010600030101010101" pitchFamily="2" charset="-122"/>
                <a:cs typeface="Times New Roman" panose="02020603050405020304" pitchFamily="18" charset="0"/>
              </a:rPr>
              <a:t>1.“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no insturction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设置，仅包含输入和输出。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“The dog runs” ---&gt; “Le chien court.”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2.“dataset name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设置，在输入中添加任务名称和数据集名称。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[Translation: WMT’14 to French]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“The dog runs”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2292350"/>
            <a:ext cx="3750921" cy="3549600"/>
          </a:xfrm>
          <a:prstGeom prst="rect">
            <a:avLst/>
          </a:prstGeom>
        </p:spPr>
      </p:pic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rgbClr val="4B649F"/>
                </a:solidFill>
              </a:rPr>
              <a:t>其他分析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54430"/>
            <a:ext cx="10998200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指令微调后的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few-shot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推理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zero-shot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：输入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k few-shot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x1 + y1 + x2 + y2 + ... + xk + yk + x(new)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2489200"/>
            <a:ext cx="7762875" cy="2762250"/>
          </a:xfrm>
          <a:prstGeom prst="rect">
            <a:avLst/>
          </a:prstGeom>
        </p:spPr>
      </p:pic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演示</Application>
  <PresentationFormat>宽屏</PresentationFormat>
  <Paragraphs>110</Paragraphs>
  <Slides>11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华文中宋</vt:lpstr>
      <vt:lpstr>Calibri Light</vt:lpstr>
      <vt:lpstr>Times New Roman</vt:lpstr>
      <vt:lpstr>等线</vt:lpstr>
      <vt:lpstr>Arial Unicode MS</vt:lpstr>
      <vt:lpstr>等线 Light</vt:lpstr>
      <vt:lpstr>默认设计模板</vt:lpstr>
      <vt:lpstr>自定义设计方案</vt:lpstr>
      <vt:lpstr>Equation.KSEE3</vt:lpstr>
      <vt:lpstr>Equation.KSEE3</vt:lpstr>
      <vt:lpstr>PowerPoint 演示文稿</vt:lpstr>
      <vt:lpstr>提出方法</vt:lpstr>
      <vt:lpstr>研究思路</vt:lpstr>
      <vt:lpstr>研究思路</vt:lpstr>
      <vt:lpstr>实验结果</vt:lpstr>
      <vt:lpstr>消融实验</vt:lpstr>
      <vt:lpstr>消融实验</vt:lpstr>
      <vt:lpstr>消融实验</vt:lpstr>
      <vt:lpstr>其他分析</vt:lpstr>
      <vt:lpstr>其他分析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我</cp:lastModifiedBy>
  <cp:revision>466</cp:revision>
  <dcterms:created xsi:type="dcterms:W3CDTF">2018-10-18T11:34:00Z</dcterms:created>
  <dcterms:modified xsi:type="dcterms:W3CDTF">2024-12-02T01:42:22Z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0847067FDF74454A827B731CCFB0F446_12</vt:lpwstr>
  </property>
  <property fmtid="{D5CDD505-2E9C-101B-9397-08002B2CF9AE}" pid="3" name="KSOProductBuildVer">
    <vt:lpwstr>2052-12.1.0.18912</vt:lpwstr>
  </property>
</Properties>
</file>