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234BB-032E-C3CA-2C65-38627622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71346-3B72-C49E-60D3-7F3198E49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C3B383-B88D-FB65-B284-CA144691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4F698-9DE6-8FE3-E3F4-1A3BBD13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6D62D-E287-843C-C058-B0220501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1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E0529-A2C4-4CD3-CC20-8C3A572C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E4CB3-942C-B0CA-767F-199D418F3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02776-58DE-3C58-AEC0-FFDFE125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10138-C8A7-DE5C-7818-80D1AF6E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C54ED-45B3-A912-9A3C-5A0D725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2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A08BE1-732F-8A08-C85F-A77FDA62C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2D1A7-71F0-FDBE-8DF3-BE212BDF1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9F3D0-5051-C1CB-F5F6-85F9A05A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9AF99-88AF-C5CD-3730-43871115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027CE-78A1-1D9D-96F4-1F0C9E0F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F3D01-6F70-8B5A-39F6-8D56F31C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90D23-7C64-236E-E966-565119A4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F41FC-659E-321E-19DE-6C48104D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7D8D7-5455-B8A3-8FC1-0C689B3B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E67E-F24E-5B93-9C80-8F039C5E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B8DE3-6CAF-9042-FFEE-754364A1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2AE00-0A55-9EEE-23C3-858FD6484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3D885-5820-3D2D-256D-8C3D619F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CF778-2240-5131-D5CA-D8BB0DD4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D8CF5-DB3F-DDDB-048D-67B09C77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D1F67-F67E-0437-15F8-62F60806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6DFE3-A892-CFBB-CCF3-18378FC53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BFA65-4822-B4C9-CF27-E01197B8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9A1CA-3960-E7FB-273C-8448D024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01656-F948-E69D-6931-FBA63C50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DC5C7-CD2C-DFF9-F86F-B289F6A2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2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1EB10-5308-D6CB-F1BA-4508620D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AFFB4-FD1C-FA06-D2D4-84E3B1A9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DF551-8C5F-8CA8-59F9-713F5429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29C0B5-98B0-6514-59D4-9063998FD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2E4DF3-5293-1F32-A497-82468BBAC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69BF5-2B94-7DD9-E0E3-277893B3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42B10F-5C8D-EC5B-E07C-75F7E1CF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1B4423-05B6-CCCF-95F9-AE022BB0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71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8C879-1D7D-82DF-A622-FB3E5C3E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20053A-8CC5-32C7-DE8A-6C8E82BA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C77D17-1D93-B2F1-B8A3-B8822CC1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32A3AE-89A4-1AD4-41C9-E479A7EC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9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70E8A2-0076-A129-EA86-BCCD0574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BFF50-20B0-C527-C00F-CD060687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B9711-5FAA-7DB4-6A22-7DDF2B6F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EA471-F9FC-680A-CCEA-FCE9645E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17372-31FC-D5E1-3463-818062AD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11D1D0-03DC-E95D-02E0-EF81BA550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CDB78-C6A8-EAC3-2A0E-0FC9CDA7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896F0-E08A-3B4C-0F05-074E6953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9785C4-199B-5220-DBE0-D1EE60DD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9B0DF-0E3B-E56A-63C9-5F183FB0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B0DB7A-B9FF-8F2C-9706-C0FB06D9C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2D1591-0D72-F744-0412-437FE4DA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095D5-18B0-930A-A72C-4173C64B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FD060-547C-8B58-8060-3DAA1C66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85EB3-C085-0011-7CF3-4C8AE4CD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0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E98809-CF6A-CB18-1E5F-061FDF5C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B6FA7-6553-1C16-0E66-51F68F24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20FFC-1D58-D413-B310-813BE59B4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19F8A-256E-4FC2-8458-41CB7A06A511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4906D-D1A8-F58E-2682-1CA765D4E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C2E4A-F114-B5BD-8EC8-DD97300DE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2F7C-98C9-4CB6-AF5B-E3F6F71AB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C0F6-4B03-5297-B9C5-F874B4845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672" y="2610550"/>
            <a:ext cx="9788235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Reformulating Domain Adaptation of Large Language Models as  Adapt-Retrieve-Revise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75B615-DFEB-A53D-BD13-F6AE7F9DF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9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96749-F935-E785-96E4-C36E35BB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Answer-based or Query-based?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37FC4D-CAE5-4D7F-AA2D-9F04D784C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外部数据库的</a:t>
                </a:r>
                <a:r>
                  <a:rPr lang="en-US" altLang="zh-CN" dirty="0"/>
                  <a:t>memory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b="0" dirty="0"/>
                  <a:t>其中</a:t>
                </a:r>
                <a:r>
                  <a:rPr lang="en-US" altLang="zh-CN" b="0" dirty="0"/>
                  <a:t>P</a:t>
                </a:r>
                <a:r>
                  <a:rPr lang="zh-CN" altLang="en-US" b="0" dirty="0"/>
                  <a:t>是</a:t>
                </a:r>
                <a:r>
                  <a:rPr lang="en-US" altLang="zh-CN" dirty="0" err="1"/>
                  <a:t>sentenceEmbedding</a:t>
                </a:r>
                <a:r>
                  <a:rPr lang="en-US" altLang="zh-CN" dirty="0"/>
                  <a:t>(paragraph), p</a:t>
                </a:r>
                <a:r>
                  <a:rPr lang="zh-CN" altLang="en-US" dirty="0"/>
                  <a:t>就是段落。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如果用</a:t>
                </a:r>
                <a:r>
                  <a:rPr lang="en-US" altLang="zh-CN" dirty="0"/>
                  <a:t>query-based</a:t>
                </a:r>
                <a:r>
                  <a:rPr lang="zh-CN" altLang="en-US" dirty="0"/>
                  <a:t>，就需要一个</a:t>
                </a:r>
                <a:r>
                  <a:rPr lang="en-US" altLang="zh-CN" dirty="0"/>
                  <a:t>query -&gt; evidence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mapping</a:t>
                </a:r>
                <a:r>
                  <a:rPr lang="zh-CN" altLang="en-US" dirty="0"/>
                  <a:t>，而如果是</a:t>
                </a:r>
                <a:r>
                  <a:rPr lang="en-US" altLang="zh-CN" dirty="0"/>
                  <a:t>Answer-based</a:t>
                </a:r>
                <a:r>
                  <a:rPr lang="zh-CN" altLang="en-US" dirty="0"/>
                  <a:t>，由于</a:t>
                </a:r>
                <a:r>
                  <a:rPr lang="en-US" altLang="zh-CN" dirty="0"/>
                  <a:t>drafted answer</a:t>
                </a:r>
                <a:r>
                  <a:rPr lang="zh-CN" altLang="en-US" dirty="0"/>
                  <a:t>在语义上会更接近</a:t>
                </a:r>
                <a:r>
                  <a:rPr lang="en-US" altLang="zh-CN" dirty="0"/>
                  <a:t>evidence</a:t>
                </a:r>
                <a:r>
                  <a:rPr lang="zh-CN" altLang="en-US" dirty="0"/>
                  <a:t>，所以可以不做这个映射。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Drafted answer</a:t>
                </a:r>
                <a:r>
                  <a:rPr lang="zh-CN" altLang="en-US" b="0" dirty="0"/>
                  <a:t>就是一堆法条、罪名、判罚之类的</a:t>
                </a:r>
                <a:r>
                  <a:rPr lang="zh-CN" altLang="en-US" dirty="0"/>
                  <a:t>；</a:t>
                </a:r>
                <a:r>
                  <a:rPr lang="en-US" altLang="zh-CN" b="0" dirty="0"/>
                  <a:t>query</a:t>
                </a:r>
                <a:r>
                  <a:rPr lang="zh-CN" altLang="en-US" b="0" dirty="0"/>
                  <a:t>就是一个</a:t>
                </a:r>
                <a:r>
                  <a:rPr lang="en-US" altLang="zh-CN" dirty="0"/>
                  <a:t>fact</a:t>
                </a:r>
                <a:r>
                  <a:rPr lang="zh-CN" altLang="en-US" dirty="0"/>
                  <a:t>，相较于</a:t>
                </a:r>
                <a:r>
                  <a:rPr lang="en-US" altLang="zh-CN" dirty="0"/>
                  <a:t>answer</a:t>
                </a:r>
                <a:r>
                  <a:rPr lang="zh-CN" altLang="en-US" dirty="0"/>
                  <a:t>，显然具体的法条、罪名、判罚更贴近法律知识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37FC4D-CAE5-4D7F-AA2D-9F04D784C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43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37D7-03FA-24CA-B795-B8A1B0ED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157307"/>
            <a:ext cx="10515600" cy="1325563"/>
          </a:xfrm>
        </p:spPr>
        <p:txBody>
          <a:bodyPr/>
          <a:lstStyle/>
          <a:p>
            <a:r>
              <a:rPr lang="en-US" altLang="zh-CN" dirty="0"/>
              <a:t>Answer-based or Query-based?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0B81BE-4D5E-1C40-4C8C-C16E0DBDE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383" y="2701599"/>
            <a:ext cx="8001410" cy="145480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4A7EB8-49DF-0281-A722-E9FF6E864D9A}"/>
              </a:ext>
            </a:extLst>
          </p:cNvPr>
          <p:cNvSpPr txBox="1"/>
          <p:nvPr/>
        </p:nvSpPr>
        <p:spPr>
          <a:xfrm>
            <a:off x="872836" y="1870363"/>
            <a:ext cx="28124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作者为了继续探索到底是</a:t>
            </a:r>
            <a:r>
              <a:rPr lang="en-US" altLang="zh-CN" sz="2400" dirty="0"/>
              <a:t>Answer-based</a:t>
            </a:r>
            <a:r>
              <a:rPr lang="zh-CN" altLang="en-US" sz="2400" dirty="0"/>
              <a:t>好还是</a:t>
            </a:r>
            <a:r>
              <a:rPr lang="en-US" altLang="zh-CN" sz="2400" dirty="0"/>
              <a:t>query-based</a:t>
            </a:r>
            <a:r>
              <a:rPr lang="zh-CN" altLang="en-US" sz="2400" dirty="0"/>
              <a:t>好，在</a:t>
            </a:r>
            <a:r>
              <a:rPr lang="en-US" altLang="zh-CN" sz="2400" dirty="0"/>
              <a:t>Similar Case Retrieval</a:t>
            </a:r>
            <a:r>
              <a:rPr lang="zh-CN" altLang="en-US" sz="2400" dirty="0"/>
              <a:t>这个任务上进行实验。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可以看到</a:t>
            </a:r>
            <a:r>
              <a:rPr lang="en-US" altLang="zh-CN" sz="2400" dirty="0"/>
              <a:t>answer-based</a:t>
            </a:r>
            <a:r>
              <a:rPr lang="zh-CN" altLang="en-US" sz="2400" dirty="0"/>
              <a:t>具有更好的泛化性。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286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A0CE-E2CE-BABC-C5D9-688E3D4B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Drafted answer quality matters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ED23E-C55A-7BD1-742B-051B83AA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作者还做了一个实验来证明</a:t>
            </a:r>
            <a:r>
              <a:rPr lang="en-US" altLang="zh-CN" dirty="0"/>
              <a:t> </a:t>
            </a:r>
            <a:r>
              <a:rPr lang="zh-CN" altLang="en-US" dirty="0"/>
              <a:t>生成的</a:t>
            </a:r>
            <a:r>
              <a:rPr lang="en-US" altLang="zh-CN" dirty="0"/>
              <a:t>drafted answer</a:t>
            </a:r>
            <a:r>
              <a:rPr lang="zh-CN" altLang="en-US" dirty="0"/>
              <a:t>的质量会影响最终结果。</a:t>
            </a:r>
            <a:endParaRPr lang="en-US" altLang="zh-CN" dirty="0"/>
          </a:p>
          <a:p>
            <a:r>
              <a:rPr lang="zh-CN" altLang="en-US" dirty="0"/>
              <a:t>主要是用初始的</a:t>
            </a:r>
            <a:r>
              <a:rPr lang="en-US" altLang="zh-CN" dirty="0"/>
              <a:t>chatgpt-4</a:t>
            </a:r>
            <a:r>
              <a:rPr lang="zh-CN" altLang="en-US" dirty="0"/>
              <a:t>和一个经中文法律数据训练后的</a:t>
            </a:r>
            <a:r>
              <a:rPr lang="en-US" altLang="zh-CN" dirty="0"/>
              <a:t>7B</a:t>
            </a:r>
            <a:r>
              <a:rPr lang="zh-CN" altLang="en-US" dirty="0"/>
              <a:t>模型分别在上述提到的</a:t>
            </a:r>
            <a:r>
              <a:rPr lang="en-US" altLang="zh-CN" dirty="0"/>
              <a:t>4</a:t>
            </a:r>
            <a:r>
              <a:rPr lang="zh-CN" altLang="en-US" dirty="0"/>
              <a:t>个数据集上做</a:t>
            </a:r>
            <a:r>
              <a:rPr lang="en-US" altLang="zh-CN" dirty="0"/>
              <a:t>evaluation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FB59A8-B5F3-EF09-4D09-3EB57C8E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858" y="3593072"/>
            <a:ext cx="7678101" cy="32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96ED0-226D-011A-6169-D818FEB5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面临的问题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A34A93-F1DB-6B45-5237-27566859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91891" cy="399328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 ChatGPT</a:t>
            </a:r>
            <a:r>
              <a:rPr lang="zh-CN" altLang="en-US" dirty="0"/>
              <a:t>在法律判定上对条款的判定和</a:t>
            </a:r>
            <a:r>
              <a:rPr lang="en-US" altLang="zh-CN" dirty="0"/>
              <a:t>Penalty</a:t>
            </a:r>
            <a:r>
              <a:rPr lang="zh-CN" altLang="en-US" dirty="0"/>
              <a:t>的判定会有严重的幻觉，还有可能会说一些没意义的废话</a:t>
            </a:r>
            <a:r>
              <a:rPr lang="en-US" altLang="zh-CN" dirty="0"/>
              <a:t>/</a:t>
            </a:r>
            <a:r>
              <a:rPr lang="zh-CN" altLang="en-US" dirty="0"/>
              <a:t>重复等。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引入</a:t>
            </a:r>
            <a:r>
              <a:rPr lang="en-US" altLang="zh-CN" dirty="0"/>
              <a:t>RAG</a:t>
            </a:r>
            <a:r>
              <a:rPr lang="zh-CN" altLang="en-US" dirty="0"/>
              <a:t>方法后，由于</a:t>
            </a:r>
            <a:r>
              <a:rPr lang="en-US" altLang="zh-CN" dirty="0"/>
              <a:t>query</a:t>
            </a:r>
            <a:r>
              <a:rPr lang="zh-CN" altLang="en-US" dirty="0"/>
              <a:t>映射到</a:t>
            </a:r>
            <a:r>
              <a:rPr lang="en-US" altLang="zh-CN" dirty="0"/>
              <a:t>supporting evidence</a:t>
            </a:r>
            <a:r>
              <a:rPr lang="zh-CN" altLang="en-US" dirty="0"/>
              <a:t>的表征映射能力的限制，会导致从外部数据库搜索到的质量下降。导致即便引入</a:t>
            </a:r>
            <a:r>
              <a:rPr lang="en-US" altLang="zh-CN" dirty="0"/>
              <a:t>RAG</a:t>
            </a:r>
            <a:r>
              <a:rPr lang="zh-CN" altLang="en-US" dirty="0"/>
              <a:t>，</a:t>
            </a:r>
            <a:r>
              <a:rPr lang="en-US" altLang="zh-CN" dirty="0"/>
              <a:t>ChatGPT</a:t>
            </a:r>
            <a:r>
              <a:rPr lang="zh-CN" altLang="en-US" dirty="0"/>
              <a:t>的幻觉问题依然较为严重。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使用较小规模的模型，例如</a:t>
            </a:r>
            <a:r>
              <a:rPr lang="en-US" altLang="zh-CN" dirty="0"/>
              <a:t>7B</a:t>
            </a:r>
            <a:r>
              <a:rPr lang="zh-CN" altLang="en-US" dirty="0"/>
              <a:t>的</a:t>
            </a:r>
            <a:r>
              <a:rPr lang="en-US" altLang="zh-CN" dirty="0"/>
              <a:t>llama</a:t>
            </a:r>
            <a:r>
              <a:rPr lang="zh-CN" altLang="en-US" dirty="0"/>
              <a:t>，在特定的数据集上进行微调后，效果虽然超过</a:t>
            </a:r>
            <a:r>
              <a:rPr lang="en-US" altLang="zh-CN" dirty="0"/>
              <a:t>rag-based chatgpt-4</a:t>
            </a:r>
            <a:r>
              <a:rPr lang="zh-CN" altLang="en-US" dirty="0"/>
              <a:t>，幻觉问题虽然有所缓解，但还是没有解决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F798D6-ABC7-68CD-6E9E-1D088459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3" y="2111349"/>
            <a:ext cx="6366435" cy="26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9F08B-0B47-2A70-1DDF-DD7E41A8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Adapt-Retrieve-Revise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34118-B7CD-2E58-9B00-BCEE5D9A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8436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用一个</a:t>
            </a:r>
            <a:r>
              <a:rPr lang="en-US" altLang="zh-CN" dirty="0"/>
              <a:t>7B</a:t>
            </a:r>
            <a:r>
              <a:rPr lang="zh-CN" altLang="en-US" dirty="0"/>
              <a:t>的小模型现在中国法律领域的数据集上进行训练，得到法律领域的适用性模型。</a:t>
            </a:r>
            <a:r>
              <a:rPr lang="en-US" altLang="zh-CN" dirty="0"/>
              <a:t>Query</a:t>
            </a:r>
            <a:r>
              <a:rPr lang="zh-CN" altLang="en-US" dirty="0"/>
              <a:t>经过</a:t>
            </a:r>
            <a:r>
              <a:rPr lang="en-US" altLang="zh-CN" dirty="0"/>
              <a:t>adapted LLM</a:t>
            </a:r>
            <a:r>
              <a:rPr lang="zh-CN" altLang="en-US" dirty="0"/>
              <a:t>后，得到一个原始答案，这个答案后面会被修改。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基于</a:t>
            </a:r>
            <a:r>
              <a:rPr lang="en-US" altLang="zh-CN" dirty="0"/>
              <a:t>rag</a:t>
            </a:r>
            <a:r>
              <a:rPr lang="zh-CN" altLang="en-US" dirty="0"/>
              <a:t>技术，将原始答案和法律条款文档经过一个</a:t>
            </a:r>
            <a:r>
              <a:rPr lang="en-US" altLang="zh-CN" dirty="0"/>
              <a:t>sentence embedding</a:t>
            </a:r>
            <a:r>
              <a:rPr lang="zh-CN" altLang="en-US" dirty="0"/>
              <a:t>模型后，找出</a:t>
            </a:r>
            <a:r>
              <a:rPr lang="en-US" altLang="zh-CN" dirty="0"/>
              <a:t>k</a:t>
            </a:r>
            <a:r>
              <a:rPr lang="zh-CN" altLang="en-US" dirty="0"/>
              <a:t>个与原始答案相关联的法律条款文档。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将</a:t>
            </a:r>
            <a:r>
              <a:rPr lang="en-US" altLang="zh-CN" dirty="0"/>
              <a:t>k</a:t>
            </a:r>
            <a:r>
              <a:rPr lang="zh-CN" altLang="en-US" dirty="0"/>
              <a:t>个从外部知识库抽取出的文档和原始答案</a:t>
            </a:r>
            <a:r>
              <a:rPr lang="en-US" altLang="zh-CN" dirty="0" err="1"/>
              <a:t>concat</a:t>
            </a:r>
            <a:r>
              <a:rPr lang="zh-CN" altLang="en-US" dirty="0"/>
              <a:t>，然后输入到</a:t>
            </a:r>
            <a:r>
              <a:rPr lang="en-US" altLang="zh-CN" dirty="0"/>
              <a:t>ChatGPT-4</a:t>
            </a:r>
            <a:r>
              <a:rPr lang="zh-CN" altLang="en-US" dirty="0"/>
              <a:t>让其进行修改。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B3FFCA-0F29-F7F5-EEBE-3A551D3D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13" y="2009342"/>
            <a:ext cx="6672704" cy="33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24827-9CBB-0C16-9DFF-1A8B1C10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具体细节 </a:t>
            </a:r>
            <a:r>
              <a:rPr lang="en-US" altLang="zh-CN" dirty="0"/>
              <a:t>- Adapt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6FEA4-A59D-9E14-B0FB-DCC76FD6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用一个</a:t>
            </a:r>
            <a:r>
              <a:rPr lang="en-US" altLang="zh-CN" dirty="0"/>
              <a:t>7B</a:t>
            </a:r>
            <a:r>
              <a:rPr lang="zh-CN" altLang="en-US" dirty="0"/>
              <a:t>的</a:t>
            </a:r>
            <a:r>
              <a:rPr lang="en-US" altLang="zh-CN" dirty="0"/>
              <a:t>legal LLM</a:t>
            </a:r>
            <a:r>
              <a:rPr lang="zh-CN" altLang="en-US" dirty="0"/>
              <a:t>在下面两个数据集上训练。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Chinese Law Clauses (https://flk.npc.  gov.cn/) </a:t>
            </a:r>
            <a:r>
              <a:rPr lang="zh-CN" altLang="en-US" dirty="0"/>
              <a:t>：主要是法律总则和解释说明。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</a:t>
            </a:r>
            <a:r>
              <a:rPr lang="zh-CN" altLang="en-US" b="0" i="0" dirty="0">
                <a:effectLst/>
                <a:latin typeface="方正小标宋简体"/>
              </a:rPr>
              <a:t>中华人民共和国学前教育法 </a:t>
            </a:r>
            <a:r>
              <a:rPr lang="zh-CN" altLang="en-US" i="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第二条</a:t>
            </a:r>
            <a:r>
              <a:rPr lang="zh-CN" altLang="en-US" b="0" i="0" dirty="0">
                <a:effectLst/>
                <a:latin typeface="仿宋_gb2312"/>
              </a:rPr>
              <a:t>在中华人民共和国境内实施学前教育，适用本法。本法所称学前教育，是指由幼儿园等学前教育机构对三周岁到入小学前的儿童（以下称学前儿童）实施的保育和教育。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Chinese Judgments Online (https://  wenshu.court.gov.cn/</a:t>
            </a:r>
            <a:r>
              <a:rPr lang="zh-CN" altLang="en-US" dirty="0"/>
              <a:t>）：主要是法律文书判定。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第一个数据集的目的是让大模型理解法律的相关内容。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第二个数据集的目的是让大模型知道在不同的场合下的适用法律</a:t>
            </a:r>
          </a:p>
        </p:txBody>
      </p:sp>
    </p:spTree>
    <p:extLst>
      <p:ext uri="{BB962C8B-B14F-4D97-AF65-F5344CB8AC3E}">
        <p14:creationId xmlns:p14="http://schemas.microsoft.com/office/powerpoint/2010/main" val="83113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1B87-5EFE-C211-4CA7-717BA27F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具体细节 </a:t>
            </a:r>
            <a:r>
              <a:rPr lang="en-US" altLang="zh-CN" dirty="0"/>
              <a:t>- Retrieve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B0970-4AA9-B5B5-DF64-F01324B73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构造外部数据库：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数据库的一个</a:t>
                </a:r>
                <a:r>
                  <a:rPr lang="en-US" altLang="zh-CN" dirty="0"/>
                  <a:t>memory</a:t>
                </a:r>
                <a:r>
                  <a:rPr lang="zh-CN" altLang="en-US" dirty="0"/>
                  <a:t>是一组段落的</a:t>
                </a:r>
                <a:r>
                  <a:rPr lang="en-US" altLang="zh-CN" dirty="0"/>
                  <a:t>Sentence Embedding</a:t>
                </a:r>
                <a:r>
                  <a:rPr lang="zh-CN" altLang="en-US" dirty="0"/>
                  <a:t>后的表征和原段落文本。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CN" dirty="0"/>
                  <a:t>KB</a:t>
                </a:r>
                <a:r>
                  <a:rPr lang="zh-CN" altLang="en-US" dirty="0"/>
                  <a:t>就是知识库。</a:t>
                </a:r>
                <a:endParaRPr lang="en-US" altLang="zh-CN" dirty="0"/>
              </a:p>
              <a:p>
                <a:r>
                  <a:rPr lang="en-US" altLang="zh-CN" dirty="0"/>
                  <a:t>Retrieve</a:t>
                </a:r>
              </a:p>
              <a:p>
                <a:pPr lvl="1"/>
                <a:r>
                  <a:rPr lang="zh-CN" altLang="en-US" dirty="0"/>
                  <a:t>基于</a:t>
                </a:r>
                <a:r>
                  <a:rPr lang="en-US" altLang="zh-CN" dirty="0"/>
                  <a:t>answer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Retrieve</a:t>
                </a:r>
                <a:r>
                  <a:rPr lang="zh-CN" altLang="en-US" dirty="0"/>
                  <a:t>方法（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作者采用了这种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	7B LLM</a:t>
                </a:r>
                <a:r>
                  <a:rPr lang="zh-CN" altLang="en-US" dirty="0"/>
                  <a:t>生成的</a:t>
                </a:r>
                <a:r>
                  <a:rPr lang="en-US" altLang="zh-CN" dirty="0"/>
                  <a:t>drafted answer</a:t>
                </a:r>
                <a:r>
                  <a:rPr lang="zh-CN" altLang="en-US" dirty="0"/>
                  <a:t>经过</a:t>
                </a:r>
                <a:r>
                  <a:rPr lang="en-US" altLang="zh-CN" dirty="0"/>
                  <a:t>sentence Embedding</a:t>
                </a:r>
                <a:r>
                  <a:rPr lang="zh-CN" altLang="en-US" dirty="0"/>
                  <a:t>之后，根据</a:t>
                </a:r>
                <a:r>
                  <a:rPr lang="en-US" altLang="zh-CN" dirty="0"/>
                  <a:t>KNN</a:t>
                </a:r>
                <a:r>
                  <a:rPr lang="zh-CN" altLang="en-US" dirty="0"/>
                  <a:t>从外部数据库中提取出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个相关的法律文档段落。（</a:t>
                </a:r>
                <a:r>
                  <a:rPr lang="en-US" altLang="zh-CN" dirty="0"/>
                  <a:t>distance</a:t>
                </a:r>
                <a:r>
                  <a:rPr lang="zh-CN" altLang="en-US" dirty="0"/>
                  <a:t>选取的是欧氏距离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B0970-4AA9-B5B5-DF64-F01324B73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7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33854-3F13-F0D1-4357-F17A0864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具体细节 </a:t>
            </a:r>
            <a:r>
              <a:rPr lang="en-US" altLang="zh-CN" dirty="0"/>
              <a:t>- Revise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F9465-0CC7-CEC9-C513-B0277AC7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ChatGPT-4</a:t>
            </a:r>
            <a:r>
              <a:rPr lang="zh-CN" altLang="en-US" dirty="0"/>
              <a:t>的提示词主要包含下面</a:t>
            </a:r>
            <a:r>
              <a:rPr lang="en-US" altLang="zh-CN" dirty="0"/>
              <a:t>4</a:t>
            </a:r>
            <a:r>
              <a:rPr lang="zh-CN" altLang="en-US" dirty="0"/>
              <a:t>部分：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）告诉</a:t>
            </a:r>
            <a:r>
              <a:rPr lang="en-US" altLang="zh-CN" dirty="0"/>
              <a:t>chatgpt4</a:t>
            </a:r>
            <a:r>
              <a:rPr lang="zh-CN" altLang="en-US" dirty="0"/>
              <a:t>让它根据给定的</a:t>
            </a:r>
            <a:r>
              <a:rPr lang="en-US" altLang="zh-CN" dirty="0"/>
              <a:t>query</a:t>
            </a:r>
            <a:r>
              <a:rPr lang="zh-CN" altLang="en-US" dirty="0"/>
              <a:t>和</a:t>
            </a:r>
            <a:r>
              <a:rPr lang="en-US" altLang="zh-CN" dirty="0"/>
              <a:t>supporting evidence</a:t>
            </a:r>
            <a:r>
              <a:rPr lang="zh-CN" altLang="en-US" dirty="0"/>
              <a:t>修改</a:t>
            </a:r>
            <a:r>
              <a:rPr lang="en-US" altLang="zh-CN" dirty="0"/>
              <a:t>drafted answer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 </a:t>
            </a:r>
            <a:r>
              <a:rPr lang="en-US" altLang="zh-CN" dirty="0"/>
              <a:t>query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drafted answer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dirty="0"/>
              <a:t>supporting evidences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69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C9373-BE24-0E4E-8534-65DBFAB5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训练方面的细节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5781B-7CE9-4D66-E41B-B18AFD9D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训练的数据大小：</a:t>
            </a:r>
            <a:r>
              <a:rPr lang="en-US" altLang="zh-CN" dirty="0"/>
              <a:t>50B token</a:t>
            </a:r>
            <a:r>
              <a:rPr lang="zh-CN" altLang="en-US" dirty="0"/>
              <a:t>的中文法律数据</a:t>
            </a:r>
            <a:endParaRPr lang="en-US" altLang="zh-CN" dirty="0"/>
          </a:p>
          <a:p>
            <a:r>
              <a:rPr lang="zh-CN" altLang="en-US" dirty="0"/>
              <a:t>微调：用了</a:t>
            </a:r>
            <a:r>
              <a:rPr lang="en-US" altLang="zh-CN" dirty="0"/>
              <a:t>70K</a:t>
            </a:r>
            <a:r>
              <a:rPr lang="zh-CN" altLang="en-US" dirty="0"/>
              <a:t>个指令案例进行微调</a:t>
            </a:r>
            <a:endParaRPr lang="en-US" altLang="zh-CN" dirty="0"/>
          </a:p>
          <a:p>
            <a:r>
              <a:rPr lang="en-US" altLang="zh-CN" dirty="0"/>
              <a:t>Retriever</a:t>
            </a:r>
            <a:r>
              <a:rPr lang="zh-CN" altLang="en-US" dirty="0"/>
              <a:t>：使用的是</a:t>
            </a:r>
            <a:r>
              <a:rPr lang="en-US" altLang="zh-CN" dirty="0"/>
              <a:t>Multilingual-E5-large</a:t>
            </a:r>
            <a:r>
              <a:rPr lang="zh-CN" altLang="en-US" dirty="0"/>
              <a:t>和</a:t>
            </a:r>
            <a:r>
              <a:rPr lang="en-US" altLang="zh-CN" dirty="0"/>
              <a:t>Roberta-based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0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6CACC-0845-7480-2290-1BC3827D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6EA905-15C3-F7F3-8E9E-21DC2057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4848"/>
            <a:ext cx="11070656" cy="4128304"/>
          </a:xfrm>
        </p:spPr>
      </p:pic>
    </p:spTree>
    <p:extLst>
      <p:ext uri="{BB962C8B-B14F-4D97-AF65-F5344CB8AC3E}">
        <p14:creationId xmlns:p14="http://schemas.microsoft.com/office/powerpoint/2010/main" val="272034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1F37-3250-B2AB-16B6-F910E2D5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7B</a:t>
            </a:r>
            <a:r>
              <a:rPr lang="zh-CN" altLang="en-US" dirty="0"/>
              <a:t>模型？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57269-FAC6-7370-EE81-7FBD998B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不能用多语言版本的</a:t>
            </a:r>
            <a:r>
              <a:rPr lang="en-US" altLang="zh-CN" dirty="0"/>
              <a:t>llama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结果显示微调后的</a:t>
            </a:r>
            <a:r>
              <a:rPr lang="en-US" altLang="zh-CN" dirty="0"/>
              <a:t>7B </a:t>
            </a:r>
            <a:r>
              <a:rPr lang="zh-CN" altLang="en-US" dirty="0"/>
              <a:t>模型效果强于</a:t>
            </a:r>
            <a:r>
              <a:rPr lang="en-US" altLang="zh-CN" dirty="0"/>
              <a:t>chatgpt4</a:t>
            </a:r>
            <a:r>
              <a:rPr lang="zh-CN" altLang="en-US" dirty="0"/>
              <a:t>，但是</a:t>
            </a:r>
            <a:r>
              <a:rPr lang="en-US" altLang="zh-CN" dirty="0" err="1"/>
              <a:t>LawGPT</a:t>
            </a:r>
            <a:r>
              <a:rPr lang="zh-CN" altLang="en-US" dirty="0"/>
              <a:t>和</a:t>
            </a:r>
            <a:r>
              <a:rPr lang="en-US" altLang="zh-CN" dirty="0" err="1"/>
              <a:t>ChatLaw</a:t>
            </a:r>
            <a:r>
              <a:rPr lang="zh-CN" altLang="en-US" dirty="0"/>
              <a:t>无法从</a:t>
            </a:r>
            <a:r>
              <a:rPr lang="en-US" altLang="zh-CN" dirty="0"/>
              <a:t>continual training</a:t>
            </a:r>
            <a:r>
              <a:rPr lang="zh-CN" altLang="en-US" dirty="0"/>
              <a:t>中得到性能上的提升，这是因为这俩模型是基于</a:t>
            </a:r>
            <a:r>
              <a:rPr lang="en-US" altLang="zh-CN" dirty="0"/>
              <a:t>multilingual Llama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2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784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方正小标宋简体</vt:lpstr>
      <vt:lpstr>仿宋_gb2312</vt:lpstr>
      <vt:lpstr>Arial</vt:lpstr>
      <vt:lpstr>Cambria Math</vt:lpstr>
      <vt:lpstr>Office 主题​​</vt:lpstr>
      <vt:lpstr>Reformulating Domain Adaptation of Large Language Models as  Adapt-Retrieve-Revise</vt:lpstr>
      <vt:lpstr>面临的问题</vt:lpstr>
      <vt:lpstr>Idea: Adapt-Retrieve-Revise</vt:lpstr>
      <vt:lpstr>具体细节 - Adapt</vt:lpstr>
      <vt:lpstr>具体细节 - Retrieve</vt:lpstr>
      <vt:lpstr>具体细节 - Revise</vt:lpstr>
      <vt:lpstr>训练方面的细节</vt:lpstr>
      <vt:lpstr>PowerPoint 演示文稿</vt:lpstr>
      <vt:lpstr>7B模型？</vt:lpstr>
      <vt:lpstr>Answer-based or Query-based?</vt:lpstr>
      <vt:lpstr>Answer-based or Query-based?</vt:lpstr>
      <vt:lpstr>Drafted answer quality matters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Reformulating Domain Adaptation of Large Language Models as  Adapt-Retrieve-Revise</dc:title>
  <dc:creator>hui yang</dc:creator>
  <cp:lastModifiedBy>hui yang</cp:lastModifiedBy>
  <cp:revision>2</cp:revision>
  <dcterms:created xsi:type="dcterms:W3CDTF">2024-11-30T02:24:19Z</dcterms:created>
  <dcterms:modified xsi:type="dcterms:W3CDTF">2024-11-30T14:24:01Z</dcterms:modified>
</cp:coreProperties>
</file>