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402" r:id="rId4"/>
    <p:sldId id="320" r:id="rId6"/>
    <p:sldId id="405" r:id="rId7"/>
    <p:sldId id="407" r:id="rId8"/>
    <p:sldId id="408" r:id="rId9"/>
    <p:sldId id="409" r:id="rId10"/>
    <p:sldId id="410" r:id="rId11"/>
    <p:sldId id="411" r:id="rId12"/>
    <p:sldId id="412" r:id="rId13"/>
    <p:sldId id="413" r:id="rId14"/>
    <p:sldId id="414" r:id="rId15"/>
    <p:sldId id="415" r:id="rId16"/>
    <p:sldId id="416" r:id="rId17"/>
    <p:sldId id="417" r:id="rId18"/>
    <p:sldId id="32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6319A99-70C0-5B40-8974-7118F4B0FD3E}">
          <p14:sldIdLst>
            <p14:sldId id="402"/>
            <p14:sldId id="320"/>
            <p14:sldId id="405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32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9F57"/>
    <a:srgbClr val="FFD7BD"/>
    <a:srgbClr val="FFC715"/>
    <a:srgbClr val="FFFFFF"/>
    <a:srgbClr val="FAE5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5" autoAdjust="0"/>
    <p:restoredTop sz="82138" autoAdjust="0"/>
  </p:normalViewPr>
  <p:slideViewPr>
    <p:cSldViewPr snapToGrid="0">
      <p:cViewPr varScale="1">
        <p:scale>
          <a:sx n="114" d="100"/>
          <a:sy n="114" d="100"/>
        </p:scale>
        <p:origin x="8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F3491-94E4-4075-B5F1-294292DEA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28BA7-4A45-4FFE-A583-CA964C03D9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DC1DC6-B42F-4EDB-90F2-8B5D9D0AEF8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DC1DC6-B42F-4EDB-90F2-8B5D9D0AEF8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E809-E577-CC4C-97D1-3D22F57599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264A9-D857-7049-A3C0-89D3CA0799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.bin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9" Type="http://schemas.openxmlformats.org/officeDocument/2006/relationships/notesSlide" Target="../notesSlides/notesSlide6.xml"/><Relationship Id="rId18" Type="http://schemas.openxmlformats.org/officeDocument/2006/relationships/vmlDrawing" Target="../drawings/vmlDrawing1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15" Type="http://schemas.openxmlformats.org/officeDocument/2006/relationships/oleObject" Target="../embeddings/oleObject4.bin"/><Relationship Id="rId14" Type="http://schemas.openxmlformats.org/officeDocument/2006/relationships/image" Target="../media/image19.wmf"/><Relationship Id="rId13" Type="http://schemas.openxmlformats.org/officeDocument/2006/relationships/oleObject" Target="../embeddings/oleObject3.bin"/><Relationship Id="rId12" Type="http://schemas.openxmlformats.org/officeDocument/2006/relationships/image" Target="../media/image18.wmf"/><Relationship Id="rId11" Type="http://schemas.openxmlformats.org/officeDocument/2006/relationships/oleObject" Target="../embeddings/oleObject2.bin"/><Relationship Id="rId10" Type="http://schemas.openxmlformats.org/officeDocument/2006/relationships/image" Target="../media/image17.wmf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0795" y="3924300"/>
            <a:ext cx="12214225" cy="2950210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6" name="标题 1"/>
          <p:cNvSpPr txBox="1"/>
          <p:nvPr/>
        </p:nvSpPr>
        <p:spPr bwMode="auto">
          <a:xfrm>
            <a:off x="537845" y="0"/>
            <a:ext cx="10587990" cy="22726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5pPr>
            <a:lvl6pPr marL="3429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6pPr>
            <a:lvl7pPr marL="685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7pPr>
            <a:lvl8pPr marL="10287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8pPr>
            <a:lvl9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TruthX: Alleviating Hallucinations by Editing Large Language Models in Truthful Space</a:t>
            </a:r>
            <a:endParaRPr lang="en-US" altLang="zh-CN" sz="4000" b="1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 txBox="1"/>
          <p:nvPr/>
        </p:nvSpPr>
        <p:spPr bwMode="auto">
          <a:xfrm>
            <a:off x="1941729" y="5080537"/>
            <a:ext cx="7381240" cy="11620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5pPr>
            <a:lvl6pPr marL="3429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6pPr>
            <a:lvl7pPr marL="685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7pPr>
            <a:lvl8pPr marL="10287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8pPr>
            <a:lvl9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800" kern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zh-CN" altLang="en-US" sz="2800" kern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时间：</a:t>
            </a:r>
            <a:r>
              <a:rPr lang="en-US" altLang="zh-CN" sz="2800" kern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2024/12/29</a:t>
            </a:r>
            <a:endParaRPr lang="en-US" altLang="zh-CN" sz="2800" kern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altLang="zh-CN" sz="2800" kern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99840" y="233108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2024 ACL</a:t>
            </a:r>
            <a:endParaRPr lang="en-US" altLang="zh-CN" sz="2800" b="1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228602"/>
            <a:ext cx="9380539" cy="784225"/>
          </a:xfrm>
        </p:spPr>
        <p:txBody>
          <a:bodyPr/>
          <a:lstStyle/>
          <a:p>
            <a:r>
              <a:rPr lang="zh-CN" altLang="en-US" b="1" dirty="0">
                <a:solidFill>
                  <a:srgbClr val="4B649F"/>
                </a:solidFill>
                <a:sym typeface="+mn-ea"/>
              </a:rPr>
              <a:t>实验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652" y="6012417"/>
            <a:ext cx="1311275" cy="365125"/>
          </a:xfrm>
        </p:spPr>
        <p:txBody>
          <a:bodyPr/>
          <a:lstStyle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1510" name="灯片编号占位符 11"/>
          <p:cNvSpPr>
            <a:spLocks noGrp="1" noChangeArrowheads="1"/>
          </p:cNvSpPr>
          <p:nvPr/>
        </p:nvSpPr>
        <p:spPr bwMode="auto">
          <a:xfrm>
            <a:off x="10778385" y="6415090"/>
            <a:ext cx="1311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75AA0C1-3DA7-4C18-9AB8-8B7FD3A347FD}" type="slidenum">
              <a:rPr altLang="zh-CN" sz="1400" smtClean="0">
                <a:solidFill>
                  <a:schemeClr val="bg1"/>
                </a:solidFill>
              </a:rPr>
            </a:fld>
            <a:endParaRPr lang="zh-CN" altLang="zh-CN" sz="1400" smtClean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230" y="1431925"/>
            <a:ext cx="5010150" cy="3238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310" y="3383915"/>
            <a:ext cx="4083050" cy="514350"/>
          </a:xfrm>
          <a:prstGeom prst="rect">
            <a:avLst/>
          </a:prstGeom>
        </p:spPr>
      </p:pic>
      <p:cxnSp>
        <p:nvCxnSpPr>
          <p:cNvPr id="8" name="直接箭头连接符 7"/>
          <p:cNvCxnSpPr>
            <a:endCxn id="7" idx="1"/>
          </p:cNvCxnSpPr>
          <p:nvPr/>
        </p:nvCxnSpPr>
        <p:spPr>
          <a:xfrm flipV="1">
            <a:off x="5147945" y="3641090"/>
            <a:ext cx="1269365" cy="19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" name="文本框 8"/>
          <p:cNvSpPr txBox="1"/>
          <p:nvPr/>
        </p:nvSpPr>
        <p:spPr>
          <a:xfrm>
            <a:off x="8717915" y="3060700"/>
            <a:ext cx="121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truth</a:t>
            </a:r>
            <a:endParaRPr lang="en-US" altLang="zh-CN" sz="24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228602"/>
            <a:ext cx="9380539" cy="784225"/>
          </a:xfrm>
        </p:spPr>
        <p:txBody>
          <a:bodyPr/>
          <a:lstStyle/>
          <a:p>
            <a:r>
              <a:rPr lang="zh-CN" altLang="en-US" b="1" dirty="0">
                <a:solidFill>
                  <a:srgbClr val="4B649F"/>
                </a:solidFill>
                <a:sym typeface="+mn-ea"/>
              </a:rPr>
              <a:t>实验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652" y="6012417"/>
            <a:ext cx="1311275" cy="365125"/>
          </a:xfrm>
        </p:spPr>
        <p:txBody>
          <a:bodyPr/>
          <a:lstStyle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1510" name="灯片编号占位符 11"/>
          <p:cNvSpPr>
            <a:spLocks noGrp="1" noChangeArrowheads="1"/>
          </p:cNvSpPr>
          <p:nvPr/>
        </p:nvSpPr>
        <p:spPr bwMode="auto">
          <a:xfrm>
            <a:off x="10778385" y="6415090"/>
            <a:ext cx="1311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75AA0C1-3DA7-4C18-9AB8-8B7FD3A347FD}" type="slidenum">
              <a:rPr altLang="zh-CN" sz="1400" smtClean="0">
                <a:solidFill>
                  <a:schemeClr val="bg1"/>
                </a:solidFill>
              </a:rPr>
            </a:fld>
            <a:endParaRPr lang="zh-CN" altLang="zh-CN" sz="1400" smtClean="0">
              <a:solidFill>
                <a:schemeClr val="bg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790" y="1134110"/>
            <a:ext cx="5067300" cy="43370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208530" y="5612765"/>
            <a:ext cx="17703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/>
              <a:t>真实方向实验</a:t>
            </a:r>
            <a:endParaRPr lang="zh-CN" altLang="en-US" sz="2000" b="1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225" y="1484630"/>
            <a:ext cx="4340860" cy="4055745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228602"/>
            <a:ext cx="9380539" cy="784225"/>
          </a:xfrm>
        </p:spPr>
        <p:txBody>
          <a:bodyPr/>
          <a:lstStyle/>
          <a:p>
            <a:r>
              <a:rPr lang="zh-CN" altLang="en-US" b="1" dirty="0">
                <a:solidFill>
                  <a:srgbClr val="4B649F"/>
                </a:solidFill>
                <a:sym typeface="+mn-ea"/>
              </a:rPr>
              <a:t>实验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652" y="6012417"/>
            <a:ext cx="1311275" cy="365125"/>
          </a:xfrm>
        </p:spPr>
        <p:txBody>
          <a:bodyPr/>
          <a:lstStyle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1510" name="灯片编号占位符 11"/>
          <p:cNvSpPr>
            <a:spLocks noGrp="1" noChangeArrowheads="1"/>
          </p:cNvSpPr>
          <p:nvPr/>
        </p:nvSpPr>
        <p:spPr bwMode="auto">
          <a:xfrm>
            <a:off x="10778385" y="6415090"/>
            <a:ext cx="1311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75AA0C1-3DA7-4C18-9AB8-8B7FD3A347FD}" type="slidenum">
              <a:rPr altLang="zh-CN" sz="1400" smtClean="0">
                <a:solidFill>
                  <a:schemeClr val="bg1"/>
                </a:solidFill>
              </a:rPr>
            </a:fld>
            <a:endParaRPr lang="zh-CN" altLang="zh-CN" sz="1400" smtClean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9330" y="1585595"/>
            <a:ext cx="10064750" cy="38544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352415" y="5527040"/>
            <a:ext cx="17703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/>
              <a:t>真实方向例子</a:t>
            </a:r>
            <a:endParaRPr lang="zh-CN" altLang="en-US" sz="2000" b="1"/>
          </a:p>
        </p:txBody>
      </p:sp>
    </p:spTree>
  </p:cSld>
  <p:clrMapOvr>
    <a:masterClrMapping/>
  </p:clrMapOvr>
  <p:transition spd="med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228602"/>
            <a:ext cx="9380539" cy="784225"/>
          </a:xfrm>
        </p:spPr>
        <p:txBody>
          <a:bodyPr/>
          <a:lstStyle/>
          <a:p>
            <a:r>
              <a:rPr lang="zh-CN" altLang="en-US" b="1" dirty="0">
                <a:solidFill>
                  <a:srgbClr val="4B649F"/>
                </a:solidFill>
                <a:sym typeface="+mn-ea"/>
              </a:rPr>
              <a:t>实验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652" y="6012417"/>
            <a:ext cx="1311275" cy="365125"/>
          </a:xfrm>
        </p:spPr>
        <p:txBody>
          <a:bodyPr/>
          <a:lstStyle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1510" name="灯片编号占位符 11"/>
          <p:cNvSpPr>
            <a:spLocks noGrp="1" noChangeArrowheads="1"/>
          </p:cNvSpPr>
          <p:nvPr/>
        </p:nvSpPr>
        <p:spPr bwMode="auto">
          <a:xfrm>
            <a:off x="10778385" y="6415090"/>
            <a:ext cx="1311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75AA0C1-3DA7-4C18-9AB8-8B7FD3A347FD}" type="slidenum">
              <a:rPr altLang="zh-CN" sz="1400" smtClean="0">
                <a:solidFill>
                  <a:schemeClr val="bg1"/>
                </a:solidFill>
              </a:rPr>
            </a:fld>
            <a:endParaRPr lang="zh-CN" altLang="zh-CN" sz="1400" smtClean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52415" y="5527040"/>
            <a:ext cx="17703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/>
              <a:t>空间可视化</a:t>
            </a:r>
            <a:endParaRPr lang="zh-CN" altLang="en-US" sz="20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6700" y="1102995"/>
            <a:ext cx="6578877" cy="4338000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228602"/>
            <a:ext cx="9380539" cy="784225"/>
          </a:xfrm>
        </p:spPr>
        <p:txBody>
          <a:bodyPr/>
          <a:lstStyle/>
          <a:p>
            <a:r>
              <a:rPr lang="zh-CN" altLang="en-US" b="1" dirty="0">
                <a:solidFill>
                  <a:srgbClr val="4B649F"/>
                </a:solidFill>
                <a:sym typeface="+mn-ea"/>
              </a:rPr>
              <a:t>实验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652" y="6012417"/>
            <a:ext cx="1311275" cy="365125"/>
          </a:xfrm>
        </p:spPr>
        <p:txBody>
          <a:bodyPr/>
          <a:lstStyle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1510" name="灯片编号占位符 11"/>
          <p:cNvSpPr>
            <a:spLocks noGrp="1" noChangeArrowheads="1"/>
          </p:cNvSpPr>
          <p:nvPr/>
        </p:nvSpPr>
        <p:spPr bwMode="auto">
          <a:xfrm>
            <a:off x="10778385" y="6415090"/>
            <a:ext cx="1311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75AA0C1-3DA7-4C18-9AB8-8B7FD3A347FD}" type="slidenum">
              <a:rPr altLang="zh-CN" sz="1400" smtClean="0">
                <a:solidFill>
                  <a:schemeClr val="bg1"/>
                </a:solidFill>
              </a:rPr>
            </a:fld>
            <a:endParaRPr lang="zh-CN" altLang="zh-CN" sz="1400" smtClean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0665" y="1292860"/>
            <a:ext cx="5417486" cy="4719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71510" y="3754120"/>
            <a:ext cx="2361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LLMs</a:t>
            </a:r>
            <a:r>
              <a:rPr lang="zh-CN" altLang="en-US" sz="2000" b="1"/>
              <a:t>之间的泛化性</a:t>
            </a:r>
            <a:endParaRPr lang="zh-CN" altLang="en-US" sz="2000" b="1"/>
          </a:p>
        </p:txBody>
      </p:sp>
    </p:spTree>
  </p:cSld>
  <p:clrMapOvr>
    <a:masterClrMapping/>
  </p:clrMapOvr>
  <p:transition spd="med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983275" y="242688"/>
            <a:ext cx="4004945" cy="7512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b" anchorCtr="0" compatLnSpc="1">
            <a:norm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3200" b="1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48349" y="1997690"/>
            <a:ext cx="829691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listening!</a:t>
            </a:r>
            <a:endParaRPr lang="en-US" altLang="zh-C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0795" y="3924300"/>
            <a:ext cx="12214225" cy="2950210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rot="5400000">
            <a:off x="2009775" y="-1552575"/>
            <a:ext cx="914400" cy="4933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" name="椭圆 1"/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3" name="组合 2"/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4" name="Freeform 84"/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" name="Freeform 85"/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" name="Freeform 86"/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7" name="Freeform 87"/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Freeform 88"/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Freeform 89"/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" name="Freeform 90"/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21508" name="文本框 11"/>
          <p:cNvSpPr txBox="1">
            <a:spLocks noChangeArrowheads="1"/>
          </p:cNvSpPr>
          <p:nvPr/>
        </p:nvSpPr>
        <p:spPr bwMode="auto">
          <a:xfrm>
            <a:off x="1738313" y="588963"/>
            <a:ext cx="11080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</a:rPr>
              <a:t>目录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21509" name="矩形 11"/>
          <p:cNvSpPr>
            <a:spLocks noChangeArrowheads="1"/>
          </p:cNvSpPr>
          <p:nvPr/>
        </p:nvSpPr>
        <p:spPr bwMode="auto">
          <a:xfrm>
            <a:off x="1657350" y="2083118"/>
            <a:ext cx="6096000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3600" dirty="0"/>
              <a:t>提出方法</a:t>
            </a:r>
            <a:endParaRPr kumimoji="1" lang="en-US" altLang="zh-CN" sz="36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3600" dirty="0"/>
              <a:t>研究内容</a:t>
            </a:r>
            <a:endParaRPr kumimoji="1" lang="en-US" altLang="zh-CN" sz="36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3600" dirty="0"/>
              <a:t>实验</a:t>
            </a:r>
            <a:endParaRPr kumimoji="1" lang="zh-CN" altLang="en-US" sz="3600" dirty="0"/>
          </a:p>
        </p:txBody>
      </p:sp>
      <p:sp>
        <p:nvSpPr>
          <p:cNvPr id="12" name="灯片编号占位符 11"/>
          <p:cNvSpPr>
            <a:spLocks noGrp="1" noChangeArrowheads="1"/>
          </p:cNvSpPr>
          <p:nvPr/>
        </p:nvSpPr>
        <p:spPr bwMode="auto">
          <a:xfrm>
            <a:off x="10778385" y="6415090"/>
            <a:ext cx="1311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75AA0C1-3DA7-4C18-9AB8-8B7FD3A347FD}" type="slidenum">
              <a:rPr altLang="zh-CN" sz="1400" smtClean="0">
                <a:solidFill>
                  <a:schemeClr val="bg1"/>
                </a:solidFill>
              </a:rPr>
            </a:fld>
            <a:endParaRPr lang="zh-CN" altLang="zh-CN" sz="14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228602"/>
            <a:ext cx="9380539" cy="784225"/>
          </a:xfrm>
        </p:spPr>
        <p:txBody>
          <a:bodyPr/>
          <a:lstStyle/>
          <a:p>
            <a:r>
              <a:rPr lang="zh-CN" altLang="en-US" b="1" dirty="0">
                <a:solidFill>
                  <a:srgbClr val="4B649F"/>
                </a:solidFill>
              </a:rPr>
              <a:t>提出方法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652" y="6012417"/>
            <a:ext cx="1311275" cy="365125"/>
          </a:xfrm>
        </p:spPr>
        <p:txBody>
          <a:bodyPr/>
          <a:lstStyle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69879" y="1066193"/>
            <a:ext cx="963031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大语言模型即使拥有知识，在某些时候仍然会生成不真实的响应。一些研究发现是因为模型的</a:t>
            </a:r>
            <a:r>
              <a:rPr lang="zh-CN" altLang="en-US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内部表征激活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导致模型产生了幻觉，因此可以通过修改模型的内部表示，将其沿着</a:t>
            </a:r>
            <a:r>
              <a:rPr lang="zh-CN" altLang="en-US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更真实的方向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引导来缓解幻觉问题。</a:t>
            </a:r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         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这一类方法通过使用</a:t>
            </a:r>
            <a:r>
              <a:rPr lang="zh-CN" altLang="en-US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真实</a:t>
            </a:r>
            <a:r>
              <a:rPr lang="en-US" altLang="zh-CN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/</a:t>
            </a:r>
            <a:r>
              <a:rPr lang="zh-CN" altLang="en-US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不真实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的数据刺激模型，找到真实的方向并引导模型。</a:t>
            </a:r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1510" name="灯片编号占位符 11"/>
          <p:cNvSpPr>
            <a:spLocks noGrp="1" noChangeArrowheads="1"/>
          </p:cNvSpPr>
          <p:nvPr/>
        </p:nvSpPr>
        <p:spPr bwMode="auto">
          <a:xfrm>
            <a:off x="10778385" y="6415090"/>
            <a:ext cx="1311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75AA0C1-3DA7-4C18-9AB8-8B7FD3A347FD}" type="slidenum">
              <a:rPr altLang="zh-CN" sz="1400" smtClean="0">
                <a:solidFill>
                  <a:schemeClr val="bg1"/>
                </a:solidFill>
              </a:rPr>
            </a:fld>
            <a:endParaRPr lang="zh-CN" altLang="zh-CN" sz="1400" smtClean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1150" y="2415540"/>
            <a:ext cx="3850263" cy="3596400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228602"/>
            <a:ext cx="9380539" cy="784225"/>
          </a:xfrm>
        </p:spPr>
        <p:txBody>
          <a:bodyPr/>
          <a:lstStyle/>
          <a:p>
            <a:r>
              <a:rPr lang="zh-CN" altLang="en-US" b="1" dirty="0">
                <a:solidFill>
                  <a:srgbClr val="4B649F"/>
                </a:solidFill>
              </a:rPr>
              <a:t>研究内容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652" y="6012417"/>
            <a:ext cx="1311275" cy="365125"/>
          </a:xfrm>
        </p:spPr>
        <p:txBody>
          <a:bodyPr/>
          <a:lstStyle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1510" name="灯片编号占位符 11"/>
          <p:cNvSpPr>
            <a:spLocks noGrp="1" noChangeArrowheads="1"/>
          </p:cNvSpPr>
          <p:nvPr/>
        </p:nvSpPr>
        <p:spPr bwMode="auto">
          <a:xfrm>
            <a:off x="10778385" y="6415090"/>
            <a:ext cx="1311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75AA0C1-3DA7-4C18-9AB8-8B7FD3A347FD}" type="slidenum">
              <a:rPr altLang="zh-CN" sz="1400" smtClean="0">
                <a:solidFill>
                  <a:schemeClr val="bg1"/>
                </a:solidFill>
              </a:rPr>
            </a:fld>
            <a:endParaRPr lang="zh-CN" altLang="zh-CN" sz="1400" smtClean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180" y="1739900"/>
            <a:ext cx="10809997" cy="4136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0075" y="1205865"/>
            <a:ext cx="1546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rPr>
              <a:t>模型架构</a:t>
            </a:r>
            <a:endParaRPr lang="zh-CN" altLang="en-US" sz="2000" b="1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 spd="med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228602"/>
            <a:ext cx="9380539" cy="784225"/>
          </a:xfrm>
        </p:spPr>
        <p:txBody>
          <a:bodyPr/>
          <a:lstStyle/>
          <a:p>
            <a:r>
              <a:rPr lang="zh-CN" altLang="en-US" b="1" dirty="0">
                <a:solidFill>
                  <a:srgbClr val="4B649F"/>
                </a:solidFill>
              </a:rPr>
              <a:t>研究内容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652" y="6012417"/>
            <a:ext cx="1311275" cy="365125"/>
          </a:xfrm>
        </p:spPr>
        <p:txBody>
          <a:bodyPr/>
          <a:lstStyle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1510" name="灯片编号占位符 11"/>
          <p:cNvSpPr>
            <a:spLocks noGrp="1" noChangeArrowheads="1"/>
          </p:cNvSpPr>
          <p:nvPr/>
        </p:nvSpPr>
        <p:spPr bwMode="auto">
          <a:xfrm>
            <a:off x="10778385" y="6415090"/>
            <a:ext cx="1311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75AA0C1-3DA7-4C18-9AB8-8B7FD3A347FD}" type="slidenum">
              <a:rPr altLang="zh-CN" sz="1400" smtClean="0">
                <a:solidFill>
                  <a:schemeClr val="bg1"/>
                </a:solidFill>
              </a:rPr>
            </a:fld>
            <a:endParaRPr lang="zh-CN" altLang="zh-CN" sz="1400" smtClean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7730" y="1551940"/>
            <a:ext cx="4229100" cy="3505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715" y="1810385"/>
            <a:ext cx="2749550" cy="355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635" y="2296795"/>
            <a:ext cx="1123950" cy="3619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2655" y="3883025"/>
            <a:ext cx="1149350" cy="3746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2665" y="2687955"/>
            <a:ext cx="1758950" cy="3365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7085" y="4194175"/>
            <a:ext cx="1866900" cy="381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171565" y="1797685"/>
            <a:ext cx="977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数据集：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967095" y="2530475"/>
            <a:ext cx="118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模型输入：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967095" y="3517265"/>
            <a:ext cx="118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模型输出：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967095" y="4951730"/>
            <a:ext cx="5207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为了排除无效</a:t>
            </a:r>
            <a:r>
              <a:rPr lang="en-US" altLang="zh-CN"/>
              <a:t>token</a:t>
            </a:r>
            <a:r>
              <a:rPr lang="zh-CN" altLang="en-US"/>
              <a:t>的影响，只保留满足条件的</a:t>
            </a:r>
            <a:r>
              <a:rPr lang="en-US" altLang="zh-CN"/>
              <a:t>token</a:t>
            </a:r>
            <a:r>
              <a:rPr lang="zh-CN" altLang="en-US"/>
              <a:t>，即：</a:t>
            </a:r>
            <a:endParaRPr lang="zh-CN" altLang="en-US"/>
          </a:p>
          <a:p>
            <a:r>
              <a:rPr lang="en-US" altLang="zh-CN"/>
              <a:t>x</a:t>
            </a:r>
            <a:r>
              <a:rPr lang="en-US" altLang="zh-CN" baseline="30000"/>
              <a:t>pos</a:t>
            </a:r>
            <a:r>
              <a:rPr lang="zh-CN" altLang="en-US"/>
              <a:t>和</a:t>
            </a:r>
            <a:r>
              <a:rPr lang="en-US" altLang="zh-CN"/>
              <a:t>x</a:t>
            </a:r>
            <a:r>
              <a:rPr lang="en-US" altLang="zh-CN" baseline="30000"/>
              <a:t>neg</a:t>
            </a:r>
            <a:r>
              <a:rPr lang="zh-CN" altLang="en-US"/>
              <a:t>是相同的</a:t>
            </a:r>
            <a:r>
              <a:rPr lang="en-US" altLang="zh-CN"/>
              <a:t>token</a:t>
            </a:r>
            <a:r>
              <a:rPr lang="zh-CN" altLang="en-US"/>
              <a:t>但是具有相反的真实性。</a:t>
            </a:r>
            <a:endParaRPr lang="zh-CN" altLang="en-US"/>
          </a:p>
          <a:p>
            <a:r>
              <a:rPr lang="zh-CN" altLang="en-US"/>
              <a:t>换句话说，</a:t>
            </a:r>
            <a:r>
              <a:rPr lang="en-US" altLang="zh-CN">
                <a:sym typeface="+mn-ea"/>
              </a:rPr>
              <a:t>x</a:t>
            </a:r>
            <a:r>
              <a:rPr lang="en-US" altLang="zh-CN" baseline="30000">
                <a:sym typeface="+mn-ea"/>
              </a:rPr>
              <a:t>pos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x</a:t>
            </a:r>
            <a:r>
              <a:rPr lang="en-US" altLang="zh-CN" baseline="30000">
                <a:sym typeface="+mn-ea"/>
              </a:rPr>
              <a:t>neg</a:t>
            </a:r>
            <a:r>
              <a:rPr lang="zh-CN" altLang="en-US">
                <a:sym typeface="+mn-ea"/>
              </a:rPr>
              <a:t>同时出现在</a:t>
            </a:r>
            <a:r>
              <a:rPr lang="en-US" altLang="zh-CN">
                <a:sym typeface="+mn-ea"/>
              </a:rPr>
              <a:t>A</a:t>
            </a:r>
            <a:r>
              <a:rPr lang="en-US" altLang="zh-CN" baseline="30000">
                <a:sym typeface="+mn-ea"/>
              </a:rPr>
              <a:t>pos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A</a:t>
            </a:r>
            <a:r>
              <a:rPr lang="en-US" altLang="zh-CN" baseline="30000">
                <a:sym typeface="+mn-ea"/>
              </a:rPr>
              <a:t>neg</a:t>
            </a:r>
            <a:r>
              <a:rPr lang="zh-CN" altLang="en-US">
                <a:sym typeface="+mn-ea"/>
              </a:rPr>
              <a:t>中。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 spd="med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228602"/>
            <a:ext cx="9380539" cy="784225"/>
          </a:xfrm>
        </p:spPr>
        <p:txBody>
          <a:bodyPr/>
          <a:lstStyle/>
          <a:p>
            <a:r>
              <a:rPr lang="zh-CN" altLang="en-US" b="1" dirty="0">
                <a:solidFill>
                  <a:srgbClr val="4B649F"/>
                </a:solidFill>
                <a:sym typeface="+mn-ea"/>
              </a:rPr>
              <a:t>研究内容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652" y="6012417"/>
            <a:ext cx="1311275" cy="365125"/>
          </a:xfrm>
        </p:spPr>
        <p:txBody>
          <a:bodyPr/>
          <a:lstStyle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1510" name="灯片编号占位符 11"/>
          <p:cNvSpPr>
            <a:spLocks noGrp="1" noChangeArrowheads="1"/>
          </p:cNvSpPr>
          <p:nvPr/>
        </p:nvSpPr>
        <p:spPr bwMode="auto">
          <a:xfrm>
            <a:off x="10778385" y="6415090"/>
            <a:ext cx="1311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75AA0C1-3DA7-4C18-9AB8-8B7FD3A347FD}" type="slidenum">
              <a:rPr altLang="zh-CN" sz="1400" smtClean="0">
                <a:solidFill>
                  <a:schemeClr val="bg1"/>
                </a:solidFill>
              </a:rPr>
            </a:fld>
            <a:endParaRPr lang="zh-CN" altLang="zh-CN" sz="1400" smtClean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20" y="1144905"/>
            <a:ext cx="4616450" cy="37211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545" y="1144905"/>
            <a:ext cx="5016500" cy="4381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545" y="1696085"/>
            <a:ext cx="4591050" cy="5651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4625" y="2261235"/>
            <a:ext cx="2844800" cy="546100"/>
          </a:xfrm>
          <a:prstGeom prst="rect">
            <a:avLst/>
          </a:prstGeom>
        </p:spPr>
      </p:pic>
      <p:sp>
        <p:nvSpPr>
          <p:cNvPr id="18" name="左大括号 17"/>
          <p:cNvSpPr/>
          <p:nvPr/>
        </p:nvSpPr>
        <p:spPr>
          <a:xfrm>
            <a:off x="6602730" y="1229995"/>
            <a:ext cx="163195" cy="1577340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321935" y="1834515"/>
            <a:ext cx="1118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自编码器</a:t>
            </a: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300" y="5050155"/>
            <a:ext cx="3760470" cy="105029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5925" y="3733165"/>
            <a:ext cx="4876800" cy="9461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5925" y="4679315"/>
            <a:ext cx="4895850" cy="8890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3545" y="5758180"/>
            <a:ext cx="2787650" cy="533400"/>
          </a:xfrm>
          <a:prstGeom prst="rect">
            <a:avLst/>
          </a:prstGeom>
        </p:spPr>
      </p:pic>
      <p:sp>
        <p:nvSpPr>
          <p:cNvPr id="24" name="左大括号 23"/>
          <p:cNvSpPr/>
          <p:nvPr/>
        </p:nvSpPr>
        <p:spPr>
          <a:xfrm>
            <a:off x="6451600" y="3856990"/>
            <a:ext cx="163195" cy="2367280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173980" y="4856480"/>
            <a:ext cx="1118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对比学习</a:t>
            </a:r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1238250" y="3576320"/>
            <a:ext cx="945515" cy="3467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8" name="直接箭头连接符 27"/>
          <p:cNvCxnSpPr/>
          <p:nvPr/>
        </p:nvCxnSpPr>
        <p:spPr>
          <a:xfrm flipH="1">
            <a:off x="1837690" y="3521075"/>
            <a:ext cx="469900" cy="7169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6753" y="3878580"/>
          <a:ext cx="562610" cy="359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9" imgW="266700" imgH="241300" progId="Equation.KSEE3">
                  <p:embed/>
                </p:oleObj>
              </mc:Choice>
              <mc:Fallback>
                <p:oleObj name="" r:id="rId9" imgW="2667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6753" y="3878580"/>
                        <a:ext cx="562610" cy="359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42708" y="4237990"/>
          <a:ext cx="562610" cy="329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1" imgW="266700" imgH="241300" progId="Equation.KSEE3">
                  <p:embed/>
                </p:oleObj>
              </mc:Choice>
              <mc:Fallback>
                <p:oleObj name="" r:id="rId11" imgW="2667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42708" y="4237990"/>
                        <a:ext cx="562610" cy="329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37373" y="1115060"/>
          <a:ext cx="615950" cy="359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13" imgW="292100" imgH="241300" progId="Equation.KSEE3">
                  <p:embed/>
                </p:oleObj>
              </mc:Choice>
              <mc:Fallback>
                <p:oleObj name="" r:id="rId13" imgW="2921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37373" y="1115060"/>
                        <a:ext cx="615950" cy="359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22375" y="1576070"/>
          <a:ext cx="615315" cy="359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15" imgW="292100" imgH="241300" progId="Equation.KSEE3">
                  <p:embed/>
                </p:oleObj>
              </mc:Choice>
              <mc:Fallback>
                <p:oleObj name="" r:id="rId15" imgW="2921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22375" y="1576070"/>
                        <a:ext cx="615315" cy="359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直接箭头连接符 35"/>
          <p:cNvCxnSpPr/>
          <p:nvPr/>
        </p:nvCxnSpPr>
        <p:spPr>
          <a:xfrm flipH="1" flipV="1">
            <a:off x="1847850" y="1771015"/>
            <a:ext cx="358775" cy="4210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7" name="直接箭头连接符 36"/>
          <p:cNvCxnSpPr/>
          <p:nvPr/>
        </p:nvCxnSpPr>
        <p:spPr>
          <a:xfrm flipH="1" flipV="1">
            <a:off x="2163445" y="1480820"/>
            <a:ext cx="111125" cy="7600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ransition spd="med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228602"/>
            <a:ext cx="9380539" cy="784225"/>
          </a:xfrm>
        </p:spPr>
        <p:txBody>
          <a:bodyPr/>
          <a:lstStyle/>
          <a:p>
            <a:r>
              <a:rPr lang="zh-CN" altLang="en-US" b="1" dirty="0">
                <a:solidFill>
                  <a:srgbClr val="4B649F"/>
                </a:solidFill>
                <a:sym typeface="+mn-ea"/>
              </a:rPr>
              <a:t>研究内容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652" y="6012417"/>
            <a:ext cx="1311275" cy="365125"/>
          </a:xfrm>
        </p:spPr>
        <p:txBody>
          <a:bodyPr/>
          <a:lstStyle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1510" name="灯片编号占位符 11"/>
          <p:cNvSpPr>
            <a:spLocks noGrp="1" noChangeArrowheads="1"/>
          </p:cNvSpPr>
          <p:nvPr/>
        </p:nvSpPr>
        <p:spPr bwMode="auto">
          <a:xfrm>
            <a:off x="10778385" y="6415090"/>
            <a:ext cx="1311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75AA0C1-3DA7-4C18-9AB8-8B7FD3A347FD}" type="slidenum">
              <a:rPr altLang="zh-CN" sz="1400" smtClean="0">
                <a:solidFill>
                  <a:schemeClr val="bg1"/>
                </a:solidFill>
              </a:rPr>
            </a:fld>
            <a:endParaRPr lang="zh-CN" altLang="zh-CN" sz="1400" smtClean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300" y="1229995"/>
            <a:ext cx="3568700" cy="3676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490" y="1576070"/>
            <a:ext cx="5080000" cy="920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490" y="2522220"/>
            <a:ext cx="3765550" cy="1092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10735" y="2291080"/>
            <a:ext cx="11188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修改</a:t>
            </a:r>
            <a:endParaRPr lang="zh-CN" altLang="en-US"/>
          </a:p>
          <a:p>
            <a:r>
              <a:rPr lang="zh-CN" altLang="en-US"/>
              <a:t>内部表示</a:t>
            </a:r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>
            <a:off x="5662295" y="1755775"/>
            <a:ext cx="163195" cy="1672590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915" y="4906645"/>
            <a:ext cx="3568700" cy="5715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795520" y="5008245"/>
            <a:ext cx="1343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总损失函数：</a:t>
            </a:r>
            <a:endParaRPr lang="zh-CN" altLang="en-US"/>
          </a:p>
        </p:txBody>
      </p:sp>
    </p:spTree>
  </p:cSld>
  <p:clrMapOvr>
    <a:masterClrMapping/>
  </p:clrMapOvr>
  <p:transition spd="med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228602"/>
            <a:ext cx="9380539" cy="784225"/>
          </a:xfrm>
        </p:spPr>
        <p:txBody>
          <a:bodyPr/>
          <a:lstStyle/>
          <a:p>
            <a:r>
              <a:rPr lang="zh-CN" altLang="en-US" b="1" dirty="0">
                <a:solidFill>
                  <a:srgbClr val="4B649F"/>
                </a:solidFill>
                <a:sym typeface="+mn-ea"/>
              </a:rPr>
              <a:t>研究内容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652" y="6012417"/>
            <a:ext cx="1311275" cy="365125"/>
          </a:xfrm>
        </p:spPr>
        <p:txBody>
          <a:bodyPr/>
          <a:lstStyle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1510" name="灯片编号占位符 11"/>
          <p:cNvSpPr>
            <a:spLocks noGrp="1" noChangeArrowheads="1"/>
          </p:cNvSpPr>
          <p:nvPr/>
        </p:nvSpPr>
        <p:spPr bwMode="auto">
          <a:xfrm>
            <a:off x="10778385" y="6415090"/>
            <a:ext cx="1311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75AA0C1-3DA7-4C18-9AB8-8B7FD3A347FD}" type="slidenum">
              <a:rPr altLang="zh-CN" sz="1400" smtClean="0">
                <a:solidFill>
                  <a:schemeClr val="bg1"/>
                </a:solidFill>
              </a:rPr>
            </a:fld>
            <a:endParaRPr lang="zh-CN" altLang="zh-CN" sz="1400" smtClean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8835" y="1801495"/>
            <a:ext cx="3408045" cy="7810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480685" y="1997075"/>
            <a:ext cx="1708150" cy="414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truth direction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990" y="3916680"/>
            <a:ext cx="4286250" cy="762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230" y="4979035"/>
            <a:ext cx="1943100" cy="37465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137150" y="4441190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修改内部表示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00075" y="1205865"/>
            <a:ext cx="1546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rPr>
              <a:t>推理阶段</a:t>
            </a:r>
            <a:endParaRPr lang="zh-CN" altLang="en-US" sz="2000" b="1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9" name="左大括号 18"/>
          <p:cNvSpPr/>
          <p:nvPr/>
        </p:nvSpPr>
        <p:spPr>
          <a:xfrm>
            <a:off x="6868795" y="3916680"/>
            <a:ext cx="163195" cy="1437005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85" y="1579880"/>
            <a:ext cx="5051425" cy="3697605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228602"/>
            <a:ext cx="9380539" cy="784225"/>
          </a:xfrm>
        </p:spPr>
        <p:txBody>
          <a:bodyPr/>
          <a:lstStyle/>
          <a:p>
            <a:r>
              <a:rPr lang="zh-CN" altLang="en-US" b="1" dirty="0">
                <a:solidFill>
                  <a:srgbClr val="4B649F"/>
                </a:solidFill>
                <a:sym typeface="+mn-ea"/>
              </a:rPr>
              <a:t>实验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652" y="6012417"/>
            <a:ext cx="1311275" cy="365125"/>
          </a:xfrm>
        </p:spPr>
        <p:txBody>
          <a:bodyPr/>
          <a:lstStyle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1510" name="灯片编号占位符 11"/>
          <p:cNvSpPr>
            <a:spLocks noGrp="1" noChangeArrowheads="1"/>
          </p:cNvSpPr>
          <p:nvPr/>
        </p:nvSpPr>
        <p:spPr bwMode="auto">
          <a:xfrm>
            <a:off x="10778385" y="6415090"/>
            <a:ext cx="1311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75AA0C1-3DA7-4C18-9AB8-8B7FD3A347FD}" type="slidenum">
              <a:rPr altLang="zh-CN" sz="1400" smtClean="0">
                <a:solidFill>
                  <a:schemeClr val="bg1"/>
                </a:solidFill>
              </a:rPr>
            </a:fld>
            <a:endParaRPr lang="zh-CN" altLang="zh-CN" sz="1400" smtClean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2225" y="1236980"/>
            <a:ext cx="9607550" cy="4775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84115" y="1012825"/>
            <a:ext cx="1952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开放式生成任务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92160" y="1012825"/>
            <a:ext cx="1493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多选一任务</a:t>
            </a:r>
            <a:endParaRPr lang="zh-CN" altLang="en-US"/>
          </a:p>
        </p:txBody>
      </p:sp>
    </p:spTree>
  </p:cSld>
  <p:clrMapOvr>
    <a:masterClrMapping/>
  </p:clrMapOvr>
  <p:transition spd="med">
    <p:cut/>
  </p:transition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</Words>
  <Application>WPS 演示</Application>
  <PresentationFormat>宽屏</PresentationFormat>
  <Paragraphs>133</Paragraphs>
  <Slides>15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微软雅黑</vt:lpstr>
      <vt:lpstr>华文中宋</vt:lpstr>
      <vt:lpstr>Calibri Light</vt:lpstr>
      <vt:lpstr>Times New Roman</vt:lpstr>
      <vt:lpstr>等线</vt:lpstr>
      <vt:lpstr>黑体</vt:lpstr>
      <vt:lpstr>Arial Unicode MS</vt:lpstr>
      <vt:lpstr>默认设计模板</vt:lpstr>
      <vt:lpstr>自定义设计方案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提出方法</vt:lpstr>
      <vt:lpstr>研究内容</vt:lpstr>
      <vt:lpstr>研究内容</vt:lpstr>
      <vt:lpstr>研究内容</vt:lpstr>
      <vt:lpstr>研究内容</vt:lpstr>
      <vt:lpstr>研究内容</vt:lpstr>
      <vt:lpstr>实验</vt:lpstr>
      <vt:lpstr>实验</vt:lpstr>
      <vt:lpstr>实验</vt:lpstr>
      <vt:lpstr>实验</vt:lpstr>
      <vt:lpstr>实验</vt:lpstr>
      <vt:lpstr>实验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知识工程与机器学习</dc:title>
  <dc:creator>biubiu</dc:creator>
  <cp:lastModifiedBy>我</cp:lastModifiedBy>
  <cp:revision>469</cp:revision>
  <dcterms:created xsi:type="dcterms:W3CDTF">2018-10-18T11:34:00Z</dcterms:created>
  <dcterms:modified xsi:type="dcterms:W3CDTF">2024-12-29T13:16:30Z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CB3D85225ECE4B659A11BAEF044FD537_12</vt:lpwstr>
  </property>
  <property fmtid="{D5CDD505-2E9C-101B-9397-08002B2CF9AE}" pid="3" name="KSOProductBuildVer">
    <vt:lpwstr>2052-12.1.0.19770</vt:lpwstr>
  </property>
</Properties>
</file>