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402" r:id="rId4"/>
    <p:sldId id="405" r:id="rId6"/>
    <p:sldId id="477" r:id="rId7"/>
    <p:sldId id="486" r:id="rId8"/>
    <p:sldId id="478" r:id="rId9"/>
    <p:sldId id="487" r:id="rId10"/>
    <p:sldId id="488" r:id="rId11"/>
    <p:sldId id="489" r:id="rId12"/>
    <p:sldId id="490" r:id="rId13"/>
    <p:sldId id="494" r:id="rId14"/>
    <p:sldId id="493" r:id="rId15"/>
    <p:sldId id="495" r:id="rId16"/>
    <p:sldId id="492" r:id="rId17"/>
    <p:sldId id="3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02"/>
            <p14:sldId id="405"/>
            <p14:sldId id="477"/>
            <p14:sldId id="486"/>
            <p14:sldId id="478"/>
            <p14:sldId id="487"/>
            <p14:sldId id="488"/>
            <p14:sldId id="489"/>
            <p14:sldId id="490"/>
            <p14:sldId id="494"/>
            <p14:sldId id="493"/>
            <p14:sldId id="495"/>
            <p14:sldId id="492"/>
            <p14:sldId id="3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57"/>
    <a:srgbClr val="FFD7BD"/>
    <a:srgbClr val="FFC715"/>
    <a:srgbClr val="FFFFFF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82138" autoAdjust="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1941729" y="5080537"/>
            <a:ext cx="7381240" cy="1162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时间：</a:t>
            </a:r>
            <a:r>
              <a:rPr lang="en-US" altLang="zh-CN" sz="2800" kern="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2024/12/07</a:t>
            </a: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2800" kern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 txBox="1"/>
          <p:nvPr/>
        </p:nvSpPr>
        <p:spPr bwMode="auto">
          <a:xfrm>
            <a:off x="537845" y="739775"/>
            <a:ext cx="10587990" cy="2121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3429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685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10287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250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Fake News Detection Propaganda-Loaded Training Data Generation</a:t>
            </a:r>
            <a:endParaRPr lang="en-US" altLang="zh-CN" sz="4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8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8820" y="2418715"/>
            <a:ext cx="2757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2023 ACL</a:t>
            </a:r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b="1" dirty="0">
                <a:solidFill>
                  <a:srgbClr val="4B649F"/>
                </a:solidFill>
              </a:rPr>
              <a:t>实验</a:t>
            </a:r>
            <a:endParaRPr kumimoji="1"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89355"/>
            <a:ext cx="9908540" cy="31832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PROPANEWS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拆分数据：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训练集：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1256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验证集：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500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测试集：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500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0925" y="2527935"/>
            <a:ext cx="5010150" cy="253365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b="1" dirty="0">
                <a:solidFill>
                  <a:srgbClr val="4B649F"/>
                </a:solidFill>
              </a:rPr>
              <a:t>实验</a:t>
            </a:r>
            <a:endParaRPr kumimoji="1"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89355"/>
            <a:ext cx="9908540" cy="31832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PROPANEWS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数据集上训练，在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SNOPES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POLITIFACT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数据集（人工编写的假新闻）上测试。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340" y="0"/>
            <a:ext cx="3152775" cy="108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10" y="1635760"/>
            <a:ext cx="9296400" cy="46101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4B649F"/>
                </a:solidFill>
              </a:rPr>
              <a:t>未来</a:t>
            </a:r>
            <a:r>
              <a:rPr kumimoji="1" lang="en-US" altLang="zh-CN" b="1" dirty="0">
                <a:solidFill>
                  <a:srgbClr val="4B649F"/>
                </a:solidFill>
              </a:rPr>
              <a:t>/</a:t>
            </a:r>
            <a:r>
              <a:rPr kumimoji="1" lang="zh-CN" altLang="en-US" b="1" dirty="0">
                <a:solidFill>
                  <a:srgbClr val="4B649F"/>
                </a:solidFill>
              </a:rPr>
              <a:t>限制</a:t>
            </a:r>
            <a:endParaRPr kumimoji="1"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89355"/>
            <a:ext cx="9908540" cy="31832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dirty="0">
                <a:ea typeface="等线" panose="02010600030101010101" pitchFamily="2" charset="-122"/>
                <a:cs typeface="Times New Roman" panose="02020603050405020304" pitchFamily="18" charset="0"/>
              </a:rPr>
              <a:t>未来：假新闻检测方法扩展到更多语言，加入更多的宣传技术例如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新奇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”“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精致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等吸引人的风格。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限制：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939925"/>
            <a:ext cx="5334000" cy="364807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b="1" dirty="0">
                <a:solidFill>
                  <a:srgbClr val="4B649F"/>
                </a:solidFill>
              </a:rPr>
              <a:t>影响</a:t>
            </a:r>
            <a:endParaRPr kumimoji="1"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374140"/>
            <a:ext cx="4876800" cy="3562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43040" y="13741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发布了detector和dataset，没有发布generator。</a:t>
            </a:r>
            <a:endParaRPr lang="zh-CN" altLang="en-US"/>
          </a:p>
        </p:txBody>
      </p:sp>
    </p:spTree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  <a:endParaRPr lang="en-US" altLang="zh-C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提出方法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879" y="1066193"/>
            <a:ext cx="963031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背景：</a:t>
            </a:r>
            <a:r>
              <a:rPr 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假新闻会造成社会恐慌、舆论导向等问题，影响社会发展。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先前工作的不足：</a:t>
            </a:r>
            <a:endParaRPr 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构造的假新闻数据集质量不够，假的部分占据过多，并且没有借助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宣传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技巧。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2839720"/>
            <a:ext cx="5343525" cy="2343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740" y="2041525"/>
            <a:ext cx="4125516" cy="41580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研究思路</a:t>
            </a:r>
            <a:r>
              <a:rPr lang="en-US" altLang="zh-CN" b="1" dirty="0">
                <a:solidFill>
                  <a:srgbClr val="4B649F"/>
                </a:solidFill>
              </a:rPr>
              <a:t>—</a:t>
            </a:r>
            <a:r>
              <a:rPr lang="zh-CN" altLang="en-US" b="1" dirty="0">
                <a:solidFill>
                  <a:srgbClr val="4B649F"/>
                </a:solidFill>
              </a:rPr>
              <a:t>生成假新闻</a:t>
            </a:r>
            <a:endParaRPr kumimoji="1"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879" y="1066193"/>
            <a:ext cx="963031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识别核心句子：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预测每个句子属于摘要的可能性，选择最大的作为核心句子。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替换核心句子：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微调一个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BART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模型，对于一篇文章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，随机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一个句子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推理阶段：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核心句子，使用剩余内容预测生成。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8220" y="3429000"/>
            <a:ext cx="4238625" cy="1628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3405" y="5215890"/>
            <a:ext cx="345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BART</a:t>
            </a:r>
            <a:r>
              <a:rPr lang="zh-CN" altLang="en-US"/>
              <a:t>（</a:t>
            </a:r>
            <a:r>
              <a:rPr lang="en-US" altLang="zh-CN"/>
              <a:t>denosing autoencoder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557270"/>
            <a:ext cx="4867275" cy="94297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86868" y="2178685"/>
          <a:ext cx="262260" cy="3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77165" imgH="228600" progId="Equation.KSEE3">
                  <p:embed/>
                </p:oleObj>
              </mc:Choice>
              <mc:Fallback>
                <p:oleObj name="" r:id="rId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6868" y="2178685"/>
                        <a:ext cx="262260" cy="3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22795" y="2178685"/>
          <a:ext cx="1798863" cy="3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282700" imgH="241300" progId="Equation.KSEE3">
                  <p:embed/>
                </p:oleObj>
              </mc:Choice>
              <mc:Fallback>
                <p:oleObj name="" r:id="rId5" imgW="1282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22795" y="2178685"/>
                        <a:ext cx="1798863" cy="3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研究思路</a:t>
            </a:r>
            <a:r>
              <a:rPr lang="en-US" altLang="zh-CN" b="1" dirty="0">
                <a:solidFill>
                  <a:srgbClr val="4B649F"/>
                </a:solidFill>
                <a:sym typeface="+mn-ea"/>
              </a:rPr>
              <a:t>—</a:t>
            </a:r>
            <a:r>
              <a:rPr lang="zh-CN" altLang="en-US" b="1" dirty="0">
                <a:solidFill>
                  <a:srgbClr val="4B649F"/>
                </a:solidFill>
                <a:sym typeface="+mn-ea"/>
              </a:rPr>
              <a:t>生成假新闻</a:t>
            </a:r>
            <a:endParaRPr kumimoji="1"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879" y="1066193"/>
            <a:ext cx="963031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Self-critical Sequence Training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自我批判序列训练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强化学习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2235835"/>
            <a:ext cx="4676775" cy="305752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研究思路</a:t>
            </a:r>
            <a:r>
              <a:rPr lang="en-US" altLang="zh-CN" b="1" dirty="0">
                <a:solidFill>
                  <a:srgbClr val="4B649F"/>
                </a:solidFill>
                <a:sym typeface="+mn-ea"/>
              </a:rPr>
              <a:t>—</a:t>
            </a:r>
            <a:r>
              <a:rPr lang="zh-CN" altLang="en-US" b="1" dirty="0">
                <a:solidFill>
                  <a:srgbClr val="4B649F"/>
                </a:solidFill>
                <a:sym typeface="+mn-ea"/>
              </a:rPr>
              <a:t>添加宣传技术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89355"/>
            <a:ext cx="4105910" cy="6680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Apppeal to Authority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non-emotional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诉讼权威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22870" y="1189355"/>
            <a:ext cx="3513455" cy="66802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Loaded Language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emotional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情感性语言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2832735"/>
            <a:ext cx="10334625" cy="242887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研究思路</a:t>
            </a:r>
            <a:r>
              <a:rPr lang="en-US" altLang="zh-CN" b="1" dirty="0">
                <a:solidFill>
                  <a:srgbClr val="4B649F"/>
                </a:solidFill>
                <a:sym typeface="+mn-ea"/>
              </a:rPr>
              <a:t>—</a:t>
            </a:r>
            <a:r>
              <a:rPr lang="zh-CN" altLang="en-US" b="1" dirty="0">
                <a:solidFill>
                  <a:srgbClr val="4B649F"/>
                </a:solidFill>
                <a:sym typeface="+mn-ea"/>
              </a:rPr>
              <a:t>添加宣传技术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89355"/>
            <a:ext cx="9908540" cy="31832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Apppeal to Authority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non-emotional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诉讼权威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Wikidata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中收集各个领域的专家，并根据他们相关的陈述进行排序（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top-100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），列表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对于每个文章，使用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name tagger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，选取与文章最相关的人名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zi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3.BART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输入：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Context Salient Sentence &lt;MASK&gt; Context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decoder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中额外加入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zi confirmed that “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515" y="3376295"/>
            <a:ext cx="4238625" cy="1628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632450" y="5078095"/>
            <a:ext cx="244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BOS </a:t>
            </a:r>
            <a:r>
              <a:rPr lang="en-US" altLang="zh-CN" b="1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zi confirmed that “</a:t>
            </a:r>
            <a:endParaRPr lang="en-US" altLang="zh-CN" b="1" dirty="0">
              <a:solidFill>
                <a:srgbClr val="FF0000"/>
              </a:solidFill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研究思路</a:t>
            </a:r>
            <a:r>
              <a:rPr lang="en-US" altLang="zh-CN" b="1" dirty="0">
                <a:solidFill>
                  <a:srgbClr val="4B649F"/>
                </a:solidFill>
                <a:sym typeface="+mn-ea"/>
              </a:rPr>
              <a:t>—</a:t>
            </a:r>
            <a:r>
              <a:rPr lang="zh-CN" altLang="en-US" b="1" dirty="0">
                <a:solidFill>
                  <a:srgbClr val="4B649F"/>
                </a:solidFill>
                <a:sym typeface="+mn-ea"/>
              </a:rPr>
              <a:t>添加宣传技术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9950" y="1254760"/>
            <a:ext cx="5952490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V = {said, concluded, confirmed, emphasized, stated, argued}</a:t>
            </a:r>
            <a:endParaRPr lang="en-US" altLang="zh-CN"/>
          </a:p>
          <a:p>
            <a:r>
              <a:rPr lang="en-US" altLang="zh-CN"/>
              <a:t>on, in, at.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886585"/>
            <a:ext cx="9982200" cy="294322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altLang="en-US" b="1" dirty="0">
                <a:solidFill>
                  <a:srgbClr val="4B649F"/>
                </a:solidFill>
              </a:rPr>
              <a:t>研究思路</a:t>
            </a:r>
            <a:r>
              <a:rPr lang="en-US" altLang="zh-CN" b="1" dirty="0">
                <a:solidFill>
                  <a:srgbClr val="4B649F"/>
                </a:solidFill>
                <a:sym typeface="+mn-ea"/>
              </a:rPr>
              <a:t>—</a:t>
            </a:r>
            <a:r>
              <a:rPr lang="zh-CN" altLang="en-US" b="1" dirty="0">
                <a:solidFill>
                  <a:srgbClr val="4B649F"/>
                </a:solidFill>
                <a:sym typeface="+mn-ea"/>
              </a:rPr>
              <a:t>添加宣传技术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89355"/>
            <a:ext cx="9908540" cy="31832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Loaded Language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emotional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情感性语言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使用耸人听闻的副词或形容词来夸大一个陈述，从而触发人们的情感。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SpaCy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库，执行词性标注和依赖解析：副词依赖于动词、形容词依赖于名词。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重新微调一个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BART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，将文章中的副词或形容词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MASK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，然后预测。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zh-CN" b="1" dirty="0">
                <a:solidFill>
                  <a:srgbClr val="4B649F"/>
                </a:solidFill>
              </a:rPr>
              <a:t>生成假新闻数据集</a:t>
            </a:r>
            <a:endParaRPr kumimoji="1"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77652" y="6012417"/>
            <a:ext cx="1311275" cy="365125"/>
          </a:xfrm>
        </p:spPr>
        <p:txBody>
          <a:bodyPr/>
          <a:lstStyle/>
          <a:p>
            <a:fld id="{89DB14B3-731A-4352-BC82-B1993596BD11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9950" y="1189355"/>
            <a:ext cx="9908540" cy="31832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intermediate pre-training (IPT)</a:t>
            </a:r>
            <a:endParaRPr lang="en-US" altLang="zh-CN" b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BART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模型在庞大的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CNN/DM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新闻数据集上执行领域适应训练。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之后在包含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4535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篇新闻的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TIMELINE17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数据集上进行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假新闻生成。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为了进一步数据集的质量，借助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Amazon’s Mechanical Turk (AMT)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众包平台，过滤非假新闻。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PROPANEWS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：最终数据集，包含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2256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篇文章数据，各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的假新闻和真实新闻，其中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添加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Apppeal to Authority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30%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添加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Loaded Language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、剩余不做宣传技术增强。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PN-SILVER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：未经过人工验证的数据集。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0" name="灯片编号占位符 11"/>
          <p:cNvSpPr>
            <a:spLocks noGrp="1" noChangeArrowheads="1"/>
          </p:cNvSpPr>
          <p:nvPr/>
        </p:nvSpPr>
        <p:spPr bwMode="auto">
          <a:xfrm>
            <a:off x="10778385" y="6415090"/>
            <a:ext cx="1311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75AA0C1-3DA7-4C18-9AB8-8B7FD3A347FD}" type="slidenum">
              <a:rPr altLang="zh-CN" sz="1400" smtClean="0">
                <a:solidFill>
                  <a:schemeClr val="bg1"/>
                </a:solidFill>
              </a:rPr>
            </a:fld>
            <a:endParaRPr lang="zh-CN" altLang="zh-CN" sz="14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WPS 演示</Application>
  <PresentationFormat>宽屏</PresentationFormat>
  <Paragraphs>152</Paragraphs>
  <Slides>14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华文中宋</vt:lpstr>
      <vt:lpstr>Calibri Light</vt:lpstr>
      <vt:lpstr>Times New Roman</vt:lpstr>
      <vt:lpstr>等线</vt:lpstr>
      <vt:lpstr>Arial Unicode MS</vt:lpstr>
      <vt:lpstr>等线 Light</vt:lpstr>
      <vt:lpstr>Calibri Light</vt:lpstr>
      <vt:lpstr>NimbusRomNo9L-Regu</vt:lpstr>
      <vt:lpstr>Segoe Print</vt:lpstr>
      <vt:lpstr>默认设计模板</vt:lpstr>
      <vt:lpstr>自定义设计方案</vt:lpstr>
      <vt:lpstr>Equation.KSEE3</vt:lpstr>
      <vt:lpstr>Equation.KSEE3</vt:lpstr>
      <vt:lpstr>PowerPoint 演示文稿</vt:lpstr>
      <vt:lpstr>提出方法</vt:lpstr>
      <vt:lpstr>研究思路</vt:lpstr>
      <vt:lpstr>研究思路—假新闻生成</vt:lpstr>
      <vt:lpstr>研究思路</vt:lpstr>
      <vt:lpstr>研究思路—添加宣传技术</vt:lpstr>
      <vt:lpstr>研究思路—添加宣传技术</vt:lpstr>
      <vt:lpstr>研究思路—添加宣传技术</vt:lpstr>
      <vt:lpstr>研究思路—添加宣传技术</vt:lpstr>
      <vt:lpstr>实验</vt:lpstr>
      <vt:lpstr>实验</vt:lpstr>
      <vt:lpstr>实验</vt:lpstr>
      <vt:lpstr>实验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我</cp:lastModifiedBy>
  <cp:revision>474</cp:revision>
  <dcterms:created xsi:type="dcterms:W3CDTF">2018-10-18T11:34:00Z</dcterms:created>
  <dcterms:modified xsi:type="dcterms:W3CDTF">2024-12-07T13:30:25Z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0847067FDF74454A827B731CCFB0F446_12</vt:lpwstr>
  </property>
  <property fmtid="{D5CDD505-2E9C-101B-9397-08002B2CF9AE}" pid="3" name="KSOProductBuildVer">
    <vt:lpwstr>2052-12.1.0.18912</vt:lpwstr>
  </property>
</Properties>
</file>