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70" r:id="rId14"/>
    <p:sldId id="271" r:id="rId15"/>
    <p:sldId id="265" r:id="rId16"/>
    <p:sldId id="272" r:id="rId17"/>
    <p:sldId id="266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D9CD-755D-202F-B4AE-CBF5280B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9B124-6DA3-680C-5AB0-4C51C5AC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88833-462C-E915-7071-8691D01C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8080B-DC14-F869-DA9C-F1A10276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6C600-B28A-AB80-CA65-4727E4D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FAE4-1D28-D743-325B-0A932ECA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2E4DF-FA58-FEA3-48DD-8390D815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E057-DFAF-FDB2-795A-A935AAC2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F7F1A-48CF-85D9-7465-6F7C7B0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876E1-1C7D-4036-C9E3-2993216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47752F-7D5C-F402-4165-773A3F1BE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3B5D3-E776-6BEB-BE94-8879FB54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2D94-79BE-BA38-14BF-48FBA748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C108F-C335-658A-1B8C-61051211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940E2-0E29-186B-2750-BB33B295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599A-8586-FBAC-66A9-23A2B32E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63B40-9330-02CF-6665-6F55FE2F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A8EA3-39FD-F85C-4F87-876BC4FD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8731C-6ED3-E0B4-D69C-63A3EA7B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86B35-EA5E-CD41-9BE9-F1FF4AAA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DC2E8-9DCA-6B73-C504-29535618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F7B52-3388-FBCF-AF08-9C8CCC08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AD75A-4BC0-32D0-5B9E-A183D5C0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C181F-381B-27F9-F856-CF3CF73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AE825-AAD7-FCDF-A483-A9C6EF09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AF0A-7808-7F9F-A35A-B9D47FDA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4E61F-379C-BF3B-D1E1-F2E22E417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5B08A5-EC10-953B-FA34-4E2A14BC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5CFAC-669B-0F88-74EE-969B7DC6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29636-D73B-308F-D611-893DD01D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B68D-B6ED-626A-EEAD-C545E60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9A809-AD83-327E-1074-58E3F1EC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72618-EB19-EF87-EB00-6C6D5599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CE95C-4B20-ADCB-ACEB-8E51FAC17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57ABCB-50C5-31BB-C26F-C0C23785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267FC8-227F-8946-64C4-8C68EAA9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C3D19-95E8-D158-116E-C1DE33F3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ED801-EB65-4D3E-B3C8-8539F6DD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5E5D9-5E75-F1A4-356C-FE1F3E79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0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77DB-EDAD-3CC4-26DC-B7298222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10707-41D8-E940-5868-D97A57E6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06AD4-2D24-BC64-4B8B-D9CEB1D3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3CD441-2C2E-8741-54EA-BED9B60D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E3FC9-2713-E4DC-1EE7-6D9C1D1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4E87C-701D-1881-527C-4E63BFB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3E65F-BC22-9C03-886B-2F9ED55D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6735-FA5E-135D-1892-01081198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603BE-3EC3-2722-F6D8-8C090D3B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E9DA6-1DD5-A4FE-80DA-27D1B23F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C9FE8-16C8-F428-6F6A-C9836217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D6259-9042-65AF-E379-96147590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34385-B85E-57E7-25D1-8D9D5669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4BF5A-7B98-6CB2-F64E-436E6F83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E55BF9-780D-F738-3DE2-77EC0731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BB9EF-B408-E522-A67E-16B6DF5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611BF-94EA-55D9-8083-64D0F103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735EC-C02A-1CE2-7BD5-7CFAEA24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F2218-AA25-7352-4F59-2CDBD9D0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E5AE9-F9E3-CEF1-AA77-0A03D24F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CBFF3-8202-9C21-AEBE-F9D7D40C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1DCEF-CEB1-757A-1362-E58F2304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0495-7A9A-4DEF-BB82-4A01A3BDB538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B363A-08E1-9BB1-F292-A78F6BC9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5695-F82C-6542-2666-1B9A27D5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B63B-9B5C-49DF-97A4-2E8A9B36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3CBA-1469-AC6F-F592-5583E4068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100" b="1" i="0" dirty="0">
                <a:solidFill>
                  <a:srgbClr val="000000"/>
                </a:solidFill>
                <a:effectLst/>
                <a:latin typeface="Lucida Grande"/>
              </a:rPr>
              <a:t>O1 Replication Journey -- Part 2: Surpassing O1-preview through Simple Distillation, Big Progress or Bitter Lesson?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9344B-4A54-E490-CAA9-7A8A6E532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 et.al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58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A2CA-AF68-BD4D-16BF-2676679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C7BC9-28D2-B989-61F8-5E97F4B6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B584E-947A-A9DE-6CF4-AB756EFA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66" y="1225387"/>
            <a:ext cx="9691758" cy="47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BFA8-0383-EBFC-B5E4-6C139D15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9C93C-EF00-E89F-6DAA-F7D8CA5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 </a:t>
            </a:r>
            <a:r>
              <a:rPr lang="en-US" altLang="zh-CN" dirty="0"/>
              <a:t>o1 </a:t>
            </a:r>
            <a:r>
              <a:rPr lang="zh-CN" altLang="en-US" dirty="0"/>
              <a:t>蒸馏得到的数据 </a:t>
            </a:r>
            <a:r>
              <a:rPr lang="en-US" altLang="zh-CN" dirty="0"/>
              <a:t>SFT </a:t>
            </a:r>
            <a:r>
              <a:rPr lang="zh-CN" altLang="en-US" dirty="0"/>
              <a:t>后的模型在事实准确性方面没有显示出显著改进。这主要是因为更长的推理链导致了额外的幻觉 </a:t>
            </a:r>
            <a:r>
              <a:rPr lang="en-US" altLang="zh-CN" dirty="0"/>
              <a:t>—— </a:t>
            </a:r>
            <a:r>
              <a:rPr lang="zh-CN" altLang="en-US" dirty="0"/>
              <a:t>尤其是模型试图</a:t>
            </a:r>
            <a:r>
              <a:rPr lang="zh-CN" altLang="en-US" b="1" dirty="0"/>
              <a:t>假装使用搜索引擎并虚构搜索结果的现象</a:t>
            </a:r>
            <a:r>
              <a:rPr lang="zh-CN" altLang="en-US" dirty="0"/>
              <a:t>。然而，这些尝试使用搜索引擎的行为暗示了一个有前途的方向，我们认为为模型提供</a:t>
            </a:r>
            <a:r>
              <a:rPr lang="zh-CN" altLang="en-US" b="1" dirty="0"/>
              <a:t>实际的网络访问能力</a:t>
            </a:r>
            <a:r>
              <a:rPr lang="zh-CN" altLang="en-US" dirty="0"/>
              <a:t>将显著提高其事实准确性。此外，</a:t>
            </a:r>
            <a:r>
              <a:rPr lang="en-US" altLang="zh-CN" dirty="0"/>
              <a:t>SFT </a:t>
            </a:r>
            <a:r>
              <a:rPr lang="zh-CN" altLang="en-US" dirty="0"/>
              <a:t>后模型增强的推理链提供了详细的分析和自我反思能力，这可能有助于防止幻觉的产生。我们还发现，经过 </a:t>
            </a:r>
            <a:r>
              <a:rPr lang="en-US" altLang="zh-CN" dirty="0"/>
              <a:t>SFT </a:t>
            </a:r>
            <a:r>
              <a:rPr lang="zh-CN" altLang="en-US" dirty="0"/>
              <a:t>后，模型对奉承的易感性略有降低。这种改进可以归因于自我反思过程，在这个过程中，模型能够辨别并深入思考提示中呈现的不合理假设，而不是不加质疑地接受它们。</a:t>
            </a:r>
          </a:p>
        </p:txBody>
      </p:sp>
    </p:spTree>
    <p:extLst>
      <p:ext uri="{BB962C8B-B14F-4D97-AF65-F5344CB8AC3E}">
        <p14:creationId xmlns:p14="http://schemas.microsoft.com/office/powerpoint/2010/main" val="95341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A2608-6D4E-6EAF-4488-65C4D4F0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D9E14B-C55D-8BB2-11CC-B91EC340B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69" y="1825625"/>
            <a:ext cx="8935861" cy="4351338"/>
          </a:xfrm>
        </p:spPr>
      </p:pic>
    </p:spTree>
    <p:extLst>
      <p:ext uri="{BB962C8B-B14F-4D97-AF65-F5344CB8AC3E}">
        <p14:creationId xmlns:p14="http://schemas.microsoft.com/office/powerpoint/2010/main" val="73746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8E73-424A-46F5-2DAC-61FCC7E1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DF5F10-4B3D-EE99-9DC0-A2DB8003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14" y="1825625"/>
            <a:ext cx="8889971" cy="4351338"/>
          </a:xfrm>
        </p:spPr>
      </p:pic>
    </p:spTree>
    <p:extLst>
      <p:ext uri="{BB962C8B-B14F-4D97-AF65-F5344CB8AC3E}">
        <p14:creationId xmlns:p14="http://schemas.microsoft.com/office/powerpoint/2010/main" val="219406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B17AC-F458-0B9B-B21B-283546FE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3B6C5-11D8-A116-8BC5-B86B94DD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BDBBB-4BBF-3C36-3167-E44C8FF8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21" y="1300279"/>
            <a:ext cx="9691758" cy="47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9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A6F8-3903-B13A-DE57-9F860586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通用场景任务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FA94D-D327-BD55-32DB-65659F6B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为了评估我们模型在通用场景中的表现，我们从 </a:t>
            </a:r>
            <a:r>
              <a:rPr lang="en-US" altLang="zh-CN" dirty="0"/>
              <a:t>Auto-J </a:t>
            </a:r>
            <a:r>
              <a:rPr lang="zh-CN" altLang="en-US" dirty="0"/>
              <a:t>和 </a:t>
            </a:r>
            <a:r>
              <a:rPr lang="en-US" altLang="zh-CN" dirty="0"/>
              <a:t>LIMA </a:t>
            </a:r>
            <a:r>
              <a:rPr lang="zh-CN" altLang="en-US" dirty="0"/>
              <a:t>数据集中各抽取 </a:t>
            </a:r>
            <a:r>
              <a:rPr lang="en-US" altLang="zh-CN" dirty="0"/>
              <a:t>50 </a:t>
            </a:r>
            <a:r>
              <a:rPr lang="zh-CN" altLang="en-US" dirty="0"/>
              <a:t>个查询，组成了一个包含 </a:t>
            </a:r>
            <a:r>
              <a:rPr lang="en-US" altLang="zh-CN" dirty="0"/>
              <a:t>100 </a:t>
            </a:r>
            <a:r>
              <a:rPr lang="zh-CN" altLang="en-US" dirty="0"/>
              <a:t>个查询的测试集，并通过人工调整，特别聚焦于长期规划任务，并请三位领域专家对模型的输出质量进行 </a:t>
            </a:r>
            <a:r>
              <a:rPr lang="en-US" altLang="zh-CN" dirty="0"/>
              <a:t>0-100 </a:t>
            </a:r>
            <a:r>
              <a:rPr lang="zh-CN" altLang="en-US" dirty="0"/>
              <a:t>分的评估。评估结果显示在经过 </a:t>
            </a:r>
            <a:r>
              <a:rPr lang="en-US" altLang="zh-CN" dirty="0"/>
              <a:t>o1 </a:t>
            </a:r>
            <a:r>
              <a:rPr lang="zh-CN" altLang="en-US" dirty="0"/>
              <a:t>蒸馏数据微调后，模型的表现有显著改进。在 </a:t>
            </a:r>
            <a:r>
              <a:rPr lang="en-US" altLang="zh-CN" dirty="0"/>
              <a:t>Auto-J </a:t>
            </a:r>
            <a:r>
              <a:rPr lang="zh-CN" altLang="en-US" dirty="0"/>
              <a:t>查询上的得分从 </a:t>
            </a:r>
            <a:r>
              <a:rPr lang="en-US" altLang="zh-CN" dirty="0"/>
              <a:t>81.6% </a:t>
            </a:r>
            <a:r>
              <a:rPr lang="zh-CN" altLang="en-US" dirty="0"/>
              <a:t>提升至 </a:t>
            </a:r>
            <a:r>
              <a:rPr lang="en-US" altLang="zh-CN" dirty="0"/>
              <a:t>88%</a:t>
            </a:r>
            <a:r>
              <a:rPr lang="zh-CN" altLang="en-US" dirty="0"/>
              <a:t>，在 </a:t>
            </a:r>
            <a:r>
              <a:rPr lang="en-US" altLang="zh-CN" dirty="0"/>
              <a:t>LIMA </a:t>
            </a:r>
            <a:r>
              <a:rPr lang="zh-CN" altLang="en-US" dirty="0"/>
              <a:t>查询上从 </a:t>
            </a:r>
            <a:r>
              <a:rPr lang="en-US" altLang="zh-CN" dirty="0"/>
              <a:t>77.2% </a:t>
            </a:r>
            <a:r>
              <a:rPr lang="zh-CN" altLang="en-US" dirty="0"/>
              <a:t>提升至 </a:t>
            </a:r>
            <a:r>
              <a:rPr lang="en-US" altLang="zh-CN" dirty="0"/>
              <a:t>87.2%</a:t>
            </a:r>
            <a:r>
              <a:rPr lang="zh-CN" altLang="en-US" dirty="0"/>
              <a:t>。这种性能提升表明，我们的微调方法不仅改善了双语对话能力，还增强了模型处理一般任务的能力，特别是在需要长期规划和结构化思维的场景中。</a:t>
            </a:r>
          </a:p>
        </p:txBody>
      </p:sp>
    </p:spTree>
    <p:extLst>
      <p:ext uri="{BB962C8B-B14F-4D97-AF65-F5344CB8AC3E}">
        <p14:creationId xmlns:p14="http://schemas.microsoft.com/office/powerpoint/2010/main" val="324126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0C86-CCB1-E597-8510-05C851C1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6C7B4-7310-7C03-E3E5-5C99E091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D5D9A-49A4-9102-E5D1-43B146EF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45" y="1054876"/>
            <a:ext cx="9748909" cy="47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C56E-D184-CBC6-9B64-6246E56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“蒸馏” 的背后？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474AF-0437-ABC3-E413-0310AB8C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表面吸引力：乍一看，蒸馏似乎是一种优雅的解决方案：通过直接学习 </a:t>
            </a:r>
            <a:r>
              <a:rPr lang="en-US" altLang="zh-CN" dirty="0"/>
              <a:t>o1 </a:t>
            </a:r>
            <a:r>
              <a:rPr lang="zh-CN" altLang="en-US" dirty="0"/>
              <a:t>的复杂推理模式，模型可以通过相对简单的实现方式快速获得显著的性能提升。这种易用性使其得到了广泛应用，尤其是在那些希望迅速展示接近 </a:t>
            </a:r>
            <a:r>
              <a:rPr lang="en-US" altLang="zh-CN" dirty="0"/>
              <a:t>o1 </a:t>
            </a:r>
            <a:r>
              <a:rPr lang="zh-CN" altLang="en-US" dirty="0"/>
              <a:t>能力的组织中。然而，这种便利背后隐藏的代价可能并不明显，但从长远来看，对整个领域的发展可能是毁灭性的。</a:t>
            </a:r>
          </a:p>
        </p:txBody>
      </p:sp>
    </p:spTree>
    <p:extLst>
      <p:ext uri="{BB962C8B-B14F-4D97-AF65-F5344CB8AC3E}">
        <p14:creationId xmlns:p14="http://schemas.microsoft.com/office/powerpoint/2010/main" val="290686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84311-6F82-4057-A50E-14EBEBEB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“蒸馏” 的背后？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B9A92-D2B7-3A5E-48F3-C4F8615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性能瓶颈：最直接的技术问题或许在于蒸馏方法的内在局限性。通过蒸馏训练的模型，其能力不可避免地受到教师模型（在本例中为 </a:t>
            </a:r>
            <a:r>
              <a:rPr lang="en-US" altLang="zh-CN" dirty="0"/>
              <a:t>o1-mini </a:t>
            </a:r>
            <a:r>
              <a:rPr lang="zh-CN" altLang="en-US" dirty="0"/>
              <a:t>模型）水平的限制。这种限制形成了隐性的 “天花板效应”，即使蒸馏过程再精妙，也无法真正超越原始模型的能力。尤其是在需要扩展到新领域或应对前所未见的挑战时，这一局限性变得尤为突出。</a:t>
            </a:r>
            <a:endParaRPr lang="en-US" altLang="zh-CN" dirty="0"/>
          </a:p>
          <a:p>
            <a:r>
              <a:rPr lang="zh-CN" altLang="en-US" dirty="0"/>
              <a:t>创新缺失：更为根本的问题在于，蒸馏方法的广泛应用</a:t>
            </a:r>
            <a:r>
              <a:rPr lang="zh-CN" altLang="en-US" b="1" dirty="0"/>
              <a:t>使我们错失了核心技术创新的关键机会</a:t>
            </a:r>
            <a:r>
              <a:rPr lang="zh-CN" altLang="en-US" dirty="0"/>
              <a:t>。</a:t>
            </a:r>
            <a:r>
              <a:rPr lang="en-US" altLang="zh-CN" dirty="0"/>
              <a:t>o1 </a:t>
            </a:r>
            <a:r>
              <a:rPr lang="zh-CN" altLang="en-US" dirty="0"/>
              <a:t>的真正突破不仅在于解决复杂问题的能力，还在于其推理时间扩展和搜索优化的精妙机制。然而，通过规避开发这些基础能力的挑战，我们可能正在加剧技术差距 </a:t>
            </a:r>
            <a:r>
              <a:rPr lang="en-US" altLang="zh-CN" dirty="0"/>
              <a:t>—— </a:t>
            </a:r>
            <a:r>
              <a:rPr lang="zh-CN" altLang="en-US" dirty="0"/>
              <a:t>即掌握核心技术的组织与主要依赖蒸馏的组织之间的鸿沟。随着领域的不断发展，这种</a:t>
            </a:r>
            <a:r>
              <a:rPr lang="zh-CN" altLang="en-US" b="1" dirty="0"/>
              <a:t>技术基础设施差距</a:t>
            </a:r>
            <a:r>
              <a:rPr lang="zh-CN" altLang="en-US" dirty="0"/>
              <a:t>可能变得愈发难以弥合。</a:t>
            </a:r>
          </a:p>
        </p:txBody>
      </p:sp>
    </p:spTree>
    <p:extLst>
      <p:ext uri="{BB962C8B-B14F-4D97-AF65-F5344CB8AC3E}">
        <p14:creationId xmlns:p14="http://schemas.microsoft.com/office/powerpoint/2010/main" val="2671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E757-4E21-F048-1CCC-6E4D9644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个板块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E08117-69A3-A80D-4D1F-A60D9C898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62" y="1690688"/>
            <a:ext cx="111236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（1）详细解析了蒸馏 OpenAI o1 系列模型的技术路线，并对其有效性进行了全面的评估。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研究团队发现，在一个不错的基础数学模型上仅仅通过几万条 o1-mini 的蒸馏样本进行微调，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就可以在美国高难度的数学竞赛 AIME 上超越 o1-preview 的水平，并且整个过程所需要的技术复杂度极低。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2EB493-92B6-4AAD-AC35-726FAF16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62" y="2819067"/>
            <a:ext cx="117262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（2）除了数学推理场景外，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我们还探索了 o1 蒸馏模型在其他不同视角（如幻觉、安全性）下的表现，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这些跨域实验不仅揭示了知识蒸馏技术的优势，也展现了其固有局限性，并发现了一些意想不到的跨域表现模式。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F5691D-F8F8-B902-1E83-41559E0F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62" y="3867115"/>
            <a:ext cx="9187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（3）建立了一个全面的基准框架，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在多个不同的角度（如数据透明性、方法技术透明性、评估透明性以及资源的开源程度）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评估和分类 o1 的各种复现尝试工作的技术透明度与开放性，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并为此设立了一套排行版机制。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7AAA84-1701-A001-33DB-792BDE81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62" y="5394842"/>
            <a:ext cx="97514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（4）最后，此研究报告还进行了非常深刻的讨论，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最终得出尽管追求更强大的 AI 很重要，但培养具有第一性原理思维的研究人员往往更加重要。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这一教育使命不仅仅是一个技术层面的考虑，更是一项将塑造 AI 创新未来的根本性人文使命。</a:t>
            </a:r>
          </a:p>
        </p:txBody>
      </p:sp>
    </p:spTree>
    <p:extLst>
      <p:ext uri="{BB962C8B-B14F-4D97-AF65-F5344CB8AC3E}">
        <p14:creationId xmlns:p14="http://schemas.microsoft.com/office/powerpoint/2010/main" val="314200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74450-39ED-25AA-C226-003067B6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O1</a:t>
            </a:r>
            <a:r>
              <a:rPr lang="zh-CN" altLang="en-US" dirty="0"/>
              <a:t>技术回顾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A348ACA-0F1C-1C11-534E-9919800D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51" y="3683358"/>
            <a:ext cx="10111498" cy="2224825"/>
          </a:xfr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0D51AAF-5C4A-A5A4-839D-E75A6866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93" y="2558534"/>
            <a:ext cx="7571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虽然树搜索是最有效的方法之一，但它可能会耗费大量计算资源和时间。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0B70C-8F10-0D30-6257-C237E58C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合成长思维数据的方法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4AC57-6748-1DC9-0A1F-88188DF0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48" y="1619535"/>
            <a:ext cx="5010241" cy="180946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D46F2A5-F30F-F1CA-7FBF-04409DB2E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4671"/>
            <a:ext cx="1134924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完整的人类思维过程标注（代价最高）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多智能体方法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与策略模型不直接对反馈作出反应的历程学习 (Journey Learning) 不同，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我们可以让多个智能体参与探索过程，指导它们扮演不同的角色。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例如，我们可以构建一个多智能体辩论系统，其中策略模型生成持续的推理，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而评判模型则评估是继续还是回溯。当找到解决方案时，这种交互过程自然会产生长思维训练数据。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从高级模型蒸馏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像 o1 系列这样强大的模型展示出强大的反思和自我纠正能力。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使用更强大的模型来指导较弱模型的常见做法，是一种简单，不需要设计复杂技术路线的方法。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然而，由于 o1 限制了对其内部思维过程的访问，因此需要谨慎的提示词设计</a:t>
            </a:r>
          </a:p>
        </p:txBody>
      </p:sp>
    </p:spTree>
    <p:extLst>
      <p:ext uri="{BB962C8B-B14F-4D97-AF65-F5344CB8AC3E}">
        <p14:creationId xmlns:p14="http://schemas.microsoft.com/office/powerpoint/2010/main" val="16651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253B1-C1BC-99F4-61A1-0B4D7ACF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5D537-9498-5953-E4CC-A19709DD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为了使模型熟悉并适应长思维格式，我们在蒸馏之前进行初步的监督微调（</a:t>
            </a:r>
            <a:r>
              <a:rPr lang="en-US" altLang="zh-CN" dirty="0"/>
              <a:t>SFT</a:t>
            </a:r>
            <a:r>
              <a:rPr lang="zh-CN" altLang="en-US" dirty="0"/>
              <a:t>）阶段。使用上述精细化和重新格式化的数据集，我们训练模型生成更长、更细致的逐步解决方案。这个阶段的重点是确保模型能够熟练地产生详细的推理过程，并遵循标准化的输出格式，为后续的蒸馏阶段做准备。</a:t>
            </a:r>
          </a:p>
        </p:txBody>
      </p:sp>
    </p:spTree>
    <p:extLst>
      <p:ext uri="{BB962C8B-B14F-4D97-AF65-F5344CB8AC3E}">
        <p14:creationId xmlns:p14="http://schemas.microsoft.com/office/powerpoint/2010/main" val="302545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574E069-F6B3-0877-E7A7-5CA9ECB3F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377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蒸馏的技术路线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2A367E-8710-53BE-80DD-F28175C73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379" y="1318022"/>
            <a:ext cx="1181154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格式对齐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团队选用了 Qwen-2.5-Math-72B 作为基座模型，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在实际进行蒸馏之前，研究团队首先在这个模型上面进行了 “格式化对齐”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团队从开源数据集 NuminaMath-CoT 上选取了一部分奥林匹克级别的问题作为起点，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并应用了一个过滤流程来优化数据集：设计规则移除了依赖图像的问题、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缺乏明确标注答案的问题以及所有证明题，仅保留答案类型为数值的问题。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为了进一步增强数据集，利用 GPT-4o-mini 重写原始解答。重写过程遵循特定的标准，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确保解答的步骤是细粒度的、高度详细的，并且篇幅更长。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这一步骤还规范化了输出格式，要求使用 \boxed {} 明确表示最终答案，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以符合长思维格式。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蒸馏：通过使用 OpenAI o1 进行长思维链的合成。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6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3F7D-067D-72D9-4A39-8CB5F814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评估标准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26AF-379C-2818-2C3C-90D00EAA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5260"/>
          </a:xfrm>
        </p:spPr>
        <p:txBody>
          <a:bodyPr>
            <a:normAutofit/>
          </a:bodyPr>
          <a:lstStyle/>
          <a:p>
            <a:r>
              <a:rPr lang="zh-CN" altLang="en-US" dirty="0"/>
              <a:t>引入了一个新指标，旨在评估模型在不同计算代价场景下的表现。这种新方法反映了 “推理时扩展”</a:t>
            </a:r>
            <a:r>
              <a:rPr lang="en-US" altLang="zh-CN" dirty="0"/>
              <a:t>(inference-time scaling) </a:t>
            </a:r>
            <a:r>
              <a:rPr lang="zh-CN" altLang="en-US" dirty="0"/>
              <a:t>的真实情况，在衡量大模型的有效性和效率方面发挥着关键作用。在 “推理时扩展” 时代，像 </a:t>
            </a:r>
            <a:r>
              <a:rPr lang="en-US" altLang="zh-CN" dirty="0"/>
              <a:t>OpenAI </a:t>
            </a:r>
            <a:r>
              <a:rPr lang="zh-CN" altLang="en-US" dirty="0"/>
              <a:t>的 </a:t>
            </a:r>
            <a:r>
              <a:rPr lang="en-US" altLang="zh-CN" dirty="0"/>
              <a:t>o1 </a:t>
            </a:r>
            <a:r>
              <a:rPr lang="zh-CN" altLang="en-US" dirty="0"/>
              <a:t>系列这样的模型已经证明，性能不仅取决于训练时的计算量，还显著受到推理过程中 </a:t>
            </a:r>
            <a:r>
              <a:rPr lang="en-US" altLang="zh-CN" dirty="0"/>
              <a:t>"</a:t>
            </a:r>
            <a:r>
              <a:rPr lang="zh-CN" altLang="en-US" dirty="0"/>
              <a:t>思考</a:t>
            </a:r>
            <a:r>
              <a:rPr lang="en-US" altLang="zh-CN" dirty="0"/>
              <a:t>" </a:t>
            </a:r>
            <a:r>
              <a:rPr lang="zh-CN" altLang="en-US" dirty="0"/>
              <a:t>时间的影响。这种转变需要一个更细致的评估指标，以考虑计算成本和性能之间的权衡。团队提出的指标</a:t>
            </a:r>
            <a:r>
              <a:rPr lang="zh-CN" altLang="en-US" b="1" dirty="0"/>
              <a:t>通过测量模型在特定的 </a:t>
            </a:r>
            <a:r>
              <a:rPr lang="en-US" altLang="zh-CN" b="1" dirty="0"/>
              <a:t>benchmark </a:t>
            </a:r>
            <a:r>
              <a:rPr lang="zh-CN" altLang="en-US" b="1" dirty="0"/>
              <a:t>上，在一定的平均输出 </a:t>
            </a:r>
            <a:r>
              <a:rPr lang="en-US" altLang="zh-CN" b="1" dirty="0"/>
              <a:t>Token </a:t>
            </a:r>
            <a:r>
              <a:rPr lang="zh-CN" altLang="en-US" b="1" dirty="0"/>
              <a:t>下，获得的准确率</a:t>
            </a:r>
            <a:r>
              <a:rPr lang="zh-CN" altLang="en-US" dirty="0"/>
              <a:t>，反映这种 “推理时扩展” 的模式。此外，这个指标本质上是可扩展的。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42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DB90E-355D-B138-0385-768F2C25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结果表现，在相似的 “推理计算代价”（即在对应 </a:t>
            </a:r>
            <a:r>
              <a:rPr lang="en-US" altLang="zh-CN" dirty="0"/>
              <a:t>benchmark </a:t>
            </a:r>
            <a:r>
              <a:rPr lang="zh-CN" altLang="en-US" dirty="0"/>
              <a:t>的平均输出 </a:t>
            </a:r>
            <a:r>
              <a:rPr lang="en-US" altLang="zh-CN" dirty="0"/>
              <a:t>token </a:t>
            </a:r>
            <a:r>
              <a:rPr lang="zh-CN" altLang="en-US" dirty="0"/>
              <a:t>类似的情形下），采用蒸馏技术得到的模型具有出色的表现，在 </a:t>
            </a:r>
            <a:r>
              <a:rPr lang="en-US" altLang="zh-CN" dirty="0"/>
              <a:t>AIME2024 </a:t>
            </a:r>
            <a:r>
              <a:rPr lang="zh-CN" altLang="en-US" dirty="0"/>
              <a:t>上超过了 </a:t>
            </a:r>
            <a:r>
              <a:rPr lang="en-US" altLang="zh-CN" dirty="0"/>
              <a:t>o1-preview </a:t>
            </a:r>
            <a:r>
              <a:rPr lang="zh-CN" altLang="en-US" dirty="0"/>
              <a:t>的表现。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00167F-77A6-F2B2-29DD-5172E360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13131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36A206-7C4C-33E6-0773-67ADAFD4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80" y="3429000"/>
            <a:ext cx="6086520" cy="2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9666C-9C03-F8D3-D99B-6B4726F6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BBFF7-1F60-31D9-5523-107EE657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三个已建立的安全评估数据集：</a:t>
            </a:r>
            <a:r>
              <a:rPr lang="en-US" altLang="zh-CN" dirty="0"/>
              <a:t>Flames</a:t>
            </a:r>
            <a:r>
              <a:rPr lang="zh-CN" altLang="en-US" dirty="0"/>
              <a:t>、</a:t>
            </a:r>
            <a:r>
              <a:rPr lang="en-US" altLang="zh-CN" dirty="0" err="1"/>
              <a:t>DiaSafety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WildSafety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从每个数据集中提取 </a:t>
            </a:r>
            <a:r>
              <a:rPr lang="en-US" altLang="zh-CN" dirty="0"/>
              <a:t>200 </a:t>
            </a:r>
            <a:r>
              <a:rPr lang="zh-CN" altLang="en-US" dirty="0"/>
              <a:t>个问题，以确保在不同安全场景中的平衡代表性。我们使用 </a:t>
            </a:r>
            <a:r>
              <a:rPr lang="en-US" altLang="zh-CN" dirty="0"/>
              <a:t>Safety-J </a:t>
            </a:r>
            <a:r>
              <a:rPr lang="zh-CN" altLang="en-US" dirty="0"/>
              <a:t>来评估原始模型和微调模型的响应。</a:t>
            </a:r>
            <a:endParaRPr lang="en-US" altLang="zh-CN" dirty="0"/>
          </a:p>
          <a:p>
            <a:r>
              <a:rPr lang="zh-CN" altLang="en-US" dirty="0"/>
              <a:t>这种安全性指标的轻微下降凸显了一个关键发现：</a:t>
            </a:r>
            <a:r>
              <a:rPr lang="zh-CN" altLang="en-US" b="1" dirty="0"/>
              <a:t>即使使用以回顾和反思为重点的高质量 </a:t>
            </a:r>
            <a:r>
              <a:rPr lang="en-US" altLang="zh-CN" b="1" dirty="0"/>
              <a:t>o1 </a:t>
            </a:r>
            <a:r>
              <a:rPr lang="zh-CN" altLang="en-US" b="1" dirty="0"/>
              <a:t>类训练数据，如果训练数据缺乏明确的安全性对齐，模型的安全性表现也可能出现退化。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B107D-768A-495D-DC63-90FF5D49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9" y="4651985"/>
            <a:ext cx="10420426" cy="11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1649</Words>
  <Application>Microsoft Office PowerPoint</Application>
  <PresentationFormat>宽屏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Lucida Grande</vt:lpstr>
      <vt:lpstr>等线</vt:lpstr>
      <vt:lpstr>等线 Light</vt:lpstr>
      <vt:lpstr>Arial</vt:lpstr>
      <vt:lpstr>Office 主题​​</vt:lpstr>
      <vt:lpstr>O1 Replication Journey -- Part 2: Surpassing O1-preview through Simple Distillation, Big Progress or Bitter Lesson? </vt:lpstr>
      <vt:lpstr>4个板块</vt:lpstr>
      <vt:lpstr>O1技术回顾</vt:lpstr>
      <vt:lpstr>合成长思维数据的方法</vt:lpstr>
      <vt:lpstr>SFT</vt:lpstr>
      <vt:lpstr>蒸馏的技术路线</vt:lpstr>
      <vt:lpstr>评估标准 </vt:lpstr>
      <vt:lpstr>结果</vt:lpstr>
      <vt:lpstr>安全性</vt:lpstr>
      <vt:lpstr>PowerPoint 演示文稿</vt:lpstr>
      <vt:lpstr>幻觉</vt:lpstr>
      <vt:lpstr>PowerPoint 演示文稿</vt:lpstr>
      <vt:lpstr>PowerPoint 演示文稿</vt:lpstr>
      <vt:lpstr>PowerPoint 演示文稿</vt:lpstr>
      <vt:lpstr>通用场景任务</vt:lpstr>
      <vt:lpstr>PowerPoint 演示文稿</vt:lpstr>
      <vt:lpstr>“蒸馏” 的背后？</vt:lpstr>
      <vt:lpstr>“蒸馏” 的背后？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 Shiming</dc:creator>
  <cp:lastModifiedBy>Fu Shiming</cp:lastModifiedBy>
  <cp:revision>1</cp:revision>
  <dcterms:created xsi:type="dcterms:W3CDTF">2024-12-07T11:03:18Z</dcterms:created>
  <dcterms:modified xsi:type="dcterms:W3CDTF">2024-12-07T13:31:22Z</dcterms:modified>
</cp:coreProperties>
</file>