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15" r:id="rId3"/>
    <p:sldId id="309" r:id="rId4"/>
    <p:sldId id="310" r:id="rId5"/>
    <p:sldId id="312" r:id="rId6"/>
    <p:sldId id="311" r:id="rId7"/>
    <p:sldId id="260" r:id="rId8"/>
    <p:sldId id="263" r:id="rId9"/>
    <p:sldId id="313" r:id="rId10"/>
    <p:sldId id="264" r:id="rId11"/>
    <p:sldId id="265" r:id="rId12"/>
    <p:sldId id="266" r:id="rId13"/>
    <p:sldId id="314" r:id="rId14"/>
    <p:sldId id="267" r:id="rId15"/>
    <p:sldId id="268" r:id="rId16"/>
    <p:sldId id="261" r:id="rId17"/>
    <p:sldId id="262" r:id="rId18"/>
    <p:sldId id="269" r:id="rId19"/>
    <p:sldId id="271" r:id="rId20"/>
    <p:sldId id="270" r:id="rId21"/>
    <p:sldId id="272" r:id="rId22"/>
    <p:sldId id="273" r:id="rId23"/>
    <p:sldId id="274" r:id="rId24"/>
    <p:sldId id="275" r:id="rId25"/>
    <p:sldId id="292" r:id="rId26"/>
    <p:sldId id="293" r:id="rId27"/>
    <p:sldId id="294" r:id="rId28"/>
    <p:sldId id="285" r:id="rId29"/>
    <p:sldId id="296" r:id="rId30"/>
    <p:sldId id="283" r:id="rId31"/>
    <p:sldId id="276" r:id="rId32"/>
    <p:sldId id="282" r:id="rId33"/>
    <p:sldId id="281" r:id="rId34"/>
    <p:sldId id="280" r:id="rId35"/>
    <p:sldId id="308" r:id="rId36"/>
    <p:sldId id="279" r:id="rId37"/>
    <p:sldId id="278" r:id="rId38"/>
    <p:sldId id="277" r:id="rId39"/>
    <p:sldId id="284" r:id="rId40"/>
    <p:sldId id="307" r:id="rId41"/>
    <p:sldId id="287" r:id="rId42"/>
    <p:sldId id="316" r:id="rId43"/>
    <p:sldId id="319" r:id="rId44"/>
    <p:sldId id="317" r:id="rId45"/>
    <p:sldId id="318" r:id="rId46"/>
    <p:sldId id="320" r:id="rId47"/>
    <p:sldId id="321" r:id="rId48"/>
    <p:sldId id="322" r:id="rId49"/>
    <p:sldId id="323" r:id="rId50"/>
    <p:sldId id="286" r:id="rId51"/>
    <p:sldId id="288" r:id="rId52"/>
    <p:sldId id="289" r:id="rId53"/>
    <p:sldId id="290" r:id="rId54"/>
    <p:sldId id="297" r:id="rId55"/>
    <p:sldId id="295" r:id="rId56"/>
    <p:sldId id="257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61249" autoAdjust="0"/>
  </p:normalViewPr>
  <p:slideViewPr>
    <p:cSldViewPr snapToGrid="0">
      <p:cViewPr varScale="1">
        <p:scale>
          <a:sx n="69" d="100"/>
          <a:sy n="69" d="100"/>
        </p:scale>
        <p:origin x="2280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包的源地址是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10.244.0.2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，指定到了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会把请求转发到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的路由规则，会转给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，从而转给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Infra-container-2(10.244.1.3)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AB2277-CF9D-44F1-BB53-A223C97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2133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20CC-E653-4011-941A-723C59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4653D-8B9A-4917-A6DC-C2BA473AAF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9910" y="1825625"/>
            <a:ext cx="9565689" cy="4351338"/>
          </a:xfrm>
        </p:spPr>
        <p:txBody>
          <a:bodyPr/>
          <a:lstStyle/>
          <a:p>
            <a:r>
              <a:rPr lang="en-US" altLang="zh-CN" dirty="0" err="1"/>
              <a:t>dokcer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6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中的编排对象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ReplicaSet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是下一代复本控制器。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和 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之间的唯一区别是现在的选择器支持。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只支持基于等式的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env=dev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environment!=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zh-CN" altLang="en-US" sz="2000" dirty="0">
                <a:latin typeface="+mn-ea"/>
              </a:rPr>
              <a:t>），但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还支持新的，基于集合的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version in (v1.0, v2.0)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 </a:t>
            </a:r>
            <a:r>
              <a:rPr lang="en-US" altLang="zh-CN" sz="2000" dirty="0" err="1">
                <a:latin typeface="+mn-ea"/>
              </a:rPr>
              <a:t>notin</a:t>
            </a:r>
            <a:r>
              <a:rPr lang="en-US" altLang="zh-CN" sz="2000" dirty="0">
                <a:latin typeface="+mn-ea"/>
              </a:rPr>
              <a:t> (dev, 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）。在试用时官方推荐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大多数</a:t>
            </a:r>
            <a:r>
              <a:rPr lang="en-US" altLang="zh-CN" sz="2000" dirty="0">
                <a:latin typeface="+mn-ea"/>
              </a:rPr>
              <a:t>kubectl</a:t>
            </a:r>
            <a:r>
              <a:rPr lang="zh-CN" altLang="en-US" sz="2000" dirty="0">
                <a:latin typeface="+mn-ea"/>
              </a:rPr>
              <a:t>支持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的命令也支持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命令有一个例外 。如果您想要滚动更新功能，请考虑使用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。此外， 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命令是必须的，而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是声明式的，因此我们建议通过</a:t>
            </a:r>
            <a:r>
              <a:rPr lang="en-US" altLang="zh-CN" sz="2000" dirty="0">
                <a:latin typeface="+mn-ea"/>
              </a:rPr>
              <a:t>rollout</a:t>
            </a:r>
            <a:r>
              <a:rPr lang="zh-CN" altLang="en-US" sz="2000" dirty="0">
                <a:latin typeface="+mn-ea"/>
              </a:rPr>
              <a:t>命令使用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虽然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可以独立使用，但是今天它主要被 </a:t>
            </a:r>
            <a:r>
              <a:rPr lang="en-US" altLang="zh-CN" sz="2000" dirty="0">
                <a:latin typeface="+mn-ea"/>
              </a:rPr>
              <a:t>Deployments </a:t>
            </a:r>
            <a:r>
              <a:rPr lang="zh-CN" altLang="en-US" sz="2000" dirty="0">
                <a:latin typeface="+mn-ea"/>
              </a:rPr>
              <a:t>作为协调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创建，删除和更新的机制。当您使用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时，您不必担心管理他们创建的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拥有并管理其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5C3F30-B35D-4F44-8EE2-1D97941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D8ACB-A1BC-4143-B18C-17255C64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控制器模式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Deployment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例子）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控制器从</a:t>
            </a:r>
            <a:r>
              <a:rPr lang="en-US" altLang="zh-CN" sz="1800" dirty="0" err="1">
                <a:latin typeface="+mn-ea"/>
              </a:rPr>
              <a:t>Etcd</a:t>
            </a:r>
            <a:r>
              <a:rPr lang="zh-CN" altLang="en-US" sz="1800" dirty="0">
                <a:latin typeface="+mn-ea"/>
              </a:rPr>
              <a:t>中获取到所有携带固定标签的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，然后统计它们的数量，这就是实际状态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实际状态</a:t>
            </a:r>
            <a:r>
              <a:rPr lang="en-US" altLang="zh-CN" sz="1800" dirty="0">
                <a:latin typeface="+mn-ea"/>
              </a:rPr>
              <a:t>Actual State</a:t>
            </a:r>
            <a:r>
              <a:rPr lang="zh-CN" altLang="en-US" sz="1800" dirty="0">
                <a:latin typeface="+mn-ea"/>
              </a:rPr>
              <a:t>来自</a:t>
            </a:r>
            <a:r>
              <a:rPr lang="en-US" altLang="zh-CN" sz="1800" dirty="0">
                <a:latin typeface="+mn-ea"/>
              </a:rPr>
              <a:t>Kubernetes</a:t>
            </a:r>
            <a:r>
              <a:rPr lang="zh-CN" altLang="en-US" sz="1800" dirty="0">
                <a:latin typeface="+mn-ea"/>
              </a:rPr>
              <a:t>集群本身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对象的</a:t>
            </a:r>
            <a:r>
              <a:rPr lang="en-US" altLang="zh-CN" sz="1800" dirty="0">
                <a:latin typeface="+mn-ea"/>
              </a:rPr>
              <a:t>Replicas</a:t>
            </a:r>
            <a:r>
              <a:rPr lang="zh-CN" altLang="en-US" sz="1800" dirty="0">
                <a:latin typeface="+mn-ea"/>
              </a:rPr>
              <a:t>字段的值就是期望状态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期望状态</a:t>
            </a:r>
            <a:r>
              <a:rPr lang="en-US" altLang="zh-CN" sz="1800" dirty="0">
                <a:latin typeface="+mn-ea"/>
              </a:rPr>
              <a:t>Desired State</a:t>
            </a:r>
            <a:r>
              <a:rPr lang="zh-CN" altLang="en-US" sz="1800" dirty="0">
                <a:latin typeface="+mn-ea"/>
              </a:rPr>
              <a:t>一般来自</a:t>
            </a:r>
            <a:r>
              <a:rPr lang="en-US" altLang="zh-CN" sz="1800" dirty="0" err="1">
                <a:latin typeface="+mn-ea"/>
              </a:rPr>
              <a:t>yaml</a:t>
            </a:r>
            <a:r>
              <a:rPr lang="zh-CN" altLang="en-US" sz="1800" dirty="0">
                <a:latin typeface="+mn-ea"/>
              </a:rPr>
              <a:t>文件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控制器将两个状态做比较，然后根据比较结果，确定是创建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，还是删除已有的</a:t>
            </a:r>
            <a:r>
              <a:rPr lang="en-US" altLang="zh-CN" sz="1800" dirty="0">
                <a:latin typeface="+mn-ea"/>
              </a:rPr>
              <a:t>Pod</a:t>
            </a:r>
            <a:endParaRPr lang="zh-CN" altLang="en-US" sz="1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提供声明式更新。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你只需要在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中描述你想要的目标状态是什么，</a:t>
            </a:r>
            <a:r>
              <a:rPr lang="en-US" altLang="zh-CN" sz="1800" dirty="0">
                <a:latin typeface="+mn-ea"/>
              </a:rPr>
              <a:t>Deployment controller</a:t>
            </a:r>
            <a:r>
              <a:rPr lang="zh-CN" altLang="en-US" sz="1800" dirty="0">
                <a:latin typeface="+mn-ea"/>
              </a:rPr>
              <a:t>就会帮你将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的实际状态改变到你的目标状态。你可以定义一个全新的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，也可以创建一个新的替换旧的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一个典型的用例如下：</a:t>
            </a:r>
          </a:p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来创建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在后台创建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。检查启动状态，看它是成功还是失败。</a:t>
            </a:r>
          </a:p>
          <a:p>
            <a:r>
              <a:rPr lang="zh-CN" altLang="en-US" sz="1800" dirty="0">
                <a:latin typeface="+mn-ea"/>
              </a:rPr>
              <a:t>然后，通过更新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字段来声明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的新状态。这会创建一个新的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会按照控制的速率将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从旧的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移动到新的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中。</a:t>
            </a:r>
          </a:p>
          <a:p>
            <a:r>
              <a:rPr lang="zh-CN" altLang="en-US" sz="1800" dirty="0">
                <a:latin typeface="+mn-ea"/>
              </a:rPr>
              <a:t>如果当前状态不稳定，回滚到之前的</a:t>
            </a:r>
            <a:r>
              <a:rPr lang="en-US" altLang="zh-CN" sz="1800" dirty="0">
                <a:latin typeface="+mn-ea"/>
              </a:rPr>
              <a:t>Deployment revision</a:t>
            </a:r>
            <a:r>
              <a:rPr lang="zh-CN" altLang="en-US" sz="1800" dirty="0">
                <a:latin typeface="+mn-ea"/>
              </a:rPr>
              <a:t>。每次回滚都会更新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revision</a:t>
            </a:r>
            <a:r>
              <a:rPr lang="zh-CN" altLang="en-US" sz="1800" dirty="0">
                <a:latin typeface="+mn-ea"/>
              </a:rPr>
              <a:t>。</a:t>
            </a:r>
          </a:p>
          <a:p>
            <a:r>
              <a:rPr lang="zh-CN" altLang="en-US" sz="1800" dirty="0">
                <a:latin typeface="+mn-ea"/>
              </a:rPr>
              <a:t>扩容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以满足更高的负载。</a:t>
            </a:r>
          </a:p>
          <a:p>
            <a:r>
              <a:rPr lang="zh-CN" altLang="en-US" sz="1800" dirty="0">
                <a:latin typeface="+mn-ea"/>
              </a:rPr>
              <a:t>暂停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来应用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的多个修复，然后恢复上线。</a:t>
            </a:r>
          </a:p>
          <a:p>
            <a:r>
              <a:rPr lang="zh-CN" altLang="en-US" sz="1800" dirty="0">
                <a:latin typeface="+mn-ea"/>
              </a:rPr>
              <a:t>根据</a:t>
            </a:r>
            <a:r>
              <a:rPr lang="en-US" altLang="zh-CN" sz="1800" dirty="0">
                <a:latin typeface="+mn-ea"/>
              </a:rPr>
              <a:t>Deployment </a:t>
            </a:r>
            <a:r>
              <a:rPr lang="zh-CN" altLang="en-US" sz="1800" dirty="0">
                <a:latin typeface="+mn-ea"/>
              </a:rPr>
              <a:t>的状态判断上线是否</a:t>
            </a:r>
            <a:r>
              <a:rPr lang="en-US" altLang="zh-CN" sz="1800" dirty="0">
                <a:latin typeface="+mn-ea"/>
              </a:rPr>
              <a:t>hang</a:t>
            </a:r>
            <a:r>
              <a:rPr lang="zh-CN" altLang="en-US" sz="1800" dirty="0">
                <a:latin typeface="+mn-ea"/>
              </a:rPr>
              <a:t>住了。</a:t>
            </a:r>
          </a:p>
          <a:p>
            <a:r>
              <a:rPr lang="zh-CN" altLang="en-US" sz="1800" dirty="0">
                <a:latin typeface="+mn-ea"/>
              </a:rPr>
              <a:t>清除旧的不必要的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CronJob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Job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2627"/>
              </p:ext>
            </p:extLst>
          </p:nvPr>
        </p:nvGraphicFramePr>
        <p:xfrm>
          <a:off x="839240" y="3897021"/>
          <a:ext cx="10514560" cy="2317426"/>
        </p:xfrm>
        <a:graphic>
          <a:graphicData uri="http://schemas.openxmlformats.org/drawingml/2006/table">
            <a:tbl>
              <a:tblPr/>
              <a:tblGrid>
                <a:gridCol w="2102912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依次创建一个</a:t>
                      </a:r>
                      <a:r>
                        <a:rPr lang="en-US" altLang="zh-CN" sz="1200" dirty="0">
                          <a:effectLst/>
                        </a:rPr>
                        <a:t>Pod</a:t>
                      </a:r>
                      <a:r>
                        <a:rPr lang="zh-CN" altLang="en-US" sz="1200" dirty="0">
                          <a:effectLst/>
                        </a:rPr>
                        <a:t>运行直至</a:t>
                      </a:r>
                      <a:r>
                        <a:rPr lang="en-US" altLang="zh-CN" sz="1200" dirty="0">
                          <a:effectLst/>
                        </a:rPr>
                        <a:t>completions</a:t>
                      </a:r>
                      <a:r>
                        <a:rPr lang="zh-CN" altLang="en-US" sz="1200" dirty="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1" y="1453683"/>
            <a:ext cx="10995377" cy="2331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Kubernetes支持以下几种Job：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根据.spec.completions和.spec.Parallelism的设置，可以将Job划分为以下几种pattern：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HorizontalPodAutoscaler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Horizontal Pod Autoscaling</a:t>
            </a:r>
            <a:r>
              <a:rPr lang="zh-CN" altLang="en-US" sz="2000" dirty="0">
                <a:latin typeface="+mn-ea"/>
              </a:rPr>
              <a:t>可以根据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使用率或应用自定义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自动扩展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数量（支持</a:t>
            </a:r>
            <a:r>
              <a:rPr lang="en-US" altLang="zh-CN" sz="2000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replica set</a:t>
            </a:r>
            <a:r>
              <a:rPr lang="zh-CN" altLang="en-US" sz="2000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控制管理器每隔</a:t>
            </a:r>
            <a:r>
              <a:rPr lang="en-US" altLang="zh-CN" sz="2000" dirty="0" err="1">
                <a:latin typeface="+mn-ea"/>
              </a:rPr>
              <a:t>30s</a:t>
            </a:r>
            <a:r>
              <a:rPr lang="zh-CN" altLang="en-US" sz="2000" dirty="0">
                <a:latin typeface="+mn-ea"/>
              </a:rPr>
              <a:t>（可以通过</a:t>
            </a:r>
            <a:r>
              <a:rPr lang="en-US" altLang="zh-CN" sz="2000" dirty="0">
                <a:latin typeface="+mn-ea"/>
              </a:rPr>
              <a:t>–horizontal-pod-</a:t>
            </a:r>
            <a:r>
              <a:rPr lang="en-US" altLang="zh-CN" sz="2000" dirty="0" err="1">
                <a:latin typeface="+mn-ea"/>
              </a:rPr>
              <a:t>autoscaler</a:t>
            </a:r>
            <a:r>
              <a:rPr lang="en-US" altLang="zh-CN" sz="2000" dirty="0">
                <a:latin typeface="+mn-ea"/>
              </a:rPr>
              <a:t>-sync-period</a:t>
            </a:r>
            <a:r>
              <a:rPr lang="zh-CN" altLang="en-US" sz="2000" dirty="0">
                <a:latin typeface="+mn-ea"/>
              </a:rPr>
              <a:t>修改）查询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的资源使用情况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支持三种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类型</a:t>
            </a:r>
          </a:p>
          <a:p>
            <a:pPr lvl="1"/>
            <a:r>
              <a:rPr lang="zh-CN" altLang="en-US" sz="2000" dirty="0">
                <a:latin typeface="+mn-ea"/>
              </a:rPr>
              <a:t>预定义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（比如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）以利用率的方式计算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Pod metrics</a:t>
            </a:r>
            <a:r>
              <a:rPr lang="zh-CN" altLang="en-US" sz="2000" dirty="0">
                <a:latin typeface="+mn-ea"/>
              </a:rPr>
              <a:t>，以原始值（</a:t>
            </a:r>
            <a:r>
              <a:rPr lang="en-US" altLang="zh-CN" sz="2000" dirty="0">
                <a:latin typeface="+mn-ea"/>
              </a:rPr>
              <a:t>raw value</a:t>
            </a:r>
            <a:r>
              <a:rPr lang="zh-CN" altLang="en-US" sz="2000" dirty="0">
                <a:latin typeface="+mn-ea"/>
              </a:rPr>
              <a:t>）的方式计算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object metrics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支持两种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查询方式：</a:t>
            </a:r>
            <a:r>
              <a:rPr lang="en-US" altLang="zh-CN" sz="2000" dirty="0" err="1">
                <a:latin typeface="+mn-ea"/>
              </a:rPr>
              <a:t>Heapster</a:t>
            </a:r>
            <a:r>
              <a:rPr lang="zh-CN" altLang="en-US" sz="2000" dirty="0">
                <a:latin typeface="+mn-ea"/>
              </a:rPr>
              <a:t>和自定义的</a:t>
            </a:r>
            <a:r>
              <a:rPr lang="en-US" altLang="zh-CN" sz="2000" dirty="0">
                <a:latin typeface="+mn-ea"/>
              </a:rPr>
              <a:t>REST API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支持多</a:t>
            </a:r>
            <a:r>
              <a:rPr lang="en-US" altLang="zh-CN" sz="2000" dirty="0">
                <a:latin typeface="+mn-ea"/>
              </a:rPr>
              <a:t>metrics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StatfulSet</a:t>
            </a:r>
            <a:r>
              <a:rPr lang="zh-CN" altLang="en-US" sz="2000" dirty="0">
                <a:latin typeface="+mn-ea"/>
              </a:rPr>
              <a:t>是有状态的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，就是通过某种方式记录这些状态，然后在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被重新创建时，能够为新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恢复这些状态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、拓扑状态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按照某些顺序启动，再次启动时也会按照原来的顺序启动才行。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Headless Service</a:t>
            </a:r>
            <a:r>
              <a:rPr lang="zh-CN" altLang="en-US" sz="2000" dirty="0">
                <a:latin typeface="+mn-ea"/>
              </a:rPr>
              <a:t>来保证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可解析身份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、存储状态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各个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保存的数据，再次启动后，还能访问到自己的数据，通过</a:t>
            </a:r>
            <a:r>
              <a:rPr lang="en-US" altLang="zh-CN" sz="2000" dirty="0">
                <a:latin typeface="+mn-ea"/>
              </a:rPr>
              <a:t>PVC,PV</a:t>
            </a:r>
            <a:r>
              <a:rPr lang="zh-CN" altLang="en-US" sz="2000" dirty="0">
                <a:latin typeface="+mn-ea"/>
              </a:rPr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1392"/>
            <a:ext cx="105156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StatefulSet是为了解决有状态服务的问题（对应Deployments和ReplicaSets是为无状态服务而设计），其应用场景包括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从上面的应用场景可以发现，StatefulSet由以下几个部分组成：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StatefulSet中每个Pod的DNS格式为statefulSetName-{0..N-1}.serviceName.namespace.svc.cluster.local，其中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serviceName为Headless Service的名字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0..N-1为Pod所在的序号，从0开始到N-1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statefulSetName为StatefulSet的名字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namespace为服务所在的namespace，Headless Servic和StatefulSet必须在相同的namespace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.cluster.local为Cluster Domain，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DaemonSet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Kubernete</a:t>
            </a:r>
            <a:r>
              <a:rPr lang="en-US" altLang="zh-CN" sz="2400" dirty="0">
                <a:latin typeface="+mn-ea"/>
              </a:rPr>
              <a:t> Service </a:t>
            </a:r>
            <a:r>
              <a:rPr lang="zh-CN" altLang="en-US" sz="2400" dirty="0">
                <a:latin typeface="+mn-ea"/>
              </a:rPr>
              <a:t>是一个定义了一组</a:t>
            </a:r>
            <a:r>
              <a:rPr lang="en-US" altLang="zh-CN" sz="2400" b="1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的策略的抽象，我们也有时候叫做宏观服务。这些被服务标记的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都是（一般）通过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决定的（下面我们会讲到我们为什么需要一个没有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的服务）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举个例子，我们假设后台是一个图形处理的后台，并且由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个副本。这些副本是可以相互替代的，并且前台并需要关心使用的哪一个后台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，当这个承载前台请求的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kubectl apply -f 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343048" y="1702226"/>
            <a:ext cx="4515293" cy="44012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276052" y="2008650"/>
            <a:ext cx="9758891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$ curl -s https://packages.cloud.google.com/apt/doc/apt-key.gpg | apt-key add -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cat &lt;&lt;EOF &gt; /etc/apt/sources.list.d/kubernetes.list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deb http://apt.kubernetes.io/ kubernetes-xenial main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EOF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update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install -y docker.io kubeadm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docker,kubeadm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master</a:t>
            </a:r>
            <a:r>
              <a:rPr lang="zh-CN" altLang="en-US" dirty="0"/>
              <a:t>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548526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kubeadm init --config kubeadm.yaml 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452410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会生成如下的命令，这个命令用来加入从节点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4894206"/>
            <a:ext cx="9712171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92D050"/>
                </a:solidFill>
                <a:latin typeface="+mn-ea"/>
              </a:rPr>
              <a:t>sudo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n-ea"/>
              </a:rPr>
              <a:t>kubeadm join 192.168.252.54:6443 --token jetzdj.7ycrb79mihrlrggq --discovery-token-ca-cert-hash sha256:f8a25957a41d187587a46a0af43c9b715e7e2d903473a9d4e0cad5009a5031ba 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34FF48-E6F5-4C4F-9203-FC6410DF8971}"/>
              </a:ext>
            </a:extLst>
          </p:cNvPr>
          <p:cNvSpPr/>
          <p:nvPr/>
        </p:nvSpPr>
        <p:spPr>
          <a:xfrm>
            <a:off x="956457" y="2473328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kubeadm.k8s.io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v1beta1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InitConfiguration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controllerManagerExtraArgs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-use-rest-clients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-sync-period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node-monitor-grace-period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apiServerExtraArgs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runtime-config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api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/all=true"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kubernetesVersion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v1.14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C34EA-7B4A-49CF-BFBD-726E18DB77E3}"/>
              </a:ext>
            </a:extLst>
          </p:cNvPr>
          <p:cNvSpPr/>
          <p:nvPr/>
        </p:nvSpPr>
        <p:spPr>
          <a:xfrm>
            <a:off x="838200" y="2081600"/>
            <a:ext cx="155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kubeadm.yaml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50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复制验证文件和安装网络插件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rm -rf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mkdir -p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cp -i /etc/kubernetes/admin.conf $HOME/.kube/config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chown $(id -u):$(id -g) $HOME/.kube/config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4371534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https://git.io/weave-kube-1.6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337569" y="3844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安装网络插件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601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677394"/>
            <a:ext cx="926450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kubernetes-dashboard.yaml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2404424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配置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user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role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2909712"/>
            <a:ext cx="9264502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adminuser.yaml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adminrole.yaml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12FF65-BB7C-42AA-98F9-230ADB34409C}"/>
              </a:ext>
            </a:extLst>
          </p:cNvPr>
          <p:cNvSpPr/>
          <p:nvPr/>
        </p:nvSpPr>
        <p:spPr>
          <a:xfrm>
            <a:off x="956457" y="3958011"/>
            <a:ext cx="420431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ServiceAccount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kube-system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CD635B-93AC-4F60-95F2-F9A6D2B039B5}"/>
              </a:ext>
            </a:extLst>
          </p:cNvPr>
          <p:cNvSpPr/>
          <p:nvPr/>
        </p:nvSpPr>
        <p:spPr>
          <a:xfrm>
            <a:off x="5402277" y="3958011"/>
            <a:ext cx="48186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ClusterRoleBinding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roleRef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apiGroup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cluster-admin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subjects: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ServiceAccount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-system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DC212B-CB67-430A-A07E-02D054D2B422}"/>
              </a:ext>
            </a:extLst>
          </p:cNvPr>
          <p:cNvSpPr/>
          <p:nvPr/>
        </p:nvSpPr>
        <p:spPr>
          <a:xfrm>
            <a:off x="956456" y="358867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adminuser.yaml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DEDE9F-F12E-44B5-B292-52F6771220E1}"/>
              </a:ext>
            </a:extLst>
          </p:cNvPr>
          <p:cNvSpPr/>
          <p:nvPr/>
        </p:nvSpPr>
        <p:spPr>
          <a:xfrm>
            <a:off x="5368771" y="3588679"/>
            <a:ext cx="164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adminrole.yaml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89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B259-DE1F-4A63-A63C-AC8621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C709A-5933-4E02-AD1A-6048068B7D60}"/>
              </a:ext>
            </a:extLst>
          </p:cNvPr>
          <p:cNvSpPr/>
          <p:nvPr/>
        </p:nvSpPr>
        <p:spPr>
          <a:xfrm>
            <a:off x="838200" y="1912511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kube-system describe secret $(kubectl -n kube-system get secret | grep admin-user | awk '{print $1}')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5A264-F4E8-4B11-BF95-1F1C234E1F8B}"/>
              </a:ext>
            </a:extLst>
          </p:cNvPr>
          <p:cNvSpPr/>
          <p:nvPr/>
        </p:nvSpPr>
        <p:spPr>
          <a:xfrm>
            <a:off x="838200" y="150602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获取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登录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D3B1E-5069-48FF-ACAD-2AC65B569DCD}"/>
              </a:ext>
            </a:extLst>
          </p:cNvPr>
          <p:cNvSpPr/>
          <p:nvPr/>
        </p:nvSpPr>
        <p:spPr>
          <a:xfrm>
            <a:off x="838200" y="3016251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proxy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78916-F030-46AD-9CEC-8906D0D2E7BC}"/>
              </a:ext>
            </a:extLst>
          </p:cNvPr>
          <p:cNvSpPr/>
          <p:nvPr/>
        </p:nvSpPr>
        <p:spPr>
          <a:xfrm>
            <a:off x="768658" y="2595999"/>
            <a:ext cx="210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启动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代理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D9FCAB-1136-4E70-A7D0-7C8AA687DF4F}"/>
              </a:ext>
            </a:extLst>
          </p:cNvPr>
          <p:cNvSpPr/>
          <p:nvPr/>
        </p:nvSpPr>
        <p:spPr>
          <a:xfrm>
            <a:off x="768658" y="3845856"/>
            <a:ext cx="1017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E6682-5853-46CA-98C4-C31A9415CDF6}"/>
              </a:ext>
            </a:extLst>
          </p:cNvPr>
          <p:cNvSpPr/>
          <p:nvPr/>
        </p:nvSpPr>
        <p:spPr>
          <a:xfrm>
            <a:off x="768658" y="3464153"/>
            <a:ext cx="394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在浏览器中输入网址和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进行登录</a:t>
            </a:r>
            <a:endParaRPr lang="zh-CN" altLang="en-US" dirty="0"/>
          </a:p>
        </p:txBody>
      </p:sp>
      <p:pic>
        <p:nvPicPr>
          <p:cNvPr id="14" name="图片 13" descr="图片包含 屏幕截图&#10;&#10;描述已自动生成">
            <a:extLst>
              <a:ext uri="{FF2B5EF4-FFF2-40B4-BE49-F238E27FC236}">
                <a16:creationId xmlns:a16="http://schemas.microsoft.com/office/drawing/2014/main" id="{410D00D3-6540-4538-B378-3EB37243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t="31715" r="23471" b="27320"/>
          <a:stretch/>
        </p:blipFill>
        <p:spPr>
          <a:xfrm>
            <a:off x="3020257" y="4332307"/>
            <a:ext cx="5099803" cy="2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4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rook-ceph-operator.yaml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rook-ceph-cluster.yaml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24390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rook-dashboard-external-https.yaml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063841" y="273896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en-US" altLang="zh-CN" dirty="0"/>
              <a:t> dashboard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AEA47-1688-410E-90CE-8BC2C1E0A102}"/>
              </a:ext>
            </a:extLst>
          </p:cNvPr>
          <p:cNvSpPr/>
          <p:nvPr/>
        </p:nvSpPr>
        <p:spPr>
          <a:xfrm>
            <a:off x="1063841" y="1479060"/>
            <a:ext cx="393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确认所有节点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/var/lib/rook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文件夹为空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1AE05-50C7-40F0-B794-21375E12B33A}"/>
              </a:ext>
            </a:extLst>
          </p:cNvPr>
          <p:cNvSpPr/>
          <p:nvPr/>
        </p:nvSpPr>
        <p:spPr>
          <a:xfrm>
            <a:off x="1401192" y="421304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get service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E0E66-DE23-4B3B-8277-89E1DFB53C20}"/>
              </a:ext>
            </a:extLst>
          </p:cNvPr>
          <p:cNvSpPr/>
          <p:nvPr/>
        </p:nvSpPr>
        <p:spPr>
          <a:xfrm>
            <a:off x="1063840" y="3641299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查看访问</a:t>
            </a:r>
            <a:r>
              <a:rPr lang="en-US" altLang="zh-CN" dirty="0"/>
              <a:t>dashboard</a:t>
            </a:r>
            <a:r>
              <a:rPr lang="zh-CN" altLang="en-US" dirty="0"/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1063840" y="4812862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401192" y="5463505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286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838200" y="1465981"/>
            <a:ext cx="715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</a:t>
            </a:r>
            <a:r>
              <a:rPr lang="en-US" altLang="zh-CN" dirty="0"/>
              <a:t>admin</a:t>
            </a:r>
            <a:r>
              <a:rPr lang="zh-CN" altLang="en-US" dirty="0"/>
              <a:t>和密码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148919" y="1971999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pic>
        <p:nvPicPr>
          <p:cNvPr id="8" name="图片 7" descr="图片包含 屏幕截图, 监视器, 室内, 计算机&#10;&#10;描述已自动生成">
            <a:extLst>
              <a:ext uri="{FF2B5EF4-FFF2-40B4-BE49-F238E27FC236}">
                <a16:creationId xmlns:a16="http://schemas.microsoft.com/office/drawing/2014/main" id="{A1A74B41-6826-46A7-A60E-8824F20E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285" r="680"/>
          <a:stretch/>
        </p:blipFill>
        <p:spPr>
          <a:xfrm>
            <a:off x="2530135" y="2899641"/>
            <a:ext cx="6642025" cy="3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6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一些命令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kubeadm reset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09859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taint nodes --all node-role.kubernetes.io/master-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142261" y="2587460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删除主节点污点，支持主节点部署应用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A284ED-5A16-4D6E-87DF-962AD0954CA4}"/>
              </a:ext>
            </a:extLst>
          </p:cNvPr>
          <p:cNvSpPr/>
          <p:nvPr/>
        </p:nvSpPr>
        <p:spPr>
          <a:xfrm>
            <a:off x="1142261" y="1522330"/>
            <a:ext cx="17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重置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kubernetes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F719F3-74FA-4D75-B9FE-C6CC15AA4C23}"/>
              </a:ext>
            </a:extLst>
          </p:cNvPr>
          <p:cNvSpPr/>
          <p:nvPr/>
        </p:nvSpPr>
        <p:spPr>
          <a:xfrm>
            <a:off x="1337569" y="4307288"/>
            <a:ext cx="971217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kubectl delete pod k8saspnetcoredemo003-deployment-d48f9688f-sj95g  -n default --grace-period=0 --force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98EDD0-829B-4737-BE50-013055292647}"/>
              </a:ext>
            </a:extLst>
          </p:cNvPr>
          <p:cNvSpPr/>
          <p:nvPr/>
        </p:nvSpPr>
        <p:spPr>
          <a:xfrm>
            <a:off x="1197936" y="3845623"/>
            <a:ext cx="227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568507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pic>
        <p:nvPicPr>
          <p:cNvPr id="1026" name="Picture 2" descr="https://static001.geekbang.org/resource/image/7b/21/7b03e1604326b7cf355068754f47e821.png">
            <a:extLst>
              <a:ext uri="{FF2B5EF4-FFF2-40B4-BE49-F238E27FC236}">
                <a16:creationId xmlns:a16="http://schemas.microsoft.com/office/drawing/2014/main" id="{70D50E0A-8DEE-445A-B023-DC1D0873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10" y="1502072"/>
            <a:ext cx="9956790" cy="52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0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kubectl apply -f https://raw.githubusercontent.com/kubernetes/dashboard/master/aio/deploy/recommended/kubernetes-dashboard.yaml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5" y="3000653"/>
            <a:ext cx="6165788" cy="33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1035637" y="242545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1123322" y="34521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1035637" y="14189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构建用户应用镜像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1CE665-078B-484E-A435-88CE1765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部署用户应用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12419C-8323-4FAE-8D14-B95C4708BF58}"/>
              </a:ext>
            </a:extLst>
          </p:cNvPr>
          <p:cNvSpPr/>
          <p:nvPr/>
        </p:nvSpPr>
        <p:spPr>
          <a:xfrm>
            <a:off x="1168290" y="1788245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sudo docker build -t axzxs2001/</a:t>
            </a:r>
            <a:r>
              <a:rPr lang="en-US" altLang="zh-CN" dirty="0" err="1">
                <a:solidFill>
                  <a:srgbClr val="92D050"/>
                </a:solidFill>
              </a:rPr>
              <a:t>myapp</a:t>
            </a:r>
            <a:r>
              <a:rPr lang="zh-CN" altLang="en-US" dirty="0">
                <a:solidFill>
                  <a:srgbClr val="92D050"/>
                </a:solidFill>
              </a:rPr>
              <a:t>:v1</a:t>
            </a:r>
            <a:r>
              <a:rPr lang="en-US" altLang="zh-CN" dirty="0">
                <a:solidFill>
                  <a:srgbClr val="92D050"/>
                </a:solidFill>
              </a:rPr>
              <a:t>.0.1</a:t>
            </a:r>
            <a:r>
              <a:rPr lang="zh-CN" altLang="en-US" dirty="0">
                <a:solidFill>
                  <a:srgbClr val="92D050"/>
                </a:solidFill>
              </a:rPr>
              <a:t> 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119507-39B7-4020-AD03-136B00DE2F2C}"/>
              </a:ext>
            </a:extLst>
          </p:cNvPr>
          <p:cNvSpPr/>
          <p:nvPr/>
        </p:nvSpPr>
        <p:spPr>
          <a:xfrm>
            <a:off x="1154420" y="283481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aspnetcore-deployment.yaml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56DAD-9025-43B8-BE41-59B7F4A9D5B2}"/>
              </a:ext>
            </a:extLst>
          </p:cNvPr>
          <p:cNvSpPr/>
          <p:nvPr/>
        </p:nvSpPr>
        <p:spPr>
          <a:xfrm>
            <a:off x="1039803" y="2445469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编排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0ED3A-C547-4D49-842A-66E3DF9E253F}"/>
              </a:ext>
            </a:extLst>
          </p:cNvPr>
          <p:cNvSpPr/>
          <p:nvPr/>
        </p:nvSpPr>
        <p:spPr>
          <a:xfrm>
            <a:off x="6143025" y="3265933"/>
            <a:ext cx="506323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apps/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selector: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matchLabels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replicas: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-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axzxs2001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myapp:v1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imagePullPolicy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IfNotPresent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从本地镜像里拉取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ports: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-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containerPort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4048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61F5A8-2795-47D9-9722-10D6BCB8F91E}"/>
              </a:ext>
            </a:extLst>
          </p:cNvPr>
          <p:cNvSpPr/>
          <p:nvPr/>
        </p:nvSpPr>
        <p:spPr>
          <a:xfrm>
            <a:off x="1154420" y="3855544"/>
            <a:ext cx="437740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get pods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A0BC66-3B5A-4882-82A2-E2AEFB840C9F}"/>
              </a:ext>
            </a:extLst>
          </p:cNvPr>
          <p:cNvSpPr/>
          <p:nvPr/>
        </p:nvSpPr>
        <p:spPr>
          <a:xfrm>
            <a:off x="1123322" y="5069755"/>
            <a:ext cx="440850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</a:rPr>
              <a:t>sudo</a:t>
            </a:r>
            <a:r>
              <a:rPr lang="en-US" altLang="zh-CN" dirty="0">
                <a:solidFill>
                  <a:srgbClr val="92D050"/>
                </a:solidFill>
              </a:rPr>
              <a:t> curl 10.32.0.14:4044/</a:t>
            </a:r>
            <a:r>
              <a:rPr lang="en-US" altLang="zh-CN" dirty="0" err="1">
                <a:solidFill>
                  <a:srgbClr val="92D050"/>
                </a:solidFill>
              </a:rPr>
              <a:t>api</a:t>
            </a:r>
            <a:r>
              <a:rPr lang="en-US" altLang="zh-CN" dirty="0">
                <a:solidFill>
                  <a:srgbClr val="92D050"/>
                </a:solidFill>
              </a:rPr>
              <a:t>/values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FCAB06-DAE7-4D3B-AEE6-885F4B9CF931}"/>
              </a:ext>
            </a:extLst>
          </p:cNvPr>
          <p:cNvSpPr/>
          <p:nvPr/>
        </p:nvSpPr>
        <p:spPr>
          <a:xfrm>
            <a:off x="1123322" y="4666317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10000</TotalTime>
  <Words>6177</Words>
  <Application>Microsoft Office PowerPoint</Application>
  <PresentationFormat>宽屏</PresentationFormat>
  <Paragraphs>701</Paragraphs>
  <Slides>56</Slides>
  <Notes>7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-apple-system</vt:lpstr>
      <vt:lpstr>Helvetica Neue</vt:lpstr>
      <vt:lpstr>PingFang SC</vt:lpstr>
      <vt:lpstr>SFMono-Regular</vt:lpstr>
      <vt:lpstr>等线</vt:lpstr>
      <vt:lpstr>等线 Light</vt:lpstr>
      <vt:lpstr>新宋体</vt:lpstr>
      <vt:lpstr>Arial</vt:lpstr>
      <vt:lpstr>Consolas</vt:lpstr>
      <vt:lpstr>Courier New</vt:lpstr>
      <vt:lpstr>Office 主题​​</vt:lpstr>
      <vt:lpstr>Kubernetes</vt:lpstr>
      <vt:lpstr>题纲</vt:lpstr>
      <vt:lpstr>Docker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操作namespace函数</vt:lpstr>
      <vt:lpstr>rootfs挂载</vt:lpstr>
      <vt:lpstr>Docker组成</vt:lpstr>
      <vt:lpstr>dokcer镜像分层</vt:lpstr>
      <vt:lpstr>挂载数据卷（volume）</vt:lpstr>
      <vt:lpstr>kubernetes</vt:lpstr>
      <vt:lpstr>Kubernetes中的编排对象</vt:lpstr>
      <vt:lpstr>Pod</vt:lpstr>
      <vt:lpstr>Pod</vt:lpstr>
      <vt:lpstr>Pod</vt:lpstr>
      <vt:lpstr>Pod api对象</vt:lpstr>
      <vt:lpstr>ReplicaSet</vt:lpstr>
      <vt:lpstr>控制器模式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安装docker,kubeadm</vt:lpstr>
      <vt:lpstr>执行master初始化</vt:lpstr>
      <vt:lpstr>复制验证文件和安装网络插件</vt:lpstr>
      <vt:lpstr>安装dashboard</vt:lpstr>
      <vt:lpstr>登录dashboard</vt:lpstr>
      <vt:lpstr>安装rook-ceph</vt:lpstr>
      <vt:lpstr>访问rook-ceph</vt:lpstr>
      <vt:lpstr>一些命令</vt:lpstr>
      <vt:lpstr>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部署用户应用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132</cp:revision>
  <dcterms:created xsi:type="dcterms:W3CDTF">2019-02-13T00:55:15Z</dcterms:created>
  <dcterms:modified xsi:type="dcterms:W3CDTF">2019-04-18T01:08:34Z</dcterms:modified>
</cp:coreProperties>
</file>