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E913F4-42B6-411F-B880-4B53573AD480}">
  <a:tblStyle styleId="{F6E913F4-42B6-411F-B880-4B53573AD4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a84ad1c9e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a84ad1c9e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a84ad1c9e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a84ad1c9e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b3b6a033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8b3b6a033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b436931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b436931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b88daad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b88daad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239f7acf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9239f7acf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239f7ac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239f7ac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a84ad1c9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a84ad1c9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a84ad1c9e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a84ad1c9e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8a84ad1c9e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8a84ad1c9e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a84ad1c9e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a84ad1c9e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a84ad1c9e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a84ad1c9e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a84ad1c9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a84ad1c9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a84ad1c9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a84ad1c9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a84ad1c9e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a84ad1c9e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a84ad1c9e_2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a84ad1c9e_2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a84ad1c9e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a84ad1c9e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a84ad1c9e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a84ad1c9e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Software_agent" TargetMode="External"/><Relationship Id="rId4" Type="http://schemas.openxmlformats.org/officeDocument/2006/relationships/hyperlink" Target="https://en.wikipedia.org/wiki/Conversation" TargetMode="External"/><Relationship Id="rId5" Type="http://schemas.openxmlformats.org/officeDocument/2006/relationships/hyperlink" Target="https://en.wikipedia.org/wiki/Speech_synthes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274100" cy="1191600"/>
          </a:xfrm>
          <a:prstGeom prst="rect">
            <a:avLst/>
          </a:prstGeom>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400">
                <a:latin typeface="Arial"/>
                <a:ea typeface="Arial"/>
                <a:cs typeface="Arial"/>
                <a:sym typeface="Arial"/>
              </a:rPr>
              <a:t>AI BASED DISCOURSE FOR BANKING INDUSTRY </a:t>
            </a:r>
            <a:endParaRPr/>
          </a:p>
        </p:txBody>
      </p:sp>
      <p:sp>
        <p:nvSpPr>
          <p:cNvPr id="87" name="Google Shape;87;p13"/>
          <p:cNvSpPr txBox="1"/>
          <p:nvPr>
            <p:ph idx="1" type="subTitle"/>
          </p:nvPr>
        </p:nvSpPr>
        <p:spPr>
          <a:xfrm>
            <a:off x="5486400" y="3172900"/>
            <a:ext cx="2843700" cy="11916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400">
                <a:solidFill>
                  <a:schemeClr val="dk2"/>
                </a:solidFill>
                <a:latin typeface="Arial"/>
                <a:ea typeface="Arial"/>
                <a:cs typeface="Arial"/>
                <a:sym typeface="Arial"/>
              </a:rPr>
              <a:t>TEAM MEMBERS</a:t>
            </a:r>
            <a:endParaRPr b="1" sz="1400">
              <a:solidFill>
                <a:schemeClr val="dk2"/>
              </a:solidFill>
              <a:latin typeface="Arial"/>
              <a:ea typeface="Arial"/>
              <a:cs typeface="Arial"/>
              <a:sym typeface="Arial"/>
            </a:endParaRPr>
          </a:p>
          <a:p>
            <a:pPr indent="0" lvl="0" marL="0" rtl="0" algn="r">
              <a:lnSpc>
                <a:spcPct val="115000"/>
              </a:lnSpc>
              <a:spcBef>
                <a:spcPts val="0"/>
              </a:spcBef>
              <a:spcAft>
                <a:spcPts val="0"/>
              </a:spcAft>
              <a:buNone/>
            </a:pPr>
            <a:r>
              <a:rPr b="1" lang="en" sz="1000">
                <a:solidFill>
                  <a:schemeClr val="dk2"/>
                </a:solidFill>
                <a:latin typeface="Arial"/>
                <a:ea typeface="Arial"/>
                <a:cs typeface="Arial"/>
                <a:sym typeface="Arial"/>
              </a:rPr>
              <a:t>Ajithkumar P(20EUIT501)</a:t>
            </a:r>
            <a:endParaRPr b="1" sz="1000">
              <a:solidFill>
                <a:schemeClr val="dk2"/>
              </a:solidFill>
              <a:latin typeface="Arial"/>
              <a:ea typeface="Arial"/>
              <a:cs typeface="Arial"/>
              <a:sym typeface="Arial"/>
            </a:endParaRPr>
          </a:p>
          <a:p>
            <a:pPr indent="0" lvl="0" marL="0" rtl="0" algn="r">
              <a:lnSpc>
                <a:spcPct val="115000"/>
              </a:lnSpc>
              <a:spcBef>
                <a:spcPts val="0"/>
              </a:spcBef>
              <a:spcAft>
                <a:spcPts val="0"/>
              </a:spcAft>
              <a:buNone/>
            </a:pPr>
            <a:r>
              <a:rPr b="1" lang="en" sz="1000">
                <a:solidFill>
                  <a:schemeClr val="dk2"/>
                </a:solidFill>
                <a:latin typeface="Arial"/>
                <a:ea typeface="Arial"/>
                <a:cs typeface="Arial"/>
                <a:sym typeface="Arial"/>
              </a:rPr>
              <a:t>Aravind S(20EUIT502)</a:t>
            </a:r>
            <a:endParaRPr b="1" sz="1000">
              <a:solidFill>
                <a:schemeClr val="dk2"/>
              </a:solidFill>
              <a:latin typeface="Arial"/>
              <a:ea typeface="Arial"/>
              <a:cs typeface="Arial"/>
              <a:sym typeface="Arial"/>
            </a:endParaRPr>
          </a:p>
          <a:p>
            <a:pPr indent="0" lvl="0" marL="0" rtl="0" algn="r">
              <a:lnSpc>
                <a:spcPct val="115000"/>
              </a:lnSpc>
              <a:spcBef>
                <a:spcPts val="0"/>
              </a:spcBef>
              <a:spcAft>
                <a:spcPts val="0"/>
              </a:spcAft>
              <a:buNone/>
            </a:pPr>
            <a:r>
              <a:rPr b="1" lang="en" sz="1000">
                <a:solidFill>
                  <a:schemeClr val="dk2"/>
                </a:solidFill>
                <a:latin typeface="Arial"/>
                <a:ea typeface="Arial"/>
                <a:cs typeface="Arial"/>
                <a:sym typeface="Arial"/>
              </a:rPr>
              <a:t>Arsaad S(20EUIT503)</a:t>
            </a:r>
            <a:endParaRPr b="1" sz="1000">
              <a:solidFill>
                <a:schemeClr val="dk2"/>
              </a:solidFill>
              <a:latin typeface="Arial"/>
              <a:ea typeface="Arial"/>
              <a:cs typeface="Arial"/>
              <a:sym typeface="Arial"/>
            </a:endParaRPr>
          </a:p>
          <a:p>
            <a:pPr indent="0" lvl="0" marL="0" rtl="0" algn="r">
              <a:lnSpc>
                <a:spcPct val="115000"/>
              </a:lnSpc>
              <a:spcBef>
                <a:spcPts val="0"/>
              </a:spcBef>
              <a:spcAft>
                <a:spcPts val="0"/>
              </a:spcAft>
              <a:buNone/>
            </a:pPr>
            <a:r>
              <a:rPr b="1" lang="en" sz="1000">
                <a:solidFill>
                  <a:schemeClr val="dk2"/>
                </a:solidFill>
                <a:latin typeface="Arial"/>
                <a:ea typeface="Arial"/>
                <a:cs typeface="Arial"/>
                <a:sym typeface="Arial"/>
              </a:rPr>
              <a:t>Deena P(19EUIT033)</a:t>
            </a:r>
            <a:endParaRPr sz="1000">
              <a:solidFill>
                <a:schemeClr val="dk2"/>
              </a:solidFill>
            </a:endParaRPr>
          </a:p>
        </p:txBody>
      </p:sp>
      <p:sp>
        <p:nvSpPr>
          <p:cNvPr id="88" name="Google Shape;88;p13"/>
          <p:cNvSpPr txBox="1"/>
          <p:nvPr/>
        </p:nvSpPr>
        <p:spPr>
          <a:xfrm>
            <a:off x="663875" y="3172900"/>
            <a:ext cx="2480700" cy="138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2"/>
                </a:solidFill>
              </a:rPr>
              <a:t>GUIDED BY</a:t>
            </a:r>
            <a:endParaRPr b="1" sz="1200">
              <a:solidFill>
                <a:schemeClr val="dk2"/>
              </a:solidFill>
            </a:endParaRPr>
          </a:p>
          <a:p>
            <a:pPr indent="0" lvl="0" marL="0" rtl="0" algn="l">
              <a:lnSpc>
                <a:spcPct val="115000"/>
              </a:lnSpc>
              <a:spcBef>
                <a:spcPts val="0"/>
              </a:spcBef>
              <a:spcAft>
                <a:spcPts val="0"/>
              </a:spcAft>
              <a:buNone/>
            </a:pPr>
            <a:r>
              <a:rPr b="1" lang="en" sz="1100">
                <a:solidFill>
                  <a:schemeClr val="dk2"/>
                </a:solidFill>
              </a:rPr>
              <a:t>Mr.Ratheesh Kumar</a:t>
            </a:r>
            <a:endParaRPr b="1" sz="1100">
              <a:solidFill>
                <a:schemeClr val="dk2"/>
              </a:solidFill>
            </a:endParaRPr>
          </a:p>
          <a:p>
            <a:pPr indent="0" lvl="0" marL="0" rtl="0" algn="l">
              <a:lnSpc>
                <a:spcPct val="115000"/>
              </a:lnSpc>
              <a:spcBef>
                <a:spcPts val="0"/>
              </a:spcBef>
              <a:spcAft>
                <a:spcPts val="0"/>
              </a:spcAft>
              <a:buNone/>
            </a:pPr>
            <a:r>
              <a:rPr lang="en" sz="1100">
                <a:solidFill>
                  <a:schemeClr val="dk2"/>
                </a:solidFill>
              </a:rPr>
              <a:t>INFORMATION TECHNOLOGY</a:t>
            </a:r>
            <a:endParaRPr sz="1100">
              <a:solidFill>
                <a:schemeClr val="dk2"/>
              </a:solidFill>
            </a:endParaRPr>
          </a:p>
          <a:p>
            <a:pPr indent="0" lvl="0" marL="0" rtl="0" algn="l">
              <a:lnSpc>
                <a:spcPct val="115000"/>
              </a:lnSpc>
              <a:spcBef>
                <a:spcPts val="0"/>
              </a:spcBef>
              <a:spcAft>
                <a:spcPts val="0"/>
              </a:spcAft>
              <a:buNone/>
            </a:pPr>
            <a:r>
              <a:rPr lang="en" sz="900">
                <a:solidFill>
                  <a:schemeClr val="dk2"/>
                </a:solidFill>
              </a:rPr>
              <a:t>SRI KRISHNA COLLEGE OF</a:t>
            </a:r>
            <a:endParaRPr sz="900">
              <a:solidFill>
                <a:schemeClr val="dk2"/>
              </a:solidFill>
            </a:endParaRPr>
          </a:p>
          <a:p>
            <a:pPr indent="0" lvl="0" marL="0" rtl="0" algn="l">
              <a:lnSpc>
                <a:spcPct val="115000"/>
              </a:lnSpc>
              <a:spcBef>
                <a:spcPts val="0"/>
              </a:spcBef>
              <a:spcAft>
                <a:spcPts val="0"/>
              </a:spcAft>
              <a:buNone/>
            </a:pPr>
            <a:r>
              <a:rPr lang="en" sz="900">
                <a:solidFill>
                  <a:schemeClr val="dk2"/>
                </a:solidFill>
              </a:rPr>
              <a:t>ENGG &amp; TECH COIMBATORE</a:t>
            </a:r>
            <a:endParaRPr sz="900">
              <a:solidFill>
                <a:schemeClr val="dk2"/>
              </a:solidFill>
            </a:endParaRPr>
          </a:p>
          <a:p>
            <a:pPr indent="0" lvl="0" marL="0" rtl="0" algn="l">
              <a:lnSpc>
                <a:spcPct val="115000"/>
              </a:lnSpc>
              <a:spcBef>
                <a:spcPts val="0"/>
              </a:spcBef>
              <a:spcAft>
                <a:spcPts val="0"/>
              </a:spcAft>
              <a:buNone/>
            </a:pPr>
            <a:r>
              <a:rPr lang="en" sz="900">
                <a:solidFill>
                  <a:schemeClr val="dk2"/>
                </a:solidFill>
              </a:rPr>
              <a:t>641008</a:t>
            </a:r>
            <a:endParaRPr sz="900">
              <a:solidFill>
                <a:schemeClr val="dk2"/>
              </a:solidFill>
            </a:endParaRPr>
          </a:p>
          <a:p>
            <a:pPr indent="0" lvl="0" marL="0" rtl="0" algn="l">
              <a:spcBef>
                <a:spcPts val="0"/>
              </a:spcBef>
              <a:spcAft>
                <a:spcPts val="0"/>
              </a:spcAft>
              <a:buNone/>
            </a:pPr>
            <a:r>
              <a:t/>
            </a:r>
            <a:endParaRPr sz="800">
              <a:solidFill>
                <a:schemeClr val="dk2"/>
              </a:solidFill>
              <a:latin typeface="Lato"/>
              <a:ea typeface="Lato"/>
              <a:cs typeface="Lato"/>
              <a:sym typeface="Lato"/>
            </a:endParaRPr>
          </a:p>
        </p:txBody>
      </p:sp>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Server-Side</a:t>
            </a:r>
            <a:endParaRPr/>
          </a:p>
        </p:txBody>
      </p:sp>
      <p:pic>
        <p:nvPicPr>
          <p:cNvPr id="150" name="Google Shape;150;p22"/>
          <p:cNvPicPr preferRelativeResize="0"/>
          <p:nvPr/>
        </p:nvPicPr>
        <p:blipFill>
          <a:blip r:embed="rId3">
            <a:alphaModFix/>
          </a:blip>
          <a:stretch>
            <a:fillRect/>
          </a:stretch>
        </p:blipFill>
        <p:spPr>
          <a:xfrm>
            <a:off x="729450" y="2188650"/>
            <a:ext cx="2269102" cy="2486426"/>
          </a:xfrm>
          <a:prstGeom prst="rect">
            <a:avLst/>
          </a:prstGeom>
          <a:noFill/>
          <a:ln>
            <a:noFill/>
          </a:ln>
        </p:spPr>
      </p:pic>
      <p:pic>
        <p:nvPicPr>
          <p:cNvPr id="151" name="Google Shape;151;p22"/>
          <p:cNvPicPr preferRelativeResize="0"/>
          <p:nvPr/>
        </p:nvPicPr>
        <p:blipFill>
          <a:blip r:embed="rId4">
            <a:alphaModFix/>
          </a:blip>
          <a:stretch>
            <a:fillRect/>
          </a:stretch>
        </p:blipFill>
        <p:spPr>
          <a:xfrm>
            <a:off x="3720000" y="2108375"/>
            <a:ext cx="4698150" cy="2349075"/>
          </a:xfrm>
          <a:prstGeom prst="rect">
            <a:avLst/>
          </a:prstGeom>
          <a:noFill/>
          <a:ln>
            <a:noFill/>
          </a:ln>
        </p:spPr>
      </p:pic>
      <p:sp>
        <p:nvSpPr>
          <p:cNvPr id="152" name="Google Shape;152;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DEVELOPMENT</a:t>
            </a:r>
            <a:endParaRPr/>
          </a:p>
        </p:txBody>
      </p:sp>
      <p:pic>
        <p:nvPicPr>
          <p:cNvPr id="158" name="Google Shape;158;p23"/>
          <p:cNvPicPr preferRelativeResize="0"/>
          <p:nvPr/>
        </p:nvPicPr>
        <p:blipFill>
          <a:blip r:embed="rId3">
            <a:alphaModFix/>
          </a:blip>
          <a:stretch>
            <a:fillRect/>
          </a:stretch>
        </p:blipFill>
        <p:spPr>
          <a:xfrm>
            <a:off x="1642250" y="2159551"/>
            <a:ext cx="2256332" cy="2256323"/>
          </a:xfrm>
          <a:prstGeom prst="rect">
            <a:avLst/>
          </a:prstGeom>
          <a:noFill/>
          <a:ln>
            <a:noFill/>
          </a:ln>
        </p:spPr>
      </p:pic>
      <p:pic>
        <p:nvPicPr>
          <p:cNvPr id="159" name="Google Shape;159;p23"/>
          <p:cNvPicPr preferRelativeResize="0"/>
          <p:nvPr/>
        </p:nvPicPr>
        <p:blipFill>
          <a:blip r:embed="rId4">
            <a:alphaModFix/>
          </a:blip>
          <a:stretch>
            <a:fillRect/>
          </a:stretch>
        </p:blipFill>
        <p:spPr>
          <a:xfrm>
            <a:off x="4664841" y="2159551"/>
            <a:ext cx="2256332" cy="2256323"/>
          </a:xfrm>
          <a:prstGeom prst="rect">
            <a:avLst/>
          </a:prstGeom>
          <a:noFill/>
          <a:ln>
            <a:noFill/>
          </a:ln>
        </p:spPr>
      </p:pic>
      <p:sp>
        <p:nvSpPr>
          <p:cNvPr id="160" name="Google Shape;160;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IBM WATSON</a:t>
            </a:r>
            <a:endParaRPr/>
          </a:p>
        </p:txBody>
      </p:sp>
      <p:sp>
        <p:nvSpPr>
          <p:cNvPr id="166" name="Google Shape;16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4"/>
          <p:cNvPicPr preferRelativeResize="0"/>
          <p:nvPr/>
        </p:nvPicPr>
        <p:blipFill>
          <a:blip r:embed="rId3">
            <a:alphaModFix/>
          </a:blip>
          <a:stretch>
            <a:fillRect/>
          </a:stretch>
        </p:blipFill>
        <p:spPr>
          <a:xfrm>
            <a:off x="1801525" y="2086800"/>
            <a:ext cx="5540950" cy="277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WHAT IS THE NEED OF AN CHATBOT?.....</a:t>
            </a:r>
            <a:endParaRPr>
              <a:latin typeface="Arial"/>
              <a:ea typeface="Arial"/>
              <a:cs typeface="Arial"/>
              <a:sym typeface="Arial"/>
            </a:endParaRPr>
          </a:p>
        </p:txBody>
      </p:sp>
      <p:sp>
        <p:nvSpPr>
          <p:cNvPr id="173" name="Google Shape;173;p25"/>
          <p:cNvSpPr txBox="1"/>
          <p:nvPr>
            <p:ph idx="1" type="body"/>
          </p:nvPr>
        </p:nvSpPr>
        <p:spPr>
          <a:xfrm>
            <a:off x="729450" y="2078875"/>
            <a:ext cx="7688700" cy="902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850">
                <a:solidFill>
                  <a:schemeClr val="dk2"/>
                </a:solidFill>
                <a:highlight>
                  <a:srgbClr val="FFFFFF"/>
                </a:highlight>
                <a:latin typeface="Arial"/>
                <a:ea typeface="Arial"/>
                <a:cs typeface="Arial"/>
                <a:sym typeface="Arial"/>
              </a:rPr>
              <a:t>A</a:t>
            </a:r>
            <a:r>
              <a:rPr lang="en" sz="1850">
                <a:solidFill>
                  <a:schemeClr val="dk2"/>
                </a:solidFill>
                <a:highlight>
                  <a:srgbClr val="FFFFFF"/>
                </a:highlight>
                <a:latin typeface="Arial"/>
                <a:ea typeface="Arial"/>
                <a:cs typeface="Arial"/>
                <a:sym typeface="Arial"/>
              </a:rPr>
              <a:t> </a:t>
            </a:r>
            <a:r>
              <a:rPr b="1" lang="en" sz="1850">
                <a:solidFill>
                  <a:schemeClr val="dk2"/>
                </a:solidFill>
                <a:highlight>
                  <a:srgbClr val="FFFFFF"/>
                </a:highlight>
                <a:latin typeface="Arial"/>
                <a:ea typeface="Arial"/>
                <a:cs typeface="Arial"/>
                <a:sym typeface="Arial"/>
              </a:rPr>
              <a:t>CHATBOT</a:t>
            </a:r>
            <a:r>
              <a:rPr lang="en" sz="1850">
                <a:solidFill>
                  <a:schemeClr val="dk2"/>
                </a:solidFill>
                <a:highlight>
                  <a:srgbClr val="FFFFFF"/>
                </a:highlight>
                <a:latin typeface="Arial"/>
                <a:ea typeface="Arial"/>
                <a:cs typeface="Arial"/>
                <a:sym typeface="Arial"/>
              </a:rPr>
              <a:t> </a:t>
            </a:r>
            <a:r>
              <a:rPr lang="en" sz="1850">
                <a:solidFill>
                  <a:schemeClr val="dk2"/>
                </a:solidFill>
                <a:highlight>
                  <a:srgbClr val="FFFFFF"/>
                </a:highlight>
                <a:latin typeface="Arial"/>
                <a:ea typeface="Arial"/>
                <a:cs typeface="Arial"/>
                <a:sym typeface="Arial"/>
              </a:rPr>
              <a:t>is a </a:t>
            </a:r>
            <a:r>
              <a:rPr lang="en" sz="1850">
                <a:solidFill>
                  <a:schemeClr val="dk2"/>
                </a:solidFill>
                <a:highlight>
                  <a:srgbClr val="FFFFFF"/>
                </a:highlight>
                <a:uFill>
                  <a:noFill/>
                </a:uFill>
                <a:latin typeface="Arial"/>
                <a:ea typeface="Arial"/>
                <a:cs typeface="Arial"/>
                <a:sym typeface="Arial"/>
                <a:hlinkClick r:id="rId3">
                  <a:extLst>
                    <a:ext uri="{A12FA001-AC4F-418D-AE19-62706E023703}">
                      <ahyp:hlinkClr val="tx"/>
                    </a:ext>
                  </a:extLst>
                </a:hlinkClick>
              </a:rPr>
              <a:t>software</a:t>
            </a:r>
            <a:r>
              <a:rPr lang="en" sz="1850">
                <a:solidFill>
                  <a:schemeClr val="dk2"/>
                </a:solidFill>
                <a:highlight>
                  <a:srgbClr val="FFFFFF"/>
                </a:highlight>
                <a:latin typeface="Arial"/>
                <a:ea typeface="Arial"/>
                <a:cs typeface="Arial"/>
                <a:sym typeface="Arial"/>
              </a:rPr>
              <a:t> application used to conduct an online chat </a:t>
            </a:r>
            <a:r>
              <a:rPr lang="en" sz="1850">
                <a:solidFill>
                  <a:schemeClr val="dk2"/>
                </a:solidFill>
                <a:highlight>
                  <a:srgbClr val="FFFFFF"/>
                </a:highlight>
                <a:uFill>
                  <a:noFill/>
                </a:uFill>
                <a:latin typeface="Arial"/>
                <a:ea typeface="Arial"/>
                <a:cs typeface="Arial"/>
                <a:sym typeface="Arial"/>
                <a:hlinkClick r:id="rId4">
                  <a:extLst>
                    <a:ext uri="{A12FA001-AC4F-418D-AE19-62706E023703}">
                      <ahyp:hlinkClr val="tx"/>
                    </a:ext>
                  </a:extLst>
                </a:hlinkClick>
              </a:rPr>
              <a:t>conversation</a:t>
            </a:r>
            <a:r>
              <a:rPr lang="en" sz="1850">
                <a:solidFill>
                  <a:schemeClr val="dk2"/>
                </a:solidFill>
                <a:highlight>
                  <a:srgbClr val="FFFFFF"/>
                </a:highlight>
                <a:latin typeface="Arial"/>
                <a:ea typeface="Arial"/>
                <a:cs typeface="Arial"/>
                <a:sym typeface="Arial"/>
              </a:rPr>
              <a:t> via text or </a:t>
            </a:r>
            <a:r>
              <a:rPr lang="en" sz="1850">
                <a:solidFill>
                  <a:schemeClr val="dk2"/>
                </a:solidFill>
                <a:highlight>
                  <a:srgbClr val="FFFFFF"/>
                </a:highlight>
                <a:uFill>
                  <a:noFill/>
                </a:uFill>
                <a:latin typeface="Arial"/>
                <a:ea typeface="Arial"/>
                <a:cs typeface="Arial"/>
                <a:sym typeface="Arial"/>
                <a:hlinkClick r:id="rId5">
                  <a:extLst>
                    <a:ext uri="{A12FA001-AC4F-418D-AE19-62706E023703}">
                      <ahyp:hlinkClr val="tx"/>
                    </a:ext>
                  </a:extLst>
                </a:hlinkClick>
              </a:rPr>
              <a:t>text-to-speech</a:t>
            </a:r>
            <a:r>
              <a:rPr lang="en" sz="2100">
                <a:solidFill>
                  <a:schemeClr val="dk2"/>
                </a:solidFill>
              </a:rPr>
              <a:t>.</a:t>
            </a:r>
            <a:endParaRPr sz="2100">
              <a:solidFill>
                <a:schemeClr val="dk2"/>
              </a:solidFill>
            </a:endParaRPr>
          </a:p>
        </p:txBody>
      </p:sp>
      <p:sp>
        <p:nvSpPr>
          <p:cNvPr id="174" name="Google Shape;174;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IBM WATSON</a:t>
            </a:r>
            <a:endParaRPr>
              <a:latin typeface="Arial"/>
              <a:ea typeface="Arial"/>
              <a:cs typeface="Arial"/>
              <a:sym typeface="Arial"/>
            </a:endParaRPr>
          </a:p>
        </p:txBody>
      </p:sp>
      <p:sp>
        <p:nvSpPr>
          <p:cNvPr id="180" name="Google Shape;180;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6"/>
          <p:cNvPicPr preferRelativeResize="0"/>
          <p:nvPr/>
        </p:nvPicPr>
        <p:blipFill>
          <a:blip r:embed="rId3">
            <a:alphaModFix/>
          </a:blip>
          <a:stretch>
            <a:fillRect/>
          </a:stretch>
        </p:blipFill>
        <p:spPr>
          <a:xfrm>
            <a:off x="1288738" y="1930050"/>
            <a:ext cx="6570135" cy="29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7"/>
          <p:cNvPicPr preferRelativeResize="0"/>
          <p:nvPr/>
        </p:nvPicPr>
        <p:blipFill>
          <a:blip r:embed="rId3">
            <a:alphaModFix/>
          </a:blip>
          <a:stretch>
            <a:fillRect/>
          </a:stretch>
        </p:blipFill>
        <p:spPr>
          <a:xfrm>
            <a:off x="902800" y="1417875"/>
            <a:ext cx="7664924" cy="348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3" name="Google Shape;193;p28"/>
          <p:cNvPicPr preferRelativeResize="0"/>
          <p:nvPr/>
        </p:nvPicPr>
        <p:blipFill rotWithShape="1">
          <a:blip r:embed="rId3">
            <a:alphaModFix/>
          </a:blip>
          <a:srcRect b="1319" l="-990" r="989" t="7072"/>
          <a:stretch/>
        </p:blipFill>
        <p:spPr>
          <a:xfrm>
            <a:off x="825950" y="1408325"/>
            <a:ext cx="7238726" cy="3571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9" name="Google Shape;19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305"/>
              <a:t>Thus this project banking bot will be more efficient while it is been put into practice and it helps the customers to easily perform the user’s action of performing various banking tasks.</a:t>
            </a:r>
            <a:endParaRPr sz="1305"/>
          </a:p>
          <a:p>
            <a:pPr indent="0" lvl="0" marL="0" rtl="0" algn="l">
              <a:lnSpc>
                <a:spcPct val="105000"/>
              </a:lnSpc>
              <a:spcBef>
                <a:spcPts val="1200"/>
              </a:spcBef>
              <a:spcAft>
                <a:spcPts val="0"/>
              </a:spcAft>
              <a:buSzPts val="935"/>
              <a:buNone/>
            </a:pPr>
            <a:r>
              <a:rPr lang="en" sz="1305"/>
              <a:t>This banking bot will be really helpful when it is been integrated with the payment gateway. Still no such development like this is not been implemented in real time environment.</a:t>
            </a:r>
            <a:endParaRPr sz="1305"/>
          </a:p>
          <a:p>
            <a:pPr indent="0" lvl="0" marL="0" rtl="0" algn="l">
              <a:lnSpc>
                <a:spcPct val="105000"/>
              </a:lnSpc>
              <a:spcBef>
                <a:spcPts val="1200"/>
              </a:spcBef>
              <a:spcAft>
                <a:spcPts val="0"/>
              </a:spcAft>
              <a:buSzPts val="935"/>
              <a:buNone/>
            </a:pPr>
            <a:r>
              <a:rPr lang="en" sz="1305"/>
              <a:t>When this is been implemented in the real time the customers will be able to access all the banking information from a single integrated site that can be any like social media or web application.</a:t>
            </a:r>
            <a:endParaRPr sz="1305"/>
          </a:p>
          <a:p>
            <a:pPr indent="0" lvl="0" marL="0" rtl="0" algn="l">
              <a:lnSpc>
                <a:spcPct val="105000"/>
              </a:lnSpc>
              <a:spcBef>
                <a:spcPts val="1200"/>
              </a:spcBef>
              <a:spcAft>
                <a:spcPts val="1200"/>
              </a:spcAft>
              <a:buSzPts val="935"/>
              <a:buNone/>
            </a:pPr>
            <a:r>
              <a:t/>
            </a:r>
            <a:endParaRPr sz="1205"/>
          </a:p>
        </p:txBody>
      </p:sp>
      <p:sp>
        <p:nvSpPr>
          <p:cNvPr id="200" name="Google Shape;200;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6" name="Google Shape;206;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a:t>[1] Amir Shevat , Creating Conversational Experiences “Designing Bot” May 2017 </a:t>
            </a:r>
            <a:endParaRPr i="1"/>
          </a:p>
          <a:p>
            <a:pPr indent="0" lvl="0" marL="0" rtl="0" algn="l">
              <a:spcBef>
                <a:spcPts val="1200"/>
              </a:spcBef>
              <a:spcAft>
                <a:spcPts val="0"/>
              </a:spcAft>
              <a:buNone/>
            </a:pPr>
            <a:r>
              <a:rPr i="1" lang="en"/>
              <a:t>[2] B Setiaji, Chat bot using knowledge in database ”Human to Machine” Mar 2016 </a:t>
            </a:r>
            <a:endParaRPr i="1"/>
          </a:p>
          <a:p>
            <a:pPr indent="0" lvl="0" marL="0" rtl="0" algn="l">
              <a:spcBef>
                <a:spcPts val="1200"/>
              </a:spcBef>
              <a:spcAft>
                <a:spcPts val="0"/>
              </a:spcAft>
              <a:buNone/>
            </a:pPr>
            <a:r>
              <a:rPr i="1" lang="en"/>
              <a:t>[3] Srini Janarthanam, Hands on chat bot and conversation Dec 2017 </a:t>
            </a:r>
            <a:endParaRPr i="1"/>
          </a:p>
          <a:p>
            <a:pPr indent="0" lvl="0" marL="0" rtl="0" algn="l">
              <a:spcBef>
                <a:spcPts val="1200"/>
              </a:spcBef>
              <a:spcAft>
                <a:spcPts val="0"/>
              </a:spcAft>
              <a:buNone/>
            </a:pPr>
            <a:r>
              <a:rPr i="1" lang="en"/>
              <a:t>[4] Michael Justao Yuan, Building Intelligent</a:t>
            </a:r>
            <a:endParaRPr i="1"/>
          </a:p>
          <a:p>
            <a:pPr indent="0" lvl="0" marL="0" rtl="0" algn="l">
              <a:spcBef>
                <a:spcPts val="1200"/>
              </a:spcBef>
              <a:spcAft>
                <a:spcPts val="0"/>
              </a:spcAft>
              <a:buNone/>
            </a:pPr>
            <a:r>
              <a:rPr i="1" lang="en"/>
              <a:t>[5] Micheal Washington, Introduction to Microsoft Bot 2016 </a:t>
            </a:r>
            <a:endParaRPr i="1"/>
          </a:p>
          <a:p>
            <a:pPr indent="0" lvl="0" marL="0" rtl="0" algn="l">
              <a:spcBef>
                <a:spcPts val="1200"/>
              </a:spcBef>
              <a:spcAft>
                <a:spcPts val="1200"/>
              </a:spcAft>
              <a:buNone/>
            </a:pPr>
            <a:r>
              <a:rPr i="1" lang="en"/>
              <a:t>[6] Rashid Khan, Anik Das, Build Better Chat Bot Dec 2017</a:t>
            </a:r>
            <a:endParaRPr i="1"/>
          </a:p>
        </p:txBody>
      </p:sp>
      <p:sp>
        <p:nvSpPr>
          <p:cNvPr id="207" name="Google Shape;207;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idx="1" type="body"/>
          </p:nvPr>
        </p:nvSpPr>
        <p:spPr>
          <a:xfrm>
            <a:off x="3821700" y="3764250"/>
            <a:ext cx="23994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solidFill>
                  <a:schemeClr val="dk2"/>
                </a:solidFill>
              </a:rPr>
              <a:t>THANK YOU</a:t>
            </a:r>
            <a:endParaRPr b="1" sz="2400">
              <a:solidFill>
                <a:schemeClr val="dk2"/>
              </a:solidFill>
            </a:endParaRPr>
          </a:p>
        </p:txBody>
      </p:sp>
      <p:pic>
        <p:nvPicPr>
          <p:cNvPr id="213" name="Google Shape;213;p31"/>
          <p:cNvPicPr preferRelativeResize="0"/>
          <p:nvPr/>
        </p:nvPicPr>
        <p:blipFill>
          <a:blip r:embed="rId3">
            <a:alphaModFix amt="52999"/>
          </a:blip>
          <a:stretch>
            <a:fillRect/>
          </a:stretch>
        </p:blipFill>
        <p:spPr>
          <a:xfrm>
            <a:off x="3821700" y="1824700"/>
            <a:ext cx="4784325" cy="2729750"/>
          </a:xfrm>
          <a:prstGeom prst="rect">
            <a:avLst/>
          </a:prstGeom>
          <a:noFill/>
          <a:ln>
            <a:noFill/>
          </a:ln>
        </p:spPr>
      </p:pic>
      <p:sp>
        <p:nvSpPr>
          <p:cNvPr id="214" name="Google Shape;214;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Banks are already offering a wide variety of products and services, integrated with technology and automation.</a:t>
            </a:r>
            <a:endParaRPr/>
          </a:p>
          <a:p>
            <a:pPr indent="0" lvl="0" marL="0" rtl="0" algn="l">
              <a:spcBef>
                <a:spcPts val="1200"/>
              </a:spcBef>
              <a:spcAft>
                <a:spcPts val="0"/>
              </a:spcAft>
              <a:buNone/>
            </a:pPr>
            <a:r>
              <a:rPr lang="en"/>
              <a:t>This study examined the evolution, adoption, implementation and future opportunities of leveraging Artificial Intelligence (AI) for successful strategy implementation in India’s banking sector.</a:t>
            </a:r>
            <a:endParaRPr/>
          </a:p>
          <a:p>
            <a:pPr indent="0" lvl="0" marL="0" rtl="0" algn="l">
              <a:spcBef>
                <a:spcPts val="1200"/>
              </a:spcBef>
              <a:spcAft>
                <a:spcPts val="0"/>
              </a:spcAft>
              <a:buNone/>
            </a:pPr>
            <a:r>
              <a:rPr lang="en"/>
              <a:t>The implementation of chatbot technology is evolving rapidly in the banking industry.</a:t>
            </a:r>
            <a:endParaRPr/>
          </a:p>
          <a:p>
            <a:pPr indent="0" lvl="0" marL="0" rtl="0" algn="l">
              <a:spcBef>
                <a:spcPts val="1200"/>
              </a:spcBef>
              <a:spcAft>
                <a:spcPts val="0"/>
              </a:spcAft>
              <a:buNone/>
            </a:pPr>
            <a:r>
              <a:rPr lang="en"/>
              <a:t>Aim of the present paper is to identify the factors that influence consumers’ intention to use chatbot technology applied in the banking industry.</a:t>
            </a:r>
            <a:endParaRPr/>
          </a:p>
          <a:p>
            <a:pPr indent="0" lvl="0" marL="0" rtl="0" algn="l">
              <a:spcBef>
                <a:spcPts val="1200"/>
              </a:spcBef>
              <a:spcAft>
                <a:spcPts val="1200"/>
              </a:spcAft>
              <a:buNone/>
            </a:pPr>
            <a:r>
              <a:t/>
            </a:r>
            <a:endParaRPr/>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02" name="Google Shape;102;p15"/>
          <p:cNvGraphicFramePr/>
          <p:nvPr/>
        </p:nvGraphicFramePr>
        <p:xfrm>
          <a:off x="946800" y="1853842"/>
          <a:ext cx="3000000" cy="3000000"/>
        </p:xfrm>
        <a:graphic>
          <a:graphicData uri="http://schemas.openxmlformats.org/drawingml/2006/table">
            <a:tbl>
              <a:tblPr>
                <a:noFill/>
                <a:tableStyleId>{F6E913F4-42B6-411F-B880-4B53573AD480}</a:tableStyleId>
              </a:tblPr>
              <a:tblGrid>
                <a:gridCol w="2509075"/>
                <a:gridCol w="2509075"/>
                <a:gridCol w="2509075"/>
              </a:tblGrid>
              <a:tr h="930400">
                <a:tc>
                  <a:txBody>
                    <a:bodyPr/>
                    <a:lstStyle/>
                    <a:p>
                      <a:pPr indent="0" lvl="0" marL="0" rtl="0" algn="l">
                        <a:lnSpc>
                          <a:spcPct val="115000"/>
                        </a:lnSpc>
                        <a:spcBef>
                          <a:spcPts val="1200"/>
                        </a:spcBef>
                        <a:spcAft>
                          <a:spcPts val="0"/>
                        </a:spcAft>
                        <a:buNone/>
                      </a:pPr>
                      <a:r>
                        <a:rPr b="1" lang="en" sz="1200"/>
                        <a:t>CUSTOMER SEGMENT(S)</a:t>
                      </a:r>
                      <a:endParaRPr b="1" sz="1200"/>
                    </a:p>
                    <a:p>
                      <a:pPr indent="0" lvl="0" marL="0" rtl="0" algn="l">
                        <a:lnSpc>
                          <a:spcPct val="115000"/>
                        </a:lnSpc>
                        <a:spcBef>
                          <a:spcPts val="1200"/>
                        </a:spcBef>
                        <a:spcAft>
                          <a:spcPts val="1200"/>
                        </a:spcAft>
                        <a:buNone/>
                      </a:pPr>
                      <a:r>
                        <a:rPr lang="en" sz="800"/>
                        <a:t>New customer who would like to learn more about bank &amp; how to create account </a:t>
                      </a:r>
                      <a:endParaRPr sz="800"/>
                    </a:p>
                  </a:txBody>
                  <a:tcPr marT="91425" marB="91425" marR="91425" marL="91425"/>
                </a:tc>
                <a:tc>
                  <a:txBody>
                    <a:bodyPr/>
                    <a:lstStyle/>
                    <a:p>
                      <a:pPr indent="0" lvl="0" marL="0" rtl="0" algn="l">
                        <a:lnSpc>
                          <a:spcPct val="115000"/>
                        </a:lnSpc>
                        <a:spcBef>
                          <a:spcPts val="1200"/>
                        </a:spcBef>
                        <a:spcAft>
                          <a:spcPts val="0"/>
                        </a:spcAft>
                        <a:buNone/>
                      </a:pPr>
                      <a:r>
                        <a:rPr b="1" lang="en" sz="1200"/>
                        <a:t>CUSTOMER CONSTRAINTS</a:t>
                      </a:r>
                      <a:endParaRPr b="1" sz="1200"/>
                    </a:p>
                    <a:p>
                      <a:pPr indent="0" lvl="0" marL="0" rtl="0" algn="l">
                        <a:lnSpc>
                          <a:spcPct val="115000"/>
                        </a:lnSpc>
                        <a:spcBef>
                          <a:spcPts val="1200"/>
                        </a:spcBef>
                        <a:spcAft>
                          <a:spcPts val="0"/>
                        </a:spcAft>
                        <a:buNone/>
                      </a:pPr>
                      <a:r>
                        <a:rPr lang="en" sz="800"/>
                        <a:t>Network connection is required</a:t>
                      </a:r>
                      <a:endParaRPr sz="800"/>
                    </a:p>
                    <a:p>
                      <a:pPr indent="0" lvl="0" marL="0" rtl="0" algn="l">
                        <a:lnSpc>
                          <a:spcPct val="115000"/>
                        </a:lnSpc>
                        <a:spcBef>
                          <a:spcPts val="1200"/>
                        </a:spcBef>
                        <a:spcAft>
                          <a:spcPts val="1200"/>
                        </a:spcAft>
                        <a:buNone/>
                      </a:pPr>
                      <a:r>
                        <a:rPr lang="en" sz="800"/>
                        <a:t>Safety &amp; privacy concern</a:t>
                      </a:r>
                      <a:endParaRPr sz="800"/>
                    </a:p>
                  </a:txBody>
                  <a:tcPr marT="91425" marB="91425" marR="91425" marL="91425"/>
                </a:tc>
                <a:tc>
                  <a:txBody>
                    <a:bodyPr/>
                    <a:lstStyle/>
                    <a:p>
                      <a:pPr indent="0" lvl="0" marL="0" rtl="0" algn="l">
                        <a:lnSpc>
                          <a:spcPct val="115000"/>
                        </a:lnSpc>
                        <a:spcBef>
                          <a:spcPts val="1200"/>
                        </a:spcBef>
                        <a:spcAft>
                          <a:spcPts val="0"/>
                        </a:spcAft>
                        <a:buNone/>
                      </a:pPr>
                      <a:r>
                        <a:rPr b="1" lang="en" sz="1200"/>
                        <a:t>AVAILABLE SOLUTIONS</a:t>
                      </a:r>
                      <a:endParaRPr b="1" sz="1200"/>
                    </a:p>
                    <a:p>
                      <a:pPr indent="0" lvl="0" marL="0" rtl="0" algn="l">
                        <a:lnSpc>
                          <a:spcPct val="115000"/>
                        </a:lnSpc>
                        <a:spcBef>
                          <a:spcPts val="1200"/>
                        </a:spcBef>
                        <a:spcAft>
                          <a:spcPts val="1200"/>
                        </a:spcAft>
                        <a:buNone/>
                      </a:pPr>
                      <a:r>
                        <a:rPr lang="en" sz="800"/>
                        <a:t>Customers care telephone lines &amp; staff at bank’s are available to clear customers queries</a:t>
                      </a:r>
                      <a:endParaRPr sz="800"/>
                    </a:p>
                  </a:txBody>
                  <a:tcPr marT="91425" marB="91425" marR="91425" marL="91425"/>
                </a:tc>
              </a:tr>
              <a:tr h="1152025">
                <a:tc>
                  <a:txBody>
                    <a:bodyPr/>
                    <a:lstStyle/>
                    <a:p>
                      <a:pPr indent="0" lvl="0" marL="0" rtl="0" algn="l">
                        <a:lnSpc>
                          <a:spcPct val="115000"/>
                        </a:lnSpc>
                        <a:spcBef>
                          <a:spcPts val="1200"/>
                        </a:spcBef>
                        <a:spcAft>
                          <a:spcPts val="0"/>
                        </a:spcAft>
                        <a:buNone/>
                      </a:pPr>
                      <a:r>
                        <a:rPr b="1" lang="en" sz="1200"/>
                        <a:t>JOB-TO-BE-DONE/PROBLEMS</a:t>
                      </a:r>
                      <a:endParaRPr b="1" sz="1200"/>
                    </a:p>
                    <a:p>
                      <a:pPr indent="0" lvl="0" marL="0" rtl="0" algn="l">
                        <a:lnSpc>
                          <a:spcPct val="115000"/>
                        </a:lnSpc>
                        <a:spcBef>
                          <a:spcPts val="1200"/>
                        </a:spcBef>
                        <a:spcAft>
                          <a:spcPts val="0"/>
                        </a:spcAft>
                        <a:buNone/>
                      </a:pPr>
                      <a:r>
                        <a:rPr lang="en" sz="800"/>
                        <a:t>Answering customer queries correctly &amp; quickly</a:t>
                      </a:r>
                      <a:endParaRPr sz="800"/>
                    </a:p>
                    <a:p>
                      <a:pPr indent="0" lvl="0" marL="0" rtl="0" algn="l">
                        <a:lnSpc>
                          <a:spcPct val="115000"/>
                        </a:lnSpc>
                        <a:spcBef>
                          <a:spcPts val="1200"/>
                        </a:spcBef>
                        <a:spcAft>
                          <a:spcPts val="1200"/>
                        </a:spcAft>
                        <a:buNone/>
                      </a:pPr>
                      <a:r>
                        <a:rPr lang="en" sz="800"/>
                        <a:t>Cost &amp; Time efficiency</a:t>
                      </a:r>
                      <a:endParaRPr sz="800"/>
                    </a:p>
                  </a:txBody>
                  <a:tcPr marT="91425" marB="91425" marR="91425" marL="91425"/>
                </a:tc>
                <a:tc>
                  <a:txBody>
                    <a:bodyPr/>
                    <a:lstStyle/>
                    <a:p>
                      <a:pPr indent="0" lvl="0" marL="0" rtl="0" algn="l">
                        <a:lnSpc>
                          <a:spcPct val="115000"/>
                        </a:lnSpc>
                        <a:spcBef>
                          <a:spcPts val="1200"/>
                        </a:spcBef>
                        <a:spcAft>
                          <a:spcPts val="0"/>
                        </a:spcAft>
                        <a:buNone/>
                      </a:pPr>
                      <a:r>
                        <a:rPr b="1" lang="en" sz="1200"/>
                        <a:t>PROBLEM ROOT CAUSE</a:t>
                      </a:r>
                      <a:endParaRPr b="1" sz="1200"/>
                    </a:p>
                    <a:p>
                      <a:pPr indent="0" lvl="0" marL="0" rtl="0" algn="l">
                        <a:lnSpc>
                          <a:spcPct val="115000"/>
                        </a:lnSpc>
                        <a:spcBef>
                          <a:spcPts val="1200"/>
                        </a:spcBef>
                        <a:spcAft>
                          <a:spcPts val="0"/>
                        </a:spcAft>
                        <a:buNone/>
                      </a:pPr>
                      <a:r>
                        <a:rPr lang="en" sz="800"/>
                        <a:t>Banking can initially be a slightly complicated task</a:t>
                      </a:r>
                      <a:endParaRPr sz="800"/>
                    </a:p>
                    <a:p>
                      <a:pPr indent="0" lvl="0" marL="0" rtl="0" algn="l">
                        <a:lnSpc>
                          <a:spcPct val="115000"/>
                        </a:lnSpc>
                        <a:spcBef>
                          <a:spcPts val="1200"/>
                        </a:spcBef>
                        <a:spcAft>
                          <a:spcPts val="1200"/>
                        </a:spcAft>
                        <a:buNone/>
                      </a:pPr>
                      <a:r>
                        <a:rPr lang="en" sz="800"/>
                        <a:t>People sometimes want guidance or support while performing certain operations</a:t>
                      </a:r>
                      <a:endParaRPr sz="800"/>
                    </a:p>
                  </a:txBody>
                  <a:tcPr marT="91425" marB="91425" marR="91425" marL="91425"/>
                </a:tc>
                <a:tc>
                  <a:txBody>
                    <a:bodyPr/>
                    <a:lstStyle/>
                    <a:p>
                      <a:pPr indent="0" lvl="0" marL="0" rtl="0" algn="l">
                        <a:lnSpc>
                          <a:spcPct val="115000"/>
                        </a:lnSpc>
                        <a:spcBef>
                          <a:spcPts val="1200"/>
                        </a:spcBef>
                        <a:spcAft>
                          <a:spcPts val="0"/>
                        </a:spcAft>
                        <a:buNone/>
                      </a:pPr>
                      <a:r>
                        <a:rPr b="1" lang="en" sz="1200"/>
                        <a:t>BEHAVIOUR</a:t>
                      </a:r>
                      <a:endParaRPr b="1" sz="1200"/>
                    </a:p>
                    <a:p>
                      <a:pPr indent="0" lvl="0" marL="0" rtl="0" algn="l">
                        <a:lnSpc>
                          <a:spcPct val="115000"/>
                        </a:lnSpc>
                        <a:spcBef>
                          <a:spcPts val="1200"/>
                        </a:spcBef>
                        <a:spcAft>
                          <a:spcPts val="0"/>
                        </a:spcAft>
                        <a:buNone/>
                      </a:pPr>
                      <a:r>
                        <a:rPr lang="en" sz="800"/>
                        <a:t>Banking customers usually have queries related to creating a bank account,loans or general banking queries</a:t>
                      </a:r>
                      <a:endParaRPr sz="800"/>
                    </a:p>
                    <a:p>
                      <a:pPr indent="0" lvl="0" marL="0" rtl="0" algn="l">
                        <a:lnSpc>
                          <a:spcPct val="115000"/>
                        </a:lnSpc>
                        <a:spcBef>
                          <a:spcPts val="1200"/>
                        </a:spcBef>
                        <a:spcAft>
                          <a:spcPts val="1200"/>
                        </a:spcAft>
                        <a:buNone/>
                      </a:pPr>
                      <a:r>
                        <a:rPr lang="en" sz="800"/>
                        <a:t>Rely on customer care line or vist bank</a:t>
                      </a:r>
                      <a:endParaRPr sz="800"/>
                    </a:p>
                  </a:txBody>
                  <a:tcPr marT="91425" marB="91425" marR="91425" marL="91425"/>
                </a:tc>
              </a:tr>
              <a:tr h="816375">
                <a:tc>
                  <a:txBody>
                    <a:bodyPr/>
                    <a:lstStyle/>
                    <a:p>
                      <a:pPr indent="0" lvl="0" marL="0" rtl="0" algn="l">
                        <a:lnSpc>
                          <a:spcPct val="115000"/>
                        </a:lnSpc>
                        <a:spcBef>
                          <a:spcPts val="1200"/>
                        </a:spcBef>
                        <a:spcAft>
                          <a:spcPts val="0"/>
                        </a:spcAft>
                        <a:buNone/>
                      </a:pPr>
                      <a:r>
                        <a:rPr b="1" lang="en" sz="1200"/>
                        <a:t>TRIGGERS</a:t>
                      </a:r>
                      <a:endParaRPr b="1" sz="1200"/>
                    </a:p>
                    <a:p>
                      <a:pPr indent="0" lvl="0" marL="0" rtl="0" algn="l">
                        <a:lnSpc>
                          <a:spcPct val="115000"/>
                        </a:lnSpc>
                        <a:spcBef>
                          <a:spcPts val="1200"/>
                        </a:spcBef>
                        <a:spcAft>
                          <a:spcPts val="1200"/>
                        </a:spcAft>
                        <a:buNone/>
                      </a:pPr>
                      <a:r>
                        <a:rPr lang="en" sz="800"/>
                        <a:t>Word of mouth about how convenient &amp; easy it is to use</a:t>
                      </a:r>
                      <a:endParaRPr sz="800"/>
                    </a:p>
                  </a:txBody>
                  <a:tcPr marT="91425" marB="91425" marR="91425" marL="91425"/>
                </a:tc>
                <a:tc>
                  <a:txBody>
                    <a:bodyPr/>
                    <a:lstStyle/>
                    <a:p>
                      <a:pPr indent="0" lvl="0" marL="0" rtl="0" algn="l">
                        <a:lnSpc>
                          <a:spcPct val="115000"/>
                        </a:lnSpc>
                        <a:spcBef>
                          <a:spcPts val="1200"/>
                        </a:spcBef>
                        <a:spcAft>
                          <a:spcPts val="0"/>
                        </a:spcAft>
                        <a:buNone/>
                      </a:pPr>
                      <a:r>
                        <a:rPr b="1" lang="en" sz="1200"/>
                        <a:t>YOUR SOLUTION</a:t>
                      </a:r>
                      <a:endParaRPr b="1" sz="1200"/>
                    </a:p>
                    <a:p>
                      <a:pPr indent="0" lvl="0" marL="0" rtl="0" algn="l">
                        <a:lnSpc>
                          <a:spcPct val="115000"/>
                        </a:lnSpc>
                        <a:spcBef>
                          <a:spcPts val="1200"/>
                        </a:spcBef>
                        <a:spcAft>
                          <a:spcPts val="1200"/>
                        </a:spcAft>
                        <a:buNone/>
                      </a:pPr>
                      <a:r>
                        <a:rPr lang="en" sz="800"/>
                        <a:t>Customers can access AI based chatbot that can be placed in the bank’s website</a:t>
                      </a:r>
                      <a:endParaRPr sz="800"/>
                    </a:p>
                  </a:txBody>
                  <a:tcPr marT="91425" marB="91425" marR="91425" marL="91425"/>
                </a:tc>
                <a:tc>
                  <a:txBody>
                    <a:bodyPr/>
                    <a:lstStyle/>
                    <a:p>
                      <a:pPr indent="0" lvl="0" marL="0" rtl="0" algn="l">
                        <a:lnSpc>
                          <a:spcPct val="115000"/>
                        </a:lnSpc>
                        <a:spcBef>
                          <a:spcPts val="1200"/>
                        </a:spcBef>
                        <a:spcAft>
                          <a:spcPts val="0"/>
                        </a:spcAft>
                        <a:buNone/>
                      </a:pPr>
                      <a:r>
                        <a:rPr b="1" lang="en" sz="1200"/>
                        <a:t>CHANNEL of BEHAVIOUR</a:t>
                      </a:r>
                      <a:endParaRPr b="1" sz="1200"/>
                    </a:p>
                    <a:p>
                      <a:pPr indent="0" lvl="0" marL="0" rtl="0" algn="l">
                        <a:lnSpc>
                          <a:spcPct val="115000"/>
                        </a:lnSpc>
                        <a:spcBef>
                          <a:spcPts val="1200"/>
                        </a:spcBef>
                        <a:spcAft>
                          <a:spcPts val="1200"/>
                        </a:spcAft>
                        <a:buNone/>
                      </a:pPr>
                      <a:r>
                        <a:rPr lang="en" sz="800"/>
                        <a:t>They search the Web for answer to their queries which are usually scattered &amp; are not reliable</a:t>
                      </a:r>
                      <a:endParaRPr sz="800"/>
                    </a:p>
                  </a:txBody>
                  <a:tcPr marT="91425" marB="91425" marR="91425" marL="91425"/>
                </a:tc>
              </a:tr>
            </a:tbl>
          </a:graphicData>
        </a:graphic>
      </p:graphicFrame>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442">
                <a:solidFill>
                  <a:srgbClr val="000000"/>
                </a:solidFill>
              </a:rPr>
              <a:t>BANKING </a:t>
            </a:r>
            <a:r>
              <a:rPr b="1" lang="en" sz="2442">
                <a:solidFill>
                  <a:srgbClr val="000000"/>
                </a:solidFill>
              </a:rPr>
              <a:t>WITH A CHATBOT – A STUDY ON TECHNOLOGY ACCEPTANCE</a:t>
            </a:r>
            <a:endParaRPr b="1" sz="2442">
              <a:solidFill>
                <a:srgbClr val="000000"/>
              </a:solidFill>
            </a:endParaRPr>
          </a:p>
          <a:p>
            <a:pPr indent="0" lvl="0" marL="0" rtl="0" algn="l">
              <a:spcBef>
                <a:spcPts val="1200"/>
              </a:spcBef>
              <a:spcAft>
                <a:spcPts val="0"/>
              </a:spcAft>
              <a:buNone/>
            </a:pPr>
            <a:r>
              <a:rPr b="1" lang="en" sz="1685">
                <a:solidFill>
                  <a:srgbClr val="000000"/>
                </a:solidFill>
              </a:rPr>
              <a:t>DESCRIPTION </a:t>
            </a:r>
            <a:r>
              <a:rPr b="1" lang="en" sz="1585">
                <a:solidFill>
                  <a:srgbClr val="000000"/>
                </a:solidFill>
              </a:rPr>
              <a:t>:</a:t>
            </a:r>
            <a:endParaRPr b="1" sz="1585">
              <a:solidFill>
                <a:srgbClr val="000000"/>
              </a:solidFill>
            </a:endParaRPr>
          </a:p>
          <a:p>
            <a:pPr indent="0" lvl="0" marL="0" rtl="0" algn="l">
              <a:spcBef>
                <a:spcPts val="1200"/>
              </a:spcBef>
              <a:spcAft>
                <a:spcPts val="0"/>
              </a:spcAft>
              <a:buNone/>
            </a:pPr>
            <a:r>
              <a:rPr b="1" lang="en">
                <a:solidFill>
                  <a:srgbClr val="434343"/>
                </a:solidFill>
              </a:rPr>
              <a:t>		</a:t>
            </a:r>
            <a:r>
              <a:rPr lang="en" sz="2218">
                <a:solidFill>
                  <a:srgbClr val="434343"/>
                </a:solidFill>
              </a:rPr>
              <a:t>The  implementation of chatbot technology is evolving rapidly in the banking industry, yet customer acceptance</a:t>
            </a:r>
            <a:r>
              <a:rPr lang="en" sz="2218">
                <a:solidFill>
                  <a:srgbClr val="434343"/>
                </a:solidFill>
              </a:rPr>
              <a:t> is behind. The aim of the present paper is to  identify the factors that influence consumers’ intention to use chatbot technology  applied in the banking industry. The measurement development and hypotheses were based on the technology acceptance model extended with compatibility,  customers’ perceived privacy risk and awareness of the service</a:t>
            </a:r>
            <a:endParaRPr sz="2218">
              <a:solidFill>
                <a:srgbClr val="434343"/>
              </a:solidFill>
            </a:endParaRPr>
          </a:p>
          <a:p>
            <a:pPr indent="0" lvl="0" marL="0" rtl="0" algn="l">
              <a:spcBef>
                <a:spcPts val="1200"/>
              </a:spcBef>
              <a:spcAft>
                <a:spcPts val="1200"/>
              </a:spcAft>
              <a:buNone/>
            </a:pPr>
            <a:r>
              <a:t/>
            </a:r>
            <a:endParaRPr>
              <a:solidFill>
                <a:srgbClr val="000000"/>
              </a:solidFill>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16" name="Google Shape;116;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2"/>
                </a:solidFill>
              </a:rPr>
              <a:t>ADVANTAGES </a:t>
            </a:r>
            <a:r>
              <a:rPr b="1" lang="en" sz="1400"/>
              <a:t>: </a:t>
            </a:r>
            <a:endParaRPr b="1" sz="1400"/>
          </a:p>
          <a:p>
            <a:pPr indent="0" lvl="0" marL="0" rtl="0" algn="l">
              <a:spcBef>
                <a:spcPts val="1200"/>
              </a:spcBef>
              <a:spcAft>
                <a:spcPts val="0"/>
              </a:spcAft>
              <a:buNone/>
            </a:pPr>
            <a:r>
              <a:rPr lang="en" sz="1500"/>
              <a:t>There are several managerial implications of this study for the banking sector. </a:t>
            </a:r>
            <a:endParaRPr sz="1500"/>
          </a:p>
          <a:p>
            <a:pPr indent="0" lvl="0" marL="0" rtl="0" algn="l">
              <a:spcBef>
                <a:spcPts val="1200"/>
              </a:spcBef>
              <a:spcAft>
                <a:spcPts val="0"/>
              </a:spcAft>
              <a:buNone/>
            </a:pPr>
            <a:r>
              <a:rPr lang="en" sz="1500"/>
              <a:t>First, significant effects of perceived compatibility and perceived usefulness on behavioral intention indicate that consumers expect banking chatbots to be compatible with their lifestyle and to provide benefits for them</a:t>
            </a:r>
            <a:endParaRPr sz="1500"/>
          </a:p>
          <a:p>
            <a:pPr indent="0" lvl="0" marL="0" rtl="0" algn="l">
              <a:spcBef>
                <a:spcPts val="1200"/>
              </a:spcBef>
              <a:spcAft>
                <a:spcPts val="1200"/>
              </a:spcAft>
              <a:buNone/>
            </a:pPr>
            <a:r>
              <a:t/>
            </a:r>
            <a:endParaRPr/>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23" name="Google Shape;123;p18"/>
          <p:cNvSpPr txBox="1"/>
          <p:nvPr>
            <p:ph idx="1" type="body"/>
          </p:nvPr>
        </p:nvSpPr>
        <p:spPr>
          <a:xfrm>
            <a:off x="729450" y="2078875"/>
            <a:ext cx="7688700" cy="26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2"/>
                </a:solidFill>
              </a:rPr>
              <a:t>DISADVANTAGES :</a:t>
            </a:r>
            <a:endParaRPr b="1" sz="1500">
              <a:solidFill>
                <a:schemeClr val="dk2"/>
              </a:solidFill>
            </a:endParaRPr>
          </a:p>
          <a:p>
            <a:pPr indent="0" lvl="0" marL="0" rtl="0" algn="l">
              <a:spcBef>
                <a:spcPts val="1200"/>
              </a:spcBef>
              <a:spcAft>
                <a:spcPts val="0"/>
              </a:spcAft>
              <a:buNone/>
            </a:pPr>
            <a:r>
              <a:rPr lang="en" sz="1500">
                <a:solidFill>
                  <a:srgbClr val="434343"/>
                </a:solidFill>
              </a:rPr>
              <a:t>While the current study adds to the existing literature, its limitations should be acknowledged.</a:t>
            </a:r>
            <a:endParaRPr sz="1500">
              <a:solidFill>
                <a:srgbClr val="434343"/>
              </a:solidFill>
            </a:endParaRPr>
          </a:p>
          <a:p>
            <a:pPr indent="0" lvl="0" marL="0" rtl="0" algn="l">
              <a:spcBef>
                <a:spcPts val="1200"/>
              </a:spcBef>
              <a:spcAft>
                <a:spcPts val="0"/>
              </a:spcAft>
              <a:buNone/>
            </a:pPr>
            <a:r>
              <a:rPr lang="en" sz="1500">
                <a:solidFill>
                  <a:srgbClr val="434343"/>
                </a:solidFill>
              </a:rPr>
              <a:t>First, the questionnaire respondents were mainly young, highly educated individuals whose actions may vary somewhat from the population average. </a:t>
            </a:r>
            <a:endParaRPr sz="1500">
              <a:solidFill>
                <a:srgbClr val="434343"/>
              </a:solidFill>
            </a:endParaRPr>
          </a:p>
          <a:p>
            <a:pPr indent="0" lvl="0" marL="0" rtl="0" algn="l">
              <a:spcBef>
                <a:spcPts val="1200"/>
              </a:spcBef>
              <a:spcAft>
                <a:spcPts val="1200"/>
              </a:spcAft>
              <a:buNone/>
            </a:pPr>
            <a:r>
              <a:rPr lang="en" sz="1500">
                <a:solidFill>
                  <a:srgbClr val="434343"/>
                </a:solidFill>
              </a:rPr>
              <a:t>Thus, the study sample is not representative and the findings are not generalizable.</a:t>
            </a:r>
            <a:endParaRPr b="1" sz="1500">
              <a:solidFill>
                <a:schemeClr val="dk2"/>
              </a:solidFill>
            </a:endParaRPr>
          </a:p>
        </p:txBody>
      </p:sp>
      <p:sp>
        <p:nvSpPr>
          <p:cNvPr id="124" name="Google Shape;124;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ARCHITECTURE</a:t>
            </a:r>
            <a:endParaRPr/>
          </a:p>
        </p:txBody>
      </p:sp>
      <p:pic>
        <p:nvPicPr>
          <p:cNvPr id="130" name="Google Shape;130;p19"/>
          <p:cNvPicPr preferRelativeResize="0"/>
          <p:nvPr/>
        </p:nvPicPr>
        <p:blipFill>
          <a:blip r:embed="rId3">
            <a:alphaModFix/>
          </a:blip>
          <a:stretch>
            <a:fillRect/>
          </a:stretch>
        </p:blipFill>
        <p:spPr>
          <a:xfrm>
            <a:off x="1901788" y="1857075"/>
            <a:ext cx="5340431" cy="2984850"/>
          </a:xfrm>
          <a:prstGeom prst="rect">
            <a:avLst/>
          </a:prstGeom>
          <a:noFill/>
          <a:ln>
            <a:noFill/>
          </a:ln>
        </p:spPr>
      </p:pic>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0"/>
          <p:cNvPicPr preferRelativeResize="0"/>
          <p:nvPr/>
        </p:nvPicPr>
        <p:blipFill>
          <a:blip r:embed="rId3">
            <a:alphaModFix/>
          </a:blip>
          <a:stretch>
            <a:fillRect/>
          </a:stretch>
        </p:blipFill>
        <p:spPr>
          <a:xfrm>
            <a:off x="681950" y="1392675"/>
            <a:ext cx="7780101" cy="3403774"/>
          </a:xfrm>
          <a:prstGeom prst="rect">
            <a:avLst/>
          </a:prstGeom>
          <a:noFill/>
          <a:ln>
            <a:noFill/>
          </a:ln>
        </p:spPr>
      </p:pic>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202124"/>
                </a:solidFill>
                <a:highlight>
                  <a:srgbClr val="FFFFFF"/>
                </a:highlight>
                <a:latin typeface="Arial"/>
                <a:ea typeface="Arial"/>
                <a:cs typeface="Arial"/>
                <a:sym typeface="Arial"/>
              </a:rPr>
              <a:t>NATURAL LANGUAGE PROCESSING</a:t>
            </a:r>
            <a:endParaRPr/>
          </a:p>
        </p:txBody>
      </p:sp>
      <p:pic>
        <p:nvPicPr>
          <p:cNvPr id="143" name="Google Shape;143;p21"/>
          <p:cNvPicPr preferRelativeResize="0"/>
          <p:nvPr/>
        </p:nvPicPr>
        <p:blipFill>
          <a:blip r:embed="rId3">
            <a:alphaModFix/>
          </a:blip>
          <a:stretch>
            <a:fillRect/>
          </a:stretch>
        </p:blipFill>
        <p:spPr>
          <a:xfrm>
            <a:off x="2889363" y="1853850"/>
            <a:ext cx="3368866" cy="2984850"/>
          </a:xfrm>
          <a:prstGeom prst="rect">
            <a:avLst/>
          </a:prstGeom>
          <a:noFill/>
          <a:ln>
            <a:noFill/>
          </a:ln>
        </p:spPr>
      </p:pic>
      <p:sp>
        <p:nvSpPr>
          <p:cNvPr id="144" name="Google Shape;14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