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219000001C89F14E4F9EF421508.png" manifest:media-type="image/png"/>
  <manifest:file-entry manifest:full-path="Pictures/10000201000002EE000001475563959BDFBE764F.png" manifest:media-type="image/png"/>
  <manifest:file-entry manifest:full-path="Pictures/10000201000003AF000002120CF3972C55C3E099.png" manifest:media-type="image/png"/>
  <manifest:file-entry manifest:full-path="Pictures/100021B200008D2E00004F60B312A649B9EEC188.svg" manifest:media-type="image/svg+xml"/>
  <manifest:file-entry manifest:full-path="Pictures/1000000000000020000000204B249CA79A42C6D7.png" manifest:media-type="image/png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Metropolis-title">
      <style:graphic-properties fo:min-height="2.601cm"/>
      <style:paragraph-properties style:writing-mode="lr-tb"/>
    </style:style>
    <style:style style:name="pr2" style:family="presentation" style:parent-style-name="Metropolis-subtitle">
      <style:graphic-properties draw:fill-color="#ffffff" draw:auto-grow-height="true" fo:min-height="10.548cm"/>
      <style:paragraph-properties style:writing-mode="lr-tb"/>
    </style:style>
    <style:style style:name="pr3" style:family="presentation" style:parent-style-name="Metropolis-notes">
      <style:graphic-properties draw:fill-color="#ffffff" draw:auto-grow-height="true" fo:min-height="14cm"/>
      <style:paragraph-properties style:writing-mode="lr-tb"/>
    </style:style>
    <style:style style:name="pr4" style:family="presentation" style:parent-style-name="Metropolis-title">
      <style:graphic-properties fo:min-height="2cm"/>
      <style:paragraph-properties style:writing-mode="lr-tb"/>
    </style:style>
    <style:style style:name="pr5" style:family="presentation" style:parent-style-name="Metropolis-outline1">
      <style:graphic-properties fo:min-height="10.298cm"/>
      <style:paragraph-properties style:writing-mode="lr-tb"/>
    </style:style>
    <style:style style:name="pr6" style:family="presentation" style:parent-style-name="Metropolis-notes">
      <style:graphic-properties draw:fill-color="#ffffff" fo:min-height="14cm"/>
      <style:paragraph-properties style:writing-mode="lr-tb"/>
    </style:style>
    <style:style style:name="pr7" style:family="presentation" style:parent-style-name="Metropolis-outline1">
      <style:graphic-properties fo:min-height="10.298cm" draw:fontwork-adjust="center" draw:fontwork-hide-form="true"/>
      <style:paragraph-properties style:writing-mode="lr-tb"/>
    </style:style>
    <style:style style:name="P1" style:family="paragraph">
      <style:paragraph-properties style:writing-mode="lr-tb"/>
    </style:style>
    <style:style style:name="P2" style:family="paragraph">
      <loext:graphic-properties draw:fill-color="#ffffff"/>
      <style:paragraph-properties style:writing-mode="lr-tb"/>
    </style:style>
    <style:style style:name="P3" style:family="paragraph">
      <style:paragraph-properties fo:text-align="center"/>
    </style:style>
    <style:style style:name="P4" style:family="paragraph">
      <loext:graphic-properties draw:fill-color="#ffffff"/>
    </style:style>
    <style:style style:name="P5" style:family="paragraph">
      <style:text-properties fo:hyphenate="false" loext:hyphenation-no-caps="false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fo:color="#ffffff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fo:color="#ffffff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fo:color="#ffffff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fo:color="#ffffff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fo:color="#ffffff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fo:color="#ffffff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fo:color="#ffffff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fo:color="#ffffff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fo:color="#ffffff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fo:color="#ffffff" fo:font-size="45%"/>
      </text:list-level-style-bullet>
    </text:list-style>
  </office:automatic-styles>
  <office:body>
    <office:presentation>
      <draw:page draw:name="page1" draw:style-name="dp1" draw:master-page-name="Metropolis" presentation:presentation-page-layout-name="AL1T0">
        <office:forms form:automatic-focus="false" form:apply-design-mode="false"/>
        <draw:frame presentation:style-name="pr1" draw:text-style-name="P1" draw:layer="layout" svg:width="14.8cm" svg:height="2.601cm" svg:x="6.6cm" svg:y="0.3cm" presentation:class="title" presentation:user-transformed="true">
          <draw:text-box>
            <text:p>STANDARD BANK TECH IMPACT PROJECT</text:p>
          </draw:text-box>
        </draw:frame>
        <draw:frame presentation:style-name="pr2" draw:text-style-name="P2" draw:layer="layout" svg:width="25.2cm" svg:height="10.548cm" svg:x="1.4cm" svg:y="3.8cm" presentation:class="subtitle">
          <draw:text-box>
            <text:p>INDIVIDUAL ASSIGNMENT</text:p>
            <text:p>CALVINCE A. OGIGO</text:p>
          </draw:text-box>
        </draw:frame>
        <presentation:notes draw:style-name="dp2">
          <draw:page-thumbnail draw:style-name="gr1" draw:layer="layout" svg:width="17cm" svg:height="9.56cm" svg:x="2cm" svg:y="2.5cm" draw:page-number="1" presentation:class="page"/>
          <draw:frame presentation:style-name="pr3" draw:text-style-name="P2" draw:layer="layout" svg:width="17cm" svg:height="14cm" svg:x="2cm" svg:y="13cm" presentation:class="notes" presentation:placeholder="true" presentation:user-transformed="true">
            <draw:text-box/>
          </draw:frame>
        </presentation:notes>
      </draw:page>
      <draw:page draw:name="page2" draw:style-name="dp1" draw:master-page-name="Metropolis" presentation:presentation-page-layout-name="AL2T1">
        <office:forms form:automatic-focus="false" form:apply-design-mode="false"/>
        <draw:frame presentation:style-name="pr4" draw:text-style-name="P1" draw:layer="layout" svg:width="14.8cm" svg:height="2cm" svg:x="6.6cm" svg:y="0.6cm" presentation:class="title">
          <draw:text-box>
            <text:p>Road map</text:p>
          </draw:text-box>
        </draw:frame>
        <draw:frame presentation:style-name="pr5" draw:text-style-name="P1" draw:layer="layout" svg:width="25.2cm" svg:height="10.548cm" svg:x="1.4cm" svg:y="3.8cm" presentation:class="outline" presentation:user-transformed="true">
          <draw:text-box>
            <text:list text:style-name="L2">
              <text:list-item>
                <text:p>Problem Statement</text:p>
              </text:list-item>
              <text:list-item>
                <text:p>Objective</text:p>
              </text:list-item>
              <text:list-item>
                <text:p>Specific Objectives</text:p>
              </text:list-item>
              <text:list-item>
                <text:p>Significances</text:p>
              </text:list-item>
              <text:list-item>
                <text:p>Dataset Description</text:p>
              </text:list-item>
              <text:list-item>
                <text:p>Extras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2" presentation:class="page"/>
          <draw:frame presentation:style-name="pr6" draw:text-style-name="P2" draw:layer="layout" svg:width="17cm" svg:height="14cm" svg:x="2cm" svg:y="13cm" presentation:class="notes" presentation:placeholder="true">
            <draw:text-box/>
          </draw:frame>
        </presentation:notes>
      </draw:page>
      <draw:page draw:name="page3" draw:style-name="dp1" draw:master-page-name="Metropolis" presentation:presentation-page-layout-name="AL2T1">
        <office:forms form:automatic-focus="false" form:apply-design-mode="false"/>
        <draw:frame presentation:style-name="pr4" draw:layer="layout" svg:width="14.8cm" svg:height="2cm" svg:x="6.6cm" svg:y="0.6cm" presentation:class="title">
          <draw:text-box>
            <text:p>Problem Staement</text:p>
          </draw:text-box>
        </draw:frame>
        <draw:frame presentation:style-name="pr7" draw:layer="layout" svg:width="25.2cm" svg:height="10.548cm" svg:x="1.4cm" svg:y="3.8cm" presentation:class="outline" presentation:user-transformed="true">
          <draw:text-box>
            <text:list text:style-name="L2">
              <text:list-item>
                <text:p>According to the Uganda FinScope 2018 survey findings, 46% (8.5 million) adults borrowed money during the 12-month period prior to the survey, with the majority borrowing to cover regular living expenses (such as education) during low-income periods. </text:p>
              </text:list-item>
            </text:list>
          </draw:text-box>
        </draw:frame>
        <draw:frame draw:style-name="gr2" draw:text-style-name="P3" draw:layer="layout" svg:width="15.748cm" svg:height="6.35cm" svg:x="7.112cm" svg:y="7.874cm">
          <draw:image xlink:href="Pictures/10000201000002EE000001475563959BDFBE764F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3" presentation:class="page"/>
          <draw:frame presentation:style-name="pr6" draw:text-style-name="P4" draw:layer="layout" svg:width="17cm" svg:height="14cm" svg:x="2cm" svg:y="13cm" presentation:class="notes" presentation:placeholder="true">
            <draw:text-box/>
          </draw:frame>
        </presentation:notes>
      </draw:page>
      <draw:page draw:name="page4" draw:style-name="dp1" draw:master-page-name="Metropolis" presentation:presentation-page-layout-name="AL2T1">
        <office:forms form:automatic-focus="false" form:apply-design-mode="false"/>
        <draw:frame presentation:style-name="pr4" draw:layer="layout" svg:width="14.8cm" svg:height="2cm" svg:x="6.6cm" svg:y="0.6cm" presentation:class="title">
          <draw:text-box>
            <text:p>Xente</text:p>
          </draw:text-box>
        </draw:frame>
        <draw:frame presentation:style-name="pr5" draw:layer="layout" svg:width="25.2cm" svg:height="10.548cm" svg:x="1.4cm" svg:y="3.8cm" presentation:class="outline" presentation:user-transformed="true">
          <draw:text-box>
            <text:list text:style-name="L2">
              <text:list-item>
                <text:p>Ugandan e-commerce startup that makes it easy for consumers to make payments, get loans, and shop using simply a mobile phone.</text:p>
                <text:p/>
              </text:list-item>
            </text:list>
          </draw:text-box>
        </draw:frame>
        <draw:frame draw:style-name="gr2" draw:text-style-name="P3" draw:layer="layout" svg:width="14.207cm" svg:height="8.128cm" svg:x="7.129cm" svg:y="5.842cm">
          <draw:image xlink:href="Pictures/1000020100000219000001C89F14E4F9EF421508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4" presentation:class="page"/>
          <draw:frame presentation:style-name="pr6" draw:text-style-name="P4" draw:layer="layout" svg:width="17cm" svg:height="14cm" svg:x="2cm" svg:y="13cm" presentation:class="notes" presentation:placeholder="true">
            <draw:text-box/>
          </draw:frame>
        </presentation:notes>
      </draw:page>
      <draw:page draw:name="page5" draw:style-name="dp1" draw:master-page-name="Metropolis" presentation:presentation-page-layout-name="AL2T1">
        <office:forms form:automatic-focus="false" form:apply-design-mode="false"/>
        <draw:frame presentation:style-name="pr4" draw:text-style-name="P1" draw:layer="layout" svg:width="14.8cm" svg:height="2cm" svg:x="6.6cm" svg:y="0.6cm" presentation:class="title">
          <draw:text-box>
            <text:p>Objective</text:p>
          </draw:text-box>
        </draw:frame>
        <draw:frame presentation:style-name="pr5" draw:text-style-name="P1" draw:layer="layout" svg:width="25.2cm" svg:height="10.548cm" svg:x="1.4cm" svg:y="3.8cm" presentation:class="outline">
          <draw:text-box>
            <text:list text:style-name="L2">
              <text:list-item>
                <text:p>The objective of this project is to create a machine learning model to predict which individuals are most likely to default on their loans.</text:p>
              </text:list-item>
              <text:list-item>
                <text:p>This is based on their loan repayment behaviour and ecommerce transaction activity.</text:p>
                <text:p>
                  <text:s/>
                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5" presentation:class="page"/>
          <draw:frame presentation:style-name="pr6" draw:text-style-name="P2" draw:layer="layout" svg:width="17cm" svg:height="14cm" svg:x="2cm" svg:y="13cm" presentation:class="notes" presentation:placeholder="true">
            <draw:text-box/>
          </draw:frame>
        </presentation:notes>
      </draw:page>
      <draw:page draw:name="page6" draw:style-name="dp1" draw:master-page-name="Metropolis" presentation:presentation-page-layout-name="AL2T1">
        <office:forms form:automatic-focus="false" form:apply-design-mode="false"/>
        <draw:frame presentation:style-name="pr4" draw:text-style-name="P1" draw:layer="layout" svg:width="14.8cm" svg:height="2cm" svg:x="6.6cm" svg:y="0.6cm" presentation:class="title">
          <draw:text-box>
            <text:p>Specific Objectives</text:p>
          </draw:text-box>
        </draw:frame>
        <draw:frame presentation:style-name="pr5" draw:text-style-name="P1" draw:layer="layout" svg:width="25.2cm" svg:height="10.548cm" svg:x="1.4cm" svg:y="3.8cm" presentation:class="outline" presentation:user-transformed="true">
          <draw:text-box>
            <text:list text:style-name="L2">
              <text:list-item>
                <text:p>To define the problem statement such that it will help to identify the features and the target.</text:p>
              </text:list-item>
              <text:list-item>
                <text:p>To use the visualizing tools to better understand the relationship between the features and the target and what impact they impose to the target.</text:p>
              </text:list-item>
              <text:list-item>
                <text:p>To perform feature engineering and selection that will help to see which features are of much importance and how important they are.</text:p>
              </text:list-item>
              <text:list-item>
                <text:p>To develop a machine learning model that will help us predict which individuals are likely to pay back what they loaned for the past months.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6" presentation:class="page"/>
          <draw:frame presentation:style-name="pr6" draw:text-style-name="P2" draw:layer="layout" svg:width="17cm" svg:height="14cm" svg:x="2cm" svg:y="13cm" presentation:class="notes" presentation:placeholder="true">
            <draw:text-box/>
          </draw:frame>
        </presentation:notes>
      </draw:page>
      <draw:page draw:name="page7" draw:style-name="dp1" draw:master-page-name="Metropolis" presentation:presentation-page-layout-name="AL2T1">
        <office:forms form:automatic-focus="false" form:apply-design-mode="false"/>
        <draw:frame presentation:style-name="pr4" draw:text-style-name="P1" draw:layer="layout" svg:width="14.8cm" svg:height="2cm" svg:x="6.6cm" svg:y="0.6cm" presentation:class="title">
          <draw:text-box>
            <text:p>Significances</text:p>
          </draw:text-box>
        </draw:frame>
        <draw:frame presentation:style-name="pr5" draw:text-style-name="P1" draw:layer="layout" svg:width="25.2cm" svg:height="10.548cm" svg:x="1.4cm" svg:y="3.8cm" presentation:class="outline">
          <draw:text-box>
            <text:list text:style-name="L2">
              <text:list-item>
                <text:p>The resulting models and solutions will help Xente refine their credit decision processes, and enable them to more adequately assess the creditworthiness of new and existing clients.</text:p>
                <text:p>
                  1.For Xente, this may result in improved profitabiliy and financial 
                  <text:s text:c="3"/>
                  sustainability.
                </text:p>
                <text:p>2.For Xente’s clients, increased creditworthiness would enhance their access to credit and contribute to an improved livelihood. 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7" presentation:class="page"/>
          <draw:frame presentation:style-name="pr6" draw:text-style-name="P2" draw:layer="layout" svg:width="17cm" svg:height="14cm" svg:x="2cm" svg:y="13cm" presentation:class="notes" presentation:placeholder="true">
            <draw:text-box/>
          </draw:frame>
        </presentation:notes>
      </draw:page>
      <draw:page draw:name="page8" draw:style-name="dp1" draw:master-page-name="Metropolis" presentation:presentation-page-layout-name="AL2T1">
        <office:forms form:automatic-focus="false" form:apply-design-mode="false"/>
        <draw:frame presentation:style-name="pr4" draw:layer="layout" svg:width="14.8cm" svg:height="2cm" svg:x="6.6cm" svg:y="0.6cm" presentation:class="title">
          <draw:text-box>
            <text:p>Dataset Description</text:p>
          </draw:text-box>
        </draw:frame>
        <draw:frame presentation:style-name="pr5" draw:layer="layout" svg:width="25.2cm" svg:height="10.548cm" svg:x="1.4cm" svg:y="3.8cm" presentation:class="outline">
          <draw:text-box>
            <text:list text:style-name="L2">
              <text:list-item>
                <text:p text:style-name="P5">Some of the information drawn from the dataset are:</text:p>
                <text:p>1. Number of rows – 2100 rows</text:p>
                <text:p>2. Number of colums – 27 columns</text:p>
                <text:list>
                  <text:list-item>
                    <text:list>
                      <text:list-header>
                        <text:p>- Features – 26 features</text:p>
                        <text:p>- Target – IsDefaulted</text:p>
                      </text:list-header>
                    </text:list>
                  </text:list-item>
                </text:list>
                <text:p>3. Missing values – 7965 values </text:p>
                <text:p>4. Data types – float64(6), int64(2) and object(19).</text:p>
                <text:p/>
              </text:list-item>
            </text:list>
          </draw:text-box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8" presentation:class="page"/>
          <draw:frame presentation:style-name="pr6" draw:text-style-name="P4" draw:layer="layout" svg:width="17cm" svg:height="14cm" svg:x="2cm" svg:y="13cm" presentation:class="notes" presentation:placeholder="true">
            <draw:text-box/>
          </draw:frame>
        </presentation:notes>
      </draw:page>
      <draw:page draw:name="page9" draw:style-name="dp1" draw:master-page-name="Metropolis" presentation:presentation-page-layout-name="AL2T1">
        <office:forms form:automatic-focus="false" form:apply-design-mode="false"/>
        <draw:frame presentation:style-name="pr4" draw:layer="layout" svg:width="14.8cm" svg:height="2cm" svg:x="6.6cm" svg:y="0.6cm" presentation:class="title">
          <draw:text-box>
            <text:p>Extras</text:p>
          </draw:text-box>
        </draw:frame>
        <draw:frame presentation:style-name="pr5" draw:layer="layout" svg:width="25.2cm" svg:height="10.548cm" svg:x="1.4cm" svg:y="3.8cm" presentation:class="outline">
          <draw:text-box>
            <text:list text:style-name="L2">
              <text:list-item>
                <text:p>Evaluation Metric</text:p>
                <text:list>
                  <text:list-item>
                    <text:list>
                      <text:list-item>
                        <text:list>
                          <text:list-item>
                            <text:list>
                              <text:list-item>
                                <text:list>
                                  <text:list-item>
                                    <text:list>
                                      <text:list-header>
                                        <text:p>= Area Under the Curve (AUC).</text:p>
                                      </text:list-header>
                                    </text:list>
                                  </text:list-item>
                                </text:list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9" presentation:class="page"/>
          <draw:frame presentation:style-name="pr6" draw:text-style-name="P4" draw:layer="layout" svg:width="17cm" svg:height="14cm" svg:x="2cm" svg:y="13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2022-08-20T10:55:04.285123190</meta:creation-date>
    <meta:editing-duration>PT31M37S</meta:editing-duration>
    <meta:editing-cycles>7</meta:editing-cycles>
    <meta:generator>LibreOffice/6.4.7.2$Linux_X86_64 LibreOffice_project/40$Build-2</meta:generator>
    <dc:title>Metropolis</dc:title>
    <dc:date>2022-08-20T12:27:21.942978064</dc:date>
    <meta:document-statistic meta:object-count="60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-230</config:config-item>
      <config:config-item config:name="VisibleAreaLeft" config:type="int">-2445</config:config-item>
      <config:config-item config:name="VisibleAreaWidth" config:type="int">33073</config:config-item>
      <config:config-item config:name="VisibleAreaHeight" config:type="int">16306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8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-230</config:config-item>
          <config:config-item config:name="VisibleAreaLeft" config:type="int">-2445</config:config-item>
          <config:config-item config:name="VisibleAreaWidth" config:type="int">33074</config:config-item>
          <config:config-item config:name="VisibleAreaHeight" config:type="int">16307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2540</config:config-item>
          <config:config-item config:name="GridSnapWidthXDenominator" config:type="int">10</config:config-item>
          <config:config-item config:name="GridSnapWidthYNumerator" config:type="int">2540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kwH+/0dlbmVyaWMgUHJpbnRlcgAAAAAAAAAAAAAAAAAAAAAAAAAAAAAAAAAAAAAAAAAAAAAAAAAAAAAAAAAAAAAAAAAAAAAAAAAAAAAAAAAAAAAAAAAAAAAAAAAAAAAAAAAAAAAAAAAAAAAAAAAAAAAAAAAAAAAAAAAAAAAAAAAAAAAAU0dFTlBSVAAAAAAAAAAAAAAAAAAAAAAAAAAAAAAAAAAWAAMAtAAAAAAAAAAEAAhSAAAEdAAASm9iRGF0YSAxCnByaW50ZXI9R2VuZXJpYyBQcmludGVyCm9yaWVudGF0aW9uPVBvcnRyYWl0CmNvcGllcz0xCmNvbGxhdGU9ZmFsc2UKbWFyZ2luZGFqdXN0bWVudD0wLDAsMCwwCmNvbG9yZGVwdGg9MjQKcHNsZXZlbD0wCnBkZmRldmljZT0xCmNvbG9yZGV2aWNlPTAKUFBEQ29udGV4RGF0YQpQYWdlU2l6ZTpBNAAAEgBDT01QQVRfRFVQTEVYX01PREUPAER1cGxleE1vZGU6Ok9mZg=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Gradient_20_1" draw:display-name="Gradient 1" draw:style="linear" draw:start-color="#3465a4" draw:end-color="#ffffff" draw:start-intensity="100%" draw:end-intensity="100%" draw:angle="0" draw:border="0%"/>
    <draw:gradient draw:name="Shapes" draw:style="rectangular" draw:cx="50%" draw:cy="50%" draw:start-color="#cccccc" draw:end-color="#ffffff" draw:start-intensity="100%" draw:end-intensity="100%" draw:angle="0" draw:border="0%"/>
    <draw:hatch draw:name="Hatching_20_1" draw:display-name="Hatching 1" draw:style="single" draw:color="#3465a4" draw:distance="0.02cm" draw:rotation="0"/>
    <draw:fill-image draw:name="Bitmap_20_1" draw:display-name="Bitmap 1" xlink:href="Pictures/1000000000000020000000204B249CA79A42C6D7.png" xlink:type="simple" xlink:show="embed" xlink:actuate="onLoad"/>
    <draw:marker draw:name="Arrow" svg:viewBox="0 0 20 30" svg:d="M10 0l-10 30h20z"/>
    <draw:stroke-dash draw:name="Dashed_20__28_var_29__20_4" draw:display-name="Dashed (var) 4" draw:style="rect" draw:dots1="1" draw:dots1-length="0.02cm" draw:dots2="1" draw:dots2-length="0.02cm" draw:distance="0.02cm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ans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stroke-dash="Dashed_20__28_var_29__20_4" draw:fill="solid" draw:fill-color="#ff0000" draw:fill-gradient-name="Gradient_20_1" draw:fill-hatch-name="Hatching_20_1" draw:fill-image-name="Bitmap_20_1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Metropolis-background" style:family="presentation">
      <style:graphic-properties draw:stroke="none" draw:fill="none"/>
      <style:text-properties style:letter-kerning="true"/>
    </style:style>
    <style:style style:name="Metropolis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fo:color="#ffffff" style:font-name="Liberation Sans" fo:font-family="'Liberation Sans'" style:font-family-generic="roman" style:font-pitch="variable" fo:font-size="14pt" style:letter-kerning="true" style:font-size-asian="14pt" style:font-size-complex="14pt"/>
    </style:style>
    <style:style style:name="Metropolis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Metropolis-outline1" style:family="presentation">
      <style:graphic-properties draw:stroke="none" draw:fill="none" draw:auto-grow-height="false" draw:fit-to-size="shrink-to-fit" style:shrink-to-fit="true">
        <text:list-style style:name="Metropolis-outline1">
          <text:list-level-style-bullet text:level="1" text:bullet-char="●">
            <style:list-level-properties text:space-before="0.3cm" text:min-label-width="0.9cm"/>
            <style:text-properties fo:font-family="StarSymbol" fo:color="#ffffff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fffff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fffff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fffff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fffff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fffff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fffff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fffff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fffff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fffff" fo:font-size="45%"/>
          </text:list-level-style-bullet>
        </text:list-style>
      </style:graphic-properties>
      <style:paragraph-properties fo:margin-left="0cm" fo:margin-right="0cm" fo:margin-top="0cm" fo:margin-bottom="0.374cm" fo:text-indent="0cm"/>
      <style:text-properties fo:color="#ffffff" style:text-outline="false" style:text-line-through-style="none" style:text-line-through-type="none" style:font-name="Liberation Sans" fo:font-family="'Liberation Sans'" style:font-family-generic="roman" style:font-pitch="variable" fo:font-size="24pt" fo:font-style="normal" fo:text-shadow="none" style:text-underline-style="none" fo:font-weight="normal" style:letter-kerning="true" style:font-size-asian="24pt" style:font-style-asian="normal" style:font-weight-asian="normal" style:font-size-complex="24pt" style:font-style-complex="normal" style:font-weight-complex="normal" style:text-emphasize="none" style:font-relief="none" style:text-overline-style="none" style:text-overline-color="font-color"/>
    </style:style>
    <style:style style:name="Metropolis-outline2" style:family="presentation" style:parent-style-name="Metropolis-outline1">
      <style:paragraph-properties fo:margin-left="0cm" fo:margin-right="0cm" fo:margin-top="0cm" fo:margin-bottom="0.299cm" fo:text-indent="0cm"/>
      <style:text-properties fo:color="#ffffff" fo:font-size="21pt" style:font-size-asian="21pt" style:font-size-complex="21pt"/>
    </style:style>
    <style:style style:name="Metropolis-outline3" style:family="presentation" style:parent-style-name="Metropolis-outline2">
      <style:paragraph-properties fo:margin-left="0cm" fo:margin-right="0cm" fo:margin-top="0cm" fo:margin-bottom="0.224cm" fo:text-indent="0cm"/>
      <style:text-properties fo:color="#ffffff" fo:font-size="18pt" style:font-size-asian="18pt" style:font-size-complex="18pt"/>
    </style:style>
    <style:style style:name="Metropolis-outline4" style:family="presentation" style:parent-style-name="Metropolis-outline3">
      <style:paragraph-properties fo:margin-left="0cm" fo:margin-right="0cm" fo:margin-top="0cm" fo:margin-bottom="0.149cm" fo:text-indent="0cm"/>
      <style:text-properties fo:color="#ffffff" fo:font-size="15pt" style:font-size-asian="15pt" style:font-size-complex="15pt"/>
    </style:style>
    <style:style style:name="Metropolis-outline5" style:family="presentation" style:parent-style-name="Metropolis-outline4">
      <style:paragraph-properties fo:margin-left="0cm" fo:margin-right="0cm" fo:margin-top="0cm" fo:margin-bottom="0.074cm" fo:text-indent="0cm"/>
      <style:text-properties fo:color="#ffffff" fo:font-size="15pt" style:font-size-asian="15pt" style:font-size-complex="15pt"/>
    </style:style>
    <style:style style:name="Metropolis-outline6" style:family="presentation" style:parent-style-name="Metropolis-outline5">
      <style:paragraph-properties fo:margin-left="0cm" fo:margin-right="0cm" fo:margin-top="0cm" fo:margin-bottom="0.074cm" fo:text-indent="0cm"/>
      <style:text-properties fo:color="#ffffff" fo:font-size="15pt" style:font-size-asian="15pt" style:font-size-complex="15pt"/>
    </style:style>
    <style:style style:name="Metropolis-outline7" style:family="presentation" style:parent-style-name="Metropolis-outline6">
      <style:paragraph-properties fo:margin-left="0cm" fo:margin-right="0cm" fo:margin-top="0cm" fo:margin-bottom="0.074cm" fo:text-indent="0cm"/>
      <style:text-properties fo:color="#ffffff" fo:font-size="15pt" style:font-size-asian="15pt" style:font-size-complex="15pt"/>
    </style:style>
    <style:style style:name="Metropolis-outline8" style:family="presentation" style:parent-style-name="Metropolis-outline7">
      <style:paragraph-properties fo:margin-left="0cm" fo:margin-right="0cm" fo:margin-top="0cm" fo:margin-bottom="0.074cm" fo:text-indent="0cm"/>
      <style:text-properties fo:font-size="15pt" style:font-size-asian="15pt" style:font-size-complex="15pt"/>
    </style:style>
    <style:style style:name="Metropolis-outline9" style:family="presentation" style:parent-style-name="Metropolis-outline8">
      <style:paragraph-properties fo:margin-left="0cm" fo:margin-right="0cm" fo:margin-top="0cm" fo:margin-bottom="0.074cm" fo:text-indent="0cm"/>
      <style:text-properties fo:font-size="15pt" style:font-size-asian="15pt" style:font-size-complex="15pt"/>
    </style:style>
    <style:style style:name="Metropolis-subtitle" style:family="presentation">
      <style:graphic-properties draw:stroke="none" draw:fill="none" draw:textarea-vertical-align="middle">
        <text:list-style style:name="Metropolis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color="#ffffff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Metropolis-title" style:family="presentation">
      <style:graphic-properties draw:stroke="none" draw:fill="none" draw:textarea-vertical-align="middle" draw:fit-to-size="shrink-to-fit" style:shrink-to-fit="true">
        <text:list-style style:name="Metropolis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ffffff" style:text-outline="false" style:text-line-through-style="none" style:text-line-through-type="none" style:font-name="Liberation Sans" fo:font-family="'Liberation Sans'" style:font-family-generic="roman" style:font-pitch="variable" fo:font-size="33pt" fo:font-style="normal" fo:text-shadow="none" style:text-underline-style="none" fo:font-weight="normal" style:letter-kerning="true" style:font-size-asian="33pt" style:font-style-asian="normal" style:font-weight-asian="normal" style:font-size-complex="33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Metropolis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" style:family="presentation" style:parent-style-name="Metropolis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Metropolis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 style:writing-mode="lr-tb"/>
      <style:text-properties fo:font-size="14pt" style:font-size-asian="14pt" style:font-size-complex="14pt"/>
    </style:style>
    <style:style style:name="MP7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P8" style:family="paragraph">
      <style:paragraph-properties style:writing-mode="lr-tb"/>
      <style:text-properties fo:color="#000000" fo:font-size="14pt" style:font-size-asian="14pt" style:font-size-complex="14pt"/>
    </style:style>
    <style:style style:name="MP9" style:family="paragraph">
      <loext:graphic-properties draw:fill="none" draw:fill-color="#ffffff"/>
      <style:paragraph-properties style:writing-mode="lr-tb"/>
      <style:text-properties fo:color="#000000" fo:font-size="14pt" style:font-size-asian="14pt" style:font-size-complex="14pt"/>
    </style:style>
    <style:style style:name="MP10" style:family="paragraph">
      <style:paragraph-properties fo:text-align="end" style:writing-mode="lr-tb"/>
      <style:text-properties fo:color="#000000" fo:font-size="14pt" style:font-size-asian="14pt" style:font-size-complex="14pt"/>
    </style:style>
    <style:style style:name="MP11" style:family="paragraph">
      <loext:graphic-properties draw:fill="none" draw:fill-color="#ffffff"/>
      <style:paragraph-properties fo:text-align="end" style:writing-mode="lr-tb"/>
      <style:text-properties fo:color="#000000"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color="#ffffff" fo:font-size="14pt" style:font-size-asian="14pt" style:font-size-complex="14pt"/>
    </style:style>
    <style:style style:name="MT3" style:family="text">
      <style:text-properties fo:color="#000000"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Metropolis" style:page-layout-name="PM1" draw:style-name="Mdp1">
      <office:forms form:automatic-focus="false" form:apply-design-mode="false"/>
      <draw:frame draw:style-name="Mgr3" draw:text-style-name="MP5" draw:layer="backgroundobjects" svg:width="28cm" svg:height="15.75cm" svg:x="0cm" svg:y="0cm">
        <draw:image xlink:href="Pictures/100021B200008D2E00004F60B312A649B9EEC188.svg" xlink:type="simple" xlink:show="embed" xlink:actuate="onLoad" loext:mime-type="image/svg+xml">
          <text:p/>
        </draw:image>
        <draw:image xlink:href="Pictures/10000201000003AF000002120CF3972C55C3E099.png" xlink:type="simple" xlink:show="embed" xlink:actuate="onLoad" loext:mime-type="image/png"/>
      </draw:frame>
      <draw:frame presentation:style-name="Metropolis-title" draw:layer="backgroundobjects" svg:width="14.8cm" svg:height="2cm" svg:x="6.6cm" svg:y="0.6cm" presentation:class="title" presentation:placeholder="true">
        <draw:text-box/>
      </draw:frame>
      <draw:frame presentation:style-name="Metropolis-outline1" draw:layer="backgroundobjects" svg:width="25.2cm" svg:height="10.548cm" svg:x="1.4cm" svg:y="3.8cm" presentation:class="outline" presentation:placeholder="true">
        <draw:text-box/>
      </draw:frame>
      <draw:frame presentation:style-name="Mpr1" draw:text-style-name="MP2" draw:layer="backgroundobjects" svg:width="6.523cm" svg:height="0.634cm" svg:x="1.4cm" svg:y="14.8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1" draw:text-style-name="MP7" draw:layer="backgroundobjects" svg:width="8.875cm" svg:height="0.634cm" svg:x="9.576cm" svg:y="14.8cm" presentation:class="footer">
        <draw:text-box>
          <text:p text:style-name="MP6">
            <text:span text:style-name="MT2">
              <presentation:footer/>
            </text:span>
          </text:p>
        </draw:text-box>
      </draw:frame>
      <draw:frame presentation:style-name="Mpr1" draw:text-style-name="MP4" draw:layer="backgroundobjects" svg:width="6.523cm" svg:height="0.634cm" svg:x="20.076cm" svg:y="14.8cm" presentation:class="page-number">
        <draw:text-box>
          <text:p text:style-name="MP3">
            <text:span text:style-name="MT2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Metropolis-title" draw:layer="backgroundobjects" svg:width="17cm" svg:height="9.56cm" svg:x="2cm" svg:y="2.5cm" presentation:class="page"/>
        <draw:frame presentation:style-name="Metropolis-notes" draw:layer="backgroundobjects" svg:width="17cm" svg:height="14cm" svg:x="2cm" svg:y="13cm" presentation:class="notes" presentation:placeholder="true">
          <draw:text-box/>
        </draw:frame>
        <draw:frame presentation:style-name="Mpr2" draw:text-style-name="MP9" draw:layer="backgroundobjects" svg:width="9.113cm" svg:height="1.484cm" svg:x="0cm" svg:y="0cm" presentation:class="header">
          <draw:text-box>
            <text:p text:style-name="MP8">
              <text:span text:style-name="MT3">
                <presentation:header/>
              </text:span>
            </text:p>
          </draw:text-box>
        </draw:frame>
        <draw:frame presentation:style-name="Mpr2" draw:text-style-name="MP11" draw:layer="backgroundobjects" svg:width="9.113cm" svg:height="1.484cm" svg:x="11.886cm" svg:y="0cm" presentation:class="date-time">
          <draw:text-box>
            <text:p text:style-name="MP10">
              <text:span text:style-name="MT3">
                <presentation:date-time/>
              </text:span>
            </text:p>
          </draw:text-box>
        </draw:frame>
        <draw:frame presentation:style-name="Mpr3" draw:text-style-name="MP9" draw:layer="backgroundobjects" svg:width="9.113cm" svg:height="1.484cm" svg:x="0cm" svg:y="28.215cm" presentation:class="footer">
          <draw:text-box>
            <text:p text:style-name="MP8">
              <text:span text:style-name="MT3">
                <presentation:footer/>
              </text:span>
            </text:p>
          </draw:text-box>
        </draw:frame>
        <draw:frame presentation:style-name="Mpr3" draw:text-style-name="MP11" draw:layer="backgroundobjects" svg:width="9.113cm" svg:height="1.484cm" svg:x="11.886cm" svg:y="28.215cm" presentation:class="page-number">
          <draw:text-box>
            <text:p text:style-name="MP10">
              <text:span text:style-name="MT3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