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3" r:id="rId18"/>
    <p:sldId id="272" r:id="rId19"/>
    <p:sldId id="271" r:id="rId20"/>
    <p:sldId id="274" r:id="rId21"/>
    <p:sldId id="275" r:id="rId22"/>
    <p:sldId id="276" r:id="rId23"/>
    <p:sldId id="278" r:id="rId24"/>
    <p:sldId id="277" r:id="rId25"/>
    <p:sldId id="279" r:id="rId26"/>
    <p:sldId id="280" r:id="rId27"/>
    <p:sldId id="313" r:id="rId28"/>
    <p:sldId id="314" r:id="rId29"/>
    <p:sldId id="303" r:id="rId30"/>
    <p:sldId id="301" r:id="rId31"/>
    <p:sldId id="298" r:id="rId32"/>
    <p:sldId id="306" r:id="rId33"/>
    <p:sldId id="286" r:id="rId34"/>
    <p:sldId id="300" r:id="rId35"/>
    <p:sldId id="308" r:id="rId36"/>
    <p:sldId id="307" r:id="rId37"/>
    <p:sldId id="288" r:id="rId38"/>
    <p:sldId id="292" r:id="rId39"/>
    <p:sldId id="310" r:id="rId40"/>
    <p:sldId id="312" r:id="rId41"/>
    <p:sldId id="309" r:id="rId42"/>
    <p:sldId id="315" r:id="rId43"/>
    <p:sldId id="299" r:id="rId44"/>
    <p:sldId id="297" r:id="rId45"/>
    <p:sldId id="311" r:id="rId46"/>
    <p:sldId id="302" r:id="rId47"/>
    <p:sldId id="281" r:id="rId48"/>
    <p:sldId id="282" r:id="rId49"/>
    <p:sldId id="283" r:id="rId50"/>
    <p:sldId id="284" r:id="rId51"/>
    <p:sldId id="285"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FFFF"/>
    <a:srgbClr val="66FF66"/>
    <a:srgbClr val="9EFF29"/>
    <a:srgbClr val="C33A1F"/>
    <a:srgbClr val="003635"/>
    <a:srgbClr val="D6370C"/>
    <a:srgbClr val="0000CC"/>
    <a:srgbClr val="1D3A00"/>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4" autoAdjust="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09" y="2352369"/>
            <a:ext cx="8067369" cy="13937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604684" y="1297859"/>
            <a:ext cx="8082115"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305232"/>
            <a:ext cx="8246070" cy="355709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243" y="443407"/>
            <a:ext cx="659981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064774" y="1177436"/>
            <a:ext cx="6622028"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projecttimes.com/articles/principles-of-ecommerce-project-management/" TargetMode="External"/><Relationship Id="rId1" Type="http://schemas.openxmlformats.org/officeDocument/2006/relationships/hyperlink" Target="https://www.mageplaza.com/blog/ecommerce-project-management.html"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10838" y="355835"/>
            <a:ext cx="3740103" cy="830997"/>
          </a:xfrm>
          <a:prstGeom prst="rect">
            <a:avLst/>
          </a:prstGeom>
          <a:noFill/>
        </p:spPr>
        <p:txBody>
          <a:bodyPr wrap="square" rtlCol="0">
            <a:spAutoFit/>
            <a:scene3d>
              <a:camera prst="orthographicFront"/>
              <a:lightRig rig="threePt" dir="t"/>
            </a:scene3d>
            <a:sp3d extrusionH="57150">
              <a:bevelT w="38100" h="38100"/>
            </a:sp3d>
          </a:bodyPr>
          <a:lstStyle/>
          <a:p>
            <a:r>
              <a:rPr lang="en-IN" sz="48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rPr>
              <a:t>E-SHOPPING</a:t>
            </a:r>
            <a:endParaRPr lang="en-IN" sz="48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endParaRPr>
          </a:p>
        </p:txBody>
      </p:sp>
      <p:sp>
        <p:nvSpPr>
          <p:cNvPr id="9" name="TextBox 8"/>
          <p:cNvSpPr txBox="1"/>
          <p:nvPr/>
        </p:nvSpPr>
        <p:spPr>
          <a:xfrm>
            <a:off x="4572000" y="1945678"/>
            <a:ext cx="4378941" cy="206210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solidFill>
                  <a:schemeClr val="accent4"/>
                </a:solidFill>
                <a:latin typeface="Algerian" panose="04020705040A02060702" pitchFamily="82" charset="0"/>
              </a:rPr>
              <a:t>      </a:t>
            </a:r>
            <a:r>
              <a:rPr lang="en-IN" sz="2000" b="1" dirty="0">
                <a:ln w="22225">
                  <a:solidFill>
                    <a:schemeClr val="accent2"/>
                  </a:solidFill>
                  <a:prstDash val="solid"/>
                </a:ln>
                <a:solidFill>
                  <a:schemeClr val="accent2">
                    <a:lumMod val="40000"/>
                    <a:lumOff val="60000"/>
                  </a:schemeClr>
                </a:solidFill>
                <a:latin typeface="Algerian" panose="04020705040A02060702" pitchFamily="82" charset="0"/>
              </a:rPr>
              <a:t>PRESENTED BY</a:t>
            </a:r>
            <a:endParaRPr lang="en-IN" sz="2000"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LOYO JESWIN </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SARANRAJ M</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SIDDHARTH</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ARACHNA</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GOWTHAMI</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r>
              <a:rPr lang="en-IN" b="1" dirty="0" err="1">
                <a:ln w="22225">
                  <a:solidFill>
                    <a:schemeClr val="accent2"/>
                  </a:solidFill>
                  <a:prstDash val="solid"/>
                </a:ln>
                <a:solidFill>
                  <a:schemeClr val="accent2">
                    <a:lumMod val="40000"/>
                    <a:lumOff val="60000"/>
                  </a:schemeClr>
                </a:solidFill>
                <a:latin typeface="Algerian" panose="04020705040A02060702" pitchFamily="82" charset="0"/>
              </a:rPr>
              <a:t>PAVIThRA</a:t>
            </a:r>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endParaRPr lang="en-IN" b="1" dirty="0">
              <a:ln w="22225">
                <a:solidFill>
                  <a:schemeClr val="accent2"/>
                </a:solidFill>
                <a:prstDash val="solid"/>
              </a:ln>
              <a:solidFill>
                <a:schemeClr val="accent2">
                  <a:lumMod val="40000"/>
                  <a:lumOff val="60000"/>
                </a:schemeClr>
              </a:solidFill>
              <a:latin typeface="Algerian" panose="04020705040A02060702" pitchFamily="82" charset="0"/>
            </a:endParaRPr>
          </a:p>
        </p:txBody>
      </p:sp>
      <p:sp>
        <p:nvSpPr>
          <p:cNvPr id="2" name="TextBox 1"/>
          <p:cNvSpPr txBox="1"/>
          <p:nvPr/>
        </p:nvSpPr>
        <p:spPr>
          <a:xfrm>
            <a:off x="4449600" y="4255200"/>
            <a:ext cx="4586400" cy="707886"/>
          </a:xfrm>
          <a:prstGeom prst="rect">
            <a:avLst/>
          </a:prstGeom>
          <a:noFill/>
          <a:effectLst>
            <a:glow rad="139700">
              <a:schemeClr val="accent3">
                <a:satMod val="175000"/>
                <a:alpha val="40000"/>
              </a:schemeClr>
            </a:glow>
            <a:outerShdw blurRad="50800" dist="38100" dir="5400000" algn="t" rotWithShape="0">
              <a:prstClr val="black">
                <a:alpha val="40000"/>
              </a:prstClr>
            </a:outerShdw>
            <a:softEdge rad="12700"/>
          </a:effectLst>
        </p:spPr>
        <p:txBody>
          <a:bodyPr wrap="square" rtlCol="0">
            <a:spAutoFit/>
          </a:bodyPr>
          <a:lstStyle/>
          <a:p>
            <a:r>
              <a:rPr lang="en-IN" dirty="0">
                <a:solidFill>
                  <a:schemeClr val="accent6">
                    <a:lumMod val="40000"/>
                    <a:lumOff val="60000"/>
                  </a:schemeClr>
                </a:solidFill>
                <a:latin typeface="Algerian" panose="04020705040A02060702" pitchFamily="82" charset="0"/>
              </a:rPr>
              <a:t>Under the guidance of</a:t>
            </a:r>
            <a:endParaRPr lang="en-IN" dirty="0">
              <a:solidFill>
                <a:schemeClr val="accent6">
                  <a:lumMod val="40000"/>
                  <a:lumOff val="60000"/>
                </a:schemeClr>
              </a:solidFill>
              <a:latin typeface="Algerian" panose="04020705040A02060702" pitchFamily="82" charset="0"/>
            </a:endParaRPr>
          </a:p>
          <a:p>
            <a:r>
              <a:rPr lang="en-IN" sz="2200" dirty="0">
                <a:solidFill>
                  <a:schemeClr val="accent6">
                    <a:lumMod val="40000"/>
                    <a:lumOff val="60000"/>
                  </a:schemeClr>
                </a:solidFill>
                <a:latin typeface="Algerian" panose="04020705040A02060702" pitchFamily="82" charset="0"/>
              </a:rPr>
              <a:t>                                     Mrs. Pooja</a:t>
            </a:r>
            <a:endParaRPr lang="en-IN" sz="2200" dirty="0">
              <a:solidFill>
                <a:schemeClr val="accent6">
                  <a:lumMod val="40000"/>
                  <a:lumOff val="60000"/>
                </a:schemeClr>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Technical feasibility</a:t>
            </a:r>
            <a:endParaRPr lang="en-US" dirty="0">
              <a:latin typeface="Algerian" panose="04020705040A02060702" pitchFamily="82" charset="0"/>
            </a:endParaRPr>
          </a:p>
        </p:txBody>
      </p:sp>
      <p:sp>
        <p:nvSpPr>
          <p:cNvPr id="3" name="Content Placeholder 2"/>
          <p:cNvSpPr>
            <a:spLocks noGrp="1"/>
          </p:cNvSpPr>
          <p:nvPr>
            <p:ph idx="1"/>
          </p:nvPr>
        </p:nvSpPr>
        <p:spPr>
          <a:xfrm>
            <a:off x="306778" y="1304544"/>
            <a:ext cx="8654342" cy="3883152"/>
          </a:xfrm>
        </p:spPr>
        <p:txBody>
          <a:bodyPr>
            <a:normAutofit/>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The technical feasibility education contains a study of function, presentation, and restraints that may move the ability to achieve a suitable system. </a:t>
            </a: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For this possibility study, we deliberate the whole functionality to be in the organization, as labeled in the System Obligation Specification (SOS), and checked if the whole thing was possible using the different types of frontend and backend operations.</a:t>
            </a: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endParaRPr lang="en-US" dirty="0">
              <a:latin typeface="Algerian" panose="04020705040A02060702" pitchFamily="82" charset="0"/>
            </a:endParaRPr>
          </a:p>
        </p:txBody>
      </p:sp>
      <p:sp>
        <p:nvSpPr>
          <p:cNvPr id="3" name="Content Placeholder 2"/>
          <p:cNvSpPr>
            <a:spLocks noGrp="1"/>
          </p:cNvSpPr>
          <p:nvPr>
            <p:ph idx="1"/>
          </p:nvPr>
        </p:nvSpPr>
        <p:spPr>
          <a:xfrm>
            <a:off x="306778" y="1304544"/>
            <a:ext cx="8654342" cy="3883152"/>
          </a:xfrm>
        </p:spPr>
        <p:txBody>
          <a:bodyPr>
            <a:normAutofit/>
          </a:bodyPr>
          <a:lstStyle/>
          <a:p>
            <a:pPr marL="0" indent="0">
              <a:buNone/>
            </a:pPr>
            <a:r>
              <a:rPr lang="en-US" sz="1800" b="1" i="0" dirty="0">
                <a:solidFill>
                  <a:schemeClr val="tx2"/>
                </a:solidFill>
                <a:latin typeface="Times New Roman" panose="02020603050405020304" pitchFamily="18" charset="0"/>
                <a:cs typeface="Times New Roman" panose="02020603050405020304" pitchFamily="18" charset="0"/>
              </a:rPr>
              <a:t>Admin </a:t>
            </a:r>
            <a:r>
              <a:rPr lang="en-US" sz="1800" i="0" dirty="0">
                <a:solidFill>
                  <a:schemeClr val="tx2"/>
                </a:solidFill>
                <a:latin typeface="Times New Roman" panose="02020603050405020304" pitchFamily="18" charset="0"/>
                <a:cs typeface="Times New Roman" panose="02020603050405020304" pitchFamily="18" charset="0"/>
              </a:rPr>
              <a:t>:</a:t>
            </a:r>
            <a:endParaRPr lang="en-US" sz="1800" i="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Admin has the official powers to control the flow of data from one part of the system to the other.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 can manipulate the access of the users to the data.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Hence all the data will be reflected in clean and well data in the interfaces.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Customer </a:t>
            </a:r>
            <a:r>
              <a:rPr lang="en-US" sz="1800" i="0" dirty="0">
                <a:solidFill>
                  <a:schemeClr val="tx2"/>
                </a:solidFill>
                <a:latin typeface="Times New Roman" panose="02020603050405020304" pitchFamily="18" charset="0"/>
                <a:cs typeface="Times New Roman" panose="02020603050405020304" pitchFamily="18" charset="0"/>
              </a:rPr>
              <a:t>: </a:t>
            </a:r>
            <a:endParaRPr lang="en-US" sz="1800" i="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Check all products and give orders for the products. Check order status and see recently add cart products.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Order: </a:t>
            </a:r>
            <a:endParaRPr lang="en-US" sz="1800" b="1" i="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order from the dealer is a tough phone and the products; quality is entered by an employee.  After that it reses tools be saved in the database and a crystal account will have produced for billing purposes.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endParaRPr lang="en-US" dirty="0">
              <a:latin typeface="Algerian" panose="04020705040A02060702" pitchFamily="82" charset="0"/>
            </a:endParaRPr>
          </a:p>
        </p:txBody>
      </p:sp>
      <p:sp>
        <p:nvSpPr>
          <p:cNvPr id="3" name="Content Placeholder 2"/>
          <p:cNvSpPr>
            <a:spLocks noGrp="1"/>
          </p:cNvSpPr>
          <p:nvPr>
            <p:ph idx="1"/>
          </p:nvPr>
        </p:nvSpPr>
        <p:spPr>
          <a:xfrm>
            <a:off x="306778" y="1304544"/>
            <a:ext cx="8654342" cy="3883152"/>
          </a:xfrm>
        </p:spPr>
        <p:txBody>
          <a:bodyPr>
            <a:normAutofit lnSpcReduction="10000"/>
          </a:bodyPr>
          <a:lstStyle/>
          <a:p>
            <a:pPr marL="0" indent="0">
              <a:buNone/>
            </a:pPr>
            <a:r>
              <a:rPr lang="en-US" sz="2000" b="1" i="0" dirty="0">
                <a:solidFill>
                  <a:schemeClr val="tx2"/>
                </a:solidFill>
                <a:latin typeface="Times New Roman" panose="02020603050405020304" pitchFamily="18" charset="0"/>
                <a:cs typeface="Times New Roman" panose="02020603050405020304" pitchFamily="18" charset="0"/>
              </a:rPr>
              <a:t>Cart </a:t>
            </a:r>
            <a:r>
              <a:rPr lang="en-US" sz="2000" i="0" dirty="0">
                <a:solidFill>
                  <a:schemeClr val="tx2"/>
                </a:solidFill>
                <a:latin typeface="Times New Roman" panose="02020603050405020304" pitchFamily="18" charset="0"/>
                <a:cs typeface="Times New Roman" panose="02020603050405020304" pitchFamily="18" charset="0"/>
              </a:rPr>
              <a:t>: </a:t>
            </a:r>
            <a:endParaRPr lang="en-US" sz="2000" i="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After the trade, the products will be directed to the cart. In the cart unit, we can get the total quantity of products available.</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Payment </a:t>
            </a:r>
            <a:r>
              <a:rPr lang="en-US" sz="2000" i="0" dirty="0">
                <a:solidFill>
                  <a:schemeClr val="tx2"/>
                </a:solidFill>
                <a:latin typeface="Times New Roman" panose="02020603050405020304" pitchFamily="18" charset="0"/>
                <a:cs typeface="Times New Roman" panose="02020603050405020304" pitchFamily="18" charset="0"/>
              </a:rPr>
              <a:t>: </a:t>
            </a:r>
            <a:endParaRPr lang="en-US" sz="2000" i="0" dirty="0">
              <a:solidFill>
                <a:schemeClr val="tx2"/>
              </a:solidFill>
              <a:latin typeface="Times New Roman" panose="02020603050405020304" pitchFamily="18" charset="0"/>
              <a:cs typeface="Times New Roman" panose="02020603050405020304" pitchFamily="18" charset="0"/>
            </a:endParaRP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Configurable to permit and charge, or authorize only on the conception of invoices.</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Cash on delivery is available.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Product </a:t>
            </a:r>
            <a:r>
              <a:rPr lang="en-US" sz="2000" i="0" dirty="0">
                <a:solidFill>
                  <a:schemeClr val="tx2"/>
                </a:solidFill>
                <a:latin typeface="Times New Roman" panose="02020603050405020304" pitchFamily="18" charset="0"/>
                <a:cs typeface="Times New Roman" panose="02020603050405020304" pitchFamily="18" charset="0"/>
              </a:rPr>
              <a:t>: </a:t>
            </a:r>
            <a:endParaRPr lang="en-US" sz="2000" i="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Detail information about the product is provided by the admin.</a:t>
            </a:r>
            <a:endParaRPr lang="ko-KR" alt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6048" y="2474976"/>
            <a:ext cx="6851904" cy="584775"/>
          </a:xfrm>
          <a:prstGeom prst="rect">
            <a:avLst/>
          </a:prstGeom>
          <a:noFill/>
        </p:spPr>
        <p:txBody>
          <a:bodyPr wrap="square" rtlCol="0">
            <a:spAutoFit/>
          </a:bodyPr>
          <a:lstStyle/>
          <a:p>
            <a:r>
              <a:rPr kumimoji="1" lang="en-US" altLang="ko-KR"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Malgun Gothic" panose="020B0503020000020004" pitchFamily="50" charset="-127"/>
                <a:cs typeface="굴림" pitchFamily="50" charset="-127"/>
              </a:rPr>
              <a:t>OVERVIEW OF TECHNOLOGIES USED</a:t>
            </a:r>
            <a:endParaRPr lang="en-IN" sz="3200" dirty="0">
              <a:solidFill>
                <a:srgbClr val="FF856D"/>
              </a:solidFill>
              <a:latin typeface="Algerian" panose="04020705040A02060702"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JAVA</a:t>
            </a:r>
            <a:endParaRPr lang="en-US" dirty="0">
              <a:latin typeface="Algerian" panose="04020705040A02060702" pitchFamily="82" charset="0"/>
            </a:endParaRPr>
          </a:p>
        </p:txBody>
      </p:sp>
      <p:sp>
        <p:nvSpPr>
          <p:cNvPr id="4" name="TextBox 3"/>
          <p:cNvSpPr txBox="1"/>
          <p:nvPr/>
        </p:nvSpPr>
        <p:spPr>
          <a:xfrm>
            <a:off x="0" y="1389888"/>
            <a:ext cx="9144000" cy="3816429"/>
          </a:xfrm>
          <a:prstGeom prst="rect">
            <a:avLst/>
          </a:prstGeom>
          <a:noFill/>
        </p:spPr>
        <p:txBody>
          <a:bodyPr wrap="square" rtlCol="0">
            <a:spAutoFit/>
          </a:bodyPr>
          <a:lstStyle/>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was developed by James Gosling at Sun Microsystems Inc in the year 1995, later acquired by Oracle Corporation. </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simple programming language. Java makes writing, compiling, and debugging programming easy. It helps to create reusable code and modular programs. </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is a class-based, object-oriented programming language and is designed to have as few       implementation dependencies as possible. </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 general-purpose programming language made for developers to write once run anywhere that is compiled Java code can run on all platforms that support Java. </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applications are compiled to byte code that can run on any Java Virtual Machine. The syntax of Java is similar to c/</a:t>
            </a:r>
            <a:r>
              <a:rPr lang="en-IN" sz="1600" i="0" dirty="0" err="1">
                <a:solidFill>
                  <a:schemeClr val="accent2">
                    <a:lumMod val="20000"/>
                    <a:lumOff val="80000"/>
                  </a:schemeClr>
                </a:solidFill>
                <a:latin typeface="Times New Roman" panose="02020603050405020304" pitchFamily="18" charset="0"/>
                <a:cs typeface="Times New Roman" panose="02020603050405020304" pitchFamily="18" charset="0"/>
              </a:rPr>
              <a:t>c++</a:t>
            </a: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lgerian" panose="04020705040A02060702" pitchFamily="82" charset="0"/>
              </a:rPr>
              <a:t>Springboot</a:t>
            </a:r>
            <a:endParaRPr lang="en-US" dirty="0">
              <a:latin typeface="Algerian" panose="04020705040A02060702" pitchFamily="82" charset="0"/>
            </a:endParaRPr>
          </a:p>
        </p:txBody>
      </p:sp>
      <p:sp>
        <p:nvSpPr>
          <p:cNvPr id="4" name="TextBox 3"/>
          <p:cNvSpPr txBox="1"/>
          <p:nvPr/>
        </p:nvSpPr>
        <p:spPr>
          <a:xfrm>
            <a:off x="-140208" y="1328928"/>
            <a:ext cx="9144000" cy="4031873"/>
          </a:xfrm>
          <a:prstGeom prst="rect">
            <a:avLst/>
          </a:prstGeom>
          <a:noFill/>
        </p:spPr>
        <p:txBody>
          <a:bodyPr wrap="square" rtlCol="0">
            <a:spAutoFit/>
          </a:bodyPr>
          <a:lstStyle/>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an open-source micro framework maintained by a company called Pivotal. </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It provides Java developers with a platform to get started with an auto configurable                          production-grade Spring application. </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With it, developers can get started quickly without losing time on preparing and configuring their     Spring application.</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built on top of the Spring framework, and it comes with many dependencies that  can be plugged into the Spring application. </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Some examples are Spring Kafka, Spring LDAP, Spring Web Services, and Spring Security. </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However, developers have to configure each building brick themselves using a lot of XML                configuration files or annotations</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The main goal of the Spring Boot framework is to reduce overall development time and increase      efficiency by having a default setup for unit and integration tests. </a:t>
            </a:r>
            <a:endPar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If you want to get started quickly with your Java application, you can easily accept all defaults    and  avoid the XML configuration completely.	</a:t>
            </a:r>
            <a:endParaRPr lang="en-IN"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0" y="180091"/>
            <a:ext cx="5295164" cy="763526"/>
          </a:xfrm>
        </p:spPr>
        <p:txBody>
          <a:bodyPr>
            <a:normAutofit fontScale="90000"/>
          </a:bodyPr>
          <a:lstStyle/>
          <a:p>
            <a:r>
              <a:rPr lang="en-US" sz="2400" dirty="0">
                <a:latin typeface="Algerian" panose="04020705040A02060702" pitchFamily="82" charset="0"/>
              </a:rPr>
              <a:t>Difference between spring and </a:t>
            </a:r>
            <a:r>
              <a:rPr lang="en-US" sz="2400" dirty="0" err="1">
                <a:latin typeface="Algerian" panose="04020705040A02060702" pitchFamily="82" charset="0"/>
              </a:rPr>
              <a:t>springboot</a:t>
            </a:r>
            <a:endParaRPr lang="en-US" sz="2400" dirty="0">
              <a:latin typeface="Algerian" panose="04020705040A02060702" pitchFamily="82" charset="0"/>
            </a:endParaRPr>
          </a:p>
        </p:txBody>
      </p:sp>
      <p:sp>
        <p:nvSpPr>
          <p:cNvPr id="4" name="TextBox 3"/>
          <p:cNvSpPr txBox="1"/>
          <p:nvPr/>
        </p:nvSpPr>
        <p:spPr>
          <a:xfrm>
            <a:off x="0" y="1389888"/>
            <a:ext cx="914400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Well, the Spring framework focuses on providing flexibility through its dependency injection           feature.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It helps to inject the required dependencies quickly but also to develop your application in a           loosely coupled fashion.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Some other benefits include: A lightweight framework. Helps with loose coupling dependencies and testability. The modular architecture allows you to pick the parts you need and isolate         them.</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Has support for both XML and annotation configuration.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on the other hand, is focused on shortening the code length and providing you      with an easy way to run your Spring application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Features of </a:t>
            </a:r>
            <a:r>
              <a:rPr lang="en-US" sz="3200" dirty="0" err="1">
                <a:latin typeface="Algerian" panose="04020705040A02060702" pitchFamily="82" charset="0"/>
              </a:rPr>
              <a:t>springboot</a:t>
            </a:r>
            <a:endParaRPr lang="en-US" sz="3200" dirty="0">
              <a:latin typeface="Algerian" panose="04020705040A02060702" pitchFamily="82" charset="0"/>
            </a:endParaRPr>
          </a:p>
        </p:txBody>
      </p:sp>
      <p:sp>
        <p:nvSpPr>
          <p:cNvPr id="4" name="TextBox 3"/>
          <p:cNvSpPr txBox="1"/>
          <p:nvPr/>
        </p:nvSpPr>
        <p:spPr>
          <a:xfrm>
            <a:off x="0" y="1389888"/>
            <a:ext cx="9144000" cy="3447098"/>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Auto configuration: Developers can automatically configure their Spring application.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However, Spring Boot is also capable of changing the configuration based on the                      dependencies   you list.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For example, when you list “MySQL” as a dependency, it will configure your Spring application with the “MySQL connector” included.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And if you want to add a custom configuration, you can create a class that overrides the default configuration for your “MySQL connector”.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Standalone: There’s no need to deploy your application to a web server. You simply enter the   run command to start the application.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p:cNvSpPr txBox="1"/>
          <p:nvPr/>
        </p:nvSpPr>
        <p:spPr>
          <a:xfrm>
            <a:off x="7375" y="1207008"/>
            <a:ext cx="9144000" cy="4062651"/>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Representational State Transfer (REST) is an architectural style that defines a set of constraints to be used for creating web services. REST API is a way of accessing web services simply and flexibly without any processing.</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It’s used to fetch or give some information from a web service. All communication done via REST API uses only HTT requests.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An API for a website is code that allows two software programs to communicate with each other. The API spells out the proper way for a developer to write a program requesting services from an operating system or o     application.</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0" dirty="0">
                <a:solidFill>
                  <a:schemeClr val="accent2">
                    <a:lumMod val="20000"/>
                    <a:lumOff val="80000"/>
                  </a:schemeClr>
                </a:solidFill>
                <a:latin typeface="Times New Roman" panose="02020603050405020304" pitchFamily="18" charset="0"/>
                <a:cs typeface="Times New Roman" panose="02020603050405020304" pitchFamily="18" charset="0"/>
              </a:rPr>
              <a:t>Working:</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p:cNvSpPr txBox="1"/>
          <p:nvPr/>
        </p:nvSpPr>
        <p:spPr>
          <a:xfrm>
            <a:off x="0" y="1389888"/>
            <a:ext cx="9144000" cy="3477875"/>
          </a:xfrm>
          <a:prstGeom prst="rect">
            <a:avLst/>
          </a:prstGeom>
          <a:noFill/>
        </p:spPr>
        <p:txBody>
          <a:bodyPr wrap="square" rtlCol="0">
            <a:spAutoFit/>
          </a:bodyPr>
          <a:lstStyle/>
          <a:p>
            <a:pPr marL="171450" indent="-171450">
              <a:buFont typeface="Wingdings" panose="05000000000000000000" pitchFamily="2" charset="2"/>
              <a:buChar char="Ø"/>
            </a:pPr>
            <a:r>
              <a:rPr lang="en-US" sz="1200" i="0" dirty="0">
                <a:solidFill>
                  <a:schemeClr val="accent2">
                    <a:lumMod val="20000"/>
                    <a:lumOff val="80000"/>
                  </a:schemeClr>
                </a:solidFill>
              </a:rPr>
              <a: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In HTTP 4 methods are commonly used in a REST-based Architecture i.e., POST, GET, PUT, and          DELETE. </a:t>
            </a: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GET: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HTTP GET method is used to read (or retrieve) a representation of a resource. In the safe path, GET        returns a representation in XML or JSON and an HTTP response code of 200 (OK). In an error case, it most often returns a 4 (NOT FOUND) or 400 (BAD REQUEST).  	</a:t>
            </a: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POST: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POST verb is most often utilized to create new resources. In particular, it’s used to create subordinate resources That are, subordinate to some other (e.g. parent) resource. On successful creation, return HTTP status  201, returning a Location header with a link to the newly-created resource with the 201 HTTP status.</a:t>
            </a: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PUT: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for updating the capabilities. However, PUT can also be used to create a resource in the case that e resource ID is chosen by the client instead of by the server. In other words, if the PUT is to a URI that con the value of a non-existent resource ID. On successful update, return 200 (or 204 if not returning any con in the body) from a PUT.</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DELETE: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to delete a resource identified by a URI. On successful deletion, return HTTP status 200 (OK)     along with a response body.</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also known as electronic Shopping or internet Shopping, refers to the buying and selling of goods or services using the internet, and the transfer of money and data to execute these transactions. E-Shopping is often used to refer to the sale of physical products online, but it can also describe any kind of commercial transaction that is facilitated through the internet.</a:t>
            </a:r>
            <a:endPar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Whereas e-business refers to all aspects of operating an online business, E-Shopping refers specifically to the transaction of goods and services.</a:t>
            </a:r>
            <a:endPar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Jpa</a:t>
            </a:r>
            <a:r>
              <a:rPr lang="en-US" sz="3200" dirty="0">
                <a:latin typeface="Algerian" panose="04020705040A02060702" pitchFamily="82" charset="0"/>
              </a:rPr>
              <a:t>(java persistence </a:t>
            </a:r>
            <a:r>
              <a:rPr lang="en-US" sz="3200" dirty="0" err="1">
                <a:latin typeface="Algerian" panose="04020705040A02060702" pitchFamily="82" charset="0"/>
              </a:rPr>
              <a:t>api</a:t>
            </a:r>
            <a:r>
              <a:rPr lang="en-US" sz="3200" dirty="0">
                <a:latin typeface="Algerian" panose="04020705040A02060702" pitchFamily="82" charset="0"/>
              </a:rPr>
              <a:t>)</a:t>
            </a:r>
            <a:endParaRPr lang="en-US" sz="3200" dirty="0">
              <a:latin typeface="Algerian" panose="04020705040A02060702" pitchFamily="82" charset="0"/>
            </a:endParaRPr>
          </a:p>
        </p:txBody>
      </p:sp>
      <p:sp>
        <p:nvSpPr>
          <p:cNvPr id="4" name="TextBox 3"/>
          <p:cNvSpPr txBox="1"/>
          <p:nvPr/>
        </p:nvSpPr>
        <p:spPr>
          <a:xfrm>
            <a:off x="-633984" y="1389888"/>
            <a:ext cx="9777984" cy="3477875"/>
          </a:xfrm>
          <a:prstGeom prst="rect">
            <a:avLst/>
          </a:prstGeom>
          <a:noFill/>
        </p:spPr>
        <p:txBody>
          <a:bodyPr wrap="square" rtlCol="0">
            <a:spAutoFit/>
          </a:bodyPr>
          <a:lstStyle/>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stands for Java Persistence API (Application Programming Interface). It was initially released on                11 May 2006.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Java specification that gives some functionality and standard to ORM tools. It is used to examine,        control, and persist data between Java objects and relational databases.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defines the object-relational mapping internally, rather than relying on vendor-specific mapping implementations.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is based on the Java programming model that applies to Java Enterprise Edition (Java EE)                    environments, but JPA can function within a Java SE environment for testing application functions.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represents a simplification of the persistence programming model. </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explicitly defines the object-relational mapping, rather than relying on vendor-specific mapping implementations.</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standardizes the important task of object-relational mapping by using annotations or XML to map objects into one or more tables of a database.</a:t>
            </a: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hibernate</a:t>
            </a:r>
            <a:endParaRPr lang="en-US" sz="3200" dirty="0">
              <a:latin typeface="Algerian" panose="04020705040A02060702" pitchFamily="82" charset="0"/>
            </a:endParaRPr>
          </a:p>
        </p:txBody>
      </p:sp>
      <p:sp>
        <p:nvSpPr>
          <p:cNvPr id="4" name="TextBox 3"/>
          <p:cNvSpPr txBox="1"/>
          <p:nvPr/>
        </p:nvSpPr>
        <p:spPr>
          <a:xfrm>
            <a:off x="0" y="1389888"/>
            <a:ext cx="9144000" cy="3739485"/>
          </a:xfrm>
          <a:prstGeom prst="rect">
            <a:avLst/>
          </a:prstGeom>
          <a:noFill/>
        </p:spPr>
        <p:txBody>
          <a:bodyPr wrap="square" rtlCol="0">
            <a:spAutoFit/>
          </a:bodyPr>
          <a:lstStyle/>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Hibernate is a framework in Java that comes with an abstraction layer and handles the implementations internally.    </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The implementations include tasks like writing a query for CRUD operations or establishing a connection with the databases,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etc</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an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aanORM</a:t>
            </a: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tool means which supports Object-relational mapping. Whereas JDBC is not object-oriented moreover e are dealing with values that are primitive data. In hibernate each record is represented as an object but in JDBC each record is nothing but data which is nothing but primitive values.</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b="1" i="0" dirty="0">
                <a:solidFill>
                  <a:schemeClr val="accent2">
                    <a:lumMod val="20000"/>
                    <a:lumOff val="80000"/>
                  </a:schemeClr>
                </a:solidFill>
                <a:latin typeface="Times New Roman" panose="02020603050405020304" pitchFamily="18" charset="0"/>
                <a:cs typeface="Times New Roman" panose="02020603050405020304" pitchFamily="18" charset="0"/>
              </a:rPr>
              <a:t>Benefits of Hibernate : </a:t>
            </a:r>
            <a:endParaRPr lang="en-US" sz="1500" b="1"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Any changes made are encapsulated in the data source itself, so that when those sources or their application programming interfaces (APIs) change, the applications that use ORM don't have to make changes or even be aware of that information. </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Similarly, programmers can have a consistent view of objects over time, although the sources that deliver them, the sinks that receive them, and the applications that access them may change.</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freely available to download and is licensed under the open-source GNU Lesser General Public License             (LGPL). </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postman</a:t>
            </a:r>
            <a:endParaRPr lang="en-US" sz="3200" dirty="0">
              <a:latin typeface="Algerian" panose="04020705040A02060702" pitchFamily="82" charset="0"/>
            </a:endParaRPr>
          </a:p>
        </p:txBody>
      </p:sp>
      <p:sp>
        <p:nvSpPr>
          <p:cNvPr id="4" name="TextBox 3"/>
          <p:cNvSpPr txBox="1"/>
          <p:nvPr/>
        </p:nvSpPr>
        <p:spPr>
          <a:xfrm>
            <a:off x="109728" y="1072896"/>
            <a:ext cx="9144000" cy="4501232"/>
          </a:xfrm>
          <a:prstGeom prst="rect">
            <a:avLst/>
          </a:prstGeom>
          <a:noFill/>
        </p:spPr>
        <p:txBody>
          <a:bodyPr wrap="square" rtlCol="0">
            <a:spAutoFit/>
          </a:bodyPr>
          <a:lstStyle/>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is an Application Programming Interface (API) testing tool. API acts like an interface between a couple of applications and establishes a connection between them.</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Thus, an API is a collection of agreements, functions, and tools that an application can provide to its users for successful communication with another application.</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 We require an API whenever we access an application like checking news over the phone, Facebook, and so on.</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was designed in the year 2012 by software developer and entrepreneur Abhinav Asthana to make API development and testing straightforward. </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is a tool for testing the software of an API. It can be used to design, document, verify, create, and change APIs.</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has the feature of sending and observing the Hypertext Transfer Protocol (HTTP) requests and responses. </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has a graphical user interface (GUI) and can be used in platforms like Linux, Windows and Mac. </a:t>
            </a:r>
            <a:endPar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can build multiple HTTP requests − POST, PUT, GET, PATCH and translate them to code.</a:t>
            </a:r>
            <a:endParaRPr lang="ko-KR" altLang="en-US"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There are a large number of database management systems currently available, some commercial and        some free. Some of them: are Oracle, Microsoft Access,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endPar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sz="1200" b="1"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2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tables.These</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Tables, which structure data into rows and            columns, Impose organization on the data.</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a table(below) are not arranged in any particular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order.To</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make it easy to identify a specific      record, therefore, it becomes necessary.</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Mysql</a:t>
            </a:r>
            <a:endParaRPr lang="en-US" sz="3200" dirty="0">
              <a:latin typeface="Algerian" panose="04020705040A02060702" pitchFamily="82" charset="0"/>
            </a:endParaRPr>
          </a:p>
        </p:txBody>
      </p:sp>
      <p:sp>
        <p:nvSpPr>
          <p:cNvPr id="4" name="TextBox 3"/>
          <p:cNvSpPr txBox="1"/>
          <p:nvPr/>
        </p:nvSpPr>
        <p:spPr>
          <a:xfrm>
            <a:off x="0" y="1389888"/>
            <a:ext cx="9144000" cy="3447098"/>
          </a:xfrm>
          <a:prstGeom prst="rect">
            <a:avLst/>
          </a:prstGeom>
          <a:noFill/>
        </p:spPr>
        <p:txBody>
          <a:bodyPr wrap="square" rtlCol="0">
            <a:spAutoFit/>
          </a:bodyPr>
          <a:lstStyle/>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There are a large number of database management systems currently available, some commercial and some free. Some of them</a:t>
            </a:r>
            <a:r>
              <a:rPr lang="en-US" sz="16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are</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Oracle, Microsoft Access, and  </a:t>
            </a:r>
            <a:r>
              <a:rPr lang="en-US" sz="16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endPar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92100">
              <a:spcAft>
                <a:spcPts val="0"/>
              </a:spcAft>
            </a:pP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b="1" i="0" u="sng"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6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 These Tables, which structure data into row columns, Impose organization on the data.</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the table(below) are not arranged in any particular order. To make it easy to identify a specific record, therefore, it becomes necessary.</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9088" y="2571750"/>
            <a:ext cx="4047744" cy="584775"/>
          </a:xfrm>
          <a:prstGeom prst="rect">
            <a:avLst/>
          </a:prstGeom>
          <a:noFill/>
        </p:spPr>
        <p:txBody>
          <a:bodyPr wrap="square" rtlCol="0">
            <a:spAutoFit/>
          </a:bodyPr>
          <a:lstStyle/>
          <a:p>
            <a:r>
              <a:rPr kumimoji="1" lang="en-US"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Malgun Gothic" panose="020B0503020000020004" pitchFamily="50" charset="-127"/>
              </a:rPr>
              <a:t>Output screens</a:t>
            </a:r>
            <a:endParaRPr lang="en-IN" sz="3200" dirty="0">
              <a:solidFill>
                <a:srgbClr val="FF856D"/>
              </a:solidFill>
              <a:latin typeface="Algerian" panose="04020705040A02060702" pitchFamily="8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Analysis</a:t>
            </a:r>
            <a:endParaRPr lang="en-US" dirty="0">
              <a:latin typeface="Algerian" panose="04020705040A02060702" pitchFamily="82" charset="0"/>
            </a:endParaRPr>
          </a:p>
        </p:txBody>
      </p:sp>
      <p:sp>
        <p:nvSpPr>
          <p:cNvPr id="3" name="Content Placeholder 2"/>
          <p:cNvSpPr>
            <a:spLocks noGrp="1"/>
          </p:cNvSpPr>
          <p:nvPr>
            <p:ph idx="1"/>
          </p:nvPr>
        </p:nvSpPr>
        <p:spPr>
          <a:xfrm>
            <a:off x="0" y="1305232"/>
            <a:ext cx="9144000" cy="3838268"/>
          </a:xfrm>
        </p:spPr>
        <p:txBody>
          <a:bodyPr>
            <a:normAutofit/>
          </a:bodyPr>
          <a:lstStyle/>
          <a:p>
            <a:pPr marL="0" indent="0" algn="ctr">
              <a:buNone/>
            </a:pPr>
            <a:r>
              <a:rPr lang="en-US" b="1" i="1" dirty="0">
                <a:solidFill>
                  <a:schemeClr val="accent2">
                    <a:lumMod val="20000"/>
                    <a:lumOff val="80000"/>
                  </a:schemeClr>
                </a:solidFill>
                <a:latin typeface="Times New Roman" panose="02020603050405020304" pitchFamily="18" charset="0"/>
                <a:cs typeface="Times New Roman" panose="02020603050405020304" pitchFamily="18" charset="0"/>
              </a:rPr>
              <a:t>SOFTWARE SPECFICATIONS</a:t>
            </a:r>
            <a:endParaRPr lang="en-US" b="1" i="1"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rPr>
              <a:t>TECHNOLOGY              : JAVA</a:t>
            </a:r>
            <a:endPar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indent="0">
              <a:buClr>
                <a:schemeClr val="bg1"/>
              </a:buClr>
              <a:buNone/>
            </a:pPr>
            <a:endPar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BUSINESS LAYER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SpringBoot,Spring</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Framework,RestAPI.JPA,Hibernate</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DATABASE                   :MY SQL</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TESTING TOOL           :POSTMAN</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WEB SERVER              :TOMCAT SERVER</a:t>
            </a:r>
            <a:endParaRPr lang="en-US" sz="2000" b="1" i="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Er diagram</a:t>
            </a:r>
            <a:endParaRPr lang="en-US" dirty="0">
              <a:latin typeface="Algerian" panose="04020705040A02060702" pitchFamily="82" charset="0"/>
            </a:endParaRPr>
          </a:p>
        </p:txBody>
      </p:sp>
      <p:sp>
        <p:nvSpPr>
          <p:cNvPr id="9" name="TextBox 8"/>
          <p:cNvSpPr txBox="1"/>
          <p:nvPr/>
        </p:nvSpPr>
        <p:spPr>
          <a:xfrm>
            <a:off x="-146685" y="978693"/>
            <a:ext cx="9144000" cy="4318477"/>
          </a:xfrm>
          <a:prstGeom prst="rect">
            <a:avLst/>
          </a:prstGeom>
          <a:blipFill>
            <a:blip r:embed="rId1"/>
            <a:stretch>
              <a:fillRect/>
            </a:stretch>
          </a:blipFill>
        </p:spPr>
        <p:txBody>
          <a:bodyPr wrap="square" rtlCol="0">
            <a:spAutoFit/>
          </a:bodyPr>
          <a:lstStyle/>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6000"/>
          </a:stretch>
        </a:blipFill>
        <a:effectLst/>
      </p:bgPr>
    </p:bg>
    <p:spTree>
      <p:nvGrpSpPr>
        <p:cNvPr id="1" name=""/>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conclusion</a:t>
            </a:r>
            <a:endParaRPr lang="en-US" sz="3200" dirty="0">
              <a:latin typeface="Algerian" panose="04020705040A02060702" pitchFamily="82" charset="0"/>
            </a:endParaRPr>
          </a:p>
        </p:txBody>
      </p:sp>
      <p:sp>
        <p:nvSpPr>
          <p:cNvPr id="4" name="TextBox 3"/>
          <p:cNvSpPr txBox="1"/>
          <p:nvPr/>
        </p:nvSpPr>
        <p:spPr>
          <a:xfrm>
            <a:off x="0" y="1389888"/>
            <a:ext cx="9144000" cy="2677656"/>
          </a:xfrm>
          <a:prstGeom prst="rect">
            <a:avLst/>
          </a:prstGeom>
          <a:noFill/>
        </p:spPr>
        <p:txBody>
          <a:bodyPr wrap="square" rtlCol="0">
            <a:spAutoFit/>
          </a:bodyPr>
          <a:lstStyle/>
          <a:p>
            <a:pPr>
              <a:spcBef>
                <a:spcPts val="15"/>
              </a:spcBef>
              <a:spcAft>
                <a:spcPts val="0"/>
              </a:spcAft>
            </a:pP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is not an IT issue but a whole business undertaking</a:t>
            </a: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Companies that use it as a reason for completely re-designing their business processes are likely to reap the greatest benefits. Moreover, E-Shopping is a helpful technology that gives the consumer access to businesses and companies all over the world.</a:t>
            </a: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Future scope</a:t>
            </a:r>
            <a:endParaRPr lang="en-US" sz="3200" dirty="0">
              <a:latin typeface="Algerian" panose="04020705040A02060702" pitchFamily="82" charset="0"/>
            </a:endParaRPr>
          </a:p>
        </p:txBody>
      </p:sp>
      <p:sp>
        <p:nvSpPr>
          <p:cNvPr id="4" name="TextBox 3"/>
          <p:cNvSpPr txBox="1"/>
          <p:nvPr/>
        </p:nvSpPr>
        <p:spPr>
          <a:xfrm>
            <a:off x="0" y="1389888"/>
            <a:ext cx="9144000" cy="3662541"/>
          </a:xfrm>
          <a:prstGeom prst="rect">
            <a:avLst/>
          </a:prstGeom>
          <a:noFill/>
        </p:spPr>
        <p:txBody>
          <a:bodyPr wrap="square" rtlCol="0">
            <a:spAutoFit/>
          </a:bodyPr>
          <a:lstStyle/>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Management Information System makes the whole process of managing the details of the E-shopping. e.g. details of Items sold, profit, details of the transactions made i.e. sales of items to the customer and purchase of items from the supplier.</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the scope of e-commerce businesses is </a:t>
            </a:r>
            <a:r>
              <a:rPr lang="en-US" sz="20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largely a mobile-first approach</a:t>
            </a: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Those that haven't made their e-stores mobile-friendly would be losing a lot of business opportunities. A big part of making your e-store website mobile-friendly is ensuring its responsiveness.</a:t>
            </a: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software has been tested for various test cases and has shown satisfactory results. Further it was noticed that  it performed fairly well even, the size of the database is large. As the size of database increases the response time of the application may increase.</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spcBef>
                <a:spcPts val="15"/>
              </a:spcBef>
              <a:spcAft>
                <a:spcPts val="0"/>
              </a:spcAft>
            </a:pPr>
            <a:endParaRPr lang="en-IN"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enhancement</a:t>
            </a:r>
            <a:endParaRPr lang="en-US" sz="3200" dirty="0">
              <a:latin typeface="Algerian" panose="04020705040A02060702" pitchFamily="82" charset="0"/>
            </a:endParaRPr>
          </a:p>
        </p:txBody>
      </p:sp>
      <p:sp>
        <p:nvSpPr>
          <p:cNvPr id="4" name="TextBox 3"/>
          <p:cNvSpPr txBox="1"/>
          <p:nvPr/>
        </p:nvSpPr>
        <p:spPr>
          <a:xfrm>
            <a:off x="0" y="1389888"/>
            <a:ext cx="9144000" cy="2677656"/>
          </a:xfrm>
          <a:prstGeom prst="rect">
            <a:avLst/>
          </a:prstGeom>
          <a:noFill/>
        </p:spPr>
        <p:txBody>
          <a:bodyPr wrap="square" rtlCol="0">
            <a:spAutoFit/>
          </a:bodyPr>
          <a:lstStyle/>
          <a:p>
            <a:pPr marL="457200" indent="-457200">
              <a:buFont typeface="Wingdings" panose="05000000000000000000" pitchFamily="2" charset="2"/>
              <a:buChar char="Ø"/>
            </a:pPr>
            <a:endParaRPr lang="en-IN" alt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are confident that in the next release of the Management Information System we shall incorporate   the enhanced features as mentioned below.</a:t>
            </a:r>
            <a:endPar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project can be further developed. Further enhancement can be </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delivered by drones and handled by artificial </a:t>
            </a:r>
            <a:r>
              <a:rPr lang="en-US" altLang="en-US" sz="2400" dirty="0" err="1">
                <a:solidFill>
                  <a:schemeClr val="accent2">
                    <a:lumMod val="20000"/>
                    <a:lumOff val="80000"/>
                  </a:schemeClr>
                </a:solidFill>
                <a:latin typeface="Times New Roman" panose="02020603050405020304" pitchFamily="18" charset="0"/>
                <a:cs typeface="Times New Roman" panose="02020603050405020304" pitchFamily="18" charset="0"/>
              </a:rPr>
              <a:t>intellengence</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In future we can fix the bugs and issues.</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10" y="180091"/>
            <a:ext cx="8259098" cy="763526"/>
          </a:xfrm>
        </p:spPr>
        <p:txBody>
          <a:bodyPr>
            <a:normAutofit/>
          </a:bodyPr>
          <a:lstStyle/>
          <a:p>
            <a:r>
              <a:rPr lang="en-US" sz="3200" dirty="0" err="1">
                <a:latin typeface="Algerian" panose="04020705040A02060702" pitchFamily="82" charset="0"/>
              </a:rPr>
              <a:t>referance</a:t>
            </a:r>
            <a:endParaRPr lang="en-US" sz="3200" dirty="0">
              <a:latin typeface="Algerian" panose="04020705040A02060702" pitchFamily="82" charset="0"/>
            </a:endParaRPr>
          </a:p>
        </p:txBody>
      </p:sp>
      <p:sp>
        <p:nvSpPr>
          <p:cNvPr id="4" name="TextBox 3"/>
          <p:cNvSpPr txBox="1"/>
          <p:nvPr/>
        </p:nvSpPr>
        <p:spPr>
          <a:xfrm>
            <a:off x="377952" y="1556087"/>
            <a:ext cx="9144000" cy="2000548"/>
          </a:xfrm>
          <a:prstGeom prst="rect">
            <a:avLst/>
          </a:prstGeom>
          <a:noFill/>
        </p:spPr>
        <p:txBody>
          <a:bodyPr wrap="square" rtlCol="0">
            <a:spAutoFit/>
          </a:bodyPr>
          <a:lstStyle/>
          <a:p>
            <a:r>
              <a:rPr lang="en-IN" altLang="en-US" sz="2800" i="0" dirty="0">
                <a:solidFill>
                  <a:schemeClr val="accent2">
                    <a:lumMod val="20000"/>
                    <a:lumOff val="80000"/>
                  </a:schemeClr>
                </a:solidFill>
                <a:latin typeface="Arial" panose="020B0604020202020204" pitchFamily="34" charset="0"/>
                <a:cs typeface="Arial" panose="020B0604020202020204" pitchFamily="34" charset="0"/>
                <a:hlinkClick r:id="rId1"/>
              </a:rPr>
              <a:t>https://www.mageplaza.com/blog/ecommerce-project-management.html</a:t>
            </a:r>
            <a:endParaRPr lang="en-IN" altLang="en-US" sz="2800" i="0" dirty="0">
              <a:solidFill>
                <a:schemeClr val="accent2">
                  <a:lumMod val="20000"/>
                  <a:lumOff val="80000"/>
                </a:schemeClr>
              </a:solidFill>
              <a:latin typeface="Arial" panose="020B0604020202020204" pitchFamily="34" charset="0"/>
              <a:cs typeface="Arial" panose="020B0604020202020204" pitchFamily="34" charset="0"/>
            </a:endParaRPr>
          </a:p>
          <a:p>
            <a:r>
              <a:rPr lang="en-IN" sz="2800" dirty="0">
                <a:solidFill>
                  <a:schemeClr val="accent2">
                    <a:lumMod val="20000"/>
                    <a:lumOff val="80000"/>
                  </a:schemeClr>
                </a:solidFill>
                <a:hlinkClick r:id="rId2"/>
              </a:rPr>
              <a:t>https://www.projecttimes.com/articles/principles-of-ecommerce-project-management</a:t>
            </a:r>
            <a:r>
              <a:rPr lang="en-IN" sz="1200" dirty="0">
                <a:solidFill>
                  <a:schemeClr val="accent2">
                    <a:lumMod val="20000"/>
                    <a:lumOff val="80000"/>
                  </a:schemeClr>
                </a:solidFill>
                <a:hlinkClick r:id="rId2"/>
              </a:rPr>
              <a:t>/</a:t>
            </a:r>
            <a:endParaRPr lang="en-IN" sz="1200" dirty="0">
              <a:solidFill>
                <a:schemeClr val="accent2">
                  <a:lumMod val="20000"/>
                  <a:lumOff val="80000"/>
                </a:schemeClr>
              </a:solidFill>
              <a:latin typeface="Arial" panose="020B0604020202020204" pitchFamily="34" charset="0"/>
              <a:cs typeface="Arial" panose="020B0604020202020204" pitchFamily="34" charset="0"/>
            </a:endParaRPr>
          </a:p>
          <a:p>
            <a:endParaRPr lang="en-IN"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9000" b="-40000"/>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err="1">
                <a:latin typeface="Algerian" panose="04020705040A02060702" pitchFamily="82" charset="0"/>
              </a:rPr>
              <a:t>Usecase</a:t>
            </a:r>
            <a:r>
              <a:rPr lang="en-US" dirty="0">
                <a:latin typeface="Algerian" panose="04020705040A02060702" pitchFamily="82" charset="0"/>
              </a:rPr>
              <a:t> diagram</a:t>
            </a:r>
            <a:endParaRPr lang="en-US" dirty="0">
              <a:latin typeface="Algerian" panose="04020705040A02060702" pitchFamily="82" charset="0"/>
            </a:endParaRPr>
          </a:p>
        </p:txBody>
      </p:sp>
      <p:sp>
        <p:nvSpPr>
          <p:cNvPr id="9" name="TextBox 8"/>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1026" name="Picture 2" descr="Online shopping UML use case diagram example - top level use cas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25023"/>
            <a:ext cx="9144000" cy="4318477"/>
          </a:xfrm>
          <a:prstGeom prst="rect">
            <a:avLst/>
          </a:prstGeom>
          <a:solidFill>
            <a:srgbClr val="00FFFF"/>
          </a:solid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Class diagram</a:t>
            </a:r>
            <a:endParaRPr lang="en-US" dirty="0">
              <a:latin typeface="Algerian" panose="04020705040A02060702" pitchFamily="82" charset="0"/>
            </a:endParaRPr>
          </a:p>
        </p:txBody>
      </p:sp>
      <p:sp>
        <p:nvSpPr>
          <p:cNvPr id="9" name="TextBox 8"/>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76656"/>
            <a:ext cx="9144000" cy="4466844"/>
          </a:xfrm>
          <a:prstGeom prst="rect">
            <a:avLst/>
          </a:prstGeom>
          <a:solidFill>
            <a:srgbClr val="00FFFF"/>
          </a:soli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Implementation</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fontScale="70000" lnSpcReduction="20000"/>
          </a:bodyPr>
          <a:lstStyle/>
          <a:p>
            <a:pPr>
              <a:buFont typeface="Wingdings" panose="05000000000000000000" pitchFamily="2" charset="2"/>
              <a:buChar char="Ø"/>
            </a:pPr>
            <a:r>
              <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implementation consists of all the steps related to the launch, update, and maintenance of an online store. E-shopping allows businesses to sell products from anywhere at any time, and it connects businesses to new customers who were previously unreachable due to distance and hours of operation</a:t>
            </a: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a:t>
            </a:r>
            <a:endPar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It involves careful planning, investigation of the current system and its constraints on implementation, design of methods to achieve the changeover, and an </a:t>
            </a:r>
            <a:r>
              <a:rPr lang="en-US" sz="3200" i="0" dirty="0" err="1">
                <a:solidFill>
                  <a:schemeClr val="accent2">
                    <a:lumMod val="20000"/>
                    <a:lumOff val="80000"/>
                  </a:schemeClr>
                </a:solidFill>
                <a:latin typeface="Times New Roman" panose="02020603050405020304" pitchFamily="18" charset="0"/>
                <a:cs typeface="Times New Roman" panose="02020603050405020304" pitchFamily="18" charset="0"/>
              </a:rPr>
              <a:t>evalua</a:t>
            </a: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the notion of change over methods a part of planning. </a:t>
            </a:r>
            <a:endPar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Two major tasks of preparing the implementation are education and training of the users and testing of the system.</a:t>
            </a:r>
            <a:endParaRPr lang="en-IN" sz="3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endPar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Feasibility study</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a:bodyPr>
          <a:lstStyle/>
          <a:p>
            <a:pPr algn="l">
              <a:buFont typeface="Wingdings" panose="05000000000000000000" pitchFamily="2" charset="2"/>
              <a:buChar char="Ø"/>
            </a:pPr>
            <a:r>
              <a:rPr lang="en-US" sz="19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offers potential in the form of enhanced participation in the international value chain and public relations. • The feasibility can be improved by providing suitable ICT infrastructure and improving cross-country regulatory differences.</a:t>
            </a:r>
            <a:endParaRPr lang="en-US" sz="19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All plans feasible – given limitless resources and immeasurable time. All the conceivable ways to deliver a solution to the given problem are found by the feasibility study. </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This planned answer would please all the workers need and must be flexible plenty so that future studies can be simply done founded on the future imminent supplies.</a:t>
            </a: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Economic </a:t>
            </a:r>
            <a:r>
              <a:rPr lang="en-US" dirty="0" err="1">
                <a:latin typeface="Algerian" panose="04020705040A02060702" pitchFamily="82" charset="0"/>
              </a:rPr>
              <a:t>feasibilirty</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fontScale="92500" lnSpcReduction="20000"/>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is very important aspects to be considered while developing a project. </a:t>
            </a: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decided the technology for our project founded on smallest conceivable charge influence. </a:t>
            </a: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Entirely tools and system fee obligates to be done by developer. </a:t>
            </a: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Completely we have projected that the benefits the creator is going to receive from the planned    system will surely dazed the initial prices and the later on organizational cost for system. </a:t>
            </a: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15555</Words>
  <Application>WPS Presentation</Application>
  <PresentationFormat>On-screen Show (16:9)</PresentationFormat>
  <Paragraphs>237</Paragraphs>
  <Slides>49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Algerian</vt:lpstr>
      <vt:lpstr>Times New Roman</vt:lpstr>
      <vt:lpstr>Calibri</vt:lpstr>
      <vt:lpstr>Microsoft YaHei</vt:lpstr>
      <vt:lpstr>Arial Unicode MS</vt:lpstr>
      <vt:lpstr>Malgun Gothic</vt:lpstr>
      <vt:lpstr>굴림</vt:lpstr>
      <vt:lpstr>Office Theme</vt:lpstr>
      <vt:lpstr>PowerPoint 演示文稿</vt:lpstr>
      <vt:lpstr>INTRODUCTION</vt:lpstr>
      <vt:lpstr>Analysis</vt:lpstr>
      <vt:lpstr>Er diagram</vt:lpstr>
      <vt:lpstr>Usecase diagram</vt:lpstr>
      <vt:lpstr>Class diagram</vt:lpstr>
      <vt:lpstr>Implementation</vt:lpstr>
      <vt:lpstr>Feasibility study</vt:lpstr>
      <vt:lpstr>Economic feasibilirty</vt:lpstr>
      <vt:lpstr>Technical feasibility</vt:lpstr>
      <vt:lpstr>modules</vt:lpstr>
      <vt:lpstr>modules</vt:lpstr>
      <vt:lpstr>PowerPoint 演示文稿</vt:lpstr>
      <vt:lpstr>JAVA</vt:lpstr>
      <vt:lpstr>Springboot</vt:lpstr>
      <vt:lpstr>Difference between spring and springboot</vt:lpstr>
      <vt:lpstr>Features of springboot</vt:lpstr>
      <vt:lpstr>Rest api</vt:lpstr>
      <vt:lpstr>Rest api</vt:lpstr>
      <vt:lpstr>Jpa(java persistence api)</vt:lpstr>
      <vt:lpstr>hibernate</vt:lpstr>
      <vt:lpstr>postman</vt:lpstr>
      <vt:lpstr>Mysql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Future scope</vt:lpstr>
      <vt:lpstr>enhancement</vt:lpstr>
      <vt:lpstr>referance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GOWTHAMI G</cp:lastModifiedBy>
  <cp:revision>2</cp:revision>
  <dcterms:created xsi:type="dcterms:W3CDTF">2017-08-01T15:40:00Z</dcterms:created>
  <dcterms:modified xsi:type="dcterms:W3CDTF">2022-12-22T03:55:59Z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7794A2B269D74C559CE43B67194C0739</vt:lpwstr>
  </property>
  <property fmtid="{D5CDD505-2E9C-101B-9397-08002B2CF9AE}" pid="3" name="KSOProductBuildVer">
    <vt:lpwstr>1033-11.2.0.11440</vt:lpwstr>
  </property>
</Properties>
</file>