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1C0899-657B-4264-AE59-6915BA270922}" type="datetimeFigureOut">
              <a:rPr lang="en-US" smtClean="0"/>
              <a:t>8/1/2023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BA6C11-0104-4210-AE8F-2C5F30F380F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5: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F299D9-4A9A-4683-9181-37D09ED27B37}"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D6CD-AAC8-4295-9A52-77055E77CD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F299D9-4A9A-4683-9181-37D09ED27B37}"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D6CD-AAC8-4295-9A52-77055E77CD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F299D9-4A9A-4683-9181-37D09ED27B37}"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D6CD-AAC8-4295-9A52-77055E77CD5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p:cSld name="1_Blank">
    <p:bg>
      <p:bgPr>
        <a:solidFill>
          <a:schemeClr val="lt1"/>
        </a:solidFill>
        <a:effectLst/>
      </p:bgPr>
    </p:bg>
    <p:spTree>
      <p:nvGrpSpPr>
        <p:cNvPr id="1" name="Shape 22"/>
        <p:cNvGrpSpPr/>
        <p:nvPr/>
      </p:nvGrpSpPr>
      <p:grpSpPr>
        <a:xfrm>
          <a:off x="0" y="0"/>
          <a:ext cx="0" cy="0"/>
          <a:chOff x="0" y="0"/>
          <a:chExt cx="0" cy="0"/>
        </a:xfrm>
      </p:grpSpPr>
      <p:sp>
        <p:nvSpPr>
          <p:cNvPr id="23" name="Google Shape;23;p18"/>
          <p:cNvSpPr/>
          <p:nvPr/>
        </p:nvSpPr>
        <p:spPr>
          <a:xfrm>
            <a:off x="12700" y="4158890"/>
            <a:ext cx="8543290" cy="173228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18"/>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534669" y="146960"/>
            <a:ext cx="1961514" cy="5130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0" i="0">
                <a:solidFill>
                  <a:srgbClr val="666666"/>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360679" y="2304690"/>
            <a:ext cx="8422640" cy="158368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F299D9-4A9A-4683-9181-37D09ED27B37}"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D6CD-AAC8-4295-9A52-77055E77CD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F299D9-4A9A-4683-9181-37D09ED27B37}"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4D6CD-AAC8-4295-9A52-77055E77CD5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F299D9-4A9A-4683-9181-37D09ED27B37}"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4D6CD-AAC8-4295-9A52-77055E77CD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299D9-4A9A-4683-9181-37D09ED27B37}" type="datetimeFigureOut">
              <a:rPr lang="en-US" smtClean="0"/>
              <a:t>8/1/2023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C4D6CD-AAC8-4295-9A52-77055E77CD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F299D9-4A9A-4683-9181-37D09ED27B37}" type="datetimeFigureOut">
              <a:rPr lang="en-US" smtClean="0"/>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C4D6CD-AAC8-4295-9A52-77055E77CD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299D9-4A9A-4683-9181-37D09ED27B37}" type="datetimeFigureOut">
              <a:rPr lang="en-US" smtClean="0"/>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C4D6CD-AAC8-4295-9A52-77055E77CD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F299D9-4A9A-4683-9181-37D09ED27B37}"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4D6CD-AAC8-4295-9A52-77055E77CD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F299D9-4A9A-4683-9181-37D09ED27B37}"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4D6CD-AAC8-4295-9A52-77055E77CD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299D9-4A9A-4683-9181-37D09ED27B37}" type="datetimeFigureOut">
              <a:rPr lang="en-US" smtClean="0"/>
              <a:t>8/1/2023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4D6CD-AAC8-4295-9A52-77055E77CD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ython.org/downloads"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net-informations.com/python/intro/www.python.or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2900" y="1"/>
            <a:ext cx="84201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13109" y="0"/>
            <a:ext cx="8382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13109" y="5238750"/>
            <a:ext cx="921544"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342900" y="5291201"/>
            <a:ext cx="1121569"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342900" y="5286376"/>
            <a:ext cx="1597819"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13109" y="5238750"/>
            <a:ext cx="1271588"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3845623" y="231395"/>
            <a:ext cx="2064544" cy="1367041"/>
          </a:xfrm>
          <a:prstGeom prst="rect">
            <a:avLst/>
          </a:prstGeom>
        </p:spPr>
        <p:txBody>
          <a:bodyPr vert="horz" wrap="square" lIns="0" tIns="12700" rIns="0" bIns="0" rtlCol="0">
            <a:spAutoFit/>
          </a:bodyPr>
          <a:lstStyle/>
          <a:p>
            <a:pPr marL="12700">
              <a:lnSpc>
                <a:spcPct val="100000"/>
              </a:lnSpc>
              <a:spcBef>
                <a:spcPts val="100"/>
              </a:spcBef>
            </a:pPr>
            <a:r>
              <a:rPr dirty="0"/>
              <a:t>Python</a:t>
            </a:r>
            <a:r>
              <a:rPr spc="-70" dirty="0"/>
              <a:t> </a:t>
            </a:r>
            <a:r>
              <a:rPr spc="-25" dirty="0"/>
              <a:t>Versions</a:t>
            </a:r>
          </a:p>
        </p:txBody>
      </p:sp>
      <p:sp>
        <p:nvSpPr>
          <p:cNvPr id="9" name="object 9"/>
          <p:cNvSpPr/>
          <p:nvPr/>
        </p:nvSpPr>
        <p:spPr>
          <a:xfrm>
            <a:off x="1197864" y="1024127"/>
            <a:ext cx="7322058"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220056" y="1013078"/>
            <a:ext cx="7278053"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object 11"/>
          <p:cNvSpPr txBox="1"/>
          <p:nvPr/>
        </p:nvSpPr>
        <p:spPr>
          <a:xfrm>
            <a:off x="1414177" y="1037781"/>
            <a:ext cx="4448651" cy="7041671"/>
          </a:xfrm>
          <a:prstGeom prst="rect">
            <a:avLst/>
          </a:prstGeom>
        </p:spPr>
        <p:txBody>
          <a:bodyPr vert="horz" wrap="square" lIns="0" tIns="135890" rIns="0" bIns="0" rtlCol="0">
            <a:spAutoFit/>
          </a:bodyPr>
          <a:lstStyle/>
          <a:p>
            <a:pPr marL="12700">
              <a:lnSpc>
                <a:spcPct val="100000"/>
              </a:lnSpc>
              <a:spcBef>
                <a:spcPts val="1070"/>
              </a:spcBef>
            </a:pPr>
            <a:r>
              <a:rPr sz="2400" spc="-5" dirty="0">
                <a:latin typeface="Calibri"/>
                <a:cs typeface="Calibri"/>
              </a:rPr>
              <a:t>Release </a:t>
            </a:r>
            <a:r>
              <a:rPr sz="2400" spc="-15" dirty="0">
                <a:latin typeface="Calibri"/>
                <a:cs typeface="Calibri"/>
              </a:rPr>
              <a:t>dates </a:t>
            </a:r>
            <a:r>
              <a:rPr sz="2400" spc="-20" dirty="0">
                <a:latin typeface="Calibri"/>
                <a:cs typeface="Calibri"/>
              </a:rPr>
              <a:t>for </a:t>
            </a:r>
            <a:r>
              <a:rPr sz="2400" dirty="0">
                <a:latin typeface="Calibri"/>
                <a:cs typeface="Calibri"/>
              </a:rPr>
              <a:t>the major and minor</a:t>
            </a:r>
            <a:r>
              <a:rPr sz="2400" spc="-95" dirty="0">
                <a:latin typeface="Calibri"/>
                <a:cs typeface="Calibri"/>
              </a:rPr>
              <a:t> </a:t>
            </a:r>
            <a:r>
              <a:rPr sz="2400" spc="-10" dirty="0">
                <a:latin typeface="Calibri"/>
                <a:cs typeface="Calibri"/>
              </a:rPr>
              <a:t>versions:</a:t>
            </a:r>
            <a:endParaRPr sz="2400">
              <a:latin typeface="Calibri"/>
              <a:cs typeface="Calibri"/>
            </a:endParaRPr>
          </a:p>
          <a:p>
            <a:pPr marL="299085" indent="-287020">
              <a:lnSpc>
                <a:spcPct val="100000"/>
              </a:lnSpc>
              <a:spcBef>
                <a:spcPts val="885"/>
              </a:spcBef>
              <a:buFont typeface="Wingdings"/>
              <a:buChar char=""/>
              <a:tabLst>
                <a:tab pos="299720" algn="l"/>
              </a:tabLst>
            </a:pPr>
            <a:r>
              <a:rPr sz="2200" b="1" spc="-5" dirty="0">
                <a:solidFill>
                  <a:srgbClr val="CC9A1A"/>
                </a:solidFill>
                <a:latin typeface="Calibri"/>
                <a:cs typeface="Calibri"/>
              </a:rPr>
              <a:t>Python 1.0 </a:t>
            </a:r>
            <a:r>
              <a:rPr sz="2200" spc="-5" dirty="0">
                <a:latin typeface="Calibri"/>
                <a:cs typeface="Calibri"/>
              </a:rPr>
              <a:t>- January</a:t>
            </a:r>
            <a:r>
              <a:rPr sz="2200" spc="20" dirty="0">
                <a:latin typeface="Calibri"/>
                <a:cs typeface="Calibri"/>
              </a:rPr>
              <a:t> </a:t>
            </a:r>
            <a:r>
              <a:rPr sz="2200" b="1" spc="-5" dirty="0">
                <a:latin typeface="Calibri"/>
                <a:cs typeface="Calibri"/>
              </a:rPr>
              <a:t>1994</a:t>
            </a:r>
            <a:endParaRPr sz="2200">
              <a:latin typeface="Calibri"/>
              <a:cs typeface="Calibri"/>
            </a:endParaRPr>
          </a:p>
          <a:p>
            <a:pPr marL="1213485" lvl="1" indent="-287020">
              <a:lnSpc>
                <a:spcPct val="100000"/>
              </a:lnSpc>
              <a:spcBef>
                <a:spcPts val="850"/>
              </a:spcBef>
              <a:buClr>
                <a:srgbClr val="CC9A1A"/>
              </a:buClr>
              <a:buSzPct val="145000"/>
              <a:buFont typeface="Wingdings"/>
              <a:buChar char=""/>
              <a:tabLst>
                <a:tab pos="1214120" algn="l"/>
              </a:tabLst>
            </a:pPr>
            <a:r>
              <a:rPr sz="2000" dirty="0">
                <a:latin typeface="Calibri"/>
                <a:cs typeface="Calibri"/>
              </a:rPr>
              <a:t>Python 1.5 - </a:t>
            </a:r>
            <a:r>
              <a:rPr sz="2000" spc="-5" dirty="0">
                <a:latin typeface="Calibri"/>
                <a:cs typeface="Calibri"/>
              </a:rPr>
              <a:t>December </a:t>
            </a:r>
            <a:r>
              <a:rPr sz="2000" dirty="0">
                <a:latin typeface="Calibri"/>
                <a:cs typeface="Calibri"/>
              </a:rPr>
              <a:t>31,</a:t>
            </a:r>
            <a:r>
              <a:rPr sz="2000" spc="-75" dirty="0">
                <a:latin typeface="Calibri"/>
                <a:cs typeface="Calibri"/>
              </a:rPr>
              <a:t> </a:t>
            </a:r>
            <a:r>
              <a:rPr sz="2000" dirty="0">
                <a:latin typeface="Calibri"/>
                <a:cs typeface="Calibri"/>
              </a:rPr>
              <a:t>1997</a:t>
            </a:r>
            <a:endParaRPr sz="2000">
              <a:latin typeface="Calibri"/>
              <a:cs typeface="Calibri"/>
            </a:endParaRPr>
          </a:p>
          <a:p>
            <a:pPr marL="1213485" lvl="1" indent="-287020">
              <a:lnSpc>
                <a:spcPct val="100000"/>
              </a:lnSpc>
              <a:spcBef>
                <a:spcPts val="840"/>
              </a:spcBef>
              <a:buClr>
                <a:srgbClr val="CC9A1A"/>
              </a:buClr>
              <a:buSzPct val="145000"/>
              <a:buFont typeface="Wingdings"/>
              <a:buChar char=""/>
              <a:tabLst>
                <a:tab pos="1214120" algn="l"/>
              </a:tabLst>
            </a:pPr>
            <a:r>
              <a:rPr sz="2000" dirty="0">
                <a:latin typeface="Calibri"/>
                <a:cs typeface="Calibri"/>
              </a:rPr>
              <a:t>Python 1.6 - </a:t>
            </a:r>
            <a:r>
              <a:rPr sz="2000" spc="-10" dirty="0">
                <a:latin typeface="Calibri"/>
                <a:cs typeface="Calibri"/>
              </a:rPr>
              <a:t>September </a:t>
            </a:r>
            <a:r>
              <a:rPr sz="2000" dirty="0">
                <a:latin typeface="Calibri"/>
                <a:cs typeface="Calibri"/>
              </a:rPr>
              <a:t>5,</a:t>
            </a:r>
            <a:r>
              <a:rPr sz="2000" spc="-40" dirty="0">
                <a:latin typeface="Calibri"/>
                <a:cs typeface="Calibri"/>
              </a:rPr>
              <a:t> </a:t>
            </a:r>
            <a:r>
              <a:rPr sz="2000" dirty="0">
                <a:latin typeface="Calibri"/>
                <a:cs typeface="Calibri"/>
              </a:rPr>
              <a:t>2000</a:t>
            </a:r>
            <a:endParaRPr sz="2000">
              <a:latin typeface="Calibri"/>
              <a:cs typeface="Calibri"/>
            </a:endParaRPr>
          </a:p>
          <a:p>
            <a:pPr marL="299085" indent="-287020">
              <a:lnSpc>
                <a:spcPct val="100000"/>
              </a:lnSpc>
              <a:spcBef>
                <a:spcPts val="855"/>
              </a:spcBef>
              <a:buFont typeface="Wingdings"/>
              <a:buChar char=""/>
              <a:tabLst>
                <a:tab pos="299720" algn="l"/>
              </a:tabLst>
            </a:pPr>
            <a:r>
              <a:rPr sz="2200" b="1" spc="-5" dirty="0">
                <a:solidFill>
                  <a:srgbClr val="CC9A1A"/>
                </a:solidFill>
                <a:latin typeface="Calibri"/>
                <a:cs typeface="Calibri"/>
              </a:rPr>
              <a:t>Python 2.0 </a:t>
            </a:r>
            <a:r>
              <a:rPr sz="2200" spc="-5" dirty="0">
                <a:latin typeface="Calibri"/>
                <a:cs typeface="Calibri"/>
              </a:rPr>
              <a:t>- </a:t>
            </a:r>
            <a:r>
              <a:rPr sz="2200" spc="-10" dirty="0">
                <a:latin typeface="Calibri"/>
                <a:cs typeface="Calibri"/>
              </a:rPr>
              <a:t>October </a:t>
            </a:r>
            <a:r>
              <a:rPr sz="2200" spc="-5" dirty="0">
                <a:latin typeface="Calibri"/>
                <a:cs typeface="Calibri"/>
              </a:rPr>
              <a:t>16,</a:t>
            </a:r>
            <a:r>
              <a:rPr sz="2200" spc="70" dirty="0">
                <a:latin typeface="Calibri"/>
                <a:cs typeface="Calibri"/>
              </a:rPr>
              <a:t> </a:t>
            </a:r>
            <a:r>
              <a:rPr sz="2200" b="1" spc="-5" dirty="0">
                <a:latin typeface="Calibri"/>
                <a:cs typeface="Calibri"/>
              </a:rPr>
              <a:t>2000</a:t>
            </a:r>
            <a:endParaRPr sz="2200">
              <a:latin typeface="Calibri"/>
              <a:cs typeface="Calibri"/>
            </a:endParaRPr>
          </a:p>
          <a:p>
            <a:pPr marL="1213485" lvl="1" indent="-287020">
              <a:lnSpc>
                <a:spcPct val="100000"/>
              </a:lnSpc>
              <a:spcBef>
                <a:spcPts val="850"/>
              </a:spcBef>
              <a:buClr>
                <a:srgbClr val="CC9A1A"/>
              </a:buClr>
              <a:buSzPct val="145000"/>
              <a:buFont typeface="Wingdings"/>
              <a:buChar char=""/>
              <a:tabLst>
                <a:tab pos="1214120" algn="l"/>
              </a:tabLst>
            </a:pPr>
            <a:r>
              <a:rPr sz="2000" dirty="0">
                <a:latin typeface="Calibri"/>
                <a:cs typeface="Calibri"/>
              </a:rPr>
              <a:t>Python 2.1 - April 17,</a:t>
            </a:r>
            <a:r>
              <a:rPr sz="2000" spc="-75" dirty="0">
                <a:latin typeface="Calibri"/>
                <a:cs typeface="Calibri"/>
              </a:rPr>
              <a:t> </a:t>
            </a:r>
            <a:r>
              <a:rPr sz="2000" dirty="0">
                <a:latin typeface="Calibri"/>
                <a:cs typeface="Calibri"/>
              </a:rPr>
              <a:t>2001</a:t>
            </a:r>
            <a:endParaRPr sz="2000">
              <a:latin typeface="Calibri"/>
              <a:cs typeface="Calibri"/>
            </a:endParaRPr>
          </a:p>
          <a:p>
            <a:pPr marL="1213485" lvl="1" indent="-287020">
              <a:lnSpc>
                <a:spcPct val="100000"/>
              </a:lnSpc>
              <a:spcBef>
                <a:spcPts val="840"/>
              </a:spcBef>
              <a:buClr>
                <a:srgbClr val="CC9A1A"/>
              </a:buClr>
              <a:buSzPct val="145000"/>
              <a:buFont typeface="Wingdings"/>
              <a:buChar char=""/>
              <a:tabLst>
                <a:tab pos="1214120" algn="l"/>
              </a:tabLst>
            </a:pPr>
            <a:r>
              <a:rPr sz="2000" dirty="0">
                <a:latin typeface="Calibri"/>
                <a:cs typeface="Calibri"/>
              </a:rPr>
              <a:t>Python 2.2 - </a:t>
            </a:r>
            <a:r>
              <a:rPr sz="2000" spc="-5" dirty="0">
                <a:latin typeface="Calibri"/>
                <a:cs typeface="Calibri"/>
              </a:rPr>
              <a:t>December </a:t>
            </a:r>
            <a:r>
              <a:rPr sz="2000" dirty="0">
                <a:latin typeface="Calibri"/>
                <a:cs typeface="Calibri"/>
              </a:rPr>
              <a:t>21,</a:t>
            </a:r>
            <a:r>
              <a:rPr sz="2000" spc="-75" dirty="0">
                <a:latin typeface="Calibri"/>
                <a:cs typeface="Calibri"/>
              </a:rPr>
              <a:t> </a:t>
            </a:r>
            <a:r>
              <a:rPr sz="2000" dirty="0">
                <a:latin typeface="Calibri"/>
                <a:cs typeface="Calibri"/>
              </a:rPr>
              <a:t>2001</a:t>
            </a:r>
            <a:endParaRPr sz="2000">
              <a:latin typeface="Calibri"/>
              <a:cs typeface="Calibri"/>
            </a:endParaRPr>
          </a:p>
          <a:p>
            <a:pPr marL="1213485" lvl="1" indent="-287020">
              <a:lnSpc>
                <a:spcPct val="100000"/>
              </a:lnSpc>
              <a:spcBef>
                <a:spcPts val="840"/>
              </a:spcBef>
              <a:buClr>
                <a:srgbClr val="CC9A1A"/>
              </a:buClr>
              <a:buSzPct val="145000"/>
              <a:buFont typeface="Wingdings"/>
              <a:buChar char=""/>
              <a:tabLst>
                <a:tab pos="1214120" algn="l"/>
              </a:tabLst>
            </a:pPr>
            <a:r>
              <a:rPr sz="2000" dirty="0">
                <a:latin typeface="Calibri"/>
                <a:cs typeface="Calibri"/>
              </a:rPr>
              <a:t>Python 2.3 - July 29,</a:t>
            </a:r>
            <a:r>
              <a:rPr sz="2000" spc="-75" dirty="0">
                <a:latin typeface="Calibri"/>
                <a:cs typeface="Calibri"/>
              </a:rPr>
              <a:t> </a:t>
            </a:r>
            <a:r>
              <a:rPr sz="2000" dirty="0">
                <a:latin typeface="Calibri"/>
                <a:cs typeface="Calibri"/>
              </a:rPr>
              <a:t>2003</a:t>
            </a:r>
            <a:endParaRPr sz="2000">
              <a:latin typeface="Calibri"/>
              <a:cs typeface="Calibri"/>
            </a:endParaRPr>
          </a:p>
          <a:p>
            <a:pPr marL="1213485" lvl="1" indent="-287020">
              <a:lnSpc>
                <a:spcPct val="100000"/>
              </a:lnSpc>
              <a:spcBef>
                <a:spcPts val="845"/>
              </a:spcBef>
              <a:buClr>
                <a:srgbClr val="CC9A1A"/>
              </a:buClr>
              <a:buSzPct val="145000"/>
              <a:buFont typeface="Wingdings"/>
              <a:buChar char=""/>
              <a:tabLst>
                <a:tab pos="1214120" algn="l"/>
              </a:tabLst>
            </a:pPr>
            <a:r>
              <a:rPr sz="2000" dirty="0">
                <a:latin typeface="Calibri"/>
                <a:cs typeface="Calibri"/>
              </a:rPr>
              <a:t>Python 2.4 - </a:t>
            </a:r>
            <a:r>
              <a:rPr sz="2000" spc="-5" dirty="0">
                <a:latin typeface="Calibri"/>
                <a:cs typeface="Calibri"/>
              </a:rPr>
              <a:t>November </a:t>
            </a:r>
            <a:r>
              <a:rPr sz="2000" dirty="0">
                <a:latin typeface="Calibri"/>
                <a:cs typeface="Calibri"/>
              </a:rPr>
              <a:t>30,</a:t>
            </a:r>
            <a:r>
              <a:rPr sz="2000" spc="-70" dirty="0">
                <a:latin typeface="Calibri"/>
                <a:cs typeface="Calibri"/>
              </a:rPr>
              <a:t> </a:t>
            </a:r>
            <a:r>
              <a:rPr sz="2000" dirty="0">
                <a:latin typeface="Calibri"/>
                <a:cs typeface="Calibri"/>
              </a:rPr>
              <a:t>2004</a:t>
            </a:r>
            <a:endParaRPr sz="2000">
              <a:latin typeface="Calibri"/>
              <a:cs typeface="Calibri"/>
            </a:endParaRPr>
          </a:p>
          <a:p>
            <a:pPr marL="1213485" lvl="1" indent="-287020">
              <a:lnSpc>
                <a:spcPct val="100000"/>
              </a:lnSpc>
              <a:spcBef>
                <a:spcPts val="840"/>
              </a:spcBef>
              <a:buClr>
                <a:srgbClr val="CC9A1A"/>
              </a:buClr>
              <a:buSzPct val="145000"/>
              <a:buFont typeface="Wingdings"/>
              <a:buChar char=""/>
              <a:tabLst>
                <a:tab pos="1214120" algn="l"/>
              </a:tabLst>
            </a:pPr>
            <a:r>
              <a:rPr sz="2000" dirty="0">
                <a:latin typeface="Calibri"/>
                <a:cs typeface="Calibri"/>
              </a:rPr>
              <a:t>Python 2.5 - </a:t>
            </a:r>
            <a:r>
              <a:rPr sz="2000" spc="-10" dirty="0">
                <a:latin typeface="Calibri"/>
                <a:cs typeface="Calibri"/>
              </a:rPr>
              <a:t>September </a:t>
            </a:r>
            <a:r>
              <a:rPr sz="2000" dirty="0">
                <a:latin typeface="Calibri"/>
                <a:cs typeface="Calibri"/>
              </a:rPr>
              <a:t>19,</a:t>
            </a:r>
            <a:r>
              <a:rPr sz="2000" spc="-45" dirty="0">
                <a:latin typeface="Calibri"/>
                <a:cs typeface="Calibri"/>
              </a:rPr>
              <a:t> </a:t>
            </a:r>
            <a:r>
              <a:rPr sz="2000" dirty="0">
                <a:latin typeface="Calibri"/>
                <a:cs typeface="Calibri"/>
              </a:rPr>
              <a:t>2006</a:t>
            </a:r>
            <a:endParaRPr sz="2000">
              <a:latin typeface="Calibri"/>
              <a:cs typeface="Calibri"/>
            </a:endParaRPr>
          </a:p>
          <a:p>
            <a:pPr marL="1213485" lvl="1" indent="-287020">
              <a:lnSpc>
                <a:spcPct val="100000"/>
              </a:lnSpc>
              <a:spcBef>
                <a:spcPts val="840"/>
              </a:spcBef>
              <a:buClr>
                <a:srgbClr val="CC9A1A"/>
              </a:buClr>
              <a:buSzPct val="145000"/>
              <a:buFont typeface="Wingdings"/>
              <a:buChar char=""/>
              <a:tabLst>
                <a:tab pos="1214120" algn="l"/>
              </a:tabLst>
            </a:pPr>
            <a:r>
              <a:rPr sz="2000" dirty="0">
                <a:latin typeface="Calibri"/>
                <a:cs typeface="Calibri"/>
              </a:rPr>
              <a:t>Python 2.6 - </a:t>
            </a:r>
            <a:r>
              <a:rPr sz="2000" spc="-5" dirty="0">
                <a:latin typeface="Calibri"/>
                <a:cs typeface="Calibri"/>
              </a:rPr>
              <a:t>October </a:t>
            </a:r>
            <a:r>
              <a:rPr sz="2000" dirty="0">
                <a:latin typeface="Calibri"/>
                <a:cs typeface="Calibri"/>
              </a:rPr>
              <a:t>1,</a:t>
            </a:r>
            <a:r>
              <a:rPr sz="2000" spc="-65" dirty="0">
                <a:latin typeface="Calibri"/>
                <a:cs typeface="Calibri"/>
              </a:rPr>
              <a:t> </a:t>
            </a:r>
            <a:r>
              <a:rPr sz="2000" dirty="0">
                <a:latin typeface="Calibri"/>
                <a:cs typeface="Calibri"/>
              </a:rPr>
              <a:t>2008</a:t>
            </a:r>
            <a:endParaRPr sz="2000">
              <a:latin typeface="Calibri"/>
              <a:cs typeface="Calibri"/>
            </a:endParaRPr>
          </a:p>
          <a:p>
            <a:pPr marL="1213485" lvl="1" indent="-287020">
              <a:lnSpc>
                <a:spcPct val="100000"/>
              </a:lnSpc>
              <a:spcBef>
                <a:spcPts val="840"/>
              </a:spcBef>
              <a:buClr>
                <a:srgbClr val="CC9A1A"/>
              </a:buClr>
              <a:buSzPct val="145000"/>
              <a:buFont typeface="Wingdings"/>
              <a:buChar char=""/>
              <a:tabLst>
                <a:tab pos="1214120" algn="l"/>
              </a:tabLst>
            </a:pPr>
            <a:r>
              <a:rPr sz="2000" dirty="0">
                <a:latin typeface="Calibri"/>
                <a:cs typeface="Calibri"/>
              </a:rPr>
              <a:t>Python 2.7 - </a:t>
            </a:r>
            <a:r>
              <a:rPr sz="2000" spc="-5" dirty="0">
                <a:latin typeface="Calibri"/>
                <a:cs typeface="Calibri"/>
              </a:rPr>
              <a:t>July </a:t>
            </a:r>
            <a:r>
              <a:rPr sz="2000" dirty="0">
                <a:latin typeface="Calibri"/>
                <a:cs typeface="Calibri"/>
              </a:rPr>
              <a:t>3,</a:t>
            </a:r>
            <a:r>
              <a:rPr sz="2000" spc="-70" dirty="0">
                <a:latin typeface="Calibri"/>
                <a:cs typeface="Calibri"/>
              </a:rPr>
              <a:t> </a:t>
            </a:r>
            <a:r>
              <a:rPr sz="2000" dirty="0">
                <a:latin typeface="Calibri"/>
                <a:cs typeface="Calibri"/>
              </a:rPr>
              <a:t>2010</a:t>
            </a:r>
            <a:endParaRPr sz="20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2900" y="1"/>
            <a:ext cx="84201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13109" y="0"/>
            <a:ext cx="8382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13109" y="5238750"/>
            <a:ext cx="921544"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342900" y="5291201"/>
            <a:ext cx="1121569"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342900" y="5286376"/>
            <a:ext cx="1597819"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13109" y="5238750"/>
            <a:ext cx="1271588"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3845623" y="231395"/>
            <a:ext cx="2064544" cy="1367041"/>
          </a:xfrm>
          <a:prstGeom prst="rect">
            <a:avLst/>
          </a:prstGeom>
        </p:spPr>
        <p:txBody>
          <a:bodyPr vert="horz" wrap="square" lIns="0" tIns="12700" rIns="0" bIns="0" rtlCol="0">
            <a:spAutoFit/>
          </a:bodyPr>
          <a:lstStyle/>
          <a:p>
            <a:pPr marL="12700">
              <a:lnSpc>
                <a:spcPct val="100000"/>
              </a:lnSpc>
              <a:spcBef>
                <a:spcPts val="100"/>
              </a:spcBef>
            </a:pPr>
            <a:r>
              <a:rPr dirty="0"/>
              <a:t>Python</a:t>
            </a:r>
            <a:r>
              <a:rPr spc="-70" dirty="0"/>
              <a:t> </a:t>
            </a:r>
            <a:r>
              <a:rPr spc="-25" dirty="0"/>
              <a:t>Versions</a:t>
            </a:r>
          </a:p>
        </p:txBody>
      </p:sp>
      <p:sp>
        <p:nvSpPr>
          <p:cNvPr id="9" name="object 9"/>
          <p:cNvSpPr/>
          <p:nvPr/>
        </p:nvSpPr>
        <p:spPr>
          <a:xfrm>
            <a:off x="1197864" y="1024127"/>
            <a:ext cx="7322058"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220056" y="1013078"/>
            <a:ext cx="7278053"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object 11"/>
          <p:cNvSpPr txBox="1"/>
          <p:nvPr/>
        </p:nvSpPr>
        <p:spPr>
          <a:xfrm>
            <a:off x="1414177" y="1131949"/>
            <a:ext cx="4448651" cy="3636893"/>
          </a:xfrm>
          <a:prstGeom prst="rect">
            <a:avLst/>
          </a:prstGeom>
        </p:spPr>
        <p:txBody>
          <a:bodyPr vert="horz" wrap="square" lIns="0" tIns="172720" rIns="0" bIns="0" rtlCol="0">
            <a:spAutoFit/>
          </a:bodyPr>
          <a:lstStyle/>
          <a:p>
            <a:pPr marL="12700">
              <a:lnSpc>
                <a:spcPct val="100000"/>
              </a:lnSpc>
              <a:spcBef>
                <a:spcPts val="1360"/>
              </a:spcBef>
            </a:pPr>
            <a:r>
              <a:rPr sz="2400" spc="-5" dirty="0">
                <a:latin typeface="Calibri"/>
                <a:cs typeface="Calibri"/>
              </a:rPr>
              <a:t>Release </a:t>
            </a:r>
            <a:r>
              <a:rPr sz="2400" spc="-15" dirty="0">
                <a:latin typeface="Calibri"/>
                <a:cs typeface="Calibri"/>
              </a:rPr>
              <a:t>dates </a:t>
            </a:r>
            <a:r>
              <a:rPr sz="2400" spc="-20" dirty="0">
                <a:latin typeface="Calibri"/>
                <a:cs typeface="Calibri"/>
              </a:rPr>
              <a:t>for </a:t>
            </a:r>
            <a:r>
              <a:rPr sz="2400" dirty="0">
                <a:latin typeface="Calibri"/>
                <a:cs typeface="Calibri"/>
              </a:rPr>
              <a:t>the major and minor</a:t>
            </a:r>
            <a:r>
              <a:rPr sz="2400" spc="-95" dirty="0">
                <a:latin typeface="Calibri"/>
                <a:cs typeface="Calibri"/>
              </a:rPr>
              <a:t> </a:t>
            </a:r>
            <a:r>
              <a:rPr sz="2400" spc="-10" dirty="0">
                <a:latin typeface="Calibri"/>
                <a:cs typeface="Calibri"/>
              </a:rPr>
              <a:t>versions:</a:t>
            </a:r>
            <a:endParaRPr sz="2400" dirty="0">
              <a:latin typeface="Calibri"/>
              <a:cs typeface="Calibri"/>
            </a:endParaRPr>
          </a:p>
          <a:p>
            <a:pPr marL="299085" indent="-287020">
              <a:lnSpc>
                <a:spcPct val="100000"/>
              </a:lnSpc>
              <a:spcBef>
                <a:spcPts val="1145"/>
              </a:spcBef>
              <a:buFont typeface="Wingdings"/>
              <a:buChar char=""/>
              <a:tabLst>
                <a:tab pos="299720" algn="l"/>
              </a:tabLst>
            </a:pPr>
            <a:r>
              <a:rPr sz="2200" b="1" spc="-5" dirty="0">
                <a:solidFill>
                  <a:srgbClr val="CC9A1A"/>
                </a:solidFill>
                <a:latin typeface="Calibri"/>
                <a:cs typeface="Calibri"/>
              </a:rPr>
              <a:t>Python 3.0 </a:t>
            </a:r>
            <a:r>
              <a:rPr sz="2200" spc="-5" dirty="0">
                <a:latin typeface="Calibri"/>
                <a:cs typeface="Calibri"/>
              </a:rPr>
              <a:t>- </a:t>
            </a:r>
            <a:r>
              <a:rPr sz="2200" spc="-10" dirty="0">
                <a:latin typeface="Calibri"/>
                <a:cs typeface="Calibri"/>
              </a:rPr>
              <a:t>December </a:t>
            </a:r>
            <a:r>
              <a:rPr sz="2200" spc="-5" dirty="0">
                <a:latin typeface="Calibri"/>
                <a:cs typeface="Calibri"/>
              </a:rPr>
              <a:t>3,</a:t>
            </a:r>
            <a:r>
              <a:rPr sz="2200" spc="75" dirty="0">
                <a:latin typeface="Calibri"/>
                <a:cs typeface="Calibri"/>
              </a:rPr>
              <a:t> </a:t>
            </a:r>
            <a:r>
              <a:rPr sz="2200" b="1" spc="-5" dirty="0">
                <a:latin typeface="Calibri"/>
                <a:cs typeface="Calibri"/>
              </a:rPr>
              <a:t>2008</a:t>
            </a:r>
            <a:endParaRPr sz="2200" dirty="0">
              <a:latin typeface="Calibri"/>
              <a:cs typeface="Calibri"/>
            </a:endParaRPr>
          </a:p>
          <a:p>
            <a:pPr marL="756285" lvl="1" indent="-287020">
              <a:lnSpc>
                <a:spcPct val="100000"/>
              </a:lnSpc>
              <a:spcBef>
                <a:spcPts val="1090"/>
              </a:spcBef>
              <a:buClr>
                <a:srgbClr val="CC9A1A"/>
              </a:buClr>
              <a:buSzPct val="145000"/>
              <a:buFont typeface="Wingdings"/>
              <a:buChar char=""/>
              <a:tabLst>
                <a:tab pos="756920" algn="l"/>
              </a:tabLst>
            </a:pPr>
            <a:r>
              <a:rPr sz="2000" dirty="0">
                <a:latin typeface="Calibri"/>
                <a:cs typeface="Calibri"/>
              </a:rPr>
              <a:t>Python 3.1 - June 27,</a:t>
            </a:r>
            <a:r>
              <a:rPr sz="2000" spc="-80" dirty="0">
                <a:latin typeface="Calibri"/>
                <a:cs typeface="Calibri"/>
              </a:rPr>
              <a:t> </a:t>
            </a:r>
            <a:r>
              <a:rPr sz="2000" dirty="0">
                <a:latin typeface="Calibri"/>
                <a:cs typeface="Calibri"/>
              </a:rPr>
              <a:t>2009</a:t>
            </a:r>
          </a:p>
          <a:p>
            <a:pPr marL="756285" lvl="1" indent="-287020">
              <a:lnSpc>
                <a:spcPct val="100000"/>
              </a:lnSpc>
              <a:spcBef>
                <a:spcPts val="1080"/>
              </a:spcBef>
              <a:buClr>
                <a:srgbClr val="CC9A1A"/>
              </a:buClr>
              <a:buSzPct val="145000"/>
              <a:buFont typeface="Wingdings"/>
              <a:buChar char=""/>
              <a:tabLst>
                <a:tab pos="756920" algn="l"/>
              </a:tabLst>
            </a:pPr>
            <a:r>
              <a:rPr sz="2000" dirty="0">
                <a:latin typeface="Calibri"/>
                <a:cs typeface="Calibri"/>
              </a:rPr>
              <a:t>Python 3.2 - </a:t>
            </a:r>
            <a:r>
              <a:rPr sz="2000" spc="-5" dirty="0">
                <a:latin typeface="Calibri"/>
                <a:cs typeface="Calibri"/>
              </a:rPr>
              <a:t>February </a:t>
            </a:r>
            <a:r>
              <a:rPr sz="2000" dirty="0">
                <a:latin typeface="Calibri"/>
                <a:cs typeface="Calibri"/>
              </a:rPr>
              <a:t>20,</a:t>
            </a:r>
            <a:r>
              <a:rPr sz="2000" spc="-75" dirty="0">
                <a:latin typeface="Calibri"/>
                <a:cs typeface="Calibri"/>
              </a:rPr>
              <a:t> </a:t>
            </a:r>
            <a:r>
              <a:rPr sz="2000" dirty="0">
                <a:latin typeface="Calibri"/>
                <a:cs typeface="Calibri"/>
              </a:rPr>
              <a:t>2011</a:t>
            </a:r>
          </a:p>
          <a:p>
            <a:pPr marL="756285" lvl="1" indent="-287020">
              <a:lnSpc>
                <a:spcPct val="100000"/>
              </a:lnSpc>
              <a:spcBef>
                <a:spcPts val="1080"/>
              </a:spcBef>
              <a:buClr>
                <a:srgbClr val="CC9A1A"/>
              </a:buClr>
              <a:buSzPct val="145000"/>
              <a:buFont typeface="Wingdings"/>
              <a:buChar char=""/>
              <a:tabLst>
                <a:tab pos="756920" algn="l"/>
              </a:tabLst>
            </a:pPr>
            <a:r>
              <a:rPr sz="2000" dirty="0">
                <a:latin typeface="Calibri"/>
                <a:cs typeface="Calibri"/>
              </a:rPr>
              <a:t>Python 3.3 - </a:t>
            </a:r>
            <a:r>
              <a:rPr sz="2000" spc="-10" dirty="0">
                <a:latin typeface="Calibri"/>
                <a:cs typeface="Calibri"/>
              </a:rPr>
              <a:t>September </a:t>
            </a:r>
            <a:r>
              <a:rPr sz="2000" dirty="0">
                <a:latin typeface="Calibri"/>
                <a:cs typeface="Calibri"/>
              </a:rPr>
              <a:t>29,</a:t>
            </a:r>
            <a:r>
              <a:rPr sz="2000" spc="-45" dirty="0">
                <a:latin typeface="Calibri"/>
                <a:cs typeface="Calibri"/>
              </a:rPr>
              <a:t> </a:t>
            </a:r>
            <a:r>
              <a:rPr sz="2000" dirty="0">
                <a:latin typeface="Calibri"/>
                <a:cs typeface="Calibri"/>
              </a:rPr>
              <a:t>2012</a:t>
            </a:r>
          </a:p>
          <a:p>
            <a:pPr marL="756285" lvl="1" indent="-287020">
              <a:lnSpc>
                <a:spcPct val="100000"/>
              </a:lnSpc>
              <a:spcBef>
                <a:spcPts val="1085"/>
              </a:spcBef>
              <a:buClr>
                <a:srgbClr val="CC9A1A"/>
              </a:buClr>
              <a:buSzPct val="145000"/>
              <a:buFont typeface="Wingdings"/>
              <a:buChar char=""/>
              <a:tabLst>
                <a:tab pos="756920" algn="l"/>
              </a:tabLst>
            </a:pPr>
            <a:r>
              <a:rPr sz="2000" dirty="0">
                <a:latin typeface="Calibri"/>
                <a:cs typeface="Calibri"/>
              </a:rPr>
              <a:t>Python 3.4 - </a:t>
            </a:r>
            <a:r>
              <a:rPr sz="2000" spc="-5" dirty="0">
                <a:latin typeface="Calibri"/>
                <a:cs typeface="Calibri"/>
              </a:rPr>
              <a:t>March </a:t>
            </a:r>
            <a:r>
              <a:rPr sz="2000" dirty="0">
                <a:latin typeface="Calibri"/>
                <a:cs typeface="Calibri"/>
              </a:rPr>
              <a:t>16,</a:t>
            </a:r>
            <a:r>
              <a:rPr sz="2000" spc="-60" dirty="0">
                <a:latin typeface="Calibri"/>
                <a:cs typeface="Calibri"/>
              </a:rPr>
              <a:t> </a:t>
            </a:r>
            <a:r>
              <a:rPr sz="2000" dirty="0">
                <a:latin typeface="Calibri"/>
                <a:cs typeface="Calibri"/>
              </a:rPr>
              <a:t>2014</a:t>
            </a:r>
          </a:p>
          <a:p>
            <a:pPr marL="756285" lvl="1" indent="-287020">
              <a:lnSpc>
                <a:spcPct val="100000"/>
              </a:lnSpc>
              <a:spcBef>
                <a:spcPts val="1080"/>
              </a:spcBef>
              <a:buClr>
                <a:srgbClr val="CC9A1A"/>
              </a:buClr>
              <a:buSzPct val="145000"/>
              <a:buFont typeface="Wingdings"/>
              <a:buChar char=""/>
              <a:tabLst>
                <a:tab pos="756920" algn="l"/>
              </a:tabLst>
            </a:pPr>
            <a:r>
              <a:rPr sz="2000" dirty="0">
                <a:latin typeface="Calibri"/>
                <a:cs typeface="Calibri"/>
              </a:rPr>
              <a:t>Python 3.5 - </a:t>
            </a:r>
            <a:r>
              <a:rPr sz="2000" spc="-10" dirty="0">
                <a:latin typeface="Calibri"/>
                <a:cs typeface="Calibri"/>
              </a:rPr>
              <a:t>September </a:t>
            </a:r>
            <a:r>
              <a:rPr sz="2000" dirty="0">
                <a:latin typeface="Calibri"/>
                <a:cs typeface="Calibri"/>
              </a:rPr>
              <a:t>13,</a:t>
            </a:r>
            <a:r>
              <a:rPr sz="2000" spc="-30" dirty="0">
                <a:latin typeface="Calibri"/>
                <a:cs typeface="Calibri"/>
              </a:rPr>
              <a:t> </a:t>
            </a:r>
            <a:r>
              <a:rPr sz="2000" dirty="0">
                <a:latin typeface="Calibri"/>
                <a:cs typeface="Calibri"/>
              </a:rPr>
              <a:t>2015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197864" y="1024127"/>
            <a:ext cx="7322058" cy="594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20056" y="1013078"/>
            <a:ext cx="7278053"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6" name="object 6"/>
          <p:cNvSpPr txBox="1">
            <a:spLocks noGrp="1"/>
          </p:cNvSpPr>
          <p:nvPr>
            <p:ph type="title"/>
          </p:nvPr>
        </p:nvSpPr>
        <p:spPr>
          <a:xfrm>
            <a:off x="2114550" y="231395"/>
            <a:ext cx="5600700" cy="689932"/>
          </a:xfrm>
          <a:prstGeom prst="rect">
            <a:avLst/>
          </a:prstGeom>
        </p:spPr>
        <p:txBody>
          <a:bodyPr vert="horz" wrap="square" lIns="0" tIns="12700" rIns="0" bIns="0" rtlCol="0">
            <a:spAutoFit/>
          </a:bodyPr>
          <a:lstStyle/>
          <a:p>
            <a:pPr marL="12700" algn="ctr">
              <a:spcBef>
                <a:spcPts val="100"/>
              </a:spcBef>
            </a:pPr>
            <a:r>
              <a:rPr lang="en-US" spc="-5" dirty="0">
                <a:latin typeface="Garamond"/>
                <a:cs typeface="Garamond"/>
              </a:rPr>
              <a:t>Installation of Python</a:t>
            </a:r>
            <a:endParaRPr spc="-5" dirty="0">
              <a:latin typeface="Garamond"/>
              <a:cs typeface="Garamond"/>
            </a:endParaRPr>
          </a:p>
        </p:txBody>
      </p:sp>
      <p:sp>
        <p:nvSpPr>
          <p:cNvPr id="8" name="object 3"/>
          <p:cNvSpPr txBox="1"/>
          <p:nvPr/>
        </p:nvSpPr>
        <p:spPr>
          <a:xfrm>
            <a:off x="1943100" y="1447800"/>
            <a:ext cx="6053613" cy="2487348"/>
          </a:xfrm>
          <a:prstGeom prst="rect">
            <a:avLst/>
          </a:prstGeom>
        </p:spPr>
        <p:txBody>
          <a:bodyPr vert="horz" wrap="square" lIns="0" tIns="68580" rIns="0" bIns="0" rtlCol="0">
            <a:spAutoFit/>
          </a:bodyPr>
          <a:lstStyle/>
          <a:p>
            <a:pPr marL="355600" marR="20320" indent="-342900" algn="just">
              <a:lnSpc>
                <a:spcPts val="3450"/>
              </a:lnSpc>
              <a:spcBef>
                <a:spcPts val="540"/>
              </a:spcBef>
              <a:buFont typeface="Arial"/>
              <a:buChar char="•"/>
              <a:tabLst>
                <a:tab pos="355600" algn="l"/>
              </a:tabLst>
            </a:pPr>
            <a:r>
              <a:rPr sz="2400" spc="-5" dirty="0">
                <a:latin typeface="Calibri"/>
                <a:cs typeface="Calibri"/>
              </a:rPr>
              <a:t>To learn this language first ,you have to  download the software</a:t>
            </a:r>
            <a:r>
              <a:rPr lang="en-US" sz="2400" spc="-5" dirty="0">
                <a:latin typeface="Calibri"/>
                <a:cs typeface="Calibri"/>
              </a:rPr>
              <a:t>.</a:t>
            </a:r>
            <a:endParaRPr sz="2400" spc="-5" dirty="0">
              <a:latin typeface="Calibri"/>
              <a:cs typeface="Calibri"/>
            </a:endParaRPr>
          </a:p>
          <a:p>
            <a:pPr marL="355600" indent="-342900" algn="just">
              <a:lnSpc>
                <a:spcPct val="100000"/>
              </a:lnSpc>
              <a:spcBef>
                <a:spcPts val="360"/>
              </a:spcBef>
              <a:buFont typeface="Arial"/>
              <a:buChar char="•"/>
              <a:tabLst>
                <a:tab pos="355600" algn="l"/>
              </a:tabLst>
            </a:pPr>
            <a:r>
              <a:rPr sz="2400" spc="-5" dirty="0">
                <a:latin typeface="Calibri"/>
                <a:cs typeface="Calibri"/>
              </a:rPr>
              <a:t>Presently the version in use is Python 3.x</a:t>
            </a:r>
          </a:p>
          <a:p>
            <a:pPr marL="355600" marR="5080" indent="80010" algn="just">
              <a:lnSpc>
                <a:spcPct val="90000"/>
              </a:lnSpc>
              <a:spcBef>
                <a:spcPts val="795"/>
              </a:spcBef>
            </a:pPr>
            <a:r>
              <a:rPr sz="2400" spc="-5" dirty="0">
                <a:latin typeface="Calibri"/>
                <a:cs typeface="Calibri"/>
              </a:rPr>
              <a:t>To download the Python</a:t>
            </a:r>
            <a:r>
              <a:rPr lang="en-US" sz="2400" spc="-5" dirty="0">
                <a:latin typeface="Calibri"/>
                <a:cs typeface="Calibri"/>
              </a:rPr>
              <a:t> </a:t>
            </a:r>
            <a:r>
              <a:rPr sz="2400" spc="-5" dirty="0">
                <a:latin typeface="Calibri"/>
                <a:cs typeface="Calibri"/>
              </a:rPr>
              <a:t>go to the  site </a:t>
            </a:r>
            <a:r>
              <a:rPr sz="2400" spc="-5" dirty="0">
                <a:latin typeface="Calibri"/>
                <a:cs typeface="Calibri"/>
                <a:hlinkClick r:id="rId3"/>
              </a:rPr>
              <a:t>http://www.python.org/downloads</a:t>
            </a:r>
            <a:r>
              <a:rPr sz="2400" spc="-5" dirty="0">
                <a:latin typeface="Calibri"/>
                <a:cs typeface="Calibri"/>
              </a:rPr>
              <a:t> and  click on the suitable icon.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2900" y="1"/>
            <a:ext cx="84201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13109" y="0"/>
            <a:ext cx="8382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13109" y="5238750"/>
            <a:ext cx="921544"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342900" y="5291201"/>
            <a:ext cx="1121569"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342900" y="5286376"/>
            <a:ext cx="1597819"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13109" y="5238750"/>
            <a:ext cx="1271588"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9" name="object 9"/>
          <p:cNvSpPr/>
          <p:nvPr/>
        </p:nvSpPr>
        <p:spPr>
          <a:xfrm>
            <a:off x="1197864" y="1024127"/>
            <a:ext cx="7322058"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220056" y="1013078"/>
            <a:ext cx="7278053"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23" name="object 3"/>
          <p:cNvSpPr txBox="1"/>
          <p:nvPr/>
        </p:nvSpPr>
        <p:spPr>
          <a:xfrm>
            <a:off x="1543050" y="1143000"/>
            <a:ext cx="4872990" cy="997709"/>
          </a:xfrm>
          <a:prstGeom prst="rect">
            <a:avLst/>
          </a:prstGeom>
        </p:spPr>
        <p:txBody>
          <a:bodyPr vert="horz" wrap="square" lIns="0" tIns="12700" rIns="0" bIns="0" rtlCol="0">
            <a:spAutoFit/>
          </a:bodyPr>
          <a:lstStyle/>
          <a:p>
            <a:pPr marL="355600" indent="-342900">
              <a:lnSpc>
                <a:spcPct val="100000"/>
              </a:lnSpc>
              <a:spcBef>
                <a:spcPts val="100"/>
              </a:spcBef>
              <a:tabLst>
                <a:tab pos="354965" algn="l"/>
                <a:tab pos="355600" algn="l"/>
              </a:tabLst>
            </a:pPr>
            <a:r>
              <a:rPr sz="3200" spc="-5" dirty="0">
                <a:latin typeface="Times New Roman"/>
                <a:cs typeface="Times New Roman"/>
              </a:rPr>
              <a:t>The website </a:t>
            </a:r>
            <a:r>
              <a:rPr sz="3200" dirty="0">
                <a:latin typeface="Times New Roman"/>
                <a:cs typeface="Times New Roman"/>
              </a:rPr>
              <a:t>appears as shown</a:t>
            </a:r>
            <a:r>
              <a:rPr sz="3200" spc="10" dirty="0">
                <a:latin typeface="Times New Roman"/>
                <a:cs typeface="Times New Roman"/>
              </a:rPr>
              <a:t> </a:t>
            </a:r>
            <a:r>
              <a:rPr sz="3200" spc="-5" dirty="0">
                <a:latin typeface="Times New Roman"/>
                <a:cs typeface="Times New Roman"/>
              </a:rPr>
              <a:t>below.</a:t>
            </a:r>
            <a:endParaRPr sz="3200" dirty="0">
              <a:latin typeface="Times New Roman"/>
              <a:cs typeface="Times New Roman"/>
            </a:endParaRPr>
          </a:p>
        </p:txBody>
      </p:sp>
      <p:sp>
        <p:nvSpPr>
          <p:cNvPr id="24" name="object 4"/>
          <p:cNvSpPr/>
          <p:nvPr/>
        </p:nvSpPr>
        <p:spPr>
          <a:xfrm>
            <a:off x="2000250" y="1676400"/>
            <a:ext cx="5829300" cy="47244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2900" y="1"/>
            <a:ext cx="84201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13109" y="0"/>
            <a:ext cx="8382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13109" y="5238750"/>
            <a:ext cx="921544"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342900" y="5291201"/>
            <a:ext cx="1121569"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342900" y="5286376"/>
            <a:ext cx="1597819"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13109" y="5238750"/>
            <a:ext cx="1271588"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9" name="object 9"/>
          <p:cNvSpPr/>
          <p:nvPr/>
        </p:nvSpPr>
        <p:spPr>
          <a:xfrm>
            <a:off x="1197864" y="1024127"/>
            <a:ext cx="7322058"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220056" y="1013078"/>
            <a:ext cx="7278053"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33" name="object 3"/>
          <p:cNvSpPr txBox="1"/>
          <p:nvPr/>
        </p:nvSpPr>
        <p:spPr>
          <a:xfrm>
            <a:off x="1371600" y="1219200"/>
            <a:ext cx="7086600" cy="1592744"/>
          </a:xfrm>
          <a:prstGeom prst="rect">
            <a:avLst/>
          </a:prstGeom>
        </p:spPr>
        <p:txBody>
          <a:bodyPr vert="horz" wrap="square" lIns="0" tIns="12700" rIns="0" bIns="0" rtlCol="0">
            <a:spAutoFit/>
          </a:bodyPr>
          <a:lstStyle/>
          <a:p>
            <a:pPr marL="355600" marR="10795" indent="-342900">
              <a:lnSpc>
                <a:spcPct val="100000"/>
              </a:lnSpc>
              <a:spcBef>
                <a:spcPts val="100"/>
              </a:spcBef>
              <a:buFont typeface="Arial"/>
              <a:buChar char="•"/>
              <a:tabLst>
                <a:tab pos="354965" algn="l"/>
                <a:tab pos="355600" algn="l"/>
                <a:tab pos="1238250" algn="l"/>
                <a:tab pos="2554605" algn="l"/>
                <a:tab pos="3482975" algn="l"/>
                <a:tab pos="4705350" algn="l"/>
                <a:tab pos="5228590" algn="l"/>
                <a:tab pos="5706110" algn="l"/>
                <a:tab pos="6409690" algn="l"/>
                <a:tab pos="7726680" algn="l"/>
              </a:tabLst>
            </a:pPr>
            <a:r>
              <a:rPr sz="2400" spc="-5" dirty="0">
                <a:latin typeface="Calibri"/>
                <a:cs typeface="Calibri"/>
              </a:rPr>
              <a:t>This	Python	shell	allows	us	to	use	Python	in  interactive mode.</a:t>
            </a:r>
          </a:p>
          <a:p>
            <a:pPr marL="355600" indent="-342900">
              <a:lnSpc>
                <a:spcPct val="100000"/>
              </a:lnSpc>
              <a:spcBef>
                <a:spcPts val="790"/>
              </a:spcBef>
              <a:buFont typeface="Arial"/>
              <a:buChar char="•"/>
              <a:tabLst>
                <a:tab pos="354965" algn="l"/>
                <a:tab pos="355600" algn="l"/>
                <a:tab pos="1139825" algn="l"/>
                <a:tab pos="4027170" algn="l"/>
                <a:tab pos="5781040" algn="l"/>
              </a:tabLst>
            </a:pPr>
            <a:r>
              <a:rPr sz="2400" spc="-5" dirty="0">
                <a:latin typeface="Calibri"/>
                <a:cs typeface="Calibri"/>
              </a:rPr>
              <a:t>The	shell  waits for a</a:t>
            </a:r>
            <a:r>
              <a:rPr lang="en-US" sz="2400" spc="-5" dirty="0">
                <a:latin typeface="Calibri"/>
                <a:cs typeface="Calibri"/>
              </a:rPr>
              <a:t> </a:t>
            </a:r>
            <a:r>
              <a:rPr sz="2400" spc="-5" dirty="0">
                <a:latin typeface="Calibri"/>
                <a:cs typeface="Calibri"/>
              </a:rPr>
              <a:t>command</a:t>
            </a:r>
            <a:r>
              <a:rPr lang="en-US" sz="2400" spc="-5" dirty="0">
                <a:latin typeface="Calibri"/>
                <a:cs typeface="Calibri"/>
              </a:rPr>
              <a:t> </a:t>
            </a:r>
            <a:r>
              <a:rPr sz="2400" spc="-5" dirty="0">
                <a:latin typeface="Calibri"/>
                <a:cs typeface="Calibri"/>
              </a:rPr>
              <a:t>from the user</a:t>
            </a:r>
            <a:r>
              <a:rPr lang="en-US" sz="2400" spc="-5" dirty="0">
                <a:latin typeface="Calibri"/>
                <a:cs typeface="Calibri"/>
              </a:rPr>
              <a:t> </a:t>
            </a:r>
            <a:r>
              <a:rPr sz="2400" spc="-5" dirty="0">
                <a:latin typeface="Calibri"/>
                <a:cs typeface="Calibri"/>
              </a:rPr>
              <a:t>,executes</a:t>
            </a:r>
            <a:r>
              <a:rPr lang="en-US" sz="2400" spc="-5" dirty="0">
                <a:latin typeface="Calibri"/>
                <a:cs typeface="Calibri"/>
              </a:rPr>
              <a:t> </a:t>
            </a:r>
            <a:r>
              <a:rPr sz="2400" spc="-5" dirty="0">
                <a:latin typeface="Calibri"/>
                <a:cs typeface="Calibri"/>
              </a:rPr>
              <a:t> it and returns the result.</a:t>
            </a:r>
          </a:p>
        </p:txBody>
      </p:sp>
      <p:sp>
        <p:nvSpPr>
          <p:cNvPr id="34" name="object 4"/>
          <p:cNvSpPr/>
          <p:nvPr/>
        </p:nvSpPr>
        <p:spPr>
          <a:xfrm>
            <a:off x="2114550" y="3048001"/>
            <a:ext cx="5541193" cy="311554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p:cNvSpPr>
          <p:nvPr/>
        </p:nvSpPr>
        <p:spPr>
          <a:xfrm>
            <a:off x="3086100" y="228600"/>
            <a:ext cx="1028700" cy="69596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4400" b="0" i="0" u="none" strike="noStrike" kern="0" cap="none" spc="-500" normalizeH="0" baseline="0" noProof="0">
                <a:ln>
                  <a:noFill/>
                </a:ln>
                <a:solidFill>
                  <a:sysClr val="windowText" lastClr="000000"/>
                </a:solidFill>
                <a:effectLst/>
                <a:uLnTx/>
                <a:uFillTx/>
                <a:latin typeface="+mj-lt"/>
                <a:ea typeface="+mj-ea"/>
                <a:cs typeface="+mj-cs"/>
              </a:rPr>
              <a:t>IDLE</a:t>
            </a:r>
            <a:endParaRPr kumimoji="0" lang="en-US" sz="4400" b="0" i="0" u="none" strike="noStrike" kern="0" cap="none" spc="0" normalizeH="0" baseline="0" noProof="0" dirty="0">
              <a:ln>
                <a:noFill/>
              </a:ln>
              <a:solidFill>
                <a:sysClr val="windowText" lastClr="000000"/>
              </a:solidFill>
              <a:effectLst/>
              <a:uLnTx/>
              <a:uFillTx/>
              <a:latin typeface="+mj-lt"/>
              <a:ea typeface="+mj-ea"/>
              <a:cs typeface="+mj-cs"/>
            </a:endParaRPr>
          </a:p>
        </p:txBody>
      </p:sp>
      <p:sp>
        <p:nvSpPr>
          <p:cNvPr id="7" name="object 3"/>
          <p:cNvSpPr txBox="1"/>
          <p:nvPr/>
        </p:nvSpPr>
        <p:spPr>
          <a:xfrm>
            <a:off x="1600200" y="1371600"/>
            <a:ext cx="6858000" cy="2803332"/>
          </a:xfrm>
          <a:prstGeom prst="rect">
            <a:avLst/>
          </a:prstGeom>
        </p:spPr>
        <p:txBody>
          <a:bodyPr vert="horz" wrap="square" lIns="0" tIns="12700" rIns="0" bIns="0" rtlCol="0">
            <a:spAutoFit/>
          </a:bodyPr>
          <a:lstStyle/>
          <a:p>
            <a:pPr marL="355600" marR="344170" indent="-342900">
              <a:lnSpc>
                <a:spcPct val="100000"/>
              </a:lnSpc>
              <a:spcBef>
                <a:spcPts val="100"/>
              </a:spcBef>
              <a:buFont typeface="Arial"/>
              <a:buChar char="•"/>
              <a:tabLst>
                <a:tab pos="354965" algn="l"/>
                <a:tab pos="355600" algn="l"/>
              </a:tabLst>
            </a:pPr>
            <a:r>
              <a:rPr sz="2400" spc="-5" dirty="0">
                <a:latin typeface="Calibri"/>
                <a:cs typeface="Calibri"/>
              </a:rPr>
              <a:t>IDLE is a graphical user interface for doing  Python development, and is a standard and  free part of the Python system.</a:t>
            </a:r>
          </a:p>
          <a:p>
            <a:pPr marL="355600" marR="1061720" indent="-342900">
              <a:lnSpc>
                <a:spcPct val="100000"/>
              </a:lnSpc>
              <a:spcBef>
                <a:spcPts val="790"/>
              </a:spcBef>
              <a:buFont typeface="Arial"/>
              <a:buChar char="•"/>
              <a:tabLst>
                <a:tab pos="354965" algn="l"/>
                <a:tab pos="355600" algn="l"/>
              </a:tabLst>
            </a:pPr>
            <a:r>
              <a:rPr sz="2400" spc="-5" dirty="0">
                <a:latin typeface="Calibri"/>
                <a:cs typeface="Calibri"/>
              </a:rPr>
              <a:t>It is usually referred to as an Integrated  Development Environment (IDE).</a:t>
            </a:r>
          </a:p>
          <a:p>
            <a:pPr marL="355600" marR="5080" indent="-342900">
              <a:lnSpc>
                <a:spcPct val="100000"/>
              </a:lnSpc>
              <a:spcBef>
                <a:spcPts val="800"/>
              </a:spcBef>
              <a:buFont typeface="Arial"/>
              <a:buChar char="•"/>
              <a:tabLst>
                <a:tab pos="354965" algn="l"/>
                <a:tab pos="355600" algn="l"/>
              </a:tabLst>
            </a:pPr>
            <a:r>
              <a:rPr sz="2400" spc="-5" dirty="0">
                <a:latin typeface="Calibri"/>
                <a:cs typeface="Calibri"/>
              </a:rPr>
              <a:t>One can write the Python code using  the IDLE which is like an editor.This comes  along with Python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p:nvPr/>
        </p:nvSpPr>
        <p:spPr>
          <a:xfrm>
            <a:off x="1371600" y="609600"/>
            <a:ext cx="7200900" cy="1120820"/>
          </a:xfrm>
          <a:prstGeom prst="rect">
            <a:avLst/>
          </a:prstGeom>
        </p:spPr>
        <p:txBody>
          <a:bodyPr vert="horz" wrap="square" lIns="0" tIns="12700" rIns="0" bIns="0" rtlCol="0">
            <a:spAutoFit/>
          </a:bodyPr>
          <a:lstStyle/>
          <a:p>
            <a:pPr marL="355600" marR="5080" indent="-342900" algn="just">
              <a:lnSpc>
                <a:spcPct val="99900"/>
              </a:lnSpc>
              <a:spcBef>
                <a:spcPts val="100"/>
              </a:spcBef>
              <a:tabLst>
                <a:tab pos="355600" algn="l"/>
              </a:tabLst>
            </a:pPr>
            <a:r>
              <a:rPr sz="2400" spc="-235" dirty="0">
                <a:latin typeface="Arial"/>
                <a:cs typeface="Arial"/>
              </a:rPr>
              <a:t>The </a:t>
            </a:r>
            <a:r>
              <a:rPr sz="2400" spc="-175" dirty="0">
                <a:latin typeface="Arial"/>
                <a:cs typeface="Arial"/>
              </a:rPr>
              <a:t>Screenshot </a:t>
            </a:r>
            <a:r>
              <a:rPr sz="2400" spc="10" dirty="0">
                <a:latin typeface="Arial"/>
                <a:cs typeface="Arial"/>
              </a:rPr>
              <a:t>for </a:t>
            </a:r>
            <a:r>
              <a:rPr sz="2400" spc="-365" dirty="0">
                <a:latin typeface="Arial"/>
                <a:cs typeface="Arial"/>
              </a:rPr>
              <a:t>IDLE </a:t>
            </a:r>
            <a:r>
              <a:rPr sz="2400" spc="10" dirty="0">
                <a:latin typeface="Arial"/>
                <a:cs typeface="Arial"/>
              </a:rPr>
              <a:t>will </a:t>
            </a:r>
            <a:r>
              <a:rPr sz="2400" spc="-150" dirty="0">
                <a:latin typeface="Arial"/>
                <a:cs typeface="Arial"/>
              </a:rPr>
              <a:t>be </a:t>
            </a:r>
            <a:r>
              <a:rPr sz="2400" spc="-300" dirty="0">
                <a:latin typeface="Arial"/>
                <a:cs typeface="Arial"/>
              </a:rPr>
              <a:t>as </a:t>
            </a:r>
            <a:r>
              <a:rPr sz="2400" spc="-140" dirty="0">
                <a:latin typeface="Arial"/>
                <a:cs typeface="Arial"/>
              </a:rPr>
              <a:t>shown  </a:t>
            </a:r>
            <a:r>
              <a:rPr sz="2400" spc="-80" dirty="0">
                <a:latin typeface="Arial"/>
                <a:cs typeface="Arial"/>
              </a:rPr>
              <a:t>below. </a:t>
            </a:r>
            <a:r>
              <a:rPr sz="2400" spc="-235" dirty="0">
                <a:latin typeface="Arial"/>
                <a:cs typeface="Arial"/>
              </a:rPr>
              <a:t>The </a:t>
            </a:r>
            <a:r>
              <a:rPr sz="2400" spc="-280" dirty="0">
                <a:latin typeface="Arial"/>
                <a:cs typeface="Arial"/>
              </a:rPr>
              <a:t>&gt;&gt;&gt; </a:t>
            </a:r>
            <a:r>
              <a:rPr sz="2400" spc="-165" dirty="0">
                <a:latin typeface="Arial"/>
                <a:cs typeface="Arial"/>
              </a:rPr>
              <a:t>is </a:t>
            </a:r>
            <a:r>
              <a:rPr sz="2400" spc="-45" dirty="0">
                <a:latin typeface="Arial"/>
                <a:cs typeface="Arial"/>
              </a:rPr>
              <a:t>the </a:t>
            </a:r>
            <a:r>
              <a:rPr sz="2400" i="1" spc="-20" dirty="0">
                <a:latin typeface="Carlito"/>
                <a:cs typeface="Carlito"/>
              </a:rPr>
              <a:t>prompt</a:t>
            </a:r>
            <a:r>
              <a:rPr sz="2400" spc="-20" dirty="0">
                <a:latin typeface="Arial"/>
                <a:cs typeface="Arial"/>
              </a:rPr>
              <a:t>, </a:t>
            </a:r>
            <a:r>
              <a:rPr sz="2400" spc="-50" dirty="0">
                <a:latin typeface="Arial"/>
                <a:cs typeface="Arial"/>
              </a:rPr>
              <a:t>telling </a:t>
            </a:r>
            <a:r>
              <a:rPr sz="2400" spc="-114" dirty="0">
                <a:latin typeface="Arial"/>
                <a:cs typeface="Arial"/>
              </a:rPr>
              <a:t>you </a:t>
            </a:r>
            <a:r>
              <a:rPr sz="2400" spc="-95" dirty="0">
                <a:latin typeface="Arial"/>
                <a:cs typeface="Arial"/>
              </a:rPr>
              <a:t>Idle  </a:t>
            </a:r>
            <a:r>
              <a:rPr sz="2400" spc="-165" dirty="0">
                <a:latin typeface="Arial"/>
                <a:cs typeface="Arial"/>
              </a:rPr>
              <a:t>is </a:t>
            </a:r>
            <a:r>
              <a:rPr sz="2400" spc="-65" dirty="0">
                <a:latin typeface="Arial"/>
                <a:cs typeface="Arial"/>
              </a:rPr>
              <a:t>waiting </a:t>
            </a:r>
            <a:r>
              <a:rPr sz="2400" spc="10" dirty="0">
                <a:latin typeface="Arial"/>
                <a:cs typeface="Arial"/>
              </a:rPr>
              <a:t>for </a:t>
            </a:r>
            <a:r>
              <a:rPr sz="2400" spc="-120" dirty="0">
                <a:latin typeface="Arial"/>
                <a:cs typeface="Arial"/>
              </a:rPr>
              <a:t>you </a:t>
            </a:r>
            <a:r>
              <a:rPr sz="2400" spc="35" dirty="0">
                <a:latin typeface="Arial"/>
                <a:cs typeface="Arial"/>
              </a:rPr>
              <a:t>to</a:t>
            </a:r>
            <a:r>
              <a:rPr sz="2400" spc="-615" dirty="0">
                <a:latin typeface="Arial"/>
                <a:cs typeface="Arial"/>
              </a:rPr>
              <a:t> </a:t>
            </a:r>
            <a:r>
              <a:rPr sz="2400" spc="-70" dirty="0">
                <a:latin typeface="Arial"/>
                <a:cs typeface="Arial"/>
              </a:rPr>
              <a:t>type </a:t>
            </a:r>
            <a:r>
              <a:rPr sz="2400" spc="-114" dirty="0">
                <a:latin typeface="Arial"/>
                <a:cs typeface="Arial"/>
              </a:rPr>
              <a:t>something.</a:t>
            </a:r>
            <a:endParaRPr sz="2400" dirty="0">
              <a:latin typeface="Arial"/>
              <a:cs typeface="Arial"/>
            </a:endParaRPr>
          </a:p>
        </p:txBody>
      </p:sp>
      <p:sp>
        <p:nvSpPr>
          <p:cNvPr id="6" name="object 4"/>
          <p:cNvSpPr/>
          <p:nvPr/>
        </p:nvSpPr>
        <p:spPr>
          <a:xfrm>
            <a:off x="2171700" y="2057400"/>
            <a:ext cx="5429250" cy="3733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28600"/>
            <a:ext cx="5715000" cy="769441"/>
          </a:xfrm>
          <a:prstGeom prst="rect">
            <a:avLst/>
          </a:prstGeom>
          <a:noFill/>
        </p:spPr>
        <p:txBody>
          <a:bodyPr wrap="square" rtlCol="0">
            <a:spAutoFit/>
          </a:bodyPr>
          <a:lstStyle/>
          <a:p>
            <a:pPr algn="ctr"/>
            <a:r>
              <a:rPr lang="en-US" sz="4400" b="1" dirty="0">
                <a:solidFill>
                  <a:schemeClr val="accent2"/>
                </a:solidFill>
              </a:rPr>
              <a:t>Python Basic Syntax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971800" y="0"/>
            <a:ext cx="2971800" cy="609600"/>
          </a:xfrm>
          <a:prstGeom prst="rect">
            <a:avLst/>
          </a:prstGeom>
          <a:solidFill>
            <a:srgbClr val="FFFF00"/>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Arial" pitchFamily="34" charset="0"/>
                <a:ea typeface="+mj-ea"/>
                <a:cs typeface="Arial" pitchFamily="34" charset="0"/>
              </a:rPr>
              <a:t>Tokens</a:t>
            </a:r>
          </a:p>
        </p:txBody>
      </p:sp>
      <p:pic>
        <p:nvPicPr>
          <p:cNvPr id="1027" name="Picture 3"/>
          <p:cNvPicPr>
            <a:picLocks noChangeAspect="1" noChangeArrowheads="1"/>
          </p:cNvPicPr>
          <p:nvPr/>
        </p:nvPicPr>
        <p:blipFill>
          <a:blip r:embed="rId2" cstate="print"/>
          <a:srcRect/>
          <a:stretch>
            <a:fillRect/>
          </a:stretch>
        </p:blipFill>
        <p:spPr bwMode="auto">
          <a:xfrm>
            <a:off x="2209800" y="1828800"/>
            <a:ext cx="5319307" cy="4214812"/>
          </a:xfrm>
          <a:prstGeom prst="rect">
            <a:avLst/>
          </a:prstGeom>
          <a:noFill/>
          <a:ln w="9525">
            <a:noFill/>
            <a:miter lim="800000"/>
            <a:headEnd/>
            <a:tailEnd/>
          </a:ln>
        </p:spPr>
      </p:pic>
      <p:sp>
        <p:nvSpPr>
          <p:cNvPr id="4" name="Rectangle 3"/>
          <p:cNvSpPr/>
          <p:nvPr/>
        </p:nvSpPr>
        <p:spPr>
          <a:xfrm>
            <a:off x="533400" y="990600"/>
            <a:ext cx="8153400" cy="646331"/>
          </a:xfrm>
          <a:prstGeom prst="rect">
            <a:avLst/>
          </a:prstGeom>
        </p:spPr>
        <p:txBody>
          <a:bodyPr wrap="square">
            <a:spAutoFit/>
          </a:bodyPr>
          <a:lstStyle/>
          <a:p>
            <a:r>
              <a:rPr lang="en-US" dirty="0" smtClean="0"/>
              <a:t>The smallest individual unit in a program is known as a token. There are five types of tokens allowed in Python.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609600"/>
          </a:xfrm>
          <a:prstGeom prst="rect">
            <a:avLst/>
          </a:prstGeom>
          <a:solidFill>
            <a:srgbClr val="FFFF00"/>
          </a:solidFill>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Arial" pitchFamily="34" charset="0"/>
                <a:ea typeface="+mj-ea"/>
                <a:cs typeface="Arial" pitchFamily="34" charset="0"/>
              </a:rPr>
              <a:t>Python Character Set</a:t>
            </a:r>
          </a:p>
        </p:txBody>
      </p:sp>
      <p:sp>
        <p:nvSpPr>
          <p:cNvPr id="3" name="Content Placeholder 2"/>
          <p:cNvSpPr txBox="1">
            <a:spLocks/>
          </p:cNvSpPr>
          <p:nvPr/>
        </p:nvSpPr>
        <p:spPr>
          <a:xfrm>
            <a:off x="228600" y="1066800"/>
            <a:ext cx="8763000" cy="5334000"/>
          </a:xfrm>
          <a:prstGeom prst="rect">
            <a:avLst/>
          </a:prstGeom>
        </p:spPr>
        <p:txBody>
          <a:bodyPr>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B050"/>
                </a:solidFill>
                <a:effectLst/>
                <a:uLnTx/>
                <a:uFillTx/>
                <a:latin typeface="+mn-lt"/>
                <a:ea typeface="+mn-ea"/>
                <a:cs typeface="+mn-cs"/>
              </a:rPr>
              <a:t>Letters</a:t>
            </a:r>
            <a:r>
              <a:rPr kumimoji="0" lang="en-US" sz="2800" b="0" i="0" u="none" strike="noStrike" kern="1200" cap="none" spc="0" normalizeH="0" baseline="0" noProof="0" dirty="0">
                <a:ln>
                  <a:noFill/>
                </a:ln>
                <a:solidFill>
                  <a:srgbClr val="00B050"/>
                </a:solidFill>
                <a:effectLst/>
                <a:uLnTx/>
                <a:uFillTx/>
                <a:latin typeface="+mn-lt"/>
                <a:ea typeface="+mn-ea"/>
                <a:cs typeface="+mn-cs"/>
              </a:rPr>
              <a:t>:</a:t>
            </a: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200" b="0" i="0" u="none" strike="noStrike" kern="1200" cap="none" spc="0" normalizeH="0" baseline="0" noProof="0" dirty="0">
                <a:ln>
                  <a:noFill/>
                </a:ln>
                <a:solidFill>
                  <a:schemeClr val="tx1"/>
                </a:solidFill>
                <a:effectLst/>
                <a:uLnTx/>
                <a:uFillTx/>
                <a:latin typeface="Consolas" pitchFamily="49" charset="0"/>
              </a:rPr>
              <a:t>A - Z,   a - z</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B050"/>
                </a:solidFill>
                <a:effectLst/>
                <a:uLnTx/>
                <a:uFillTx/>
                <a:latin typeface="+mn-lt"/>
                <a:ea typeface="+mn-ea"/>
                <a:cs typeface="+mn-cs"/>
              </a:rPr>
              <a:t>Digits</a:t>
            </a:r>
            <a:r>
              <a:rPr kumimoji="0" lang="en-US" sz="2800" b="0" i="0" u="none" strike="noStrike" kern="1200" cap="none" spc="0" normalizeH="0" baseline="0" noProof="0" dirty="0">
                <a:ln>
                  <a:noFill/>
                </a:ln>
                <a:solidFill>
                  <a:srgbClr val="00B050"/>
                </a:solidFill>
                <a:effectLst/>
                <a:uLnTx/>
                <a:uFillTx/>
                <a:latin typeface="+mn-lt"/>
                <a:ea typeface="+mn-ea"/>
                <a:cs typeface="+mn-cs"/>
              </a:rPr>
              <a:t>  : 		</a:t>
            </a:r>
            <a:r>
              <a:rPr kumimoji="0" lang="en-US" sz="2200" b="0" i="0" u="none" strike="noStrike" kern="1200" cap="none" spc="0" normalizeH="0" baseline="0" noProof="0" dirty="0">
                <a:ln>
                  <a:noFill/>
                </a:ln>
                <a:solidFill>
                  <a:schemeClr val="tx1"/>
                </a:solidFill>
                <a:effectLst/>
                <a:uLnTx/>
                <a:uFillTx/>
                <a:latin typeface="Consolas" pitchFamily="49" charset="0"/>
              </a:rPr>
              <a:t>0 - 9</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B050"/>
                </a:solidFill>
                <a:effectLst/>
                <a:uLnTx/>
                <a:uFillTx/>
                <a:latin typeface="+mn-lt"/>
                <a:ea typeface="+mn-ea"/>
                <a:cs typeface="+mn-cs"/>
              </a:rPr>
              <a:t>Special Symbols</a:t>
            </a:r>
            <a:r>
              <a:rPr kumimoji="0" lang="en-US" sz="2800" b="0" i="0" u="none" strike="noStrike" kern="1200" cap="none" spc="0" normalizeH="0" baseline="0" noProof="0" dirty="0">
                <a:ln>
                  <a:noFill/>
                </a:ln>
                <a:solidFill>
                  <a:srgbClr val="00B050"/>
                </a:solidFill>
                <a:effectLst/>
                <a:uLnTx/>
                <a:uFillTx/>
                <a:latin typeface="+mn-lt"/>
                <a:ea typeface="+mn-ea"/>
                <a:cs typeface="+mn-cs"/>
              </a:rPr>
              <a:t>:   </a:t>
            </a:r>
            <a:r>
              <a:rPr kumimoji="0" lang="en-US" sz="2200" b="0" i="0" u="none" strike="noStrike" kern="1200" cap="none" spc="0" normalizeH="0" baseline="0" noProof="0" dirty="0">
                <a:ln>
                  <a:noFill/>
                </a:ln>
                <a:solidFill>
                  <a:schemeClr val="tx1"/>
                </a:solidFill>
                <a:effectLst/>
                <a:uLnTx/>
                <a:uFillTx/>
                <a:latin typeface="Consolas" pitchFamily="49" charset="0"/>
              </a:rPr>
              <a:t>space + - * / ** \ ( ) [  ] // = != ==      			&lt;&gt; . ‘ “ ‘’’ , ; : % ! &amp; #  &lt;=  &gt;=  @  				&gt;&gt;&gt;  &lt;&lt;  &gt;&gt; _</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B050"/>
                </a:solidFill>
                <a:effectLst/>
                <a:uLnTx/>
                <a:uFillTx/>
                <a:latin typeface="+mn-lt"/>
                <a:ea typeface="+mn-ea"/>
                <a:cs typeface="+mn-cs"/>
              </a:rPr>
              <a:t>Whitespaces</a:t>
            </a:r>
            <a:r>
              <a:rPr kumimoji="0" lang="en-US" sz="2800" b="0" i="0" u="none" strike="noStrike" kern="1200" cap="none" spc="0" normalizeH="0" baseline="0" noProof="0" dirty="0">
                <a:ln>
                  <a:noFill/>
                </a:ln>
                <a:solidFill>
                  <a:srgbClr val="00B050"/>
                </a:solidFill>
                <a:effectLst/>
                <a:uLnTx/>
                <a:uFillTx/>
                <a:latin typeface="+mn-lt"/>
                <a:ea typeface="+mn-ea"/>
                <a:cs typeface="+mn-cs"/>
              </a:rPr>
              <a:t> :</a:t>
            </a: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200" b="0" i="0" u="none" strike="noStrike" kern="1200" cap="none" spc="0" normalizeH="0" baseline="0" noProof="0" dirty="0">
                <a:ln>
                  <a:noFill/>
                </a:ln>
                <a:solidFill>
                  <a:schemeClr val="tx1"/>
                </a:solidFill>
                <a:effectLst/>
                <a:uLnTx/>
                <a:uFillTx/>
                <a:latin typeface="Arial" pitchFamily="34" charset="0"/>
                <a:cs typeface="Arial" pitchFamily="34" charset="0"/>
              </a:rPr>
              <a:t>Blank space, tab, carriage return, newline, form-feed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B050"/>
                </a:solidFill>
                <a:effectLst/>
                <a:uLnTx/>
                <a:uFillTx/>
                <a:latin typeface="+mn-lt"/>
                <a:ea typeface="+mn-ea"/>
                <a:cs typeface="+mn-cs"/>
              </a:rPr>
              <a:t>Other Characters</a:t>
            </a:r>
            <a:r>
              <a:rPr kumimoji="0" lang="en-US" sz="2800" b="0" i="0" u="none" strike="noStrike" kern="1200" cap="none" spc="0" normalizeH="0" baseline="0" noProof="0" dirty="0">
                <a:ln>
                  <a:noFill/>
                </a:ln>
                <a:solidFill>
                  <a:srgbClr val="00B050"/>
                </a:solidFill>
                <a:effectLst/>
                <a:uLnTx/>
                <a:uFillTx/>
                <a:latin typeface="+mn-lt"/>
                <a:ea typeface="+mn-ea"/>
                <a:cs typeface="+mn-cs"/>
              </a:rPr>
              <a:t>:</a:t>
            </a: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200" b="0" i="0" u="none" strike="noStrike" kern="1200" cap="none" spc="0" normalizeH="0" baseline="0" noProof="0" dirty="0">
                <a:ln>
                  <a:noFill/>
                </a:ln>
                <a:solidFill>
                  <a:schemeClr val="tx1"/>
                </a:solidFill>
                <a:effectLst/>
                <a:uLnTx/>
                <a:uFillTx/>
                <a:latin typeface="Arial" pitchFamily="34" charset="0"/>
                <a:cs typeface="Arial" pitchFamily="34" charset="0"/>
              </a:rPr>
              <a:t>Python can process all ASCII and </a:t>
            </a:r>
            <a:r>
              <a:rPr kumimoji="0" lang="en-US" sz="2200" b="0" i="0" u="none" strike="noStrike" kern="1200" cap="none" spc="0" normalizeH="0" baseline="0" noProof="0" dirty="0" err="1">
                <a:ln>
                  <a:noFill/>
                </a:ln>
                <a:solidFill>
                  <a:schemeClr val="tx1"/>
                </a:solidFill>
                <a:effectLst/>
                <a:uLnTx/>
                <a:uFillTx/>
                <a:latin typeface="Arial" pitchFamily="34" charset="0"/>
                <a:cs typeface="Arial" pitchFamily="34" charset="0"/>
              </a:rPr>
              <a:t>uni</a:t>
            </a:r>
            <a:r>
              <a:rPr kumimoji="0" lang="en-US" sz="2200" b="0" i="0" u="none" strike="noStrike" kern="1200" cap="none" spc="0" normalizeH="0" baseline="0" noProof="0" dirty="0">
                <a:ln>
                  <a:noFill/>
                </a:ln>
                <a:solidFill>
                  <a:schemeClr val="tx1"/>
                </a:solidFill>
                <a:effectLst/>
                <a:uLnTx/>
                <a:uFillTx/>
                <a:latin typeface="Arial" pitchFamily="34" charset="0"/>
                <a:cs typeface="Arial" pitchFamily="34" charset="0"/>
              </a:rPr>
              <a:t>-code chars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8187" y="1"/>
            <a:ext cx="797243" cy="2778125"/>
          </a:xfrm>
          <a:custGeom>
            <a:avLst/>
            <a:gdLst/>
            <a:ahLst/>
            <a:cxnLst/>
            <a:rect l="l" t="t" r="r" b="b"/>
            <a:pathLst>
              <a:path w="1062989" h="2778125">
                <a:moveTo>
                  <a:pt x="1062399" y="0"/>
                </a:moveTo>
                <a:lnTo>
                  <a:pt x="681401" y="0"/>
                </a:lnTo>
                <a:lnTo>
                  <a:pt x="0" y="2687574"/>
                </a:lnTo>
                <a:lnTo>
                  <a:pt x="357124" y="2778125"/>
                </a:lnTo>
                <a:lnTo>
                  <a:pt x="1062399" y="0"/>
                </a:lnTo>
                <a:close/>
              </a:path>
            </a:pathLst>
          </a:custGeom>
          <a:solidFill>
            <a:srgbClr val="E8BB49"/>
          </a:solidFill>
        </p:spPr>
        <p:txBody>
          <a:bodyPr wrap="square" lIns="0" tIns="0" rIns="0" bIns="0" rtlCol="0"/>
          <a:lstStyle/>
          <a:p>
            <a:endParaRPr/>
          </a:p>
        </p:txBody>
      </p:sp>
      <p:sp>
        <p:nvSpPr>
          <p:cNvPr id="3" name="object 3"/>
          <p:cNvSpPr/>
          <p:nvPr/>
        </p:nvSpPr>
        <p:spPr>
          <a:xfrm>
            <a:off x="409576" y="1"/>
            <a:ext cx="775811" cy="2668905"/>
          </a:xfrm>
          <a:custGeom>
            <a:avLst/>
            <a:gdLst/>
            <a:ahLst/>
            <a:cxnLst/>
            <a:rect l="l" t="t" r="r" b="b"/>
            <a:pathLst>
              <a:path w="1034415" h="2668905">
                <a:moveTo>
                  <a:pt x="1033826" y="0"/>
                </a:moveTo>
                <a:lnTo>
                  <a:pt x="651243" y="0"/>
                </a:lnTo>
                <a:lnTo>
                  <a:pt x="0" y="2578100"/>
                </a:lnTo>
                <a:lnTo>
                  <a:pt x="347662" y="2663825"/>
                </a:lnTo>
                <a:lnTo>
                  <a:pt x="357187" y="2668524"/>
                </a:lnTo>
                <a:lnTo>
                  <a:pt x="1033826" y="0"/>
                </a:lnTo>
                <a:close/>
              </a:path>
            </a:pathLst>
          </a:custGeom>
          <a:solidFill>
            <a:srgbClr val="585858"/>
          </a:solidFill>
        </p:spPr>
        <p:txBody>
          <a:bodyPr wrap="square" lIns="0" tIns="0" rIns="0" bIns="0" rtlCol="0"/>
          <a:lstStyle/>
          <a:p>
            <a:endParaRPr/>
          </a:p>
        </p:txBody>
      </p:sp>
      <p:sp>
        <p:nvSpPr>
          <p:cNvPr id="4" name="object 4"/>
          <p:cNvSpPr/>
          <p:nvPr/>
        </p:nvSpPr>
        <p:spPr>
          <a:xfrm>
            <a:off x="409575" y="2582799"/>
            <a:ext cx="2020729" cy="4275455"/>
          </a:xfrm>
          <a:custGeom>
            <a:avLst/>
            <a:gdLst/>
            <a:ahLst/>
            <a:cxnLst/>
            <a:rect l="l" t="t" r="r" b="b"/>
            <a:pathLst>
              <a:path w="2694305" h="4275455">
                <a:moveTo>
                  <a:pt x="0" y="0"/>
                </a:moveTo>
                <a:lnTo>
                  <a:pt x="2574925" y="4275200"/>
                </a:lnTo>
                <a:lnTo>
                  <a:pt x="2693924" y="4275200"/>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741760" y="2692400"/>
            <a:ext cx="2499359" cy="4165600"/>
          </a:xfrm>
          <a:custGeom>
            <a:avLst/>
            <a:gdLst/>
            <a:ahLst/>
            <a:cxnLst/>
            <a:rect l="l" t="t" r="r" b="b"/>
            <a:pathLst>
              <a:path w="3332479" h="4165600">
                <a:moveTo>
                  <a:pt x="0" y="0"/>
                </a:moveTo>
                <a:lnTo>
                  <a:pt x="3208337" y="4165599"/>
                </a:lnTo>
                <a:lnTo>
                  <a:pt x="3332162" y="41655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738188" y="2687574"/>
            <a:ext cx="3432810" cy="4170679"/>
          </a:xfrm>
          <a:custGeom>
            <a:avLst/>
            <a:gdLst/>
            <a:ahLst/>
            <a:cxnLst/>
            <a:rect l="l" t="t" r="r" b="b"/>
            <a:pathLst>
              <a:path w="4577080" h="4170679">
                <a:moveTo>
                  <a:pt x="0" y="0"/>
                </a:moveTo>
                <a:lnTo>
                  <a:pt x="4762" y="4825"/>
                </a:lnTo>
                <a:lnTo>
                  <a:pt x="3336925" y="4170426"/>
                </a:lnTo>
                <a:lnTo>
                  <a:pt x="4576699" y="4170426"/>
                </a:lnTo>
                <a:lnTo>
                  <a:pt x="357124" y="90550"/>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409576" y="2578100"/>
            <a:ext cx="2688431" cy="4279900"/>
          </a:xfrm>
          <a:custGeom>
            <a:avLst/>
            <a:gdLst/>
            <a:ahLst/>
            <a:cxnLst/>
            <a:rect l="l" t="t" r="r" b="b"/>
            <a:pathLst>
              <a:path w="3584575" h="4279900">
                <a:moveTo>
                  <a:pt x="0" y="0"/>
                </a:moveTo>
                <a:lnTo>
                  <a:pt x="0" y="4699"/>
                </a:lnTo>
                <a:lnTo>
                  <a:pt x="2693924" y="4279899"/>
                </a:lnTo>
                <a:lnTo>
                  <a:pt x="3584575" y="4279899"/>
                </a:lnTo>
                <a:lnTo>
                  <a:pt x="419100" y="176149"/>
                </a:lnTo>
                <a:lnTo>
                  <a:pt x="361950" y="95250"/>
                </a:lnTo>
                <a:lnTo>
                  <a:pt x="357187" y="90424"/>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2601086" y="2123389"/>
            <a:ext cx="4468178" cy="2228815"/>
          </a:xfrm>
          <a:prstGeom prst="rect">
            <a:avLst/>
          </a:prstGeom>
        </p:spPr>
        <p:txBody>
          <a:bodyPr vert="horz" wrap="square" lIns="0" tIns="12700" rIns="0" bIns="0" rtlCol="0">
            <a:spAutoFit/>
          </a:bodyPr>
          <a:lstStyle/>
          <a:p>
            <a:pPr marL="12700" algn="ctr">
              <a:lnSpc>
                <a:spcPct val="100000"/>
              </a:lnSpc>
              <a:spcBef>
                <a:spcPts val="100"/>
              </a:spcBef>
            </a:pPr>
            <a:r>
              <a:rPr sz="4800" dirty="0">
                <a:solidFill>
                  <a:srgbClr val="000000"/>
                </a:solidFill>
                <a:latin typeface="Garamond"/>
                <a:cs typeface="Garamond"/>
              </a:rPr>
              <a:t>Introduction </a:t>
            </a:r>
            <a:r>
              <a:rPr sz="4800">
                <a:solidFill>
                  <a:srgbClr val="000000"/>
                </a:solidFill>
                <a:latin typeface="Garamond"/>
                <a:cs typeface="Garamond"/>
              </a:rPr>
              <a:t>to</a:t>
            </a:r>
            <a:r>
              <a:rPr sz="4800" spc="-40">
                <a:solidFill>
                  <a:srgbClr val="000000"/>
                </a:solidFill>
                <a:latin typeface="Garamond"/>
                <a:cs typeface="Garamond"/>
              </a:rPr>
              <a:t> </a:t>
            </a:r>
            <a:r>
              <a:rPr sz="4800" spc="-5" smtClean="0">
                <a:solidFill>
                  <a:srgbClr val="000000"/>
                </a:solidFill>
                <a:latin typeface="Garamond"/>
                <a:cs typeface="Garamond"/>
              </a:rPr>
              <a:t>Python</a:t>
            </a:r>
            <a:r>
              <a:rPr lang="en-US" sz="4800" spc="-5" dirty="0" smtClean="0">
                <a:solidFill>
                  <a:srgbClr val="000000"/>
                </a:solidFill>
                <a:latin typeface="Garamond"/>
                <a:cs typeface="Garamond"/>
              </a:rPr>
              <a:t> Programming</a:t>
            </a:r>
            <a:endParaRPr sz="4800">
              <a:latin typeface="Garamond"/>
              <a:cs typeface="Garamond"/>
            </a:endParaRPr>
          </a:p>
        </p:txBody>
      </p:sp>
      <p:sp>
        <p:nvSpPr>
          <p:cNvPr id="10" name="object 10"/>
          <p:cNvSpPr/>
          <p:nvPr/>
        </p:nvSpPr>
        <p:spPr>
          <a:xfrm>
            <a:off x="5272945" y="136018"/>
            <a:ext cx="3716654" cy="145465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E9BF4DCC-C7C3-44BC-B30A-1946886F37F6}" type="datetime1">
              <a:rPr lang="en-US"/>
              <a:pPr>
                <a:defRPr/>
              </a:pPr>
              <a:t>8/1/2023</a:t>
            </a:fld>
            <a:endParaRPr lang="en-US" dirty="0"/>
          </a:p>
        </p:txBody>
      </p:sp>
      <p:sp>
        <p:nvSpPr>
          <p:cNvPr id="4" name="Slide Number Placeholder 3"/>
          <p:cNvSpPr>
            <a:spLocks noGrp="1"/>
          </p:cNvSpPr>
          <p:nvPr>
            <p:ph type="sldNum" sz="quarter" idx="12"/>
          </p:nvPr>
        </p:nvSpPr>
        <p:spPr/>
        <p:txBody>
          <a:bodyPr/>
          <a:lstStyle/>
          <a:p>
            <a:pPr>
              <a:defRPr/>
            </a:pPr>
            <a:fld id="{8E13C42B-2777-44BF-8330-2DDC33ABE4EA}" type="slidenum">
              <a:rPr lang="en-US" smtClean="0"/>
              <a:pPr>
                <a:defRPr/>
              </a:pPr>
              <a:t>20</a:t>
            </a:fld>
            <a:endParaRPr lang="en-US"/>
          </a:p>
        </p:txBody>
      </p:sp>
      <p:pic>
        <p:nvPicPr>
          <p:cNvPr id="17411" name="Picture 3"/>
          <p:cNvPicPr>
            <a:picLocks noChangeAspect="1" noChangeArrowheads="1"/>
          </p:cNvPicPr>
          <p:nvPr/>
        </p:nvPicPr>
        <p:blipFill>
          <a:blip r:embed="rId2" cstate="print"/>
          <a:srcRect/>
          <a:stretch>
            <a:fillRect/>
          </a:stretch>
        </p:blipFill>
        <p:spPr bwMode="auto">
          <a:xfrm>
            <a:off x="609600" y="1952626"/>
            <a:ext cx="8153399" cy="2847974"/>
          </a:xfrm>
          <a:prstGeom prst="rect">
            <a:avLst/>
          </a:prstGeom>
          <a:noFill/>
          <a:ln w="9525">
            <a:noFill/>
            <a:miter lim="800000"/>
            <a:headEnd/>
            <a:tailEnd/>
          </a:ln>
          <a:effectLst/>
        </p:spPr>
      </p:pic>
      <p:sp>
        <p:nvSpPr>
          <p:cNvPr id="9" name="Rectangle 8"/>
          <p:cNvSpPr/>
          <p:nvPr/>
        </p:nvSpPr>
        <p:spPr>
          <a:xfrm>
            <a:off x="2743200" y="304800"/>
            <a:ext cx="3757760" cy="584775"/>
          </a:xfrm>
          <a:prstGeom prst="rect">
            <a:avLst/>
          </a:prstGeom>
          <a:solidFill>
            <a:srgbClr val="FFFF00"/>
          </a:solidFill>
        </p:spPr>
        <p:txBody>
          <a:bodyPr wrap="none">
            <a:spAutoFit/>
          </a:bodyPr>
          <a:lstStyle/>
          <a:p>
            <a:r>
              <a:rPr lang="en-US" sz="3200" b="1" dirty="0">
                <a:solidFill>
                  <a:srgbClr val="FF0000"/>
                </a:solidFill>
                <a:latin typeface="Arial" pitchFamily="34" charset="0"/>
                <a:cs typeface="Arial" pitchFamily="34" charset="0"/>
              </a:rPr>
              <a:t>Python  Identifiers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685800" y="914400"/>
            <a:ext cx="8077200" cy="5562600"/>
          </a:xfrm>
          <a:prstGeom prst="rect">
            <a:avLst/>
          </a:prstGeom>
          <a:noFill/>
          <a:ln w="9525">
            <a:noFill/>
            <a:miter lim="800000"/>
            <a:headEnd/>
            <a:tailEnd/>
          </a:ln>
        </p:spPr>
      </p:pic>
      <p:sp>
        <p:nvSpPr>
          <p:cNvPr id="3" name="TextBox 2"/>
          <p:cNvSpPr txBox="1"/>
          <p:nvPr/>
        </p:nvSpPr>
        <p:spPr>
          <a:xfrm>
            <a:off x="2133600" y="0"/>
            <a:ext cx="2819400" cy="707886"/>
          </a:xfrm>
          <a:prstGeom prst="rect">
            <a:avLst/>
          </a:prstGeom>
          <a:noFill/>
        </p:spPr>
        <p:txBody>
          <a:bodyPr wrap="square" rtlCol="0">
            <a:spAutoFit/>
          </a:bodyPr>
          <a:lstStyle/>
          <a:p>
            <a:pPr algn="ctr"/>
            <a:r>
              <a:rPr lang="en-US" sz="4000" b="1" dirty="0">
                <a:solidFill>
                  <a:schemeClr val="accent2"/>
                </a:solidFill>
              </a:rPr>
              <a:t>Examples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1754" y="152400"/>
            <a:ext cx="1984646" cy="584775"/>
          </a:xfrm>
          <a:prstGeom prst="rect">
            <a:avLst/>
          </a:prstGeom>
          <a:solidFill>
            <a:srgbClr val="FFFF00"/>
          </a:solidFill>
        </p:spPr>
        <p:txBody>
          <a:bodyPr wrap="none">
            <a:spAutoFit/>
          </a:bodyPr>
          <a:lstStyle/>
          <a:p>
            <a:r>
              <a:rPr lang="en-US" sz="3200" b="1" dirty="0">
                <a:solidFill>
                  <a:srgbClr val="FF0000"/>
                </a:solidFill>
                <a:latin typeface="Arial" pitchFamily="34" charset="0"/>
                <a:cs typeface="Arial" pitchFamily="34" charset="0"/>
              </a:rPr>
              <a:t>Variables</a:t>
            </a:r>
          </a:p>
        </p:txBody>
      </p:sp>
      <p:pic>
        <p:nvPicPr>
          <p:cNvPr id="1027" name="Picture 3"/>
          <p:cNvPicPr>
            <a:picLocks noChangeAspect="1" noChangeArrowheads="1"/>
          </p:cNvPicPr>
          <p:nvPr/>
        </p:nvPicPr>
        <p:blipFill>
          <a:blip r:embed="rId2" cstate="print"/>
          <a:srcRect/>
          <a:stretch>
            <a:fillRect/>
          </a:stretch>
        </p:blipFill>
        <p:spPr bwMode="auto">
          <a:xfrm>
            <a:off x="581025" y="1143000"/>
            <a:ext cx="8029575" cy="1228725"/>
          </a:xfrm>
          <a:prstGeom prst="rect">
            <a:avLst/>
          </a:prstGeom>
          <a:noFill/>
          <a:ln w="9525">
            <a:solidFill>
              <a:srgbClr val="C00000"/>
            </a:solidFill>
            <a:miter lim="800000"/>
            <a:headEnd/>
            <a:tailEnd/>
          </a:ln>
          <a:effectLst/>
        </p:spPr>
      </p:pic>
      <p:sp>
        <p:nvSpPr>
          <p:cNvPr id="6" name="TextBox 5"/>
          <p:cNvSpPr txBox="1"/>
          <p:nvPr/>
        </p:nvSpPr>
        <p:spPr>
          <a:xfrm>
            <a:off x="1371600" y="4694872"/>
            <a:ext cx="6615343" cy="1477328"/>
          </a:xfrm>
          <a:prstGeom prst="rect">
            <a:avLst/>
          </a:prstGeom>
          <a:solidFill>
            <a:srgbClr val="FFFF99"/>
          </a:solidFill>
        </p:spPr>
        <p:txBody>
          <a:bodyPr wrap="square" rtlCol="0">
            <a:spAutoFit/>
          </a:bodyPr>
          <a:lstStyle/>
          <a:p>
            <a:pPr>
              <a:spcAft>
                <a:spcPts val="1800"/>
              </a:spcAft>
            </a:pPr>
            <a:r>
              <a:rPr lang="en-US" sz="2000" b="1" dirty="0">
                <a:solidFill>
                  <a:srgbClr val="FF3300"/>
                </a:solidFill>
                <a:latin typeface="Arial" pitchFamily="34" charset="0"/>
                <a:ea typeface="Courier" charset="0"/>
                <a:cs typeface="Arial" pitchFamily="34" charset="0"/>
              </a:rPr>
              <a:t>Good</a:t>
            </a:r>
            <a:r>
              <a:rPr lang="en-US" sz="2000" dirty="0">
                <a:solidFill>
                  <a:srgbClr val="FF3300"/>
                </a:solidFill>
                <a:latin typeface="Arial" pitchFamily="34" charset="0"/>
                <a:ea typeface="Courier" charset="0"/>
                <a:cs typeface="Arial" pitchFamily="34" charset="0"/>
              </a:rPr>
              <a:t>:	      </a:t>
            </a:r>
            <a:r>
              <a:rPr lang="en-US" sz="2000" dirty="0">
                <a:solidFill>
                  <a:srgbClr val="660066"/>
                </a:solidFill>
                <a:latin typeface="Arial" pitchFamily="34" charset="0"/>
                <a:ea typeface="Courier" charset="0"/>
                <a:cs typeface="Arial" pitchFamily="34" charset="0"/>
              </a:rPr>
              <a:t>spam    	eggs   	    spam23    	_speed</a:t>
            </a:r>
          </a:p>
          <a:p>
            <a:pPr>
              <a:spcAft>
                <a:spcPts val="1800"/>
              </a:spcAft>
            </a:pPr>
            <a:r>
              <a:rPr lang="en-US" sz="2000" b="1" dirty="0">
                <a:solidFill>
                  <a:srgbClr val="C00000"/>
                </a:solidFill>
                <a:latin typeface="Arial" pitchFamily="34" charset="0"/>
                <a:ea typeface="Courier" charset="0"/>
                <a:cs typeface="Arial" pitchFamily="34" charset="0"/>
              </a:rPr>
              <a:t>Bad</a:t>
            </a:r>
            <a:r>
              <a:rPr lang="en-US" sz="2000" dirty="0">
                <a:solidFill>
                  <a:srgbClr val="C00000"/>
                </a:solidFill>
                <a:latin typeface="Arial" pitchFamily="34" charset="0"/>
                <a:ea typeface="Courier" charset="0"/>
                <a:cs typeface="Arial" pitchFamily="34" charset="0"/>
              </a:rPr>
              <a:t>:  	      </a:t>
            </a:r>
            <a:r>
              <a:rPr lang="en-US" sz="2000" dirty="0">
                <a:solidFill>
                  <a:srgbClr val="003399"/>
                </a:solidFill>
                <a:latin typeface="Arial" pitchFamily="34" charset="0"/>
                <a:ea typeface="Courier" charset="0"/>
                <a:cs typeface="Arial" pitchFamily="34" charset="0"/>
              </a:rPr>
              <a:t>23spam     	#sign  	    var.12</a:t>
            </a:r>
          </a:p>
          <a:p>
            <a:pPr>
              <a:spcAft>
                <a:spcPts val="1800"/>
              </a:spcAft>
            </a:pPr>
            <a:r>
              <a:rPr lang="en-US" sz="2000" b="1" dirty="0">
                <a:solidFill>
                  <a:srgbClr val="FF0066"/>
                </a:solidFill>
                <a:latin typeface="Arial" pitchFamily="34" charset="0"/>
                <a:ea typeface="Courier" charset="0"/>
                <a:cs typeface="Arial" pitchFamily="34" charset="0"/>
              </a:rPr>
              <a:t>Different</a:t>
            </a:r>
            <a:r>
              <a:rPr lang="en-US" sz="2000" dirty="0">
                <a:solidFill>
                  <a:srgbClr val="FF3300"/>
                </a:solidFill>
                <a:latin typeface="Arial" pitchFamily="34" charset="0"/>
                <a:ea typeface="Courier" charset="0"/>
                <a:cs typeface="Arial" pitchFamily="34" charset="0"/>
              </a:rPr>
              <a:t>:  </a:t>
            </a:r>
            <a:r>
              <a:rPr lang="en-US" sz="2000" dirty="0">
                <a:solidFill>
                  <a:srgbClr val="00FDFF"/>
                </a:solidFill>
                <a:latin typeface="Arial" pitchFamily="34" charset="0"/>
                <a:ea typeface="Courier" charset="0"/>
                <a:cs typeface="Arial" pitchFamily="34" charset="0"/>
              </a:rPr>
              <a:t>  </a:t>
            </a:r>
            <a:r>
              <a:rPr lang="en-US" sz="2000" dirty="0">
                <a:latin typeface="Arial" pitchFamily="34" charset="0"/>
                <a:ea typeface="Courier" charset="0"/>
                <a:cs typeface="Arial" pitchFamily="34" charset="0"/>
              </a:rPr>
              <a:t>spam   	</a:t>
            </a:r>
            <a:r>
              <a:rPr lang="en-US" sz="2000" dirty="0" err="1">
                <a:latin typeface="Arial" pitchFamily="34" charset="0"/>
                <a:ea typeface="Courier" charset="0"/>
                <a:cs typeface="Arial" pitchFamily="34" charset="0"/>
              </a:rPr>
              <a:t>Spam</a:t>
            </a:r>
            <a:r>
              <a:rPr lang="en-US" sz="2000" dirty="0">
                <a:latin typeface="Arial" pitchFamily="34" charset="0"/>
                <a:ea typeface="Courier" charset="0"/>
                <a:cs typeface="Arial" pitchFamily="34" charset="0"/>
              </a:rPr>
              <a:t>   	    SPAM</a:t>
            </a:r>
          </a:p>
        </p:txBody>
      </p:sp>
      <p:sp>
        <p:nvSpPr>
          <p:cNvPr id="7" name="Shape 286"/>
          <p:cNvSpPr txBox="1">
            <a:spLocks/>
          </p:cNvSpPr>
          <p:nvPr/>
        </p:nvSpPr>
        <p:spPr>
          <a:xfrm>
            <a:off x="1524000" y="3200400"/>
            <a:ext cx="6781800" cy="1219200"/>
          </a:xfrm>
          <a:prstGeom prst="rect">
            <a:avLst/>
          </a:prstGeom>
          <a:noFill/>
          <a:ln>
            <a:noFill/>
          </a:ln>
        </p:spPr>
        <p:txBody>
          <a:bodyPr lIns="38100" tIns="38100" rIns="38100" bIns="38100" anchor="ctr" anchorCtr="0">
            <a:noAutofit/>
          </a:bodyPr>
          <a:lstStyle/>
          <a:p>
            <a:pPr marL="949706" marR="0" lvl="0" indent="-571500" algn="l" defTabSz="914400" rtl="0" eaLnBrk="1" fontAlgn="auto" latinLnBrk="0" hangingPunct="1">
              <a:lnSpc>
                <a:spcPct val="100000"/>
              </a:lnSpc>
              <a:spcBef>
                <a:spcPts val="0"/>
              </a:spcBef>
              <a:spcAft>
                <a:spcPts val="0"/>
              </a:spcAft>
              <a:buClrTx/>
              <a:buSzPct val="100000"/>
              <a:buFont typeface="Arial" pitchFamily="34" charset="0"/>
              <a:buChar char="•"/>
              <a:tabLst/>
              <a:defRPr/>
            </a:pPr>
            <a:r>
              <a:rPr kumimoji="0" lang="en-US" sz="2000" b="0" i="0" u="none" strike="noStrike" kern="1200" cap="none" spc="0" normalizeH="0" baseline="0" noProof="0" dirty="0">
                <a:ln>
                  <a:noFill/>
                </a:ln>
                <a:effectLst/>
                <a:uLnTx/>
                <a:uFillTx/>
                <a:latin typeface="Arial" charset="0"/>
                <a:ea typeface="Arial" charset="0"/>
                <a:cs typeface="Arial" charset="0"/>
                <a:sym typeface="Cabin"/>
              </a:rPr>
              <a:t>Must start with a letter or underscore _ </a:t>
            </a:r>
          </a:p>
          <a:p>
            <a:pPr marL="949706" marR="0" lvl="0" indent="-571500" algn="l" defTabSz="914400" rtl="0" eaLnBrk="1" fontAlgn="auto" latinLnBrk="0" hangingPunct="1">
              <a:lnSpc>
                <a:spcPct val="100000"/>
              </a:lnSpc>
              <a:spcBef>
                <a:spcPct val="20000"/>
              </a:spcBef>
              <a:spcAft>
                <a:spcPts val="0"/>
              </a:spcAft>
              <a:buClrTx/>
              <a:buSzPct val="100000"/>
              <a:buFont typeface="Arial" pitchFamily="34" charset="0"/>
              <a:buChar char="•"/>
              <a:tabLst/>
              <a:defRPr/>
            </a:pPr>
            <a:r>
              <a:rPr kumimoji="0" lang="en-US" sz="2000" b="0" i="0" u="none" strike="noStrike" kern="1200" cap="none" spc="0" normalizeH="0" baseline="0" noProof="0" dirty="0">
                <a:ln>
                  <a:noFill/>
                </a:ln>
                <a:effectLst/>
                <a:uLnTx/>
                <a:uFillTx/>
                <a:latin typeface="Arial" charset="0"/>
                <a:ea typeface="Arial" charset="0"/>
                <a:cs typeface="Arial" charset="0"/>
                <a:sym typeface="Cabin"/>
              </a:rPr>
              <a:t>Must consist of letters, numbers, and underscores</a:t>
            </a:r>
          </a:p>
          <a:p>
            <a:pPr marL="949706" marR="0" lvl="0" indent="-571500" algn="l" defTabSz="914400" rtl="0" eaLnBrk="1" fontAlgn="auto" latinLnBrk="0" hangingPunct="1">
              <a:lnSpc>
                <a:spcPct val="100000"/>
              </a:lnSpc>
              <a:spcBef>
                <a:spcPct val="20000"/>
              </a:spcBef>
              <a:spcAft>
                <a:spcPts val="0"/>
              </a:spcAft>
              <a:buClrTx/>
              <a:buSzPct val="100000"/>
              <a:buFont typeface="Arial" pitchFamily="34" charset="0"/>
              <a:buChar char="•"/>
              <a:tabLst/>
              <a:defRPr/>
            </a:pPr>
            <a:r>
              <a:rPr kumimoji="0" lang="en-US" sz="2000" b="0" i="0" u="none" strike="noStrike" kern="1200" cap="none" spc="0" normalizeH="0" baseline="0" noProof="0" dirty="0">
                <a:ln>
                  <a:noFill/>
                </a:ln>
                <a:effectLst/>
                <a:uLnTx/>
                <a:uFillTx/>
                <a:latin typeface="Arial" charset="0"/>
                <a:ea typeface="Arial" charset="0"/>
                <a:cs typeface="Arial" charset="0"/>
                <a:sym typeface="Cabin"/>
              </a:rPr>
              <a:t>Case Sensitive</a:t>
            </a:r>
          </a:p>
        </p:txBody>
      </p:sp>
      <p:sp>
        <p:nvSpPr>
          <p:cNvPr id="8" name="Rectangle 7"/>
          <p:cNvSpPr/>
          <p:nvPr/>
        </p:nvSpPr>
        <p:spPr>
          <a:xfrm>
            <a:off x="1219200" y="2526268"/>
            <a:ext cx="6248400" cy="369332"/>
          </a:xfrm>
          <a:prstGeom prst="rect">
            <a:avLst/>
          </a:prstGeom>
          <a:solidFill>
            <a:srgbClr val="CCFF99"/>
          </a:solidFill>
        </p:spPr>
        <p:txBody>
          <a:bodyPr wrap="square">
            <a:spAutoFit/>
          </a:bodyPr>
          <a:lstStyle/>
          <a:p>
            <a:r>
              <a:rPr lang="en-US" dirty="0">
                <a:latin typeface="Arial Black" pitchFamily="34" charset="0"/>
              </a:rPr>
              <a:t>Python has no command for declaring a variable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01025"/>
            <a:ext cx="5556136" cy="584775"/>
          </a:xfrm>
          <a:prstGeom prst="rect">
            <a:avLst/>
          </a:prstGeom>
          <a:solidFill>
            <a:srgbClr val="0070C0"/>
          </a:solidFill>
        </p:spPr>
        <p:txBody>
          <a:bodyPr wrap="none">
            <a:spAutoFit/>
          </a:bodyPr>
          <a:lstStyle/>
          <a:p>
            <a:r>
              <a:rPr lang="en-US" sz="3200" b="1" dirty="0">
                <a:solidFill>
                  <a:srgbClr val="FFFF00"/>
                </a:solidFill>
                <a:latin typeface="Arial" pitchFamily="34" charset="0"/>
                <a:cs typeface="Arial" pitchFamily="34" charset="0"/>
              </a:rPr>
              <a:t>Rules for </a:t>
            </a:r>
            <a:r>
              <a:rPr lang="en-US" sz="3200" b="1" dirty="0">
                <a:solidFill>
                  <a:schemeClr val="bg1"/>
                </a:solidFill>
                <a:latin typeface="Arial" pitchFamily="34" charset="0"/>
                <a:cs typeface="Arial" pitchFamily="34" charset="0"/>
              </a:rPr>
              <a:t>Naming</a:t>
            </a:r>
            <a:r>
              <a:rPr lang="en-US" sz="3200" b="1" dirty="0">
                <a:solidFill>
                  <a:srgbClr val="FFFF00"/>
                </a:solidFill>
                <a:latin typeface="Arial" pitchFamily="34" charset="0"/>
                <a:cs typeface="Arial" pitchFamily="34" charset="0"/>
              </a:rPr>
              <a:t> </a:t>
            </a:r>
            <a:r>
              <a:rPr lang="en-US" sz="3200" b="1" dirty="0">
                <a:solidFill>
                  <a:schemeClr val="bg1"/>
                </a:solidFill>
                <a:latin typeface="Arial" pitchFamily="34" charset="0"/>
                <a:cs typeface="Arial" pitchFamily="34" charset="0"/>
              </a:rPr>
              <a:t>Variables</a:t>
            </a:r>
            <a:r>
              <a:rPr lang="en-US" b="1" dirty="0">
                <a:solidFill>
                  <a:schemeClr val="bg1"/>
                </a:solidFill>
                <a:latin typeface="Arial" pitchFamily="34" charset="0"/>
                <a:cs typeface="Arial" pitchFamily="34" charset="0"/>
              </a:rPr>
              <a:t> </a:t>
            </a:r>
            <a:endParaRPr lang="en-US" dirty="0">
              <a:solidFill>
                <a:schemeClr val="bg1"/>
              </a:solidFill>
            </a:endParaRPr>
          </a:p>
        </p:txBody>
      </p:sp>
      <p:sp>
        <p:nvSpPr>
          <p:cNvPr id="3" name="Rectangle 2"/>
          <p:cNvSpPr/>
          <p:nvPr/>
        </p:nvSpPr>
        <p:spPr>
          <a:xfrm>
            <a:off x="381000" y="838200"/>
            <a:ext cx="8382000" cy="3046988"/>
          </a:xfrm>
          <a:prstGeom prst="rect">
            <a:avLst/>
          </a:prstGeom>
          <a:solidFill>
            <a:srgbClr val="FFFF99"/>
          </a:solidFill>
        </p:spPr>
        <p:txBody>
          <a:bodyPr wrap="square">
            <a:spAutoFit/>
          </a:bodyPr>
          <a:lstStyle/>
          <a:p>
            <a:pPr marL="457200" indent="-457200">
              <a:spcAft>
                <a:spcPts val="1200"/>
              </a:spcAft>
              <a:buAutoNum type="arabicPeriod"/>
            </a:pPr>
            <a:r>
              <a:rPr lang="en-US" sz="2000" b="1" dirty="0">
                <a:solidFill>
                  <a:srgbClr val="FF0066"/>
                </a:solidFill>
                <a:latin typeface="Arial" pitchFamily="34" charset="0"/>
                <a:cs typeface="Arial" pitchFamily="34" charset="0"/>
              </a:rPr>
              <a:t>Variables names must start with a letter or an underscore</a:t>
            </a:r>
          </a:p>
          <a:p>
            <a:r>
              <a:rPr lang="en-US" sz="2000" dirty="0">
                <a:latin typeface="Arial" pitchFamily="34" charset="0"/>
                <a:cs typeface="Arial" pitchFamily="34" charset="0"/>
              </a:rPr>
              <a:t>	</a:t>
            </a:r>
            <a:r>
              <a:rPr lang="en-US" sz="2000" dirty="0">
                <a:latin typeface="Consolas" pitchFamily="49" charset="0"/>
                <a:cs typeface="Arial" pitchFamily="34" charset="0"/>
              </a:rPr>
              <a:t>x = </a:t>
            </a:r>
            <a:r>
              <a:rPr lang="en-US" sz="2000" dirty="0">
                <a:solidFill>
                  <a:srgbClr val="FF3300"/>
                </a:solidFill>
                <a:latin typeface="Consolas" pitchFamily="49" charset="0"/>
                <a:cs typeface="Arial" pitchFamily="34" charset="0"/>
              </a:rPr>
              <a:t>5</a:t>
            </a:r>
            <a:r>
              <a:rPr lang="en-US" sz="2000" dirty="0">
                <a:latin typeface="Consolas" pitchFamily="49" charset="0"/>
                <a:cs typeface="Arial" pitchFamily="34" charset="0"/>
              </a:rPr>
              <a:t>		</a:t>
            </a:r>
            <a:r>
              <a:rPr lang="en-US" sz="2000" i="1" dirty="0">
                <a:solidFill>
                  <a:srgbClr val="7030A0"/>
                </a:solidFill>
                <a:latin typeface="Consolas" pitchFamily="49" charset="0"/>
                <a:cs typeface="Arial" pitchFamily="34" charset="0"/>
              </a:rPr>
              <a:t># valid</a:t>
            </a:r>
          </a:p>
          <a:p>
            <a:r>
              <a:rPr lang="en-US" sz="2000" dirty="0">
                <a:latin typeface="Consolas" pitchFamily="49" charset="0"/>
                <a:cs typeface="Arial" pitchFamily="34" charset="0"/>
              </a:rPr>
              <a:t>	_y = </a:t>
            </a:r>
            <a:r>
              <a:rPr lang="en-US" sz="2000" dirty="0">
                <a:solidFill>
                  <a:srgbClr val="FF3300"/>
                </a:solidFill>
                <a:latin typeface="Consolas" pitchFamily="49" charset="0"/>
                <a:cs typeface="Arial" pitchFamily="34" charset="0"/>
              </a:rPr>
              <a:t>3</a:t>
            </a:r>
            <a:r>
              <a:rPr lang="en-US" sz="2000" dirty="0">
                <a:latin typeface="Consolas" pitchFamily="49" charset="0"/>
                <a:cs typeface="Arial" pitchFamily="34" charset="0"/>
              </a:rPr>
              <a:t>		</a:t>
            </a:r>
            <a:r>
              <a:rPr lang="en-US" sz="2000" i="1" dirty="0">
                <a:solidFill>
                  <a:srgbClr val="7030A0"/>
                </a:solidFill>
                <a:latin typeface="Consolas" pitchFamily="49" charset="0"/>
                <a:cs typeface="Arial" pitchFamily="34" charset="0"/>
              </a:rPr>
              <a:t># valid</a:t>
            </a:r>
          </a:p>
          <a:p>
            <a:endParaRPr lang="en-US" sz="2000" i="1" dirty="0">
              <a:latin typeface="Consolas" pitchFamily="49" charset="0"/>
              <a:cs typeface="Arial" pitchFamily="34" charset="0"/>
            </a:endParaRPr>
          </a:p>
          <a:p>
            <a:r>
              <a:rPr lang="en-US" sz="2000" dirty="0">
                <a:latin typeface="Consolas" pitchFamily="49" charset="0"/>
                <a:cs typeface="Arial" pitchFamily="34" charset="0"/>
              </a:rPr>
              <a:t>	9x = </a:t>
            </a:r>
            <a:r>
              <a:rPr lang="en-US" sz="2000" dirty="0">
                <a:solidFill>
                  <a:srgbClr val="FF3300"/>
                </a:solidFill>
                <a:latin typeface="Consolas" pitchFamily="49" charset="0"/>
                <a:cs typeface="Arial" pitchFamily="34" charset="0"/>
              </a:rPr>
              <a:t>10</a:t>
            </a:r>
            <a:r>
              <a:rPr lang="en-US" sz="2000" dirty="0">
                <a:latin typeface="Consolas" pitchFamily="49" charset="0"/>
                <a:cs typeface="Arial" pitchFamily="34" charset="0"/>
              </a:rPr>
              <a:t> 		</a:t>
            </a:r>
            <a:r>
              <a:rPr lang="en-US" sz="2000" i="1" dirty="0">
                <a:solidFill>
                  <a:srgbClr val="7030A0"/>
                </a:solidFill>
                <a:latin typeface="Consolas" pitchFamily="49" charset="0"/>
                <a:cs typeface="Arial" pitchFamily="34" charset="0"/>
              </a:rPr>
              <a:t># starts with numeral</a:t>
            </a:r>
          </a:p>
          <a:p>
            <a:pPr lvl="1" indent="7938">
              <a:buFont typeface="Symbol"/>
              <a:buChar char="Þ"/>
            </a:pPr>
            <a:r>
              <a:rPr lang="en-US" sz="2000" dirty="0">
                <a:latin typeface="Consolas" pitchFamily="49" charset="0"/>
                <a:cs typeface="Arial" pitchFamily="34" charset="0"/>
              </a:rPr>
              <a:t> 	</a:t>
            </a:r>
            <a:r>
              <a:rPr lang="en-US" sz="2000" dirty="0" err="1">
                <a:solidFill>
                  <a:srgbClr val="006600"/>
                </a:solidFill>
                <a:latin typeface="Consolas" pitchFamily="49" charset="0"/>
                <a:cs typeface="Arial" pitchFamily="34" charset="0"/>
              </a:rPr>
              <a:t>SyntaxError</a:t>
            </a:r>
            <a:r>
              <a:rPr lang="en-US" sz="2000" dirty="0">
                <a:latin typeface="Consolas" pitchFamily="49" charset="0"/>
                <a:cs typeface="Arial" pitchFamily="34" charset="0"/>
              </a:rPr>
              <a:t>: 	invalid syntax</a:t>
            </a:r>
          </a:p>
          <a:p>
            <a:endParaRPr lang="en-US" sz="2000" dirty="0">
              <a:latin typeface="Consolas" pitchFamily="49" charset="0"/>
              <a:cs typeface="Arial" pitchFamily="34" charset="0"/>
            </a:endParaRPr>
          </a:p>
          <a:p>
            <a:r>
              <a:rPr lang="en-US" sz="2000" dirty="0">
                <a:latin typeface="Consolas" pitchFamily="49" charset="0"/>
                <a:cs typeface="Arial" pitchFamily="34" charset="0"/>
              </a:rPr>
              <a:t>	$y = </a:t>
            </a:r>
            <a:r>
              <a:rPr lang="en-US" sz="2000" dirty="0">
                <a:solidFill>
                  <a:srgbClr val="FF3300"/>
                </a:solidFill>
                <a:latin typeface="Consolas" pitchFamily="49" charset="0"/>
                <a:cs typeface="Arial" pitchFamily="34" charset="0"/>
              </a:rPr>
              <a:t>False</a:t>
            </a:r>
            <a:r>
              <a:rPr lang="en-US" sz="2000" dirty="0">
                <a:latin typeface="Consolas" pitchFamily="49" charset="0"/>
                <a:cs typeface="Arial" pitchFamily="34" charset="0"/>
              </a:rPr>
              <a:t> 		</a:t>
            </a:r>
            <a:r>
              <a:rPr lang="en-US" sz="2000" i="1" dirty="0">
                <a:solidFill>
                  <a:srgbClr val="7030A0"/>
                </a:solidFill>
                <a:latin typeface="Consolas" pitchFamily="49" charset="0"/>
                <a:cs typeface="Arial" pitchFamily="34" charset="0"/>
              </a:rPr>
              <a:t># starts with symbol </a:t>
            </a:r>
          </a:p>
          <a:p>
            <a:r>
              <a:rPr lang="en-US" sz="2000" i="1" dirty="0">
                <a:latin typeface="Consolas" pitchFamily="49" charset="0"/>
                <a:cs typeface="Arial" pitchFamily="34" charset="0"/>
              </a:rPr>
              <a:t>   </a:t>
            </a:r>
            <a:r>
              <a:rPr lang="en-US" sz="2000" dirty="0">
                <a:latin typeface="Consolas" pitchFamily="49" charset="0"/>
                <a:cs typeface="Arial" pitchFamily="34" charset="0"/>
              </a:rPr>
              <a:t>=&gt; 	</a:t>
            </a:r>
            <a:r>
              <a:rPr lang="en-US" sz="2000" dirty="0" err="1">
                <a:solidFill>
                  <a:srgbClr val="006600"/>
                </a:solidFill>
                <a:latin typeface="Consolas" pitchFamily="49" charset="0"/>
                <a:cs typeface="Arial" pitchFamily="34" charset="0"/>
              </a:rPr>
              <a:t>SyntaxError</a:t>
            </a:r>
            <a:r>
              <a:rPr lang="en-US" sz="2000" dirty="0">
                <a:latin typeface="Consolas" pitchFamily="49" charset="0"/>
                <a:cs typeface="Arial" pitchFamily="34" charset="0"/>
              </a:rPr>
              <a:t>: 	invalid syntax</a:t>
            </a:r>
          </a:p>
        </p:txBody>
      </p:sp>
      <p:sp>
        <p:nvSpPr>
          <p:cNvPr id="4" name="Rectangle 3"/>
          <p:cNvSpPr/>
          <p:nvPr/>
        </p:nvSpPr>
        <p:spPr>
          <a:xfrm>
            <a:off x="381000" y="4038600"/>
            <a:ext cx="8382000" cy="1169551"/>
          </a:xfrm>
          <a:prstGeom prst="rect">
            <a:avLst/>
          </a:prstGeom>
          <a:solidFill>
            <a:srgbClr val="CCFFCC"/>
          </a:solidFill>
        </p:spPr>
        <p:txBody>
          <a:bodyPr wrap="square">
            <a:spAutoFit/>
          </a:bodyPr>
          <a:lstStyle/>
          <a:p>
            <a:pPr marL="465138" indent="-465138">
              <a:spcAft>
                <a:spcPts val="1200"/>
              </a:spcAft>
            </a:pPr>
            <a:r>
              <a:rPr lang="en-US" sz="2000" b="1" dirty="0">
                <a:solidFill>
                  <a:srgbClr val="FF0066"/>
                </a:solidFill>
                <a:latin typeface="Arial" pitchFamily="34" charset="0"/>
                <a:cs typeface="Arial" pitchFamily="34" charset="0"/>
              </a:rPr>
              <a:t>2.   The remainder of your variable name may consist of letters, numbers and underscores.</a:t>
            </a:r>
          </a:p>
          <a:p>
            <a:r>
              <a:rPr lang="en-US" dirty="0"/>
              <a:t>	</a:t>
            </a:r>
            <a:r>
              <a:rPr lang="en-US" sz="2000" dirty="0">
                <a:latin typeface="Consolas" pitchFamily="49" charset="0"/>
                <a:cs typeface="Arial" pitchFamily="34" charset="0"/>
              </a:rPr>
              <a:t>has_0_in_it  = </a:t>
            </a:r>
            <a:r>
              <a:rPr lang="en-US" sz="2000" dirty="0">
                <a:solidFill>
                  <a:srgbClr val="0000FF"/>
                </a:solidFill>
                <a:latin typeface="Consolas" pitchFamily="49" charset="0"/>
                <a:cs typeface="Arial" pitchFamily="34" charset="0"/>
              </a:rPr>
              <a:t>"Still Valid"</a:t>
            </a:r>
          </a:p>
        </p:txBody>
      </p:sp>
      <p:sp>
        <p:nvSpPr>
          <p:cNvPr id="5" name="Rectangle 4"/>
          <p:cNvSpPr/>
          <p:nvPr/>
        </p:nvSpPr>
        <p:spPr>
          <a:xfrm>
            <a:off x="381000" y="5334000"/>
            <a:ext cx="8382000" cy="1323439"/>
          </a:xfrm>
          <a:prstGeom prst="rect">
            <a:avLst/>
          </a:prstGeom>
          <a:solidFill>
            <a:srgbClr val="CCFF99"/>
          </a:solidFill>
        </p:spPr>
        <p:txBody>
          <a:bodyPr wrap="square">
            <a:spAutoFit/>
          </a:bodyPr>
          <a:lstStyle/>
          <a:p>
            <a:r>
              <a:rPr lang="en-US" sz="2000" b="1" dirty="0">
                <a:solidFill>
                  <a:srgbClr val="FF0066"/>
                </a:solidFill>
                <a:latin typeface="Arial" pitchFamily="34" charset="0"/>
                <a:cs typeface="Arial" pitchFamily="34" charset="0"/>
              </a:rPr>
              <a:t>3.   Names are case sensitive.</a:t>
            </a:r>
          </a:p>
          <a:p>
            <a:pPr lvl="2"/>
            <a:r>
              <a:rPr lang="en-US" sz="2000" dirty="0">
                <a:latin typeface="Consolas" pitchFamily="49" charset="0"/>
                <a:cs typeface="Arial" pitchFamily="34" charset="0"/>
              </a:rPr>
              <a:t>x = </a:t>
            </a:r>
            <a:r>
              <a:rPr lang="en-US" sz="2000" dirty="0">
                <a:solidFill>
                  <a:srgbClr val="FF3300"/>
                </a:solidFill>
                <a:latin typeface="Consolas" pitchFamily="49" charset="0"/>
                <a:cs typeface="Arial" pitchFamily="34" charset="0"/>
              </a:rPr>
              <a:t>9</a:t>
            </a:r>
          </a:p>
          <a:p>
            <a:pPr lvl="2"/>
            <a:r>
              <a:rPr lang="en-US" sz="2000" dirty="0">
                <a:latin typeface="Consolas" pitchFamily="49" charset="0"/>
                <a:cs typeface="Arial" pitchFamily="34" charset="0"/>
              </a:rPr>
              <a:t>y = </a:t>
            </a:r>
            <a:r>
              <a:rPr lang="en-US" sz="2000" b="1" dirty="0">
                <a:latin typeface="Consolas" pitchFamily="49" charset="0"/>
                <a:cs typeface="Arial" pitchFamily="34" charset="0"/>
              </a:rPr>
              <a:t>X</a:t>
            </a:r>
            <a:r>
              <a:rPr lang="en-US" sz="2000" dirty="0">
                <a:latin typeface="Consolas" pitchFamily="49" charset="0"/>
                <a:cs typeface="Arial" pitchFamily="34" charset="0"/>
              </a:rPr>
              <a:t>*</a:t>
            </a:r>
            <a:r>
              <a:rPr lang="en-US" sz="2000" dirty="0">
                <a:solidFill>
                  <a:srgbClr val="FF3300"/>
                </a:solidFill>
                <a:latin typeface="Consolas" pitchFamily="49" charset="0"/>
                <a:cs typeface="Arial" pitchFamily="34" charset="0"/>
              </a:rPr>
              <a:t>5</a:t>
            </a:r>
          </a:p>
          <a:p>
            <a:pPr lvl="2" indent="-508000"/>
            <a:r>
              <a:rPr lang="en-US" sz="2000" dirty="0">
                <a:latin typeface="Consolas" pitchFamily="49" charset="0"/>
                <a:cs typeface="Arial" pitchFamily="34" charset="0"/>
              </a:rPr>
              <a:t>=&gt; 	</a:t>
            </a:r>
            <a:r>
              <a:rPr lang="en-US" sz="2000" dirty="0" err="1">
                <a:solidFill>
                  <a:srgbClr val="006600"/>
                </a:solidFill>
                <a:latin typeface="Consolas" pitchFamily="49" charset="0"/>
                <a:cs typeface="Arial" pitchFamily="34" charset="0"/>
              </a:rPr>
              <a:t>NameError</a:t>
            </a:r>
            <a:r>
              <a:rPr lang="en-US" sz="2000" dirty="0">
                <a:latin typeface="Consolas" pitchFamily="49" charset="0"/>
                <a:cs typeface="Arial" pitchFamily="34" charset="0"/>
              </a:rPr>
              <a:t>: 	name </a:t>
            </a:r>
            <a:r>
              <a:rPr lang="en-US" sz="2000" dirty="0">
                <a:solidFill>
                  <a:srgbClr val="0000FF"/>
                </a:solidFill>
                <a:latin typeface="Consolas" pitchFamily="49" charset="0"/>
                <a:cs typeface="Arial" pitchFamily="34" charset="0"/>
              </a:rPr>
              <a:t>'X‘</a:t>
            </a:r>
            <a:r>
              <a:rPr lang="en-US" sz="2000" dirty="0">
                <a:latin typeface="Consolas" pitchFamily="49" charset="0"/>
                <a:cs typeface="Arial" pitchFamily="34" charset="0"/>
              </a:rPr>
              <a:t> </a:t>
            </a:r>
            <a:r>
              <a:rPr lang="en-US" sz="2000" dirty="0">
                <a:solidFill>
                  <a:srgbClr val="FF3300"/>
                </a:solidFill>
                <a:latin typeface="Consolas" pitchFamily="49" charset="0"/>
                <a:cs typeface="Arial" pitchFamily="34" charset="0"/>
              </a:rPr>
              <a:t>is not defined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53425"/>
            <a:ext cx="8382000" cy="584775"/>
          </a:xfrm>
          <a:prstGeom prst="rect">
            <a:avLst/>
          </a:prstGeom>
          <a:solidFill>
            <a:srgbClr val="002060"/>
          </a:solidFill>
        </p:spPr>
        <p:txBody>
          <a:bodyPr wrap="square">
            <a:spAutoFit/>
          </a:bodyPr>
          <a:lstStyle/>
          <a:p>
            <a:pPr algn="ctr"/>
            <a:r>
              <a:rPr lang="en-US" sz="3200" b="1" dirty="0">
                <a:solidFill>
                  <a:srgbClr val="FFFF00"/>
                </a:solidFill>
                <a:latin typeface="Arial" pitchFamily="34" charset="0"/>
                <a:cs typeface="Arial" pitchFamily="34" charset="0"/>
              </a:rPr>
              <a:t>Knowing the Data </a:t>
            </a:r>
            <a:r>
              <a:rPr lang="en-US" sz="3200" b="1" dirty="0">
                <a:solidFill>
                  <a:schemeClr val="bg1"/>
                </a:solidFill>
                <a:latin typeface="Arial" pitchFamily="34" charset="0"/>
                <a:cs typeface="Arial" pitchFamily="34" charset="0"/>
              </a:rPr>
              <a:t>Type</a:t>
            </a:r>
            <a:r>
              <a:rPr lang="en-US" sz="3200" b="1" dirty="0">
                <a:solidFill>
                  <a:srgbClr val="FFFF00"/>
                </a:solidFill>
                <a:latin typeface="Arial" pitchFamily="34" charset="0"/>
                <a:cs typeface="Arial" pitchFamily="34" charset="0"/>
              </a:rPr>
              <a:t> </a:t>
            </a:r>
            <a:r>
              <a:rPr lang="en-US" sz="3200" b="1" dirty="0">
                <a:solidFill>
                  <a:schemeClr val="bg1"/>
                </a:solidFill>
                <a:latin typeface="Arial" pitchFamily="34" charset="0"/>
                <a:cs typeface="Arial" pitchFamily="34" charset="0"/>
              </a:rPr>
              <a:t>of Variable</a:t>
            </a:r>
          </a:p>
        </p:txBody>
      </p:sp>
      <p:sp>
        <p:nvSpPr>
          <p:cNvPr id="3" name="Rectangle 2"/>
          <p:cNvSpPr/>
          <p:nvPr/>
        </p:nvSpPr>
        <p:spPr>
          <a:xfrm>
            <a:off x="1371600" y="1447800"/>
            <a:ext cx="3276600" cy="1015663"/>
          </a:xfrm>
          <a:prstGeom prst="rect">
            <a:avLst/>
          </a:prstGeom>
          <a:solidFill>
            <a:srgbClr val="FFFF99"/>
          </a:solidFill>
        </p:spPr>
        <p:txBody>
          <a:bodyPr wrap="square">
            <a:spAutoFit/>
          </a:bodyPr>
          <a:lstStyle/>
          <a:p>
            <a:r>
              <a:rPr lang="en-US" sz="2000" b="1" dirty="0">
                <a:solidFill>
                  <a:srgbClr val="0000FF"/>
                </a:solidFill>
                <a:latin typeface="Consolas" pitchFamily="49" charset="0"/>
                <a:cs typeface="Arial" pitchFamily="34" charset="0"/>
              </a:rPr>
              <a:t>a = 2</a:t>
            </a:r>
          </a:p>
          <a:p>
            <a:r>
              <a:rPr lang="en-US" sz="2000" dirty="0">
                <a:solidFill>
                  <a:srgbClr val="C00000"/>
                </a:solidFill>
                <a:latin typeface="Consolas" pitchFamily="49" charset="0"/>
                <a:cs typeface="Arial" pitchFamily="34" charset="0"/>
              </a:rPr>
              <a:t>print(type(a))</a:t>
            </a:r>
          </a:p>
          <a:p>
            <a:r>
              <a:rPr lang="en-US" sz="2000" i="1" dirty="0">
                <a:latin typeface="Consolas" pitchFamily="49" charset="0"/>
                <a:cs typeface="Arial" pitchFamily="34" charset="0"/>
              </a:rPr>
              <a:t># Output: &lt;type '</a:t>
            </a:r>
            <a:r>
              <a:rPr lang="en-US" sz="2000" i="1" dirty="0" err="1">
                <a:latin typeface="Consolas" pitchFamily="49" charset="0"/>
                <a:cs typeface="Arial" pitchFamily="34" charset="0"/>
              </a:rPr>
              <a:t>int</a:t>
            </a:r>
            <a:r>
              <a:rPr lang="en-US" sz="2000" i="1" dirty="0">
                <a:latin typeface="Consolas" pitchFamily="49" charset="0"/>
                <a:cs typeface="Arial" pitchFamily="34" charset="0"/>
              </a:rPr>
              <a:t>'&gt;</a:t>
            </a:r>
            <a:endParaRPr lang="en-US" sz="2000" dirty="0">
              <a:latin typeface="Consolas" pitchFamily="49" charset="0"/>
              <a:cs typeface="Arial" pitchFamily="34" charset="0"/>
            </a:endParaRPr>
          </a:p>
        </p:txBody>
      </p:sp>
      <p:sp>
        <p:nvSpPr>
          <p:cNvPr id="6" name="Rectangle 5"/>
          <p:cNvSpPr/>
          <p:nvPr/>
        </p:nvSpPr>
        <p:spPr>
          <a:xfrm>
            <a:off x="4114800" y="3276600"/>
            <a:ext cx="3338286" cy="1015663"/>
          </a:xfrm>
          <a:prstGeom prst="rect">
            <a:avLst/>
          </a:prstGeom>
          <a:solidFill>
            <a:srgbClr val="66FFFF"/>
          </a:solidFill>
        </p:spPr>
        <p:txBody>
          <a:bodyPr wrap="square">
            <a:spAutoFit/>
          </a:bodyPr>
          <a:lstStyle/>
          <a:p>
            <a:r>
              <a:rPr lang="en-US" sz="2000" b="1" dirty="0">
                <a:solidFill>
                  <a:srgbClr val="0000FF"/>
                </a:solidFill>
                <a:latin typeface="Consolas" pitchFamily="49" charset="0"/>
                <a:cs typeface="Arial" pitchFamily="34" charset="0"/>
              </a:rPr>
              <a:t>name = 'John Doe'</a:t>
            </a:r>
          </a:p>
          <a:p>
            <a:r>
              <a:rPr lang="en-US" sz="2000" dirty="0">
                <a:solidFill>
                  <a:srgbClr val="C00000"/>
                </a:solidFill>
                <a:latin typeface="Consolas" pitchFamily="49" charset="0"/>
                <a:cs typeface="Arial" pitchFamily="34" charset="0"/>
              </a:rPr>
              <a:t>print(type(name))</a:t>
            </a:r>
          </a:p>
          <a:p>
            <a:r>
              <a:rPr lang="en-US" sz="2000" i="1" dirty="0">
                <a:latin typeface="Consolas" pitchFamily="49" charset="0"/>
                <a:cs typeface="Arial" pitchFamily="34" charset="0"/>
              </a:rPr>
              <a:t># Output: &lt;type '</a:t>
            </a:r>
            <a:r>
              <a:rPr lang="en-US" sz="2000" i="1" dirty="0" err="1">
                <a:latin typeface="Consolas" pitchFamily="49" charset="0"/>
                <a:cs typeface="Arial" pitchFamily="34" charset="0"/>
              </a:rPr>
              <a:t>str</a:t>
            </a:r>
            <a:r>
              <a:rPr lang="en-US" sz="2000" i="1" dirty="0">
                <a:latin typeface="Consolas" pitchFamily="49" charset="0"/>
                <a:cs typeface="Arial" pitchFamily="34" charset="0"/>
              </a:rPr>
              <a:t>'&gt;</a:t>
            </a:r>
            <a:endParaRPr lang="en-US" sz="2000" dirty="0">
              <a:latin typeface="Consolas" pitchFamily="49" charset="0"/>
              <a:cs typeface="Arial" pitchFamily="34" charset="0"/>
            </a:endParaRPr>
          </a:p>
        </p:txBody>
      </p:sp>
      <p:sp>
        <p:nvSpPr>
          <p:cNvPr id="7" name="Rectangle 6"/>
          <p:cNvSpPr/>
          <p:nvPr/>
        </p:nvSpPr>
        <p:spPr>
          <a:xfrm>
            <a:off x="1524000" y="4953000"/>
            <a:ext cx="3429000" cy="1015663"/>
          </a:xfrm>
          <a:prstGeom prst="rect">
            <a:avLst/>
          </a:prstGeom>
          <a:solidFill>
            <a:srgbClr val="CCFF99"/>
          </a:solidFill>
        </p:spPr>
        <p:txBody>
          <a:bodyPr wrap="square">
            <a:spAutoFit/>
          </a:bodyPr>
          <a:lstStyle/>
          <a:p>
            <a:r>
              <a:rPr lang="en-US" sz="2000" b="1" dirty="0">
                <a:solidFill>
                  <a:srgbClr val="0000FF"/>
                </a:solidFill>
                <a:latin typeface="Consolas" pitchFamily="49" charset="0"/>
                <a:cs typeface="Arial" pitchFamily="34" charset="0"/>
              </a:rPr>
              <a:t>q = True</a:t>
            </a:r>
          </a:p>
          <a:p>
            <a:r>
              <a:rPr lang="en-US" sz="2000" dirty="0">
                <a:solidFill>
                  <a:srgbClr val="C00000"/>
                </a:solidFill>
                <a:latin typeface="Consolas" pitchFamily="49" charset="0"/>
                <a:cs typeface="Arial" pitchFamily="34" charset="0"/>
              </a:rPr>
              <a:t>print(type(q))</a:t>
            </a:r>
          </a:p>
          <a:p>
            <a:r>
              <a:rPr lang="en-US" sz="2000" i="1" dirty="0">
                <a:latin typeface="Consolas" pitchFamily="49" charset="0"/>
                <a:cs typeface="Arial" pitchFamily="34" charset="0"/>
              </a:rPr>
              <a:t># Output: &lt;type '</a:t>
            </a:r>
            <a:r>
              <a:rPr lang="en-US" sz="2000" i="1" dirty="0" err="1">
                <a:latin typeface="Consolas" pitchFamily="49" charset="0"/>
                <a:cs typeface="Arial" pitchFamily="34" charset="0"/>
              </a:rPr>
              <a:t>bool</a:t>
            </a:r>
            <a:r>
              <a:rPr lang="en-US" sz="2000" i="1" dirty="0">
                <a:latin typeface="Consolas" pitchFamily="49" charset="0"/>
                <a:cs typeface="Arial" pitchFamily="34" charset="0"/>
              </a:rPr>
              <a:t>'&gt;</a:t>
            </a:r>
            <a:endParaRPr lang="en-US" sz="2000" dirty="0">
              <a:latin typeface="Consolas" pitchFamily="49"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304800" y="1524000"/>
            <a:ext cx="8401050" cy="3238500"/>
          </a:xfrm>
          <a:prstGeom prst="rect">
            <a:avLst/>
          </a:prstGeom>
          <a:noFill/>
          <a:ln w="9525">
            <a:solidFill>
              <a:schemeClr val="accent1"/>
            </a:solidFill>
            <a:miter lim="800000"/>
            <a:headEnd/>
            <a:tailEnd/>
          </a:ln>
          <a:effectLst/>
        </p:spPr>
      </p:pic>
      <p:sp>
        <p:nvSpPr>
          <p:cNvPr id="4" name="Rectangle 3"/>
          <p:cNvSpPr/>
          <p:nvPr/>
        </p:nvSpPr>
        <p:spPr>
          <a:xfrm>
            <a:off x="2286000" y="228600"/>
            <a:ext cx="4852610" cy="584775"/>
          </a:xfrm>
          <a:prstGeom prst="rect">
            <a:avLst/>
          </a:prstGeom>
          <a:solidFill>
            <a:srgbClr val="FFFF00"/>
          </a:solidFill>
        </p:spPr>
        <p:txBody>
          <a:bodyPr wrap="none">
            <a:spAutoFit/>
          </a:bodyPr>
          <a:lstStyle/>
          <a:p>
            <a:r>
              <a:rPr lang="en-US" sz="3200" b="1" dirty="0">
                <a:solidFill>
                  <a:srgbClr val="FF0000"/>
                </a:solidFill>
                <a:latin typeface="Arial" charset="0"/>
                <a:ea typeface="Arial" charset="0"/>
                <a:cs typeface="Arial" charset="0"/>
                <a:sym typeface="Cabin"/>
              </a:rPr>
              <a:t>Assignment </a:t>
            </a:r>
            <a:r>
              <a:rPr lang="en-US" sz="3200" b="1" dirty="0">
                <a:solidFill>
                  <a:srgbClr val="002060"/>
                </a:solidFill>
                <a:latin typeface="Arial" charset="0"/>
                <a:ea typeface="Arial" charset="0"/>
                <a:cs typeface="Arial" charset="0"/>
                <a:sym typeface="Cabin"/>
              </a:rPr>
              <a:t>Statements</a:t>
            </a:r>
            <a:endParaRPr lang="en-US" sz="3200" b="1" dirty="0">
              <a:solidFill>
                <a:srgbClr val="00206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8826"/>
            <a:ext cx="8001000" cy="861774"/>
          </a:xfrm>
          <a:prstGeom prst="rect">
            <a:avLst/>
          </a:prstGeom>
          <a:solidFill>
            <a:srgbClr val="66FFFF"/>
          </a:solidFill>
        </p:spPr>
        <p:txBody>
          <a:bodyPr wrap="square">
            <a:spAutoFit/>
          </a:bodyPr>
          <a:lstStyle/>
          <a:p>
            <a:r>
              <a:rPr lang="en-US" sz="2500" b="1" dirty="0">
                <a:solidFill>
                  <a:srgbClr val="002060"/>
                </a:solidFill>
                <a:latin typeface="Arial" pitchFamily="34" charset="0"/>
                <a:cs typeface="Arial" pitchFamily="34" charset="0"/>
              </a:rPr>
              <a:t>A single value can be assigned to several variables simultaneously</a:t>
            </a:r>
          </a:p>
        </p:txBody>
      </p:sp>
      <p:sp>
        <p:nvSpPr>
          <p:cNvPr id="3" name="Rectangle 2"/>
          <p:cNvSpPr/>
          <p:nvPr/>
        </p:nvSpPr>
        <p:spPr>
          <a:xfrm>
            <a:off x="2895600" y="1295400"/>
            <a:ext cx="3048000" cy="1323439"/>
          </a:xfrm>
          <a:prstGeom prst="rect">
            <a:avLst/>
          </a:prstGeom>
          <a:solidFill>
            <a:srgbClr val="FFFF99"/>
          </a:solidFill>
        </p:spPr>
        <p:txBody>
          <a:bodyPr wrap="square">
            <a:spAutoFit/>
          </a:bodyPr>
          <a:lstStyle/>
          <a:p>
            <a:pPr>
              <a:spcBef>
                <a:spcPts val="600"/>
              </a:spcBef>
              <a:spcAft>
                <a:spcPts val="600"/>
              </a:spcAft>
            </a:pPr>
            <a:r>
              <a:rPr lang="en-US" sz="2000" b="1" dirty="0">
                <a:solidFill>
                  <a:srgbClr val="C00000"/>
                </a:solidFill>
                <a:latin typeface="Consolas" pitchFamily="49" charset="0"/>
                <a:cs typeface="Arial" pitchFamily="34" charset="0"/>
              </a:rPr>
              <a:t>a  =  b  =  c  =  1</a:t>
            </a:r>
          </a:p>
          <a:p>
            <a:pPr>
              <a:spcBef>
                <a:spcPts val="600"/>
              </a:spcBef>
              <a:spcAft>
                <a:spcPts val="600"/>
              </a:spcAft>
            </a:pPr>
            <a:r>
              <a:rPr lang="en-US" sz="2000" dirty="0">
                <a:solidFill>
                  <a:srgbClr val="0000FF"/>
                </a:solidFill>
                <a:latin typeface="Consolas" pitchFamily="49" charset="0"/>
                <a:cs typeface="Arial" pitchFamily="34" charset="0"/>
              </a:rPr>
              <a:t>print(a, b, c)</a:t>
            </a:r>
          </a:p>
          <a:p>
            <a:pPr>
              <a:spcBef>
                <a:spcPts val="600"/>
              </a:spcBef>
              <a:spcAft>
                <a:spcPts val="600"/>
              </a:spcAft>
            </a:pPr>
            <a:r>
              <a:rPr lang="en-US" sz="2000" i="1" dirty="0">
                <a:solidFill>
                  <a:srgbClr val="006600"/>
                </a:solidFill>
                <a:latin typeface="Consolas" pitchFamily="49" charset="0"/>
                <a:cs typeface="Arial" pitchFamily="34" charset="0"/>
              </a:rPr>
              <a:t># Output:    </a:t>
            </a:r>
            <a:r>
              <a:rPr lang="en-US" sz="2000" i="1" dirty="0">
                <a:latin typeface="Consolas" pitchFamily="49" charset="0"/>
                <a:cs typeface="Arial" pitchFamily="34" charset="0"/>
              </a:rPr>
              <a:t>1  1  1</a:t>
            </a:r>
            <a:endParaRPr lang="en-US" sz="2000" dirty="0">
              <a:latin typeface="Consolas" pitchFamily="49" charset="0"/>
              <a:cs typeface="Arial" pitchFamily="34" charset="0"/>
            </a:endParaRPr>
          </a:p>
        </p:txBody>
      </p:sp>
      <p:pic>
        <p:nvPicPr>
          <p:cNvPr id="5" name="Picture 4"/>
          <p:cNvPicPr>
            <a:picLocks noChangeAspect="1" noChangeArrowheads="1"/>
          </p:cNvPicPr>
          <p:nvPr/>
        </p:nvPicPr>
        <p:blipFill>
          <a:blip r:embed="rId2" cstate="print"/>
          <a:srcRect/>
          <a:stretch>
            <a:fillRect/>
          </a:stretch>
        </p:blipFill>
        <p:spPr bwMode="auto">
          <a:xfrm>
            <a:off x="1066800" y="3581400"/>
            <a:ext cx="7239000" cy="825500"/>
          </a:xfrm>
          <a:prstGeom prst="rect">
            <a:avLst/>
          </a:prstGeom>
          <a:noFill/>
          <a:ln w="9525">
            <a:solidFill>
              <a:srgbClr val="C00000"/>
            </a:solid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81000" y="2094340"/>
            <a:ext cx="8458200" cy="3139648"/>
          </a:xfrm>
          <a:prstGeom prst="rect">
            <a:avLst/>
          </a:prstGeom>
          <a:solidFill>
            <a:schemeClr val="bg1"/>
          </a:solidFill>
          <a:ln w="9525">
            <a:solidFill>
              <a:schemeClr val="tx2"/>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905000" y="381000"/>
            <a:ext cx="5334000" cy="9239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E9BF4DCC-C7C3-44BC-B30A-1946886F37F6}" type="datetime1">
              <a:rPr lang="en-US"/>
              <a:pPr>
                <a:defRPr/>
              </a:pPr>
              <a:t>8/1/2023</a:t>
            </a:fld>
            <a:endParaRPr lang="en-US" dirty="0"/>
          </a:p>
        </p:txBody>
      </p:sp>
      <p:sp>
        <p:nvSpPr>
          <p:cNvPr id="4" name="Slide Number Placeholder 3"/>
          <p:cNvSpPr>
            <a:spLocks noGrp="1"/>
          </p:cNvSpPr>
          <p:nvPr>
            <p:ph type="sldNum" sz="quarter" idx="12"/>
          </p:nvPr>
        </p:nvSpPr>
        <p:spPr/>
        <p:txBody>
          <a:bodyPr/>
          <a:lstStyle/>
          <a:p>
            <a:pPr>
              <a:defRPr/>
            </a:pPr>
            <a:fld id="{8E13C42B-2777-44BF-8330-2DDC33ABE4EA}" type="slidenum">
              <a:rPr lang="en-US" smtClean="0"/>
              <a:pPr>
                <a:defRPr/>
              </a:pPr>
              <a:t>28</a:t>
            </a:fld>
            <a:endParaRPr lang="en-US"/>
          </a:p>
        </p:txBody>
      </p:sp>
      <p:pic>
        <p:nvPicPr>
          <p:cNvPr id="19459" name="Picture 3"/>
          <p:cNvPicPr>
            <a:picLocks noChangeAspect="1" noChangeArrowheads="1"/>
          </p:cNvPicPr>
          <p:nvPr/>
        </p:nvPicPr>
        <p:blipFill>
          <a:blip r:embed="rId2" cstate="print"/>
          <a:srcRect/>
          <a:stretch>
            <a:fillRect/>
          </a:stretch>
        </p:blipFill>
        <p:spPr bwMode="auto">
          <a:xfrm>
            <a:off x="457200" y="2819400"/>
            <a:ext cx="8190043" cy="1876425"/>
          </a:xfrm>
          <a:prstGeom prst="rect">
            <a:avLst/>
          </a:prstGeom>
          <a:noFill/>
          <a:ln w="9525">
            <a:noFill/>
            <a:miter lim="800000"/>
            <a:headEnd/>
            <a:tailEnd/>
          </a:ln>
          <a:effectLst/>
        </p:spPr>
      </p:pic>
      <p:sp>
        <p:nvSpPr>
          <p:cNvPr id="7" name="Rectangle 6"/>
          <p:cNvSpPr/>
          <p:nvPr/>
        </p:nvSpPr>
        <p:spPr>
          <a:xfrm>
            <a:off x="533400" y="1524000"/>
            <a:ext cx="3200400" cy="1015663"/>
          </a:xfrm>
          <a:prstGeom prst="rect">
            <a:avLst/>
          </a:prstGeom>
        </p:spPr>
        <p:txBody>
          <a:bodyPr wrap="square">
            <a:spAutoFit/>
          </a:bodyPr>
          <a:lstStyle/>
          <a:p>
            <a:pPr>
              <a:buNone/>
            </a:pPr>
            <a:r>
              <a:rPr lang="en-US" sz="2000" dirty="0">
                <a:latin typeface="Arial" pitchFamily="34" charset="0"/>
                <a:cs typeface="Arial" pitchFamily="34" charset="0"/>
              </a:rPr>
              <a:t>&gt;&gt;&gt;</a:t>
            </a:r>
            <a:r>
              <a:rPr lang="en-US" sz="2000" dirty="0">
                <a:solidFill>
                  <a:srgbClr val="FF0000"/>
                </a:solidFill>
                <a:latin typeface="Arial" pitchFamily="34" charset="0"/>
                <a:cs typeface="Arial" pitchFamily="34" charset="0"/>
              </a:rPr>
              <a:t>import</a:t>
            </a:r>
            <a:r>
              <a:rPr lang="en-US" sz="2000" dirty="0">
                <a:latin typeface="Arial" pitchFamily="34" charset="0"/>
                <a:cs typeface="Arial" pitchFamily="34" charset="0"/>
              </a:rPr>
              <a:t> </a:t>
            </a:r>
            <a:r>
              <a:rPr lang="en-US" sz="2000" dirty="0">
                <a:solidFill>
                  <a:srgbClr val="0000FF"/>
                </a:solidFill>
                <a:latin typeface="Arial" pitchFamily="34" charset="0"/>
                <a:cs typeface="Arial" pitchFamily="34" charset="0"/>
              </a:rPr>
              <a:t>keyword</a:t>
            </a:r>
          </a:p>
          <a:p>
            <a:pPr>
              <a:buNone/>
            </a:pPr>
            <a:endParaRPr lang="en-US" sz="2000" dirty="0">
              <a:latin typeface="Arial" pitchFamily="34" charset="0"/>
              <a:cs typeface="Arial" pitchFamily="34" charset="0"/>
            </a:endParaRPr>
          </a:p>
          <a:p>
            <a:pPr>
              <a:buNone/>
            </a:pPr>
            <a:r>
              <a:rPr lang="en-US" sz="2000" dirty="0">
                <a:latin typeface="Arial" pitchFamily="34" charset="0"/>
                <a:cs typeface="Arial" pitchFamily="34" charset="0"/>
              </a:rPr>
              <a:t>&gt;&gt;&gt;</a:t>
            </a:r>
            <a:r>
              <a:rPr lang="en-US" sz="2000" dirty="0">
                <a:solidFill>
                  <a:srgbClr val="660066"/>
                </a:solidFill>
                <a:latin typeface="Arial" pitchFamily="34" charset="0"/>
                <a:cs typeface="Arial" pitchFamily="34" charset="0"/>
              </a:rPr>
              <a:t>print</a:t>
            </a:r>
            <a:r>
              <a:rPr lang="en-US" sz="2000" dirty="0">
                <a:latin typeface="Arial" pitchFamily="34" charset="0"/>
                <a:cs typeface="Arial" pitchFamily="34" charset="0"/>
              </a:rPr>
              <a:t>(</a:t>
            </a:r>
            <a:r>
              <a:rPr lang="en-US" sz="2000" dirty="0" err="1">
                <a:solidFill>
                  <a:srgbClr val="0000FF"/>
                </a:solidFill>
                <a:latin typeface="Arial" pitchFamily="34" charset="0"/>
                <a:cs typeface="Arial" pitchFamily="34" charset="0"/>
              </a:rPr>
              <a:t>keyword</a:t>
            </a:r>
            <a:r>
              <a:rPr lang="en-US" sz="2000" dirty="0" err="1">
                <a:latin typeface="Arial" pitchFamily="34" charset="0"/>
                <a:cs typeface="Arial" pitchFamily="34" charset="0"/>
              </a:rPr>
              <a:t>.</a:t>
            </a:r>
            <a:r>
              <a:rPr lang="en-US" sz="2000" dirty="0" err="1">
                <a:solidFill>
                  <a:srgbClr val="006600"/>
                </a:solidFill>
                <a:latin typeface="Arial" pitchFamily="34" charset="0"/>
                <a:cs typeface="Arial" pitchFamily="34" charset="0"/>
              </a:rPr>
              <a:t>kwlist</a:t>
            </a:r>
            <a:r>
              <a:rPr lang="en-US" sz="2000" dirty="0">
                <a:latin typeface="Arial" pitchFamily="34" charset="0"/>
                <a:cs typeface="Arial" pitchFamily="34" charset="0"/>
              </a:rPr>
              <a:t>)</a:t>
            </a:r>
          </a:p>
        </p:txBody>
      </p:sp>
      <p:sp>
        <p:nvSpPr>
          <p:cNvPr id="8" name="Rectangle 7"/>
          <p:cNvSpPr/>
          <p:nvPr/>
        </p:nvSpPr>
        <p:spPr>
          <a:xfrm>
            <a:off x="2895600" y="304800"/>
            <a:ext cx="3645550" cy="584775"/>
          </a:xfrm>
          <a:prstGeom prst="rect">
            <a:avLst/>
          </a:prstGeom>
          <a:solidFill>
            <a:srgbClr val="FFFF00"/>
          </a:solidFill>
        </p:spPr>
        <p:txBody>
          <a:bodyPr wrap="none">
            <a:spAutoFit/>
          </a:bodyPr>
          <a:lstStyle/>
          <a:p>
            <a:r>
              <a:rPr lang="en-US" sz="3200" b="1" dirty="0">
                <a:solidFill>
                  <a:srgbClr val="FF0000"/>
                </a:solidFill>
                <a:latin typeface="Arial" pitchFamily="34" charset="0"/>
                <a:cs typeface="Arial" pitchFamily="34" charset="0"/>
              </a:rPr>
              <a:t>Python keywords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3200400" cy="461665"/>
          </a:xfrm>
          <a:prstGeom prst="rect">
            <a:avLst/>
          </a:prstGeom>
          <a:solidFill>
            <a:srgbClr val="CCFF33"/>
          </a:solidFill>
        </p:spPr>
        <p:txBody>
          <a:bodyPr wrap="square" rtlCol="0">
            <a:spAutoFit/>
          </a:bodyPr>
          <a:lstStyle/>
          <a:p>
            <a:r>
              <a:rPr lang="en-US" sz="2400" b="1" dirty="0">
                <a:solidFill>
                  <a:srgbClr val="C00000"/>
                </a:solidFill>
                <a:latin typeface="Arial" pitchFamily="34" charset="0"/>
                <a:cs typeface="Arial" pitchFamily="34" charset="0"/>
              </a:rPr>
              <a:t>Correct indentation :</a:t>
            </a:r>
          </a:p>
        </p:txBody>
      </p:sp>
      <p:pic>
        <p:nvPicPr>
          <p:cNvPr id="1026" name="Picture 2"/>
          <p:cNvPicPr>
            <a:picLocks noChangeAspect="1" noChangeArrowheads="1"/>
          </p:cNvPicPr>
          <p:nvPr/>
        </p:nvPicPr>
        <p:blipFill>
          <a:blip r:embed="rId2" cstate="print"/>
          <a:srcRect/>
          <a:stretch>
            <a:fillRect/>
          </a:stretch>
        </p:blipFill>
        <p:spPr bwMode="auto">
          <a:xfrm>
            <a:off x="2743200" y="990600"/>
            <a:ext cx="2590800" cy="1398443"/>
          </a:xfrm>
          <a:prstGeom prst="rect">
            <a:avLst/>
          </a:prstGeom>
          <a:noFill/>
          <a:ln w="9525">
            <a:noFill/>
            <a:miter lim="800000"/>
            <a:headEnd/>
            <a:tailEnd/>
          </a:ln>
          <a:effectLst/>
        </p:spPr>
      </p:pic>
      <p:sp>
        <p:nvSpPr>
          <p:cNvPr id="4" name="TextBox 3"/>
          <p:cNvSpPr txBox="1"/>
          <p:nvPr/>
        </p:nvSpPr>
        <p:spPr>
          <a:xfrm>
            <a:off x="304800" y="2971800"/>
            <a:ext cx="5029200" cy="461665"/>
          </a:xfrm>
          <a:prstGeom prst="rect">
            <a:avLst/>
          </a:prstGeom>
          <a:solidFill>
            <a:srgbClr val="CCFF33"/>
          </a:solidFill>
        </p:spPr>
        <p:txBody>
          <a:bodyPr wrap="square" rtlCol="0">
            <a:spAutoFit/>
          </a:bodyPr>
          <a:lstStyle/>
          <a:p>
            <a:r>
              <a:rPr lang="en-US" sz="2400" b="1" dirty="0">
                <a:solidFill>
                  <a:srgbClr val="C00000"/>
                </a:solidFill>
                <a:latin typeface="Arial" pitchFamily="34" charset="0"/>
                <a:cs typeface="Arial" pitchFamily="34" charset="0"/>
              </a:rPr>
              <a:t>Following block generates error :</a:t>
            </a:r>
          </a:p>
        </p:txBody>
      </p:sp>
      <p:sp>
        <p:nvSpPr>
          <p:cNvPr id="6" name="Rectangle 5"/>
          <p:cNvSpPr/>
          <p:nvPr/>
        </p:nvSpPr>
        <p:spPr>
          <a:xfrm>
            <a:off x="1371600" y="3787914"/>
            <a:ext cx="5029200" cy="707886"/>
          </a:xfrm>
          <a:prstGeom prst="rect">
            <a:avLst/>
          </a:prstGeom>
        </p:spPr>
        <p:txBody>
          <a:bodyPr wrap="square">
            <a:spAutoFit/>
          </a:bodyPr>
          <a:lstStyle/>
          <a:p>
            <a:pPr>
              <a:spcAft>
                <a:spcPts val="600"/>
              </a:spcAft>
            </a:pPr>
            <a:r>
              <a:rPr lang="en-US" sz="2000" dirty="0">
                <a:solidFill>
                  <a:srgbClr val="FF0000"/>
                </a:solidFill>
                <a:latin typeface="Consolas" pitchFamily="49" charset="0"/>
              </a:rPr>
              <a:t>if</a:t>
            </a:r>
            <a:r>
              <a:rPr lang="en-US" sz="2000" dirty="0">
                <a:latin typeface="Consolas" pitchFamily="49" charset="0"/>
              </a:rPr>
              <a:t> 5 &gt; 2:</a:t>
            </a:r>
            <a:br>
              <a:rPr lang="en-US" sz="2000" dirty="0">
                <a:latin typeface="Consolas" pitchFamily="49" charset="0"/>
              </a:rPr>
            </a:br>
            <a:r>
              <a:rPr lang="en-US" sz="2000" dirty="0">
                <a:solidFill>
                  <a:srgbClr val="003399"/>
                </a:solidFill>
                <a:latin typeface="Consolas" pitchFamily="49" charset="0"/>
              </a:rPr>
              <a:t>print</a:t>
            </a:r>
            <a:r>
              <a:rPr lang="en-US" sz="2000" dirty="0">
                <a:latin typeface="Consolas" pitchFamily="49" charset="0"/>
              </a:rPr>
              <a:t>(</a:t>
            </a:r>
            <a:r>
              <a:rPr lang="en-US" sz="2000" dirty="0">
                <a:solidFill>
                  <a:srgbClr val="006600"/>
                </a:solidFill>
                <a:latin typeface="Consolas" pitchFamily="49" charset="0"/>
              </a:rPr>
              <a:t>"Five is greater than two!"</a:t>
            </a:r>
            <a:r>
              <a:rPr lang="en-US" sz="2000" dirty="0">
                <a:latin typeface="Consolas" pitchFamily="49" charset="0"/>
              </a:rPr>
              <a:t>)</a:t>
            </a:r>
          </a:p>
        </p:txBody>
      </p:sp>
      <p:sp>
        <p:nvSpPr>
          <p:cNvPr id="7" name="TextBox 6"/>
          <p:cNvSpPr txBox="1"/>
          <p:nvPr/>
        </p:nvSpPr>
        <p:spPr>
          <a:xfrm>
            <a:off x="533400" y="4876800"/>
            <a:ext cx="838200" cy="461665"/>
          </a:xfrm>
          <a:prstGeom prst="rect">
            <a:avLst/>
          </a:prstGeom>
          <a:solidFill>
            <a:srgbClr val="66FFFF"/>
          </a:solidFill>
        </p:spPr>
        <p:txBody>
          <a:bodyPr wrap="square" rtlCol="0">
            <a:spAutoFit/>
          </a:bodyPr>
          <a:lstStyle/>
          <a:p>
            <a:r>
              <a:rPr lang="en-US" sz="2400" b="1" dirty="0">
                <a:solidFill>
                  <a:srgbClr val="C00000"/>
                </a:solidFill>
                <a:latin typeface="Arial" pitchFamily="34" charset="0"/>
                <a:cs typeface="Arial" pitchFamily="34" charset="0"/>
              </a:rPr>
              <a:t>o/p :</a:t>
            </a:r>
          </a:p>
        </p:txBody>
      </p:sp>
      <p:sp>
        <p:nvSpPr>
          <p:cNvPr id="8" name="TextBox 7"/>
          <p:cNvSpPr txBox="1"/>
          <p:nvPr/>
        </p:nvSpPr>
        <p:spPr>
          <a:xfrm>
            <a:off x="1447800" y="4876800"/>
            <a:ext cx="5791200" cy="1200329"/>
          </a:xfrm>
          <a:prstGeom prst="rect">
            <a:avLst/>
          </a:prstGeom>
          <a:solidFill>
            <a:schemeClr val="tx1"/>
          </a:solidFill>
        </p:spPr>
        <p:txBody>
          <a:bodyPr wrap="square" rtlCol="0">
            <a:spAutoFit/>
          </a:bodyPr>
          <a:lstStyle/>
          <a:p>
            <a:r>
              <a:rPr lang="en-US" dirty="0">
                <a:solidFill>
                  <a:schemeClr val="bg1"/>
                </a:solidFill>
                <a:latin typeface="Consolas" pitchFamily="49" charset="0"/>
              </a:rPr>
              <a:t>File "demo_indentation_test.py", line 2</a:t>
            </a:r>
            <a:br>
              <a:rPr lang="en-US" dirty="0">
                <a:solidFill>
                  <a:schemeClr val="bg1"/>
                </a:solidFill>
                <a:latin typeface="Consolas" pitchFamily="49" charset="0"/>
              </a:rPr>
            </a:br>
            <a:r>
              <a:rPr lang="en-US" dirty="0">
                <a:solidFill>
                  <a:schemeClr val="bg1"/>
                </a:solidFill>
                <a:latin typeface="Consolas" pitchFamily="49" charset="0"/>
              </a:rPr>
              <a:t>    print("Five is greater than two!")</a:t>
            </a:r>
            <a:br>
              <a:rPr lang="en-US" dirty="0">
                <a:solidFill>
                  <a:schemeClr val="bg1"/>
                </a:solidFill>
                <a:latin typeface="Consolas" pitchFamily="49" charset="0"/>
              </a:rPr>
            </a:br>
            <a:r>
              <a:rPr lang="en-US" dirty="0">
                <a:solidFill>
                  <a:schemeClr val="bg1"/>
                </a:solidFill>
                <a:latin typeface="Consolas" pitchFamily="49" charset="0"/>
              </a:rPr>
              <a:t>        ^</a:t>
            </a:r>
            <a:br>
              <a:rPr lang="en-US" dirty="0">
                <a:solidFill>
                  <a:schemeClr val="bg1"/>
                </a:solidFill>
                <a:latin typeface="Consolas" pitchFamily="49" charset="0"/>
              </a:rPr>
            </a:br>
            <a:r>
              <a:rPr lang="en-US" dirty="0" err="1">
                <a:solidFill>
                  <a:schemeClr val="bg1"/>
                </a:solidFill>
                <a:latin typeface="Consolas" pitchFamily="49" charset="0"/>
              </a:rPr>
              <a:t>IndentationError</a:t>
            </a:r>
            <a:r>
              <a:rPr lang="en-US" dirty="0">
                <a:solidFill>
                  <a:schemeClr val="bg1"/>
                </a:solidFill>
                <a:latin typeface="Consolas" pitchFamily="49" charset="0"/>
              </a:rPr>
              <a:t>: expected an indented block</a:t>
            </a:r>
            <a:endParaRPr lang="en-US" dirty="0">
              <a:solidFill>
                <a:schemeClr val="bg1"/>
              </a:solidFill>
              <a:latin typeface="Consolas" pitchFamily="49"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7013" y="4078351"/>
            <a:ext cx="2754153" cy="1243289"/>
          </a:xfrm>
          <a:prstGeom prst="rect">
            <a:avLst/>
          </a:prstGeom>
        </p:spPr>
        <p:txBody>
          <a:bodyPr vert="horz" wrap="square" lIns="0" tIns="12065" rIns="0" bIns="0" rtlCol="0">
            <a:spAutoFit/>
          </a:bodyPr>
          <a:lstStyle/>
          <a:p>
            <a:pPr marL="12700">
              <a:lnSpc>
                <a:spcPct val="100000"/>
              </a:lnSpc>
              <a:spcBef>
                <a:spcPts val="95"/>
              </a:spcBef>
            </a:pPr>
            <a:r>
              <a:rPr sz="4000" dirty="0"/>
              <a:t>Python</a:t>
            </a:r>
            <a:r>
              <a:rPr sz="4000" spc="-5" dirty="0"/>
              <a:t> </a:t>
            </a:r>
            <a:r>
              <a:rPr sz="4000" spc="-10" dirty="0"/>
              <a:t>Overview</a:t>
            </a:r>
            <a:endParaRPr sz="4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1221" y="228600"/>
            <a:ext cx="3454792" cy="584775"/>
          </a:xfrm>
          <a:prstGeom prst="rect">
            <a:avLst/>
          </a:prstGeom>
          <a:solidFill>
            <a:srgbClr val="CCFF33"/>
          </a:solidFill>
        </p:spPr>
        <p:txBody>
          <a:bodyPr wrap="none">
            <a:spAutoFit/>
          </a:bodyPr>
          <a:lstStyle/>
          <a:p>
            <a:r>
              <a:rPr lang="en-US" sz="3200" b="1" dirty="0">
                <a:solidFill>
                  <a:srgbClr val="FF0000"/>
                </a:solidFill>
                <a:latin typeface="Arial" pitchFamily="34" charset="0"/>
                <a:cs typeface="Arial" pitchFamily="34" charset="0"/>
              </a:rPr>
              <a:t>Spaces  vs. Tabs</a:t>
            </a:r>
            <a:endParaRPr lang="en-US" sz="3200" dirty="0">
              <a:solidFill>
                <a:srgbClr val="FF0000"/>
              </a:solidFill>
              <a:latin typeface="Arial" pitchFamily="34" charset="0"/>
              <a:cs typeface="Arial" pitchFamily="34" charset="0"/>
            </a:endParaRPr>
          </a:p>
        </p:txBody>
      </p:sp>
      <p:sp>
        <p:nvSpPr>
          <p:cNvPr id="3" name="Rectangle 2"/>
          <p:cNvSpPr/>
          <p:nvPr/>
        </p:nvSpPr>
        <p:spPr>
          <a:xfrm>
            <a:off x="762000" y="1657290"/>
            <a:ext cx="4419600" cy="400110"/>
          </a:xfrm>
          <a:prstGeom prst="rect">
            <a:avLst/>
          </a:prstGeom>
          <a:solidFill>
            <a:srgbClr val="FFFF99"/>
          </a:solidFill>
        </p:spPr>
        <p:txBody>
          <a:bodyPr wrap="square">
            <a:spAutoFit/>
          </a:bodyPr>
          <a:lstStyle/>
          <a:p>
            <a:r>
              <a:rPr lang="en-US" sz="2000" dirty="0">
                <a:latin typeface="Arial" pitchFamily="34" charset="0"/>
                <a:cs typeface="Arial" pitchFamily="34" charset="0"/>
              </a:rPr>
              <a:t>Always use </a:t>
            </a:r>
            <a:r>
              <a:rPr lang="en-US" sz="2000" b="1" dirty="0">
                <a:latin typeface="Arial" pitchFamily="34" charset="0"/>
                <a:cs typeface="Arial" pitchFamily="34" charset="0"/>
              </a:rPr>
              <a:t>4 spaces </a:t>
            </a:r>
            <a:r>
              <a:rPr lang="en-US" sz="2000" dirty="0">
                <a:latin typeface="Arial" pitchFamily="34" charset="0"/>
                <a:cs typeface="Arial" pitchFamily="34" charset="0"/>
              </a:rPr>
              <a:t>for indentation.</a:t>
            </a:r>
          </a:p>
        </p:txBody>
      </p:sp>
      <p:sp>
        <p:nvSpPr>
          <p:cNvPr id="4" name="Rectangle 3"/>
          <p:cNvSpPr/>
          <p:nvPr/>
        </p:nvSpPr>
        <p:spPr>
          <a:xfrm>
            <a:off x="762000" y="2495490"/>
            <a:ext cx="8077200" cy="400110"/>
          </a:xfrm>
          <a:prstGeom prst="rect">
            <a:avLst/>
          </a:prstGeom>
          <a:solidFill>
            <a:srgbClr val="CCFFCC"/>
          </a:solidFill>
        </p:spPr>
        <p:txBody>
          <a:bodyPr wrap="square">
            <a:spAutoFit/>
          </a:bodyPr>
          <a:lstStyle/>
          <a:p>
            <a:r>
              <a:rPr lang="en-US" sz="2000" b="1" dirty="0">
                <a:latin typeface="Arial" pitchFamily="34" charset="0"/>
                <a:cs typeface="Arial" pitchFamily="34" charset="0"/>
              </a:rPr>
              <a:t>Python 3</a:t>
            </a:r>
            <a:r>
              <a:rPr lang="en-US" sz="2000" dirty="0">
                <a:latin typeface="Arial" pitchFamily="34" charset="0"/>
                <a:cs typeface="Arial" pitchFamily="34" charset="0"/>
              </a:rPr>
              <a:t> </a:t>
            </a:r>
            <a:r>
              <a:rPr lang="en-US" sz="2000" dirty="0">
                <a:solidFill>
                  <a:srgbClr val="0000FF"/>
                </a:solidFill>
                <a:latin typeface="Arial" pitchFamily="34" charset="0"/>
                <a:cs typeface="Arial" pitchFamily="34" charset="0"/>
              </a:rPr>
              <a:t>disallows</a:t>
            </a:r>
            <a:r>
              <a:rPr lang="en-US" sz="2000" dirty="0">
                <a:latin typeface="Arial" pitchFamily="34" charset="0"/>
                <a:cs typeface="Arial" pitchFamily="34" charset="0"/>
              </a:rPr>
              <a:t> mixing the use of tabs and spaces for indentation.</a:t>
            </a:r>
          </a:p>
        </p:txBody>
      </p:sp>
      <p:sp>
        <p:nvSpPr>
          <p:cNvPr id="5" name="Rectangle 4"/>
          <p:cNvSpPr/>
          <p:nvPr/>
        </p:nvSpPr>
        <p:spPr>
          <a:xfrm>
            <a:off x="780144" y="3333690"/>
            <a:ext cx="6458856" cy="400110"/>
          </a:xfrm>
          <a:prstGeom prst="rect">
            <a:avLst/>
          </a:prstGeom>
          <a:solidFill>
            <a:schemeClr val="accent6">
              <a:lumMod val="20000"/>
              <a:lumOff val="80000"/>
            </a:schemeClr>
          </a:solidFill>
        </p:spPr>
        <p:txBody>
          <a:bodyPr wrap="square">
            <a:spAutoFit/>
          </a:bodyPr>
          <a:lstStyle/>
          <a:p>
            <a:r>
              <a:rPr lang="en-US" sz="2000" b="1" dirty="0">
                <a:latin typeface="Arial" pitchFamily="34" charset="0"/>
                <a:cs typeface="Arial" pitchFamily="34" charset="0"/>
              </a:rPr>
              <a:t>Python 2</a:t>
            </a:r>
            <a:r>
              <a:rPr lang="en-US" sz="2000" dirty="0">
                <a:latin typeface="Arial" pitchFamily="34" charset="0"/>
                <a:cs typeface="Arial" pitchFamily="34" charset="0"/>
              </a:rPr>
              <a:t> </a:t>
            </a:r>
            <a:r>
              <a:rPr lang="en-US" sz="2000" dirty="0">
                <a:solidFill>
                  <a:srgbClr val="0000FF"/>
                </a:solidFill>
                <a:latin typeface="Arial" pitchFamily="34" charset="0"/>
                <a:cs typeface="Arial" pitchFamily="34" charset="0"/>
              </a:rPr>
              <a:t>allows</a:t>
            </a:r>
            <a:r>
              <a:rPr lang="en-US" sz="2000" dirty="0">
                <a:latin typeface="Arial" pitchFamily="34" charset="0"/>
                <a:cs typeface="Arial" pitchFamily="34" charset="0"/>
              </a:rPr>
              <a:t> mixing tabs and spaces in indentation.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p:cNvGraphicFramePr>
          <p:nvPr/>
        </p:nvGraphicFramePr>
        <p:xfrm>
          <a:off x="533400" y="1066800"/>
          <a:ext cx="8255000" cy="5410200"/>
        </p:xfrm>
        <a:graphic>
          <a:graphicData uri="http://schemas.openxmlformats.org/presentationml/2006/ole">
            <p:oleObj spid="_x0000_s1026" name="Document" r:id="rId3" imgW="4782602" imgH="2794352" progId="">
              <p:embed/>
            </p:oleObj>
          </a:graphicData>
        </a:graphic>
      </p:graphicFrame>
      <p:sp>
        <p:nvSpPr>
          <p:cNvPr id="3" name="TextBox 2"/>
          <p:cNvSpPr txBox="1"/>
          <p:nvPr/>
        </p:nvSpPr>
        <p:spPr>
          <a:xfrm>
            <a:off x="1828800" y="152400"/>
            <a:ext cx="5029200" cy="646331"/>
          </a:xfrm>
          <a:prstGeom prst="rect">
            <a:avLst/>
          </a:prstGeom>
          <a:noFill/>
        </p:spPr>
        <p:txBody>
          <a:bodyPr wrap="square" rtlCol="0">
            <a:spAutoFit/>
          </a:bodyPr>
          <a:lstStyle/>
          <a:p>
            <a:pPr algn="ctr"/>
            <a:r>
              <a:rPr lang="en-US" altLang="en-US" sz="3600" b="1" dirty="0">
                <a:solidFill>
                  <a:srgbClr val="C00000"/>
                </a:solidFill>
                <a:latin typeface="+mj-lt"/>
                <a:cs typeface="Times New Roman" pitchFamily="18" charset="0"/>
              </a:rPr>
              <a:t>Escape Characters</a:t>
            </a:r>
            <a:endParaRPr lang="en-US" sz="3600" b="1" dirty="0">
              <a:solidFill>
                <a:srgbClr val="C00000"/>
              </a:solidFill>
              <a:latin typeface="+mj-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447800" y="228600"/>
            <a:ext cx="6553200" cy="11906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914400" y="1828800"/>
            <a:ext cx="7620000" cy="336708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057400" y="304800"/>
            <a:ext cx="5105400" cy="9525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33400" y="1676400"/>
            <a:ext cx="8001000" cy="350996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a:stretch>
            <a:fillRect/>
          </a:stretch>
        </p:blipFill>
        <p:spPr bwMode="auto">
          <a:xfrm>
            <a:off x="2057400" y="304800"/>
            <a:ext cx="5029200" cy="942975"/>
          </a:xfrm>
          <a:prstGeom prst="rect">
            <a:avLst/>
          </a:prstGeom>
          <a:noFill/>
          <a:ln w="9525">
            <a:noFill/>
            <a:miter lim="800000"/>
            <a:headEnd/>
            <a:tailEnd/>
          </a:ln>
        </p:spPr>
      </p:pic>
      <p:pic>
        <p:nvPicPr>
          <p:cNvPr id="48131" name="Picture 3"/>
          <p:cNvPicPr>
            <a:picLocks noChangeAspect="1" noChangeArrowheads="1"/>
          </p:cNvPicPr>
          <p:nvPr/>
        </p:nvPicPr>
        <p:blipFill>
          <a:blip r:embed="rId3" cstate="print"/>
          <a:srcRect/>
          <a:stretch>
            <a:fillRect/>
          </a:stretch>
        </p:blipFill>
        <p:spPr bwMode="auto">
          <a:xfrm>
            <a:off x="914400" y="1828800"/>
            <a:ext cx="7620000" cy="3429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ChangeAspect="1" noChangeArrowheads="1"/>
          </p:cNvPicPr>
          <p:nvPr/>
        </p:nvPicPr>
        <p:blipFill>
          <a:blip r:embed="rId2" cstate="print"/>
          <a:srcRect/>
          <a:stretch>
            <a:fillRect/>
          </a:stretch>
        </p:blipFill>
        <p:spPr bwMode="auto">
          <a:xfrm>
            <a:off x="1905000" y="381000"/>
            <a:ext cx="5200650" cy="1047750"/>
          </a:xfrm>
          <a:prstGeom prst="rect">
            <a:avLst/>
          </a:prstGeom>
          <a:noFill/>
          <a:ln w="9525">
            <a:noFill/>
            <a:miter lim="800000"/>
            <a:headEnd/>
            <a:tailEnd/>
          </a:ln>
        </p:spPr>
      </p:pic>
      <p:pic>
        <p:nvPicPr>
          <p:cNvPr id="49158" name="Picture 6"/>
          <p:cNvPicPr>
            <a:picLocks noChangeAspect="1" noChangeArrowheads="1"/>
          </p:cNvPicPr>
          <p:nvPr/>
        </p:nvPicPr>
        <p:blipFill>
          <a:blip r:embed="rId3" cstate="print"/>
          <a:srcRect/>
          <a:stretch>
            <a:fillRect/>
          </a:stretch>
        </p:blipFill>
        <p:spPr bwMode="auto">
          <a:xfrm>
            <a:off x="762000" y="1600200"/>
            <a:ext cx="7620000" cy="3343275"/>
          </a:xfrm>
          <a:prstGeom prst="rect">
            <a:avLst/>
          </a:prstGeom>
          <a:noFill/>
          <a:ln w="9525">
            <a:noFill/>
            <a:miter lim="800000"/>
            <a:headEnd/>
            <a:tailEnd/>
          </a:ln>
        </p:spPr>
      </p:pic>
      <p:sp>
        <p:nvSpPr>
          <p:cNvPr id="8" name="TextBox 7"/>
          <p:cNvSpPr txBox="1"/>
          <p:nvPr/>
        </p:nvSpPr>
        <p:spPr>
          <a:xfrm>
            <a:off x="838200" y="5715000"/>
            <a:ext cx="3585149" cy="369332"/>
          </a:xfrm>
          <a:prstGeom prst="rect">
            <a:avLst/>
          </a:prstGeom>
          <a:noFill/>
        </p:spPr>
        <p:txBody>
          <a:bodyPr wrap="none" rtlCol="0">
            <a:spAutoFit/>
          </a:bodyPr>
          <a:lstStyle/>
          <a:p>
            <a:r>
              <a:rPr lang="en-US" dirty="0"/>
              <a:t>Q. Display  Good Morning “</a:t>
            </a:r>
            <a:r>
              <a:rPr lang="en-US" dirty="0" err="1"/>
              <a:t>Ramesh</a:t>
            </a:r>
            <a:r>
              <a:rPr lang="en-US"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2057400" y="381000"/>
            <a:ext cx="4914900" cy="923925"/>
          </a:xfrm>
          <a:prstGeom prst="rect">
            <a:avLst/>
          </a:prstGeom>
          <a:noFill/>
          <a:ln w="9525">
            <a:noFill/>
            <a:miter lim="800000"/>
            <a:headEnd/>
            <a:tailEnd/>
          </a:ln>
        </p:spPr>
      </p:pic>
      <p:pic>
        <p:nvPicPr>
          <p:cNvPr id="50179" name="Picture 3"/>
          <p:cNvPicPr>
            <a:picLocks noChangeAspect="1" noChangeArrowheads="1"/>
          </p:cNvPicPr>
          <p:nvPr/>
        </p:nvPicPr>
        <p:blipFill>
          <a:blip r:embed="rId3" cstate="print"/>
          <a:srcRect/>
          <a:stretch>
            <a:fillRect/>
          </a:stretch>
        </p:blipFill>
        <p:spPr bwMode="auto">
          <a:xfrm>
            <a:off x="762000" y="1600200"/>
            <a:ext cx="7924800" cy="3429000"/>
          </a:xfrm>
          <a:prstGeom prst="rect">
            <a:avLst/>
          </a:prstGeom>
          <a:noFill/>
          <a:ln w="9525">
            <a:noFill/>
            <a:miter lim="800000"/>
            <a:headEnd/>
            <a:tailEnd/>
          </a:ln>
        </p:spPr>
      </p:pic>
      <p:sp>
        <p:nvSpPr>
          <p:cNvPr id="4" name="TextBox 3"/>
          <p:cNvSpPr txBox="1"/>
          <p:nvPr/>
        </p:nvSpPr>
        <p:spPr>
          <a:xfrm>
            <a:off x="762000" y="5715000"/>
            <a:ext cx="1839799" cy="369332"/>
          </a:xfrm>
          <a:prstGeom prst="rect">
            <a:avLst/>
          </a:prstGeom>
          <a:noFill/>
        </p:spPr>
        <p:txBody>
          <a:bodyPr wrap="none" rtlCol="0">
            <a:spAutoFit/>
          </a:bodyPr>
          <a:lstStyle/>
          <a:p>
            <a:r>
              <a:rPr lang="en-US" dirty="0"/>
              <a:t>Q. Display  It’s ok.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2286000" y="228600"/>
            <a:ext cx="4886325" cy="666750"/>
          </a:xfrm>
          <a:prstGeom prst="rect">
            <a:avLst/>
          </a:prstGeom>
          <a:noFill/>
          <a:ln w="9525">
            <a:noFill/>
            <a:miter lim="800000"/>
            <a:headEnd/>
            <a:tailEnd/>
          </a:ln>
        </p:spPr>
      </p:pic>
      <p:pic>
        <p:nvPicPr>
          <p:cNvPr id="52227" name="Picture 3"/>
          <p:cNvPicPr>
            <a:picLocks noChangeAspect="1" noChangeArrowheads="1"/>
          </p:cNvPicPr>
          <p:nvPr/>
        </p:nvPicPr>
        <p:blipFill>
          <a:blip r:embed="rId3" cstate="print"/>
          <a:srcRect/>
          <a:stretch>
            <a:fillRect/>
          </a:stretch>
        </p:blipFill>
        <p:spPr bwMode="auto">
          <a:xfrm>
            <a:off x="457200" y="1371600"/>
            <a:ext cx="8382000" cy="3733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1143000" y="304800"/>
            <a:ext cx="6610350" cy="514350"/>
          </a:xfrm>
          <a:prstGeom prst="rect">
            <a:avLst/>
          </a:prstGeom>
          <a:noFill/>
          <a:ln w="9525">
            <a:noFill/>
            <a:miter lim="800000"/>
            <a:headEnd/>
            <a:tailEnd/>
          </a:ln>
        </p:spPr>
      </p:pic>
      <p:pic>
        <p:nvPicPr>
          <p:cNvPr id="53251" name="Picture 3"/>
          <p:cNvPicPr>
            <a:picLocks noChangeAspect="1" noChangeArrowheads="1"/>
          </p:cNvPicPr>
          <p:nvPr/>
        </p:nvPicPr>
        <p:blipFill>
          <a:blip r:embed="rId3" cstate="print"/>
          <a:srcRect/>
          <a:stretch>
            <a:fillRect/>
          </a:stretch>
        </p:blipFill>
        <p:spPr bwMode="auto">
          <a:xfrm>
            <a:off x="914400" y="1371600"/>
            <a:ext cx="7696200" cy="4800600"/>
          </a:xfrm>
          <a:prstGeom prst="rect">
            <a:avLst/>
          </a:prstGeom>
          <a:noFill/>
          <a:ln w="9525">
            <a:noFill/>
            <a:miter lim="800000"/>
            <a:headEnd/>
            <a:tailEnd/>
          </a:ln>
        </p:spPr>
      </p:pic>
      <p:sp>
        <p:nvSpPr>
          <p:cNvPr id="4" name="Rectangle 3"/>
          <p:cNvSpPr/>
          <p:nvPr/>
        </p:nvSpPr>
        <p:spPr>
          <a:xfrm>
            <a:off x="914400" y="5105400"/>
            <a:ext cx="76962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8686800" cy="4401205"/>
          </a:xfrm>
          <a:prstGeom prst="rect">
            <a:avLst/>
          </a:prstGeom>
        </p:spPr>
        <p:txBody>
          <a:bodyPr wrap="square">
            <a:spAutoFit/>
          </a:bodyPr>
          <a:lstStyle/>
          <a:p>
            <a:pPr>
              <a:defRPr/>
            </a:pPr>
            <a:r>
              <a:rPr lang="en-US" sz="2800" u="sng" dirty="0"/>
              <a:t>String</a:t>
            </a:r>
            <a:r>
              <a:rPr lang="en-US" sz="2800" dirty="0"/>
              <a:t>: sequence of characters that is used as data</a:t>
            </a:r>
            <a:br>
              <a:rPr lang="en-US" sz="2800" dirty="0"/>
            </a:br>
            <a:endParaRPr lang="en-US" sz="2800" dirty="0"/>
          </a:p>
          <a:p>
            <a:pPr>
              <a:defRPr/>
            </a:pPr>
            <a:r>
              <a:rPr lang="en-US" sz="2800" u="sng" dirty="0"/>
              <a:t>String literal</a:t>
            </a:r>
            <a:r>
              <a:rPr lang="en-US" sz="2800" dirty="0"/>
              <a:t>: string that appears in actual code of a program</a:t>
            </a:r>
          </a:p>
          <a:p>
            <a:pPr lvl="1">
              <a:defRPr/>
            </a:pPr>
            <a:r>
              <a:rPr lang="en-US" sz="2800" dirty="0"/>
              <a:t>Must be enclosed in single (‘) or double (“) quote marks</a:t>
            </a:r>
          </a:p>
          <a:p>
            <a:pPr lvl="1">
              <a:defRPr/>
            </a:pPr>
            <a:endParaRPr lang="en-US" sz="2800" dirty="0"/>
          </a:p>
          <a:p>
            <a:pPr lvl="1">
              <a:defRPr/>
            </a:pPr>
            <a:r>
              <a:rPr lang="en-US" sz="2800" dirty="0"/>
              <a:t>String literal can be enclosed in triple quotes (''' or </a:t>
            </a:r>
            <a:r>
              <a:rPr lang="en-US" sz="2800" dirty="0">
                <a:cs typeface="Courier New" pitchFamily="49" charset="0"/>
              </a:rPr>
              <a:t>""")</a:t>
            </a:r>
            <a:br>
              <a:rPr lang="en-US" sz="2800" dirty="0">
                <a:cs typeface="Courier New" pitchFamily="49" charset="0"/>
              </a:rPr>
            </a:br>
            <a:endParaRPr lang="en-US" sz="2800" dirty="0">
              <a:cs typeface="Courier New" pitchFamily="49" charset="0"/>
            </a:endParaRPr>
          </a:p>
          <a:p>
            <a:pPr lvl="2">
              <a:defRPr/>
            </a:pPr>
            <a:r>
              <a:rPr lang="en-US" sz="2800" dirty="0"/>
              <a:t>Enclosed string can contain both single and double quotes and can have multiple lines</a:t>
            </a:r>
          </a:p>
        </p:txBody>
      </p:sp>
      <p:pic>
        <p:nvPicPr>
          <p:cNvPr id="54274" name="Picture 2"/>
          <p:cNvPicPr>
            <a:picLocks noChangeAspect="1" noChangeArrowheads="1"/>
          </p:cNvPicPr>
          <p:nvPr/>
        </p:nvPicPr>
        <p:blipFill>
          <a:blip r:embed="rId2" cstate="print"/>
          <a:srcRect/>
          <a:stretch>
            <a:fillRect/>
          </a:stretch>
        </p:blipFill>
        <p:spPr bwMode="auto">
          <a:xfrm>
            <a:off x="1524000" y="381000"/>
            <a:ext cx="5438775" cy="4000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6811" y="0"/>
            <a:ext cx="4918329" cy="401192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332095" y="2778378"/>
            <a:ext cx="3811904" cy="407961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700200" y="6003254"/>
            <a:ext cx="397193" cy="256480"/>
          </a:xfrm>
          <a:prstGeom prst="rect">
            <a:avLst/>
          </a:prstGeom>
        </p:spPr>
        <p:txBody>
          <a:bodyPr vert="horz" wrap="square" lIns="0" tIns="0" rIns="0" bIns="0" rtlCol="0">
            <a:spAutoFit/>
          </a:bodyPr>
          <a:lstStyle/>
          <a:p>
            <a:pPr marL="12700">
              <a:lnSpc>
                <a:spcPts val="1040"/>
              </a:lnSpc>
            </a:pPr>
            <a:r>
              <a:rPr sz="1000" spc="-5" dirty="0">
                <a:latin typeface="Corbel"/>
                <a:cs typeface="Corbel"/>
              </a:rPr>
              <a:t>8/2</a:t>
            </a:r>
            <a:r>
              <a:rPr sz="1000" spc="-15" dirty="0">
                <a:latin typeface="Corbel"/>
                <a:cs typeface="Corbel"/>
              </a:rPr>
              <a:t>2</a:t>
            </a:r>
            <a:r>
              <a:rPr sz="1000" spc="-5" dirty="0">
                <a:latin typeface="Corbel"/>
                <a:cs typeface="Corbel"/>
              </a:rPr>
              <a:t>/2017</a:t>
            </a:r>
            <a:endParaRPr sz="1000">
              <a:latin typeface="Corbel"/>
              <a:cs typeface="Corbe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533400" y="990600"/>
            <a:ext cx="8153400" cy="3886200"/>
          </a:xfrm>
          <a:prstGeom prst="rect">
            <a:avLst/>
          </a:prstGeom>
          <a:noFill/>
          <a:ln w="9525">
            <a:solidFill>
              <a:srgbClr val="00B0F0"/>
            </a:solid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a:stretch>
            <a:fillRect/>
          </a:stretch>
        </p:blipFill>
        <p:spPr bwMode="auto">
          <a:xfrm>
            <a:off x="2514600" y="381000"/>
            <a:ext cx="3619500" cy="428625"/>
          </a:xfrm>
          <a:prstGeom prst="rect">
            <a:avLst/>
          </a:prstGeom>
          <a:noFill/>
          <a:ln w="9525">
            <a:noFill/>
            <a:miter lim="800000"/>
            <a:headEnd/>
            <a:tailEnd/>
          </a:ln>
        </p:spPr>
      </p:pic>
      <p:sp>
        <p:nvSpPr>
          <p:cNvPr id="3" name="TextBox 2"/>
          <p:cNvSpPr txBox="1"/>
          <p:nvPr/>
        </p:nvSpPr>
        <p:spPr>
          <a:xfrm>
            <a:off x="533400" y="1371600"/>
            <a:ext cx="6126934" cy="523220"/>
          </a:xfrm>
          <a:prstGeom prst="rect">
            <a:avLst/>
          </a:prstGeom>
          <a:noFill/>
        </p:spPr>
        <p:txBody>
          <a:bodyPr wrap="none" rtlCol="0">
            <a:spAutoFit/>
          </a:bodyPr>
          <a:lstStyle/>
          <a:p>
            <a:r>
              <a:rPr lang="en-US" sz="2800" b="1" dirty="0"/>
              <a:t>Numerical Literals have following types:</a:t>
            </a:r>
          </a:p>
        </p:txBody>
      </p:sp>
      <p:sp>
        <p:nvSpPr>
          <p:cNvPr id="4" name="TextBox 3"/>
          <p:cNvSpPr txBox="1"/>
          <p:nvPr/>
        </p:nvSpPr>
        <p:spPr>
          <a:xfrm>
            <a:off x="1066800" y="2590800"/>
            <a:ext cx="4417428" cy="3046988"/>
          </a:xfrm>
          <a:prstGeom prst="rect">
            <a:avLst/>
          </a:prstGeom>
          <a:noFill/>
        </p:spPr>
        <p:txBody>
          <a:bodyPr wrap="none" rtlCol="0">
            <a:spAutoFit/>
          </a:bodyPr>
          <a:lstStyle/>
          <a:p>
            <a:pPr marL="342900" indent="-342900">
              <a:buAutoNum type="arabicPeriod"/>
            </a:pPr>
            <a:r>
              <a:rPr lang="en-US" sz="2400" dirty="0"/>
              <a:t>Integers : Whole Numbers</a:t>
            </a:r>
          </a:p>
          <a:p>
            <a:pPr marL="342900" indent="-342900"/>
            <a:r>
              <a:rPr lang="en-US" sz="2400" dirty="0"/>
              <a:t>                       Examples: 23,100</a:t>
            </a:r>
          </a:p>
          <a:p>
            <a:pPr marL="342900" indent="-342900"/>
            <a:endParaRPr lang="en-US" sz="2400" dirty="0"/>
          </a:p>
          <a:p>
            <a:pPr marL="342900" indent="-342900"/>
            <a:r>
              <a:rPr lang="en-US" sz="2400" dirty="0"/>
              <a:t>2. Float       : Real Numbers</a:t>
            </a:r>
          </a:p>
          <a:p>
            <a:pPr marL="342900" indent="-342900"/>
            <a:r>
              <a:rPr lang="en-US" sz="2400" dirty="0"/>
              <a:t>                       Examples: 10.5,34.90</a:t>
            </a:r>
          </a:p>
          <a:p>
            <a:pPr marL="342900" indent="-342900"/>
            <a:endParaRPr lang="en-US" sz="2400" dirty="0"/>
          </a:p>
          <a:p>
            <a:pPr marL="342900" indent="-342900"/>
            <a:r>
              <a:rPr lang="en-US" sz="2400" dirty="0"/>
              <a:t>3. Complex : Complex Numbers</a:t>
            </a:r>
          </a:p>
          <a:p>
            <a:pPr marL="342900" indent="-342900"/>
            <a:r>
              <a:rPr lang="en-US" sz="2400" dirty="0"/>
              <a:t>                        Examples: 10j ,  5+2j</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524000" y="304800"/>
            <a:ext cx="5629275" cy="514350"/>
          </a:xfrm>
          <a:prstGeom prst="rect">
            <a:avLst/>
          </a:prstGeom>
          <a:noFill/>
          <a:ln w="9525">
            <a:noFill/>
            <a:miter lim="800000"/>
            <a:headEnd/>
            <a:tailEnd/>
          </a:ln>
        </p:spPr>
      </p:pic>
      <p:sp>
        <p:nvSpPr>
          <p:cNvPr id="3" name="TextBox 2"/>
          <p:cNvSpPr txBox="1"/>
          <p:nvPr/>
        </p:nvSpPr>
        <p:spPr>
          <a:xfrm>
            <a:off x="609600" y="1143000"/>
            <a:ext cx="8534400" cy="830997"/>
          </a:xfrm>
          <a:prstGeom prst="rect">
            <a:avLst/>
          </a:prstGeom>
          <a:noFill/>
        </p:spPr>
        <p:txBody>
          <a:bodyPr wrap="square" rtlCol="0">
            <a:spAutoFit/>
          </a:bodyPr>
          <a:lstStyle/>
          <a:p>
            <a:r>
              <a:rPr lang="en-US" sz="2400" dirty="0"/>
              <a:t>A Boolean Literal in python is used to represent the Boolean values(True of False).</a:t>
            </a:r>
          </a:p>
        </p:txBody>
      </p:sp>
      <p:sp>
        <p:nvSpPr>
          <p:cNvPr id="5" name="TextBox 4"/>
          <p:cNvSpPr txBox="1"/>
          <p:nvPr/>
        </p:nvSpPr>
        <p:spPr>
          <a:xfrm>
            <a:off x="914400" y="2057400"/>
            <a:ext cx="5943600" cy="2031325"/>
          </a:xfrm>
          <a:prstGeom prst="rect">
            <a:avLst/>
          </a:prstGeom>
          <a:noFill/>
        </p:spPr>
        <p:txBody>
          <a:bodyPr wrap="square" rtlCol="0">
            <a:spAutoFit/>
          </a:bodyPr>
          <a:lstStyle/>
          <a:p>
            <a:r>
              <a:rPr lang="en-US" dirty="0"/>
              <a:t>Example:</a:t>
            </a:r>
          </a:p>
          <a:p>
            <a:r>
              <a:rPr lang="en-US" dirty="0"/>
              <a:t>X= True</a:t>
            </a:r>
          </a:p>
          <a:p>
            <a:r>
              <a:rPr lang="en-US" dirty="0"/>
              <a:t>print(x)</a:t>
            </a:r>
          </a:p>
          <a:p>
            <a:r>
              <a:rPr lang="en-US" dirty="0"/>
              <a:t>True</a:t>
            </a:r>
          </a:p>
          <a:p>
            <a:r>
              <a:rPr lang="en-US" dirty="0"/>
              <a:t>a= False</a:t>
            </a:r>
          </a:p>
          <a:p>
            <a:r>
              <a:rPr lang="en-US" dirty="0"/>
              <a:t>print(a)</a:t>
            </a:r>
          </a:p>
          <a:p>
            <a:r>
              <a:rPr lang="en-US" dirty="0"/>
              <a:t>False</a:t>
            </a:r>
          </a:p>
        </p:txBody>
      </p:sp>
      <p:pic>
        <p:nvPicPr>
          <p:cNvPr id="56323" name="Picture 3"/>
          <p:cNvPicPr>
            <a:picLocks noChangeAspect="1" noChangeArrowheads="1"/>
          </p:cNvPicPr>
          <p:nvPr/>
        </p:nvPicPr>
        <p:blipFill>
          <a:blip r:embed="rId3" cstate="print"/>
          <a:srcRect/>
          <a:stretch>
            <a:fillRect/>
          </a:stretch>
        </p:blipFill>
        <p:spPr bwMode="auto">
          <a:xfrm>
            <a:off x="381000" y="4114800"/>
            <a:ext cx="3943350" cy="457200"/>
          </a:xfrm>
          <a:prstGeom prst="rect">
            <a:avLst/>
          </a:prstGeom>
          <a:noFill/>
          <a:ln w="9525">
            <a:noFill/>
            <a:miter lim="800000"/>
            <a:headEnd/>
            <a:tailEnd/>
          </a:ln>
        </p:spPr>
      </p:pic>
      <p:sp>
        <p:nvSpPr>
          <p:cNvPr id="7" name="TextBox 6"/>
          <p:cNvSpPr txBox="1"/>
          <p:nvPr/>
        </p:nvSpPr>
        <p:spPr>
          <a:xfrm>
            <a:off x="1143000" y="4800600"/>
            <a:ext cx="6731202" cy="1569660"/>
          </a:xfrm>
          <a:prstGeom prst="rect">
            <a:avLst/>
          </a:prstGeom>
          <a:noFill/>
        </p:spPr>
        <p:txBody>
          <a:bodyPr wrap="none" rtlCol="0">
            <a:spAutoFit/>
          </a:bodyPr>
          <a:lstStyle/>
          <a:p>
            <a:r>
              <a:rPr lang="en-US" sz="2400" dirty="0"/>
              <a:t>The None literal is used to indicate absence of value.</a:t>
            </a:r>
          </a:p>
          <a:p>
            <a:r>
              <a:rPr lang="en-US" sz="2400" dirty="0"/>
              <a:t>Example: x=None</a:t>
            </a:r>
          </a:p>
          <a:p>
            <a:r>
              <a:rPr lang="en-US" sz="2400" dirty="0"/>
              <a:t>print(x)</a:t>
            </a:r>
          </a:p>
          <a:p>
            <a:r>
              <a:rPr lang="en-US" sz="2400" dirty="0"/>
              <a:t>None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p:nvPr/>
        </p:nvSpPr>
        <p:spPr>
          <a:xfrm>
            <a:off x="2971800" y="304800"/>
            <a:ext cx="284943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Calibri"/>
                <a:ea typeface="Calibri"/>
                <a:cs typeface="Calibri"/>
                <a:sym typeface="Calibri"/>
              </a:rPr>
              <a:t>Basic Operators</a:t>
            </a:r>
            <a:endParaRPr sz="3200" b="1">
              <a:solidFill>
                <a:srgbClr val="FF0000"/>
              </a:solidFill>
              <a:latin typeface="Calibri"/>
              <a:ea typeface="Calibri"/>
              <a:cs typeface="Calibri"/>
              <a:sym typeface="Calibri"/>
            </a:endParaRPr>
          </a:p>
        </p:txBody>
      </p:sp>
      <p:sp>
        <p:nvSpPr>
          <p:cNvPr id="57" name="Google Shape;57;p2"/>
          <p:cNvSpPr/>
          <p:nvPr/>
        </p:nvSpPr>
        <p:spPr>
          <a:xfrm>
            <a:off x="228600" y="1143000"/>
            <a:ext cx="285975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3399"/>
                </a:solidFill>
                <a:latin typeface="Calibri"/>
                <a:ea typeface="Calibri"/>
                <a:cs typeface="Calibri"/>
                <a:sym typeface="Calibri"/>
              </a:rPr>
              <a:t>Types of Operator</a:t>
            </a:r>
            <a:endParaRPr sz="2800">
              <a:solidFill>
                <a:srgbClr val="003399"/>
              </a:solidFill>
              <a:latin typeface="Calibri"/>
              <a:ea typeface="Calibri"/>
              <a:cs typeface="Calibri"/>
              <a:sym typeface="Calibri"/>
            </a:endParaRPr>
          </a:p>
        </p:txBody>
      </p:sp>
      <p:sp>
        <p:nvSpPr>
          <p:cNvPr id="58" name="Google Shape;58;p2"/>
          <p:cNvSpPr/>
          <p:nvPr/>
        </p:nvSpPr>
        <p:spPr>
          <a:xfrm>
            <a:off x="2057400" y="2209800"/>
            <a:ext cx="6477000" cy="38918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Python language supports the following types of operators-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 Arithmetic Operators</a:t>
            </a:r>
            <a:endParaRPr/>
          </a:p>
          <a:p>
            <a:pPr marL="342900" marR="0" lvl="0" indent="-342900" algn="l" rtl="0">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 Comparison (Relational) Operators</a:t>
            </a:r>
            <a:endParaRPr/>
          </a:p>
          <a:p>
            <a:pPr marL="342900" marR="0" lvl="0" indent="-342900" algn="l" rtl="0">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 Assignment Operators</a:t>
            </a:r>
            <a:endParaRPr/>
          </a:p>
          <a:p>
            <a:pPr marL="342900" marR="0" lvl="0" indent="-342900" algn="l" rtl="0">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 Logical Operators</a:t>
            </a:r>
            <a:endParaRPr/>
          </a:p>
          <a:p>
            <a:pPr marL="342900" marR="0" lvl="0" indent="-342900" algn="l" rtl="0">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 Bitwise Operators</a:t>
            </a:r>
            <a:endParaRPr/>
          </a:p>
          <a:p>
            <a:pPr marL="342900" marR="0" lvl="0" indent="-342900" algn="l" rtl="0">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 Membership Operators</a:t>
            </a:r>
            <a:endParaRPr/>
          </a:p>
          <a:p>
            <a:pPr marL="342900" marR="0" lvl="0" indent="-342900" algn="l" rtl="0">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 Identity Operators</a:t>
            </a:r>
            <a:endParaRPr sz="2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534669" y="146960"/>
            <a:ext cx="1961514" cy="8483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latin typeface="Gill Sans"/>
                <a:ea typeface="Gill Sans"/>
                <a:cs typeface="Gill Sans"/>
                <a:sym typeface="Gill Sans"/>
              </a:rPr>
              <a:t>O</a:t>
            </a:r>
            <a:r>
              <a:rPr lang="en-US"/>
              <a:t>PERATORS</a:t>
            </a:r>
            <a:endParaRPr sz="3200">
              <a:latin typeface="Gill Sans"/>
              <a:ea typeface="Gill Sans"/>
              <a:cs typeface="Gill Sans"/>
              <a:sym typeface="Gill Sans"/>
            </a:endParaRPr>
          </a:p>
          <a:p>
            <a:pPr marL="12700" lvl="0" indent="0" algn="l" rtl="0">
              <a:lnSpc>
                <a:spcPct val="100000"/>
              </a:lnSpc>
              <a:spcBef>
                <a:spcPts val="0"/>
              </a:spcBef>
              <a:spcAft>
                <a:spcPts val="0"/>
              </a:spcAft>
              <a:buNone/>
            </a:pPr>
            <a:r>
              <a:rPr lang="en-US" sz="2200" b="1">
                <a:solidFill>
                  <a:srgbClr val="663399"/>
                </a:solidFill>
                <a:latin typeface="Gill Sans"/>
                <a:ea typeface="Gill Sans"/>
                <a:cs typeface="Gill Sans"/>
                <a:sym typeface="Gill Sans"/>
              </a:rPr>
              <a:t>A</a:t>
            </a:r>
            <a:r>
              <a:rPr lang="en-US" sz="2200">
                <a:solidFill>
                  <a:srgbClr val="663399"/>
                </a:solidFill>
              </a:rPr>
              <a:t>rithmetic</a:t>
            </a:r>
            <a:endParaRPr sz="2200">
              <a:latin typeface="Gill Sans"/>
              <a:ea typeface="Gill Sans"/>
              <a:cs typeface="Gill Sans"/>
              <a:sym typeface="Gill Sans"/>
            </a:endParaRPr>
          </a:p>
        </p:txBody>
      </p:sp>
      <p:graphicFrame>
        <p:nvGraphicFramePr>
          <p:cNvPr id="64" name="Google Shape;64;p3"/>
          <p:cNvGraphicFramePr/>
          <p:nvPr/>
        </p:nvGraphicFramePr>
        <p:xfrm>
          <a:off x="490230" y="1187100"/>
          <a:ext cx="8149575" cy="4527900"/>
        </p:xfrm>
        <a:graphic>
          <a:graphicData uri="http://schemas.openxmlformats.org/drawingml/2006/table">
            <a:tbl>
              <a:tblPr firstRow="1" bandRow="1">
                <a:noFill/>
              </a:tblPr>
              <a:tblGrid>
                <a:gridCol w="2640325"/>
                <a:gridCol w="2639050"/>
                <a:gridCol w="2870200"/>
              </a:tblGrid>
              <a:tr h="566350">
                <a:tc>
                  <a:txBody>
                    <a:bodyPr/>
                    <a:lstStyle/>
                    <a:p>
                      <a:pPr marL="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Operator</a:t>
                      </a:r>
                      <a:endParaRPr sz="1800" u="none" strike="noStrike" cap="none">
                        <a:solidFill>
                          <a:srgbClr val="C00000"/>
                        </a:solidFill>
                        <a:latin typeface="Calibri"/>
                        <a:ea typeface="Calibri"/>
                        <a:cs typeface="Calibri"/>
                        <a:sym typeface="Calibri"/>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a:txBody>
                    <a:bodyPr/>
                    <a:lstStyle/>
                    <a:p>
                      <a:pPr marL="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Example</a:t>
                      </a:r>
                      <a:endParaRPr sz="1800" u="none" strike="noStrike" cap="none">
                        <a:solidFill>
                          <a:srgbClr val="C00000"/>
                        </a:solidFill>
                        <a:latin typeface="Calibri"/>
                        <a:ea typeface="Calibri"/>
                        <a:cs typeface="Calibri"/>
                        <a:sym typeface="Calibri"/>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a:txBody>
                    <a:bodyPr/>
                    <a:lstStyle/>
                    <a:p>
                      <a:pPr marL="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Result</a:t>
                      </a:r>
                      <a:endParaRPr sz="1800" u="none" strike="noStrike" cap="none">
                        <a:solidFill>
                          <a:srgbClr val="C00000"/>
                        </a:solidFill>
                        <a:latin typeface="Calibri"/>
                        <a:ea typeface="Calibri"/>
                        <a:cs typeface="Calibri"/>
                        <a:sym typeface="Calibri"/>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r>
              <a:tr h="566350">
                <a:tc>
                  <a:txBody>
                    <a:bodyPr/>
                    <a:lstStyle/>
                    <a:p>
                      <a:pPr marL="635" marR="0" lvl="0" indent="0" algn="ctr" rtl="0">
                        <a:lnSpc>
                          <a:spcPct val="100000"/>
                        </a:lnSpc>
                        <a:spcBef>
                          <a:spcPts val="0"/>
                        </a:spcBef>
                        <a:spcAft>
                          <a:spcPts val="0"/>
                        </a:spcAft>
                        <a:buNone/>
                      </a:pPr>
                      <a:r>
                        <a:rPr lang="en-US" sz="1400"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48895" marR="0" lvl="0" indent="0" algn="ctr" rtl="0">
                        <a:lnSpc>
                          <a:spcPct val="100000"/>
                        </a:lnSpc>
                        <a:spcBef>
                          <a:spcPts val="0"/>
                        </a:spcBef>
                        <a:spcAft>
                          <a:spcPts val="0"/>
                        </a:spcAft>
                        <a:buNone/>
                      </a:pPr>
                      <a:r>
                        <a:rPr lang="en-US" sz="1400" u="none" strike="noStrike" cap="none">
                          <a:latin typeface="Arial"/>
                          <a:ea typeface="Arial"/>
                          <a:cs typeface="Arial"/>
                          <a:sym typeface="Arial"/>
                        </a:rPr>
                        <a:t>a + b</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18</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566350">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46990" marR="0" lvl="0" indent="0" algn="ctr" rtl="0">
                        <a:lnSpc>
                          <a:spcPct val="100000"/>
                        </a:lnSpc>
                        <a:spcBef>
                          <a:spcPts val="0"/>
                        </a:spcBef>
                        <a:spcAft>
                          <a:spcPts val="0"/>
                        </a:spcAft>
                        <a:buNone/>
                      </a:pPr>
                      <a:r>
                        <a:rPr lang="en-US" sz="1400" u="none" strike="noStrike" cap="none">
                          <a:latin typeface="Arial"/>
                          <a:ea typeface="Arial"/>
                          <a:cs typeface="Arial"/>
                          <a:sym typeface="Arial"/>
                        </a:rPr>
                        <a:t>a - b</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8</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r>
              <a:tr h="564900">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48260" marR="0" lvl="0" indent="0" algn="ctr" rtl="0">
                        <a:lnSpc>
                          <a:spcPct val="100000"/>
                        </a:lnSpc>
                        <a:spcBef>
                          <a:spcPts val="0"/>
                        </a:spcBef>
                        <a:spcAft>
                          <a:spcPts val="0"/>
                        </a:spcAft>
                        <a:buNone/>
                      </a:pPr>
                      <a:r>
                        <a:rPr lang="en-US" sz="1400" u="none" strike="noStrike" cap="none">
                          <a:latin typeface="Arial"/>
                          <a:ea typeface="Arial"/>
                          <a:cs typeface="Arial"/>
                          <a:sym typeface="Arial"/>
                        </a:rPr>
                        <a:t>a * b</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65</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566350">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304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48260" marR="0" lvl="0" indent="0" algn="ctr" rtl="0">
                        <a:lnSpc>
                          <a:spcPct val="100000"/>
                        </a:lnSpc>
                        <a:spcBef>
                          <a:spcPts val="0"/>
                        </a:spcBef>
                        <a:spcAft>
                          <a:spcPts val="0"/>
                        </a:spcAft>
                        <a:buNone/>
                      </a:pPr>
                      <a:r>
                        <a:rPr lang="en-US" sz="1400" u="none" strike="noStrike" cap="none">
                          <a:latin typeface="Arial"/>
                          <a:ea typeface="Arial"/>
                          <a:cs typeface="Arial"/>
                          <a:sym typeface="Arial"/>
                        </a:rPr>
                        <a:t>a / b</a:t>
                      </a:r>
                      <a:endParaRPr sz="1400" u="none" strike="noStrike" cap="none">
                        <a:latin typeface="Arial"/>
                        <a:ea typeface="Arial"/>
                        <a:cs typeface="Arial"/>
                        <a:sym typeface="Arial"/>
                      </a:endParaRPr>
                    </a:p>
                  </a:txBody>
                  <a:tcPr marL="0" marR="0" marT="304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2.6</a:t>
                      </a:r>
                      <a:endParaRPr/>
                    </a:p>
                  </a:txBody>
                  <a:tcPr marL="0" marR="0" marT="304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r>
              <a:tr h="566350">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49530" marR="0" lvl="0" indent="0" algn="ctr" rtl="0">
                        <a:lnSpc>
                          <a:spcPct val="100000"/>
                        </a:lnSpc>
                        <a:spcBef>
                          <a:spcPts val="0"/>
                        </a:spcBef>
                        <a:spcAft>
                          <a:spcPts val="0"/>
                        </a:spcAft>
                        <a:buNone/>
                      </a:pPr>
                      <a:r>
                        <a:rPr lang="en-US" sz="1400" u="none" strike="noStrike" cap="none">
                          <a:latin typeface="Arial"/>
                          <a:ea typeface="Arial"/>
                          <a:cs typeface="Arial"/>
                          <a:sym typeface="Arial"/>
                        </a:rPr>
                        <a:t>a % b</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3</a:t>
                      </a:r>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566350">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48260" marR="0" lvl="0" indent="0" algn="ctr" rtl="0">
                        <a:lnSpc>
                          <a:spcPct val="100000"/>
                        </a:lnSpc>
                        <a:spcBef>
                          <a:spcPts val="0"/>
                        </a:spcBef>
                        <a:spcAft>
                          <a:spcPts val="0"/>
                        </a:spcAft>
                        <a:buNone/>
                      </a:pPr>
                      <a:r>
                        <a:rPr lang="en-US" sz="1400" u="none" strike="noStrike" cap="none">
                          <a:latin typeface="Arial"/>
                          <a:ea typeface="Arial"/>
                          <a:cs typeface="Arial"/>
                          <a:sym typeface="Arial"/>
                        </a:rPr>
                        <a:t>a ** b</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371293</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r>
              <a:tr h="564900">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 (Floor operator)</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97790" marR="0" lvl="0" indent="0" algn="ctr" rtl="0">
                        <a:lnSpc>
                          <a:spcPct val="100000"/>
                        </a:lnSpc>
                        <a:spcBef>
                          <a:spcPts val="0"/>
                        </a:spcBef>
                        <a:spcAft>
                          <a:spcPts val="0"/>
                        </a:spcAft>
                        <a:buNone/>
                      </a:pPr>
                      <a:r>
                        <a:rPr lang="en-US" sz="1400" u="none" strike="noStrike" cap="none">
                          <a:latin typeface="Arial"/>
                          <a:ea typeface="Arial"/>
                          <a:cs typeface="Arial"/>
                          <a:sym typeface="Arial"/>
                        </a:rPr>
                        <a:t>a // b</a:t>
                      </a:r>
                      <a:endParaRPr sz="14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u="none" strike="noStrike" cap="none">
                          <a:latin typeface="Arial"/>
                          <a:ea typeface="Arial"/>
                          <a:cs typeface="Arial"/>
                          <a:sym typeface="Arial"/>
                        </a:rPr>
                        <a:t>2</a:t>
                      </a:r>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bl>
          </a:graphicData>
        </a:graphic>
      </p:graphicFrame>
      <p:sp>
        <p:nvSpPr>
          <p:cNvPr id="65" name="Google Shape;65;p3"/>
          <p:cNvSpPr/>
          <p:nvPr/>
        </p:nvSpPr>
        <p:spPr>
          <a:xfrm>
            <a:off x="431800" y="6121040"/>
            <a:ext cx="7056120" cy="647700"/>
          </a:xfrm>
          <a:custGeom>
            <a:avLst/>
            <a:gdLst/>
            <a:ahLst/>
            <a:cxnLst/>
            <a:rect l="l" t="t" r="r" b="b"/>
            <a:pathLst>
              <a:path w="7056120" h="647700" extrusionOk="0">
                <a:moveTo>
                  <a:pt x="6946900" y="0"/>
                </a:moveTo>
                <a:lnTo>
                  <a:pt x="107950" y="0"/>
                </a:lnTo>
                <a:lnTo>
                  <a:pt x="68044" y="9187"/>
                </a:lnTo>
                <a:lnTo>
                  <a:pt x="33496" y="33496"/>
                </a:lnTo>
                <a:lnTo>
                  <a:pt x="9187" y="68044"/>
                </a:lnTo>
                <a:lnTo>
                  <a:pt x="0" y="107950"/>
                </a:lnTo>
                <a:lnTo>
                  <a:pt x="0" y="539750"/>
                </a:lnTo>
                <a:lnTo>
                  <a:pt x="9187" y="579120"/>
                </a:lnTo>
                <a:lnTo>
                  <a:pt x="33496" y="613727"/>
                </a:lnTo>
                <a:lnTo>
                  <a:pt x="68044" y="638333"/>
                </a:lnTo>
                <a:lnTo>
                  <a:pt x="107950" y="647700"/>
                </a:lnTo>
                <a:lnTo>
                  <a:pt x="6946900" y="647700"/>
                </a:lnTo>
                <a:lnTo>
                  <a:pt x="6987004" y="638333"/>
                </a:lnTo>
                <a:lnTo>
                  <a:pt x="7021988" y="613727"/>
                </a:lnTo>
                <a:lnTo>
                  <a:pt x="7046733" y="579120"/>
                </a:lnTo>
                <a:lnTo>
                  <a:pt x="7056120" y="539750"/>
                </a:lnTo>
                <a:lnTo>
                  <a:pt x="7056120" y="107950"/>
                </a:lnTo>
                <a:lnTo>
                  <a:pt x="7046733" y="68044"/>
                </a:lnTo>
                <a:lnTo>
                  <a:pt x="7021988" y="33496"/>
                </a:lnTo>
                <a:lnTo>
                  <a:pt x="6987004" y="9187"/>
                </a:lnTo>
                <a:lnTo>
                  <a:pt x="6946900" y="0"/>
                </a:lnTo>
                <a:close/>
              </a:path>
            </a:pathLst>
          </a:custGeom>
          <a:solidFill>
            <a:srgbClr val="EDED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3"/>
          <p:cNvSpPr/>
          <p:nvPr/>
        </p:nvSpPr>
        <p:spPr>
          <a:xfrm>
            <a:off x="431800" y="6121040"/>
            <a:ext cx="7056120" cy="647700"/>
          </a:xfrm>
          <a:custGeom>
            <a:avLst/>
            <a:gdLst/>
            <a:ahLst/>
            <a:cxnLst/>
            <a:rect l="l" t="t" r="r" b="b"/>
            <a:pathLst>
              <a:path w="7056120" h="647700" extrusionOk="0">
                <a:moveTo>
                  <a:pt x="107950" y="0"/>
                </a:moveTo>
                <a:lnTo>
                  <a:pt x="68044" y="9187"/>
                </a:lnTo>
                <a:lnTo>
                  <a:pt x="33496" y="33496"/>
                </a:lnTo>
                <a:lnTo>
                  <a:pt x="9187" y="68044"/>
                </a:lnTo>
                <a:lnTo>
                  <a:pt x="0" y="107950"/>
                </a:lnTo>
                <a:lnTo>
                  <a:pt x="0" y="539750"/>
                </a:lnTo>
                <a:lnTo>
                  <a:pt x="9187" y="579120"/>
                </a:lnTo>
                <a:lnTo>
                  <a:pt x="33496" y="613727"/>
                </a:lnTo>
                <a:lnTo>
                  <a:pt x="68044" y="638333"/>
                </a:lnTo>
                <a:lnTo>
                  <a:pt x="107950" y="647700"/>
                </a:lnTo>
                <a:lnTo>
                  <a:pt x="6946900" y="647700"/>
                </a:lnTo>
                <a:lnTo>
                  <a:pt x="6987004" y="638333"/>
                </a:lnTo>
                <a:lnTo>
                  <a:pt x="7021988" y="613727"/>
                </a:lnTo>
                <a:lnTo>
                  <a:pt x="7046733" y="579120"/>
                </a:lnTo>
                <a:lnTo>
                  <a:pt x="7056120" y="539750"/>
                </a:lnTo>
                <a:lnTo>
                  <a:pt x="7056120" y="107950"/>
                </a:lnTo>
                <a:lnTo>
                  <a:pt x="7046733" y="68044"/>
                </a:lnTo>
                <a:lnTo>
                  <a:pt x="7021988" y="33496"/>
                </a:lnTo>
                <a:lnTo>
                  <a:pt x="6987004" y="9187"/>
                </a:lnTo>
                <a:lnTo>
                  <a:pt x="6946900" y="0"/>
                </a:lnTo>
                <a:lnTo>
                  <a:pt x="107950" y="0"/>
                </a:lnTo>
                <a:close/>
              </a:path>
            </a:pathLst>
          </a:custGeom>
          <a:noFill/>
          <a:ln w="9525" cap="flat" cmpd="sng">
            <a:solidFill>
              <a:srgbClr val="EC1B2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3"/>
          <p:cNvSpPr txBox="1"/>
          <p:nvPr/>
        </p:nvSpPr>
        <p:spPr>
          <a:xfrm>
            <a:off x="2094229" y="6135010"/>
            <a:ext cx="2700020" cy="2235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300">
                <a:solidFill>
                  <a:srgbClr val="CC0066"/>
                </a:solidFill>
                <a:latin typeface="Courier New"/>
                <a:ea typeface="Courier New"/>
                <a:cs typeface="Courier New"/>
                <a:sym typeface="Courier New"/>
              </a:rPr>
              <a:t>obtained for the values of:</a:t>
            </a:r>
            <a:endParaRPr sz="1300">
              <a:solidFill>
                <a:schemeClr val="dk1"/>
              </a:solidFill>
              <a:latin typeface="Courier New"/>
              <a:ea typeface="Courier New"/>
              <a:cs typeface="Courier New"/>
              <a:sym typeface="Courier New"/>
            </a:endParaRPr>
          </a:p>
        </p:txBody>
      </p:sp>
      <p:sp>
        <p:nvSpPr>
          <p:cNvPr id="68" name="Google Shape;68;p3"/>
          <p:cNvSpPr txBox="1"/>
          <p:nvPr/>
        </p:nvSpPr>
        <p:spPr>
          <a:xfrm>
            <a:off x="509269" y="6135010"/>
            <a:ext cx="1511300" cy="61976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300">
                <a:solidFill>
                  <a:srgbClr val="CC0066"/>
                </a:solidFill>
                <a:latin typeface="Courier New"/>
                <a:ea typeface="Courier New"/>
                <a:cs typeface="Courier New"/>
                <a:sym typeface="Courier New"/>
              </a:rPr>
              <a:t>The results are   a = 13</a:t>
            </a:r>
            <a:endParaRPr sz="1300">
              <a:solidFill>
                <a:schemeClr val="dk1"/>
              </a:solidFill>
              <a:latin typeface="Courier New"/>
              <a:ea typeface="Courier New"/>
              <a:cs typeface="Courier New"/>
              <a:sym typeface="Courier New"/>
            </a:endParaRPr>
          </a:p>
          <a:p>
            <a:pPr marL="12700" marR="0" lvl="0" indent="0" algn="l" rtl="0">
              <a:lnSpc>
                <a:spcPct val="100000"/>
              </a:lnSpc>
              <a:spcBef>
                <a:spcPts val="0"/>
              </a:spcBef>
              <a:spcAft>
                <a:spcPts val="0"/>
              </a:spcAft>
              <a:buNone/>
            </a:pPr>
            <a:r>
              <a:rPr lang="en-US" sz="1300">
                <a:solidFill>
                  <a:srgbClr val="CC0066"/>
                </a:solidFill>
                <a:latin typeface="Courier New"/>
                <a:ea typeface="Courier New"/>
                <a:cs typeface="Courier New"/>
                <a:sym typeface="Courier New"/>
              </a:rPr>
              <a:t>b = 5</a:t>
            </a:r>
            <a:endParaRPr sz="1300">
              <a:solidFill>
                <a:schemeClr val="dk1"/>
              </a:solidFill>
              <a:latin typeface="Courier New"/>
              <a:ea typeface="Courier New"/>
              <a:cs typeface="Courier New"/>
              <a:sym typeface="Courier New"/>
            </a:endParaRPr>
          </a:p>
        </p:txBody>
      </p:sp>
      <p:sp>
        <p:nvSpPr>
          <p:cNvPr id="69" name="Google Shape;69;p3"/>
          <p:cNvSpPr/>
          <p:nvPr/>
        </p:nvSpPr>
        <p:spPr>
          <a:xfrm>
            <a:off x="7543800" y="6096000"/>
            <a:ext cx="13716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534669" y="146960"/>
            <a:ext cx="1961514" cy="8483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latin typeface="Gill Sans"/>
                <a:ea typeface="Gill Sans"/>
                <a:cs typeface="Gill Sans"/>
                <a:sym typeface="Gill Sans"/>
              </a:rPr>
              <a:t>O</a:t>
            </a:r>
            <a:r>
              <a:rPr lang="en-US"/>
              <a:t>PERATORS</a:t>
            </a:r>
            <a:endParaRPr sz="3200">
              <a:latin typeface="Gill Sans"/>
              <a:ea typeface="Gill Sans"/>
              <a:cs typeface="Gill Sans"/>
              <a:sym typeface="Gill Sans"/>
            </a:endParaRPr>
          </a:p>
          <a:p>
            <a:pPr marL="12700" lvl="0" indent="0" algn="l" rtl="0">
              <a:lnSpc>
                <a:spcPct val="100000"/>
              </a:lnSpc>
              <a:spcBef>
                <a:spcPts val="0"/>
              </a:spcBef>
              <a:spcAft>
                <a:spcPts val="0"/>
              </a:spcAft>
              <a:buNone/>
            </a:pPr>
            <a:r>
              <a:rPr lang="en-US" sz="2200" b="1">
                <a:solidFill>
                  <a:srgbClr val="663399"/>
                </a:solidFill>
                <a:latin typeface="Gill Sans"/>
                <a:ea typeface="Gill Sans"/>
                <a:cs typeface="Gill Sans"/>
                <a:sym typeface="Gill Sans"/>
              </a:rPr>
              <a:t>A</a:t>
            </a:r>
            <a:r>
              <a:rPr lang="en-US" sz="2200">
                <a:solidFill>
                  <a:srgbClr val="663399"/>
                </a:solidFill>
              </a:rPr>
              <a:t>ssignment</a:t>
            </a:r>
            <a:endParaRPr sz="2200">
              <a:latin typeface="Gill Sans"/>
              <a:ea typeface="Gill Sans"/>
              <a:cs typeface="Gill Sans"/>
              <a:sym typeface="Gill Sans"/>
            </a:endParaRPr>
          </a:p>
        </p:txBody>
      </p:sp>
      <p:graphicFrame>
        <p:nvGraphicFramePr>
          <p:cNvPr id="75" name="Google Shape;75;p4"/>
          <p:cNvGraphicFramePr/>
          <p:nvPr/>
        </p:nvGraphicFramePr>
        <p:xfrm>
          <a:off x="490230" y="1187100"/>
          <a:ext cx="2640325" cy="3431575"/>
        </p:xfrm>
        <a:graphic>
          <a:graphicData uri="http://schemas.openxmlformats.org/drawingml/2006/table">
            <a:tbl>
              <a:tblPr firstRow="1" bandRow="1">
                <a:noFill/>
              </a:tblPr>
              <a:tblGrid>
                <a:gridCol w="2640325"/>
              </a:tblGrid>
              <a:tr h="490225">
                <a:tc>
                  <a:txBody>
                    <a:bodyPr/>
                    <a:lstStyle/>
                    <a:p>
                      <a:pPr marL="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Operators</a:t>
                      </a:r>
                      <a:endParaRPr sz="1800" u="none" strike="noStrike" cap="none">
                        <a:solidFill>
                          <a:srgbClr val="C00000"/>
                        </a:solidFill>
                        <a:latin typeface="Calibri"/>
                        <a:ea typeface="Calibri"/>
                        <a:cs typeface="Calibri"/>
                        <a:sym typeface="Calibri"/>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r>
              <a:tr h="490225">
                <a:tc>
                  <a:txBody>
                    <a:bodyPr/>
                    <a:lstStyle/>
                    <a:p>
                      <a:pPr marL="635" marR="0" lvl="0" indent="0" algn="ctr" rtl="0">
                        <a:lnSpc>
                          <a:spcPct val="100000"/>
                        </a:lnSpc>
                        <a:spcBef>
                          <a:spcPts val="0"/>
                        </a:spcBef>
                        <a:spcAft>
                          <a:spcPts val="0"/>
                        </a:spcAft>
                        <a:buNone/>
                      </a:pPr>
                      <a:r>
                        <a:rPr lang="en-US" sz="1600" u="none" strike="noStrike" cap="none">
                          <a:latin typeface="Arial"/>
                          <a:ea typeface="Arial"/>
                          <a:cs typeface="Arial"/>
                          <a:sym typeface="Arial"/>
                        </a:rPr>
                        <a:t>=</a:t>
                      </a:r>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490225">
                <a:tc>
                  <a:txBody>
                    <a:bodyPr/>
                    <a:lstStyle/>
                    <a:p>
                      <a:pPr marL="635" marR="0" lvl="0" indent="0" algn="ctr" rtl="0">
                        <a:lnSpc>
                          <a:spcPct val="100000"/>
                        </a:lnSpc>
                        <a:spcBef>
                          <a:spcPts val="0"/>
                        </a:spcBef>
                        <a:spcAft>
                          <a:spcPts val="0"/>
                        </a:spcAft>
                        <a:buNone/>
                      </a:pPr>
                      <a:r>
                        <a:rPr lang="en-US" sz="1600" u="none" strike="noStrike" cap="none">
                          <a:latin typeface="Arial"/>
                          <a:ea typeface="Arial"/>
                          <a:cs typeface="Arial"/>
                          <a:sym typeface="Arial"/>
                        </a:rPr>
                        <a:t>+=</a:t>
                      </a:r>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r>
              <a:tr h="491500">
                <a:tc>
                  <a:txBody>
                    <a:bodyPr/>
                    <a:lstStyle/>
                    <a:p>
                      <a:pPr marL="635" marR="0" lvl="0" indent="0" algn="ctr" rtl="0">
                        <a:lnSpc>
                          <a:spcPct val="100000"/>
                        </a:lnSpc>
                        <a:spcBef>
                          <a:spcPts val="0"/>
                        </a:spcBef>
                        <a:spcAft>
                          <a:spcPts val="0"/>
                        </a:spcAft>
                        <a:buNone/>
                      </a:pPr>
                      <a:r>
                        <a:rPr lang="en-US" sz="1600" u="none" strike="noStrike" cap="none">
                          <a:latin typeface="Arial"/>
                          <a:ea typeface="Arial"/>
                          <a:cs typeface="Arial"/>
                          <a:sym typeface="Arial"/>
                        </a:rPr>
                        <a:t>/=</a:t>
                      </a:r>
                      <a:endParaRPr sz="1600" u="none" strike="noStrike" cap="none">
                        <a:latin typeface="Arial"/>
                        <a:ea typeface="Arial"/>
                        <a:cs typeface="Arial"/>
                        <a:sym typeface="Arial"/>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490225">
                <a:tc>
                  <a:txBody>
                    <a:bodyPr/>
                    <a:lstStyle/>
                    <a:p>
                      <a:pPr marL="0" marR="0" lvl="0" indent="0" algn="ctr" rtl="0">
                        <a:lnSpc>
                          <a:spcPct val="100000"/>
                        </a:lnSpc>
                        <a:spcBef>
                          <a:spcPts val="0"/>
                        </a:spcBef>
                        <a:spcAft>
                          <a:spcPts val="0"/>
                        </a:spcAft>
                        <a:buNone/>
                      </a:pPr>
                      <a:r>
                        <a:rPr lang="en-US" sz="1600" u="none" strike="noStrike" cap="none">
                          <a:latin typeface="Arial"/>
                          <a:ea typeface="Arial"/>
                          <a:cs typeface="Arial"/>
                          <a:sym typeface="Arial"/>
                        </a:rPr>
                        <a:t>%=</a:t>
                      </a:r>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r>
              <a:tr h="488950">
                <a:tc>
                  <a:txBody>
                    <a:bodyPr/>
                    <a:lstStyle/>
                    <a:p>
                      <a:pPr marL="635" marR="0" lvl="0" indent="0" algn="ctr" rtl="0">
                        <a:lnSpc>
                          <a:spcPct val="100000"/>
                        </a:lnSpc>
                        <a:spcBef>
                          <a:spcPts val="0"/>
                        </a:spcBef>
                        <a:spcAft>
                          <a:spcPts val="0"/>
                        </a:spcAft>
                        <a:buNone/>
                      </a:pPr>
                      <a:r>
                        <a:rPr lang="en-US" sz="1600" u="none" strike="noStrike" cap="none">
                          <a:latin typeface="Arial"/>
                          <a:ea typeface="Arial"/>
                          <a:cs typeface="Arial"/>
                          <a:sym typeface="Arial"/>
                        </a:rPr>
                        <a:t>**=</a:t>
                      </a:r>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490225">
                <a:tc>
                  <a:txBody>
                    <a:bodyPr/>
                    <a:lstStyle/>
                    <a:p>
                      <a:pPr marL="0" marR="0" lvl="0" indent="0" algn="ctr"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a:t>
                      </a:r>
                      <a:endParaRPr/>
                    </a:p>
                  </a:txBody>
                  <a:tcPr marL="0" marR="0" marT="266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bl>
          </a:graphicData>
        </a:graphic>
      </p:graphicFrame>
      <p:sp>
        <p:nvSpPr>
          <p:cNvPr id="76" name="Google Shape;76;p4"/>
          <p:cNvSpPr txBox="1"/>
          <p:nvPr/>
        </p:nvSpPr>
        <p:spPr>
          <a:xfrm>
            <a:off x="3213100" y="1225190"/>
            <a:ext cx="92583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CC0066"/>
                </a:solidFill>
                <a:latin typeface="Arial"/>
                <a:ea typeface="Arial"/>
                <a:cs typeface="Arial"/>
                <a:sym typeface="Arial"/>
              </a:rPr>
              <a:t>Example-1:</a:t>
            </a:r>
            <a:endParaRPr sz="1400">
              <a:solidFill>
                <a:schemeClr val="dk1"/>
              </a:solidFill>
              <a:latin typeface="Arial"/>
              <a:ea typeface="Arial"/>
              <a:cs typeface="Arial"/>
              <a:sym typeface="Arial"/>
            </a:endParaRPr>
          </a:p>
        </p:txBody>
      </p:sp>
      <p:sp>
        <p:nvSpPr>
          <p:cNvPr id="77" name="Google Shape;77;p4"/>
          <p:cNvSpPr txBox="1"/>
          <p:nvPr/>
        </p:nvSpPr>
        <p:spPr>
          <a:xfrm>
            <a:off x="3213100" y="2697120"/>
            <a:ext cx="92583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CC0066"/>
                </a:solidFill>
                <a:latin typeface="Arial"/>
                <a:ea typeface="Arial"/>
                <a:cs typeface="Arial"/>
                <a:sym typeface="Arial"/>
              </a:rPr>
              <a:t>Example-2:</a:t>
            </a:r>
            <a:endParaRPr sz="1400">
              <a:solidFill>
                <a:schemeClr val="dk1"/>
              </a:solidFill>
              <a:latin typeface="Arial"/>
              <a:ea typeface="Arial"/>
              <a:cs typeface="Arial"/>
              <a:sym typeface="Arial"/>
            </a:endParaRPr>
          </a:p>
        </p:txBody>
      </p:sp>
      <p:sp>
        <p:nvSpPr>
          <p:cNvPr id="78" name="Google Shape;78;p4"/>
          <p:cNvSpPr txBox="1"/>
          <p:nvPr/>
        </p:nvSpPr>
        <p:spPr>
          <a:xfrm>
            <a:off x="3213100" y="4207150"/>
            <a:ext cx="92583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CC0066"/>
                </a:solidFill>
                <a:latin typeface="Arial"/>
                <a:ea typeface="Arial"/>
                <a:cs typeface="Arial"/>
                <a:sym typeface="Arial"/>
              </a:rPr>
              <a:t>Example-3:</a:t>
            </a:r>
            <a:endParaRPr sz="1400">
              <a:solidFill>
                <a:schemeClr val="dk1"/>
              </a:solidFill>
              <a:latin typeface="Arial"/>
              <a:ea typeface="Arial"/>
              <a:cs typeface="Arial"/>
              <a:sym typeface="Arial"/>
            </a:endParaRPr>
          </a:p>
        </p:txBody>
      </p:sp>
      <p:sp>
        <p:nvSpPr>
          <p:cNvPr id="79" name="Google Shape;79;p4"/>
          <p:cNvSpPr txBox="1"/>
          <p:nvPr/>
        </p:nvSpPr>
        <p:spPr>
          <a:xfrm>
            <a:off x="4103370" y="1512210"/>
            <a:ext cx="2160270" cy="647700"/>
          </a:xfrm>
          <a:prstGeom prst="rect">
            <a:avLst/>
          </a:prstGeom>
          <a:solidFill>
            <a:srgbClr val="DCDCDC"/>
          </a:solidFill>
          <a:ln w="9525" cap="flat" cmpd="sng">
            <a:solidFill>
              <a:srgbClr val="EC1B23"/>
            </a:solidFill>
            <a:prstDash val="solid"/>
            <a:round/>
            <a:headEnd type="none" w="sm" len="sm"/>
            <a:tailEnd type="none" w="sm" len="sm"/>
          </a:ln>
        </p:spPr>
        <p:txBody>
          <a:bodyPr spcFirstLastPara="1" wrap="square" lIns="0" tIns="6975" rIns="0" bIns="0" anchor="t" anchorCtr="0">
            <a:spAutoFit/>
          </a:bodyPr>
          <a:lstStyle/>
          <a:p>
            <a:pPr marL="0" marR="0" lvl="0" indent="0" algn="l" rtl="0">
              <a:lnSpc>
                <a:spcPct val="100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89535" marR="0" lvl="0" indent="0" algn="l" rtl="0">
              <a:lnSpc>
                <a:spcPct val="100000"/>
              </a:lnSpc>
              <a:spcBef>
                <a:spcPts val="0"/>
              </a:spcBef>
              <a:spcAft>
                <a:spcPts val="0"/>
              </a:spcAft>
              <a:buNone/>
            </a:pPr>
            <a:r>
              <a:rPr lang="en-US" sz="1300">
                <a:solidFill>
                  <a:schemeClr val="dk1"/>
                </a:solidFill>
                <a:latin typeface="Courier New"/>
                <a:ea typeface="Courier New"/>
                <a:cs typeface="Courier New"/>
                <a:sym typeface="Courier New"/>
              </a:rPr>
              <a:t>a = b = 1</a:t>
            </a:r>
            <a:endParaRPr sz="1300">
              <a:solidFill>
                <a:schemeClr val="dk1"/>
              </a:solidFill>
              <a:latin typeface="Courier New"/>
              <a:ea typeface="Courier New"/>
              <a:cs typeface="Courier New"/>
              <a:sym typeface="Courier New"/>
            </a:endParaRPr>
          </a:p>
        </p:txBody>
      </p:sp>
      <p:sp>
        <p:nvSpPr>
          <p:cNvPr id="80" name="Google Shape;80;p4"/>
          <p:cNvSpPr txBox="1"/>
          <p:nvPr/>
        </p:nvSpPr>
        <p:spPr>
          <a:xfrm>
            <a:off x="4103370" y="3024780"/>
            <a:ext cx="2160270" cy="836768"/>
          </a:xfrm>
          <a:prstGeom prst="rect">
            <a:avLst/>
          </a:prstGeom>
          <a:solidFill>
            <a:srgbClr val="DCDCDC"/>
          </a:solidFill>
          <a:ln w="9525" cap="flat" cmpd="sng">
            <a:solidFill>
              <a:srgbClr val="EC1B23"/>
            </a:solidFill>
            <a:prstDash val="solid"/>
            <a:round/>
            <a:headEnd type="none" w="sm" len="sm"/>
            <a:tailEnd type="none" w="sm" len="sm"/>
          </a:ln>
        </p:spPr>
        <p:txBody>
          <a:bodyPr spcFirstLastPara="1" wrap="square" lIns="0" tIns="5700" rIns="0" bIns="0" anchor="t" anchorCtr="0">
            <a:spAutoFit/>
          </a:bodyPr>
          <a:lstStyle/>
          <a:p>
            <a:pPr marL="0" marR="0" lvl="0" indent="0" algn="l" rtl="0">
              <a:lnSpc>
                <a:spcPct val="100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89535" marR="0" lvl="0" indent="0" algn="l" rtl="0">
              <a:lnSpc>
                <a:spcPct val="100000"/>
              </a:lnSpc>
              <a:spcBef>
                <a:spcPts val="0"/>
              </a:spcBef>
              <a:spcAft>
                <a:spcPts val="0"/>
              </a:spcAft>
              <a:buNone/>
            </a:pPr>
            <a:r>
              <a:rPr lang="en-US" sz="1300">
                <a:solidFill>
                  <a:schemeClr val="dk1"/>
                </a:solidFill>
                <a:latin typeface="Courier New"/>
                <a:ea typeface="Courier New"/>
                <a:cs typeface="Courier New"/>
                <a:sym typeface="Courier New"/>
              </a:rPr>
              <a:t>a=2</a:t>
            </a:r>
            <a:endParaRPr/>
          </a:p>
          <a:p>
            <a:pPr marL="89535" marR="0" lvl="0" indent="0" algn="l" rtl="0">
              <a:lnSpc>
                <a:spcPct val="100000"/>
              </a:lnSpc>
              <a:spcBef>
                <a:spcPts val="0"/>
              </a:spcBef>
              <a:spcAft>
                <a:spcPts val="0"/>
              </a:spcAft>
              <a:buNone/>
            </a:pPr>
            <a:r>
              <a:rPr lang="en-US" sz="1300">
                <a:solidFill>
                  <a:schemeClr val="dk1"/>
                </a:solidFill>
                <a:latin typeface="Courier New"/>
                <a:ea typeface="Courier New"/>
                <a:cs typeface="Courier New"/>
                <a:sym typeface="Courier New"/>
              </a:rPr>
              <a:t>a**=3 🡪 a= a**3</a:t>
            </a:r>
            <a:endParaRPr sz="1300">
              <a:solidFill>
                <a:schemeClr val="dk1"/>
              </a:solidFill>
              <a:latin typeface="Courier New"/>
              <a:ea typeface="Courier New"/>
              <a:cs typeface="Courier New"/>
              <a:sym typeface="Courier New"/>
            </a:endParaRPr>
          </a:p>
          <a:p>
            <a:pPr marL="89535" marR="0" lvl="0" indent="0" algn="l" rtl="0">
              <a:lnSpc>
                <a:spcPct val="100000"/>
              </a:lnSpc>
              <a:spcBef>
                <a:spcPts val="0"/>
              </a:spcBef>
              <a:spcAft>
                <a:spcPts val="0"/>
              </a:spcAft>
              <a:buNone/>
            </a:pPr>
            <a:r>
              <a:rPr lang="en-US" sz="1300">
                <a:solidFill>
                  <a:schemeClr val="dk1"/>
                </a:solidFill>
                <a:latin typeface="Courier New"/>
                <a:ea typeface="Courier New"/>
                <a:cs typeface="Courier New"/>
                <a:sym typeface="Courier New"/>
              </a:rPr>
              <a:t>Output = 8</a:t>
            </a:r>
            <a:endParaRPr sz="1300">
              <a:solidFill>
                <a:schemeClr val="dk1"/>
              </a:solidFill>
              <a:latin typeface="Courier New"/>
              <a:ea typeface="Courier New"/>
              <a:cs typeface="Courier New"/>
              <a:sym typeface="Courier New"/>
            </a:endParaRPr>
          </a:p>
        </p:txBody>
      </p:sp>
      <p:sp>
        <p:nvSpPr>
          <p:cNvPr id="81" name="Google Shape;81;p4"/>
          <p:cNvSpPr txBox="1"/>
          <p:nvPr/>
        </p:nvSpPr>
        <p:spPr>
          <a:xfrm>
            <a:off x="4103370" y="4536080"/>
            <a:ext cx="2160270" cy="838050"/>
          </a:xfrm>
          <a:prstGeom prst="rect">
            <a:avLst/>
          </a:prstGeom>
          <a:solidFill>
            <a:srgbClr val="DCDCDC"/>
          </a:solidFill>
          <a:ln w="9525" cap="flat" cmpd="sng">
            <a:solidFill>
              <a:srgbClr val="EC1B23"/>
            </a:solidFill>
            <a:prstDash val="solid"/>
            <a:round/>
            <a:headEnd type="none" w="sm" len="sm"/>
            <a:tailEnd type="none" w="sm" len="sm"/>
          </a:ln>
        </p:spPr>
        <p:txBody>
          <a:bodyPr spcFirstLastPara="1" wrap="square" lIns="0" tIns="6975" rIns="0" bIns="0" anchor="t" anchorCtr="0">
            <a:spAutoFit/>
          </a:bodyPr>
          <a:lstStyle/>
          <a:p>
            <a:pPr marL="0" marR="0" lvl="0" indent="0" algn="l" rtl="0">
              <a:lnSpc>
                <a:spcPct val="100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89535" marR="0" lvl="0" indent="0" algn="l" rtl="0">
              <a:lnSpc>
                <a:spcPct val="100000"/>
              </a:lnSpc>
              <a:spcBef>
                <a:spcPts val="0"/>
              </a:spcBef>
              <a:spcAft>
                <a:spcPts val="0"/>
              </a:spcAft>
              <a:buNone/>
            </a:pPr>
            <a:r>
              <a:rPr lang="en-US" sz="1300">
                <a:solidFill>
                  <a:schemeClr val="dk1"/>
                </a:solidFill>
                <a:latin typeface="Courier New"/>
                <a:ea typeface="Courier New"/>
                <a:cs typeface="Courier New"/>
                <a:sym typeface="Courier New"/>
              </a:rPr>
              <a:t>x=5</a:t>
            </a:r>
            <a:endParaRPr/>
          </a:p>
          <a:p>
            <a:pPr marL="89535" marR="0" lvl="0" indent="0" algn="l" rtl="0">
              <a:lnSpc>
                <a:spcPct val="100000"/>
              </a:lnSpc>
              <a:spcBef>
                <a:spcPts val="0"/>
              </a:spcBef>
              <a:spcAft>
                <a:spcPts val="0"/>
              </a:spcAft>
              <a:buNone/>
            </a:pPr>
            <a:r>
              <a:rPr lang="en-US" sz="1300">
                <a:solidFill>
                  <a:schemeClr val="dk1"/>
                </a:solidFill>
                <a:latin typeface="Courier New"/>
                <a:ea typeface="Courier New"/>
                <a:cs typeface="Courier New"/>
                <a:sym typeface="Courier New"/>
              </a:rPr>
              <a:t>x//=2</a:t>
            </a:r>
            <a:endParaRPr/>
          </a:p>
          <a:p>
            <a:pPr marL="89535" marR="0" lvl="0" indent="0" algn="l" rtl="0">
              <a:lnSpc>
                <a:spcPct val="100000"/>
              </a:lnSpc>
              <a:spcBef>
                <a:spcPts val="0"/>
              </a:spcBef>
              <a:spcAft>
                <a:spcPts val="0"/>
              </a:spcAft>
              <a:buNone/>
            </a:pPr>
            <a:r>
              <a:rPr lang="en-US" sz="1300">
                <a:solidFill>
                  <a:schemeClr val="dk1"/>
                </a:solidFill>
                <a:latin typeface="Courier New"/>
                <a:ea typeface="Courier New"/>
                <a:cs typeface="Courier New"/>
                <a:sym typeface="Courier New"/>
              </a:rPr>
              <a:t>Output = 2</a:t>
            </a:r>
            <a:endParaRPr sz="1300">
              <a:solidFill>
                <a:schemeClr val="dk1"/>
              </a:solidFill>
              <a:latin typeface="Courier New"/>
              <a:ea typeface="Courier New"/>
              <a:cs typeface="Courier New"/>
              <a:sym typeface="Courier New"/>
            </a:endParaRPr>
          </a:p>
        </p:txBody>
      </p:sp>
      <p:sp>
        <p:nvSpPr>
          <p:cNvPr id="82" name="Google Shape;82;p4"/>
          <p:cNvSpPr/>
          <p:nvPr/>
        </p:nvSpPr>
        <p:spPr>
          <a:xfrm>
            <a:off x="431800" y="6121040"/>
            <a:ext cx="7054850" cy="647700"/>
          </a:xfrm>
          <a:custGeom>
            <a:avLst/>
            <a:gdLst/>
            <a:ahLst/>
            <a:cxnLst/>
            <a:rect l="l" t="t" r="r" b="b"/>
            <a:pathLst>
              <a:path w="7054850" h="647700" extrusionOk="0">
                <a:moveTo>
                  <a:pt x="6946900" y="0"/>
                </a:moveTo>
                <a:lnTo>
                  <a:pt x="107950" y="0"/>
                </a:lnTo>
                <a:lnTo>
                  <a:pt x="68044" y="9167"/>
                </a:lnTo>
                <a:lnTo>
                  <a:pt x="33496" y="33337"/>
                </a:lnTo>
                <a:lnTo>
                  <a:pt x="9187" y="67508"/>
                </a:lnTo>
                <a:lnTo>
                  <a:pt x="0" y="106679"/>
                </a:lnTo>
                <a:lnTo>
                  <a:pt x="0" y="539750"/>
                </a:lnTo>
                <a:lnTo>
                  <a:pt x="9187" y="579120"/>
                </a:lnTo>
                <a:lnTo>
                  <a:pt x="33496" y="613727"/>
                </a:lnTo>
                <a:lnTo>
                  <a:pt x="68044" y="638333"/>
                </a:lnTo>
                <a:lnTo>
                  <a:pt x="107950" y="647700"/>
                </a:lnTo>
                <a:lnTo>
                  <a:pt x="6946900" y="647700"/>
                </a:lnTo>
                <a:lnTo>
                  <a:pt x="6986805" y="638333"/>
                </a:lnTo>
                <a:lnTo>
                  <a:pt x="7021353" y="613727"/>
                </a:lnTo>
                <a:lnTo>
                  <a:pt x="7045662" y="579120"/>
                </a:lnTo>
                <a:lnTo>
                  <a:pt x="7054850" y="539750"/>
                </a:lnTo>
                <a:lnTo>
                  <a:pt x="7054850" y="106679"/>
                </a:lnTo>
                <a:lnTo>
                  <a:pt x="7045662" y="67508"/>
                </a:lnTo>
                <a:lnTo>
                  <a:pt x="7021353" y="33337"/>
                </a:lnTo>
                <a:lnTo>
                  <a:pt x="6986805" y="9167"/>
                </a:lnTo>
                <a:lnTo>
                  <a:pt x="6946900" y="0"/>
                </a:lnTo>
                <a:close/>
              </a:path>
            </a:pathLst>
          </a:custGeom>
          <a:solidFill>
            <a:srgbClr val="EDED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4"/>
          <p:cNvSpPr/>
          <p:nvPr/>
        </p:nvSpPr>
        <p:spPr>
          <a:xfrm>
            <a:off x="431800" y="6121040"/>
            <a:ext cx="7054850" cy="647700"/>
          </a:xfrm>
          <a:custGeom>
            <a:avLst/>
            <a:gdLst/>
            <a:ahLst/>
            <a:cxnLst/>
            <a:rect l="l" t="t" r="r" b="b"/>
            <a:pathLst>
              <a:path w="7054850" h="647700" extrusionOk="0">
                <a:moveTo>
                  <a:pt x="107950" y="0"/>
                </a:moveTo>
                <a:lnTo>
                  <a:pt x="68044" y="9167"/>
                </a:lnTo>
                <a:lnTo>
                  <a:pt x="33496" y="33337"/>
                </a:lnTo>
                <a:lnTo>
                  <a:pt x="9187" y="67508"/>
                </a:lnTo>
                <a:lnTo>
                  <a:pt x="0" y="106679"/>
                </a:lnTo>
                <a:lnTo>
                  <a:pt x="0" y="539750"/>
                </a:lnTo>
                <a:lnTo>
                  <a:pt x="9187" y="579120"/>
                </a:lnTo>
                <a:lnTo>
                  <a:pt x="33496" y="613727"/>
                </a:lnTo>
                <a:lnTo>
                  <a:pt x="68044" y="638333"/>
                </a:lnTo>
                <a:lnTo>
                  <a:pt x="107950" y="647700"/>
                </a:lnTo>
                <a:lnTo>
                  <a:pt x="6946900" y="647700"/>
                </a:lnTo>
                <a:lnTo>
                  <a:pt x="6986805" y="638333"/>
                </a:lnTo>
                <a:lnTo>
                  <a:pt x="7021353" y="613727"/>
                </a:lnTo>
                <a:lnTo>
                  <a:pt x="7045662" y="579120"/>
                </a:lnTo>
                <a:lnTo>
                  <a:pt x="7054850" y="539750"/>
                </a:lnTo>
                <a:lnTo>
                  <a:pt x="7054850" y="106679"/>
                </a:lnTo>
                <a:lnTo>
                  <a:pt x="7045662" y="67508"/>
                </a:lnTo>
                <a:lnTo>
                  <a:pt x="7021353" y="33337"/>
                </a:lnTo>
                <a:lnTo>
                  <a:pt x="6986805" y="9167"/>
                </a:lnTo>
                <a:lnTo>
                  <a:pt x="6946900" y="0"/>
                </a:lnTo>
                <a:lnTo>
                  <a:pt x="107950" y="0"/>
                </a:lnTo>
                <a:close/>
              </a:path>
            </a:pathLst>
          </a:custGeom>
          <a:noFill/>
          <a:ln w="9525" cap="flat" cmpd="sng">
            <a:solidFill>
              <a:srgbClr val="EC1B2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4"/>
          <p:cNvSpPr txBox="1"/>
          <p:nvPr/>
        </p:nvSpPr>
        <p:spPr>
          <a:xfrm>
            <a:off x="509269" y="6333130"/>
            <a:ext cx="3987800" cy="2235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300">
                <a:solidFill>
                  <a:srgbClr val="CC0066"/>
                </a:solidFill>
                <a:latin typeface="Courier New"/>
                <a:ea typeface="Courier New"/>
                <a:cs typeface="Courier New"/>
                <a:sym typeface="Courier New"/>
              </a:rPr>
              <a:t>Python does not have </a:t>
            </a:r>
            <a:r>
              <a:rPr lang="en-US" sz="1300" b="1">
                <a:solidFill>
                  <a:srgbClr val="CC0066"/>
                </a:solidFill>
                <a:latin typeface="Courier New"/>
                <a:ea typeface="Courier New"/>
                <a:cs typeface="Courier New"/>
                <a:sym typeface="Courier New"/>
              </a:rPr>
              <a:t>++ </a:t>
            </a:r>
            <a:r>
              <a:rPr lang="en-US" sz="1300">
                <a:solidFill>
                  <a:srgbClr val="CC0066"/>
                </a:solidFill>
                <a:latin typeface="Courier New"/>
                <a:ea typeface="Courier New"/>
                <a:cs typeface="Courier New"/>
                <a:sym typeface="Courier New"/>
              </a:rPr>
              <a:t>AND </a:t>
            </a:r>
            <a:r>
              <a:rPr lang="en-US" sz="1300" b="1">
                <a:solidFill>
                  <a:srgbClr val="CC0066"/>
                </a:solidFill>
                <a:latin typeface="Courier New"/>
                <a:ea typeface="Courier New"/>
                <a:cs typeface="Courier New"/>
                <a:sym typeface="Courier New"/>
              </a:rPr>
              <a:t>-- </a:t>
            </a:r>
            <a:r>
              <a:rPr lang="en-US" sz="1300">
                <a:solidFill>
                  <a:srgbClr val="CC0066"/>
                </a:solidFill>
                <a:latin typeface="Courier New"/>
                <a:ea typeface="Courier New"/>
                <a:cs typeface="Courier New"/>
                <a:sym typeface="Courier New"/>
              </a:rPr>
              <a:t>operators</a:t>
            </a:r>
            <a:endParaRPr sz="1300">
              <a:solidFill>
                <a:schemeClr val="dk1"/>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a:spLocks noGrp="1"/>
          </p:cNvSpPr>
          <p:nvPr>
            <p:ph type="title"/>
          </p:nvPr>
        </p:nvSpPr>
        <p:spPr>
          <a:xfrm>
            <a:off x="534669" y="146960"/>
            <a:ext cx="1961514"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latin typeface="Gill Sans"/>
                <a:ea typeface="Gill Sans"/>
                <a:cs typeface="Gill Sans"/>
                <a:sym typeface="Gill Sans"/>
              </a:rPr>
              <a:t>O</a:t>
            </a:r>
            <a:r>
              <a:rPr lang="en-US"/>
              <a:t>PERATORS</a:t>
            </a:r>
            <a:endParaRPr sz="3200">
              <a:latin typeface="Gill Sans"/>
              <a:ea typeface="Gill Sans"/>
              <a:cs typeface="Gill Sans"/>
              <a:sym typeface="Gill Sans"/>
            </a:endParaRPr>
          </a:p>
        </p:txBody>
      </p:sp>
      <p:sp>
        <p:nvSpPr>
          <p:cNvPr id="90" name="Google Shape;90;p5"/>
          <p:cNvSpPr txBox="1"/>
          <p:nvPr/>
        </p:nvSpPr>
        <p:spPr>
          <a:xfrm>
            <a:off x="534669" y="634640"/>
            <a:ext cx="1821180" cy="82931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00" b="1">
                <a:solidFill>
                  <a:srgbClr val="663399"/>
                </a:solidFill>
                <a:latin typeface="Gill Sans"/>
                <a:ea typeface="Gill Sans"/>
                <a:cs typeface="Gill Sans"/>
                <a:sym typeface="Gill Sans"/>
              </a:rPr>
              <a:t>U</a:t>
            </a:r>
            <a:r>
              <a:rPr lang="en-US" sz="2200">
                <a:solidFill>
                  <a:srgbClr val="663399"/>
                </a:solidFill>
                <a:latin typeface="Lucida Sans"/>
                <a:ea typeface="Lucida Sans"/>
                <a:cs typeface="Lucida Sans"/>
                <a:sym typeface="Lucida Sans"/>
              </a:rPr>
              <a:t>nary </a:t>
            </a:r>
            <a:r>
              <a:rPr lang="en-US" sz="2200" b="1">
                <a:solidFill>
                  <a:srgbClr val="663399"/>
                </a:solidFill>
                <a:latin typeface="Gill Sans"/>
                <a:ea typeface="Gill Sans"/>
                <a:cs typeface="Gill Sans"/>
                <a:sym typeface="Gill Sans"/>
              </a:rPr>
              <a:t>M</a:t>
            </a:r>
            <a:r>
              <a:rPr lang="en-US" sz="2200">
                <a:solidFill>
                  <a:srgbClr val="663399"/>
                </a:solidFill>
                <a:latin typeface="Lucida Sans"/>
                <a:ea typeface="Lucida Sans"/>
                <a:cs typeface="Lucida Sans"/>
                <a:sym typeface="Lucida Sans"/>
              </a:rPr>
              <a:t>inus</a:t>
            </a:r>
            <a:endParaRPr sz="2200">
              <a:solidFill>
                <a:schemeClr val="dk1"/>
              </a:solidFill>
              <a:latin typeface="Lucida Sans"/>
              <a:ea typeface="Lucida Sans"/>
              <a:cs typeface="Lucida Sans"/>
              <a:sym typeface="Lucida Sans"/>
            </a:endParaRPr>
          </a:p>
          <a:p>
            <a:pPr marL="130175" marR="0" lvl="0" indent="0" algn="l" rtl="0">
              <a:lnSpc>
                <a:spcPct val="100000"/>
              </a:lnSpc>
              <a:spcBef>
                <a:spcPts val="2010"/>
              </a:spcBef>
              <a:spcAft>
                <a:spcPts val="0"/>
              </a:spcAft>
              <a:buNone/>
            </a:pPr>
            <a:r>
              <a:rPr lang="en-US" sz="1400">
                <a:solidFill>
                  <a:srgbClr val="CC0066"/>
                </a:solidFill>
                <a:latin typeface="Arial"/>
                <a:ea typeface="Arial"/>
                <a:cs typeface="Arial"/>
                <a:sym typeface="Arial"/>
              </a:rPr>
              <a:t>Example-1:</a:t>
            </a:r>
            <a:endParaRPr sz="1400">
              <a:solidFill>
                <a:schemeClr val="dk1"/>
              </a:solidFill>
              <a:latin typeface="Arial"/>
              <a:ea typeface="Arial"/>
              <a:cs typeface="Arial"/>
              <a:sym typeface="Arial"/>
            </a:endParaRPr>
          </a:p>
        </p:txBody>
      </p:sp>
      <p:sp>
        <p:nvSpPr>
          <p:cNvPr id="91" name="Google Shape;91;p5"/>
          <p:cNvSpPr txBox="1"/>
          <p:nvPr/>
        </p:nvSpPr>
        <p:spPr>
          <a:xfrm>
            <a:off x="647700" y="1584600"/>
            <a:ext cx="7919720" cy="575310"/>
          </a:xfrm>
          <a:prstGeom prst="rect">
            <a:avLst/>
          </a:prstGeom>
          <a:solidFill>
            <a:srgbClr val="DCDCDC"/>
          </a:solidFill>
          <a:ln w="9525" cap="flat" cmpd="sng">
            <a:solidFill>
              <a:srgbClr val="EC1B23"/>
            </a:solidFill>
            <a:prstDash val="solid"/>
            <a:round/>
            <a:headEnd type="none" w="sm" len="sm"/>
            <a:tailEnd type="none" w="sm" len="sm"/>
          </a:ln>
        </p:spPr>
        <p:txBody>
          <a:bodyPr spcFirstLastPara="1" wrap="square" lIns="0" tIns="105400" rIns="0" bIns="0" anchor="t" anchorCtr="0">
            <a:spAutoFit/>
          </a:bodyPr>
          <a:lstStyle/>
          <a:p>
            <a:pPr marL="90170" marR="0" lvl="0" indent="0" algn="l" rtl="0">
              <a:lnSpc>
                <a:spcPct val="100000"/>
              </a:lnSpc>
              <a:spcBef>
                <a:spcPts val="0"/>
              </a:spcBef>
              <a:spcAft>
                <a:spcPts val="0"/>
              </a:spcAft>
              <a:buNone/>
            </a:pPr>
            <a:r>
              <a:rPr lang="en-US" sz="1200">
                <a:solidFill>
                  <a:schemeClr val="dk1"/>
                </a:solidFill>
                <a:latin typeface="Courier New"/>
                <a:ea typeface="Courier New"/>
                <a:cs typeface="Courier New"/>
                <a:sym typeface="Courier New"/>
              </a:rPr>
              <a:t>n = 10</a:t>
            </a:r>
            <a:endParaRPr sz="1200">
              <a:solidFill>
                <a:schemeClr val="dk1"/>
              </a:solidFill>
              <a:latin typeface="Courier New"/>
              <a:ea typeface="Courier New"/>
              <a:cs typeface="Courier New"/>
              <a:sym typeface="Courier New"/>
            </a:endParaRPr>
          </a:p>
          <a:p>
            <a:pPr marL="90170" marR="0" lvl="0" indent="0" algn="l" rtl="0">
              <a:lnSpc>
                <a:spcPct val="100000"/>
              </a:lnSpc>
              <a:spcBef>
                <a:spcPts val="0"/>
              </a:spcBef>
              <a:spcAft>
                <a:spcPts val="0"/>
              </a:spcAft>
              <a:buNone/>
            </a:pPr>
            <a:r>
              <a:rPr lang="en-US" sz="1200">
                <a:solidFill>
                  <a:schemeClr val="dk1"/>
                </a:solidFill>
                <a:latin typeface="Courier New"/>
                <a:ea typeface="Courier New"/>
                <a:cs typeface="Courier New"/>
                <a:sym typeface="Courier New"/>
              </a:rPr>
              <a:t>print(-n)</a:t>
            </a:r>
            <a:endParaRPr sz="1200">
              <a:solidFill>
                <a:schemeClr val="dk1"/>
              </a:solidFill>
              <a:latin typeface="Courier New"/>
              <a:ea typeface="Courier New"/>
              <a:cs typeface="Courier New"/>
              <a:sym typeface="Courier New"/>
            </a:endParaRPr>
          </a:p>
        </p:txBody>
      </p:sp>
      <p:sp>
        <p:nvSpPr>
          <p:cNvPr id="92" name="Google Shape;92;p5"/>
          <p:cNvSpPr txBox="1"/>
          <p:nvPr/>
        </p:nvSpPr>
        <p:spPr>
          <a:xfrm>
            <a:off x="652780" y="2551070"/>
            <a:ext cx="92583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CC0066"/>
                </a:solidFill>
                <a:latin typeface="Arial"/>
                <a:ea typeface="Arial"/>
                <a:cs typeface="Arial"/>
                <a:sym typeface="Arial"/>
              </a:rPr>
              <a:t>Example-2:</a:t>
            </a:r>
            <a:endParaRPr sz="1400">
              <a:solidFill>
                <a:schemeClr val="dk1"/>
              </a:solidFill>
              <a:latin typeface="Arial"/>
              <a:ea typeface="Arial"/>
              <a:cs typeface="Arial"/>
              <a:sym typeface="Arial"/>
            </a:endParaRPr>
          </a:p>
        </p:txBody>
      </p:sp>
      <p:sp>
        <p:nvSpPr>
          <p:cNvPr id="93" name="Google Shape;93;p5"/>
          <p:cNvSpPr txBox="1"/>
          <p:nvPr/>
        </p:nvSpPr>
        <p:spPr>
          <a:xfrm>
            <a:off x="647699" y="2880000"/>
            <a:ext cx="8263825" cy="570028"/>
          </a:xfrm>
          <a:prstGeom prst="rect">
            <a:avLst/>
          </a:prstGeom>
          <a:solidFill>
            <a:srgbClr val="DCDCDC"/>
          </a:solidFill>
          <a:ln w="9525" cap="flat" cmpd="sng">
            <a:solidFill>
              <a:srgbClr val="EC1B23"/>
            </a:solidFill>
            <a:prstDash val="solid"/>
            <a:round/>
            <a:headEnd type="none" w="sm" len="sm"/>
            <a:tailEnd type="none" w="sm" len="sm"/>
          </a:ln>
        </p:spPr>
        <p:txBody>
          <a:bodyPr spcFirstLastPara="1" wrap="square" lIns="0" tIns="15875" rIns="0" bIns="0" anchor="t" anchorCtr="0">
            <a:spAutoFit/>
          </a:bodyPr>
          <a:lstStyle/>
          <a:p>
            <a:pPr marL="90170" marR="6908165" lvl="0" indent="0" algn="l" rtl="0">
              <a:lnSpc>
                <a:spcPct val="99700"/>
              </a:lnSpc>
              <a:spcBef>
                <a:spcPts val="0"/>
              </a:spcBef>
              <a:spcAft>
                <a:spcPts val="0"/>
              </a:spcAft>
              <a:buNone/>
            </a:pPr>
            <a:r>
              <a:rPr lang="en-US" sz="1200" dirty="0">
                <a:solidFill>
                  <a:schemeClr val="dk1"/>
                </a:solidFill>
                <a:latin typeface="Courier New"/>
                <a:ea typeface="Courier New"/>
                <a:cs typeface="Courier New"/>
                <a:sym typeface="Courier New"/>
              </a:rPr>
              <a:t>num = -10  num = </a:t>
            </a:r>
            <a:r>
              <a:rPr lang="en-US" sz="1200" dirty="0" smtClean="0">
                <a:solidFill>
                  <a:schemeClr val="dk1"/>
                </a:solidFill>
                <a:latin typeface="Courier New"/>
                <a:ea typeface="Courier New"/>
                <a:cs typeface="Courier New"/>
                <a:sym typeface="Courier New"/>
              </a:rPr>
              <a:t>-num </a:t>
            </a:r>
            <a:r>
              <a:rPr lang="en-US" sz="1200" dirty="0">
                <a:solidFill>
                  <a:schemeClr val="dk1"/>
                </a:solidFill>
                <a:latin typeface="Courier New"/>
                <a:ea typeface="Courier New"/>
                <a:cs typeface="Courier New"/>
                <a:sym typeface="Courier New"/>
              </a:rPr>
              <a:t>print(num)</a:t>
            </a:r>
            <a:endParaRPr sz="1200">
              <a:solidFill>
                <a:schemeClr val="dk1"/>
              </a:solidFill>
              <a:latin typeface="Courier New"/>
              <a:ea typeface="Courier New"/>
              <a:cs typeface="Courier New"/>
              <a:sym typeface="Courier New"/>
            </a:endParaRPr>
          </a:p>
        </p:txBody>
      </p:sp>
      <p:sp>
        <p:nvSpPr>
          <p:cNvPr id="94" name="Google Shape;94;p5"/>
          <p:cNvSpPr/>
          <p:nvPr/>
        </p:nvSpPr>
        <p:spPr>
          <a:xfrm>
            <a:off x="7543800" y="6096000"/>
            <a:ext cx="13716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6"/>
          <p:cNvSpPr txBox="1">
            <a:spLocks noGrp="1"/>
          </p:cNvSpPr>
          <p:nvPr>
            <p:ph type="title"/>
          </p:nvPr>
        </p:nvSpPr>
        <p:spPr>
          <a:xfrm>
            <a:off x="534669" y="146960"/>
            <a:ext cx="1961514" cy="8483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latin typeface="Gill Sans"/>
                <a:ea typeface="Gill Sans"/>
                <a:cs typeface="Gill Sans"/>
                <a:sym typeface="Gill Sans"/>
              </a:rPr>
              <a:t>O</a:t>
            </a:r>
            <a:r>
              <a:rPr lang="en-US"/>
              <a:t>PERATORS</a:t>
            </a:r>
            <a:endParaRPr sz="3200">
              <a:latin typeface="Gill Sans"/>
              <a:ea typeface="Gill Sans"/>
              <a:cs typeface="Gill Sans"/>
              <a:sym typeface="Gill Sans"/>
            </a:endParaRPr>
          </a:p>
          <a:p>
            <a:pPr marL="12700" lvl="0" indent="0" algn="l" rtl="0">
              <a:lnSpc>
                <a:spcPct val="100000"/>
              </a:lnSpc>
              <a:spcBef>
                <a:spcPts val="0"/>
              </a:spcBef>
              <a:spcAft>
                <a:spcPts val="0"/>
              </a:spcAft>
              <a:buNone/>
            </a:pPr>
            <a:r>
              <a:rPr lang="en-US" sz="2200" b="1">
                <a:solidFill>
                  <a:srgbClr val="663399"/>
                </a:solidFill>
                <a:latin typeface="Gill Sans"/>
                <a:ea typeface="Gill Sans"/>
                <a:cs typeface="Gill Sans"/>
                <a:sym typeface="Gill Sans"/>
              </a:rPr>
              <a:t>R</a:t>
            </a:r>
            <a:r>
              <a:rPr lang="en-US" sz="2200">
                <a:solidFill>
                  <a:srgbClr val="663399"/>
                </a:solidFill>
              </a:rPr>
              <a:t>elational</a:t>
            </a:r>
            <a:endParaRPr sz="2200">
              <a:latin typeface="Gill Sans"/>
              <a:ea typeface="Gill Sans"/>
              <a:cs typeface="Gill Sans"/>
              <a:sym typeface="Gill Sans"/>
            </a:endParaRPr>
          </a:p>
        </p:txBody>
      </p:sp>
      <p:graphicFrame>
        <p:nvGraphicFramePr>
          <p:cNvPr id="100" name="Google Shape;100;p6"/>
          <p:cNvGraphicFramePr/>
          <p:nvPr/>
        </p:nvGraphicFramePr>
        <p:xfrm>
          <a:off x="490230" y="1187100"/>
          <a:ext cx="8149575" cy="4451750"/>
        </p:xfrm>
        <a:graphic>
          <a:graphicData uri="http://schemas.openxmlformats.org/drawingml/2006/table">
            <a:tbl>
              <a:tblPr firstRow="1" bandRow="1">
                <a:noFill/>
              </a:tblPr>
              <a:tblGrid>
                <a:gridCol w="2640325"/>
                <a:gridCol w="2639050"/>
                <a:gridCol w="2870200"/>
              </a:tblGrid>
              <a:tr h="636200">
                <a:tc>
                  <a:txBody>
                    <a:bodyPr/>
                    <a:lstStyle/>
                    <a:p>
                      <a:pPr marL="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Operator</a:t>
                      </a:r>
                      <a:endParaRPr sz="1800" u="none" strike="noStrike" cap="none">
                        <a:solidFill>
                          <a:srgbClr val="C00000"/>
                        </a:solidFill>
                        <a:latin typeface="Calibri"/>
                        <a:ea typeface="Calibri"/>
                        <a:cs typeface="Calibri"/>
                        <a:sym typeface="Calibri"/>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a:txBody>
                    <a:bodyPr/>
                    <a:lstStyle/>
                    <a:p>
                      <a:pPr marL="0" marR="965835" lvl="0" indent="0" algn="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Example</a:t>
                      </a:r>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a:txBody>
                    <a:bodyPr/>
                    <a:lstStyle/>
                    <a:p>
                      <a:pPr marL="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Result</a:t>
                      </a:r>
                      <a:endParaRPr sz="1800" u="none" strike="noStrike" cap="none">
                        <a:solidFill>
                          <a:srgbClr val="C00000"/>
                        </a:solidFill>
                        <a:latin typeface="Calibri"/>
                        <a:ea typeface="Calibri"/>
                        <a:cs typeface="Calibri"/>
                        <a:sym typeface="Calibri"/>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r>
              <a:tr h="636200">
                <a:tc>
                  <a:txBody>
                    <a:bodyPr/>
                    <a:lstStyle/>
                    <a:p>
                      <a:pPr marL="127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&gt;</a:t>
                      </a:r>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106679"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a &gt; b</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False</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636200">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&gt;=</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939164" lvl="0" indent="0" algn="r" rtl="0">
                        <a:lnSpc>
                          <a:spcPct val="100000"/>
                        </a:lnSpc>
                        <a:spcBef>
                          <a:spcPts val="0"/>
                        </a:spcBef>
                        <a:spcAft>
                          <a:spcPts val="0"/>
                        </a:spcAft>
                        <a:buNone/>
                      </a:pPr>
                      <a:r>
                        <a:rPr lang="en-US" sz="1400" u="none" strike="noStrike" cap="none">
                          <a:latin typeface="Courier New"/>
                          <a:ea typeface="Courier New"/>
                          <a:cs typeface="Courier New"/>
                          <a:sym typeface="Courier New"/>
                        </a:rPr>
                        <a:t>a &gt;= b</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False</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r>
              <a:tr h="634550">
                <a:tc>
                  <a:txBody>
                    <a:bodyPr/>
                    <a:lstStyle/>
                    <a:p>
                      <a:pPr marL="127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&lt;</a:t>
                      </a:r>
                      <a:endParaRPr/>
                    </a:p>
                  </a:txBody>
                  <a:tcPr marL="0" marR="0" marT="101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106679"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a &lt; b</a:t>
                      </a:r>
                      <a:endParaRPr sz="1400" u="none" strike="noStrike" cap="none">
                        <a:latin typeface="Courier New"/>
                        <a:ea typeface="Courier New"/>
                        <a:cs typeface="Courier New"/>
                        <a:sym typeface="Courier New"/>
                      </a:endParaRPr>
                    </a:p>
                  </a:txBody>
                  <a:tcPr marL="0" marR="0" marT="101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True</a:t>
                      </a:r>
                      <a:endParaRPr sz="1400" u="none" strike="noStrike" cap="none">
                        <a:latin typeface="Courier New"/>
                        <a:ea typeface="Courier New"/>
                        <a:cs typeface="Courier New"/>
                        <a:sym typeface="Courier New"/>
                      </a:endParaRPr>
                    </a:p>
                  </a:txBody>
                  <a:tcPr marL="0" marR="0" marT="101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636200">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&lt;=</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939164" lvl="0" indent="0" algn="r" rtl="0">
                        <a:lnSpc>
                          <a:spcPct val="100000"/>
                        </a:lnSpc>
                        <a:spcBef>
                          <a:spcPts val="0"/>
                        </a:spcBef>
                        <a:spcAft>
                          <a:spcPts val="0"/>
                        </a:spcAft>
                        <a:buNone/>
                      </a:pPr>
                      <a:r>
                        <a:rPr lang="en-US" sz="1400" u="none" strike="noStrike" cap="none">
                          <a:latin typeface="Courier New"/>
                          <a:ea typeface="Courier New"/>
                          <a:cs typeface="Courier New"/>
                          <a:sym typeface="Courier New"/>
                        </a:rPr>
                        <a:t>a &lt;= b</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True</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r>
              <a:tr h="636200">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939164" lvl="0" indent="0" algn="r" rtl="0">
                        <a:lnSpc>
                          <a:spcPct val="100000"/>
                        </a:lnSpc>
                        <a:spcBef>
                          <a:spcPts val="0"/>
                        </a:spcBef>
                        <a:spcAft>
                          <a:spcPts val="0"/>
                        </a:spcAft>
                        <a:buNone/>
                      </a:pPr>
                      <a:r>
                        <a:rPr lang="en-US" sz="1400" u="none" strike="noStrike" cap="none">
                          <a:latin typeface="Courier New"/>
                          <a:ea typeface="Courier New"/>
                          <a:cs typeface="Courier New"/>
                          <a:sym typeface="Courier New"/>
                        </a:rPr>
                        <a:t>a == b</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False</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636200">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939164" lvl="0" indent="0" algn="r" rtl="0">
                        <a:lnSpc>
                          <a:spcPct val="100000"/>
                        </a:lnSpc>
                        <a:spcBef>
                          <a:spcPts val="0"/>
                        </a:spcBef>
                        <a:spcAft>
                          <a:spcPts val="0"/>
                        </a:spcAft>
                        <a:buNone/>
                      </a:pPr>
                      <a:r>
                        <a:rPr lang="en-US" sz="1400" u="none" strike="noStrike" cap="none">
                          <a:latin typeface="Courier New"/>
                          <a:ea typeface="Courier New"/>
                          <a:cs typeface="Courier New"/>
                          <a:sym typeface="Courier New"/>
                        </a:rPr>
                        <a:t>a != b</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True</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r>
            </a:tbl>
          </a:graphicData>
        </a:graphic>
      </p:graphicFrame>
      <p:sp>
        <p:nvSpPr>
          <p:cNvPr id="101" name="Google Shape;101;p6"/>
          <p:cNvSpPr/>
          <p:nvPr/>
        </p:nvSpPr>
        <p:spPr>
          <a:xfrm>
            <a:off x="431800" y="6121040"/>
            <a:ext cx="7056120" cy="647700"/>
          </a:xfrm>
          <a:custGeom>
            <a:avLst/>
            <a:gdLst/>
            <a:ahLst/>
            <a:cxnLst/>
            <a:rect l="l" t="t" r="r" b="b"/>
            <a:pathLst>
              <a:path w="7056120" h="647700" extrusionOk="0">
                <a:moveTo>
                  <a:pt x="6946900" y="0"/>
                </a:moveTo>
                <a:lnTo>
                  <a:pt x="107950" y="0"/>
                </a:lnTo>
                <a:lnTo>
                  <a:pt x="68044" y="9187"/>
                </a:lnTo>
                <a:lnTo>
                  <a:pt x="33496" y="33496"/>
                </a:lnTo>
                <a:lnTo>
                  <a:pt x="9187" y="68044"/>
                </a:lnTo>
                <a:lnTo>
                  <a:pt x="0" y="107950"/>
                </a:lnTo>
                <a:lnTo>
                  <a:pt x="0" y="539750"/>
                </a:lnTo>
                <a:lnTo>
                  <a:pt x="9187" y="579120"/>
                </a:lnTo>
                <a:lnTo>
                  <a:pt x="33496" y="613727"/>
                </a:lnTo>
                <a:lnTo>
                  <a:pt x="68044" y="638333"/>
                </a:lnTo>
                <a:lnTo>
                  <a:pt x="107950" y="647700"/>
                </a:lnTo>
                <a:lnTo>
                  <a:pt x="6946900" y="647700"/>
                </a:lnTo>
                <a:lnTo>
                  <a:pt x="6987004" y="638333"/>
                </a:lnTo>
                <a:lnTo>
                  <a:pt x="7021988" y="613727"/>
                </a:lnTo>
                <a:lnTo>
                  <a:pt x="7046733" y="579120"/>
                </a:lnTo>
                <a:lnTo>
                  <a:pt x="7056120" y="539750"/>
                </a:lnTo>
                <a:lnTo>
                  <a:pt x="7056120" y="107950"/>
                </a:lnTo>
                <a:lnTo>
                  <a:pt x="7046733" y="68044"/>
                </a:lnTo>
                <a:lnTo>
                  <a:pt x="7021988" y="33496"/>
                </a:lnTo>
                <a:lnTo>
                  <a:pt x="6987004" y="9187"/>
                </a:lnTo>
                <a:lnTo>
                  <a:pt x="6946900" y="0"/>
                </a:lnTo>
                <a:close/>
              </a:path>
            </a:pathLst>
          </a:custGeom>
          <a:solidFill>
            <a:srgbClr val="EDED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6"/>
          <p:cNvSpPr/>
          <p:nvPr/>
        </p:nvSpPr>
        <p:spPr>
          <a:xfrm>
            <a:off x="431800" y="6121040"/>
            <a:ext cx="7056120" cy="647700"/>
          </a:xfrm>
          <a:custGeom>
            <a:avLst/>
            <a:gdLst/>
            <a:ahLst/>
            <a:cxnLst/>
            <a:rect l="l" t="t" r="r" b="b"/>
            <a:pathLst>
              <a:path w="7056120" h="647700" extrusionOk="0">
                <a:moveTo>
                  <a:pt x="107950" y="0"/>
                </a:moveTo>
                <a:lnTo>
                  <a:pt x="68044" y="9187"/>
                </a:lnTo>
                <a:lnTo>
                  <a:pt x="33496" y="33496"/>
                </a:lnTo>
                <a:lnTo>
                  <a:pt x="9187" y="68044"/>
                </a:lnTo>
                <a:lnTo>
                  <a:pt x="0" y="107950"/>
                </a:lnTo>
                <a:lnTo>
                  <a:pt x="0" y="539750"/>
                </a:lnTo>
                <a:lnTo>
                  <a:pt x="9187" y="579120"/>
                </a:lnTo>
                <a:lnTo>
                  <a:pt x="33496" y="613727"/>
                </a:lnTo>
                <a:lnTo>
                  <a:pt x="68044" y="638333"/>
                </a:lnTo>
                <a:lnTo>
                  <a:pt x="107950" y="647700"/>
                </a:lnTo>
                <a:lnTo>
                  <a:pt x="6946900" y="647700"/>
                </a:lnTo>
                <a:lnTo>
                  <a:pt x="6987004" y="638333"/>
                </a:lnTo>
                <a:lnTo>
                  <a:pt x="7021988" y="613727"/>
                </a:lnTo>
                <a:lnTo>
                  <a:pt x="7046733" y="579120"/>
                </a:lnTo>
                <a:lnTo>
                  <a:pt x="7056120" y="539750"/>
                </a:lnTo>
                <a:lnTo>
                  <a:pt x="7056120" y="107950"/>
                </a:lnTo>
                <a:lnTo>
                  <a:pt x="7046733" y="68044"/>
                </a:lnTo>
                <a:lnTo>
                  <a:pt x="7021988" y="33496"/>
                </a:lnTo>
                <a:lnTo>
                  <a:pt x="6987004" y="9187"/>
                </a:lnTo>
                <a:lnTo>
                  <a:pt x="6946900" y="0"/>
                </a:lnTo>
                <a:lnTo>
                  <a:pt x="107950" y="0"/>
                </a:lnTo>
                <a:close/>
              </a:path>
            </a:pathLst>
          </a:custGeom>
          <a:noFill/>
          <a:ln w="9525" cap="flat" cmpd="sng">
            <a:solidFill>
              <a:srgbClr val="EC1B2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6"/>
          <p:cNvSpPr txBox="1"/>
          <p:nvPr/>
        </p:nvSpPr>
        <p:spPr>
          <a:xfrm>
            <a:off x="2094229" y="6135010"/>
            <a:ext cx="2700020" cy="2235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300">
                <a:solidFill>
                  <a:srgbClr val="CC0066"/>
                </a:solidFill>
                <a:latin typeface="Courier New"/>
                <a:ea typeface="Courier New"/>
                <a:cs typeface="Courier New"/>
                <a:sym typeface="Courier New"/>
              </a:rPr>
              <a:t>obtained for the values of:</a:t>
            </a:r>
            <a:endParaRPr sz="1300">
              <a:solidFill>
                <a:schemeClr val="dk1"/>
              </a:solidFill>
              <a:latin typeface="Courier New"/>
              <a:ea typeface="Courier New"/>
              <a:cs typeface="Courier New"/>
              <a:sym typeface="Courier New"/>
            </a:endParaRPr>
          </a:p>
        </p:txBody>
      </p:sp>
      <p:sp>
        <p:nvSpPr>
          <p:cNvPr id="104" name="Google Shape;104;p6"/>
          <p:cNvSpPr txBox="1"/>
          <p:nvPr/>
        </p:nvSpPr>
        <p:spPr>
          <a:xfrm>
            <a:off x="509269" y="6135010"/>
            <a:ext cx="1511300" cy="61976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300">
                <a:solidFill>
                  <a:srgbClr val="CC0066"/>
                </a:solidFill>
                <a:latin typeface="Courier New"/>
                <a:ea typeface="Courier New"/>
                <a:cs typeface="Courier New"/>
                <a:sym typeface="Courier New"/>
              </a:rPr>
              <a:t>The results are   a = 1</a:t>
            </a:r>
            <a:endParaRPr sz="1300">
              <a:solidFill>
                <a:schemeClr val="dk1"/>
              </a:solidFill>
              <a:latin typeface="Courier New"/>
              <a:ea typeface="Courier New"/>
              <a:cs typeface="Courier New"/>
              <a:sym typeface="Courier New"/>
            </a:endParaRPr>
          </a:p>
          <a:p>
            <a:pPr marL="12700" marR="0" lvl="0" indent="0" algn="l" rtl="0">
              <a:lnSpc>
                <a:spcPct val="100000"/>
              </a:lnSpc>
              <a:spcBef>
                <a:spcPts val="0"/>
              </a:spcBef>
              <a:spcAft>
                <a:spcPts val="0"/>
              </a:spcAft>
              <a:buNone/>
            </a:pPr>
            <a:r>
              <a:rPr lang="en-US" sz="1300">
                <a:solidFill>
                  <a:srgbClr val="CC0066"/>
                </a:solidFill>
                <a:latin typeface="Courier New"/>
                <a:ea typeface="Courier New"/>
                <a:cs typeface="Courier New"/>
                <a:sym typeface="Courier New"/>
              </a:rPr>
              <a:t>b = 2</a:t>
            </a:r>
            <a:endParaRPr sz="1300">
              <a:solidFill>
                <a:schemeClr val="dk1"/>
              </a:solidFill>
              <a:latin typeface="Courier New"/>
              <a:ea typeface="Courier New"/>
              <a:cs typeface="Courier New"/>
              <a:sym typeface="Courier New"/>
            </a:endParaRPr>
          </a:p>
        </p:txBody>
      </p:sp>
      <p:sp>
        <p:nvSpPr>
          <p:cNvPr id="105" name="Google Shape;105;p6"/>
          <p:cNvSpPr/>
          <p:nvPr/>
        </p:nvSpPr>
        <p:spPr>
          <a:xfrm>
            <a:off x="7543800" y="6096000"/>
            <a:ext cx="13716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txBox="1">
            <a:spLocks noGrp="1"/>
          </p:cNvSpPr>
          <p:nvPr>
            <p:ph type="title"/>
          </p:nvPr>
        </p:nvSpPr>
        <p:spPr>
          <a:xfrm>
            <a:off x="534669" y="146960"/>
            <a:ext cx="1961514"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latin typeface="Gill Sans"/>
                <a:ea typeface="Gill Sans"/>
                <a:cs typeface="Gill Sans"/>
                <a:sym typeface="Gill Sans"/>
              </a:rPr>
              <a:t>O</a:t>
            </a:r>
            <a:r>
              <a:rPr lang="en-US"/>
              <a:t>PERATORS</a:t>
            </a:r>
            <a:endParaRPr sz="3200">
              <a:latin typeface="Gill Sans"/>
              <a:ea typeface="Gill Sans"/>
              <a:cs typeface="Gill Sans"/>
              <a:sym typeface="Gill Sans"/>
            </a:endParaRPr>
          </a:p>
        </p:txBody>
      </p:sp>
      <p:sp>
        <p:nvSpPr>
          <p:cNvPr id="111" name="Google Shape;111;p7"/>
          <p:cNvSpPr txBox="1"/>
          <p:nvPr/>
        </p:nvSpPr>
        <p:spPr>
          <a:xfrm>
            <a:off x="534669" y="634640"/>
            <a:ext cx="2864485" cy="876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00" b="1">
                <a:solidFill>
                  <a:srgbClr val="663399"/>
                </a:solidFill>
                <a:latin typeface="Gill Sans"/>
                <a:ea typeface="Gill Sans"/>
                <a:cs typeface="Gill Sans"/>
                <a:sym typeface="Gill Sans"/>
              </a:rPr>
              <a:t>R</a:t>
            </a:r>
            <a:r>
              <a:rPr lang="en-US" sz="2200">
                <a:solidFill>
                  <a:srgbClr val="663399"/>
                </a:solidFill>
                <a:latin typeface="Lucida Sans"/>
                <a:ea typeface="Lucida Sans"/>
                <a:cs typeface="Lucida Sans"/>
                <a:sym typeface="Lucida Sans"/>
              </a:rPr>
              <a:t>elational: </a:t>
            </a:r>
            <a:r>
              <a:rPr lang="en-US" sz="2200" b="1">
                <a:solidFill>
                  <a:srgbClr val="663399"/>
                </a:solidFill>
                <a:latin typeface="Gill Sans"/>
                <a:ea typeface="Gill Sans"/>
                <a:cs typeface="Gill Sans"/>
                <a:sym typeface="Gill Sans"/>
              </a:rPr>
              <a:t>C</a:t>
            </a:r>
            <a:r>
              <a:rPr lang="en-US" sz="2200">
                <a:solidFill>
                  <a:srgbClr val="663399"/>
                </a:solidFill>
                <a:latin typeface="Lucida Sans"/>
                <a:ea typeface="Lucida Sans"/>
                <a:cs typeface="Lucida Sans"/>
                <a:sym typeface="Lucida Sans"/>
              </a:rPr>
              <a:t>haining</a:t>
            </a:r>
            <a:endParaRPr sz="2200">
              <a:solidFill>
                <a:schemeClr val="dk1"/>
              </a:solidFill>
              <a:latin typeface="Lucida Sans"/>
              <a:ea typeface="Lucida Sans"/>
              <a:cs typeface="Lucida Sans"/>
              <a:sym typeface="Lucida Sans"/>
            </a:endParaRPr>
          </a:p>
          <a:p>
            <a:pPr marL="0" marR="0" lvl="0" indent="0" algn="l" rtl="0">
              <a:lnSpc>
                <a:spcPct val="100000"/>
              </a:lnSpc>
              <a:spcBef>
                <a:spcPts val="15"/>
              </a:spcBef>
              <a:spcAft>
                <a:spcPts val="0"/>
              </a:spcAft>
              <a:buNone/>
            </a:pPr>
            <a:endParaRPr sz="1950">
              <a:solidFill>
                <a:schemeClr val="dk1"/>
              </a:solidFill>
              <a:latin typeface="Times New Roman"/>
              <a:ea typeface="Times New Roman"/>
              <a:cs typeface="Times New Roman"/>
              <a:sym typeface="Times New Roman"/>
            </a:endParaRPr>
          </a:p>
          <a:p>
            <a:pPr marL="58419" marR="0" lvl="0" indent="0" algn="l" rtl="0">
              <a:lnSpc>
                <a:spcPct val="100000"/>
              </a:lnSpc>
              <a:spcBef>
                <a:spcPts val="0"/>
              </a:spcBef>
              <a:spcAft>
                <a:spcPts val="0"/>
              </a:spcAft>
              <a:buNone/>
            </a:pPr>
            <a:r>
              <a:rPr lang="en-US" sz="1500">
                <a:solidFill>
                  <a:srgbClr val="CC0066"/>
                </a:solidFill>
                <a:latin typeface="Arial"/>
                <a:ea typeface="Arial"/>
                <a:cs typeface="Arial"/>
                <a:sym typeface="Arial"/>
              </a:rPr>
              <a:t>Example-1:</a:t>
            </a:r>
            <a:endParaRPr sz="1500">
              <a:solidFill>
                <a:schemeClr val="dk1"/>
              </a:solidFill>
              <a:latin typeface="Arial"/>
              <a:ea typeface="Arial"/>
              <a:cs typeface="Arial"/>
              <a:sym typeface="Arial"/>
            </a:endParaRPr>
          </a:p>
        </p:txBody>
      </p:sp>
      <p:sp>
        <p:nvSpPr>
          <p:cNvPr id="112" name="Google Shape;112;p7"/>
          <p:cNvSpPr txBox="1"/>
          <p:nvPr/>
        </p:nvSpPr>
        <p:spPr>
          <a:xfrm>
            <a:off x="1511300" y="1526180"/>
            <a:ext cx="2160270" cy="647700"/>
          </a:xfrm>
          <a:prstGeom prst="rect">
            <a:avLst/>
          </a:prstGeom>
          <a:solidFill>
            <a:srgbClr val="DCDCDC"/>
          </a:solidFill>
          <a:ln w="9525" cap="flat" cmpd="sng">
            <a:solidFill>
              <a:srgbClr val="EC1B23"/>
            </a:solidFill>
            <a:prstDash val="solid"/>
            <a:round/>
            <a:headEnd type="none" w="sm" len="sm"/>
            <a:tailEnd type="none" w="sm" len="sm"/>
          </a:ln>
        </p:spPr>
        <p:txBody>
          <a:bodyPr spcFirstLastPara="1" wrap="square" lIns="0" tIns="127000" rIns="0" bIns="0" anchor="t" anchorCtr="0">
            <a:spAutoFit/>
          </a:bodyPr>
          <a:lstStyle/>
          <a:p>
            <a:pPr marL="89535" marR="0" lvl="0" indent="0" algn="l" rtl="0">
              <a:lnSpc>
                <a:spcPct val="100000"/>
              </a:lnSpc>
              <a:spcBef>
                <a:spcPts val="0"/>
              </a:spcBef>
              <a:spcAft>
                <a:spcPts val="0"/>
              </a:spcAft>
              <a:buNone/>
            </a:pPr>
            <a:r>
              <a:rPr lang="en-US" sz="1300">
                <a:solidFill>
                  <a:schemeClr val="dk1"/>
                </a:solidFill>
                <a:latin typeface="Courier New"/>
                <a:ea typeface="Courier New"/>
                <a:cs typeface="Courier New"/>
                <a:sym typeface="Courier New"/>
              </a:rPr>
              <a:t>x = 15</a:t>
            </a:r>
            <a:endParaRPr sz="1300">
              <a:solidFill>
                <a:schemeClr val="dk1"/>
              </a:solidFill>
              <a:latin typeface="Courier New"/>
              <a:ea typeface="Courier New"/>
              <a:cs typeface="Courier New"/>
              <a:sym typeface="Courier New"/>
            </a:endParaRPr>
          </a:p>
          <a:p>
            <a:pPr marL="89535" marR="0" lvl="0" indent="0" algn="l" rtl="0">
              <a:lnSpc>
                <a:spcPct val="100000"/>
              </a:lnSpc>
              <a:spcBef>
                <a:spcPts val="0"/>
              </a:spcBef>
              <a:spcAft>
                <a:spcPts val="0"/>
              </a:spcAft>
              <a:buNone/>
            </a:pPr>
            <a:r>
              <a:rPr lang="en-US" sz="1300">
                <a:solidFill>
                  <a:schemeClr val="dk1"/>
                </a:solidFill>
                <a:latin typeface="Courier New"/>
                <a:ea typeface="Courier New"/>
                <a:cs typeface="Courier New"/>
                <a:sym typeface="Courier New"/>
              </a:rPr>
              <a:t>print(10&lt; x &lt; 20)</a:t>
            </a:r>
            <a:endParaRPr sz="1300">
              <a:solidFill>
                <a:schemeClr val="dk1"/>
              </a:solidFill>
              <a:latin typeface="Courier New"/>
              <a:ea typeface="Courier New"/>
              <a:cs typeface="Courier New"/>
              <a:sym typeface="Courier New"/>
            </a:endParaRPr>
          </a:p>
        </p:txBody>
      </p:sp>
      <p:sp>
        <p:nvSpPr>
          <p:cNvPr id="113" name="Google Shape;113;p7"/>
          <p:cNvSpPr txBox="1"/>
          <p:nvPr/>
        </p:nvSpPr>
        <p:spPr>
          <a:xfrm>
            <a:off x="580390" y="2539640"/>
            <a:ext cx="991869" cy="254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500">
                <a:solidFill>
                  <a:srgbClr val="CC0066"/>
                </a:solidFill>
                <a:latin typeface="Arial"/>
                <a:ea typeface="Arial"/>
                <a:cs typeface="Arial"/>
                <a:sym typeface="Arial"/>
              </a:rPr>
              <a:t>Example-2:</a:t>
            </a:r>
            <a:endParaRPr sz="1500">
              <a:solidFill>
                <a:schemeClr val="dk1"/>
              </a:solidFill>
              <a:latin typeface="Arial"/>
              <a:ea typeface="Arial"/>
              <a:cs typeface="Arial"/>
              <a:sym typeface="Arial"/>
            </a:endParaRPr>
          </a:p>
        </p:txBody>
      </p:sp>
      <p:sp>
        <p:nvSpPr>
          <p:cNvPr id="114" name="Google Shape;114;p7"/>
          <p:cNvSpPr txBox="1"/>
          <p:nvPr/>
        </p:nvSpPr>
        <p:spPr>
          <a:xfrm>
            <a:off x="1511300" y="2880000"/>
            <a:ext cx="2160270" cy="647700"/>
          </a:xfrm>
          <a:prstGeom prst="rect">
            <a:avLst/>
          </a:prstGeom>
          <a:solidFill>
            <a:srgbClr val="DCDCDC"/>
          </a:solidFill>
          <a:ln w="9525" cap="flat" cmpd="sng">
            <a:solidFill>
              <a:srgbClr val="EC1B23"/>
            </a:solidFill>
            <a:prstDash val="solid"/>
            <a:round/>
            <a:headEnd type="none" w="sm" len="sm"/>
            <a:tailEnd type="none" w="sm" len="sm"/>
          </a:ln>
        </p:spPr>
        <p:txBody>
          <a:bodyPr spcFirstLastPara="1" wrap="square" lIns="0" tIns="6975" rIns="0" bIns="0" anchor="t" anchorCtr="0">
            <a:spAutoFit/>
          </a:bodyPr>
          <a:lstStyle/>
          <a:p>
            <a:pPr marL="0" marR="0" lvl="0" indent="0" algn="l" rtl="0">
              <a:lnSpc>
                <a:spcPct val="100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89535" marR="0" lvl="0" indent="0" algn="l" rtl="0">
              <a:lnSpc>
                <a:spcPct val="100000"/>
              </a:lnSpc>
              <a:spcBef>
                <a:spcPts val="0"/>
              </a:spcBef>
              <a:spcAft>
                <a:spcPts val="0"/>
              </a:spcAft>
              <a:buNone/>
            </a:pPr>
            <a:r>
              <a:rPr lang="en-US" sz="1300">
                <a:solidFill>
                  <a:schemeClr val="dk1"/>
                </a:solidFill>
                <a:latin typeface="Courier New"/>
                <a:ea typeface="Courier New"/>
                <a:cs typeface="Courier New"/>
                <a:sym typeface="Courier New"/>
              </a:rPr>
              <a:t>print(1 &lt; 2 &lt; 3 &lt; 4)</a:t>
            </a:r>
            <a:endParaRPr sz="1300">
              <a:solidFill>
                <a:schemeClr val="dk1"/>
              </a:solidFill>
              <a:latin typeface="Courier New"/>
              <a:ea typeface="Courier New"/>
              <a:cs typeface="Courier New"/>
              <a:sym typeface="Courier New"/>
            </a:endParaRPr>
          </a:p>
        </p:txBody>
      </p:sp>
      <p:sp>
        <p:nvSpPr>
          <p:cNvPr id="115" name="Google Shape;115;p7"/>
          <p:cNvSpPr/>
          <p:nvPr/>
        </p:nvSpPr>
        <p:spPr>
          <a:xfrm>
            <a:off x="7543800" y="6096000"/>
            <a:ext cx="13716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title"/>
          </p:nvPr>
        </p:nvSpPr>
        <p:spPr>
          <a:xfrm>
            <a:off x="534669" y="146960"/>
            <a:ext cx="1961514"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latin typeface="Gill Sans"/>
                <a:ea typeface="Gill Sans"/>
                <a:cs typeface="Gill Sans"/>
                <a:sym typeface="Gill Sans"/>
              </a:rPr>
              <a:t>O</a:t>
            </a:r>
            <a:r>
              <a:rPr lang="en-US"/>
              <a:t>PERATORS</a:t>
            </a:r>
            <a:endParaRPr sz="3200">
              <a:latin typeface="Gill Sans"/>
              <a:ea typeface="Gill Sans"/>
              <a:cs typeface="Gill Sans"/>
              <a:sym typeface="Gill Sans"/>
            </a:endParaRPr>
          </a:p>
        </p:txBody>
      </p:sp>
      <p:graphicFrame>
        <p:nvGraphicFramePr>
          <p:cNvPr id="121" name="Google Shape;121;p8"/>
          <p:cNvGraphicFramePr/>
          <p:nvPr/>
        </p:nvGraphicFramePr>
        <p:xfrm>
          <a:off x="457200" y="1905000"/>
          <a:ext cx="8148300" cy="3421700"/>
        </p:xfrm>
        <a:graphic>
          <a:graphicData uri="http://schemas.openxmlformats.org/drawingml/2006/table">
            <a:tbl>
              <a:tblPr firstRow="1" bandRow="1">
                <a:noFill/>
              </a:tblPr>
              <a:tblGrid>
                <a:gridCol w="2639050"/>
                <a:gridCol w="2639050"/>
                <a:gridCol w="2870200"/>
              </a:tblGrid>
              <a:tr h="855425">
                <a:tc>
                  <a:txBody>
                    <a:bodyPr/>
                    <a:lstStyle/>
                    <a:p>
                      <a:pPr marL="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Operator</a:t>
                      </a:r>
                      <a:endParaRPr sz="1800" u="none" strike="noStrike" cap="none">
                        <a:solidFill>
                          <a:srgbClr val="C00000"/>
                        </a:solidFill>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a:txBody>
                    <a:bodyPr/>
                    <a:lstStyle/>
                    <a:p>
                      <a:pPr marL="0" marR="912494" lvl="0" indent="0" algn="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Example</a:t>
                      </a:r>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a:txBody>
                    <a:bodyPr/>
                    <a:lstStyle/>
                    <a:p>
                      <a:pPr marL="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Result</a:t>
                      </a:r>
                      <a:endParaRPr sz="1800" u="none" strike="noStrike" cap="none">
                        <a:solidFill>
                          <a:srgbClr val="C00000"/>
                        </a:solidFill>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r>
              <a:tr h="855425">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and</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885189" lvl="0" indent="0" algn="r" rtl="0">
                        <a:lnSpc>
                          <a:spcPct val="100000"/>
                        </a:lnSpc>
                        <a:spcBef>
                          <a:spcPts val="0"/>
                        </a:spcBef>
                        <a:spcAft>
                          <a:spcPts val="0"/>
                        </a:spcAft>
                        <a:buNone/>
                      </a:pPr>
                      <a:r>
                        <a:rPr lang="en-US" sz="1400" u="none" strike="noStrike" cap="none">
                          <a:latin typeface="Courier New"/>
                          <a:ea typeface="Courier New"/>
                          <a:cs typeface="Courier New"/>
                          <a:sym typeface="Courier New"/>
                        </a:rPr>
                        <a:t>a and b</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254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2</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855425">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or</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939164" lvl="0" indent="0" algn="r" rtl="0">
                        <a:lnSpc>
                          <a:spcPct val="100000"/>
                        </a:lnSpc>
                        <a:spcBef>
                          <a:spcPts val="0"/>
                        </a:spcBef>
                        <a:spcAft>
                          <a:spcPts val="0"/>
                        </a:spcAft>
                        <a:buNone/>
                      </a:pPr>
                      <a:r>
                        <a:rPr lang="en-US" sz="1400" u="none" strike="noStrike" cap="none">
                          <a:latin typeface="Courier New"/>
                          <a:ea typeface="Courier New"/>
                          <a:cs typeface="Courier New"/>
                          <a:sym typeface="Courier New"/>
                        </a:rPr>
                        <a:t>a or b</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254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1</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r>
              <a:tr h="855425">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not</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106679"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not a</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False</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bl>
          </a:graphicData>
        </a:graphic>
      </p:graphicFrame>
      <p:sp>
        <p:nvSpPr>
          <p:cNvPr id="122" name="Google Shape;122;p8"/>
          <p:cNvSpPr txBox="1"/>
          <p:nvPr/>
        </p:nvSpPr>
        <p:spPr>
          <a:xfrm>
            <a:off x="509268" y="634640"/>
            <a:ext cx="1929131" cy="882293"/>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200" b="1">
                <a:solidFill>
                  <a:srgbClr val="663399"/>
                </a:solidFill>
                <a:latin typeface="Gill Sans"/>
                <a:ea typeface="Gill Sans"/>
                <a:cs typeface="Gill Sans"/>
                <a:sym typeface="Gill Sans"/>
              </a:rPr>
              <a:t>L</a:t>
            </a:r>
            <a:r>
              <a:rPr lang="en-US" sz="2200">
                <a:solidFill>
                  <a:srgbClr val="663399"/>
                </a:solidFill>
                <a:latin typeface="Lucida Sans"/>
                <a:ea typeface="Lucida Sans"/>
                <a:cs typeface="Lucida Sans"/>
                <a:sym typeface="Lucida Sans"/>
              </a:rPr>
              <a:t>ogical</a:t>
            </a:r>
            <a:endParaRPr sz="2200">
              <a:solidFill>
                <a:schemeClr val="dk1"/>
              </a:solidFill>
              <a:latin typeface="Lucida Sans"/>
              <a:ea typeface="Lucida Sans"/>
              <a:cs typeface="Lucida Sans"/>
              <a:sym typeface="Lucida Sans"/>
            </a:endParaRPr>
          </a:p>
          <a:p>
            <a:pPr marL="0" marR="0" lvl="0" indent="0" algn="l" rtl="0">
              <a:lnSpc>
                <a:spcPct val="100000"/>
              </a:lnSpc>
              <a:spcBef>
                <a:spcPts val="15"/>
              </a:spcBef>
              <a:spcAft>
                <a:spcPts val="0"/>
              </a:spcAft>
              <a:buNone/>
            </a:pPr>
            <a:endParaRPr sz="195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500">
                <a:solidFill>
                  <a:srgbClr val="CC0066"/>
                </a:solidFill>
                <a:latin typeface="Times New Roman"/>
                <a:ea typeface="Times New Roman"/>
                <a:cs typeface="Times New Roman"/>
                <a:sym typeface="Times New Roman"/>
              </a:rPr>
              <a:t> a = 1, b = 2,  </a:t>
            </a:r>
            <a:endParaRPr sz="1500">
              <a:solidFill>
                <a:schemeClr val="dk1"/>
              </a:solidFill>
              <a:latin typeface="Times New Roman"/>
              <a:ea typeface="Times New Roman"/>
              <a:cs typeface="Times New Roman"/>
              <a:sym typeface="Times New Roman"/>
            </a:endParaRPr>
          </a:p>
        </p:txBody>
      </p:sp>
      <p:sp>
        <p:nvSpPr>
          <p:cNvPr id="123" name="Google Shape;123;p8"/>
          <p:cNvSpPr/>
          <p:nvPr/>
        </p:nvSpPr>
        <p:spPr>
          <a:xfrm>
            <a:off x="7543800" y="6096000"/>
            <a:ext cx="13716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2900" y="1"/>
            <a:ext cx="84201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13109" y="0"/>
            <a:ext cx="8382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13109" y="5238750"/>
            <a:ext cx="921544"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342900" y="5291201"/>
            <a:ext cx="1121569"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342900" y="5286376"/>
            <a:ext cx="1597819"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13109" y="5238750"/>
            <a:ext cx="1271588"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3830764" y="231395"/>
            <a:ext cx="2095500" cy="1367041"/>
          </a:xfrm>
          <a:prstGeom prst="rect">
            <a:avLst/>
          </a:prstGeom>
        </p:spPr>
        <p:txBody>
          <a:bodyPr vert="horz" wrap="square" lIns="0" tIns="12700" rIns="0" bIns="0" rtlCol="0">
            <a:spAutoFit/>
          </a:bodyPr>
          <a:lstStyle/>
          <a:p>
            <a:pPr marL="12700">
              <a:lnSpc>
                <a:spcPct val="100000"/>
              </a:lnSpc>
              <a:spcBef>
                <a:spcPts val="100"/>
              </a:spcBef>
            </a:pPr>
            <a:r>
              <a:rPr spc="-10" dirty="0"/>
              <a:t>What </a:t>
            </a:r>
            <a:r>
              <a:rPr dirty="0"/>
              <a:t>is</a:t>
            </a:r>
            <a:r>
              <a:rPr spc="-60" dirty="0"/>
              <a:t> </a:t>
            </a:r>
            <a:r>
              <a:rPr dirty="0"/>
              <a:t>Python?</a:t>
            </a:r>
          </a:p>
        </p:txBody>
      </p:sp>
      <p:sp>
        <p:nvSpPr>
          <p:cNvPr id="9" name="object 9"/>
          <p:cNvSpPr/>
          <p:nvPr/>
        </p:nvSpPr>
        <p:spPr>
          <a:xfrm>
            <a:off x="1197864" y="1024127"/>
            <a:ext cx="7322058"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220056" y="1013078"/>
            <a:ext cx="7278053"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object 11"/>
          <p:cNvSpPr txBox="1"/>
          <p:nvPr/>
        </p:nvSpPr>
        <p:spPr>
          <a:xfrm>
            <a:off x="1276826" y="1940129"/>
            <a:ext cx="7019925" cy="6006773"/>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Python is a </a:t>
            </a:r>
            <a:r>
              <a:rPr sz="2400" spc="-10" dirty="0">
                <a:latin typeface="Calibri"/>
                <a:cs typeface="Calibri"/>
              </a:rPr>
              <a:t>high-level programming </a:t>
            </a:r>
            <a:r>
              <a:rPr sz="2400" spc="-5" dirty="0">
                <a:latin typeface="Calibri"/>
                <a:cs typeface="Calibri"/>
              </a:rPr>
              <a:t>language </a:t>
            </a:r>
            <a:r>
              <a:rPr sz="2400" dirty="0">
                <a:latin typeface="Calibri"/>
                <a:cs typeface="Calibri"/>
              </a:rPr>
              <a:t>which</a:t>
            </a:r>
            <a:r>
              <a:rPr sz="2400" spc="-60" dirty="0">
                <a:latin typeface="Calibri"/>
                <a:cs typeface="Calibri"/>
              </a:rPr>
              <a:t> </a:t>
            </a:r>
            <a:r>
              <a:rPr sz="2400" spc="-5" dirty="0">
                <a:latin typeface="Calibri"/>
                <a:cs typeface="Calibri"/>
              </a:rPr>
              <a:t>is:</a:t>
            </a:r>
            <a:endParaRPr sz="2400" dirty="0">
              <a:latin typeface="Calibri"/>
              <a:cs typeface="Calibri"/>
            </a:endParaRPr>
          </a:p>
          <a:p>
            <a:pPr marL="299085" indent="-287020">
              <a:lnSpc>
                <a:spcPct val="100000"/>
              </a:lnSpc>
              <a:spcBef>
                <a:spcPts val="1150"/>
              </a:spcBef>
              <a:buSzPct val="145454"/>
              <a:buFont typeface="Wingdings"/>
              <a:buChar char=""/>
              <a:tabLst>
                <a:tab pos="299720" algn="l"/>
              </a:tabLst>
            </a:pPr>
            <a:r>
              <a:rPr sz="2200" b="1" spc="-15" dirty="0">
                <a:solidFill>
                  <a:srgbClr val="CC9A1A"/>
                </a:solidFill>
                <a:latin typeface="Calibri"/>
                <a:cs typeface="Calibri"/>
              </a:rPr>
              <a:t>Interpreted: </a:t>
            </a:r>
            <a:r>
              <a:rPr lang="en-US" sz="2400" dirty="0"/>
              <a:t>Python is an interpreted language i.e. interpreter executes the code line by line at a time. When you use an interpreted language like Python, there is no separate compilation. </a:t>
            </a:r>
            <a:r>
              <a:rPr lang="en-US" sz="2200" spc="-35" dirty="0">
                <a:latin typeface="Calibri"/>
                <a:cs typeface="Calibri"/>
              </a:rPr>
              <a:t>.</a:t>
            </a:r>
            <a:endParaRPr sz="2200" dirty="0">
              <a:latin typeface="Calibri"/>
              <a:cs typeface="Calibri"/>
            </a:endParaRPr>
          </a:p>
          <a:p>
            <a:pPr marL="299085" indent="-287020">
              <a:lnSpc>
                <a:spcPct val="100000"/>
              </a:lnSpc>
              <a:spcBef>
                <a:spcPts val="1125"/>
              </a:spcBef>
              <a:buSzPct val="145454"/>
              <a:buFont typeface="Wingdings"/>
              <a:buChar char=""/>
              <a:tabLst>
                <a:tab pos="299720" algn="l"/>
              </a:tabLst>
            </a:pPr>
            <a:r>
              <a:rPr sz="2200" b="1" spc="-15" dirty="0">
                <a:solidFill>
                  <a:srgbClr val="CC9A1A"/>
                </a:solidFill>
                <a:latin typeface="Calibri"/>
                <a:cs typeface="Calibri"/>
              </a:rPr>
              <a:t>Interactive: </a:t>
            </a:r>
            <a:r>
              <a:rPr sz="2200" spc="-60" dirty="0">
                <a:latin typeface="Calibri"/>
                <a:cs typeface="Calibri"/>
              </a:rPr>
              <a:t>You </a:t>
            </a:r>
            <a:r>
              <a:rPr sz="2200" spc="-15" dirty="0">
                <a:latin typeface="Calibri"/>
                <a:cs typeface="Calibri"/>
              </a:rPr>
              <a:t>can </a:t>
            </a:r>
            <a:r>
              <a:rPr sz="2200" spc="-10" dirty="0">
                <a:latin typeface="Calibri"/>
                <a:cs typeface="Calibri"/>
              </a:rPr>
              <a:t>use </a:t>
            </a:r>
            <a:r>
              <a:rPr sz="2200" spc="-5" dirty="0">
                <a:latin typeface="Calibri"/>
                <a:cs typeface="Calibri"/>
              </a:rPr>
              <a:t>a </a:t>
            </a:r>
            <a:r>
              <a:rPr sz="2200" dirty="0">
                <a:latin typeface="Calibri"/>
                <a:cs typeface="Calibri"/>
              </a:rPr>
              <a:t>Python </a:t>
            </a:r>
            <a:r>
              <a:rPr sz="2200" spc="-15" dirty="0">
                <a:latin typeface="Calibri"/>
                <a:cs typeface="Calibri"/>
              </a:rPr>
              <a:t>prompt </a:t>
            </a:r>
            <a:r>
              <a:rPr sz="2200" spc="-5" dirty="0">
                <a:latin typeface="Calibri"/>
                <a:cs typeface="Calibri"/>
              </a:rPr>
              <a:t>and </a:t>
            </a:r>
            <a:r>
              <a:rPr sz="2200" spc="-15" dirty="0">
                <a:latin typeface="Calibri"/>
                <a:cs typeface="Calibri"/>
              </a:rPr>
              <a:t>interact </a:t>
            </a:r>
            <a:r>
              <a:rPr sz="2200" spc="-5" dirty="0">
                <a:latin typeface="Calibri"/>
                <a:cs typeface="Calibri"/>
              </a:rPr>
              <a:t>with the</a:t>
            </a:r>
            <a:r>
              <a:rPr sz="2200" spc="290" dirty="0">
                <a:latin typeface="Calibri"/>
                <a:cs typeface="Calibri"/>
              </a:rPr>
              <a:t> </a:t>
            </a:r>
            <a:r>
              <a:rPr sz="2200" spc="-15" dirty="0">
                <a:latin typeface="Calibri"/>
                <a:cs typeface="Calibri"/>
              </a:rPr>
              <a:t>interpreter</a:t>
            </a:r>
            <a:endParaRPr sz="2200" dirty="0">
              <a:latin typeface="Calibri"/>
              <a:cs typeface="Calibri"/>
            </a:endParaRPr>
          </a:p>
          <a:p>
            <a:pPr marL="299085">
              <a:lnSpc>
                <a:spcPct val="100000"/>
              </a:lnSpc>
              <a:spcBef>
                <a:spcPts val="5"/>
              </a:spcBef>
            </a:pPr>
            <a:r>
              <a:rPr sz="2200" spc="-10" dirty="0">
                <a:latin typeface="Calibri"/>
                <a:cs typeface="Calibri"/>
              </a:rPr>
              <a:t>directly </a:t>
            </a:r>
            <a:r>
              <a:rPr sz="2200" spc="-20" dirty="0">
                <a:latin typeface="Calibri"/>
                <a:cs typeface="Calibri"/>
              </a:rPr>
              <a:t>to </a:t>
            </a:r>
            <a:r>
              <a:rPr sz="2200" spc="-10" dirty="0">
                <a:latin typeface="Calibri"/>
                <a:cs typeface="Calibri"/>
              </a:rPr>
              <a:t>write your</a:t>
            </a:r>
            <a:r>
              <a:rPr sz="2200" spc="50" dirty="0">
                <a:latin typeface="Calibri"/>
                <a:cs typeface="Calibri"/>
              </a:rPr>
              <a:t> </a:t>
            </a:r>
            <a:r>
              <a:rPr sz="2200" spc="-15" dirty="0">
                <a:latin typeface="Calibri"/>
                <a:cs typeface="Calibri"/>
              </a:rPr>
              <a:t>programs.</a:t>
            </a:r>
            <a:endParaRPr sz="2200" dirty="0">
              <a:latin typeface="Calibri"/>
              <a:cs typeface="Calibri"/>
            </a:endParaRPr>
          </a:p>
          <a:p>
            <a:pPr marL="299085" indent="-287020">
              <a:spcBef>
                <a:spcPts val="1130"/>
              </a:spcBef>
              <a:buSzPct val="145454"/>
              <a:buFont typeface="Wingdings"/>
              <a:buChar char=""/>
              <a:tabLst>
                <a:tab pos="299720" algn="l"/>
              </a:tabLst>
            </a:pPr>
            <a:r>
              <a:rPr sz="2200" b="1" spc="-10" dirty="0">
                <a:solidFill>
                  <a:srgbClr val="CC9A1A"/>
                </a:solidFill>
                <a:latin typeface="Calibri"/>
                <a:cs typeface="Calibri"/>
              </a:rPr>
              <a:t>Object-Oriented: </a:t>
            </a:r>
            <a:r>
              <a:rPr lang="en-US" sz="2400" dirty="0"/>
              <a:t>A programming language that can model the real world is said to be object-oriented. It focuses on objects and combines data and function. Python supports both procedure-oriented and object-oriented programming </a:t>
            </a:r>
            <a:r>
              <a:rPr lang="en-US" sz="2400" b="1" dirty="0"/>
              <a:t>which is one of the key python features.</a:t>
            </a:r>
          </a:p>
          <a:p>
            <a:pPr marL="299085" indent="-287020">
              <a:lnSpc>
                <a:spcPct val="100000"/>
              </a:lnSpc>
              <a:spcBef>
                <a:spcPts val="1130"/>
              </a:spcBef>
              <a:buSzPct val="145454"/>
              <a:tabLst>
                <a:tab pos="299720" algn="l"/>
              </a:tabLst>
            </a:pPr>
            <a:endParaRPr sz="2200" dirty="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a:spLocks noGrp="1"/>
          </p:cNvSpPr>
          <p:nvPr>
            <p:ph type="title"/>
          </p:nvPr>
        </p:nvSpPr>
        <p:spPr>
          <a:xfrm>
            <a:off x="534669" y="146960"/>
            <a:ext cx="1961514"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latin typeface="Gill Sans"/>
                <a:ea typeface="Gill Sans"/>
                <a:cs typeface="Gill Sans"/>
                <a:sym typeface="Gill Sans"/>
              </a:rPr>
              <a:t>O</a:t>
            </a:r>
            <a:r>
              <a:rPr lang="en-US"/>
              <a:t>PERATORS</a:t>
            </a:r>
            <a:endParaRPr sz="3200">
              <a:latin typeface="Gill Sans"/>
              <a:ea typeface="Gill Sans"/>
              <a:cs typeface="Gill Sans"/>
              <a:sym typeface="Gill Sans"/>
            </a:endParaRPr>
          </a:p>
        </p:txBody>
      </p:sp>
      <p:graphicFrame>
        <p:nvGraphicFramePr>
          <p:cNvPr id="129" name="Google Shape;129;p9"/>
          <p:cNvGraphicFramePr/>
          <p:nvPr/>
        </p:nvGraphicFramePr>
        <p:xfrm>
          <a:off x="381000" y="1676400"/>
          <a:ext cx="8148300" cy="2735900"/>
        </p:xfrm>
        <a:graphic>
          <a:graphicData uri="http://schemas.openxmlformats.org/drawingml/2006/table">
            <a:tbl>
              <a:tblPr firstRow="1" bandRow="1">
                <a:noFill/>
              </a:tblPr>
              <a:tblGrid>
                <a:gridCol w="2639050"/>
                <a:gridCol w="2639050"/>
                <a:gridCol w="2870200"/>
              </a:tblGrid>
              <a:tr h="683975">
                <a:tc>
                  <a:txBody>
                    <a:bodyPr/>
                    <a:lstStyle/>
                    <a:p>
                      <a:pPr marL="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Operator</a:t>
                      </a:r>
                      <a:endParaRPr sz="1800" u="none" strike="noStrike" cap="none">
                        <a:solidFill>
                          <a:srgbClr val="C00000"/>
                        </a:solidFill>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a:txBody>
                    <a:bodyPr/>
                    <a:lstStyle/>
                    <a:p>
                      <a:pPr marL="0" marR="912494" lvl="0" indent="0" algn="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Example</a:t>
                      </a:r>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a:txBody>
                    <a:bodyPr/>
                    <a:lstStyle/>
                    <a:p>
                      <a:pPr marL="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Result</a:t>
                      </a:r>
                      <a:endParaRPr sz="1800" u="none" strike="noStrike" cap="none">
                        <a:solidFill>
                          <a:srgbClr val="C00000"/>
                        </a:solidFill>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r>
              <a:tr h="683975">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and</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885189" lvl="0" indent="0" algn="r" rtl="0">
                        <a:lnSpc>
                          <a:spcPct val="100000"/>
                        </a:lnSpc>
                        <a:spcBef>
                          <a:spcPts val="0"/>
                        </a:spcBef>
                        <a:spcAft>
                          <a:spcPts val="0"/>
                        </a:spcAft>
                        <a:buNone/>
                      </a:pPr>
                      <a:r>
                        <a:rPr lang="en-US" sz="1400" u="none" strike="noStrike" cap="none">
                          <a:latin typeface="Courier New"/>
                          <a:ea typeface="Courier New"/>
                          <a:cs typeface="Courier New"/>
                          <a:sym typeface="Courier New"/>
                        </a:rPr>
                        <a:t>a and b</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False</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683975">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or</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939164" lvl="0" indent="0" algn="r" rtl="0">
                        <a:lnSpc>
                          <a:spcPct val="100000"/>
                        </a:lnSpc>
                        <a:spcBef>
                          <a:spcPts val="0"/>
                        </a:spcBef>
                        <a:spcAft>
                          <a:spcPts val="0"/>
                        </a:spcAft>
                        <a:buNone/>
                      </a:pPr>
                      <a:r>
                        <a:rPr lang="en-US" sz="1400" u="none" strike="noStrike" cap="none">
                          <a:latin typeface="Courier New"/>
                          <a:ea typeface="Courier New"/>
                          <a:cs typeface="Courier New"/>
                          <a:sym typeface="Courier New"/>
                        </a:rPr>
                        <a:t>a or b</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True</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r>
              <a:tr h="683975">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not</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106679"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not a</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400" u="none" strike="noStrike" cap="none">
                          <a:latin typeface="Courier New"/>
                          <a:ea typeface="Courier New"/>
                          <a:cs typeface="Courier New"/>
                          <a:sym typeface="Courier New"/>
                        </a:rPr>
                        <a:t>False</a:t>
                      </a:r>
                      <a:endParaRPr sz="14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bl>
          </a:graphicData>
        </a:graphic>
      </p:graphicFrame>
      <p:sp>
        <p:nvSpPr>
          <p:cNvPr id="130" name="Google Shape;130;p9"/>
          <p:cNvSpPr txBox="1"/>
          <p:nvPr/>
        </p:nvSpPr>
        <p:spPr>
          <a:xfrm>
            <a:off x="509269" y="634640"/>
            <a:ext cx="1629410" cy="8763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200" b="1">
                <a:solidFill>
                  <a:srgbClr val="663399"/>
                </a:solidFill>
                <a:latin typeface="Gill Sans"/>
                <a:ea typeface="Gill Sans"/>
                <a:cs typeface="Gill Sans"/>
                <a:sym typeface="Gill Sans"/>
              </a:rPr>
              <a:t>B</a:t>
            </a:r>
            <a:r>
              <a:rPr lang="en-US" sz="2200">
                <a:solidFill>
                  <a:srgbClr val="663399"/>
                </a:solidFill>
                <a:latin typeface="Lucida Sans"/>
                <a:ea typeface="Lucida Sans"/>
                <a:cs typeface="Lucida Sans"/>
                <a:sym typeface="Lucida Sans"/>
              </a:rPr>
              <a:t>oolean</a:t>
            </a:r>
            <a:endParaRPr sz="2200">
              <a:solidFill>
                <a:schemeClr val="dk1"/>
              </a:solidFill>
              <a:latin typeface="Lucida Sans"/>
              <a:ea typeface="Lucida Sans"/>
              <a:cs typeface="Lucida Sans"/>
              <a:sym typeface="Lucida Sans"/>
            </a:endParaRPr>
          </a:p>
          <a:p>
            <a:pPr marL="0" marR="0" lvl="0" indent="0" algn="l" rtl="0">
              <a:lnSpc>
                <a:spcPct val="100000"/>
              </a:lnSpc>
              <a:spcBef>
                <a:spcPts val="15"/>
              </a:spcBef>
              <a:spcAft>
                <a:spcPts val="0"/>
              </a:spcAft>
              <a:buNone/>
            </a:pPr>
            <a:endParaRPr sz="195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500">
                <a:solidFill>
                  <a:srgbClr val="CC0066"/>
                </a:solidFill>
                <a:latin typeface="Times New Roman"/>
                <a:ea typeface="Times New Roman"/>
                <a:cs typeface="Times New Roman"/>
                <a:sym typeface="Times New Roman"/>
              </a:rPr>
              <a:t>a = True, b = False</a:t>
            </a:r>
            <a:endParaRPr sz="1500">
              <a:solidFill>
                <a:schemeClr val="dk1"/>
              </a:solidFill>
              <a:latin typeface="Times New Roman"/>
              <a:ea typeface="Times New Roman"/>
              <a:cs typeface="Times New Roman"/>
              <a:sym typeface="Times New Roman"/>
            </a:endParaRPr>
          </a:p>
        </p:txBody>
      </p:sp>
      <p:sp>
        <p:nvSpPr>
          <p:cNvPr id="131" name="Google Shape;131;p9"/>
          <p:cNvSpPr txBox="1"/>
          <p:nvPr/>
        </p:nvSpPr>
        <p:spPr>
          <a:xfrm>
            <a:off x="228600" y="4495800"/>
            <a:ext cx="915035" cy="254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500">
                <a:solidFill>
                  <a:srgbClr val="CC0066"/>
                </a:solidFill>
                <a:latin typeface="Times New Roman"/>
                <a:ea typeface="Times New Roman"/>
                <a:cs typeface="Times New Roman"/>
                <a:sym typeface="Times New Roman"/>
              </a:rPr>
              <a:t>Example-1:</a:t>
            </a:r>
            <a:endParaRPr sz="1500">
              <a:solidFill>
                <a:schemeClr val="dk1"/>
              </a:solidFill>
              <a:latin typeface="Times New Roman"/>
              <a:ea typeface="Times New Roman"/>
              <a:cs typeface="Times New Roman"/>
              <a:sym typeface="Times New Roman"/>
            </a:endParaRPr>
          </a:p>
        </p:txBody>
      </p:sp>
      <p:sp>
        <p:nvSpPr>
          <p:cNvPr id="132" name="Google Shape;132;p9"/>
          <p:cNvSpPr txBox="1"/>
          <p:nvPr/>
        </p:nvSpPr>
        <p:spPr>
          <a:xfrm>
            <a:off x="685800" y="4876800"/>
            <a:ext cx="2374900" cy="791210"/>
          </a:xfrm>
          <a:prstGeom prst="rect">
            <a:avLst/>
          </a:prstGeom>
          <a:solidFill>
            <a:srgbClr val="DCDCDC"/>
          </a:solidFill>
          <a:ln w="9525" cap="flat" cmpd="sng">
            <a:solidFill>
              <a:srgbClr val="EC1B23"/>
            </a:solidFill>
            <a:prstDash val="solid"/>
            <a:round/>
            <a:headEnd type="none" w="sm" len="sm"/>
            <a:tailEnd type="none" w="sm" len="sm"/>
          </a:ln>
        </p:spPr>
        <p:txBody>
          <a:bodyPr spcFirstLastPara="1" wrap="square" lIns="0" tIns="30475" rIns="0" bIns="0" anchor="t" anchorCtr="0">
            <a:spAutoFit/>
          </a:bodyPr>
          <a:lstStyle/>
          <a:p>
            <a:pPr marL="88900" marR="998855" lvl="0" indent="0" algn="l" rtl="0">
              <a:lnSpc>
                <a:spcPct val="100000"/>
              </a:lnSpc>
              <a:spcBef>
                <a:spcPts val="0"/>
              </a:spcBef>
              <a:spcAft>
                <a:spcPts val="0"/>
              </a:spcAft>
              <a:buNone/>
            </a:pPr>
            <a:r>
              <a:rPr lang="en-US" sz="1200">
                <a:solidFill>
                  <a:schemeClr val="dk1"/>
                </a:solidFill>
                <a:latin typeface="Courier New"/>
                <a:ea typeface="Courier New"/>
                <a:cs typeface="Courier New"/>
                <a:sym typeface="Courier New"/>
              </a:rPr>
              <a:t>print(a and b)  print(a or b)  print(not a)</a:t>
            </a:r>
            <a:endParaRPr sz="1200">
              <a:solidFill>
                <a:schemeClr val="dk1"/>
              </a:solidFill>
              <a:latin typeface="Courier New"/>
              <a:ea typeface="Courier New"/>
              <a:cs typeface="Courier New"/>
              <a:sym typeface="Courier New"/>
            </a:endParaRPr>
          </a:p>
        </p:txBody>
      </p:sp>
      <p:sp>
        <p:nvSpPr>
          <p:cNvPr id="133" name="Google Shape;133;p9"/>
          <p:cNvSpPr/>
          <p:nvPr/>
        </p:nvSpPr>
        <p:spPr>
          <a:xfrm>
            <a:off x="7543800" y="6096000"/>
            <a:ext cx="13716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534669" y="146960"/>
            <a:ext cx="1961514"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latin typeface="Gill Sans"/>
                <a:ea typeface="Gill Sans"/>
                <a:cs typeface="Gill Sans"/>
                <a:sym typeface="Gill Sans"/>
              </a:rPr>
              <a:t>O</a:t>
            </a:r>
            <a:r>
              <a:rPr lang="en-US"/>
              <a:t>PERATORS</a:t>
            </a:r>
            <a:endParaRPr sz="3200">
              <a:latin typeface="Gill Sans"/>
              <a:ea typeface="Gill Sans"/>
              <a:cs typeface="Gill Sans"/>
              <a:sym typeface="Gill Sans"/>
            </a:endParaRPr>
          </a:p>
        </p:txBody>
      </p:sp>
      <p:graphicFrame>
        <p:nvGraphicFramePr>
          <p:cNvPr id="139" name="Google Shape;139;p10"/>
          <p:cNvGraphicFramePr/>
          <p:nvPr/>
        </p:nvGraphicFramePr>
        <p:xfrm>
          <a:off x="381000" y="1828800"/>
          <a:ext cx="8148300" cy="3886200"/>
        </p:xfrm>
        <a:graphic>
          <a:graphicData uri="http://schemas.openxmlformats.org/drawingml/2006/table">
            <a:tbl>
              <a:tblPr firstRow="1" bandRow="1">
                <a:noFill/>
              </a:tblPr>
              <a:tblGrid>
                <a:gridCol w="2639050"/>
                <a:gridCol w="2639050"/>
                <a:gridCol w="2870200"/>
              </a:tblGrid>
              <a:tr h="555375">
                <a:tc>
                  <a:txBody>
                    <a:bodyPr/>
                    <a:lstStyle/>
                    <a:p>
                      <a:pPr marL="0" marR="0" lvl="0" indent="0" algn="ctr" rtl="0">
                        <a:lnSpc>
                          <a:spcPct val="100000"/>
                        </a:lnSpc>
                        <a:spcBef>
                          <a:spcPts val="0"/>
                        </a:spcBef>
                        <a:spcAft>
                          <a:spcPts val="0"/>
                        </a:spcAft>
                        <a:buNone/>
                      </a:pPr>
                      <a:r>
                        <a:rPr lang="en-US" sz="1800" b="1" u="none" strike="noStrike" cap="none">
                          <a:solidFill>
                            <a:srgbClr val="C00000"/>
                          </a:solidFill>
                          <a:latin typeface="Calibri"/>
                          <a:ea typeface="Calibri"/>
                          <a:cs typeface="Calibri"/>
                          <a:sym typeface="Calibri"/>
                        </a:rPr>
                        <a:t>Operator</a:t>
                      </a:r>
                      <a:endParaRPr sz="1800" b="1" u="none" strike="noStrike" cap="none">
                        <a:solidFill>
                          <a:srgbClr val="C00000"/>
                        </a:solidFill>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a:txBody>
                    <a:bodyPr/>
                    <a:lstStyle/>
                    <a:p>
                      <a:pPr marL="0" marR="0" lvl="0" indent="0" algn="ctr" rtl="0">
                        <a:lnSpc>
                          <a:spcPct val="100000"/>
                        </a:lnSpc>
                        <a:spcBef>
                          <a:spcPts val="0"/>
                        </a:spcBef>
                        <a:spcAft>
                          <a:spcPts val="0"/>
                        </a:spcAft>
                        <a:buNone/>
                      </a:pPr>
                      <a:r>
                        <a:rPr lang="en-US" sz="1800" b="1" u="none" strike="noStrike" cap="none">
                          <a:solidFill>
                            <a:srgbClr val="C00000"/>
                          </a:solidFill>
                          <a:latin typeface="Calibri"/>
                          <a:ea typeface="Calibri"/>
                          <a:cs typeface="Calibri"/>
                          <a:sym typeface="Calibri"/>
                        </a:rPr>
                        <a:t>Example</a:t>
                      </a:r>
                      <a:endParaRPr sz="1800" b="1" u="none" strike="noStrike" cap="none">
                        <a:solidFill>
                          <a:srgbClr val="C00000"/>
                        </a:solidFill>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a:txBody>
                    <a:bodyPr/>
                    <a:lstStyle/>
                    <a:p>
                      <a:pPr marL="0" marR="0" lvl="0" indent="0" algn="ctr" rtl="0">
                        <a:lnSpc>
                          <a:spcPct val="100000"/>
                        </a:lnSpc>
                        <a:spcBef>
                          <a:spcPts val="0"/>
                        </a:spcBef>
                        <a:spcAft>
                          <a:spcPts val="0"/>
                        </a:spcAft>
                        <a:buNone/>
                      </a:pPr>
                      <a:r>
                        <a:rPr lang="en-US" sz="1800" b="1" u="none" strike="noStrike" cap="none">
                          <a:solidFill>
                            <a:srgbClr val="C00000"/>
                          </a:solidFill>
                          <a:latin typeface="Calibri"/>
                          <a:ea typeface="Calibri"/>
                          <a:cs typeface="Calibri"/>
                          <a:sym typeface="Calibri"/>
                        </a:rPr>
                        <a:t>Result</a:t>
                      </a:r>
                      <a:endParaRPr sz="1800" b="1" u="none" strike="noStrike" cap="none">
                        <a:solidFill>
                          <a:srgbClr val="C00000"/>
                        </a:solidFill>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r>
              <a:tr h="555375">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~(NOT)</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~a</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1111 0101(</a:t>
                      </a:r>
                      <a:r>
                        <a:rPr lang="en-US" sz="1500" b="1" u="none" strike="noStrike" cap="none">
                          <a:latin typeface="Courier New"/>
                          <a:ea typeface="Courier New"/>
                          <a:cs typeface="Courier New"/>
                          <a:sym typeface="Courier New"/>
                        </a:rPr>
                        <a:t>-11</a:t>
                      </a:r>
                      <a:r>
                        <a:rPr lang="en-US" sz="1500" u="none" strike="noStrike" cap="none">
                          <a:latin typeface="Courier New"/>
                          <a:ea typeface="Courier New"/>
                          <a:cs typeface="Courier New"/>
                          <a:sym typeface="Courier New"/>
                        </a:rPr>
                        <a:t>)</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555375">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&amp;(AND)</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a &amp; b</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0000 1010(</a:t>
                      </a:r>
                      <a:r>
                        <a:rPr lang="en-US" sz="1500" b="1" u="none" strike="noStrike" cap="none">
                          <a:latin typeface="Courier New"/>
                          <a:ea typeface="Courier New"/>
                          <a:cs typeface="Courier New"/>
                          <a:sym typeface="Courier New"/>
                        </a:rPr>
                        <a:t>10</a:t>
                      </a:r>
                      <a:r>
                        <a:rPr lang="en-US" sz="1500" u="none" strike="noStrike" cap="none">
                          <a:latin typeface="Courier New"/>
                          <a:ea typeface="Courier New"/>
                          <a:cs typeface="Courier New"/>
                          <a:sym typeface="Courier New"/>
                        </a:rPr>
                        <a:t>)</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r>
              <a:tr h="555375">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|(OR)</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a | b</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0000 1011(</a:t>
                      </a:r>
                      <a:r>
                        <a:rPr lang="en-US" sz="1500" b="1" u="none" strike="noStrike" cap="none">
                          <a:latin typeface="Courier New"/>
                          <a:ea typeface="Courier New"/>
                          <a:cs typeface="Courier New"/>
                          <a:sym typeface="Courier New"/>
                        </a:rPr>
                        <a:t>11</a:t>
                      </a:r>
                      <a:r>
                        <a:rPr lang="en-US" sz="1500" u="none" strike="noStrike" cap="none">
                          <a:latin typeface="Courier New"/>
                          <a:ea typeface="Courier New"/>
                          <a:cs typeface="Courier New"/>
                          <a:sym typeface="Courier New"/>
                        </a:rPr>
                        <a:t>)</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553950">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^(XOR)</a:t>
                      </a:r>
                      <a:endParaRPr sz="1500" u="none" strike="noStrike" cap="none">
                        <a:latin typeface="Courier New"/>
                        <a:ea typeface="Courier New"/>
                        <a:cs typeface="Courier New"/>
                        <a:sym typeface="Courier New"/>
                      </a:endParaRPr>
                    </a:p>
                  </a:txBody>
                  <a:tcPr marL="0" marR="0" marT="6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a ^ b</a:t>
                      </a:r>
                      <a:endParaRPr sz="1500" u="none" strike="noStrike" cap="none">
                        <a:latin typeface="Courier New"/>
                        <a:ea typeface="Courier New"/>
                        <a:cs typeface="Courier New"/>
                        <a:sym typeface="Courier New"/>
                      </a:endParaRPr>
                    </a:p>
                  </a:txBody>
                  <a:tcPr marL="0" marR="0" marT="6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0000 0001(</a:t>
                      </a:r>
                      <a:r>
                        <a:rPr lang="en-US" sz="1500" b="1" u="none" strike="noStrike" cap="none">
                          <a:latin typeface="Courier New"/>
                          <a:ea typeface="Courier New"/>
                          <a:cs typeface="Courier New"/>
                          <a:sym typeface="Courier New"/>
                        </a:rPr>
                        <a:t>1</a:t>
                      </a:r>
                      <a:r>
                        <a:rPr lang="en-US" sz="1500" u="none" strike="noStrike" cap="none">
                          <a:latin typeface="Courier New"/>
                          <a:ea typeface="Courier New"/>
                          <a:cs typeface="Courier New"/>
                          <a:sym typeface="Courier New"/>
                        </a:rPr>
                        <a:t>)</a:t>
                      </a:r>
                      <a:endParaRPr sz="1500" u="none" strike="noStrike" cap="none">
                        <a:latin typeface="Courier New"/>
                        <a:ea typeface="Courier New"/>
                        <a:cs typeface="Courier New"/>
                        <a:sym typeface="Courier New"/>
                      </a:endParaRPr>
                    </a:p>
                  </a:txBody>
                  <a:tcPr marL="0" marR="0" marT="6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555375">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&lt;&lt;(Left Shift)</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a &lt;&lt; 2</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0010 1000(</a:t>
                      </a:r>
                      <a:r>
                        <a:rPr lang="en-US" sz="1500" b="1" u="none" strike="noStrike" cap="none">
                          <a:latin typeface="Courier New"/>
                          <a:ea typeface="Courier New"/>
                          <a:cs typeface="Courier New"/>
                          <a:sym typeface="Courier New"/>
                        </a:rPr>
                        <a:t>40</a:t>
                      </a:r>
                      <a:r>
                        <a:rPr lang="en-US" sz="1500" u="none" strike="noStrike" cap="none">
                          <a:latin typeface="Courier New"/>
                          <a:ea typeface="Courier New"/>
                          <a:cs typeface="Courier New"/>
                          <a:sym typeface="Courier New"/>
                        </a:rPr>
                        <a:t>)</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555375">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&gt;&gt;(Right Shift)</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a &gt;&gt; 2</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0000 0010(</a:t>
                      </a:r>
                      <a:r>
                        <a:rPr lang="en-US" sz="1500" b="1" u="none" strike="noStrike" cap="none">
                          <a:latin typeface="Courier New"/>
                          <a:ea typeface="Courier New"/>
                          <a:cs typeface="Courier New"/>
                          <a:sym typeface="Courier New"/>
                        </a:rPr>
                        <a:t>2</a:t>
                      </a:r>
                      <a:r>
                        <a:rPr lang="en-US" sz="1500" u="none" strike="noStrike" cap="none">
                          <a:latin typeface="Courier New"/>
                          <a:ea typeface="Courier New"/>
                          <a:cs typeface="Courier New"/>
                          <a:sym typeface="Courier New"/>
                        </a:rPr>
                        <a:t>)</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bl>
          </a:graphicData>
        </a:graphic>
      </p:graphicFrame>
      <p:sp>
        <p:nvSpPr>
          <p:cNvPr id="140" name="Google Shape;140;p10"/>
          <p:cNvSpPr txBox="1"/>
          <p:nvPr/>
        </p:nvSpPr>
        <p:spPr>
          <a:xfrm>
            <a:off x="509269" y="634640"/>
            <a:ext cx="3131185" cy="8763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200" b="1">
                <a:solidFill>
                  <a:srgbClr val="663399"/>
                </a:solidFill>
                <a:latin typeface="Gill Sans"/>
                <a:ea typeface="Gill Sans"/>
                <a:cs typeface="Gill Sans"/>
                <a:sym typeface="Gill Sans"/>
              </a:rPr>
              <a:t>B</a:t>
            </a:r>
            <a:r>
              <a:rPr lang="en-US" sz="2200">
                <a:solidFill>
                  <a:srgbClr val="663399"/>
                </a:solidFill>
                <a:latin typeface="Lucida Sans"/>
                <a:ea typeface="Lucida Sans"/>
                <a:cs typeface="Lucida Sans"/>
                <a:sym typeface="Lucida Sans"/>
              </a:rPr>
              <a:t>itwise</a:t>
            </a:r>
            <a:endParaRPr sz="2200">
              <a:solidFill>
                <a:schemeClr val="dk1"/>
              </a:solidFill>
              <a:latin typeface="Lucida Sans"/>
              <a:ea typeface="Lucida Sans"/>
              <a:cs typeface="Lucida Sans"/>
              <a:sym typeface="Lucida Sans"/>
            </a:endParaRPr>
          </a:p>
          <a:p>
            <a:pPr marL="0" marR="0" lvl="0" indent="0" algn="l" rtl="0">
              <a:lnSpc>
                <a:spcPct val="100000"/>
              </a:lnSpc>
              <a:spcBef>
                <a:spcPts val="15"/>
              </a:spcBef>
              <a:spcAft>
                <a:spcPts val="0"/>
              </a:spcAft>
              <a:buNone/>
            </a:pPr>
            <a:endParaRPr sz="195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500">
                <a:solidFill>
                  <a:srgbClr val="CC0066"/>
                </a:solidFill>
                <a:latin typeface="Times New Roman"/>
                <a:ea typeface="Times New Roman"/>
                <a:cs typeface="Times New Roman"/>
                <a:sym typeface="Times New Roman"/>
              </a:rPr>
              <a:t>a = 10</a:t>
            </a:r>
            <a:r>
              <a:rPr lang="en-US" sz="1500">
                <a:solidFill>
                  <a:srgbClr val="663399"/>
                </a:solidFill>
                <a:latin typeface="Times New Roman"/>
                <a:ea typeface="Times New Roman"/>
                <a:cs typeface="Times New Roman"/>
                <a:sym typeface="Times New Roman"/>
              </a:rPr>
              <a:t>(0000 1010)</a:t>
            </a:r>
            <a:r>
              <a:rPr lang="en-US" sz="1500">
                <a:solidFill>
                  <a:srgbClr val="CC0066"/>
                </a:solidFill>
                <a:latin typeface="Times New Roman"/>
                <a:ea typeface="Times New Roman"/>
                <a:cs typeface="Times New Roman"/>
                <a:sym typeface="Times New Roman"/>
              </a:rPr>
              <a:t>, b = 11</a:t>
            </a:r>
            <a:r>
              <a:rPr lang="en-US" sz="1500">
                <a:solidFill>
                  <a:srgbClr val="663399"/>
                </a:solidFill>
                <a:latin typeface="Times New Roman"/>
                <a:ea typeface="Times New Roman"/>
                <a:cs typeface="Times New Roman"/>
                <a:sym typeface="Times New Roman"/>
              </a:rPr>
              <a:t>(0000 1011)</a:t>
            </a:r>
            <a:endParaRPr sz="1500">
              <a:solidFill>
                <a:schemeClr val="dk1"/>
              </a:solidFill>
              <a:latin typeface="Times New Roman"/>
              <a:ea typeface="Times New Roman"/>
              <a:cs typeface="Times New Roman"/>
              <a:sym typeface="Times New Roman"/>
            </a:endParaRPr>
          </a:p>
        </p:txBody>
      </p:sp>
      <p:sp>
        <p:nvSpPr>
          <p:cNvPr id="141" name="Google Shape;141;p10"/>
          <p:cNvSpPr/>
          <p:nvPr/>
        </p:nvSpPr>
        <p:spPr>
          <a:xfrm>
            <a:off x="7543800" y="6096000"/>
            <a:ext cx="13716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534669" y="146960"/>
            <a:ext cx="1961514" cy="8483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latin typeface="Gill Sans"/>
                <a:ea typeface="Gill Sans"/>
                <a:cs typeface="Gill Sans"/>
                <a:sym typeface="Gill Sans"/>
              </a:rPr>
              <a:t>O</a:t>
            </a:r>
            <a:r>
              <a:rPr lang="en-US"/>
              <a:t>PERATORS</a:t>
            </a:r>
            <a:endParaRPr sz="3200">
              <a:latin typeface="Gill Sans"/>
              <a:ea typeface="Gill Sans"/>
              <a:cs typeface="Gill Sans"/>
              <a:sym typeface="Gill Sans"/>
            </a:endParaRPr>
          </a:p>
          <a:p>
            <a:pPr marL="12700" lvl="0" indent="0" algn="l" rtl="0">
              <a:lnSpc>
                <a:spcPct val="100000"/>
              </a:lnSpc>
              <a:spcBef>
                <a:spcPts val="0"/>
              </a:spcBef>
              <a:spcAft>
                <a:spcPts val="0"/>
              </a:spcAft>
              <a:buNone/>
            </a:pPr>
            <a:r>
              <a:rPr lang="en-US" sz="2200" b="1">
                <a:solidFill>
                  <a:srgbClr val="663399"/>
                </a:solidFill>
                <a:latin typeface="Gill Sans"/>
                <a:ea typeface="Gill Sans"/>
                <a:cs typeface="Gill Sans"/>
                <a:sym typeface="Gill Sans"/>
              </a:rPr>
              <a:t>M</a:t>
            </a:r>
            <a:r>
              <a:rPr lang="en-US" sz="2200">
                <a:solidFill>
                  <a:srgbClr val="663399"/>
                </a:solidFill>
              </a:rPr>
              <a:t>embership</a:t>
            </a:r>
            <a:endParaRPr sz="2200">
              <a:latin typeface="Gill Sans"/>
              <a:ea typeface="Gill Sans"/>
              <a:cs typeface="Gill Sans"/>
              <a:sym typeface="Gill Sans"/>
            </a:endParaRPr>
          </a:p>
        </p:txBody>
      </p:sp>
      <p:graphicFrame>
        <p:nvGraphicFramePr>
          <p:cNvPr id="147" name="Google Shape;147;p11"/>
          <p:cNvGraphicFramePr/>
          <p:nvPr/>
        </p:nvGraphicFramePr>
        <p:xfrm>
          <a:off x="425460" y="1074070"/>
          <a:ext cx="8369925" cy="1973950"/>
        </p:xfrm>
        <a:graphic>
          <a:graphicData uri="http://schemas.openxmlformats.org/drawingml/2006/table">
            <a:tbl>
              <a:tblPr firstRow="1" bandRow="1">
                <a:noFill/>
              </a:tblPr>
              <a:tblGrid>
                <a:gridCol w="1837700"/>
                <a:gridCol w="833125"/>
                <a:gridCol w="594350"/>
                <a:gridCol w="297175"/>
                <a:gridCol w="297175"/>
                <a:gridCol w="495300"/>
                <a:gridCol w="297175"/>
                <a:gridCol w="950600"/>
                <a:gridCol w="346700"/>
                <a:gridCol w="2420625"/>
              </a:tblGrid>
              <a:tr h="658550">
                <a:tc>
                  <a:txBody>
                    <a:bodyPr/>
                    <a:lstStyle/>
                    <a:p>
                      <a:pPr marL="127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Operator</a:t>
                      </a:r>
                      <a:endParaRPr sz="1800" u="none" strike="noStrike" cap="none">
                        <a:solidFill>
                          <a:srgbClr val="C00000"/>
                        </a:solidFill>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gridSpan="9">
                  <a:txBody>
                    <a:bodyPr/>
                    <a:lstStyle/>
                    <a:p>
                      <a:pPr marL="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Description</a:t>
                      </a:r>
                      <a:endParaRPr sz="1800" u="none" strike="noStrike" cap="none">
                        <a:solidFill>
                          <a:srgbClr val="C00000"/>
                        </a:solidFill>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6850">
                <a:tc>
                  <a:txBody>
                    <a:bodyPr/>
                    <a:lstStyle/>
                    <a:p>
                      <a:pPr marL="127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in</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40005"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Returns</a:t>
                      </a:r>
                      <a:endParaRPr sz="13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True,</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if</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41910" lvl="0" indent="0" algn="r" rtl="0">
                        <a:lnSpc>
                          <a:spcPct val="100000"/>
                        </a:lnSpc>
                        <a:spcBef>
                          <a:spcPts val="0"/>
                        </a:spcBef>
                        <a:spcAft>
                          <a:spcPts val="0"/>
                        </a:spcAft>
                        <a:buNone/>
                      </a:pPr>
                      <a:r>
                        <a:rPr lang="en-US" sz="1300" u="none" strike="noStrike" cap="none">
                          <a:latin typeface="Courier New"/>
                          <a:ea typeface="Courier New"/>
                          <a:cs typeface="Courier New"/>
                          <a:sym typeface="Courier New"/>
                        </a:rPr>
                        <a:t>an</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item</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300" b="1" u="none" strike="noStrike" cap="none">
                          <a:latin typeface="Courier New"/>
                          <a:ea typeface="Courier New"/>
                          <a:cs typeface="Courier New"/>
                          <a:sym typeface="Courier New"/>
                        </a:rPr>
                        <a:t>is</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48895" marR="3175" lvl="0" indent="0" algn="l" rtl="0">
                        <a:lnSpc>
                          <a:spcPct val="100000"/>
                        </a:lnSpc>
                        <a:spcBef>
                          <a:spcPts val="0"/>
                        </a:spcBef>
                        <a:spcAft>
                          <a:spcPts val="0"/>
                        </a:spcAft>
                        <a:buNone/>
                      </a:pPr>
                      <a:r>
                        <a:rPr lang="en-US" sz="1300" b="1" u="none" strike="noStrike" cap="none">
                          <a:latin typeface="Courier New"/>
                          <a:ea typeface="Courier New"/>
                          <a:cs typeface="Courier New"/>
                          <a:sym typeface="Courier New"/>
                        </a:rPr>
                        <a:t>found </a:t>
                      </a:r>
                      <a:r>
                        <a:rPr lang="en-US" sz="1300" u="none" strike="noStrike" cap="none">
                          <a:latin typeface="Courier New"/>
                          <a:ea typeface="Courier New"/>
                          <a:cs typeface="Courier New"/>
                          <a:sym typeface="Courier New"/>
                        </a:rPr>
                        <a:t>in</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41910" lvl="0" indent="0" algn="r" rtl="0">
                        <a:lnSpc>
                          <a:spcPct val="100000"/>
                        </a:lnSpc>
                        <a:spcBef>
                          <a:spcPts val="0"/>
                        </a:spcBef>
                        <a:spcAft>
                          <a:spcPts val="0"/>
                        </a:spcAft>
                        <a:buNone/>
                      </a:pPr>
                      <a:r>
                        <a:rPr lang="en-US" sz="1300" u="none" strike="noStrike" cap="none">
                          <a:latin typeface="Courier New"/>
                          <a:ea typeface="Courier New"/>
                          <a:cs typeface="Courier New"/>
                          <a:sym typeface="Courier New"/>
                        </a:rPr>
                        <a:t>the</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48895" marR="0" lvl="0" indent="0" algn="l" rtl="0">
                        <a:lnSpc>
                          <a:spcPct val="100000"/>
                        </a:lnSpc>
                        <a:spcBef>
                          <a:spcPts val="0"/>
                        </a:spcBef>
                        <a:spcAft>
                          <a:spcPts val="0"/>
                        </a:spcAft>
                        <a:buNone/>
                      </a:pPr>
                      <a:r>
                        <a:rPr lang="en-US" sz="1300" u="none" strike="noStrike" cap="none">
                          <a:latin typeface="Courier New"/>
                          <a:ea typeface="Courier New"/>
                          <a:cs typeface="Courier New"/>
                          <a:sym typeface="Courier New"/>
                        </a:rPr>
                        <a:t>specified sequence</a:t>
                      </a:r>
                      <a:endParaRPr sz="1300" u="none" strike="noStrike" cap="none">
                        <a:latin typeface="Courier New"/>
                        <a:ea typeface="Courier New"/>
                        <a:cs typeface="Courier New"/>
                        <a:sym typeface="Courier New"/>
                      </a:endParaRPr>
                    </a:p>
                  </a:txBody>
                  <a:tcPr marL="0" marR="0" marT="11425" marB="0">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658550">
                <a:tc>
                  <a:txBody>
                    <a:bodyPr/>
                    <a:lstStyle/>
                    <a:p>
                      <a:pPr marL="127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not in</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40005"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Returns</a:t>
                      </a:r>
                      <a:endParaRPr sz="1300" u="none" strike="noStrike" cap="none">
                        <a:latin typeface="Courier New"/>
                        <a:ea typeface="Courier New"/>
                        <a:cs typeface="Courier New"/>
                        <a:sym typeface="Courier New"/>
                      </a:endParaRPr>
                    </a:p>
                  </a:txBody>
                  <a:tcPr marL="0" marR="0" marT="12700" marB="0">
                    <a:lnL w="12700" cap="flat" cmpd="sng">
                      <a:solidFill>
                        <a:srgbClr val="FFFFFF"/>
                      </a:solidFill>
                      <a:prstDash val="solid"/>
                      <a:round/>
                      <a:headEnd type="none" w="sm" len="sm"/>
                      <a:tailEnd type="none" w="sm" len="sm"/>
                    </a:lnL>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True,</a:t>
                      </a:r>
                      <a:endParaRPr sz="1300" u="none" strike="noStrike" cap="none">
                        <a:latin typeface="Courier New"/>
                        <a:ea typeface="Courier New"/>
                        <a:cs typeface="Courier New"/>
                        <a:sym typeface="Courier New"/>
                      </a:endParaRPr>
                    </a:p>
                  </a:txBody>
                  <a:tcPr marL="0" marR="0" marT="12700"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if</a:t>
                      </a:r>
                      <a:endParaRPr sz="1300" u="none" strike="noStrike" cap="none">
                        <a:latin typeface="Courier New"/>
                        <a:ea typeface="Courier New"/>
                        <a:cs typeface="Courier New"/>
                        <a:sym typeface="Courier New"/>
                      </a:endParaRPr>
                    </a:p>
                  </a:txBody>
                  <a:tcPr marL="0" marR="0" marT="12700"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41910" lvl="0" indent="0" algn="r" rtl="0">
                        <a:lnSpc>
                          <a:spcPct val="100000"/>
                        </a:lnSpc>
                        <a:spcBef>
                          <a:spcPts val="0"/>
                        </a:spcBef>
                        <a:spcAft>
                          <a:spcPts val="0"/>
                        </a:spcAft>
                        <a:buNone/>
                      </a:pPr>
                      <a:r>
                        <a:rPr lang="en-US" sz="1300" u="none" strike="noStrike" cap="none">
                          <a:latin typeface="Courier New"/>
                          <a:ea typeface="Courier New"/>
                          <a:cs typeface="Courier New"/>
                          <a:sym typeface="Courier New"/>
                        </a:rPr>
                        <a:t>an</a:t>
                      </a:r>
                      <a:endParaRPr sz="1300" u="none" strike="noStrike" cap="none">
                        <a:latin typeface="Courier New"/>
                        <a:ea typeface="Courier New"/>
                        <a:cs typeface="Courier New"/>
                        <a:sym typeface="Courier New"/>
                      </a:endParaRPr>
                    </a:p>
                  </a:txBody>
                  <a:tcPr marL="0" marR="0" marT="12700"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item</a:t>
                      </a:r>
                      <a:endParaRPr sz="1300" u="none" strike="noStrike" cap="none">
                        <a:latin typeface="Courier New"/>
                        <a:ea typeface="Courier New"/>
                        <a:cs typeface="Courier New"/>
                        <a:sym typeface="Courier New"/>
                      </a:endParaRPr>
                    </a:p>
                  </a:txBody>
                  <a:tcPr marL="0" marR="0" marT="12700"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300" b="1" u="none" strike="noStrike" cap="none">
                          <a:latin typeface="Courier New"/>
                          <a:ea typeface="Courier New"/>
                          <a:cs typeface="Courier New"/>
                          <a:sym typeface="Courier New"/>
                        </a:rPr>
                        <a:t>is</a:t>
                      </a:r>
                      <a:endParaRPr sz="1300" u="none" strike="noStrike" cap="none">
                        <a:latin typeface="Courier New"/>
                        <a:ea typeface="Courier New"/>
                        <a:cs typeface="Courier New"/>
                        <a:sym typeface="Courier New"/>
                      </a:endParaRPr>
                    </a:p>
                  </a:txBody>
                  <a:tcPr marL="0" marR="0" marT="12700"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48895" marR="0" lvl="0" indent="0" algn="l" rtl="0">
                        <a:lnSpc>
                          <a:spcPct val="100000"/>
                        </a:lnSpc>
                        <a:spcBef>
                          <a:spcPts val="0"/>
                        </a:spcBef>
                        <a:spcAft>
                          <a:spcPts val="0"/>
                        </a:spcAft>
                        <a:buNone/>
                      </a:pPr>
                      <a:r>
                        <a:rPr lang="en-US" sz="1300" b="1" u="none" strike="noStrike" cap="none">
                          <a:latin typeface="Courier New"/>
                          <a:ea typeface="Courier New"/>
                          <a:cs typeface="Courier New"/>
                          <a:sym typeface="Courier New"/>
                        </a:rPr>
                        <a:t>not found</a:t>
                      </a:r>
                      <a:endParaRPr sz="1300" u="none" strike="noStrike" cap="none">
                        <a:latin typeface="Courier New"/>
                        <a:ea typeface="Courier New"/>
                        <a:cs typeface="Courier New"/>
                        <a:sym typeface="Courier New"/>
                      </a:endParaRPr>
                    </a:p>
                  </a:txBody>
                  <a:tcPr marL="0" marR="0" marT="12700"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41910" lvl="0" indent="0" algn="r" rtl="0">
                        <a:lnSpc>
                          <a:spcPct val="100000"/>
                        </a:lnSpc>
                        <a:spcBef>
                          <a:spcPts val="0"/>
                        </a:spcBef>
                        <a:spcAft>
                          <a:spcPts val="0"/>
                        </a:spcAft>
                        <a:buNone/>
                      </a:pPr>
                      <a:r>
                        <a:rPr lang="en-US" sz="1300" u="none" strike="noStrike" cap="none">
                          <a:latin typeface="Courier New"/>
                          <a:ea typeface="Courier New"/>
                          <a:cs typeface="Courier New"/>
                          <a:sym typeface="Courier New"/>
                        </a:rPr>
                        <a:t>in</a:t>
                      </a:r>
                      <a:endParaRPr sz="1300" u="none" strike="noStrike" cap="none">
                        <a:latin typeface="Courier New"/>
                        <a:ea typeface="Courier New"/>
                        <a:cs typeface="Courier New"/>
                        <a:sym typeface="Courier New"/>
                      </a:endParaRPr>
                    </a:p>
                  </a:txBody>
                  <a:tcPr marL="0" marR="0" marT="12700"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48895" marR="0" lvl="0" indent="0" algn="l" rtl="0">
                        <a:lnSpc>
                          <a:spcPct val="100000"/>
                        </a:lnSpc>
                        <a:spcBef>
                          <a:spcPts val="0"/>
                        </a:spcBef>
                        <a:spcAft>
                          <a:spcPts val="0"/>
                        </a:spcAft>
                        <a:buNone/>
                      </a:pPr>
                      <a:r>
                        <a:rPr lang="en-US" sz="1300" u="none" strike="noStrike" cap="none">
                          <a:latin typeface="Courier New"/>
                          <a:ea typeface="Courier New"/>
                          <a:cs typeface="Courier New"/>
                          <a:sym typeface="Courier New"/>
                        </a:rPr>
                        <a:t>the specified sequence</a:t>
                      </a:r>
                      <a:endParaRPr sz="1300" u="none" strike="noStrike" cap="none">
                        <a:latin typeface="Courier New"/>
                        <a:ea typeface="Courier New"/>
                        <a:cs typeface="Courier New"/>
                        <a:sym typeface="Courier New"/>
                      </a:endParaRPr>
                    </a:p>
                  </a:txBody>
                  <a:tcPr marL="0" marR="0" marT="12700" marB="0">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r>
            </a:tbl>
          </a:graphicData>
        </a:graphic>
      </p:graphicFrame>
      <p:sp>
        <p:nvSpPr>
          <p:cNvPr id="148" name="Google Shape;148;p11"/>
          <p:cNvSpPr txBox="1"/>
          <p:nvPr/>
        </p:nvSpPr>
        <p:spPr>
          <a:xfrm>
            <a:off x="228600" y="3352800"/>
            <a:ext cx="915035" cy="254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500">
                <a:solidFill>
                  <a:srgbClr val="CC0066"/>
                </a:solidFill>
                <a:latin typeface="Times New Roman"/>
                <a:ea typeface="Times New Roman"/>
                <a:cs typeface="Times New Roman"/>
                <a:sym typeface="Times New Roman"/>
              </a:rPr>
              <a:t>Example-1:</a:t>
            </a:r>
            <a:endParaRPr sz="1500">
              <a:solidFill>
                <a:schemeClr val="dk1"/>
              </a:solidFill>
              <a:latin typeface="Times New Roman"/>
              <a:ea typeface="Times New Roman"/>
              <a:cs typeface="Times New Roman"/>
              <a:sym typeface="Times New Roman"/>
            </a:endParaRPr>
          </a:p>
        </p:txBody>
      </p:sp>
      <p:sp>
        <p:nvSpPr>
          <p:cNvPr id="149" name="Google Shape;149;p11"/>
          <p:cNvSpPr txBox="1"/>
          <p:nvPr/>
        </p:nvSpPr>
        <p:spPr>
          <a:xfrm>
            <a:off x="152400" y="3810000"/>
            <a:ext cx="8487410" cy="400110"/>
          </a:xfrm>
          <a:prstGeom prst="rect">
            <a:avLst/>
          </a:prstGeom>
          <a:solidFill>
            <a:srgbClr val="DCDCDC"/>
          </a:solidFill>
          <a:ln w="9525" cap="flat" cmpd="sng">
            <a:solidFill>
              <a:srgbClr val="EC1B23"/>
            </a:solidFill>
            <a:prstDash val="solid"/>
            <a:round/>
            <a:headEnd type="none" w="sm" len="sm"/>
            <a:tailEnd type="none" w="sm" len="sm"/>
          </a:ln>
        </p:spPr>
        <p:txBody>
          <a:bodyPr spcFirstLastPara="1" wrap="square" lIns="0" tIns="30475" rIns="0" bIns="0" anchor="t" anchorCtr="0">
            <a:spAutoFit/>
          </a:bodyPr>
          <a:lstStyle/>
          <a:p>
            <a:pPr marL="88900" marR="0" lvl="0" indent="0" algn="l" rtl="0">
              <a:lnSpc>
                <a:spcPct val="100000"/>
              </a:lnSpc>
              <a:spcBef>
                <a:spcPts val="0"/>
              </a:spcBef>
              <a:spcAft>
                <a:spcPts val="0"/>
              </a:spcAft>
              <a:buNone/>
            </a:pPr>
            <a:r>
              <a:rPr lang="en-US" sz="1200">
                <a:solidFill>
                  <a:schemeClr val="dk1"/>
                </a:solidFill>
                <a:latin typeface="Courier New"/>
                <a:ea typeface="Courier New"/>
                <a:cs typeface="Courier New"/>
                <a:sym typeface="Courier New"/>
              </a:rPr>
              <a:t>x =“ Silicon” </a:t>
            </a:r>
            <a:endParaRPr sz="1200">
              <a:solidFill>
                <a:schemeClr val="dk1"/>
              </a:solidFill>
              <a:latin typeface="Courier New"/>
              <a:ea typeface="Courier New"/>
              <a:cs typeface="Courier New"/>
              <a:sym typeface="Courier New"/>
            </a:endParaRPr>
          </a:p>
          <a:p>
            <a:pPr marL="454659" marR="6811644" lvl="0" indent="-365760" algn="l" rtl="0">
              <a:lnSpc>
                <a:spcPct val="100000"/>
              </a:lnSpc>
              <a:spcBef>
                <a:spcPts val="0"/>
              </a:spcBef>
              <a:spcAft>
                <a:spcPts val="0"/>
              </a:spcAft>
              <a:buNone/>
            </a:pPr>
            <a:r>
              <a:rPr lang="en-US" sz="1200">
                <a:solidFill>
                  <a:schemeClr val="dk1"/>
                </a:solidFill>
                <a:latin typeface="Courier New"/>
                <a:ea typeface="Courier New"/>
                <a:cs typeface="Courier New"/>
                <a:sym typeface="Courier New"/>
              </a:rPr>
              <a:t>print(“li” in x) </a:t>
            </a:r>
            <a:endParaRPr sz="1200">
              <a:solidFill>
                <a:schemeClr val="dk1"/>
              </a:solidFill>
              <a:latin typeface="Courier New"/>
              <a:ea typeface="Courier New"/>
              <a:cs typeface="Courier New"/>
              <a:sym typeface="Courier New"/>
            </a:endParaRPr>
          </a:p>
        </p:txBody>
      </p:sp>
      <p:sp>
        <p:nvSpPr>
          <p:cNvPr id="150" name="Google Shape;150;p11"/>
          <p:cNvSpPr txBox="1"/>
          <p:nvPr/>
        </p:nvSpPr>
        <p:spPr>
          <a:xfrm>
            <a:off x="228600" y="4724400"/>
            <a:ext cx="915035" cy="254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500">
                <a:solidFill>
                  <a:srgbClr val="CC0066"/>
                </a:solidFill>
                <a:latin typeface="Times New Roman"/>
                <a:ea typeface="Times New Roman"/>
                <a:cs typeface="Times New Roman"/>
                <a:sym typeface="Times New Roman"/>
              </a:rPr>
              <a:t>Example-2:</a:t>
            </a:r>
            <a:endParaRPr sz="1500">
              <a:solidFill>
                <a:schemeClr val="dk1"/>
              </a:solidFill>
              <a:latin typeface="Times New Roman"/>
              <a:ea typeface="Times New Roman"/>
              <a:cs typeface="Times New Roman"/>
              <a:sym typeface="Times New Roman"/>
            </a:endParaRPr>
          </a:p>
        </p:txBody>
      </p:sp>
      <p:sp>
        <p:nvSpPr>
          <p:cNvPr id="151" name="Google Shape;151;p11"/>
          <p:cNvSpPr txBox="1"/>
          <p:nvPr/>
        </p:nvSpPr>
        <p:spPr>
          <a:xfrm>
            <a:off x="152400" y="5181600"/>
            <a:ext cx="8763000" cy="369332"/>
          </a:xfrm>
          <a:prstGeom prst="rect">
            <a:avLst/>
          </a:prstGeom>
          <a:solidFill>
            <a:srgbClr val="DCDCDC"/>
          </a:solidFill>
          <a:ln w="9525" cap="flat" cmpd="sng">
            <a:solidFill>
              <a:srgbClr val="EC1B23"/>
            </a:solidFill>
            <a:prstDash val="solid"/>
            <a:round/>
            <a:headEnd type="none" w="sm" len="sm"/>
            <a:tailEnd type="none" w="sm" len="sm"/>
          </a:ln>
        </p:spPr>
        <p:txBody>
          <a:bodyPr spcFirstLastPara="1" wrap="square" lIns="0" tIns="0" rIns="0" bIns="0" anchor="t" anchorCtr="0">
            <a:spAutoFit/>
          </a:bodyPr>
          <a:lstStyle/>
          <a:p>
            <a:pPr marL="88900" marR="0" lvl="0" indent="0" algn="l" rtl="0">
              <a:lnSpc>
                <a:spcPct val="100000"/>
              </a:lnSpc>
              <a:spcBef>
                <a:spcPts val="0"/>
              </a:spcBef>
              <a:spcAft>
                <a:spcPts val="0"/>
              </a:spcAft>
              <a:buNone/>
            </a:pPr>
            <a:r>
              <a:rPr lang="en-US" sz="1200">
                <a:solidFill>
                  <a:schemeClr val="dk1"/>
                </a:solidFill>
                <a:latin typeface="Courier New"/>
                <a:ea typeface="Courier New"/>
                <a:cs typeface="Courier New"/>
                <a:sym typeface="Courier New"/>
              </a:rPr>
              <a:t>x =“ Silicon” </a:t>
            </a:r>
            <a:endParaRPr sz="1200">
              <a:solidFill>
                <a:schemeClr val="dk1"/>
              </a:solidFill>
              <a:latin typeface="Courier New"/>
              <a:ea typeface="Courier New"/>
              <a:cs typeface="Courier New"/>
              <a:sym typeface="Courier New"/>
            </a:endParaRPr>
          </a:p>
          <a:p>
            <a:pPr marL="454659" marR="6811644" lvl="0" indent="-365760" algn="l" rtl="0">
              <a:lnSpc>
                <a:spcPct val="100000"/>
              </a:lnSpc>
              <a:spcBef>
                <a:spcPts val="0"/>
              </a:spcBef>
              <a:spcAft>
                <a:spcPts val="0"/>
              </a:spcAft>
              <a:buNone/>
            </a:pPr>
            <a:r>
              <a:rPr lang="en-US" sz="1200">
                <a:solidFill>
                  <a:schemeClr val="dk1"/>
                </a:solidFill>
                <a:latin typeface="Courier New"/>
                <a:ea typeface="Courier New"/>
                <a:cs typeface="Courier New"/>
                <a:sym typeface="Courier New"/>
              </a:rPr>
              <a:t>print(“p” not in x) </a:t>
            </a:r>
            <a:endParaRPr sz="1200">
              <a:solidFill>
                <a:schemeClr val="dk1"/>
              </a:solidFill>
              <a:latin typeface="Courier New"/>
              <a:ea typeface="Courier New"/>
              <a:cs typeface="Courier New"/>
              <a:sym typeface="Courier New"/>
            </a:endParaRPr>
          </a:p>
        </p:txBody>
      </p:sp>
      <p:sp>
        <p:nvSpPr>
          <p:cNvPr id="152" name="Google Shape;152;p11"/>
          <p:cNvSpPr/>
          <p:nvPr/>
        </p:nvSpPr>
        <p:spPr>
          <a:xfrm>
            <a:off x="7543800" y="6096000"/>
            <a:ext cx="13716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534669" y="146960"/>
            <a:ext cx="1961514"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latin typeface="Gill Sans"/>
                <a:ea typeface="Gill Sans"/>
                <a:cs typeface="Gill Sans"/>
                <a:sym typeface="Gill Sans"/>
              </a:rPr>
              <a:t>O</a:t>
            </a:r>
            <a:r>
              <a:rPr lang="en-US"/>
              <a:t>PERATORS</a:t>
            </a:r>
            <a:endParaRPr sz="3200">
              <a:latin typeface="Gill Sans"/>
              <a:ea typeface="Gill Sans"/>
              <a:cs typeface="Gill Sans"/>
              <a:sym typeface="Gill Sans"/>
            </a:endParaRPr>
          </a:p>
        </p:txBody>
      </p:sp>
      <p:sp>
        <p:nvSpPr>
          <p:cNvPr id="158" name="Google Shape;158;p12"/>
          <p:cNvSpPr txBox="1"/>
          <p:nvPr/>
        </p:nvSpPr>
        <p:spPr>
          <a:xfrm>
            <a:off x="534669" y="634640"/>
            <a:ext cx="1115695" cy="3606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00" b="1">
                <a:solidFill>
                  <a:srgbClr val="663399"/>
                </a:solidFill>
                <a:latin typeface="Gill Sans"/>
                <a:ea typeface="Gill Sans"/>
                <a:cs typeface="Gill Sans"/>
                <a:sym typeface="Gill Sans"/>
              </a:rPr>
              <a:t>I</a:t>
            </a:r>
            <a:r>
              <a:rPr lang="en-US" sz="2200">
                <a:solidFill>
                  <a:srgbClr val="663399"/>
                </a:solidFill>
                <a:latin typeface="Lucida Sans"/>
                <a:ea typeface="Lucida Sans"/>
                <a:cs typeface="Lucida Sans"/>
                <a:sym typeface="Lucida Sans"/>
              </a:rPr>
              <a:t>dentity</a:t>
            </a:r>
            <a:endParaRPr sz="2200">
              <a:solidFill>
                <a:schemeClr val="dk1"/>
              </a:solidFill>
              <a:latin typeface="Lucida Sans"/>
              <a:ea typeface="Lucida Sans"/>
              <a:cs typeface="Lucida Sans"/>
              <a:sym typeface="Lucida Sans"/>
            </a:endParaRPr>
          </a:p>
        </p:txBody>
      </p:sp>
      <p:graphicFrame>
        <p:nvGraphicFramePr>
          <p:cNvPr id="159" name="Google Shape;159;p12"/>
          <p:cNvGraphicFramePr/>
          <p:nvPr/>
        </p:nvGraphicFramePr>
        <p:xfrm>
          <a:off x="533400" y="1981200"/>
          <a:ext cx="8369950" cy="1905000"/>
        </p:xfrm>
        <a:graphic>
          <a:graphicData uri="http://schemas.openxmlformats.org/drawingml/2006/table">
            <a:tbl>
              <a:tblPr firstRow="1" bandRow="1">
                <a:noFill/>
              </a:tblPr>
              <a:tblGrid>
                <a:gridCol w="1837700"/>
                <a:gridCol w="833125"/>
                <a:gridCol w="594350"/>
                <a:gridCol w="297175"/>
                <a:gridCol w="297175"/>
                <a:gridCol w="297175"/>
                <a:gridCol w="396250"/>
                <a:gridCol w="792475"/>
                <a:gridCol w="396250"/>
                <a:gridCol w="455300"/>
                <a:gridCol w="2172975"/>
              </a:tblGrid>
              <a:tr h="635550">
                <a:tc>
                  <a:txBody>
                    <a:bodyPr/>
                    <a:lstStyle/>
                    <a:p>
                      <a:pPr marL="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Operator</a:t>
                      </a:r>
                      <a:endParaRPr sz="1800" u="none" strike="noStrike" cap="none">
                        <a:solidFill>
                          <a:srgbClr val="C00000"/>
                        </a:solidFill>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gridSpan="10">
                  <a:txBody>
                    <a:bodyPr/>
                    <a:lstStyle/>
                    <a:p>
                      <a:pPr marL="0" marR="0" lvl="0" indent="0" algn="ctr" rtl="0">
                        <a:lnSpc>
                          <a:spcPct val="100000"/>
                        </a:lnSpc>
                        <a:spcBef>
                          <a:spcPts val="0"/>
                        </a:spcBef>
                        <a:spcAft>
                          <a:spcPts val="0"/>
                        </a:spcAft>
                        <a:buNone/>
                      </a:pPr>
                      <a:r>
                        <a:rPr lang="en-US" sz="1800" u="none" strike="noStrike" cap="none">
                          <a:solidFill>
                            <a:srgbClr val="C00000"/>
                          </a:solidFill>
                          <a:latin typeface="Calibri"/>
                          <a:ea typeface="Calibri"/>
                          <a:cs typeface="Calibri"/>
                          <a:sym typeface="Calibri"/>
                        </a:rPr>
                        <a:t>Description</a:t>
                      </a:r>
                      <a:endParaRPr sz="1800" u="none" strike="noStrike" cap="none">
                        <a:solidFill>
                          <a:srgbClr val="C00000"/>
                        </a:solidFill>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35550">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is</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41910" lvl="0" indent="0" algn="r" rtl="0">
                        <a:lnSpc>
                          <a:spcPct val="100000"/>
                        </a:lnSpc>
                        <a:spcBef>
                          <a:spcPts val="0"/>
                        </a:spcBef>
                        <a:spcAft>
                          <a:spcPts val="0"/>
                        </a:spcAft>
                        <a:buNone/>
                      </a:pPr>
                      <a:r>
                        <a:rPr lang="en-US" sz="1300" u="none" strike="noStrike" cap="none">
                          <a:latin typeface="Courier New"/>
                          <a:ea typeface="Courier New"/>
                          <a:cs typeface="Courier New"/>
                          <a:sym typeface="Courier New"/>
                        </a:rPr>
                        <a:t>Returns</a:t>
                      </a:r>
                      <a:endParaRPr sz="13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True,</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if</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ID</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of</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two</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objects</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300" b="1" u="none" strike="noStrike" cap="none">
                          <a:latin typeface="Courier New"/>
                          <a:ea typeface="Courier New"/>
                          <a:cs typeface="Courier New"/>
                          <a:sym typeface="Courier New"/>
                        </a:rPr>
                        <a:t>are</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48895" marR="0" lvl="0" indent="0" algn="l" rtl="0">
                        <a:lnSpc>
                          <a:spcPct val="100000"/>
                        </a:lnSpc>
                        <a:spcBef>
                          <a:spcPts val="0"/>
                        </a:spcBef>
                        <a:spcAft>
                          <a:spcPts val="0"/>
                        </a:spcAft>
                        <a:buNone/>
                      </a:pPr>
                      <a:r>
                        <a:rPr lang="en-US" sz="1300" b="1" u="none" strike="noStrike" cap="none">
                          <a:latin typeface="Courier New"/>
                          <a:ea typeface="Courier New"/>
                          <a:cs typeface="Courier New"/>
                          <a:sym typeface="Courier New"/>
                        </a:rPr>
                        <a:t>same</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None/>
                      </a:pPr>
                      <a:endParaRPr sz="1400" u="none" strike="noStrike" cap="none">
                        <a:latin typeface="Times New Roman"/>
                        <a:ea typeface="Times New Roman"/>
                        <a:cs typeface="Times New Roman"/>
                        <a:sym typeface="Times New Roman"/>
                      </a:endParaRPr>
                    </a:p>
                  </a:txBody>
                  <a:tcPr marL="0" marR="0" marT="0" marB="0">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633900">
                <a:tc>
                  <a:txBody>
                    <a:bodyPr/>
                    <a:lstStyle/>
                    <a:p>
                      <a:pPr marL="0" marR="0" lvl="0" indent="0" algn="ctr" rtl="0">
                        <a:lnSpc>
                          <a:spcPct val="100000"/>
                        </a:lnSpc>
                        <a:spcBef>
                          <a:spcPts val="0"/>
                        </a:spcBef>
                        <a:spcAft>
                          <a:spcPts val="0"/>
                        </a:spcAft>
                        <a:buNone/>
                      </a:pPr>
                      <a:r>
                        <a:rPr lang="en-US" sz="1500" u="none" strike="noStrike" cap="none">
                          <a:latin typeface="Courier New"/>
                          <a:ea typeface="Courier New"/>
                          <a:cs typeface="Courier New"/>
                          <a:sym typeface="Courier New"/>
                        </a:rPr>
                        <a:t>is not</a:t>
                      </a:r>
                      <a:endParaRPr sz="1500" u="none" strike="noStrike" cap="none">
                        <a:latin typeface="Courier New"/>
                        <a:ea typeface="Courier New"/>
                        <a:cs typeface="Courier New"/>
                        <a:sym typeface="Courier New"/>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41910" lvl="0" indent="0" algn="r" rtl="0">
                        <a:lnSpc>
                          <a:spcPct val="100000"/>
                        </a:lnSpc>
                        <a:spcBef>
                          <a:spcPts val="0"/>
                        </a:spcBef>
                        <a:spcAft>
                          <a:spcPts val="0"/>
                        </a:spcAft>
                        <a:buNone/>
                      </a:pPr>
                      <a:r>
                        <a:rPr lang="en-US" sz="1300" u="none" strike="noStrike" cap="none">
                          <a:latin typeface="Courier New"/>
                          <a:ea typeface="Courier New"/>
                          <a:cs typeface="Courier New"/>
                          <a:sym typeface="Courier New"/>
                        </a:rPr>
                        <a:t>Returns</a:t>
                      </a:r>
                      <a:endParaRPr sz="1300" u="none" strike="noStrike" cap="none">
                        <a:latin typeface="Courier New"/>
                        <a:ea typeface="Courier New"/>
                        <a:cs typeface="Courier New"/>
                        <a:sym typeface="Courier New"/>
                      </a:endParaRPr>
                    </a:p>
                  </a:txBody>
                  <a:tcPr marL="0" marR="0" marT="11425" marB="0">
                    <a:lnL w="12700" cap="flat" cmpd="sng">
                      <a:solidFill>
                        <a:srgbClr val="FFFFFF"/>
                      </a:solidFill>
                      <a:prstDash val="solid"/>
                      <a:round/>
                      <a:headEnd type="none" w="sm" len="sm"/>
                      <a:tailEnd type="none" w="sm" len="sm"/>
                    </a:lnL>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True,</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if</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ID</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of</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two</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300" u="none" strike="noStrike" cap="none">
                          <a:latin typeface="Courier New"/>
                          <a:ea typeface="Courier New"/>
                          <a:cs typeface="Courier New"/>
                          <a:sym typeface="Courier New"/>
                        </a:rPr>
                        <a:t>objects</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ctr" rtl="0">
                        <a:lnSpc>
                          <a:spcPct val="100000"/>
                        </a:lnSpc>
                        <a:spcBef>
                          <a:spcPts val="0"/>
                        </a:spcBef>
                        <a:spcAft>
                          <a:spcPts val="0"/>
                        </a:spcAft>
                        <a:buNone/>
                      </a:pPr>
                      <a:r>
                        <a:rPr lang="en-US" sz="1300" b="1" u="none" strike="noStrike" cap="none">
                          <a:latin typeface="Courier New"/>
                          <a:ea typeface="Courier New"/>
                          <a:cs typeface="Courier New"/>
                          <a:sym typeface="Courier New"/>
                        </a:rPr>
                        <a:t>are</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48895" marR="3175" lvl="0" indent="0" algn="l" rtl="0">
                        <a:lnSpc>
                          <a:spcPct val="100000"/>
                        </a:lnSpc>
                        <a:spcBef>
                          <a:spcPts val="0"/>
                        </a:spcBef>
                        <a:spcAft>
                          <a:spcPts val="0"/>
                        </a:spcAft>
                        <a:buNone/>
                      </a:pPr>
                      <a:r>
                        <a:rPr lang="en-US" sz="1300" b="1" u="none" strike="noStrike" cap="none">
                          <a:latin typeface="Courier New"/>
                          <a:ea typeface="Courier New"/>
                          <a:cs typeface="Courier New"/>
                          <a:sym typeface="Courier New"/>
                        </a:rPr>
                        <a:t>not</a:t>
                      </a:r>
                      <a:endParaRPr sz="1300" u="none" strike="noStrike" cap="none">
                        <a:latin typeface="Courier New"/>
                        <a:ea typeface="Courier New"/>
                        <a:cs typeface="Courier New"/>
                        <a:sym typeface="Courier New"/>
                      </a:endParaRPr>
                    </a:p>
                  </a:txBody>
                  <a:tcPr marL="0" marR="0" marT="11425" marB="0">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c>
                  <a:txBody>
                    <a:bodyPr/>
                    <a:lstStyle/>
                    <a:p>
                      <a:pPr marL="0" marR="0" lvl="0" indent="0" algn="l" rtl="0">
                        <a:lnSpc>
                          <a:spcPct val="100000"/>
                        </a:lnSpc>
                        <a:spcBef>
                          <a:spcPts val="0"/>
                        </a:spcBef>
                        <a:spcAft>
                          <a:spcPts val="0"/>
                        </a:spcAft>
                        <a:buNone/>
                      </a:pPr>
                      <a:r>
                        <a:rPr lang="en-US" sz="1300" b="1" u="none" strike="noStrike" cap="none">
                          <a:latin typeface="Courier New"/>
                          <a:ea typeface="Courier New"/>
                          <a:cs typeface="Courier New"/>
                          <a:sym typeface="Courier New"/>
                        </a:rPr>
                        <a:t>same</a:t>
                      </a:r>
                      <a:endParaRPr sz="1300" u="none" strike="noStrike" cap="none">
                        <a:latin typeface="Courier New"/>
                        <a:ea typeface="Courier New"/>
                        <a:cs typeface="Courier New"/>
                        <a:sym typeface="Courier New"/>
                      </a:endParaRPr>
                    </a:p>
                  </a:txBody>
                  <a:tcPr marL="0" marR="0" marT="11425" marB="0">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5E5E5"/>
                    </a:solidFill>
                  </a:tcPr>
                </a:tc>
              </a:tr>
            </a:tbl>
          </a:graphicData>
        </a:graphic>
      </p:graphicFrame>
      <p:sp>
        <p:nvSpPr>
          <p:cNvPr id="160" name="Google Shape;160;p12"/>
          <p:cNvSpPr txBox="1"/>
          <p:nvPr/>
        </p:nvSpPr>
        <p:spPr>
          <a:xfrm>
            <a:off x="436880" y="1348380"/>
            <a:ext cx="110489" cy="127635"/>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650">
                <a:solidFill>
                  <a:schemeClr val="dk1"/>
                </a:solidFill>
                <a:latin typeface="Noto Sans Symbols"/>
                <a:ea typeface="Noto Sans Symbols"/>
                <a:cs typeface="Noto Sans Symbols"/>
                <a:sym typeface="Noto Sans Symbols"/>
              </a:rPr>
              <a:t>λ</a:t>
            </a:r>
            <a:endParaRPr sz="650">
              <a:solidFill>
                <a:schemeClr val="dk1"/>
              </a:solidFill>
              <a:latin typeface="Noto Sans Symbols"/>
              <a:ea typeface="Noto Sans Symbols"/>
              <a:cs typeface="Noto Sans Symbols"/>
              <a:sym typeface="Noto Sans Symbols"/>
            </a:endParaRPr>
          </a:p>
        </p:txBody>
      </p:sp>
      <p:sp>
        <p:nvSpPr>
          <p:cNvPr id="161" name="Google Shape;161;p12"/>
          <p:cNvSpPr txBox="1"/>
          <p:nvPr/>
        </p:nvSpPr>
        <p:spPr>
          <a:xfrm>
            <a:off x="436880" y="1691280"/>
            <a:ext cx="110489" cy="127635"/>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650">
                <a:solidFill>
                  <a:schemeClr val="dk1"/>
                </a:solidFill>
                <a:latin typeface="Noto Sans Symbols"/>
                <a:ea typeface="Noto Sans Symbols"/>
                <a:cs typeface="Noto Sans Symbols"/>
                <a:sym typeface="Noto Sans Symbols"/>
              </a:rPr>
              <a:t>λ</a:t>
            </a:r>
            <a:endParaRPr sz="650">
              <a:solidFill>
                <a:schemeClr val="dk1"/>
              </a:solidFill>
              <a:latin typeface="Noto Sans Symbols"/>
              <a:ea typeface="Noto Sans Symbols"/>
              <a:cs typeface="Noto Sans Symbols"/>
              <a:sym typeface="Noto Sans Symbols"/>
            </a:endParaRPr>
          </a:p>
        </p:txBody>
      </p:sp>
      <p:sp>
        <p:nvSpPr>
          <p:cNvPr id="162" name="Google Shape;162;p12"/>
          <p:cNvSpPr txBox="1"/>
          <p:nvPr/>
        </p:nvSpPr>
        <p:spPr>
          <a:xfrm>
            <a:off x="652780" y="1184550"/>
            <a:ext cx="4047490" cy="711200"/>
          </a:xfrm>
          <a:prstGeom prst="rect">
            <a:avLst/>
          </a:prstGeom>
          <a:noFill/>
          <a:ln>
            <a:noFill/>
          </a:ln>
        </p:spPr>
        <p:txBody>
          <a:bodyPr spcFirstLastPara="1" wrap="square" lIns="0" tIns="12700" rIns="0" bIns="0" anchor="t" anchorCtr="0">
            <a:spAutoFit/>
          </a:bodyPr>
          <a:lstStyle/>
          <a:p>
            <a:pPr marL="12700" marR="5080" lvl="0" indent="0" algn="l" rtl="0">
              <a:lnSpc>
                <a:spcPct val="150000"/>
              </a:lnSpc>
              <a:spcBef>
                <a:spcPts val="0"/>
              </a:spcBef>
              <a:spcAft>
                <a:spcPts val="0"/>
              </a:spcAft>
              <a:buNone/>
            </a:pPr>
            <a:r>
              <a:rPr lang="en-US" sz="1500">
                <a:solidFill>
                  <a:schemeClr val="dk1"/>
                </a:solidFill>
                <a:latin typeface="Times New Roman"/>
                <a:ea typeface="Times New Roman"/>
                <a:cs typeface="Times New Roman"/>
                <a:sym typeface="Times New Roman"/>
              </a:rPr>
              <a:t>Use to comapre the memory locations of two objects  id(): Is used to get the memory location ID</a:t>
            </a:r>
            <a:endParaRPr sz="1500">
              <a:solidFill>
                <a:schemeClr val="dk1"/>
              </a:solidFill>
              <a:latin typeface="Times New Roman"/>
              <a:ea typeface="Times New Roman"/>
              <a:cs typeface="Times New Roman"/>
              <a:sym typeface="Times New Roman"/>
            </a:endParaRPr>
          </a:p>
        </p:txBody>
      </p:sp>
      <p:sp>
        <p:nvSpPr>
          <p:cNvPr id="163" name="Google Shape;163;p12"/>
          <p:cNvSpPr txBox="1"/>
          <p:nvPr/>
        </p:nvSpPr>
        <p:spPr>
          <a:xfrm>
            <a:off x="152400" y="4038600"/>
            <a:ext cx="915035" cy="254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500">
                <a:solidFill>
                  <a:srgbClr val="CC0066"/>
                </a:solidFill>
                <a:latin typeface="Times New Roman"/>
                <a:ea typeface="Times New Roman"/>
                <a:cs typeface="Times New Roman"/>
                <a:sym typeface="Times New Roman"/>
              </a:rPr>
              <a:t>Example-1:</a:t>
            </a:r>
            <a:endParaRPr sz="1500">
              <a:solidFill>
                <a:schemeClr val="dk1"/>
              </a:solidFill>
              <a:latin typeface="Times New Roman"/>
              <a:ea typeface="Times New Roman"/>
              <a:cs typeface="Times New Roman"/>
              <a:sym typeface="Times New Roman"/>
            </a:endParaRPr>
          </a:p>
        </p:txBody>
      </p:sp>
      <p:sp>
        <p:nvSpPr>
          <p:cNvPr id="164" name="Google Shape;164;p12"/>
          <p:cNvSpPr txBox="1"/>
          <p:nvPr/>
        </p:nvSpPr>
        <p:spPr>
          <a:xfrm>
            <a:off x="609600" y="4495800"/>
            <a:ext cx="8279130" cy="969496"/>
          </a:xfrm>
          <a:prstGeom prst="rect">
            <a:avLst/>
          </a:prstGeom>
          <a:solidFill>
            <a:srgbClr val="DCDCDC"/>
          </a:solidFill>
          <a:ln w="9525" cap="flat" cmpd="sng">
            <a:solidFill>
              <a:srgbClr val="EC1B23"/>
            </a:solidFill>
            <a:prstDash val="solid"/>
            <a:round/>
            <a:headEnd type="none" w="sm" len="sm"/>
            <a:tailEnd type="none" w="sm" len="sm"/>
          </a:ln>
        </p:spPr>
        <p:txBody>
          <a:bodyPr spcFirstLastPara="1" wrap="square" lIns="0" tIns="30475" rIns="0" bIns="0" anchor="t" anchorCtr="0">
            <a:spAutoFit/>
          </a:bodyPr>
          <a:lstStyle/>
          <a:p>
            <a:pPr marL="88900" marR="0" lvl="0" indent="0" algn="l" rtl="0">
              <a:lnSpc>
                <a:spcPct val="100000"/>
              </a:lnSpc>
              <a:spcBef>
                <a:spcPts val="0"/>
              </a:spcBef>
              <a:spcAft>
                <a:spcPts val="0"/>
              </a:spcAft>
              <a:buNone/>
            </a:pPr>
            <a:r>
              <a:rPr lang="en-US" sz="1200">
                <a:solidFill>
                  <a:schemeClr val="dk1"/>
                </a:solidFill>
                <a:latin typeface="Courier New"/>
                <a:ea typeface="Courier New"/>
                <a:cs typeface="Courier New"/>
                <a:sym typeface="Courier New"/>
              </a:rPr>
              <a:t>a = 25</a:t>
            </a:r>
            <a:endParaRPr sz="1200">
              <a:solidFill>
                <a:schemeClr val="dk1"/>
              </a:solidFill>
              <a:latin typeface="Courier New"/>
              <a:ea typeface="Courier New"/>
              <a:cs typeface="Courier New"/>
              <a:sym typeface="Courier New"/>
            </a:endParaRPr>
          </a:p>
          <a:p>
            <a:pPr marL="88900" marR="0" lvl="0" indent="0" algn="l" rtl="0">
              <a:lnSpc>
                <a:spcPct val="100000"/>
              </a:lnSpc>
              <a:spcBef>
                <a:spcPts val="0"/>
              </a:spcBef>
              <a:spcAft>
                <a:spcPts val="0"/>
              </a:spcAft>
              <a:buNone/>
            </a:pPr>
            <a:r>
              <a:rPr lang="en-US" sz="1200">
                <a:solidFill>
                  <a:schemeClr val="dk1"/>
                </a:solidFill>
                <a:latin typeface="Courier New"/>
                <a:ea typeface="Courier New"/>
                <a:cs typeface="Courier New"/>
                <a:sym typeface="Courier New"/>
              </a:rPr>
              <a:t>b = 25</a:t>
            </a:r>
            <a:endParaRPr sz="1200">
              <a:solidFill>
                <a:schemeClr val="dk1"/>
              </a:solidFill>
              <a:latin typeface="Courier New"/>
              <a:ea typeface="Courier New"/>
              <a:cs typeface="Courier New"/>
              <a:sym typeface="Courier New"/>
            </a:endParaRPr>
          </a:p>
          <a:p>
            <a:pPr marL="88900" marR="0" lvl="0" indent="0" algn="l" rtl="0">
              <a:lnSpc>
                <a:spcPct val="100000"/>
              </a:lnSpc>
              <a:spcBef>
                <a:spcPts val="0"/>
              </a:spcBef>
              <a:spcAft>
                <a:spcPts val="0"/>
              </a:spcAft>
              <a:buNone/>
            </a:pPr>
            <a:r>
              <a:rPr lang="en-US" sz="1200">
                <a:solidFill>
                  <a:schemeClr val="dk1"/>
                </a:solidFill>
                <a:latin typeface="Courier New"/>
                <a:ea typeface="Courier New"/>
                <a:cs typeface="Courier New"/>
                <a:sym typeface="Courier New"/>
              </a:rPr>
              <a:t>c=45</a:t>
            </a:r>
            <a:endParaRPr sz="1200">
              <a:solidFill>
                <a:schemeClr val="dk1"/>
              </a:solidFill>
              <a:latin typeface="Courier New"/>
              <a:ea typeface="Courier New"/>
              <a:cs typeface="Courier New"/>
              <a:sym typeface="Courier New"/>
            </a:endParaRPr>
          </a:p>
          <a:p>
            <a:pPr marL="454659" marR="3977004" lvl="0" indent="-365760" algn="l" rtl="0">
              <a:lnSpc>
                <a:spcPct val="119166"/>
              </a:lnSpc>
              <a:spcBef>
                <a:spcPts val="55"/>
              </a:spcBef>
              <a:spcAft>
                <a:spcPts val="0"/>
              </a:spcAft>
              <a:buNone/>
            </a:pPr>
            <a:r>
              <a:rPr lang="en-US" sz="1200">
                <a:solidFill>
                  <a:schemeClr val="dk1"/>
                </a:solidFill>
                <a:latin typeface="Courier New"/>
                <a:ea typeface="Courier New"/>
                <a:cs typeface="Courier New"/>
                <a:sym typeface="Courier New"/>
              </a:rPr>
              <a:t>print(a is b)</a:t>
            </a:r>
            <a:endParaRPr sz="1200">
              <a:solidFill>
                <a:schemeClr val="dk1"/>
              </a:solidFill>
              <a:latin typeface="Courier New"/>
              <a:ea typeface="Courier New"/>
              <a:cs typeface="Courier New"/>
              <a:sym typeface="Courier New"/>
            </a:endParaRPr>
          </a:p>
          <a:p>
            <a:pPr marL="454659" marR="3977004" lvl="0" indent="-365760" algn="l" rtl="0">
              <a:lnSpc>
                <a:spcPct val="119166"/>
              </a:lnSpc>
              <a:spcBef>
                <a:spcPts val="55"/>
              </a:spcBef>
              <a:spcAft>
                <a:spcPts val="0"/>
              </a:spcAft>
              <a:buNone/>
            </a:pPr>
            <a:r>
              <a:rPr lang="en-US" sz="1200">
                <a:solidFill>
                  <a:schemeClr val="dk1"/>
                </a:solidFill>
                <a:latin typeface="Courier New"/>
                <a:ea typeface="Courier New"/>
                <a:cs typeface="Courier New"/>
                <a:sym typeface="Courier New"/>
              </a:rPr>
              <a:t>Print(a is not c)</a:t>
            </a:r>
            <a:endParaRPr sz="1200">
              <a:solidFill>
                <a:schemeClr val="dk1"/>
              </a:solidFill>
              <a:latin typeface="Courier New"/>
              <a:ea typeface="Courier New"/>
              <a:cs typeface="Courier New"/>
              <a:sym typeface="Courier New"/>
            </a:endParaRPr>
          </a:p>
        </p:txBody>
      </p:sp>
      <p:sp>
        <p:nvSpPr>
          <p:cNvPr id="165" name="Google Shape;165;p12"/>
          <p:cNvSpPr/>
          <p:nvPr/>
        </p:nvSpPr>
        <p:spPr>
          <a:xfrm>
            <a:off x="7543800" y="6096000"/>
            <a:ext cx="13716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p:nvPr/>
        </p:nvSpPr>
        <p:spPr>
          <a:xfrm>
            <a:off x="436880" y="1348380"/>
            <a:ext cx="110489" cy="127635"/>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650">
                <a:solidFill>
                  <a:schemeClr val="dk1"/>
                </a:solidFill>
                <a:latin typeface="Noto Sans Symbols"/>
                <a:ea typeface="Noto Sans Symbols"/>
                <a:cs typeface="Noto Sans Symbols"/>
                <a:sym typeface="Noto Sans Symbols"/>
              </a:rPr>
              <a:t>λ</a:t>
            </a:r>
            <a:endParaRPr sz="650">
              <a:solidFill>
                <a:schemeClr val="dk1"/>
              </a:solidFill>
              <a:latin typeface="Noto Sans Symbols"/>
              <a:ea typeface="Noto Sans Symbols"/>
              <a:cs typeface="Noto Sans Symbols"/>
              <a:sym typeface="Noto Sans Symbols"/>
            </a:endParaRPr>
          </a:p>
        </p:txBody>
      </p:sp>
      <p:sp>
        <p:nvSpPr>
          <p:cNvPr id="171" name="Google Shape;171;p13"/>
          <p:cNvSpPr/>
          <p:nvPr/>
        </p:nvSpPr>
        <p:spPr>
          <a:xfrm>
            <a:off x="7543800" y="6096000"/>
            <a:ext cx="13716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172" name="Google Shape;172;p13"/>
          <p:cNvSpPr/>
          <p:nvPr/>
        </p:nvSpPr>
        <p:spPr>
          <a:xfrm>
            <a:off x="228600" y="1600200"/>
            <a:ext cx="251460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Example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x = 200</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y = 500</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z = x</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print(z is x)  🡪 True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Print(x is not y) 🡪 True</a:t>
            </a:r>
            <a:endParaRPr sz="1800">
              <a:solidFill>
                <a:schemeClr val="dk1"/>
              </a:solidFill>
              <a:latin typeface="Calibri"/>
              <a:ea typeface="Calibri"/>
              <a:cs typeface="Calibri"/>
              <a:sym typeface="Calibri"/>
            </a:endParaRPr>
          </a:p>
        </p:txBody>
      </p:sp>
      <p:sp>
        <p:nvSpPr>
          <p:cNvPr id="173" name="Google Shape;173;p13"/>
          <p:cNvSpPr/>
          <p:nvPr/>
        </p:nvSpPr>
        <p:spPr>
          <a:xfrm>
            <a:off x="6858000" y="2514600"/>
            <a:ext cx="1447800" cy="609600"/>
          </a:xfrm>
          <a:prstGeom prst="rect">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200</a:t>
            </a:r>
            <a:r>
              <a:rPr lang="en-US"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74" name="Google Shape;174;p13"/>
          <p:cNvSpPr/>
          <p:nvPr/>
        </p:nvSpPr>
        <p:spPr>
          <a:xfrm>
            <a:off x="6705600" y="1295400"/>
            <a:ext cx="1447800" cy="609600"/>
          </a:xfrm>
          <a:prstGeom prst="rect">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500</a:t>
            </a:r>
            <a:r>
              <a:rPr lang="en-US"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cxnSp>
        <p:nvCxnSpPr>
          <p:cNvPr id="175" name="Google Shape;175;p13"/>
          <p:cNvCxnSpPr/>
          <p:nvPr/>
        </p:nvCxnSpPr>
        <p:spPr>
          <a:xfrm rot="10800000" flipH="1">
            <a:off x="4648200" y="2971800"/>
            <a:ext cx="2209800" cy="228600"/>
          </a:xfrm>
          <a:prstGeom prst="curvedConnector3">
            <a:avLst>
              <a:gd name="adj1" fmla="val 50000"/>
            </a:avLst>
          </a:prstGeom>
          <a:noFill/>
          <a:ln w="9525" cap="flat" cmpd="sng">
            <a:solidFill>
              <a:srgbClr val="4A7DBA"/>
            </a:solidFill>
            <a:prstDash val="solid"/>
            <a:round/>
            <a:headEnd type="none" w="sm" len="sm"/>
            <a:tailEnd type="stealth" w="med" len="med"/>
          </a:ln>
        </p:spPr>
      </p:cxnSp>
      <p:cxnSp>
        <p:nvCxnSpPr>
          <p:cNvPr id="176" name="Google Shape;176;p13"/>
          <p:cNvCxnSpPr/>
          <p:nvPr/>
        </p:nvCxnSpPr>
        <p:spPr>
          <a:xfrm>
            <a:off x="4572000" y="1295400"/>
            <a:ext cx="2133600" cy="381000"/>
          </a:xfrm>
          <a:prstGeom prst="curvedConnector3">
            <a:avLst>
              <a:gd name="adj1" fmla="val 50000"/>
            </a:avLst>
          </a:prstGeom>
          <a:noFill/>
          <a:ln w="9525" cap="flat" cmpd="sng">
            <a:solidFill>
              <a:srgbClr val="4A7DBA"/>
            </a:solidFill>
            <a:prstDash val="solid"/>
            <a:round/>
            <a:headEnd type="none" w="sm" len="sm"/>
            <a:tailEnd type="stealth" w="med" len="med"/>
          </a:ln>
        </p:spPr>
      </p:cxnSp>
      <p:cxnSp>
        <p:nvCxnSpPr>
          <p:cNvPr id="177" name="Google Shape;177;p13"/>
          <p:cNvCxnSpPr/>
          <p:nvPr/>
        </p:nvCxnSpPr>
        <p:spPr>
          <a:xfrm>
            <a:off x="4724400" y="2362200"/>
            <a:ext cx="2133600" cy="381000"/>
          </a:xfrm>
          <a:prstGeom prst="curvedConnector3">
            <a:avLst>
              <a:gd name="adj1" fmla="val 50000"/>
            </a:avLst>
          </a:prstGeom>
          <a:noFill/>
          <a:ln w="9525" cap="flat" cmpd="sng">
            <a:solidFill>
              <a:srgbClr val="4A7DBA"/>
            </a:solidFill>
            <a:prstDash val="solid"/>
            <a:round/>
            <a:headEnd type="none" w="sm" len="sm"/>
            <a:tailEnd type="stealth" w="med" len="med"/>
          </a:ln>
        </p:spPr>
      </p:cxnSp>
      <p:sp>
        <p:nvSpPr>
          <p:cNvPr id="178" name="Google Shape;178;p13"/>
          <p:cNvSpPr txBox="1"/>
          <p:nvPr/>
        </p:nvSpPr>
        <p:spPr>
          <a:xfrm>
            <a:off x="4495800" y="2133600"/>
            <a:ext cx="29527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x</a:t>
            </a:r>
            <a:endParaRPr sz="2000">
              <a:solidFill>
                <a:schemeClr val="dk1"/>
              </a:solidFill>
              <a:latin typeface="Calibri"/>
              <a:ea typeface="Calibri"/>
              <a:cs typeface="Calibri"/>
              <a:sym typeface="Calibri"/>
            </a:endParaRPr>
          </a:p>
        </p:txBody>
      </p:sp>
      <p:sp>
        <p:nvSpPr>
          <p:cNvPr id="179" name="Google Shape;179;p13"/>
          <p:cNvSpPr txBox="1"/>
          <p:nvPr/>
        </p:nvSpPr>
        <p:spPr>
          <a:xfrm>
            <a:off x="4419600" y="2971800"/>
            <a:ext cx="28565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z</a:t>
            </a:r>
            <a:endParaRPr sz="2000">
              <a:solidFill>
                <a:schemeClr val="dk1"/>
              </a:solidFill>
              <a:latin typeface="Calibri"/>
              <a:ea typeface="Calibri"/>
              <a:cs typeface="Calibri"/>
              <a:sym typeface="Calibri"/>
            </a:endParaRPr>
          </a:p>
        </p:txBody>
      </p:sp>
      <p:sp>
        <p:nvSpPr>
          <p:cNvPr id="180" name="Google Shape;180;p13"/>
          <p:cNvSpPr txBox="1"/>
          <p:nvPr/>
        </p:nvSpPr>
        <p:spPr>
          <a:xfrm>
            <a:off x="4343400" y="1066800"/>
            <a:ext cx="2888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a:t>
            </a:r>
            <a:endParaRPr sz="1800">
              <a:solidFill>
                <a:schemeClr val="dk1"/>
              </a:solidFill>
              <a:latin typeface="Calibri"/>
              <a:ea typeface="Calibri"/>
              <a:cs typeface="Calibri"/>
              <a:sym typeface="Calibri"/>
            </a:endParaRPr>
          </a:p>
        </p:txBody>
      </p:sp>
      <p:sp>
        <p:nvSpPr>
          <p:cNvPr id="181" name="Google Shape;181;p13"/>
          <p:cNvSpPr txBox="1"/>
          <p:nvPr/>
        </p:nvSpPr>
        <p:spPr>
          <a:xfrm>
            <a:off x="457200" y="3962400"/>
            <a:ext cx="2590800"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 25</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 65</a:t>
            </a:r>
            <a:endParaRPr sz="1800">
              <a:solidFill>
                <a:schemeClr val="dk1"/>
              </a:solidFill>
              <a:latin typeface="Calibri"/>
              <a:ea typeface="Calibri"/>
              <a:cs typeface="Calibri"/>
              <a:sym typeface="Calibri"/>
            </a:endParaRPr>
          </a:p>
        </p:txBody>
      </p:sp>
      <p:sp>
        <p:nvSpPr>
          <p:cNvPr id="182" name="Google Shape;182;p13"/>
          <p:cNvSpPr/>
          <p:nvPr/>
        </p:nvSpPr>
        <p:spPr>
          <a:xfrm>
            <a:off x="6477000" y="4572000"/>
            <a:ext cx="1447800" cy="609600"/>
          </a:xfrm>
          <a:prstGeom prst="rect">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25</a:t>
            </a:r>
            <a:endParaRPr sz="1800">
              <a:solidFill>
                <a:schemeClr val="lt1"/>
              </a:solidFill>
              <a:latin typeface="Calibri"/>
              <a:ea typeface="Calibri"/>
              <a:cs typeface="Calibri"/>
              <a:sym typeface="Calibri"/>
            </a:endParaRPr>
          </a:p>
        </p:txBody>
      </p:sp>
      <p:cxnSp>
        <p:nvCxnSpPr>
          <p:cNvPr id="183" name="Google Shape;183;p13"/>
          <p:cNvCxnSpPr/>
          <p:nvPr/>
        </p:nvCxnSpPr>
        <p:spPr>
          <a:xfrm>
            <a:off x="4343400" y="4419600"/>
            <a:ext cx="2133600" cy="381000"/>
          </a:xfrm>
          <a:prstGeom prst="curvedConnector3">
            <a:avLst>
              <a:gd name="adj1" fmla="val 50000"/>
            </a:avLst>
          </a:prstGeom>
          <a:noFill/>
          <a:ln w="9525" cap="flat" cmpd="sng">
            <a:solidFill>
              <a:srgbClr val="4A7DBA"/>
            </a:solidFill>
            <a:prstDash val="solid"/>
            <a:round/>
            <a:headEnd type="none" w="sm" len="sm"/>
            <a:tailEnd type="stealth" w="med" len="med"/>
          </a:ln>
        </p:spPr>
      </p:cxnSp>
      <p:sp>
        <p:nvSpPr>
          <p:cNvPr id="184" name="Google Shape;184;p13"/>
          <p:cNvSpPr txBox="1"/>
          <p:nvPr/>
        </p:nvSpPr>
        <p:spPr>
          <a:xfrm>
            <a:off x="4191000" y="4267200"/>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185" name="Google Shape;185;p13"/>
          <p:cNvSpPr/>
          <p:nvPr/>
        </p:nvSpPr>
        <p:spPr>
          <a:xfrm>
            <a:off x="6553200" y="5791200"/>
            <a:ext cx="1447800" cy="609600"/>
          </a:xfrm>
          <a:prstGeom prst="rect">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65</a:t>
            </a:r>
            <a:endParaRPr sz="1800">
              <a:solidFill>
                <a:schemeClr val="lt1"/>
              </a:solidFill>
              <a:latin typeface="Calibri"/>
              <a:ea typeface="Calibri"/>
              <a:cs typeface="Calibri"/>
              <a:sym typeface="Calibri"/>
            </a:endParaRPr>
          </a:p>
        </p:txBody>
      </p:sp>
      <p:cxnSp>
        <p:nvCxnSpPr>
          <p:cNvPr id="186" name="Google Shape;186;p13"/>
          <p:cNvCxnSpPr/>
          <p:nvPr/>
        </p:nvCxnSpPr>
        <p:spPr>
          <a:xfrm>
            <a:off x="4419600" y="5638800"/>
            <a:ext cx="2133600" cy="381000"/>
          </a:xfrm>
          <a:prstGeom prst="curvedConnector3">
            <a:avLst>
              <a:gd name="adj1" fmla="val 50000"/>
            </a:avLst>
          </a:prstGeom>
          <a:noFill/>
          <a:ln w="9525" cap="flat" cmpd="sng">
            <a:solidFill>
              <a:srgbClr val="4A7DBA"/>
            </a:solidFill>
            <a:prstDash val="solid"/>
            <a:round/>
            <a:headEnd type="none" w="sm" len="sm"/>
            <a:tailEnd type="stealth" w="med" len="med"/>
          </a:ln>
        </p:spPr>
      </p:cxnSp>
      <p:sp>
        <p:nvSpPr>
          <p:cNvPr id="187" name="Google Shape;187;p13"/>
          <p:cNvSpPr txBox="1"/>
          <p:nvPr/>
        </p:nvSpPr>
        <p:spPr>
          <a:xfrm>
            <a:off x="4267200" y="5486400"/>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cxnSp>
        <p:nvCxnSpPr>
          <p:cNvPr id="188" name="Google Shape;188;p13"/>
          <p:cNvCxnSpPr/>
          <p:nvPr/>
        </p:nvCxnSpPr>
        <p:spPr>
          <a:xfrm flipH="1">
            <a:off x="4724400" y="4267200"/>
            <a:ext cx="1143000" cy="838200"/>
          </a:xfrm>
          <a:prstGeom prst="straightConnector1">
            <a:avLst/>
          </a:prstGeom>
          <a:noFill/>
          <a:ln w="9525" cap="flat" cmpd="sng">
            <a:solidFill>
              <a:srgbClr val="FF0000"/>
            </a:solidFill>
            <a:prstDash val="solid"/>
            <a:round/>
            <a:headEnd type="none" w="sm" len="sm"/>
            <a:tailEnd type="none" w="sm" len="sm"/>
          </a:ln>
        </p:spPr>
      </p:cxnSp>
      <p:cxnSp>
        <p:nvCxnSpPr>
          <p:cNvPr id="189" name="Google Shape;189;p13"/>
          <p:cNvCxnSpPr/>
          <p:nvPr/>
        </p:nvCxnSpPr>
        <p:spPr>
          <a:xfrm>
            <a:off x="5181600" y="4191000"/>
            <a:ext cx="533400" cy="1066800"/>
          </a:xfrm>
          <a:prstGeom prst="straightConnector1">
            <a:avLst/>
          </a:prstGeom>
          <a:noFill/>
          <a:ln w="9525" cap="flat" cmpd="sng">
            <a:solidFill>
              <a:srgbClr val="FF0000"/>
            </a:solidFill>
            <a:prstDash val="solid"/>
            <a:round/>
            <a:headEnd type="none" w="sm" len="sm"/>
            <a:tailEnd type="none" w="sm" len="sm"/>
          </a:ln>
        </p:spPr>
      </p:cxnSp>
      <p:cxnSp>
        <p:nvCxnSpPr>
          <p:cNvPr id="190" name="Google Shape;190;p13"/>
          <p:cNvCxnSpPr>
            <a:stCxn id="182" idx="3"/>
          </p:cNvCxnSpPr>
          <p:nvPr/>
        </p:nvCxnSpPr>
        <p:spPr>
          <a:xfrm rot="10800000" flipH="1">
            <a:off x="7924800" y="4343400"/>
            <a:ext cx="228600" cy="533400"/>
          </a:xfrm>
          <a:prstGeom prst="straightConnector1">
            <a:avLst/>
          </a:prstGeom>
          <a:noFill/>
          <a:ln w="9525" cap="flat" cmpd="sng">
            <a:solidFill>
              <a:srgbClr val="4A7DBA"/>
            </a:solidFill>
            <a:prstDash val="solid"/>
            <a:round/>
            <a:headEnd type="none" w="sm" len="sm"/>
            <a:tailEnd type="stealth" w="med" len="med"/>
          </a:ln>
        </p:spPr>
      </p:cxnSp>
      <p:sp>
        <p:nvSpPr>
          <p:cNvPr id="191" name="Google Shape;191;p13"/>
          <p:cNvSpPr txBox="1"/>
          <p:nvPr/>
        </p:nvSpPr>
        <p:spPr>
          <a:xfrm>
            <a:off x="7467600" y="3962400"/>
            <a:ext cx="990600" cy="3810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Garbage</a:t>
            </a:r>
            <a:endParaRPr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534669" y="146960"/>
            <a:ext cx="3865245" cy="8483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latin typeface="Gill Sans"/>
                <a:ea typeface="Gill Sans"/>
                <a:cs typeface="Gill Sans"/>
                <a:sym typeface="Gill Sans"/>
              </a:rPr>
              <a:t>O</a:t>
            </a:r>
            <a:r>
              <a:rPr lang="en-US"/>
              <a:t>PERATORS</a:t>
            </a:r>
            <a:endParaRPr sz="3200">
              <a:latin typeface="Gill Sans"/>
              <a:ea typeface="Gill Sans"/>
              <a:cs typeface="Gill Sans"/>
              <a:sym typeface="Gill Sans"/>
            </a:endParaRPr>
          </a:p>
          <a:p>
            <a:pPr marL="12700" lvl="0" indent="0" algn="l" rtl="0">
              <a:lnSpc>
                <a:spcPct val="100000"/>
              </a:lnSpc>
              <a:spcBef>
                <a:spcPts val="0"/>
              </a:spcBef>
              <a:spcAft>
                <a:spcPts val="0"/>
              </a:spcAft>
              <a:buNone/>
            </a:pPr>
            <a:r>
              <a:rPr lang="en-US" sz="2200" b="1">
                <a:solidFill>
                  <a:srgbClr val="663399"/>
                </a:solidFill>
                <a:latin typeface="Gill Sans"/>
                <a:ea typeface="Gill Sans"/>
                <a:cs typeface="Gill Sans"/>
                <a:sym typeface="Gill Sans"/>
              </a:rPr>
              <a:t>P</a:t>
            </a:r>
            <a:r>
              <a:rPr lang="en-US" sz="2200">
                <a:solidFill>
                  <a:srgbClr val="663399"/>
                </a:solidFill>
              </a:rPr>
              <a:t>recedence</a:t>
            </a:r>
            <a:endParaRPr sz="2200">
              <a:latin typeface="Gill Sans"/>
              <a:ea typeface="Gill Sans"/>
              <a:cs typeface="Gill Sans"/>
              <a:sym typeface="Gill Sans"/>
            </a:endParaRPr>
          </a:p>
        </p:txBody>
      </p:sp>
      <p:graphicFrame>
        <p:nvGraphicFramePr>
          <p:cNvPr id="197" name="Google Shape;197;p14"/>
          <p:cNvGraphicFramePr/>
          <p:nvPr/>
        </p:nvGraphicFramePr>
        <p:xfrm>
          <a:off x="304800" y="1219200"/>
          <a:ext cx="8324850" cy="4876825"/>
        </p:xfrm>
        <a:graphic>
          <a:graphicData uri="http://schemas.openxmlformats.org/drawingml/2006/table">
            <a:tbl>
              <a:tblPr firstRow="1" bandRow="1">
                <a:noFill/>
              </a:tblPr>
              <a:tblGrid>
                <a:gridCol w="4062700"/>
                <a:gridCol w="4262150"/>
              </a:tblGrid>
              <a:tr h="569825">
                <a:tc>
                  <a:txBody>
                    <a:bodyPr/>
                    <a:lstStyle/>
                    <a:p>
                      <a:pPr marL="0" marR="0" lvl="0" indent="0" algn="ctr" rtl="0">
                        <a:lnSpc>
                          <a:spcPct val="100000"/>
                        </a:lnSpc>
                        <a:spcBef>
                          <a:spcPts val="0"/>
                        </a:spcBef>
                        <a:spcAft>
                          <a:spcPts val="0"/>
                        </a:spcAft>
                        <a:buNone/>
                      </a:pPr>
                      <a:r>
                        <a:rPr lang="en-US" sz="2000" b="1" u="none" strike="noStrike" cap="none">
                          <a:solidFill>
                            <a:srgbClr val="061035"/>
                          </a:solidFill>
                          <a:latin typeface="Calibri"/>
                          <a:ea typeface="Calibri"/>
                          <a:cs typeface="Calibri"/>
                          <a:sym typeface="Calibri"/>
                        </a:rPr>
                        <a:t>Operator</a:t>
                      </a:r>
                      <a:endParaRPr sz="2000" b="1" u="none" strike="noStrike" cap="none">
                        <a:latin typeface="Calibri"/>
                        <a:ea typeface="Calibri"/>
                        <a:cs typeface="Calibri"/>
                        <a:sym typeface="Calibri"/>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c>
                  <a:txBody>
                    <a:bodyPr/>
                    <a:lstStyle/>
                    <a:p>
                      <a:pPr marL="635" marR="0" lvl="0" indent="0" algn="ctr" rtl="0">
                        <a:lnSpc>
                          <a:spcPct val="100000"/>
                        </a:lnSpc>
                        <a:spcBef>
                          <a:spcPts val="0"/>
                        </a:spcBef>
                        <a:spcAft>
                          <a:spcPts val="0"/>
                        </a:spcAft>
                        <a:buNone/>
                      </a:pPr>
                      <a:r>
                        <a:rPr lang="en-US" sz="2000" b="1" u="none" strike="noStrike" cap="none">
                          <a:solidFill>
                            <a:srgbClr val="061035"/>
                          </a:solidFill>
                          <a:latin typeface="Calibri"/>
                          <a:ea typeface="Calibri"/>
                          <a:cs typeface="Calibri"/>
                          <a:sym typeface="Calibri"/>
                        </a:rPr>
                        <a:t>Name</a:t>
                      </a:r>
                      <a:endParaRPr sz="2000" b="1" u="none" strike="noStrike" cap="none">
                        <a:latin typeface="Calibri"/>
                        <a:ea typeface="Calibri"/>
                        <a:cs typeface="Calibri"/>
                        <a:sym typeface="Calibri"/>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B2B2B2"/>
                    </a:solidFill>
                  </a:tcPr>
                </a:tc>
              </a:tr>
              <a:tr h="541575">
                <a:tc>
                  <a:txBody>
                    <a:bodyPr/>
                    <a:lstStyle/>
                    <a:p>
                      <a:pPr marL="635" marR="0" lvl="0" indent="0" algn="ctr" rtl="0">
                        <a:lnSpc>
                          <a:spcPct val="100000"/>
                        </a:lnSpc>
                        <a:spcBef>
                          <a:spcPts val="0"/>
                        </a:spcBef>
                        <a:spcAft>
                          <a:spcPts val="0"/>
                        </a:spcAft>
                        <a:buNone/>
                      </a:pPr>
                      <a:r>
                        <a:rPr lang="en-US" sz="1600" u="none" strike="noStrike" cap="none">
                          <a:latin typeface="Calibri"/>
                          <a:ea typeface="Calibri"/>
                          <a:cs typeface="Calibri"/>
                          <a:sym typeface="Calibri"/>
                        </a:rPr>
                        <a:t>**</a:t>
                      </a:r>
                      <a:endParaRPr sz="1600" u="none" strike="noStrike" cap="none">
                        <a:latin typeface="Calibri"/>
                        <a:ea typeface="Calibri"/>
                        <a:cs typeface="Calibri"/>
                        <a:sym typeface="Calibri"/>
                      </a:endParaRPr>
                    </a:p>
                  </a:txBody>
                  <a:tcPr marL="0" marR="0" marT="1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635" marR="0" lvl="0" indent="0" algn="ctr" rtl="0">
                        <a:lnSpc>
                          <a:spcPct val="100000"/>
                        </a:lnSpc>
                        <a:spcBef>
                          <a:spcPts val="0"/>
                        </a:spcBef>
                        <a:spcAft>
                          <a:spcPts val="0"/>
                        </a:spcAft>
                        <a:buNone/>
                      </a:pPr>
                      <a:r>
                        <a:rPr lang="en-US" sz="1600" u="none" strike="noStrike" cap="none">
                          <a:latin typeface="Calibri"/>
                          <a:ea typeface="Calibri"/>
                          <a:cs typeface="Calibri"/>
                          <a:sym typeface="Calibri"/>
                        </a:rPr>
                        <a:t>Exponentiation</a:t>
                      </a:r>
                      <a:endParaRPr sz="1600" u="none" strike="noStrike" cap="none">
                        <a:latin typeface="Calibri"/>
                        <a:ea typeface="Calibri"/>
                        <a:cs typeface="Calibri"/>
                        <a:sym typeface="Calibri"/>
                      </a:endParaRPr>
                    </a:p>
                  </a:txBody>
                  <a:tcPr marL="0" marR="0" marT="1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803400">
                <a:tc>
                  <a:txBody>
                    <a:bodyPr/>
                    <a:lstStyle/>
                    <a:p>
                      <a:pPr marL="635" marR="0" lvl="0" indent="0" algn="ctr" rtl="0">
                        <a:lnSpc>
                          <a:spcPct val="100000"/>
                        </a:lnSpc>
                        <a:spcBef>
                          <a:spcPts val="0"/>
                        </a:spcBef>
                        <a:spcAft>
                          <a:spcPts val="0"/>
                        </a:spcAft>
                        <a:buNone/>
                      </a:pPr>
                      <a:r>
                        <a:rPr lang="en-US" sz="1600" u="none" strike="noStrike" cap="none">
                          <a:latin typeface="Calibri"/>
                          <a:ea typeface="Calibri"/>
                          <a:cs typeface="Calibri"/>
                          <a:sym typeface="Calibri"/>
                        </a:rPr>
                        <a:t>*,  /, //, %</a:t>
                      </a:r>
                      <a:endParaRPr sz="1600" u="none" strike="noStrike" cap="none">
                        <a:latin typeface="Calibri"/>
                        <a:ea typeface="Calibri"/>
                        <a:cs typeface="Calibri"/>
                        <a:sym typeface="Calibri"/>
                      </a:endParaRPr>
                    </a:p>
                  </a:txBody>
                  <a:tcPr marL="0" marR="0" marT="1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1221105" marR="302260" lvl="0" indent="-911860" algn="l" rtl="0">
                        <a:lnSpc>
                          <a:spcPct val="65000"/>
                        </a:lnSpc>
                        <a:spcBef>
                          <a:spcPts val="0"/>
                        </a:spcBef>
                        <a:spcAft>
                          <a:spcPts val="0"/>
                        </a:spcAft>
                        <a:buNone/>
                      </a:pPr>
                      <a:endParaRPr sz="1600" u="none" strike="noStrike" cap="none">
                        <a:latin typeface="Calibri"/>
                        <a:ea typeface="Calibri"/>
                        <a:cs typeface="Calibri"/>
                        <a:sym typeface="Calibri"/>
                      </a:endParaRPr>
                    </a:p>
                    <a:p>
                      <a:pPr marL="1221105" marR="302260" lvl="0" indent="-911860" algn="l" rtl="0">
                        <a:lnSpc>
                          <a:spcPct val="65000"/>
                        </a:lnSpc>
                        <a:spcBef>
                          <a:spcPts val="365"/>
                        </a:spcBef>
                        <a:spcAft>
                          <a:spcPts val="0"/>
                        </a:spcAft>
                        <a:buNone/>
                      </a:pPr>
                      <a:r>
                        <a:rPr lang="en-US" sz="1600" u="none" strike="noStrike" cap="none">
                          <a:latin typeface="Calibri"/>
                          <a:ea typeface="Calibri"/>
                          <a:cs typeface="Calibri"/>
                          <a:sym typeface="Calibri"/>
                        </a:rPr>
                        <a:t>Multiplication,  division,  floor division, </a:t>
                      </a:r>
                      <a:endParaRPr sz="1600" u="none" strike="noStrike" cap="none">
                        <a:latin typeface="Calibri"/>
                        <a:ea typeface="Calibri"/>
                        <a:cs typeface="Calibri"/>
                        <a:sym typeface="Calibri"/>
                      </a:endParaRPr>
                    </a:p>
                    <a:p>
                      <a:pPr marL="1221105" marR="302260" lvl="0" indent="-911860" algn="l" rtl="0">
                        <a:lnSpc>
                          <a:spcPct val="65000"/>
                        </a:lnSpc>
                        <a:spcBef>
                          <a:spcPts val="365"/>
                        </a:spcBef>
                        <a:spcAft>
                          <a:spcPts val="0"/>
                        </a:spcAft>
                        <a:buNone/>
                      </a:pPr>
                      <a:r>
                        <a:rPr lang="en-US" sz="1600" u="none" strike="noStrike" cap="none">
                          <a:latin typeface="Calibri"/>
                          <a:ea typeface="Calibri"/>
                          <a:cs typeface="Calibri"/>
                          <a:sym typeface="Calibri"/>
                        </a:rPr>
                        <a:t>remainder</a:t>
                      </a:r>
                      <a:endParaRPr sz="1600" u="none" strike="noStrike" cap="none">
                        <a:latin typeface="Calibri"/>
                        <a:ea typeface="Calibri"/>
                        <a:cs typeface="Calibri"/>
                        <a:sym typeface="Calibri"/>
                      </a:endParaRPr>
                    </a:p>
                  </a:txBody>
                  <a:tcPr marL="0" marR="0" marT="46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800825">
                <a:tc>
                  <a:txBody>
                    <a:bodyPr/>
                    <a:lstStyle/>
                    <a:p>
                      <a:pPr marL="0" marR="0" lvl="0" indent="0" algn="ctr" rtl="0">
                        <a:lnSpc>
                          <a:spcPct val="100000"/>
                        </a:lnSpc>
                        <a:spcBef>
                          <a:spcPts val="0"/>
                        </a:spcBef>
                        <a:spcAft>
                          <a:spcPts val="0"/>
                        </a:spcAft>
                        <a:buNone/>
                      </a:pPr>
                      <a:r>
                        <a:rPr lang="en-US" sz="1600" u="none" strike="noStrike" cap="none">
                          <a:latin typeface="Calibri"/>
                          <a:ea typeface="Calibri"/>
                          <a:cs typeface="Calibri"/>
                          <a:sym typeface="Calibri"/>
                        </a:rPr>
                        <a:t>+, -</a:t>
                      </a:r>
                      <a:endParaRPr sz="1600" u="none" strike="noStrike" cap="none">
                        <a:latin typeface="Calibri"/>
                        <a:ea typeface="Calibri"/>
                        <a:cs typeface="Calibri"/>
                        <a:sym typeface="Calibri"/>
                      </a:endParaRPr>
                    </a:p>
                  </a:txBody>
                  <a:tcPr marL="0" marR="0" marT="1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endParaRPr sz="1600" u="none" strike="noStrike" cap="none">
                        <a:latin typeface="Calibri"/>
                        <a:ea typeface="Calibri"/>
                        <a:cs typeface="Calibri"/>
                        <a:sym typeface="Calibri"/>
                      </a:endParaRPr>
                    </a:p>
                    <a:p>
                      <a:pPr marL="0" marR="0" lvl="0" indent="0" algn="ctr" rtl="0">
                        <a:lnSpc>
                          <a:spcPct val="100000"/>
                        </a:lnSpc>
                        <a:spcBef>
                          <a:spcPts val="150"/>
                        </a:spcBef>
                        <a:spcAft>
                          <a:spcPts val="0"/>
                        </a:spcAft>
                        <a:buNone/>
                      </a:pPr>
                      <a:r>
                        <a:rPr lang="en-US" sz="1600" u="none" strike="noStrike" cap="none">
                          <a:latin typeface="Calibri"/>
                          <a:ea typeface="Calibri"/>
                          <a:cs typeface="Calibri"/>
                          <a:sym typeface="Calibri"/>
                        </a:rPr>
                        <a:t>Addition, Subraction</a:t>
                      </a:r>
                      <a:endParaRPr sz="1600" u="none" strike="noStrike" cap="none">
                        <a:latin typeface="Calibri"/>
                        <a:ea typeface="Calibri"/>
                        <a:cs typeface="Calibri"/>
                        <a:sym typeface="Calibri"/>
                      </a:endParaRPr>
                    </a:p>
                  </a:txBody>
                  <a:tcPr marL="0" marR="0" marT="1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541575">
                <a:tc>
                  <a:txBody>
                    <a:bodyPr/>
                    <a:lstStyle/>
                    <a:p>
                      <a:pPr marL="635" marR="0" lvl="0" indent="0" algn="ctr" rtl="0">
                        <a:lnSpc>
                          <a:spcPct val="100000"/>
                        </a:lnSpc>
                        <a:spcBef>
                          <a:spcPts val="0"/>
                        </a:spcBef>
                        <a:spcAft>
                          <a:spcPts val="0"/>
                        </a:spcAft>
                        <a:buNone/>
                      </a:pPr>
                      <a:r>
                        <a:rPr lang="en-US" sz="1600" u="none" strike="noStrike" cap="none">
                          <a:latin typeface="Calibri"/>
                          <a:ea typeface="Calibri"/>
                          <a:cs typeface="Calibri"/>
                          <a:sym typeface="Calibri"/>
                        </a:rPr>
                        <a:t>&lt;&lt;, &gt;&gt;</a:t>
                      </a:r>
                      <a:endParaRPr sz="1600" u="none" strike="noStrike" cap="none">
                        <a:latin typeface="Calibri"/>
                        <a:ea typeface="Calibri"/>
                        <a:cs typeface="Calibri"/>
                        <a:sym typeface="Calibri"/>
                      </a:endParaRPr>
                    </a:p>
                  </a:txBody>
                  <a:tcPr marL="0" marR="0" marT="1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endParaRPr sz="1600" u="none" strike="noStrike" cap="none">
                        <a:latin typeface="Calibri"/>
                        <a:ea typeface="Calibri"/>
                        <a:cs typeface="Calibri"/>
                        <a:sym typeface="Calibri"/>
                      </a:endParaRPr>
                    </a:p>
                    <a:p>
                      <a:pPr marL="0" marR="0" lvl="0" indent="0" algn="ctr" rtl="0">
                        <a:lnSpc>
                          <a:spcPct val="100000"/>
                        </a:lnSpc>
                        <a:spcBef>
                          <a:spcPts val="150"/>
                        </a:spcBef>
                        <a:spcAft>
                          <a:spcPts val="0"/>
                        </a:spcAft>
                        <a:buNone/>
                      </a:pPr>
                      <a:r>
                        <a:rPr lang="en-US" sz="1600" u="none" strike="noStrike" cap="none">
                          <a:latin typeface="Calibri"/>
                          <a:ea typeface="Calibri"/>
                          <a:cs typeface="Calibri"/>
                          <a:sym typeface="Calibri"/>
                        </a:rPr>
                        <a:t>Bitwise Left, Right shift</a:t>
                      </a:r>
                      <a:endParaRPr sz="1600" u="none" strike="noStrike" cap="none">
                        <a:latin typeface="Calibri"/>
                        <a:ea typeface="Calibri"/>
                        <a:cs typeface="Calibri"/>
                        <a:sym typeface="Calibri"/>
                      </a:endParaRPr>
                    </a:p>
                  </a:txBody>
                  <a:tcPr marL="0" marR="0" marT="1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539025">
                <a:tc>
                  <a:txBody>
                    <a:bodyPr/>
                    <a:lstStyle/>
                    <a:p>
                      <a:pPr marL="1270" marR="0" lvl="0" indent="0" algn="ctr" rtl="0">
                        <a:lnSpc>
                          <a:spcPct val="100000"/>
                        </a:lnSpc>
                        <a:spcBef>
                          <a:spcPts val="0"/>
                        </a:spcBef>
                        <a:spcAft>
                          <a:spcPts val="0"/>
                        </a:spcAft>
                        <a:buNone/>
                      </a:pPr>
                      <a:r>
                        <a:rPr lang="en-US" sz="1600" u="none" strike="noStrike" cap="none">
                          <a:latin typeface="Calibri"/>
                          <a:ea typeface="Calibri"/>
                          <a:cs typeface="Calibri"/>
                          <a:sym typeface="Calibri"/>
                        </a:rPr>
                        <a:t>&amp;</a:t>
                      </a:r>
                      <a:endParaRPr/>
                    </a:p>
                  </a:txBody>
                  <a:tcPr marL="0" marR="0" marT="1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600" u="none" strike="noStrike" cap="none">
                          <a:latin typeface="Calibri"/>
                          <a:ea typeface="Calibri"/>
                          <a:cs typeface="Calibri"/>
                          <a:sym typeface="Calibri"/>
                        </a:rPr>
                        <a:t>Bitwise AND</a:t>
                      </a:r>
                      <a:endParaRPr sz="1600" u="none" strike="noStrike" cap="none">
                        <a:latin typeface="Calibri"/>
                        <a:ea typeface="Calibri"/>
                        <a:cs typeface="Calibri"/>
                        <a:sym typeface="Calibri"/>
                      </a:endParaRPr>
                    </a:p>
                  </a:txBody>
                  <a:tcPr marL="0" marR="0" marT="1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539025">
                <a:tc>
                  <a:txBody>
                    <a:bodyPr/>
                    <a:lstStyle/>
                    <a:p>
                      <a:pPr marL="1270" marR="0" lvl="0" indent="0" algn="ctr" rtl="0">
                        <a:lnSpc>
                          <a:spcPct val="100000"/>
                        </a:lnSpc>
                        <a:spcBef>
                          <a:spcPts val="0"/>
                        </a:spcBef>
                        <a:spcAft>
                          <a:spcPts val="0"/>
                        </a:spcAft>
                        <a:buNone/>
                      </a:pPr>
                      <a:r>
                        <a:rPr lang="en-US" sz="1600" u="none" strike="noStrike" cap="none">
                          <a:latin typeface="Calibri"/>
                          <a:ea typeface="Calibri"/>
                          <a:cs typeface="Calibri"/>
                          <a:sym typeface="Calibri"/>
                        </a:rPr>
                        <a:t>^</a:t>
                      </a:r>
                      <a:endParaRPr sz="1600" u="none" strike="noStrike" cap="none">
                        <a:latin typeface="Calibri"/>
                        <a:ea typeface="Calibri"/>
                        <a:cs typeface="Calibri"/>
                        <a:sym typeface="Calibri"/>
                      </a:endParaRPr>
                    </a:p>
                  </a:txBody>
                  <a:tcPr marL="0" marR="0" marT="1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ctr" rtl="0">
                        <a:lnSpc>
                          <a:spcPct val="100000"/>
                        </a:lnSpc>
                        <a:spcBef>
                          <a:spcPts val="0"/>
                        </a:spcBef>
                        <a:spcAft>
                          <a:spcPts val="0"/>
                        </a:spcAft>
                        <a:buNone/>
                      </a:pPr>
                      <a:r>
                        <a:rPr lang="en-US" sz="1600" u="none" strike="noStrike" cap="none">
                          <a:latin typeface="Calibri"/>
                          <a:ea typeface="Calibri"/>
                          <a:cs typeface="Calibri"/>
                          <a:sym typeface="Calibri"/>
                        </a:rPr>
                        <a:t>Bitwise XOR</a:t>
                      </a:r>
                      <a:endParaRPr sz="1600" u="none" strike="noStrike" cap="none">
                        <a:latin typeface="Calibri"/>
                        <a:ea typeface="Calibri"/>
                        <a:cs typeface="Calibri"/>
                        <a:sym typeface="Calibri"/>
                      </a:endParaRPr>
                    </a:p>
                  </a:txBody>
                  <a:tcPr marL="0" marR="0" marT="1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r h="541575">
                <a:tc>
                  <a:txBody>
                    <a:bodyPr/>
                    <a:lstStyle/>
                    <a:p>
                      <a:pPr marL="1270" marR="0" lvl="0" indent="0" algn="ctr" rtl="0">
                        <a:lnSpc>
                          <a:spcPct val="100000"/>
                        </a:lnSpc>
                        <a:spcBef>
                          <a:spcPts val="0"/>
                        </a:spcBef>
                        <a:spcAft>
                          <a:spcPts val="0"/>
                        </a:spcAft>
                        <a:buNone/>
                      </a:pPr>
                      <a:r>
                        <a:rPr lang="en-US" sz="1600" u="none" strike="noStrike" cap="none">
                          <a:latin typeface="Calibri"/>
                          <a:ea typeface="Calibri"/>
                          <a:cs typeface="Calibri"/>
                          <a:sym typeface="Calibri"/>
                        </a:rPr>
                        <a:t>|</a:t>
                      </a:r>
                      <a:endParaRPr sz="1600" u="none" strike="noStrike" cap="none">
                        <a:latin typeface="Calibri"/>
                        <a:ea typeface="Calibri"/>
                        <a:cs typeface="Calibri"/>
                        <a:sym typeface="Calibri"/>
                      </a:endParaRPr>
                    </a:p>
                  </a:txBody>
                  <a:tcPr marL="0" marR="0" marT="1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635" marR="0" lvl="0" indent="0" algn="ctr" rtl="0">
                        <a:lnSpc>
                          <a:spcPct val="100000"/>
                        </a:lnSpc>
                        <a:spcBef>
                          <a:spcPts val="0"/>
                        </a:spcBef>
                        <a:spcAft>
                          <a:spcPts val="0"/>
                        </a:spcAft>
                        <a:buNone/>
                      </a:pPr>
                      <a:r>
                        <a:rPr lang="en-US" sz="1600" u="none" strike="noStrike" cap="none">
                          <a:latin typeface="Calibri"/>
                          <a:ea typeface="Calibri"/>
                          <a:cs typeface="Calibri"/>
                          <a:sym typeface="Calibri"/>
                        </a:rPr>
                        <a:t>Bitwise OR</a:t>
                      </a:r>
                      <a:endParaRPr sz="1600" u="none" strike="noStrike" cap="none">
                        <a:latin typeface="Calibri"/>
                        <a:ea typeface="Calibri"/>
                        <a:cs typeface="Calibri"/>
                        <a:sym typeface="Calibri"/>
                      </a:endParaRPr>
                    </a:p>
                  </a:txBody>
                  <a:tcPr marL="0" marR="0" marT="1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r>
            </a:tbl>
          </a:graphicData>
        </a:graphic>
      </p:graphicFrame>
      <p:sp>
        <p:nvSpPr>
          <p:cNvPr id="198" name="Google Shape;198;p14"/>
          <p:cNvSpPr/>
          <p:nvPr/>
        </p:nvSpPr>
        <p:spPr>
          <a:xfrm>
            <a:off x="433069" y="6264550"/>
            <a:ext cx="7125970" cy="504190"/>
          </a:xfrm>
          <a:custGeom>
            <a:avLst/>
            <a:gdLst/>
            <a:ahLst/>
            <a:cxnLst/>
            <a:rect l="l" t="t" r="r" b="b"/>
            <a:pathLst>
              <a:path w="7125970" h="504190" extrusionOk="0">
                <a:moveTo>
                  <a:pt x="7016750" y="0"/>
                </a:moveTo>
                <a:lnTo>
                  <a:pt x="109220" y="0"/>
                </a:lnTo>
                <a:lnTo>
                  <a:pt x="69115" y="7203"/>
                </a:lnTo>
                <a:lnTo>
                  <a:pt x="34131" y="26193"/>
                </a:lnTo>
                <a:lnTo>
                  <a:pt x="9386" y="53042"/>
                </a:lnTo>
                <a:lnTo>
                  <a:pt x="0" y="83819"/>
                </a:lnTo>
                <a:lnTo>
                  <a:pt x="0" y="420369"/>
                </a:lnTo>
                <a:lnTo>
                  <a:pt x="9386" y="451147"/>
                </a:lnTo>
                <a:lnTo>
                  <a:pt x="34131" y="477996"/>
                </a:lnTo>
                <a:lnTo>
                  <a:pt x="69115" y="496986"/>
                </a:lnTo>
                <a:lnTo>
                  <a:pt x="109220" y="504189"/>
                </a:lnTo>
                <a:lnTo>
                  <a:pt x="7016750" y="504189"/>
                </a:lnTo>
                <a:lnTo>
                  <a:pt x="7056854" y="496986"/>
                </a:lnTo>
                <a:lnTo>
                  <a:pt x="7091838" y="477996"/>
                </a:lnTo>
                <a:lnTo>
                  <a:pt x="7116583" y="451147"/>
                </a:lnTo>
                <a:lnTo>
                  <a:pt x="7125970" y="420369"/>
                </a:lnTo>
                <a:lnTo>
                  <a:pt x="7125970" y="83819"/>
                </a:lnTo>
                <a:lnTo>
                  <a:pt x="7116583" y="53042"/>
                </a:lnTo>
                <a:lnTo>
                  <a:pt x="7091838" y="26193"/>
                </a:lnTo>
                <a:lnTo>
                  <a:pt x="7056854" y="7203"/>
                </a:lnTo>
                <a:lnTo>
                  <a:pt x="7016750" y="0"/>
                </a:lnTo>
                <a:close/>
              </a:path>
            </a:pathLst>
          </a:custGeom>
          <a:solidFill>
            <a:srgbClr val="EDED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4"/>
          <p:cNvSpPr/>
          <p:nvPr/>
        </p:nvSpPr>
        <p:spPr>
          <a:xfrm>
            <a:off x="433069" y="6264550"/>
            <a:ext cx="7125970" cy="504190"/>
          </a:xfrm>
          <a:custGeom>
            <a:avLst/>
            <a:gdLst/>
            <a:ahLst/>
            <a:cxnLst/>
            <a:rect l="l" t="t" r="r" b="b"/>
            <a:pathLst>
              <a:path w="7125970" h="504190" extrusionOk="0">
                <a:moveTo>
                  <a:pt x="109220" y="0"/>
                </a:moveTo>
                <a:lnTo>
                  <a:pt x="69115" y="7203"/>
                </a:lnTo>
                <a:lnTo>
                  <a:pt x="34131" y="26193"/>
                </a:lnTo>
                <a:lnTo>
                  <a:pt x="9386" y="53042"/>
                </a:lnTo>
                <a:lnTo>
                  <a:pt x="0" y="83819"/>
                </a:lnTo>
                <a:lnTo>
                  <a:pt x="0" y="420369"/>
                </a:lnTo>
                <a:lnTo>
                  <a:pt x="9386" y="451147"/>
                </a:lnTo>
                <a:lnTo>
                  <a:pt x="34131" y="477996"/>
                </a:lnTo>
                <a:lnTo>
                  <a:pt x="69115" y="496986"/>
                </a:lnTo>
                <a:lnTo>
                  <a:pt x="109220" y="504189"/>
                </a:lnTo>
                <a:lnTo>
                  <a:pt x="7016750" y="504189"/>
                </a:lnTo>
                <a:lnTo>
                  <a:pt x="7056854" y="496986"/>
                </a:lnTo>
                <a:lnTo>
                  <a:pt x="7091838" y="477996"/>
                </a:lnTo>
                <a:lnTo>
                  <a:pt x="7116583" y="451147"/>
                </a:lnTo>
                <a:lnTo>
                  <a:pt x="7125970" y="420369"/>
                </a:lnTo>
                <a:lnTo>
                  <a:pt x="7125970" y="83819"/>
                </a:lnTo>
                <a:lnTo>
                  <a:pt x="7116583" y="53042"/>
                </a:lnTo>
                <a:lnTo>
                  <a:pt x="7091838" y="26193"/>
                </a:lnTo>
                <a:lnTo>
                  <a:pt x="7056854" y="7203"/>
                </a:lnTo>
                <a:lnTo>
                  <a:pt x="7016750" y="0"/>
                </a:lnTo>
                <a:lnTo>
                  <a:pt x="109220" y="0"/>
                </a:lnTo>
                <a:close/>
              </a:path>
            </a:pathLst>
          </a:custGeom>
          <a:noFill/>
          <a:ln w="9525" cap="flat" cmpd="sng">
            <a:solidFill>
              <a:srgbClr val="EC1B2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4"/>
          <p:cNvSpPr txBox="1"/>
          <p:nvPr/>
        </p:nvSpPr>
        <p:spPr>
          <a:xfrm>
            <a:off x="510540" y="6306460"/>
            <a:ext cx="6463030" cy="42164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300">
                <a:solidFill>
                  <a:srgbClr val="CC0066"/>
                </a:solidFill>
                <a:latin typeface="Courier New"/>
                <a:ea typeface="Courier New"/>
                <a:cs typeface="Courier New"/>
                <a:sym typeface="Courier New"/>
              </a:rPr>
              <a:t>All operators follow, Left – Right associativity, except ** which  follows Right - Left</a:t>
            </a:r>
            <a:endParaRPr sz="1300">
              <a:solidFill>
                <a:schemeClr val="dk1"/>
              </a:solidFill>
              <a:latin typeface="Courier New"/>
              <a:ea typeface="Courier New"/>
              <a:cs typeface="Courier New"/>
              <a:sym typeface="Courier New"/>
            </a:endParaRPr>
          </a:p>
        </p:txBody>
      </p:sp>
      <p:sp>
        <p:nvSpPr>
          <p:cNvPr id="201" name="Google Shape;201;p14"/>
          <p:cNvSpPr/>
          <p:nvPr/>
        </p:nvSpPr>
        <p:spPr>
          <a:xfrm>
            <a:off x="7543800" y="6096000"/>
            <a:ext cx="13716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5"/>
          <p:cNvSpPr/>
          <p:nvPr/>
        </p:nvSpPr>
        <p:spPr>
          <a:xfrm>
            <a:off x="7543800" y="6096000"/>
            <a:ext cx="13716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207" name="Google Shape;207;p15"/>
          <p:cNvSpPr/>
          <p:nvPr/>
        </p:nvSpPr>
        <p:spPr>
          <a:xfrm>
            <a:off x="2286000" y="2057400"/>
            <a:ext cx="3733800" cy="397516"/>
          </a:xfrm>
          <a:prstGeom prst="rect">
            <a:avLst/>
          </a:prstGeom>
          <a:noFill/>
          <a:ln>
            <a:noFill/>
          </a:ln>
        </p:spPr>
        <p:txBody>
          <a:bodyPr spcFirstLastPara="1" wrap="square" lIns="0" tIns="0" rIns="0" bIns="88850" anchor="ctr" anchorCtr="0">
            <a:spAutoFit/>
          </a:bodyPr>
          <a:lstStyle/>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100 + 200 / 10 - 3 * 10 🡪90 </a:t>
            </a:r>
            <a:endParaRPr/>
          </a:p>
        </p:txBody>
      </p:sp>
      <p:sp>
        <p:nvSpPr>
          <p:cNvPr id="208" name="Google Shape;208;p15"/>
          <p:cNvSpPr txBox="1"/>
          <p:nvPr/>
        </p:nvSpPr>
        <p:spPr>
          <a:xfrm>
            <a:off x="457200" y="1219200"/>
            <a:ext cx="22860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C00000"/>
                </a:solidFill>
                <a:latin typeface="Calibri"/>
                <a:ea typeface="Calibri"/>
                <a:cs typeface="Calibri"/>
                <a:sym typeface="Calibri"/>
              </a:rPr>
              <a:t>Algebraic Expression:</a:t>
            </a:r>
            <a:endParaRPr sz="2000">
              <a:solidFill>
                <a:srgbClr val="C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2900" y="1"/>
            <a:ext cx="84201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13109" y="0"/>
            <a:ext cx="8382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13109" y="5238750"/>
            <a:ext cx="921544"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342900" y="5291201"/>
            <a:ext cx="1121569"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342900" y="5286376"/>
            <a:ext cx="1597819"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13109" y="5238750"/>
            <a:ext cx="1271588"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3837622" y="231395"/>
            <a:ext cx="2082165" cy="1367041"/>
          </a:xfrm>
          <a:prstGeom prst="rect">
            <a:avLst/>
          </a:prstGeom>
        </p:spPr>
        <p:txBody>
          <a:bodyPr vert="horz" wrap="square" lIns="0" tIns="12700" rIns="0" bIns="0" rtlCol="0">
            <a:spAutoFit/>
          </a:bodyPr>
          <a:lstStyle/>
          <a:p>
            <a:pPr marL="12700">
              <a:lnSpc>
                <a:spcPct val="100000"/>
              </a:lnSpc>
              <a:spcBef>
                <a:spcPts val="100"/>
              </a:spcBef>
            </a:pPr>
            <a:r>
              <a:rPr dirty="0"/>
              <a:t>Python</a:t>
            </a:r>
            <a:r>
              <a:rPr spc="-65" dirty="0"/>
              <a:t> </a:t>
            </a:r>
            <a:r>
              <a:rPr spc="-15" dirty="0"/>
              <a:t>Features</a:t>
            </a:r>
          </a:p>
        </p:txBody>
      </p:sp>
      <p:sp>
        <p:nvSpPr>
          <p:cNvPr id="9" name="object 9"/>
          <p:cNvSpPr/>
          <p:nvPr/>
        </p:nvSpPr>
        <p:spPr>
          <a:xfrm>
            <a:off x="1197864" y="1024127"/>
            <a:ext cx="7322058"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220056" y="1013078"/>
            <a:ext cx="7278053"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object 11"/>
          <p:cNvSpPr txBox="1"/>
          <p:nvPr/>
        </p:nvSpPr>
        <p:spPr>
          <a:xfrm>
            <a:off x="1358837" y="1592962"/>
            <a:ext cx="6817519" cy="350737"/>
          </a:xfrm>
          <a:prstGeom prst="rect">
            <a:avLst/>
          </a:prstGeom>
        </p:spPr>
        <p:txBody>
          <a:bodyPr vert="horz" wrap="square" lIns="0" tIns="12065" rIns="0" bIns="0" rtlCol="0">
            <a:spAutoFit/>
          </a:bodyPr>
          <a:lstStyle/>
          <a:p>
            <a:pPr marL="299085" indent="-287020">
              <a:lnSpc>
                <a:spcPct val="100000"/>
              </a:lnSpc>
              <a:spcBef>
                <a:spcPts val="95"/>
              </a:spcBef>
              <a:buClr>
                <a:srgbClr val="CC9A1A"/>
              </a:buClr>
              <a:buSzPct val="145454"/>
              <a:buFont typeface="Wingdings"/>
              <a:buChar char=""/>
              <a:tabLst>
                <a:tab pos="299720" algn="l"/>
              </a:tabLst>
            </a:pPr>
            <a:endParaRPr sz="2200" dirty="0">
              <a:latin typeface="Calibri"/>
              <a:cs typeface="Calibri"/>
            </a:endParaRPr>
          </a:p>
        </p:txBody>
      </p:sp>
      <p:sp>
        <p:nvSpPr>
          <p:cNvPr id="17" name="Rectangle 16"/>
          <p:cNvSpPr/>
          <p:nvPr/>
        </p:nvSpPr>
        <p:spPr>
          <a:xfrm>
            <a:off x="1143000" y="1447800"/>
            <a:ext cx="7486650" cy="1231106"/>
          </a:xfrm>
          <a:prstGeom prst="rect">
            <a:avLst/>
          </a:prstGeom>
        </p:spPr>
        <p:txBody>
          <a:bodyPr wrap="square">
            <a:spAutoFit/>
          </a:bodyPr>
          <a:lstStyle/>
          <a:p>
            <a:pPr marL="457200" indent="-457200" fontAlgn="base"/>
            <a:r>
              <a:rPr lang="en-US" sz="2000" b="1" dirty="0"/>
              <a:t>1. Easy to Read</a:t>
            </a:r>
          </a:p>
          <a:p>
            <a:pPr algn="just" fontAlgn="base"/>
            <a:r>
              <a:rPr lang="en-US" dirty="0"/>
              <a:t> Python code is quite like English. Looking at it, you can tell what the code is supposed to do.</a:t>
            </a:r>
          </a:p>
          <a:p>
            <a:pPr algn="just" fontAlgn="base"/>
            <a:endParaRPr lang="en-US" dirty="0"/>
          </a:p>
        </p:txBody>
      </p:sp>
      <p:sp>
        <p:nvSpPr>
          <p:cNvPr id="18" name="Rectangle 17"/>
          <p:cNvSpPr/>
          <p:nvPr/>
        </p:nvSpPr>
        <p:spPr>
          <a:xfrm>
            <a:off x="1085850" y="2362201"/>
            <a:ext cx="6972300" cy="1231106"/>
          </a:xfrm>
          <a:prstGeom prst="rect">
            <a:avLst/>
          </a:prstGeom>
        </p:spPr>
        <p:txBody>
          <a:bodyPr wrap="square">
            <a:spAutoFit/>
          </a:bodyPr>
          <a:lstStyle/>
          <a:p>
            <a:pPr marL="457200" indent="-457200" fontAlgn="base"/>
            <a:r>
              <a:rPr lang="en-US" sz="2000" b="1" dirty="0"/>
              <a:t>2. High-Level</a:t>
            </a:r>
          </a:p>
          <a:p>
            <a:pPr algn="just" fontAlgn="base"/>
            <a:r>
              <a:rPr lang="en-US" dirty="0"/>
              <a:t>Python is a high-level language. This means that as programmers, we don’t need to remember the system architecture. Also, we need not manage memory.</a:t>
            </a:r>
          </a:p>
        </p:txBody>
      </p:sp>
      <p:sp>
        <p:nvSpPr>
          <p:cNvPr id="19" name="Rectangle 18"/>
          <p:cNvSpPr/>
          <p:nvPr/>
        </p:nvSpPr>
        <p:spPr>
          <a:xfrm>
            <a:off x="1028700" y="3581400"/>
            <a:ext cx="7200900" cy="1231106"/>
          </a:xfrm>
          <a:prstGeom prst="rect">
            <a:avLst/>
          </a:prstGeom>
        </p:spPr>
        <p:txBody>
          <a:bodyPr wrap="square">
            <a:spAutoFit/>
          </a:bodyPr>
          <a:lstStyle/>
          <a:p>
            <a:r>
              <a:rPr lang="en-US" sz="2000" b="1" dirty="0"/>
              <a:t>3. Cross-platform language</a:t>
            </a:r>
          </a:p>
          <a:p>
            <a:pPr algn="just"/>
            <a:r>
              <a:rPr lang="en-US" dirty="0"/>
              <a:t>Python can run equally on different platforms such as Windows, Linux, Unix , Macintosh etc. A Python program written on a Windows computer will run on a Linux system and vice versa. Thus, Python is a portable language .</a:t>
            </a:r>
          </a:p>
        </p:txBody>
      </p:sp>
      <p:sp>
        <p:nvSpPr>
          <p:cNvPr id="20" name="Rectangle 19"/>
          <p:cNvSpPr/>
          <p:nvPr/>
        </p:nvSpPr>
        <p:spPr>
          <a:xfrm>
            <a:off x="1085850" y="4953001"/>
            <a:ext cx="7200900" cy="1231106"/>
          </a:xfrm>
          <a:prstGeom prst="rect">
            <a:avLst/>
          </a:prstGeom>
        </p:spPr>
        <p:txBody>
          <a:bodyPr wrap="square">
            <a:spAutoFit/>
          </a:bodyPr>
          <a:lstStyle/>
          <a:p>
            <a:pPr fontAlgn="base"/>
            <a:r>
              <a:rPr lang="en-US" sz="2000" b="1" dirty="0"/>
              <a:t>4. Extensible</a:t>
            </a:r>
          </a:p>
          <a:p>
            <a:pPr algn="just" fontAlgn="base"/>
            <a:r>
              <a:rPr lang="en-US" dirty="0"/>
              <a:t>If needed, you can write some of your Python code in other languages like C++. This makes Python an extensible language, meaning that it can be extended to other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2900" y="1"/>
            <a:ext cx="84201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13109" y="0"/>
            <a:ext cx="8382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13109" y="5238750"/>
            <a:ext cx="921544"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342900" y="5291201"/>
            <a:ext cx="1121569"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342900" y="5286376"/>
            <a:ext cx="1597819"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13109" y="5238750"/>
            <a:ext cx="1271588"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3830764" y="231395"/>
            <a:ext cx="2095024" cy="2044149"/>
          </a:xfrm>
          <a:prstGeom prst="rect">
            <a:avLst/>
          </a:prstGeom>
        </p:spPr>
        <p:txBody>
          <a:bodyPr vert="horz" wrap="square" lIns="0" tIns="12700" rIns="0" bIns="0" rtlCol="0">
            <a:spAutoFit/>
          </a:bodyPr>
          <a:lstStyle/>
          <a:p>
            <a:pPr marL="12700">
              <a:lnSpc>
                <a:spcPct val="100000"/>
              </a:lnSpc>
              <a:spcBef>
                <a:spcPts val="100"/>
              </a:spcBef>
            </a:pPr>
            <a:r>
              <a:rPr spc="-10" dirty="0"/>
              <a:t>More </a:t>
            </a:r>
            <a:r>
              <a:rPr spc="-15" dirty="0"/>
              <a:t>Features</a:t>
            </a:r>
            <a:r>
              <a:rPr spc="-95" dirty="0"/>
              <a:t> </a:t>
            </a:r>
            <a:r>
              <a:rPr spc="-5" dirty="0"/>
              <a:t>..</a:t>
            </a:r>
          </a:p>
        </p:txBody>
      </p:sp>
      <p:sp>
        <p:nvSpPr>
          <p:cNvPr id="9" name="object 9"/>
          <p:cNvSpPr/>
          <p:nvPr/>
        </p:nvSpPr>
        <p:spPr>
          <a:xfrm>
            <a:off x="1197864" y="1024127"/>
            <a:ext cx="7322058"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220056" y="1013078"/>
            <a:ext cx="7278053"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object 11"/>
          <p:cNvSpPr txBox="1"/>
          <p:nvPr/>
        </p:nvSpPr>
        <p:spPr>
          <a:xfrm>
            <a:off x="1143000" y="1630121"/>
            <a:ext cx="7543800" cy="1120178"/>
          </a:xfrm>
          <a:prstGeom prst="rect">
            <a:avLst/>
          </a:prstGeom>
        </p:spPr>
        <p:txBody>
          <a:bodyPr vert="horz" wrap="square" lIns="0" tIns="12065" rIns="0" bIns="0" rtlCol="0">
            <a:spAutoFit/>
          </a:bodyPr>
          <a:lstStyle/>
          <a:p>
            <a:pPr fontAlgn="base"/>
            <a:r>
              <a:rPr lang="en-US" b="1" dirty="0"/>
              <a:t>5. Dynamically Typed</a:t>
            </a:r>
          </a:p>
          <a:p>
            <a:pPr algn="just" fontAlgn="base"/>
            <a:r>
              <a:rPr lang="en-US" dirty="0"/>
              <a:t>Python is dynamically-typed. This means that the type for a value is decided at runtime, not in advance. This is why we don’t need to specify the type of data while declaring it.</a:t>
            </a:r>
          </a:p>
        </p:txBody>
      </p:sp>
      <p:sp>
        <p:nvSpPr>
          <p:cNvPr id="14" name="Rectangle 13"/>
          <p:cNvSpPr/>
          <p:nvPr/>
        </p:nvSpPr>
        <p:spPr>
          <a:xfrm>
            <a:off x="1143000" y="2895600"/>
            <a:ext cx="7543800" cy="1785104"/>
          </a:xfrm>
          <a:prstGeom prst="rect">
            <a:avLst/>
          </a:prstGeom>
        </p:spPr>
        <p:txBody>
          <a:bodyPr wrap="square">
            <a:spAutoFit/>
          </a:bodyPr>
          <a:lstStyle/>
          <a:p>
            <a:r>
              <a:rPr lang="en-US" sz="2000" b="1" dirty="0"/>
              <a:t>6. Free and Open Source</a:t>
            </a:r>
          </a:p>
          <a:p>
            <a:pPr algn="just"/>
            <a:r>
              <a:rPr lang="en-US" dirty="0"/>
              <a:t>Python is a Open Source Software. In simple terms, you can freely distribute copies of this software, read the software's source code, make changes to it, use pieces of it in new free programs , and that you know you can do these things. Python language is freely available at </a:t>
            </a:r>
            <a:r>
              <a:rPr lang="en-US" dirty="0">
                <a:hlinkClick r:id="rId3" tooltip="www.python.org"/>
              </a:rPr>
              <a:t>www.python.org</a:t>
            </a:r>
            <a:r>
              <a:rPr lang="en-US" dirty="0"/>
              <a:t> . The source-code is also available. Therefore it is open source.</a:t>
            </a:r>
          </a:p>
        </p:txBody>
      </p:sp>
      <p:sp>
        <p:nvSpPr>
          <p:cNvPr id="15" name="Rectangle 14"/>
          <p:cNvSpPr/>
          <p:nvPr/>
        </p:nvSpPr>
        <p:spPr>
          <a:xfrm>
            <a:off x="1143000" y="4572000"/>
            <a:ext cx="7600950" cy="1508105"/>
          </a:xfrm>
          <a:prstGeom prst="rect">
            <a:avLst/>
          </a:prstGeom>
        </p:spPr>
        <p:txBody>
          <a:bodyPr wrap="square">
            <a:spAutoFit/>
          </a:bodyPr>
          <a:lstStyle/>
          <a:p>
            <a:r>
              <a:rPr lang="en-US" sz="2000" b="1" dirty="0"/>
              <a:t>7. Extensive Libraries</a:t>
            </a:r>
          </a:p>
          <a:p>
            <a:pPr algn="just"/>
            <a:r>
              <a:rPr lang="en-US" dirty="0"/>
              <a:t>The Python Standard Library is huge indeed. Python library contains built-in modules that provide access to system functionality, as well as modules written in Python that provide standardized solutions for many problems that occur in everyday programming.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2900" y="1"/>
            <a:ext cx="84201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13109" y="0"/>
            <a:ext cx="8382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13109" y="5238750"/>
            <a:ext cx="921544"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342900" y="5291201"/>
            <a:ext cx="1121569"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342900" y="5286376"/>
            <a:ext cx="1597819"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13109" y="5238750"/>
            <a:ext cx="1271588"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4078795" y="223775"/>
            <a:ext cx="1599248" cy="1367041"/>
          </a:xfrm>
          <a:prstGeom prst="rect">
            <a:avLst/>
          </a:prstGeom>
        </p:spPr>
        <p:txBody>
          <a:bodyPr vert="horz" wrap="square" lIns="0" tIns="12700" rIns="0" bIns="0" rtlCol="0">
            <a:spAutoFit/>
          </a:bodyPr>
          <a:lstStyle/>
          <a:p>
            <a:pPr marL="12700">
              <a:lnSpc>
                <a:spcPct val="100000"/>
              </a:lnSpc>
              <a:spcBef>
                <a:spcPts val="100"/>
              </a:spcBef>
            </a:pPr>
            <a:r>
              <a:rPr spc="-5" dirty="0">
                <a:latin typeface="Garamond"/>
                <a:cs typeface="Garamond"/>
              </a:rPr>
              <a:t>Why</a:t>
            </a:r>
            <a:r>
              <a:rPr spc="-85" dirty="0">
                <a:latin typeface="Garamond"/>
                <a:cs typeface="Garamond"/>
              </a:rPr>
              <a:t> </a:t>
            </a:r>
            <a:r>
              <a:rPr spc="-5" dirty="0">
                <a:latin typeface="Garamond"/>
                <a:cs typeface="Garamond"/>
              </a:rPr>
              <a:t>Python</a:t>
            </a:r>
          </a:p>
        </p:txBody>
      </p:sp>
      <p:sp>
        <p:nvSpPr>
          <p:cNvPr id="9" name="object 9"/>
          <p:cNvSpPr/>
          <p:nvPr/>
        </p:nvSpPr>
        <p:spPr>
          <a:xfrm>
            <a:off x="1197864" y="1024127"/>
            <a:ext cx="7322058"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220056" y="1013078"/>
            <a:ext cx="7278053"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graphicFrame>
        <p:nvGraphicFramePr>
          <p:cNvPr id="11" name="object 11"/>
          <p:cNvGraphicFramePr>
            <a:graphicFrameLocks noGrp="1"/>
          </p:cNvGraphicFramePr>
          <p:nvPr/>
        </p:nvGraphicFramePr>
        <p:xfrm>
          <a:off x="1041083" y="1197611"/>
          <a:ext cx="7963852" cy="6149593"/>
        </p:xfrm>
        <a:graphic>
          <a:graphicData uri="http://schemas.openxmlformats.org/drawingml/2006/table">
            <a:tbl>
              <a:tblPr firstRow="1" bandRow="1">
                <a:tableStyleId>{2D5ABB26-0587-4C30-8999-92F81FD0307C}</a:tableStyleId>
              </a:tblPr>
              <a:tblGrid>
                <a:gridCol w="1954530">
                  <a:extLst>
                    <a:ext uri="{9D8B030D-6E8A-4147-A177-3AD203B41FA5}">
                      <a16:colId xmlns="" xmlns:a16="http://schemas.microsoft.com/office/drawing/2014/main" val="20000"/>
                    </a:ext>
                  </a:extLst>
                </a:gridCol>
                <a:gridCol w="6009322">
                  <a:extLst>
                    <a:ext uri="{9D8B030D-6E8A-4147-A177-3AD203B41FA5}">
                      <a16:colId xmlns="" xmlns:a16="http://schemas.microsoft.com/office/drawing/2014/main" val="20001"/>
                    </a:ext>
                  </a:extLst>
                </a:gridCol>
              </a:tblGrid>
              <a:tr h="671067">
                <a:tc>
                  <a:txBody>
                    <a:bodyPr/>
                    <a:lstStyle/>
                    <a:p>
                      <a:pPr marL="91440">
                        <a:lnSpc>
                          <a:spcPct val="100000"/>
                        </a:lnSpc>
                        <a:spcBef>
                          <a:spcPts val="260"/>
                        </a:spcBef>
                      </a:pPr>
                      <a:r>
                        <a:rPr sz="1600" b="1" spc="-5" dirty="0">
                          <a:solidFill>
                            <a:srgbClr val="FFFFFF"/>
                          </a:solidFill>
                          <a:latin typeface="Corbel"/>
                          <a:cs typeface="Corbel"/>
                        </a:rPr>
                        <a:t>Easy </a:t>
                      </a:r>
                      <a:r>
                        <a:rPr sz="1600" b="1" spc="-10" dirty="0">
                          <a:solidFill>
                            <a:srgbClr val="FFFFFF"/>
                          </a:solidFill>
                          <a:latin typeface="Corbel"/>
                          <a:cs typeface="Corbel"/>
                        </a:rPr>
                        <a:t>to</a:t>
                      </a:r>
                      <a:r>
                        <a:rPr sz="1600" b="1" spc="10" dirty="0">
                          <a:solidFill>
                            <a:srgbClr val="FFFFFF"/>
                          </a:solidFill>
                          <a:latin typeface="Corbel"/>
                          <a:cs typeface="Corbel"/>
                        </a:rPr>
                        <a:t> </a:t>
                      </a:r>
                      <a:r>
                        <a:rPr sz="1600" b="1" spc="-5" dirty="0">
                          <a:solidFill>
                            <a:srgbClr val="FFFFFF"/>
                          </a:solidFill>
                          <a:latin typeface="Corbel"/>
                          <a:cs typeface="Corbel"/>
                        </a:rPr>
                        <a:t>read</a:t>
                      </a:r>
                      <a:endParaRPr sz="16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8BB49"/>
                    </a:solidFill>
                  </a:tcPr>
                </a:tc>
                <a:tc>
                  <a:txBody>
                    <a:bodyPr/>
                    <a:lstStyle/>
                    <a:p>
                      <a:pPr marL="434975" marR="977265" indent="-342900">
                        <a:lnSpc>
                          <a:spcPct val="100000"/>
                        </a:lnSpc>
                        <a:spcBef>
                          <a:spcPts val="260"/>
                        </a:spcBef>
                        <a:buFont typeface="Wingdings"/>
                        <a:buChar char=""/>
                        <a:tabLst>
                          <a:tab pos="434340" algn="l"/>
                          <a:tab pos="434975" algn="l"/>
                        </a:tabLst>
                      </a:pPr>
                      <a:r>
                        <a:rPr sz="1600" b="1" spc="-10" dirty="0">
                          <a:solidFill>
                            <a:srgbClr val="FFFFFF"/>
                          </a:solidFill>
                          <a:latin typeface="Corbel"/>
                          <a:cs typeface="Corbel"/>
                        </a:rPr>
                        <a:t>Python </a:t>
                      </a:r>
                      <a:r>
                        <a:rPr sz="1600" b="1" spc="-5" dirty="0">
                          <a:solidFill>
                            <a:srgbClr val="FFFFFF"/>
                          </a:solidFill>
                          <a:latin typeface="Corbel"/>
                          <a:cs typeface="Corbel"/>
                        </a:rPr>
                        <a:t>scripts </a:t>
                      </a:r>
                      <a:r>
                        <a:rPr sz="1600" b="1" spc="-10" dirty="0">
                          <a:solidFill>
                            <a:srgbClr val="FFFFFF"/>
                          </a:solidFill>
                          <a:latin typeface="Corbel"/>
                          <a:cs typeface="Corbel"/>
                        </a:rPr>
                        <a:t>have </a:t>
                      </a:r>
                      <a:r>
                        <a:rPr sz="1600" b="1" spc="-5" dirty="0">
                          <a:solidFill>
                            <a:srgbClr val="FFFFFF"/>
                          </a:solidFill>
                          <a:latin typeface="Corbel"/>
                          <a:cs typeface="Corbel"/>
                        </a:rPr>
                        <a:t>clear </a:t>
                      </a:r>
                      <a:r>
                        <a:rPr sz="1600" b="1" spc="-10" dirty="0">
                          <a:solidFill>
                            <a:srgbClr val="FFFFFF"/>
                          </a:solidFill>
                          <a:latin typeface="Corbel"/>
                          <a:cs typeface="Corbel"/>
                        </a:rPr>
                        <a:t>syntax, simple </a:t>
                      </a:r>
                      <a:r>
                        <a:rPr sz="1600" b="1" spc="-5" dirty="0">
                          <a:solidFill>
                            <a:srgbClr val="FFFFFF"/>
                          </a:solidFill>
                          <a:latin typeface="Corbel"/>
                          <a:cs typeface="Corbel"/>
                        </a:rPr>
                        <a:t>structure </a:t>
                      </a:r>
                      <a:r>
                        <a:rPr sz="1600" b="1" spc="-10" dirty="0">
                          <a:solidFill>
                            <a:srgbClr val="FFFFFF"/>
                          </a:solidFill>
                          <a:latin typeface="Corbel"/>
                          <a:cs typeface="Corbel"/>
                        </a:rPr>
                        <a:t>and very few </a:t>
                      </a:r>
                      <a:r>
                        <a:rPr sz="1600" b="1" spc="-5" dirty="0">
                          <a:solidFill>
                            <a:srgbClr val="FFFFFF"/>
                          </a:solidFill>
                          <a:latin typeface="Corbel"/>
                          <a:cs typeface="Corbel"/>
                        </a:rPr>
                        <a:t>protocols </a:t>
                      </a:r>
                      <a:r>
                        <a:rPr sz="1600" b="1" spc="-10" dirty="0">
                          <a:solidFill>
                            <a:srgbClr val="FFFFFF"/>
                          </a:solidFill>
                          <a:latin typeface="Corbel"/>
                          <a:cs typeface="Corbel"/>
                        </a:rPr>
                        <a:t>to  remember </a:t>
                      </a:r>
                      <a:r>
                        <a:rPr sz="1600" b="1" spc="-5" dirty="0">
                          <a:solidFill>
                            <a:srgbClr val="FFFFFF"/>
                          </a:solidFill>
                          <a:latin typeface="Corbel"/>
                          <a:cs typeface="Corbel"/>
                        </a:rPr>
                        <a:t>before</a:t>
                      </a:r>
                      <a:r>
                        <a:rPr sz="1600" b="1" spc="35" dirty="0">
                          <a:solidFill>
                            <a:srgbClr val="FFFFFF"/>
                          </a:solidFill>
                          <a:latin typeface="Corbel"/>
                          <a:cs typeface="Corbel"/>
                        </a:rPr>
                        <a:t> </a:t>
                      </a:r>
                      <a:r>
                        <a:rPr sz="1600" b="1" spc="-5" dirty="0">
                          <a:solidFill>
                            <a:srgbClr val="FFFFFF"/>
                          </a:solidFill>
                          <a:latin typeface="Corbel"/>
                          <a:cs typeface="Corbel"/>
                        </a:rPr>
                        <a:t>programming.</a:t>
                      </a:r>
                      <a:endParaRPr sz="16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8BB49"/>
                    </a:solidFill>
                  </a:tcPr>
                </a:tc>
                <a:extLst>
                  <a:ext uri="{0D108BD9-81ED-4DB2-BD59-A6C34878D82A}">
                    <a16:rowId xmlns="" xmlns:a16="http://schemas.microsoft.com/office/drawing/2014/main" val="10000"/>
                  </a:ext>
                </a:extLst>
              </a:tr>
              <a:tr h="637539">
                <a:tc>
                  <a:txBody>
                    <a:bodyPr/>
                    <a:lstStyle/>
                    <a:p>
                      <a:pPr marL="91440">
                        <a:lnSpc>
                          <a:spcPct val="100000"/>
                        </a:lnSpc>
                        <a:spcBef>
                          <a:spcPts val="260"/>
                        </a:spcBef>
                      </a:pPr>
                      <a:r>
                        <a:rPr sz="1600" b="1" spc="-5" dirty="0">
                          <a:latin typeface="Corbel"/>
                          <a:cs typeface="Corbel"/>
                        </a:rPr>
                        <a:t>Easy </a:t>
                      </a:r>
                      <a:r>
                        <a:rPr sz="1600" b="1" spc="-10" dirty="0">
                          <a:latin typeface="Corbel"/>
                          <a:cs typeface="Corbel"/>
                        </a:rPr>
                        <a:t>to</a:t>
                      </a:r>
                      <a:r>
                        <a:rPr sz="1600" b="1" spc="10" dirty="0">
                          <a:latin typeface="Corbel"/>
                          <a:cs typeface="Corbel"/>
                        </a:rPr>
                        <a:t> </a:t>
                      </a:r>
                      <a:r>
                        <a:rPr sz="1600" b="1" spc="-10" dirty="0">
                          <a:latin typeface="Corbel"/>
                          <a:cs typeface="Corbel"/>
                        </a:rPr>
                        <a:t>Maintain</a:t>
                      </a:r>
                      <a:endParaRPr sz="1600">
                        <a:latin typeface="Corbel"/>
                        <a:cs typeface="Corbel"/>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6E7D0"/>
                    </a:solidFill>
                  </a:tcPr>
                </a:tc>
                <a:tc>
                  <a:txBody>
                    <a:bodyPr/>
                    <a:lstStyle/>
                    <a:p>
                      <a:pPr marL="434975" indent="-342900">
                        <a:lnSpc>
                          <a:spcPct val="100000"/>
                        </a:lnSpc>
                        <a:spcBef>
                          <a:spcPts val="260"/>
                        </a:spcBef>
                        <a:buFont typeface="Wingdings"/>
                        <a:buChar char=""/>
                        <a:tabLst>
                          <a:tab pos="434340" algn="l"/>
                          <a:tab pos="434975" algn="l"/>
                        </a:tabLst>
                      </a:pPr>
                      <a:r>
                        <a:rPr sz="1600" spc="-10" dirty="0">
                          <a:latin typeface="Corbel"/>
                          <a:cs typeface="Corbel"/>
                        </a:rPr>
                        <a:t>Python code </a:t>
                      </a:r>
                      <a:r>
                        <a:rPr sz="1600" spc="-5" dirty="0">
                          <a:latin typeface="Corbel"/>
                          <a:cs typeface="Corbel"/>
                        </a:rPr>
                        <a:t>is easily to write and debug. </a:t>
                      </a:r>
                      <a:r>
                        <a:rPr sz="1600" spc="-10" dirty="0">
                          <a:latin typeface="Corbel"/>
                          <a:cs typeface="Corbel"/>
                        </a:rPr>
                        <a:t>Python's success</a:t>
                      </a:r>
                      <a:r>
                        <a:rPr sz="1600" spc="45" dirty="0">
                          <a:latin typeface="Corbel"/>
                          <a:cs typeface="Corbel"/>
                        </a:rPr>
                        <a:t> </a:t>
                      </a:r>
                      <a:r>
                        <a:rPr sz="1600" spc="-5" dirty="0">
                          <a:latin typeface="Corbel"/>
                          <a:cs typeface="Corbel"/>
                        </a:rPr>
                        <a:t>is </a:t>
                      </a:r>
                      <a:r>
                        <a:rPr sz="1600" spc="-10" dirty="0">
                          <a:latin typeface="Corbel"/>
                          <a:cs typeface="Corbel"/>
                        </a:rPr>
                        <a:t>that </a:t>
                      </a:r>
                      <a:r>
                        <a:rPr sz="1600" spc="-5" dirty="0">
                          <a:latin typeface="Corbel"/>
                          <a:cs typeface="Corbel"/>
                        </a:rPr>
                        <a:t>its source </a:t>
                      </a:r>
                      <a:r>
                        <a:rPr sz="1600" spc="-10" dirty="0">
                          <a:latin typeface="Corbel"/>
                          <a:cs typeface="Corbel"/>
                        </a:rPr>
                        <a:t>code </a:t>
                      </a:r>
                      <a:r>
                        <a:rPr sz="1600" spc="-5" dirty="0">
                          <a:latin typeface="Corbel"/>
                          <a:cs typeface="Corbel"/>
                        </a:rPr>
                        <a:t>is fairly</a:t>
                      </a:r>
                      <a:endParaRPr sz="1600">
                        <a:latin typeface="Corbel"/>
                        <a:cs typeface="Corbel"/>
                      </a:endParaRPr>
                    </a:p>
                    <a:p>
                      <a:pPr marL="434975">
                        <a:lnSpc>
                          <a:spcPct val="100000"/>
                        </a:lnSpc>
                        <a:spcBef>
                          <a:spcPts val="5"/>
                        </a:spcBef>
                      </a:pPr>
                      <a:r>
                        <a:rPr sz="1600" spc="-5" dirty="0">
                          <a:latin typeface="Corbel"/>
                          <a:cs typeface="Corbel"/>
                        </a:rPr>
                        <a:t>easy-to-maintain.</a:t>
                      </a:r>
                      <a:endParaRPr sz="1600">
                        <a:latin typeface="Corbel"/>
                        <a:cs typeface="Corbel"/>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6E7D0"/>
                    </a:solidFill>
                  </a:tcPr>
                </a:tc>
                <a:extLst>
                  <a:ext uri="{0D108BD9-81ED-4DB2-BD59-A6C34878D82A}">
                    <a16:rowId xmlns="" xmlns:a16="http://schemas.microsoft.com/office/drawing/2014/main" val="10001"/>
                  </a:ext>
                </a:extLst>
              </a:tr>
              <a:tr h="637540">
                <a:tc>
                  <a:txBody>
                    <a:bodyPr/>
                    <a:lstStyle/>
                    <a:p>
                      <a:pPr marL="91440">
                        <a:lnSpc>
                          <a:spcPct val="100000"/>
                        </a:lnSpc>
                        <a:spcBef>
                          <a:spcPts val="265"/>
                        </a:spcBef>
                      </a:pPr>
                      <a:r>
                        <a:rPr sz="1600" b="1" spc="-15" dirty="0">
                          <a:latin typeface="Corbel"/>
                          <a:cs typeface="Corbel"/>
                        </a:rPr>
                        <a:t>Portable</a:t>
                      </a:r>
                      <a:endParaRPr sz="1600">
                        <a:latin typeface="Corbel"/>
                        <a:cs typeface="Corbel"/>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F4E9"/>
                    </a:solidFill>
                  </a:tcPr>
                </a:tc>
                <a:tc>
                  <a:txBody>
                    <a:bodyPr/>
                    <a:lstStyle/>
                    <a:p>
                      <a:pPr marL="475615" indent="-384175">
                        <a:lnSpc>
                          <a:spcPct val="100000"/>
                        </a:lnSpc>
                        <a:spcBef>
                          <a:spcPts val="265"/>
                        </a:spcBef>
                        <a:buFont typeface="Wingdings"/>
                        <a:buChar char=""/>
                        <a:tabLst>
                          <a:tab pos="475615" algn="l"/>
                          <a:tab pos="476250" algn="l"/>
                        </a:tabLst>
                      </a:pPr>
                      <a:r>
                        <a:rPr sz="1600" spc="-5" dirty="0">
                          <a:latin typeface="Corbel"/>
                          <a:cs typeface="Corbel"/>
                        </a:rPr>
                        <a:t>Python can run on a wide variety of Operating </a:t>
                      </a:r>
                      <a:r>
                        <a:rPr sz="1600" spc="-10" dirty="0">
                          <a:latin typeface="Corbel"/>
                          <a:cs typeface="Corbel"/>
                        </a:rPr>
                        <a:t>systems </a:t>
                      </a:r>
                      <a:r>
                        <a:rPr sz="1600" spc="-5" dirty="0">
                          <a:latin typeface="Corbel"/>
                          <a:cs typeface="Corbel"/>
                        </a:rPr>
                        <a:t>and platforms and providing</a:t>
                      </a:r>
                      <a:r>
                        <a:rPr sz="1600" spc="254" dirty="0">
                          <a:latin typeface="Corbel"/>
                          <a:cs typeface="Corbel"/>
                        </a:rPr>
                        <a:t> </a:t>
                      </a:r>
                      <a:r>
                        <a:rPr sz="1600" spc="-10" dirty="0">
                          <a:latin typeface="Corbel"/>
                          <a:cs typeface="Corbel"/>
                        </a:rPr>
                        <a:t>the</a:t>
                      </a:r>
                      <a:endParaRPr sz="1600">
                        <a:latin typeface="Corbel"/>
                        <a:cs typeface="Corbel"/>
                      </a:endParaRPr>
                    </a:p>
                    <a:p>
                      <a:pPr marL="434975">
                        <a:lnSpc>
                          <a:spcPct val="100000"/>
                        </a:lnSpc>
                      </a:pPr>
                      <a:r>
                        <a:rPr sz="1600" spc="-5" dirty="0">
                          <a:latin typeface="Corbel"/>
                          <a:cs typeface="Corbel"/>
                        </a:rPr>
                        <a:t>similar interface on all</a:t>
                      </a:r>
                      <a:r>
                        <a:rPr sz="1600" spc="110" dirty="0">
                          <a:latin typeface="Corbel"/>
                          <a:cs typeface="Corbel"/>
                        </a:rPr>
                        <a:t> </a:t>
                      </a:r>
                      <a:r>
                        <a:rPr sz="1600" spc="-5" dirty="0">
                          <a:latin typeface="Corbel"/>
                          <a:cs typeface="Corbel"/>
                        </a:rPr>
                        <a:t>platforms.</a:t>
                      </a:r>
                      <a:endParaRPr sz="1600">
                        <a:latin typeface="Corbel"/>
                        <a:cs typeface="Corbel"/>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F4E9"/>
                    </a:solidFill>
                  </a:tcPr>
                </a:tc>
                <a:extLst>
                  <a:ext uri="{0D108BD9-81ED-4DB2-BD59-A6C34878D82A}">
                    <a16:rowId xmlns="" xmlns:a16="http://schemas.microsoft.com/office/drawing/2014/main" val="10002"/>
                  </a:ext>
                </a:extLst>
              </a:tr>
              <a:tr h="385952">
                <a:tc>
                  <a:txBody>
                    <a:bodyPr/>
                    <a:lstStyle/>
                    <a:p>
                      <a:pPr marL="91440">
                        <a:lnSpc>
                          <a:spcPct val="100000"/>
                        </a:lnSpc>
                        <a:spcBef>
                          <a:spcPts val="265"/>
                        </a:spcBef>
                      </a:pPr>
                      <a:r>
                        <a:rPr sz="1600" b="1" spc="-5" dirty="0">
                          <a:latin typeface="Corbel"/>
                          <a:cs typeface="Corbel"/>
                        </a:rPr>
                        <a:t>Broad </a:t>
                      </a:r>
                      <a:r>
                        <a:rPr sz="1600" b="1" spc="-10" dirty="0">
                          <a:latin typeface="Corbel"/>
                          <a:cs typeface="Corbel"/>
                        </a:rPr>
                        <a:t>Standard</a:t>
                      </a:r>
                      <a:r>
                        <a:rPr sz="1600" b="1" spc="-20" dirty="0">
                          <a:latin typeface="Corbel"/>
                          <a:cs typeface="Corbel"/>
                        </a:rPr>
                        <a:t> </a:t>
                      </a:r>
                      <a:r>
                        <a:rPr sz="1600" b="1" spc="-5" dirty="0">
                          <a:latin typeface="Corbel"/>
                          <a:cs typeface="Corbel"/>
                        </a:rPr>
                        <a:t>Libraries</a:t>
                      </a:r>
                      <a:endParaRPr sz="1600">
                        <a:latin typeface="Corbel"/>
                        <a:cs typeface="Corbel"/>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7D0"/>
                    </a:solidFill>
                  </a:tcPr>
                </a:tc>
                <a:tc>
                  <a:txBody>
                    <a:bodyPr/>
                    <a:lstStyle/>
                    <a:p>
                      <a:pPr marL="434975" indent="-342900">
                        <a:lnSpc>
                          <a:spcPct val="100000"/>
                        </a:lnSpc>
                        <a:spcBef>
                          <a:spcPts val="265"/>
                        </a:spcBef>
                        <a:buFont typeface="Wingdings"/>
                        <a:buChar char=""/>
                        <a:tabLst>
                          <a:tab pos="434340" algn="l"/>
                          <a:tab pos="434975" algn="l"/>
                        </a:tabLst>
                      </a:pPr>
                      <a:r>
                        <a:rPr sz="1600" spc="-10" dirty="0">
                          <a:latin typeface="Corbel"/>
                          <a:cs typeface="Corbel"/>
                        </a:rPr>
                        <a:t>Python comes </a:t>
                      </a:r>
                      <a:r>
                        <a:rPr sz="1600" spc="-5" dirty="0">
                          <a:latin typeface="Corbel"/>
                          <a:cs typeface="Corbel"/>
                        </a:rPr>
                        <a:t>with many prebuilt libraries apx.</a:t>
                      </a:r>
                      <a:r>
                        <a:rPr sz="1600" spc="130" dirty="0">
                          <a:latin typeface="Corbel"/>
                          <a:cs typeface="Corbel"/>
                        </a:rPr>
                        <a:t> </a:t>
                      </a:r>
                      <a:r>
                        <a:rPr sz="1600" spc="-5" dirty="0">
                          <a:latin typeface="Corbel"/>
                          <a:cs typeface="Corbel"/>
                        </a:rPr>
                        <a:t>21K</a:t>
                      </a:r>
                      <a:endParaRPr sz="1600">
                        <a:latin typeface="Corbel"/>
                        <a:cs typeface="Corbel"/>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7D0"/>
                    </a:solidFill>
                  </a:tcPr>
                </a:tc>
                <a:extLst>
                  <a:ext uri="{0D108BD9-81ED-4DB2-BD59-A6C34878D82A}">
                    <a16:rowId xmlns="" xmlns:a16="http://schemas.microsoft.com/office/drawing/2014/main" val="10003"/>
                  </a:ext>
                </a:extLst>
              </a:tr>
              <a:tr h="769238">
                <a:tc>
                  <a:txBody>
                    <a:bodyPr/>
                    <a:lstStyle/>
                    <a:p>
                      <a:pPr marL="91440">
                        <a:lnSpc>
                          <a:spcPct val="100000"/>
                        </a:lnSpc>
                        <a:spcBef>
                          <a:spcPts val="265"/>
                        </a:spcBef>
                      </a:pPr>
                      <a:r>
                        <a:rPr sz="1600" b="1" spc="-10" dirty="0">
                          <a:latin typeface="Corbel"/>
                          <a:cs typeface="Corbel"/>
                        </a:rPr>
                        <a:t>High Level</a:t>
                      </a:r>
                      <a:r>
                        <a:rPr sz="1600" b="1" spc="10" dirty="0">
                          <a:latin typeface="Corbel"/>
                          <a:cs typeface="Corbel"/>
                        </a:rPr>
                        <a:t> </a:t>
                      </a:r>
                      <a:r>
                        <a:rPr sz="1600" b="1" spc="-5" dirty="0">
                          <a:latin typeface="Corbel"/>
                          <a:cs typeface="Corbel"/>
                        </a:rPr>
                        <a:t>programming</a:t>
                      </a:r>
                      <a:endParaRPr sz="1600">
                        <a:latin typeface="Corbel"/>
                        <a:cs typeface="Corbel"/>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F4E9"/>
                    </a:solidFill>
                  </a:tcPr>
                </a:tc>
                <a:tc>
                  <a:txBody>
                    <a:bodyPr/>
                    <a:lstStyle/>
                    <a:p>
                      <a:pPr marL="434975" marR="316230" indent="-342900">
                        <a:lnSpc>
                          <a:spcPct val="100000"/>
                        </a:lnSpc>
                        <a:spcBef>
                          <a:spcPts val="265"/>
                        </a:spcBef>
                        <a:buFont typeface="Wingdings"/>
                        <a:buChar char=""/>
                        <a:tabLst>
                          <a:tab pos="434340" algn="l"/>
                          <a:tab pos="434975" algn="l"/>
                        </a:tabLst>
                      </a:pPr>
                      <a:r>
                        <a:rPr sz="1600" spc="-10" dirty="0">
                          <a:latin typeface="Corbel"/>
                          <a:cs typeface="Corbel"/>
                        </a:rPr>
                        <a:t>Python </a:t>
                      </a:r>
                      <a:r>
                        <a:rPr sz="1600" spc="-5" dirty="0">
                          <a:latin typeface="Corbel"/>
                          <a:cs typeface="Corbel"/>
                        </a:rPr>
                        <a:t>is intended to </a:t>
                      </a:r>
                      <a:r>
                        <a:rPr sz="1600" spc="-15" dirty="0">
                          <a:latin typeface="Corbel"/>
                          <a:cs typeface="Corbel"/>
                        </a:rPr>
                        <a:t>make </a:t>
                      </a:r>
                      <a:r>
                        <a:rPr sz="1600" spc="-5" dirty="0">
                          <a:latin typeface="Corbel"/>
                          <a:cs typeface="Corbel"/>
                        </a:rPr>
                        <a:t>complex programming </a:t>
                      </a:r>
                      <a:r>
                        <a:rPr sz="1600" spc="-15" dirty="0">
                          <a:latin typeface="Corbel"/>
                          <a:cs typeface="Corbel"/>
                        </a:rPr>
                        <a:t>simpler. </a:t>
                      </a:r>
                      <a:r>
                        <a:rPr sz="1600" spc="-10" dirty="0">
                          <a:latin typeface="Corbel"/>
                          <a:cs typeface="Corbel"/>
                        </a:rPr>
                        <a:t>Python </a:t>
                      </a:r>
                      <a:r>
                        <a:rPr sz="1600" spc="-5" dirty="0">
                          <a:latin typeface="Corbel"/>
                          <a:cs typeface="Corbel"/>
                        </a:rPr>
                        <a:t>deals with memory  addresses, garbage </a:t>
                      </a:r>
                      <a:r>
                        <a:rPr sz="1600" spc="-10" dirty="0">
                          <a:latin typeface="Corbel"/>
                          <a:cs typeface="Corbel"/>
                        </a:rPr>
                        <a:t>collection </a:t>
                      </a:r>
                      <a:r>
                        <a:rPr sz="1600" spc="-5" dirty="0">
                          <a:latin typeface="Corbel"/>
                          <a:cs typeface="Corbel"/>
                        </a:rPr>
                        <a:t>etc</a:t>
                      </a:r>
                      <a:r>
                        <a:rPr sz="1600" spc="135" dirty="0">
                          <a:latin typeface="Corbel"/>
                          <a:cs typeface="Corbel"/>
                        </a:rPr>
                        <a:t> </a:t>
                      </a:r>
                      <a:r>
                        <a:rPr sz="1600" spc="-10" dirty="0">
                          <a:latin typeface="Corbel"/>
                          <a:cs typeface="Corbel"/>
                        </a:rPr>
                        <a:t>internally.</a:t>
                      </a:r>
                      <a:endParaRPr sz="1600">
                        <a:latin typeface="Corbel"/>
                        <a:cs typeface="Corbel"/>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F4E9"/>
                    </a:solidFill>
                  </a:tcPr>
                </a:tc>
                <a:extLst>
                  <a:ext uri="{0D108BD9-81ED-4DB2-BD59-A6C34878D82A}">
                    <a16:rowId xmlns="" xmlns:a16="http://schemas.microsoft.com/office/drawing/2014/main" val="10004"/>
                  </a:ext>
                </a:extLst>
              </a:tr>
              <a:tr h="637539">
                <a:tc>
                  <a:txBody>
                    <a:bodyPr/>
                    <a:lstStyle/>
                    <a:p>
                      <a:pPr marL="91440">
                        <a:lnSpc>
                          <a:spcPct val="100000"/>
                        </a:lnSpc>
                        <a:spcBef>
                          <a:spcPts val="265"/>
                        </a:spcBef>
                      </a:pPr>
                      <a:r>
                        <a:rPr sz="1600" b="1" spc="-5" dirty="0">
                          <a:latin typeface="Corbel"/>
                          <a:cs typeface="Corbel"/>
                        </a:rPr>
                        <a:t>Interactive</a:t>
                      </a:r>
                      <a:endParaRPr sz="1600">
                        <a:latin typeface="Corbel"/>
                        <a:cs typeface="Corbel"/>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7D0"/>
                    </a:solidFill>
                  </a:tcPr>
                </a:tc>
                <a:tc>
                  <a:txBody>
                    <a:bodyPr/>
                    <a:lstStyle/>
                    <a:p>
                      <a:pPr marL="434975" marR="320675" indent="-342900">
                        <a:lnSpc>
                          <a:spcPct val="100000"/>
                        </a:lnSpc>
                        <a:spcBef>
                          <a:spcPts val="265"/>
                        </a:spcBef>
                        <a:buFont typeface="Wingdings"/>
                        <a:buChar char=""/>
                        <a:tabLst>
                          <a:tab pos="434340" algn="l"/>
                          <a:tab pos="434975" algn="l"/>
                        </a:tabLst>
                      </a:pPr>
                      <a:r>
                        <a:rPr sz="1600" spc="-10" dirty="0">
                          <a:latin typeface="Corbel"/>
                          <a:cs typeface="Corbel"/>
                        </a:rPr>
                        <a:t>Python </a:t>
                      </a:r>
                      <a:r>
                        <a:rPr sz="1600" spc="-5" dirty="0">
                          <a:latin typeface="Corbel"/>
                          <a:cs typeface="Corbel"/>
                        </a:rPr>
                        <a:t>provide an interactive shell to </a:t>
                      </a:r>
                      <a:r>
                        <a:rPr sz="1600" spc="-10" dirty="0">
                          <a:latin typeface="Corbel"/>
                          <a:cs typeface="Corbel"/>
                        </a:rPr>
                        <a:t>test the </a:t>
                      </a:r>
                      <a:r>
                        <a:rPr sz="1600" spc="-5" dirty="0">
                          <a:latin typeface="Corbel"/>
                          <a:cs typeface="Corbel"/>
                        </a:rPr>
                        <a:t>things before implementation. It provide  </a:t>
                      </a:r>
                      <a:r>
                        <a:rPr sz="1600" spc="-10" dirty="0">
                          <a:latin typeface="Corbel"/>
                          <a:cs typeface="Corbel"/>
                        </a:rPr>
                        <a:t>the </a:t>
                      </a:r>
                      <a:r>
                        <a:rPr sz="1600" spc="-5" dirty="0">
                          <a:latin typeface="Corbel"/>
                          <a:cs typeface="Corbel"/>
                        </a:rPr>
                        <a:t>user </a:t>
                      </a:r>
                      <a:r>
                        <a:rPr sz="1600" spc="-10" dirty="0">
                          <a:latin typeface="Corbel"/>
                          <a:cs typeface="Corbel"/>
                        </a:rPr>
                        <a:t>the </a:t>
                      </a:r>
                      <a:r>
                        <a:rPr sz="1600" spc="-5" dirty="0">
                          <a:latin typeface="Corbel"/>
                          <a:cs typeface="Corbel"/>
                        </a:rPr>
                        <a:t>direct interface with</a:t>
                      </a:r>
                      <a:r>
                        <a:rPr sz="1600" spc="105" dirty="0">
                          <a:latin typeface="Corbel"/>
                          <a:cs typeface="Corbel"/>
                        </a:rPr>
                        <a:t> </a:t>
                      </a:r>
                      <a:r>
                        <a:rPr sz="1600" spc="-10" dirty="0">
                          <a:latin typeface="Corbel"/>
                          <a:cs typeface="Corbel"/>
                        </a:rPr>
                        <a:t>Python.</a:t>
                      </a:r>
                      <a:endParaRPr sz="1600">
                        <a:latin typeface="Corbel"/>
                        <a:cs typeface="Corbel"/>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7D0"/>
                    </a:solidFill>
                  </a:tcPr>
                </a:tc>
                <a:extLst>
                  <a:ext uri="{0D108BD9-81ED-4DB2-BD59-A6C34878D82A}">
                    <a16:rowId xmlns="" xmlns:a16="http://schemas.microsoft.com/office/drawing/2014/main" val="10005"/>
                  </a:ext>
                </a:extLst>
              </a:tr>
              <a:tr h="637540">
                <a:tc>
                  <a:txBody>
                    <a:bodyPr/>
                    <a:lstStyle/>
                    <a:p>
                      <a:pPr marL="91440">
                        <a:lnSpc>
                          <a:spcPct val="100000"/>
                        </a:lnSpc>
                        <a:spcBef>
                          <a:spcPts val="265"/>
                        </a:spcBef>
                      </a:pPr>
                      <a:r>
                        <a:rPr sz="1600" b="1" spc="-10" dirty="0">
                          <a:latin typeface="Corbel"/>
                          <a:cs typeface="Corbel"/>
                        </a:rPr>
                        <a:t>Database</a:t>
                      </a:r>
                      <a:r>
                        <a:rPr sz="1600" b="1" spc="25" dirty="0">
                          <a:latin typeface="Corbel"/>
                          <a:cs typeface="Corbel"/>
                        </a:rPr>
                        <a:t> </a:t>
                      </a:r>
                      <a:r>
                        <a:rPr sz="1600" b="1" spc="-5" dirty="0">
                          <a:latin typeface="Corbel"/>
                          <a:cs typeface="Corbel"/>
                        </a:rPr>
                        <a:t>Interfaces</a:t>
                      </a:r>
                      <a:endParaRPr sz="1600">
                        <a:latin typeface="Corbel"/>
                        <a:cs typeface="Corbel"/>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F4E9"/>
                    </a:solidFill>
                  </a:tcPr>
                </a:tc>
                <a:tc>
                  <a:txBody>
                    <a:bodyPr/>
                    <a:lstStyle/>
                    <a:p>
                      <a:pPr marL="434975" marR="642620" indent="-342900">
                        <a:lnSpc>
                          <a:spcPct val="100000"/>
                        </a:lnSpc>
                        <a:spcBef>
                          <a:spcPts val="265"/>
                        </a:spcBef>
                        <a:buFont typeface="Wingdings"/>
                        <a:buChar char=""/>
                        <a:tabLst>
                          <a:tab pos="434340" algn="l"/>
                          <a:tab pos="434975" algn="l"/>
                        </a:tabLst>
                      </a:pPr>
                      <a:r>
                        <a:rPr sz="1600" spc="-10" dirty="0">
                          <a:latin typeface="Corbel"/>
                          <a:cs typeface="Corbel"/>
                        </a:rPr>
                        <a:t>Python </a:t>
                      </a:r>
                      <a:r>
                        <a:rPr sz="1600" spc="-5" dirty="0">
                          <a:latin typeface="Corbel"/>
                          <a:cs typeface="Corbel"/>
                        </a:rPr>
                        <a:t>provides interfaces to all major </a:t>
                      </a:r>
                      <a:r>
                        <a:rPr sz="1600" spc="-10" dirty="0">
                          <a:latin typeface="Corbel"/>
                          <a:cs typeface="Corbel"/>
                        </a:rPr>
                        <a:t>commercial </a:t>
                      </a:r>
                      <a:r>
                        <a:rPr sz="1600" spc="-5" dirty="0">
                          <a:latin typeface="Corbel"/>
                          <a:cs typeface="Corbel"/>
                        </a:rPr>
                        <a:t>databases. These interfaces are  pretty easy to</a:t>
                      </a:r>
                      <a:r>
                        <a:rPr sz="1600" spc="15" dirty="0">
                          <a:latin typeface="Corbel"/>
                          <a:cs typeface="Corbel"/>
                        </a:rPr>
                        <a:t> </a:t>
                      </a:r>
                      <a:r>
                        <a:rPr sz="1600" spc="-5" dirty="0">
                          <a:latin typeface="Corbel"/>
                          <a:cs typeface="Corbel"/>
                        </a:rPr>
                        <a:t>use.</a:t>
                      </a:r>
                      <a:endParaRPr sz="1600">
                        <a:latin typeface="Corbel"/>
                        <a:cs typeface="Corbel"/>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F4E9"/>
                    </a:solidFill>
                  </a:tcPr>
                </a:tc>
                <a:extLst>
                  <a:ext uri="{0D108BD9-81ED-4DB2-BD59-A6C34878D82A}">
                    <a16:rowId xmlns="" xmlns:a16="http://schemas.microsoft.com/office/drawing/2014/main" val="10006"/>
                  </a:ext>
                </a:extLst>
              </a:tr>
              <a:tr h="637540">
                <a:tc>
                  <a:txBody>
                    <a:bodyPr/>
                    <a:lstStyle/>
                    <a:p>
                      <a:pPr marL="91440">
                        <a:lnSpc>
                          <a:spcPct val="100000"/>
                        </a:lnSpc>
                        <a:spcBef>
                          <a:spcPts val="270"/>
                        </a:spcBef>
                      </a:pPr>
                      <a:r>
                        <a:rPr sz="1600" b="1" spc="-10" dirty="0">
                          <a:latin typeface="Corbel"/>
                          <a:cs typeface="Corbel"/>
                        </a:rPr>
                        <a:t>GUI</a:t>
                      </a:r>
                      <a:r>
                        <a:rPr sz="1600" b="1" dirty="0">
                          <a:latin typeface="Corbel"/>
                          <a:cs typeface="Corbel"/>
                        </a:rPr>
                        <a:t> </a:t>
                      </a:r>
                      <a:r>
                        <a:rPr sz="1600" b="1" spc="-5" dirty="0">
                          <a:latin typeface="Corbel"/>
                          <a:cs typeface="Corbel"/>
                        </a:rPr>
                        <a:t>programming</a:t>
                      </a:r>
                      <a:endParaRPr sz="1600">
                        <a:latin typeface="Corbel"/>
                        <a:cs typeface="Corbe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7D0"/>
                    </a:solidFill>
                  </a:tcPr>
                </a:tc>
                <a:tc>
                  <a:txBody>
                    <a:bodyPr/>
                    <a:lstStyle/>
                    <a:p>
                      <a:pPr marL="434975" marR="669290" indent="-342900">
                        <a:lnSpc>
                          <a:spcPct val="100000"/>
                        </a:lnSpc>
                        <a:spcBef>
                          <a:spcPts val="270"/>
                        </a:spcBef>
                        <a:buFont typeface="Wingdings"/>
                        <a:buChar char=""/>
                        <a:tabLst>
                          <a:tab pos="434340" algn="l"/>
                          <a:tab pos="434975" algn="l"/>
                          <a:tab pos="6278880" algn="l"/>
                        </a:tabLst>
                      </a:pPr>
                      <a:r>
                        <a:rPr sz="1600" spc="-10" dirty="0">
                          <a:latin typeface="Corbel"/>
                          <a:cs typeface="Corbel"/>
                        </a:rPr>
                        <a:t>Python </a:t>
                      </a:r>
                      <a:r>
                        <a:rPr sz="1600" spc="-5" dirty="0">
                          <a:latin typeface="Corbel"/>
                          <a:cs typeface="Corbel"/>
                        </a:rPr>
                        <a:t>supports GUI applications and </a:t>
                      </a:r>
                      <a:r>
                        <a:rPr sz="1600" spc="-10" dirty="0">
                          <a:latin typeface="Corbel"/>
                          <a:cs typeface="Corbel"/>
                        </a:rPr>
                        <a:t>has </a:t>
                      </a:r>
                      <a:r>
                        <a:rPr sz="1600" spc="-5" dirty="0">
                          <a:latin typeface="Corbel"/>
                          <a:cs typeface="Corbel"/>
                        </a:rPr>
                        <a:t>framework for </a:t>
                      </a:r>
                      <a:r>
                        <a:rPr sz="1600" spc="-25" dirty="0">
                          <a:latin typeface="Corbel"/>
                          <a:cs typeface="Corbel"/>
                        </a:rPr>
                        <a:t>Web. </a:t>
                      </a:r>
                      <a:r>
                        <a:rPr sz="1600" spc="-5" dirty="0">
                          <a:latin typeface="Corbel"/>
                          <a:cs typeface="Corbel"/>
                        </a:rPr>
                        <a:t>Interface to </a:t>
                      </a:r>
                      <a:r>
                        <a:rPr sz="1600" spc="-15" dirty="0">
                          <a:latin typeface="Corbel"/>
                          <a:cs typeface="Corbel"/>
                        </a:rPr>
                        <a:t>tkinter,  </a:t>
                      </a:r>
                      <a:r>
                        <a:rPr sz="1600" spc="-5" dirty="0">
                          <a:latin typeface="Corbel"/>
                          <a:cs typeface="Corbel"/>
                        </a:rPr>
                        <a:t>WXPython, </a:t>
                      </a:r>
                      <a:r>
                        <a:rPr sz="1600" spc="-15" dirty="0">
                          <a:latin typeface="Corbel"/>
                          <a:cs typeface="Corbel"/>
                        </a:rPr>
                        <a:t>DJango </a:t>
                      </a:r>
                      <a:r>
                        <a:rPr sz="1600" spc="-5" dirty="0">
                          <a:latin typeface="Corbel"/>
                          <a:cs typeface="Corbel"/>
                        </a:rPr>
                        <a:t>in </a:t>
                      </a:r>
                      <a:r>
                        <a:rPr sz="1600" spc="-10" dirty="0">
                          <a:latin typeface="Corbel"/>
                          <a:cs typeface="Corbel"/>
                        </a:rPr>
                        <a:t>Python </a:t>
                      </a:r>
                      <a:r>
                        <a:rPr sz="1600" spc="-15" dirty="0">
                          <a:latin typeface="Corbel"/>
                          <a:cs typeface="Corbel"/>
                        </a:rPr>
                        <a:t>make</a:t>
                      </a:r>
                      <a:r>
                        <a:rPr sz="1600" spc="160" dirty="0">
                          <a:latin typeface="Corbel"/>
                          <a:cs typeface="Corbel"/>
                        </a:rPr>
                        <a:t> </a:t>
                      </a:r>
                      <a:r>
                        <a:rPr sz="1600" spc="-5" dirty="0">
                          <a:latin typeface="Corbel"/>
                          <a:cs typeface="Corbel"/>
                        </a:rPr>
                        <a:t>it</a:t>
                      </a:r>
                      <a:r>
                        <a:rPr sz="1600" spc="10" dirty="0">
                          <a:latin typeface="Corbel"/>
                          <a:cs typeface="Corbel"/>
                        </a:rPr>
                        <a:t> </a:t>
                      </a:r>
                      <a:r>
                        <a:rPr sz="1600" spc="-5" dirty="0">
                          <a:latin typeface="Corbel"/>
                          <a:cs typeface="Corbel"/>
                        </a:rPr>
                        <a:t>.	</a:t>
                      </a:r>
                      <a:r>
                        <a:rPr sz="1500" spc="-7" baseline="-22222" dirty="0">
                          <a:latin typeface="Corbel"/>
                          <a:cs typeface="Corbel"/>
                        </a:rPr>
                        <a:t>8/22/2017</a:t>
                      </a:r>
                      <a:endParaRPr sz="1500" baseline="-22222">
                        <a:latin typeface="Corbel"/>
                        <a:cs typeface="Corbe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7D0"/>
                    </a:solidFill>
                  </a:tcPr>
                </a:tc>
                <a:extLst>
                  <a:ext uri="{0D108BD9-81ED-4DB2-BD59-A6C34878D82A}">
                    <a16:rowId xmlns=""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2900" y="1"/>
            <a:ext cx="84201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13109" y="0"/>
            <a:ext cx="8382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13109" y="5238750"/>
            <a:ext cx="921544"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342900" y="5291201"/>
            <a:ext cx="1121569"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342900" y="5286376"/>
            <a:ext cx="1597819"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13109" y="5238750"/>
            <a:ext cx="1271588"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3762185" y="231395"/>
            <a:ext cx="2232184" cy="1367041"/>
          </a:xfrm>
          <a:prstGeom prst="rect">
            <a:avLst/>
          </a:prstGeom>
        </p:spPr>
        <p:txBody>
          <a:bodyPr vert="horz" wrap="square" lIns="0" tIns="12700" rIns="0" bIns="0" rtlCol="0">
            <a:spAutoFit/>
          </a:bodyPr>
          <a:lstStyle/>
          <a:p>
            <a:pPr marL="12700">
              <a:lnSpc>
                <a:spcPct val="100000"/>
              </a:lnSpc>
              <a:spcBef>
                <a:spcPts val="100"/>
              </a:spcBef>
            </a:pPr>
            <a:r>
              <a:rPr spc="-10" dirty="0"/>
              <a:t>History </a:t>
            </a:r>
            <a:r>
              <a:rPr dirty="0"/>
              <a:t>of</a:t>
            </a:r>
            <a:r>
              <a:rPr spc="-40" dirty="0"/>
              <a:t> </a:t>
            </a:r>
            <a:r>
              <a:rPr dirty="0"/>
              <a:t>Python</a:t>
            </a:r>
          </a:p>
        </p:txBody>
      </p:sp>
      <p:sp>
        <p:nvSpPr>
          <p:cNvPr id="9" name="object 9"/>
          <p:cNvSpPr/>
          <p:nvPr/>
        </p:nvSpPr>
        <p:spPr>
          <a:xfrm>
            <a:off x="1197864" y="1024127"/>
            <a:ext cx="7322058"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220056" y="1013078"/>
            <a:ext cx="7278053"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object 11"/>
          <p:cNvSpPr txBox="1"/>
          <p:nvPr/>
        </p:nvSpPr>
        <p:spPr>
          <a:xfrm>
            <a:off x="1276826" y="1427480"/>
            <a:ext cx="5056823" cy="4745530"/>
          </a:xfrm>
          <a:prstGeom prst="rect">
            <a:avLst/>
          </a:prstGeom>
        </p:spPr>
        <p:txBody>
          <a:bodyPr vert="horz" wrap="square" lIns="0" tIns="13335" rIns="0" bIns="0" rtlCol="0">
            <a:spAutoFit/>
          </a:bodyPr>
          <a:lstStyle/>
          <a:p>
            <a:pPr marL="299085" indent="-287020">
              <a:lnSpc>
                <a:spcPct val="100000"/>
              </a:lnSpc>
              <a:spcBef>
                <a:spcPts val="105"/>
              </a:spcBef>
              <a:buClr>
                <a:srgbClr val="CC9A1A"/>
              </a:buClr>
              <a:buSzPct val="145000"/>
              <a:buFont typeface="Wingdings"/>
              <a:buChar char=""/>
              <a:tabLst>
                <a:tab pos="299720" algn="l"/>
              </a:tabLst>
            </a:pPr>
            <a:r>
              <a:rPr sz="2000" dirty="0">
                <a:latin typeface="Calibri"/>
                <a:cs typeface="Calibri"/>
              </a:rPr>
              <a:t>Python</a:t>
            </a:r>
            <a:r>
              <a:rPr sz="2000" spc="170" dirty="0">
                <a:latin typeface="Calibri"/>
                <a:cs typeface="Calibri"/>
              </a:rPr>
              <a:t> </a:t>
            </a:r>
            <a:r>
              <a:rPr sz="2000" spc="-10" dirty="0">
                <a:latin typeface="Calibri"/>
                <a:cs typeface="Calibri"/>
              </a:rPr>
              <a:t>was</a:t>
            </a:r>
            <a:r>
              <a:rPr sz="2000" spc="165" dirty="0">
                <a:latin typeface="Calibri"/>
                <a:cs typeface="Calibri"/>
              </a:rPr>
              <a:t> </a:t>
            </a:r>
            <a:r>
              <a:rPr lang="en-US" sz="2000" spc="-5" dirty="0">
                <a:latin typeface="Calibri"/>
                <a:cs typeface="Calibri"/>
              </a:rPr>
              <a:t>created </a:t>
            </a:r>
            <a:r>
              <a:rPr sz="2000" spc="-15" dirty="0">
                <a:latin typeface="Calibri"/>
                <a:cs typeface="Calibri"/>
              </a:rPr>
              <a:t>by</a:t>
            </a:r>
            <a:r>
              <a:rPr sz="2000" spc="175" dirty="0">
                <a:latin typeface="Calibri"/>
                <a:cs typeface="Calibri"/>
              </a:rPr>
              <a:t> </a:t>
            </a:r>
            <a:r>
              <a:rPr sz="2000" b="1" spc="-5" dirty="0">
                <a:solidFill>
                  <a:srgbClr val="CC9A1A"/>
                </a:solidFill>
                <a:latin typeface="Calibri"/>
                <a:cs typeface="Calibri"/>
              </a:rPr>
              <a:t>Guido</a:t>
            </a:r>
            <a:r>
              <a:rPr sz="2000" b="1" spc="175" dirty="0">
                <a:solidFill>
                  <a:srgbClr val="CC9A1A"/>
                </a:solidFill>
                <a:latin typeface="Calibri"/>
                <a:cs typeface="Calibri"/>
              </a:rPr>
              <a:t> </a:t>
            </a:r>
            <a:r>
              <a:rPr sz="2000" b="1" spc="-40" dirty="0">
                <a:solidFill>
                  <a:srgbClr val="CC9A1A"/>
                </a:solidFill>
                <a:latin typeface="Calibri"/>
                <a:cs typeface="Calibri"/>
              </a:rPr>
              <a:t>Van</a:t>
            </a:r>
            <a:r>
              <a:rPr sz="2000" b="1" spc="175" dirty="0">
                <a:solidFill>
                  <a:srgbClr val="CC9A1A"/>
                </a:solidFill>
                <a:latin typeface="Calibri"/>
                <a:cs typeface="Calibri"/>
              </a:rPr>
              <a:t> </a:t>
            </a:r>
            <a:r>
              <a:rPr sz="2000" b="1" spc="-10" dirty="0">
                <a:solidFill>
                  <a:srgbClr val="CC9A1A"/>
                </a:solidFill>
                <a:latin typeface="Calibri"/>
                <a:cs typeface="Calibri"/>
              </a:rPr>
              <a:t>Rossum</a:t>
            </a:r>
            <a:r>
              <a:rPr sz="2000" b="1" spc="175" dirty="0">
                <a:solidFill>
                  <a:srgbClr val="CC9A1A"/>
                </a:solidFill>
                <a:latin typeface="Calibri"/>
                <a:cs typeface="Calibri"/>
              </a:rPr>
              <a:t> </a:t>
            </a:r>
            <a:r>
              <a:rPr sz="2000" spc="-5" dirty="0">
                <a:latin typeface="Calibri"/>
                <a:cs typeface="Calibri"/>
              </a:rPr>
              <a:t>in</a:t>
            </a:r>
            <a:r>
              <a:rPr sz="2000" spc="170" dirty="0">
                <a:latin typeface="Calibri"/>
                <a:cs typeface="Calibri"/>
              </a:rPr>
              <a:t> </a:t>
            </a:r>
            <a:r>
              <a:rPr sz="2000" dirty="0">
                <a:latin typeface="Calibri"/>
                <a:cs typeface="Calibri"/>
              </a:rPr>
              <a:t>the</a:t>
            </a:r>
            <a:r>
              <a:rPr sz="2000" spc="170" dirty="0">
                <a:latin typeface="Calibri"/>
                <a:cs typeface="Calibri"/>
              </a:rPr>
              <a:t> </a:t>
            </a:r>
            <a:r>
              <a:rPr sz="2000" spc="-15" dirty="0">
                <a:latin typeface="Calibri"/>
                <a:cs typeface="Calibri"/>
              </a:rPr>
              <a:t>late</a:t>
            </a:r>
            <a:endParaRPr sz="2000" dirty="0">
              <a:latin typeface="Calibri"/>
              <a:cs typeface="Calibri"/>
            </a:endParaRPr>
          </a:p>
          <a:p>
            <a:pPr marL="299085">
              <a:lnSpc>
                <a:spcPct val="100000"/>
              </a:lnSpc>
            </a:pPr>
            <a:r>
              <a:rPr sz="2000" b="1" dirty="0">
                <a:latin typeface="Calibri"/>
                <a:cs typeface="Calibri"/>
              </a:rPr>
              <a:t>1980s</a:t>
            </a:r>
            <a:r>
              <a:rPr sz="2000" dirty="0">
                <a:latin typeface="Calibri"/>
                <a:cs typeface="Calibri"/>
              </a:rPr>
              <a:t>.</a:t>
            </a:r>
          </a:p>
          <a:p>
            <a:pPr marL="299085" marR="6985" indent="-287020" algn="just">
              <a:lnSpc>
                <a:spcPct val="100000"/>
              </a:lnSpc>
              <a:spcBef>
                <a:spcPts val="1080"/>
              </a:spcBef>
              <a:buClr>
                <a:srgbClr val="CC9A1A"/>
              </a:buClr>
              <a:buSzPct val="145000"/>
              <a:buFont typeface="Wingdings"/>
              <a:buChar char=""/>
              <a:tabLst>
                <a:tab pos="299720" algn="l"/>
              </a:tabLst>
            </a:pPr>
            <a:r>
              <a:rPr sz="2000" spc="-10" dirty="0">
                <a:latin typeface="Calibri"/>
                <a:cs typeface="Calibri"/>
              </a:rPr>
              <a:t>Rossum </a:t>
            </a:r>
            <a:r>
              <a:rPr sz="2000" spc="-5" dirty="0">
                <a:latin typeface="Calibri"/>
                <a:cs typeface="Calibri"/>
              </a:rPr>
              <a:t>published </a:t>
            </a:r>
            <a:r>
              <a:rPr sz="2000" dirty="0">
                <a:latin typeface="Calibri"/>
                <a:cs typeface="Calibri"/>
              </a:rPr>
              <a:t>the </a:t>
            </a:r>
            <a:r>
              <a:rPr sz="2000" spc="-20" dirty="0">
                <a:latin typeface="Calibri"/>
                <a:cs typeface="Calibri"/>
              </a:rPr>
              <a:t>first </a:t>
            </a:r>
            <a:r>
              <a:rPr sz="2000" spc="-10" dirty="0">
                <a:latin typeface="Calibri"/>
                <a:cs typeface="Calibri"/>
              </a:rPr>
              <a:t>version </a:t>
            </a:r>
            <a:r>
              <a:rPr sz="2000" spc="-5" dirty="0">
                <a:latin typeface="Calibri"/>
                <a:cs typeface="Calibri"/>
              </a:rPr>
              <a:t>of </a:t>
            </a:r>
            <a:r>
              <a:rPr sz="2000" dirty="0">
                <a:latin typeface="Calibri"/>
                <a:cs typeface="Calibri"/>
              </a:rPr>
              <a:t>Python </a:t>
            </a:r>
            <a:r>
              <a:rPr sz="2000" spc="-10" dirty="0">
                <a:latin typeface="Calibri"/>
                <a:cs typeface="Calibri"/>
              </a:rPr>
              <a:t>code </a:t>
            </a:r>
            <a:r>
              <a:rPr sz="2000" spc="-5" dirty="0">
                <a:latin typeface="Calibri"/>
                <a:cs typeface="Calibri"/>
              </a:rPr>
              <a:t>(0.9.0) </a:t>
            </a:r>
            <a:r>
              <a:rPr sz="2000" spc="-20" dirty="0">
                <a:latin typeface="Calibri"/>
                <a:cs typeface="Calibri"/>
              </a:rPr>
              <a:t>in  </a:t>
            </a:r>
            <a:r>
              <a:rPr sz="2000" spc="-5" dirty="0">
                <a:latin typeface="Calibri"/>
                <a:cs typeface="Calibri"/>
              </a:rPr>
              <a:t>February </a:t>
            </a:r>
            <a:r>
              <a:rPr sz="2000" b="1" spc="-5" dirty="0">
                <a:latin typeface="Calibri"/>
                <a:cs typeface="Calibri"/>
              </a:rPr>
              <a:t>1991 </a:t>
            </a:r>
            <a:r>
              <a:rPr sz="2000" spc="-15" dirty="0">
                <a:latin typeface="Calibri"/>
                <a:cs typeface="Calibri"/>
              </a:rPr>
              <a:t>at </a:t>
            </a:r>
            <a:r>
              <a:rPr sz="2000" dirty="0">
                <a:latin typeface="Calibri"/>
                <a:cs typeface="Calibri"/>
              </a:rPr>
              <a:t>the </a:t>
            </a:r>
            <a:r>
              <a:rPr sz="2000" spc="-10" dirty="0">
                <a:latin typeface="Calibri"/>
                <a:cs typeface="Calibri"/>
              </a:rPr>
              <a:t>CWI </a:t>
            </a:r>
            <a:r>
              <a:rPr sz="2000" spc="-5" dirty="0">
                <a:latin typeface="Calibri"/>
                <a:cs typeface="Calibri"/>
              </a:rPr>
              <a:t>(Centrum </a:t>
            </a:r>
            <a:r>
              <a:rPr sz="2000" spc="-5" dirty="0" err="1">
                <a:latin typeface="Calibri"/>
                <a:cs typeface="Calibri"/>
              </a:rPr>
              <a:t>Wiskunde</a:t>
            </a:r>
            <a:r>
              <a:rPr sz="2000" spc="-5" dirty="0">
                <a:latin typeface="Calibri"/>
                <a:cs typeface="Calibri"/>
              </a:rPr>
              <a:t> </a:t>
            </a:r>
            <a:r>
              <a:rPr sz="2000" dirty="0">
                <a:latin typeface="Calibri"/>
                <a:cs typeface="Calibri"/>
              </a:rPr>
              <a:t>&amp; </a:t>
            </a:r>
            <a:r>
              <a:rPr sz="2000" spc="-10" dirty="0" err="1">
                <a:latin typeface="Calibri"/>
                <a:cs typeface="Calibri"/>
              </a:rPr>
              <a:t>Informatica</a:t>
            </a:r>
            <a:r>
              <a:rPr sz="2000" spc="-10" dirty="0">
                <a:latin typeface="Calibri"/>
                <a:cs typeface="Calibri"/>
              </a:rPr>
              <a:t>)  </a:t>
            </a:r>
            <a:r>
              <a:rPr sz="2000" spc="-5" dirty="0">
                <a:latin typeface="Calibri"/>
                <a:cs typeface="Calibri"/>
              </a:rPr>
              <a:t>in </a:t>
            </a:r>
            <a:r>
              <a:rPr sz="2000" dirty="0">
                <a:latin typeface="Calibri"/>
                <a:cs typeface="Calibri"/>
              </a:rPr>
              <a:t>the Netherlands ,</a:t>
            </a:r>
            <a:r>
              <a:rPr sz="2000" spc="-10" dirty="0">
                <a:latin typeface="Calibri"/>
                <a:cs typeface="Calibri"/>
              </a:rPr>
              <a:t> Amsterdam.</a:t>
            </a:r>
            <a:endParaRPr sz="2000" dirty="0">
              <a:latin typeface="Calibri"/>
              <a:cs typeface="Calibri"/>
            </a:endParaRPr>
          </a:p>
          <a:p>
            <a:pPr marL="299085" indent="-287020">
              <a:lnSpc>
                <a:spcPct val="100000"/>
              </a:lnSpc>
              <a:spcBef>
                <a:spcPts val="1080"/>
              </a:spcBef>
              <a:buClr>
                <a:srgbClr val="CC9A1A"/>
              </a:buClr>
              <a:buSzPct val="145000"/>
              <a:buFont typeface="Wingdings"/>
              <a:buChar char=""/>
              <a:tabLst>
                <a:tab pos="299720" algn="l"/>
              </a:tabLst>
            </a:pPr>
            <a:r>
              <a:rPr sz="2000" spc="-10" dirty="0" err="1">
                <a:latin typeface="Calibri"/>
                <a:cs typeface="Calibri"/>
              </a:rPr>
              <a:t>Rossum</a:t>
            </a:r>
            <a:r>
              <a:rPr sz="2000" spc="200" dirty="0">
                <a:latin typeface="Calibri"/>
                <a:cs typeface="Calibri"/>
              </a:rPr>
              <a:t> </a:t>
            </a:r>
            <a:r>
              <a:rPr sz="2000" spc="-5" dirty="0">
                <a:latin typeface="Calibri"/>
                <a:cs typeface="Calibri"/>
              </a:rPr>
              <a:t>chose</a:t>
            </a:r>
            <a:r>
              <a:rPr sz="2000" spc="204" dirty="0">
                <a:latin typeface="Calibri"/>
                <a:cs typeface="Calibri"/>
              </a:rPr>
              <a:t> </a:t>
            </a:r>
            <a:r>
              <a:rPr sz="2000" dirty="0">
                <a:latin typeface="Calibri"/>
                <a:cs typeface="Calibri"/>
              </a:rPr>
              <a:t>the</a:t>
            </a:r>
            <a:r>
              <a:rPr sz="2000" spc="195" dirty="0">
                <a:latin typeface="Calibri"/>
                <a:cs typeface="Calibri"/>
              </a:rPr>
              <a:t> </a:t>
            </a:r>
            <a:r>
              <a:rPr sz="2000" spc="-5" dirty="0">
                <a:latin typeface="Calibri"/>
                <a:cs typeface="Calibri"/>
              </a:rPr>
              <a:t>name</a:t>
            </a:r>
            <a:r>
              <a:rPr sz="2000" spc="204" dirty="0">
                <a:latin typeface="Calibri"/>
                <a:cs typeface="Calibri"/>
              </a:rPr>
              <a:t> </a:t>
            </a:r>
            <a:r>
              <a:rPr sz="2000" dirty="0">
                <a:latin typeface="Calibri"/>
                <a:cs typeface="Calibri"/>
              </a:rPr>
              <a:t>"</a:t>
            </a:r>
            <a:r>
              <a:rPr sz="2000" b="1" dirty="0">
                <a:solidFill>
                  <a:srgbClr val="CC9A1A"/>
                </a:solidFill>
                <a:latin typeface="Calibri"/>
                <a:cs typeface="Calibri"/>
              </a:rPr>
              <a:t>Python</a:t>
            </a:r>
            <a:r>
              <a:rPr sz="2000" dirty="0">
                <a:latin typeface="Calibri"/>
                <a:cs typeface="Calibri"/>
              </a:rPr>
              <a:t>",</a:t>
            </a:r>
            <a:r>
              <a:rPr sz="2000" spc="210" dirty="0">
                <a:latin typeface="Calibri"/>
                <a:cs typeface="Calibri"/>
              </a:rPr>
              <a:t> </a:t>
            </a:r>
            <a:r>
              <a:rPr sz="2000" spc="-5" dirty="0">
                <a:latin typeface="Calibri"/>
                <a:cs typeface="Calibri"/>
              </a:rPr>
              <a:t>since</a:t>
            </a:r>
            <a:r>
              <a:rPr sz="2000" spc="195" dirty="0">
                <a:latin typeface="Calibri"/>
                <a:cs typeface="Calibri"/>
              </a:rPr>
              <a:t> </a:t>
            </a:r>
            <a:r>
              <a:rPr sz="2000" spc="-5" dirty="0">
                <a:latin typeface="Calibri"/>
                <a:cs typeface="Calibri"/>
              </a:rPr>
              <a:t>he</a:t>
            </a:r>
            <a:r>
              <a:rPr sz="2000" spc="204" dirty="0">
                <a:latin typeface="Calibri"/>
                <a:cs typeface="Calibri"/>
              </a:rPr>
              <a:t> </a:t>
            </a:r>
            <a:r>
              <a:rPr sz="2000" spc="-10" dirty="0">
                <a:latin typeface="Calibri"/>
                <a:cs typeface="Calibri"/>
              </a:rPr>
              <a:t>was</a:t>
            </a:r>
            <a:r>
              <a:rPr sz="2000" spc="200" dirty="0">
                <a:latin typeface="Calibri"/>
                <a:cs typeface="Calibri"/>
              </a:rPr>
              <a:t> </a:t>
            </a:r>
            <a:r>
              <a:rPr sz="2000" dirty="0">
                <a:latin typeface="Calibri"/>
                <a:cs typeface="Calibri"/>
              </a:rPr>
              <a:t>a</a:t>
            </a:r>
            <a:r>
              <a:rPr sz="2000" spc="204" dirty="0">
                <a:latin typeface="Calibri"/>
                <a:cs typeface="Calibri"/>
              </a:rPr>
              <a:t> </a:t>
            </a:r>
            <a:r>
              <a:rPr sz="2000" spc="-5" dirty="0">
                <a:latin typeface="Calibri"/>
                <a:cs typeface="Calibri"/>
              </a:rPr>
              <a:t>big</a:t>
            </a:r>
            <a:r>
              <a:rPr sz="2000" spc="200" dirty="0">
                <a:latin typeface="Calibri"/>
                <a:cs typeface="Calibri"/>
              </a:rPr>
              <a:t> </a:t>
            </a:r>
            <a:r>
              <a:rPr sz="2000" spc="-15" dirty="0">
                <a:latin typeface="Calibri"/>
                <a:cs typeface="Calibri"/>
              </a:rPr>
              <a:t>fan</a:t>
            </a:r>
            <a:r>
              <a:rPr sz="2000" spc="195" dirty="0">
                <a:latin typeface="Calibri"/>
                <a:cs typeface="Calibri"/>
              </a:rPr>
              <a:t> </a:t>
            </a:r>
            <a:r>
              <a:rPr sz="2000" spc="-15" dirty="0">
                <a:latin typeface="Calibri"/>
                <a:cs typeface="Calibri"/>
              </a:rPr>
              <a:t>of</a:t>
            </a:r>
            <a:endParaRPr sz="2000" dirty="0">
              <a:latin typeface="Calibri"/>
              <a:cs typeface="Calibri"/>
            </a:endParaRPr>
          </a:p>
          <a:p>
            <a:pPr marL="299085">
              <a:lnSpc>
                <a:spcPct val="100000"/>
              </a:lnSpc>
              <a:spcBef>
                <a:spcPts val="5"/>
              </a:spcBef>
            </a:pPr>
            <a:r>
              <a:rPr sz="2000" spc="-5" dirty="0">
                <a:latin typeface="Calibri"/>
                <a:cs typeface="Calibri"/>
              </a:rPr>
              <a:t>Monty </a:t>
            </a:r>
            <a:r>
              <a:rPr sz="2000" dirty="0">
                <a:latin typeface="Calibri"/>
                <a:cs typeface="Calibri"/>
              </a:rPr>
              <a:t>Python's </a:t>
            </a:r>
            <a:r>
              <a:rPr sz="2000" spc="-5" dirty="0">
                <a:latin typeface="Calibri"/>
                <a:cs typeface="Calibri"/>
              </a:rPr>
              <a:t>Flying</a:t>
            </a:r>
            <a:r>
              <a:rPr sz="2000" spc="-55" dirty="0">
                <a:latin typeface="Calibri"/>
                <a:cs typeface="Calibri"/>
              </a:rPr>
              <a:t> </a:t>
            </a:r>
            <a:r>
              <a:rPr sz="2000" spc="-5" dirty="0">
                <a:latin typeface="Calibri"/>
                <a:cs typeface="Calibri"/>
              </a:rPr>
              <a:t>Circus.</a:t>
            </a:r>
            <a:endParaRPr sz="2000" dirty="0">
              <a:latin typeface="Calibri"/>
              <a:cs typeface="Calibri"/>
            </a:endParaRPr>
          </a:p>
          <a:p>
            <a:pPr marL="299085" marR="5080" indent="-287020" algn="just">
              <a:lnSpc>
                <a:spcPct val="100000"/>
              </a:lnSpc>
              <a:spcBef>
                <a:spcPts val="1080"/>
              </a:spcBef>
              <a:buClr>
                <a:srgbClr val="CC9A1A"/>
              </a:buClr>
              <a:buSzPct val="145000"/>
              <a:buFont typeface="Wingdings"/>
              <a:buChar char=""/>
              <a:tabLst>
                <a:tab pos="299720" algn="l"/>
              </a:tabLst>
            </a:pPr>
            <a:r>
              <a:rPr sz="2000" dirty="0">
                <a:latin typeface="Calibri"/>
                <a:cs typeface="Calibri"/>
              </a:rPr>
              <a:t>Python </a:t>
            </a:r>
            <a:r>
              <a:rPr sz="2000" spc="-5" dirty="0">
                <a:latin typeface="Calibri"/>
                <a:cs typeface="Calibri"/>
              </a:rPr>
              <a:t>is now maintained by </a:t>
            </a:r>
            <a:r>
              <a:rPr sz="2000" dirty="0">
                <a:latin typeface="Calibri"/>
                <a:cs typeface="Calibri"/>
              </a:rPr>
              <a:t>a </a:t>
            </a:r>
            <a:r>
              <a:rPr sz="2000" spc="-10" dirty="0">
                <a:latin typeface="Calibri"/>
                <a:cs typeface="Calibri"/>
              </a:rPr>
              <a:t>core development </a:t>
            </a:r>
            <a:r>
              <a:rPr sz="2000" spc="-5" dirty="0">
                <a:latin typeface="Calibri"/>
                <a:cs typeface="Calibri"/>
              </a:rPr>
              <a:t>team </a:t>
            </a:r>
            <a:r>
              <a:rPr sz="2000" spc="-15" dirty="0">
                <a:latin typeface="Calibri"/>
                <a:cs typeface="Calibri"/>
              </a:rPr>
              <a:t>at </a:t>
            </a:r>
            <a:r>
              <a:rPr sz="2000" dirty="0">
                <a:latin typeface="Calibri"/>
                <a:cs typeface="Calibri"/>
              </a:rPr>
              <a:t>the  </a:t>
            </a:r>
            <a:r>
              <a:rPr sz="2000" spc="-5" dirty="0">
                <a:latin typeface="Calibri"/>
                <a:cs typeface="Calibri"/>
              </a:rPr>
              <a:t>institute, </a:t>
            </a:r>
            <a:r>
              <a:rPr sz="2000" dirty="0">
                <a:latin typeface="Calibri"/>
                <a:cs typeface="Calibri"/>
              </a:rPr>
              <a:t>although </a:t>
            </a:r>
            <a:r>
              <a:rPr sz="2000" spc="-10" dirty="0">
                <a:latin typeface="Calibri"/>
                <a:cs typeface="Calibri"/>
              </a:rPr>
              <a:t>Rossum </a:t>
            </a:r>
            <a:r>
              <a:rPr sz="2000" spc="-5" dirty="0">
                <a:latin typeface="Calibri"/>
                <a:cs typeface="Calibri"/>
              </a:rPr>
              <a:t>still holds </a:t>
            </a:r>
            <a:r>
              <a:rPr sz="2000" dirty="0">
                <a:latin typeface="Calibri"/>
                <a:cs typeface="Calibri"/>
              </a:rPr>
              <a:t>a </a:t>
            </a:r>
            <a:r>
              <a:rPr sz="2000" spc="-10" dirty="0">
                <a:latin typeface="Calibri"/>
                <a:cs typeface="Calibri"/>
              </a:rPr>
              <a:t>vital </a:t>
            </a:r>
            <a:r>
              <a:rPr sz="2000" spc="-15" dirty="0">
                <a:latin typeface="Calibri"/>
                <a:cs typeface="Calibri"/>
              </a:rPr>
              <a:t>role </a:t>
            </a:r>
            <a:r>
              <a:rPr sz="2000" spc="-5" dirty="0">
                <a:latin typeface="Calibri"/>
                <a:cs typeface="Calibri"/>
              </a:rPr>
              <a:t>in directing  </a:t>
            </a:r>
            <a:r>
              <a:rPr sz="2000" dirty="0">
                <a:latin typeface="Calibri"/>
                <a:cs typeface="Calibri"/>
              </a:rPr>
              <a:t>its </a:t>
            </a:r>
            <a:r>
              <a:rPr sz="2000" spc="-10" dirty="0">
                <a:latin typeface="Calibri"/>
                <a:cs typeface="Calibri"/>
              </a:rPr>
              <a:t>progress.</a:t>
            </a:r>
            <a:endParaRPr sz="2000" dirty="0">
              <a:latin typeface="Calibri"/>
              <a:cs typeface="Calibri"/>
            </a:endParaRPr>
          </a:p>
        </p:txBody>
      </p:sp>
      <p:sp>
        <p:nvSpPr>
          <p:cNvPr id="12" name="object 12"/>
          <p:cNvSpPr/>
          <p:nvPr/>
        </p:nvSpPr>
        <p:spPr>
          <a:xfrm>
            <a:off x="6382512" y="1350263"/>
            <a:ext cx="2290572" cy="452018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1702</Words>
  <Application>Microsoft Office PowerPoint</Application>
  <PresentationFormat>On-screen Show (4:3)</PresentationFormat>
  <Paragraphs>466</Paragraphs>
  <Slides>56</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Office Theme</vt:lpstr>
      <vt:lpstr>Document</vt:lpstr>
      <vt:lpstr>Slide 1</vt:lpstr>
      <vt:lpstr>Introduction to Python Programming</vt:lpstr>
      <vt:lpstr>Python Overview</vt:lpstr>
      <vt:lpstr>Slide 4</vt:lpstr>
      <vt:lpstr>What is Python?</vt:lpstr>
      <vt:lpstr>Python Features</vt:lpstr>
      <vt:lpstr>More Features ..</vt:lpstr>
      <vt:lpstr>Why Python</vt:lpstr>
      <vt:lpstr>History of Python</vt:lpstr>
      <vt:lpstr>Python Versions</vt:lpstr>
      <vt:lpstr>Python Versions</vt:lpstr>
      <vt:lpstr>Installation of Python</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OPERATORS Arithmetic</vt:lpstr>
      <vt:lpstr>OPERATORS Assignment</vt:lpstr>
      <vt:lpstr>OPERATORS</vt:lpstr>
      <vt:lpstr>OPERATORS Relational</vt:lpstr>
      <vt:lpstr>OPERATORS</vt:lpstr>
      <vt:lpstr>OPERATORS</vt:lpstr>
      <vt:lpstr>OPERATORS</vt:lpstr>
      <vt:lpstr>OPERATORS</vt:lpstr>
      <vt:lpstr>OPERATORS Membership</vt:lpstr>
      <vt:lpstr>OPERATORS</vt:lpstr>
      <vt:lpstr>Slide 54</vt:lpstr>
      <vt:lpstr>OPERATORS Precedence</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Silicon</dc:creator>
  <cp:lastModifiedBy>Silicon</cp:lastModifiedBy>
  <cp:revision>3</cp:revision>
  <dcterms:created xsi:type="dcterms:W3CDTF">2023-08-01T04:37:40Z</dcterms:created>
  <dcterms:modified xsi:type="dcterms:W3CDTF">2023-08-01T04:58:32Z</dcterms:modified>
</cp:coreProperties>
</file>