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21" d="100"/>
          <a:sy n="121" d="100"/>
        </p:scale>
        <p:origin x="744"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17D9E6E-66F1-6048-B8C8-EEC4DFA89136}" type="datetimeFigureOut">
              <a:rPr lang="en-US" smtClean="0"/>
              <a:t>4/24/24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A41F631-BBE9-A04A-91F5-CF4AEC282277}" type="slidenum">
              <a:rPr lang="en-US" smtClean="0"/>
              <a:t>‹#›</a:t>
            </a:fld>
            <a:endParaRPr lang="en-US"/>
          </a:p>
        </p:txBody>
      </p:sp>
    </p:spTree>
    <p:extLst>
      <p:ext uri="{BB962C8B-B14F-4D97-AF65-F5344CB8AC3E}">
        <p14:creationId xmlns:p14="http://schemas.microsoft.com/office/powerpoint/2010/main" val="1099598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41F631-BBE9-A04A-91F5-CF4AEC282277}" type="slidenum">
              <a:rPr lang="en-US" smtClean="0"/>
              <a:t>9</a:t>
            </a:fld>
            <a:endParaRPr lang="en-US"/>
          </a:p>
        </p:txBody>
      </p:sp>
    </p:spTree>
    <p:extLst>
      <p:ext uri="{BB962C8B-B14F-4D97-AF65-F5344CB8AC3E}">
        <p14:creationId xmlns:p14="http://schemas.microsoft.com/office/powerpoint/2010/main" val="2106851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4/24/24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78887" y="2183843"/>
            <a:ext cx="66342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RISHI V</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TextBox 13">
            <a:extLst>
              <a:ext uri="{FF2B5EF4-FFF2-40B4-BE49-F238E27FC236}">
                <a16:creationId xmlns:a16="http://schemas.microsoft.com/office/drawing/2014/main" id="{490BC127-869C-A3F6-572E-C89255A675DE}"/>
              </a:ext>
            </a:extLst>
          </p:cNvPr>
          <p:cNvSpPr txBox="1"/>
          <p:nvPr/>
        </p:nvSpPr>
        <p:spPr>
          <a:xfrm>
            <a:off x="777056" y="1330220"/>
            <a:ext cx="8077200" cy="2542363"/>
          </a:xfrm>
          <a:prstGeom prst="rect">
            <a:avLst/>
          </a:prstGeom>
          <a:noFill/>
        </p:spPr>
        <p:txBody>
          <a:bodyPr wrap="square">
            <a:spAutoFit/>
          </a:bodyPr>
          <a:lstStyle/>
          <a:p>
            <a:pPr algn="just">
              <a:lnSpc>
                <a:spcPct val="150000"/>
              </a:lnSpc>
            </a:pPr>
            <a:r>
              <a:rPr lang="en-US" b="0" i="0" u="none" strike="noStrike" dirty="0">
                <a:solidFill>
                  <a:srgbClr val="0D0D0D"/>
                </a:solidFill>
                <a:effectLst/>
                <a:highlight>
                  <a:srgbClr val="FFFFFF"/>
                </a:highlight>
                <a:latin typeface="Söhne"/>
              </a:rPr>
              <a:t>Upon completion, we expect our sentiment analysis system to accurately classify customer reviews with high precision and recall. We will evaluate the performance of the system using metrics such as accuracy, F1 score, and confusion matrix analysis. Additionally, we will conduct real-world testing by deploying the system on a sample of customer reviews from various sources to assess its practical utility and effectiveness in providing actionable insights to businesses.</a:t>
            </a:r>
            <a:endParaRPr lang="en-IN" dirty="0">
              <a:cs typeface="Times New Roman" panose="02020603050405020304" pitchFamily="18" charset="0"/>
            </a:endParaRPr>
          </a:p>
        </p:txBody>
      </p:sp>
      <p:pic>
        <p:nvPicPr>
          <p:cNvPr id="3074" name="Picture 2">
            <a:extLst>
              <a:ext uri="{FF2B5EF4-FFF2-40B4-BE49-F238E27FC236}">
                <a16:creationId xmlns:a16="http://schemas.microsoft.com/office/drawing/2014/main" id="{2CA8D70D-B689-80F0-1FB7-291773EA4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A51F9FD0-44D3-463D-8BD4-D0FAD835C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78E711-0F3F-1F46-22B5-B52E5E9FB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30490F28-723C-3255-1915-91664DD3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pic>
        <p:nvPicPr>
          <p:cNvPr id="1026" name="Picture 2" descr="5 BEST AI Story Generator Tools to Write Compelling Stories">
            <a:extLst>
              <a:ext uri="{FF2B5EF4-FFF2-40B4-BE49-F238E27FC236}">
                <a16:creationId xmlns:a16="http://schemas.microsoft.com/office/drawing/2014/main" id="{C6FC5CEA-CCD4-2B99-281D-011CE56405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925" y="2236310"/>
            <a:ext cx="5572125" cy="291717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7F3F4296-A640-B8F6-0B46-A0493B9F5E77}"/>
              </a:ext>
            </a:extLst>
          </p:cNvPr>
          <p:cNvSpPr txBox="1"/>
          <p:nvPr/>
        </p:nvSpPr>
        <p:spPr>
          <a:xfrm>
            <a:off x="6259604" y="2313653"/>
            <a:ext cx="5703795" cy="1938992"/>
          </a:xfrm>
          <a:prstGeom prst="rect">
            <a:avLst/>
          </a:prstGeom>
          <a:noFill/>
        </p:spPr>
        <p:txBody>
          <a:bodyPr wrap="square">
            <a:spAutoFit/>
          </a:bodyPr>
          <a:lstStyle/>
          <a:p>
            <a:r>
              <a:rPr lang="en-US" sz="4000" b="1" i="0" u="none" strike="noStrike" dirty="0">
                <a:solidFill>
                  <a:srgbClr val="0D0D0D"/>
                </a:solidFill>
                <a:effectLst/>
                <a:latin typeface="Söhne"/>
              </a:rPr>
              <a:t>Analyzing Sentiment in Customer Reviews using Random Forest</a:t>
            </a:r>
            <a:endParaRPr lang="en-US" sz="4000" b="1"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a:extLst>
              <a:ext uri="{FF2B5EF4-FFF2-40B4-BE49-F238E27FC236}">
                <a16:creationId xmlns:a16="http://schemas.microsoft.com/office/drawing/2014/main" id="{D3934DF2-996C-10AA-46CC-DD47EB1CEDC4}"/>
              </a:ext>
            </a:extLst>
          </p:cNvPr>
          <p:cNvSpPr txBox="1"/>
          <p:nvPr/>
        </p:nvSpPr>
        <p:spPr>
          <a:xfrm>
            <a:off x="1746243" y="1246058"/>
            <a:ext cx="7540124" cy="3416320"/>
          </a:xfrm>
          <a:prstGeom prst="rect">
            <a:avLst/>
          </a:prstGeom>
          <a:noFill/>
        </p:spPr>
        <p:txBody>
          <a:bodyPr wrap="square">
            <a:spAutoFit/>
          </a:bodyPr>
          <a:lstStyle/>
          <a:p>
            <a:pPr algn="l"/>
            <a:r>
              <a:rPr lang="en-IN" dirty="0"/>
              <a:t>The agenda of this project is to develop  </a:t>
            </a:r>
          </a:p>
          <a:p>
            <a:pPr algn="l">
              <a:buFont typeface="+mj-lt"/>
              <a:buAutoNum type="arabicPeriod"/>
            </a:pPr>
            <a:r>
              <a:rPr lang="en-US" b="0" i="0" u="none" strike="noStrike" dirty="0">
                <a:solidFill>
                  <a:srgbClr val="0D0D0D"/>
                </a:solidFill>
                <a:effectLst/>
                <a:latin typeface="Söhne"/>
              </a:rPr>
              <a:t>Introduction to the project and its significance.</a:t>
            </a:r>
          </a:p>
          <a:p>
            <a:pPr algn="l">
              <a:buFont typeface="+mj-lt"/>
              <a:buAutoNum type="arabicPeriod"/>
            </a:pPr>
            <a:r>
              <a:rPr lang="en-US" b="0" i="0" u="none" strike="noStrike" dirty="0">
                <a:solidFill>
                  <a:srgbClr val="0D0D0D"/>
                </a:solidFill>
                <a:effectLst/>
                <a:latin typeface="Söhne"/>
              </a:rPr>
              <a:t>Problem statement discussion.</a:t>
            </a:r>
          </a:p>
          <a:p>
            <a:pPr algn="l">
              <a:buFont typeface="+mj-lt"/>
              <a:buAutoNum type="arabicPeriod"/>
            </a:pPr>
            <a:r>
              <a:rPr lang="en-US" b="0" i="0" u="none" strike="noStrike" dirty="0">
                <a:solidFill>
                  <a:srgbClr val="0D0D0D"/>
                </a:solidFill>
                <a:effectLst/>
                <a:latin typeface="Söhne"/>
              </a:rPr>
              <a:t>Overview of the proposed solution.</a:t>
            </a:r>
          </a:p>
          <a:p>
            <a:pPr algn="l">
              <a:buFont typeface="+mj-lt"/>
              <a:buAutoNum type="arabicPeriod"/>
            </a:pPr>
            <a:r>
              <a:rPr lang="en-US" b="0" i="0" u="none" strike="noStrike" dirty="0">
                <a:solidFill>
                  <a:srgbClr val="0D0D0D"/>
                </a:solidFill>
                <a:effectLst/>
                <a:latin typeface="Söhne"/>
              </a:rPr>
              <a:t>Identification of end users and their needs.</a:t>
            </a:r>
          </a:p>
          <a:p>
            <a:pPr algn="l">
              <a:buFont typeface="+mj-lt"/>
              <a:buAutoNum type="arabicPeriod"/>
            </a:pPr>
            <a:r>
              <a:rPr lang="en-US" b="0" i="0" u="none" strike="noStrike" dirty="0">
                <a:solidFill>
                  <a:srgbClr val="0D0D0D"/>
                </a:solidFill>
                <a:effectLst/>
                <a:latin typeface="Söhne"/>
              </a:rPr>
              <a:t>Explanation of the solution's value proposition.</a:t>
            </a:r>
          </a:p>
          <a:p>
            <a:pPr algn="l">
              <a:buFont typeface="+mj-lt"/>
              <a:buAutoNum type="arabicPeriod"/>
            </a:pPr>
            <a:r>
              <a:rPr lang="en-US" b="0" i="0" u="none" strike="noStrike" dirty="0">
                <a:solidFill>
                  <a:srgbClr val="0D0D0D"/>
                </a:solidFill>
                <a:effectLst/>
                <a:latin typeface="Söhne"/>
              </a:rPr>
              <a:t>Highlighting the unique aspects (WOW) of the solution.</a:t>
            </a:r>
          </a:p>
          <a:p>
            <a:pPr algn="l">
              <a:buFont typeface="+mj-lt"/>
              <a:buAutoNum type="arabicPeriod"/>
            </a:pPr>
            <a:r>
              <a:rPr lang="en-US" b="0" i="0" u="none" strike="noStrike" dirty="0">
                <a:solidFill>
                  <a:srgbClr val="0D0D0D"/>
                </a:solidFill>
                <a:effectLst/>
                <a:latin typeface="Söhne"/>
              </a:rPr>
              <a:t>Presentation of the modeling approach.</a:t>
            </a:r>
          </a:p>
          <a:p>
            <a:pPr algn="l">
              <a:buFont typeface="+mj-lt"/>
              <a:buAutoNum type="arabicPeriod"/>
            </a:pPr>
            <a:r>
              <a:rPr lang="en-US" b="0" i="0" u="none" strike="noStrike" dirty="0">
                <a:solidFill>
                  <a:srgbClr val="0D0D0D"/>
                </a:solidFill>
                <a:effectLst/>
                <a:latin typeface="Söhne"/>
              </a:rPr>
              <a:t>Discussion on the expected results.</a:t>
            </a:r>
          </a:p>
          <a:p>
            <a:pPr algn="l">
              <a:buFont typeface="+mj-lt"/>
              <a:buAutoNum type="arabicPeriod"/>
            </a:pPr>
            <a:r>
              <a:rPr lang="en-US" b="0" i="0" u="none" strike="noStrike" dirty="0">
                <a:solidFill>
                  <a:srgbClr val="0D0D0D"/>
                </a:solidFill>
                <a:effectLst/>
                <a:latin typeface="Söhne"/>
              </a:rPr>
              <a:t>Q&amp;A session for further clarification.</a:t>
            </a:r>
          </a:p>
          <a:p>
            <a:br>
              <a:rPr lang="en-US" dirty="0"/>
            </a:br>
            <a:endParaRPr lang="en-US" dirty="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504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id="{F799D67F-5568-D176-429A-EBF07F3E4BE1}"/>
              </a:ext>
            </a:extLst>
          </p:cNvPr>
          <p:cNvSpPr txBox="1"/>
          <p:nvPr/>
        </p:nvSpPr>
        <p:spPr>
          <a:xfrm>
            <a:off x="834072" y="1828800"/>
            <a:ext cx="7700328" cy="2308324"/>
          </a:xfrm>
          <a:prstGeom prst="rect">
            <a:avLst/>
          </a:prstGeom>
          <a:noFill/>
        </p:spPr>
        <p:txBody>
          <a:bodyPr wrap="square">
            <a:spAutoFit/>
          </a:bodyPr>
          <a:lstStyle/>
          <a:p>
            <a:pPr algn="l"/>
            <a:r>
              <a:rPr lang="en-US" b="0" i="0" u="none" strike="noStrike" dirty="0">
                <a:solidFill>
                  <a:srgbClr val="0D0D0D"/>
                </a:solidFill>
                <a:effectLst/>
                <a:latin typeface="Söhne"/>
              </a:rPr>
              <a:t>Understanding customer sentiment from reviews is crucial for businesses to improve products or services. However, manually analyzing large volumes of reviews is time-consuming and impractical. Automated sentiment analysis can provide valuable insights, but existing methods may lack accuracy or scalability. Therefore, the challenge is to develop a robust sentiment analysis system that can accurately classify customer reviews efficiently.</a:t>
            </a:r>
          </a:p>
          <a:p>
            <a:br>
              <a:rPr lang="en-US" dirty="0"/>
            </a:br>
            <a:endParaRPr lang="en-IN" dirty="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4" name="TextBox 13">
            <a:extLst>
              <a:ext uri="{FF2B5EF4-FFF2-40B4-BE49-F238E27FC236}">
                <a16:creationId xmlns:a16="http://schemas.microsoft.com/office/drawing/2014/main" id="{3D1EF36B-ED50-F791-EDF7-B5D571D8BAF9}"/>
              </a:ext>
            </a:extLst>
          </p:cNvPr>
          <p:cNvSpPr txBox="1"/>
          <p:nvPr/>
        </p:nvSpPr>
        <p:spPr>
          <a:xfrm>
            <a:off x="973901" y="2019300"/>
            <a:ext cx="7713632" cy="2542363"/>
          </a:xfrm>
          <a:prstGeom prst="rect">
            <a:avLst/>
          </a:prstGeom>
          <a:noFill/>
        </p:spPr>
        <p:txBody>
          <a:bodyPr wrap="square">
            <a:spAutoFit/>
          </a:bodyPr>
          <a:lstStyle/>
          <a:p>
            <a:pPr algn="just">
              <a:lnSpc>
                <a:spcPct val="150000"/>
              </a:lnSpc>
            </a:pPr>
            <a:r>
              <a:rPr lang="en-US" b="0" i="0" u="none" strike="noStrike" dirty="0">
                <a:solidFill>
                  <a:srgbClr val="0D0D0D"/>
                </a:solidFill>
                <a:effectLst/>
                <a:highlight>
                  <a:srgbClr val="FFFFFF"/>
                </a:highlight>
                <a:latin typeface="Söhne"/>
              </a:rPr>
              <a:t>Our project aims to leverage Random Forest, a powerful machine learning algorithm, to analyze sentiment in customer reviews. By training the Random Forest model on labeled review data, we intend to create a system that can automatically classify reviews as positive, negative, or neutral. This system will enable businesses to quickly gauge customer sentiment and identify areas for improvement.</a:t>
            </a:r>
            <a:endParaRPr lang="en-IN" dirty="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59561" y="11925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a:extLst>
              <a:ext uri="{FF2B5EF4-FFF2-40B4-BE49-F238E27FC236}">
                <a16:creationId xmlns:a16="http://schemas.microsoft.com/office/drawing/2014/main" id="{30699579-571B-4699-74B2-283B4497A62B}"/>
              </a:ext>
            </a:extLst>
          </p:cNvPr>
          <p:cNvSpPr txBox="1"/>
          <p:nvPr/>
        </p:nvSpPr>
        <p:spPr>
          <a:xfrm>
            <a:off x="699452" y="1828801"/>
            <a:ext cx="8447006" cy="1754326"/>
          </a:xfrm>
          <a:prstGeom prst="rect">
            <a:avLst/>
          </a:prstGeom>
          <a:noFill/>
        </p:spPr>
        <p:txBody>
          <a:bodyPr wrap="square">
            <a:spAutoFit/>
          </a:bodyPr>
          <a:lstStyle/>
          <a:p>
            <a:r>
              <a:rPr lang="en-IN" dirty="0"/>
              <a:t>The end users of this project include:</a:t>
            </a:r>
          </a:p>
          <a:p>
            <a:endParaRPr lang="en-IN" dirty="0"/>
          </a:p>
          <a:p>
            <a:pPr marL="285750" indent="-285750">
              <a:buFont typeface="Arial" pitchFamily="34" charset="0"/>
              <a:buChar char="•"/>
            </a:pPr>
            <a:r>
              <a:rPr lang="en-US" b="0" i="0" u="none" strike="noStrike" dirty="0">
                <a:solidFill>
                  <a:srgbClr val="0D0D0D"/>
                </a:solidFill>
                <a:effectLst/>
                <a:highlight>
                  <a:srgbClr val="FFFFFF"/>
                </a:highlight>
                <a:latin typeface="Söhne"/>
              </a:rPr>
              <a:t>The end users of our solution include businesses across various industries, such as e-commerce, hospitality, and consumer electronics, that receive large volumes of customer feedback. Additionally, market researchers and analysts who rely on sentiment analysis to understand consumer behavior can benefit from our solution.</a:t>
            </a:r>
            <a:endParaRPr lang="en-IN" dirty="0"/>
          </a:p>
        </p:txBody>
      </p:sp>
      <p:sp>
        <p:nvSpPr>
          <p:cNvPr id="13" name="Rectangle 3">
            <a:extLst>
              <a:ext uri="{FF2B5EF4-FFF2-40B4-BE49-F238E27FC236}">
                <a16:creationId xmlns:a16="http://schemas.microsoft.com/office/drawing/2014/main" id="{4FAEA217-2F14-44AE-80C6-6C827D61DA2D}"/>
              </a:ext>
            </a:extLst>
          </p:cNvPr>
          <p:cNvSpPr>
            <a:spLocks noChangeArrowheads="1"/>
          </p:cNvSpPr>
          <p:nvPr/>
        </p:nvSpPr>
        <p:spPr bwMode="auto">
          <a:xfrm>
            <a:off x="2362200" y="3985356"/>
            <a:ext cx="46482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4">
            <a:extLst>
              <a:ext uri="{FF2B5EF4-FFF2-40B4-BE49-F238E27FC236}">
                <a16:creationId xmlns:a16="http://schemas.microsoft.com/office/drawing/2014/main"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229573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a16="http://schemas.microsoft.com/office/drawing/2014/main" id="{C6320647-75AD-2945-DD14-989E33BC3F44}"/>
              </a:ext>
            </a:extLst>
          </p:cNvPr>
          <p:cNvSpPr txBox="1"/>
          <p:nvPr/>
        </p:nvSpPr>
        <p:spPr>
          <a:xfrm>
            <a:off x="3045542" y="2127441"/>
            <a:ext cx="6100916" cy="3371885"/>
          </a:xfrm>
          <a:prstGeom prst="rect">
            <a:avLst/>
          </a:prstGeom>
          <a:noFill/>
        </p:spPr>
        <p:txBody>
          <a:bodyPr wrap="square">
            <a:spAutoFit/>
          </a:bodyPr>
          <a:lstStyle/>
          <a:p>
            <a:pPr algn="just">
              <a:lnSpc>
                <a:spcPct val="150000"/>
              </a:lnSpc>
            </a:pPr>
            <a:r>
              <a:rPr lang="en-US" b="0" i="0" u="none" strike="noStrike" dirty="0">
                <a:solidFill>
                  <a:srgbClr val="0D0D0D"/>
                </a:solidFill>
                <a:effectLst/>
                <a:highlight>
                  <a:srgbClr val="FFFFFF"/>
                </a:highlight>
                <a:latin typeface="Söhne"/>
              </a:rPr>
              <a:t>Our solution offers a scalable and accurate sentiment analysis tool powered by Random Forest. Unlike traditional methods that may struggle with nuanced language or context, our approach leverages the ensemble learning capability of Random Forest to improve classification accuracy. By automating the sentiment analysis process, businesses can save time and resources while gaining actionable insights from customer feedback.</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14400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271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7743" y="54111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a:extLst>
              <a:ext uri="{FF2B5EF4-FFF2-40B4-BE49-F238E27FC236}">
                <a16:creationId xmlns:a16="http://schemas.microsoft.com/office/drawing/2014/main" id="{50F43B6B-D63D-8C11-3402-774E792281B9}"/>
              </a:ext>
            </a:extLst>
          </p:cNvPr>
          <p:cNvSpPr txBox="1"/>
          <p:nvPr/>
        </p:nvSpPr>
        <p:spPr>
          <a:xfrm>
            <a:off x="2362200" y="1981200"/>
            <a:ext cx="6712974" cy="2957861"/>
          </a:xfrm>
          <a:prstGeom prst="rect">
            <a:avLst/>
          </a:prstGeom>
          <a:noFill/>
        </p:spPr>
        <p:txBody>
          <a:bodyPr wrap="square">
            <a:spAutoFit/>
          </a:bodyPr>
          <a:lstStyle/>
          <a:p>
            <a:pPr algn="just">
              <a:lnSpc>
                <a:spcPct val="150000"/>
              </a:lnSpc>
            </a:pPr>
            <a:r>
              <a:rPr lang="en-US" b="0" i="0" u="none" strike="noStrike" dirty="0">
                <a:solidFill>
                  <a:srgbClr val="0D0D0D"/>
                </a:solidFill>
                <a:effectLst/>
                <a:highlight>
                  <a:srgbClr val="FFFFFF"/>
                </a:highlight>
                <a:latin typeface="Söhne"/>
              </a:rPr>
              <a:t>One of the key WOW factors of our solution is its ability to handle a wide range of review types and domains. Whether it's product reviews, hotel feedback, or restaurant ratings, our system can adapt to different contexts and provide reliable sentiment analysis. Moreover, the scalability of Random Forest allows our solution to process large volumes of reviews efficiently, making it suitable for businesses of all sizes.</a:t>
            </a:r>
            <a:endParaRPr lang="en-IN" dirty="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6" name="TextBox 15">
            <a:extLst>
              <a:ext uri="{FF2B5EF4-FFF2-40B4-BE49-F238E27FC236}">
                <a16:creationId xmlns:a16="http://schemas.microsoft.com/office/drawing/2014/main" id="{47BC5487-83B5-E4BF-D80A-4D5A2252E175}"/>
              </a:ext>
            </a:extLst>
          </p:cNvPr>
          <p:cNvSpPr txBox="1"/>
          <p:nvPr/>
        </p:nvSpPr>
        <p:spPr>
          <a:xfrm>
            <a:off x="533400" y="1750237"/>
            <a:ext cx="8694174" cy="2585323"/>
          </a:xfrm>
          <a:prstGeom prst="rect">
            <a:avLst/>
          </a:prstGeom>
          <a:noFill/>
        </p:spPr>
        <p:txBody>
          <a:bodyPr wrap="square">
            <a:spAutoFit/>
          </a:bodyPr>
          <a:lstStyle/>
          <a:p>
            <a:r>
              <a:rPr lang="en-IN" dirty="0"/>
              <a:t>The modelling approach involves:</a:t>
            </a:r>
          </a:p>
          <a:p>
            <a:endParaRPr lang="en-IN" dirty="0"/>
          </a:p>
          <a:p>
            <a:r>
              <a:rPr lang="en-US" b="0" i="0" u="none" strike="noStrike" dirty="0">
                <a:solidFill>
                  <a:srgbClr val="0D0D0D"/>
                </a:solidFill>
                <a:effectLst/>
                <a:highlight>
                  <a:srgbClr val="FFFFFF"/>
                </a:highlight>
                <a:latin typeface="Söhne"/>
              </a:rPr>
              <a:t>We will build our sentiment analysis system using the Random Forest algorithm, which is an ensemble learning method known for its robustness and effectiveness in handling complex datasets. The model will be trained on a labeled dataset of customer reviews, where each review is associated with a sentiment label (positive, negative, or neutral). We will preprocess the text data to extract relevant features and then train the Random Forest model using these features. Cross-validation techniques will be employed to optimize model hyperparameters and ensure generalization to unseen data.</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331</TotalTime>
  <Words>660</Words>
  <Application>Microsoft Macintosh PowerPoint</Application>
  <PresentationFormat>Widescreen</PresentationFormat>
  <Paragraphs>56</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Calibri</vt:lpstr>
      <vt:lpstr>Söhne</vt:lpstr>
      <vt:lpstr>Times New Roman</vt:lpstr>
      <vt:lpstr>Trebuchet MS</vt:lpstr>
      <vt:lpstr>Office Theme</vt:lpstr>
      <vt:lpstr>RISHI V</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Raj s</cp:lastModifiedBy>
  <cp:revision>13</cp:revision>
  <dcterms:created xsi:type="dcterms:W3CDTF">2024-03-29T14:48:44Z</dcterms:created>
  <dcterms:modified xsi:type="dcterms:W3CDTF">2024-04-24T10:27:15Z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