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1" r:id="rId6"/>
    <p:sldId id="273" r:id="rId7"/>
    <p:sldId id="262" r:id="rId8"/>
    <p:sldId id="274" r:id="rId9"/>
    <p:sldId id="275" r:id="rId10"/>
    <p:sldId id="263" r:id="rId11"/>
    <p:sldId id="276" r:id="rId12"/>
    <p:sldId id="277" r:id="rId13"/>
    <p:sldId id="264" r:id="rId14"/>
    <p:sldId id="272" r:id="rId15"/>
    <p:sldId id="278" r:id="rId16"/>
    <p:sldId id="279" r:id="rId17"/>
    <p:sldId id="280"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IREDDY RANJITH KUMAR REDDY" initials="KRKR" lastIdx="1" clrIdx="0">
    <p:extLst>
      <p:ext uri="{19B8F6BF-5375-455C-9EA6-DF929625EA0E}">
        <p15:presenceInfo xmlns:p15="http://schemas.microsoft.com/office/powerpoint/2012/main" userId="KOTIREDDY RANJITH KUMAR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3T01:07:08.124" idx="1">
    <p:pos x="7462" y="1274"/>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11/7/2021</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pic>
        <p:nvPicPr>
          <p:cNvPr id="7" name="Picture 6"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8" name="Rectangle 7"/>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12"/>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8585200" y="238126"/>
            <a:ext cx="3606800" cy="9810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0" y="0"/>
            <a:ext cx="12217400" cy="6877050"/>
          </a:xfrm>
          <a:prstGeom prst="rect">
            <a:avLst/>
          </a:prstGeom>
          <a:noFill/>
          <a:ln w="9525">
            <a:noFill/>
            <a:miter lim="800000"/>
            <a:headEnd/>
            <a:tailEnd/>
          </a:ln>
        </p:spPr>
      </p:pic>
    </p:spTree>
    <p:extLst>
      <p:ext uri="{BB962C8B-B14F-4D97-AF65-F5344CB8AC3E}">
        <p14:creationId xmlns:p14="http://schemas.microsoft.com/office/powerpoint/2010/main" val="230913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377170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82648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148038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9AA12-8195-4182-A7AC-2E7E59DFBDAF}"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75271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pic>
        <p:nvPicPr>
          <p:cNvPr id="7" name="Picture 6"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8" name="Rectangle 7"/>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0" name="Straight Connector 9"/>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2050" name="Picture 2"/>
          <p:cNvPicPr>
            <a:picLocks noChangeAspect="1" noChangeArrowheads="1"/>
          </p:cNvPicPr>
          <p:nvPr/>
        </p:nvPicPr>
        <p:blipFill>
          <a:blip r:embed="rId3"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379182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pic>
        <p:nvPicPr>
          <p:cNvPr id="7" name="Picture 6"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8" name="Rectangle 7"/>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0" name="Straight Connector 9"/>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85344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144185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9AA12-8195-4182-A7AC-2E7E59DFBDAF}"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pic>
        <p:nvPicPr>
          <p:cNvPr id="8" name="Picture 7"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9" name="Rectangle 8"/>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4098" name="Picture 2"/>
          <p:cNvPicPr>
            <a:picLocks noChangeAspect="1" noChangeArrowheads="1"/>
          </p:cNvPicPr>
          <p:nvPr/>
        </p:nvPicPr>
        <p:blipFill>
          <a:blip r:embed="rId3" cstate="print"/>
          <a:srcRect/>
          <a:stretch>
            <a:fillRect/>
          </a:stretch>
        </p:blipFill>
        <p:spPr bwMode="auto">
          <a:xfrm>
            <a:off x="8534400" y="238126"/>
            <a:ext cx="3606800" cy="981075"/>
          </a:xfrm>
          <a:prstGeom prst="rect">
            <a:avLst/>
          </a:prstGeom>
          <a:noFill/>
          <a:ln w="9525">
            <a:noFill/>
            <a:miter lim="800000"/>
            <a:headEnd/>
            <a:tailEnd/>
          </a:ln>
        </p:spPr>
      </p:pic>
    </p:spTree>
    <p:extLst>
      <p:ext uri="{BB962C8B-B14F-4D97-AF65-F5344CB8AC3E}">
        <p14:creationId xmlns:p14="http://schemas.microsoft.com/office/powerpoint/2010/main" val="345978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9AA12-8195-4182-A7AC-2E7E59DFBDAF}"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pic>
        <p:nvPicPr>
          <p:cNvPr id="10" name="Picture 9"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1" name="Rectangle 10"/>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12"/>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5122" name="Picture 2"/>
          <p:cNvPicPr>
            <a:picLocks noChangeAspect="1" noChangeArrowheads="1"/>
          </p:cNvPicPr>
          <p:nvPr/>
        </p:nvPicPr>
        <p:blipFill>
          <a:blip r:embed="rId3"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196095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9AA12-8195-4182-A7AC-2E7E59DFBDAF}"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pic>
        <p:nvPicPr>
          <p:cNvPr id="6" name="Picture 5"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7" name="Rectangle 6"/>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9" name="Straight Connector 8"/>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6146" name="Picture 2"/>
          <p:cNvPicPr>
            <a:picLocks noChangeAspect="1" noChangeArrowheads="1"/>
          </p:cNvPicPr>
          <p:nvPr/>
        </p:nvPicPr>
        <p:blipFill>
          <a:blip r:embed="rId3"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226899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pic>
        <p:nvPicPr>
          <p:cNvPr id="5" name="Picture 4"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6" name="Rectangle 5"/>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7170" name="Picture 2"/>
          <p:cNvPicPr>
            <a:picLocks noChangeAspect="1" noChangeArrowheads="1"/>
          </p:cNvPicPr>
          <p:nvPr/>
        </p:nvPicPr>
        <p:blipFill>
          <a:blip r:embed="rId3"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229142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pic>
        <p:nvPicPr>
          <p:cNvPr id="8" name="Picture 7" descr="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9" name="Rectangle 8"/>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pic>
        <p:nvPicPr>
          <p:cNvPr id="8194" name="Picture 2"/>
          <p:cNvPicPr>
            <a:picLocks noChangeAspect="1" noChangeArrowheads="1"/>
          </p:cNvPicPr>
          <p:nvPr/>
        </p:nvPicPr>
        <p:blipFill>
          <a:blip r:embed="rId3" cstate="print"/>
          <a:srcRect/>
          <a:stretch>
            <a:fillRect/>
          </a:stretch>
        </p:blipFill>
        <p:spPr bwMode="auto">
          <a:xfrm>
            <a:off x="8585200" y="228601"/>
            <a:ext cx="3606800" cy="981075"/>
          </a:xfrm>
          <a:prstGeom prst="rect">
            <a:avLst/>
          </a:prstGeom>
          <a:noFill/>
          <a:ln w="9525">
            <a:noFill/>
            <a:miter lim="800000"/>
            <a:headEnd/>
            <a:tailEnd/>
          </a:ln>
        </p:spPr>
      </p:pic>
    </p:spTree>
    <p:extLst>
      <p:ext uri="{BB962C8B-B14F-4D97-AF65-F5344CB8AC3E}">
        <p14:creationId xmlns:p14="http://schemas.microsoft.com/office/powerpoint/2010/main" val="65240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AA12-8195-4182-A7AC-2E7E59DFBDAF}" type="datetimeFigureOut">
              <a:rPr lang="en-US" smtClean="0"/>
              <a:pPr/>
              <a:t>11/7/2021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C975-2FD7-44A5-9E78-ECBA46156075}" type="slidenum">
              <a:rPr lang="en-US" smtClean="0"/>
              <a:pPr/>
              <a:t>‹#›</a:t>
            </a:fld>
            <a:endParaRPr lang="en-US"/>
          </a:p>
        </p:txBody>
      </p:sp>
      <p:pic>
        <p:nvPicPr>
          <p:cNvPr id="7" name="Picture 6" descr="4"/>
          <p:cNvPicPr>
            <a:picLocks noGrp="1" noChangeAspect="1"/>
          </p:cNvPicPr>
          <p:nvPr isPhoto="1"/>
        </p:nvPicPr>
        <p:blipFill>
          <a:blip r:embed="rId14"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8" name="Rectangle 7"/>
          <p:cNvSpPr/>
          <p:nvPr/>
        </p:nvSpPr>
        <p:spPr>
          <a:xfrm>
            <a:off x="11582400" y="6172200"/>
            <a:ext cx="60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625600" y="1752600"/>
            <a:ext cx="9245600" cy="381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711200" y="1905000"/>
            <a:ext cx="11480800" cy="472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p:nvCxnSpPr>
        <p:spPr>
          <a:xfrm>
            <a:off x="304800" y="1447800"/>
            <a:ext cx="11582400" cy="0"/>
          </a:xfrm>
          <a:prstGeom prst="line">
            <a:avLst/>
          </a:prstGeom>
          <a:ln>
            <a:solidFill>
              <a:schemeClr val="accent1">
                <a:lumMod val="50000"/>
              </a:schemeClr>
            </a:solidFill>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335410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D672-A066-4CF0-9643-F0B49CD0DC84}"/>
              </a:ext>
            </a:extLst>
          </p:cNvPr>
          <p:cNvSpPr>
            <a:spLocks noGrp="1"/>
          </p:cNvSpPr>
          <p:nvPr>
            <p:ph type="ctrTitle"/>
          </p:nvPr>
        </p:nvSpPr>
        <p:spPr>
          <a:xfrm>
            <a:off x="992417" y="2157272"/>
            <a:ext cx="10207166" cy="1652127"/>
          </a:xfrm>
        </p:spPr>
        <p:txBody>
          <a:bodyPr>
            <a:normAutofit/>
          </a:bodyPr>
          <a:lstStyle/>
          <a:p>
            <a:r>
              <a:rPr lang="en-US" sz="4000" dirty="0"/>
              <a:t>School Database Management System</a:t>
            </a:r>
            <a:endParaRPr lang="en-IN" sz="4000" dirty="0"/>
          </a:p>
        </p:txBody>
      </p:sp>
      <p:sp>
        <p:nvSpPr>
          <p:cNvPr id="3" name="Subtitle 2">
            <a:extLst>
              <a:ext uri="{FF2B5EF4-FFF2-40B4-BE49-F238E27FC236}">
                <a16:creationId xmlns:a16="http://schemas.microsoft.com/office/drawing/2014/main" id="{BDFFB19C-FC5C-4AA9-B306-C18219A533E4}"/>
              </a:ext>
            </a:extLst>
          </p:cNvPr>
          <p:cNvSpPr>
            <a:spLocks noGrp="1"/>
          </p:cNvSpPr>
          <p:nvPr>
            <p:ph type="subTitle" idx="1"/>
          </p:nvPr>
        </p:nvSpPr>
        <p:spPr>
          <a:xfrm>
            <a:off x="3035360" y="4542526"/>
            <a:ext cx="2661147" cy="1718535"/>
          </a:xfrm>
        </p:spPr>
        <p:txBody>
          <a:bodyPr>
            <a:noAutofit/>
          </a:bodyPr>
          <a:lstStyle/>
          <a:p>
            <a:pPr algn="l"/>
            <a:r>
              <a:rPr lang="en-US" sz="1800" b="1" u="sng" dirty="0">
                <a:solidFill>
                  <a:schemeClr val="tx1"/>
                </a:solidFill>
              </a:rPr>
              <a:t>Submitted to </a:t>
            </a:r>
            <a:r>
              <a:rPr lang="en-US" sz="1800" b="1" dirty="0">
                <a:solidFill>
                  <a:schemeClr val="tx1"/>
                </a:solidFill>
              </a:rPr>
              <a:t>-</a:t>
            </a:r>
          </a:p>
          <a:p>
            <a:pPr algn="l"/>
            <a:r>
              <a:rPr lang="en-US" sz="1600" dirty="0">
                <a:solidFill>
                  <a:schemeClr val="tx1"/>
                </a:solidFill>
                <a:latin typeface="Times New Roman" panose="02020603050405020304" pitchFamily="18" charset="0"/>
                <a:cs typeface="Times New Roman" panose="02020603050405020304" pitchFamily="18" charset="0"/>
              </a:rPr>
              <a:t>Mrs. </a:t>
            </a:r>
            <a:r>
              <a:rPr lang="en-US" sz="1600" dirty="0" err="1">
                <a:solidFill>
                  <a:schemeClr val="tx1"/>
                </a:solidFill>
                <a:latin typeface="Times New Roman" panose="02020603050405020304" pitchFamily="18" charset="0"/>
                <a:cs typeface="Times New Roman" panose="02020603050405020304" pitchFamily="18" charset="0"/>
              </a:rPr>
              <a:t>Divya</a:t>
            </a:r>
            <a:r>
              <a:rPr lang="en-US" sz="1600" dirty="0">
                <a:solidFill>
                  <a:schemeClr val="tx1"/>
                </a:solidFill>
                <a:latin typeface="Times New Roman" panose="02020603050405020304" pitchFamily="18" charset="0"/>
                <a:cs typeface="Times New Roman" panose="02020603050405020304" pitchFamily="18" charset="0"/>
              </a:rPr>
              <a:t> Gautam</a:t>
            </a:r>
          </a:p>
          <a:p>
            <a:pPr algn="l"/>
            <a:r>
              <a:rPr lang="en-US" sz="1600" dirty="0">
                <a:solidFill>
                  <a:schemeClr val="tx1"/>
                </a:solidFill>
                <a:latin typeface="Times New Roman" panose="02020603050405020304" pitchFamily="18" charset="0"/>
                <a:cs typeface="Times New Roman" panose="02020603050405020304" pitchFamily="18" charset="0"/>
              </a:rPr>
              <a:t>Assistant Professor </a:t>
            </a:r>
          </a:p>
          <a:p>
            <a:endParaRPr lang="en-US" sz="1600" dirty="0"/>
          </a:p>
          <a:p>
            <a:endParaRPr lang="en-IN" sz="2000" dirty="0">
              <a:latin typeface="The Hand Extrablack" panose="03070A02030502020204" pitchFamily="66" charset="0"/>
            </a:endParaRPr>
          </a:p>
        </p:txBody>
      </p:sp>
      <p:sp>
        <p:nvSpPr>
          <p:cNvPr id="5" name="TextBox 4">
            <a:extLst>
              <a:ext uri="{FF2B5EF4-FFF2-40B4-BE49-F238E27FC236}">
                <a16:creationId xmlns:a16="http://schemas.microsoft.com/office/drawing/2014/main" id="{0795CEAC-6221-4530-A384-96C0260B2667}"/>
              </a:ext>
            </a:extLst>
          </p:cNvPr>
          <p:cNvSpPr txBox="1"/>
          <p:nvPr/>
        </p:nvSpPr>
        <p:spPr>
          <a:xfrm>
            <a:off x="7054787" y="4542526"/>
            <a:ext cx="2959225" cy="1354217"/>
          </a:xfrm>
          <a:prstGeom prst="rect">
            <a:avLst/>
          </a:prstGeom>
          <a:noFill/>
        </p:spPr>
        <p:txBody>
          <a:bodyPr wrap="square" rtlCol="0">
            <a:spAutoFit/>
          </a:bodyPr>
          <a:lstStyle/>
          <a:p>
            <a:r>
              <a:rPr lang="en-US" b="1" u="sng" dirty="0">
                <a:cs typeface="Times New Roman" panose="02020603050405020304" pitchFamily="18" charset="0"/>
              </a:rPr>
              <a:t>Submitted by </a:t>
            </a:r>
            <a:r>
              <a:rPr lang="en-US" b="1" dirty="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Gaurav Sharma</a:t>
            </a:r>
          </a:p>
          <a:p>
            <a:r>
              <a:rPr lang="en-US" sz="1600" dirty="0" err="1">
                <a:latin typeface="Times New Roman" panose="02020603050405020304" pitchFamily="18" charset="0"/>
                <a:cs typeface="Times New Roman" panose="02020603050405020304" pitchFamily="18" charset="0"/>
              </a:rPr>
              <a:t>Kotireddy</a:t>
            </a:r>
            <a:r>
              <a:rPr lang="en-US" sz="1600" dirty="0">
                <a:latin typeface="Times New Roman" panose="02020603050405020304" pitchFamily="18" charset="0"/>
                <a:cs typeface="Times New Roman" panose="02020603050405020304" pitchFamily="18" charset="0"/>
              </a:rPr>
              <a:t> Ranjith Kumar Reddy</a:t>
            </a:r>
          </a:p>
          <a:p>
            <a:r>
              <a:rPr lang="en-US" sz="1600" dirty="0" err="1">
                <a:latin typeface="Times New Roman" panose="02020603050405020304" pitchFamily="18" charset="0"/>
                <a:cs typeface="Times New Roman" panose="02020603050405020304" pitchFamily="18" charset="0"/>
              </a:rPr>
              <a:t>Parla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Charanteja</a:t>
            </a:r>
            <a:r>
              <a:rPr lang="en-US" sz="1600" dirty="0">
                <a:latin typeface="Times New Roman" panose="02020603050405020304" pitchFamily="18" charset="0"/>
                <a:cs typeface="Times New Roman" panose="02020603050405020304" pitchFamily="18" charset="0"/>
              </a:rPr>
              <a:t> Reddy</a:t>
            </a:r>
          </a:p>
          <a:p>
            <a:r>
              <a:rPr lang="en-US" sz="1600" dirty="0">
                <a:latin typeface="Times New Roman" panose="02020603050405020304" pitchFamily="18" charset="0"/>
                <a:cs typeface="Times New Roman" panose="02020603050405020304" pitchFamily="18" charset="0"/>
              </a:rPr>
              <a:t>Rajat Gupta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1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7FC4-4AEA-4365-A903-2244801C694B}"/>
              </a:ext>
            </a:extLst>
          </p:cNvPr>
          <p:cNvSpPr>
            <a:spLocks noGrp="1"/>
          </p:cNvSpPr>
          <p:nvPr>
            <p:ph type="title"/>
          </p:nvPr>
        </p:nvSpPr>
        <p:spPr>
          <a:xfrm>
            <a:off x="1514262" y="1419056"/>
            <a:ext cx="6833497" cy="1143000"/>
          </a:xfrm>
        </p:spPr>
        <p:txBody>
          <a:bodyPr>
            <a:normAutofit/>
          </a:bodyPr>
          <a:lstStyle/>
          <a:p>
            <a:pPr algn="l"/>
            <a:r>
              <a:rPr lang="en-US" sz="2800" b="1" dirty="0">
                <a:latin typeface="+mn-lt"/>
              </a:rPr>
              <a:t>Courses List</a:t>
            </a:r>
            <a:endParaRPr lang="en-IN" sz="2800" b="1" dirty="0">
              <a:latin typeface="+mn-lt"/>
            </a:endParaRPr>
          </a:p>
        </p:txBody>
      </p:sp>
      <p:sp>
        <p:nvSpPr>
          <p:cNvPr id="3" name="Text Placeholder 2">
            <a:extLst>
              <a:ext uri="{FF2B5EF4-FFF2-40B4-BE49-F238E27FC236}">
                <a16:creationId xmlns:a16="http://schemas.microsoft.com/office/drawing/2014/main" id="{5D1FFC01-3AC3-468E-A26A-EE9328DD5350}"/>
              </a:ext>
            </a:extLst>
          </p:cNvPr>
          <p:cNvSpPr>
            <a:spLocks noGrp="1"/>
          </p:cNvSpPr>
          <p:nvPr>
            <p:ph type="body" idx="1"/>
          </p:nvPr>
        </p:nvSpPr>
        <p:spPr>
          <a:xfrm>
            <a:off x="1591056" y="4344507"/>
            <a:ext cx="3903732" cy="517084"/>
          </a:xfrm>
        </p:spPr>
        <p:txBody>
          <a:bodyPr>
            <a:normAutofit lnSpcReduction="10000"/>
          </a:bodyPr>
          <a:lstStyle/>
          <a:p>
            <a:r>
              <a:rPr lang="en-US" sz="2800" dirty="0"/>
              <a:t>Course Title</a:t>
            </a:r>
            <a:endParaRPr lang="en-IN" sz="2800" dirty="0"/>
          </a:p>
        </p:txBody>
      </p:sp>
      <p:sp>
        <p:nvSpPr>
          <p:cNvPr id="4" name="Content Placeholder 3">
            <a:extLst>
              <a:ext uri="{FF2B5EF4-FFF2-40B4-BE49-F238E27FC236}">
                <a16:creationId xmlns:a16="http://schemas.microsoft.com/office/drawing/2014/main" id="{B078FCF0-B7E2-4F4F-94D8-D6A5ED091D40}"/>
              </a:ext>
            </a:extLst>
          </p:cNvPr>
          <p:cNvSpPr>
            <a:spLocks noGrp="1"/>
          </p:cNvSpPr>
          <p:nvPr>
            <p:ph sz="half" idx="2"/>
          </p:nvPr>
        </p:nvSpPr>
        <p:spPr>
          <a:xfrm>
            <a:off x="1591056" y="2375943"/>
            <a:ext cx="4425697" cy="1753916"/>
          </a:xfrm>
        </p:spPr>
        <p:txBody>
          <a:bodyPr>
            <a:normAutofit/>
          </a:bodyPr>
          <a:lstStyle/>
          <a:p>
            <a:r>
              <a:rPr lang="en-US" sz="2000" dirty="0">
                <a:latin typeface="Times New Roman" panose="02020603050405020304" pitchFamily="18" charset="0"/>
                <a:cs typeface="Times New Roman" panose="02020603050405020304" pitchFamily="18" charset="0"/>
              </a:rPr>
              <a:t>Course ID</a:t>
            </a:r>
          </a:p>
          <a:p>
            <a:r>
              <a:rPr lang="en-US" sz="2000" dirty="0">
                <a:latin typeface="Times New Roman" panose="02020603050405020304" pitchFamily="18" charset="0"/>
                <a:cs typeface="Times New Roman" panose="02020603050405020304" pitchFamily="18" charset="0"/>
              </a:rPr>
              <a:t>Course Number</a:t>
            </a:r>
          </a:p>
          <a:p>
            <a:r>
              <a:rPr lang="en-US" sz="2000" dirty="0">
                <a:latin typeface="Times New Roman" panose="02020603050405020304" pitchFamily="18" charset="0"/>
                <a:cs typeface="Times New Roman" panose="02020603050405020304" pitchFamily="18" charset="0"/>
              </a:rPr>
              <a:t>Class Time</a:t>
            </a:r>
            <a:endParaRPr lang="en-IN" sz="2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B26A19-355C-485A-86AE-76779A563F4C}"/>
              </a:ext>
            </a:extLst>
          </p:cNvPr>
          <p:cNvSpPr>
            <a:spLocks noGrp="1"/>
          </p:cNvSpPr>
          <p:nvPr>
            <p:ph sz="quarter" idx="4"/>
          </p:nvPr>
        </p:nvSpPr>
        <p:spPr>
          <a:xfrm>
            <a:off x="4285249" y="2375943"/>
            <a:ext cx="4425696" cy="3098112"/>
          </a:xfrm>
        </p:spPr>
        <p:txBody>
          <a:bodyPr>
            <a:normAutofit/>
          </a:bodyPr>
          <a:lstStyle/>
          <a:p>
            <a:r>
              <a:rPr lang="en-US" sz="2000" dirty="0">
                <a:latin typeface="Times New Roman" panose="02020603050405020304" pitchFamily="18" charset="0"/>
                <a:cs typeface="Times New Roman" panose="02020603050405020304" pitchFamily="18" charset="0"/>
              </a:rPr>
              <a:t>Class Location</a:t>
            </a:r>
          </a:p>
          <a:p>
            <a:r>
              <a:rPr lang="en-US" sz="2000" dirty="0">
                <a:latin typeface="Times New Roman" panose="02020603050405020304" pitchFamily="18" charset="0"/>
                <a:cs typeface="Times New Roman" panose="02020603050405020304" pitchFamily="18" charset="0"/>
              </a:rPr>
              <a:t>Faculty ID</a:t>
            </a:r>
            <a:endParaRPr lang="en-IN" sz="2000"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7310CFCD-5F0A-4869-95F8-0058DEC258A3}"/>
              </a:ext>
            </a:extLst>
          </p:cNvPr>
          <p:cNvCxnSpPr/>
          <p:nvPr/>
        </p:nvCxnSpPr>
        <p:spPr>
          <a:xfrm flipH="1" flipV="1">
            <a:off x="8311117" y="5450896"/>
            <a:ext cx="292682" cy="24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8A2A19-673F-4A90-8023-CF0365CAF435}"/>
              </a:ext>
            </a:extLst>
          </p:cNvPr>
          <p:cNvCxnSpPr/>
          <p:nvPr/>
        </p:nvCxnSpPr>
        <p:spPr>
          <a:xfrm>
            <a:off x="10749269" y="5765082"/>
            <a:ext cx="314343" cy="36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9C241-A677-400C-B059-1688E8FFECDE}"/>
              </a:ext>
            </a:extLst>
          </p:cNvPr>
          <p:cNvSpPr txBox="1"/>
          <p:nvPr/>
        </p:nvSpPr>
        <p:spPr>
          <a:xfrm>
            <a:off x="1569592" y="5122349"/>
            <a:ext cx="220178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Number</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8975697-9147-4AA2-AD80-BB70E36E195B}"/>
              </a:ext>
            </a:extLst>
          </p:cNvPr>
          <p:cNvSpPr txBox="1"/>
          <p:nvPr/>
        </p:nvSpPr>
        <p:spPr>
          <a:xfrm>
            <a:off x="4285249" y="5165982"/>
            <a:ext cx="196302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Name</a:t>
            </a:r>
            <a:endParaRPr lang="en-IN" sz="20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1F021D0E-D90F-4118-A7F4-8D7DD80F8AD7}"/>
              </a:ext>
            </a:extLst>
          </p:cNvPr>
          <p:cNvCxnSpPr>
            <a:cxnSpLocks/>
          </p:cNvCxnSpPr>
          <p:nvPr/>
        </p:nvCxnSpPr>
        <p:spPr>
          <a:xfrm flipH="1" flipV="1">
            <a:off x="9726960" y="2188513"/>
            <a:ext cx="1" cy="45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524BF7E-F351-4211-B9EC-132D7016EA78}"/>
              </a:ext>
            </a:extLst>
          </p:cNvPr>
          <p:cNvCxnSpPr/>
          <p:nvPr/>
        </p:nvCxnSpPr>
        <p:spPr>
          <a:xfrm flipV="1">
            <a:off x="10600944" y="2175599"/>
            <a:ext cx="422190" cy="28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A5BF73-F3A8-49FA-8330-C1B09665C21F}"/>
              </a:ext>
            </a:extLst>
          </p:cNvPr>
          <p:cNvCxnSpPr/>
          <p:nvPr/>
        </p:nvCxnSpPr>
        <p:spPr>
          <a:xfrm flipH="1" flipV="1">
            <a:off x="8843716" y="2477603"/>
            <a:ext cx="266728" cy="20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DDA63C-F682-4660-B7A4-242D303AE2D0}"/>
              </a:ext>
            </a:extLst>
          </p:cNvPr>
          <p:cNvCxnSpPr/>
          <p:nvPr/>
        </p:nvCxnSpPr>
        <p:spPr>
          <a:xfrm flipH="1">
            <a:off x="9319449" y="3173779"/>
            <a:ext cx="292682" cy="25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9242582-EB39-4C40-93CC-BE2D24987790}"/>
              </a:ext>
            </a:extLst>
          </p:cNvPr>
          <p:cNvCxnSpPr>
            <a:cxnSpLocks/>
          </p:cNvCxnSpPr>
          <p:nvPr/>
        </p:nvCxnSpPr>
        <p:spPr>
          <a:xfrm>
            <a:off x="11147477" y="3207162"/>
            <a:ext cx="487658" cy="30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C2E267-B236-4405-82D9-E56A564C2FB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0" name="Rectangle 19">
            <a:extLst>
              <a:ext uri="{FF2B5EF4-FFF2-40B4-BE49-F238E27FC236}">
                <a16:creationId xmlns:a16="http://schemas.microsoft.com/office/drawing/2014/main" id="{DAAC7217-E762-49EA-BD65-74B307D1F419}"/>
              </a:ext>
            </a:extLst>
          </p:cNvPr>
          <p:cNvSpPr/>
          <p:nvPr/>
        </p:nvSpPr>
        <p:spPr>
          <a:xfrm>
            <a:off x="9171708" y="2670295"/>
            <a:ext cx="2190748" cy="458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COURSESS_LIST</a:t>
            </a:r>
          </a:p>
        </p:txBody>
      </p:sp>
      <p:sp>
        <p:nvSpPr>
          <p:cNvPr id="22" name="Oval 21">
            <a:extLst>
              <a:ext uri="{FF2B5EF4-FFF2-40B4-BE49-F238E27FC236}">
                <a16:creationId xmlns:a16="http://schemas.microsoft.com/office/drawing/2014/main" id="{0902D769-9ADF-4DCA-A607-ACA1B98A3589}"/>
              </a:ext>
            </a:extLst>
          </p:cNvPr>
          <p:cNvSpPr/>
          <p:nvPr/>
        </p:nvSpPr>
        <p:spPr>
          <a:xfrm>
            <a:off x="9042283" y="1503484"/>
            <a:ext cx="1142999" cy="60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COURSE_ID</a:t>
            </a:r>
          </a:p>
        </p:txBody>
      </p:sp>
      <p:sp>
        <p:nvSpPr>
          <p:cNvPr id="28" name="Oval 27">
            <a:extLst>
              <a:ext uri="{FF2B5EF4-FFF2-40B4-BE49-F238E27FC236}">
                <a16:creationId xmlns:a16="http://schemas.microsoft.com/office/drawing/2014/main" id="{5AC80337-0536-46DE-A7C6-62F4ADBA0C0B}"/>
              </a:ext>
            </a:extLst>
          </p:cNvPr>
          <p:cNvSpPr/>
          <p:nvPr/>
        </p:nvSpPr>
        <p:spPr>
          <a:xfrm>
            <a:off x="10518197" y="1479670"/>
            <a:ext cx="1142999" cy="60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CLASS_LOCATION</a:t>
            </a:r>
          </a:p>
        </p:txBody>
      </p:sp>
      <p:sp>
        <p:nvSpPr>
          <p:cNvPr id="30" name="Oval 29">
            <a:extLst>
              <a:ext uri="{FF2B5EF4-FFF2-40B4-BE49-F238E27FC236}">
                <a16:creationId xmlns:a16="http://schemas.microsoft.com/office/drawing/2014/main" id="{2376DA55-0A03-46A6-80EB-3BF117190EBF}"/>
              </a:ext>
            </a:extLst>
          </p:cNvPr>
          <p:cNvSpPr/>
          <p:nvPr/>
        </p:nvSpPr>
        <p:spPr>
          <a:xfrm>
            <a:off x="7678015" y="1955921"/>
            <a:ext cx="1142999" cy="60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COURSE_NUM</a:t>
            </a:r>
          </a:p>
        </p:txBody>
      </p:sp>
      <p:sp>
        <p:nvSpPr>
          <p:cNvPr id="32" name="Oval 31">
            <a:extLst>
              <a:ext uri="{FF2B5EF4-FFF2-40B4-BE49-F238E27FC236}">
                <a16:creationId xmlns:a16="http://schemas.microsoft.com/office/drawing/2014/main" id="{A128C76F-B2E0-4034-8EBF-E02B79E1F7C7}"/>
              </a:ext>
            </a:extLst>
          </p:cNvPr>
          <p:cNvSpPr/>
          <p:nvPr/>
        </p:nvSpPr>
        <p:spPr>
          <a:xfrm>
            <a:off x="8249514" y="3430455"/>
            <a:ext cx="1142999" cy="60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FACULTY_ID</a:t>
            </a:r>
          </a:p>
        </p:txBody>
      </p:sp>
      <p:sp>
        <p:nvSpPr>
          <p:cNvPr id="33" name="Oval 32">
            <a:extLst>
              <a:ext uri="{FF2B5EF4-FFF2-40B4-BE49-F238E27FC236}">
                <a16:creationId xmlns:a16="http://schemas.microsoft.com/office/drawing/2014/main" id="{63BADAD5-C4B2-454C-BEDE-EE2F69D33B89}"/>
              </a:ext>
            </a:extLst>
          </p:cNvPr>
          <p:cNvSpPr/>
          <p:nvPr/>
        </p:nvSpPr>
        <p:spPr>
          <a:xfrm>
            <a:off x="10821265" y="3549193"/>
            <a:ext cx="1142999" cy="60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t>CLASS_TIME</a:t>
            </a:r>
          </a:p>
        </p:txBody>
      </p:sp>
      <p:sp>
        <p:nvSpPr>
          <p:cNvPr id="24" name="Rectangle 23">
            <a:extLst>
              <a:ext uri="{FF2B5EF4-FFF2-40B4-BE49-F238E27FC236}">
                <a16:creationId xmlns:a16="http://schemas.microsoft.com/office/drawing/2014/main" id="{AEF92002-BB83-44F7-8193-4F86B45186AE}"/>
              </a:ext>
            </a:extLst>
          </p:cNvPr>
          <p:cNvSpPr/>
          <p:nvPr/>
        </p:nvSpPr>
        <p:spPr>
          <a:xfrm>
            <a:off x="8731244" y="5420661"/>
            <a:ext cx="1939635" cy="458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C_TITLE</a:t>
            </a:r>
          </a:p>
        </p:txBody>
      </p:sp>
      <p:sp>
        <p:nvSpPr>
          <p:cNvPr id="25" name="Oval 24">
            <a:extLst>
              <a:ext uri="{FF2B5EF4-FFF2-40B4-BE49-F238E27FC236}">
                <a16:creationId xmlns:a16="http://schemas.microsoft.com/office/drawing/2014/main" id="{DB1D979E-7C11-4B37-AC50-AFDF42361999}"/>
              </a:ext>
            </a:extLst>
          </p:cNvPr>
          <p:cNvSpPr/>
          <p:nvPr/>
        </p:nvSpPr>
        <p:spPr>
          <a:xfrm>
            <a:off x="7130624" y="4872602"/>
            <a:ext cx="1186294" cy="640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COURSE_NUM</a:t>
            </a:r>
          </a:p>
        </p:txBody>
      </p:sp>
      <p:sp>
        <p:nvSpPr>
          <p:cNvPr id="26" name="Oval 25">
            <a:extLst>
              <a:ext uri="{FF2B5EF4-FFF2-40B4-BE49-F238E27FC236}">
                <a16:creationId xmlns:a16="http://schemas.microsoft.com/office/drawing/2014/main" id="{43FB6C7B-7027-4977-B741-3CBEF006699A}"/>
              </a:ext>
            </a:extLst>
          </p:cNvPr>
          <p:cNvSpPr/>
          <p:nvPr/>
        </p:nvSpPr>
        <p:spPr>
          <a:xfrm>
            <a:off x="11011601" y="6051594"/>
            <a:ext cx="1082386" cy="554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COURSE_NAME</a:t>
            </a:r>
          </a:p>
        </p:txBody>
      </p:sp>
    </p:spTree>
    <p:extLst>
      <p:ext uri="{BB962C8B-B14F-4D97-AF65-F5344CB8AC3E}">
        <p14:creationId xmlns:p14="http://schemas.microsoft.com/office/powerpoint/2010/main" val="142607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3CFC4-CB0F-4199-A794-9B9409043993}"/>
              </a:ext>
            </a:extLst>
          </p:cNvPr>
          <p:cNvSpPr>
            <a:spLocks noGrp="1"/>
          </p:cNvSpPr>
          <p:nvPr>
            <p:ph idx="1"/>
          </p:nvPr>
        </p:nvSpPr>
        <p:spPr>
          <a:xfrm>
            <a:off x="1174369" y="1570588"/>
            <a:ext cx="9486690" cy="2504263"/>
          </a:xfrm>
        </p:spPr>
        <p:txBody>
          <a:bodyPr>
            <a:normAutofit/>
          </a:bodyPr>
          <a:lstStyle/>
          <a:p>
            <a:pPr marL="0" indent="0">
              <a:buNone/>
            </a:pPr>
            <a:r>
              <a:rPr lang="en-US" sz="1400" b="1" u="sng" dirty="0">
                <a:latin typeface="Times New Roman" panose="02020603050405020304" pitchFamily="18" charset="0"/>
                <a:cs typeface="Times New Roman" panose="02020603050405020304" pitchFamily="18" charset="0"/>
              </a:rPr>
              <a:t>Code –</a:t>
            </a:r>
          </a:p>
          <a:p>
            <a:pPr marL="0" indent="0">
              <a:buNone/>
            </a:pPr>
            <a:endParaRPr lang="en-US" sz="1400" b="1" u="sng"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CREATE TABLE COURSESS_LIST(COURSE_ID NUMBER(20),COURSE_NUM NUMBER(20),CLASS_TIME VARCHAR(20),CLASS_LOCATION VARCHAR(20),FACULTY_ID NUMBER(20), PRIMARY KEY(COURSE_NUM),FOREIGN KEY(COURSE_ID) REFERENCES ENROLLMENT(COURSE_ID),FOREIGN KEY(FACULTY_ID) REFERENCES FACULTY_DETAIL(FACULTY_ID))</a:t>
            </a:r>
          </a:p>
          <a:p>
            <a:pPr marL="0" indent="0">
              <a:buNone/>
            </a:pPr>
            <a:r>
              <a:rPr lang="en-US" sz="1200" dirty="0">
                <a:latin typeface="Times New Roman" panose="02020603050405020304" pitchFamily="18" charset="0"/>
                <a:cs typeface="Times New Roman" panose="02020603050405020304" pitchFamily="18" charset="0"/>
              </a:rPr>
              <a:t>INSERT INTO COURSESS_LIST VALUES((2712),(304),'MWF-AM','DDNAGAR',(200227))</a:t>
            </a:r>
          </a:p>
          <a:p>
            <a:pPr marL="0" indent="0">
              <a:buNone/>
            </a:pPr>
            <a:r>
              <a:rPr lang="en-US" sz="1200" dirty="0">
                <a:latin typeface="Times New Roman" panose="02020603050405020304" pitchFamily="18" charset="0"/>
                <a:cs typeface="Times New Roman" panose="02020603050405020304" pitchFamily="18" charset="0"/>
              </a:rPr>
              <a:t>INSERT INTO COURSESS_LIST VALUES((2808),(324),'TTS-PM','GOLEKAMANDIR',(200228))</a:t>
            </a:r>
          </a:p>
          <a:p>
            <a:pPr marL="0" indent="0">
              <a:buNone/>
            </a:pPr>
            <a:r>
              <a:rPr lang="en-US" sz="1200" dirty="0">
                <a:latin typeface="Times New Roman" panose="02020603050405020304" pitchFamily="18" charset="0"/>
                <a:cs typeface="Times New Roman" panose="02020603050405020304" pitchFamily="18" charset="0"/>
              </a:rPr>
              <a:t>INSERT INTO COURSESS_LIST VALUES((1910),(306),'MTW-AM','COMPLEX',(200219))</a:t>
            </a:r>
          </a:p>
          <a:p>
            <a:pPr marL="0" indent="0">
              <a:buNone/>
            </a:pPr>
            <a:r>
              <a:rPr lang="en-US" sz="1200" dirty="0">
                <a:latin typeface="Times New Roman" panose="02020603050405020304" pitchFamily="18" charset="0"/>
                <a:cs typeface="Times New Roman" panose="02020603050405020304" pitchFamily="18" charset="0"/>
              </a:rPr>
              <a:t>INSERT INTO COURSESS_LIST VALUES((0708),(326),'TFS-PM','MORAR',(200207))</a:t>
            </a:r>
          </a:p>
          <a:p>
            <a:pPr marL="0" indent="0">
              <a:buNone/>
            </a:pPr>
            <a:r>
              <a:rPr lang="en-US" sz="1200" dirty="0">
                <a:latin typeface="Times New Roman" panose="02020603050405020304" pitchFamily="18" charset="0"/>
                <a:cs typeface="Times New Roman" panose="02020603050405020304" pitchFamily="18" charset="0"/>
              </a:rPr>
              <a:t>SELECT * FROM COURSESS_LIST</a:t>
            </a: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E79C6B-8F50-49C4-A356-5D86D06FBA7A}"/>
              </a:ext>
            </a:extLst>
          </p:cNvPr>
          <p:cNvPicPr>
            <a:picLocks noChangeAspect="1"/>
          </p:cNvPicPr>
          <p:nvPr/>
        </p:nvPicPr>
        <p:blipFill>
          <a:blip r:embed="rId2"/>
          <a:stretch>
            <a:fillRect/>
          </a:stretch>
        </p:blipFill>
        <p:spPr>
          <a:xfrm>
            <a:off x="1174369" y="4338463"/>
            <a:ext cx="6177157" cy="1530220"/>
          </a:xfrm>
          <a:prstGeom prst="rect">
            <a:avLst/>
          </a:prstGeom>
        </p:spPr>
      </p:pic>
      <p:sp>
        <p:nvSpPr>
          <p:cNvPr id="2" name="TextBox 1">
            <a:extLst>
              <a:ext uri="{FF2B5EF4-FFF2-40B4-BE49-F238E27FC236}">
                <a16:creationId xmlns:a16="http://schemas.microsoft.com/office/drawing/2014/main" id="{0702E2EE-9CA3-460B-9147-574C706DCA93}"/>
              </a:ext>
            </a:extLst>
          </p:cNvPr>
          <p:cNvSpPr txBox="1"/>
          <p:nvPr/>
        </p:nvSpPr>
        <p:spPr>
          <a:xfrm>
            <a:off x="4604551" y="722201"/>
            <a:ext cx="2982897" cy="584775"/>
          </a:xfrm>
          <a:prstGeom prst="rect">
            <a:avLst/>
          </a:prstGeom>
          <a:noFill/>
        </p:spPr>
        <p:txBody>
          <a:bodyPr wrap="square" rtlCol="0">
            <a:spAutoFit/>
          </a:bodyPr>
          <a:lstStyle/>
          <a:p>
            <a:r>
              <a:rPr lang="en-US" sz="3200" b="1" dirty="0">
                <a:latin typeface="+mn-lt"/>
              </a:rPr>
              <a:t>Courses List</a:t>
            </a:r>
            <a:endParaRPr lang="en-IN" sz="3200" dirty="0"/>
          </a:p>
        </p:txBody>
      </p:sp>
    </p:spTree>
    <p:extLst>
      <p:ext uri="{BB962C8B-B14F-4D97-AF65-F5344CB8AC3E}">
        <p14:creationId xmlns:p14="http://schemas.microsoft.com/office/powerpoint/2010/main" val="231693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B2DA-E012-414C-AD63-315515817930}"/>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362D6EBF-9537-412C-BA84-6592A2912E7B}"/>
              </a:ext>
            </a:extLst>
          </p:cNvPr>
          <p:cNvSpPr>
            <a:spLocks noGrp="1"/>
          </p:cNvSpPr>
          <p:nvPr>
            <p:ph idx="1"/>
          </p:nvPr>
        </p:nvSpPr>
        <p:spPr>
          <a:xfrm>
            <a:off x="1109212" y="1585411"/>
            <a:ext cx="9100109" cy="2418418"/>
          </a:xfrm>
        </p:spPr>
        <p:txBody>
          <a:bodyPr>
            <a:normAutofit/>
          </a:bodyPr>
          <a:lstStyle/>
          <a:p>
            <a:pPr marL="0" indent="0">
              <a:buNone/>
            </a:pPr>
            <a:r>
              <a:rPr lang="en-US" sz="1400" b="1" u="sng" dirty="0">
                <a:latin typeface="Times New Roman" panose="02020603050405020304" pitchFamily="18" charset="0"/>
                <a:cs typeface="Times New Roman" panose="02020603050405020304" pitchFamily="18" charset="0"/>
              </a:rPr>
              <a:t>Code –</a:t>
            </a: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CREATE TABLE C_TITLE(COURSE_NUM NUMBER(20),COURSE_NAME VARCHAR(20) PRIMARY KEY, FOREIGN KEY (COURSE_NUM) REFERENCES COURSESS_LIST(COURSE_NUM))</a:t>
            </a:r>
          </a:p>
          <a:p>
            <a:pPr marL="0" indent="0">
              <a:buNone/>
            </a:pPr>
            <a:r>
              <a:rPr lang="en-IN" sz="1200" dirty="0">
                <a:latin typeface="Times New Roman" panose="02020603050405020304" pitchFamily="18" charset="0"/>
                <a:cs typeface="Times New Roman" panose="02020603050405020304" pitchFamily="18" charset="0"/>
              </a:rPr>
              <a:t>INSERT INTO C_TITLE VALUES((304),'DATABASE’)</a:t>
            </a:r>
          </a:p>
          <a:p>
            <a:pPr marL="0" indent="0">
              <a:buNone/>
            </a:pPr>
            <a:r>
              <a:rPr lang="en-IN" sz="1200" dirty="0">
                <a:latin typeface="Times New Roman" panose="02020603050405020304" pitchFamily="18" charset="0"/>
                <a:cs typeface="Times New Roman" panose="02020603050405020304" pitchFamily="18" charset="0"/>
              </a:rPr>
              <a:t>INSERT INTO C_TITLE VALUES((306),'CLANGUAGE’)</a:t>
            </a:r>
          </a:p>
          <a:p>
            <a:pPr marL="0" indent="0">
              <a:buNone/>
            </a:pPr>
            <a:r>
              <a:rPr lang="en-IN" sz="1200" dirty="0">
                <a:latin typeface="Times New Roman" panose="02020603050405020304" pitchFamily="18" charset="0"/>
                <a:cs typeface="Times New Roman" panose="02020603050405020304" pitchFamily="18" charset="0"/>
              </a:rPr>
              <a:t>INSERT INTO C_TITLE VALUES((326),'ELECTRICAL’)</a:t>
            </a:r>
          </a:p>
          <a:p>
            <a:pPr marL="0" indent="0">
              <a:buNone/>
            </a:pPr>
            <a:r>
              <a:rPr lang="en-IN" sz="1200" dirty="0">
                <a:latin typeface="Times New Roman" panose="02020603050405020304" pitchFamily="18" charset="0"/>
                <a:cs typeface="Times New Roman" panose="02020603050405020304" pitchFamily="18" charset="0"/>
              </a:rPr>
              <a:t>INSERT INTO C_TITLE VALUES((324),'CBCS’)</a:t>
            </a:r>
          </a:p>
          <a:p>
            <a:pPr marL="0" indent="0">
              <a:buNone/>
            </a:pPr>
            <a:r>
              <a:rPr lang="en-IN" sz="1200" dirty="0">
                <a:latin typeface="Times New Roman" panose="02020603050405020304" pitchFamily="18" charset="0"/>
                <a:cs typeface="Times New Roman" panose="02020603050405020304" pitchFamily="18" charset="0"/>
              </a:rPr>
              <a:t>SELECT * FROM C_TITLE</a:t>
            </a: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84DAA7-A42E-4B45-A1DD-DDB0592FF6B9}"/>
              </a:ext>
            </a:extLst>
          </p:cNvPr>
          <p:cNvPicPr>
            <a:picLocks noChangeAspect="1"/>
          </p:cNvPicPr>
          <p:nvPr/>
        </p:nvPicPr>
        <p:blipFill>
          <a:blip r:embed="rId2"/>
          <a:stretch>
            <a:fillRect/>
          </a:stretch>
        </p:blipFill>
        <p:spPr>
          <a:xfrm>
            <a:off x="1109212" y="4252435"/>
            <a:ext cx="3851866" cy="1403910"/>
          </a:xfrm>
          <a:prstGeom prst="rect">
            <a:avLst/>
          </a:prstGeom>
        </p:spPr>
      </p:pic>
      <p:sp>
        <p:nvSpPr>
          <p:cNvPr id="4" name="TextBox 3">
            <a:extLst>
              <a:ext uri="{FF2B5EF4-FFF2-40B4-BE49-F238E27FC236}">
                <a16:creationId xmlns:a16="http://schemas.microsoft.com/office/drawing/2014/main" id="{53D9852E-0219-4B91-9AB2-030DBFFB8733}"/>
              </a:ext>
            </a:extLst>
          </p:cNvPr>
          <p:cNvSpPr txBox="1"/>
          <p:nvPr/>
        </p:nvSpPr>
        <p:spPr>
          <a:xfrm>
            <a:off x="4527612" y="664779"/>
            <a:ext cx="3959441" cy="584775"/>
          </a:xfrm>
          <a:prstGeom prst="rect">
            <a:avLst/>
          </a:prstGeom>
          <a:noFill/>
        </p:spPr>
        <p:txBody>
          <a:bodyPr wrap="square" rtlCol="0">
            <a:spAutoFit/>
          </a:bodyPr>
          <a:lstStyle/>
          <a:p>
            <a:r>
              <a:rPr lang="en-US" sz="3200" b="1" dirty="0"/>
              <a:t>Course Title</a:t>
            </a:r>
            <a:endParaRPr lang="en-IN" sz="3200" b="1" dirty="0"/>
          </a:p>
        </p:txBody>
      </p:sp>
    </p:spTree>
    <p:extLst>
      <p:ext uri="{BB962C8B-B14F-4D97-AF65-F5344CB8AC3E}">
        <p14:creationId xmlns:p14="http://schemas.microsoft.com/office/powerpoint/2010/main" val="300028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9235-BAF5-4DA6-9231-8F4E64F707A1}"/>
              </a:ext>
            </a:extLst>
          </p:cNvPr>
          <p:cNvSpPr>
            <a:spLocks noGrp="1"/>
          </p:cNvSpPr>
          <p:nvPr>
            <p:ph type="title"/>
          </p:nvPr>
        </p:nvSpPr>
        <p:spPr>
          <a:xfrm>
            <a:off x="539882" y="162759"/>
            <a:ext cx="9486690" cy="1550419"/>
          </a:xfrm>
        </p:spPr>
        <p:txBody>
          <a:bodyPr/>
          <a:lstStyle/>
          <a:p>
            <a:pPr algn="l"/>
            <a:r>
              <a:rPr lang="en-US" dirty="0"/>
              <a:t>ER Diagram</a:t>
            </a:r>
            <a:endParaRPr lang="en-IN" dirty="0"/>
          </a:p>
        </p:txBody>
      </p:sp>
      <p:sp>
        <p:nvSpPr>
          <p:cNvPr id="8" name="Rectangle 7">
            <a:extLst>
              <a:ext uri="{FF2B5EF4-FFF2-40B4-BE49-F238E27FC236}">
                <a16:creationId xmlns:a16="http://schemas.microsoft.com/office/drawing/2014/main" id="{BEE1C094-F2EC-4807-9472-789917A74C28}"/>
              </a:ext>
            </a:extLst>
          </p:cNvPr>
          <p:cNvSpPr/>
          <p:nvPr/>
        </p:nvSpPr>
        <p:spPr>
          <a:xfrm>
            <a:off x="5283227" y="1696032"/>
            <a:ext cx="2481943" cy="709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STUDENT_AD</a:t>
            </a:r>
            <a:endParaRPr lang="en-IN" sz="1000"/>
          </a:p>
        </p:txBody>
      </p:sp>
      <p:sp>
        <p:nvSpPr>
          <p:cNvPr id="9" name="Oval 8">
            <a:extLst>
              <a:ext uri="{FF2B5EF4-FFF2-40B4-BE49-F238E27FC236}">
                <a16:creationId xmlns:a16="http://schemas.microsoft.com/office/drawing/2014/main" id="{61367BFD-2813-49BD-9B66-3D1545F36FCC}"/>
              </a:ext>
            </a:extLst>
          </p:cNvPr>
          <p:cNvSpPr/>
          <p:nvPr/>
        </p:nvSpPr>
        <p:spPr>
          <a:xfrm>
            <a:off x="5981715" y="607286"/>
            <a:ext cx="1040234" cy="536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GENDER</a:t>
            </a:r>
            <a:endParaRPr lang="en-IN" sz="1000">
              <a:solidFill>
                <a:schemeClr val="bg1"/>
              </a:solidFill>
            </a:endParaRPr>
          </a:p>
        </p:txBody>
      </p:sp>
      <p:sp>
        <p:nvSpPr>
          <p:cNvPr id="10" name="Oval 9">
            <a:extLst>
              <a:ext uri="{FF2B5EF4-FFF2-40B4-BE49-F238E27FC236}">
                <a16:creationId xmlns:a16="http://schemas.microsoft.com/office/drawing/2014/main" id="{3F38C732-227D-44E6-B149-59DE9D45684D}"/>
              </a:ext>
            </a:extLst>
          </p:cNvPr>
          <p:cNvSpPr/>
          <p:nvPr/>
        </p:nvSpPr>
        <p:spPr>
          <a:xfrm>
            <a:off x="3671374" y="1593977"/>
            <a:ext cx="1116667" cy="536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MOBILE_</a:t>
            </a:r>
          </a:p>
          <a:p>
            <a:pPr algn="ctr"/>
            <a:r>
              <a:rPr lang="en-US" sz="1000" dirty="0">
                <a:solidFill>
                  <a:schemeClr val="bg1"/>
                </a:solidFill>
              </a:rPr>
              <a:t>NO</a:t>
            </a:r>
            <a:endParaRPr lang="en-IN" sz="1000" dirty="0">
              <a:solidFill>
                <a:schemeClr val="bg1"/>
              </a:solidFill>
            </a:endParaRPr>
          </a:p>
        </p:txBody>
      </p:sp>
      <p:sp>
        <p:nvSpPr>
          <p:cNvPr id="11" name="Oval 10">
            <a:extLst>
              <a:ext uri="{FF2B5EF4-FFF2-40B4-BE49-F238E27FC236}">
                <a16:creationId xmlns:a16="http://schemas.microsoft.com/office/drawing/2014/main" id="{4497995C-6F89-44FC-91BD-F9DB28CCC21A}"/>
              </a:ext>
            </a:extLst>
          </p:cNvPr>
          <p:cNvSpPr/>
          <p:nvPr/>
        </p:nvSpPr>
        <p:spPr>
          <a:xfrm>
            <a:off x="4134840" y="2530221"/>
            <a:ext cx="1040234"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a:solidFill>
                  <a:schemeClr val="bg1"/>
                </a:solidFill>
              </a:rPr>
              <a:t>ID</a:t>
            </a:r>
            <a:endParaRPr lang="en-IN" sz="1000" u="sng">
              <a:solidFill>
                <a:schemeClr val="bg1"/>
              </a:solidFill>
            </a:endParaRPr>
          </a:p>
        </p:txBody>
      </p:sp>
      <p:sp>
        <p:nvSpPr>
          <p:cNvPr id="13" name="Oval 12">
            <a:extLst>
              <a:ext uri="{FF2B5EF4-FFF2-40B4-BE49-F238E27FC236}">
                <a16:creationId xmlns:a16="http://schemas.microsoft.com/office/drawing/2014/main" id="{AF4314F9-792C-4D88-8A83-325D7ABAED81}"/>
              </a:ext>
            </a:extLst>
          </p:cNvPr>
          <p:cNvSpPr/>
          <p:nvPr/>
        </p:nvSpPr>
        <p:spPr>
          <a:xfrm>
            <a:off x="5772200" y="2881617"/>
            <a:ext cx="1133488" cy="50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CATEGORY</a:t>
            </a:r>
            <a:endParaRPr lang="en-IN" sz="1000" dirty="0">
              <a:solidFill>
                <a:schemeClr val="bg1"/>
              </a:solidFill>
            </a:endParaRPr>
          </a:p>
        </p:txBody>
      </p:sp>
      <p:sp>
        <p:nvSpPr>
          <p:cNvPr id="14" name="Oval 13">
            <a:extLst>
              <a:ext uri="{FF2B5EF4-FFF2-40B4-BE49-F238E27FC236}">
                <a16:creationId xmlns:a16="http://schemas.microsoft.com/office/drawing/2014/main" id="{212611CD-F863-4D4F-BD4F-0ECBC2842A7E}"/>
              </a:ext>
            </a:extLst>
          </p:cNvPr>
          <p:cNvSpPr/>
          <p:nvPr/>
        </p:nvSpPr>
        <p:spPr>
          <a:xfrm>
            <a:off x="7496028" y="904558"/>
            <a:ext cx="1116667" cy="536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NAME</a:t>
            </a:r>
            <a:endParaRPr lang="en-IN" sz="1000">
              <a:solidFill>
                <a:schemeClr val="bg1"/>
              </a:solidFill>
            </a:endParaRPr>
          </a:p>
        </p:txBody>
      </p:sp>
      <p:sp>
        <p:nvSpPr>
          <p:cNvPr id="15" name="Oval 14">
            <a:extLst>
              <a:ext uri="{FF2B5EF4-FFF2-40B4-BE49-F238E27FC236}">
                <a16:creationId xmlns:a16="http://schemas.microsoft.com/office/drawing/2014/main" id="{2D4B7C7F-8628-44E7-B01D-00BCED4FBF9E}"/>
              </a:ext>
            </a:extLst>
          </p:cNvPr>
          <p:cNvSpPr/>
          <p:nvPr/>
        </p:nvSpPr>
        <p:spPr>
          <a:xfrm>
            <a:off x="8301372" y="1782147"/>
            <a:ext cx="1127854" cy="674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ADDRESS</a:t>
            </a:r>
            <a:endParaRPr lang="en-IN" sz="1000">
              <a:solidFill>
                <a:schemeClr val="bg1"/>
              </a:solidFill>
            </a:endParaRPr>
          </a:p>
        </p:txBody>
      </p:sp>
      <p:sp>
        <p:nvSpPr>
          <p:cNvPr id="16" name="Oval 15">
            <a:extLst>
              <a:ext uri="{FF2B5EF4-FFF2-40B4-BE49-F238E27FC236}">
                <a16:creationId xmlns:a16="http://schemas.microsoft.com/office/drawing/2014/main" id="{23D3FB4C-4E5C-4DA0-9D7D-BBD9EE31DF5D}"/>
              </a:ext>
            </a:extLst>
          </p:cNvPr>
          <p:cNvSpPr/>
          <p:nvPr/>
        </p:nvSpPr>
        <p:spPr>
          <a:xfrm>
            <a:off x="7358077" y="2740963"/>
            <a:ext cx="1115737" cy="674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BRANCH</a:t>
            </a:r>
            <a:endParaRPr lang="en-IN" sz="1000">
              <a:solidFill>
                <a:schemeClr val="bg1"/>
              </a:solidFill>
            </a:endParaRPr>
          </a:p>
        </p:txBody>
      </p:sp>
      <p:sp>
        <p:nvSpPr>
          <p:cNvPr id="17" name="Oval 16">
            <a:extLst>
              <a:ext uri="{FF2B5EF4-FFF2-40B4-BE49-F238E27FC236}">
                <a16:creationId xmlns:a16="http://schemas.microsoft.com/office/drawing/2014/main" id="{62394094-EE2A-4B91-AFF2-F77F86F09D8A}"/>
              </a:ext>
            </a:extLst>
          </p:cNvPr>
          <p:cNvSpPr/>
          <p:nvPr/>
        </p:nvSpPr>
        <p:spPr>
          <a:xfrm>
            <a:off x="4573503" y="839542"/>
            <a:ext cx="1116667" cy="536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ACADEMIC_YEAR</a:t>
            </a:r>
            <a:endParaRPr lang="en-IN" sz="1000">
              <a:solidFill>
                <a:schemeClr val="bg1"/>
              </a:solidFill>
            </a:endParaRPr>
          </a:p>
        </p:txBody>
      </p:sp>
      <p:sp>
        <p:nvSpPr>
          <p:cNvPr id="18" name="Rectangle 17">
            <a:extLst>
              <a:ext uri="{FF2B5EF4-FFF2-40B4-BE49-F238E27FC236}">
                <a16:creationId xmlns:a16="http://schemas.microsoft.com/office/drawing/2014/main" id="{15E4EDDF-7883-4044-AC98-CA577F647D8E}"/>
              </a:ext>
            </a:extLst>
          </p:cNvPr>
          <p:cNvSpPr/>
          <p:nvPr/>
        </p:nvSpPr>
        <p:spPr>
          <a:xfrm>
            <a:off x="4169328" y="3976382"/>
            <a:ext cx="1828800" cy="480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ENROLLMENT</a:t>
            </a:r>
            <a:endParaRPr lang="en-IN" sz="1000"/>
          </a:p>
        </p:txBody>
      </p:sp>
      <p:sp>
        <p:nvSpPr>
          <p:cNvPr id="19" name="Oval 18">
            <a:extLst>
              <a:ext uri="{FF2B5EF4-FFF2-40B4-BE49-F238E27FC236}">
                <a16:creationId xmlns:a16="http://schemas.microsoft.com/office/drawing/2014/main" id="{B2D8FBC7-C7F8-42DE-9554-495F7040FC4C}"/>
              </a:ext>
            </a:extLst>
          </p:cNvPr>
          <p:cNvSpPr/>
          <p:nvPr/>
        </p:nvSpPr>
        <p:spPr>
          <a:xfrm>
            <a:off x="7185635" y="3794733"/>
            <a:ext cx="1115737"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a:solidFill>
                  <a:schemeClr val="bg1"/>
                </a:solidFill>
              </a:rPr>
              <a:t>COURSE_ID</a:t>
            </a:r>
            <a:endParaRPr lang="en-IN" sz="1000" u="sng">
              <a:solidFill>
                <a:schemeClr val="bg1"/>
              </a:solidFill>
            </a:endParaRPr>
          </a:p>
        </p:txBody>
      </p:sp>
      <p:sp>
        <p:nvSpPr>
          <p:cNvPr id="20" name="Rectangle 19">
            <a:extLst>
              <a:ext uri="{FF2B5EF4-FFF2-40B4-BE49-F238E27FC236}">
                <a16:creationId xmlns:a16="http://schemas.microsoft.com/office/drawing/2014/main" id="{C923F884-CFF9-4A10-B7CB-5714915AF386}"/>
              </a:ext>
            </a:extLst>
          </p:cNvPr>
          <p:cNvSpPr/>
          <p:nvPr/>
        </p:nvSpPr>
        <p:spPr>
          <a:xfrm>
            <a:off x="9429226" y="4370664"/>
            <a:ext cx="1828800" cy="453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COURSE_LIST</a:t>
            </a:r>
            <a:endParaRPr lang="en-IN" sz="1000"/>
          </a:p>
        </p:txBody>
      </p:sp>
      <p:sp>
        <p:nvSpPr>
          <p:cNvPr id="21" name="Oval 20">
            <a:extLst>
              <a:ext uri="{FF2B5EF4-FFF2-40B4-BE49-F238E27FC236}">
                <a16:creationId xmlns:a16="http://schemas.microsoft.com/office/drawing/2014/main" id="{88583FCD-3E94-44FF-912C-64C2B81E929A}"/>
              </a:ext>
            </a:extLst>
          </p:cNvPr>
          <p:cNvSpPr/>
          <p:nvPr/>
        </p:nvSpPr>
        <p:spPr>
          <a:xfrm>
            <a:off x="9171031" y="3302483"/>
            <a:ext cx="904147" cy="45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CLASS_NAME</a:t>
            </a:r>
            <a:endParaRPr lang="en-IN" sz="1000">
              <a:solidFill>
                <a:schemeClr val="bg1"/>
              </a:solidFill>
            </a:endParaRPr>
          </a:p>
        </p:txBody>
      </p:sp>
      <p:sp>
        <p:nvSpPr>
          <p:cNvPr id="22" name="Oval 21">
            <a:extLst>
              <a:ext uri="{FF2B5EF4-FFF2-40B4-BE49-F238E27FC236}">
                <a16:creationId xmlns:a16="http://schemas.microsoft.com/office/drawing/2014/main" id="{F499EAE3-F640-45A1-A1A4-4286E9516F56}"/>
              </a:ext>
            </a:extLst>
          </p:cNvPr>
          <p:cNvSpPr/>
          <p:nvPr/>
        </p:nvSpPr>
        <p:spPr>
          <a:xfrm>
            <a:off x="10755617" y="3633978"/>
            <a:ext cx="821190"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CLASS_TIME</a:t>
            </a:r>
            <a:endParaRPr lang="en-IN" sz="1000">
              <a:solidFill>
                <a:schemeClr val="bg1"/>
              </a:solidFill>
            </a:endParaRPr>
          </a:p>
        </p:txBody>
      </p:sp>
      <p:sp>
        <p:nvSpPr>
          <p:cNvPr id="23" name="Oval 22">
            <a:extLst>
              <a:ext uri="{FF2B5EF4-FFF2-40B4-BE49-F238E27FC236}">
                <a16:creationId xmlns:a16="http://schemas.microsoft.com/office/drawing/2014/main" id="{F545CCED-C819-4AFD-8B1D-F9AFF27CBF10}"/>
              </a:ext>
            </a:extLst>
          </p:cNvPr>
          <p:cNvSpPr/>
          <p:nvPr/>
        </p:nvSpPr>
        <p:spPr>
          <a:xfrm>
            <a:off x="11014744" y="5142451"/>
            <a:ext cx="1006679"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CLASS_LOCATION</a:t>
            </a:r>
            <a:endParaRPr lang="en-IN" sz="1000" dirty="0">
              <a:solidFill>
                <a:schemeClr val="bg1"/>
              </a:solidFill>
            </a:endParaRPr>
          </a:p>
        </p:txBody>
      </p:sp>
      <p:sp>
        <p:nvSpPr>
          <p:cNvPr id="24" name="Oval 23">
            <a:extLst>
              <a:ext uri="{FF2B5EF4-FFF2-40B4-BE49-F238E27FC236}">
                <a16:creationId xmlns:a16="http://schemas.microsoft.com/office/drawing/2014/main" id="{ABCC1212-597E-4950-A6D3-C781401B7DD9}"/>
              </a:ext>
            </a:extLst>
          </p:cNvPr>
          <p:cNvSpPr/>
          <p:nvPr/>
        </p:nvSpPr>
        <p:spPr>
          <a:xfrm>
            <a:off x="9613783" y="5142451"/>
            <a:ext cx="897623"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a:solidFill>
                  <a:schemeClr val="bg1"/>
                </a:solidFill>
              </a:rPr>
              <a:t>CLASS_NUM</a:t>
            </a:r>
            <a:endParaRPr lang="en-IN" sz="1000" u="sng">
              <a:solidFill>
                <a:schemeClr val="bg1"/>
              </a:solidFill>
            </a:endParaRPr>
          </a:p>
        </p:txBody>
      </p:sp>
      <p:sp>
        <p:nvSpPr>
          <p:cNvPr id="25" name="Oval 24">
            <a:extLst>
              <a:ext uri="{FF2B5EF4-FFF2-40B4-BE49-F238E27FC236}">
                <a16:creationId xmlns:a16="http://schemas.microsoft.com/office/drawing/2014/main" id="{ED246D37-E93A-4CEB-A878-7B7110C7482C}"/>
              </a:ext>
            </a:extLst>
          </p:cNvPr>
          <p:cNvSpPr/>
          <p:nvPr/>
        </p:nvSpPr>
        <p:spPr>
          <a:xfrm>
            <a:off x="6639889" y="4933292"/>
            <a:ext cx="995492" cy="57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a:solidFill>
                  <a:schemeClr val="bg1"/>
                </a:solidFill>
              </a:rPr>
              <a:t>FACULTY_ID</a:t>
            </a:r>
            <a:endParaRPr lang="en-IN" sz="1000" u="sng">
              <a:solidFill>
                <a:schemeClr val="bg1"/>
              </a:solidFill>
            </a:endParaRPr>
          </a:p>
        </p:txBody>
      </p:sp>
      <p:sp>
        <p:nvSpPr>
          <p:cNvPr id="26" name="Rectangle 25">
            <a:extLst>
              <a:ext uri="{FF2B5EF4-FFF2-40B4-BE49-F238E27FC236}">
                <a16:creationId xmlns:a16="http://schemas.microsoft.com/office/drawing/2014/main" id="{914DDEB0-C5AA-419F-9742-11CB28241720}"/>
              </a:ext>
            </a:extLst>
          </p:cNvPr>
          <p:cNvSpPr/>
          <p:nvPr/>
        </p:nvSpPr>
        <p:spPr>
          <a:xfrm>
            <a:off x="3816992" y="5441521"/>
            <a:ext cx="1434518" cy="480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FACULTY_DETAILS</a:t>
            </a:r>
            <a:endParaRPr lang="en-IN" sz="1000"/>
          </a:p>
        </p:txBody>
      </p:sp>
      <p:sp>
        <p:nvSpPr>
          <p:cNvPr id="27" name="Oval 26">
            <a:extLst>
              <a:ext uri="{FF2B5EF4-FFF2-40B4-BE49-F238E27FC236}">
                <a16:creationId xmlns:a16="http://schemas.microsoft.com/office/drawing/2014/main" id="{E20B5963-3517-485E-9A9C-B70881EF9627}"/>
              </a:ext>
            </a:extLst>
          </p:cNvPr>
          <p:cNvSpPr/>
          <p:nvPr/>
        </p:nvSpPr>
        <p:spPr>
          <a:xfrm>
            <a:off x="3573709" y="4676656"/>
            <a:ext cx="1122263" cy="545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CAMPUS</a:t>
            </a:r>
            <a:endParaRPr lang="en-IN" sz="1000">
              <a:solidFill>
                <a:schemeClr val="bg1"/>
              </a:solidFill>
            </a:endParaRPr>
          </a:p>
        </p:txBody>
      </p:sp>
      <p:sp>
        <p:nvSpPr>
          <p:cNvPr id="28" name="Oval 27">
            <a:extLst>
              <a:ext uri="{FF2B5EF4-FFF2-40B4-BE49-F238E27FC236}">
                <a16:creationId xmlns:a16="http://schemas.microsoft.com/office/drawing/2014/main" id="{ADE08E1F-3415-4981-935D-09880DA83F84}"/>
              </a:ext>
            </a:extLst>
          </p:cNvPr>
          <p:cNvSpPr/>
          <p:nvPr/>
        </p:nvSpPr>
        <p:spPr>
          <a:xfrm>
            <a:off x="2342186" y="5221940"/>
            <a:ext cx="1132513" cy="545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NAME</a:t>
            </a:r>
            <a:endParaRPr lang="en-IN" sz="800">
              <a:solidFill>
                <a:schemeClr val="bg1"/>
              </a:solidFill>
            </a:endParaRPr>
          </a:p>
        </p:txBody>
      </p:sp>
      <p:sp>
        <p:nvSpPr>
          <p:cNvPr id="29" name="Oval 28">
            <a:extLst>
              <a:ext uri="{FF2B5EF4-FFF2-40B4-BE49-F238E27FC236}">
                <a16:creationId xmlns:a16="http://schemas.microsoft.com/office/drawing/2014/main" id="{9028C127-EAD2-4C30-80C4-144AB82B316C}"/>
              </a:ext>
            </a:extLst>
          </p:cNvPr>
          <p:cNvSpPr/>
          <p:nvPr/>
        </p:nvSpPr>
        <p:spPr>
          <a:xfrm>
            <a:off x="3741490" y="6141796"/>
            <a:ext cx="1342238" cy="546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DEPARTMENT</a:t>
            </a:r>
            <a:endParaRPr lang="en-IN" sz="1000" dirty="0">
              <a:solidFill>
                <a:schemeClr val="bg1"/>
              </a:solidFill>
            </a:endParaRPr>
          </a:p>
        </p:txBody>
      </p:sp>
      <p:sp>
        <p:nvSpPr>
          <p:cNvPr id="30" name="Rectangle 29">
            <a:extLst>
              <a:ext uri="{FF2B5EF4-FFF2-40B4-BE49-F238E27FC236}">
                <a16:creationId xmlns:a16="http://schemas.microsoft.com/office/drawing/2014/main" id="{CC26C774-8270-4088-94B8-1D959079606F}"/>
              </a:ext>
            </a:extLst>
          </p:cNvPr>
          <p:cNvSpPr/>
          <p:nvPr/>
        </p:nvSpPr>
        <p:spPr>
          <a:xfrm>
            <a:off x="8179266" y="5767224"/>
            <a:ext cx="1434517" cy="44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C_TITLE</a:t>
            </a:r>
            <a:endParaRPr lang="en-IN" sz="1000"/>
          </a:p>
        </p:txBody>
      </p:sp>
      <p:sp>
        <p:nvSpPr>
          <p:cNvPr id="31" name="Oval 30">
            <a:extLst>
              <a:ext uri="{FF2B5EF4-FFF2-40B4-BE49-F238E27FC236}">
                <a16:creationId xmlns:a16="http://schemas.microsoft.com/office/drawing/2014/main" id="{E9AFE692-8718-4CE4-A5FD-476A4D0485F0}"/>
              </a:ext>
            </a:extLst>
          </p:cNvPr>
          <p:cNvSpPr/>
          <p:nvPr/>
        </p:nvSpPr>
        <p:spPr>
          <a:xfrm>
            <a:off x="7496028" y="6392411"/>
            <a:ext cx="995492" cy="44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COURSE_NAME</a:t>
            </a:r>
            <a:endParaRPr lang="en-IN" sz="1000">
              <a:solidFill>
                <a:schemeClr val="bg1"/>
              </a:solidFill>
            </a:endParaRPr>
          </a:p>
        </p:txBody>
      </p:sp>
      <p:cxnSp>
        <p:nvCxnSpPr>
          <p:cNvPr id="33" name="Straight Connector 32">
            <a:extLst>
              <a:ext uri="{FF2B5EF4-FFF2-40B4-BE49-F238E27FC236}">
                <a16:creationId xmlns:a16="http://schemas.microsoft.com/office/drawing/2014/main" id="{98575CC7-08C5-4ECE-A89A-E8D68BDA4356}"/>
              </a:ext>
            </a:extLst>
          </p:cNvPr>
          <p:cNvCxnSpPr/>
          <p:nvPr/>
        </p:nvCxnSpPr>
        <p:spPr>
          <a:xfrm>
            <a:off x="5251510" y="1376438"/>
            <a:ext cx="746618" cy="68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AD1597-2B6C-4853-BC61-9508F8CACFDE}"/>
              </a:ext>
            </a:extLst>
          </p:cNvPr>
          <p:cNvCxnSpPr/>
          <p:nvPr/>
        </p:nvCxnSpPr>
        <p:spPr>
          <a:xfrm flipV="1">
            <a:off x="6501832" y="1144182"/>
            <a:ext cx="0" cy="897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2B43B4-D6B9-466A-BA37-9AA79E598159}"/>
              </a:ext>
            </a:extLst>
          </p:cNvPr>
          <p:cNvCxnSpPr/>
          <p:nvPr/>
        </p:nvCxnSpPr>
        <p:spPr>
          <a:xfrm flipV="1">
            <a:off x="7496028" y="1241571"/>
            <a:ext cx="497746" cy="54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A49741-C758-4F5B-8811-FBC7719C8496}"/>
              </a:ext>
            </a:extLst>
          </p:cNvPr>
          <p:cNvCxnSpPr/>
          <p:nvPr/>
        </p:nvCxnSpPr>
        <p:spPr>
          <a:xfrm>
            <a:off x="7625593" y="1954635"/>
            <a:ext cx="987102" cy="10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C3C740-643C-437E-B98B-CF66EAAD883B}"/>
              </a:ext>
            </a:extLst>
          </p:cNvPr>
          <p:cNvCxnSpPr/>
          <p:nvPr/>
        </p:nvCxnSpPr>
        <p:spPr>
          <a:xfrm flipV="1">
            <a:off x="4874004" y="2265028"/>
            <a:ext cx="662730" cy="436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DB0D26B-EDD3-4FF4-BD59-52249CE2F4EF}"/>
              </a:ext>
            </a:extLst>
          </p:cNvPr>
          <p:cNvCxnSpPr/>
          <p:nvPr/>
        </p:nvCxnSpPr>
        <p:spPr>
          <a:xfrm flipV="1">
            <a:off x="6400800" y="2265028"/>
            <a:ext cx="0" cy="773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E51FAD-5AB6-4E93-A2EC-BA355304933A}"/>
              </a:ext>
            </a:extLst>
          </p:cNvPr>
          <p:cNvCxnSpPr/>
          <p:nvPr/>
        </p:nvCxnSpPr>
        <p:spPr>
          <a:xfrm flipH="1" flipV="1">
            <a:off x="7185635" y="2265028"/>
            <a:ext cx="557868" cy="61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A6FE40-89D6-4F17-A768-154B047C6629}"/>
              </a:ext>
            </a:extLst>
          </p:cNvPr>
          <p:cNvCxnSpPr>
            <a:stCxn id="11" idx="4"/>
          </p:cNvCxnSpPr>
          <p:nvPr/>
        </p:nvCxnSpPr>
        <p:spPr>
          <a:xfrm>
            <a:off x="4654957" y="3107517"/>
            <a:ext cx="41015" cy="97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60184AE-4AF5-459A-A48D-7EC5F90D4A41}"/>
              </a:ext>
            </a:extLst>
          </p:cNvPr>
          <p:cNvCxnSpPr>
            <a:stCxn id="18" idx="3"/>
          </p:cNvCxnSpPr>
          <p:nvPr/>
        </p:nvCxnSpPr>
        <p:spPr>
          <a:xfrm flipV="1">
            <a:off x="5998128" y="4083381"/>
            <a:ext cx="1627465" cy="133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F40E16D-5BD1-4504-A8F4-08A5B4C5859A}"/>
              </a:ext>
            </a:extLst>
          </p:cNvPr>
          <p:cNvCxnSpPr/>
          <p:nvPr/>
        </p:nvCxnSpPr>
        <p:spPr>
          <a:xfrm>
            <a:off x="8179266" y="4083381"/>
            <a:ext cx="1686187" cy="5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024D3D2-21CD-40F0-9DC3-BFE034466DB8}"/>
              </a:ext>
            </a:extLst>
          </p:cNvPr>
          <p:cNvCxnSpPr/>
          <p:nvPr/>
        </p:nvCxnSpPr>
        <p:spPr>
          <a:xfrm>
            <a:off x="9697673" y="3633978"/>
            <a:ext cx="167780" cy="823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A6D6F74-765A-4B62-97C6-327044C721D0}"/>
              </a:ext>
            </a:extLst>
          </p:cNvPr>
          <p:cNvCxnSpPr/>
          <p:nvPr/>
        </p:nvCxnSpPr>
        <p:spPr>
          <a:xfrm flipH="1">
            <a:off x="11014744" y="4083381"/>
            <a:ext cx="151468" cy="43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C5467E3-735F-4C95-A1EF-C225666CD065}"/>
              </a:ext>
            </a:extLst>
          </p:cNvPr>
          <p:cNvCxnSpPr/>
          <p:nvPr/>
        </p:nvCxnSpPr>
        <p:spPr>
          <a:xfrm flipH="1" flipV="1">
            <a:off x="9932565" y="4676656"/>
            <a:ext cx="130029" cy="65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0FE3F9-F604-43F7-8D8D-BEF7BBA76807}"/>
              </a:ext>
            </a:extLst>
          </p:cNvPr>
          <p:cNvCxnSpPr/>
          <p:nvPr/>
        </p:nvCxnSpPr>
        <p:spPr>
          <a:xfrm flipH="1" flipV="1">
            <a:off x="10888910" y="4739780"/>
            <a:ext cx="461395" cy="587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1AB6AB7-1B8E-4C9C-8BB8-D478BF889882}"/>
              </a:ext>
            </a:extLst>
          </p:cNvPr>
          <p:cNvCxnSpPr/>
          <p:nvPr/>
        </p:nvCxnSpPr>
        <p:spPr>
          <a:xfrm flipV="1">
            <a:off x="7464569" y="4676656"/>
            <a:ext cx="2056936" cy="545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BCDDE2-5D40-4BA2-BC63-932A54D7CC5F}"/>
              </a:ext>
            </a:extLst>
          </p:cNvPr>
          <p:cNvCxnSpPr/>
          <p:nvPr/>
        </p:nvCxnSpPr>
        <p:spPr>
          <a:xfrm flipH="1">
            <a:off x="9336947" y="5510588"/>
            <a:ext cx="444616" cy="25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5E9B7FD-2E7E-418F-A009-DB53FC8B842E}"/>
              </a:ext>
            </a:extLst>
          </p:cNvPr>
          <p:cNvCxnSpPr/>
          <p:nvPr/>
        </p:nvCxnSpPr>
        <p:spPr>
          <a:xfrm flipH="1">
            <a:off x="8119144" y="6082018"/>
            <a:ext cx="354670" cy="427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4A1EFA-3502-4789-BD5E-D0E649799476}"/>
              </a:ext>
            </a:extLst>
          </p:cNvPr>
          <p:cNvCxnSpPr/>
          <p:nvPr/>
        </p:nvCxnSpPr>
        <p:spPr>
          <a:xfrm>
            <a:off x="4229707" y="5033394"/>
            <a:ext cx="149346" cy="60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F1CA0F-3CCD-43EF-95CE-1CB087193A8B}"/>
              </a:ext>
            </a:extLst>
          </p:cNvPr>
          <p:cNvCxnSpPr/>
          <p:nvPr/>
        </p:nvCxnSpPr>
        <p:spPr>
          <a:xfrm>
            <a:off x="3229761" y="5431099"/>
            <a:ext cx="838900" cy="207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C4122E7-19DA-4B66-BB89-F1C25BD77FDD}"/>
              </a:ext>
            </a:extLst>
          </p:cNvPr>
          <p:cNvCxnSpPr/>
          <p:nvPr/>
        </p:nvCxnSpPr>
        <p:spPr>
          <a:xfrm flipV="1">
            <a:off x="4379053" y="5767224"/>
            <a:ext cx="0" cy="680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F248CA-567D-4A40-9292-FD304AD62AAA}"/>
              </a:ext>
            </a:extLst>
          </p:cNvPr>
          <p:cNvCxnSpPr/>
          <p:nvPr/>
        </p:nvCxnSpPr>
        <p:spPr>
          <a:xfrm flipV="1">
            <a:off x="5083728" y="5221940"/>
            <a:ext cx="1728132" cy="3130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6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98A3FC-B57A-42DA-97FC-90AD4FBCABFF}"/>
              </a:ext>
            </a:extLst>
          </p:cNvPr>
          <p:cNvSpPr>
            <a:spLocks noGrp="1"/>
          </p:cNvSpPr>
          <p:nvPr>
            <p:ph idx="1"/>
          </p:nvPr>
        </p:nvSpPr>
        <p:spPr>
          <a:xfrm>
            <a:off x="966273" y="1528335"/>
            <a:ext cx="10392463" cy="6284037"/>
          </a:xfrm>
        </p:spPr>
        <p:txBody>
          <a:bodyPr vert="horz" lIns="91440" tIns="45720" rIns="91440" bIns="45720" rtlCol="0" anchor="t">
            <a:normAutofit/>
          </a:bodyPr>
          <a:lstStyle/>
          <a:p>
            <a:pPr>
              <a:spcBef>
                <a:spcPts val="600"/>
              </a:spcBef>
            </a:pPr>
            <a:r>
              <a:rPr lang="en-US" sz="1600" dirty="0">
                <a:latin typeface="Times New Roman" panose="02020603050405020304" pitchFamily="18" charset="0"/>
                <a:ea typeface="+mn-lt"/>
                <a:cs typeface="Times New Roman" panose="02020603050405020304" pitchFamily="18" charset="0"/>
              </a:rPr>
              <a:t>SELECT MOBILE_NO </a:t>
            </a: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FROM STUDENT_AD</a:t>
            </a: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WHERE NAME LIKE '%RAJAT%'</a:t>
            </a:r>
          </a:p>
          <a:p>
            <a:endParaRPr lang="en-US" sz="1600" dirty="0">
              <a:latin typeface="Times New Roman" panose="02020603050405020304" pitchFamily="18" charset="0"/>
              <a:ea typeface="+mn-lt"/>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a:lnSpc>
                <a:spcPct val="100000"/>
              </a:lnSpc>
              <a:spcBef>
                <a:spcPts val="600"/>
              </a:spcBef>
            </a:pPr>
            <a:r>
              <a:rPr lang="en-US" sz="1600" dirty="0">
                <a:latin typeface="Times New Roman" panose="02020603050405020304" pitchFamily="18" charset="0"/>
                <a:ea typeface="+mn-lt"/>
                <a:cs typeface="Times New Roman" panose="02020603050405020304" pitchFamily="18" charset="0"/>
              </a:rPr>
              <a:t>SELECT NAME</a:t>
            </a:r>
            <a:endParaRPr lang="en-US" sz="16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sz="1600" dirty="0">
                <a:latin typeface="Times New Roman" panose="02020603050405020304" pitchFamily="18" charset="0"/>
                <a:ea typeface="+mn-lt"/>
                <a:cs typeface="Times New Roman" panose="02020603050405020304" pitchFamily="18" charset="0"/>
              </a:rPr>
              <a:t>      FROM STUDENT_AD</a:t>
            </a:r>
            <a:endParaRPr lang="en-US" sz="16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sz="1600" dirty="0">
                <a:latin typeface="Times New Roman" panose="02020603050405020304" pitchFamily="18" charset="0"/>
                <a:ea typeface="+mn-lt"/>
                <a:cs typeface="Times New Roman" panose="02020603050405020304" pitchFamily="18" charset="0"/>
              </a:rPr>
              <a:t>      WHERE ID=60205220088</a:t>
            </a:r>
            <a:endParaRPr lang="en-US" sz="1600" dirty="0">
              <a:latin typeface="Times New Roman" panose="02020603050405020304" pitchFamily="18" charset="0"/>
              <a:cs typeface="Times New Roman" panose="02020603050405020304" pitchFamily="18" charset="0"/>
            </a:endParaRPr>
          </a:p>
          <a:p>
            <a:pPr>
              <a:lnSpc>
                <a:spcPct val="100000"/>
              </a:lnSpc>
              <a:spcBef>
                <a:spcPts val="600"/>
              </a:spcBef>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2" name="Picture 2" descr="A picture containing application&#10;&#10;Description automatically generated">
            <a:extLst>
              <a:ext uri="{FF2B5EF4-FFF2-40B4-BE49-F238E27FC236}">
                <a16:creationId xmlns:a16="http://schemas.microsoft.com/office/drawing/2014/main" id="{EE9FB603-84C9-4738-9DBC-4BB166F8E655}"/>
              </a:ext>
            </a:extLst>
          </p:cNvPr>
          <p:cNvPicPr>
            <a:picLocks noChangeAspect="1"/>
          </p:cNvPicPr>
          <p:nvPr/>
        </p:nvPicPr>
        <p:blipFill>
          <a:blip r:embed="rId2"/>
          <a:stretch>
            <a:fillRect/>
          </a:stretch>
        </p:blipFill>
        <p:spPr>
          <a:xfrm>
            <a:off x="1162994" y="5660919"/>
            <a:ext cx="7659029" cy="730105"/>
          </a:xfrm>
          <a:prstGeom prst="rect">
            <a:avLst/>
          </a:prstGeom>
        </p:spPr>
      </p:pic>
    </p:spTree>
    <p:extLst>
      <p:ext uri="{BB962C8B-B14F-4D97-AF65-F5344CB8AC3E}">
        <p14:creationId xmlns:p14="http://schemas.microsoft.com/office/powerpoint/2010/main" val="378879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9C061-01A7-4443-99E4-6B4176D7C7F0}"/>
              </a:ext>
            </a:extLst>
          </p:cNvPr>
          <p:cNvSpPr>
            <a:spLocks noGrp="1"/>
          </p:cNvSpPr>
          <p:nvPr>
            <p:ph idx="1"/>
          </p:nvPr>
        </p:nvSpPr>
        <p:spPr>
          <a:xfrm>
            <a:off x="1019539" y="1489446"/>
            <a:ext cx="9486690" cy="6298415"/>
          </a:xfrm>
        </p:spPr>
        <p:txBody>
          <a:bodyPr vert="horz" lIns="91440" tIns="45720" rIns="91440" bIns="45720" rtlCol="0" anchor="t">
            <a:normAutofit/>
          </a:bodyPr>
          <a:lstStyle/>
          <a:p>
            <a:pPr>
              <a:spcBef>
                <a:spcPts val="600"/>
              </a:spcBef>
            </a:pPr>
            <a:r>
              <a:rPr lang="en-US" sz="1600" dirty="0">
                <a:latin typeface="Times New Roman" panose="02020603050405020304" pitchFamily="18" charset="0"/>
                <a:ea typeface="+mn-lt"/>
                <a:cs typeface="Times New Roman" panose="02020603050405020304" pitchFamily="18" charset="0"/>
              </a:rPr>
              <a:t>SELECT * </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FROM STUDENT_AD</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WHERE ACADEMIC_YEAR = '2020-21'</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a:spcBef>
                <a:spcPts val="600"/>
              </a:spcBef>
            </a:pPr>
            <a:r>
              <a:rPr lang="en-US" sz="1600" dirty="0">
                <a:latin typeface="Times New Roman" panose="02020603050405020304" pitchFamily="18" charset="0"/>
                <a:ea typeface="+mn-lt"/>
                <a:cs typeface="Times New Roman" panose="02020603050405020304" pitchFamily="18" charset="0"/>
              </a:rPr>
              <a:t>SELECT X.CLASS_LOCATION</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FROM COURSESS_LIST X ,FACULTY_DETAIL Y</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WHERE Y.FACULTY_ID = X.FACULTY_ID;</a:t>
            </a:r>
            <a:endParaRPr lang="en-US" sz="1600" dirty="0">
              <a:latin typeface="Times New Roman" panose="02020603050405020304" pitchFamily="18" charset="0"/>
              <a:cs typeface="Times New Roman" panose="02020603050405020304" pitchFamily="18" charset="0"/>
            </a:endParaRPr>
          </a:p>
          <a:p>
            <a:pPr>
              <a:spcBef>
                <a:spcPts val="600"/>
              </a:spcBef>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spcBef>
                <a:spcPts val="600"/>
              </a:spcBef>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a:spcBef>
                <a:spcPts val="600"/>
              </a:spcBef>
            </a:pPr>
            <a:endParaRPr lang="en-US" sz="1600" dirty="0">
              <a:latin typeface="Times New Roman" panose="02020603050405020304" pitchFamily="18" charset="0"/>
              <a:cs typeface="Times New Roman" panose="02020603050405020304" pitchFamily="18" charset="0"/>
            </a:endParaRPr>
          </a:p>
        </p:txBody>
      </p:sp>
      <p:pic>
        <p:nvPicPr>
          <p:cNvPr id="2" name="Picture 3" descr="Table&#10;&#10;Description automatically generated">
            <a:extLst>
              <a:ext uri="{FF2B5EF4-FFF2-40B4-BE49-F238E27FC236}">
                <a16:creationId xmlns:a16="http://schemas.microsoft.com/office/drawing/2014/main" id="{3E9557CF-B5B4-42DA-BD38-030E4547E14E}"/>
              </a:ext>
            </a:extLst>
          </p:cNvPr>
          <p:cNvPicPr>
            <a:picLocks noChangeAspect="1"/>
          </p:cNvPicPr>
          <p:nvPr/>
        </p:nvPicPr>
        <p:blipFill>
          <a:blip r:embed="rId2"/>
          <a:stretch>
            <a:fillRect/>
          </a:stretch>
        </p:blipFill>
        <p:spPr>
          <a:xfrm>
            <a:off x="1685771" y="4950167"/>
            <a:ext cx="1149969" cy="1533034"/>
          </a:xfrm>
          <a:prstGeom prst="rect">
            <a:avLst/>
          </a:prstGeom>
        </p:spPr>
      </p:pic>
      <p:pic>
        <p:nvPicPr>
          <p:cNvPr id="4" name="Picture 4" descr="Calendar&#10;&#10;Description automatically generated">
            <a:extLst>
              <a:ext uri="{FF2B5EF4-FFF2-40B4-BE49-F238E27FC236}">
                <a16:creationId xmlns:a16="http://schemas.microsoft.com/office/drawing/2014/main" id="{77418AD7-F8E2-45F2-8B48-526446031BD7}"/>
              </a:ext>
            </a:extLst>
          </p:cNvPr>
          <p:cNvPicPr>
            <a:picLocks noChangeAspect="1"/>
          </p:cNvPicPr>
          <p:nvPr/>
        </p:nvPicPr>
        <p:blipFill>
          <a:blip r:embed="rId3"/>
          <a:stretch>
            <a:fillRect/>
          </a:stretch>
        </p:blipFill>
        <p:spPr>
          <a:xfrm>
            <a:off x="1395057" y="2530772"/>
            <a:ext cx="7380248" cy="951782"/>
          </a:xfrm>
          <a:prstGeom prst="rect">
            <a:avLst/>
          </a:prstGeom>
        </p:spPr>
      </p:pic>
    </p:spTree>
    <p:extLst>
      <p:ext uri="{BB962C8B-B14F-4D97-AF65-F5344CB8AC3E}">
        <p14:creationId xmlns:p14="http://schemas.microsoft.com/office/powerpoint/2010/main" val="55290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009C5-0664-4693-8C2A-45259F20AF8F}"/>
              </a:ext>
            </a:extLst>
          </p:cNvPr>
          <p:cNvSpPr>
            <a:spLocks noGrp="1"/>
          </p:cNvSpPr>
          <p:nvPr>
            <p:ph idx="1"/>
          </p:nvPr>
        </p:nvSpPr>
        <p:spPr>
          <a:xfrm>
            <a:off x="1108316" y="1711488"/>
            <a:ext cx="9486690" cy="6470943"/>
          </a:xfrm>
        </p:spPr>
        <p:txBody>
          <a:bodyPr vert="horz" lIns="91440" tIns="45720" rIns="91440" bIns="45720" rtlCol="0" anchor="t">
            <a:normAutofit/>
          </a:bodyPr>
          <a:lstStyle/>
          <a:p>
            <a:pPr>
              <a:spcBef>
                <a:spcPts val="600"/>
              </a:spcBef>
            </a:pPr>
            <a:r>
              <a:rPr lang="en-US" sz="1600" dirty="0">
                <a:latin typeface="Times New Roman" panose="02020603050405020304" pitchFamily="18" charset="0"/>
                <a:ea typeface="+mn-lt"/>
                <a:cs typeface="Times New Roman" panose="02020603050405020304" pitchFamily="18" charset="0"/>
              </a:rPr>
              <a:t>SELECT X.COURSE_NAME</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FROM C_TITLE X,COURSESS_LIST Y</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WHERE X.COURSE_NUM= Y.COURSE_NUM</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marL="0" indent="0">
              <a:spcBef>
                <a:spcPts val="600"/>
              </a:spcBef>
              <a:buNone/>
            </a:pPr>
            <a:endParaRPr lang="en-US" sz="1600" dirty="0">
              <a:latin typeface="Times New Roman" panose="02020603050405020304" pitchFamily="18" charset="0"/>
              <a:cs typeface="Times New Roman" panose="02020603050405020304" pitchFamily="18" charset="0"/>
            </a:endParaRPr>
          </a:p>
          <a:p>
            <a:pPr>
              <a:spcBef>
                <a:spcPts val="600"/>
              </a:spcBef>
            </a:pPr>
            <a:r>
              <a:rPr lang="en-US" sz="1600" dirty="0">
                <a:latin typeface="Times New Roman" panose="02020603050405020304" pitchFamily="18" charset="0"/>
                <a:ea typeface="+mn-lt"/>
                <a:cs typeface="Times New Roman" panose="02020603050405020304" pitchFamily="18" charset="0"/>
              </a:rPr>
              <a:t>SELECT Y.COURSE_ID</a:t>
            </a:r>
            <a:endParaRPr lang="en-US" sz="1600" dirty="0">
              <a:latin typeface="Times New Roman" panose="02020603050405020304" pitchFamily="18" charset="0"/>
              <a:cs typeface="Times New Roman" panose="02020603050405020304" pitchFamily="18" charset="0"/>
            </a:endParaRP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FROM STUDENT_AD X ,ENROLLMENT Y</a:t>
            </a:r>
          </a:p>
          <a:p>
            <a:pPr marL="0" indent="0">
              <a:spcBef>
                <a:spcPts val="600"/>
              </a:spcBef>
              <a:buNone/>
            </a:pPr>
            <a:r>
              <a:rPr lang="en-US" sz="1600" dirty="0">
                <a:latin typeface="Times New Roman" panose="02020603050405020304" pitchFamily="18" charset="0"/>
                <a:ea typeface="+mn-lt"/>
                <a:cs typeface="Times New Roman" panose="02020603050405020304" pitchFamily="18" charset="0"/>
              </a:rPr>
              <a:t>     WHERE X.ID=60205220088</a:t>
            </a:r>
            <a:endParaRPr lang="en-US" sz="1600" dirty="0">
              <a:latin typeface="Times New Roman" panose="02020603050405020304" pitchFamily="18" charset="0"/>
              <a:cs typeface="Times New Roman" panose="02020603050405020304" pitchFamily="18" charset="0"/>
            </a:endParaRPr>
          </a:p>
          <a:p>
            <a:pPr>
              <a:spcBef>
                <a:spcPts val="600"/>
              </a:spcBef>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2" name="Picture 3" descr="Table&#10;&#10;Description automatically generated">
            <a:extLst>
              <a:ext uri="{FF2B5EF4-FFF2-40B4-BE49-F238E27FC236}">
                <a16:creationId xmlns:a16="http://schemas.microsoft.com/office/drawing/2014/main" id="{022DC6A2-2139-4DF9-BD99-6C721F659C7D}"/>
              </a:ext>
            </a:extLst>
          </p:cNvPr>
          <p:cNvPicPr>
            <a:picLocks noChangeAspect="1"/>
          </p:cNvPicPr>
          <p:nvPr/>
        </p:nvPicPr>
        <p:blipFill>
          <a:blip r:embed="rId2"/>
          <a:stretch>
            <a:fillRect/>
          </a:stretch>
        </p:blipFill>
        <p:spPr>
          <a:xfrm>
            <a:off x="6506189" y="1533935"/>
            <a:ext cx="1368304" cy="2027907"/>
          </a:xfrm>
          <a:prstGeom prst="rect">
            <a:avLst/>
          </a:prstGeom>
        </p:spPr>
      </p:pic>
      <p:pic>
        <p:nvPicPr>
          <p:cNvPr id="4" name="Picture 4" descr="Table&#10;&#10;Description automatically generated">
            <a:extLst>
              <a:ext uri="{FF2B5EF4-FFF2-40B4-BE49-F238E27FC236}">
                <a16:creationId xmlns:a16="http://schemas.microsoft.com/office/drawing/2014/main" id="{DEEC97B0-D4E3-4569-9292-48942A6424CF}"/>
              </a:ext>
            </a:extLst>
          </p:cNvPr>
          <p:cNvPicPr>
            <a:picLocks noChangeAspect="1"/>
          </p:cNvPicPr>
          <p:nvPr/>
        </p:nvPicPr>
        <p:blipFill>
          <a:blip r:embed="rId3"/>
          <a:stretch>
            <a:fillRect/>
          </a:stretch>
        </p:blipFill>
        <p:spPr>
          <a:xfrm>
            <a:off x="6506189" y="4195838"/>
            <a:ext cx="1368304" cy="1901348"/>
          </a:xfrm>
          <a:prstGeom prst="rect">
            <a:avLst/>
          </a:prstGeom>
        </p:spPr>
      </p:pic>
    </p:spTree>
    <p:extLst>
      <p:ext uri="{BB962C8B-B14F-4D97-AF65-F5344CB8AC3E}">
        <p14:creationId xmlns:p14="http://schemas.microsoft.com/office/powerpoint/2010/main" val="184500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82640-B301-4C2C-8ABC-FC95BD3BEAF6}"/>
              </a:ext>
            </a:extLst>
          </p:cNvPr>
          <p:cNvSpPr>
            <a:spLocks noGrp="1"/>
          </p:cNvSpPr>
          <p:nvPr>
            <p:ph idx="1"/>
          </p:nvPr>
        </p:nvSpPr>
        <p:spPr>
          <a:xfrm>
            <a:off x="907823" y="1822555"/>
            <a:ext cx="9949568" cy="1204731"/>
          </a:xfrm>
        </p:spPr>
        <p:txBody>
          <a:bodyPr vert="horz" lIns="91440" tIns="45720" rIns="91440" bIns="45720" rtlCol="0" anchor="t">
            <a:normAutofit/>
          </a:bodyPr>
          <a:lstStyle/>
          <a:p>
            <a:r>
              <a:rPr lang="en-US" sz="1600" dirty="0">
                <a:latin typeface="Times New Roman" panose="02020603050405020304" pitchFamily="18" charset="0"/>
                <a:ea typeface="+mn-lt"/>
                <a:cs typeface="Times New Roman" panose="02020603050405020304" pitchFamily="18" charset="0"/>
              </a:rPr>
              <a:t>SELECT * FROM STUDENT_AD,ENROLLMENT,FACULTY_DETAIL,COURSESS_LIST,C_TITLE;</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05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B8CB-DB96-4F94-9F66-C9D4CAB12AC0}"/>
              </a:ext>
            </a:extLst>
          </p:cNvPr>
          <p:cNvSpPr>
            <a:spLocks noGrp="1"/>
          </p:cNvSpPr>
          <p:nvPr>
            <p:ph type="title"/>
          </p:nvPr>
        </p:nvSpPr>
        <p:spPr>
          <a:xfrm>
            <a:off x="1170460" y="210371"/>
            <a:ext cx="9486690" cy="1550419"/>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5489BF9-415C-41DD-9B8E-F7C933840BDC}"/>
              </a:ext>
            </a:extLst>
          </p:cNvPr>
          <p:cNvSpPr>
            <a:spLocks noGrp="1"/>
          </p:cNvSpPr>
          <p:nvPr>
            <p:ph idx="1"/>
          </p:nvPr>
        </p:nvSpPr>
        <p:spPr>
          <a:xfrm>
            <a:off x="1017973" y="1760790"/>
            <a:ext cx="10972800" cy="4525963"/>
          </a:xfrm>
        </p:spPr>
        <p:txBody>
          <a:bodyPr>
            <a:normAutofit/>
          </a:bodyPr>
          <a:lstStyle/>
          <a:p>
            <a:r>
              <a:rPr lang="en-US" sz="2000" dirty="0">
                <a:latin typeface="Times New Roman" panose="02020603050405020304" pitchFamily="18" charset="0"/>
                <a:cs typeface="Times New Roman" panose="02020603050405020304" pitchFamily="18" charset="0"/>
              </a:rPr>
              <a:t>Highly Interactive</a:t>
            </a:r>
          </a:p>
          <a:p>
            <a:r>
              <a:rPr lang="en-US" sz="2000" dirty="0">
                <a:latin typeface="Times New Roman" panose="02020603050405020304" pitchFamily="18" charset="0"/>
                <a:cs typeface="Times New Roman" panose="02020603050405020304" pitchFamily="18" charset="0"/>
              </a:rPr>
              <a:t>Instance Response</a:t>
            </a:r>
          </a:p>
          <a:p>
            <a:r>
              <a:rPr lang="en-US" sz="2000" dirty="0">
                <a:latin typeface="Times New Roman" panose="02020603050405020304" pitchFamily="18" charset="0"/>
                <a:cs typeface="Times New Roman" panose="02020603050405020304" pitchFamily="18" charset="0"/>
              </a:rPr>
              <a:t>Time Saving</a:t>
            </a:r>
          </a:p>
          <a:p>
            <a:r>
              <a:rPr lang="en-US" sz="2000" dirty="0">
                <a:latin typeface="Times New Roman" panose="02020603050405020304" pitchFamily="18" charset="0"/>
                <a:cs typeface="Times New Roman" panose="02020603050405020304" pitchFamily="18" charset="0"/>
              </a:rPr>
              <a:t>No Physical Strain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4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7D91B8-63ED-4320-9FAF-BE10C2FFE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72" y="1996750"/>
            <a:ext cx="6842056" cy="38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42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CDC9-8BCF-4752-99D9-A4EAC7B9A836}"/>
              </a:ext>
            </a:extLst>
          </p:cNvPr>
          <p:cNvSpPr>
            <a:spLocks noGrp="1"/>
          </p:cNvSpPr>
          <p:nvPr>
            <p:ph type="title"/>
          </p:nvPr>
        </p:nvSpPr>
        <p:spPr/>
        <p:txBody>
          <a:bodyPr/>
          <a:lstStyle/>
          <a:p>
            <a:r>
              <a:rPr lang="en-US"/>
              <a:t>INTRODUCTION</a:t>
            </a:r>
            <a:endParaRPr lang="en-IN"/>
          </a:p>
        </p:txBody>
      </p:sp>
      <p:sp>
        <p:nvSpPr>
          <p:cNvPr id="3" name="Content Placeholder 2">
            <a:extLst>
              <a:ext uri="{FF2B5EF4-FFF2-40B4-BE49-F238E27FC236}">
                <a16:creationId xmlns:a16="http://schemas.microsoft.com/office/drawing/2014/main" id="{20A442D4-76DE-4104-9C59-3CEEBAC4D4FF}"/>
              </a:ext>
            </a:extLst>
          </p:cNvPr>
          <p:cNvSpPr>
            <a:spLocks noGrp="1"/>
          </p:cNvSpPr>
          <p:nvPr>
            <p:ph idx="1"/>
          </p:nvPr>
        </p:nvSpPr>
        <p:spPr>
          <a:xfrm>
            <a:off x="819343" y="1820958"/>
            <a:ext cx="9486690" cy="3216083"/>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School Database Management system is a management information system for education establishments to manage student and faculty data.</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School Database Management system can handle all the details about student, faculty and other staff. Some of these include name, enrollment number, student and faculty personal details, academic details and so 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School Database Management system is an automated version of manual School Database Management system.</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ensures data integrity, privacy and security in an open-access environment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61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A873-A832-44A4-81D1-58434A1B58B7}"/>
              </a:ext>
            </a:extLst>
          </p:cNvPr>
          <p:cNvSpPr>
            <a:spLocks noGrp="1"/>
          </p:cNvSpPr>
          <p:nvPr>
            <p:ph type="title"/>
          </p:nvPr>
        </p:nvSpPr>
        <p:spPr/>
        <p:txBody>
          <a:bodyPr/>
          <a:lstStyle/>
          <a:p>
            <a:r>
              <a:rPr lang="en-US"/>
              <a:t>Database Architecture</a:t>
            </a:r>
            <a:endParaRPr lang="en-IN"/>
          </a:p>
        </p:txBody>
      </p:sp>
      <p:sp>
        <p:nvSpPr>
          <p:cNvPr id="5" name="Rectangle: Rounded Corners 4">
            <a:extLst>
              <a:ext uri="{FF2B5EF4-FFF2-40B4-BE49-F238E27FC236}">
                <a16:creationId xmlns:a16="http://schemas.microsoft.com/office/drawing/2014/main" id="{EF40BF3C-AF71-4928-A919-16D28B0FE978}"/>
              </a:ext>
            </a:extLst>
          </p:cNvPr>
          <p:cNvSpPr/>
          <p:nvPr/>
        </p:nvSpPr>
        <p:spPr>
          <a:xfrm>
            <a:off x="4731386" y="2157320"/>
            <a:ext cx="2466363" cy="771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85CE071-2F3C-4523-8FA5-A70CB2278BE3}"/>
              </a:ext>
            </a:extLst>
          </p:cNvPr>
          <p:cNvSpPr/>
          <p:nvPr/>
        </p:nvSpPr>
        <p:spPr>
          <a:xfrm>
            <a:off x="4731387" y="3797515"/>
            <a:ext cx="2466363" cy="771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CAF4018-D03A-4E73-A808-F07812626DCE}"/>
              </a:ext>
            </a:extLst>
          </p:cNvPr>
          <p:cNvSpPr/>
          <p:nvPr/>
        </p:nvSpPr>
        <p:spPr>
          <a:xfrm>
            <a:off x="4731386" y="5437710"/>
            <a:ext cx="2466363" cy="771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2226FC0B-4328-4161-9F5A-36D9ECF03CE4}"/>
              </a:ext>
            </a:extLst>
          </p:cNvPr>
          <p:cNvCxnSpPr/>
          <p:nvPr/>
        </p:nvCxnSpPr>
        <p:spPr>
          <a:xfrm>
            <a:off x="5410899" y="2994870"/>
            <a:ext cx="0"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D787FB-8C2A-4017-8BEF-C254645AF477}"/>
              </a:ext>
            </a:extLst>
          </p:cNvPr>
          <p:cNvCxnSpPr/>
          <p:nvPr/>
        </p:nvCxnSpPr>
        <p:spPr>
          <a:xfrm>
            <a:off x="5410899" y="4699233"/>
            <a:ext cx="0"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066851C-1A89-40FF-B1D8-68FD398116AA}"/>
              </a:ext>
            </a:extLst>
          </p:cNvPr>
          <p:cNvCxnSpPr>
            <a:cxnSpLocks/>
          </p:cNvCxnSpPr>
          <p:nvPr/>
        </p:nvCxnSpPr>
        <p:spPr>
          <a:xfrm flipV="1">
            <a:off x="6653868" y="3023657"/>
            <a:ext cx="0" cy="61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5C8C40-38BB-4A0A-ABC6-CEFC177240D2}"/>
              </a:ext>
            </a:extLst>
          </p:cNvPr>
          <p:cNvCxnSpPr>
            <a:cxnSpLocks/>
          </p:cNvCxnSpPr>
          <p:nvPr/>
        </p:nvCxnSpPr>
        <p:spPr>
          <a:xfrm flipV="1">
            <a:off x="6653868" y="4699233"/>
            <a:ext cx="0" cy="61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8B9D884-66C9-41BB-916A-2E73844C4067}"/>
              </a:ext>
            </a:extLst>
          </p:cNvPr>
          <p:cNvSpPr txBox="1">
            <a:spLocks/>
          </p:cNvSpPr>
          <p:nvPr/>
        </p:nvSpPr>
        <p:spPr>
          <a:xfrm rot="10800000" flipV="1">
            <a:off x="5097873" y="2366849"/>
            <a:ext cx="2466363" cy="4464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User Interface</a:t>
            </a:r>
            <a:endParaRPr lang="en-IN" sz="1800"/>
          </a:p>
        </p:txBody>
      </p:sp>
      <p:sp>
        <p:nvSpPr>
          <p:cNvPr id="18" name="TextBox 17">
            <a:extLst>
              <a:ext uri="{FF2B5EF4-FFF2-40B4-BE49-F238E27FC236}">
                <a16:creationId xmlns:a16="http://schemas.microsoft.com/office/drawing/2014/main" id="{18CCE316-CDF2-4D56-82A2-EBF71DD6BC0B}"/>
              </a:ext>
            </a:extLst>
          </p:cNvPr>
          <p:cNvSpPr txBox="1"/>
          <p:nvPr/>
        </p:nvSpPr>
        <p:spPr>
          <a:xfrm flipH="1">
            <a:off x="4924333" y="3995055"/>
            <a:ext cx="2114026" cy="369332"/>
          </a:xfrm>
          <a:prstGeom prst="rect">
            <a:avLst/>
          </a:prstGeom>
          <a:noFill/>
        </p:spPr>
        <p:txBody>
          <a:bodyPr wrap="square" rtlCol="0">
            <a:spAutoFit/>
          </a:bodyPr>
          <a:lstStyle/>
          <a:p>
            <a:r>
              <a:rPr lang="en-US"/>
              <a:t>Database Engine</a:t>
            </a:r>
          </a:p>
        </p:txBody>
      </p:sp>
      <p:sp>
        <p:nvSpPr>
          <p:cNvPr id="19" name="TextBox 18">
            <a:extLst>
              <a:ext uri="{FF2B5EF4-FFF2-40B4-BE49-F238E27FC236}">
                <a16:creationId xmlns:a16="http://schemas.microsoft.com/office/drawing/2014/main" id="{43F198CE-7443-44BF-A8B5-C0B0D9CE2430}"/>
              </a:ext>
            </a:extLst>
          </p:cNvPr>
          <p:cNvSpPr txBox="1"/>
          <p:nvPr/>
        </p:nvSpPr>
        <p:spPr>
          <a:xfrm>
            <a:off x="5188585" y="5638937"/>
            <a:ext cx="1551963" cy="369332"/>
          </a:xfrm>
          <a:prstGeom prst="rect">
            <a:avLst/>
          </a:prstGeom>
          <a:noFill/>
        </p:spPr>
        <p:txBody>
          <a:bodyPr wrap="square" rtlCol="0">
            <a:spAutoFit/>
          </a:bodyPr>
          <a:lstStyle/>
          <a:p>
            <a:r>
              <a:rPr lang="en-US"/>
              <a:t>Data Store</a:t>
            </a:r>
            <a:endParaRPr lang="en-IN"/>
          </a:p>
        </p:txBody>
      </p:sp>
    </p:spTree>
    <p:extLst>
      <p:ext uri="{BB962C8B-B14F-4D97-AF65-F5344CB8AC3E}">
        <p14:creationId xmlns:p14="http://schemas.microsoft.com/office/powerpoint/2010/main" val="5254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D005-CC1D-4D89-A566-39E55FB69A22}"/>
              </a:ext>
            </a:extLst>
          </p:cNvPr>
          <p:cNvSpPr>
            <a:spLocks noGrp="1"/>
          </p:cNvSpPr>
          <p:nvPr>
            <p:ph type="title"/>
          </p:nvPr>
        </p:nvSpPr>
        <p:spPr/>
        <p:txBody>
          <a:bodyPr/>
          <a:lstStyle/>
          <a:p>
            <a:r>
              <a:rPr lang="en-US"/>
              <a:t>Brief Description</a:t>
            </a:r>
            <a:endParaRPr lang="en-IN"/>
          </a:p>
        </p:txBody>
      </p:sp>
      <p:sp>
        <p:nvSpPr>
          <p:cNvPr id="3" name="Content Placeholder 2">
            <a:extLst>
              <a:ext uri="{FF2B5EF4-FFF2-40B4-BE49-F238E27FC236}">
                <a16:creationId xmlns:a16="http://schemas.microsoft.com/office/drawing/2014/main" id="{A9293323-00AD-42FB-9DB3-0D4B9DE0E71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Student Administration</a:t>
            </a:r>
          </a:p>
          <a:p>
            <a:r>
              <a:rPr lang="en-US" sz="2000" dirty="0">
                <a:latin typeface="Times New Roman" panose="02020603050405020304" pitchFamily="18" charset="0"/>
                <a:cs typeface="Times New Roman" panose="02020603050405020304" pitchFamily="18" charset="0"/>
              </a:rPr>
              <a:t>Enrollment Details</a:t>
            </a:r>
          </a:p>
          <a:p>
            <a:r>
              <a:rPr lang="en-US" sz="2000" dirty="0">
                <a:latin typeface="Times New Roman" panose="02020603050405020304" pitchFamily="18" charset="0"/>
                <a:cs typeface="Times New Roman" panose="02020603050405020304" pitchFamily="18" charset="0"/>
              </a:rPr>
              <a:t>Course Titles</a:t>
            </a:r>
          </a:p>
          <a:p>
            <a:r>
              <a:rPr lang="en-US" sz="2000" dirty="0">
                <a:latin typeface="Times New Roman" panose="02020603050405020304" pitchFamily="18" charset="0"/>
                <a:cs typeface="Times New Roman" panose="02020603050405020304" pitchFamily="18" charset="0"/>
              </a:rPr>
              <a:t>Course List</a:t>
            </a:r>
          </a:p>
          <a:p>
            <a:r>
              <a:rPr lang="en-US" sz="2000" dirty="0">
                <a:latin typeface="Times New Roman" panose="02020603050405020304" pitchFamily="18" charset="0"/>
                <a:cs typeface="Times New Roman" panose="02020603050405020304" pitchFamily="18" charset="0"/>
              </a:rPr>
              <a:t>Faculty Administration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17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BC2A-D26B-408A-A089-96199F1A4772}"/>
              </a:ext>
            </a:extLst>
          </p:cNvPr>
          <p:cNvSpPr>
            <a:spLocks noGrp="1"/>
          </p:cNvSpPr>
          <p:nvPr>
            <p:ph type="title"/>
          </p:nvPr>
        </p:nvSpPr>
        <p:spPr/>
        <p:txBody>
          <a:bodyPr/>
          <a:lstStyle/>
          <a:p>
            <a:r>
              <a:rPr lang="en-US" dirty="0"/>
              <a:t>Student Administration</a:t>
            </a:r>
            <a:endParaRPr lang="en-IN" dirty="0"/>
          </a:p>
        </p:txBody>
      </p:sp>
      <p:sp>
        <p:nvSpPr>
          <p:cNvPr id="3" name="Content Placeholder 2">
            <a:extLst>
              <a:ext uri="{FF2B5EF4-FFF2-40B4-BE49-F238E27FC236}">
                <a16:creationId xmlns:a16="http://schemas.microsoft.com/office/drawing/2014/main" id="{464C38AB-0723-4B73-BDDE-422510B94F19}"/>
              </a:ext>
            </a:extLst>
          </p:cNvPr>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Student ID</a:t>
            </a:r>
          </a:p>
          <a:p>
            <a:r>
              <a:rPr lang="en-US" sz="2000" dirty="0">
                <a:latin typeface="Times New Roman" panose="02020603050405020304" pitchFamily="18" charset="0"/>
                <a:cs typeface="Times New Roman" panose="02020603050405020304" pitchFamily="18" charset="0"/>
              </a:rPr>
              <a:t>Student Name</a:t>
            </a:r>
          </a:p>
          <a:p>
            <a:r>
              <a:rPr lang="en-US" sz="2000" dirty="0">
                <a:latin typeface="Times New Roman" panose="02020603050405020304" pitchFamily="18" charset="0"/>
                <a:cs typeface="Times New Roman" panose="02020603050405020304" pitchFamily="18" charset="0"/>
              </a:rPr>
              <a:t>Address</a:t>
            </a:r>
          </a:p>
          <a:p>
            <a:r>
              <a:rPr lang="en-US" sz="2000" dirty="0">
                <a:latin typeface="Times New Roman" panose="02020603050405020304" pitchFamily="18" charset="0"/>
                <a:cs typeface="Times New Roman" panose="02020603050405020304" pitchFamily="18" charset="0"/>
              </a:rPr>
              <a:t>Class</a:t>
            </a:r>
          </a:p>
          <a:p>
            <a:r>
              <a:rPr lang="en-US" sz="2000" dirty="0">
                <a:latin typeface="Times New Roman" panose="02020603050405020304" pitchFamily="18" charset="0"/>
                <a:cs typeface="Times New Roman" panose="02020603050405020304" pitchFamily="18" charset="0"/>
              </a:rPr>
              <a:t>Category</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0899A44-B91F-4C5D-A059-2AB4BB136C2F}"/>
              </a:ext>
            </a:extLst>
          </p:cNvPr>
          <p:cNvSpPr>
            <a:spLocks noGrp="1"/>
          </p:cNvSpPr>
          <p:nvPr>
            <p:ph sz="half" idx="2"/>
          </p:nvPr>
        </p:nvSpPr>
        <p:spPr>
          <a:xfrm>
            <a:off x="3836916" y="1600201"/>
            <a:ext cx="4425437" cy="3927093"/>
          </a:xfrm>
        </p:spPr>
        <p:txBody>
          <a:bodyPr>
            <a:normAutofit/>
          </a:bodyPr>
          <a:lstStyle/>
          <a:p>
            <a:r>
              <a:rPr lang="en-US" sz="2000" dirty="0">
                <a:latin typeface="Times New Roman" panose="02020603050405020304" pitchFamily="18" charset="0"/>
                <a:cs typeface="Times New Roman" panose="02020603050405020304" pitchFamily="18" charset="0"/>
              </a:rPr>
              <a:t>Mobile Number</a:t>
            </a:r>
          </a:p>
          <a:p>
            <a:r>
              <a:rPr lang="en-US" sz="2000" dirty="0">
                <a:latin typeface="Times New Roman" panose="02020603050405020304" pitchFamily="18" charset="0"/>
                <a:cs typeface="Times New Roman" panose="02020603050405020304" pitchFamily="18" charset="0"/>
              </a:rPr>
              <a:t>Academic Year</a:t>
            </a:r>
          </a:p>
          <a:p>
            <a:r>
              <a:rPr lang="en-US" sz="2000" dirty="0">
                <a:latin typeface="Times New Roman" panose="02020603050405020304" pitchFamily="18" charset="0"/>
                <a:cs typeface="Times New Roman" panose="02020603050405020304" pitchFamily="18" charset="0"/>
              </a:rPr>
              <a:t>Branch</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Gender</a:t>
            </a:r>
          </a:p>
          <a:p>
            <a:endParaRPr lang="en-IN" sz="2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4038173-7807-4102-9C08-355891FAA336}"/>
              </a:ext>
            </a:extLst>
          </p:cNvPr>
          <p:cNvCxnSpPr/>
          <p:nvPr/>
        </p:nvCxnSpPr>
        <p:spPr>
          <a:xfrm flipH="1" flipV="1">
            <a:off x="8641021" y="2399580"/>
            <a:ext cx="109991" cy="7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5672FBB-BC0E-4AAE-994D-99DE039AB538}"/>
              </a:ext>
            </a:extLst>
          </p:cNvPr>
          <p:cNvCxnSpPr/>
          <p:nvPr/>
        </p:nvCxnSpPr>
        <p:spPr>
          <a:xfrm flipV="1">
            <a:off x="9407217" y="2558790"/>
            <a:ext cx="273644" cy="67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496731-6001-47D3-B096-B3EA0FC40D50}"/>
              </a:ext>
            </a:extLst>
          </p:cNvPr>
          <p:cNvCxnSpPr/>
          <p:nvPr/>
        </p:nvCxnSpPr>
        <p:spPr>
          <a:xfrm flipV="1">
            <a:off x="10018356" y="3152619"/>
            <a:ext cx="267989" cy="18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12308F-6738-4DE1-9B0B-A6E27813603A}"/>
              </a:ext>
            </a:extLst>
          </p:cNvPr>
          <p:cNvCxnSpPr/>
          <p:nvPr/>
        </p:nvCxnSpPr>
        <p:spPr>
          <a:xfrm flipH="1" flipV="1">
            <a:off x="7612690" y="3111078"/>
            <a:ext cx="261417" cy="30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6D7A90-5986-464F-B72D-8ABE386948E6}"/>
              </a:ext>
            </a:extLst>
          </p:cNvPr>
          <p:cNvCxnSpPr/>
          <p:nvPr/>
        </p:nvCxnSpPr>
        <p:spPr>
          <a:xfrm flipH="1">
            <a:off x="7925987" y="3962809"/>
            <a:ext cx="305570" cy="25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FE71A1-F049-4D76-BD00-AF7365F28FD6}"/>
              </a:ext>
            </a:extLst>
          </p:cNvPr>
          <p:cNvCxnSpPr/>
          <p:nvPr/>
        </p:nvCxnSpPr>
        <p:spPr>
          <a:xfrm flipH="1">
            <a:off x="8428260" y="4066266"/>
            <a:ext cx="204052" cy="70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4D2B617-1651-4597-9C7E-35C8410F8E79}"/>
              </a:ext>
            </a:extLst>
          </p:cNvPr>
          <p:cNvCxnSpPr/>
          <p:nvPr/>
        </p:nvCxnSpPr>
        <p:spPr>
          <a:xfrm>
            <a:off x="9056753" y="4283482"/>
            <a:ext cx="0" cy="131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278F1F-E82F-48E6-8994-FD08BCA88E32}"/>
              </a:ext>
            </a:extLst>
          </p:cNvPr>
          <p:cNvCxnSpPr/>
          <p:nvPr/>
        </p:nvCxnSpPr>
        <p:spPr>
          <a:xfrm>
            <a:off x="9241676" y="4134345"/>
            <a:ext cx="524349" cy="80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151A73-6A2F-40B7-B6E2-2488C8B220B1}"/>
              </a:ext>
            </a:extLst>
          </p:cNvPr>
          <p:cNvCxnSpPr/>
          <p:nvPr/>
        </p:nvCxnSpPr>
        <p:spPr>
          <a:xfrm>
            <a:off x="10002527" y="3788931"/>
            <a:ext cx="485938" cy="346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5326E13-1F07-4718-A0CE-0AF9342C183C}"/>
              </a:ext>
            </a:extLst>
          </p:cNvPr>
          <p:cNvSpPr/>
          <p:nvPr/>
        </p:nvSpPr>
        <p:spPr>
          <a:xfrm>
            <a:off x="7712676" y="1701012"/>
            <a:ext cx="1337094" cy="618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16" name="Oval 15">
            <a:extLst>
              <a:ext uri="{FF2B5EF4-FFF2-40B4-BE49-F238E27FC236}">
                <a16:creationId xmlns:a16="http://schemas.microsoft.com/office/drawing/2014/main" id="{C1045A9D-E498-460F-866A-1BCD80491429}"/>
              </a:ext>
            </a:extLst>
          </p:cNvPr>
          <p:cNvSpPr/>
          <p:nvPr/>
        </p:nvSpPr>
        <p:spPr>
          <a:xfrm>
            <a:off x="9293287" y="1786376"/>
            <a:ext cx="1308339" cy="603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a:t>
            </a:r>
          </a:p>
        </p:txBody>
      </p:sp>
      <p:sp>
        <p:nvSpPr>
          <p:cNvPr id="18" name="Rectangle 17">
            <a:extLst>
              <a:ext uri="{FF2B5EF4-FFF2-40B4-BE49-F238E27FC236}">
                <a16:creationId xmlns:a16="http://schemas.microsoft.com/office/drawing/2014/main" id="{C0F739AC-178A-4A65-AF5E-70C5CAABB8B3}"/>
              </a:ext>
            </a:extLst>
          </p:cNvPr>
          <p:cNvSpPr/>
          <p:nvPr/>
        </p:nvSpPr>
        <p:spPr>
          <a:xfrm>
            <a:off x="8064760" y="3326960"/>
            <a:ext cx="2075891" cy="60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STUDENT_AD</a:t>
            </a:r>
          </a:p>
        </p:txBody>
      </p:sp>
      <p:sp>
        <p:nvSpPr>
          <p:cNvPr id="5" name="Oval 4">
            <a:extLst>
              <a:ext uri="{FF2B5EF4-FFF2-40B4-BE49-F238E27FC236}">
                <a16:creationId xmlns:a16="http://schemas.microsoft.com/office/drawing/2014/main" id="{C7F39620-89C4-4F71-9EF5-5BFEB3BB39A1}"/>
              </a:ext>
            </a:extLst>
          </p:cNvPr>
          <p:cNvSpPr/>
          <p:nvPr/>
        </p:nvSpPr>
        <p:spPr>
          <a:xfrm>
            <a:off x="6815563" y="2428714"/>
            <a:ext cx="1101686" cy="578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MOBILE_NO</a:t>
            </a:r>
          </a:p>
        </p:txBody>
      </p:sp>
      <p:sp>
        <p:nvSpPr>
          <p:cNvPr id="7" name="Oval 6">
            <a:extLst>
              <a:ext uri="{FF2B5EF4-FFF2-40B4-BE49-F238E27FC236}">
                <a16:creationId xmlns:a16="http://schemas.microsoft.com/office/drawing/2014/main" id="{D45F4D50-6364-4342-9970-00A552C53737}"/>
              </a:ext>
            </a:extLst>
          </p:cNvPr>
          <p:cNvSpPr/>
          <p:nvPr/>
        </p:nvSpPr>
        <p:spPr>
          <a:xfrm>
            <a:off x="10245138" y="2681757"/>
            <a:ext cx="1221036" cy="569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CLASS</a:t>
            </a:r>
          </a:p>
        </p:txBody>
      </p:sp>
      <p:sp>
        <p:nvSpPr>
          <p:cNvPr id="8" name="Oval 7">
            <a:extLst>
              <a:ext uri="{FF2B5EF4-FFF2-40B4-BE49-F238E27FC236}">
                <a16:creationId xmlns:a16="http://schemas.microsoft.com/office/drawing/2014/main" id="{5C6D053F-2153-4027-BDC7-823423DA9998}"/>
              </a:ext>
            </a:extLst>
          </p:cNvPr>
          <p:cNvSpPr/>
          <p:nvPr/>
        </p:nvSpPr>
        <p:spPr>
          <a:xfrm>
            <a:off x="6495386" y="3926319"/>
            <a:ext cx="1340386" cy="541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ADDRESS</a:t>
            </a:r>
          </a:p>
        </p:txBody>
      </p:sp>
      <p:sp>
        <p:nvSpPr>
          <p:cNvPr id="20" name="Oval 19">
            <a:extLst>
              <a:ext uri="{FF2B5EF4-FFF2-40B4-BE49-F238E27FC236}">
                <a16:creationId xmlns:a16="http://schemas.microsoft.com/office/drawing/2014/main" id="{21A5EAD3-EB33-4251-9D40-99F74F6504A6}"/>
              </a:ext>
            </a:extLst>
          </p:cNvPr>
          <p:cNvSpPr/>
          <p:nvPr/>
        </p:nvSpPr>
        <p:spPr>
          <a:xfrm>
            <a:off x="7369171" y="4880121"/>
            <a:ext cx="1160317" cy="554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BRANCH</a:t>
            </a:r>
          </a:p>
        </p:txBody>
      </p:sp>
      <p:sp>
        <p:nvSpPr>
          <p:cNvPr id="22" name="Oval 21">
            <a:extLst>
              <a:ext uri="{FF2B5EF4-FFF2-40B4-BE49-F238E27FC236}">
                <a16:creationId xmlns:a16="http://schemas.microsoft.com/office/drawing/2014/main" id="{37ECE51D-8E0C-4D16-A345-CA60246B3E48}"/>
              </a:ext>
            </a:extLst>
          </p:cNvPr>
          <p:cNvSpPr/>
          <p:nvPr/>
        </p:nvSpPr>
        <p:spPr>
          <a:xfrm>
            <a:off x="8447227" y="5637792"/>
            <a:ext cx="1212272" cy="606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GENDER</a:t>
            </a:r>
          </a:p>
        </p:txBody>
      </p:sp>
      <p:sp>
        <p:nvSpPr>
          <p:cNvPr id="24" name="Oval 23">
            <a:extLst>
              <a:ext uri="{FF2B5EF4-FFF2-40B4-BE49-F238E27FC236}">
                <a16:creationId xmlns:a16="http://schemas.microsoft.com/office/drawing/2014/main" id="{59969AC9-3B51-4272-9B08-7D0141F5FC64}"/>
              </a:ext>
            </a:extLst>
          </p:cNvPr>
          <p:cNvSpPr/>
          <p:nvPr/>
        </p:nvSpPr>
        <p:spPr>
          <a:xfrm>
            <a:off x="9464671" y="5018667"/>
            <a:ext cx="1255567"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ACADEMIC_YEAR</a:t>
            </a:r>
          </a:p>
        </p:txBody>
      </p:sp>
      <p:sp>
        <p:nvSpPr>
          <p:cNvPr id="26" name="Oval 25">
            <a:extLst>
              <a:ext uri="{FF2B5EF4-FFF2-40B4-BE49-F238E27FC236}">
                <a16:creationId xmlns:a16="http://schemas.microsoft.com/office/drawing/2014/main" id="{C3C1F31A-3102-4F65-89C1-0521E32DCDA6}"/>
              </a:ext>
            </a:extLst>
          </p:cNvPr>
          <p:cNvSpPr/>
          <p:nvPr/>
        </p:nvSpPr>
        <p:spPr>
          <a:xfrm>
            <a:off x="10205024" y="4191725"/>
            <a:ext cx="1307521" cy="493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CATEGORY</a:t>
            </a:r>
          </a:p>
        </p:txBody>
      </p:sp>
      <p:sp>
        <p:nvSpPr>
          <p:cNvPr id="28" name="Title 1">
            <a:extLst>
              <a:ext uri="{FF2B5EF4-FFF2-40B4-BE49-F238E27FC236}">
                <a16:creationId xmlns:a16="http://schemas.microsoft.com/office/drawing/2014/main" id="{C6D4C971-1E55-4F9E-8B55-B4975511F802}"/>
              </a:ext>
            </a:extLst>
          </p:cNvPr>
          <p:cNvSpPr txBox="1">
            <a:spLocks/>
          </p:cNvSpPr>
          <p:nvPr/>
        </p:nvSpPr>
        <p:spPr>
          <a:xfrm>
            <a:off x="609600" y="280696"/>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Student Administration</a:t>
            </a:r>
            <a:endParaRPr lang="en-IN" dirty="0"/>
          </a:p>
        </p:txBody>
      </p:sp>
    </p:spTree>
    <p:extLst>
      <p:ext uri="{BB962C8B-B14F-4D97-AF65-F5344CB8AC3E}">
        <p14:creationId xmlns:p14="http://schemas.microsoft.com/office/powerpoint/2010/main" val="302407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44BA4-2F69-4EE2-9ED2-FB73A56A846A}"/>
              </a:ext>
            </a:extLst>
          </p:cNvPr>
          <p:cNvSpPr>
            <a:spLocks noGrp="1"/>
          </p:cNvSpPr>
          <p:nvPr>
            <p:ph idx="1"/>
          </p:nvPr>
        </p:nvSpPr>
        <p:spPr>
          <a:xfrm>
            <a:off x="1416688" y="1837678"/>
            <a:ext cx="10122143" cy="3896743"/>
          </a:xfrm>
        </p:spPr>
        <p:txBody>
          <a:bodyPr>
            <a:noAutofit/>
          </a:bodyPr>
          <a:lstStyle/>
          <a:p>
            <a:pPr marL="0" indent="0">
              <a:buNone/>
            </a:pPr>
            <a:r>
              <a:rPr lang="en-US" sz="1400" b="1" u="sng" dirty="0">
                <a:latin typeface="Times New Roman" panose="02020603050405020304" pitchFamily="18" charset="0"/>
                <a:cs typeface="Times New Roman" panose="02020603050405020304" pitchFamily="18" charset="0"/>
              </a:rPr>
              <a:t>CODE – </a:t>
            </a:r>
          </a:p>
          <a:p>
            <a:pPr marL="0" indent="0">
              <a:buNone/>
            </a:pPr>
            <a:r>
              <a:rPr lang="en-IN" sz="1200" dirty="0">
                <a:latin typeface="Times New Roman" panose="02020603050405020304" pitchFamily="18" charset="0"/>
                <a:cs typeface="Times New Roman" panose="02020603050405020304" pitchFamily="18" charset="0"/>
              </a:rPr>
              <a:t>CREATE TABLE STUDENT_AD(ID NUMBER(20),NAME VARCHAR(20),ADDRESS VARCHAR(30),CLASS NUMBER(20),CATEGORY VARCHAR(10),GENDER VARCHAR(10),MOBILE_NO NUMBER(20),ACADEMIC_YEAR VARCHAR(10),BRANCH VARCHAR(10),PRIMARY KEY(ID));</a:t>
            </a:r>
          </a:p>
          <a:p>
            <a:pPr marL="0" indent="0">
              <a:buNone/>
            </a:pPr>
            <a:r>
              <a:rPr lang="en-IN" sz="1200" dirty="0">
                <a:latin typeface="Times New Roman" panose="02020603050405020304" pitchFamily="18" charset="0"/>
                <a:cs typeface="Times New Roman" panose="02020603050405020304" pitchFamily="18" charset="0"/>
              </a:rPr>
              <a:t>INSERT INTO STUDENT_AD VALUES((60205220088),'RAJAT','GWALIOR',(12),'GENERAL','MALE',(7024528805),'2020-21','PCM’)</a:t>
            </a:r>
          </a:p>
          <a:p>
            <a:pPr marL="0" indent="0">
              <a:buNone/>
            </a:pPr>
            <a:r>
              <a:rPr lang="en-IN" sz="1200" dirty="0">
                <a:latin typeface="Times New Roman" panose="02020603050405020304" pitchFamily="18" charset="0"/>
                <a:cs typeface="Times New Roman" panose="02020603050405020304" pitchFamily="18" charset="0"/>
              </a:rPr>
              <a:t>INSERT INTO STUDENT_AD VALUES((60205220066),'CHARANTEJA','HYDERABAD',(12),'GENERAL','MALE',(9014536833),'2020-24','PCB’)</a:t>
            </a:r>
          </a:p>
          <a:p>
            <a:pPr marL="0" indent="0">
              <a:buNone/>
            </a:pPr>
            <a:r>
              <a:rPr lang="en-IN" sz="1200" dirty="0">
                <a:latin typeface="Times New Roman" panose="02020603050405020304" pitchFamily="18" charset="0"/>
                <a:cs typeface="Times New Roman" panose="02020603050405020304" pitchFamily="18" charset="0"/>
              </a:rPr>
              <a:t>INSERT INTO STUDENT_AD VALUES((60205220044),'RANJITH','TAMIL',(12),'GENERAL','MALE',(7337348936),'2020-22','COMMERCE’)</a:t>
            </a:r>
          </a:p>
          <a:p>
            <a:pPr marL="0" indent="0">
              <a:buNone/>
            </a:pPr>
            <a:r>
              <a:rPr lang="en-IN" sz="1200" dirty="0">
                <a:latin typeface="Times New Roman" panose="02020603050405020304" pitchFamily="18" charset="0"/>
                <a:cs typeface="Times New Roman" panose="02020603050405020304" pitchFamily="18" charset="0"/>
              </a:rPr>
              <a:t>INSERT INTO STUDENT_AD VALUES((60205220022),'GAURAV','DELHI',(12),'GENERAL','MALE',(9109069816),'2020-21','ARTS’)</a:t>
            </a:r>
          </a:p>
          <a:p>
            <a:pPr marL="0" indent="0">
              <a:buNone/>
            </a:pPr>
            <a:r>
              <a:rPr lang="en-IN" sz="1200" dirty="0">
                <a:latin typeface="Times New Roman" panose="02020603050405020304" pitchFamily="18" charset="0"/>
                <a:cs typeface="Times New Roman" panose="02020603050405020304" pitchFamily="18" charset="0"/>
              </a:rPr>
              <a:t>SELECT * FROM STUDENT_AD</a:t>
            </a:r>
          </a:p>
        </p:txBody>
      </p:sp>
      <p:pic>
        <p:nvPicPr>
          <p:cNvPr id="5" name="Picture 4">
            <a:extLst>
              <a:ext uri="{FF2B5EF4-FFF2-40B4-BE49-F238E27FC236}">
                <a16:creationId xmlns:a16="http://schemas.microsoft.com/office/drawing/2014/main" id="{67EE95A1-930C-4B68-A6DA-00E455602237}"/>
              </a:ext>
            </a:extLst>
          </p:cNvPr>
          <p:cNvPicPr>
            <a:picLocks noChangeAspect="1"/>
          </p:cNvPicPr>
          <p:nvPr/>
        </p:nvPicPr>
        <p:blipFill>
          <a:blip r:embed="rId2"/>
          <a:stretch>
            <a:fillRect/>
          </a:stretch>
        </p:blipFill>
        <p:spPr>
          <a:xfrm>
            <a:off x="1416688" y="4459070"/>
            <a:ext cx="7908627" cy="1390257"/>
          </a:xfrm>
          <a:prstGeom prst="rect">
            <a:avLst/>
          </a:prstGeom>
        </p:spPr>
      </p:pic>
      <p:sp>
        <p:nvSpPr>
          <p:cNvPr id="2" name="TextBox 1">
            <a:extLst>
              <a:ext uri="{FF2B5EF4-FFF2-40B4-BE49-F238E27FC236}">
                <a16:creationId xmlns:a16="http://schemas.microsoft.com/office/drawing/2014/main" id="{06DC4C17-B03A-460D-9533-3FF522E63F01}"/>
              </a:ext>
            </a:extLst>
          </p:cNvPr>
          <p:cNvSpPr txBox="1"/>
          <p:nvPr/>
        </p:nvSpPr>
        <p:spPr>
          <a:xfrm>
            <a:off x="2086262" y="716285"/>
            <a:ext cx="6338657" cy="584775"/>
          </a:xfrm>
          <a:prstGeom prst="rect">
            <a:avLst/>
          </a:prstGeom>
          <a:noFill/>
        </p:spPr>
        <p:txBody>
          <a:bodyPr wrap="square" rtlCol="0">
            <a:spAutoFit/>
          </a:bodyPr>
          <a:lstStyle/>
          <a:p>
            <a:pPr algn="ctr"/>
            <a:r>
              <a:rPr lang="en-US" sz="3200" b="1" dirty="0"/>
              <a:t>Student Administration</a:t>
            </a:r>
            <a:endParaRPr lang="en-IN" sz="3200" b="1" dirty="0"/>
          </a:p>
        </p:txBody>
      </p:sp>
    </p:spTree>
    <p:extLst>
      <p:ext uri="{BB962C8B-B14F-4D97-AF65-F5344CB8AC3E}">
        <p14:creationId xmlns:p14="http://schemas.microsoft.com/office/powerpoint/2010/main" val="320831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6B0B-A2BF-45DB-9171-7BE371D5C563}"/>
              </a:ext>
            </a:extLst>
          </p:cNvPr>
          <p:cNvSpPr>
            <a:spLocks noGrp="1"/>
          </p:cNvSpPr>
          <p:nvPr>
            <p:ph type="title"/>
          </p:nvPr>
        </p:nvSpPr>
        <p:spPr>
          <a:xfrm>
            <a:off x="1534570" y="1483271"/>
            <a:ext cx="4425437" cy="940333"/>
          </a:xfrm>
        </p:spPr>
        <p:txBody>
          <a:bodyPr>
            <a:normAutofit/>
          </a:bodyPr>
          <a:lstStyle/>
          <a:p>
            <a:pPr algn="l"/>
            <a:r>
              <a:rPr lang="en-US" sz="2800" b="1" dirty="0">
                <a:latin typeface="+mn-lt"/>
              </a:rPr>
              <a:t>Enrollment Details</a:t>
            </a:r>
            <a:endParaRPr lang="en-IN" sz="2800" b="1" dirty="0">
              <a:latin typeface="+mn-lt"/>
            </a:endParaRPr>
          </a:p>
        </p:txBody>
      </p:sp>
      <p:sp>
        <p:nvSpPr>
          <p:cNvPr id="3" name="Content Placeholder 2">
            <a:extLst>
              <a:ext uri="{FF2B5EF4-FFF2-40B4-BE49-F238E27FC236}">
                <a16:creationId xmlns:a16="http://schemas.microsoft.com/office/drawing/2014/main" id="{E572A04E-B077-4062-874C-386FFDEDEC1E}"/>
              </a:ext>
            </a:extLst>
          </p:cNvPr>
          <p:cNvSpPr>
            <a:spLocks noGrp="1"/>
          </p:cNvSpPr>
          <p:nvPr>
            <p:ph sz="half" idx="1"/>
          </p:nvPr>
        </p:nvSpPr>
        <p:spPr>
          <a:xfrm>
            <a:off x="1618224" y="2383155"/>
            <a:ext cx="2567634" cy="571500"/>
          </a:xfrm>
        </p:spPr>
        <p:txBody>
          <a:bodyPr>
            <a:normAutofit/>
          </a:bodyPr>
          <a:lstStyle/>
          <a:p>
            <a:r>
              <a:rPr lang="en-US" sz="2000" dirty="0">
                <a:latin typeface="Times New Roman" panose="02020603050405020304" pitchFamily="18" charset="0"/>
                <a:cs typeface="Times New Roman" panose="02020603050405020304" pitchFamily="18" charset="0"/>
              </a:rPr>
              <a:t>Student Identity</a:t>
            </a:r>
          </a:p>
          <a:p>
            <a:pPr marL="0" indent="0">
              <a:buNone/>
            </a:pPr>
            <a:endParaRPr lang="en-US" sz="4400" dirty="0">
              <a:latin typeface="+mj-lt"/>
            </a:endParaRPr>
          </a:p>
          <a:p>
            <a:pPr marL="0" indent="0">
              <a:buNone/>
            </a:pPr>
            <a:endParaRPr lang="en-IN" sz="4400" dirty="0">
              <a:latin typeface="+mj-lt"/>
            </a:endParaRPr>
          </a:p>
        </p:txBody>
      </p:sp>
      <p:sp>
        <p:nvSpPr>
          <p:cNvPr id="4" name="Content Placeholder 3">
            <a:extLst>
              <a:ext uri="{FF2B5EF4-FFF2-40B4-BE49-F238E27FC236}">
                <a16:creationId xmlns:a16="http://schemas.microsoft.com/office/drawing/2014/main" id="{3F8A5417-D5C3-44E1-B78D-8B1689318725}"/>
              </a:ext>
            </a:extLst>
          </p:cNvPr>
          <p:cNvSpPr>
            <a:spLocks noGrp="1"/>
          </p:cNvSpPr>
          <p:nvPr>
            <p:ph sz="half" idx="2"/>
          </p:nvPr>
        </p:nvSpPr>
        <p:spPr>
          <a:xfrm>
            <a:off x="4759843" y="2423604"/>
            <a:ext cx="2567635" cy="707886"/>
          </a:xfrm>
        </p:spPr>
        <p:txBody>
          <a:bodyPr>
            <a:normAutofit/>
          </a:bodyPr>
          <a:lstStyle/>
          <a:p>
            <a:r>
              <a:rPr lang="en-US" sz="2000" dirty="0">
                <a:latin typeface="Times New Roman" panose="02020603050405020304" pitchFamily="18" charset="0"/>
                <a:cs typeface="Times New Roman" panose="02020603050405020304" pitchFamily="18" charset="0"/>
              </a:rPr>
              <a:t>Course ID</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70134D0-4F2A-4691-88C4-D3CF297CE85E}"/>
              </a:ext>
            </a:extLst>
          </p:cNvPr>
          <p:cNvSpPr txBox="1"/>
          <p:nvPr/>
        </p:nvSpPr>
        <p:spPr>
          <a:xfrm>
            <a:off x="1590370" y="4848651"/>
            <a:ext cx="275778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Faculty ID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Faculty Name</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8D93398-2BF8-47AE-B8F5-A364B4F1117A}"/>
              </a:ext>
            </a:extLst>
          </p:cNvPr>
          <p:cNvSpPr txBox="1"/>
          <p:nvPr/>
        </p:nvSpPr>
        <p:spPr>
          <a:xfrm>
            <a:off x="4812182" y="4848651"/>
            <a:ext cx="211753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Department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Campus Add</a:t>
            </a:r>
            <a:endParaRPr lang="en-IN" sz="20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200B3ECD-BEF9-4E5C-99A0-64789BA9CC3F}"/>
              </a:ext>
            </a:extLst>
          </p:cNvPr>
          <p:cNvCxnSpPr/>
          <p:nvPr/>
        </p:nvCxnSpPr>
        <p:spPr>
          <a:xfrm flipH="1" flipV="1">
            <a:off x="8971229" y="1958794"/>
            <a:ext cx="251670" cy="29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0F8ED1-CE5E-42D2-AD9B-6786C8C3D9ED}"/>
              </a:ext>
            </a:extLst>
          </p:cNvPr>
          <p:cNvCxnSpPr/>
          <p:nvPr/>
        </p:nvCxnSpPr>
        <p:spPr>
          <a:xfrm>
            <a:off x="10892067" y="2605997"/>
            <a:ext cx="302004" cy="23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2637FA-57AD-4001-9057-1DED66B6FAEC}"/>
              </a:ext>
            </a:extLst>
          </p:cNvPr>
          <p:cNvCxnSpPr/>
          <p:nvPr/>
        </p:nvCxnSpPr>
        <p:spPr>
          <a:xfrm flipH="1" flipV="1">
            <a:off x="9102055" y="4437776"/>
            <a:ext cx="285226" cy="31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F3ACB6-F7DF-4833-A25F-044B656A3440}"/>
              </a:ext>
            </a:extLst>
          </p:cNvPr>
          <p:cNvCxnSpPr/>
          <p:nvPr/>
        </p:nvCxnSpPr>
        <p:spPr>
          <a:xfrm flipV="1">
            <a:off x="11421272" y="4672668"/>
            <a:ext cx="222647" cy="18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082E487-55E9-4211-B615-BA180A952025}"/>
              </a:ext>
            </a:extLst>
          </p:cNvPr>
          <p:cNvCxnSpPr/>
          <p:nvPr/>
        </p:nvCxnSpPr>
        <p:spPr>
          <a:xfrm>
            <a:off x="10604290" y="5560424"/>
            <a:ext cx="398582" cy="30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7520CD-1433-4CC8-B54B-55152FDF5018}"/>
              </a:ext>
            </a:extLst>
          </p:cNvPr>
          <p:cNvCxnSpPr/>
          <p:nvPr/>
        </p:nvCxnSpPr>
        <p:spPr>
          <a:xfrm flipH="1">
            <a:off x="8808905" y="5350477"/>
            <a:ext cx="223280" cy="17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26787D2-0663-4CEB-A87F-E8C8169FFBD0}"/>
              </a:ext>
            </a:extLst>
          </p:cNvPr>
          <p:cNvSpPr/>
          <p:nvPr/>
        </p:nvSpPr>
        <p:spPr>
          <a:xfrm>
            <a:off x="9067800" y="4850822"/>
            <a:ext cx="2355271" cy="502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FACULTY_DETAIL</a:t>
            </a:r>
          </a:p>
        </p:txBody>
      </p:sp>
      <p:sp>
        <p:nvSpPr>
          <p:cNvPr id="6" name="Rectangle 5">
            <a:extLst>
              <a:ext uri="{FF2B5EF4-FFF2-40B4-BE49-F238E27FC236}">
                <a16:creationId xmlns:a16="http://schemas.microsoft.com/office/drawing/2014/main" id="{A320EB12-4741-46E6-AF18-32AFA4AE061E}"/>
              </a:ext>
            </a:extLst>
          </p:cNvPr>
          <p:cNvSpPr/>
          <p:nvPr/>
        </p:nvSpPr>
        <p:spPr>
          <a:xfrm>
            <a:off x="9262628" y="2082974"/>
            <a:ext cx="1879021"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ENROLLMENT</a:t>
            </a:r>
          </a:p>
        </p:txBody>
      </p:sp>
      <p:sp>
        <p:nvSpPr>
          <p:cNvPr id="7" name="Oval 6">
            <a:extLst>
              <a:ext uri="{FF2B5EF4-FFF2-40B4-BE49-F238E27FC236}">
                <a16:creationId xmlns:a16="http://schemas.microsoft.com/office/drawing/2014/main" id="{C7423B07-A761-4DA3-B2BB-7BC9F800D14E}"/>
              </a:ext>
            </a:extLst>
          </p:cNvPr>
          <p:cNvSpPr/>
          <p:nvPr/>
        </p:nvSpPr>
        <p:spPr>
          <a:xfrm>
            <a:off x="7870148" y="1534029"/>
            <a:ext cx="106506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a:t>
            </a:r>
          </a:p>
        </p:txBody>
      </p:sp>
      <p:sp>
        <p:nvSpPr>
          <p:cNvPr id="8" name="Oval 7">
            <a:extLst>
              <a:ext uri="{FF2B5EF4-FFF2-40B4-BE49-F238E27FC236}">
                <a16:creationId xmlns:a16="http://schemas.microsoft.com/office/drawing/2014/main" id="{6C033FFD-501A-40E7-BE7C-F6D85901DBD7}"/>
              </a:ext>
            </a:extLst>
          </p:cNvPr>
          <p:cNvSpPr/>
          <p:nvPr/>
        </p:nvSpPr>
        <p:spPr>
          <a:xfrm>
            <a:off x="10847242" y="2914247"/>
            <a:ext cx="1194953" cy="53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COURSE_ID</a:t>
            </a:r>
          </a:p>
        </p:txBody>
      </p:sp>
      <p:sp>
        <p:nvSpPr>
          <p:cNvPr id="9" name="Oval 8">
            <a:extLst>
              <a:ext uri="{FF2B5EF4-FFF2-40B4-BE49-F238E27FC236}">
                <a16:creationId xmlns:a16="http://schemas.microsoft.com/office/drawing/2014/main" id="{7C333FE8-933C-4DCA-B192-A6D60C082980}"/>
              </a:ext>
            </a:extLst>
          </p:cNvPr>
          <p:cNvSpPr/>
          <p:nvPr/>
        </p:nvSpPr>
        <p:spPr>
          <a:xfrm>
            <a:off x="8262503" y="3794413"/>
            <a:ext cx="1160318" cy="5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FACULTY_ID</a:t>
            </a:r>
          </a:p>
        </p:txBody>
      </p:sp>
      <p:sp>
        <p:nvSpPr>
          <p:cNvPr id="15" name="Oval 14">
            <a:extLst>
              <a:ext uri="{FF2B5EF4-FFF2-40B4-BE49-F238E27FC236}">
                <a16:creationId xmlns:a16="http://schemas.microsoft.com/office/drawing/2014/main" id="{682BF7C7-4312-4BD0-8D72-BE9A3BBD6B28}"/>
              </a:ext>
            </a:extLst>
          </p:cNvPr>
          <p:cNvSpPr/>
          <p:nvPr/>
        </p:nvSpPr>
        <p:spPr>
          <a:xfrm>
            <a:off x="10544174" y="5928878"/>
            <a:ext cx="1125681" cy="5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CAMPUS_ADD</a:t>
            </a:r>
          </a:p>
        </p:txBody>
      </p:sp>
      <p:sp>
        <p:nvSpPr>
          <p:cNvPr id="16" name="Oval 15">
            <a:extLst>
              <a:ext uri="{FF2B5EF4-FFF2-40B4-BE49-F238E27FC236}">
                <a16:creationId xmlns:a16="http://schemas.microsoft.com/office/drawing/2014/main" id="{9B94E511-D5C6-4FD5-B8A0-D7D888F0F434}"/>
              </a:ext>
            </a:extLst>
          </p:cNvPr>
          <p:cNvSpPr/>
          <p:nvPr/>
        </p:nvSpPr>
        <p:spPr>
          <a:xfrm>
            <a:off x="10842913" y="4036866"/>
            <a:ext cx="1264226" cy="56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17" name="Oval 16">
            <a:extLst>
              <a:ext uri="{FF2B5EF4-FFF2-40B4-BE49-F238E27FC236}">
                <a16:creationId xmlns:a16="http://schemas.microsoft.com/office/drawing/2014/main" id="{169A7925-8FF5-4A59-8CE2-6AC0584C3C2E}"/>
              </a:ext>
            </a:extLst>
          </p:cNvPr>
          <p:cNvSpPr/>
          <p:nvPr/>
        </p:nvSpPr>
        <p:spPr>
          <a:xfrm>
            <a:off x="7868515" y="5556537"/>
            <a:ext cx="1194953" cy="614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DEPARTMENT</a:t>
            </a:r>
          </a:p>
        </p:txBody>
      </p:sp>
      <p:sp>
        <p:nvSpPr>
          <p:cNvPr id="12" name="TextBox 11">
            <a:extLst>
              <a:ext uri="{FF2B5EF4-FFF2-40B4-BE49-F238E27FC236}">
                <a16:creationId xmlns:a16="http://schemas.microsoft.com/office/drawing/2014/main" id="{D0EC9A9F-9E52-4BA0-BE2D-AEC10E03B40D}"/>
              </a:ext>
            </a:extLst>
          </p:cNvPr>
          <p:cNvSpPr txBox="1"/>
          <p:nvPr/>
        </p:nvSpPr>
        <p:spPr>
          <a:xfrm>
            <a:off x="1543912" y="4233783"/>
            <a:ext cx="4021585" cy="523220"/>
          </a:xfrm>
          <a:prstGeom prst="rect">
            <a:avLst/>
          </a:prstGeom>
          <a:noFill/>
        </p:spPr>
        <p:txBody>
          <a:bodyPr wrap="square" rtlCol="0">
            <a:spAutoFit/>
          </a:bodyPr>
          <a:lstStyle/>
          <a:p>
            <a:r>
              <a:rPr lang="en-US" sz="2800" b="1" dirty="0"/>
              <a:t>Faculty Administration</a:t>
            </a:r>
            <a:endParaRPr lang="en-IN" sz="2800" b="1" dirty="0"/>
          </a:p>
        </p:txBody>
      </p:sp>
    </p:spTree>
    <p:extLst>
      <p:ext uri="{BB962C8B-B14F-4D97-AF65-F5344CB8AC3E}">
        <p14:creationId xmlns:p14="http://schemas.microsoft.com/office/powerpoint/2010/main" val="305254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8A956-98C2-4710-95FB-431AF22ED439}"/>
              </a:ext>
            </a:extLst>
          </p:cNvPr>
          <p:cNvSpPr>
            <a:spLocks noGrp="1"/>
          </p:cNvSpPr>
          <p:nvPr>
            <p:ph idx="1"/>
          </p:nvPr>
        </p:nvSpPr>
        <p:spPr>
          <a:xfrm>
            <a:off x="1130714" y="1567152"/>
            <a:ext cx="9486690" cy="2127409"/>
          </a:xfrm>
        </p:spPr>
        <p:txBody>
          <a:bodyPr>
            <a:normAutofit lnSpcReduction="10000"/>
          </a:bodyPr>
          <a:lstStyle/>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400" b="1" u="sng" dirty="0">
                <a:latin typeface="Times New Roman" panose="02020603050405020304" pitchFamily="18" charset="0"/>
                <a:cs typeface="Times New Roman" panose="02020603050405020304" pitchFamily="18" charset="0"/>
              </a:rPr>
              <a:t>Code –</a:t>
            </a:r>
          </a:p>
          <a:p>
            <a:pPr marL="0" indent="0">
              <a:buNone/>
            </a:pPr>
            <a:endParaRPr lang="en-US" sz="1400" b="1" u="sng"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CREATE TABLE ENROLLMENT( ID NUMBER(20), COURSE_ID NUMBER(20),PRIMARY KEY(COURSE_ID),FOREIGN KEY(ID) REFERENCES STUDENT_AD(ID)) </a:t>
            </a:r>
          </a:p>
          <a:p>
            <a:pPr marL="0" indent="0">
              <a:buNone/>
            </a:pPr>
            <a:r>
              <a:rPr lang="en-IN" sz="1200" dirty="0">
                <a:latin typeface="Times New Roman" panose="02020603050405020304" pitchFamily="18" charset="0"/>
                <a:cs typeface="Times New Roman" panose="02020603050405020304" pitchFamily="18" charset="0"/>
              </a:rPr>
              <a:t>INSERT INTO ENROLLMENT VALUES((60205220088),(2712))</a:t>
            </a:r>
          </a:p>
          <a:p>
            <a:pPr marL="0" indent="0">
              <a:buNone/>
            </a:pPr>
            <a:r>
              <a:rPr lang="en-IN" sz="1200" dirty="0">
                <a:latin typeface="Times New Roman" panose="02020603050405020304" pitchFamily="18" charset="0"/>
                <a:cs typeface="Times New Roman" panose="02020603050405020304" pitchFamily="18" charset="0"/>
              </a:rPr>
              <a:t>INSERT INTO ENROLLMENT VALUES((60205220066),(2808))</a:t>
            </a:r>
          </a:p>
          <a:p>
            <a:pPr marL="0" indent="0">
              <a:buNone/>
            </a:pPr>
            <a:r>
              <a:rPr lang="en-IN" sz="1200" dirty="0">
                <a:latin typeface="Times New Roman" panose="02020603050405020304" pitchFamily="18" charset="0"/>
                <a:cs typeface="Times New Roman" panose="02020603050405020304" pitchFamily="18" charset="0"/>
              </a:rPr>
              <a:t>INSERT INTO ENROLLMENT VALUES((60205220044),(1910))</a:t>
            </a:r>
          </a:p>
          <a:p>
            <a:pPr marL="0" indent="0">
              <a:buNone/>
            </a:pPr>
            <a:r>
              <a:rPr lang="en-IN" sz="1200" dirty="0">
                <a:latin typeface="Times New Roman" panose="02020603050405020304" pitchFamily="18" charset="0"/>
                <a:cs typeface="Times New Roman" panose="02020603050405020304" pitchFamily="18" charset="0"/>
              </a:rPr>
              <a:t>INSERT INTO ENROLLMENT VALUES((60205220022),(0708))</a:t>
            </a:r>
          </a:p>
          <a:p>
            <a:pPr marL="0" indent="0">
              <a:buNone/>
            </a:pPr>
            <a:r>
              <a:rPr lang="en-IN" sz="1200" dirty="0">
                <a:latin typeface="Times New Roman" panose="02020603050405020304" pitchFamily="18" charset="0"/>
                <a:cs typeface="Times New Roman" panose="02020603050405020304" pitchFamily="18" charset="0"/>
              </a:rPr>
              <a:t>SELECT * FROM ENROLLMENT;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164400-D2D6-44B8-90DF-C4C5D04F1AE8}"/>
              </a:ext>
            </a:extLst>
          </p:cNvPr>
          <p:cNvPicPr>
            <a:picLocks noChangeAspect="1"/>
          </p:cNvPicPr>
          <p:nvPr/>
        </p:nvPicPr>
        <p:blipFill>
          <a:blip r:embed="rId2"/>
          <a:stretch>
            <a:fillRect/>
          </a:stretch>
        </p:blipFill>
        <p:spPr>
          <a:xfrm>
            <a:off x="1130714" y="4200510"/>
            <a:ext cx="3110125" cy="1535360"/>
          </a:xfrm>
          <a:prstGeom prst="rect">
            <a:avLst/>
          </a:prstGeom>
        </p:spPr>
      </p:pic>
      <p:sp>
        <p:nvSpPr>
          <p:cNvPr id="2" name="TextBox 1">
            <a:extLst>
              <a:ext uri="{FF2B5EF4-FFF2-40B4-BE49-F238E27FC236}">
                <a16:creationId xmlns:a16="http://schemas.microsoft.com/office/drawing/2014/main" id="{EB60C9B6-653B-41B1-9EDE-DC54AD5F5D8A}"/>
              </a:ext>
            </a:extLst>
          </p:cNvPr>
          <p:cNvSpPr txBox="1"/>
          <p:nvPr/>
        </p:nvSpPr>
        <p:spPr>
          <a:xfrm>
            <a:off x="3792245" y="729402"/>
            <a:ext cx="4163628" cy="584775"/>
          </a:xfrm>
          <a:prstGeom prst="rect">
            <a:avLst/>
          </a:prstGeom>
          <a:noFill/>
        </p:spPr>
        <p:txBody>
          <a:bodyPr wrap="square" rtlCol="0">
            <a:spAutoFit/>
          </a:bodyPr>
          <a:lstStyle/>
          <a:p>
            <a:r>
              <a:rPr lang="en-US" sz="3200" b="1" dirty="0">
                <a:latin typeface="+mn-lt"/>
              </a:rPr>
              <a:t>Enrollment Details</a:t>
            </a:r>
            <a:endParaRPr lang="en-IN" sz="3200" dirty="0"/>
          </a:p>
        </p:txBody>
      </p:sp>
    </p:spTree>
    <p:extLst>
      <p:ext uri="{BB962C8B-B14F-4D97-AF65-F5344CB8AC3E}">
        <p14:creationId xmlns:p14="http://schemas.microsoft.com/office/powerpoint/2010/main" val="387787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52D7-F427-47A9-AC95-62394A675E24}"/>
              </a:ext>
            </a:extLst>
          </p:cNvPr>
          <p:cNvSpPr>
            <a:spLocks noGrp="1"/>
          </p:cNvSpPr>
          <p:nvPr>
            <p:ph type="title"/>
          </p:nvPr>
        </p:nvSpPr>
        <p:spPr>
          <a:xfrm>
            <a:off x="911441" y="1589103"/>
            <a:ext cx="9697375" cy="2743199"/>
          </a:xfrm>
        </p:spPr>
        <p:txBody>
          <a:bodyPr>
            <a:noAutofit/>
          </a:bodyPr>
          <a:lstStyle/>
          <a:p>
            <a:pPr algn="l"/>
            <a:r>
              <a:rPr lang="en-US" sz="1400" b="1" u="sng" dirty="0">
                <a:latin typeface="Times New Roman" panose="02020603050405020304" pitchFamily="18" charset="0"/>
                <a:cs typeface="Times New Roman" panose="02020603050405020304" pitchFamily="18" charset="0"/>
              </a:rPr>
              <a:t>Code –</a:t>
            </a:r>
            <a:br>
              <a:rPr lang="en-US" sz="1400" b="1" u="sng"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CREATE TABLE FACULTY_DETAIL(FACULTY_ID NUMBER(20),NAME VARCHAR(20),DEPARTMENT VARCHAR(20),CAMPUS_ADD VARCHAR(20),PRIMARY KEY (FACULTY_ID))</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INSERT INTO FACULTY_DETAIL VALUES((200227),'DR_DIVYA','DBMS','ASET’)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INSERT INTO FACULTY_DETAIL VALUES((200228),'DR_AMRITA','CSE','A_S_E_T’)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INSERT INTO FACULTY_DETAIL VALUES((200219),'DR_MANISHA','ECE','AIBS’)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INSERT INTO FACULTY_DETAIL VALUES((200207),'DR_MADHVI','CSA','CBCS’)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SELECT * FROM FACULTY_DETAIL</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BA27DA-7B50-4643-8968-2FF7F341E784}"/>
              </a:ext>
            </a:extLst>
          </p:cNvPr>
          <p:cNvPicPr>
            <a:picLocks noChangeAspect="1"/>
          </p:cNvPicPr>
          <p:nvPr/>
        </p:nvPicPr>
        <p:blipFill>
          <a:blip r:embed="rId2"/>
          <a:stretch>
            <a:fillRect/>
          </a:stretch>
        </p:blipFill>
        <p:spPr>
          <a:xfrm>
            <a:off x="911441" y="4460762"/>
            <a:ext cx="6287327" cy="1348857"/>
          </a:xfrm>
          <a:prstGeom prst="rect">
            <a:avLst/>
          </a:prstGeom>
        </p:spPr>
      </p:pic>
      <p:sp>
        <p:nvSpPr>
          <p:cNvPr id="3" name="TextBox 2">
            <a:extLst>
              <a:ext uri="{FF2B5EF4-FFF2-40B4-BE49-F238E27FC236}">
                <a16:creationId xmlns:a16="http://schemas.microsoft.com/office/drawing/2014/main" id="{FE341D61-07B2-405B-8C48-6DC337E224E9}"/>
              </a:ext>
            </a:extLst>
          </p:cNvPr>
          <p:cNvSpPr txBox="1"/>
          <p:nvPr/>
        </p:nvSpPr>
        <p:spPr>
          <a:xfrm>
            <a:off x="3912093" y="647711"/>
            <a:ext cx="4367814" cy="584775"/>
          </a:xfrm>
          <a:prstGeom prst="rect">
            <a:avLst/>
          </a:prstGeom>
          <a:noFill/>
        </p:spPr>
        <p:txBody>
          <a:bodyPr wrap="square" rtlCol="0">
            <a:spAutoFit/>
          </a:bodyPr>
          <a:lstStyle/>
          <a:p>
            <a:r>
              <a:rPr lang="en-US" sz="3200" b="1" dirty="0"/>
              <a:t>Faculty Administration</a:t>
            </a:r>
            <a:endParaRPr lang="en-IN" sz="3200" b="1" dirty="0"/>
          </a:p>
        </p:txBody>
      </p:sp>
    </p:spTree>
    <p:extLst>
      <p:ext uri="{BB962C8B-B14F-4D97-AF65-F5344CB8AC3E}">
        <p14:creationId xmlns:p14="http://schemas.microsoft.com/office/powerpoint/2010/main" val="125951234"/>
      </p:ext>
    </p:extLst>
  </p:cSld>
  <p:clrMapOvr>
    <a:masterClrMapping/>
  </p:clrMapOvr>
</p:sld>
</file>

<file path=ppt/theme/theme1.xml><?xml version="1.0" encoding="utf-8"?>
<a:theme xmlns:a="http://schemas.openxmlformats.org/drawingml/2006/main" name="Am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mity" id="{540539A3-47F2-496F-812C-FDF5386D0335}" vid="{5ED70BFF-B6D2-4638-A8D1-F760326D7039}"/>
    </a:ext>
  </a:extLst>
</a:theme>
</file>

<file path=docProps/app.xml><?xml version="1.0" encoding="utf-8"?>
<Properties xmlns="http://schemas.openxmlformats.org/officeDocument/2006/extended-properties" xmlns:vt="http://schemas.openxmlformats.org/officeDocument/2006/docPropsVTypes">
  <Template>Amity</Template>
  <TotalTime>0</TotalTime>
  <Words>1080</Words>
  <Application>Microsoft Office PowerPoint</Application>
  <PresentationFormat>Widescreen</PresentationFormat>
  <Paragraphs>193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Amity</vt:lpstr>
      <vt:lpstr>School Database Management System</vt:lpstr>
      <vt:lpstr>INTRODUCTION</vt:lpstr>
      <vt:lpstr>Database Architecture</vt:lpstr>
      <vt:lpstr>Brief Description</vt:lpstr>
      <vt:lpstr>Student Administration</vt:lpstr>
      <vt:lpstr>PowerPoint Presentation</vt:lpstr>
      <vt:lpstr>Enrollment Details</vt:lpstr>
      <vt:lpstr>PowerPoint Presentation</vt:lpstr>
      <vt:lpstr>Code –  CREATE TABLE FACULTY_DETAIL(FACULTY_ID NUMBER(20),NAME VARCHAR(20),DEPARTMENT VARCHAR(20),CAMPUS_ADD VARCHAR(20),PRIMARY KEY (FACULTY_ID)) INSERT INTO FACULTY_DETAIL VALUES((200227),'DR_DIVYA','DBMS','ASET’) INSERT INTO FACULTY_DETAIL VALUES((200228),'DR_AMRITA','CSE','A_S_E_T’) INSERT INTO FACULTY_DETAIL VALUES((200219),'DR_MANISHA','ECE','AIBS’) INSERT INTO FACULTY_DETAIL VALUES((200207),'DR_MADHVI','CSA','CBCS’) SELECT * FROM FACULTY_DETAIL </vt:lpstr>
      <vt:lpstr>Courses List</vt:lpstr>
      <vt:lpstr>PowerPoint Presentation</vt:lpstr>
      <vt:lpstr> </vt:lpstr>
      <vt:lpstr>ER Diagram</vt:lpstr>
      <vt:lpstr>PowerPoint Presentation</vt:lpstr>
      <vt:lpstr>PowerPoint Presentation</vt:lpstr>
      <vt:lpstr>PowerPoint Presentation</vt:lpstr>
      <vt:lpstr>PowerPoint Presentation</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Database Management System</dc:title>
  <dc:creator>KOTIREDDY RANJITH KUMAR REDDY</dc:creator>
  <cp:lastModifiedBy>parla.reddy@s.amity.edu</cp:lastModifiedBy>
  <cp:revision>3</cp:revision>
  <dcterms:created xsi:type="dcterms:W3CDTF">2021-10-12T18:59:04Z</dcterms:created>
  <dcterms:modified xsi:type="dcterms:W3CDTF">2021-11-07T05:31:44Z</dcterms:modified>
</cp:coreProperties>
</file>