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20"/>
  </p:notesMasterIdLst>
  <p:sldIdLst>
    <p:sldId id="256" r:id="rId2"/>
    <p:sldId id="269" r:id="rId3"/>
    <p:sldId id="275" r:id="rId4"/>
    <p:sldId id="261" r:id="rId5"/>
    <p:sldId id="257" r:id="rId6"/>
    <p:sldId id="263" r:id="rId7"/>
    <p:sldId id="268" r:id="rId8"/>
    <p:sldId id="276" r:id="rId9"/>
    <p:sldId id="258" r:id="rId10"/>
    <p:sldId id="270" r:id="rId11"/>
    <p:sldId id="271" r:id="rId12"/>
    <p:sldId id="279" r:id="rId13"/>
    <p:sldId id="280" r:id="rId14"/>
    <p:sldId id="273" r:id="rId15"/>
    <p:sldId id="278" r:id="rId16"/>
    <p:sldId id="277" r:id="rId17"/>
    <p:sldId id="272" r:id="rId18"/>
    <p:sldId id="267" r:id="rId19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857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1714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2571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3429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42862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51435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600075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685800" algn="ctr" defTabSz="3095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C7BE56B6-2BC9-4769-A25F-474BDDDB4173}">
          <p14:sldIdLst>
            <p14:sldId id="256"/>
            <p14:sldId id="269"/>
            <p14:sldId id="275"/>
            <p14:sldId id="261"/>
            <p14:sldId id="257"/>
            <p14:sldId id="263"/>
            <p14:sldId id="268"/>
            <p14:sldId id="276"/>
            <p14:sldId id="258"/>
          </p14:sldIdLst>
        </p14:section>
        <p14:section name="Untitled Section" id="{E7587761-42EB-4327-BAEB-E53100F1BD68}">
          <p14:sldIdLst>
            <p14:sldId id="270"/>
            <p14:sldId id="271"/>
            <p14:sldId id="279"/>
            <p14:sldId id="280"/>
            <p14:sldId id="273"/>
            <p14:sldId id="278"/>
            <p14:sldId id="277"/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51A"/>
    <a:srgbClr val="001C74"/>
    <a:srgbClr val="9A134B"/>
    <a:srgbClr val="A50021"/>
    <a:srgbClr val="009BD2"/>
    <a:srgbClr val="981B50"/>
    <a:srgbClr val="BDE3FF"/>
    <a:srgbClr val="FFEBAB"/>
    <a:srgbClr val="FFDD71"/>
    <a:srgbClr val="DAB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318" autoAdjust="0"/>
  </p:normalViewPr>
  <p:slideViewPr>
    <p:cSldViewPr snapToGrid="0" snapToObjects="1">
      <p:cViewPr>
        <p:scale>
          <a:sx n="150" d="100"/>
          <a:sy n="150" d="100"/>
        </p:scale>
        <p:origin x="-966" y="-9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50" name="Shape 5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9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2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1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850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st african popu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01650" y="-22225"/>
            <a:ext cx="1789113" cy="122237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1238194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19833161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th america fact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62463" cy="4725988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7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8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9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0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3489970" y="1951859"/>
            <a:ext cx="1738150" cy="1738150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4166160" y="3088446"/>
            <a:ext cx="1009635" cy="1009635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5663316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 media always connected with ou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243458" y="205377"/>
            <a:ext cx="2190554" cy="2190554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61773437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book community analysis_power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1" y="2597150"/>
            <a:ext cx="9144000" cy="21558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-25023" y="1751774"/>
            <a:ext cx="3777712" cy="1559769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477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478"/>
          <p:cNvSpPr>
            <a:spLocks noGrp="1"/>
          </p:cNvSpPr>
          <p:nvPr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47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48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48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48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48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49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960920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 facts 7 user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49263" y="-4763"/>
            <a:ext cx="3589337" cy="4730751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1238194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49104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terest facts &amp; figur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3763963"/>
            <a:ext cx="9144000" cy="9620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4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4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4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3" name="Shape 4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4" name="Shape 4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5" name="Shape 432"/>
          <p:cNvSpPr>
            <a:spLocks noGrp="1"/>
          </p:cNvSpPr>
          <p:nvPr>
            <p:ph type="title"/>
          </p:nvPr>
        </p:nvSpPr>
        <p:spPr>
          <a:xfrm>
            <a:off x="666750" y="44910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433"/>
          <p:cNvSpPr>
            <a:spLocks noGrp="1"/>
          </p:cNvSpPr>
          <p:nvPr>
            <p:ph type="body" sz="quarter" idx="1"/>
          </p:nvPr>
        </p:nvSpPr>
        <p:spPr>
          <a:xfrm>
            <a:off x="666750" y="93016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43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413056" y="110025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474169" y="110025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535281" y="110025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596394" y="110025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657507" y="110025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140499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edi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-11113" y="-17463"/>
            <a:ext cx="5719763" cy="474821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7481697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social media which is the best for you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-9525"/>
            <a:ext cx="9144000" cy="99695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0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20085887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ose option thats right for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32188" cy="471328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0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065511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e is what you pay value is what your 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9144000" cy="2797176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2453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743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e a choice of your best pack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348288" y="1588"/>
            <a:ext cx="3795712" cy="47244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37751967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offer best package for your corporate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857625" y="1166813"/>
            <a:ext cx="1809750" cy="196215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1701706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financial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/>
          <p:cNvSpPr>
            <a:spLocks noGrp="1"/>
          </p:cNvSpPr>
          <p:nvPr>
            <p:ph type="pic" sz="quarter" idx="10"/>
          </p:nvPr>
        </p:nvSpPr>
        <p:spPr>
          <a:xfrm>
            <a:off x="481013" y="1774825"/>
            <a:ext cx="2693987" cy="124142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40"/>
          <p:cNvSpPr>
            <a:spLocks noGrp="1"/>
          </p:cNvSpPr>
          <p:nvPr>
            <p:ph type="pic" sz="quarter" idx="11"/>
          </p:nvPr>
        </p:nvSpPr>
        <p:spPr>
          <a:xfrm>
            <a:off x="3185608" y="1774825"/>
            <a:ext cx="2667455" cy="124142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40"/>
          <p:cNvSpPr>
            <a:spLocks noGrp="1"/>
          </p:cNvSpPr>
          <p:nvPr>
            <p:ph type="pic" sz="quarter" idx="12"/>
          </p:nvPr>
        </p:nvSpPr>
        <p:spPr>
          <a:xfrm>
            <a:off x="5853063" y="1774825"/>
            <a:ext cx="2693987" cy="124142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hape 477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hape 478"/>
          <p:cNvSpPr>
            <a:spLocks noGrp="1"/>
          </p:cNvSpPr>
          <p:nvPr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47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48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48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9" name="Shape 48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30" name="Shape 48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31" name="Shape 49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2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6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8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9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526320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the best pack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035050"/>
            <a:ext cx="3856038" cy="3690938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08367093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ilding customer loyalty on small bud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431925"/>
            <a:ext cx="9144000" cy="330517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860787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to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9144000" cy="2328863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1024382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usiness facts love your custo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512888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17324115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aren't open 24/7 but customer support is op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/>
          </p:nvPr>
        </p:nvSpPr>
        <p:spPr>
          <a:xfrm>
            <a:off x="0" y="2487613"/>
            <a:ext cx="9144000" cy="223837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201"/>
          <p:cNvSpPr>
            <a:spLocks noGrp="1"/>
          </p:cNvSpPr>
          <p:nvPr userDrawn="1">
            <p:ph type="title"/>
          </p:nvPr>
        </p:nvSpPr>
        <p:spPr>
          <a:xfrm>
            <a:off x="480946" y="962455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202"/>
          <p:cNvSpPr>
            <a:spLocks noGrp="1"/>
          </p:cNvSpPr>
          <p:nvPr userDrawn="1">
            <p:ph type="body" sz="quarter" idx="1"/>
          </p:nvPr>
        </p:nvSpPr>
        <p:spPr>
          <a:xfrm>
            <a:off x="480946" y="210056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20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20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20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2" name="Shape 20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3" name="Shape 20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4" name="Shape 216"/>
          <p:cNvSpPr>
            <a:spLocks noGrp="1"/>
          </p:cNvSpPr>
          <p:nvPr userDrawn="1"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5" name="Shape 136"/>
          <p:cNvSpPr/>
          <p:nvPr userDrawn="1"/>
        </p:nvSpPr>
        <p:spPr>
          <a:xfrm>
            <a:off x="516914" y="2276252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7"/>
          <p:cNvSpPr/>
          <p:nvPr userDrawn="1"/>
        </p:nvSpPr>
        <p:spPr>
          <a:xfrm>
            <a:off x="578027" y="2276252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38"/>
          <p:cNvSpPr/>
          <p:nvPr userDrawn="1"/>
        </p:nvSpPr>
        <p:spPr>
          <a:xfrm>
            <a:off x="639139" y="2276252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39"/>
          <p:cNvSpPr/>
          <p:nvPr userDrawn="1"/>
        </p:nvSpPr>
        <p:spPr>
          <a:xfrm>
            <a:off x="700252" y="2276252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0"/>
          <p:cNvSpPr/>
          <p:nvPr userDrawn="1"/>
        </p:nvSpPr>
        <p:spPr>
          <a:xfrm>
            <a:off x="761365" y="2276252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0662923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moves of successfull business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006713" y="235116"/>
            <a:ext cx="1591200" cy="1591200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54463235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Facts about business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4133850" y="1547813"/>
            <a:ext cx="5010150" cy="17478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Shape 361"/>
          <p:cNvSpPr>
            <a:spLocks noGrp="1"/>
          </p:cNvSpPr>
          <p:nvPr>
            <p:ph type="title"/>
          </p:nvPr>
        </p:nvSpPr>
        <p:spPr>
          <a:xfrm>
            <a:off x="480946" y="1878509"/>
            <a:ext cx="7810500" cy="118997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362"/>
          <p:cNvSpPr>
            <a:spLocks noGrp="1"/>
          </p:cNvSpPr>
          <p:nvPr>
            <p:ph type="body" sz="quarter" idx="1"/>
          </p:nvPr>
        </p:nvSpPr>
        <p:spPr>
          <a:xfrm>
            <a:off x="480946" y="268061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36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36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36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36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36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37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522635" y="2856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583748" y="2856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644860" y="2856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705973" y="2856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767086" y="2856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5556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4C4CF-0264-D07A-8C97-AF47A680E68F}"/>
              </a:ext>
            </a:extLst>
          </p:cNvPr>
          <p:cNvSpPr txBox="1"/>
          <p:nvPr userDrawn="1"/>
        </p:nvSpPr>
        <p:spPr>
          <a:xfrm>
            <a:off x="6091084" y="4800245"/>
            <a:ext cx="3239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Powered by effy</a:t>
            </a:r>
            <a:r>
              <a:rPr lang="en-US" sz="1100" b="1" dirty="0">
                <a:solidFill>
                  <a:srgbClr val="0070C0"/>
                </a:solidFill>
              </a:rPr>
              <a:t>AI</a:t>
            </a:r>
            <a:r>
              <a:rPr lang="en-US" sz="1100" dirty="0"/>
              <a:t> – an AI Powered Suite </a:t>
            </a:r>
          </a:p>
        </p:txBody>
      </p:sp>
    </p:spTree>
    <p:extLst>
      <p:ext uri="{BB962C8B-B14F-4D97-AF65-F5344CB8AC3E}">
        <p14:creationId xmlns:p14="http://schemas.microsoft.com/office/powerpoint/2010/main" val="2220107833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happiness business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4763" y="1403350"/>
            <a:ext cx="5210176" cy="332263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393500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ose the best way for business repu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438525" y="785813"/>
            <a:ext cx="1652588" cy="396716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826011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derstanding customer dem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-4763" y="992188"/>
            <a:ext cx="5751513" cy="37338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648875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analysis resear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-4762" y="992188"/>
            <a:ext cx="3168362" cy="37338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3368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ail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339474" y="322016"/>
            <a:ext cx="1064997" cy="1064997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7419537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64172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5476595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filiate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-15875" y="1020763"/>
            <a:ext cx="1185863" cy="788987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60463950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O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892425" y="-7938"/>
            <a:ext cx="1566863" cy="292893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1747690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117306" y="1478047"/>
            <a:ext cx="1309604" cy="1309604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9091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major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2333625"/>
            <a:ext cx="9144000" cy="239236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0599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For Being Here Tod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3832165" y="366713"/>
            <a:ext cx="1477963" cy="1476375"/>
          </a:xfrm>
          <a:prstGeom prst="ellipse">
            <a:avLst/>
          </a:prstGeom>
        </p:spPr>
        <p:txBody>
          <a:bodyPr vert="horz" anchor="t">
            <a:normAutofit/>
          </a:bodyPr>
          <a:lstStyle>
            <a:lvl1pPr>
              <a:defRPr sz="1000">
                <a:solidFill>
                  <a:schemeClr val="tx2"/>
                </a:solidFill>
                <a:latin typeface="Roboto Black"/>
                <a:cs typeface="Roboto Black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8849569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ing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715000" y="2047875"/>
            <a:ext cx="3429000" cy="15890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32908520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on financial plan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4763" y="0"/>
            <a:ext cx="3490913" cy="4725988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4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5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6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6322349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culate startup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2734129"/>
            <a:ext cx="9144000" cy="199072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2" name="Shape 91"/>
          <p:cNvSpPr>
            <a:spLocks noGrp="1"/>
          </p:cNvSpPr>
          <p:nvPr>
            <p:ph type="title"/>
          </p:nvPr>
        </p:nvSpPr>
        <p:spPr>
          <a:xfrm>
            <a:off x="480946" y="87574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987560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93"/>
          <p:cNvSpPr/>
          <p:nvPr userDrawn="1"/>
        </p:nvSpPr>
        <p:spPr>
          <a:xfrm>
            <a:off x="0" y="4725514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94"/>
          <p:cNvSpPr/>
          <p:nvPr userDrawn="1"/>
        </p:nvSpPr>
        <p:spPr>
          <a:xfrm>
            <a:off x="0" y="4751836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95"/>
          <p:cNvSpPr/>
          <p:nvPr userDrawn="1"/>
        </p:nvSpPr>
        <p:spPr>
          <a:xfrm>
            <a:off x="212738" y="4830431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7" name="Shape 96"/>
          <p:cNvSpPr/>
          <p:nvPr userDrawn="1"/>
        </p:nvSpPr>
        <p:spPr>
          <a:xfrm>
            <a:off x="4063047" y="4939360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8" name="Shape 97"/>
          <p:cNvSpPr/>
          <p:nvPr userDrawn="1"/>
        </p:nvSpPr>
        <p:spPr>
          <a:xfrm>
            <a:off x="3777713" y="4823897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9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127273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0" name="Shape 136"/>
          <p:cNvSpPr/>
          <p:nvPr userDrawn="1"/>
        </p:nvSpPr>
        <p:spPr>
          <a:xfrm>
            <a:off x="521858" y="1163245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7"/>
          <p:cNvSpPr/>
          <p:nvPr userDrawn="1"/>
        </p:nvSpPr>
        <p:spPr>
          <a:xfrm>
            <a:off x="582971" y="1163245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8"/>
          <p:cNvSpPr/>
          <p:nvPr userDrawn="1"/>
        </p:nvSpPr>
        <p:spPr>
          <a:xfrm>
            <a:off x="644083" y="1163245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9"/>
          <p:cNvSpPr/>
          <p:nvPr userDrawn="1"/>
        </p:nvSpPr>
        <p:spPr>
          <a:xfrm>
            <a:off x="705196" y="1163245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0"/>
          <p:cNvSpPr/>
          <p:nvPr userDrawn="1"/>
        </p:nvSpPr>
        <p:spPr>
          <a:xfrm>
            <a:off x="766309" y="1163245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1470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1470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1470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991789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clude scop expension in your estim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111541" y="-180414"/>
            <a:ext cx="1957487" cy="1957487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477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478"/>
          <p:cNvSpPr>
            <a:spLocks noGrp="1"/>
          </p:cNvSpPr>
          <p:nvPr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7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48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48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48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48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49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0410369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on Result not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996950"/>
            <a:ext cx="9144000" cy="15001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8689948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livering &amp; Measuring Customer satisf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5534025" y="0"/>
            <a:ext cx="3609975" cy="4732039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hape 91"/>
          <p:cNvSpPr>
            <a:spLocks noGrp="1"/>
          </p:cNvSpPr>
          <p:nvPr>
            <p:ph type="title"/>
          </p:nvPr>
        </p:nvSpPr>
        <p:spPr>
          <a:xfrm>
            <a:off x="480946" y="150202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50188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93"/>
          <p:cNvSpPr/>
          <p:nvPr userDrawn="1"/>
        </p:nvSpPr>
        <p:spPr>
          <a:xfrm>
            <a:off x="0" y="4731927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4"/>
          <p:cNvSpPr/>
          <p:nvPr userDrawn="1"/>
        </p:nvSpPr>
        <p:spPr>
          <a:xfrm>
            <a:off x="0" y="4758249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95"/>
          <p:cNvSpPr/>
          <p:nvPr userDrawn="1"/>
        </p:nvSpPr>
        <p:spPr>
          <a:xfrm>
            <a:off x="212738" y="4836844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1" name="Shape 96"/>
          <p:cNvSpPr/>
          <p:nvPr userDrawn="1"/>
        </p:nvSpPr>
        <p:spPr>
          <a:xfrm>
            <a:off x="4063047" y="4945773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2" name="Shape 97"/>
          <p:cNvSpPr/>
          <p:nvPr userDrawn="1"/>
        </p:nvSpPr>
        <p:spPr>
          <a:xfrm>
            <a:off x="3777713" y="4830310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3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90499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4" name="Shape 136"/>
          <p:cNvSpPr/>
          <p:nvPr userDrawn="1"/>
        </p:nvSpPr>
        <p:spPr>
          <a:xfrm>
            <a:off x="521858" y="122587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7"/>
          <p:cNvSpPr/>
          <p:nvPr userDrawn="1"/>
        </p:nvSpPr>
        <p:spPr>
          <a:xfrm>
            <a:off x="582971" y="122587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8"/>
          <p:cNvSpPr/>
          <p:nvPr userDrawn="1"/>
        </p:nvSpPr>
        <p:spPr>
          <a:xfrm>
            <a:off x="644083" y="122587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9"/>
          <p:cNvSpPr/>
          <p:nvPr userDrawn="1"/>
        </p:nvSpPr>
        <p:spPr>
          <a:xfrm>
            <a:off x="705196" y="122587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0"/>
          <p:cNvSpPr/>
          <p:nvPr userDrawn="1"/>
        </p:nvSpPr>
        <p:spPr>
          <a:xfrm>
            <a:off x="766309" y="122587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7883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7883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7883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30521023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a Pulse on your customer satisf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482693" y="237295"/>
            <a:ext cx="2992860" cy="36480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1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167356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out what the customer wants and provide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2"/>
          </p:nvPr>
        </p:nvSpPr>
        <p:spPr>
          <a:xfrm>
            <a:off x="4000500" y="2262188"/>
            <a:ext cx="5143500" cy="8763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5774335" y="-359120"/>
            <a:ext cx="2741277" cy="2741277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4395037" y="537499"/>
            <a:ext cx="1623645" cy="1623645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267"/>
          <p:cNvSpPr>
            <a:spLocks noGrp="1"/>
          </p:cNvSpPr>
          <p:nvPr userDrawn="1"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268"/>
          <p:cNvSpPr>
            <a:spLocks noGrp="1"/>
          </p:cNvSpPr>
          <p:nvPr userDrawn="1"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282"/>
          <p:cNvSpPr>
            <a:spLocks noGrp="1"/>
          </p:cNvSpPr>
          <p:nvPr userDrawn="1"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3924774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ing Customer Hap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407056" y="-20638"/>
            <a:ext cx="2743200" cy="4752976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50201"/>
            <a:ext cx="7810500" cy="988453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50188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31927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8249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6844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5773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30310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90499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587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587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587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587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587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7883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7883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7883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1073512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prise 100% Free shopping product with bonus off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962150" y="-12700"/>
            <a:ext cx="1498600" cy="195897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131379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16610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613150"/>
            <a:ext cx="9144000" cy="1543050"/>
          </a:xfrm>
        </p:spPr>
        <p:txBody>
          <a:bodyPr vert="horz" anchor="t"/>
          <a:lstStyle>
            <a:lvl1pPr>
              <a:defRPr>
                <a:solidFill>
                  <a:srgbClr val="7B838B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9957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understand buyers better than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3979863" y="0"/>
            <a:ext cx="1571625" cy="4725988"/>
          </a:xfrm>
        </p:spPr>
        <p:txBody>
          <a:bodyPr vert="horz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51473470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derstanding our impact Risk &amp; Op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-7938" y="-1588"/>
            <a:ext cx="3781426" cy="4724401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hape 69"/>
          <p:cNvSpPr>
            <a:spLocks noGrp="1"/>
          </p:cNvSpPr>
          <p:nvPr>
            <p:ph type="body" sz="quarter" idx="1"/>
          </p:nvPr>
        </p:nvSpPr>
        <p:spPr>
          <a:xfrm>
            <a:off x="472029" y="2794329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7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7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7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0" name="Shape 7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1" name="Shape 7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2" name="Shape 83"/>
          <p:cNvSpPr>
            <a:spLocks noGrp="1"/>
          </p:cNvSpPr>
          <p:nvPr>
            <p:ph type="title"/>
          </p:nvPr>
        </p:nvSpPr>
        <p:spPr>
          <a:xfrm>
            <a:off x="478568" y="1503644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hape 8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4" name="Shape 136"/>
          <p:cNvSpPr/>
          <p:nvPr userDrawn="1"/>
        </p:nvSpPr>
        <p:spPr>
          <a:xfrm>
            <a:off x="3107167" y="311778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7"/>
          <p:cNvSpPr/>
          <p:nvPr userDrawn="1"/>
        </p:nvSpPr>
        <p:spPr>
          <a:xfrm>
            <a:off x="3168280" y="311778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8"/>
          <p:cNvSpPr/>
          <p:nvPr userDrawn="1"/>
        </p:nvSpPr>
        <p:spPr>
          <a:xfrm>
            <a:off x="3229392" y="311778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39"/>
          <p:cNvSpPr/>
          <p:nvPr userDrawn="1"/>
        </p:nvSpPr>
        <p:spPr>
          <a:xfrm>
            <a:off x="3290505" y="311778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0"/>
          <p:cNvSpPr/>
          <p:nvPr userDrawn="1"/>
        </p:nvSpPr>
        <p:spPr>
          <a:xfrm>
            <a:off x="3351618" y="311778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6588804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best way to solve &amp; cannot avoid Business reputation ri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588" y="0"/>
            <a:ext cx="3624262" cy="47371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4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5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6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3189263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 risk in you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505292" y="444200"/>
            <a:ext cx="4037448" cy="4035345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4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5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6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1230168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ect your business with the right insu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-3175" y="1448397"/>
            <a:ext cx="4625975" cy="1504354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139626" y="3249663"/>
            <a:ext cx="1257250" cy="1257250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8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9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0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1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61498250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le each risk with more po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151563" y="-15875"/>
            <a:ext cx="2992437" cy="4741863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70288913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ing for ground for a risk management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-17463"/>
            <a:ext cx="9144000" cy="221138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8434803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ucting risk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742326" y="126155"/>
            <a:ext cx="2016668" cy="2016668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577081" y="1915472"/>
            <a:ext cx="1446986" cy="1446986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26508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3" name="Shape 136"/>
          <p:cNvSpPr/>
          <p:nvPr userDrawn="1"/>
        </p:nvSpPr>
        <p:spPr>
          <a:xfrm>
            <a:off x="521858" y="92721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37"/>
          <p:cNvSpPr/>
          <p:nvPr userDrawn="1"/>
        </p:nvSpPr>
        <p:spPr>
          <a:xfrm>
            <a:off x="582971" y="92721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8"/>
          <p:cNvSpPr/>
          <p:nvPr userDrawn="1"/>
        </p:nvSpPr>
        <p:spPr>
          <a:xfrm>
            <a:off x="644083" y="92721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9"/>
          <p:cNvSpPr/>
          <p:nvPr userDrawn="1"/>
        </p:nvSpPr>
        <p:spPr>
          <a:xfrm>
            <a:off x="705196" y="92721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0"/>
          <p:cNvSpPr/>
          <p:nvPr userDrawn="1"/>
        </p:nvSpPr>
        <p:spPr>
          <a:xfrm>
            <a:off x="766309" y="92721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748360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g goals get big re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229799" y="1078353"/>
            <a:ext cx="1793070" cy="1793070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0290619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is a risk-reward pro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574652" y="914464"/>
            <a:ext cx="4081464" cy="4081464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059823" y="1553003"/>
            <a:ext cx="1943076" cy="1943076"/>
          </a:xfrm>
          <a:prstGeom prst="ellipse">
            <a:avLst/>
          </a:prstGeo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223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224"/>
          <p:cNvSpPr>
            <a:spLocks noGrp="1"/>
          </p:cNvSpPr>
          <p:nvPr>
            <p:ph type="body" sz="quarter" idx="1"/>
          </p:nvPr>
        </p:nvSpPr>
        <p:spPr>
          <a:xfrm>
            <a:off x="480946" y="6405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2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2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2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2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2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23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25262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f Business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978275" y="2209800"/>
            <a:ext cx="5165725" cy="2933700"/>
          </a:xfrm>
        </p:spPr>
        <p:txBody>
          <a:bodyPr vert="horz" anchor="t"/>
          <a:lstStyle>
            <a:lvl1pPr>
              <a:defRPr>
                <a:solidFill>
                  <a:schemeClr val="tx2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8347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ward &amp; 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452813" y="981075"/>
            <a:ext cx="2238375" cy="2132013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3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4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5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0043895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ect your market policy with best 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1961478"/>
            <a:ext cx="1801813" cy="80553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hape 477"/>
          <p:cNvSpPr>
            <a:spLocks noGrp="1"/>
          </p:cNvSpPr>
          <p:nvPr userDrawn="1">
            <p:ph type="title"/>
          </p:nvPr>
        </p:nvSpPr>
        <p:spPr>
          <a:xfrm>
            <a:off x="480946" y="144923"/>
            <a:ext cx="7810500" cy="132241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478"/>
          <p:cNvSpPr>
            <a:spLocks noGrp="1"/>
          </p:cNvSpPr>
          <p:nvPr userDrawn="1">
            <p:ph type="body" sz="quarter" idx="1"/>
          </p:nvPr>
        </p:nvSpPr>
        <p:spPr>
          <a:xfrm>
            <a:off x="480946" y="139886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47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48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48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7" name="Shape 48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8" name="Shape 48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9" name="Shape 492"/>
          <p:cNvSpPr>
            <a:spLocks noGrp="1"/>
          </p:cNvSpPr>
          <p:nvPr userDrawn="1"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0" name="Shape 136"/>
          <p:cNvSpPr/>
          <p:nvPr userDrawn="1"/>
        </p:nvSpPr>
        <p:spPr>
          <a:xfrm>
            <a:off x="521858" y="15752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7"/>
          <p:cNvSpPr/>
          <p:nvPr userDrawn="1"/>
        </p:nvSpPr>
        <p:spPr>
          <a:xfrm>
            <a:off x="582971" y="15752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8"/>
          <p:cNvSpPr/>
          <p:nvPr userDrawn="1"/>
        </p:nvSpPr>
        <p:spPr>
          <a:xfrm>
            <a:off x="644083" y="15752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9"/>
          <p:cNvSpPr/>
          <p:nvPr userDrawn="1"/>
        </p:nvSpPr>
        <p:spPr>
          <a:xfrm>
            <a:off x="705196" y="15752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0"/>
          <p:cNvSpPr/>
          <p:nvPr userDrawn="1"/>
        </p:nvSpPr>
        <p:spPr>
          <a:xfrm>
            <a:off x="766309" y="15752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5957448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ual Profit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3201988"/>
            <a:ext cx="9144000" cy="15240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528215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product s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-12700"/>
            <a:ext cx="9144000" cy="241300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8618504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514350" y="2786063"/>
            <a:ext cx="2819400" cy="125730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0097839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482600" y="2744788"/>
            <a:ext cx="1838325" cy="1157287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4793562" y="2744788"/>
            <a:ext cx="1838325" cy="1157287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9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0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4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5524626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-12700"/>
            <a:ext cx="3638550" cy="474345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0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0655809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clients are say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6"/>
          <p:cNvSpPr>
            <a:spLocks noGrp="1"/>
          </p:cNvSpPr>
          <p:nvPr>
            <p:ph type="pic" sz="quarter" idx="11" hasCustomPrompt="1"/>
          </p:nvPr>
        </p:nvSpPr>
        <p:spPr>
          <a:xfrm>
            <a:off x="511042" y="3934320"/>
            <a:ext cx="459805" cy="459805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0" hasCustomPrompt="1"/>
          </p:nvPr>
        </p:nvSpPr>
        <p:spPr>
          <a:xfrm>
            <a:off x="511042" y="2807532"/>
            <a:ext cx="459805" cy="459805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2" hasCustomPrompt="1"/>
          </p:nvPr>
        </p:nvSpPr>
        <p:spPr>
          <a:xfrm>
            <a:off x="5034323" y="2807532"/>
            <a:ext cx="459805" cy="459805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 hasCustomPrompt="1"/>
          </p:nvPr>
        </p:nvSpPr>
        <p:spPr>
          <a:xfrm>
            <a:off x="5034323" y="3934320"/>
            <a:ext cx="459805" cy="459805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1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2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3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0267836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Bre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-23813"/>
            <a:ext cx="4003675" cy="5191126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770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ial sponsor &amp;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7000" cy="472598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6946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226505" y="274638"/>
            <a:ext cx="2125662" cy="4868862"/>
          </a:xfrm>
        </p:spPr>
        <p:txBody>
          <a:bodyPr vert="horz" anchor="t"/>
          <a:lstStyle>
            <a:lvl1pPr>
              <a:defRPr>
                <a:solidFill>
                  <a:schemeClr val="bg2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8993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y with us by socia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981075"/>
            <a:ext cx="9144000" cy="196215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1878678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y in touch with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681288" y="-7938"/>
            <a:ext cx="6481762" cy="4760913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2" hasCustomPrompt="1"/>
          </p:nvPr>
        </p:nvSpPr>
        <p:spPr>
          <a:xfrm>
            <a:off x="6523690" y="735726"/>
            <a:ext cx="1781510" cy="1781510"/>
          </a:xfrm>
          <a:prstGeom prst="wedgeEllipseCallout">
            <a:avLst>
              <a:gd name="adj1" fmla="val -40498"/>
              <a:gd name="adj2" fmla="val 47399"/>
            </a:avLst>
          </a:prstGeom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56495449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&amp; answer s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403350" y="2435225"/>
            <a:ext cx="1966913" cy="270827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10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-14288"/>
            <a:ext cx="9144000" cy="2908301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8" name="Shape 698"/>
          <p:cNvSpPr>
            <a:spLocks noGrp="1"/>
          </p:cNvSpPr>
          <p:nvPr>
            <p:ph type="ctrTitle"/>
          </p:nvPr>
        </p:nvSpPr>
        <p:spPr>
          <a:xfrm>
            <a:off x="666750" y="2003469"/>
            <a:ext cx="7810500" cy="68062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700">
                <a:solidFill>
                  <a:srgbClr val="FFFFFF"/>
                </a:solidFill>
                <a:latin typeface="Bebas Neue"/>
                <a:cs typeface="Bebas Neue"/>
              </a:defRPr>
            </a:lvl1pPr>
          </a:lstStyle>
          <a:p>
            <a:r>
              <a:rPr dirty="0"/>
              <a:t>Presentation Section</a:t>
            </a:r>
          </a:p>
        </p:txBody>
      </p:sp>
      <p:sp>
        <p:nvSpPr>
          <p:cNvPr id="9" name="Shape 699"/>
          <p:cNvSpPr>
            <a:spLocks noGrp="1"/>
          </p:cNvSpPr>
          <p:nvPr>
            <p:ph type="subTitle" sz="quarter" idx="1"/>
          </p:nvPr>
        </p:nvSpPr>
        <p:spPr>
          <a:xfrm>
            <a:off x="666750" y="2500301"/>
            <a:ext cx="7810500" cy="59531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75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r>
              <a:rPr dirty="0"/>
              <a:t>Sample subtitle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57681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016125"/>
          </a:xfrm>
          <a:solidFill>
            <a:srgbClr val="212830"/>
          </a:solidFill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090718" y="1189667"/>
            <a:ext cx="1627188" cy="16287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6675">
            <a:solidFill>
              <a:srgbClr val="FFFFFF"/>
            </a:solidFill>
          </a:ln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16" name="Shape 135"/>
          <p:cNvSpPr>
            <a:spLocks noGrp="1"/>
          </p:cNvSpPr>
          <p:nvPr>
            <p:ph type="body" sz="quarter" idx="1"/>
          </p:nvPr>
        </p:nvSpPr>
        <p:spPr>
          <a:xfrm>
            <a:off x="472029" y="2537686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136"/>
          <p:cNvSpPr/>
          <p:nvPr userDrawn="1"/>
        </p:nvSpPr>
        <p:spPr>
          <a:xfrm>
            <a:off x="3107167" y="292709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3168280" y="292709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3229392" y="292709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3290505" y="292709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3351618" y="292709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1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3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5" name="Shape 144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6" name="Shape 145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7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9"/>
          <p:cNvSpPr>
            <a:spLocks noGrp="1"/>
          </p:cNvSpPr>
          <p:nvPr>
            <p:ph type="title"/>
          </p:nvPr>
        </p:nvSpPr>
        <p:spPr>
          <a:xfrm>
            <a:off x="478568" y="1680120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hape 15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642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Fou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684178" y="433388"/>
            <a:ext cx="2806735" cy="4292600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6" name="Shape 47"/>
          <p:cNvSpPr>
            <a:spLocks noGrp="1"/>
          </p:cNvSpPr>
          <p:nvPr>
            <p:ph type="body" sz="quarter" idx="1"/>
          </p:nvPr>
        </p:nvSpPr>
        <p:spPr>
          <a:xfrm>
            <a:off x="3981762" y="181230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5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5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5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5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5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0" name="Shape 61"/>
          <p:cNvSpPr>
            <a:spLocks noGrp="1"/>
          </p:cNvSpPr>
          <p:nvPr>
            <p:ph type="title"/>
          </p:nvPr>
        </p:nvSpPr>
        <p:spPr>
          <a:xfrm>
            <a:off x="3988302" y="40647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6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6222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04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Creative Director_Power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481138"/>
            <a:ext cx="4824413" cy="3255962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7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2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3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3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51554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wnership / 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5775" y="1471613"/>
            <a:ext cx="2479675" cy="1666875"/>
          </a:xfrm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89225" y="1471613"/>
            <a:ext cx="2479675" cy="1666875"/>
          </a:xfrm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094538" y="1471613"/>
            <a:ext cx="2479675" cy="1666875"/>
          </a:xfrm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12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7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8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86308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usiness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588" y="0"/>
            <a:ext cx="4060826" cy="4726648"/>
          </a:xfrm>
          <a:solidFill>
            <a:srgbClr val="212830"/>
          </a:solidFill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8" name="Shape 69"/>
          <p:cNvSpPr>
            <a:spLocks noGrp="1"/>
          </p:cNvSpPr>
          <p:nvPr>
            <p:ph type="body" sz="quarter" idx="1"/>
          </p:nvPr>
        </p:nvSpPr>
        <p:spPr>
          <a:xfrm>
            <a:off x="472029" y="2794329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7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7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7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7" name="Shape 7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8" name="Shape 7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2" name="Shape 83"/>
          <p:cNvSpPr>
            <a:spLocks noGrp="1"/>
          </p:cNvSpPr>
          <p:nvPr>
            <p:ph type="title"/>
          </p:nvPr>
        </p:nvSpPr>
        <p:spPr>
          <a:xfrm>
            <a:off x="478568" y="1503644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hape 8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4" name="Shape 136"/>
          <p:cNvSpPr/>
          <p:nvPr userDrawn="1"/>
        </p:nvSpPr>
        <p:spPr>
          <a:xfrm>
            <a:off x="3107167" y="311778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7"/>
          <p:cNvSpPr/>
          <p:nvPr userDrawn="1"/>
        </p:nvSpPr>
        <p:spPr>
          <a:xfrm>
            <a:off x="3168280" y="311778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8"/>
          <p:cNvSpPr/>
          <p:nvPr userDrawn="1"/>
        </p:nvSpPr>
        <p:spPr>
          <a:xfrm>
            <a:off x="3229392" y="311778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39"/>
          <p:cNvSpPr/>
          <p:nvPr userDrawn="1"/>
        </p:nvSpPr>
        <p:spPr>
          <a:xfrm>
            <a:off x="3290505" y="311778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0"/>
          <p:cNvSpPr/>
          <p:nvPr userDrawn="1"/>
        </p:nvSpPr>
        <p:spPr>
          <a:xfrm>
            <a:off x="3351618" y="311778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66086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Business Proposition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-7938" y="-3175"/>
            <a:ext cx="3663951" cy="4746625"/>
          </a:xfrm>
        </p:spPr>
        <p:txBody>
          <a:bodyPr vert="horz" anchor="t"/>
          <a:lstStyle>
            <a:lvl1pPr>
              <a:defRPr>
                <a:solidFill>
                  <a:schemeClr val="bg2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6" name="Shape 47"/>
          <p:cNvSpPr>
            <a:spLocks noGrp="1"/>
          </p:cNvSpPr>
          <p:nvPr>
            <p:ph type="body" sz="quarter" idx="1"/>
          </p:nvPr>
        </p:nvSpPr>
        <p:spPr>
          <a:xfrm>
            <a:off x="3981762" y="1652120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2" name="Shape 5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5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5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5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5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0" name="Shape 61"/>
          <p:cNvSpPr>
            <a:spLocks noGrp="1"/>
          </p:cNvSpPr>
          <p:nvPr>
            <p:ph type="title"/>
          </p:nvPr>
        </p:nvSpPr>
        <p:spPr>
          <a:xfrm>
            <a:off x="3988302" y="40647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6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5" name="Shape 136"/>
          <p:cNvSpPr/>
          <p:nvPr userDrawn="1"/>
        </p:nvSpPr>
        <p:spPr>
          <a:xfrm>
            <a:off x="4006900" y="1832698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7"/>
          <p:cNvSpPr/>
          <p:nvPr userDrawn="1"/>
        </p:nvSpPr>
        <p:spPr>
          <a:xfrm>
            <a:off x="4068013" y="1832698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38"/>
          <p:cNvSpPr/>
          <p:nvPr userDrawn="1"/>
        </p:nvSpPr>
        <p:spPr>
          <a:xfrm>
            <a:off x="4129125" y="1832698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39"/>
          <p:cNvSpPr/>
          <p:nvPr userDrawn="1"/>
        </p:nvSpPr>
        <p:spPr>
          <a:xfrm>
            <a:off x="4190238" y="1832698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0"/>
          <p:cNvSpPr/>
          <p:nvPr userDrawn="1"/>
        </p:nvSpPr>
        <p:spPr>
          <a:xfrm>
            <a:off x="4251351" y="1832698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854458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1169988"/>
            <a:ext cx="9144000" cy="2271712"/>
          </a:xfrm>
          <a:solidFill>
            <a:schemeClr val="bg1"/>
          </a:solidFill>
          <a:effectLst>
            <a:reflection stA="50000" endPos="75000" dist="12700" dir="5400000" sy="-100000" algn="bl" rotWithShape="0"/>
          </a:effectLst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3" name="Shape 136"/>
          <p:cNvSpPr/>
          <p:nvPr userDrawn="1"/>
        </p:nvSpPr>
        <p:spPr>
          <a:xfrm>
            <a:off x="4413056" y="80847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37"/>
          <p:cNvSpPr/>
          <p:nvPr userDrawn="1"/>
        </p:nvSpPr>
        <p:spPr>
          <a:xfrm>
            <a:off x="4474169" y="80847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8"/>
          <p:cNvSpPr/>
          <p:nvPr userDrawn="1"/>
        </p:nvSpPr>
        <p:spPr>
          <a:xfrm>
            <a:off x="4535281" y="80847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9"/>
          <p:cNvSpPr/>
          <p:nvPr userDrawn="1"/>
        </p:nvSpPr>
        <p:spPr>
          <a:xfrm>
            <a:off x="4596394" y="80847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0"/>
          <p:cNvSpPr/>
          <p:nvPr userDrawn="1"/>
        </p:nvSpPr>
        <p:spPr>
          <a:xfrm>
            <a:off x="4657507" y="80847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836768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any Summ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43"/>
          <p:cNvSpPr>
            <a:spLocks noGrp="1"/>
          </p:cNvSpPr>
          <p:nvPr>
            <p:ph type="pic" sz="quarter" idx="10"/>
          </p:nvPr>
        </p:nvSpPr>
        <p:spPr>
          <a:xfrm>
            <a:off x="4338638" y="1647825"/>
            <a:ext cx="4805362" cy="2652713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27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32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33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4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45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6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7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8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9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982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Featu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3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3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40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10"/>
          </p:nvPr>
        </p:nvSpPr>
        <p:spPr>
          <a:xfrm>
            <a:off x="703885" y="1682061"/>
            <a:ext cx="2064716" cy="2064716"/>
          </a:xfrm>
          <a:prstGeom prst="ellipse">
            <a:avLst/>
          </a:prstGeom>
        </p:spPr>
        <p:txBody>
          <a:bodyPr vert="horz" anchor="t">
            <a:normAutofit/>
          </a:bodyPr>
          <a:lstStyle>
            <a:lvl1pPr>
              <a:defRPr sz="1000"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43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4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5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6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7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04695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4797425" y="-12700"/>
            <a:ext cx="4344988" cy="4738688"/>
          </a:xfrm>
        </p:spPr>
        <p:txBody>
          <a:bodyPr vert="horz" anchor="t"/>
          <a:lstStyle>
            <a:lvl1pPr>
              <a:defRPr>
                <a:solidFill>
                  <a:srgbClr val="B5BABE"/>
                </a:solidFill>
                <a:latin typeface="Roboto Black"/>
                <a:cs typeface="Roboto Black"/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0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3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0416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-4763"/>
            <a:ext cx="9144000" cy="2828926"/>
          </a:xfrm>
          <a:solidFill>
            <a:schemeClr val="tx1"/>
          </a:solidFill>
        </p:spPr>
        <p:txBody>
          <a:bodyPr vert="horz" anchor="t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1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2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3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4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196731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Fantastic 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5988"/>
          </a:xfrm>
          <a:solidFill>
            <a:srgbClr val="212830"/>
          </a:solidFill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4791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37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Business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79425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140801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3807362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469080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135640" y="1287563"/>
            <a:ext cx="1441292" cy="144293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88900" dist="330200" dir="4200000" sx="82000" sy="82000" algn="tl" rotWithShape="0">
              <a:srgbClr val="000000"/>
            </a:outerShdw>
          </a:effectLst>
        </p:spPr>
        <p:txBody>
          <a:bodyPr vert="horz"/>
          <a:lstStyle/>
          <a:p>
            <a:endParaRPr lang="en-US" dirty="0"/>
          </a:p>
        </p:txBody>
      </p:sp>
      <p:sp>
        <p:nvSpPr>
          <p:cNvPr id="16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9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0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4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354765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Nation On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0" y="1588"/>
            <a:ext cx="1676400" cy="15176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1"/>
          </p:nvPr>
        </p:nvSpPr>
        <p:spPr>
          <a:xfrm>
            <a:off x="1773778" y="1588"/>
            <a:ext cx="1676400" cy="15176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1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0" y="1604822"/>
            <a:ext cx="1676400" cy="15176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2" name="Picture Placeholder 38"/>
          <p:cNvSpPr>
            <a:spLocks noGrp="1"/>
          </p:cNvSpPr>
          <p:nvPr>
            <p:ph type="pic" sz="quarter" idx="13"/>
          </p:nvPr>
        </p:nvSpPr>
        <p:spPr>
          <a:xfrm>
            <a:off x="1773778" y="1604822"/>
            <a:ext cx="1676400" cy="15176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3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0" y="3208998"/>
            <a:ext cx="1676400" cy="15176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4" name="Picture Placeholder 38"/>
          <p:cNvSpPr>
            <a:spLocks noGrp="1"/>
          </p:cNvSpPr>
          <p:nvPr>
            <p:ph type="pic" sz="quarter" idx="15"/>
          </p:nvPr>
        </p:nvSpPr>
        <p:spPr>
          <a:xfrm>
            <a:off x="1773778" y="3208998"/>
            <a:ext cx="1676400" cy="15176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2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6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7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8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0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5405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desig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25285" y="1112838"/>
            <a:ext cx="1482903" cy="25987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436885" y="1112838"/>
            <a:ext cx="961205" cy="25987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3734556" y="1112838"/>
            <a:ext cx="1700366" cy="25987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5670523" y="1112838"/>
            <a:ext cx="965057" cy="25987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7305088" y="1112838"/>
            <a:ext cx="1058052" cy="25987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154437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op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34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35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36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7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8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9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0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1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10"/>
          </p:nvPr>
        </p:nvSpPr>
        <p:spPr>
          <a:xfrm>
            <a:off x="5151920" y="2841932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47" name="Picture Placeholder 45"/>
          <p:cNvSpPr>
            <a:spLocks noGrp="1"/>
          </p:cNvSpPr>
          <p:nvPr>
            <p:ph type="pic" sz="quarter" idx="11"/>
          </p:nvPr>
        </p:nvSpPr>
        <p:spPr>
          <a:xfrm>
            <a:off x="4063047" y="1516482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48" name="Picture Placeholder 45"/>
          <p:cNvSpPr>
            <a:spLocks noGrp="1"/>
          </p:cNvSpPr>
          <p:nvPr>
            <p:ph type="pic" sz="quarter" idx="12"/>
          </p:nvPr>
        </p:nvSpPr>
        <p:spPr>
          <a:xfrm>
            <a:off x="5309836" y="363378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49" name="Picture Placeholder 45"/>
          <p:cNvSpPr>
            <a:spLocks noGrp="1"/>
          </p:cNvSpPr>
          <p:nvPr>
            <p:ph type="pic" sz="quarter" idx="13"/>
          </p:nvPr>
        </p:nvSpPr>
        <p:spPr>
          <a:xfrm>
            <a:off x="6952073" y="839477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0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6851550" y="2545422"/>
            <a:ext cx="1655280" cy="1655280"/>
          </a:xfrm>
          <a:prstGeom prst="ellipse">
            <a:avLst/>
          </a:prstGeo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0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vidual James B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63215" y="187325"/>
            <a:ext cx="2614586" cy="4538663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0" name="Shape 113"/>
          <p:cNvSpPr>
            <a:spLocks noGrp="1"/>
          </p:cNvSpPr>
          <p:nvPr>
            <p:ph type="body" sz="quarter" idx="1"/>
          </p:nvPr>
        </p:nvSpPr>
        <p:spPr>
          <a:xfrm>
            <a:off x="3981762" y="996362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1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4" name="Shape 1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5" name="Shape 1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6" name="Shape 127"/>
          <p:cNvSpPr>
            <a:spLocks noGrp="1"/>
          </p:cNvSpPr>
          <p:nvPr>
            <p:ph type="title"/>
          </p:nvPr>
        </p:nvSpPr>
        <p:spPr>
          <a:xfrm>
            <a:off x="3988302" y="10364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2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016729" y="117694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077842" y="117694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138954" y="117694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200067" y="117694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261180" y="117694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92946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 place ready to 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830513" y="-4763"/>
            <a:ext cx="6318250" cy="4730751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37179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the talente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-1588" y="1443038"/>
            <a:ext cx="9147176" cy="21494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8" name="Shape 91"/>
          <p:cNvSpPr>
            <a:spLocks noGrp="1"/>
          </p:cNvSpPr>
          <p:nvPr userDrawn="1"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9" name="Shape 92"/>
          <p:cNvSpPr>
            <a:spLocks noGrp="1"/>
          </p:cNvSpPr>
          <p:nvPr userDrawn="1"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3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4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5" name="Shape 106"/>
          <p:cNvSpPr>
            <a:spLocks noGrp="1"/>
          </p:cNvSpPr>
          <p:nvPr userDrawn="1"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778146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to be a l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72598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Shape 2413"/>
          <p:cNvSpPr/>
          <p:nvPr userDrawn="1"/>
        </p:nvSpPr>
        <p:spPr>
          <a:xfrm>
            <a:off x="518526" y="2678244"/>
            <a:ext cx="76663" cy="76663"/>
          </a:xfrm>
          <a:prstGeom prst="ellipse">
            <a:avLst/>
          </a:prstGeom>
          <a:solidFill>
            <a:srgbClr val="0082C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157"/>
          <p:cNvSpPr>
            <a:spLocks noGrp="1"/>
          </p:cNvSpPr>
          <p:nvPr>
            <p:ph type="title"/>
          </p:nvPr>
        </p:nvSpPr>
        <p:spPr>
          <a:xfrm>
            <a:off x="480946" y="1364447"/>
            <a:ext cx="7810500" cy="68062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250255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15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16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16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1" name="Shape 16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2" name="Shape 16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3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4" name="Shape 136"/>
          <p:cNvSpPr/>
          <p:nvPr userDrawn="1"/>
        </p:nvSpPr>
        <p:spPr>
          <a:xfrm>
            <a:off x="521109" y="267824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7"/>
          <p:cNvSpPr/>
          <p:nvPr userDrawn="1"/>
        </p:nvSpPr>
        <p:spPr>
          <a:xfrm>
            <a:off x="582222" y="267824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8"/>
          <p:cNvSpPr/>
          <p:nvPr userDrawn="1"/>
        </p:nvSpPr>
        <p:spPr>
          <a:xfrm>
            <a:off x="643334" y="267824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9"/>
          <p:cNvSpPr/>
          <p:nvPr userDrawn="1"/>
        </p:nvSpPr>
        <p:spPr>
          <a:xfrm>
            <a:off x="704447" y="267824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0"/>
          <p:cNvSpPr/>
          <p:nvPr userDrawn="1"/>
        </p:nvSpPr>
        <p:spPr>
          <a:xfrm>
            <a:off x="765560" y="267824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7017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eekly Sche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074738" y="1584325"/>
            <a:ext cx="476250" cy="476250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1074738" y="2197841"/>
            <a:ext cx="476250" cy="476250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1074738" y="2811518"/>
            <a:ext cx="476250" cy="476250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1074738" y="3425196"/>
            <a:ext cx="476250" cy="476250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5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1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741085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0" y="-9525"/>
            <a:ext cx="9144000" cy="473868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2" name="Shape 179"/>
          <p:cNvSpPr>
            <a:spLocks noGrp="1"/>
          </p:cNvSpPr>
          <p:nvPr>
            <p:ph type="body" sz="quarter" idx="1"/>
          </p:nvPr>
        </p:nvSpPr>
        <p:spPr>
          <a:xfrm>
            <a:off x="5578344" y="146727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18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8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8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6" name="Shape 18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7" name="Shape 18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8" name="Shape 193"/>
          <p:cNvSpPr>
            <a:spLocks noGrp="1"/>
          </p:cNvSpPr>
          <p:nvPr>
            <p:ph type="title"/>
          </p:nvPr>
        </p:nvSpPr>
        <p:spPr>
          <a:xfrm>
            <a:off x="5584883" y="221631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19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0" name="Shape 136"/>
          <p:cNvSpPr/>
          <p:nvPr userDrawn="1"/>
        </p:nvSpPr>
        <p:spPr>
          <a:xfrm>
            <a:off x="8228512" y="16535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37"/>
          <p:cNvSpPr/>
          <p:nvPr userDrawn="1"/>
        </p:nvSpPr>
        <p:spPr>
          <a:xfrm>
            <a:off x="8289625" y="16535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38"/>
          <p:cNvSpPr/>
          <p:nvPr userDrawn="1"/>
        </p:nvSpPr>
        <p:spPr>
          <a:xfrm>
            <a:off x="8350737" y="16535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39"/>
          <p:cNvSpPr/>
          <p:nvPr userDrawn="1"/>
        </p:nvSpPr>
        <p:spPr>
          <a:xfrm>
            <a:off x="8411850" y="16535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40"/>
          <p:cNvSpPr/>
          <p:nvPr userDrawn="1"/>
        </p:nvSpPr>
        <p:spPr>
          <a:xfrm>
            <a:off x="8472963" y="16535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3633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238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985838"/>
            <a:ext cx="9144000" cy="20097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6740663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onalised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/>
          <p:cNvSpPr>
            <a:spLocks noGrp="1"/>
          </p:cNvSpPr>
          <p:nvPr>
            <p:ph type="pic" sz="quarter" idx="15"/>
          </p:nvPr>
        </p:nvSpPr>
        <p:spPr>
          <a:xfrm>
            <a:off x="0" y="2393950"/>
            <a:ext cx="9144000" cy="233203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2298700" y="1824038"/>
            <a:ext cx="1150938" cy="11509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599403" y="1824038"/>
            <a:ext cx="1150938" cy="11509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3996637" y="1824038"/>
            <a:ext cx="1150938" cy="11509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5695161" y="1824038"/>
            <a:ext cx="1150938" cy="11509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1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7393778" y="1824038"/>
            <a:ext cx="1150938" cy="11509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0" name="Shape 24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24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24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33" name="Shape 24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34" name="Shape 24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35" name="Shape 25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Shape 259"/>
          <p:cNvSpPr>
            <a:spLocks noGrp="1"/>
          </p:cNvSpPr>
          <p:nvPr>
            <p:ph type="body" sz="quarter" idx="1"/>
          </p:nvPr>
        </p:nvSpPr>
        <p:spPr>
          <a:xfrm>
            <a:off x="666750" y="1077805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hape 26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8" name="Shape 136"/>
          <p:cNvSpPr/>
          <p:nvPr userDrawn="1"/>
        </p:nvSpPr>
        <p:spPr>
          <a:xfrm>
            <a:off x="4413056" y="123755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9" name="Shape 137"/>
          <p:cNvSpPr/>
          <p:nvPr userDrawn="1"/>
        </p:nvSpPr>
        <p:spPr>
          <a:xfrm>
            <a:off x="4474169" y="123755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0" name="Shape 138"/>
          <p:cNvSpPr/>
          <p:nvPr userDrawn="1"/>
        </p:nvSpPr>
        <p:spPr>
          <a:xfrm>
            <a:off x="4535281" y="123755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1" name="Shape 139"/>
          <p:cNvSpPr/>
          <p:nvPr userDrawn="1"/>
        </p:nvSpPr>
        <p:spPr>
          <a:xfrm>
            <a:off x="4596394" y="123755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2" name="Shape 140"/>
          <p:cNvSpPr/>
          <p:nvPr userDrawn="1"/>
        </p:nvSpPr>
        <p:spPr>
          <a:xfrm>
            <a:off x="4657507" y="123755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72462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main service we off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10"/>
          </p:nvPr>
        </p:nvSpPr>
        <p:spPr>
          <a:xfrm>
            <a:off x="6405008" y="1919899"/>
            <a:ext cx="1945729" cy="1944076"/>
          </a:xfrm>
          <a:prstGeom prst="ellipse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22" name="Shape 179"/>
          <p:cNvSpPr>
            <a:spLocks noGrp="1"/>
          </p:cNvSpPr>
          <p:nvPr>
            <p:ph type="body" sz="quarter" idx="1"/>
          </p:nvPr>
        </p:nvSpPr>
        <p:spPr>
          <a:xfrm>
            <a:off x="5578344" y="146727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18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8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8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6" name="Shape 18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7" name="Shape 18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8" name="Shape 193"/>
          <p:cNvSpPr>
            <a:spLocks noGrp="1"/>
          </p:cNvSpPr>
          <p:nvPr>
            <p:ph type="title"/>
          </p:nvPr>
        </p:nvSpPr>
        <p:spPr>
          <a:xfrm>
            <a:off x="5584883" y="221631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19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0" name="Shape 136"/>
          <p:cNvSpPr/>
          <p:nvPr userDrawn="1"/>
        </p:nvSpPr>
        <p:spPr>
          <a:xfrm>
            <a:off x="8228512" y="16535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37"/>
          <p:cNvSpPr/>
          <p:nvPr userDrawn="1"/>
        </p:nvSpPr>
        <p:spPr>
          <a:xfrm>
            <a:off x="8289625" y="16535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38"/>
          <p:cNvSpPr/>
          <p:nvPr userDrawn="1"/>
        </p:nvSpPr>
        <p:spPr>
          <a:xfrm>
            <a:off x="8350737" y="16535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39"/>
          <p:cNvSpPr/>
          <p:nvPr userDrawn="1"/>
        </p:nvSpPr>
        <p:spPr>
          <a:xfrm>
            <a:off x="8411850" y="16535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40"/>
          <p:cNvSpPr/>
          <p:nvPr userDrawn="1"/>
        </p:nvSpPr>
        <p:spPr>
          <a:xfrm>
            <a:off x="8472963" y="16535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486555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d service good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2947988" y="1052513"/>
            <a:ext cx="3248025" cy="36734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1198461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are ready to loyalty custom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0"/>
          </p:nvPr>
        </p:nvSpPr>
        <p:spPr>
          <a:xfrm>
            <a:off x="4241800" y="0"/>
            <a:ext cx="4902200" cy="472598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7" name="Shape 223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224"/>
          <p:cNvSpPr>
            <a:spLocks noGrp="1"/>
          </p:cNvSpPr>
          <p:nvPr>
            <p:ph type="body" sz="quarter" idx="1"/>
          </p:nvPr>
        </p:nvSpPr>
        <p:spPr>
          <a:xfrm>
            <a:off x="480946" y="6405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2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2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2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2" name="Shape 2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3" name="Shape 2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5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87407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17463" y="-3175"/>
            <a:ext cx="3554413" cy="4729163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0" name="Shape 289"/>
          <p:cNvSpPr>
            <a:spLocks noGrp="1"/>
          </p:cNvSpPr>
          <p:nvPr>
            <p:ph type="body" sz="quarter" idx="1"/>
          </p:nvPr>
        </p:nvSpPr>
        <p:spPr>
          <a:xfrm>
            <a:off x="3981762" y="1458157"/>
            <a:ext cx="459669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29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29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29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4" name="Shape 29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5" name="Shape 29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6" name="Shape 303"/>
          <p:cNvSpPr>
            <a:spLocks noGrp="1"/>
          </p:cNvSpPr>
          <p:nvPr>
            <p:ph type="title"/>
          </p:nvPr>
        </p:nvSpPr>
        <p:spPr>
          <a:xfrm>
            <a:off x="3988301" y="166579"/>
            <a:ext cx="4596690" cy="1686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30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003966" y="1638735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065079" y="1638735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126191" y="1638735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187304" y="1638735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248417" y="1638735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1835110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0"/>
          </p:nvPr>
        </p:nvSpPr>
        <p:spPr>
          <a:xfrm>
            <a:off x="-9525" y="1428750"/>
            <a:ext cx="5289550" cy="3300413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6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31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32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33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4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6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8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016627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letes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2598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 hasCustomPrompt="1"/>
          </p:nvPr>
        </p:nvSpPr>
        <p:spPr>
          <a:xfrm>
            <a:off x="462156" y="3637089"/>
            <a:ext cx="763518" cy="761794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 hasCustomPrompt="1"/>
          </p:nvPr>
        </p:nvSpPr>
        <p:spPr>
          <a:xfrm>
            <a:off x="1509747" y="3637089"/>
            <a:ext cx="763518" cy="761794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3" hasCustomPrompt="1"/>
          </p:nvPr>
        </p:nvSpPr>
        <p:spPr>
          <a:xfrm>
            <a:off x="2565245" y="3637089"/>
            <a:ext cx="763518" cy="761794"/>
          </a:xfrm>
          <a:prstGeom prst="ellipse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Shape 179"/>
          <p:cNvSpPr>
            <a:spLocks noGrp="1"/>
          </p:cNvSpPr>
          <p:nvPr>
            <p:ph type="body" sz="quarter" idx="1"/>
          </p:nvPr>
        </p:nvSpPr>
        <p:spPr>
          <a:xfrm>
            <a:off x="5578344" y="146727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8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8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8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18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18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193"/>
          <p:cNvSpPr>
            <a:spLocks noGrp="1"/>
          </p:cNvSpPr>
          <p:nvPr>
            <p:ph type="title"/>
          </p:nvPr>
        </p:nvSpPr>
        <p:spPr>
          <a:xfrm>
            <a:off x="5584883" y="221631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0" name="Shape 136"/>
          <p:cNvSpPr/>
          <p:nvPr userDrawn="1"/>
        </p:nvSpPr>
        <p:spPr>
          <a:xfrm>
            <a:off x="8228512" y="16535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7"/>
          <p:cNvSpPr/>
          <p:nvPr userDrawn="1"/>
        </p:nvSpPr>
        <p:spPr>
          <a:xfrm>
            <a:off x="8289625" y="16535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8"/>
          <p:cNvSpPr/>
          <p:nvPr userDrawn="1"/>
        </p:nvSpPr>
        <p:spPr>
          <a:xfrm>
            <a:off x="8350737" y="16535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9"/>
          <p:cNvSpPr/>
          <p:nvPr userDrawn="1"/>
        </p:nvSpPr>
        <p:spPr>
          <a:xfrm>
            <a:off x="8411850" y="16535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0"/>
          <p:cNvSpPr/>
          <p:nvPr userDrawn="1"/>
        </p:nvSpPr>
        <p:spPr>
          <a:xfrm>
            <a:off x="8472963" y="16535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6334250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0"/>
          </p:nvPr>
        </p:nvSpPr>
        <p:spPr>
          <a:xfrm>
            <a:off x="473075" y="1030288"/>
            <a:ext cx="1258888" cy="1090612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11"/>
          </p:nvPr>
        </p:nvSpPr>
        <p:spPr>
          <a:xfrm>
            <a:off x="473075" y="2242318"/>
            <a:ext cx="1258888" cy="1090612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473075" y="3454477"/>
            <a:ext cx="1258888" cy="1090612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2393021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Recent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132013" y="1184275"/>
            <a:ext cx="1524000" cy="158750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77398" y="1184275"/>
            <a:ext cx="1524000" cy="158750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3787508" y="1184275"/>
            <a:ext cx="1524000" cy="158750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5441935" y="1184275"/>
            <a:ext cx="1524000" cy="158750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7092560" y="1184275"/>
            <a:ext cx="1524000" cy="158750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72919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079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eply product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712788" y="3724275"/>
            <a:ext cx="647700" cy="665163"/>
          </a:xfr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2" hasCustomPrompt="1"/>
          </p:nvPr>
        </p:nvSpPr>
        <p:spPr>
          <a:xfrm>
            <a:off x="1394705" y="3724275"/>
            <a:ext cx="647700" cy="665163"/>
          </a:xfr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2076898" y="3724275"/>
            <a:ext cx="647700" cy="665163"/>
          </a:xfr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4" hasCustomPrompt="1"/>
          </p:nvPr>
        </p:nvSpPr>
        <p:spPr>
          <a:xfrm>
            <a:off x="2759133" y="3724275"/>
            <a:ext cx="647700" cy="665163"/>
          </a:xfr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87363" y="425450"/>
            <a:ext cx="3143250" cy="322262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2" name="Shape 311"/>
          <p:cNvSpPr>
            <a:spLocks noGrp="1"/>
          </p:cNvSpPr>
          <p:nvPr>
            <p:ph type="body" sz="quarter" idx="1"/>
          </p:nvPr>
        </p:nvSpPr>
        <p:spPr>
          <a:xfrm>
            <a:off x="3981762" y="1359097"/>
            <a:ext cx="4133285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317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318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319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6" name="Shape 320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7" name="Shape 321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8" name="Shape 325"/>
          <p:cNvSpPr>
            <a:spLocks noGrp="1"/>
          </p:cNvSpPr>
          <p:nvPr>
            <p:ph type="title"/>
          </p:nvPr>
        </p:nvSpPr>
        <p:spPr>
          <a:xfrm>
            <a:off x="3988301" y="287411"/>
            <a:ext cx="4582223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hape 32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0" name="Shape 136"/>
          <p:cNvSpPr/>
          <p:nvPr userDrawn="1"/>
        </p:nvSpPr>
        <p:spPr>
          <a:xfrm>
            <a:off x="4006900" y="1539675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37"/>
          <p:cNvSpPr/>
          <p:nvPr userDrawn="1"/>
        </p:nvSpPr>
        <p:spPr>
          <a:xfrm>
            <a:off x="4068013" y="1539675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38"/>
          <p:cNvSpPr/>
          <p:nvPr userDrawn="1"/>
        </p:nvSpPr>
        <p:spPr>
          <a:xfrm>
            <a:off x="4129125" y="1539675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39"/>
          <p:cNvSpPr/>
          <p:nvPr userDrawn="1"/>
        </p:nvSpPr>
        <p:spPr>
          <a:xfrm>
            <a:off x="4190238" y="1539675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40"/>
          <p:cNvSpPr/>
          <p:nvPr userDrawn="1"/>
        </p:nvSpPr>
        <p:spPr>
          <a:xfrm>
            <a:off x="4251351" y="1539675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879392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timeline process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3224038" y="2116137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4869535" y="3594706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4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927429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timeline process flow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3224038" y="518759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4869535" y="1984878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3224038" y="3546583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602128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timeline process flow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3224038" y="2050093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22"/>
          <p:cNvSpPr>
            <a:spLocks noGrp="1"/>
          </p:cNvSpPr>
          <p:nvPr>
            <p:ph type="pic" sz="quarter" idx="11" hasCustomPrompt="1"/>
          </p:nvPr>
        </p:nvSpPr>
        <p:spPr>
          <a:xfrm>
            <a:off x="4869535" y="493859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4869535" y="3556502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344168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timeline process flow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2"/>
          <p:cNvSpPr>
            <a:spLocks noGrp="1"/>
          </p:cNvSpPr>
          <p:nvPr>
            <p:ph type="pic" sz="quarter" idx="10" hasCustomPrompt="1"/>
          </p:nvPr>
        </p:nvSpPr>
        <p:spPr>
          <a:xfrm>
            <a:off x="3224038" y="506334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4049738" y="2947149"/>
            <a:ext cx="1052687" cy="1052687"/>
          </a:xfrm>
          <a:prstGeom prst="ellipse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635521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1080107" y="1050262"/>
            <a:ext cx="1830586" cy="1830586"/>
          </a:xfrm>
          <a:prstGeom prst="ellipse">
            <a:avLst/>
          </a:prstGeom>
          <a:solidFill>
            <a:schemeClr val="accent6"/>
          </a:solidFill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4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58626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meline 2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6457388" y="813665"/>
            <a:ext cx="1830586" cy="1830586"/>
          </a:xfrm>
          <a:prstGeom prst="ellipse">
            <a:avLst/>
          </a:prstGeom>
          <a:solidFill>
            <a:schemeClr val="accent6"/>
          </a:solidFill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987196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meline 3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1025986" y="813665"/>
            <a:ext cx="1830586" cy="1830586"/>
          </a:xfrm>
          <a:prstGeom prst="ellipse">
            <a:avLst/>
          </a:prstGeom>
          <a:solidFill>
            <a:schemeClr val="accent6"/>
          </a:solidFill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189184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7204218" y="2879931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Shape 69"/>
          <p:cNvSpPr>
            <a:spLocks noGrp="1"/>
          </p:cNvSpPr>
          <p:nvPr>
            <p:ph type="body" sz="quarter" idx="1"/>
          </p:nvPr>
        </p:nvSpPr>
        <p:spPr>
          <a:xfrm>
            <a:off x="472029" y="2794329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7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7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7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3" name="Shape 7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4" name="Shape 7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5" name="Shape 83"/>
          <p:cNvSpPr>
            <a:spLocks noGrp="1"/>
          </p:cNvSpPr>
          <p:nvPr>
            <p:ph type="title"/>
          </p:nvPr>
        </p:nvSpPr>
        <p:spPr>
          <a:xfrm>
            <a:off x="478568" y="1503644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8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7" name="Shape 136"/>
          <p:cNvSpPr/>
          <p:nvPr userDrawn="1"/>
        </p:nvSpPr>
        <p:spPr>
          <a:xfrm>
            <a:off x="3107167" y="3117783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3168280" y="3117783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3229392" y="3117783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3290505" y="3117783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3351618" y="3117783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8764303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2661248" y="323153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918381" y="387742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8740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350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3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5147274" y="59880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918381" y="56868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8648497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4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2" hasCustomPrompt="1"/>
          </p:nvPr>
        </p:nvSpPr>
        <p:spPr>
          <a:xfrm>
            <a:off x="6971472" y="3062144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2660244" y="299070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455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5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5142512" y="598807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6971442" y="3057382"/>
            <a:ext cx="1338233" cy="1338233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904922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tage of your business timeline 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2834604" y="1517721"/>
            <a:ext cx="1924580" cy="1924580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367452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0" y="-1588"/>
            <a:ext cx="9144000" cy="2409826"/>
          </a:xfrm>
          <a:solidFill>
            <a:schemeClr val="tx1"/>
          </a:solidFill>
        </p:spPr>
        <p:txBody>
          <a:bodyPr vert="horz"/>
          <a:lstStyle/>
          <a:p>
            <a:endParaRPr lang="en-US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684463" y="1501775"/>
            <a:ext cx="1638300" cy="1638300"/>
          </a:xfrm>
          <a:prstGeom prst="roundRect">
            <a:avLst>
              <a:gd name="adj" fmla="val 7535"/>
            </a:avLst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79993" y="1501775"/>
            <a:ext cx="1638300" cy="1638300"/>
          </a:xfrm>
          <a:prstGeom prst="roundRect">
            <a:avLst>
              <a:gd name="adj" fmla="val 7535"/>
            </a:avLst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4787880" y="1501775"/>
            <a:ext cx="1638300" cy="1638300"/>
          </a:xfrm>
          <a:prstGeom prst="roundRect">
            <a:avLst>
              <a:gd name="adj" fmla="val 7535"/>
            </a:avLst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6891901" y="1501775"/>
            <a:ext cx="1638300" cy="1638300"/>
          </a:xfrm>
          <a:prstGeom prst="roundRect">
            <a:avLst>
              <a:gd name="adj" fmla="val 7535"/>
            </a:avLst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036334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2_Power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>
          <a:xfrm>
            <a:off x="0" y="2663825"/>
            <a:ext cx="9144000" cy="2062163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hape 223"/>
          <p:cNvSpPr>
            <a:spLocks noGrp="1"/>
          </p:cNvSpPr>
          <p:nvPr>
            <p:ph type="title"/>
          </p:nvPr>
        </p:nvSpPr>
        <p:spPr>
          <a:xfrm>
            <a:off x="480946" y="1245437"/>
            <a:ext cx="7810500" cy="1075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0" name="Shape 224"/>
          <p:cNvSpPr>
            <a:spLocks noGrp="1"/>
          </p:cNvSpPr>
          <p:nvPr>
            <p:ph type="body" sz="quarter" idx="1"/>
          </p:nvPr>
        </p:nvSpPr>
        <p:spPr>
          <a:xfrm>
            <a:off x="480946" y="211257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2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2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2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34" name="Shape 2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35" name="Shape 2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36" name="Shape 136"/>
          <p:cNvSpPr/>
          <p:nvPr userDrawn="1"/>
        </p:nvSpPr>
        <p:spPr>
          <a:xfrm>
            <a:off x="521858" y="232110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37"/>
          <p:cNvSpPr/>
          <p:nvPr userDrawn="1"/>
        </p:nvSpPr>
        <p:spPr>
          <a:xfrm>
            <a:off x="582971" y="232110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8" name="Shape 138"/>
          <p:cNvSpPr/>
          <p:nvPr userDrawn="1"/>
        </p:nvSpPr>
        <p:spPr>
          <a:xfrm>
            <a:off x="644083" y="232110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9" name="Shape 139"/>
          <p:cNvSpPr/>
          <p:nvPr userDrawn="1"/>
        </p:nvSpPr>
        <p:spPr>
          <a:xfrm>
            <a:off x="705196" y="232110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0" name="Shape 140"/>
          <p:cNvSpPr/>
          <p:nvPr userDrawn="1"/>
        </p:nvSpPr>
        <p:spPr>
          <a:xfrm>
            <a:off x="766309" y="232110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1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2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3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2" name="Picture Placeholder 46"/>
          <p:cNvSpPr>
            <a:spLocks noGrp="1"/>
          </p:cNvSpPr>
          <p:nvPr>
            <p:ph type="pic" sz="quarter" idx="16"/>
          </p:nvPr>
        </p:nvSpPr>
        <p:spPr>
          <a:xfrm rot="20492616">
            <a:off x="3637270" y="219630"/>
            <a:ext cx="1631897" cy="163189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1" name="Picture Placeholder 46"/>
          <p:cNvSpPr>
            <a:spLocks noGrp="1"/>
          </p:cNvSpPr>
          <p:nvPr>
            <p:ph type="pic" sz="quarter" idx="15"/>
          </p:nvPr>
        </p:nvSpPr>
        <p:spPr>
          <a:xfrm rot="451127">
            <a:off x="5153046" y="-46454"/>
            <a:ext cx="1898865" cy="189886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50" name="Picture Placeholder 46"/>
          <p:cNvSpPr>
            <a:spLocks noGrp="1"/>
          </p:cNvSpPr>
          <p:nvPr>
            <p:ph type="pic" sz="quarter" idx="14"/>
          </p:nvPr>
        </p:nvSpPr>
        <p:spPr>
          <a:xfrm rot="20841993">
            <a:off x="7207649" y="157004"/>
            <a:ext cx="1614408" cy="161440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9" name="Picture Placeholder 46"/>
          <p:cNvSpPr>
            <a:spLocks noGrp="1"/>
          </p:cNvSpPr>
          <p:nvPr>
            <p:ph type="pic" sz="quarter" idx="13"/>
          </p:nvPr>
        </p:nvSpPr>
        <p:spPr>
          <a:xfrm rot="736733">
            <a:off x="7344284" y="1817171"/>
            <a:ext cx="1626206" cy="1626206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2"/>
          </p:nvPr>
        </p:nvSpPr>
        <p:spPr>
          <a:xfrm rot="19765059">
            <a:off x="5823001" y="1553892"/>
            <a:ext cx="1872000" cy="187200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4158616" y="1707068"/>
            <a:ext cx="1872000" cy="1872000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461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3_Power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 rot="152867">
            <a:off x="5063852" y="501402"/>
            <a:ext cx="1431909" cy="172996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3" name="Picture Placeholder 21"/>
          <p:cNvSpPr>
            <a:spLocks noGrp="1"/>
          </p:cNvSpPr>
          <p:nvPr>
            <p:ph type="pic" sz="quarter" idx="11"/>
          </p:nvPr>
        </p:nvSpPr>
        <p:spPr>
          <a:xfrm rot="21325062">
            <a:off x="6280641" y="296083"/>
            <a:ext cx="1431909" cy="172996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2"/>
          </p:nvPr>
        </p:nvSpPr>
        <p:spPr>
          <a:xfrm rot="20844360">
            <a:off x="4143644" y="1075550"/>
            <a:ext cx="1431909" cy="1729968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5" name="Picture Placeholder 21"/>
          <p:cNvSpPr>
            <a:spLocks noGrp="1"/>
          </p:cNvSpPr>
          <p:nvPr>
            <p:ph type="pic" sz="quarter" idx="13"/>
          </p:nvPr>
        </p:nvSpPr>
        <p:spPr>
          <a:xfrm rot="1362434">
            <a:off x="4063080" y="2585885"/>
            <a:ext cx="1709133" cy="14938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6" name="Picture Placeholder 21"/>
          <p:cNvSpPr>
            <a:spLocks noGrp="1"/>
          </p:cNvSpPr>
          <p:nvPr>
            <p:ph type="pic" sz="quarter" idx="14"/>
          </p:nvPr>
        </p:nvSpPr>
        <p:spPr>
          <a:xfrm rot="248578">
            <a:off x="5846452" y="2981316"/>
            <a:ext cx="1709133" cy="14938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7" name="Picture Placeholder 21"/>
          <p:cNvSpPr>
            <a:spLocks noGrp="1"/>
          </p:cNvSpPr>
          <p:nvPr>
            <p:ph type="pic" sz="quarter" idx="15"/>
          </p:nvPr>
        </p:nvSpPr>
        <p:spPr>
          <a:xfrm rot="21356130">
            <a:off x="5733339" y="2077313"/>
            <a:ext cx="1709133" cy="978573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16"/>
          </p:nvPr>
        </p:nvSpPr>
        <p:spPr>
          <a:xfrm rot="1514623">
            <a:off x="7424011" y="2419384"/>
            <a:ext cx="1709133" cy="14732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29" name="Picture Placeholder 21"/>
          <p:cNvSpPr>
            <a:spLocks noGrp="1"/>
          </p:cNvSpPr>
          <p:nvPr>
            <p:ph type="pic" sz="quarter" idx="17"/>
          </p:nvPr>
        </p:nvSpPr>
        <p:spPr>
          <a:xfrm rot="1115326">
            <a:off x="7316459" y="890323"/>
            <a:ext cx="1709133" cy="1911709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494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0"/>
          </p:nvPr>
        </p:nvSpPr>
        <p:spPr>
          <a:xfrm rot="469092">
            <a:off x="5290226" y="1995267"/>
            <a:ext cx="1339309" cy="1339309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3" name="Picture Placeholder 31"/>
          <p:cNvSpPr>
            <a:spLocks noGrp="1"/>
          </p:cNvSpPr>
          <p:nvPr>
            <p:ph type="pic" sz="quarter" idx="11"/>
          </p:nvPr>
        </p:nvSpPr>
        <p:spPr>
          <a:xfrm rot="20331800">
            <a:off x="6325551" y="1605913"/>
            <a:ext cx="1827396" cy="1303439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4" name="Picture Placeholder 31"/>
          <p:cNvSpPr>
            <a:spLocks noGrp="1"/>
          </p:cNvSpPr>
          <p:nvPr>
            <p:ph type="pic" sz="quarter" idx="12"/>
          </p:nvPr>
        </p:nvSpPr>
        <p:spPr>
          <a:xfrm rot="21372191">
            <a:off x="8047515" y="1151592"/>
            <a:ext cx="1378672" cy="1360576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5" name="Picture Placeholder 31"/>
          <p:cNvSpPr>
            <a:spLocks noGrp="1"/>
          </p:cNvSpPr>
          <p:nvPr>
            <p:ph type="pic" sz="quarter" idx="13"/>
          </p:nvPr>
        </p:nvSpPr>
        <p:spPr>
          <a:xfrm rot="864373">
            <a:off x="6742235" y="-26902"/>
            <a:ext cx="1358246" cy="1365823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6" name="Picture Placeholder 31"/>
          <p:cNvSpPr>
            <a:spLocks noGrp="1"/>
          </p:cNvSpPr>
          <p:nvPr>
            <p:ph type="pic" sz="quarter" idx="14"/>
          </p:nvPr>
        </p:nvSpPr>
        <p:spPr>
          <a:xfrm rot="20270685">
            <a:off x="4888588" y="351920"/>
            <a:ext cx="2052424" cy="1460686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7" name="Picture Placeholder 31"/>
          <p:cNvSpPr>
            <a:spLocks noGrp="1"/>
          </p:cNvSpPr>
          <p:nvPr>
            <p:ph type="pic" sz="quarter" idx="15"/>
          </p:nvPr>
        </p:nvSpPr>
        <p:spPr>
          <a:xfrm rot="886292">
            <a:off x="3815623" y="1332263"/>
            <a:ext cx="1339309" cy="1339309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8" name="Picture Placeholder 31"/>
          <p:cNvSpPr>
            <a:spLocks noGrp="1"/>
          </p:cNvSpPr>
          <p:nvPr>
            <p:ph type="pic" sz="quarter" idx="16"/>
          </p:nvPr>
        </p:nvSpPr>
        <p:spPr>
          <a:xfrm rot="21296037">
            <a:off x="1529387" y="1219864"/>
            <a:ext cx="2060760" cy="156974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9" name="Picture Placeholder 31"/>
          <p:cNvSpPr>
            <a:spLocks noGrp="1"/>
          </p:cNvSpPr>
          <p:nvPr>
            <p:ph type="pic" sz="quarter" idx="17"/>
          </p:nvPr>
        </p:nvSpPr>
        <p:spPr>
          <a:xfrm rot="1748485">
            <a:off x="-157327" y="1503833"/>
            <a:ext cx="1628386" cy="1357137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0" name="Picture Placeholder 31"/>
          <p:cNvSpPr>
            <a:spLocks noGrp="1"/>
          </p:cNvSpPr>
          <p:nvPr>
            <p:ph type="pic" sz="quarter" idx="18"/>
          </p:nvPr>
        </p:nvSpPr>
        <p:spPr>
          <a:xfrm rot="1294026">
            <a:off x="471266" y="2743270"/>
            <a:ext cx="1809342" cy="1260750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1" name="Picture Placeholder 31"/>
          <p:cNvSpPr>
            <a:spLocks noGrp="1"/>
          </p:cNvSpPr>
          <p:nvPr>
            <p:ph type="pic" sz="quarter" idx="19"/>
          </p:nvPr>
        </p:nvSpPr>
        <p:spPr>
          <a:xfrm rot="472548">
            <a:off x="2354167" y="2691903"/>
            <a:ext cx="1363244" cy="1352766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2" name="Picture Placeholder 31"/>
          <p:cNvSpPr>
            <a:spLocks noGrp="1"/>
          </p:cNvSpPr>
          <p:nvPr>
            <p:ph type="pic" sz="quarter" idx="20"/>
          </p:nvPr>
        </p:nvSpPr>
        <p:spPr>
          <a:xfrm rot="21018940">
            <a:off x="3826221" y="2606579"/>
            <a:ext cx="1841962" cy="1352766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41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 rot="2700000">
            <a:off x="1977342" y="1455392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 rot="2700000">
            <a:off x="4367685" y="1455392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 rot="2700000">
            <a:off x="6756881" y="1455392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 rot="2700000">
            <a:off x="773534" y="2622121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14"/>
          </p:nvPr>
        </p:nvSpPr>
        <p:spPr>
          <a:xfrm rot="2700000">
            <a:off x="3163877" y="2622121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6"/>
          <p:cNvSpPr>
            <a:spLocks noGrp="1"/>
          </p:cNvSpPr>
          <p:nvPr>
            <p:ph type="pic" sz="quarter" idx="15"/>
          </p:nvPr>
        </p:nvSpPr>
        <p:spPr>
          <a:xfrm rot="2700000">
            <a:off x="5565525" y="2622121"/>
            <a:ext cx="1510812" cy="1509565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919453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ortfolio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827697" y="2917825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5502144" y="2917825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7338609" y="1079106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664501" y="1079106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-6974" y="1079106"/>
            <a:ext cx="1831011" cy="183101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0832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94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n 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1624013" y="3092450"/>
            <a:ext cx="1633537" cy="163353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1624013" y="1470298"/>
            <a:ext cx="1633537" cy="162215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-15984" y="3092450"/>
            <a:ext cx="1633537" cy="163353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-15984" y="1470298"/>
            <a:ext cx="1633537" cy="162215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3264758" y="3092450"/>
            <a:ext cx="1633537" cy="1633538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3264758" y="1470298"/>
            <a:ext cx="1633537" cy="1622152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4904244" y="1470298"/>
            <a:ext cx="4252208" cy="3255690"/>
          </a:xfrm>
        </p:spPr>
        <p:txBody>
          <a:bodyPr vert="horz"/>
          <a:lstStyle>
            <a:lvl1pPr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67160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2187575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493059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3886622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5578832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7273920" y="2844800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187575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93059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3886622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5578832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7273920" y="1026542"/>
            <a:ext cx="1285875" cy="1285875"/>
          </a:xfrm>
        </p:spPr>
        <p:txBody>
          <a:bodyPr vert="horz"/>
          <a:lstStyle/>
          <a:p>
            <a:endParaRPr lang="en-US" dirty="0"/>
          </a:p>
        </p:txBody>
      </p:sp>
      <p:sp>
        <p:nvSpPr>
          <p:cNvPr id="14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7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8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9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2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919459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Letest 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482600" y="1236663"/>
            <a:ext cx="1838325" cy="183832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573778" y="1236663"/>
            <a:ext cx="1838325" cy="183832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1786" y="1236663"/>
            <a:ext cx="1838325" cy="183832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730128" y="1236663"/>
            <a:ext cx="1838325" cy="183832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1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2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3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7989825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ing project 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3871785" y="657259"/>
            <a:ext cx="5610784" cy="561078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7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8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9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0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2857208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hoto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523178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5" name="Picture Placeholder 22"/>
          <p:cNvSpPr>
            <a:spLocks noGrp="1"/>
          </p:cNvSpPr>
          <p:nvPr>
            <p:ph type="pic" sz="quarter" idx="13" hasCustomPrompt="1"/>
          </p:nvPr>
        </p:nvSpPr>
        <p:spPr>
          <a:xfrm>
            <a:off x="2119258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3712077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5302696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6895707" y="1177442"/>
            <a:ext cx="1654212" cy="1654212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133182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hoto 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239832" y="1256120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5427392" y="1256120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648072" y="2849749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3836123" y="2849749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7024060" y="2849749"/>
            <a:ext cx="1471744" cy="14717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32677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hoto gallery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606675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84617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9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2132337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0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3777771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1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5428849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2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7079743" y="1758296"/>
            <a:ext cx="1497144" cy="1497144"/>
          </a:xfrm>
          <a:prstGeom prst="ellipse">
            <a:avLst/>
          </a:prstGeom>
          <a:noFill/>
        </p:spPr>
        <p:txBody>
          <a:bodyPr vert="horz"/>
          <a:lstStyle>
            <a:lvl1pPr marL="0" indent="0">
              <a:buNone/>
              <a:defRPr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3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4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5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8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9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0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1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616989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hoto gallery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80288" y="1039813"/>
            <a:ext cx="1763712" cy="369570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-1" y="1039813"/>
            <a:ext cx="2693065" cy="1683289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2693064" y="1039813"/>
            <a:ext cx="2709566" cy="1683289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-1" y="2723102"/>
            <a:ext cx="2693065" cy="2003546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693064" y="2723102"/>
            <a:ext cx="2709566" cy="2003546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2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3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4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7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870861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6"/>
          <p:cNvSpPr>
            <a:spLocks noGrp="1"/>
          </p:cNvSpPr>
          <p:nvPr>
            <p:ph type="pic" sz="quarter" idx="13"/>
          </p:nvPr>
        </p:nvSpPr>
        <p:spPr>
          <a:xfrm rot="2700000">
            <a:off x="2032052" y="1358963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4"/>
          </p:nvPr>
        </p:nvSpPr>
        <p:spPr>
          <a:xfrm rot="2700000">
            <a:off x="-1010631" y="1358963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5"/>
          </p:nvPr>
        </p:nvSpPr>
        <p:spPr>
          <a:xfrm rot="2700000">
            <a:off x="5059142" y="1358963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6"/>
          </p:nvPr>
        </p:nvSpPr>
        <p:spPr>
          <a:xfrm rot="2700000">
            <a:off x="8123683" y="1358963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7"/>
          </p:nvPr>
        </p:nvSpPr>
        <p:spPr>
          <a:xfrm rot="2700000">
            <a:off x="509669" y="-146789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>
          <a:xfrm rot="2700000">
            <a:off x="3536759" y="-146789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9"/>
          </p:nvPr>
        </p:nvSpPr>
        <p:spPr>
          <a:xfrm rot="2700000">
            <a:off x="6601300" y="-146789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0"/>
          </p:nvPr>
        </p:nvSpPr>
        <p:spPr>
          <a:xfrm rot="2700000">
            <a:off x="509669" y="2851467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21"/>
          </p:nvPr>
        </p:nvSpPr>
        <p:spPr>
          <a:xfrm rot="2700000">
            <a:off x="3536759" y="2851467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6"/>
          <p:cNvSpPr>
            <a:spLocks noGrp="1"/>
          </p:cNvSpPr>
          <p:nvPr>
            <p:ph type="pic" sz="quarter" idx="22"/>
          </p:nvPr>
        </p:nvSpPr>
        <p:spPr>
          <a:xfrm rot="2700000">
            <a:off x="6601300" y="2851467"/>
            <a:ext cx="2023119" cy="2021449"/>
          </a:xfrm>
        </p:spPr>
        <p:txBody>
          <a:bodyPr vert="horz"/>
          <a:lstStyle>
            <a:lvl1pPr algn="ctr">
              <a:defRPr>
                <a:solidFill>
                  <a:srgbClr val="7B838B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7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8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830460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global u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/>
          <p:cNvSpPr>
            <a:spLocks noGrp="1"/>
          </p:cNvSpPr>
          <p:nvPr>
            <p:ph type="pic" sz="quarter" idx="10"/>
          </p:nvPr>
        </p:nvSpPr>
        <p:spPr>
          <a:xfrm>
            <a:off x="0" y="-9525"/>
            <a:ext cx="9144000" cy="20034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hape 179"/>
          <p:cNvSpPr>
            <a:spLocks noGrp="1"/>
          </p:cNvSpPr>
          <p:nvPr>
            <p:ph type="body" sz="quarter" idx="1"/>
          </p:nvPr>
        </p:nvSpPr>
        <p:spPr>
          <a:xfrm>
            <a:off x="5578344" y="1467278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18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8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8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7" name="Shape 18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28" name="Shape 18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29" name="Shape 193"/>
          <p:cNvSpPr>
            <a:spLocks noGrp="1"/>
          </p:cNvSpPr>
          <p:nvPr>
            <p:ph type="title"/>
          </p:nvPr>
        </p:nvSpPr>
        <p:spPr>
          <a:xfrm>
            <a:off x="5584883" y="221631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" name="Shape 19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1" name="Shape 136"/>
          <p:cNvSpPr/>
          <p:nvPr userDrawn="1"/>
        </p:nvSpPr>
        <p:spPr>
          <a:xfrm>
            <a:off x="8228512" y="16535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2" name="Shape 137"/>
          <p:cNvSpPr/>
          <p:nvPr userDrawn="1"/>
        </p:nvSpPr>
        <p:spPr>
          <a:xfrm>
            <a:off x="8289625" y="16535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3" name="Shape 138"/>
          <p:cNvSpPr/>
          <p:nvPr userDrawn="1"/>
        </p:nvSpPr>
        <p:spPr>
          <a:xfrm>
            <a:off x="8350737" y="16535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4" name="Shape 139"/>
          <p:cNvSpPr/>
          <p:nvPr userDrawn="1"/>
        </p:nvSpPr>
        <p:spPr>
          <a:xfrm>
            <a:off x="8411850" y="16535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40"/>
          <p:cNvSpPr/>
          <p:nvPr userDrawn="1"/>
        </p:nvSpPr>
        <p:spPr>
          <a:xfrm>
            <a:off x="8472963" y="16535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6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8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10187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550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user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1676400"/>
            <a:ext cx="9144000" cy="181451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1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2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3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4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294263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Tablet u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-7938" y="-6350"/>
            <a:ext cx="5864226" cy="47339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0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1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2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3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4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355065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u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2621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47"/>
          <p:cNvSpPr>
            <a:spLocks noGrp="1"/>
          </p:cNvSpPr>
          <p:nvPr>
            <p:ph type="body" sz="quarter" idx="1"/>
          </p:nvPr>
        </p:nvSpPr>
        <p:spPr>
          <a:xfrm>
            <a:off x="3981762" y="1652120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5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5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5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4" name="Shape 5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5" name="Shape 5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6" name="Shape 61"/>
          <p:cNvSpPr>
            <a:spLocks noGrp="1"/>
          </p:cNvSpPr>
          <p:nvPr>
            <p:ph type="title"/>
          </p:nvPr>
        </p:nvSpPr>
        <p:spPr>
          <a:xfrm>
            <a:off x="3988302" y="406473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6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006900" y="1832698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068013" y="1832698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129125" y="1832698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190238" y="1832698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251351" y="1832698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1248547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to the business web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icture Placeholder 7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5297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78"/>
          <p:cNvSpPr>
            <a:spLocks noGrp="1"/>
          </p:cNvSpPr>
          <p:nvPr>
            <p:ph type="pic" sz="quarter" idx="11"/>
          </p:nvPr>
        </p:nvSpPr>
        <p:spPr>
          <a:xfrm>
            <a:off x="4392613" y="669925"/>
            <a:ext cx="3871912" cy="405606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Shape 383"/>
          <p:cNvSpPr>
            <a:spLocks noGrp="1"/>
          </p:cNvSpPr>
          <p:nvPr>
            <p:ph type="body" sz="quarter" idx="1"/>
          </p:nvPr>
        </p:nvSpPr>
        <p:spPr>
          <a:xfrm>
            <a:off x="478905" y="1512253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38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2" name="Shape 39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3" name="Shape 39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64" name="Shape 39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65" name="Shape 39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66" name="Shape 397"/>
          <p:cNvSpPr>
            <a:spLocks noGrp="1"/>
          </p:cNvSpPr>
          <p:nvPr>
            <p:ph type="title"/>
          </p:nvPr>
        </p:nvSpPr>
        <p:spPr>
          <a:xfrm>
            <a:off x="485444" y="221568"/>
            <a:ext cx="2992861" cy="1287812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398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68" name="Shape 136"/>
          <p:cNvSpPr/>
          <p:nvPr userDrawn="1"/>
        </p:nvSpPr>
        <p:spPr>
          <a:xfrm>
            <a:off x="508251" y="183570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9" name="Shape 137"/>
          <p:cNvSpPr/>
          <p:nvPr userDrawn="1"/>
        </p:nvSpPr>
        <p:spPr>
          <a:xfrm>
            <a:off x="569364" y="183570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0" name="Shape 138"/>
          <p:cNvSpPr/>
          <p:nvPr userDrawn="1"/>
        </p:nvSpPr>
        <p:spPr>
          <a:xfrm>
            <a:off x="630476" y="183570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1" name="Shape 139"/>
          <p:cNvSpPr/>
          <p:nvPr userDrawn="1"/>
        </p:nvSpPr>
        <p:spPr>
          <a:xfrm>
            <a:off x="691589" y="183570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2" name="Shape 140"/>
          <p:cNvSpPr/>
          <p:nvPr userDrawn="1"/>
        </p:nvSpPr>
        <p:spPr>
          <a:xfrm>
            <a:off x="752702" y="183570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130130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homepage is the most important fo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icture Placeholder 187"/>
          <p:cNvSpPr>
            <a:spLocks noGrp="1"/>
          </p:cNvSpPr>
          <p:nvPr>
            <p:ph type="pic" sz="quarter" idx="12"/>
          </p:nvPr>
        </p:nvSpPr>
        <p:spPr>
          <a:xfrm>
            <a:off x="578805" y="2215644"/>
            <a:ext cx="3046086" cy="1661031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0" name="Picture Placeholder 187"/>
          <p:cNvSpPr>
            <a:spLocks noGrp="1"/>
          </p:cNvSpPr>
          <p:nvPr>
            <p:ph type="pic" sz="quarter" idx="13"/>
          </p:nvPr>
        </p:nvSpPr>
        <p:spPr>
          <a:xfrm>
            <a:off x="5595884" y="2215644"/>
            <a:ext cx="3046086" cy="1661031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8" name="Picture Placeholder 187"/>
          <p:cNvSpPr>
            <a:spLocks noGrp="1"/>
          </p:cNvSpPr>
          <p:nvPr>
            <p:ph type="pic" sz="quarter" idx="11"/>
          </p:nvPr>
        </p:nvSpPr>
        <p:spPr>
          <a:xfrm>
            <a:off x="2641600" y="1854200"/>
            <a:ext cx="3862388" cy="202247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6" name="Picture Placeholder 185"/>
          <p:cNvSpPr>
            <a:spLocks noGrp="1"/>
          </p:cNvSpPr>
          <p:nvPr>
            <p:ph type="pic" sz="quarter" idx="10"/>
          </p:nvPr>
        </p:nvSpPr>
        <p:spPr>
          <a:xfrm>
            <a:off x="0" y="3900488"/>
            <a:ext cx="9144000" cy="1246187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7" name="Shape 25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8" name="Shape 259"/>
          <p:cNvSpPr>
            <a:spLocks noGrp="1"/>
          </p:cNvSpPr>
          <p:nvPr>
            <p:ph type="body" sz="quarter" idx="1"/>
          </p:nvPr>
        </p:nvSpPr>
        <p:spPr>
          <a:xfrm>
            <a:off x="666750" y="1077805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hape 26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0" name="Shape 136"/>
          <p:cNvSpPr/>
          <p:nvPr userDrawn="1"/>
        </p:nvSpPr>
        <p:spPr>
          <a:xfrm>
            <a:off x="4413056" y="123755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1" name="Shape 137"/>
          <p:cNvSpPr/>
          <p:nvPr userDrawn="1"/>
        </p:nvSpPr>
        <p:spPr>
          <a:xfrm>
            <a:off x="4474169" y="123755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2" name="Shape 138"/>
          <p:cNvSpPr/>
          <p:nvPr userDrawn="1"/>
        </p:nvSpPr>
        <p:spPr>
          <a:xfrm>
            <a:off x="4535281" y="123755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3" name="Shape 139"/>
          <p:cNvSpPr/>
          <p:nvPr userDrawn="1"/>
        </p:nvSpPr>
        <p:spPr>
          <a:xfrm>
            <a:off x="4596394" y="123755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4" name="Shape 140"/>
          <p:cNvSpPr/>
          <p:nvPr userDrawn="1"/>
        </p:nvSpPr>
        <p:spPr>
          <a:xfrm>
            <a:off x="4657507" y="123755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907485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740150" cy="47259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135"/>
          <p:cNvSpPr>
            <a:spLocks noGrp="1"/>
          </p:cNvSpPr>
          <p:nvPr>
            <p:ph type="body" sz="quarter" idx="1"/>
          </p:nvPr>
        </p:nvSpPr>
        <p:spPr>
          <a:xfrm>
            <a:off x="472029" y="2537686"/>
            <a:ext cx="2992861" cy="595313"/>
          </a:xfrm>
          <a:prstGeom prst="rect">
            <a:avLst/>
          </a:prstGeom>
        </p:spPr>
        <p:txBody>
          <a:bodyPr anchor="t"/>
          <a:lstStyle>
            <a:lvl1pPr marL="0" indent="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41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142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143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4" name="Shape 144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5" name="Shape 145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6" name="Shape 149"/>
          <p:cNvSpPr>
            <a:spLocks noGrp="1"/>
          </p:cNvSpPr>
          <p:nvPr>
            <p:ph type="title"/>
          </p:nvPr>
        </p:nvSpPr>
        <p:spPr>
          <a:xfrm>
            <a:off x="478568" y="1680120"/>
            <a:ext cx="2992861" cy="1287812"/>
          </a:xfrm>
          <a:prstGeom prst="rect">
            <a:avLst/>
          </a:prstGeom>
        </p:spPr>
        <p:txBody>
          <a:bodyPr anchor="t"/>
          <a:lstStyle>
            <a:lvl1pPr algn="r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5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3114501" y="27039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3175614" y="27039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3236726" y="27039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3297839" y="27039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3358952" y="27039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706353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 are not analog we are 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392238"/>
            <a:ext cx="3332163" cy="333375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3924862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al business marketing commun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2052984" y="2590734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5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3128505" y="1583832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6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4454835" y="3236430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7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5722273" y="2244509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8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6857469" y="4054176"/>
            <a:ext cx="486000" cy="48600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47" name="Shape 352"/>
          <p:cNvSpPr>
            <a:spLocks noGrp="1"/>
          </p:cNvSpPr>
          <p:nvPr>
            <p:ph type="title"/>
          </p:nvPr>
        </p:nvSpPr>
        <p:spPr>
          <a:xfrm>
            <a:off x="666750" y="139861"/>
            <a:ext cx="7810500" cy="973654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353"/>
          <p:cNvSpPr>
            <a:spLocks noGrp="1"/>
          </p:cNvSpPr>
          <p:nvPr>
            <p:ph type="body" sz="quarter" idx="1"/>
          </p:nvPr>
        </p:nvSpPr>
        <p:spPr>
          <a:xfrm>
            <a:off x="666750" y="858290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35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50" name="Shape 136"/>
          <p:cNvSpPr/>
          <p:nvPr userDrawn="1"/>
        </p:nvSpPr>
        <p:spPr>
          <a:xfrm>
            <a:off x="4413056" y="1025877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1" name="Shape 137"/>
          <p:cNvSpPr/>
          <p:nvPr userDrawn="1"/>
        </p:nvSpPr>
        <p:spPr>
          <a:xfrm>
            <a:off x="4474169" y="1025877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2" name="Shape 138"/>
          <p:cNvSpPr/>
          <p:nvPr userDrawn="1"/>
        </p:nvSpPr>
        <p:spPr>
          <a:xfrm>
            <a:off x="4535281" y="1025877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3" name="Shape 139"/>
          <p:cNvSpPr/>
          <p:nvPr userDrawn="1"/>
        </p:nvSpPr>
        <p:spPr>
          <a:xfrm>
            <a:off x="4596394" y="1025877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4" name="Shape 140"/>
          <p:cNvSpPr/>
          <p:nvPr userDrawn="1"/>
        </p:nvSpPr>
        <p:spPr>
          <a:xfrm>
            <a:off x="4657507" y="1025877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5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6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57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58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59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60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1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2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1117799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recommended business possibility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0" y="3998913"/>
            <a:ext cx="9144000" cy="1144587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157"/>
          <p:cNvSpPr>
            <a:spLocks noGrp="1"/>
          </p:cNvSpPr>
          <p:nvPr>
            <p:ph type="title"/>
          </p:nvPr>
        </p:nvSpPr>
        <p:spPr>
          <a:xfrm>
            <a:off x="480946" y="2291015"/>
            <a:ext cx="7810500" cy="1313797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158"/>
          <p:cNvSpPr>
            <a:spLocks noGrp="1"/>
          </p:cNvSpPr>
          <p:nvPr>
            <p:ph type="body" sz="quarter" idx="1"/>
          </p:nvPr>
        </p:nvSpPr>
        <p:spPr>
          <a:xfrm>
            <a:off x="480946" y="342912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7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109" y="3604812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222" y="3604812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3334" y="3604812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4447" y="3604812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5560" y="3604812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9440364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pular social media user by gender &amp;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290638"/>
            <a:ext cx="9144000" cy="343535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4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1" name="Shape 4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4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3" name="Shape 4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4" name="Shape 4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5" name="Shape 432"/>
          <p:cNvSpPr>
            <a:spLocks noGrp="1"/>
          </p:cNvSpPr>
          <p:nvPr>
            <p:ph type="title"/>
          </p:nvPr>
        </p:nvSpPr>
        <p:spPr>
          <a:xfrm>
            <a:off x="666750" y="44910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Shape 433"/>
          <p:cNvSpPr>
            <a:spLocks noGrp="1"/>
          </p:cNvSpPr>
          <p:nvPr>
            <p:ph type="body" sz="quarter" idx="1"/>
          </p:nvPr>
        </p:nvSpPr>
        <p:spPr>
          <a:xfrm>
            <a:off x="666750" y="93016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hape 43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4413056" y="110025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4474169" y="110025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4535281" y="110025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4596394" y="110025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4657507" y="110025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21369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004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t teambuilding pla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70192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9755453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Global 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2"/>
          <p:cNvSpPr>
            <a:spLocks noGrp="1"/>
          </p:cNvSpPr>
          <p:nvPr>
            <p:ph type="pic" sz="quarter" idx="14" hasCustomPrompt="1"/>
          </p:nvPr>
        </p:nvSpPr>
        <p:spPr>
          <a:xfrm>
            <a:off x="793126" y="2056232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2"/>
          <p:cNvSpPr>
            <a:spLocks noGrp="1"/>
          </p:cNvSpPr>
          <p:nvPr>
            <p:ph type="pic" sz="quarter" idx="15" hasCustomPrompt="1"/>
          </p:nvPr>
        </p:nvSpPr>
        <p:spPr>
          <a:xfrm>
            <a:off x="2260345" y="1517889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Picture Placeholder 22"/>
          <p:cNvSpPr>
            <a:spLocks noGrp="1"/>
          </p:cNvSpPr>
          <p:nvPr>
            <p:ph type="pic" sz="quarter" idx="16" hasCustomPrompt="1"/>
          </p:nvPr>
        </p:nvSpPr>
        <p:spPr>
          <a:xfrm>
            <a:off x="3806215" y="1346053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 hasCustomPrompt="1"/>
          </p:nvPr>
        </p:nvSpPr>
        <p:spPr>
          <a:xfrm>
            <a:off x="5345736" y="1458742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22"/>
          <p:cNvSpPr>
            <a:spLocks noGrp="1"/>
          </p:cNvSpPr>
          <p:nvPr>
            <p:ph type="pic" sz="quarter" idx="18" hasCustomPrompt="1"/>
          </p:nvPr>
        </p:nvSpPr>
        <p:spPr>
          <a:xfrm>
            <a:off x="6212023" y="3489414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22"/>
          <p:cNvSpPr>
            <a:spLocks noGrp="1"/>
          </p:cNvSpPr>
          <p:nvPr>
            <p:ph type="pic" sz="quarter" idx="19" hasCustomPrompt="1"/>
          </p:nvPr>
        </p:nvSpPr>
        <p:spPr>
          <a:xfrm>
            <a:off x="4503984" y="2781863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 hasCustomPrompt="1"/>
          </p:nvPr>
        </p:nvSpPr>
        <p:spPr>
          <a:xfrm>
            <a:off x="2992010" y="2876206"/>
            <a:ext cx="492350" cy="492350"/>
          </a:xfrm>
          <a:prstGeom prst="ellipse">
            <a:avLst/>
          </a:prstGeom>
          <a:noFill/>
        </p:spPr>
        <p:txBody>
          <a:bodyPr vert="horz">
            <a:normAutofit/>
          </a:bodyPr>
          <a:lstStyle>
            <a:lvl1pPr marL="0" indent="0">
              <a:buNone/>
              <a:defRPr sz="600">
                <a:solidFill>
                  <a:srgbClr val="B5BABE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6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7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8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9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6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6668956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Global Re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0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2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4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5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6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7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67264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mericas top st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820738"/>
            <a:ext cx="9144000" cy="3905250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2"/>
            <a:ext cx="7810500" cy="1075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1989044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ed states internet sp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4763" y="0"/>
            <a:ext cx="2779713" cy="4725988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91"/>
          <p:cNvSpPr>
            <a:spLocks noGrp="1"/>
          </p:cNvSpPr>
          <p:nvPr>
            <p:ph type="title"/>
          </p:nvPr>
        </p:nvSpPr>
        <p:spPr>
          <a:xfrm>
            <a:off x="480946" y="144922"/>
            <a:ext cx="7810500" cy="1075671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1044909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858" y="1220594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971" y="1220594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4083" y="1220594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5196" y="1220594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6309" y="1220594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6678771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ed states social media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126206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Shape 41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7" name="Shape 42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8" name="Shape 42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29" name="Shape 42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30" name="Shape 42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31" name="Shape 432"/>
          <p:cNvSpPr>
            <a:spLocks noGrp="1"/>
          </p:cNvSpPr>
          <p:nvPr>
            <p:ph type="title"/>
          </p:nvPr>
        </p:nvSpPr>
        <p:spPr>
          <a:xfrm>
            <a:off x="666750" y="44910"/>
            <a:ext cx="7810500" cy="1235507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2" name="Shape 433"/>
          <p:cNvSpPr>
            <a:spLocks noGrp="1"/>
          </p:cNvSpPr>
          <p:nvPr>
            <p:ph type="body" sz="quarter" idx="1"/>
          </p:nvPr>
        </p:nvSpPr>
        <p:spPr>
          <a:xfrm>
            <a:off x="666750" y="930167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434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4" name="Shape 136"/>
          <p:cNvSpPr/>
          <p:nvPr userDrawn="1"/>
        </p:nvSpPr>
        <p:spPr>
          <a:xfrm>
            <a:off x="4413056" y="1100250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5" name="Shape 137"/>
          <p:cNvSpPr/>
          <p:nvPr userDrawn="1"/>
        </p:nvSpPr>
        <p:spPr>
          <a:xfrm>
            <a:off x="4474169" y="1100250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6" name="Shape 138"/>
          <p:cNvSpPr/>
          <p:nvPr userDrawn="1"/>
        </p:nvSpPr>
        <p:spPr>
          <a:xfrm>
            <a:off x="4535281" y="1100250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7" name="Shape 139"/>
          <p:cNvSpPr/>
          <p:nvPr userDrawn="1"/>
        </p:nvSpPr>
        <p:spPr>
          <a:xfrm>
            <a:off x="4596394" y="1100250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8" name="Shape 140"/>
          <p:cNvSpPr/>
          <p:nvPr userDrawn="1"/>
        </p:nvSpPr>
        <p:spPr>
          <a:xfrm>
            <a:off x="4657507" y="1100250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39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0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41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051448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stralia then &amp; now popu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2254250"/>
            <a:ext cx="9144000" cy="2471738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25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6" name="Shape 26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7" name="Shape 27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8" name="Shape 28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9" name="Shape 29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0" name="Shape 38"/>
          <p:cNvSpPr>
            <a:spLocks noGrp="1"/>
          </p:cNvSpPr>
          <p:nvPr>
            <p:ph type="title"/>
          </p:nvPr>
        </p:nvSpPr>
        <p:spPr>
          <a:xfrm>
            <a:off x="666750" y="144923"/>
            <a:ext cx="7810500" cy="680620"/>
          </a:xfrm>
          <a:prstGeom prst="rect">
            <a:avLst/>
          </a:prstGeom>
        </p:spPr>
        <p:txBody>
          <a:bodyPr anchor="t"/>
          <a:lstStyle>
            <a:lvl1pPr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39"/>
          <p:cNvSpPr>
            <a:spLocks noGrp="1"/>
          </p:cNvSpPr>
          <p:nvPr>
            <p:ph type="body" sz="quarter" idx="1"/>
          </p:nvPr>
        </p:nvSpPr>
        <p:spPr>
          <a:xfrm>
            <a:off x="666750" y="641756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 algn="ctr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40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4407335" y="814101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4468448" y="814101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4529560" y="814101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4590673" y="814101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4651786" y="814101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40383536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stralia business possibility analysis by st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1728788"/>
            <a:ext cx="9144000" cy="1666875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hape 267"/>
          <p:cNvSpPr>
            <a:spLocks noGrp="1"/>
          </p:cNvSpPr>
          <p:nvPr>
            <p:ph type="title"/>
          </p:nvPr>
        </p:nvSpPr>
        <p:spPr>
          <a:xfrm>
            <a:off x="480946" y="1853360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Shape 268"/>
          <p:cNvSpPr>
            <a:spLocks noGrp="1"/>
          </p:cNvSpPr>
          <p:nvPr>
            <p:ph type="body" sz="quarter" idx="1"/>
          </p:nvPr>
        </p:nvSpPr>
        <p:spPr>
          <a:xfrm>
            <a:off x="480946" y="2991471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269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3" name="Shape 270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271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5" name="Shape 272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6" name="Shape 273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7" name="Shape 282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8" name="Shape 136"/>
          <p:cNvSpPr/>
          <p:nvPr userDrawn="1"/>
        </p:nvSpPr>
        <p:spPr>
          <a:xfrm>
            <a:off x="521109" y="3167156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37"/>
          <p:cNvSpPr/>
          <p:nvPr userDrawn="1"/>
        </p:nvSpPr>
        <p:spPr>
          <a:xfrm>
            <a:off x="582222" y="3167156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38"/>
          <p:cNvSpPr/>
          <p:nvPr userDrawn="1"/>
        </p:nvSpPr>
        <p:spPr>
          <a:xfrm>
            <a:off x="643334" y="3167156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1" name="Shape 139"/>
          <p:cNvSpPr/>
          <p:nvPr userDrawn="1"/>
        </p:nvSpPr>
        <p:spPr>
          <a:xfrm>
            <a:off x="704447" y="3167156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2" name="Shape 140"/>
          <p:cNvSpPr/>
          <p:nvPr userDrawn="1"/>
        </p:nvSpPr>
        <p:spPr>
          <a:xfrm>
            <a:off x="765560" y="3167156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3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4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5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02354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ia map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-9525"/>
            <a:ext cx="4579938" cy="4735513"/>
          </a:xfrm>
        </p:spPr>
        <p:txBody>
          <a:bodyPr vert="horz"/>
          <a:lstStyle>
            <a:lvl1pPr>
              <a:defRPr>
                <a:solidFill>
                  <a:srgbClr val="B5BAB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323956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ssia Map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2413" cy="1041400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hape 91"/>
          <p:cNvSpPr>
            <a:spLocks noGrp="1"/>
          </p:cNvSpPr>
          <p:nvPr>
            <p:ph type="title"/>
          </p:nvPr>
        </p:nvSpPr>
        <p:spPr>
          <a:xfrm>
            <a:off x="480946" y="144923"/>
            <a:ext cx="7810500" cy="680620"/>
          </a:xfrm>
          <a:prstGeom prst="rect">
            <a:avLst/>
          </a:prstGeom>
        </p:spPr>
        <p:txBody>
          <a:bodyPr anchor="t"/>
          <a:lstStyle>
            <a:lvl1pPr algn="l">
              <a:defRPr sz="3750">
                <a:solidFill>
                  <a:srgbClr val="4F5D68"/>
                </a:solidFill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" name="Shape 92"/>
          <p:cNvSpPr>
            <a:spLocks noGrp="1"/>
          </p:cNvSpPr>
          <p:nvPr>
            <p:ph type="body" sz="quarter" idx="1"/>
          </p:nvPr>
        </p:nvSpPr>
        <p:spPr>
          <a:xfrm>
            <a:off x="480946" y="701484"/>
            <a:ext cx="7810500" cy="59531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indent="8572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indent="17145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indent="257175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indent="342900">
              <a:spcBef>
                <a:spcPts val="0"/>
              </a:spcBef>
              <a:buSzTx/>
              <a:buNone/>
              <a:defRPr sz="750">
                <a:latin typeface="Roboto Light"/>
                <a:ea typeface="Roboto Light"/>
                <a:cs typeface="Roboto Light"/>
                <a:sym typeface="Roboto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93"/>
          <p:cNvSpPr/>
          <p:nvPr userDrawn="1"/>
        </p:nvSpPr>
        <p:spPr>
          <a:xfrm>
            <a:off x="0" y="4726648"/>
            <a:ext cx="9144000" cy="414338"/>
          </a:xfrm>
          <a:prstGeom prst="rect">
            <a:avLst/>
          </a:prstGeom>
          <a:solidFill>
            <a:srgbClr val="E4E6E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8" name="Shape 94"/>
          <p:cNvSpPr/>
          <p:nvPr userDrawn="1"/>
        </p:nvSpPr>
        <p:spPr>
          <a:xfrm>
            <a:off x="0" y="4752970"/>
            <a:ext cx="9144000" cy="40133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9" name="Shape 95"/>
          <p:cNvSpPr/>
          <p:nvPr userDrawn="1"/>
        </p:nvSpPr>
        <p:spPr>
          <a:xfrm>
            <a:off x="212738" y="4831565"/>
            <a:ext cx="854988" cy="238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600" extrusionOk="0">
                <a:moveTo>
                  <a:pt x="3125" y="0"/>
                </a:moveTo>
                <a:cubicBezTo>
                  <a:pt x="3031" y="0"/>
                  <a:pt x="2952" y="301"/>
                  <a:pt x="2952" y="673"/>
                </a:cubicBezTo>
                <a:lnTo>
                  <a:pt x="2952" y="3420"/>
                </a:lnTo>
                <a:cubicBezTo>
                  <a:pt x="2952" y="3793"/>
                  <a:pt x="3031" y="4094"/>
                  <a:pt x="3125" y="4094"/>
                </a:cubicBezTo>
                <a:cubicBezTo>
                  <a:pt x="3220" y="4094"/>
                  <a:pt x="3298" y="3793"/>
                  <a:pt x="3298" y="3420"/>
                </a:cubicBezTo>
                <a:cubicBezTo>
                  <a:pt x="3298" y="3420"/>
                  <a:pt x="3298" y="673"/>
                  <a:pt x="3298" y="673"/>
                </a:cubicBezTo>
                <a:cubicBezTo>
                  <a:pt x="3298" y="301"/>
                  <a:pt x="3220" y="0"/>
                  <a:pt x="3125" y="0"/>
                </a:cubicBezTo>
                <a:close/>
                <a:moveTo>
                  <a:pt x="7708" y="512"/>
                </a:moveTo>
                <a:lnTo>
                  <a:pt x="7708" y="2505"/>
                </a:lnTo>
                <a:lnTo>
                  <a:pt x="8846" y="5683"/>
                </a:lnTo>
                <a:lnTo>
                  <a:pt x="7708" y="5683"/>
                </a:lnTo>
                <a:lnTo>
                  <a:pt x="7708" y="13911"/>
                </a:lnTo>
                <a:lnTo>
                  <a:pt x="8324" y="13911"/>
                </a:lnTo>
                <a:lnTo>
                  <a:pt x="8324" y="7689"/>
                </a:lnTo>
                <a:lnTo>
                  <a:pt x="9740" y="7689"/>
                </a:lnTo>
                <a:lnTo>
                  <a:pt x="9740" y="5683"/>
                </a:lnTo>
                <a:lnTo>
                  <a:pt x="8587" y="2505"/>
                </a:lnTo>
                <a:lnTo>
                  <a:pt x="10680" y="2505"/>
                </a:lnTo>
                <a:cubicBezTo>
                  <a:pt x="10680" y="2505"/>
                  <a:pt x="10680" y="512"/>
                  <a:pt x="10680" y="512"/>
                </a:cubicBezTo>
                <a:lnTo>
                  <a:pt x="7708" y="512"/>
                </a:lnTo>
                <a:close/>
                <a:moveTo>
                  <a:pt x="2167" y="1023"/>
                </a:moveTo>
                <a:cubicBezTo>
                  <a:pt x="2081" y="1104"/>
                  <a:pt x="2036" y="1457"/>
                  <a:pt x="2062" y="1818"/>
                </a:cubicBezTo>
                <a:lnTo>
                  <a:pt x="2201" y="3824"/>
                </a:lnTo>
                <a:cubicBezTo>
                  <a:pt x="2227" y="4185"/>
                  <a:pt x="2321" y="4417"/>
                  <a:pt x="2408" y="4336"/>
                </a:cubicBezTo>
                <a:cubicBezTo>
                  <a:pt x="2494" y="4256"/>
                  <a:pt x="2539" y="3889"/>
                  <a:pt x="2513" y="3528"/>
                </a:cubicBezTo>
                <a:cubicBezTo>
                  <a:pt x="2513" y="3528"/>
                  <a:pt x="2374" y="1535"/>
                  <a:pt x="2374" y="1535"/>
                </a:cubicBezTo>
                <a:cubicBezTo>
                  <a:pt x="2354" y="1264"/>
                  <a:pt x="2298" y="1071"/>
                  <a:pt x="2235" y="1023"/>
                </a:cubicBezTo>
                <a:cubicBezTo>
                  <a:pt x="2214" y="1008"/>
                  <a:pt x="2189" y="1003"/>
                  <a:pt x="2167" y="1023"/>
                </a:cubicBezTo>
                <a:close/>
                <a:moveTo>
                  <a:pt x="4083" y="1023"/>
                </a:moveTo>
                <a:cubicBezTo>
                  <a:pt x="4020" y="1070"/>
                  <a:pt x="3964" y="1265"/>
                  <a:pt x="3944" y="1535"/>
                </a:cubicBezTo>
                <a:cubicBezTo>
                  <a:pt x="3944" y="1535"/>
                  <a:pt x="3801" y="3528"/>
                  <a:pt x="3801" y="3528"/>
                </a:cubicBezTo>
                <a:cubicBezTo>
                  <a:pt x="3775" y="3889"/>
                  <a:pt x="3824" y="4256"/>
                  <a:pt x="3910" y="4336"/>
                </a:cubicBezTo>
                <a:cubicBezTo>
                  <a:pt x="3996" y="4417"/>
                  <a:pt x="4087" y="4185"/>
                  <a:pt x="4113" y="3824"/>
                </a:cubicBezTo>
                <a:lnTo>
                  <a:pt x="4256" y="1818"/>
                </a:lnTo>
                <a:cubicBezTo>
                  <a:pt x="4282" y="1457"/>
                  <a:pt x="4233" y="1104"/>
                  <a:pt x="4147" y="1023"/>
                </a:cubicBezTo>
                <a:cubicBezTo>
                  <a:pt x="4125" y="1003"/>
                  <a:pt x="4104" y="1008"/>
                  <a:pt x="4083" y="1023"/>
                </a:cubicBezTo>
                <a:close/>
                <a:moveTo>
                  <a:pt x="13208" y="1858"/>
                </a:moveTo>
                <a:lnTo>
                  <a:pt x="13208" y="3851"/>
                </a:lnTo>
                <a:lnTo>
                  <a:pt x="12870" y="3851"/>
                </a:lnTo>
                <a:lnTo>
                  <a:pt x="12870" y="5844"/>
                </a:lnTo>
                <a:lnTo>
                  <a:pt x="13208" y="5844"/>
                </a:lnTo>
                <a:lnTo>
                  <a:pt x="13208" y="11379"/>
                </a:lnTo>
                <a:cubicBezTo>
                  <a:pt x="13208" y="12987"/>
                  <a:pt x="13520" y="14099"/>
                  <a:pt x="13959" y="14099"/>
                </a:cubicBezTo>
                <a:cubicBezTo>
                  <a:pt x="14076" y="14099"/>
                  <a:pt x="14185" y="14031"/>
                  <a:pt x="14278" y="13897"/>
                </a:cubicBezTo>
                <a:lnTo>
                  <a:pt x="14278" y="12052"/>
                </a:lnTo>
                <a:cubicBezTo>
                  <a:pt x="14236" y="12103"/>
                  <a:pt x="14189" y="12120"/>
                  <a:pt x="14128" y="12120"/>
                </a:cubicBezTo>
                <a:cubicBezTo>
                  <a:pt x="13927" y="12120"/>
                  <a:pt x="13824" y="11815"/>
                  <a:pt x="13824" y="11379"/>
                </a:cubicBezTo>
                <a:lnTo>
                  <a:pt x="13824" y="8686"/>
                </a:lnTo>
                <a:lnTo>
                  <a:pt x="13824" y="5844"/>
                </a:lnTo>
                <a:lnTo>
                  <a:pt x="14278" y="5844"/>
                </a:lnTo>
                <a:lnTo>
                  <a:pt x="14278" y="3851"/>
                </a:lnTo>
                <a:lnTo>
                  <a:pt x="13824" y="3851"/>
                </a:lnTo>
                <a:lnTo>
                  <a:pt x="13824" y="1858"/>
                </a:lnTo>
                <a:lnTo>
                  <a:pt x="13208" y="1858"/>
                </a:lnTo>
                <a:close/>
                <a:moveTo>
                  <a:pt x="1450" y="2909"/>
                </a:moveTo>
                <a:cubicBezTo>
                  <a:pt x="1429" y="2904"/>
                  <a:pt x="1409" y="2906"/>
                  <a:pt x="1390" y="2936"/>
                </a:cubicBezTo>
                <a:cubicBezTo>
                  <a:pt x="1312" y="3056"/>
                  <a:pt x="1284" y="3442"/>
                  <a:pt x="1326" y="3784"/>
                </a:cubicBezTo>
                <a:lnTo>
                  <a:pt x="1457" y="4848"/>
                </a:lnTo>
                <a:cubicBezTo>
                  <a:pt x="1499" y="5190"/>
                  <a:pt x="1597" y="5373"/>
                  <a:pt x="1675" y="5252"/>
                </a:cubicBezTo>
                <a:cubicBezTo>
                  <a:pt x="1753" y="5131"/>
                  <a:pt x="1780" y="4759"/>
                  <a:pt x="1739" y="4417"/>
                </a:cubicBezTo>
                <a:cubicBezTo>
                  <a:pt x="1739" y="4417"/>
                  <a:pt x="1607" y="3340"/>
                  <a:pt x="1607" y="3340"/>
                </a:cubicBezTo>
                <a:cubicBezTo>
                  <a:pt x="1576" y="3083"/>
                  <a:pt x="1512" y="2924"/>
                  <a:pt x="1450" y="2909"/>
                </a:cubicBezTo>
                <a:close/>
                <a:moveTo>
                  <a:pt x="4846" y="2909"/>
                </a:moveTo>
                <a:cubicBezTo>
                  <a:pt x="4784" y="2924"/>
                  <a:pt x="4723" y="3083"/>
                  <a:pt x="4692" y="3340"/>
                </a:cubicBezTo>
                <a:cubicBezTo>
                  <a:pt x="4692" y="3340"/>
                  <a:pt x="4560" y="4417"/>
                  <a:pt x="4560" y="4417"/>
                </a:cubicBezTo>
                <a:cubicBezTo>
                  <a:pt x="4519" y="4759"/>
                  <a:pt x="4546" y="5131"/>
                  <a:pt x="4624" y="5252"/>
                </a:cubicBezTo>
                <a:cubicBezTo>
                  <a:pt x="4702" y="5373"/>
                  <a:pt x="4800" y="5190"/>
                  <a:pt x="4842" y="4848"/>
                </a:cubicBezTo>
                <a:lnTo>
                  <a:pt x="4973" y="3784"/>
                </a:lnTo>
                <a:cubicBezTo>
                  <a:pt x="5015" y="3442"/>
                  <a:pt x="4987" y="3056"/>
                  <a:pt x="4909" y="2936"/>
                </a:cubicBezTo>
                <a:cubicBezTo>
                  <a:pt x="4890" y="2905"/>
                  <a:pt x="4866" y="2904"/>
                  <a:pt x="4846" y="2909"/>
                </a:cubicBezTo>
                <a:close/>
                <a:moveTo>
                  <a:pt x="18835" y="3636"/>
                </a:moveTo>
                <a:cubicBezTo>
                  <a:pt x="18484" y="3636"/>
                  <a:pt x="18219" y="4034"/>
                  <a:pt x="18027" y="4754"/>
                </a:cubicBezTo>
                <a:lnTo>
                  <a:pt x="18027" y="3851"/>
                </a:lnTo>
                <a:lnTo>
                  <a:pt x="17411" y="3851"/>
                </a:lnTo>
                <a:lnTo>
                  <a:pt x="17411" y="13911"/>
                </a:lnTo>
                <a:lnTo>
                  <a:pt x="18027" y="13911"/>
                </a:lnTo>
                <a:lnTo>
                  <a:pt x="18027" y="9063"/>
                </a:lnTo>
                <a:cubicBezTo>
                  <a:pt x="18027" y="7069"/>
                  <a:pt x="18285" y="5646"/>
                  <a:pt x="18790" y="5629"/>
                </a:cubicBezTo>
                <a:cubicBezTo>
                  <a:pt x="18795" y="5629"/>
                  <a:pt x="18794" y="5629"/>
                  <a:pt x="18794" y="5629"/>
                </a:cubicBezTo>
                <a:cubicBezTo>
                  <a:pt x="18808" y="5629"/>
                  <a:pt x="18821" y="5629"/>
                  <a:pt x="18835" y="5629"/>
                </a:cubicBezTo>
                <a:lnTo>
                  <a:pt x="18835" y="3636"/>
                </a:lnTo>
                <a:close/>
                <a:moveTo>
                  <a:pt x="20281" y="3636"/>
                </a:moveTo>
                <a:cubicBezTo>
                  <a:pt x="19491" y="3636"/>
                  <a:pt x="18933" y="5792"/>
                  <a:pt x="18933" y="8874"/>
                </a:cubicBezTo>
                <a:cubicBezTo>
                  <a:pt x="18933" y="11957"/>
                  <a:pt x="19505" y="14099"/>
                  <a:pt x="20281" y="14099"/>
                </a:cubicBezTo>
                <a:cubicBezTo>
                  <a:pt x="20823" y="14099"/>
                  <a:pt x="21271" y="13044"/>
                  <a:pt x="21491" y="11352"/>
                </a:cubicBezTo>
                <a:lnTo>
                  <a:pt x="20946" y="10571"/>
                </a:lnTo>
                <a:cubicBezTo>
                  <a:pt x="20829" y="11526"/>
                  <a:pt x="20590" y="12133"/>
                  <a:pt x="20281" y="12133"/>
                </a:cubicBezTo>
                <a:cubicBezTo>
                  <a:pt x="19875" y="12133"/>
                  <a:pt x="19624" y="11123"/>
                  <a:pt x="19564" y="9615"/>
                </a:cubicBezTo>
                <a:lnTo>
                  <a:pt x="21566" y="9615"/>
                </a:lnTo>
                <a:cubicBezTo>
                  <a:pt x="21566" y="9514"/>
                  <a:pt x="21566" y="9396"/>
                  <a:pt x="21566" y="9278"/>
                </a:cubicBezTo>
                <a:cubicBezTo>
                  <a:pt x="21566" y="5978"/>
                  <a:pt x="21113" y="3636"/>
                  <a:pt x="20281" y="3636"/>
                </a:cubicBezTo>
                <a:close/>
                <a:moveTo>
                  <a:pt x="10071" y="3851"/>
                </a:moveTo>
                <a:lnTo>
                  <a:pt x="10071" y="9790"/>
                </a:lnTo>
                <a:cubicBezTo>
                  <a:pt x="10071" y="12336"/>
                  <a:pt x="10548" y="14113"/>
                  <a:pt x="11220" y="14113"/>
                </a:cubicBezTo>
                <a:cubicBezTo>
                  <a:pt x="11557" y="14113"/>
                  <a:pt x="11807" y="13671"/>
                  <a:pt x="11976" y="12901"/>
                </a:cubicBezTo>
                <a:lnTo>
                  <a:pt x="11976" y="13911"/>
                </a:lnTo>
                <a:lnTo>
                  <a:pt x="12592" y="13911"/>
                </a:lnTo>
                <a:lnTo>
                  <a:pt x="12592" y="3851"/>
                </a:lnTo>
                <a:cubicBezTo>
                  <a:pt x="12592" y="3851"/>
                  <a:pt x="11976" y="3851"/>
                  <a:pt x="11976" y="3851"/>
                </a:cubicBezTo>
                <a:lnTo>
                  <a:pt x="11976" y="8915"/>
                </a:lnTo>
                <a:cubicBezTo>
                  <a:pt x="11976" y="10791"/>
                  <a:pt x="11737" y="12133"/>
                  <a:pt x="11266" y="12133"/>
                </a:cubicBezTo>
                <a:cubicBezTo>
                  <a:pt x="10882" y="12133"/>
                  <a:pt x="10687" y="10909"/>
                  <a:pt x="10687" y="9184"/>
                </a:cubicBezTo>
                <a:lnTo>
                  <a:pt x="10687" y="3851"/>
                </a:lnTo>
                <a:lnTo>
                  <a:pt x="10071" y="3851"/>
                </a:lnTo>
                <a:close/>
                <a:moveTo>
                  <a:pt x="14519" y="3865"/>
                </a:moveTo>
                <a:lnTo>
                  <a:pt x="14519" y="9790"/>
                </a:lnTo>
                <a:cubicBezTo>
                  <a:pt x="14519" y="12336"/>
                  <a:pt x="14995" y="14113"/>
                  <a:pt x="15668" y="14113"/>
                </a:cubicBezTo>
                <a:cubicBezTo>
                  <a:pt x="16005" y="14113"/>
                  <a:pt x="16251" y="13671"/>
                  <a:pt x="16420" y="12901"/>
                </a:cubicBezTo>
                <a:lnTo>
                  <a:pt x="16420" y="13911"/>
                </a:lnTo>
                <a:lnTo>
                  <a:pt x="17036" y="13911"/>
                </a:lnTo>
                <a:lnTo>
                  <a:pt x="17036" y="3865"/>
                </a:lnTo>
                <a:cubicBezTo>
                  <a:pt x="17036" y="3865"/>
                  <a:pt x="16420" y="3865"/>
                  <a:pt x="16420" y="3865"/>
                </a:cubicBezTo>
                <a:lnTo>
                  <a:pt x="16420" y="8915"/>
                </a:lnTo>
                <a:cubicBezTo>
                  <a:pt x="16420" y="10791"/>
                  <a:pt x="16181" y="12133"/>
                  <a:pt x="15710" y="12133"/>
                </a:cubicBezTo>
                <a:cubicBezTo>
                  <a:pt x="15326" y="12133"/>
                  <a:pt x="15135" y="10909"/>
                  <a:pt x="15135" y="9184"/>
                </a:cubicBezTo>
                <a:lnTo>
                  <a:pt x="15135" y="3865"/>
                </a:lnTo>
                <a:lnTo>
                  <a:pt x="14519" y="3865"/>
                </a:lnTo>
                <a:close/>
                <a:moveTo>
                  <a:pt x="770" y="5131"/>
                </a:moveTo>
                <a:cubicBezTo>
                  <a:pt x="750" y="5138"/>
                  <a:pt x="731" y="5170"/>
                  <a:pt x="713" y="5211"/>
                </a:cubicBezTo>
                <a:cubicBezTo>
                  <a:pt x="644" y="5376"/>
                  <a:pt x="633" y="5749"/>
                  <a:pt x="691" y="6060"/>
                </a:cubicBezTo>
                <a:lnTo>
                  <a:pt x="758" y="6410"/>
                </a:lnTo>
                <a:cubicBezTo>
                  <a:pt x="816" y="6721"/>
                  <a:pt x="919" y="6844"/>
                  <a:pt x="988" y="6679"/>
                </a:cubicBezTo>
                <a:cubicBezTo>
                  <a:pt x="1057" y="6515"/>
                  <a:pt x="1064" y="6128"/>
                  <a:pt x="1006" y="5817"/>
                </a:cubicBezTo>
                <a:cubicBezTo>
                  <a:pt x="1006" y="5817"/>
                  <a:pt x="943" y="5467"/>
                  <a:pt x="943" y="5467"/>
                </a:cubicBezTo>
                <a:cubicBezTo>
                  <a:pt x="899" y="5235"/>
                  <a:pt x="830" y="5109"/>
                  <a:pt x="770" y="5131"/>
                </a:cubicBezTo>
                <a:close/>
                <a:moveTo>
                  <a:pt x="5529" y="5131"/>
                </a:moveTo>
                <a:cubicBezTo>
                  <a:pt x="5469" y="5109"/>
                  <a:pt x="5403" y="5235"/>
                  <a:pt x="5360" y="5467"/>
                </a:cubicBezTo>
                <a:cubicBezTo>
                  <a:pt x="5360" y="5467"/>
                  <a:pt x="5293" y="5818"/>
                  <a:pt x="5293" y="5817"/>
                </a:cubicBezTo>
                <a:cubicBezTo>
                  <a:pt x="5235" y="6128"/>
                  <a:pt x="5246" y="6515"/>
                  <a:pt x="5315" y="6679"/>
                </a:cubicBezTo>
                <a:cubicBezTo>
                  <a:pt x="5384" y="6844"/>
                  <a:pt x="5487" y="6721"/>
                  <a:pt x="5544" y="6410"/>
                </a:cubicBezTo>
                <a:lnTo>
                  <a:pt x="5608" y="6060"/>
                </a:lnTo>
                <a:cubicBezTo>
                  <a:pt x="5666" y="5749"/>
                  <a:pt x="5658" y="5376"/>
                  <a:pt x="5589" y="5211"/>
                </a:cubicBezTo>
                <a:cubicBezTo>
                  <a:pt x="5572" y="5170"/>
                  <a:pt x="5549" y="5138"/>
                  <a:pt x="5529" y="5131"/>
                </a:cubicBezTo>
                <a:close/>
                <a:moveTo>
                  <a:pt x="3178" y="5360"/>
                </a:moveTo>
                <a:cubicBezTo>
                  <a:pt x="2504" y="5360"/>
                  <a:pt x="1812" y="6242"/>
                  <a:pt x="1175" y="7918"/>
                </a:cubicBezTo>
                <a:cubicBezTo>
                  <a:pt x="699" y="9174"/>
                  <a:pt x="421" y="10424"/>
                  <a:pt x="409" y="10477"/>
                </a:cubicBezTo>
                <a:lnTo>
                  <a:pt x="311" y="10921"/>
                </a:lnTo>
                <a:lnTo>
                  <a:pt x="409" y="11366"/>
                </a:lnTo>
                <a:cubicBezTo>
                  <a:pt x="421" y="11418"/>
                  <a:pt x="699" y="12668"/>
                  <a:pt x="1175" y="13924"/>
                </a:cubicBezTo>
                <a:cubicBezTo>
                  <a:pt x="1812" y="15601"/>
                  <a:pt x="2504" y="16496"/>
                  <a:pt x="3178" y="16496"/>
                </a:cubicBezTo>
                <a:cubicBezTo>
                  <a:pt x="3852" y="16496"/>
                  <a:pt x="4547" y="15600"/>
                  <a:pt x="5184" y="13924"/>
                </a:cubicBezTo>
                <a:cubicBezTo>
                  <a:pt x="5660" y="12668"/>
                  <a:pt x="5939" y="11418"/>
                  <a:pt x="5950" y="11366"/>
                </a:cubicBezTo>
                <a:lnTo>
                  <a:pt x="6048" y="10921"/>
                </a:lnTo>
                <a:cubicBezTo>
                  <a:pt x="6048" y="10921"/>
                  <a:pt x="5950" y="10477"/>
                  <a:pt x="5950" y="10477"/>
                </a:cubicBezTo>
                <a:cubicBezTo>
                  <a:pt x="5939" y="10424"/>
                  <a:pt x="5660" y="9174"/>
                  <a:pt x="5184" y="7918"/>
                </a:cubicBezTo>
                <a:cubicBezTo>
                  <a:pt x="4547" y="6242"/>
                  <a:pt x="3852" y="5360"/>
                  <a:pt x="3178" y="5360"/>
                </a:cubicBezTo>
                <a:close/>
                <a:moveTo>
                  <a:pt x="20281" y="5629"/>
                </a:moveTo>
                <a:cubicBezTo>
                  <a:pt x="20646" y="5629"/>
                  <a:pt x="20859" y="6399"/>
                  <a:pt x="20939" y="7622"/>
                </a:cubicBezTo>
                <a:lnTo>
                  <a:pt x="19594" y="7622"/>
                </a:lnTo>
                <a:cubicBezTo>
                  <a:pt x="19683" y="6399"/>
                  <a:pt x="19912" y="5629"/>
                  <a:pt x="20281" y="5629"/>
                </a:cubicBezTo>
                <a:close/>
                <a:moveTo>
                  <a:pt x="3178" y="7016"/>
                </a:moveTo>
                <a:cubicBezTo>
                  <a:pt x="3778" y="7016"/>
                  <a:pt x="4267" y="8771"/>
                  <a:pt x="4267" y="10921"/>
                </a:cubicBezTo>
                <a:cubicBezTo>
                  <a:pt x="4267" y="13072"/>
                  <a:pt x="3778" y="14826"/>
                  <a:pt x="3178" y="14826"/>
                </a:cubicBezTo>
                <a:cubicBezTo>
                  <a:pt x="2578" y="14826"/>
                  <a:pt x="2092" y="13072"/>
                  <a:pt x="2092" y="10921"/>
                </a:cubicBezTo>
                <a:cubicBezTo>
                  <a:pt x="2092" y="10584"/>
                  <a:pt x="2103" y="10264"/>
                  <a:pt x="2126" y="9952"/>
                </a:cubicBezTo>
                <a:lnTo>
                  <a:pt x="1878" y="9790"/>
                </a:lnTo>
                <a:cubicBezTo>
                  <a:pt x="1854" y="10152"/>
                  <a:pt x="1840" y="10533"/>
                  <a:pt x="1840" y="10921"/>
                </a:cubicBezTo>
                <a:cubicBezTo>
                  <a:pt x="1840" y="12310"/>
                  <a:pt x="2005" y="13558"/>
                  <a:pt x="2269" y="14436"/>
                </a:cubicBezTo>
                <a:cubicBezTo>
                  <a:pt x="1929" y="13986"/>
                  <a:pt x="1641" y="13364"/>
                  <a:pt x="1423" y="12793"/>
                </a:cubicBezTo>
                <a:cubicBezTo>
                  <a:pt x="1153" y="12085"/>
                  <a:pt x="949" y="11365"/>
                  <a:pt x="834" y="10921"/>
                </a:cubicBezTo>
                <a:cubicBezTo>
                  <a:pt x="949" y="10476"/>
                  <a:pt x="1153" y="9771"/>
                  <a:pt x="1423" y="9063"/>
                </a:cubicBezTo>
                <a:cubicBezTo>
                  <a:pt x="1641" y="8492"/>
                  <a:pt x="1929" y="7857"/>
                  <a:pt x="2269" y="7406"/>
                </a:cubicBezTo>
                <a:lnTo>
                  <a:pt x="2438" y="8080"/>
                </a:lnTo>
                <a:cubicBezTo>
                  <a:pt x="2632" y="7427"/>
                  <a:pt x="2891" y="7016"/>
                  <a:pt x="3178" y="7016"/>
                </a:cubicBezTo>
                <a:close/>
                <a:moveTo>
                  <a:pt x="4091" y="7406"/>
                </a:moveTo>
                <a:cubicBezTo>
                  <a:pt x="4430" y="7857"/>
                  <a:pt x="4718" y="8492"/>
                  <a:pt x="4936" y="9063"/>
                </a:cubicBezTo>
                <a:cubicBezTo>
                  <a:pt x="5206" y="9771"/>
                  <a:pt x="5410" y="10477"/>
                  <a:pt x="5526" y="10921"/>
                </a:cubicBezTo>
                <a:cubicBezTo>
                  <a:pt x="5410" y="11366"/>
                  <a:pt x="5206" y="12086"/>
                  <a:pt x="4936" y="12793"/>
                </a:cubicBezTo>
                <a:cubicBezTo>
                  <a:pt x="4718" y="13364"/>
                  <a:pt x="4430" y="13986"/>
                  <a:pt x="4091" y="14436"/>
                </a:cubicBezTo>
                <a:cubicBezTo>
                  <a:pt x="4354" y="13558"/>
                  <a:pt x="4519" y="12310"/>
                  <a:pt x="4519" y="10921"/>
                </a:cubicBezTo>
                <a:cubicBezTo>
                  <a:pt x="4519" y="9532"/>
                  <a:pt x="4354" y="8284"/>
                  <a:pt x="4091" y="7406"/>
                </a:cubicBezTo>
                <a:close/>
                <a:moveTo>
                  <a:pt x="94" y="7595"/>
                </a:moveTo>
                <a:cubicBezTo>
                  <a:pt x="74" y="7608"/>
                  <a:pt x="56" y="7630"/>
                  <a:pt x="41" y="7676"/>
                </a:cubicBezTo>
                <a:cubicBezTo>
                  <a:pt x="-19" y="7858"/>
                  <a:pt x="-11" y="8240"/>
                  <a:pt x="56" y="8524"/>
                </a:cubicBezTo>
                <a:lnTo>
                  <a:pt x="60" y="8551"/>
                </a:lnTo>
                <a:cubicBezTo>
                  <a:pt x="127" y="8835"/>
                  <a:pt x="229" y="8909"/>
                  <a:pt x="289" y="8726"/>
                </a:cubicBezTo>
                <a:cubicBezTo>
                  <a:pt x="349" y="8544"/>
                  <a:pt x="345" y="8176"/>
                  <a:pt x="278" y="7891"/>
                </a:cubicBezTo>
                <a:cubicBezTo>
                  <a:pt x="278" y="7891"/>
                  <a:pt x="274" y="7864"/>
                  <a:pt x="274" y="7864"/>
                </a:cubicBezTo>
                <a:cubicBezTo>
                  <a:pt x="223" y="7651"/>
                  <a:pt x="151" y="7555"/>
                  <a:pt x="94" y="7595"/>
                </a:cubicBezTo>
                <a:close/>
                <a:moveTo>
                  <a:pt x="6209" y="7595"/>
                </a:moveTo>
                <a:cubicBezTo>
                  <a:pt x="6152" y="7555"/>
                  <a:pt x="6079" y="7651"/>
                  <a:pt x="6029" y="7864"/>
                </a:cubicBezTo>
                <a:cubicBezTo>
                  <a:pt x="6029" y="7864"/>
                  <a:pt x="6025" y="7891"/>
                  <a:pt x="6025" y="7891"/>
                </a:cubicBezTo>
                <a:cubicBezTo>
                  <a:pt x="5958" y="8176"/>
                  <a:pt x="5954" y="8544"/>
                  <a:pt x="6014" y="8726"/>
                </a:cubicBezTo>
                <a:cubicBezTo>
                  <a:pt x="6074" y="8909"/>
                  <a:pt x="6176" y="8835"/>
                  <a:pt x="6243" y="8551"/>
                </a:cubicBezTo>
                <a:lnTo>
                  <a:pt x="6247" y="8524"/>
                </a:lnTo>
                <a:cubicBezTo>
                  <a:pt x="6314" y="8240"/>
                  <a:pt x="6322" y="7858"/>
                  <a:pt x="6262" y="7676"/>
                </a:cubicBezTo>
                <a:cubicBezTo>
                  <a:pt x="6247" y="7630"/>
                  <a:pt x="6228" y="7608"/>
                  <a:pt x="6209" y="7595"/>
                </a:cubicBezTo>
                <a:close/>
                <a:moveTo>
                  <a:pt x="3181" y="8363"/>
                </a:moveTo>
                <a:cubicBezTo>
                  <a:pt x="2987" y="8363"/>
                  <a:pt x="2808" y="8641"/>
                  <a:pt x="2678" y="9090"/>
                </a:cubicBezTo>
                <a:lnTo>
                  <a:pt x="3035" y="10531"/>
                </a:lnTo>
                <a:cubicBezTo>
                  <a:pt x="3035" y="10531"/>
                  <a:pt x="2490" y="10207"/>
                  <a:pt x="2490" y="10207"/>
                </a:cubicBezTo>
                <a:cubicBezTo>
                  <a:pt x="2470" y="10447"/>
                  <a:pt x="2456" y="10698"/>
                  <a:pt x="2456" y="10962"/>
                </a:cubicBezTo>
                <a:cubicBezTo>
                  <a:pt x="2456" y="12395"/>
                  <a:pt x="2782" y="13561"/>
                  <a:pt x="3181" y="13561"/>
                </a:cubicBezTo>
                <a:cubicBezTo>
                  <a:pt x="3581" y="13561"/>
                  <a:pt x="3903" y="12395"/>
                  <a:pt x="3903" y="10962"/>
                </a:cubicBezTo>
                <a:cubicBezTo>
                  <a:pt x="3903" y="9529"/>
                  <a:pt x="3581" y="8363"/>
                  <a:pt x="3181" y="8363"/>
                </a:cubicBezTo>
                <a:close/>
                <a:moveTo>
                  <a:pt x="8704" y="9319"/>
                </a:moveTo>
                <a:lnTo>
                  <a:pt x="8704" y="13843"/>
                </a:lnTo>
                <a:lnTo>
                  <a:pt x="9722" y="13843"/>
                </a:lnTo>
                <a:cubicBezTo>
                  <a:pt x="9722" y="13843"/>
                  <a:pt x="9722" y="9319"/>
                  <a:pt x="9722" y="9319"/>
                </a:cubicBezTo>
                <a:lnTo>
                  <a:pt x="8704" y="9319"/>
                </a:lnTo>
                <a:close/>
                <a:moveTo>
                  <a:pt x="12678" y="15567"/>
                </a:moveTo>
                <a:lnTo>
                  <a:pt x="12678" y="16442"/>
                </a:lnTo>
                <a:lnTo>
                  <a:pt x="13005" y="17829"/>
                </a:lnTo>
                <a:lnTo>
                  <a:pt x="12678" y="17829"/>
                </a:lnTo>
                <a:lnTo>
                  <a:pt x="12678" y="21452"/>
                </a:lnTo>
                <a:lnTo>
                  <a:pt x="13989" y="21452"/>
                </a:lnTo>
                <a:lnTo>
                  <a:pt x="13989" y="20577"/>
                </a:lnTo>
                <a:cubicBezTo>
                  <a:pt x="13989" y="20577"/>
                  <a:pt x="13534" y="18705"/>
                  <a:pt x="13534" y="18705"/>
                </a:cubicBezTo>
                <a:cubicBezTo>
                  <a:pt x="13766" y="18668"/>
                  <a:pt x="13951" y="17975"/>
                  <a:pt x="13951" y="17129"/>
                </a:cubicBezTo>
                <a:cubicBezTo>
                  <a:pt x="13951" y="16261"/>
                  <a:pt x="13754" y="15567"/>
                  <a:pt x="13512" y="15567"/>
                </a:cubicBezTo>
                <a:lnTo>
                  <a:pt x="12678" y="15567"/>
                </a:lnTo>
                <a:close/>
                <a:moveTo>
                  <a:pt x="16510" y="15567"/>
                </a:moveTo>
                <a:lnTo>
                  <a:pt x="16510" y="16442"/>
                </a:lnTo>
                <a:lnTo>
                  <a:pt x="16780" y="16442"/>
                </a:lnTo>
                <a:cubicBezTo>
                  <a:pt x="16780" y="16442"/>
                  <a:pt x="16780" y="15567"/>
                  <a:pt x="16780" y="15567"/>
                </a:cubicBezTo>
                <a:lnTo>
                  <a:pt x="16510" y="15567"/>
                </a:lnTo>
                <a:close/>
                <a:moveTo>
                  <a:pt x="12979" y="16442"/>
                </a:moveTo>
                <a:cubicBezTo>
                  <a:pt x="12979" y="16442"/>
                  <a:pt x="13512" y="16442"/>
                  <a:pt x="13512" y="16442"/>
                </a:cubicBezTo>
                <a:cubicBezTo>
                  <a:pt x="13604" y="16442"/>
                  <a:pt x="13681" y="16747"/>
                  <a:pt x="13681" y="17129"/>
                </a:cubicBezTo>
                <a:cubicBezTo>
                  <a:pt x="13681" y="17512"/>
                  <a:pt x="13604" y="17829"/>
                  <a:pt x="13512" y="17829"/>
                </a:cubicBezTo>
                <a:lnTo>
                  <a:pt x="13320" y="17829"/>
                </a:lnTo>
                <a:lnTo>
                  <a:pt x="12979" y="16442"/>
                </a:lnTo>
                <a:close/>
                <a:moveTo>
                  <a:pt x="15845" y="16914"/>
                </a:moveTo>
                <a:cubicBezTo>
                  <a:pt x="15543" y="16914"/>
                  <a:pt x="15341" y="17465"/>
                  <a:pt x="15341" y="18260"/>
                </a:cubicBezTo>
                <a:cubicBezTo>
                  <a:pt x="15341" y="19048"/>
                  <a:pt x="15512" y="19305"/>
                  <a:pt x="15849" y="19607"/>
                </a:cubicBezTo>
                <a:cubicBezTo>
                  <a:pt x="15986" y="19725"/>
                  <a:pt x="16104" y="19831"/>
                  <a:pt x="16104" y="20132"/>
                </a:cubicBezTo>
                <a:cubicBezTo>
                  <a:pt x="16104" y="20441"/>
                  <a:pt x="16011" y="20644"/>
                  <a:pt x="15849" y="20644"/>
                </a:cubicBezTo>
                <a:cubicBezTo>
                  <a:pt x="15690" y="20644"/>
                  <a:pt x="15603" y="20400"/>
                  <a:pt x="15597" y="20024"/>
                </a:cubicBezTo>
                <a:lnTo>
                  <a:pt x="15326" y="20024"/>
                </a:lnTo>
                <a:cubicBezTo>
                  <a:pt x="15343" y="20915"/>
                  <a:pt x="15557" y="21519"/>
                  <a:pt x="15849" y="21519"/>
                </a:cubicBezTo>
                <a:cubicBezTo>
                  <a:pt x="16150" y="21519"/>
                  <a:pt x="16378" y="20949"/>
                  <a:pt x="16378" y="20132"/>
                </a:cubicBezTo>
                <a:cubicBezTo>
                  <a:pt x="16378" y="19308"/>
                  <a:pt x="16159" y="19010"/>
                  <a:pt x="15849" y="18745"/>
                </a:cubicBezTo>
                <a:cubicBezTo>
                  <a:pt x="15713" y="18627"/>
                  <a:pt x="15616" y="18532"/>
                  <a:pt x="15616" y="18260"/>
                </a:cubicBezTo>
                <a:cubicBezTo>
                  <a:pt x="15616" y="17981"/>
                  <a:pt x="15683" y="17803"/>
                  <a:pt x="15845" y="17802"/>
                </a:cubicBezTo>
                <a:cubicBezTo>
                  <a:pt x="15970" y="17802"/>
                  <a:pt x="16046" y="18010"/>
                  <a:pt x="16066" y="18341"/>
                </a:cubicBezTo>
                <a:lnTo>
                  <a:pt x="16341" y="18341"/>
                </a:lnTo>
                <a:cubicBezTo>
                  <a:pt x="16314" y="17495"/>
                  <a:pt x="16114" y="16914"/>
                  <a:pt x="15845" y="16914"/>
                </a:cubicBezTo>
                <a:close/>
                <a:moveTo>
                  <a:pt x="17539" y="16914"/>
                </a:moveTo>
                <a:cubicBezTo>
                  <a:pt x="17391" y="16914"/>
                  <a:pt x="17282" y="17114"/>
                  <a:pt x="17208" y="17452"/>
                </a:cubicBezTo>
                <a:lnTo>
                  <a:pt x="17208" y="17008"/>
                </a:lnTo>
                <a:lnTo>
                  <a:pt x="16934" y="17008"/>
                </a:lnTo>
                <a:lnTo>
                  <a:pt x="16934" y="21425"/>
                </a:lnTo>
                <a:lnTo>
                  <a:pt x="17208" y="21425"/>
                </a:lnTo>
                <a:lnTo>
                  <a:pt x="17208" y="19122"/>
                </a:lnTo>
                <a:cubicBezTo>
                  <a:pt x="17208" y="18342"/>
                  <a:pt x="17311" y="17803"/>
                  <a:pt x="17516" y="17802"/>
                </a:cubicBezTo>
                <a:cubicBezTo>
                  <a:pt x="17685" y="17802"/>
                  <a:pt x="17772" y="18276"/>
                  <a:pt x="17772" y="18961"/>
                </a:cubicBezTo>
                <a:lnTo>
                  <a:pt x="17772" y="21425"/>
                </a:lnTo>
                <a:lnTo>
                  <a:pt x="18042" y="21425"/>
                </a:lnTo>
                <a:lnTo>
                  <a:pt x="18042" y="18732"/>
                </a:lnTo>
                <a:cubicBezTo>
                  <a:pt x="18042" y="17672"/>
                  <a:pt x="17835" y="16914"/>
                  <a:pt x="17539" y="16914"/>
                </a:cubicBezTo>
                <a:close/>
                <a:moveTo>
                  <a:pt x="18756" y="16914"/>
                </a:moveTo>
                <a:cubicBezTo>
                  <a:pt x="18409" y="16914"/>
                  <a:pt x="18166" y="17876"/>
                  <a:pt x="18166" y="19230"/>
                </a:cubicBezTo>
                <a:cubicBezTo>
                  <a:pt x="18166" y="20584"/>
                  <a:pt x="18415" y="21519"/>
                  <a:pt x="18756" y="21519"/>
                </a:cubicBezTo>
                <a:cubicBezTo>
                  <a:pt x="18994" y="21519"/>
                  <a:pt x="19193" y="21050"/>
                  <a:pt x="19290" y="20307"/>
                </a:cubicBezTo>
                <a:lnTo>
                  <a:pt x="19053" y="19971"/>
                </a:lnTo>
                <a:cubicBezTo>
                  <a:pt x="19002" y="20390"/>
                  <a:pt x="18892" y="20644"/>
                  <a:pt x="18756" y="20644"/>
                </a:cubicBezTo>
                <a:cubicBezTo>
                  <a:pt x="18577" y="20644"/>
                  <a:pt x="18471" y="20215"/>
                  <a:pt x="18444" y="19553"/>
                </a:cubicBezTo>
                <a:lnTo>
                  <a:pt x="19323" y="19553"/>
                </a:lnTo>
                <a:cubicBezTo>
                  <a:pt x="19323" y="19509"/>
                  <a:pt x="19323" y="19457"/>
                  <a:pt x="19323" y="19405"/>
                </a:cubicBezTo>
                <a:cubicBezTo>
                  <a:pt x="19323" y="17955"/>
                  <a:pt x="19121" y="16914"/>
                  <a:pt x="18756" y="16914"/>
                </a:cubicBezTo>
                <a:close/>
                <a:moveTo>
                  <a:pt x="19913" y="16914"/>
                </a:moveTo>
                <a:cubicBezTo>
                  <a:pt x="19611" y="16914"/>
                  <a:pt x="19413" y="17465"/>
                  <a:pt x="19413" y="18260"/>
                </a:cubicBezTo>
                <a:cubicBezTo>
                  <a:pt x="19413" y="19048"/>
                  <a:pt x="19584" y="19305"/>
                  <a:pt x="19921" y="19607"/>
                </a:cubicBezTo>
                <a:cubicBezTo>
                  <a:pt x="20058" y="19725"/>
                  <a:pt x="20176" y="19831"/>
                  <a:pt x="20176" y="20132"/>
                </a:cubicBezTo>
                <a:cubicBezTo>
                  <a:pt x="20176" y="20441"/>
                  <a:pt x="20083" y="20644"/>
                  <a:pt x="19921" y="20644"/>
                </a:cubicBezTo>
                <a:cubicBezTo>
                  <a:pt x="19763" y="20644"/>
                  <a:pt x="19671" y="20400"/>
                  <a:pt x="19665" y="20024"/>
                </a:cubicBezTo>
                <a:lnTo>
                  <a:pt x="19395" y="20024"/>
                </a:lnTo>
                <a:cubicBezTo>
                  <a:pt x="19411" y="20915"/>
                  <a:pt x="19629" y="21519"/>
                  <a:pt x="19921" y="21519"/>
                </a:cubicBezTo>
                <a:cubicBezTo>
                  <a:pt x="20222" y="21519"/>
                  <a:pt x="20447" y="20949"/>
                  <a:pt x="20447" y="20132"/>
                </a:cubicBezTo>
                <a:cubicBezTo>
                  <a:pt x="20447" y="19308"/>
                  <a:pt x="20231" y="19010"/>
                  <a:pt x="19921" y="18745"/>
                </a:cubicBezTo>
                <a:cubicBezTo>
                  <a:pt x="19785" y="18627"/>
                  <a:pt x="19684" y="18532"/>
                  <a:pt x="19684" y="18260"/>
                </a:cubicBezTo>
                <a:cubicBezTo>
                  <a:pt x="19684" y="17981"/>
                  <a:pt x="19751" y="17803"/>
                  <a:pt x="19913" y="17802"/>
                </a:cubicBezTo>
                <a:cubicBezTo>
                  <a:pt x="20038" y="17802"/>
                  <a:pt x="20114" y="18010"/>
                  <a:pt x="20135" y="18341"/>
                </a:cubicBezTo>
                <a:lnTo>
                  <a:pt x="20409" y="18341"/>
                </a:lnTo>
                <a:cubicBezTo>
                  <a:pt x="20382" y="17495"/>
                  <a:pt x="20182" y="16914"/>
                  <a:pt x="19913" y="16914"/>
                </a:cubicBezTo>
                <a:close/>
                <a:moveTo>
                  <a:pt x="21048" y="16914"/>
                </a:moveTo>
                <a:cubicBezTo>
                  <a:pt x="20746" y="16914"/>
                  <a:pt x="20548" y="17465"/>
                  <a:pt x="20548" y="18260"/>
                </a:cubicBezTo>
                <a:cubicBezTo>
                  <a:pt x="20548" y="19048"/>
                  <a:pt x="20718" y="19305"/>
                  <a:pt x="21055" y="19607"/>
                </a:cubicBezTo>
                <a:cubicBezTo>
                  <a:pt x="21193" y="19725"/>
                  <a:pt x="21311" y="19831"/>
                  <a:pt x="21311" y="20132"/>
                </a:cubicBezTo>
                <a:cubicBezTo>
                  <a:pt x="21311" y="20441"/>
                  <a:pt x="21217" y="20644"/>
                  <a:pt x="21055" y="20644"/>
                </a:cubicBezTo>
                <a:cubicBezTo>
                  <a:pt x="20897" y="20644"/>
                  <a:pt x="20806" y="20400"/>
                  <a:pt x="20800" y="20024"/>
                </a:cubicBezTo>
                <a:lnTo>
                  <a:pt x="20533" y="20024"/>
                </a:lnTo>
                <a:cubicBezTo>
                  <a:pt x="20549" y="20915"/>
                  <a:pt x="20764" y="21519"/>
                  <a:pt x="21055" y="21519"/>
                </a:cubicBezTo>
                <a:cubicBezTo>
                  <a:pt x="21357" y="21519"/>
                  <a:pt x="21581" y="20949"/>
                  <a:pt x="21581" y="20132"/>
                </a:cubicBezTo>
                <a:cubicBezTo>
                  <a:pt x="21581" y="19308"/>
                  <a:pt x="21365" y="19010"/>
                  <a:pt x="21055" y="18745"/>
                </a:cubicBezTo>
                <a:cubicBezTo>
                  <a:pt x="20920" y="18627"/>
                  <a:pt x="20822" y="18532"/>
                  <a:pt x="20822" y="18260"/>
                </a:cubicBezTo>
                <a:cubicBezTo>
                  <a:pt x="20822" y="17981"/>
                  <a:pt x="20885" y="17803"/>
                  <a:pt x="21048" y="17802"/>
                </a:cubicBezTo>
                <a:cubicBezTo>
                  <a:pt x="21173" y="17802"/>
                  <a:pt x="21252" y="18010"/>
                  <a:pt x="21273" y="18341"/>
                </a:cubicBezTo>
                <a:lnTo>
                  <a:pt x="21547" y="18341"/>
                </a:lnTo>
                <a:cubicBezTo>
                  <a:pt x="21521" y="17495"/>
                  <a:pt x="21317" y="16914"/>
                  <a:pt x="21048" y="16914"/>
                </a:cubicBezTo>
                <a:close/>
                <a:moveTo>
                  <a:pt x="16510" y="17035"/>
                </a:moveTo>
                <a:lnTo>
                  <a:pt x="16510" y="21452"/>
                </a:lnTo>
                <a:lnTo>
                  <a:pt x="16780" y="21452"/>
                </a:lnTo>
                <a:cubicBezTo>
                  <a:pt x="16780" y="21452"/>
                  <a:pt x="16780" y="17035"/>
                  <a:pt x="16780" y="17035"/>
                </a:cubicBezTo>
                <a:lnTo>
                  <a:pt x="16510" y="17035"/>
                </a:lnTo>
                <a:close/>
                <a:moveTo>
                  <a:pt x="14098" y="17089"/>
                </a:moveTo>
                <a:lnTo>
                  <a:pt x="14098" y="19701"/>
                </a:lnTo>
                <a:cubicBezTo>
                  <a:pt x="14098" y="20820"/>
                  <a:pt x="14306" y="21600"/>
                  <a:pt x="14601" y="21600"/>
                </a:cubicBezTo>
                <a:cubicBezTo>
                  <a:pt x="14749" y="21600"/>
                  <a:pt x="14858" y="21400"/>
                  <a:pt x="14932" y="21061"/>
                </a:cubicBezTo>
                <a:lnTo>
                  <a:pt x="14932" y="21506"/>
                </a:lnTo>
                <a:lnTo>
                  <a:pt x="15202" y="21506"/>
                </a:lnTo>
                <a:lnTo>
                  <a:pt x="15202" y="17089"/>
                </a:lnTo>
                <a:cubicBezTo>
                  <a:pt x="15202" y="17089"/>
                  <a:pt x="14932" y="17089"/>
                  <a:pt x="14932" y="17089"/>
                </a:cubicBezTo>
                <a:lnTo>
                  <a:pt x="14932" y="19311"/>
                </a:lnTo>
                <a:cubicBezTo>
                  <a:pt x="14932" y="20135"/>
                  <a:pt x="14827" y="20725"/>
                  <a:pt x="14620" y="20725"/>
                </a:cubicBezTo>
                <a:cubicBezTo>
                  <a:pt x="14452" y="20725"/>
                  <a:pt x="14368" y="20190"/>
                  <a:pt x="14368" y="19432"/>
                </a:cubicBezTo>
                <a:lnTo>
                  <a:pt x="14368" y="17089"/>
                </a:lnTo>
                <a:lnTo>
                  <a:pt x="14098" y="17089"/>
                </a:lnTo>
                <a:close/>
                <a:moveTo>
                  <a:pt x="18756" y="17802"/>
                </a:moveTo>
                <a:cubicBezTo>
                  <a:pt x="18916" y="17802"/>
                  <a:pt x="19014" y="18141"/>
                  <a:pt x="19049" y="18678"/>
                </a:cubicBezTo>
                <a:lnTo>
                  <a:pt x="18456" y="18678"/>
                </a:lnTo>
                <a:cubicBezTo>
                  <a:pt x="18495" y="18141"/>
                  <a:pt x="18594" y="17803"/>
                  <a:pt x="18756" y="17802"/>
                </a:cubicBezTo>
                <a:close/>
                <a:moveTo>
                  <a:pt x="12948" y="18705"/>
                </a:moveTo>
                <a:lnTo>
                  <a:pt x="13211" y="18705"/>
                </a:lnTo>
                <a:lnTo>
                  <a:pt x="13647" y="20577"/>
                </a:lnTo>
                <a:lnTo>
                  <a:pt x="12948" y="20577"/>
                </a:lnTo>
                <a:cubicBezTo>
                  <a:pt x="12948" y="20577"/>
                  <a:pt x="12948" y="18705"/>
                  <a:pt x="12948" y="18705"/>
                </a:cubicBezTo>
                <a:close/>
              </a:path>
            </a:pathLst>
          </a:custGeom>
          <a:solidFill>
            <a:srgbClr val="4F5D68"/>
          </a:solidFill>
          <a:ln w="12700">
            <a:miter lim="400000"/>
          </a:ln>
        </p:spPr>
        <p:txBody>
          <a:bodyPr lIns="14288" tIns="14288" rIns="14288" bIns="14288" anchor="ctr"/>
          <a:lstStyle/>
          <a:p>
            <a:pPr defTabSz="17145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 dirty="0"/>
          </a:p>
        </p:txBody>
      </p:sp>
      <p:sp>
        <p:nvSpPr>
          <p:cNvPr id="10" name="Shape 96"/>
          <p:cNvSpPr/>
          <p:nvPr userDrawn="1"/>
        </p:nvSpPr>
        <p:spPr>
          <a:xfrm>
            <a:off x="4063047" y="4940494"/>
            <a:ext cx="1017907" cy="100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1800">
                <a:solidFill>
                  <a:srgbClr val="4F5D68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rPr sz="675" dirty="0"/>
              <a:t>www.futurebusiness.com</a:t>
            </a:r>
          </a:p>
        </p:txBody>
      </p:sp>
      <p:sp>
        <p:nvSpPr>
          <p:cNvPr id="11" name="Shape 97"/>
          <p:cNvSpPr/>
          <p:nvPr userDrawn="1"/>
        </p:nvSpPr>
        <p:spPr>
          <a:xfrm>
            <a:off x="3777713" y="4825031"/>
            <a:ext cx="1588576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>
            <a:spAutoFit/>
          </a:bodyPr>
          <a:lstStyle>
            <a:lvl1pPr>
              <a:lnSpc>
                <a:spcPct val="60000"/>
              </a:lnSpc>
              <a:defRPr sz="2000">
                <a:solidFill>
                  <a:srgbClr val="4F5D68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sz="750" dirty="0"/>
              <a:t>Your topic of Business presentation</a:t>
            </a:r>
          </a:p>
        </p:txBody>
      </p:sp>
      <p:sp>
        <p:nvSpPr>
          <p:cNvPr id="12" name="Shape 106"/>
          <p:cNvSpPr>
            <a:spLocks noGrp="1"/>
          </p:cNvSpPr>
          <p:nvPr>
            <p:ph type="sldNum" sz="quarter" idx="2"/>
          </p:nvPr>
        </p:nvSpPr>
        <p:spPr>
          <a:xfrm>
            <a:off x="8633325" y="385220"/>
            <a:ext cx="219612" cy="218008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3" name="Shape 136"/>
          <p:cNvSpPr/>
          <p:nvPr userDrawn="1"/>
        </p:nvSpPr>
        <p:spPr>
          <a:xfrm>
            <a:off x="521858" y="877169"/>
            <a:ext cx="76663" cy="7666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4" name="Shape 137"/>
          <p:cNvSpPr/>
          <p:nvPr userDrawn="1"/>
        </p:nvSpPr>
        <p:spPr>
          <a:xfrm>
            <a:off x="582971" y="877169"/>
            <a:ext cx="76663" cy="76663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5" name="Shape 138"/>
          <p:cNvSpPr/>
          <p:nvPr userDrawn="1"/>
        </p:nvSpPr>
        <p:spPr>
          <a:xfrm>
            <a:off x="644083" y="877169"/>
            <a:ext cx="76663" cy="7666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6" name="Shape 139"/>
          <p:cNvSpPr/>
          <p:nvPr userDrawn="1"/>
        </p:nvSpPr>
        <p:spPr>
          <a:xfrm>
            <a:off x="705196" y="877169"/>
            <a:ext cx="76663" cy="76663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7" name="Shape 140"/>
          <p:cNvSpPr/>
          <p:nvPr userDrawn="1"/>
        </p:nvSpPr>
        <p:spPr>
          <a:xfrm>
            <a:off x="766309" y="877169"/>
            <a:ext cx="76663" cy="7666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8" name="Shape 146"/>
          <p:cNvSpPr/>
          <p:nvPr userDrawn="1"/>
        </p:nvSpPr>
        <p:spPr>
          <a:xfrm>
            <a:off x="8712912" y="4882604"/>
            <a:ext cx="161046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20595" extrusionOk="0">
                <a:moveTo>
                  <a:pt x="9848" y="0"/>
                </a:moveTo>
                <a:cubicBezTo>
                  <a:pt x="7329" y="0"/>
                  <a:pt x="4805" y="995"/>
                  <a:pt x="2883" y="3006"/>
                </a:cubicBezTo>
                <a:cubicBezTo>
                  <a:pt x="-961" y="7028"/>
                  <a:pt x="-961" y="13557"/>
                  <a:pt x="2883" y="17578"/>
                </a:cubicBezTo>
                <a:cubicBezTo>
                  <a:pt x="6728" y="21600"/>
                  <a:pt x="12951" y="21600"/>
                  <a:pt x="16795" y="17578"/>
                </a:cubicBezTo>
                <a:cubicBezTo>
                  <a:pt x="20639" y="13557"/>
                  <a:pt x="20639" y="7027"/>
                  <a:pt x="16795" y="3006"/>
                </a:cubicBezTo>
                <a:cubicBezTo>
                  <a:pt x="14873" y="995"/>
                  <a:pt x="12367" y="0"/>
                  <a:pt x="9848" y="0"/>
                </a:cubicBezTo>
                <a:close/>
                <a:moveTo>
                  <a:pt x="6884" y="5498"/>
                </a:moveTo>
                <a:cubicBezTo>
                  <a:pt x="7520" y="5498"/>
                  <a:pt x="7907" y="5961"/>
                  <a:pt x="7921" y="6544"/>
                </a:cubicBezTo>
                <a:cubicBezTo>
                  <a:pt x="7921" y="7115"/>
                  <a:pt x="7510" y="7572"/>
                  <a:pt x="6848" y="7572"/>
                </a:cubicBezTo>
                <a:cubicBezTo>
                  <a:pt x="6225" y="7572"/>
                  <a:pt x="5829" y="7115"/>
                  <a:pt x="5829" y="6544"/>
                </a:cubicBezTo>
                <a:cubicBezTo>
                  <a:pt x="5829" y="5961"/>
                  <a:pt x="6248" y="5498"/>
                  <a:pt x="6884" y="5498"/>
                </a:cubicBezTo>
                <a:close/>
                <a:moveTo>
                  <a:pt x="12758" y="8295"/>
                </a:moveTo>
                <a:cubicBezTo>
                  <a:pt x="14056" y="8295"/>
                  <a:pt x="15031" y="9193"/>
                  <a:pt x="15031" y="11148"/>
                </a:cubicBezTo>
                <a:lnTo>
                  <a:pt x="15031" y="15086"/>
                </a:lnTo>
                <a:lnTo>
                  <a:pt x="13049" y="15086"/>
                </a:lnTo>
                <a:lnTo>
                  <a:pt x="13049" y="11396"/>
                </a:lnTo>
                <a:cubicBezTo>
                  <a:pt x="13049" y="10540"/>
                  <a:pt x="12763" y="9950"/>
                  <a:pt x="12049" y="9950"/>
                </a:cubicBezTo>
                <a:cubicBezTo>
                  <a:pt x="11504" y="9950"/>
                  <a:pt x="11172" y="10350"/>
                  <a:pt x="11030" y="10730"/>
                </a:cubicBezTo>
                <a:cubicBezTo>
                  <a:pt x="10978" y="10866"/>
                  <a:pt x="10976" y="11054"/>
                  <a:pt x="10976" y="11243"/>
                </a:cubicBezTo>
                <a:lnTo>
                  <a:pt x="10976" y="15086"/>
                </a:lnTo>
                <a:lnTo>
                  <a:pt x="8993" y="15086"/>
                </a:lnTo>
                <a:cubicBezTo>
                  <a:pt x="8993" y="15086"/>
                  <a:pt x="8993" y="10558"/>
                  <a:pt x="8993" y="10558"/>
                </a:cubicBezTo>
                <a:cubicBezTo>
                  <a:pt x="8993" y="9731"/>
                  <a:pt x="8982" y="9044"/>
                  <a:pt x="8957" y="8447"/>
                </a:cubicBezTo>
                <a:lnTo>
                  <a:pt x="10666" y="8447"/>
                </a:lnTo>
                <a:lnTo>
                  <a:pt x="10757" y="9360"/>
                </a:lnTo>
                <a:lnTo>
                  <a:pt x="10794" y="9360"/>
                </a:lnTo>
                <a:cubicBezTo>
                  <a:pt x="11053" y="8926"/>
                  <a:pt x="11693" y="8295"/>
                  <a:pt x="12758" y="8295"/>
                </a:cubicBezTo>
                <a:close/>
                <a:moveTo>
                  <a:pt x="5884" y="8390"/>
                </a:moveTo>
                <a:lnTo>
                  <a:pt x="7848" y="8390"/>
                </a:lnTo>
                <a:lnTo>
                  <a:pt x="7848" y="15010"/>
                </a:lnTo>
                <a:cubicBezTo>
                  <a:pt x="7848" y="15010"/>
                  <a:pt x="5884" y="15010"/>
                  <a:pt x="5884" y="15010"/>
                </a:cubicBezTo>
                <a:lnTo>
                  <a:pt x="5884" y="839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19" name="Shape 147"/>
          <p:cNvSpPr/>
          <p:nvPr userDrawn="1"/>
        </p:nvSpPr>
        <p:spPr>
          <a:xfrm>
            <a:off x="8574801" y="4882604"/>
            <a:ext cx="161194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1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9" y="995"/>
                  <a:pt x="12357" y="0"/>
                  <a:pt x="9840" y="0"/>
                </a:cubicBezTo>
                <a:close/>
                <a:moveTo>
                  <a:pt x="7896" y="6164"/>
                </a:moveTo>
                <a:cubicBezTo>
                  <a:pt x="8164" y="6164"/>
                  <a:pt x="8395" y="6265"/>
                  <a:pt x="8586" y="6468"/>
                </a:cubicBezTo>
                <a:cubicBezTo>
                  <a:pt x="8778" y="6670"/>
                  <a:pt x="8877" y="6907"/>
                  <a:pt x="8877" y="7191"/>
                </a:cubicBezTo>
                <a:lnTo>
                  <a:pt x="8877" y="8694"/>
                </a:lnTo>
                <a:lnTo>
                  <a:pt x="11639" y="8694"/>
                </a:lnTo>
                <a:cubicBezTo>
                  <a:pt x="11890" y="8694"/>
                  <a:pt x="12113" y="8792"/>
                  <a:pt x="12293" y="8979"/>
                </a:cubicBezTo>
                <a:cubicBezTo>
                  <a:pt x="12472" y="9167"/>
                  <a:pt x="12565" y="9382"/>
                  <a:pt x="12565" y="9645"/>
                </a:cubicBezTo>
                <a:cubicBezTo>
                  <a:pt x="12566" y="9908"/>
                  <a:pt x="12472" y="10141"/>
                  <a:pt x="12293" y="10330"/>
                </a:cubicBezTo>
                <a:cubicBezTo>
                  <a:pt x="12114" y="10517"/>
                  <a:pt x="11889" y="10597"/>
                  <a:pt x="11639" y="10597"/>
                </a:cubicBezTo>
                <a:lnTo>
                  <a:pt x="8877" y="10597"/>
                </a:lnTo>
                <a:lnTo>
                  <a:pt x="8877" y="11338"/>
                </a:lnTo>
                <a:cubicBezTo>
                  <a:pt x="8877" y="11624"/>
                  <a:pt x="8959" y="11862"/>
                  <a:pt x="9150" y="12061"/>
                </a:cubicBezTo>
                <a:cubicBezTo>
                  <a:pt x="9339" y="12260"/>
                  <a:pt x="9569" y="12347"/>
                  <a:pt x="9840" y="12347"/>
                </a:cubicBezTo>
                <a:lnTo>
                  <a:pt x="11784" y="12347"/>
                </a:lnTo>
                <a:cubicBezTo>
                  <a:pt x="12055" y="12347"/>
                  <a:pt x="12300" y="12467"/>
                  <a:pt x="12493" y="12670"/>
                </a:cubicBezTo>
                <a:cubicBezTo>
                  <a:pt x="12686" y="12873"/>
                  <a:pt x="12784" y="13110"/>
                  <a:pt x="12784" y="13393"/>
                </a:cubicBezTo>
                <a:cubicBezTo>
                  <a:pt x="12783" y="13677"/>
                  <a:pt x="12686" y="13914"/>
                  <a:pt x="12493" y="14116"/>
                </a:cubicBezTo>
                <a:cubicBezTo>
                  <a:pt x="12300" y="14319"/>
                  <a:pt x="12055" y="14420"/>
                  <a:pt x="11784" y="14420"/>
                </a:cubicBezTo>
                <a:lnTo>
                  <a:pt x="9840" y="14420"/>
                </a:lnTo>
                <a:cubicBezTo>
                  <a:pt x="9028" y="14420"/>
                  <a:pt x="8345" y="14131"/>
                  <a:pt x="7769" y="13526"/>
                </a:cubicBezTo>
                <a:cubicBezTo>
                  <a:pt x="7193" y="12922"/>
                  <a:pt x="6896" y="12191"/>
                  <a:pt x="6896" y="11338"/>
                </a:cubicBezTo>
                <a:lnTo>
                  <a:pt x="6896" y="7191"/>
                </a:lnTo>
                <a:cubicBezTo>
                  <a:pt x="6896" y="6900"/>
                  <a:pt x="6996" y="6648"/>
                  <a:pt x="7187" y="6449"/>
                </a:cubicBezTo>
                <a:cubicBezTo>
                  <a:pt x="7379" y="6251"/>
                  <a:pt x="7620" y="6164"/>
                  <a:pt x="7896" y="61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  <p:sp>
        <p:nvSpPr>
          <p:cNvPr id="20" name="Shape 148"/>
          <p:cNvSpPr/>
          <p:nvPr userDrawn="1"/>
        </p:nvSpPr>
        <p:spPr>
          <a:xfrm>
            <a:off x="8436687" y="4882604"/>
            <a:ext cx="161195" cy="161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995"/>
                  <a:pt x="2881" y="3006"/>
                </a:cubicBezTo>
                <a:cubicBezTo>
                  <a:pt x="-960" y="7028"/>
                  <a:pt x="-960" y="13557"/>
                  <a:pt x="2881" y="17578"/>
                </a:cubicBezTo>
                <a:cubicBezTo>
                  <a:pt x="6722" y="21600"/>
                  <a:pt x="12958" y="21600"/>
                  <a:pt x="16799" y="17578"/>
                </a:cubicBezTo>
                <a:cubicBezTo>
                  <a:pt x="20640" y="13557"/>
                  <a:pt x="20640" y="7027"/>
                  <a:pt x="16799" y="3006"/>
                </a:cubicBezTo>
                <a:cubicBezTo>
                  <a:pt x="14878" y="995"/>
                  <a:pt x="12357" y="0"/>
                  <a:pt x="9840" y="0"/>
                </a:cubicBezTo>
                <a:close/>
                <a:moveTo>
                  <a:pt x="10621" y="5498"/>
                </a:moveTo>
                <a:lnTo>
                  <a:pt x="12148" y="5498"/>
                </a:lnTo>
                <a:lnTo>
                  <a:pt x="12148" y="7229"/>
                </a:lnTo>
                <a:lnTo>
                  <a:pt x="11039" y="7229"/>
                </a:lnTo>
                <a:cubicBezTo>
                  <a:pt x="10931" y="7229"/>
                  <a:pt x="10823" y="7278"/>
                  <a:pt x="10730" y="7362"/>
                </a:cubicBezTo>
                <a:cubicBezTo>
                  <a:pt x="10640" y="7448"/>
                  <a:pt x="10585" y="7516"/>
                  <a:pt x="10585" y="7591"/>
                </a:cubicBezTo>
                <a:lnTo>
                  <a:pt x="10585" y="8675"/>
                </a:lnTo>
                <a:lnTo>
                  <a:pt x="12148" y="8675"/>
                </a:lnTo>
                <a:cubicBezTo>
                  <a:pt x="12132" y="8886"/>
                  <a:pt x="12112" y="9085"/>
                  <a:pt x="12093" y="9284"/>
                </a:cubicBezTo>
                <a:lnTo>
                  <a:pt x="12020" y="9797"/>
                </a:lnTo>
                <a:cubicBezTo>
                  <a:pt x="11995" y="9974"/>
                  <a:pt x="11971" y="10142"/>
                  <a:pt x="11948" y="10292"/>
                </a:cubicBezTo>
                <a:lnTo>
                  <a:pt x="10585" y="10292"/>
                </a:lnTo>
                <a:lnTo>
                  <a:pt x="10585" y="15086"/>
                </a:lnTo>
                <a:lnTo>
                  <a:pt x="8532" y="15086"/>
                </a:lnTo>
                <a:lnTo>
                  <a:pt x="8532" y="10292"/>
                </a:lnTo>
                <a:lnTo>
                  <a:pt x="7532" y="10292"/>
                </a:lnTo>
                <a:lnTo>
                  <a:pt x="7532" y="8675"/>
                </a:lnTo>
                <a:lnTo>
                  <a:pt x="8532" y="8675"/>
                </a:lnTo>
                <a:cubicBezTo>
                  <a:pt x="8532" y="8675"/>
                  <a:pt x="8532" y="7343"/>
                  <a:pt x="8532" y="7343"/>
                </a:cubicBezTo>
                <a:cubicBezTo>
                  <a:pt x="8532" y="7284"/>
                  <a:pt x="8551" y="7161"/>
                  <a:pt x="8568" y="6963"/>
                </a:cubicBezTo>
                <a:cubicBezTo>
                  <a:pt x="8584" y="6767"/>
                  <a:pt x="8640" y="6552"/>
                  <a:pt x="8768" y="6335"/>
                </a:cubicBezTo>
                <a:cubicBezTo>
                  <a:pt x="8895" y="6118"/>
                  <a:pt x="9118" y="5936"/>
                  <a:pt x="9404" y="5764"/>
                </a:cubicBezTo>
                <a:cubicBezTo>
                  <a:pt x="9688" y="5595"/>
                  <a:pt x="10084" y="5498"/>
                  <a:pt x="10621" y="549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2613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38" Type="http://schemas.openxmlformats.org/officeDocument/2006/relationships/slideLayout" Target="../slideLayouts/slideLayout138.xml"/><Relationship Id="rId154" Type="http://schemas.openxmlformats.org/officeDocument/2006/relationships/slideLayout" Target="../slideLayouts/slideLayout154.xml"/><Relationship Id="rId159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144" Type="http://schemas.openxmlformats.org/officeDocument/2006/relationships/slideLayout" Target="../slideLayouts/slideLayout144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55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61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51" Type="http://schemas.openxmlformats.org/officeDocument/2006/relationships/slideLayout" Target="../slideLayouts/slideLayout151.xml"/><Relationship Id="rId156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16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6F95-2630-4B46-B4AE-6F87A921881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0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709" r:id="rId44"/>
    <p:sldLayoutId id="2147483710" r:id="rId45"/>
    <p:sldLayoutId id="2147483711" r:id="rId46"/>
    <p:sldLayoutId id="2147483712" r:id="rId47"/>
    <p:sldLayoutId id="2147483713" r:id="rId48"/>
    <p:sldLayoutId id="2147483714" r:id="rId49"/>
    <p:sldLayoutId id="2147483715" r:id="rId50"/>
    <p:sldLayoutId id="2147483716" r:id="rId51"/>
    <p:sldLayoutId id="2147483717" r:id="rId52"/>
    <p:sldLayoutId id="2147483718" r:id="rId53"/>
    <p:sldLayoutId id="2147483719" r:id="rId54"/>
    <p:sldLayoutId id="2147483720" r:id="rId55"/>
    <p:sldLayoutId id="2147483721" r:id="rId56"/>
    <p:sldLayoutId id="2147483722" r:id="rId57"/>
    <p:sldLayoutId id="2147483723" r:id="rId58"/>
    <p:sldLayoutId id="2147483724" r:id="rId59"/>
    <p:sldLayoutId id="2147483725" r:id="rId60"/>
    <p:sldLayoutId id="2147483726" r:id="rId61"/>
    <p:sldLayoutId id="2147483727" r:id="rId62"/>
    <p:sldLayoutId id="2147483728" r:id="rId63"/>
    <p:sldLayoutId id="2147483729" r:id="rId64"/>
    <p:sldLayoutId id="2147483730" r:id="rId65"/>
    <p:sldLayoutId id="2147483731" r:id="rId66"/>
    <p:sldLayoutId id="2147483732" r:id="rId67"/>
    <p:sldLayoutId id="2147483733" r:id="rId68"/>
    <p:sldLayoutId id="2147483734" r:id="rId69"/>
    <p:sldLayoutId id="2147483735" r:id="rId70"/>
    <p:sldLayoutId id="2147483736" r:id="rId71"/>
    <p:sldLayoutId id="2147483737" r:id="rId72"/>
    <p:sldLayoutId id="2147483738" r:id="rId73"/>
    <p:sldLayoutId id="2147483739" r:id="rId74"/>
    <p:sldLayoutId id="2147483740" r:id="rId75"/>
    <p:sldLayoutId id="2147483741" r:id="rId76"/>
    <p:sldLayoutId id="2147483742" r:id="rId77"/>
    <p:sldLayoutId id="2147483743" r:id="rId78"/>
    <p:sldLayoutId id="2147483744" r:id="rId79"/>
    <p:sldLayoutId id="2147483745" r:id="rId80"/>
    <p:sldLayoutId id="2147483746" r:id="rId81"/>
    <p:sldLayoutId id="2147483747" r:id="rId82"/>
    <p:sldLayoutId id="2147483748" r:id="rId83"/>
    <p:sldLayoutId id="2147483749" r:id="rId84"/>
    <p:sldLayoutId id="2147483750" r:id="rId85"/>
    <p:sldLayoutId id="2147483751" r:id="rId86"/>
    <p:sldLayoutId id="2147483752" r:id="rId87"/>
    <p:sldLayoutId id="2147483753" r:id="rId88"/>
    <p:sldLayoutId id="2147483754" r:id="rId89"/>
    <p:sldLayoutId id="2147483755" r:id="rId90"/>
    <p:sldLayoutId id="2147483756" r:id="rId91"/>
    <p:sldLayoutId id="2147483757" r:id="rId92"/>
    <p:sldLayoutId id="2147483758" r:id="rId93"/>
    <p:sldLayoutId id="2147483759" r:id="rId94"/>
    <p:sldLayoutId id="2147483760" r:id="rId95"/>
    <p:sldLayoutId id="2147483761" r:id="rId96"/>
    <p:sldLayoutId id="2147483762" r:id="rId97"/>
    <p:sldLayoutId id="2147483763" r:id="rId98"/>
    <p:sldLayoutId id="2147483764" r:id="rId99"/>
    <p:sldLayoutId id="2147483765" r:id="rId100"/>
    <p:sldLayoutId id="2147483766" r:id="rId101"/>
    <p:sldLayoutId id="2147483767" r:id="rId102"/>
    <p:sldLayoutId id="2147483768" r:id="rId103"/>
    <p:sldLayoutId id="2147483769" r:id="rId104"/>
    <p:sldLayoutId id="2147483770" r:id="rId105"/>
    <p:sldLayoutId id="2147483771" r:id="rId106"/>
    <p:sldLayoutId id="2147483772" r:id="rId107"/>
    <p:sldLayoutId id="2147483773" r:id="rId108"/>
    <p:sldLayoutId id="2147483774" r:id="rId109"/>
    <p:sldLayoutId id="2147483775" r:id="rId110"/>
    <p:sldLayoutId id="2147483776" r:id="rId111"/>
    <p:sldLayoutId id="2147483777" r:id="rId112"/>
    <p:sldLayoutId id="2147483778" r:id="rId113"/>
    <p:sldLayoutId id="2147483779" r:id="rId114"/>
    <p:sldLayoutId id="2147483780" r:id="rId115"/>
    <p:sldLayoutId id="2147483781" r:id="rId116"/>
    <p:sldLayoutId id="2147483782" r:id="rId117"/>
    <p:sldLayoutId id="2147483783" r:id="rId118"/>
    <p:sldLayoutId id="2147483784" r:id="rId119"/>
    <p:sldLayoutId id="2147483785" r:id="rId120"/>
    <p:sldLayoutId id="2147483786" r:id="rId121"/>
    <p:sldLayoutId id="2147483787" r:id="rId122"/>
    <p:sldLayoutId id="2147483788" r:id="rId123"/>
    <p:sldLayoutId id="2147483789" r:id="rId124"/>
    <p:sldLayoutId id="2147483790" r:id="rId125"/>
    <p:sldLayoutId id="2147483791" r:id="rId126"/>
    <p:sldLayoutId id="2147483792" r:id="rId127"/>
    <p:sldLayoutId id="2147483793" r:id="rId128"/>
    <p:sldLayoutId id="2147483794" r:id="rId129"/>
    <p:sldLayoutId id="2147483795" r:id="rId130"/>
    <p:sldLayoutId id="2147483796" r:id="rId131"/>
    <p:sldLayoutId id="2147483797" r:id="rId132"/>
    <p:sldLayoutId id="2147483798" r:id="rId133"/>
    <p:sldLayoutId id="2147483799" r:id="rId134"/>
    <p:sldLayoutId id="2147483800" r:id="rId135"/>
    <p:sldLayoutId id="2147483801" r:id="rId136"/>
    <p:sldLayoutId id="2147483802" r:id="rId137"/>
    <p:sldLayoutId id="2147483803" r:id="rId138"/>
    <p:sldLayoutId id="2147483804" r:id="rId139"/>
    <p:sldLayoutId id="2147483805" r:id="rId140"/>
    <p:sldLayoutId id="2147483806" r:id="rId141"/>
    <p:sldLayoutId id="2147483807" r:id="rId142"/>
    <p:sldLayoutId id="2147483809" r:id="rId143"/>
    <p:sldLayoutId id="2147483810" r:id="rId144"/>
    <p:sldLayoutId id="2147483811" r:id="rId145"/>
    <p:sldLayoutId id="2147483812" r:id="rId146"/>
    <p:sldLayoutId id="2147483813" r:id="rId147"/>
    <p:sldLayoutId id="2147483814" r:id="rId148"/>
    <p:sldLayoutId id="2147483815" r:id="rId149"/>
    <p:sldLayoutId id="2147483816" r:id="rId150"/>
    <p:sldLayoutId id="2147483808" r:id="rId151"/>
    <p:sldLayoutId id="2147483817" r:id="rId152"/>
    <p:sldLayoutId id="2147483818" r:id="rId153"/>
    <p:sldLayoutId id="2147483819" r:id="rId154"/>
    <p:sldLayoutId id="2147483820" r:id="rId155"/>
    <p:sldLayoutId id="2147483821" r:id="rId156"/>
    <p:sldLayoutId id="2147483822" r:id="rId157"/>
    <p:sldLayoutId id="2147483823" r:id="rId158"/>
    <p:sldLayoutId id="2147483824" r:id="rId159"/>
    <p:sldLayoutId id="2147483825" r:id="rId160"/>
    <p:sldLayoutId id="2147483826" r:id="rId161"/>
    <p:sldLayoutId id="2147483827" r:id="rId16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ffybiz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fdname.domain.com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2524" y="3492496"/>
            <a:ext cx="2399997" cy="364541"/>
          </a:xfrm>
          <a:prstGeom prst="roundRect">
            <a:avLst>
              <a:gd name="adj" fmla="val 50000"/>
            </a:avLst>
          </a:prstGeom>
          <a:solidFill>
            <a:srgbClr val="981B50"/>
          </a:solidFill>
          <a:ln>
            <a:solidFill>
              <a:srgbClr val="9A13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409092" y="2805721"/>
            <a:ext cx="2399997" cy="364541"/>
          </a:xfrm>
          <a:prstGeom prst="roundRect">
            <a:avLst>
              <a:gd name="adj" fmla="val 50000"/>
            </a:avLst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27314" y="3544249"/>
            <a:ext cx="2185703" cy="254360"/>
          </a:xfrm>
          <a:prstGeom prst="rect">
            <a:avLst/>
          </a:prstGeom>
          <a:solidFill>
            <a:srgbClr val="9A1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5500"/>
            <a:r>
              <a:rPr lang="en-US" sz="1200" b="1" i="1" dirty="0">
                <a:latin typeface="Century Gothic" pitchFamily="34" charset="0"/>
              </a:rPr>
              <a:t>RELATIONSHIP MANAGERS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9717" y="2882885"/>
            <a:ext cx="2341878" cy="210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bg1"/>
                </a:solidFill>
                <a:latin typeface="Century Gothic" pitchFamily="34" charset="0"/>
              </a:rPr>
              <a:t>MUTUAL FUND DISTRIBUTORS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1257" y="179924"/>
            <a:ext cx="888274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5500"/>
            <a:r>
              <a:rPr lang="en-US" sz="2000" b="1" dirty="0">
                <a:latin typeface="Century Gothic" pitchFamily="34" charset="0"/>
              </a:rPr>
              <a:t>An AI Powered  </a:t>
            </a:r>
            <a:r>
              <a:rPr lang="en-US" sz="2000" b="1" i="1" dirty="0">
                <a:solidFill>
                  <a:srgbClr val="9A134B"/>
                </a:solidFill>
                <a:latin typeface="Century Gothic" pitchFamily="34" charset="0"/>
              </a:rPr>
              <a:t>Unified </a:t>
            </a:r>
            <a:r>
              <a:rPr lang="en-US" sz="2000" b="1" dirty="0">
                <a:latin typeface="Century Gothic" pitchFamily="34" charset="0"/>
              </a:rPr>
              <a:t>Content Engagement &amp; </a:t>
            </a:r>
          </a:p>
          <a:p>
            <a:pPr defTabSz="825500"/>
            <a:r>
              <a:rPr lang="en-US" sz="2000" b="1" dirty="0">
                <a:latin typeface="Century Gothic" pitchFamily="34" charset="0"/>
              </a:rPr>
              <a:t>Sales Improvement platform                        </a:t>
            </a:r>
          </a:p>
          <a:p>
            <a:pPr defTabSz="825500"/>
            <a:endParaRPr lang="en-US" sz="100" b="1" dirty="0">
              <a:latin typeface="Century Gothic" pitchFamily="34" charset="0"/>
            </a:endParaRPr>
          </a:p>
          <a:p>
            <a:pPr defTabSz="825500"/>
            <a:r>
              <a:rPr lang="en-US" sz="2000" b="1" dirty="0">
                <a:latin typeface="Century Gothic" pitchFamily="34" charset="0"/>
              </a:rPr>
              <a:t>for</a:t>
            </a:r>
          </a:p>
        </p:txBody>
      </p:sp>
      <p:sp>
        <p:nvSpPr>
          <p:cNvPr id="6" name="AutoShape 2" descr="Axis Mutual Fund launches 'Axis Special Situations Fund'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9" name="Picture 5" descr="Name change in schemes of Axis Mutual Fund | Value Research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t="30522" r="4879" b="33016"/>
          <a:stretch/>
        </p:blipFill>
        <p:spPr bwMode="auto">
          <a:xfrm>
            <a:off x="2741035" y="1290651"/>
            <a:ext cx="3661929" cy="82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3" y="2206026"/>
            <a:ext cx="2331088" cy="2246125"/>
          </a:xfrm>
          <a:prstGeom prst="flowChartConnec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3" name="Picture 9" descr="ICICI Bank - Caree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52" y="2268488"/>
            <a:ext cx="2432805" cy="2362944"/>
          </a:xfrm>
          <a:prstGeom prst="flowChartConnector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7383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A0049-2EF1-9702-DF96-EACDF0CF998D}"/>
              </a:ext>
            </a:extLst>
          </p:cNvPr>
          <p:cNvSpPr txBox="1"/>
          <p:nvPr/>
        </p:nvSpPr>
        <p:spPr>
          <a:xfrm>
            <a:off x="4362114" y="1877663"/>
            <a:ext cx="3304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entury Gothic" pitchFamily="34" charset="0"/>
              </a:rPr>
              <a:t>How can effy</a:t>
            </a:r>
            <a:r>
              <a:rPr lang="en-US" sz="2000" b="1" dirty="0">
                <a:solidFill>
                  <a:srgbClr val="0070C0"/>
                </a:solidFill>
                <a:latin typeface="Century Gothic" pitchFamily="34" charset="0"/>
              </a:rPr>
              <a:t>Biz</a:t>
            </a:r>
            <a:r>
              <a:rPr lang="en-US" sz="2000" b="1" dirty="0">
                <a:latin typeface="Century Gothic" pitchFamily="34" charset="0"/>
              </a:rPr>
              <a:t> help the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entury Gothic" pitchFamily="34" charset="0"/>
              </a:rPr>
              <a:t>Marketing Department ?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 pitchFamily="34" charset="0"/>
              <a:sym typeface="Helvetica Light"/>
            </a:endParaRPr>
          </a:p>
        </p:txBody>
      </p:sp>
      <p:pic>
        <p:nvPicPr>
          <p:cNvPr id="1026" name="Picture 2" descr="Marketing Program &amp; Packages - New Initiatives Marketing">
            <a:extLst>
              <a:ext uri="{FF2B5EF4-FFF2-40B4-BE49-F238E27FC236}">
                <a16:creationId xmlns:a16="http://schemas.microsoft.com/office/drawing/2014/main" id="{08935A43-0B13-FF00-1EF0-8F9CBB8A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21" y="902424"/>
            <a:ext cx="2575641" cy="307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7423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8B4084-DF7B-B7EE-92B2-24208DFC4063}"/>
              </a:ext>
            </a:extLst>
          </p:cNvPr>
          <p:cNvSpPr/>
          <p:nvPr/>
        </p:nvSpPr>
        <p:spPr>
          <a:xfrm>
            <a:off x="1" y="352694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600" b="1" dirty="0">
                <a:latin typeface="Century Gothic" pitchFamily="34" charset="0"/>
              </a:rPr>
              <a:t>effyAI for Marketing Department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3A1D0-4052-06EC-66A8-D4F64BA3D2AF}"/>
              </a:ext>
            </a:extLst>
          </p:cNvPr>
          <p:cNvSpPr/>
          <p:nvPr/>
        </p:nvSpPr>
        <p:spPr>
          <a:xfrm>
            <a:off x="4572000" y="849865"/>
            <a:ext cx="45587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l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Century Gothic" pitchFamily="34" charset="0"/>
              </a:rPr>
              <a:t>AI dubbing</a:t>
            </a:r>
          </a:p>
          <a:p>
            <a:pPr lvl="1" indent="0" algn="l"/>
            <a:endParaRPr lang="en-US" sz="1200" dirty="0">
              <a:solidFill>
                <a:schemeClr val="tx1"/>
              </a:solidFill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r>
              <a:rPr lang="en-US" sz="1200" b="1" dirty="0">
                <a:solidFill>
                  <a:schemeClr val="tx1"/>
                </a:solidFill>
                <a:latin typeface="Century Gothic" pitchFamily="34" charset="0"/>
              </a:rPr>
              <a:t>2) Content </a:t>
            </a:r>
            <a:r>
              <a:rPr lang="en-US" sz="1200" b="1" dirty="0" err="1">
                <a:solidFill>
                  <a:schemeClr val="tx1"/>
                </a:solidFill>
                <a:latin typeface="Century Gothic" pitchFamily="34" charset="0"/>
              </a:rPr>
              <a:t>Localisation</a:t>
            </a:r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r>
              <a:rPr lang="en-US" sz="1200" b="1" dirty="0">
                <a:solidFill>
                  <a:schemeClr val="tx1"/>
                </a:solidFill>
                <a:latin typeface="Century Gothic" pitchFamily="34" charset="0"/>
              </a:rPr>
              <a:t>3) Short Content Creation</a:t>
            </a: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r>
              <a:rPr lang="en-US" sz="1200" b="1" dirty="0">
                <a:solidFill>
                  <a:schemeClr val="tx1"/>
                </a:solidFill>
                <a:latin typeface="Century Gothic" pitchFamily="34" charset="0"/>
              </a:rPr>
              <a:t>4) Custom Avatar Or </a:t>
            </a:r>
            <a:r>
              <a:rPr lang="en-US" sz="1200" b="1" dirty="0" err="1">
                <a:solidFill>
                  <a:schemeClr val="tx1"/>
                </a:solidFill>
                <a:latin typeface="Century Gothic" pitchFamily="34" charset="0"/>
              </a:rPr>
              <a:t>effyAvatar</a:t>
            </a:r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r>
              <a:rPr lang="en-US" sz="1200" b="1" dirty="0">
                <a:solidFill>
                  <a:schemeClr val="tx1"/>
                </a:solidFill>
                <a:latin typeface="Century Gothic" pitchFamily="34" charset="0"/>
              </a:rPr>
              <a:t>5) Voice Clone – CXO </a:t>
            </a: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r>
              <a:rPr lang="en-US" sz="1200" b="1" dirty="0">
                <a:solidFill>
                  <a:schemeClr val="tx1"/>
                </a:solidFill>
                <a:latin typeface="Century Gothic" pitchFamily="34" charset="0"/>
              </a:rPr>
              <a:t>6) Text to Video  - Factsheet Video</a:t>
            </a: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r>
              <a:rPr lang="en-US" sz="1200" b="1" dirty="0">
                <a:solidFill>
                  <a:schemeClr val="tx1"/>
                </a:solidFill>
                <a:latin typeface="Century Gothic" pitchFamily="34" charset="0"/>
              </a:rPr>
              <a:t>7)  Idea to Video -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turn any content or idea into video.</a:t>
            </a:r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  <a:p>
            <a:pPr lvl="1" algn="l"/>
            <a:endParaRPr lang="en-US" sz="12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FA5E3C-627A-1852-1727-364A96083D35}"/>
              </a:ext>
            </a:extLst>
          </p:cNvPr>
          <p:cNvCxnSpPr/>
          <p:nvPr/>
        </p:nvCxnSpPr>
        <p:spPr>
          <a:xfrm>
            <a:off x="4405741" y="926280"/>
            <a:ext cx="0" cy="3859481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FCD655-B2D0-7BA8-8FA4-DC0DEA728247}"/>
              </a:ext>
            </a:extLst>
          </p:cNvPr>
          <p:cNvSpPr txBox="1"/>
          <p:nvPr/>
        </p:nvSpPr>
        <p:spPr>
          <a:xfrm>
            <a:off x="4852520" y="1068549"/>
            <a:ext cx="2865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2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Subtitles</a:t>
            </a:r>
          </a:p>
          <a:p>
            <a:pPr marL="171450" lvl="2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Text to Speech – regional Voices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3F36C-0AFF-5B2A-3B18-304E89DD3A4A}"/>
              </a:ext>
            </a:extLst>
          </p:cNvPr>
          <p:cNvSpPr txBox="1"/>
          <p:nvPr/>
        </p:nvSpPr>
        <p:spPr>
          <a:xfrm>
            <a:off x="4852520" y="1793367"/>
            <a:ext cx="466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2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Translation</a:t>
            </a:r>
          </a:p>
          <a:p>
            <a:pPr marL="171450" lvl="2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Transliteration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9534E-CAE6-0BB9-3AA4-37A15EAB758B}"/>
              </a:ext>
            </a:extLst>
          </p:cNvPr>
          <p:cNvSpPr txBox="1"/>
          <p:nvPr/>
        </p:nvSpPr>
        <p:spPr>
          <a:xfrm>
            <a:off x="4852520" y="2564641"/>
            <a:ext cx="46676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2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Short Social Posts </a:t>
            </a:r>
          </a:p>
          <a:p>
            <a:pPr lvl="3" indent="0" algn="l"/>
            <a:r>
              <a:rPr lang="en-US" sz="1200" dirty="0"/>
              <a:t>     - Video</a:t>
            </a:r>
          </a:p>
          <a:p>
            <a:pPr lvl="3" indent="0" algn="l"/>
            <a:r>
              <a:rPr lang="en-US" sz="1200" dirty="0"/>
              <a:t>     - Jpgs</a:t>
            </a:r>
          </a:p>
          <a:p>
            <a:pPr marL="171450" lvl="3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Explainer Ads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CB86FE-13CF-153C-2932-430BEAE5A58D}"/>
              </a:ext>
            </a:extLst>
          </p:cNvPr>
          <p:cNvGrpSpPr/>
          <p:nvPr/>
        </p:nvGrpSpPr>
        <p:grpSpPr>
          <a:xfrm>
            <a:off x="616025" y="1897058"/>
            <a:ext cx="3286124" cy="1349383"/>
            <a:chOff x="3135941" y="1096179"/>
            <a:chExt cx="3286124" cy="13493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995EC5-B739-9D0B-8654-EC2EE08F10C6}"/>
                </a:ext>
              </a:extLst>
            </p:cNvPr>
            <p:cNvSpPr/>
            <p:nvPr/>
          </p:nvSpPr>
          <p:spPr>
            <a:xfrm>
              <a:off x="4274288" y="1515651"/>
              <a:ext cx="2147777" cy="510438"/>
            </a:xfrm>
            <a:prstGeom prst="rect">
              <a:avLst/>
            </a:prstGeom>
            <a:solidFill>
              <a:srgbClr val="0D05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    effyAI Powered</a:t>
              </a:r>
            </a:p>
          </p:txBody>
        </p:sp>
        <p:pic>
          <p:nvPicPr>
            <p:cNvPr id="14" name="Picture 13" descr="Artificial Intelligence Icon Images – Browse 1,120,294 Stock Photos,  Vectors, and Video | Adobe Stock">
              <a:extLst>
                <a:ext uri="{FF2B5EF4-FFF2-40B4-BE49-F238E27FC236}">
                  <a16:creationId xmlns:a16="http://schemas.microsoft.com/office/drawing/2014/main" id="{3B3A30E3-7C39-6D41-F1C1-447B721F3F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6" t="18805" r="6866" b="14850"/>
            <a:stretch/>
          </p:blipFill>
          <p:spPr bwMode="auto">
            <a:xfrm>
              <a:off x="3135941" y="1096179"/>
              <a:ext cx="1426089" cy="134938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50357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DB0CED-06AC-81FD-4C8A-92BB4FA2D264}"/>
              </a:ext>
            </a:extLst>
          </p:cNvPr>
          <p:cNvSpPr/>
          <p:nvPr/>
        </p:nvSpPr>
        <p:spPr>
          <a:xfrm>
            <a:off x="0" y="470259"/>
            <a:ext cx="9144000" cy="521608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69334-740A-E95B-D6C8-D62D78A9F5BB}"/>
              </a:ext>
            </a:extLst>
          </p:cNvPr>
          <p:cNvSpPr/>
          <p:nvPr/>
        </p:nvSpPr>
        <p:spPr>
          <a:xfrm>
            <a:off x="2471148" y="561786"/>
            <a:ext cx="7235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ADOPTION – ENHANCE ENGAGEMENT &amp; EXCITEMENT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30E5C-AADD-8690-3DF9-3EF6A2327B65}"/>
              </a:ext>
            </a:extLst>
          </p:cNvPr>
          <p:cNvSpPr txBox="1"/>
          <p:nvPr/>
        </p:nvSpPr>
        <p:spPr>
          <a:xfrm>
            <a:off x="381865" y="1264353"/>
            <a:ext cx="831556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Century Gothic" pitchFamily="34" charset="0"/>
              </a:rPr>
              <a:t>AI Powered Content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Short video or regular post content for social posts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Sharable content which can go viral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Individual Avatar based content for top performing MFD’s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100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Gamification:</a:t>
            </a:r>
            <a:r>
              <a:rPr lang="en-US" sz="1100" dirty="0">
                <a:latin typeface="Century Gothic" pitchFamily="34" charset="0"/>
              </a:rPr>
              <a:t>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Quizzes and puzzles ( Mr. Vipul's idea)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Real time points system - Allow users to earn points and rewards based on every actions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Real time Leaderboard  - where they stand and suggestion on how they can be the topper.</a:t>
            </a:r>
          </a:p>
          <a:p>
            <a:pPr algn="l"/>
            <a:endParaRPr lang="en-US" sz="1050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Video reports</a:t>
            </a:r>
            <a:r>
              <a:rPr lang="en-US" sz="1100" dirty="0">
                <a:latin typeface="Century Gothic" pitchFamily="34" charset="0"/>
              </a:rPr>
              <a:t>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Monthly performance summary, highlight what others are doing which they are missing ( Top selling funds)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Data-fueled details about their usage in an engaging summary, incorporate countdowns for sales periods, polls and surveys</a:t>
            </a:r>
          </a:p>
          <a:p>
            <a:pPr algn="l"/>
            <a:endParaRPr lang="en-US" sz="1050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Video Interviews / Stories/Testimonials: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Personalized success stories / testimonials to  increase interactivity using  CTA’s  - </a:t>
            </a:r>
            <a:r>
              <a:rPr lang="en-US" sz="1050" b="1" dirty="0">
                <a:latin typeface="Century Gothic" pitchFamily="34" charset="0"/>
              </a:rPr>
              <a:t>RM co-ordinates embedded</a:t>
            </a:r>
          </a:p>
          <a:p>
            <a:pPr algn="l"/>
            <a:endParaRPr lang="en-US" sz="1050" b="1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Rewards &amp; Recognition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Make offers exclusive to mobile users.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Discounts and promo codes  / Free items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050" b="1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b="1" dirty="0">
                <a:latin typeface="Century Gothic" pitchFamily="34" charset="0"/>
              </a:rPr>
              <a:t>Nudges &amp; Notifications</a:t>
            </a:r>
          </a:p>
        </p:txBody>
      </p:sp>
      <p:sp>
        <p:nvSpPr>
          <p:cNvPr id="3" name="Rounded Rectangle 14">
            <a:extLst>
              <a:ext uri="{FF2B5EF4-FFF2-40B4-BE49-F238E27FC236}">
                <a16:creationId xmlns:a16="http://schemas.microsoft.com/office/drawing/2014/main" id="{09318DE7-CEE6-7757-C9F4-23D9FDC69AC2}"/>
              </a:ext>
            </a:extLst>
          </p:cNvPr>
          <p:cNvSpPr/>
          <p:nvPr/>
        </p:nvSpPr>
        <p:spPr>
          <a:xfrm>
            <a:off x="1313681" y="568359"/>
            <a:ext cx="2141902" cy="331981"/>
          </a:xfrm>
          <a:prstGeom prst="roundRect">
            <a:avLst>
              <a:gd name="adj" fmla="val 50000"/>
            </a:avLst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entury Gothic" pitchFamily="34" charset="0"/>
              </a:rPr>
              <a:t>Mutual Fund Distributors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7A4E265-9133-F57F-2BF4-550869397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5" y="197772"/>
            <a:ext cx="1060886" cy="1066581"/>
          </a:xfrm>
          <a:prstGeom prst="flowChartConnector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8168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DB0CED-06AC-81FD-4C8A-92BB4FA2D264}"/>
              </a:ext>
            </a:extLst>
          </p:cNvPr>
          <p:cNvSpPr/>
          <p:nvPr/>
        </p:nvSpPr>
        <p:spPr>
          <a:xfrm>
            <a:off x="0" y="470259"/>
            <a:ext cx="9144000" cy="521608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69334-740A-E95B-D6C8-D62D78A9F5BB}"/>
              </a:ext>
            </a:extLst>
          </p:cNvPr>
          <p:cNvSpPr/>
          <p:nvPr/>
        </p:nvSpPr>
        <p:spPr>
          <a:xfrm>
            <a:off x="2471148" y="561786"/>
            <a:ext cx="7235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ADOPTION – ENHANCE ENGAGEMENT &amp; EXCITEMENT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30E5C-AADD-8690-3DF9-3EF6A2327B65}"/>
              </a:ext>
            </a:extLst>
          </p:cNvPr>
          <p:cNvSpPr txBox="1"/>
          <p:nvPr/>
        </p:nvSpPr>
        <p:spPr>
          <a:xfrm>
            <a:off x="381865" y="1181107"/>
            <a:ext cx="8389995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latin typeface="Century Gothic" pitchFamily="34" charset="0"/>
              </a:rPr>
              <a:t>AI Powered Business Alerts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Get effyAI to recommend next best action to RM;s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Have better MFD meetings based on data and stats 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600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Gamification:</a:t>
            </a:r>
            <a:r>
              <a:rPr lang="en-US" sz="1100" dirty="0">
                <a:latin typeface="Century Gothic" pitchFamily="34" charset="0"/>
              </a:rPr>
              <a:t>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A points system to allow users to earn points and rewards based on different actions – MFD;s met, MFD’s onboarded to App, approve auto posts on social pages connected Email integration etc.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Earn points on MFD’s performance &amp; business generation efforts/actions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Real time Leaderboard  - where they stand and suggestion on how they can be the topper.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050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Training: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Gamified Task / Challenge based Ongoing Sales Enablement – for improving  product know how &amp; pitches</a:t>
            </a:r>
          </a:p>
          <a:p>
            <a:pPr algn="l"/>
            <a:endParaRPr lang="en-US" sz="1050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Video reports</a:t>
            </a:r>
            <a:r>
              <a:rPr lang="en-US" sz="1100" dirty="0">
                <a:latin typeface="Century Gothic" pitchFamily="34" charset="0"/>
              </a:rPr>
              <a:t>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Monthly performance summary, highlight what others are doing which they are missing ( Top selling funds)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Data-fueled details about their usage in an engaging summary, incorporate countdowns for sales periods, polls and surveys</a:t>
            </a:r>
          </a:p>
          <a:p>
            <a:pPr algn="l"/>
            <a:endParaRPr lang="en-US" sz="1050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Video Interviews / Stories/Testimonials: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Personalized success stories / testimonials </a:t>
            </a:r>
          </a:p>
          <a:p>
            <a:pPr algn="l"/>
            <a:endParaRPr lang="en-US" sz="700" b="1" dirty="0">
              <a:latin typeface="Century Gothic" pitchFamily="34" charset="0"/>
            </a:endParaRPr>
          </a:p>
          <a:p>
            <a:pPr algn="l"/>
            <a:r>
              <a:rPr lang="en-US" sz="1100" b="1" dirty="0">
                <a:latin typeface="Century Gothic" pitchFamily="34" charset="0"/>
              </a:rPr>
              <a:t>Rewards &amp; Recognition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Top RM of the month – Region wise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50" dirty="0">
                <a:latin typeface="Century Gothic" pitchFamily="34" charset="0"/>
              </a:rPr>
              <a:t>Link to KRA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400" dirty="0">
              <a:latin typeface="Century Gothic" pitchFamily="34" charset="0"/>
            </a:endParaRPr>
          </a:p>
          <a:p>
            <a:pPr algn="l"/>
            <a:r>
              <a:rPr lang="en-US" sz="1050" b="1" dirty="0">
                <a:latin typeface="Century Gothic" pitchFamily="34" charset="0"/>
              </a:rPr>
              <a:t>Nudges &amp; Notifications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050" b="1" dirty="0">
              <a:latin typeface="Century Gothic" pitchFamily="34" charset="0"/>
            </a:endParaRPr>
          </a:p>
        </p:txBody>
      </p:sp>
      <p:sp>
        <p:nvSpPr>
          <p:cNvPr id="3" name="Rounded Rectangle 14">
            <a:extLst>
              <a:ext uri="{FF2B5EF4-FFF2-40B4-BE49-F238E27FC236}">
                <a16:creationId xmlns:a16="http://schemas.microsoft.com/office/drawing/2014/main" id="{09318DE7-CEE6-7757-C9F4-23D9FDC69AC2}"/>
              </a:ext>
            </a:extLst>
          </p:cNvPr>
          <p:cNvSpPr/>
          <p:nvPr/>
        </p:nvSpPr>
        <p:spPr>
          <a:xfrm>
            <a:off x="1091308" y="579606"/>
            <a:ext cx="2247317" cy="331981"/>
          </a:xfrm>
          <a:prstGeom prst="roundRect">
            <a:avLst>
              <a:gd name="adj" fmla="val 50000"/>
            </a:avLst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entury Gothic" pitchFamily="34" charset="0"/>
              </a:rPr>
              <a:t>Relationship Managers</a:t>
            </a:r>
          </a:p>
        </p:txBody>
      </p:sp>
      <p:pic>
        <p:nvPicPr>
          <p:cNvPr id="2" name="Picture 9" descr="ICICI Bank - Careers">
            <a:extLst>
              <a:ext uri="{FF2B5EF4-FFF2-40B4-BE49-F238E27FC236}">
                <a16:creationId xmlns:a16="http://schemas.microsoft.com/office/drawing/2014/main" id="{66D02E54-3F4C-E26C-848F-2901E2A0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3" y="169949"/>
            <a:ext cx="1039824" cy="1009964"/>
          </a:xfrm>
          <a:prstGeom prst="flowChartConnector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802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150">
            <a:extLst>
              <a:ext uri="{FF2B5EF4-FFF2-40B4-BE49-F238E27FC236}">
                <a16:creationId xmlns:a16="http://schemas.microsoft.com/office/drawing/2014/main" id="{F88C62DE-2875-F8EF-EDE2-3B73CFB23FD5}"/>
              </a:ext>
            </a:extLst>
          </p:cNvPr>
          <p:cNvSpPr txBox="1">
            <a:spLocks/>
          </p:cNvSpPr>
          <p:nvPr/>
        </p:nvSpPr>
        <p:spPr>
          <a:xfrm>
            <a:off x="294291" y="272739"/>
            <a:ext cx="4414344" cy="595313"/>
          </a:xfrm>
          <a:prstGeom prst="rect">
            <a:avLst/>
          </a:prstGeom>
        </p:spPr>
        <p:txBody>
          <a:bodyPr/>
          <a:lstStyle>
            <a:lvl1pPr marL="238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1pPr>
            <a:lvl2pPr marL="4762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2pPr>
            <a:lvl3pPr marL="7143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3pPr>
            <a:lvl4pPr marL="9525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4pPr>
            <a:lvl5pPr marL="11906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lvl="0" indent="0" algn="ctr" hangingPunct="1">
              <a:spcBef>
                <a:spcPts val="0"/>
              </a:spcBef>
              <a:buSzTx/>
              <a:buNone/>
            </a:pPr>
            <a:endParaRPr lang="en-IN" sz="2400" dirty="0">
              <a:solidFill>
                <a:srgbClr val="50798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352694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408" y="1046514"/>
            <a:ext cx="7873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825500"/>
            <a:r>
              <a:rPr lang="en-US" sz="1800" b="1" dirty="0">
                <a:solidFill>
                  <a:schemeClr val="tx1"/>
                </a:solidFill>
                <a:latin typeface="Century Gothic" pitchFamily="34" charset="0"/>
              </a:rPr>
              <a:t>Some stats we received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9650" y="385934"/>
            <a:ext cx="7873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CURRENT MFD STATS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F33FC-A6DA-BD39-CF7B-437D0FD64C90}"/>
              </a:ext>
            </a:extLst>
          </p:cNvPr>
          <p:cNvSpPr txBox="1"/>
          <p:nvPr/>
        </p:nvSpPr>
        <p:spPr>
          <a:xfrm>
            <a:off x="587617" y="1514801"/>
            <a:ext cx="80553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Total empaneled MFD’s : 65200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4E0C6-71BC-FB89-A67E-8559C5E12B23}"/>
              </a:ext>
            </a:extLst>
          </p:cNvPr>
          <p:cNvSpPr txBox="1"/>
          <p:nvPr/>
        </p:nvSpPr>
        <p:spPr>
          <a:xfrm>
            <a:off x="861237" y="1901185"/>
            <a:ext cx="4572000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6" indent="-342900" algn="l">
              <a:buFont typeface="Wingdings" panose="05000000000000000000" pitchFamily="2" charset="2"/>
              <a:buChar char="§"/>
            </a:pPr>
            <a:r>
              <a:rPr lang="en-US" dirty="0"/>
              <a:t>Active -  14000</a:t>
            </a:r>
          </a:p>
          <a:p>
            <a:pPr marL="342900" lvl="6" indent="-342900" algn="l">
              <a:buFont typeface="Wingdings" panose="05000000000000000000" pitchFamily="2" charset="2"/>
              <a:buChar char="§"/>
            </a:pPr>
            <a:r>
              <a:rPr lang="en-US" dirty="0"/>
              <a:t>Active on Axis MF Connect app - 9000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3C8EA-8789-4666-7A4D-5421529EE417}"/>
              </a:ext>
            </a:extLst>
          </p:cNvPr>
          <p:cNvSpPr txBox="1"/>
          <p:nvPr/>
        </p:nvSpPr>
        <p:spPr>
          <a:xfrm>
            <a:off x="587617" y="2956983"/>
            <a:ext cx="5559795" cy="211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9A134B"/>
                </a:solidFill>
              </a:rPr>
              <a:t>Joint Goal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Active MFD 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Improve MFD engagement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Axis MF Connect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Increase in AUM Wallet share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Happy Partners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9403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D28A2057-B0A1-4A76-AAA7-C1C83E4D9F3E}"/>
              </a:ext>
            </a:extLst>
          </p:cNvPr>
          <p:cNvSpPr txBox="1">
            <a:spLocks/>
          </p:cNvSpPr>
          <p:nvPr/>
        </p:nvSpPr>
        <p:spPr>
          <a:xfrm>
            <a:off x="3517661" y="2916740"/>
            <a:ext cx="1929369" cy="4234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 marL="0" marR="0" indent="0" algn="l" defTabSz="342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8572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17145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25717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34290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42862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51435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60007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68580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>
              <a:buNone/>
            </a:pPr>
            <a:endParaRPr lang="en-IN" sz="11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hape 6150">
            <a:extLst>
              <a:ext uri="{FF2B5EF4-FFF2-40B4-BE49-F238E27FC236}">
                <a16:creationId xmlns:a16="http://schemas.microsoft.com/office/drawing/2014/main" id="{F88C62DE-2875-F8EF-EDE2-3B73CFB23FD5}"/>
              </a:ext>
            </a:extLst>
          </p:cNvPr>
          <p:cNvSpPr txBox="1">
            <a:spLocks/>
          </p:cNvSpPr>
          <p:nvPr/>
        </p:nvSpPr>
        <p:spPr>
          <a:xfrm>
            <a:off x="294291" y="177042"/>
            <a:ext cx="4414344" cy="595313"/>
          </a:xfrm>
          <a:prstGeom prst="rect">
            <a:avLst/>
          </a:prstGeom>
        </p:spPr>
        <p:txBody>
          <a:bodyPr/>
          <a:lstStyle>
            <a:lvl1pPr marL="238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1pPr>
            <a:lvl2pPr marL="4762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2pPr>
            <a:lvl3pPr marL="7143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3pPr>
            <a:lvl4pPr marL="9525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4pPr>
            <a:lvl5pPr marL="11906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lvl="0" indent="0" algn="ctr" hangingPunct="1">
              <a:spcBef>
                <a:spcPts val="0"/>
              </a:spcBef>
              <a:buSzTx/>
              <a:buNone/>
            </a:pPr>
            <a:endParaRPr lang="en-IN" sz="2400" dirty="0">
              <a:solidFill>
                <a:srgbClr val="50798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256997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50" y="290237"/>
            <a:ext cx="7873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5500"/>
            <a:r>
              <a:rPr lang="en-US" sz="1600" b="1" dirty="0">
                <a:solidFill>
                  <a:srgbClr val="FFFF00"/>
                </a:solidFill>
                <a:latin typeface="Century Gothic" pitchFamily="34" charset="0"/>
              </a:rPr>
              <a:t>‘SKIN IN THE GAME’ 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PRICING for MFD’s &amp; RM’s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61FE5-34A1-CB68-1016-43FC1C7C93F3}"/>
              </a:ext>
            </a:extLst>
          </p:cNvPr>
          <p:cNvSpPr txBox="1"/>
          <p:nvPr/>
        </p:nvSpPr>
        <p:spPr>
          <a:xfrm>
            <a:off x="974279" y="719192"/>
            <a:ext cx="7468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Active :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9A134B"/>
                </a:solidFill>
              </a:rPr>
              <a:t>14000    </a:t>
            </a:r>
            <a:r>
              <a:rPr lang="en-US" sz="1600" b="1" dirty="0"/>
              <a:t>                                                          </a:t>
            </a:r>
            <a:r>
              <a:rPr lang="en-US" sz="1600" b="1" u="sng" dirty="0"/>
              <a:t>Active on Axis MF Connect app :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9A134B"/>
                </a:solidFill>
              </a:rPr>
              <a:t>9000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A17BEFE-4A00-6411-E2A7-3ED972796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91670"/>
              </p:ext>
            </p:extLst>
          </p:nvPr>
        </p:nvGraphicFramePr>
        <p:xfrm>
          <a:off x="192505" y="1057746"/>
          <a:ext cx="8602331" cy="3647103"/>
        </p:xfrm>
        <a:graphic>
          <a:graphicData uri="http://schemas.openxmlformats.org/drawingml/2006/table">
            <a:tbl>
              <a:tblPr/>
              <a:tblGrid>
                <a:gridCol w="4259179">
                  <a:extLst>
                    <a:ext uri="{9D8B030D-6E8A-4147-A177-3AD203B41FA5}">
                      <a16:colId xmlns:a16="http://schemas.microsoft.com/office/drawing/2014/main" val="329681513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72186735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732129480"/>
                    </a:ext>
                  </a:extLst>
                </a:gridCol>
                <a:gridCol w="1239004">
                  <a:extLst>
                    <a:ext uri="{9D8B030D-6E8A-4147-A177-3AD203B41FA5}">
                      <a16:colId xmlns:a16="http://schemas.microsoft.com/office/drawing/2014/main" val="1820230410"/>
                    </a:ext>
                  </a:extLst>
                </a:gridCol>
              </a:tblGrid>
              <a:tr h="3211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AI Powered Modules </a:t>
                      </a: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#  MFD’s</a:t>
                      </a: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Monthly Subscription Cost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Per MFD pm</a:t>
                      </a: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619051"/>
                  </a:ext>
                </a:extLst>
              </a:tr>
              <a:tr h="1927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(billed annually)</a:t>
                      </a:r>
                    </a:p>
                  </a:txBody>
                  <a:tcPr marL="8258" marR="8258" marT="8258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91447"/>
                  </a:ext>
                </a:extLst>
              </a:tr>
              <a:tr h="258129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1. High performance server hosting &amp; bandwidth costs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sng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Base Price (1000 MAU) 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1" i="0" u="sng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37801"/>
                  </a:ext>
                </a:extLst>
              </a:tr>
              <a:tr h="197014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 Co-Branding module with Call to action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A50021"/>
                          </a:solidFill>
                          <a:effectLst/>
                          <a:latin typeface="Century Gothic" panose="020B0502020202020204" pitchFamily="34" charset="0"/>
                        </a:rPr>
                        <a:t>Rs 2,00,000 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050" b="0" i="0" u="none" strike="noStrike" dirty="0">
                        <a:solidFill>
                          <a:srgbClr val="A5002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93462"/>
                  </a:ext>
                </a:extLst>
              </a:tr>
              <a:tr h="403780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3. One click – ARN code embedded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1000 - 5000 MAU</a:t>
                      </a: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2,50,000/-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50/-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5848"/>
                  </a:ext>
                </a:extLst>
              </a:tr>
              <a:tr h="403780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4. Personalized &amp; dynamic Microsite for Partners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7354"/>
                  </a:ext>
                </a:extLst>
              </a:tr>
              <a:tr h="468757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5. Personalized chatbot on Microsite &amp; Collateral viewing Page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Upto 15000 MAU</a:t>
                      </a: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3,00,000/-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20/-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361268"/>
                  </a:ext>
                </a:extLst>
              </a:tr>
              <a:tr h="403780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6. Manage agent’s Facebook page – Auto post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Upto 25000 MAU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3,75,000/-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15/-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46404"/>
                  </a:ext>
                </a:extLst>
              </a:tr>
              <a:tr h="333161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7. Video Report - Monthly MFD &amp; RM’s performance report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69827"/>
                  </a:ext>
                </a:extLst>
              </a:tr>
              <a:tr h="220245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8. Logins &amp; Dashboards for RM ( 150 + )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Upto 50000 MAU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5,00,000/-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10/-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04341"/>
                  </a:ext>
                </a:extLst>
              </a:tr>
              <a:tr h="251838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9. Gamification module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09066"/>
                  </a:ext>
                </a:extLst>
              </a:tr>
              <a:tr h="192715">
                <a:tc>
                  <a:txBody>
                    <a:bodyPr/>
                    <a:lstStyle/>
                    <a:p>
                      <a:pPr marL="0" indent="0" algn="l" rtl="0" fontAlgn="ctr"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10. Loyalty Points - R&amp;R For MFD’s &amp; RM’s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8646" marR="8258" marT="825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1895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F1591A4-CE40-C162-9249-2BD1C31D381D}"/>
              </a:ext>
            </a:extLst>
          </p:cNvPr>
          <p:cNvSpPr txBox="1"/>
          <p:nvPr/>
        </p:nvSpPr>
        <p:spPr>
          <a:xfrm>
            <a:off x="67949" y="4829641"/>
            <a:ext cx="40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* Not included – CRM &amp; Marketing Automation for partners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D4CEE-8887-33CE-CDB9-C275B3483B85}"/>
              </a:ext>
            </a:extLst>
          </p:cNvPr>
          <p:cNvSpPr txBox="1"/>
          <p:nvPr/>
        </p:nvSpPr>
        <p:spPr>
          <a:xfrm>
            <a:off x="4433208" y="4458672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&gt; 50000 – lets discuss</a:t>
            </a:r>
          </a:p>
        </p:txBody>
      </p:sp>
    </p:spTree>
    <p:extLst>
      <p:ext uri="{BB962C8B-B14F-4D97-AF65-F5344CB8AC3E}">
        <p14:creationId xmlns:p14="http://schemas.microsoft.com/office/powerpoint/2010/main" val="381386720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D28A2057-B0A1-4A76-AAA7-C1C83E4D9F3E}"/>
              </a:ext>
            </a:extLst>
          </p:cNvPr>
          <p:cNvSpPr txBox="1">
            <a:spLocks/>
          </p:cNvSpPr>
          <p:nvPr/>
        </p:nvSpPr>
        <p:spPr>
          <a:xfrm>
            <a:off x="3517661" y="2916740"/>
            <a:ext cx="1929369" cy="4234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 marL="0" marR="0" indent="0" algn="l" defTabSz="342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8572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17145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25717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34290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42862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51435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60007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68580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>
              <a:buNone/>
            </a:pPr>
            <a:endParaRPr lang="en-IN" sz="11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hape 6150">
            <a:extLst>
              <a:ext uri="{FF2B5EF4-FFF2-40B4-BE49-F238E27FC236}">
                <a16:creationId xmlns:a16="http://schemas.microsoft.com/office/drawing/2014/main" id="{F88C62DE-2875-F8EF-EDE2-3B73CFB23FD5}"/>
              </a:ext>
            </a:extLst>
          </p:cNvPr>
          <p:cNvSpPr txBox="1">
            <a:spLocks/>
          </p:cNvSpPr>
          <p:nvPr/>
        </p:nvSpPr>
        <p:spPr>
          <a:xfrm>
            <a:off x="294291" y="272739"/>
            <a:ext cx="4414344" cy="595313"/>
          </a:xfrm>
          <a:prstGeom prst="rect">
            <a:avLst/>
          </a:prstGeom>
        </p:spPr>
        <p:txBody>
          <a:bodyPr/>
          <a:lstStyle>
            <a:lvl1pPr marL="238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1pPr>
            <a:lvl2pPr marL="4762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2pPr>
            <a:lvl3pPr marL="7143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3pPr>
            <a:lvl4pPr marL="9525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4pPr>
            <a:lvl5pPr marL="11906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lvl="0" indent="0" algn="ctr" hangingPunct="1">
              <a:spcBef>
                <a:spcPts val="0"/>
              </a:spcBef>
              <a:buSzTx/>
              <a:buNone/>
            </a:pPr>
            <a:endParaRPr lang="en-IN" sz="2400" dirty="0">
              <a:solidFill>
                <a:srgbClr val="50798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352694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60" y="395873"/>
            <a:ext cx="7873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      PRICING – AI MODULES FOR MARKETING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FBACFA-E78B-C5F2-75A3-2CD75DE3189E}"/>
              </a:ext>
            </a:extLst>
          </p:cNvPr>
          <p:cNvGrpSpPr/>
          <p:nvPr/>
        </p:nvGrpSpPr>
        <p:grpSpPr>
          <a:xfrm>
            <a:off x="294291" y="133515"/>
            <a:ext cx="2316561" cy="843968"/>
            <a:chOff x="3135941" y="1096179"/>
            <a:chExt cx="3845327" cy="13493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77289-5853-C1E8-81E7-0AD409258B03}"/>
                </a:ext>
              </a:extLst>
            </p:cNvPr>
            <p:cNvSpPr/>
            <p:nvPr/>
          </p:nvSpPr>
          <p:spPr>
            <a:xfrm>
              <a:off x="4125335" y="1515652"/>
              <a:ext cx="2855933" cy="510438"/>
            </a:xfrm>
            <a:prstGeom prst="rect">
              <a:avLst/>
            </a:prstGeom>
            <a:solidFill>
              <a:srgbClr val="0D05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bg1"/>
                  </a:solidFill>
                  <a:latin typeface="Century Gothic" pitchFamily="34" charset="0"/>
                </a:rPr>
                <a:t>  effyAI Powered</a:t>
              </a:r>
            </a:p>
          </p:txBody>
        </p:sp>
        <p:pic>
          <p:nvPicPr>
            <p:cNvPr id="14" name="Picture 13" descr="Artificial Intelligence Icon Images – Browse 1,120,294 Stock Photos,  Vectors, and Video | Adobe Stock">
              <a:extLst>
                <a:ext uri="{FF2B5EF4-FFF2-40B4-BE49-F238E27FC236}">
                  <a16:creationId xmlns:a16="http://schemas.microsoft.com/office/drawing/2014/main" id="{B9C89D87-063D-0B8C-60B5-6FA3992E63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6" t="18805" r="6866" b="14850"/>
            <a:stretch/>
          </p:blipFill>
          <p:spPr bwMode="auto">
            <a:xfrm>
              <a:off x="3135941" y="1096179"/>
              <a:ext cx="1426089" cy="134938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3E5CFDB-23BE-6E9C-7ADB-DBA2F190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05212"/>
              </p:ext>
            </p:extLst>
          </p:nvPr>
        </p:nvGraphicFramePr>
        <p:xfrm>
          <a:off x="1359568" y="868052"/>
          <a:ext cx="7038473" cy="3695045"/>
        </p:xfrm>
        <a:graphic>
          <a:graphicData uri="http://schemas.openxmlformats.org/drawingml/2006/table">
            <a:tbl>
              <a:tblPr/>
              <a:tblGrid>
                <a:gridCol w="3453892">
                  <a:extLst>
                    <a:ext uri="{9D8B030D-6E8A-4147-A177-3AD203B41FA5}">
                      <a16:colId xmlns:a16="http://schemas.microsoft.com/office/drawing/2014/main" val="133324314"/>
                    </a:ext>
                  </a:extLst>
                </a:gridCol>
                <a:gridCol w="3584581">
                  <a:extLst>
                    <a:ext uri="{9D8B030D-6E8A-4147-A177-3AD203B41FA5}">
                      <a16:colId xmlns:a16="http://schemas.microsoft.com/office/drawing/2014/main" val="420955814"/>
                    </a:ext>
                  </a:extLst>
                </a:gridCol>
              </a:tblGrid>
              <a:tr h="21966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marL="9433" marR="9433" marT="943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Cost</a:t>
                      </a:r>
                    </a:p>
                  </a:txBody>
                  <a:tcPr marL="9433" marR="9433" marT="943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80512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AI Translation 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 2 per word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9790"/>
                  </a:ext>
                </a:extLst>
              </a:tr>
              <a:tr h="224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Translation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69401"/>
                  </a:ext>
                </a:extLst>
              </a:tr>
              <a:tr h="224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Typesetting in Template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22093"/>
                  </a:ext>
                </a:extLst>
              </a:tr>
              <a:tr h="20406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9433" marR="9433" marT="943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59285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AI Video Dubbing 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upto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60 secs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052470"/>
                  </a:ext>
                </a:extLst>
              </a:tr>
              <a:tr h="224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( per language)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04618"/>
                  </a:ext>
                </a:extLst>
              </a:tr>
              <a:tr h="5541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Dubbing, Subtitles. Voice - Text to speech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For 1 Language video  - Rs 4000/-                                                       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For 3 Languages : Rs 3000/- per video                        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For 10 Languages : Rs 2500/- per video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63638"/>
                  </a:ext>
                </a:extLst>
              </a:tr>
              <a:tr h="20406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</a:p>
                  </a:txBody>
                  <a:tcPr marL="9433" marR="9433" marT="943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8715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AI Video Creation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433" marR="9433" marT="943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40733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Explainer Video</a:t>
                      </a:r>
                    </a:p>
                  </a:txBody>
                  <a:tcPr marL="9433" marR="9433" marT="943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8741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sng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Comprising of: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Rs. 3000 per video ( per minute)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795782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With Storyboard Creation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80222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effyImaginator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10133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Voice Avatar ( Text to Speech)</a:t>
                      </a: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128223"/>
                  </a:ext>
                </a:extLst>
              </a:tr>
              <a:tr h="2040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Avatar Speaking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33" marR="9433" marT="9433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2820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4086FCE-C20A-927F-2DE2-FAF38756EB18}"/>
              </a:ext>
            </a:extLst>
          </p:cNvPr>
          <p:cNvSpPr txBox="1"/>
          <p:nvPr/>
        </p:nvSpPr>
        <p:spPr>
          <a:xfrm>
            <a:off x="1723285" y="4572690"/>
            <a:ext cx="627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Need a better pricing ? - Talk to us for a Monthly retainer based managed 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C9F486-5620-2D0C-9714-BA76188755D5}"/>
              </a:ext>
            </a:extLst>
          </p:cNvPr>
          <p:cNvSpPr/>
          <p:nvPr/>
        </p:nvSpPr>
        <p:spPr>
          <a:xfrm>
            <a:off x="1359568" y="1095153"/>
            <a:ext cx="7038473" cy="691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9CF080-C265-3D82-D29A-1FC41E8FC990}"/>
              </a:ext>
            </a:extLst>
          </p:cNvPr>
          <p:cNvSpPr/>
          <p:nvPr/>
        </p:nvSpPr>
        <p:spPr>
          <a:xfrm>
            <a:off x="1359568" y="877644"/>
            <a:ext cx="7038473" cy="207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1E6E4-0ABF-CAEA-F18C-B956DE25B86D}"/>
              </a:ext>
            </a:extLst>
          </p:cNvPr>
          <p:cNvSpPr/>
          <p:nvPr/>
        </p:nvSpPr>
        <p:spPr>
          <a:xfrm>
            <a:off x="1359567" y="1938670"/>
            <a:ext cx="7038473" cy="978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2B82D5-1716-145F-8FB8-3F83EB6961F7}"/>
              </a:ext>
            </a:extLst>
          </p:cNvPr>
          <p:cNvSpPr/>
          <p:nvPr/>
        </p:nvSpPr>
        <p:spPr>
          <a:xfrm>
            <a:off x="1359568" y="3128454"/>
            <a:ext cx="7038473" cy="1444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9330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D28A2057-B0A1-4A76-AAA7-C1C83E4D9F3E}"/>
              </a:ext>
            </a:extLst>
          </p:cNvPr>
          <p:cNvSpPr txBox="1">
            <a:spLocks/>
          </p:cNvSpPr>
          <p:nvPr/>
        </p:nvSpPr>
        <p:spPr>
          <a:xfrm>
            <a:off x="3517661" y="2916740"/>
            <a:ext cx="1929369" cy="42343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 marL="0" marR="0" indent="0" algn="l" defTabSz="3429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8572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17145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25717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34290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42862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51435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600075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685800" algn="ctr" defTabSz="3095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75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algn="ctr">
              <a:buNone/>
            </a:pPr>
            <a:endParaRPr lang="en-IN" sz="11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hape 6150">
            <a:extLst>
              <a:ext uri="{FF2B5EF4-FFF2-40B4-BE49-F238E27FC236}">
                <a16:creationId xmlns:a16="http://schemas.microsoft.com/office/drawing/2014/main" id="{F88C62DE-2875-F8EF-EDE2-3B73CFB23FD5}"/>
              </a:ext>
            </a:extLst>
          </p:cNvPr>
          <p:cNvSpPr txBox="1">
            <a:spLocks/>
          </p:cNvSpPr>
          <p:nvPr/>
        </p:nvSpPr>
        <p:spPr>
          <a:xfrm>
            <a:off x="294291" y="272739"/>
            <a:ext cx="4414344" cy="595313"/>
          </a:xfrm>
          <a:prstGeom prst="rect">
            <a:avLst/>
          </a:prstGeom>
        </p:spPr>
        <p:txBody>
          <a:bodyPr/>
          <a:lstStyle>
            <a:lvl1pPr marL="238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1pPr>
            <a:lvl2pPr marL="4762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2pPr>
            <a:lvl3pPr marL="7143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3pPr>
            <a:lvl4pPr marL="9525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4pPr>
            <a:lvl5pPr marL="11906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7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Roboto Light"/>
                <a:ea typeface="+mn-ea"/>
                <a:cs typeface="Roboto Light"/>
                <a:sym typeface="Helvetica Light"/>
              </a:defRPr>
            </a:lvl5pPr>
            <a:lvl6pPr marL="142875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166687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1905000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2143125" marR="0" indent="-238125" algn="l" defTabSz="309563" latinLnBrk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95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lvl="0" indent="0" algn="ctr" hangingPunct="1">
              <a:spcBef>
                <a:spcPts val="0"/>
              </a:spcBef>
              <a:buSzTx/>
              <a:buNone/>
            </a:pPr>
            <a:endParaRPr lang="en-IN" sz="2400" dirty="0">
              <a:solidFill>
                <a:srgbClr val="50798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352694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589" y="395873"/>
            <a:ext cx="7873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PRICING – OTHER INTEGRATIONS &amp; CONSUMABLES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2255AE-EA20-675D-1531-DB9871E35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83223"/>
              </p:ext>
            </p:extLst>
          </p:nvPr>
        </p:nvGraphicFramePr>
        <p:xfrm>
          <a:off x="1504507" y="1052001"/>
          <a:ext cx="6134986" cy="267267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913951">
                  <a:extLst>
                    <a:ext uri="{9D8B030D-6E8A-4147-A177-3AD203B41FA5}">
                      <a16:colId xmlns:a16="http://schemas.microsoft.com/office/drawing/2014/main" val="2817317476"/>
                    </a:ext>
                  </a:extLst>
                </a:gridCol>
                <a:gridCol w="2221035">
                  <a:extLst>
                    <a:ext uri="{9D8B030D-6E8A-4147-A177-3AD203B41FA5}">
                      <a16:colId xmlns:a16="http://schemas.microsoft.com/office/drawing/2014/main" val="1606577309"/>
                    </a:ext>
                  </a:extLst>
                </a:gridCol>
              </a:tblGrid>
              <a:tr h="4514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  <a:cs typeface="Poppins" panose="00000500000000000000" pitchFamily="2" charset="0"/>
                        </a:rPr>
                        <a:t>Consumables</a:t>
                      </a:r>
                    </a:p>
                  </a:txBody>
                  <a:tcPr marL="8871" marR="8871" marT="887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itchFamily="34" charset="0"/>
                          <a:cs typeface="Poppins" panose="00000500000000000000" pitchFamily="2" charset="0"/>
                        </a:rPr>
                        <a:t>Cost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itchFamily="34" charset="0"/>
                        <a:cs typeface="Poppins" panose="00000500000000000000" pitchFamily="2" charset="0"/>
                      </a:endParaRPr>
                    </a:p>
                  </a:txBody>
                  <a:tcPr marL="45458" marR="5051" marT="5051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Whatsapp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0.55 paisa per message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158851"/>
                  </a:ext>
                </a:extLst>
              </a:tr>
              <a:tr h="2959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SMS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0.16 paisa per credit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7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Email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0.05 paisa per 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Video Email Cost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0.40 paisa per 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Microsite /Landing Page Tracking &amp; Personalisation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Century Gothic" pitchFamily="34" charset="0"/>
                        </a:rPr>
                        <a:t>0.49 paisa per MAU*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Integrations:                                        </a:t>
                      </a:r>
                    </a:p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Whatsapp,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Facebook,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Instagram, other platforms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As per time &amp; efforts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5FF438-7872-CA59-652E-76220FA8F5C6}"/>
              </a:ext>
            </a:extLst>
          </p:cNvPr>
          <p:cNvSpPr txBox="1"/>
          <p:nvPr/>
        </p:nvSpPr>
        <p:spPr>
          <a:xfrm>
            <a:off x="5943389" y="3727004"/>
            <a:ext cx="13965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*MAU – Monthly Active User</a:t>
            </a:r>
          </a:p>
        </p:txBody>
      </p:sp>
    </p:spTree>
    <p:extLst>
      <p:ext uri="{BB962C8B-B14F-4D97-AF65-F5344CB8AC3E}">
        <p14:creationId xmlns:p14="http://schemas.microsoft.com/office/powerpoint/2010/main" val="167399213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06">
            <a:extLst>
              <a:ext uri="{FF2B5EF4-FFF2-40B4-BE49-F238E27FC236}">
                <a16:creationId xmlns:a16="http://schemas.microsoft.com/office/drawing/2014/main" id="{087E3A65-2104-423B-8DE5-C7EC6B34DC8E}"/>
              </a:ext>
            </a:extLst>
          </p:cNvPr>
          <p:cNvSpPr/>
          <p:nvPr/>
        </p:nvSpPr>
        <p:spPr>
          <a:xfrm rot="16200000">
            <a:off x="609395" y="3941856"/>
            <a:ext cx="595313" cy="183487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rgbClr val="507985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hape 607">
            <a:extLst>
              <a:ext uri="{FF2B5EF4-FFF2-40B4-BE49-F238E27FC236}">
                <a16:creationId xmlns:a16="http://schemas.microsoft.com/office/drawing/2014/main" id="{466F6BA4-5E6F-4CF2-B106-28940CF5D6E4}"/>
              </a:ext>
            </a:extLst>
          </p:cNvPr>
          <p:cNvSpPr/>
          <p:nvPr/>
        </p:nvSpPr>
        <p:spPr>
          <a:xfrm rot="16200000">
            <a:off x="655060" y="3896190"/>
            <a:ext cx="581863" cy="19127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rgbClr val="507985"/>
              </a:solidFill>
              <a:latin typeface="Corbel" panose="020B0503020204020204" pitchFamily="34" charset="0"/>
            </a:endParaRPr>
          </a:p>
        </p:txBody>
      </p:sp>
      <p:sp>
        <p:nvSpPr>
          <p:cNvPr id="24" name="Shape 608">
            <a:extLst>
              <a:ext uri="{FF2B5EF4-FFF2-40B4-BE49-F238E27FC236}">
                <a16:creationId xmlns:a16="http://schemas.microsoft.com/office/drawing/2014/main" id="{54FEBD76-D88B-4523-8413-F3388C6ED95F}"/>
              </a:ext>
            </a:extLst>
          </p:cNvPr>
          <p:cNvSpPr/>
          <p:nvPr/>
        </p:nvSpPr>
        <p:spPr>
          <a:xfrm rot="16200000">
            <a:off x="4263959" y="3941547"/>
            <a:ext cx="595313" cy="183487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rgbClr val="507985"/>
              </a:solidFill>
              <a:latin typeface="Corbel" panose="020B0503020204020204" pitchFamily="34" charset="0"/>
            </a:endParaRPr>
          </a:p>
        </p:txBody>
      </p:sp>
      <p:sp>
        <p:nvSpPr>
          <p:cNvPr id="25" name="Shape 609">
            <a:extLst>
              <a:ext uri="{FF2B5EF4-FFF2-40B4-BE49-F238E27FC236}">
                <a16:creationId xmlns:a16="http://schemas.microsoft.com/office/drawing/2014/main" id="{98413944-30AF-4B00-9372-7A87E01B1F31}"/>
              </a:ext>
            </a:extLst>
          </p:cNvPr>
          <p:cNvSpPr/>
          <p:nvPr/>
        </p:nvSpPr>
        <p:spPr>
          <a:xfrm rot="16200000">
            <a:off x="6091239" y="3941547"/>
            <a:ext cx="595313" cy="183487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rgbClr val="507985"/>
              </a:solidFill>
              <a:latin typeface="Corbel" panose="020B0503020204020204" pitchFamily="34" charset="0"/>
            </a:endParaRPr>
          </a:p>
        </p:txBody>
      </p:sp>
      <p:sp>
        <p:nvSpPr>
          <p:cNvPr id="26" name="Shape 610">
            <a:extLst>
              <a:ext uri="{FF2B5EF4-FFF2-40B4-BE49-F238E27FC236}">
                <a16:creationId xmlns:a16="http://schemas.microsoft.com/office/drawing/2014/main" id="{09951E2A-0F7F-4588-BCC2-C764F3F86D40}"/>
              </a:ext>
            </a:extLst>
          </p:cNvPr>
          <p:cNvSpPr/>
          <p:nvPr/>
        </p:nvSpPr>
        <p:spPr>
          <a:xfrm rot="16200000">
            <a:off x="7923717" y="3936354"/>
            <a:ext cx="595313" cy="184526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rgbClr val="507985"/>
              </a:solidFill>
              <a:latin typeface="Corbel" panose="020B05030202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CC9EA-FD24-4072-ADFB-459D495536D5}"/>
              </a:ext>
            </a:extLst>
          </p:cNvPr>
          <p:cNvSpPr txBox="1"/>
          <p:nvPr/>
        </p:nvSpPr>
        <p:spPr>
          <a:xfrm>
            <a:off x="1336761" y="1921105"/>
            <a:ext cx="6596592" cy="8695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hangingPunct="1"/>
            <a:r>
              <a:rPr lang="en-I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us your extended tech team and </a:t>
            </a:r>
          </a:p>
          <a:p>
            <a:pPr lvl="0" hangingPunct="1"/>
            <a:r>
              <a:rPr lang="en-IN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translate your ideas into reality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400" b="1" i="1" dirty="0">
              <a:solidFill>
                <a:schemeClr val="bg2">
                  <a:lumMod val="2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pSp>
        <p:nvGrpSpPr>
          <p:cNvPr id="29" name="Group 1240">
            <a:extLst>
              <a:ext uri="{FF2B5EF4-FFF2-40B4-BE49-F238E27FC236}">
                <a16:creationId xmlns:a16="http://schemas.microsoft.com/office/drawing/2014/main" id="{45D1CECA-5B94-4FC8-85C5-DC97AC38AD3D}"/>
              </a:ext>
            </a:extLst>
          </p:cNvPr>
          <p:cNvGrpSpPr/>
          <p:nvPr/>
        </p:nvGrpSpPr>
        <p:grpSpPr>
          <a:xfrm>
            <a:off x="1902367" y="1389302"/>
            <a:ext cx="5360277" cy="1690230"/>
            <a:chOff x="0" y="0"/>
            <a:chExt cx="11858973" cy="8486557"/>
          </a:xfrm>
          <a:solidFill>
            <a:srgbClr val="212830"/>
          </a:solidFill>
        </p:grpSpPr>
        <p:sp>
          <p:nvSpPr>
            <p:cNvPr id="30" name="Shape 1238">
              <a:extLst>
                <a:ext uri="{FF2B5EF4-FFF2-40B4-BE49-F238E27FC236}">
                  <a16:creationId xmlns:a16="http://schemas.microsoft.com/office/drawing/2014/main" id="{8C21C689-81D9-450B-BB46-065DA1344B72}"/>
                </a:ext>
              </a:extLst>
            </p:cNvPr>
            <p:cNvSpPr/>
            <p:nvPr/>
          </p:nvSpPr>
          <p:spPr>
            <a:xfrm flipH="1">
              <a:off x="0" y="0"/>
              <a:ext cx="3978030" cy="397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4" y="564"/>
                  </a:lnTo>
                  <a:lnTo>
                    <a:pt x="21036" y="564"/>
                  </a:lnTo>
                  <a:lnTo>
                    <a:pt x="21036" y="21036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1" name="Shape 1239">
              <a:extLst>
                <a:ext uri="{FF2B5EF4-FFF2-40B4-BE49-F238E27FC236}">
                  <a16:creationId xmlns:a16="http://schemas.microsoft.com/office/drawing/2014/main" id="{BACF5BC1-1AF6-4B09-87D2-2E445B30FD09}"/>
                </a:ext>
              </a:extLst>
            </p:cNvPr>
            <p:cNvSpPr/>
            <p:nvPr/>
          </p:nvSpPr>
          <p:spPr>
            <a:xfrm rot="10800000" flipH="1">
              <a:off x="7880944" y="4508249"/>
              <a:ext cx="3978030" cy="3978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64" y="564"/>
                  </a:lnTo>
                  <a:lnTo>
                    <a:pt x="21036" y="564"/>
                  </a:lnTo>
                  <a:lnTo>
                    <a:pt x="21036" y="21036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867FF657-7BDC-4F22-8280-174F96F0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4" y="952595"/>
            <a:ext cx="1911126" cy="760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0DE71-EEB7-B1BA-38A9-E99A29AD632F}"/>
              </a:ext>
            </a:extLst>
          </p:cNvPr>
          <p:cNvSpPr txBox="1"/>
          <p:nvPr/>
        </p:nvSpPr>
        <p:spPr>
          <a:xfrm>
            <a:off x="1987454" y="3547539"/>
            <a:ext cx="5239758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t>Mahesh Nair , GSM : +91 - 9699859996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t>USA : 340 S Lemon Ave, Walnut, CA 91789, USA.</a:t>
            </a:r>
          </a:p>
          <a:p>
            <a:pPr algn="ctr"/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t>India :  Development Centre -  Kerala,      Sales office -  Mumbai, Kenya,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A9DBB-9B89-E3F9-EC65-A23E48638460}"/>
              </a:ext>
            </a:extLst>
          </p:cNvPr>
          <p:cNvSpPr txBox="1"/>
          <p:nvPr/>
        </p:nvSpPr>
        <p:spPr>
          <a:xfrm>
            <a:off x="3531476" y="4295001"/>
            <a:ext cx="1696793" cy="4180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050" i="0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Tx/>
                <a:latin typeface="Poppins" panose="00000500000000000000" pitchFamily="2" charset="0"/>
                <a:cs typeface="Poppins" panose="00000500000000000000" pitchFamily="2" charset="0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www.effyBiz.com</a:t>
            </a:r>
            <a:endParaRPr kumimoji="0" lang="en-IN" sz="105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Poppins" panose="00000500000000000000" pitchFamily="2" charset="0"/>
              <a:cs typeface="Poppins" panose="00000500000000000000" pitchFamily="2" charset="0"/>
              <a:sym typeface="Helvetica Light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000" i="0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Poppins" panose="00000500000000000000" pitchFamily="2" charset="0"/>
              <a:cs typeface="Poppins" panose="00000500000000000000" pitchFamily="2" charset="0"/>
              <a:sym typeface="Helvetica Light"/>
            </a:endParaRPr>
          </a:p>
        </p:txBody>
      </p:sp>
      <p:sp>
        <p:nvSpPr>
          <p:cNvPr id="3" name="Shape 607">
            <a:extLst>
              <a:ext uri="{FF2B5EF4-FFF2-40B4-BE49-F238E27FC236}">
                <a16:creationId xmlns:a16="http://schemas.microsoft.com/office/drawing/2014/main" id="{FEAB3169-60DA-D798-9487-1CC5078C283D}"/>
              </a:ext>
            </a:extLst>
          </p:cNvPr>
          <p:cNvSpPr/>
          <p:nvPr/>
        </p:nvSpPr>
        <p:spPr>
          <a:xfrm rot="16200000">
            <a:off x="2416291" y="3902917"/>
            <a:ext cx="595313" cy="191275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200" dirty="0">
              <a:solidFill>
                <a:srgbClr val="507985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4906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8225C-2D64-630B-BF14-6CB54E0EDD76}"/>
              </a:ext>
            </a:extLst>
          </p:cNvPr>
          <p:cNvSpPr txBox="1"/>
          <p:nvPr/>
        </p:nvSpPr>
        <p:spPr>
          <a:xfrm>
            <a:off x="3904459" y="2033783"/>
            <a:ext cx="4219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entury Gothic" pitchFamily="34" charset="0"/>
              </a:rPr>
              <a:t>How can effy</a:t>
            </a:r>
            <a:r>
              <a:rPr lang="en-US" sz="2000" b="1" dirty="0">
                <a:solidFill>
                  <a:srgbClr val="0070C0"/>
                </a:solidFill>
                <a:latin typeface="Century Gothic" pitchFamily="34" charset="0"/>
              </a:rPr>
              <a:t>Biz</a:t>
            </a:r>
            <a:r>
              <a:rPr lang="en-US" sz="2000" b="1" dirty="0">
                <a:latin typeface="Century Gothic" pitchFamily="34" charset="0"/>
              </a:rPr>
              <a:t> improve MFD’s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entury Gothic" pitchFamily="34" charset="0"/>
              </a:rPr>
              <a:t>Sales &amp; Customer Engagement ?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 pitchFamily="34" charset="0"/>
              <a:sym typeface="Helvetica Light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08" y="1386183"/>
            <a:ext cx="2331088" cy="2246125"/>
          </a:xfrm>
          <a:prstGeom prst="flowChartConnector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269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>
            <a:spLocks noChangeAspect="1"/>
          </p:cNvSpPr>
          <p:nvPr/>
        </p:nvSpPr>
        <p:spPr>
          <a:xfrm>
            <a:off x="2564294" y="725562"/>
            <a:ext cx="3840480" cy="38404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7C2460BA-87BC-6040-9978-5EEEF6D0A867}"/>
              </a:ext>
            </a:extLst>
          </p:cNvPr>
          <p:cNvSpPr/>
          <p:nvPr/>
        </p:nvSpPr>
        <p:spPr>
          <a:xfrm>
            <a:off x="3905277" y="295731"/>
            <a:ext cx="1370977" cy="801840"/>
          </a:xfrm>
          <a:prstGeom prst="roundRect">
            <a:avLst>
              <a:gd name="adj" fmla="val 20000"/>
            </a:avLst>
          </a:prstGeom>
          <a:solidFill>
            <a:srgbClr val="00B0F0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 dirty="0"/>
          </a:p>
        </p:txBody>
      </p:sp>
      <p:sp>
        <p:nvSpPr>
          <p:cNvPr id="7" name="Shape 397">
            <a:extLst>
              <a:ext uri="{FF2B5EF4-FFF2-40B4-BE49-F238E27FC236}">
                <a16:creationId xmlns:a16="http://schemas.microsoft.com/office/drawing/2014/main" id="{A2E9AB2A-08E6-E8BF-CCFD-80E169926F05}"/>
              </a:ext>
            </a:extLst>
          </p:cNvPr>
          <p:cNvSpPr/>
          <p:nvPr/>
        </p:nvSpPr>
        <p:spPr>
          <a:xfrm>
            <a:off x="3981364" y="409330"/>
            <a:ext cx="1258569" cy="574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lang="en-US" sz="1467" b="1" dirty="0">
                <a:latin typeface="Century Gothic" pitchFamily="34" charset="0"/>
              </a:rPr>
              <a:t>AI powered</a:t>
            </a:r>
          </a:p>
          <a:p>
            <a:r>
              <a:rPr lang="en-US" sz="1467" b="1" dirty="0">
                <a:latin typeface="Century Gothic" pitchFamily="34" charset="0"/>
              </a:rPr>
              <a:t>Microsite</a:t>
            </a:r>
          </a:p>
        </p:txBody>
      </p:sp>
      <p:sp>
        <p:nvSpPr>
          <p:cNvPr id="8" name="Shape 400">
            <a:extLst>
              <a:ext uri="{FF2B5EF4-FFF2-40B4-BE49-F238E27FC236}">
                <a16:creationId xmlns:a16="http://schemas.microsoft.com/office/drawing/2014/main" id="{1C9CFC5F-6EC7-C621-8D6D-6C15BD25B88C}"/>
              </a:ext>
            </a:extLst>
          </p:cNvPr>
          <p:cNvSpPr/>
          <p:nvPr/>
        </p:nvSpPr>
        <p:spPr>
          <a:xfrm>
            <a:off x="5456737" y="1250301"/>
            <a:ext cx="1370977" cy="801841"/>
          </a:xfrm>
          <a:prstGeom prst="roundRect">
            <a:avLst>
              <a:gd name="adj" fmla="val 20000"/>
            </a:avLst>
          </a:prstGeom>
          <a:solidFill>
            <a:srgbClr val="963654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 dirty="0"/>
          </a:p>
        </p:txBody>
      </p:sp>
      <p:sp>
        <p:nvSpPr>
          <p:cNvPr id="9" name="Shape 401">
            <a:extLst>
              <a:ext uri="{FF2B5EF4-FFF2-40B4-BE49-F238E27FC236}">
                <a16:creationId xmlns:a16="http://schemas.microsoft.com/office/drawing/2014/main" id="{6CB9E38E-4427-1575-7493-D3C6D7D3E8FC}"/>
              </a:ext>
            </a:extLst>
          </p:cNvPr>
          <p:cNvSpPr/>
          <p:nvPr/>
        </p:nvSpPr>
        <p:spPr>
          <a:xfrm>
            <a:off x="5456737" y="1261661"/>
            <a:ext cx="1370977" cy="8004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sz="1467" b="1" dirty="0">
                <a:latin typeface="Century Gothic" pitchFamily="34" charset="0"/>
              </a:rPr>
              <a:t>Co-branded content</a:t>
            </a:r>
            <a:r>
              <a:rPr lang="en-US" sz="1467" b="1" dirty="0">
                <a:latin typeface="Century Gothic" pitchFamily="34" charset="0"/>
              </a:rPr>
              <a:t> </a:t>
            </a:r>
          </a:p>
          <a:p>
            <a:r>
              <a:rPr lang="en-US" sz="1467" b="1" dirty="0">
                <a:latin typeface="Century Gothic" pitchFamily="34" charset="0"/>
              </a:rPr>
              <a:t>(</a:t>
            </a:r>
            <a:r>
              <a:rPr lang="en-US" sz="1200" b="1" dirty="0">
                <a:latin typeface="Century Gothic" pitchFamily="34" charset="0"/>
              </a:rPr>
              <a:t>ARN one click)</a:t>
            </a:r>
            <a:endParaRPr sz="1467" b="1" dirty="0">
              <a:latin typeface="Century Gothic" pitchFamily="34" charset="0"/>
            </a:endParaRPr>
          </a:p>
        </p:txBody>
      </p:sp>
      <p:sp>
        <p:nvSpPr>
          <p:cNvPr id="10" name="Shape 404">
            <a:extLst>
              <a:ext uri="{FF2B5EF4-FFF2-40B4-BE49-F238E27FC236}">
                <a16:creationId xmlns:a16="http://schemas.microsoft.com/office/drawing/2014/main" id="{84B4EBD7-281E-304F-215C-17BB0AB00FFF}"/>
              </a:ext>
            </a:extLst>
          </p:cNvPr>
          <p:cNvSpPr/>
          <p:nvPr/>
        </p:nvSpPr>
        <p:spPr>
          <a:xfrm>
            <a:off x="5486554" y="2940786"/>
            <a:ext cx="1370977" cy="801841"/>
          </a:xfrm>
          <a:prstGeom prst="roundRect">
            <a:avLst>
              <a:gd name="adj" fmla="val 20000"/>
            </a:avLst>
          </a:prstGeom>
          <a:solidFill>
            <a:srgbClr val="996633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467" dirty="0">
              <a:latin typeface="Century Gothic" pitchFamily="34" charset="0"/>
            </a:endParaRPr>
          </a:p>
        </p:txBody>
      </p:sp>
      <p:sp>
        <p:nvSpPr>
          <p:cNvPr id="11" name="Shape 405">
            <a:extLst>
              <a:ext uri="{FF2B5EF4-FFF2-40B4-BE49-F238E27FC236}">
                <a16:creationId xmlns:a16="http://schemas.microsoft.com/office/drawing/2014/main" id="{6340FD05-2241-A74D-A965-2F16A8DB9FAF}"/>
              </a:ext>
            </a:extLst>
          </p:cNvPr>
          <p:cNvSpPr/>
          <p:nvPr/>
        </p:nvSpPr>
        <p:spPr>
          <a:xfrm>
            <a:off x="5486554" y="3157041"/>
            <a:ext cx="13545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lang="en-US" sz="1600" b="1" dirty="0">
                <a:latin typeface="Century Gothic" pitchFamily="34" charset="0"/>
              </a:rPr>
              <a:t>Loyalty</a:t>
            </a:r>
            <a:endParaRPr sz="1600" b="1" dirty="0">
              <a:latin typeface="Century Gothic" pitchFamily="34" charset="0"/>
            </a:endParaRPr>
          </a:p>
        </p:txBody>
      </p:sp>
      <p:sp>
        <p:nvSpPr>
          <p:cNvPr id="14" name="Shape 416">
            <a:extLst>
              <a:ext uri="{FF2B5EF4-FFF2-40B4-BE49-F238E27FC236}">
                <a16:creationId xmlns:a16="http://schemas.microsoft.com/office/drawing/2014/main" id="{95E4C374-22E8-36BC-65C1-98A1037562C6}"/>
              </a:ext>
            </a:extLst>
          </p:cNvPr>
          <p:cNvSpPr/>
          <p:nvPr/>
        </p:nvSpPr>
        <p:spPr>
          <a:xfrm>
            <a:off x="2304133" y="1250301"/>
            <a:ext cx="1370976" cy="801841"/>
          </a:xfrm>
          <a:prstGeom prst="roundRect">
            <a:avLst>
              <a:gd name="adj" fmla="val 20000"/>
            </a:avLst>
          </a:prstGeom>
          <a:solidFill>
            <a:srgbClr val="2E75B6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 dirty="0"/>
          </a:p>
        </p:txBody>
      </p:sp>
      <p:sp>
        <p:nvSpPr>
          <p:cNvPr id="15" name="Shape 417">
            <a:extLst>
              <a:ext uri="{FF2B5EF4-FFF2-40B4-BE49-F238E27FC236}">
                <a16:creationId xmlns:a16="http://schemas.microsoft.com/office/drawing/2014/main" id="{B7F9C79D-0657-4915-6C28-7BB7A97BD04A}"/>
              </a:ext>
            </a:extLst>
          </p:cNvPr>
          <p:cNvSpPr/>
          <p:nvPr/>
        </p:nvSpPr>
        <p:spPr>
          <a:xfrm>
            <a:off x="2316319" y="1360117"/>
            <a:ext cx="1322273" cy="574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sz="1467" b="1" dirty="0">
                <a:latin typeface="Century Gothic" pitchFamily="34" charset="0"/>
              </a:rPr>
              <a:t>Business Intelligence</a:t>
            </a:r>
          </a:p>
        </p:txBody>
      </p:sp>
      <p:sp>
        <p:nvSpPr>
          <p:cNvPr id="25" name="Shape 412">
            <a:extLst>
              <a:ext uri="{FF2B5EF4-FFF2-40B4-BE49-F238E27FC236}">
                <a16:creationId xmlns:a16="http://schemas.microsoft.com/office/drawing/2014/main" id="{5D5A4BA8-3246-6EA6-D400-00DBFC1F00CB}"/>
              </a:ext>
            </a:extLst>
          </p:cNvPr>
          <p:cNvSpPr/>
          <p:nvPr/>
        </p:nvSpPr>
        <p:spPr>
          <a:xfrm>
            <a:off x="2241675" y="2933037"/>
            <a:ext cx="1370976" cy="801841"/>
          </a:xfrm>
          <a:prstGeom prst="roundRect">
            <a:avLst>
              <a:gd name="adj" fmla="val 20000"/>
            </a:avLst>
          </a:prstGeom>
          <a:solidFill>
            <a:srgbClr val="660033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 dirty="0"/>
          </a:p>
        </p:txBody>
      </p:sp>
      <p:sp>
        <p:nvSpPr>
          <p:cNvPr id="13" name="Shape 413">
            <a:extLst>
              <a:ext uri="{FF2B5EF4-FFF2-40B4-BE49-F238E27FC236}">
                <a16:creationId xmlns:a16="http://schemas.microsoft.com/office/drawing/2014/main" id="{B2F92EA5-065D-3465-685D-CDA3D856FDA4}"/>
              </a:ext>
            </a:extLst>
          </p:cNvPr>
          <p:cNvSpPr/>
          <p:nvPr/>
        </p:nvSpPr>
        <p:spPr>
          <a:xfrm>
            <a:off x="2275284" y="3043318"/>
            <a:ext cx="1303757" cy="574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sz="1467" b="1" dirty="0">
                <a:latin typeface="Century Gothic" pitchFamily="34" charset="0"/>
              </a:rPr>
              <a:t>Marketing Automation</a:t>
            </a:r>
          </a:p>
        </p:txBody>
      </p:sp>
      <p:sp>
        <p:nvSpPr>
          <p:cNvPr id="26" name="Shape 408">
            <a:extLst>
              <a:ext uri="{FF2B5EF4-FFF2-40B4-BE49-F238E27FC236}">
                <a16:creationId xmlns:a16="http://schemas.microsoft.com/office/drawing/2014/main" id="{747474BD-3B23-DD53-79C8-4915163063F9}"/>
              </a:ext>
            </a:extLst>
          </p:cNvPr>
          <p:cNvSpPr/>
          <p:nvPr/>
        </p:nvSpPr>
        <p:spPr>
          <a:xfrm>
            <a:off x="3729000" y="4104076"/>
            <a:ext cx="1512852" cy="801841"/>
          </a:xfrm>
          <a:prstGeom prst="roundRect">
            <a:avLst>
              <a:gd name="adj" fmla="val 20000"/>
            </a:avLst>
          </a:prstGeom>
          <a:solidFill>
            <a:srgbClr val="002060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 dirty="0"/>
          </a:p>
        </p:txBody>
      </p:sp>
      <p:sp>
        <p:nvSpPr>
          <p:cNvPr id="12" name="Shape 409">
            <a:extLst>
              <a:ext uri="{FF2B5EF4-FFF2-40B4-BE49-F238E27FC236}">
                <a16:creationId xmlns:a16="http://schemas.microsoft.com/office/drawing/2014/main" id="{6621986B-771A-1674-44EC-1A78083751BB}"/>
              </a:ext>
            </a:extLst>
          </p:cNvPr>
          <p:cNvSpPr/>
          <p:nvPr/>
        </p:nvSpPr>
        <p:spPr>
          <a:xfrm>
            <a:off x="3729000" y="4227614"/>
            <a:ext cx="1534843" cy="5746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sz="1467" b="1" dirty="0">
                <a:latin typeface="Century Gothic" pitchFamily="34" charset="0"/>
              </a:rPr>
              <a:t>Social Page </a:t>
            </a:r>
            <a:r>
              <a:rPr lang="en-US" sz="1467" b="1" dirty="0">
                <a:latin typeface="Century Gothic" pitchFamily="34" charset="0"/>
              </a:rPr>
              <a:t>Management</a:t>
            </a:r>
            <a:endParaRPr sz="1467" b="1" dirty="0">
              <a:latin typeface="Century Gothic" pitchFamily="34" charset="0"/>
            </a:endParaRPr>
          </a:p>
        </p:txBody>
      </p:sp>
      <p:pic>
        <p:nvPicPr>
          <p:cNvPr id="27" name="image48.png">
            <a:extLst>
              <a:ext uri="{FF2B5EF4-FFF2-40B4-BE49-F238E27FC236}">
                <a16:creationId xmlns:a16="http://schemas.microsoft.com/office/drawing/2014/main" id="{5258B79E-CCB6-2A5D-E86F-639331C0EF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9401" y="1972630"/>
            <a:ext cx="1111001" cy="108785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422">
            <a:extLst>
              <a:ext uri="{FF2B5EF4-FFF2-40B4-BE49-F238E27FC236}">
                <a16:creationId xmlns:a16="http://schemas.microsoft.com/office/drawing/2014/main" id="{468B3396-9498-8377-CE1F-767951FE0471}"/>
              </a:ext>
            </a:extLst>
          </p:cNvPr>
          <p:cNvSpPr/>
          <p:nvPr/>
        </p:nvSpPr>
        <p:spPr>
          <a:xfrm>
            <a:off x="3638592" y="3099126"/>
            <a:ext cx="199180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20" rIns="45719" bIns="45720">
            <a:spAutoFit/>
          </a:bodyPr>
          <a:lstStyle>
            <a:lvl1pPr>
              <a:defRPr sz="2800" b="1"/>
            </a:lvl1pPr>
          </a:lstStyle>
          <a:p>
            <a:r>
              <a:rPr lang="en-US" sz="1800" dirty="0">
                <a:latin typeface="Century Gothic" pitchFamily="34" charset="0"/>
              </a:rPr>
              <a:t>MFD Partner</a:t>
            </a:r>
            <a:endParaRPr sz="1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75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441369" y="1782361"/>
            <a:ext cx="4631631" cy="27907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352694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1131" y="881699"/>
            <a:ext cx="454186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entury Gothic" pitchFamily="34" charset="0"/>
              </a:rPr>
              <a:t>effy</a:t>
            </a:r>
            <a:r>
              <a:rPr lang="en-US" sz="1400" b="1" dirty="0">
                <a:solidFill>
                  <a:srgbClr val="0070C0"/>
                </a:solidFill>
                <a:latin typeface="Century Gothic" pitchFamily="34" charset="0"/>
              </a:rPr>
              <a:t>Biz</a:t>
            </a:r>
            <a:r>
              <a:rPr lang="en-US" sz="1400" b="1" dirty="0">
                <a:latin typeface="Century Gothic" pitchFamily="34" charset="0"/>
              </a:rPr>
              <a:t> modules to improve Partner                             Engagement &amp; Performance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 pitchFamily="34" charset="0"/>
              <a:sym typeface="Helvetica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05741" y="926280"/>
            <a:ext cx="0" cy="3859481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Rectangle 10"/>
          <p:cNvSpPr/>
          <p:nvPr/>
        </p:nvSpPr>
        <p:spPr>
          <a:xfrm>
            <a:off x="4707862" y="2054226"/>
            <a:ext cx="42922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l">
              <a:buFont typeface="Arial" pitchFamily="34" charset="0"/>
              <a:buChar char="•"/>
            </a:pPr>
            <a:endParaRPr lang="en-US" sz="1000" b="1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Co Branding module</a:t>
            </a:r>
          </a:p>
          <a:p>
            <a:pPr lvl="1" indent="0" algn="l"/>
            <a:endParaRPr lang="en-US" sz="1000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Digital Visiting Cards</a:t>
            </a:r>
          </a:p>
          <a:p>
            <a:pPr lvl="1" indent="0" algn="l"/>
            <a:endParaRPr lang="en-US" sz="1000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Gamification</a:t>
            </a:r>
          </a:p>
          <a:p>
            <a:pPr lvl="1" indent="0" algn="l"/>
            <a:endParaRPr lang="en-US" sz="1000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Reminders for meetings, important dates – SIP expiry, birthdays &amp; ability to send personalized card</a:t>
            </a:r>
          </a:p>
          <a:p>
            <a:pPr marL="171450" lvl="1" indent="-171450" algn="l">
              <a:buFont typeface="Arial" pitchFamily="34" charset="0"/>
              <a:buChar char="•"/>
            </a:pPr>
            <a:endParaRPr lang="en-US" sz="1000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Rewards &amp; Recognition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8248" y="1754680"/>
            <a:ext cx="46394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 algn="l"/>
            <a:r>
              <a:rPr lang="en-US" sz="1200" b="1" dirty="0">
                <a:latin typeface="Century Gothic" pitchFamily="34" charset="0"/>
              </a:rPr>
              <a:t>1) Unique Axis MF Connect  app experience by integrating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360866"/>
            <a:ext cx="4393866" cy="510438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Century Gothic" pitchFamily="34" charset="0"/>
              </a:rPr>
              <a:t>                         FOR PARTNERS/MFD’s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1041" y="373891"/>
            <a:ext cx="254559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MULTI OFFERING SUITE</a:t>
            </a:r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CCD72592-C2C4-F0CC-6040-1D32BA506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6" y="1971723"/>
            <a:ext cx="1342554" cy="1293621"/>
          </a:xfrm>
          <a:prstGeom prst="flowChartConnector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0290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481734" y="1035623"/>
            <a:ext cx="3814635" cy="25631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" y="352694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7862" y="1309775"/>
            <a:ext cx="42922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 algn="l">
              <a:buFont typeface="Arial" pitchFamily="34" charset="0"/>
              <a:buChar char="•"/>
            </a:pPr>
            <a:endParaRPr lang="en-US" sz="1100" b="1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Co-branded collaterals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100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Microsite with MFD’s contacts details</a:t>
            </a:r>
          </a:p>
          <a:p>
            <a:pPr algn="l"/>
            <a:endParaRPr lang="en-US" sz="1100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Every MFD to get a personal page </a:t>
            </a:r>
            <a:r>
              <a:rPr lang="en-US" sz="1100" b="1" dirty="0">
                <a:latin typeface="Century Gothic" pitchFamily="34" charset="0"/>
                <a:hlinkClick r:id="rId2"/>
              </a:rPr>
              <a:t>www.MFDname.DOMAIN.com</a:t>
            </a:r>
            <a:r>
              <a:rPr lang="en-US" sz="1100" b="1" dirty="0">
                <a:latin typeface="Century Gothic" pitchFamily="34" charset="0"/>
              </a:rPr>
              <a:t> OR</a:t>
            </a:r>
          </a:p>
          <a:p>
            <a:pPr algn="l"/>
            <a:endParaRPr lang="en-US" sz="1100" b="1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Add a subdomain to their existing page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100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News &amp; market ticker, Investor </a:t>
            </a:r>
            <a:r>
              <a:rPr lang="en-US" sz="1100" dirty="0" err="1">
                <a:latin typeface="Century Gothic" pitchFamily="34" charset="0"/>
              </a:rPr>
              <a:t>edu</a:t>
            </a:r>
            <a:r>
              <a:rPr lang="en-US" sz="1100" dirty="0">
                <a:latin typeface="Century Gothic" pitchFamily="34" charset="0"/>
              </a:rPr>
              <a:t> section, blogs </a:t>
            </a:r>
            <a:r>
              <a:rPr lang="en-US" sz="1100" dirty="0" err="1">
                <a:latin typeface="Century Gothic" pitchFamily="34" charset="0"/>
              </a:rPr>
              <a:t>etc</a:t>
            </a:r>
            <a:endParaRPr lang="en-US" sz="1100" dirty="0">
              <a:latin typeface="Century Gothic" pitchFamily="34" charset="0"/>
            </a:endParaRPr>
          </a:p>
          <a:p>
            <a:pPr algn="l"/>
            <a:endParaRPr lang="en-US" sz="1100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Chatbot – personalized interaction with each visitors &amp; offers invest now embedded co-branded collaterals containing MFD’s ARN code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100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Ability to change the banner sequence and collaterals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sz="1100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latin typeface="Century Gothic" pitchFamily="34" charset="0"/>
              </a:rPr>
              <a:t>Identify all their visitors by their name and also show dynamic images to different visitors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3656" y="1080812"/>
            <a:ext cx="3724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b="1" dirty="0">
                <a:latin typeface="Century Gothic" pitchFamily="34" charset="0"/>
              </a:rPr>
              <a:t>2) A personalized business identity for MFD’s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05741" y="1045030"/>
            <a:ext cx="0" cy="3859481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182D7B0-F20E-DF7F-DD0D-9AE1A994A3E6}"/>
              </a:ext>
            </a:extLst>
          </p:cNvPr>
          <p:cNvSpPr/>
          <p:nvPr/>
        </p:nvSpPr>
        <p:spPr>
          <a:xfrm>
            <a:off x="0" y="2360866"/>
            <a:ext cx="4393866" cy="510438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Century Gothic" pitchFamily="34" charset="0"/>
              </a:rPr>
              <a:t>                         FOR PARTNERS/MFD’s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369627C-D81A-0C1B-D626-FD424328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6" y="1971723"/>
            <a:ext cx="1342554" cy="1293621"/>
          </a:xfrm>
          <a:prstGeom prst="flowChartConnector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45F47-B445-0352-7CB6-2227A387ED7B}"/>
              </a:ext>
            </a:extLst>
          </p:cNvPr>
          <p:cNvSpPr txBox="1"/>
          <p:nvPr/>
        </p:nvSpPr>
        <p:spPr>
          <a:xfrm>
            <a:off x="3281041" y="373891"/>
            <a:ext cx="254559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MULTI OFFERING SUITE</a:t>
            </a:r>
          </a:p>
        </p:txBody>
      </p:sp>
    </p:spTree>
    <p:extLst>
      <p:ext uri="{BB962C8B-B14F-4D97-AF65-F5344CB8AC3E}">
        <p14:creationId xmlns:p14="http://schemas.microsoft.com/office/powerpoint/2010/main" val="5600350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178415" y="3874136"/>
            <a:ext cx="2368588" cy="2330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6" name="Rounded Rectangle 15"/>
          <p:cNvSpPr/>
          <p:nvPr/>
        </p:nvSpPr>
        <p:spPr>
          <a:xfrm>
            <a:off x="5168515" y="3317986"/>
            <a:ext cx="2368588" cy="2330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4346903" y="892600"/>
            <a:ext cx="2368588" cy="23301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ectangle 4"/>
          <p:cNvSpPr/>
          <p:nvPr/>
        </p:nvSpPr>
        <p:spPr>
          <a:xfrm>
            <a:off x="4636126" y="87484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algn="l">
              <a:buFont typeface="Arial" pitchFamily="34" charset="0"/>
              <a:buChar char="•"/>
            </a:pPr>
            <a:endParaRPr lang="en-US" sz="1000" dirty="0">
              <a:latin typeface="Century Gothic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Share co-branded sales and topical collaterals to partners social pages directly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One click Share of co-branded sales collaterals social pages (</a:t>
            </a:r>
            <a:r>
              <a:rPr lang="en-US" sz="1000" i="1" dirty="0">
                <a:latin typeface="Century Gothic" pitchFamily="34" charset="0"/>
              </a:rPr>
              <a:t>Facebook, </a:t>
            </a:r>
            <a:r>
              <a:rPr lang="en-US" sz="1000" i="1" dirty="0" err="1">
                <a:latin typeface="Century Gothic" pitchFamily="34" charset="0"/>
              </a:rPr>
              <a:t>Linkedin</a:t>
            </a:r>
            <a:r>
              <a:rPr lang="en-US" sz="1000" i="1" dirty="0">
                <a:latin typeface="Century Gothic" pitchFamily="34" charset="0"/>
              </a:rPr>
              <a:t> &amp; Twitter</a:t>
            </a:r>
            <a:r>
              <a:rPr lang="en-US" sz="1000" dirty="0">
                <a:latin typeface="Century Gothic" pitchFamily="34" charset="0"/>
              </a:rPr>
              <a:t>) of all partners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Visitors on the landing page can reach out to the Partner via Call, </a:t>
            </a:r>
            <a:r>
              <a:rPr lang="en-US" sz="1000" dirty="0" err="1">
                <a:latin typeface="Century Gothic" pitchFamily="34" charset="0"/>
              </a:rPr>
              <a:t>whatsapp</a:t>
            </a:r>
            <a:r>
              <a:rPr lang="en-US" sz="1000" dirty="0">
                <a:latin typeface="Century Gothic" pitchFamily="34" charset="0"/>
              </a:rPr>
              <a:t> or chat </a:t>
            </a:r>
          </a:p>
          <a:p>
            <a:pPr lvl="1" algn="l"/>
            <a:endParaRPr lang="en-US" sz="1000" dirty="0"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7013" y="3815717"/>
            <a:ext cx="44294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000" b="1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Customizable Reports to measure your channel performance in real time</a:t>
            </a: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Reporting engine to helps you understand complex interactions between performance metrics</a:t>
            </a:r>
            <a:endParaRPr lang="en-US" sz="1000" b="1" dirty="0"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7816" y="2239624"/>
            <a:ext cx="4451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000" b="1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Show MFD’s sales done for that month</a:t>
            </a: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MFD’s top 3 funds sold </a:t>
            </a: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Show the top 3 funds sold by other MFD’s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4580" y="3074759"/>
            <a:ext cx="3828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l"/>
            <a:r>
              <a:rPr lang="en-US" sz="1000" b="1" dirty="0">
                <a:latin typeface="Century Gothic" pitchFamily="34" charset="0"/>
              </a:rPr>
              <a:t>5) Reward &amp; Recognition for partners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352694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000" dirty="0"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1369" y="815150"/>
            <a:ext cx="36500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1" dirty="0">
                <a:latin typeface="Century Gothic" pitchFamily="34" charset="0"/>
              </a:rPr>
              <a:t>3) MFD’s Social page Management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429044" y="2090927"/>
            <a:ext cx="2368588" cy="256313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/>
          <p:cNvSpPr/>
          <p:nvPr/>
        </p:nvSpPr>
        <p:spPr>
          <a:xfrm>
            <a:off x="4481559" y="2132270"/>
            <a:ext cx="2364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latin typeface="Century Gothic" pitchFamily="34" charset="0"/>
              </a:rPr>
              <a:t>4) Monthly Business Reports - Video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70274" y="3702373"/>
            <a:ext cx="23695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b="1" dirty="0">
                <a:latin typeface="Century Gothic" pitchFamily="34" charset="0"/>
              </a:rPr>
              <a:t>6) Business Intelligence &amp; reporting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405741" y="926280"/>
            <a:ext cx="0" cy="3859481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4BFAB3-A4C0-F43A-D691-267FD61909C3}"/>
              </a:ext>
            </a:extLst>
          </p:cNvPr>
          <p:cNvSpPr/>
          <p:nvPr/>
        </p:nvSpPr>
        <p:spPr>
          <a:xfrm>
            <a:off x="0" y="2360866"/>
            <a:ext cx="4393866" cy="510438"/>
          </a:xfrm>
          <a:prstGeom prst="rect">
            <a:avLst/>
          </a:prstGeom>
          <a:solidFill>
            <a:srgbClr val="009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Century Gothic" pitchFamily="34" charset="0"/>
              </a:rPr>
              <a:t>                         FOR PARTNERS/MFD’s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94C29D2-E38B-DA4F-80EF-FBE13DBD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96" y="1971723"/>
            <a:ext cx="1342554" cy="1293621"/>
          </a:xfrm>
          <a:prstGeom prst="flowChartConnector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74398-5D08-5B62-8BD1-9D41BB4B615F}"/>
              </a:ext>
            </a:extLst>
          </p:cNvPr>
          <p:cNvSpPr txBox="1"/>
          <p:nvPr/>
        </p:nvSpPr>
        <p:spPr>
          <a:xfrm>
            <a:off x="4636126" y="3284488"/>
            <a:ext cx="445126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Top MFD – basis of content sharing, social posts, max new leads generated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8519DC-2749-BBCE-F12B-1225DC9B03FB}"/>
              </a:ext>
            </a:extLst>
          </p:cNvPr>
          <p:cNvSpPr txBox="1"/>
          <p:nvPr/>
        </p:nvSpPr>
        <p:spPr>
          <a:xfrm>
            <a:off x="3281041" y="373891"/>
            <a:ext cx="254559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MULTI OFFERING SUITE</a:t>
            </a:r>
          </a:p>
        </p:txBody>
      </p:sp>
    </p:spTree>
    <p:extLst>
      <p:ext uri="{BB962C8B-B14F-4D97-AF65-F5344CB8AC3E}">
        <p14:creationId xmlns:p14="http://schemas.microsoft.com/office/powerpoint/2010/main" val="28433644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CICI Bank - Careers">
            <a:extLst>
              <a:ext uri="{FF2B5EF4-FFF2-40B4-BE49-F238E27FC236}">
                <a16:creationId xmlns:a16="http://schemas.microsoft.com/office/drawing/2014/main" id="{438554B5-3FE4-1662-CB54-FFA62402A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6" y="1159790"/>
            <a:ext cx="2907410" cy="2823920"/>
          </a:xfrm>
          <a:prstGeom prst="flowChartConnector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778BA-881B-59EC-E54C-37840F3696FC}"/>
              </a:ext>
            </a:extLst>
          </p:cNvPr>
          <p:cNvSpPr txBox="1"/>
          <p:nvPr/>
        </p:nvSpPr>
        <p:spPr>
          <a:xfrm>
            <a:off x="4057544" y="1863864"/>
            <a:ext cx="3913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entury Gothic" pitchFamily="34" charset="0"/>
              </a:rPr>
              <a:t>How can effy</a:t>
            </a:r>
            <a:r>
              <a:rPr lang="en-US" sz="2000" b="1" dirty="0">
                <a:solidFill>
                  <a:srgbClr val="0070C0"/>
                </a:solidFill>
                <a:latin typeface="Century Gothic" pitchFamily="34" charset="0"/>
              </a:rPr>
              <a:t>Biz</a:t>
            </a:r>
            <a:r>
              <a:rPr lang="en-US" sz="2000" b="1" dirty="0">
                <a:latin typeface="Century Gothic" pitchFamily="34" charset="0"/>
              </a:rPr>
              <a:t> improve RM’s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entury Gothic" pitchFamily="34" charset="0"/>
              </a:rPr>
              <a:t>Engagement &amp; Performance ?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0910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/>
          <p:cNvSpPr>
            <a:spLocks noChangeAspect="1"/>
          </p:cNvSpPr>
          <p:nvPr/>
        </p:nvSpPr>
        <p:spPr>
          <a:xfrm>
            <a:off x="2564294" y="725562"/>
            <a:ext cx="3840480" cy="38404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396">
            <a:extLst>
              <a:ext uri="{FF2B5EF4-FFF2-40B4-BE49-F238E27FC236}">
                <a16:creationId xmlns:a16="http://schemas.microsoft.com/office/drawing/2014/main" id="{7C2460BA-87BC-6040-9978-5EEEF6D0A867}"/>
              </a:ext>
            </a:extLst>
          </p:cNvPr>
          <p:cNvSpPr/>
          <p:nvPr/>
        </p:nvSpPr>
        <p:spPr>
          <a:xfrm>
            <a:off x="3905277" y="295731"/>
            <a:ext cx="1370977" cy="801840"/>
          </a:xfrm>
          <a:prstGeom prst="roundRect">
            <a:avLst>
              <a:gd name="adj" fmla="val 20000"/>
            </a:avLst>
          </a:prstGeom>
          <a:solidFill>
            <a:srgbClr val="00B0F0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/>
          </a:p>
        </p:txBody>
      </p:sp>
      <p:sp>
        <p:nvSpPr>
          <p:cNvPr id="7" name="Shape 397">
            <a:extLst>
              <a:ext uri="{FF2B5EF4-FFF2-40B4-BE49-F238E27FC236}">
                <a16:creationId xmlns:a16="http://schemas.microsoft.com/office/drawing/2014/main" id="{A2E9AB2A-08E6-E8BF-CCFD-80E169926F05}"/>
              </a:ext>
            </a:extLst>
          </p:cNvPr>
          <p:cNvSpPr/>
          <p:nvPr/>
        </p:nvSpPr>
        <p:spPr>
          <a:xfrm>
            <a:off x="3981364" y="465819"/>
            <a:ext cx="125856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lang="en-US" sz="1100" b="1" dirty="0">
                <a:latin typeface="Century Gothic" pitchFamily="34" charset="0"/>
              </a:rPr>
              <a:t>Single view </a:t>
            </a:r>
          </a:p>
          <a:p>
            <a:r>
              <a:rPr lang="en-US" sz="1100" b="1" dirty="0">
                <a:latin typeface="Century Gothic" pitchFamily="34" charset="0"/>
              </a:rPr>
              <a:t>Mapped MFDs</a:t>
            </a:r>
          </a:p>
        </p:txBody>
      </p:sp>
      <p:sp>
        <p:nvSpPr>
          <p:cNvPr id="8" name="Shape 400">
            <a:extLst>
              <a:ext uri="{FF2B5EF4-FFF2-40B4-BE49-F238E27FC236}">
                <a16:creationId xmlns:a16="http://schemas.microsoft.com/office/drawing/2014/main" id="{1C9CFC5F-6EC7-C621-8D6D-6C15BD25B88C}"/>
              </a:ext>
            </a:extLst>
          </p:cNvPr>
          <p:cNvSpPr/>
          <p:nvPr/>
        </p:nvSpPr>
        <p:spPr>
          <a:xfrm>
            <a:off x="5774785" y="1250301"/>
            <a:ext cx="1370977" cy="801841"/>
          </a:xfrm>
          <a:prstGeom prst="roundRect">
            <a:avLst>
              <a:gd name="adj" fmla="val 20000"/>
            </a:avLst>
          </a:prstGeom>
          <a:solidFill>
            <a:srgbClr val="963654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/>
          </a:p>
        </p:txBody>
      </p:sp>
      <p:sp>
        <p:nvSpPr>
          <p:cNvPr id="10" name="Shape 404">
            <a:extLst>
              <a:ext uri="{FF2B5EF4-FFF2-40B4-BE49-F238E27FC236}">
                <a16:creationId xmlns:a16="http://schemas.microsoft.com/office/drawing/2014/main" id="{84B4EBD7-281E-304F-215C-17BB0AB00FFF}"/>
              </a:ext>
            </a:extLst>
          </p:cNvPr>
          <p:cNvSpPr/>
          <p:nvPr/>
        </p:nvSpPr>
        <p:spPr>
          <a:xfrm>
            <a:off x="5754907" y="2940786"/>
            <a:ext cx="1370977" cy="801841"/>
          </a:xfrm>
          <a:prstGeom prst="roundRect">
            <a:avLst>
              <a:gd name="adj" fmla="val 20000"/>
            </a:avLst>
          </a:prstGeom>
          <a:solidFill>
            <a:srgbClr val="996633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467">
              <a:latin typeface="Century Gothic" pitchFamily="34" charset="0"/>
            </a:endParaRPr>
          </a:p>
        </p:txBody>
      </p:sp>
      <p:sp>
        <p:nvSpPr>
          <p:cNvPr id="11" name="Shape 405">
            <a:extLst>
              <a:ext uri="{FF2B5EF4-FFF2-40B4-BE49-F238E27FC236}">
                <a16:creationId xmlns:a16="http://schemas.microsoft.com/office/drawing/2014/main" id="{6340FD05-2241-A74D-A965-2F16A8DB9FAF}"/>
              </a:ext>
            </a:extLst>
          </p:cNvPr>
          <p:cNvSpPr/>
          <p:nvPr/>
        </p:nvSpPr>
        <p:spPr>
          <a:xfrm>
            <a:off x="5821743" y="1325544"/>
            <a:ext cx="1258569" cy="630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lang="en-US" sz="1100" b="1" dirty="0">
                <a:latin typeface="Century Gothic" pitchFamily="34" charset="0"/>
              </a:rPr>
              <a:t>Do it for MFD </a:t>
            </a:r>
          </a:p>
          <a:p>
            <a:r>
              <a:rPr lang="en-US" sz="1100" b="1" dirty="0">
                <a:latin typeface="Century Gothic" pitchFamily="34" charset="0"/>
              </a:rPr>
              <a:t> (Co-branded content)</a:t>
            </a:r>
          </a:p>
        </p:txBody>
      </p:sp>
      <p:sp>
        <p:nvSpPr>
          <p:cNvPr id="14" name="Shape 416">
            <a:extLst>
              <a:ext uri="{FF2B5EF4-FFF2-40B4-BE49-F238E27FC236}">
                <a16:creationId xmlns:a16="http://schemas.microsoft.com/office/drawing/2014/main" id="{95E4C374-22E8-36BC-65C1-98A1037562C6}"/>
              </a:ext>
            </a:extLst>
          </p:cNvPr>
          <p:cNvSpPr/>
          <p:nvPr/>
        </p:nvSpPr>
        <p:spPr>
          <a:xfrm>
            <a:off x="2304133" y="1250301"/>
            <a:ext cx="1370976" cy="801841"/>
          </a:xfrm>
          <a:prstGeom prst="roundRect">
            <a:avLst>
              <a:gd name="adj" fmla="val 20000"/>
            </a:avLst>
          </a:prstGeom>
          <a:solidFill>
            <a:srgbClr val="2E75B6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/>
          </a:p>
        </p:txBody>
      </p:sp>
      <p:sp>
        <p:nvSpPr>
          <p:cNvPr id="15" name="Shape 417">
            <a:extLst>
              <a:ext uri="{FF2B5EF4-FFF2-40B4-BE49-F238E27FC236}">
                <a16:creationId xmlns:a16="http://schemas.microsoft.com/office/drawing/2014/main" id="{B7F9C79D-0657-4915-6C28-7BB7A97BD04A}"/>
              </a:ext>
            </a:extLst>
          </p:cNvPr>
          <p:cNvSpPr/>
          <p:nvPr/>
        </p:nvSpPr>
        <p:spPr>
          <a:xfrm>
            <a:off x="2360337" y="1420390"/>
            <a:ext cx="125856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lang="en-US" sz="1100" b="1" dirty="0">
                <a:latin typeface="Century Gothic" pitchFamily="34" charset="0"/>
              </a:rPr>
              <a:t>Rewards &amp; Recognition</a:t>
            </a:r>
          </a:p>
        </p:txBody>
      </p:sp>
      <p:sp>
        <p:nvSpPr>
          <p:cNvPr id="25" name="Shape 412">
            <a:extLst>
              <a:ext uri="{FF2B5EF4-FFF2-40B4-BE49-F238E27FC236}">
                <a16:creationId xmlns:a16="http://schemas.microsoft.com/office/drawing/2014/main" id="{5D5A4BA8-3246-6EA6-D400-00DBFC1F00CB}"/>
              </a:ext>
            </a:extLst>
          </p:cNvPr>
          <p:cNvSpPr/>
          <p:nvPr/>
        </p:nvSpPr>
        <p:spPr>
          <a:xfrm>
            <a:off x="2168966" y="2972793"/>
            <a:ext cx="1538331" cy="801841"/>
          </a:xfrm>
          <a:prstGeom prst="roundRect">
            <a:avLst>
              <a:gd name="adj" fmla="val 20000"/>
            </a:avLst>
          </a:prstGeom>
          <a:solidFill>
            <a:srgbClr val="660033"/>
          </a:soli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60959" tIns="60959" rIns="60959" bIns="60959" numCol="1" anchor="ctr">
            <a:noAutofit/>
          </a:bodyPr>
          <a:lstStyle/>
          <a:p>
            <a:pPr algn="ctr">
              <a:defRPr sz="1466">
                <a:solidFill>
                  <a:srgbClr val="FFFFFF"/>
                </a:solidFill>
              </a:defRPr>
            </a:pPr>
            <a:endParaRPr sz="1955"/>
          </a:p>
        </p:txBody>
      </p:sp>
      <p:sp>
        <p:nvSpPr>
          <p:cNvPr id="13" name="Shape 413">
            <a:extLst>
              <a:ext uri="{FF2B5EF4-FFF2-40B4-BE49-F238E27FC236}">
                <a16:creationId xmlns:a16="http://schemas.microsoft.com/office/drawing/2014/main" id="{B2F92EA5-065D-3465-685D-CDA3D856FDA4}"/>
              </a:ext>
            </a:extLst>
          </p:cNvPr>
          <p:cNvSpPr/>
          <p:nvPr/>
        </p:nvSpPr>
        <p:spPr>
          <a:xfrm>
            <a:off x="2172102" y="3094358"/>
            <a:ext cx="153519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lang="en-US" sz="1200" b="1" dirty="0">
                <a:latin typeface="Century Gothic" pitchFamily="34" charset="0"/>
              </a:rPr>
              <a:t>AI alerts &amp; Recommendation</a:t>
            </a:r>
          </a:p>
        </p:txBody>
      </p:sp>
      <p:pic>
        <p:nvPicPr>
          <p:cNvPr id="27" name="image48.png">
            <a:extLst>
              <a:ext uri="{FF2B5EF4-FFF2-40B4-BE49-F238E27FC236}">
                <a16:creationId xmlns:a16="http://schemas.microsoft.com/office/drawing/2014/main" id="{5258B79E-CCB6-2A5D-E86F-639331C0EF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r="51272"/>
          <a:stretch/>
        </p:blipFill>
        <p:spPr>
          <a:xfrm>
            <a:off x="4377389" y="1972630"/>
            <a:ext cx="541364" cy="108785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422">
            <a:extLst>
              <a:ext uri="{FF2B5EF4-FFF2-40B4-BE49-F238E27FC236}">
                <a16:creationId xmlns:a16="http://schemas.microsoft.com/office/drawing/2014/main" id="{468B3396-9498-8377-CE1F-767951FE0471}"/>
              </a:ext>
            </a:extLst>
          </p:cNvPr>
          <p:cNvSpPr/>
          <p:nvPr/>
        </p:nvSpPr>
        <p:spPr>
          <a:xfrm>
            <a:off x="3633021" y="3004381"/>
            <a:ext cx="199180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20" rIns="45719" bIns="45720">
            <a:spAutoFit/>
          </a:bodyPr>
          <a:lstStyle>
            <a:lvl1pPr>
              <a:defRPr sz="2800" b="1"/>
            </a:lvl1pPr>
          </a:lstStyle>
          <a:p>
            <a:r>
              <a:rPr lang="en-US" sz="1600" dirty="0">
                <a:latin typeface="Century Gothic" pitchFamily="34" charset="0"/>
              </a:rPr>
              <a:t>Relationship </a:t>
            </a:r>
          </a:p>
          <a:p>
            <a:r>
              <a:rPr lang="en-US" sz="1600" dirty="0">
                <a:latin typeface="Century Gothic" pitchFamily="34" charset="0"/>
              </a:rPr>
              <a:t>Manager</a:t>
            </a:r>
            <a:endParaRPr sz="1600" dirty="0">
              <a:latin typeface="Century Gothic" pitchFamily="34" charset="0"/>
            </a:endParaRPr>
          </a:p>
        </p:txBody>
      </p:sp>
      <p:sp>
        <p:nvSpPr>
          <p:cNvPr id="3" name="Shape 405">
            <a:extLst>
              <a:ext uri="{FF2B5EF4-FFF2-40B4-BE49-F238E27FC236}">
                <a16:creationId xmlns:a16="http://schemas.microsoft.com/office/drawing/2014/main" id="{079A6DED-1E99-AAE9-9400-3C333A028822}"/>
              </a:ext>
            </a:extLst>
          </p:cNvPr>
          <p:cNvSpPr/>
          <p:nvPr/>
        </p:nvSpPr>
        <p:spPr>
          <a:xfrm>
            <a:off x="5827264" y="3104643"/>
            <a:ext cx="125856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60959" tIns="60959" rIns="60959" bIns="60959" numCol="1" anchor="ctr">
            <a:spAutoFit/>
          </a:bodyPr>
          <a:lstStyle>
            <a:lvl1pPr algn="ctr">
              <a:defRPr sz="1466">
                <a:solidFill>
                  <a:srgbClr val="FFFFFF"/>
                </a:solidFill>
              </a:defRPr>
            </a:lvl1pPr>
          </a:lstStyle>
          <a:p>
            <a:r>
              <a:rPr lang="en-US" sz="1100" b="1" dirty="0">
                <a:latin typeface="Century Gothic" pitchFamily="34" charset="0"/>
              </a:rPr>
              <a:t>Training </a:t>
            </a:r>
          </a:p>
          <a:p>
            <a:r>
              <a:rPr lang="en-US" sz="1100" b="1" dirty="0">
                <a:latin typeface="Century Gothic" pitchFamily="34" charset="0"/>
              </a:rPr>
              <a:t>&amp; Pitching</a:t>
            </a:r>
          </a:p>
        </p:txBody>
      </p:sp>
    </p:spTree>
    <p:extLst>
      <p:ext uri="{BB962C8B-B14F-4D97-AF65-F5344CB8AC3E}">
        <p14:creationId xmlns:p14="http://schemas.microsoft.com/office/powerpoint/2010/main" val="8514406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52694"/>
            <a:ext cx="9144000" cy="391206"/>
          </a:xfrm>
          <a:prstGeom prst="rect">
            <a:avLst/>
          </a:prstGeom>
          <a:solidFill>
            <a:srgbClr val="963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05741" y="1380793"/>
            <a:ext cx="467078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/>
            <a:r>
              <a:rPr lang="en-US" sz="1000" b="1" dirty="0">
                <a:latin typeface="Century Gothic" pitchFamily="34" charset="0"/>
              </a:rPr>
              <a:t>1) Mapping of MFDs to RM’s</a:t>
            </a:r>
          </a:p>
          <a:p>
            <a:pPr lvl="1" algn="l"/>
            <a:endParaRPr lang="en-US" sz="1000" b="1" dirty="0">
              <a:latin typeface="Century Gothic" pitchFamily="34" charset="0"/>
            </a:endParaRPr>
          </a:p>
          <a:p>
            <a:pPr lvl="1" algn="l"/>
            <a:r>
              <a:rPr lang="en-US" sz="1000" b="1" dirty="0">
                <a:latin typeface="Century Gothic" pitchFamily="34" charset="0"/>
              </a:rPr>
              <a:t>2) Individual logins  &amp; Dashboards for RM’s:</a:t>
            </a:r>
          </a:p>
          <a:p>
            <a:pPr lvl="3" indent="0" algn="l"/>
            <a:endParaRPr lang="en-US" sz="1000" dirty="0">
              <a:latin typeface="Century Gothic" pitchFamily="34" charset="0"/>
            </a:endParaRPr>
          </a:p>
          <a:p>
            <a:pPr lvl="1" algn="l"/>
            <a:endParaRPr lang="en-US" sz="1000" b="1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endParaRPr lang="en-US" sz="1000" dirty="0">
              <a:latin typeface="Century Gothic" pitchFamily="34" charset="0"/>
            </a:endParaRPr>
          </a:p>
          <a:p>
            <a:pPr lvl="1" algn="l"/>
            <a:endParaRPr lang="en-US" sz="1000" b="1" dirty="0">
              <a:latin typeface="Century Gothic" pitchFamily="34" charset="0"/>
            </a:endParaRPr>
          </a:p>
          <a:p>
            <a:pPr lvl="1" algn="l"/>
            <a:r>
              <a:rPr lang="en-US" sz="1000" b="1" dirty="0">
                <a:latin typeface="Century Gothic" pitchFamily="34" charset="0"/>
              </a:rPr>
              <a:t>3) Know your RM </a:t>
            </a:r>
          </a:p>
          <a:p>
            <a:pPr lvl="1" algn="l"/>
            <a:endParaRPr lang="en-US" sz="1000" b="1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endParaRPr lang="en-US" sz="1000" dirty="0">
              <a:latin typeface="Century Gothic" pitchFamily="34" charset="0"/>
            </a:endParaRPr>
          </a:p>
          <a:p>
            <a:pPr lvl="1" indent="0" algn="l"/>
            <a:r>
              <a:rPr lang="en-US" sz="1000" dirty="0">
                <a:latin typeface="Century Gothic" pitchFamily="34" charset="0"/>
              </a:rPr>
              <a:t>  </a:t>
            </a:r>
          </a:p>
          <a:p>
            <a:pPr lvl="1" indent="0" algn="l"/>
            <a:endParaRPr lang="en-US" sz="1000" b="1" dirty="0">
              <a:latin typeface="Century Gothic" pitchFamily="34" charset="0"/>
            </a:endParaRPr>
          </a:p>
          <a:p>
            <a:pPr lvl="1" indent="0" algn="l"/>
            <a:r>
              <a:rPr lang="en-US" sz="1000" b="1" dirty="0">
                <a:latin typeface="Century Gothic" pitchFamily="34" charset="0"/>
              </a:rPr>
              <a:t> </a:t>
            </a:r>
          </a:p>
          <a:p>
            <a:pPr lvl="1" indent="0" algn="l"/>
            <a:r>
              <a:rPr lang="en-US" sz="1000" b="1" dirty="0">
                <a:latin typeface="Century Gothic" pitchFamily="34" charset="0"/>
              </a:rPr>
              <a:t>  4) Reminders - </a:t>
            </a:r>
            <a:r>
              <a:rPr lang="en-US" sz="1000" dirty="0">
                <a:latin typeface="Century Gothic" pitchFamily="34" charset="0"/>
              </a:rPr>
              <a:t>for meetings, important dates – SIP expiry, birthdays &amp;</a:t>
            </a:r>
          </a:p>
          <a:p>
            <a:pPr lvl="1" indent="0" algn="l"/>
            <a:r>
              <a:rPr lang="en-US" sz="1000" dirty="0">
                <a:latin typeface="Century Gothic" pitchFamily="34" charset="0"/>
              </a:rPr>
              <a:t>      ability to send personalized card, videos</a:t>
            </a:r>
          </a:p>
          <a:p>
            <a:pPr lvl="1" algn="l"/>
            <a:endParaRPr lang="en-US" sz="1000" dirty="0">
              <a:latin typeface="Century Gothic" pitchFamily="34" charset="0"/>
            </a:endParaRPr>
          </a:p>
          <a:p>
            <a:pPr lvl="1" algn="l"/>
            <a:r>
              <a:rPr lang="en-US" sz="1000" b="1" dirty="0">
                <a:latin typeface="Century Gothic" pitchFamily="34" charset="0"/>
              </a:rPr>
              <a:t>5) Detailed tracking of zone, branch &amp; RM wise performance</a:t>
            </a:r>
          </a:p>
          <a:p>
            <a:pPr lvl="1" algn="l"/>
            <a:endParaRPr lang="en-US" sz="1000" b="1" dirty="0">
              <a:latin typeface="Century Gothic" pitchFamily="34" charset="0"/>
            </a:endParaRPr>
          </a:p>
          <a:p>
            <a:pPr lvl="1" algn="l"/>
            <a:endParaRPr lang="en-US" sz="1000" b="1" dirty="0">
              <a:latin typeface="Century Gothic" pitchFamily="34" charset="0"/>
            </a:endParaRPr>
          </a:p>
          <a:p>
            <a:pPr lvl="1" algn="l"/>
            <a:r>
              <a:rPr lang="en-US" sz="1000" b="1" dirty="0">
                <a:latin typeface="Century Gothic" pitchFamily="34" charset="0"/>
              </a:rPr>
              <a:t>6) Gamified On-going sales enablement for your sales team –R&amp;R</a:t>
            </a:r>
          </a:p>
          <a:p>
            <a:pPr lvl="1" algn="l"/>
            <a:endParaRPr lang="en-US" sz="1000" b="1" dirty="0">
              <a:latin typeface="Century Gothic" pitchFamily="34" charset="0"/>
            </a:endParaRPr>
          </a:p>
          <a:p>
            <a:pPr lvl="1" algn="l"/>
            <a:r>
              <a:rPr lang="en-US" sz="1000" b="1" dirty="0">
                <a:latin typeface="Century Gothic" pitchFamily="34" charset="0"/>
              </a:rPr>
              <a:t>7) Integrate with Axis Pulse app for RM’s</a:t>
            </a:r>
          </a:p>
          <a:p>
            <a:pPr lvl="1" algn="l"/>
            <a:endParaRPr lang="en-US" sz="1000" b="1" dirty="0">
              <a:latin typeface="Century Gothic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05741" y="926280"/>
            <a:ext cx="0" cy="3859481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4246131" y="881699"/>
            <a:ext cx="454186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Century Gothic" pitchFamily="34" charset="0"/>
              </a:rPr>
              <a:t>effy</a:t>
            </a:r>
            <a:r>
              <a:rPr lang="en-US" sz="1400" b="1" dirty="0">
                <a:solidFill>
                  <a:srgbClr val="0070C0"/>
                </a:solidFill>
                <a:latin typeface="Century Gothic" pitchFamily="34" charset="0"/>
              </a:rPr>
              <a:t>Biz</a:t>
            </a:r>
            <a:r>
              <a:rPr lang="en-US" sz="1400" b="1" dirty="0">
                <a:latin typeface="Century Gothic" pitchFamily="34" charset="0"/>
              </a:rPr>
              <a:t> modules to improve RM’s                             Engagement &amp; Performance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entury Gothic" pitchFamily="34" charset="0"/>
              <a:sym typeface="Helvetica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2475941"/>
            <a:ext cx="4393866" cy="510438"/>
          </a:xfrm>
          <a:prstGeom prst="rect">
            <a:avLst/>
          </a:prstGeom>
          <a:solidFill>
            <a:srgbClr val="981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Century Gothic" pitchFamily="34" charset="0"/>
              </a:rPr>
              <a:t>                                  FOR RELATIONSHIP   </a:t>
            </a:r>
          </a:p>
          <a:p>
            <a:r>
              <a:rPr lang="en-US" sz="1400" b="1" dirty="0">
                <a:solidFill>
                  <a:schemeClr val="bg1"/>
                </a:solidFill>
                <a:latin typeface="Century Gothic" pitchFamily="34" charset="0"/>
              </a:rPr>
              <a:t>                                     MANAGERS</a:t>
            </a:r>
          </a:p>
        </p:txBody>
      </p:sp>
      <p:pic>
        <p:nvPicPr>
          <p:cNvPr id="2" name="Picture 9" descr="ICICI Bank - Careers">
            <a:extLst>
              <a:ext uri="{FF2B5EF4-FFF2-40B4-BE49-F238E27FC236}">
                <a16:creationId xmlns:a16="http://schemas.microsoft.com/office/drawing/2014/main" id="{6E318CDF-F105-7CD7-1AD3-A92B1BC3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74" y="1804663"/>
            <a:ext cx="1670824" cy="1622844"/>
          </a:xfrm>
          <a:prstGeom prst="flowChartConnector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2F3F2B-DFF0-CE18-B519-9BFDA54D6B72}"/>
              </a:ext>
            </a:extLst>
          </p:cNvPr>
          <p:cNvSpPr txBox="1"/>
          <p:nvPr/>
        </p:nvSpPr>
        <p:spPr>
          <a:xfrm>
            <a:off x="4694274" y="1921943"/>
            <a:ext cx="48112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2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For all RM’s to view Mapped MFD’s </a:t>
            </a:r>
          </a:p>
          <a:p>
            <a:pPr marL="171450" lvl="2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To Co brand &amp; share content to their respective MFD’s</a:t>
            </a:r>
          </a:p>
          <a:p>
            <a:pPr marL="171450" lvl="2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Can be used for pre and post onboarding 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0DDB8-9259-7C35-C93A-3A81AE3BFFED}"/>
              </a:ext>
            </a:extLst>
          </p:cNvPr>
          <p:cNvSpPr txBox="1"/>
          <p:nvPr/>
        </p:nvSpPr>
        <p:spPr>
          <a:xfrm>
            <a:off x="4657060" y="2593221"/>
            <a:ext cx="43170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A small video with vCard can be created and sent to all MFDS</a:t>
            </a:r>
            <a:endParaRPr lang="en-US" sz="1000" b="1" dirty="0">
              <a:latin typeface="Century Gothic" pitchFamily="34" charset="0"/>
            </a:endParaRPr>
          </a:p>
          <a:p>
            <a:pPr marL="171450" lvl="1" indent="-171450" algn="l">
              <a:buFont typeface="Arial" pitchFamily="34" charset="0"/>
              <a:buChar char="•"/>
            </a:pPr>
            <a:r>
              <a:rPr lang="en-US" sz="1000" dirty="0">
                <a:latin typeface="Century Gothic" pitchFamily="34" charset="0"/>
              </a:rPr>
              <a:t>Share vCard at the end of the video which automatically downloads and a single click saves the RM contact details on their phone.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0E94A-2DDF-B7B1-9C0E-B9F185749438}"/>
              </a:ext>
            </a:extLst>
          </p:cNvPr>
          <p:cNvSpPr txBox="1"/>
          <p:nvPr/>
        </p:nvSpPr>
        <p:spPr>
          <a:xfrm>
            <a:off x="3281041" y="373891"/>
            <a:ext cx="254559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</a:rPr>
              <a:t>MULTI OFFERING SUITE</a:t>
            </a:r>
          </a:p>
        </p:txBody>
      </p:sp>
    </p:spTree>
    <p:extLst>
      <p:ext uri="{BB962C8B-B14F-4D97-AF65-F5344CB8AC3E}">
        <p14:creationId xmlns:p14="http://schemas.microsoft.com/office/powerpoint/2010/main" val="2342056989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17908</TotalTime>
  <Words>1430</Words>
  <Application>Microsoft Office PowerPoint</Application>
  <PresentationFormat>On-screen Show (16:9)</PresentationFormat>
  <Paragraphs>289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Bebas Neue</vt:lpstr>
      <vt:lpstr>Bebas Neue Bold</vt:lpstr>
      <vt:lpstr>Calibri</vt:lpstr>
      <vt:lpstr>Century Gothic</vt:lpstr>
      <vt:lpstr>Corbel</vt:lpstr>
      <vt:lpstr>Gill Sans</vt:lpstr>
      <vt:lpstr>Helvetica Neue</vt:lpstr>
      <vt:lpstr>Inter</vt:lpstr>
      <vt:lpstr>Poppins</vt:lpstr>
      <vt:lpstr>Roboto Black</vt:lpstr>
      <vt:lpstr>Roboto Light</vt:lpstr>
      <vt:lpstr>Roboto Medium</vt:lpstr>
      <vt:lpstr>Roboto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Sanal Kumar</dc:creator>
  <cp:lastModifiedBy>Mahesh Nair</cp:lastModifiedBy>
  <cp:revision>1476</cp:revision>
  <dcterms:modified xsi:type="dcterms:W3CDTF">2023-05-29T02:53:26Z</dcterms:modified>
</cp:coreProperties>
</file>