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3BAEEE87-A16E-4AD3-9BF3-57E01F4EC09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F9A275-C1B7-4B1F-A22B-2742B575712B}">
      <dgm:prSet custT="1"/>
      <dgm:spPr/>
      <dgm:t>
        <a:bodyPr/>
        <a:lstStyle/>
        <a:p>
          <a:r>
            <a:rPr lang="en-US" sz="1600" dirty="0"/>
            <a:t>I have been tasked with assisting  Microsoft company to invest money in the movie industry. My goal was to explore what types of films are doing the best at the box office and provide these findings to Microsoft executives.</a:t>
          </a:r>
        </a:p>
      </dgm:t>
    </dgm:pt>
    <dgm:pt modelId="{1AE6459F-20F6-41A8-8272-12A6C30EC1C6}" type="parTrans" cxnId="{E47674D9-8F7F-404B-AF2E-89423B619CE8}">
      <dgm:prSet/>
      <dgm:spPr/>
      <dgm:t>
        <a:bodyPr/>
        <a:lstStyle/>
        <a:p>
          <a:endParaRPr lang="en-US"/>
        </a:p>
      </dgm:t>
    </dgm:pt>
    <dgm:pt modelId="{2F3C7CCC-08FD-4EC1-BF88-344E966BC9C2}" type="sibTrans" cxnId="{E47674D9-8F7F-404B-AF2E-89423B619CE8}">
      <dgm:prSet/>
      <dgm:spPr/>
      <dgm:t>
        <a:bodyPr/>
        <a:lstStyle/>
        <a:p>
          <a:endParaRPr lang="en-US"/>
        </a:p>
      </dgm:t>
    </dgm:pt>
    <dgm:pt modelId="{97BE3FD1-BE31-4E8E-A288-5F0BF07ED35F}">
      <dgm:prSet custT="1"/>
      <dgm:spPr/>
      <dgm:t>
        <a:bodyPr/>
        <a:lstStyle/>
        <a:p>
          <a:r>
            <a:rPr lang="en-AU" sz="1600" dirty="0"/>
            <a:t>My analysis of the movie industry achieved by gathering data and utilizing descriptive statistics and visualizations has shown that a larger budget is correlated with a higher worldwide box office gross</a:t>
          </a:r>
          <a:r>
            <a:rPr lang="en-AU" sz="1100" dirty="0"/>
            <a:t>.</a:t>
          </a:r>
          <a:endParaRPr lang="en-US" sz="1100" dirty="0"/>
        </a:p>
      </dgm:t>
    </dgm:pt>
    <dgm:pt modelId="{456BD057-3EB2-490C-B76E-3A9B73482C86}" type="parTrans" cxnId="{303D0D7A-81CA-4891-8651-1F01BAF02144}">
      <dgm:prSet/>
      <dgm:spPr/>
      <dgm:t>
        <a:bodyPr/>
        <a:lstStyle/>
        <a:p>
          <a:endParaRPr lang="en-US"/>
        </a:p>
      </dgm:t>
    </dgm:pt>
    <dgm:pt modelId="{7E6A78E2-C6E5-401B-BCE8-3C886B55DFEF}" type="sibTrans" cxnId="{303D0D7A-81CA-4891-8651-1F01BAF02144}">
      <dgm:prSet/>
      <dgm:spPr/>
      <dgm:t>
        <a:bodyPr/>
        <a:lstStyle/>
        <a:p>
          <a:endParaRPr lang="en-US"/>
        </a:p>
      </dgm:t>
    </dgm:pt>
    <dgm:pt modelId="{C270D4D3-DFF7-4E40-B13F-F6DF429E6686}">
      <dgm:prSet custT="1"/>
      <dgm:spPr/>
      <dgm:t>
        <a:bodyPr/>
        <a:lstStyle/>
        <a:p>
          <a:r>
            <a:rPr lang="en-AU" sz="1400" dirty="0"/>
            <a:t>By allocating 15-35 million dollars budget to produce a live-action superhero movie and release it in April or May. Moreover, by allocating 12-35 million dollars in the budget to produce an animated musical movie and release it in June or November. Microsoft can use this report to target their production budget, genre, type, release time of their upcoming movie and also the crew members as well to generate the highest amount of revenue possible</a:t>
          </a:r>
          <a:r>
            <a:rPr lang="en-AU" sz="1200" dirty="0"/>
            <a:t>.</a:t>
          </a:r>
          <a:endParaRPr lang="en-US" sz="1200" dirty="0"/>
        </a:p>
      </dgm:t>
    </dgm:pt>
    <dgm:pt modelId="{F8F52248-1A37-4E50-AC75-4A8971191298}" type="parTrans" cxnId="{7E7F7D6C-6E29-4093-B44F-17B724EDABCC}">
      <dgm:prSet/>
      <dgm:spPr/>
      <dgm:t>
        <a:bodyPr/>
        <a:lstStyle/>
        <a:p>
          <a:endParaRPr lang="en-US"/>
        </a:p>
      </dgm:t>
    </dgm:pt>
    <dgm:pt modelId="{FCBBB60A-9867-4E03-B0D2-52DA00C032BA}" type="sibTrans" cxnId="{7E7F7D6C-6E29-4093-B44F-17B724EDABCC}">
      <dgm:prSet/>
      <dgm:spPr/>
      <dgm:t>
        <a:bodyPr/>
        <a:lstStyle/>
        <a:p>
          <a:endParaRPr lang="en-US"/>
        </a:p>
      </dgm:t>
    </dgm:pt>
    <dgm:pt modelId="{983150FB-BF48-4933-A6A1-46DF88342357}">
      <dgm:prSet/>
      <dgm:spPr/>
      <dgm:t>
        <a:bodyPr/>
        <a:lstStyle/>
        <a:p>
          <a:r>
            <a:rPr lang="en-AU" dirty="0"/>
            <a:t>Here I am going to mention the outline in below slides </a:t>
          </a:r>
          <a:endParaRPr lang="en-US" dirty="0"/>
        </a:p>
      </dgm:t>
    </dgm:pt>
    <dgm:pt modelId="{5CBF4DA9-E655-4EED-AE30-F3E0AF5DA357}" type="parTrans" cxnId="{74A84B4A-0597-4C16-92DF-C9B4E43C15EF}">
      <dgm:prSet/>
      <dgm:spPr/>
      <dgm:t>
        <a:bodyPr/>
        <a:lstStyle/>
        <a:p>
          <a:endParaRPr lang="en-US"/>
        </a:p>
      </dgm:t>
    </dgm:pt>
    <dgm:pt modelId="{89974098-1702-4A4E-9037-4C00108BF810}" type="sibTrans" cxnId="{74A84B4A-0597-4C16-92DF-C9B4E43C15EF}">
      <dgm:prSet/>
      <dgm:spPr/>
      <dgm:t>
        <a:bodyPr/>
        <a:lstStyle/>
        <a:p>
          <a:endParaRPr lang="en-US"/>
        </a:p>
      </dgm:t>
    </dgm:pt>
    <dgm:pt modelId="{A6AFADD8-26F7-4FA4-9787-3F1F84B171DD}" type="pres">
      <dgm:prSet presAssocID="{3BAEEE87-A16E-4AD3-9BF3-57E01F4EC091}" presName="root" presStyleCnt="0">
        <dgm:presLayoutVars>
          <dgm:dir/>
          <dgm:resizeHandles val="exact"/>
        </dgm:presLayoutVars>
      </dgm:prSet>
      <dgm:spPr/>
    </dgm:pt>
    <dgm:pt modelId="{9D0036A3-9829-4954-A487-E0380A6960E0}" type="pres">
      <dgm:prSet presAssocID="{4CF9A275-C1B7-4B1F-A22B-2742B575712B}" presName="compNode" presStyleCnt="0"/>
      <dgm:spPr/>
    </dgm:pt>
    <dgm:pt modelId="{FA5834D8-1236-4B32-9721-9F5BC60F2C6E}" type="pres">
      <dgm:prSet presAssocID="{4CF9A275-C1B7-4B1F-A22B-2742B575712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747C1537-85A9-41C1-91C9-1FFB7DD742ED}" type="pres">
      <dgm:prSet presAssocID="{4CF9A275-C1B7-4B1F-A22B-2742B575712B}" presName="spaceRect" presStyleCnt="0"/>
      <dgm:spPr/>
    </dgm:pt>
    <dgm:pt modelId="{0D445F8B-D537-4341-9BFD-63AC09D3D85D}" type="pres">
      <dgm:prSet presAssocID="{4CF9A275-C1B7-4B1F-A22B-2742B575712B}" presName="textRect" presStyleLbl="revTx" presStyleIdx="0" presStyleCnt="4" custLinFactNeighborY="-4796">
        <dgm:presLayoutVars>
          <dgm:chMax val="1"/>
          <dgm:chPref val="1"/>
        </dgm:presLayoutVars>
      </dgm:prSet>
      <dgm:spPr/>
    </dgm:pt>
    <dgm:pt modelId="{3D1AE8A0-7072-4D41-8146-9439E98E99A2}" type="pres">
      <dgm:prSet presAssocID="{2F3C7CCC-08FD-4EC1-BF88-344E966BC9C2}" presName="sibTrans" presStyleCnt="0"/>
      <dgm:spPr/>
    </dgm:pt>
    <dgm:pt modelId="{569AE9DD-2C58-433D-AD37-EC7CBBF9A908}" type="pres">
      <dgm:prSet presAssocID="{97BE3FD1-BE31-4E8E-A288-5F0BF07ED35F}" presName="compNode" presStyleCnt="0"/>
      <dgm:spPr/>
    </dgm:pt>
    <dgm:pt modelId="{E2B33F57-2CEA-43CF-8847-63AD5E8A3EC9}" type="pres">
      <dgm:prSet presAssocID="{97BE3FD1-BE31-4E8E-A288-5F0BF07ED35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54D51BDB-803E-4195-9210-167DCEC74180}" type="pres">
      <dgm:prSet presAssocID="{97BE3FD1-BE31-4E8E-A288-5F0BF07ED35F}" presName="spaceRect" presStyleCnt="0"/>
      <dgm:spPr/>
    </dgm:pt>
    <dgm:pt modelId="{35FCEB35-3F1C-4300-B1BE-6244F78A9F4B}" type="pres">
      <dgm:prSet presAssocID="{97BE3FD1-BE31-4E8E-A288-5F0BF07ED35F}" presName="textRect" presStyleLbl="revTx" presStyleIdx="1" presStyleCnt="4">
        <dgm:presLayoutVars>
          <dgm:chMax val="1"/>
          <dgm:chPref val="1"/>
        </dgm:presLayoutVars>
      </dgm:prSet>
      <dgm:spPr/>
    </dgm:pt>
    <dgm:pt modelId="{23547EE6-1123-4C12-A327-037F18387C07}" type="pres">
      <dgm:prSet presAssocID="{7E6A78E2-C6E5-401B-BCE8-3C886B55DFEF}" presName="sibTrans" presStyleCnt="0"/>
      <dgm:spPr/>
    </dgm:pt>
    <dgm:pt modelId="{1B2D0D6E-4920-463F-9360-7D3D7FD27091}" type="pres">
      <dgm:prSet presAssocID="{C270D4D3-DFF7-4E40-B13F-F6DF429E6686}" presName="compNode" presStyleCnt="0"/>
      <dgm:spPr/>
    </dgm:pt>
    <dgm:pt modelId="{BF6729E3-BA5B-4BB4-8E72-20B2EED69F8D}" type="pres">
      <dgm:prSet presAssocID="{C270D4D3-DFF7-4E40-B13F-F6DF429E668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m reel"/>
        </a:ext>
      </dgm:extLst>
    </dgm:pt>
    <dgm:pt modelId="{66FBD13D-30F6-4198-85FE-AFA5CFA12BA8}" type="pres">
      <dgm:prSet presAssocID="{C270D4D3-DFF7-4E40-B13F-F6DF429E6686}" presName="spaceRect" presStyleCnt="0"/>
      <dgm:spPr/>
    </dgm:pt>
    <dgm:pt modelId="{6FE7A8B3-A824-4487-9B83-E3664F7B5E37}" type="pres">
      <dgm:prSet presAssocID="{C270D4D3-DFF7-4E40-B13F-F6DF429E6686}" presName="textRect" presStyleLbl="revTx" presStyleIdx="2" presStyleCnt="4" custScaleX="172921" custLinFactNeighborX="6454" custLinFactNeighborY="-3260">
        <dgm:presLayoutVars>
          <dgm:chMax val="1"/>
          <dgm:chPref val="1"/>
        </dgm:presLayoutVars>
      </dgm:prSet>
      <dgm:spPr/>
    </dgm:pt>
    <dgm:pt modelId="{56CABB68-4791-4A76-BC2B-259F19F2EF88}" type="pres">
      <dgm:prSet presAssocID="{FCBBB60A-9867-4E03-B0D2-52DA00C032BA}" presName="sibTrans" presStyleCnt="0"/>
      <dgm:spPr/>
    </dgm:pt>
    <dgm:pt modelId="{6EAC24D3-9FDA-4ED1-B2C0-6D1FA60DFF0B}" type="pres">
      <dgm:prSet presAssocID="{983150FB-BF48-4933-A6A1-46DF88342357}" presName="compNode" presStyleCnt="0"/>
      <dgm:spPr/>
    </dgm:pt>
    <dgm:pt modelId="{E9E39737-4C17-4C93-9589-1B9E0B31018C}" type="pres">
      <dgm:prSet presAssocID="{983150FB-BF48-4933-A6A1-46DF8834235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cher"/>
        </a:ext>
      </dgm:extLst>
    </dgm:pt>
    <dgm:pt modelId="{4DC4A051-628C-4712-9668-1FF73EDF1622}" type="pres">
      <dgm:prSet presAssocID="{983150FB-BF48-4933-A6A1-46DF88342357}" presName="spaceRect" presStyleCnt="0"/>
      <dgm:spPr/>
    </dgm:pt>
    <dgm:pt modelId="{2661A266-A69D-4276-9518-B7B840E9BEFE}" type="pres">
      <dgm:prSet presAssocID="{983150FB-BF48-4933-A6A1-46DF88342357}" presName="textRect" presStyleLbl="revTx" presStyleIdx="3" presStyleCnt="4" custLinFactNeighborX="10155" custLinFactNeighborY="-3578">
        <dgm:presLayoutVars>
          <dgm:chMax val="1"/>
          <dgm:chPref val="1"/>
        </dgm:presLayoutVars>
      </dgm:prSet>
      <dgm:spPr/>
    </dgm:pt>
  </dgm:ptLst>
  <dgm:cxnLst>
    <dgm:cxn modelId="{2A78FB38-7DE0-48D1-8F12-59ECCDC19A3A}" type="presOf" srcId="{97BE3FD1-BE31-4E8E-A288-5F0BF07ED35F}" destId="{35FCEB35-3F1C-4300-B1BE-6244F78A9F4B}" srcOrd="0" destOrd="0" presId="urn:microsoft.com/office/officeart/2018/2/layout/IconLabelList"/>
    <dgm:cxn modelId="{74A84B4A-0597-4C16-92DF-C9B4E43C15EF}" srcId="{3BAEEE87-A16E-4AD3-9BF3-57E01F4EC091}" destId="{983150FB-BF48-4933-A6A1-46DF88342357}" srcOrd="3" destOrd="0" parTransId="{5CBF4DA9-E655-4EED-AE30-F3E0AF5DA357}" sibTransId="{89974098-1702-4A4E-9037-4C00108BF810}"/>
    <dgm:cxn modelId="{7E7F7D6C-6E29-4093-B44F-17B724EDABCC}" srcId="{3BAEEE87-A16E-4AD3-9BF3-57E01F4EC091}" destId="{C270D4D3-DFF7-4E40-B13F-F6DF429E6686}" srcOrd="2" destOrd="0" parTransId="{F8F52248-1A37-4E50-AC75-4A8971191298}" sibTransId="{FCBBB60A-9867-4E03-B0D2-52DA00C032BA}"/>
    <dgm:cxn modelId="{303D0D7A-81CA-4891-8651-1F01BAF02144}" srcId="{3BAEEE87-A16E-4AD3-9BF3-57E01F4EC091}" destId="{97BE3FD1-BE31-4E8E-A288-5F0BF07ED35F}" srcOrd="1" destOrd="0" parTransId="{456BD057-3EB2-490C-B76E-3A9B73482C86}" sibTransId="{7E6A78E2-C6E5-401B-BCE8-3C886B55DFEF}"/>
    <dgm:cxn modelId="{1EBD91A0-A930-4E3B-9A10-636D446F62EC}" type="presOf" srcId="{C270D4D3-DFF7-4E40-B13F-F6DF429E6686}" destId="{6FE7A8B3-A824-4487-9B83-E3664F7B5E37}" srcOrd="0" destOrd="0" presId="urn:microsoft.com/office/officeart/2018/2/layout/IconLabelList"/>
    <dgm:cxn modelId="{855062C2-DBD2-4060-BEB3-D68F10F99C5A}" type="presOf" srcId="{983150FB-BF48-4933-A6A1-46DF88342357}" destId="{2661A266-A69D-4276-9518-B7B840E9BEFE}" srcOrd="0" destOrd="0" presId="urn:microsoft.com/office/officeart/2018/2/layout/IconLabelList"/>
    <dgm:cxn modelId="{3554FFC7-B11A-4F55-BCBB-E0922F724E7E}" type="presOf" srcId="{4CF9A275-C1B7-4B1F-A22B-2742B575712B}" destId="{0D445F8B-D537-4341-9BFD-63AC09D3D85D}" srcOrd="0" destOrd="0" presId="urn:microsoft.com/office/officeart/2018/2/layout/IconLabelList"/>
    <dgm:cxn modelId="{6D494ECB-448D-4F9B-A052-4AB7E75C46B8}" type="presOf" srcId="{3BAEEE87-A16E-4AD3-9BF3-57E01F4EC091}" destId="{A6AFADD8-26F7-4FA4-9787-3F1F84B171DD}" srcOrd="0" destOrd="0" presId="urn:microsoft.com/office/officeart/2018/2/layout/IconLabelList"/>
    <dgm:cxn modelId="{E47674D9-8F7F-404B-AF2E-89423B619CE8}" srcId="{3BAEEE87-A16E-4AD3-9BF3-57E01F4EC091}" destId="{4CF9A275-C1B7-4B1F-A22B-2742B575712B}" srcOrd="0" destOrd="0" parTransId="{1AE6459F-20F6-41A8-8272-12A6C30EC1C6}" sibTransId="{2F3C7CCC-08FD-4EC1-BF88-344E966BC9C2}"/>
    <dgm:cxn modelId="{B4254EB3-3C67-42AA-9A6C-06DC2AF189E2}" type="presParOf" srcId="{A6AFADD8-26F7-4FA4-9787-3F1F84B171DD}" destId="{9D0036A3-9829-4954-A487-E0380A6960E0}" srcOrd="0" destOrd="0" presId="urn:microsoft.com/office/officeart/2018/2/layout/IconLabelList"/>
    <dgm:cxn modelId="{9D97DFB2-6AA7-4331-A5CD-5E12858BF81D}" type="presParOf" srcId="{9D0036A3-9829-4954-A487-E0380A6960E0}" destId="{FA5834D8-1236-4B32-9721-9F5BC60F2C6E}" srcOrd="0" destOrd="0" presId="urn:microsoft.com/office/officeart/2018/2/layout/IconLabelList"/>
    <dgm:cxn modelId="{5BB00728-D676-44A8-8C26-97300EF979B6}" type="presParOf" srcId="{9D0036A3-9829-4954-A487-E0380A6960E0}" destId="{747C1537-85A9-41C1-91C9-1FFB7DD742ED}" srcOrd="1" destOrd="0" presId="urn:microsoft.com/office/officeart/2018/2/layout/IconLabelList"/>
    <dgm:cxn modelId="{810150EE-2CFB-4457-B976-58F74D335D97}" type="presParOf" srcId="{9D0036A3-9829-4954-A487-E0380A6960E0}" destId="{0D445F8B-D537-4341-9BFD-63AC09D3D85D}" srcOrd="2" destOrd="0" presId="urn:microsoft.com/office/officeart/2018/2/layout/IconLabelList"/>
    <dgm:cxn modelId="{4CD6E170-A2C2-41B8-BD78-49B5E1AA93A6}" type="presParOf" srcId="{A6AFADD8-26F7-4FA4-9787-3F1F84B171DD}" destId="{3D1AE8A0-7072-4D41-8146-9439E98E99A2}" srcOrd="1" destOrd="0" presId="urn:microsoft.com/office/officeart/2018/2/layout/IconLabelList"/>
    <dgm:cxn modelId="{CEC29361-8DFB-450F-9909-81712A020D78}" type="presParOf" srcId="{A6AFADD8-26F7-4FA4-9787-3F1F84B171DD}" destId="{569AE9DD-2C58-433D-AD37-EC7CBBF9A908}" srcOrd="2" destOrd="0" presId="urn:microsoft.com/office/officeart/2018/2/layout/IconLabelList"/>
    <dgm:cxn modelId="{26033A8C-EAB1-42D4-BA6D-5524CDA15DC2}" type="presParOf" srcId="{569AE9DD-2C58-433D-AD37-EC7CBBF9A908}" destId="{E2B33F57-2CEA-43CF-8847-63AD5E8A3EC9}" srcOrd="0" destOrd="0" presId="urn:microsoft.com/office/officeart/2018/2/layout/IconLabelList"/>
    <dgm:cxn modelId="{B532C8F5-F334-45A6-B73F-71D0E9752BDB}" type="presParOf" srcId="{569AE9DD-2C58-433D-AD37-EC7CBBF9A908}" destId="{54D51BDB-803E-4195-9210-167DCEC74180}" srcOrd="1" destOrd="0" presId="urn:microsoft.com/office/officeart/2018/2/layout/IconLabelList"/>
    <dgm:cxn modelId="{22244C79-C511-4E00-87A8-884EF7A0A2D0}" type="presParOf" srcId="{569AE9DD-2C58-433D-AD37-EC7CBBF9A908}" destId="{35FCEB35-3F1C-4300-B1BE-6244F78A9F4B}" srcOrd="2" destOrd="0" presId="urn:microsoft.com/office/officeart/2018/2/layout/IconLabelList"/>
    <dgm:cxn modelId="{80F72822-154A-416E-B978-8B85079F0E33}" type="presParOf" srcId="{A6AFADD8-26F7-4FA4-9787-3F1F84B171DD}" destId="{23547EE6-1123-4C12-A327-037F18387C07}" srcOrd="3" destOrd="0" presId="urn:microsoft.com/office/officeart/2018/2/layout/IconLabelList"/>
    <dgm:cxn modelId="{D2EEBC5B-7B85-45AF-8E9F-27D4693E9927}" type="presParOf" srcId="{A6AFADD8-26F7-4FA4-9787-3F1F84B171DD}" destId="{1B2D0D6E-4920-463F-9360-7D3D7FD27091}" srcOrd="4" destOrd="0" presId="urn:microsoft.com/office/officeart/2018/2/layout/IconLabelList"/>
    <dgm:cxn modelId="{A51C35C3-8B85-46EF-97FF-5DA15AD7FA19}" type="presParOf" srcId="{1B2D0D6E-4920-463F-9360-7D3D7FD27091}" destId="{BF6729E3-BA5B-4BB4-8E72-20B2EED69F8D}" srcOrd="0" destOrd="0" presId="urn:microsoft.com/office/officeart/2018/2/layout/IconLabelList"/>
    <dgm:cxn modelId="{77F26265-DE99-4D8A-82C8-E35D8A84E0ED}" type="presParOf" srcId="{1B2D0D6E-4920-463F-9360-7D3D7FD27091}" destId="{66FBD13D-30F6-4198-85FE-AFA5CFA12BA8}" srcOrd="1" destOrd="0" presId="urn:microsoft.com/office/officeart/2018/2/layout/IconLabelList"/>
    <dgm:cxn modelId="{D185CBEF-39DA-4AE8-9339-DE656B362998}" type="presParOf" srcId="{1B2D0D6E-4920-463F-9360-7D3D7FD27091}" destId="{6FE7A8B3-A824-4487-9B83-E3664F7B5E37}" srcOrd="2" destOrd="0" presId="urn:microsoft.com/office/officeart/2018/2/layout/IconLabelList"/>
    <dgm:cxn modelId="{B4DC70B1-21CE-4F05-AEFA-EC51208FB098}" type="presParOf" srcId="{A6AFADD8-26F7-4FA4-9787-3F1F84B171DD}" destId="{56CABB68-4791-4A76-BC2B-259F19F2EF88}" srcOrd="5" destOrd="0" presId="urn:microsoft.com/office/officeart/2018/2/layout/IconLabelList"/>
    <dgm:cxn modelId="{19466CD1-25C6-47A6-963D-DF4C26106D87}" type="presParOf" srcId="{A6AFADD8-26F7-4FA4-9787-3F1F84B171DD}" destId="{6EAC24D3-9FDA-4ED1-B2C0-6D1FA60DFF0B}" srcOrd="6" destOrd="0" presId="urn:microsoft.com/office/officeart/2018/2/layout/IconLabelList"/>
    <dgm:cxn modelId="{93E4F6D4-7909-4256-9FB7-F222C47D28AC}" type="presParOf" srcId="{6EAC24D3-9FDA-4ED1-B2C0-6D1FA60DFF0B}" destId="{E9E39737-4C17-4C93-9589-1B9E0B31018C}" srcOrd="0" destOrd="0" presId="urn:microsoft.com/office/officeart/2018/2/layout/IconLabelList"/>
    <dgm:cxn modelId="{7A6086D5-3A8D-49B0-B2BC-4D8D2A98E345}" type="presParOf" srcId="{6EAC24D3-9FDA-4ED1-B2C0-6D1FA60DFF0B}" destId="{4DC4A051-628C-4712-9668-1FF73EDF1622}" srcOrd="1" destOrd="0" presId="urn:microsoft.com/office/officeart/2018/2/layout/IconLabelList"/>
    <dgm:cxn modelId="{0BEED0D5-C641-40E0-8529-E8FE4D2591D6}" type="presParOf" srcId="{6EAC24D3-9FDA-4ED1-B2C0-6D1FA60DFF0B}" destId="{2661A266-A69D-4276-9518-B7B840E9BEF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47EB92-1008-46A2-81C3-751904BC2A7F}"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A5797A-5AE1-49C0-AA56-E0A4CB88D444}">
      <dgm:prSet custT="1"/>
      <dgm:spPr/>
      <dgm:t>
        <a:bodyPr/>
        <a:lstStyle/>
        <a:p>
          <a:pPr>
            <a:defRPr cap="all"/>
          </a:pPr>
          <a:r>
            <a:rPr lang="en-US" sz="1600" dirty="0"/>
            <a:t>We have chosen  3 different  csv file data sets to conclude which genre doing good and in how much range the </a:t>
          </a:r>
          <a:r>
            <a:rPr lang="en-US" sz="1100" dirty="0"/>
            <a:t>budget stick</a:t>
          </a:r>
        </a:p>
      </dgm:t>
    </dgm:pt>
    <dgm:pt modelId="{DBC0C2CB-F0DD-4B18-823E-A4962CED375D}" type="parTrans" cxnId="{3A03DD76-C724-4DC2-94D7-8324EE6BB9B4}">
      <dgm:prSet/>
      <dgm:spPr/>
      <dgm:t>
        <a:bodyPr/>
        <a:lstStyle/>
        <a:p>
          <a:endParaRPr lang="en-US"/>
        </a:p>
      </dgm:t>
    </dgm:pt>
    <dgm:pt modelId="{154F6306-FF4B-415F-BB9B-2C21BC268F43}" type="sibTrans" cxnId="{3A03DD76-C724-4DC2-94D7-8324EE6BB9B4}">
      <dgm:prSet/>
      <dgm:spPr/>
      <dgm:t>
        <a:bodyPr/>
        <a:lstStyle/>
        <a:p>
          <a:endParaRPr lang="en-US"/>
        </a:p>
      </dgm:t>
    </dgm:pt>
    <dgm:pt modelId="{36A5C0B7-D209-47A9-95A4-5158155215E0}">
      <dgm:prSet custT="1"/>
      <dgm:spPr/>
      <dgm:t>
        <a:bodyPr/>
        <a:lstStyle/>
        <a:p>
          <a:pPr>
            <a:defRPr cap="all"/>
          </a:pPr>
          <a:r>
            <a:rPr lang="en-US" sz="1600" dirty="0"/>
            <a:t>Imdb.title.basics.csv.gz(to give an idea about the which genres doing good in the market )</a:t>
          </a:r>
        </a:p>
      </dgm:t>
    </dgm:pt>
    <dgm:pt modelId="{0D1837BE-5B05-4838-955E-AD2167F2E251}" type="parTrans" cxnId="{E7D1873C-CB92-436B-810A-49DA502D94F1}">
      <dgm:prSet/>
      <dgm:spPr/>
      <dgm:t>
        <a:bodyPr/>
        <a:lstStyle/>
        <a:p>
          <a:endParaRPr lang="en-US"/>
        </a:p>
      </dgm:t>
    </dgm:pt>
    <dgm:pt modelId="{6F76E5C5-E305-4FF1-AA98-FA3B44BE9431}" type="sibTrans" cxnId="{E7D1873C-CB92-436B-810A-49DA502D94F1}">
      <dgm:prSet/>
      <dgm:spPr/>
      <dgm:t>
        <a:bodyPr/>
        <a:lstStyle/>
        <a:p>
          <a:endParaRPr lang="en-US"/>
        </a:p>
      </dgm:t>
    </dgm:pt>
    <dgm:pt modelId="{D68BAD68-4B43-41F4-88A7-E3BD8D128943}">
      <dgm:prSet custT="1"/>
      <dgm:spPr/>
      <dgm:t>
        <a:bodyPr/>
        <a:lstStyle/>
        <a:p>
          <a:pPr>
            <a:defRPr cap="all"/>
          </a:pPr>
          <a:r>
            <a:rPr lang="en-US" sz="1600" dirty="0"/>
            <a:t>Imdb.title.ratings.csv.gz(better to understand the movie ratings)</a:t>
          </a:r>
        </a:p>
      </dgm:t>
    </dgm:pt>
    <dgm:pt modelId="{7C83338A-3374-4817-B75A-5FA719068D77}" type="parTrans" cxnId="{CD7E11A1-8651-489D-A0CC-0232ECE3A8DD}">
      <dgm:prSet/>
      <dgm:spPr/>
      <dgm:t>
        <a:bodyPr/>
        <a:lstStyle/>
        <a:p>
          <a:endParaRPr lang="en-US"/>
        </a:p>
      </dgm:t>
    </dgm:pt>
    <dgm:pt modelId="{60ACF246-1EF6-4BEC-B9AC-1A94E24E35E3}" type="sibTrans" cxnId="{CD7E11A1-8651-489D-A0CC-0232ECE3A8DD}">
      <dgm:prSet/>
      <dgm:spPr/>
      <dgm:t>
        <a:bodyPr/>
        <a:lstStyle/>
        <a:p>
          <a:endParaRPr lang="en-US"/>
        </a:p>
      </dgm:t>
    </dgm:pt>
    <dgm:pt modelId="{B9C90006-EEAD-4B49-950E-672337FAB780}">
      <dgm:prSet custT="1"/>
      <dgm:spPr/>
      <dgm:t>
        <a:bodyPr/>
        <a:lstStyle/>
        <a:p>
          <a:pPr>
            <a:defRPr cap="all"/>
          </a:pPr>
          <a:r>
            <a:rPr lang="en-US" sz="1600" dirty="0"/>
            <a:t>tn.movie_budgets.csv.gz(better to give an idea how much budget need to allocate for a movie)</a:t>
          </a:r>
        </a:p>
      </dgm:t>
    </dgm:pt>
    <dgm:pt modelId="{43DFD3BA-AF64-45B3-BF7C-C8E71DC717FD}" type="parTrans" cxnId="{570E6679-6A63-4196-B04D-044A385CC265}">
      <dgm:prSet/>
      <dgm:spPr/>
      <dgm:t>
        <a:bodyPr/>
        <a:lstStyle/>
        <a:p>
          <a:endParaRPr lang="en-US"/>
        </a:p>
      </dgm:t>
    </dgm:pt>
    <dgm:pt modelId="{BA969AC7-0813-4A55-8907-FEBC9FC6B0CB}" type="sibTrans" cxnId="{570E6679-6A63-4196-B04D-044A385CC265}">
      <dgm:prSet/>
      <dgm:spPr/>
      <dgm:t>
        <a:bodyPr/>
        <a:lstStyle/>
        <a:p>
          <a:endParaRPr lang="en-US"/>
        </a:p>
      </dgm:t>
    </dgm:pt>
    <dgm:pt modelId="{D66D9FCE-9819-4C61-8809-0688D3055580}" type="pres">
      <dgm:prSet presAssocID="{B147EB92-1008-46A2-81C3-751904BC2A7F}" presName="root" presStyleCnt="0">
        <dgm:presLayoutVars>
          <dgm:dir/>
          <dgm:resizeHandles val="exact"/>
        </dgm:presLayoutVars>
      </dgm:prSet>
      <dgm:spPr/>
    </dgm:pt>
    <dgm:pt modelId="{F3E52CD6-6A03-40DA-952D-D32761A327D9}" type="pres">
      <dgm:prSet presAssocID="{93A5797A-5AE1-49C0-AA56-E0A4CB88D444}" presName="compNode" presStyleCnt="0"/>
      <dgm:spPr/>
    </dgm:pt>
    <dgm:pt modelId="{FD6DCFB2-0A71-4D0B-94CA-5E4D6ADF233D}" type="pres">
      <dgm:prSet presAssocID="{93A5797A-5AE1-49C0-AA56-E0A4CB88D444}" presName="iconBgRect" presStyleLbl="bgShp" presStyleIdx="0" presStyleCnt="4"/>
      <dgm:spPr/>
    </dgm:pt>
    <dgm:pt modelId="{F8057263-BCE0-4A39-9354-3B0E5994D827}" type="pres">
      <dgm:prSet presAssocID="{93A5797A-5AE1-49C0-AA56-E0A4CB88D44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1FFFC74-BA68-4784-A3C5-C8B1D2FF0E74}" type="pres">
      <dgm:prSet presAssocID="{93A5797A-5AE1-49C0-AA56-E0A4CB88D444}" presName="spaceRect" presStyleCnt="0"/>
      <dgm:spPr/>
    </dgm:pt>
    <dgm:pt modelId="{44E96089-D778-4986-9D50-F5DB760B7FF7}" type="pres">
      <dgm:prSet presAssocID="{93A5797A-5AE1-49C0-AA56-E0A4CB88D444}" presName="textRect" presStyleLbl="revTx" presStyleIdx="0" presStyleCnt="4">
        <dgm:presLayoutVars>
          <dgm:chMax val="1"/>
          <dgm:chPref val="1"/>
        </dgm:presLayoutVars>
      </dgm:prSet>
      <dgm:spPr/>
    </dgm:pt>
    <dgm:pt modelId="{6CD2DE5F-6BC4-44AA-942D-48B423A06484}" type="pres">
      <dgm:prSet presAssocID="{154F6306-FF4B-415F-BB9B-2C21BC268F43}" presName="sibTrans" presStyleCnt="0"/>
      <dgm:spPr/>
    </dgm:pt>
    <dgm:pt modelId="{20A4DF74-2053-4AEA-BEF3-314C254812CB}" type="pres">
      <dgm:prSet presAssocID="{36A5C0B7-D209-47A9-95A4-5158155215E0}" presName="compNode" presStyleCnt="0"/>
      <dgm:spPr/>
    </dgm:pt>
    <dgm:pt modelId="{47F37421-8CF3-4611-9A65-4BCF04DBFDBA}" type="pres">
      <dgm:prSet presAssocID="{36A5C0B7-D209-47A9-95A4-5158155215E0}" presName="iconBgRect" presStyleLbl="bgShp" presStyleIdx="1" presStyleCnt="4"/>
      <dgm:spPr/>
    </dgm:pt>
    <dgm:pt modelId="{A97BA86B-04C6-4E83-95BE-CA55DFAF8518}" type="pres">
      <dgm:prSet presAssocID="{36A5C0B7-D209-47A9-95A4-5158155215E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3AA8B7C3-F54F-47D0-A5DA-D1765B84D1F9}" type="pres">
      <dgm:prSet presAssocID="{36A5C0B7-D209-47A9-95A4-5158155215E0}" presName="spaceRect" presStyleCnt="0"/>
      <dgm:spPr/>
    </dgm:pt>
    <dgm:pt modelId="{F4101BFD-61BE-4A8D-A38C-75A92C513D5F}" type="pres">
      <dgm:prSet presAssocID="{36A5C0B7-D209-47A9-95A4-5158155215E0}" presName="textRect" presStyleLbl="revTx" presStyleIdx="1" presStyleCnt="4">
        <dgm:presLayoutVars>
          <dgm:chMax val="1"/>
          <dgm:chPref val="1"/>
        </dgm:presLayoutVars>
      </dgm:prSet>
      <dgm:spPr/>
    </dgm:pt>
    <dgm:pt modelId="{18F38D3E-F8AF-4133-9157-6040321DF8F5}" type="pres">
      <dgm:prSet presAssocID="{6F76E5C5-E305-4FF1-AA98-FA3B44BE9431}" presName="sibTrans" presStyleCnt="0"/>
      <dgm:spPr/>
    </dgm:pt>
    <dgm:pt modelId="{E94DAECB-B892-4041-BF9B-0DAAE3F080C1}" type="pres">
      <dgm:prSet presAssocID="{D68BAD68-4B43-41F4-88A7-E3BD8D128943}" presName="compNode" presStyleCnt="0"/>
      <dgm:spPr/>
    </dgm:pt>
    <dgm:pt modelId="{9BFB0496-6EB1-451A-AC5C-374BD21BAF52}" type="pres">
      <dgm:prSet presAssocID="{D68BAD68-4B43-41F4-88A7-E3BD8D128943}" presName="iconBgRect" presStyleLbl="bgShp" presStyleIdx="2" presStyleCnt="4"/>
      <dgm:spPr/>
    </dgm:pt>
    <dgm:pt modelId="{AA200212-C684-4280-A52D-7A6ED55784EE}" type="pres">
      <dgm:prSet presAssocID="{D68BAD68-4B43-41F4-88A7-E3BD8D12894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eatre"/>
        </a:ext>
      </dgm:extLst>
    </dgm:pt>
    <dgm:pt modelId="{567BEBFD-6A4B-42E8-BEAD-F3564D2606B9}" type="pres">
      <dgm:prSet presAssocID="{D68BAD68-4B43-41F4-88A7-E3BD8D128943}" presName="spaceRect" presStyleCnt="0"/>
      <dgm:spPr/>
    </dgm:pt>
    <dgm:pt modelId="{13E37378-F61B-4BF9-A223-7DE5867C5EC0}" type="pres">
      <dgm:prSet presAssocID="{D68BAD68-4B43-41F4-88A7-E3BD8D128943}" presName="textRect" presStyleLbl="revTx" presStyleIdx="2" presStyleCnt="4">
        <dgm:presLayoutVars>
          <dgm:chMax val="1"/>
          <dgm:chPref val="1"/>
        </dgm:presLayoutVars>
      </dgm:prSet>
      <dgm:spPr/>
    </dgm:pt>
    <dgm:pt modelId="{05C995D2-9605-4B8D-B4A6-D0EE761D870C}" type="pres">
      <dgm:prSet presAssocID="{60ACF246-1EF6-4BEC-B9AC-1A94E24E35E3}" presName="sibTrans" presStyleCnt="0"/>
      <dgm:spPr/>
    </dgm:pt>
    <dgm:pt modelId="{0BAEED44-B6C6-448F-93F2-753C9D6B4E43}" type="pres">
      <dgm:prSet presAssocID="{B9C90006-EEAD-4B49-950E-672337FAB780}" presName="compNode" presStyleCnt="0"/>
      <dgm:spPr/>
    </dgm:pt>
    <dgm:pt modelId="{116C7BAE-86C9-4303-9525-FFF676ABBB51}" type="pres">
      <dgm:prSet presAssocID="{B9C90006-EEAD-4B49-950E-672337FAB780}" presName="iconBgRect" presStyleLbl="bgShp" presStyleIdx="3" presStyleCnt="4"/>
      <dgm:spPr/>
    </dgm:pt>
    <dgm:pt modelId="{D8D488A3-6482-48FD-9EEB-A8AC94805976}" type="pres">
      <dgm:prSet presAssocID="{B9C90006-EEAD-4B49-950E-672337FAB7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B021E8C9-2BAA-4E77-9F1F-C3F3764C0DE4}" type="pres">
      <dgm:prSet presAssocID="{B9C90006-EEAD-4B49-950E-672337FAB780}" presName="spaceRect" presStyleCnt="0"/>
      <dgm:spPr/>
    </dgm:pt>
    <dgm:pt modelId="{C1A5CF2E-B5CD-4FC9-81E8-20B075018EBB}" type="pres">
      <dgm:prSet presAssocID="{B9C90006-EEAD-4B49-950E-672337FAB780}" presName="textRect" presStyleLbl="revTx" presStyleIdx="3" presStyleCnt="4">
        <dgm:presLayoutVars>
          <dgm:chMax val="1"/>
          <dgm:chPref val="1"/>
        </dgm:presLayoutVars>
      </dgm:prSet>
      <dgm:spPr/>
    </dgm:pt>
  </dgm:ptLst>
  <dgm:cxnLst>
    <dgm:cxn modelId="{CE77351E-CC93-4787-886B-0C41B9991D9E}" type="presOf" srcId="{B147EB92-1008-46A2-81C3-751904BC2A7F}" destId="{D66D9FCE-9819-4C61-8809-0688D3055580}" srcOrd="0" destOrd="0" presId="urn:microsoft.com/office/officeart/2018/5/layout/IconCircleLabelList"/>
    <dgm:cxn modelId="{E7D1873C-CB92-436B-810A-49DA502D94F1}" srcId="{B147EB92-1008-46A2-81C3-751904BC2A7F}" destId="{36A5C0B7-D209-47A9-95A4-5158155215E0}" srcOrd="1" destOrd="0" parTransId="{0D1837BE-5B05-4838-955E-AD2167F2E251}" sibTransId="{6F76E5C5-E305-4FF1-AA98-FA3B44BE9431}"/>
    <dgm:cxn modelId="{41728D5B-9895-4998-BD7C-A1BAECFD666C}" type="presOf" srcId="{36A5C0B7-D209-47A9-95A4-5158155215E0}" destId="{F4101BFD-61BE-4A8D-A38C-75A92C513D5F}" srcOrd="0" destOrd="0" presId="urn:microsoft.com/office/officeart/2018/5/layout/IconCircleLabelList"/>
    <dgm:cxn modelId="{CD240A48-0EEC-4998-91DB-80010EC2AEAD}" type="presOf" srcId="{93A5797A-5AE1-49C0-AA56-E0A4CB88D444}" destId="{44E96089-D778-4986-9D50-F5DB760B7FF7}" srcOrd="0" destOrd="0" presId="urn:microsoft.com/office/officeart/2018/5/layout/IconCircleLabelList"/>
    <dgm:cxn modelId="{AA910574-8B33-4ADA-8B0E-2947B65D338B}" type="presOf" srcId="{B9C90006-EEAD-4B49-950E-672337FAB780}" destId="{C1A5CF2E-B5CD-4FC9-81E8-20B075018EBB}" srcOrd="0" destOrd="0" presId="urn:microsoft.com/office/officeart/2018/5/layout/IconCircleLabelList"/>
    <dgm:cxn modelId="{3A03DD76-C724-4DC2-94D7-8324EE6BB9B4}" srcId="{B147EB92-1008-46A2-81C3-751904BC2A7F}" destId="{93A5797A-5AE1-49C0-AA56-E0A4CB88D444}" srcOrd="0" destOrd="0" parTransId="{DBC0C2CB-F0DD-4B18-823E-A4962CED375D}" sibTransId="{154F6306-FF4B-415F-BB9B-2C21BC268F43}"/>
    <dgm:cxn modelId="{570E6679-6A63-4196-B04D-044A385CC265}" srcId="{B147EB92-1008-46A2-81C3-751904BC2A7F}" destId="{B9C90006-EEAD-4B49-950E-672337FAB780}" srcOrd="3" destOrd="0" parTransId="{43DFD3BA-AF64-45B3-BF7C-C8E71DC717FD}" sibTransId="{BA969AC7-0813-4A55-8907-FEBC9FC6B0CB}"/>
    <dgm:cxn modelId="{F79C2780-5177-4855-802E-24AC68AC0C18}" type="presOf" srcId="{D68BAD68-4B43-41F4-88A7-E3BD8D128943}" destId="{13E37378-F61B-4BF9-A223-7DE5867C5EC0}" srcOrd="0" destOrd="0" presId="urn:microsoft.com/office/officeart/2018/5/layout/IconCircleLabelList"/>
    <dgm:cxn modelId="{CD7E11A1-8651-489D-A0CC-0232ECE3A8DD}" srcId="{B147EB92-1008-46A2-81C3-751904BC2A7F}" destId="{D68BAD68-4B43-41F4-88A7-E3BD8D128943}" srcOrd="2" destOrd="0" parTransId="{7C83338A-3374-4817-B75A-5FA719068D77}" sibTransId="{60ACF246-1EF6-4BEC-B9AC-1A94E24E35E3}"/>
    <dgm:cxn modelId="{80A9F2D1-9E51-43C3-8719-D47E8ADFACF0}" type="presParOf" srcId="{D66D9FCE-9819-4C61-8809-0688D3055580}" destId="{F3E52CD6-6A03-40DA-952D-D32761A327D9}" srcOrd="0" destOrd="0" presId="urn:microsoft.com/office/officeart/2018/5/layout/IconCircleLabelList"/>
    <dgm:cxn modelId="{C7309C0B-95BC-4A12-93D3-98F27789D31D}" type="presParOf" srcId="{F3E52CD6-6A03-40DA-952D-D32761A327D9}" destId="{FD6DCFB2-0A71-4D0B-94CA-5E4D6ADF233D}" srcOrd="0" destOrd="0" presId="urn:microsoft.com/office/officeart/2018/5/layout/IconCircleLabelList"/>
    <dgm:cxn modelId="{0082115B-3316-4AF0-8C9A-E02FFF535FFE}" type="presParOf" srcId="{F3E52CD6-6A03-40DA-952D-D32761A327D9}" destId="{F8057263-BCE0-4A39-9354-3B0E5994D827}" srcOrd="1" destOrd="0" presId="urn:microsoft.com/office/officeart/2018/5/layout/IconCircleLabelList"/>
    <dgm:cxn modelId="{2537BA24-DAD2-4DD7-9917-BB428A6F24B5}" type="presParOf" srcId="{F3E52CD6-6A03-40DA-952D-D32761A327D9}" destId="{01FFFC74-BA68-4784-A3C5-C8B1D2FF0E74}" srcOrd="2" destOrd="0" presId="urn:microsoft.com/office/officeart/2018/5/layout/IconCircleLabelList"/>
    <dgm:cxn modelId="{FC50D9F2-0D17-49CF-AB77-FFDC09BE8E4A}" type="presParOf" srcId="{F3E52CD6-6A03-40DA-952D-D32761A327D9}" destId="{44E96089-D778-4986-9D50-F5DB760B7FF7}" srcOrd="3" destOrd="0" presId="urn:microsoft.com/office/officeart/2018/5/layout/IconCircleLabelList"/>
    <dgm:cxn modelId="{94895BF9-5C43-4DEF-B439-3FC23197688E}" type="presParOf" srcId="{D66D9FCE-9819-4C61-8809-0688D3055580}" destId="{6CD2DE5F-6BC4-44AA-942D-48B423A06484}" srcOrd="1" destOrd="0" presId="urn:microsoft.com/office/officeart/2018/5/layout/IconCircleLabelList"/>
    <dgm:cxn modelId="{355C1695-9DD0-4EAE-A29E-0908760C3BCE}" type="presParOf" srcId="{D66D9FCE-9819-4C61-8809-0688D3055580}" destId="{20A4DF74-2053-4AEA-BEF3-314C254812CB}" srcOrd="2" destOrd="0" presId="urn:microsoft.com/office/officeart/2018/5/layout/IconCircleLabelList"/>
    <dgm:cxn modelId="{B257B47A-E517-43F3-B762-2EEBB9EFF77D}" type="presParOf" srcId="{20A4DF74-2053-4AEA-BEF3-314C254812CB}" destId="{47F37421-8CF3-4611-9A65-4BCF04DBFDBA}" srcOrd="0" destOrd="0" presId="urn:microsoft.com/office/officeart/2018/5/layout/IconCircleLabelList"/>
    <dgm:cxn modelId="{750B962D-5653-49A8-95D2-9701E1B87BDE}" type="presParOf" srcId="{20A4DF74-2053-4AEA-BEF3-314C254812CB}" destId="{A97BA86B-04C6-4E83-95BE-CA55DFAF8518}" srcOrd="1" destOrd="0" presId="urn:microsoft.com/office/officeart/2018/5/layout/IconCircleLabelList"/>
    <dgm:cxn modelId="{C18F8DC4-8119-46DA-939C-4CD43230BED4}" type="presParOf" srcId="{20A4DF74-2053-4AEA-BEF3-314C254812CB}" destId="{3AA8B7C3-F54F-47D0-A5DA-D1765B84D1F9}" srcOrd="2" destOrd="0" presId="urn:microsoft.com/office/officeart/2018/5/layout/IconCircleLabelList"/>
    <dgm:cxn modelId="{DFF67DA4-41A2-4DE0-8A54-08E1300394A6}" type="presParOf" srcId="{20A4DF74-2053-4AEA-BEF3-314C254812CB}" destId="{F4101BFD-61BE-4A8D-A38C-75A92C513D5F}" srcOrd="3" destOrd="0" presId="urn:microsoft.com/office/officeart/2018/5/layout/IconCircleLabelList"/>
    <dgm:cxn modelId="{6A6A3EE3-B466-430F-A8BE-711C295A891B}" type="presParOf" srcId="{D66D9FCE-9819-4C61-8809-0688D3055580}" destId="{18F38D3E-F8AF-4133-9157-6040321DF8F5}" srcOrd="3" destOrd="0" presId="urn:microsoft.com/office/officeart/2018/5/layout/IconCircleLabelList"/>
    <dgm:cxn modelId="{83E335AF-BABD-4D3B-9A63-FE23CB01AAE9}" type="presParOf" srcId="{D66D9FCE-9819-4C61-8809-0688D3055580}" destId="{E94DAECB-B892-4041-BF9B-0DAAE3F080C1}" srcOrd="4" destOrd="0" presId="urn:microsoft.com/office/officeart/2018/5/layout/IconCircleLabelList"/>
    <dgm:cxn modelId="{8DE43EAD-8ED7-4A22-A903-B027E9242FBE}" type="presParOf" srcId="{E94DAECB-B892-4041-BF9B-0DAAE3F080C1}" destId="{9BFB0496-6EB1-451A-AC5C-374BD21BAF52}" srcOrd="0" destOrd="0" presId="urn:microsoft.com/office/officeart/2018/5/layout/IconCircleLabelList"/>
    <dgm:cxn modelId="{FCEAC2B0-D3E3-4775-8AD1-D19026C9EB56}" type="presParOf" srcId="{E94DAECB-B892-4041-BF9B-0DAAE3F080C1}" destId="{AA200212-C684-4280-A52D-7A6ED55784EE}" srcOrd="1" destOrd="0" presId="urn:microsoft.com/office/officeart/2018/5/layout/IconCircleLabelList"/>
    <dgm:cxn modelId="{65D1AB97-DE1F-480A-9983-6912F8EF93A0}" type="presParOf" srcId="{E94DAECB-B892-4041-BF9B-0DAAE3F080C1}" destId="{567BEBFD-6A4B-42E8-BEAD-F3564D2606B9}" srcOrd="2" destOrd="0" presId="urn:microsoft.com/office/officeart/2018/5/layout/IconCircleLabelList"/>
    <dgm:cxn modelId="{42EABDB5-8E8E-4733-B3BB-2CB673B0B6AD}" type="presParOf" srcId="{E94DAECB-B892-4041-BF9B-0DAAE3F080C1}" destId="{13E37378-F61B-4BF9-A223-7DE5867C5EC0}" srcOrd="3" destOrd="0" presId="urn:microsoft.com/office/officeart/2018/5/layout/IconCircleLabelList"/>
    <dgm:cxn modelId="{3D01133E-1084-434C-A792-365B562BDB7C}" type="presParOf" srcId="{D66D9FCE-9819-4C61-8809-0688D3055580}" destId="{05C995D2-9605-4B8D-B4A6-D0EE761D870C}" srcOrd="5" destOrd="0" presId="urn:microsoft.com/office/officeart/2018/5/layout/IconCircleLabelList"/>
    <dgm:cxn modelId="{99D8BADC-4A0E-4D57-B793-6E0EBFA37BAC}" type="presParOf" srcId="{D66D9FCE-9819-4C61-8809-0688D3055580}" destId="{0BAEED44-B6C6-448F-93F2-753C9D6B4E43}" srcOrd="6" destOrd="0" presId="urn:microsoft.com/office/officeart/2018/5/layout/IconCircleLabelList"/>
    <dgm:cxn modelId="{F04E3D40-FA88-4D08-88CB-903F071790C9}" type="presParOf" srcId="{0BAEED44-B6C6-448F-93F2-753C9D6B4E43}" destId="{116C7BAE-86C9-4303-9525-FFF676ABBB51}" srcOrd="0" destOrd="0" presId="urn:microsoft.com/office/officeart/2018/5/layout/IconCircleLabelList"/>
    <dgm:cxn modelId="{8D10D449-BF79-4503-B762-29DDA0176EAE}" type="presParOf" srcId="{0BAEED44-B6C6-448F-93F2-753C9D6B4E43}" destId="{D8D488A3-6482-48FD-9EEB-A8AC94805976}" srcOrd="1" destOrd="0" presId="urn:microsoft.com/office/officeart/2018/5/layout/IconCircleLabelList"/>
    <dgm:cxn modelId="{65055797-6951-40BF-8532-5FCCB75E92E6}" type="presParOf" srcId="{0BAEED44-B6C6-448F-93F2-753C9D6B4E43}" destId="{B021E8C9-2BAA-4E77-9F1F-C3F3764C0DE4}" srcOrd="2" destOrd="0" presId="urn:microsoft.com/office/officeart/2018/5/layout/IconCircleLabelList"/>
    <dgm:cxn modelId="{2BE6F080-57AD-4C46-BF99-8E3044FBBDA9}" type="presParOf" srcId="{0BAEED44-B6C6-448F-93F2-753C9D6B4E43}" destId="{C1A5CF2E-B5CD-4FC9-81E8-20B075018EB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ABC486-EEF2-4ABC-AE1A-BBC3EFF35940}"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ED43ACB-4D76-456C-AAB3-6353B45F254F}">
      <dgm:prSet/>
      <dgm:spPr/>
      <dgm:t>
        <a:bodyPr/>
        <a:lstStyle/>
        <a:p>
          <a:r>
            <a:rPr lang="en-US"/>
            <a:t>Here we need to analyze what kind of movies are currently most successful!!!!</a:t>
          </a:r>
        </a:p>
      </dgm:t>
    </dgm:pt>
    <dgm:pt modelId="{26BEF98D-166A-4738-A72E-53C6FD7FD14D}" type="parTrans" cxnId="{8C1DF8E5-5754-49DD-A2EC-CDE187FE37F5}">
      <dgm:prSet/>
      <dgm:spPr/>
      <dgm:t>
        <a:bodyPr/>
        <a:lstStyle/>
        <a:p>
          <a:endParaRPr lang="en-US"/>
        </a:p>
      </dgm:t>
    </dgm:pt>
    <dgm:pt modelId="{8FC6198B-F44A-4D67-8903-9C401FBE7EBE}" type="sibTrans" cxnId="{8C1DF8E5-5754-49DD-A2EC-CDE187FE37F5}">
      <dgm:prSet/>
      <dgm:spPr/>
      <dgm:t>
        <a:bodyPr/>
        <a:lstStyle/>
        <a:p>
          <a:endParaRPr lang="en-US"/>
        </a:p>
      </dgm:t>
    </dgm:pt>
    <dgm:pt modelId="{092121A4-CF0A-4877-8AA5-161E44DF8182}">
      <dgm:prSet/>
      <dgm:spPr/>
      <dgm:t>
        <a:bodyPr/>
        <a:lstStyle/>
        <a:p>
          <a:r>
            <a:rPr lang="en-US"/>
            <a:t>We are analyzing the genres, creative type and production method to get to know what type of movie genres get more success in the box office</a:t>
          </a:r>
        </a:p>
      </dgm:t>
    </dgm:pt>
    <dgm:pt modelId="{33C9F505-28AB-43F6-A470-17327ADD3418}" type="parTrans" cxnId="{82E4B317-E0F7-4BDB-ABC4-C44F2D4EAE3F}">
      <dgm:prSet/>
      <dgm:spPr/>
      <dgm:t>
        <a:bodyPr/>
        <a:lstStyle/>
        <a:p>
          <a:endParaRPr lang="en-US"/>
        </a:p>
      </dgm:t>
    </dgm:pt>
    <dgm:pt modelId="{EFB995E9-0BE9-4AA4-95EE-AEAD2A0EED0B}" type="sibTrans" cxnId="{82E4B317-E0F7-4BDB-ABC4-C44F2D4EAE3F}">
      <dgm:prSet/>
      <dgm:spPr/>
      <dgm:t>
        <a:bodyPr/>
        <a:lstStyle/>
        <a:p>
          <a:endParaRPr lang="en-US"/>
        </a:p>
      </dgm:t>
    </dgm:pt>
    <dgm:pt modelId="{D47E36CE-1494-4F17-A33F-6DF5C2C07CBB}" type="pres">
      <dgm:prSet presAssocID="{9AABC486-EEF2-4ABC-AE1A-BBC3EFF35940}" presName="root" presStyleCnt="0">
        <dgm:presLayoutVars>
          <dgm:dir/>
          <dgm:resizeHandles val="exact"/>
        </dgm:presLayoutVars>
      </dgm:prSet>
      <dgm:spPr/>
    </dgm:pt>
    <dgm:pt modelId="{EBBEEAB1-288C-41B2-AD2E-B37B64F91EC1}" type="pres">
      <dgm:prSet presAssocID="{9AABC486-EEF2-4ABC-AE1A-BBC3EFF35940}" presName="container" presStyleCnt="0">
        <dgm:presLayoutVars>
          <dgm:dir/>
          <dgm:resizeHandles val="exact"/>
        </dgm:presLayoutVars>
      </dgm:prSet>
      <dgm:spPr/>
    </dgm:pt>
    <dgm:pt modelId="{2317FA04-180F-4869-A52B-A7AC56C583FD}" type="pres">
      <dgm:prSet presAssocID="{2ED43ACB-4D76-456C-AAB3-6353B45F254F}" presName="compNode" presStyleCnt="0"/>
      <dgm:spPr/>
    </dgm:pt>
    <dgm:pt modelId="{DFD8AADC-7CA7-4E02-B101-5525B2B42B0E}" type="pres">
      <dgm:prSet presAssocID="{2ED43ACB-4D76-456C-AAB3-6353B45F254F}" presName="iconBgRect" presStyleLbl="bgShp" presStyleIdx="0" presStyleCnt="2"/>
      <dgm:spPr/>
    </dgm:pt>
    <dgm:pt modelId="{E8D7AB2F-999E-45AD-BFA7-2AD0D9C1ACF6}" type="pres">
      <dgm:prSet presAssocID="{2ED43ACB-4D76-456C-AAB3-6353B45F254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D6736B1B-A99B-47E9-B8B2-E59C17A52FEC}" type="pres">
      <dgm:prSet presAssocID="{2ED43ACB-4D76-456C-AAB3-6353B45F254F}" presName="spaceRect" presStyleCnt="0"/>
      <dgm:spPr/>
    </dgm:pt>
    <dgm:pt modelId="{90603A7C-E13C-419C-B801-54CF7B2CE77D}" type="pres">
      <dgm:prSet presAssocID="{2ED43ACB-4D76-456C-AAB3-6353B45F254F}" presName="textRect" presStyleLbl="revTx" presStyleIdx="0" presStyleCnt="2">
        <dgm:presLayoutVars>
          <dgm:chMax val="1"/>
          <dgm:chPref val="1"/>
        </dgm:presLayoutVars>
      </dgm:prSet>
      <dgm:spPr/>
    </dgm:pt>
    <dgm:pt modelId="{D44543F5-5E62-4DD6-964A-DB29A98C63F6}" type="pres">
      <dgm:prSet presAssocID="{8FC6198B-F44A-4D67-8903-9C401FBE7EBE}" presName="sibTrans" presStyleLbl="sibTrans2D1" presStyleIdx="0" presStyleCnt="0"/>
      <dgm:spPr/>
    </dgm:pt>
    <dgm:pt modelId="{B6E62D44-84EF-4235-941B-8CD9A3097C27}" type="pres">
      <dgm:prSet presAssocID="{092121A4-CF0A-4877-8AA5-161E44DF8182}" presName="compNode" presStyleCnt="0"/>
      <dgm:spPr/>
    </dgm:pt>
    <dgm:pt modelId="{B24B2605-A1C7-4D56-B09A-F8AFDDB0D407}" type="pres">
      <dgm:prSet presAssocID="{092121A4-CF0A-4877-8AA5-161E44DF8182}" presName="iconBgRect" presStyleLbl="bgShp" presStyleIdx="1" presStyleCnt="2"/>
      <dgm:spPr/>
    </dgm:pt>
    <dgm:pt modelId="{4E9A3EED-2672-486F-B583-32B2044B483A}" type="pres">
      <dgm:prSet presAssocID="{092121A4-CF0A-4877-8AA5-161E44DF818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pper board"/>
        </a:ext>
      </dgm:extLst>
    </dgm:pt>
    <dgm:pt modelId="{1353FAD1-770D-498D-8469-082BDD3D0107}" type="pres">
      <dgm:prSet presAssocID="{092121A4-CF0A-4877-8AA5-161E44DF8182}" presName="spaceRect" presStyleCnt="0"/>
      <dgm:spPr/>
    </dgm:pt>
    <dgm:pt modelId="{ED7265C8-4542-44AF-8973-94C0B46EA41E}" type="pres">
      <dgm:prSet presAssocID="{092121A4-CF0A-4877-8AA5-161E44DF8182}" presName="textRect" presStyleLbl="revTx" presStyleIdx="1" presStyleCnt="2">
        <dgm:presLayoutVars>
          <dgm:chMax val="1"/>
          <dgm:chPref val="1"/>
        </dgm:presLayoutVars>
      </dgm:prSet>
      <dgm:spPr/>
    </dgm:pt>
  </dgm:ptLst>
  <dgm:cxnLst>
    <dgm:cxn modelId="{27081D15-2408-4B4E-9C76-B96ED87A890D}" type="presOf" srcId="{8FC6198B-F44A-4D67-8903-9C401FBE7EBE}" destId="{D44543F5-5E62-4DD6-964A-DB29A98C63F6}" srcOrd="0" destOrd="0" presId="urn:microsoft.com/office/officeart/2018/2/layout/IconCircleList"/>
    <dgm:cxn modelId="{82E4B317-E0F7-4BDB-ABC4-C44F2D4EAE3F}" srcId="{9AABC486-EEF2-4ABC-AE1A-BBC3EFF35940}" destId="{092121A4-CF0A-4877-8AA5-161E44DF8182}" srcOrd="1" destOrd="0" parTransId="{33C9F505-28AB-43F6-A470-17327ADD3418}" sibTransId="{EFB995E9-0BE9-4AA4-95EE-AEAD2A0EED0B}"/>
    <dgm:cxn modelId="{EDB5B6B3-7E46-4126-BDE5-6C28F5AC7148}" type="presOf" srcId="{2ED43ACB-4D76-456C-AAB3-6353B45F254F}" destId="{90603A7C-E13C-419C-B801-54CF7B2CE77D}" srcOrd="0" destOrd="0" presId="urn:microsoft.com/office/officeart/2018/2/layout/IconCircleList"/>
    <dgm:cxn modelId="{5E8AF4D3-6BCB-4BF7-944E-7C916B076F7F}" type="presOf" srcId="{092121A4-CF0A-4877-8AA5-161E44DF8182}" destId="{ED7265C8-4542-44AF-8973-94C0B46EA41E}" srcOrd="0" destOrd="0" presId="urn:microsoft.com/office/officeart/2018/2/layout/IconCircleList"/>
    <dgm:cxn modelId="{8C1DF8E5-5754-49DD-A2EC-CDE187FE37F5}" srcId="{9AABC486-EEF2-4ABC-AE1A-BBC3EFF35940}" destId="{2ED43ACB-4D76-456C-AAB3-6353B45F254F}" srcOrd="0" destOrd="0" parTransId="{26BEF98D-166A-4738-A72E-53C6FD7FD14D}" sibTransId="{8FC6198B-F44A-4D67-8903-9C401FBE7EBE}"/>
    <dgm:cxn modelId="{A45424FD-E257-461A-88D4-F5E98808A259}" type="presOf" srcId="{9AABC486-EEF2-4ABC-AE1A-BBC3EFF35940}" destId="{D47E36CE-1494-4F17-A33F-6DF5C2C07CBB}" srcOrd="0" destOrd="0" presId="urn:microsoft.com/office/officeart/2018/2/layout/IconCircleList"/>
    <dgm:cxn modelId="{D255507F-CAC4-49FA-A24A-7318C32B70E7}" type="presParOf" srcId="{D47E36CE-1494-4F17-A33F-6DF5C2C07CBB}" destId="{EBBEEAB1-288C-41B2-AD2E-B37B64F91EC1}" srcOrd="0" destOrd="0" presId="urn:microsoft.com/office/officeart/2018/2/layout/IconCircleList"/>
    <dgm:cxn modelId="{D89FF826-37CE-43E5-A8A4-8674D46993FE}" type="presParOf" srcId="{EBBEEAB1-288C-41B2-AD2E-B37B64F91EC1}" destId="{2317FA04-180F-4869-A52B-A7AC56C583FD}" srcOrd="0" destOrd="0" presId="urn:microsoft.com/office/officeart/2018/2/layout/IconCircleList"/>
    <dgm:cxn modelId="{9EB885CD-DA61-49FA-B307-24D8CE74816A}" type="presParOf" srcId="{2317FA04-180F-4869-A52B-A7AC56C583FD}" destId="{DFD8AADC-7CA7-4E02-B101-5525B2B42B0E}" srcOrd="0" destOrd="0" presId="urn:microsoft.com/office/officeart/2018/2/layout/IconCircleList"/>
    <dgm:cxn modelId="{5BC36672-5D45-4324-A032-E0CB502F2F83}" type="presParOf" srcId="{2317FA04-180F-4869-A52B-A7AC56C583FD}" destId="{E8D7AB2F-999E-45AD-BFA7-2AD0D9C1ACF6}" srcOrd="1" destOrd="0" presId="urn:microsoft.com/office/officeart/2018/2/layout/IconCircleList"/>
    <dgm:cxn modelId="{D6746635-3E28-4FFD-9F52-B0FED767C0EA}" type="presParOf" srcId="{2317FA04-180F-4869-A52B-A7AC56C583FD}" destId="{D6736B1B-A99B-47E9-B8B2-E59C17A52FEC}" srcOrd="2" destOrd="0" presId="urn:microsoft.com/office/officeart/2018/2/layout/IconCircleList"/>
    <dgm:cxn modelId="{41AF902F-2E2E-4D6F-9812-AFED2B97E0D2}" type="presParOf" srcId="{2317FA04-180F-4869-A52B-A7AC56C583FD}" destId="{90603A7C-E13C-419C-B801-54CF7B2CE77D}" srcOrd="3" destOrd="0" presId="urn:microsoft.com/office/officeart/2018/2/layout/IconCircleList"/>
    <dgm:cxn modelId="{C5AA37D6-0FCF-4B3F-95FD-59E10130B917}" type="presParOf" srcId="{EBBEEAB1-288C-41B2-AD2E-B37B64F91EC1}" destId="{D44543F5-5E62-4DD6-964A-DB29A98C63F6}" srcOrd="1" destOrd="0" presId="urn:microsoft.com/office/officeart/2018/2/layout/IconCircleList"/>
    <dgm:cxn modelId="{A31CE832-621F-4858-9DA4-E493FF40BA4B}" type="presParOf" srcId="{EBBEEAB1-288C-41B2-AD2E-B37B64F91EC1}" destId="{B6E62D44-84EF-4235-941B-8CD9A3097C27}" srcOrd="2" destOrd="0" presId="urn:microsoft.com/office/officeart/2018/2/layout/IconCircleList"/>
    <dgm:cxn modelId="{DBA0C12E-DA3E-4BFE-A923-85DBA837D1F1}" type="presParOf" srcId="{B6E62D44-84EF-4235-941B-8CD9A3097C27}" destId="{B24B2605-A1C7-4D56-B09A-F8AFDDB0D407}" srcOrd="0" destOrd="0" presId="urn:microsoft.com/office/officeart/2018/2/layout/IconCircleList"/>
    <dgm:cxn modelId="{337A32BD-C4A7-4F7E-8282-0C2FA03B9DAB}" type="presParOf" srcId="{B6E62D44-84EF-4235-941B-8CD9A3097C27}" destId="{4E9A3EED-2672-486F-B583-32B2044B483A}" srcOrd="1" destOrd="0" presId="urn:microsoft.com/office/officeart/2018/2/layout/IconCircleList"/>
    <dgm:cxn modelId="{5DA13583-FEDC-4F68-AAE2-35692B536399}" type="presParOf" srcId="{B6E62D44-84EF-4235-941B-8CD9A3097C27}" destId="{1353FAD1-770D-498D-8469-082BDD3D0107}" srcOrd="2" destOrd="0" presId="urn:microsoft.com/office/officeart/2018/2/layout/IconCircleList"/>
    <dgm:cxn modelId="{5846D380-F03C-477F-A826-0D7DB37C0B7B}" type="presParOf" srcId="{B6E62D44-84EF-4235-941B-8CD9A3097C27}" destId="{ED7265C8-4542-44AF-8973-94C0B46EA41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5834D8-1236-4B32-9721-9F5BC60F2C6E}">
      <dsp:nvSpPr>
        <dsp:cNvPr id="0" name=""/>
        <dsp:cNvSpPr/>
      </dsp:nvSpPr>
      <dsp:spPr>
        <a:xfrm>
          <a:off x="1024011" y="116063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445F8B-D537-4341-9BFD-63AC09D3D85D}">
      <dsp:nvSpPr>
        <dsp:cNvPr id="0" name=""/>
        <dsp:cNvSpPr/>
      </dsp:nvSpPr>
      <dsp:spPr>
        <a:xfrm>
          <a:off x="529011" y="2231415"/>
          <a:ext cx="1800000" cy="915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I have been tasked with assisting  Microsoft company to invest money in the movie industry. My goal was to explore what types of films are doing the best at the box office and provide these findings to Microsoft executives.</a:t>
          </a:r>
        </a:p>
      </dsp:txBody>
      <dsp:txXfrm>
        <a:off x="529011" y="2231415"/>
        <a:ext cx="1800000" cy="915382"/>
      </dsp:txXfrm>
    </dsp:sp>
    <dsp:sp modelId="{E2B33F57-2CEA-43CF-8847-63AD5E8A3EC9}">
      <dsp:nvSpPr>
        <dsp:cNvPr id="0" name=""/>
        <dsp:cNvSpPr/>
      </dsp:nvSpPr>
      <dsp:spPr>
        <a:xfrm>
          <a:off x="3139011" y="116063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FCEB35-3F1C-4300-B1BE-6244F78A9F4B}">
      <dsp:nvSpPr>
        <dsp:cNvPr id="0" name=""/>
        <dsp:cNvSpPr/>
      </dsp:nvSpPr>
      <dsp:spPr>
        <a:xfrm>
          <a:off x="2644011" y="2275317"/>
          <a:ext cx="1800000" cy="915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AU" sz="1600" kern="1200" dirty="0"/>
            <a:t>My analysis of the movie industry achieved by gathering data and utilizing descriptive statistics and visualizations has shown that a larger budget is correlated with a higher worldwide box office gross</a:t>
          </a:r>
          <a:r>
            <a:rPr lang="en-AU" sz="1100" kern="1200" dirty="0"/>
            <a:t>.</a:t>
          </a:r>
          <a:endParaRPr lang="en-US" sz="1100" kern="1200" dirty="0"/>
        </a:p>
      </dsp:txBody>
      <dsp:txXfrm>
        <a:off x="2644011" y="2275317"/>
        <a:ext cx="1800000" cy="915382"/>
      </dsp:txXfrm>
    </dsp:sp>
    <dsp:sp modelId="{BF6729E3-BA5B-4BB4-8E72-20B2EED69F8D}">
      <dsp:nvSpPr>
        <dsp:cNvPr id="0" name=""/>
        <dsp:cNvSpPr/>
      </dsp:nvSpPr>
      <dsp:spPr>
        <a:xfrm>
          <a:off x="5910300" y="116063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E7A8B3-A824-4487-9B83-E3664F7B5E37}">
      <dsp:nvSpPr>
        <dsp:cNvPr id="0" name=""/>
        <dsp:cNvSpPr/>
      </dsp:nvSpPr>
      <dsp:spPr>
        <a:xfrm>
          <a:off x="4875183" y="2245475"/>
          <a:ext cx="3112578" cy="915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AU" sz="1400" kern="1200" dirty="0"/>
            <a:t>By allocating 15-35 million dollars budget to produce a live-action superhero movie and release it in April or May. Moreover, by allocating 12-35 million dollars in the budget to produce an animated musical movie and release it in June or November. Microsoft can use this report to target their production budget, genre, type, release time of their upcoming movie and also the crew members as well to generate the highest amount of revenue possible</a:t>
          </a:r>
          <a:r>
            <a:rPr lang="en-AU" sz="1200" kern="1200" dirty="0"/>
            <a:t>.</a:t>
          </a:r>
          <a:endParaRPr lang="en-US" sz="1200" kern="1200" dirty="0"/>
        </a:p>
      </dsp:txBody>
      <dsp:txXfrm>
        <a:off x="4875183" y="2245475"/>
        <a:ext cx="3112578" cy="915382"/>
      </dsp:txXfrm>
    </dsp:sp>
    <dsp:sp modelId="{E9E39737-4C17-4C93-9589-1B9E0B31018C}">
      <dsp:nvSpPr>
        <dsp:cNvPr id="0" name=""/>
        <dsp:cNvSpPr/>
      </dsp:nvSpPr>
      <dsp:spPr>
        <a:xfrm>
          <a:off x="8681589" y="116063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61A266-A69D-4276-9518-B7B840E9BEFE}">
      <dsp:nvSpPr>
        <dsp:cNvPr id="0" name=""/>
        <dsp:cNvSpPr/>
      </dsp:nvSpPr>
      <dsp:spPr>
        <a:xfrm>
          <a:off x="8369379" y="2242564"/>
          <a:ext cx="1800000" cy="915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AU" sz="1600" kern="1200" dirty="0"/>
            <a:t>Here I am going to mention the outline in below slides </a:t>
          </a:r>
          <a:endParaRPr lang="en-US" sz="1600" kern="1200" dirty="0"/>
        </a:p>
      </dsp:txBody>
      <dsp:txXfrm>
        <a:off x="8369379" y="2242564"/>
        <a:ext cx="1800000" cy="9153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DCFB2-0A71-4D0B-94CA-5E4D6ADF233D}">
      <dsp:nvSpPr>
        <dsp:cNvPr id="0" name=""/>
        <dsp:cNvSpPr/>
      </dsp:nvSpPr>
      <dsp:spPr>
        <a:xfrm>
          <a:off x="973190" y="5592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57263-BCE0-4A39-9354-3B0E5994D827}">
      <dsp:nvSpPr>
        <dsp:cNvPr id="0" name=""/>
        <dsp:cNvSpPr/>
      </dsp:nvSpPr>
      <dsp:spPr>
        <a:xfrm>
          <a:off x="1242597" y="8286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E96089-D778-4986-9D50-F5DB760B7FF7}">
      <dsp:nvSpPr>
        <dsp:cNvPr id="0" name=""/>
        <dsp:cNvSpPr/>
      </dsp:nvSpPr>
      <dsp:spPr>
        <a:xfrm>
          <a:off x="569079" y="2217114"/>
          <a:ext cx="2072362" cy="15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We have chosen  3 different  csv file data sets to conclude which genre doing good and in how much range the </a:t>
          </a:r>
          <a:r>
            <a:rPr lang="en-US" sz="1100" kern="1200" dirty="0"/>
            <a:t>budget stick</a:t>
          </a:r>
        </a:p>
      </dsp:txBody>
      <dsp:txXfrm>
        <a:off x="569079" y="2217114"/>
        <a:ext cx="2072362" cy="1575000"/>
      </dsp:txXfrm>
    </dsp:sp>
    <dsp:sp modelId="{47F37421-8CF3-4611-9A65-4BCF04DBFDBA}">
      <dsp:nvSpPr>
        <dsp:cNvPr id="0" name=""/>
        <dsp:cNvSpPr/>
      </dsp:nvSpPr>
      <dsp:spPr>
        <a:xfrm>
          <a:off x="3408216" y="5592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7BA86B-04C6-4E83-95BE-CA55DFAF8518}">
      <dsp:nvSpPr>
        <dsp:cNvPr id="0" name=""/>
        <dsp:cNvSpPr/>
      </dsp:nvSpPr>
      <dsp:spPr>
        <a:xfrm>
          <a:off x="3677623" y="8286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101BFD-61BE-4A8D-A38C-75A92C513D5F}">
      <dsp:nvSpPr>
        <dsp:cNvPr id="0" name=""/>
        <dsp:cNvSpPr/>
      </dsp:nvSpPr>
      <dsp:spPr>
        <a:xfrm>
          <a:off x="3004105" y="2217114"/>
          <a:ext cx="2072362" cy="15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Imdb.title.basics.csv.gz(to give an idea about the which genres doing good in the market )</a:t>
          </a:r>
        </a:p>
      </dsp:txBody>
      <dsp:txXfrm>
        <a:off x="3004105" y="2217114"/>
        <a:ext cx="2072362" cy="1575000"/>
      </dsp:txXfrm>
    </dsp:sp>
    <dsp:sp modelId="{9BFB0496-6EB1-451A-AC5C-374BD21BAF52}">
      <dsp:nvSpPr>
        <dsp:cNvPr id="0" name=""/>
        <dsp:cNvSpPr/>
      </dsp:nvSpPr>
      <dsp:spPr>
        <a:xfrm>
          <a:off x="5843242" y="5592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200212-C684-4280-A52D-7A6ED55784EE}">
      <dsp:nvSpPr>
        <dsp:cNvPr id="0" name=""/>
        <dsp:cNvSpPr/>
      </dsp:nvSpPr>
      <dsp:spPr>
        <a:xfrm>
          <a:off x="6112649" y="8286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E37378-F61B-4BF9-A223-7DE5867C5EC0}">
      <dsp:nvSpPr>
        <dsp:cNvPr id="0" name=""/>
        <dsp:cNvSpPr/>
      </dsp:nvSpPr>
      <dsp:spPr>
        <a:xfrm>
          <a:off x="5439131" y="2217114"/>
          <a:ext cx="2072362" cy="15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Imdb.title.ratings.csv.gz(better to understand the movie ratings)</a:t>
          </a:r>
        </a:p>
      </dsp:txBody>
      <dsp:txXfrm>
        <a:off x="5439131" y="2217114"/>
        <a:ext cx="2072362" cy="1575000"/>
      </dsp:txXfrm>
    </dsp:sp>
    <dsp:sp modelId="{116C7BAE-86C9-4303-9525-FFF676ABBB51}">
      <dsp:nvSpPr>
        <dsp:cNvPr id="0" name=""/>
        <dsp:cNvSpPr/>
      </dsp:nvSpPr>
      <dsp:spPr>
        <a:xfrm>
          <a:off x="8278268" y="5592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D488A3-6482-48FD-9EEB-A8AC94805976}">
      <dsp:nvSpPr>
        <dsp:cNvPr id="0" name=""/>
        <dsp:cNvSpPr/>
      </dsp:nvSpPr>
      <dsp:spPr>
        <a:xfrm>
          <a:off x="8547675" y="8286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A5CF2E-B5CD-4FC9-81E8-20B075018EBB}">
      <dsp:nvSpPr>
        <dsp:cNvPr id="0" name=""/>
        <dsp:cNvSpPr/>
      </dsp:nvSpPr>
      <dsp:spPr>
        <a:xfrm>
          <a:off x="7874157" y="2217114"/>
          <a:ext cx="2072362" cy="157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tn.movie_budgets.csv.gz(better to give an idea how much budget need to allocate for a movie)</a:t>
          </a:r>
        </a:p>
      </dsp:txBody>
      <dsp:txXfrm>
        <a:off x="7874157" y="2217114"/>
        <a:ext cx="2072362" cy="157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8AADC-7CA7-4E02-B101-5525B2B42B0E}">
      <dsp:nvSpPr>
        <dsp:cNvPr id="0" name=""/>
        <dsp:cNvSpPr/>
      </dsp:nvSpPr>
      <dsp:spPr>
        <a:xfrm>
          <a:off x="212335" y="1507711"/>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D7AB2F-999E-45AD-BFA7-2AD0D9C1ACF6}">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603A7C-E13C-419C-B801-54CF7B2CE77D}">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Here we need to analyze what kind of movies are currently most successful!!!!</a:t>
          </a:r>
        </a:p>
      </dsp:txBody>
      <dsp:txXfrm>
        <a:off x="1834517" y="1507711"/>
        <a:ext cx="3148942" cy="1335915"/>
      </dsp:txXfrm>
    </dsp:sp>
    <dsp:sp modelId="{B24B2605-A1C7-4D56-B09A-F8AFDDB0D407}">
      <dsp:nvSpPr>
        <dsp:cNvPr id="0" name=""/>
        <dsp:cNvSpPr/>
      </dsp:nvSpPr>
      <dsp:spPr>
        <a:xfrm>
          <a:off x="5532139" y="1507711"/>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A3EED-2672-486F-B583-32B2044B483A}">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7265C8-4542-44AF-8973-94C0B46EA41E}">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We are analyzing the genres, creative type and production method to get to know what type of movie genres get more success in the box office</a:t>
          </a:r>
        </a:p>
      </dsp:txBody>
      <dsp:txXfrm>
        <a:off x="7154322" y="150771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7CA40-7242-2869-DD8A-02FBEE8A1C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55EED4F-FDAD-6660-FB17-FF45A56766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7EC3DFE-D727-7326-2EF5-87C91FDE3AFE}"/>
              </a:ext>
            </a:extLst>
          </p:cNvPr>
          <p:cNvSpPr>
            <a:spLocks noGrp="1"/>
          </p:cNvSpPr>
          <p:nvPr>
            <p:ph type="dt" sz="half" idx="10"/>
          </p:nvPr>
        </p:nvSpPr>
        <p:spPr/>
        <p:txBody>
          <a:bodyPr/>
          <a:lstStyle/>
          <a:p>
            <a:fld id="{F2C4577A-A7AF-4E40-8488-0A368A8BCACD}" type="datetimeFigureOut">
              <a:rPr lang="en-AU" smtClean="0"/>
              <a:t>29/04/2024</a:t>
            </a:fld>
            <a:endParaRPr lang="en-AU"/>
          </a:p>
        </p:txBody>
      </p:sp>
      <p:sp>
        <p:nvSpPr>
          <p:cNvPr id="5" name="Footer Placeholder 4">
            <a:extLst>
              <a:ext uri="{FF2B5EF4-FFF2-40B4-BE49-F238E27FC236}">
                <a16:creationId xmlns:a16="http://schemas.microsoft.com/office/drawing/2014/main" id="{511A9253-C7B8-95EC-0191-F0DD59ED180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EE1F360-CAB0-BB08-5DAC-24C41A6E8B09}"/>
              </a:ext>
            </a:extLst>
          </p:cNvPr>
          <p:cNvSpPr>
            <a:spLocks noGrp="1"/>
          </p:cNvSpPr>
          <p:nvPr>
            <p:ph type="sldNum" sz="quarter" idx="12"/>
          </p:nvPr>
        </p:nvSpPr>
        <p:spPr/>
        <p:txBody>
          <a:bodyPr/>
          <a:lstStyle/>
          <a:p>
            <a:fld id="{903F1084-8F78-4FC6-9342-FE7E4D817065}" type="slidenum">
              <a:rPr lang="en-AU" smtClean="0"/>
              <a:t>‹#›</a:t>
            </a:fld>
            <a:endParaRPr lang="en-AU"/>
          </a:p>
        </p:txBody>
      </p:sp>
    </p:spTree>
    <p:extLst>
      <p:ext uri="{BB962C8B-B14F-4D97-AF65-F5344CB8AC3E}">
        <p14:creationId xmlns:p14="http://schemas.microsoft.com/office/powerpoint/2010/main" val="1400048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42F8-0988-AFA1-810D-A254644E7FD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65F1232-0272-E4AD-05A8-D430B7C0B5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47C9C83-A3A5-9028-77D9-9D7D3B5F5EBF}"/>
              </a:ext>
            </a:extLst>
          </p:cNvPr>
          <p:cNvSpPr>
            <a:spLocks noGrp="1"/>
          </p:cNvSpPr>
          <p:nvPr>
            <p:ph type="dt" sz="half" idx="10"/>
          </p:nvPr>
        </p:nvSpPr>
        <p:spPr/>
        <p:txBody>
          <a:bodyPr/>
          <a:lstStyle/>
          <a:p>
            <a:fld id="{F2C4577A-A7AF-4E40-8488-0A368A8BCACD}" type="datetimeFigureOut">
              <a:rPr lang="en-AU" smtClean="0"/>
              <a:t>29/04/2024</a:t>
            </a:fld>
            <a:endParaRPr lang="en-AU"/>
          </a:p>
        </p:txBody>
      </p:sp>
      <p:sp>
        <p:nvSpPr>
          <p:cNvPr id="5" name="Footer Placeholder 4">
            <a:extLst>
              <a:ext uri="{FF2B5EF4-FFF2-40B4-BE49-F238E27FC236}">
                <a16:creationId xmlns:a16="http://schemas.microsoft.com/office/drawing/2014/main" id="{7A08600F-4459-9134-1B43-E25DA51CFA1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DAC8B42-BD8B-2C8A-F557-D8865340A235}"/>
              </a:ext>
            </a:extLst>
          </p:cNvPr>
          <p:cNvSpPr>
            <a:spLocks noGrp="1"/>
          </p:cNvSpPr>
          <p:nvPr>
            <p:ph type="sldNum" sz="quarter" idx="12"/>
          </p:nvPr>
        </p:nvSpPr>
        <p:spPr/>
        <p:txBody>
          <a:bodyPr/>
          <a:lstStyle/>
          <a:p>
            <a:fld id="{903F1084-8F78-4FC6-9342-FE7E4D817065}" type="slidenum">
              <a:rPr lang="en-AU" smtClean="0"/>
              <a:t>‹#›</a:t>
            </a:fld>
            <a:endParaRPr lang="en-AU"/>
          </a:p>
        </p:txBody>
      </p:sp>
    </p:spTree>
    <p:extLst>
      <p:ext uri="{BB962C8B-B14F-4D97-AF65-F5344CB8AC3E}">
        <p14:creationId xmlns:p14="http://schemas.microsoft.com/office/powerpoint/2010/main" val="199029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867498-568A-3A61-12C8-4746C50119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E144FEA-D55F-66D7-7647-5EB908D398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D2C1135-AE16-0F19-8C33-C824FD79A79A}"/>
              </a:ext>
            </a:extLst>
          </p:cNvPr>
          <p:cNvSpPr>
            <a:spLocks noGrp="1"/>
          </p:cNvSpPr>
          <p:nvPr>
            <p:ph type="dt" sz="half" idx="10"/>
          </p:nvPr>
        </p:nvSpPr>
        <p:spPr/>
        <p:txBody>
          <a:bodyPr/>
          <a:lstStyle/>
          <a:p>
            <a:fld id="{F2C4577A-A7AF-4E40-8488-0A368A8BCACD}" type="datetimeFigureOut">
              <a:rPr lang="en-AU" smtClean="0"/>
              <a:t>29/04/2024</a:t>
            </a:fld>
            <a:endParaRPr lang="en-AU"/>
          </a:p>
        </p:txBody>
      </p:sp>
      <p:sp>
        <p:nvSpPr>
          <p:cNvPr id="5" name="Footer Placeholder 4">
            <a:extLst>
              <a:ext uri="{FF2B5EF4-FFF2-40B4-BE49-F238E27FC236}">
                <a16:creationId xmlns:a16="http://schemas.microsoft.com/office/drawing/2014/main" id="{664B92F6-5D8F-28C0-6B10-08458BEBF3B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5886ADA-CF44-FE73-7BC3-1FD063FD0F49}"/>
              </a:ext>
            </a:extLst>
          </p:cNvPr>
          <p:cNvSpPr>
            <a:spLocks noGrp="1"/>
          </p:cNvSpPr>
          <p:nvPr>
            <p:ph type="sldNum" sz="quarter" idx="12"/>
          </p:nvPr>
        </p:nvSpPr>
        <p:spPr/>
        <p:txBody>
          <a:bodyPr/>
          <a:lstStyle/>
          <a:p>
            <a:fld id="{903F1084-8F78-4FC6-9342-FE7E4D817065}" type="slidenum">
              <a:rPr lang="en-AU" smtClean="0"/>
              <a:t>‹#›</a:t>
            </a:fld>
            <a:endParaRPr lang="en-AU"/>
          </a:p>
        </p:txBody>
      </p:sp>
    </p:spTree>
    <p:extLst>
      <p:ext uri="{BB962C8B-B14F-4D97-AF65-F5344CB8AC3E}">
        <p14:creationId xmlns:p14="http://schemas.microsoft.com/office/powerpoint/2010/main" val="1148969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AD95-9BDA-BA2C-4F02-00344E239F6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14BCAFA-6B56-0459-D839-FB43E2B7B0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B6AE22A-529D-6661-ADE6-0E51370E415F}"/>
              </a:ext>
            </a:extLst>
          </p:cNvPr>
          <p:cNvSpPr>
            <a:spLocks noGrp="1"/>
          </p:cNvSpPr>
          <p:nvPr>
            <p:ph type="dt" sz="half" idx="10"/>
          </p:nvPr>
        </p:nvSpPr>
        <p:spPr/>
        <p:txBody>
          <a:bodyPr/>
          <a:lstStyle/>
          <a:p>
            <a:fld id="{F2C4577A-A7AF-4E40-8488-0A368A8BCACD}" type="datetimeFigureOut">
              <a:rPr lang="en-AU" smtClean="0"/>
              <a:t>29/04/2024</a:t>
            </a:fld>
            <a:endParaRPr lang="en-AU"/>
          </a:p>
        </p:txBody>
      </p:sp>
      <p:sp>
        <p:nvSpPr>
          <p:cNvPr id="5" name="Footer Placeholder 4">
            <a:extLst>
              <a:ext uri="{FF2B5EF4-FFF2-40B4-BE49-F238E27FC236}">
                <a16:creationId xmlns:a16="http://schemas.microsoft.com/office/drawing/2014/main" id="{FE59E5C7-8514-EF2B-D5AC-ED464D7311D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0898F5-C482-B941-75A1-482C5023DDCD}"/>
              </a:ext>
            </a:extLst>
          </p:cNvPr>
          <p:cNvSpPr>
            <a:spLocks noGrp="1"/>
          </p:cNvSpPr>
          <p:nvPr>
            <p:ph type="sldNum" sz="quarter" idx="12"/>
          </p:nvPr>
        </p:nvSpPr>
        <p:spPr/>
        <p:txBody>
          <a:bodyPr/>
          <a:lstStyle/>
          <a:p>
            <a:fld id="{903F1084-8F78-4FC6-9342-FE7E4D817065}" type="slidenum">
              <a:rPr lang="en-AU" smtClean="0"/>
              <a:t>‹#›</a:t>
            </a:fld>
            <a:endParaRPr lang="en-AU"/>
          </a:p>
        </p:txBody>
      </p:sp>
    </p:spTree>
    <p:extLst>
      <p:ext uri="{BB962C8B-B14F-4D97-AF65-F5344CB8AC3E}">
        <p14:creationId xmlns:p14="http://schemas.microsoft.com/office/powerpoint/2010/main" val="3168538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35CB5-6EDF-25FA-4C88-00E2C08589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140792C-7DEA-BFBD-5F41-9A2102933E5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5B00C6-CCAA-A49C-D9B7-C03E8647E3EC}"/>
              </a:ext>
            </a:extLst>
          </p:cNvPr>
          <p:cNvSpPr>
            <a:spLocks noGrp="1"/>
          </p:cNvSpPr>
          <p:nvPr>
            <p:ph type="dt" sz="half" idx="10"/>
          </p:nvPr>
        </p:nvSpPr>
        <p:spPr/>
        <p:txBody>
          <a:bodyPr/>
          <a:lstStyle/>
          <a:p>
            <a:fld id="{F2C4577A-A7AF-4E40-8488-0A368A8BCACD}" type="datetimeFigureOut">
              <a:rPr lang="en-AU" smtClean="0"/>
              <a:t>29/04/2024</a:t>
            </a:fld>
            <a:endParaRPr lang="en-AU"/>
          </a:p>
        </p:txBody>
      </p:sp>
      <p:sp>
        <p:nvSpPr>
          <p:cNvPr id="5" name="Footer Placeholder 4">
            <a:extLst>
              <a:ext uri="{FF2B5EF4-FFF2-40B4-BE49-F238E27FC236}">
                <a16:creationId xmlns:a16="http://schemas.microsoft.com/office/drawing/2014/main" id="{D4CA50E8-6508-D287-7CA6-A6AD569A8D9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559E905-45C3-A175-4B79-011BDE16A79C}"/>
              </a:ext>
            </a:extLst>
          </p:cNvPr>
          <p:cNvSpPr>
            <a:spLocks noGrp="1"/>
          </p:cNvSpPr>
          <p:nvPr>
            <p:ph type="sldNum" sz="quarter" idx="12"/>
          </p:nvPr>
        </p:nvSpPr>
        <p:spPr/>
        <p:txBody>
          <a:bodyPr/>
          <a:lstStyle/>
          <a:p>
            <a:fld id="{903F1084-8F78-4FC6-9342-FE7E4D817065}" type="slidenum">
              <a:rPr lang="en-AU" smtClean="0"/>
              <a:t>‹#›</a:t>
            </a:fld>
            <a:endParaRPr lang="en-AU"/>
          </a:p>
        </p:txBody>
      </p:sp>
    </p:spTree>
    <p:extLst>
      <p:ext uri="{BB962C8B-B14F-4D97-AF65-F5344CB8AC3E}">
        <p14:creationId xmlns:p14="http://schemas.microsoft.com/office/powerpoint/2010/main" val="78731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4095-C381-6DA7-9C06-55D37F3C1BF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A022457-E616-B1D3-20DA-8E6937044A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A08C24E-C788-0E0E-DB1E-0EFE7F7C73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91DAAE2-C01D-544C-3BD0-818C638EBC98}"/>
              </a:ext>
            </a:extLst>
          </p:cNvPr>
          <p:cNvSpPr>
            <a:spLocks noGrp="1"/>
          </p:cNvSpPr>
          <p:nvPr>
            <p:ph type="dt" sz="half" idx="10"/>
          </p:nvPr>
        </p:nvSpPr>
        <p:spPr/>
        <p:txBody>
          <a:bodyPr/>
          <a:lstStyle/>
          <a:p>
            <a:fld id="{F2C4577A-A7AF-4E40-8488-0A368A8BCACD}" type="datetimeFigureOut">
              <a:rPr lang="en-AU" smtClean="0"/>
              <a:t>29/04/2024</a:t>
            </a:fld>
            <a:endParaRPr lang="en-AU"/>
          </a:p>
        </p:txBody>
      </p:sp>
      <p:sp>
        <p:nvSpPr>
          <p:cNvPr id="6" name="Footer Placeholder 5">
            <a:extLst>
              <a:ext uri="{FF2B5EF4-FFF2-40B4-BE49-F238E27FC236}">
                <a16:creationId xmlns:a16="http://schemas.microsoft.com/office/drawing/2014/main" id="{1F21A118-EFC0-CB1D-5C8F-95410541B1A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032B5AB-3250-A444-F426-458706DBE080}"/>
              </a:ext>
            </a:extLst>
          </p:cNvPr>
          <p:cNvSpPr>
            <a:spLocks noGrp="1"/>
          </p:cNvSpPr>
          <p:nvPr>
            <p:ph type="sldNum" sz="quarter" idx="12"/>
          </p:nvPr>
        </p:nvSpPr>
        <p:spPr/>
        <p:txBody>
          <a:bodyPr/>
          <a:lstStyle/>
          <a:p>
            <a:fld id="{903F1084-8F78-4FC6-9342-FE7E4D817065}" type="slidenum">
              <a:rPr lang="en-AU" smtClean="0"/>
              <a:t>‹#›</a:t>
            </a:fld>
            <a:endParaRPr lang="en-AU"/>
          </a:p>
        </p:txBody>
      </p:sp>
    </p:spTree>
    <p:extLst>
      <p:ext uri="{BB962C8B-B14F-4D97-AF65-F5344CB8AC3E}">
        <p14:creationId xmlns:p14="http://schemas.microsoft.com/office/powerpoint/2010/main" val="40798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7DD3-74C1-8705-00DD-05E8A966538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E2A21FC-DABE-9D55-8CF3-C423E2588E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3FC08F-B913-AED4-4B48-CB102E8ABF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B167F72-DABA-5F86-22C0-FF69452AB3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487153-8E22-1176-0B27-EE90A83D4C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453366E-0EFF-99B1-8700-DF37B6CA23DC}"/>
              </a:ext>
            </a:extLst>
          </p:cNvPr>
          <p:cNvSpPr>
            <a:spLocks noGrp="1"/>
          </p:cNvSpPr>
          <p:nvPr>
            <p:ph type="dt" sz="half" idx="10"/>
          </p:nvPr>
        </p:nvSpPr>
        <p:spPr/>
        <p:txBody>
          <a:bodyPr/>
          <a:lstStyle/>
          <a:p>
            <a:fld id="{F2C4577A-A7AF-4E40-8488-0A368A8BCACD}" type="datetimeFigureOut">
              <a:rPr lang="en-AU" smtClean="0"/>
              <a:t>29/04/2024</a:t>
            </a:fld>
            <a:endParaRPr lang="en-AU"/>
          </a:p>
        </p:txBody>
      </p:sp>
      <p:sp>
        <p:nvSpPr>
          <p:cNvPr id="8" name="Footer Placeholder 7">
            <a:extLst>
              <a:ext uri="{FF2B5EF4-FFF2-40B4-BE49-F238E27FC236}">
                <a16:creationId xmlns:a16="http://schemas.microsoft.com/office/drawing/2014/main" id="{0ADBE6CB-CC22-3115-F2B3-8D6600DFF23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FEC54CC-8F23-36AA-4186-4FBB30DE71E6}"/>
              </a:ext>
            </a:extLst>
          </p:cNvPr>
          <p:cNvSpPr>
            <a:spLocks noGrp="1"/>
          </p:cNvSpPr>
          <p:nvPr>
            <p:ph type="sldNum" sz="quarter" idx="12"/>
          </p:nvPr>
        </p:nvSpPr>
        <p:spPr/>
        <p:txBody>
          <a:bodyPr/>
          <a:lstStyle/>
          <a:p>
            <a:fld id="{903F1084-8F78-4FC6-9342-FE7E4D817065}" type="slidenum">
              <a:rPr lang="en-AU" smtClean="0"/>
              <a:t>‹#›</a:t>
            </a:fld>
            <a:endParaRPr lang="en-AU"/>
          </a:p>
        </p:txBody>
      </p:sp>
    </p:spTree>
    <p:extLst>
      <p:ext uri="{BB962C8B-B14F-4D97-AF65-F5344CB8AC3E}">
        <p14:creationId xmlns:p14="http://schemas.microsoft.com/office/powerpoint/2010/main" val="1386527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9E2FC-A8B4-8B5E-D6CD-B4229BC2BF5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B002FFA6-4931-6008-2D78-D3438FEFBA18}"/>
              </a:ext>
            </a:extLst>
          </p:cNvPr>
          <p:cNvSpPr>
            <a:spLocks noGrp="1"/>
          </p:cNvSpPr>
          <p:nvPr>
            <p:ph type="dt" sz="half" idx="10"/>
          </p:nvPr>
        </p:nvSpPr>
        <p:spPr/>
        <p:txBody>
          <a:bodyPr/>
          <a:lstStyle/>
          <a:p>
            <a:fld id="{F2C4577A-A7AF-4E40-8488-0A368A8BCACD}" type="datetimeFigureOut">
              <a:rPr lang="en-AU" smtClean="0"/>
              <a:t>29/04/2024</a:t>
            </a:fld>
            <a:endParaRPr lang="en-AU"/>
          </a:p>
        </p:txBody>
      </p:sp>
      <p:sp>
        <p:nvSpPr>
          <p:cNvPr id="4" name="Footer Placeholder 3">
            <a:extLst>
              <a:ext uri="{FF2B5EF4-FFF2-40B4-BE49-F238E27FC236}">
                <a16:creationId xmlns:a16="http://schemas.microsoft.com/office/drawing/2014/main" id="{3AD3B093-118F-C9A6-D47B-40C929108B3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46A8656-9C83-F6A5-CD04-EC96ACD0E94F}"/>
              </a:ext>
            </a:extLst>
          </p:cNvPr>
          <p:cNvSpPr>
            <a:spLocks noGrp="1"/>
          </p:cNvSpPr>
          <p:nvPr>
            <p:ph type="sldNum" sz="quarter" idx="12"/>
          </p:nvPr>
        </p:nvSpPr>
        <p:spPr/>
        <p:txBody>
          <a:bodyPr/>
          <a:lstStyle/>
          <a:p>
            <a:fld id="{903F1084-8F78-4FC6-9342-FE7E4D817065}" type="slidenum">
              <a:rPr lang="en-AU" smtClean="0"/>
              <a:t>‹#›</a:t>
            </a:fld>
            <a:endParaRPr lang="en-AU"/>
          </a:p>
        </p:txBody>
      </p:sp>
    </p:spTree>
    <p:extLst>
      <p:ext uri="{BB962C8B-B14F-4D97-AF65-F5344CB8AC3E}">
        <p14:creationId xmlns:p14="http://schemas.microsoft.com/office/powerpoint/2010/main" val="1617996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F92775-B5CD-ABBD-267C-E7A76EB6692F}"/>
              </a:ext>
            </a:extLst>
          </p:cNvPr>
          <p:cNvSpPr>
            <a:spLocks noGrp="1"/>
          </p:cNvSpPr>
          <p:nvPr>
            <p:ph type="dt" sz="half" idx="10"/>
          </p:nvPr>
        </p:nvSpPr>
        <p:spPr/>
        <p:txBody>
          <a:bodyPr/>
          <a:lstStyle/>
          <a:p>
            <a:fld id="{F2C4577A-A7AF-4E40-8488-0A368A8BCACD}" type="datetimeFigureOut">
              <a:rPr lang="en-AU" smtClean="0"/>
              <a:t>29/04/2024</a:t>
            </a:fld>
            <a:endParaRPr lang="en-AU"/>
          </a:p>
        </p:txBody>
      </p:sp>
      <p:sp>
        <p:nvSpPr>
          <p:cNvPr id="3" name="Footer Placeholder 2">
            <a:extLst>
              <a:ext uri="{FF2B5EF4-FFF2-40B4-BE49-F238E27FC236}">
                <a16:creationId xmlns:a16="http://schemas.microsoft.com/office/drawing/2014/main" id="{C9070BEF-CAAE-5FFD-62E6-660993963CC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6158D48-2EFC-758C-F872-3FBC6EC074C0}"/>
              </a:ext>
            </a:extLst>
          </p:cNvPr>
          <p:cNvSpPr>
            <a:spLocks noGrp="1"/>
          </p:cNvSpPr>
          <p:nvPr>
            <p:ph type="sldNum" sz="quarter" idx="12"/>
          </p:nvPr>
        </p:nvSpPr>
        <p:spPr/>
        <p:txBody>
          <a:bodyPr/>
          <a:lstStyle/>
          <a:p>
            <a:fld id="{903F1084-8F78-4FC6-9342-FE7E4D817065}" type="slidenum">
              <a:rPr lang="en-AU" smtClean="0"/>
              <a:t>‹#›</a:t>
            </a:fld>
            <a:endParaRPr lang="en-AU"/>
          </a:p>
        </p:txBody>
      </p:sp>
    </p:spTree>
    <p:extLst>
      <p:ext uri="{BB962C8B-B14F-4D97-AF65-F5344CB8AC3E}">
        <p14:creationId xmlns:p14="http://schemas.microsoft.com/office/powerpoint/2010/main" val="3688007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01BF-B7DC-E5E9-FA67-B7ABAED483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361AD51-73EA-7980-39FD-FC73CAE3B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455CFA4-F96A-13C6-62B2-AB6967C6E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4A3D4-EBF8-9972-E753-1425977E781B}"/>
              </a:ext>
            </a:extLst>
          </p:cNvPr>
          <p:cNvSpPr>
            <a:spLocks noGrp="1"/>
          </p:cNvSpPr>
          <p:nvPr>
            <p:ph type="dt" sz="half" idx="10"/>
          </p:nvPr>
        </p:nvSpPr>
        <p:spPr/>
        <p:txBody>
          <a:bodyPr/>
          <a:lstStyle/>
          <a:p>
            <a:fld id="{F2C4577A-A7AF-4E40-8488-0A368A8BCACD}" type="datetimeFigureOut">
              <a:rPr lang="en-AU" smtClean="0"/>
              <a:t>29/04/2024</a:t>
            </a:fld>
            <a:endParaRPr lang="en-AU"/>
          </a:p>
        </p:txBody>
      </p:sp>
      <p:sp>
        <p:nvSpPr>
          <p:cNvPr id="6" name="Footer Placeholder 5">
            <a:extLst>
              <a:ext uri="{FF2B5EF4-FFF2-40B4-BE49-F238E27FC236}">
                <a16:creationId xmlns:a16="http://schemas.microsoft.com/office/drawing/2014/main" id="{C1312EE8-6630-DA61-4B56-FF32B91F10F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20D8243-99AA-6C99-44DD-7B6569CA53D5}"/>
              </a:ext>
            </a:extLst>
          </p:cNvPr>
          <p:cNvSpPr>
            <a:spLocks noGrp="1"/>
          </p:cNvSpPr>
          <p:nvPr>
            <p:ph type="sldNum" sz="quarter" idx="12"/>
          </p:nvPr>
        </p:nvSpPr>
        <p:spPr/>
        <p:txBody>
          <a:bodyPr/>
          <a:lstStyle/>
          <a:p>
            <a:fld id="{903F1084-8F78-4FC6-9342-FE7E4D817065}" type="slidenum">
              <a:rPr lang="en-AU" smtClean="0"/>
              <a:t>‹#›</a:t>
            </a:fld>
            <a:endParaRPr lang="en-AU"/>
          </a:p>
        </p:txBody>
      </p:sp>
    </p:spTree>
    <p:extLst>
      <p:ext uri="{BB962C8B-B14F-4D97-AF65-F5344CB8AC3E}">
        <p14:creationId xmlns:p14="http://schemas.microsoft.com/office/powerpoint/2010/main" val="103036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EDF8-8127-0142-727A-3806CF99E9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5EDFC7F-14F4-9FEC-0082-DF962D5AF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00230EA2-68EC-5238-A034-6ABF2E91DB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563E2-F380-0F5C-8AD0-A9A089CAD5A9}"/>
              </a:ext>
            </a:extLst>
          </p:cNvPr>
          <p:cNvSpPr>
            <a:spLocks noGrp="1"/>
          </p:cNvSpPr>
          <p:nvPr>
            <p:ph type="dt" sz="half" idx="10"/>
          </p:nvPr>
        </p:nvSpPr>
        <p:spPr/>
        <p:txBody>
          <a:bodyPr/>
          <a:lstStyle/>
          <a:p>
            <a:fld id="{F2C4577A-A7AF-4E40-8488-0A368A8BCACD}" type="datetimeFigureOut">
              <a:rPr lang="en-AU" smtClean="0"/>
              <a:t>29/04/2024</a:t>
            </a:fld>
            <a:endParaRPr lang="en-AU"/>
          </a:p>
        </p:txBody>
      </p:sp>
      <p:sp>
        <p:nvSpPr>
          <p:cNvPr id="6" name="Footer Placeholder 5">
            <a:extLst>
              <a:ext uri="{FF2B5EF4-FFF2-40B4-BE49-F238E27FC236}">
                <a16:creationId xmlns:a16="http://schemas.microsoft.com/office/drawing/2014/main" id="{D26DE932-6032-9AF4-4872-6244A5BE91C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BE78B8E-9DB8-7505-A013-D38A68F36063}"/>
              </a:ext>
            </a:extLst>
          </p:cNvPr>
          <p:cNvSpPr>
            <a:spLocks noGrp="1"/>
          </p:cNvSpPr>
          <p:nvPr>
            <p:ph type="sldNum" sz="quarter" idx="12"/>
          </p:nvPr>
        </p:nvSpPr>
        <p:spPr/>
        <p:txBody>
          <a:bodyPr/>
          <a:lstStyle/>
          <a:p>
            <a:fld id="{903F1084-8F78-4FC6-9342-FE7E4D817065}" type="slidenum">
              <a:rPr lang="en-AU" smtClean="0"/>
              <a:t>‹#›</a:t>
            </a:fld>
            <a:endParaRPr lang="en-AU"/>
          </a:p>
        </p:txBody>
      </p:sp>
    </p:spTree>
    <p:extLst>
      <p:ext uri="{BB962C8B-B14F-4D97-AF65-F5344CB8AC3E}">
        <p14:creationId xmlns:p14="http://schemas.microsoft.com/office/powerpoint/2010/main" val="1450172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D676D-1925-5F80-01E8-62159D1BB8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E3AD356-C329-D482-CCCC-809CF7A585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9116E6C-FC56-C784-F9EE-77A3FEE59D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C4577A-A7AF-4E40-8488-0A368A8BCACD}" type="datetimeFigureOut">
              <a:rPr lang="en-AU" smtClean="0"/>
              <a:t>29/04/2024</a:t>
            </a:fld>
            <a:endParaRPr lang="en-AU"/>
          </a:p>
        </p:txBody>
      </p:sp>
      <p:sp>
        <p:nvSpPr>
          <p:cNvPr id="5" name="Footer Placeholder 4">
            <a:extLst>
              <a:ext uri="{FF2B5EF4-FFF2-40B4-BE49-F238E27FC236}">
                <a16:creationId xmlns:a16="http://schemas.microsoft.com/office/drawing/2014/main" id="{458A962D-ADAE-5E7C-A817-9342387E3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56D31F25-E92E-DAAB-436C-0B2BA3F8BB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3F1084-8F78-4FC6-9342-FE7E4D817065}" type="slidenum">
              <a:rPr lang="en-AU" smtClean="0"/>
              <a:t>‹#›</a:t>
            </a:fld>
            <a:endParaRPr lang="en-AU"/>
          </a:p>
        </p:txBody>
      </p:sp>
    </p:spTree>
    <p:extLst>
      <p:ext uri="{BB962C8B-B14F-4D97-AF65-F5344CB8AC3E}">
        <p14:creationId xmlns:p14="http://schemas.microsoft.com/office/powerpoint/2010/main" val="3308671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643910-9C8E-1D85-4702-762FDFA6C3E5}"/>
              </a:ext>
            </a:extLst>
          </p:cNvPr>
          <p:cNvPicPr>
            <a:picLocks noChangeAspect="1"/>
          </p:cNvPicPr>
          <p:nvPr/>
        </p:nvPicPr>
        <p:blipFill rotWithShape="1">
          <a:blip r:embed="rId2">
            <a:alphaModFix amt="50000"/>
          </a:blip>
          <a:srcRect t="11409" b="4321"/>
          <a:stretch/>
        </p:blipFill>
        <p:spPr>
          <a:xfrm>
            <a:off x="20" y="1"/>
            <a:ext cx="12191980" cy="6857999"/>
          </a:xfrm>
          <a:prstGeom prst="rect">
            <a:avLst/>
          </a:prstGeom>
        </p:spPr>
      </p:pic>
      <p:sp>
        <p:nvSpPr>
          <p:cNvPr id="2" name="Title 1">
            <a:extLst>
              <a:ext uri="{FF2B5EF4-FFF2-40B4-BE49-F238E27FC236}">
                <a16:creationId xmlns:a16="http://schemas.microsoft.com/office/drawing/2014/main" id="{06D91A48-D24A-F385-DA38-6D981BEC3F9A}"/>
              </a:ext>
            </a:extLst>
          </p:cNvPr>
          <p:cNvSpPr>
            <a:spLocks noGrp="1"/>
          </p:cNvSpPr>
          <p:nvPr>
            <p:ph type="ctrTitle"/>
          </p:nvPr>
        </p:nvSpPr>
        <p:spPr>
          <a:xfrm>
            <a:off x="1524000" y="1122362"/>
            <a:ext cx="9144000" cy="2900518"/>
          </a:xfrm>
        </p:spPr>
        <p:txBody>
          <a:bodyPr>
            <a:normAutofit/>
          </a:bodyPr>
          <a:lstStyle/>
          <a:p>
            <a:r>
              <a:rPr lang="en-US">
                <a:solidFill>
                  <a:srgbClr val="FFFFFF"/>
                </a:solidFill>
              </a:rPr>
              <a:t>MICROSOFT MOVIE ANALYSIS</a:t>
            </a:r>
            <a:endParaRPr lang="en-AU">
              <a:solidFill>
                <a:srgbClr val="FFFFFF"/>
              </a:solidFill>
            </a:endParaRPr>
          </a:p>
        </p:txBody>
      </p:sp>
      <p:sp>
        <p:nvSpPr>
          <p:cNvPr id="3" name="Subtitle 2">
            <a:extLst>
              <a:ext uri="{FF2B5EF4-FFF2-40B4-BE49-F238E27FC236}">
                <a16:creationId xmlns:a16="http://schemas.microsoft.com/office/drawing/2014/main" id="{9DFE266B-331A-C702-7A53-AA363AB681F4}"/>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Assisting Microsoft to invest money in movie industry</a:t>
            </a:r>
            <a:endParaRPr lang="en-AU">
              <a:solidFill>
                <a:srgbClr val="FFFFFF"/>
              </a:solidFill>
            </a:endParaRPr>
          </a:p>
        </p:txBody>
      </p:sp>
    </p:spTree>
    <p:extLst>
      <p:ext uri="{BB962C8B-B14F-4D97-AF65-F5344CB8AC3E}">
        <p14:creationId xmlns:p14="http://schemas.microsoft.com/office/powerpoint/2010/main" val="39340023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E287639-C2F5-BDB9-C491-3786349EEAF4}"/>
              </a:ext>
            </a:extLst>
          </p:cNvPr>
          <p:cNvSpPr txBox="1"/>
          <p:nvPr/>
        </p:nvSpPr>
        <p:spPr>
          <a:xfrm>
            <a:off x="4572001" y="601744"/>
            <a:ext cx="6781800" cy="133869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latin typeface="+mj-lt"/>
                <a:ea typeface="+mj-ea"/>
                <a:cs typeface="+mj-cs"/>
              </a:rPr>
              <a:t>CONCLUSION</a:t>
            </a:r>
          </a:p>
        </p:txBody>
      </p:sp>
      <p:pic>
        <p:nvPicPr>
          <p:cNvPr id="7" name="Picture 6" descr="Red retro robot">
            <a:extLst>
              <a:ext uri="{FF2B5EF4-FFF2-40B4-BE49-F238E27FC236}">
                <a16:creationId xmlns:a16="http://schemas.microsoft.com/office/drawing/2014/main" id="{B95366E3-930D-18C6-04B5-02235903E16B}"/>
              </a:ext>
            </a:extLst>
          </p:cNvPr>
          <p:cNvPicPr>
            <a:picLocks noChangeAspect="1"/>
          </p:cNvPicPr>
          <p:nvPr/>
        </p:nvPicPr>
        <p:blipFill rotWithShape="1">
          <a:blip r:embed="rId2"/>
          <a:srcRect l="46731" r="16723"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5" name="TextBox 4">
            <a:extLst>
              <a:ext uri="{FF2B5EF4-FFF2-40B4-BE49-F238E27FC236}">
                <a16:creationId xmlns:a16="http://schemas.microsoft.com/office/drawing/2014/main" id="{8DC1DB9B-06A0-C52C-62B1-DCBAE10D2490}"/>
              </a:ext>
            </a:extLst>
          </p:cNvPr>
          <p:cNvSpPr txBox="1"/>
          <p:nvPr/>
        </p:nvSpPr>
        <p:spPr>
          <a:xfrm>
            <a:off x="4572001" y="2201958"/>
            <a:ext cx="6781800" cy="390073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400" dirty="0"/>
              <a:t>In conclusion, I would recommend that Microsoft release one of the following two movies each with two specific </a:t>
            </a:r>
          </a:p>
          <a:p>
            <a:pPr indent="-228600">
              <a:lnSpc>
                <a:spcPct val="90000"/>
              </a:lnSpc>
              <a:spcAft>
                <a:spcPts val="600"/>
              </a:spcAft>
              <a:buFont typeface="Arial" panose="020B0604020202020204" pitchFamily="34" charset="0"/>
              <a:buChar char="•"/>
            </a:pPr>
            <a:r>
              <a:rPr lang="en-US" sz="1400" dirty="0"/>
              <a:t>recommendations that have proven to be successful combinations:</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b="1" dirty="0"/>
              <a:t>Option 1</a:t>
            </a:r>
          </a:p>
          <a:p>
            <a:pPr indent="-228600">
              <a:lnSpc>
                <a:spcPct val="90000"/>
              </a:lnSpc>
              <a:spcAft>
                <a:spcPts val="600"/>
              </a:spcAft>
              <a:buFont typeface="Arial" panose="020B0604020202020204" pitchFamily="34" charset="0"/>
              <a:buChar char="•"/>
            </a:pPr>
            <a:endParaRPr lang="en-US" sz="1400" b="1" dirty="0"/>
          </a:p>
          <a:p>
            <a:pPr indent="-228600">
              <a:lnSpc>
                <a:spcPct val="90000"/>
              </a:lnSpc>
              <a:spcAft>
                <a:spcPts val="600"/>
              </a:spcAft>
              <a:buFont typeface="Arial" panose="020B0604020202020204" pitchFamily="34" charset="0"/>
              <a:buChar char="•"/>
            </a:pPr>
            <a:r>
              <a:rPr lang="en-US" sz="1400" dirty="0"/>
              <a:t>Live action super hero movie with a production budget of 15– 35 million dollars, which would be ideal release in </a:t>
            </a:r>
          </a:p>
          <a:p>
            <a:pPr indent="-228600">
              <a:lnSpc>
                <a:spcPct val="90000"/>
              </a:lnSpc>
              <a:spcAft>
                <a:spcPts val="600"/>
              </a:spcAft>
              <a:buFont typeface="Arial" panose="020B0604020202020204" pitchFamily="34" charset="0"/>
              <a:buChar char="•"/>
            </a:pPr>
            <a:r>
              <a:rPr lang="en-US" sz="1400" dirty="0"/>
              <a:t>the month of December</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b="1" dirty="0"/>
              <a:t>Option 2 </a:t>
            </a:r>
          </a:p>
          <a:p>
            <a:pPr indent="-228600">
              <a:lnSpc>
                <a:spcPct val="90000"/>
              </a:lnSpc>
              <a:spcAft>
                <a:spcPts val="600"/>
              </a:spcAft>
              <a:buFont typeface="Arial" panose="020B0604020202020204" pitchFamily="34" charset="0"/>
              <a:buChar char="•"/>
            </a:pPr>
            <a:endParaRPr lang="en-US" sz="1400" b="1" dirty="0"/>
          </a:p>
          <a:p>
            <a:pPr indent="-228600">
              <a:lnSpc>
                <a:spcPct val="90000"/>
              </a:lnSpc>
              <a:spcAft>
                <a:spcPts val="600"/>
              </a:spcAft>
              <a:buFont typeface="Arial" panose="020B0604020202020204" pitchFamily="34" charset="0"/>
              <a:buChar char="•"/>
            </a:pPr>
            <a:r>
              <a:rPr lang="en-US" sz="1400" dirty="0"/>
              <a:t>Animated musical or  fantasy movie with a production budget of 20 – 35 million dollars, which would be ideal to release in </a:t>
            </a:r>
          </a:p>
          <a:p>
            <a:pPr indent="-228600">
              <a:lnSpc>
                <a:spcPct val="90000"/>
              </a:lnSpc>
              <a:spcAft>
                <a:spcPts val="600"/>
              </a:spcAft>
              <a:buFont typeface="Arial" panose="020B0604020202020204" pitchFamily="34" charset="0"/>
              <a:buChar char="•"/>
            </a:pPr>
            <a:r>
              <a:rPr lang="en-US" sz="1400" dirty="0"/>
              <a:t>the month of April or May.</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3197007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253A567-D5C0-A7DF-4719-A221C44270D8}"/>
              </a:ext>
            </a:extLst>
          </p:cNvPr>
          <p:cNvPicPr>
            <a:picLocks noChangeAspect="1"/>
          </p:cNvPicPr>
          <p:nvPr/>
        </p:nvPicPr>
        <p:blipFill rotWithShape="1">
          <a:blip r:embed="rId2">
            <a:alphaModFix amt="35000"/>
          </a:blip>
          <a:srcRect t="3919" b="19289"/>
          <a:stretch/>
        </p:blipFill>
        <p:spPr>
          <a:xfrm>
            <a:off x="20" y="10"/>
            <a:ext cx="12191980" cy="6857990"/>
          </a:xfrm>
          <a:prstGeom prst="rect">
            <a:avLst/>
          </a:prstGeom>
        </p:spPr>
      </p:pic>
      <p:sp>
        <p:nvSpPr>
          <p:cNvPr id="2" name="Title 1">
            <a:extLst>
              <a:ext uri="{FF2B5EF4-FFF2-40B4-BE49-F238E27FC236}">
                <a16:creationId xmlns:a16="http://schemas.microsoft.com/office/drawing/2014/main" id="{5ABC3B4D-3C0E-AFDE-CD7A-0BDEEB2A3EB3}"/>
              </a:ext>
            </a:extLst>
          </p:cNvPr>
          <p:cNvSpPr>
            <a:spLocks noGrp="1"/>
          </p:cNvSpPr>
          <p:nvPr>
            <p:ph type="title"/>
          </p:nvPr>
        </p:nvSpPr>
        <p:spPr>
          <a:xfrm>
            <a:off x="838200" y="365125"/>
            <a:ext cx="10515600" cy="1325563"/>
          </a:xfrm>
        </p:spPr>
        <p:txBody>
          <a:bodyPr>
            <a:normAutofit/>
          </a:bodyPr>
          <a:lstStyle/>
          <a:p>
            <a:r>
              <a:rPr lang="en-US">
                <a:solidFill>
                  <a:srgbClr val="FFFFFF"/>
                </a:solidFill>
              </a:rPr>
              <a:t>SUMMARY</a:t>
            </a:r>
            <a:endParaRPr lang="en-AU">
              <a:solidFill>
                <a:srgbClr val="FFFFFF"/>
              </a:solidFill>
            </a:endParaRPr>
          </a:p>
        </p:txBody>
      </p:sp>
      <p:graphicFrame>
        <p:nvGraphicFramePr>
          <p:cNvPr id="5" name="Content Placeholder 2">
            <a:extLst>
              <a:ext uri="{FF2B5EF4-FFF2-40B4-BE49-F238E27FC236}">
                <a16:creationId xmlns:a16="http://schemas.microsoft.com/office/drawing/2014/main" id="{F1D8F145-7857-F959-0F70-2A2D4832DE2C}"/>
              </a:ext>
            </a:extLst>
          </p:cNvPr>
          <p:cNvGraphicFramePr>
            <a:graphicFrameLocks noGrp="1"/>
          </p:cNvGraphicFramePr>
          <p:nvPr>
            <p:ph idx="1"/>
            <p:extLst>
              <p:ext uri="{D42A27DB-BD31-4B8C-83A1-F6EECF244321}">
                <p14:modId xmlns:p14="http://schemas.microsoft.com/office/powerpoint/2010/main" val="3798795791"/>
              </p:ext>
            </p:extLst>
          </p:nvPr>
        </p:nvGraphicFramePr>
        <p:xfrm>
          <a:off x="838200" y="849082"/>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431987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0A048-6742-53CD-A6B4-29364CA4FF51}"/>
              </a:ext>
            </a:extLst>
          </p:cNvPr>
          <p:cNvSpPr>
            <a:spLocks noGrp="1"/>
          </p:cNvSpPr>
          <p:nvPr>
            <p:ph type="title"/>
          </p:nvPr>
        </p:nvSpPr>
        <p:spPr>
          <a:xfrm>
            <a:off x="4553733" y="548464"/>
            <a:ext cx="6798541" cy="1675623"/>
          </a:xfrm>
        </p:spPr>
        <p:txBody>
          <a:bodyPr anchor="b">
            <a:normAutofit/>
          </a:bodyPr>
          <a:lstStyle/>
          <a:p>
            <a:r>
              <a:rPr lang="en-US" sz="4000"/>
              <a:t>BUSINESS PROBLEM</a:t>
            </a:r>
            <a:endParaRPr lang="en-AU" sz="4000"/>
          </a:p>
        </p:txBody>
      </p:sp>
      <p:pic>
        <p:nvPicPr>
          <p:cNvPr id="5" name="Picture 4">
            <a:extLst>
              <a:ext uri="{FF2B5EF4-FFF2-40B4-BE49-F238E27FC236}">
                <a16:creationId xmlns:a16="http://schemas.microsoft.com/office/drawing/2014/main" id="{559EDDFF-8EEC-5ED8-B322-8D6D135FC1AF}"/>
              </a:ext>
            </a:extLst>
          </p:cNvPr>
          <p:cNvPicPr>
            <a:picLocks noChangeAspect="1"/>
          </p:cNvPicPr>
          <p:nvPr/>
        </p:nvPicPr>
        <p:blipFill rotWithShape="1">
          <a:blip r:embed="rId2"/>
          <a:srcRect r="65427" b="-445"/>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F3E96B07-74C5-6B8F-FE90-BFF90E9DA2DA}"/>
              </a:ext>
            </a:extLst>
          </p:cNvPr>
          <p:cNvSpPr>
            <a:spLocks noGrp="1"/>
          </p:cNvSpPr>
          <p:nvPr>
            <p:ph idx="1"/>
          </p:nvPr>
        </p:nvSpPr>
        <p:spPr>
          <a:xfrm>
            <a:off x="4553734" y="2409830"/>
            <a:ext cx="6798539" cy="3705217"/>
          </a:xfrm>
        </p:spPr>
        <p:txBody>
          <a:bodyPr>
            <a:normAutofit/>
          </a:bodyPr>
          <a:lstStyle/>
          <a:p>
            <a:r>
              <a:rPr lang="en-US" sz="1700" dirty="0"/>
              <a:t>Every business should face problems at the time of entering into the market. Here Microsoft as well will face some issues during the initial stage. To overcome those, I have been informed that Microsoft wants a piece of information about the multi-billion-dollar movie-making industry, but they are unsure where to begin. However, they are ready to jump into the industry but do not have the necessary knowledge to move forward.</a:t>
            </a:r>
          </a:p>
          <a:p>
            <a:r>
              <a:rPr lang="en-US" sz="1700" dirty="0"/>
              <a:t>Here are the Four Factors that should be looked at </a:t>
            </a:r>
          </a:p>
          <a:p>
            <a:r>
              <a:rPr lang="en-US" sz="1700" dirty="0"/>
              <a:t>Movie type(genres)</a:t>
            </a:r>
          </a:p>
          <a:p>
            <a:r>
              <a:rPr lang="en-US" sz="1700" dirty="0"/>
              <a:t>Release month</a:t>
            </a:r>
          </a:p>
          <a:p>
            <a:r>
              <a:rPr lang="en-US" sz="1700" dirty="0"/>
              <a:t>Movie Overall Budget</a:t>
            </a:r>
          </a:p>
          <a:p>
            <a:r>
              <a:rPr lang="en-US" sz="1700" dirty="0"/>
              <a:t>Pulse of the audience by analyzing the trend from the last 8-10 years </a:t>
            </a:r>
          </a:p>
        </p:txBody>
      </p:sp>
    </p:spTree>
    <p:extLst>
      <p:ext uri="{BB962C8B-B14F-4D97-AF65-F5344CB8AC3E}">
        <p14:creationId xmlns:p14="http://schemas.microsoft.com/office/powerpoint/2010/main" val="112776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ED3100-3941-4F9A-9FAB-4A7A9B4A0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8CBEFB3C-8BDC-4A1B-94A5-A6A24CBB6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6013DCA-0E65-B1B1-DC33-542C39C0715C}"/>
              </a:ext>
            </a:extLst>
          </p:cNvPr>
          <p:cNvPicPr>
            <a:picLocks noChangeAspect="1"/>
          </p:cNvPicPr>
          <p:nvPr/>
        </p:nvPicPr>
        <p:blipFill rotWithShape="1">
          <a:blip r:embed="rId2">
            <a:duotone>
              <a:schemeClr val="accent1">
                <a:shade val="45000"/>
                <a:satMod val="135000"/>
              </a:schemeClr>
              <a:prstClr val="white"/>
            </a:duotone>
            <a:alphaModFix amt="35000"/>
          </a:blip>
          <a:srcRect/>
          <a:stretch/>
        </p:blipFill>
        <p:spPr>
          <a:xfrm>
            <a:off x="20" y="10"/>
            <a:ext cx="12191981" cy="6857989"/>
          </a:xfrm>
          <a:prstGeom prst="rect">
            <a:avLst/>
          </a:prstGeom>
        </p:spPr>
      </p:pic>
      <p:sp>
        <p:nvSpPr>
          <p:cNvPr id="2" name="Title 1">
            <a:extLst>
              <a:ext uri="{FF2B5EF4-FFF2-40B4-BE49-F238E27FC236}">
                <a16:creationId xmlns:a16="http://schemas.microsoft.com/office/drawing/2014/main" id="{058C3F6E-7902-729F-81A5-ACF599BE0140}"/>
              </a:ext>
            </a:extLst>
          </p:cNvPr>
          <p:cNvSpPr>
            <a:spLocks noGrp="1"/>
          </p:cNvSpPr>
          <p:nvPr>
            <p:ph type="title"/>
          </p:nvPr>
        </p:nvSpPr>
        <p:spPr>
          <a:xfrm>
            <a:off x="1188069" y="381935"/>
            <a:ext cx="5366040" cy="2344840"/>
          </a:xfrm>
        </p:spPr>
        <p:txBody>
          <a:bodyPr anchor="b">
            <a:normAutofit/>
          </a:bodyPr>
          <a:lstStyle/>
          <a:p>
            <a:r>
              <a:rPr lang="en-US" sz="8000">
                <a:solidFill>
                  <a:srgbClr val="FFFFFF"/>
                </a:solidFill>
              </a:rPr>
              <a:t>The Method</a:t>
            </a:r>
            <a:endParaRPr lang="en-AU" sz="8000">
              <a:solidFill>
                <a:srgbClr val="FFFFFF"/>
              </a:solidFill>
            </a:endParaRPr>
          </a:p>
        </p:txBody>
      </p:sp>
      <p:grpSp>
        <p:nvGrpSpPr>
          <p:cNvPr id="13" name="Group 12">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a:solidFill>
            <a:srgbClr val="FFFFFF"/>
          </a:solidFill>
        </p:grpSpPr>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AFA46F-D6B8-A4D5-9911-B030B1B21DE8}"/>
              </a:ext>
            </a:extLst>
          </p:cNvPr>
          <p:cNvSpPr>
            <a:spLocks noGrp="1"/>
          </p:cNvSpPr>
          <p:nvPr>
            <p:ph idx="1"/>
          </p:nvPr>
        </p:nvSpPr>
        <p:spPr>
          <a:xfrm>
            <a:off x="1188069" y="3175552"/>
            <a:ext cx="5366041" cy="2809114"/>
          </a:xfrm>
        </p:spPr>
        <p:txBody>
          <a:bodyPr anchor="t">
            <a:normAutofit/>
          </a:bodyPr>
          <a:lstStyle/>
          <a:p>
            <a:r>
              <a:rPr lang="en-US" sz="2000" dirty="0">
                <a:solidFill>
                  <a:srgbClr val="FFFFFF"/>
                </a:solidFill>
              </a:rPr>
              <a:t>I utilized descriptive statistics as well as visualizations to illuminate trends in the data and isolate key factors for making a successful movie</a:t>
            </a:r>
            <a:endParaRPr lang="en-AU" sz="2000" dirty="0">
              <a:solidFill>
                <a:srgbClr val="FFFFFF"/>
              </a:solidFill>
            </a:endParaRPr>
          </a:p>
        </p:txBody>
      </p:sp>
    </p:spTree>
    <p:extLst>
      <p:ext uri="{BB962C8B-B14F-4D97-AF65-F5344CB8AC3E}">
        <p14:creationId xmlns:p14="http://schemas.microsoft.com/office/powerpoint/2010/main" val="196911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2A1ACC8-C6D4-E552-28FF-7639DBF95641}"/>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27721A95-985E-AD74-CDE0-F9A8AB58A831}"/>
              </a:ext>
            </a:extLst>
          </p:cNvPr>
          <p:cNvSpPr>
            <a:spLocks noGrp="1"/>
          </p:cNvSpPr>
          <p:nvPr>
            <p:ph type="title"/>
          </p:nvPr>
        </p:nvSpPr>
        <p:spPr>
          <a:xfrm>
            <a:off x="838200" y="365125"/>
            <a:ext cx="10515600" cy="1325563"/>
          </a:xfrm>
        </p:spPr>
        <p:txBody>
          <a:bodyPr>
            <a:normAutofit/>
          </a:bodyPr>
          <a:lstStyle/>
          <a:p>
            <a:r>
              <a:rPr lang="en-US">
                <a:solidFill>
                  <a:srgbClr val="FFFFFF"/>
                </a:solidFill>
              </a:rPr>
              <a:t>Data Sets</a:t>
            </a:r>
            <a:endParaRPr lang="en-AU">
              <a:solidFill>
                <a:srgbClr val="FFFFFF"/>
              </a:solidFill>
            </a:endParaRPr>
          </a:p>
        </p:txBody>
      </p:sp>
      <p:graphicFrame>
        <p:nvGraphicFramePr>
          <p:cNvPr id="5" name="Content Placeholder 2">
            <a:extLst>
              <a:ext uri="{FF2B5EF4-FFF2-40B4-BE49-F238E27FC236}">
                <a16:creationId xmlns:a16="http://schemas.microsoft.com/office/drawing/2014/main" id="{DFD36B35-AB06-D937-4707-83A65C026B3A}"/>
              </a:ext>
            </a:extLst>
          </p:cNvPr>
          <p:cNvGraphicFramePr>
            <a:graphicFrameLocks noGrp="1"/>
          </p:cNvGraphicFramePr>
          <p:nvPr>
            <p:ph idx="1"/>
            <p:extLst>
              <p:ext uri="{D42A27DB-BD31-4B8C-83A1-F6EECF244321}">
                <p14:modId xmlns:p14="http://schemas.microsoft.com/office/powerpoint/2010/main" val="34476046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680842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67E538-A305-6105-5165-94FBA6EDC923}"/>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Movie Type</a:t>
            </a:r>
            <a:endParaRPr lang="en-AU">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B33892F-F713-2661-15C3-409284B230E3}"/>
              </a:ext>
            </a:extLst>
          </p:cNvPr>
          <p:cNvGraphicFramePr>
            <a:graphicFrameLocks noGrp="1"/>
          </p:cNvGraphicFramePr>
          <p:nvPr>
            <p:ph idx="1"/>
            <p:extLst>
              <p:ext uri="{D42A27DB-BD31-4B8C-83A1-F6EECF244321}">
                <p14:modId xmlns:p14="http://schemas.microsoft.com/office/powerpoint/2010/main" val="2326261538"/>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1767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8A4208E2-4835-3CA1-82E8-E0DCB12C49D0}"/>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a:t>Analyzing highest rating genres</a:t>
            </a:r>
          </a:p>
        </p:txBody>
      </p:sp>
      <p:pic>
        <p:nvPicPr>
          <p:cNvPr id="5" name="Content Placeholder 4" descr="A bar graph with blue and white stripes&#10;&#10;Description automatically generated">
            <a:extLst>
              <a:ext uri="{FF2B5EF4-FFF2-40B4-BE49-F238E27FC236}">
                <a16:creationId xmlns:a16="http://schemas.microsoft.com/office/drawing/2014/main" id="{B70CD88A-B504-8CFE-570F-B2BCD06002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3585" y="2337520"/>
            <a:ext cx="3044339" cy="3365190"/>
          </a:xfrm>
          <a:prstGeom prst="rect">
            <a:avLst/>
          </a:prstGeom>
        </p:spPr>
      </p:pic>
      <p:pic>
        <p:nvPicPr>
          <p:cNvPr id="7" name="Picture 6" descr="A bar chart with blue and white stripes&#10;&#10;Description automatically generated">
            <a:extLst>
              <a:ext uri="{FF2B5EF4-FFF2-40B4-BE49-F238E27FC236}">
                <a16:creationId xmlns:a16="http://schemas.microsoft.com/office/drawing/2014/main" id="{958DAAFE-127A-1D10-64AB-C466542A0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683" y="2337520"/>
            <a:ext cx="3444455" cy="3365190"/>
          </a:xfrm>
          <a:prstGeom prst="rect">
            <a:avLst/>
          </a:prstGeom>
        </p:spPr>
      </p:pic>
      <p:sp>
        <p:nvSpPr>
          <p:cNvPr id="16" name="Freeform: Shape 15">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373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4" name="TextBox 3">
            <a:extLst>
              <a:ext uri="{FF2B5EF4-FFF2-40B4-BE49-F238E27FC236}">
                <a16:creationId xmlns:a16="http://schemas.microsoft.com/office/drawing/2014/main" id="{C56F8FBA-F5CB-1BFB-9102-E2C8160404B7}"/>
              </a:ext>
            </a:extLst>
          </p:cNvPr>
          <p:cNvSpPr txBox="1"/>
          <p:nvPr/>
        </p:nvSpPr>
        <p:spPr>
          <a:xfrm>
            <a:off x="723901" y="509587"/>
            <a:ext cx="7649239" cy="7429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a:solidFill>
                  <a:schemeClr val="tx1"/>
                </a:solidFill>
                <a:latin typeface="+mj-lt"/>
                <a:ea typeface="+mj-ea"/>
                <a:cs typeface="+mj-cs"/>
              </a:rPr>
              <a:t>BUDGET ALLOCATION AND ROI</a:t>
            </a:r>
          </a:p>
        </p:txBody>
      </p:sp>
      <p:pic>
        <p:nvPicPr>
          <p:cNvPr id="6" name="Picture 5" descr="A graph with colored dots&#10;&#10;Description automatically generated">
            <a:extLst>
              <a:ext uri="{FF2B5EF4-FFF2-40B4-BE49-F238E27FC236}">
                <a16:creationId xmlns:a16="http://schemas.microsoft.com/office/drawing/2014/main" id="{F54E0868-23B4-1A28-568E-2FDC434FF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972" y="2144594"/>
            <a:ext cx="10768181" cy="3984227"/>
          </a:xfrm>
          <a:prstGeom prst="rect">
            <a:avLst/>
          </a:prstGeom>
        </p:spPr>
      </p:pic>
      <p:sp>
        <p:nvSpPr>
          <p:cNvPr id="15" name="Freeform: Shape 14">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3611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DCE590F-10E9-2F1A-1738-9AF36EAEDC08}"/>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kern="1200">
                <a:solidFill>
                  <a:srgbClr val="FFFFFF"/>
                </a:solidFill>
                <a:latin typeface="+mj-lt"/>
                <a:ea typeface="+mj-ea"/>
                <a:cs typeface="+mj-cs"/>
              </a:rPr>
              <a:t>HIGHEST GENRES</a:t>
            </a:r>
          </a:p>
        </p:txBody>
      </p:sp>
      <p:pic>
        <p:nvPicPr>
          <p:cNvPr id="4" name="Picture 3" descr="A graph with blue lines and white text&#10;&#10;Description automatically generated">
            <a:extLst>
              <a:ext uri="{FF2B5EF4-FFF2-40B4-BE49-F238E27FC236}">
                <a16:creationId xmlns:a16="http://schemas.microsoft.com/office/drawing/2014/main" id="{F61D11A1-4D38-497F-9A34-DA9AD9162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664701"/>
            <a:ext cx="6780700" cy="5526269"/>
          </a:xfrm>
          <a:prstGeom prst="rect">
            <a:avLst/>
          </a:prstGeom>
        </p:spPr>
      </p:pic>
    </p:spTree>
    <p:extLst>
      <p:ext uri="{BB962C8B-B14F-4D97-AF65-F5344CB8AC3E}">
        <p14:creationId xmlns:p14="http://schemas.microsoft.com/office/powerpoint/2010/main" val="470074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170</TotalTime>
  <Words>547</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MICROSOFT MOVIE ANALYSIS</vt:lpstr>
      <vt:lpstr>SUMMARY</vt:lpstr>
      <vt:lpstr>BUSINESS PROBLEM</vt:lpstr>
      <vt:lpstr>The Method</vt:lpstr>
      <vt:lpstr>Data Sets</vt:lpstr>
      <vt:lpstr>Movie Type</vt:lpstr>
      <vt:lpstr>Analyzing highest rating genres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ANALYSIS</dc:title>
  <dc:creator>VC Vasudha Kilari</dc:creator>
  <cp:lastModifiedBy>Vasudha Kilari</cp:lastModifiedBy>
  <cp:revision>3</cp:revision>
  <dcterms:created xsi:type="dcterms:W3CDTF">2024-04-24T08:57:58Z</dcterms:created>
  <dcterms:modified xsi:type="dcterms:W3CDTF">2024-04-29T07:55:06Z</dcterms:modified>
</cp:coreProperties>
</file>