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5" r:id="rId8"/>
    <p:sldId id="264"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AA2B2-4047-4A1F-95CC-A4CDB0B8F84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B1F17D8-01FE-46BD-AB42-11E97282C52D}">
      <dgm:prSet/>
      <dgm:spPr/>
      <dgm:t>
        <a:bodyPr/>
        <a:lstStyle/>
        <a:p>
          <a:r>
            <a:rPr lang="en-US"/>
            <a:t>I have been tasked to build the ML model than can predict the profits. My goal was to explore what type of data available and shape them to fit into the success proven model .Moreover</a:t>
          </a:r>
          <a:r>
            <a:rPr lang="en-IN"/>
            <a:t> the task involves building a linear regression model to predict profits for 50 startups using a pre-defined dataset.</a:t>
          </a:r>
          <a:endParaRPr lang="en-US"/>
        </a:p>
      </dgm:t>
    </dgm:pt>
    <dgm:pt modelId="{2C2ECBB5-824B-48D9-89B6-C7BF29AC49C2}" type="parTrans" cxnId="{4C8093DB-4A42-4371-A422-B99087DAA781}">
      <dgm:prSet/>
      <dgm:spPr/>
      <dgm:t>
        <a:bodyPr/>
        <a:lstStyle/>
        <a:p>
          <a:endParaRPr lang="en-US"/>
        </a:p>
      </dgm:t>
    </dgm:pt>
    <dgm:pt modelId="{4E23AEB8-12CA-4511-89A2-2A9CB08E3596}" type="sibTrans" cxnId="{4C8093DB-4A42-4371-A422-B99087DAA781}">
      <dgm:prSet/>
      <dgm:spPr/>
      <dgm:t>
        <a:bodyPr/>
        <a:lstStyle/>
        <a:p>
          <a:endParaRPr lang="en-US"/>
        </a:p>
      </dgm:t>
    </dgm:pt>
    <dgm:pt modelId="{18DB36AA-B2B6-4800-B0FC-FBAEFC434450}">
      <dgm:prSet/>
      <dgm:spPr/>
      <dgm:t>
        <a:bodyPr/>
        <a:lstStyle/>
        <a:p>
          <a:r>
            <a:rPr lang="en-AU"/>
            <a:t>My analysis of the 50 start up companies’ profit is achieved by gathering data and utilizing descriptive statistics and visualizations has shown that how the data is distributed in different categories</a:t>
          </a:r>
          <a:endParaRPr lang="en-US"/>
        </a:p>
      </dgm:t>
    </dgm:pt>
    <dgm:pt modelId="{681ECB87-BCBA-4844-A1B8-37987A6431FA}" type="parTrans" cxnId="{87AF205D-5219-40D5-8BB9-483B9A70AC7A}">
      <dgm:prSet/>
      <dgm:spPr/>
      <dgm:t>
        <a:bodyPr/>
        <a:lstStyle/>
        <a:p>
          <a:endParaRPr lang="en-US"/>
        </a:p>
      </dgm:t>
    </dgm:pt>
    <dgm:pt modelId="{84125717-BEB3-4ED2-AC86-04169B69FC65}" type="sibTrans" cxnId="{87AF205D-5219-40D5-8BB9-483B9A70AC7A}">
      <dgm:prSet/>
      <dgm:spPr/>
      <dgm:t>
        <a:bodyPr/>
        <a:lstStyle/>
        <a:p>
          <a:endParaRPr lang="en-US"/>
        </a:p>
      </dgm:t>
    </dgm:pt>
    <dgm:pt modelId="{BF837451-4309-4045-A663-BDB882F1E246}" type="pres">
      <dgm:prSet presAssocID="{EC9AA2B2-4047-4A1F-95CC-A4CDB0B8F84B}" presName="root" presStyleCnt="0">
        <dgm:presLayoutVars>
          <dgm:dir/>
          <dgm:resizeHandles val="exact"/>
        </dgm:presLayoutVars>
      </dgm:prSet>
      <dgm:spPr/>
    </dgm:pt>
    <dgm:pt modelId="{AFC701AE-08DD-44F0-B87E-3B416BC05FF3}" type="pres">
      <dgm:prSet presAssocID="{EC9AA2B2-4047-4A1F-95CC-A4CDB0B8F84B}" presName="container" presStyleCnt="0">
        <dgm:presLayoutVars>
          <dgm:dir/>
          <dgm:resizeHandles val="exact"/>
        </dgm:presLayoutVars>
      </dgm:prSet>
      <dgm:spPr/>
    </dgm:pt>
    <dgm:pt modelId="{FDCF9DAA-8D86-4774-BFEE-5400CCD04A8A}" type="pres">
      <dgm:prSet presAssocID="{EB1F17D8-01FE-46BD-AB42-11E97282C52D}" presName="compNode" presStyleCnt="0"/>
      <dgm:spPr/>
    </dgm:pt>
    <dgm:pt modelId="{F12273C4-D9FC-4C79-9292-EAF44308D41A}" type="pres">
      <dgm:prSet presAssocID="{EB1F17D8-01FE-46BD-AB42-11E97282C52D}" presName="iconBgRect" presStyleLbl="bgShp" presStyleIdx="0" presStyleCnt="2"/>
      <dgm:spPr/>
    </dgm:pt>
    <dgm:pt modelId="{25E35440-F4CC-444A-BB96-F2F270F09749}" type="pres">
      <dgm:prSet presAssocID="{EB1F17D8-01FE-46BD-AB42-11E97282C5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2AC7E37-2F79-489D-9292-B15583E1CCE6}" type="pres">
      <dgm:prSet presAssocID="{EB1F17D8-01FE-46BD-AB42-11E97282C52D}" presName="spaceRect" presStyleCnt="0"/>
      <dgm:spPr/>
    </dgm:pt>
    <dgm:pt modelId="{6DA43ACC-165C-42D7-BC79-38764EFFE8A2}" type="pres">
      <dgm:prSet presAssocID="{EB1F17D8-01FE-46BD-AB42-11E97282C52D}" presName="textRect" presStyleLbl="revTx" presStyleIdx="0" presStyleCnt="2">
        <dgm:presLayoutVars>
          <dgm:chMax val="1"/>
          <dgm:chPref val="1"/>
        </dgm:presLayoutVars>
      </dgm:prSet>
      <dgm:spPr/>
    </dgm:pt>
    <dgm:pt modelId="{694F500F-C3FB-417E-87E8-BB86E4826937}" type="pres">
      <dgm:prSet presAssocID="{4E23AEB8-12CA-4511-89A2-2A9CB08E3596}" presName="sibTrans" presStyleLbl="sibTrans2D1" presStyleIdx="0" presStyleCnt="0"/>
      <dgm:spPr/>
    </dgm:pt>
    <dgm:pt modelId="{39682F81-82E9-4440-85DC-7AF6CB2898A8}" type="pres">
      <dgm:prSet presAssocID="{18DB36AA-B2B6-4800-B0FC-FBAEFC434450}" presName="compNode" presStyleCnt="0"/>
      <dgm:spPr/>
    </dgm:pt>
    <dgm:pt modelId="{42B44675-D7D4-4046-8730-245B068FEC9A}" type="pres">
      <dgm:prSet presAssocID="{18DB36AA-B2B6-4800-B0FC-FBAEFC434450}" presName="iconBgRect" presStyleLbl="bgShp" presStyleIdx="1" presStyleCnt="2"/>
      <dgm:spPr/>
    </dgm:pt>
    <dgm:pt modelId="{F7E2388C-CD7E-45A8-91CF-3941F5D7D4B7}" type="pres">
      <dgm:prSet presAssocID="{18DB36AA-B2B6-4800-B0FC-FBAEFC43445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D08323E-8E7D-4338-A801-0A7068F69CFC}" type="pres">
      <dgm:prSet presAssocID="{18DB36AA-B2B6-4800-B0FC-FBAEFC434450}" presName="spaceRect" presStyleCnt="0"/>
      <dgm:spPr/>
    </dgm:pt>
    <dgm:pt modelId="{EA14449C-7985-449C-B556-E1BA4F918F05}" type="pres">
      <dgm:prSet presAssocID="{18DB36AA-B2B6-4800-B0FC-FBAEFC434450}" presName="textRect" presStyleLbl="revTx" presStyleIdx="1" presStyleCnt="2">
        <dgm:presLayoutVars>
          <dgm:chMax val="1"/>
          <dgm:chPref val="1"/>
        </dgm:presLayoutVars>
      </dgm:prSet>
      <dgm:spPr/>
    </dgm:pt>
  </dgm:ptLst>
  <dgm:cxnLst>
    <dgm:cxn modelId="{7611D610-25EB-41EE-8CC6-71CE9372F2D0}" type="presOf" srcId="{EC9AA2B2-4047-4A1F-95CC-A4CDB0B8F84B}" destId="{BF837451-4309-4045-A663-BDB882F1E246}" srcOrd="0" destOrd="0" presId="urn:microsoft.com/office/officeart/2018/2/layout/IconCircleList"/>
    <dgm:cxn modelId="{826F0C39-2E5B-4EF0-8B39-0219D180BB78}" type="presOf" srcId="{18DB36AA-B2B6-4800-B0FC-FBAEFC434450}" destId="{EA14449C-7985-449C-B556-E1BA4F918F05}" srcOrd="0" destOrd="0" presId="urn:microsoft.com/office/officeart/2018/2/layout/IconCircleList"/>
    <dgm:cxn modelId="{87AF205D-5219-40D5-8BB9-483B9A70AC7A}" srcId="{EC9AA2B2-4047-4A1F-95CC-A4CDB0B8F84B}" destId="{18DB36AA-B2B6-4800-B0FC-FBAEFC434450}" srcOrd="1" destOrd="0" parTransId="{681ECB87-BCBA-4844-A1B8-37987A6431FA}" sibTransId="{84125717-BEB3-4ED2-AC86-04169B69FC65}"/>
    <dgm:cxn modelId="{9170E096-A7B4-411A-BB7E-53B6EDDE6B60}" type="presOf" srcId="{EB1F17D8-01FE-46BD-AB42-11E97282C52D}" destId="{6DA43ACC-165C-42D7-BC79-38764EFFE8A2}" srcOrd="0" destOrd="0" presId="urn:microsoft.com/office/officeart/2018/2/layout/IconCircleList"/>
    <dgm:cxn modelId="{9EC98499-DC02-4C36-8B34-1CAC83B00CB2}" type="presOf" srcId="{4E23AEB8-12CA-4511-89A2-2A9CB08E3596}" destId="{694F500F-C3FB-417E-87E8-BB86E4826937}" srcOrd="0" destOrd="0" presId="urn:microsoft.com/office/officeart/2018/2/layout/IconCircleList"/>
    <dgm:cxn modelId="{4C8093DB-4A42-4371-A422-B99087DAA781}" srcId="{EC9AA2B2-4047-4A1F-95CC-A4CDB0B8F84B}" destId="{EB1F17D8-01FE-46BD-AB42-11E97282C52D}" srcOrd="0" destOrd="0" parTransId="{2C2ECBB5-824B-48D9-89B6-C7BF29AC49C2}" sibTransId="{4E23AEB8-12CA-4511-89A2-2A9CB08E3596}"/>
    <dgm:cxn modelId="{5B892C44-5DB7-4B01-85EF-EFF04BECA590}" type="presParOf" srcId="{BF837451-4309-4045-A663-BDB882F1E246}" destId="{AFC701AE-08DD-44F0-B87E-3B416BC05FF3}" srcOrd="0" destOrd="0" presId="urn:microsoft.com/office/officeart/2018/2/layout/IconCircleList"/>
    <dgm:cxn modelId="{7203EC81-BC25-45D8-A0E0-D8970E24F75A}" type="presParOf" srcId="{AFC701AE-08DD-44F0-B87E-3B416BC05FF3}" destId="{FDCF9DAA-8D86-4774-BFEE-5400CCD04A8A}" srcOrd="0" destOrd="0" presId="urn:microsoft.com/office/officeart/2018/2/layout/IconCircleList"/>
    <dgm:cxn modelId="{3C9CD0E7-47AC-47D6-AC7B-E37E88702C37}" type="presParOf" srcId="{FDCF9DAA-8D86-4774-BFEE-5400CCD04A8A}" destId="{F12273C4-D9FC-4C79-9292-EAF44308D41A}" srcOrd="0" destOrd="0" presId="urn:microsoft.com/office/officeart/2018/2/layout/IconCircleList"/>
    <dgm:cxn modelId="{15BA0E67-EC18-4482-897F-9C7E53CF8BFE}" type="presParOf" srcId="{FDCF9DAA-8D86-4774-BFEE-5400CCD04A8A}" destId="{25E35440-F4CC-444A-BB96-F2F270F09749}" srcOrd="1" destOrd="0" presId="urn:microsoft.com/office/officeart/2018/2/layout/IconCircleList"/>
    <dgm:cxn modelId="{96D3CB7B-A18C-4360-9CDA-0F813F4C1D18}" type="presParOf" srcId="{FDCF9DAA-8D86-4774-BFEE-5400CCD04A8A}" destId="{32AC7E37-2F79-489D-9292-B15583E1CCE6}" srcOrd="2" destOrd="0" presId="urn:microsoft.com/office/officeart/2018/2/layout/IconCircleList"/>
    <dgm:cxn modelId="{2F31D72E-7FC0-4E6C-903F-D078D13B5219}" type="presParOf" srcId="{FDCF9DAA-8D86-4774-BFEE-5400CCD04A8A}" destId="{6DA43ACC-165C-42D7-BC79-38764EFFE8A2}" srcOrd="3" destOrd="0" presId="urn:microsoft.com/office/officeart/2018/2/layout/IconCircleList"/>
    <dgm:cxn modelId="{BB4FB391-EB95-4E53-98B9-009309AB0114}" type="presParOf" srcId="{AFC701AE-08DD-44F0-B87E-3B416BC05FF3}" destId="{694F500F-C3FB-417E-87E8-BB86E4826937}" srcOrd="1" destOrd="0" presId="urn:microsoft.com/office/officeart/2018/2/layout/IconCircleList"/>
    <dgm:cxn modelId="{421CD5FB-5363-4B6B-B112-ECC89088C93C}" type="presParOf" srcId="{AFC701AE-08DD-44F0-B87E-3B416BC05FF3}" destId="{39682F81-82E9-4440-85DC-7AF6CB2898A8}" srcOrd="2" destOrd="0" presId="urn:microsoft.com/office/officeart/2018/2/layout/IconCircleList"/>
    <dgm:cxn modelId="{B4E2A77E-C476-44D1-B870-DB210390BB30}" type="presParOf" srcId="{39682F81-82E9-4440-85DC-7AF6CB2898A8}" destId="{42B44675-D7D4-4046-8730-245B068FEC9A}" srcOrd="0" destOrd="0" presId="urn:microsoft.com/office/officeart/2018/2/layout/IconCircleList"/>
    <dgm:cxn modelId="{A7DB45CA-8DAA-44C8-A3B1-52C67AA08513}" type="presParOf" srcId="{39682F81-82E9-4440-85DC-7AF6CB2898A8}" destId="{F7E2388C-CD7E-45A8-91CF-3941F5D7D4B7}" srcOrd="1" destOrd="0" presId="urn:microsoft.com/office/officeart/2018/2/layout/IconCircleList"/>
    <dgm:cxn modelId="{02341DE0-3883-4A57-BE05-95A842222DB6}" type="presParOf" srcId="{39682F81-82E9-4440-85DC-7AF6CB2898A8}" destId="{4D08323E-8E7D-4338-A801-0A7068F69CFC}" srcOrd="2" destOrd="0" presId="urn:microsoft.com/office/officeart/2018/2/layout/IconCircleList"/>
    <dgm:cxn modelId="{20375A3B-C5B8-40E6-A538-DD229D32D186}" type="presParOf" srcId="{39682F81-82E9-4440-85DC-7AF6CB2898A8}" destId="{EA14449C-7985-449C-B556-E1BA4F918F0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6D7567-E4CC-46AB-B819-AF30408AA0A1}"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27E0241D-8DB4-4182-A40D-E72E5F9C45F0}">
      <dgm:prSet/>
      <dgm:spPr/>
      <dgm:t>
        <a:bodyPr/>
        <a:lstStyle/>
        <a:p>
          <a:r>
            <a:rPr lang="en-US" dirty="0"/>
            <a:t>Data Gathering: - This is the first step involved in the process of making profit prediction. </a:t>
          </a:r>
        </a:p>
      </dgm:t>
    </dgm:pt>
    <dgm:pt modelId="{54860544-B994-4FE0-92ED-09AF1C6846FB}" type="parTrans" cxnId="{0349CD83-FF87-429F-B962-8B8BB915DB8D}">
      <dgm:prSet/>
      <dgm:spPr/>
      <dgm:t>
        <a:bodyPr/>
        <a:lstStyle/>
        <a:p>
          <a:endParaRPr lang="en-US"/>
        </a:p>
      </dgm:t>
    </dgm:pt>
    <dgm:pt modelId="{0DFA7EA4-0685-4D3D-A3CC-D3B450242A2F}" type="sibTrans" cxnId="{0349CD83-FF87-429F-B962-8B8BB915DB8D}">
      <dgm:prSet/>
      <dgm:spPr/>
      <dgm:t>
        <a:bodyPr/>
        <a:lstStyle/>
        <a:p>
          <a:endParaRPr lang="en-US"/>
        </a:p>
      </dgm:t>
    </dgm:pt>
    <dgm:pt modelId="{3A4CAB8F-3712-4C1F-993F-55AB7426935B}">
      <dgm:prSet/>
      <dgm:spPr/>
      <dgm:t>
        <a:bodyPr/>
        <a:lstStyle/>
        <a:p>
          <a:r>
            <a:rPr lang="en-US" dirty="0"/>
            <a:t>Selecting a Model: - Multiple Linear Regression is the machine learning algorithms implemented in this model to predict the profit. Multiple Linear Regression is usually used when there is a continuous dependent variable and two or greater than two independent variables. Similarly, for this model we have profit as a dependent variable and rest other parameters Marketing Spend, Administration Spend and R&amp;D Spend as the independent variables.</a:t>
          </a:r>
        </a:p>
      </dgm:t>
    </dgm:pt>
    <dgm:pt modelId="{F99C44E6-2F64-4E60-9851-8791E1CEF2E2}" type="parTrans" cxnId="{56B2D8D3-6D8E-4941-9F38-6049F5117EC2}">
      <dgm:prSet/>
      <dgm:spPr/>
      <dgm:t>
        <a:bodyPr/>
        <a:lstStyle/>
        <a:p>
          <a:endParaRPr lang="en-US"/>
        </a:p>
      </dgm:t>
    </dgm:pt>
    <dgm:pt modelId="{C86F4E37-9CCD-4C59-8D95-E5A4E81E3E5D}" type="sibTrans" cxnId="{56B2D8D3-6D8E-4941-9F38-6049F5117EC2}">
      <dgm:prSet/>
      <dgm:spPr/>
      <dgm:t>
        <a:bodyPr/>
        <a:lstStyle/>
        <a:p>
          <a:endParaRPr lang="en-US"/>
        </a:p>
      </dgm:t>
    </dgm:pt>
    <dgm:pt modelId="{35E81C75-3E7E-4128-97E3-472AC984BD57}">
      <dgm:prSet/>
      <dgm:spPr/>
      <dgm:t>
        <a:bodyPr/>
        <a:lstStyle/>
        <a:p>
          <a:r>
            <a:rPr lang="en-US" dirty="0"/>
            <a:t>Prediction of Profit: - One of the above-mentioned models can be used to make prediction of profit by providing the values of the required variables. These parameters include money spent for different causes such as R&amp;D, Marketing and Administration purpose.</a:t>
          </a:r>
        </a:p>
      </dgm:t>
    </dgm:pt>
    <dgm:pt modelId="{548BABA3-A088-4A2A-A90D-EB531870D340}" type="parTrans" cxnId="{AB832964-2ED1-42EF-A292-DFFE3503B396}">
      <dgm:prSet/>
      <dgm:spPr/>
      <dgm:t>
        <a:bodyPr/>
        <a:lstStyle/>
        <a:p>
          <a:endParaRPr lang="en-US"/>
        </a:p>
      </dgm:t>
    </dgm:pt>
    <dgm:pt modelId="{770E53CE-4765-4818-AD90-4C8A5D7E81C0}" type="sibTrans" cxnId="{AB832964-2ED1-42EF-A292-DFFE3503B396}">
      <dgm:prSet/>
      <dgm:spPr/>
      <dgm:t>
        <a:bodyPr/>
        <a:lstStyle/>
        <a:p>
          <a:endParaRPr lang="en-US"/>
        </a:p>
      </dgm:t>
    </dgm:pt>
    <dgm:pt modelId="{7DF7496F-C0BD-4FB1-BC55-044C82A1BA3A}" type="pres">
      <dgm:prSet presAssocID="{CC6D7567-E4CC-46AB-B819-AF30408AA0A1}" presName="Name0" presStyleCnt="0">
        <dgm:presLayoutVars>
          <dgm:dir/>
          <dgm:resizeHandles val="exact"/>
        </dgm:presLayoutVars>
      </dgm:prSet>
      <dgm:spPr/>
    </dgm:pt>
    <dgm:pt modelId="{E84CBFD4-6671-4F63-8609-0BCFCDA00D96}" type="pres">
      <dgm:prSet presAssocID="{27E0241D-8DB4-4182-A40D-E72E5F9C45F0}" presName="node" presStyleLbl="node1" presStyleIdx="0" presStyleCnt="3">
        <dgm:presLayoutVars>
          <dgm:bulletEnabled val="1"/>
        </dgm:presLayoutVars>
      </dgm:prSet>
      <dgm:spPr/>
    </dgm:pt>
    <dgm:pt modelId="{72D33926-29E7-450C-81DC-7CFA499AA74F}" type="pres">
      <dgm:prSet presAssocID="{0DFA7EA4-0685-4D3D-A3CC-D3B450242A2F}" presName="sibTrans" presStyleLbl="sibTrans2D1" presStyleIdx="0" presStyleCnt="2"/>
      <dgm:spPr/>
    </dgm:pt>
    <dgm:pt modelId="{49C1B510-2C13-4DE4-B486-883AD60A887F}" type="pres">
      <dgm:prSet presAssocID="{0DFA7EA4-0685-4D3D-A3CC-D3B450242A2F}" presName="connectorText" presStyleLbl="sibTrans2D1" presStyleIdx="0" presStyleCnt="2"/>
      <dgm:spPr/>
    </dgm:pt>
    <dgm:pt modelId="{5D6F803D-0370-4894-866F-C4C87F4FEAAA}" type="pres">
      <dgm:prSet presAssocID="{3A4CAB8F-3712-4C1F-993F-55AB7426935B}" presName="node" presStyleLbl="node1" presStyleIdx="1" presStyleCnt="3">
        <dgm:presLayoutVars>
          <dgm:bulletEnabled val="1"/>
        </dgm:presLayoutVars>
      </dgm:prSet>
      <dgm:spPr/>
    </dgm:pt>
    <dgm:pt modelId="{546BDF45-0F76-4261-8E02-E75C359D546A}" type="pres">
      <dgm:prSet presAssocID="{C86F4E37-9CCD-4C59-8D95-E5A4E81E3E5D}" presName="sibTrans" presStyleLbl="sibTrans2D1" presStyleIdx="1" presStyleCnt="2"/>
      <dgm:spPr/>
    </dgm:pt>
    <dgm:pt modelId="{EB31497E-8060-42DE-9224-B5660B6065A0}" type="pres">
      <dgm:prSet presAssocID="{C86F4E37-9CCD-4C59-8D95-E5A4E81E3E5D}" presName="connectorText" presStyleLbl="sibTrans2D1" presStyleIdx="1" presStyleCnt="2"/>
      <dgm:spPr/>
    </dgm:pt>
    <dgm:pt modelId="{58B443B6-4195-4758-9953-BDB7E89593B1}" type="pres">
      <dgm:prSet presAssocID="{35E81C75-3E7E-4128-97E3-472AC984BD57}" presName="node" presStyleLbl="node1" presStyleIdx="2" presStyleCnt="3">
        <dgm:presLayoutVars>
          <dgm:bulletEnabled val="1"/>
        </dgm:presLayoutVars>
      </dgm:prSet>
      <dgm:spPr/>
    </dgm:pt>
  </dgm:ptLst>
  <dgm:cxnLst>
    <dgm:cxn modelId="{C6C3B517-C27C-4879-BF4E-59319BF22360}" type="presOf" srcId="{C86F4E37-9CCD-4C59-8D95-E5A4E81E3E5D}" destId="{546BDF45-0F76-4261-8E02-E75C359D546A}" srcOrd="0" destOrd="0" presId="urn:microsoft.com/office/officeart/2005/8/layout/process1"/>
    <dgm:cxn modelId="{32C2CD5E-F7ED-4CE7-91E7-04C9D2DF4DCE}" type="presOf" srcId="{35E81C75-3E7E-4128-97E3-472AC984BD57}" destId="{58B443B6-4195-4758-9953-BDB7E89593B1}" srcOrd="0" destOrd="0" presId="urn:microsoft.com/office/officeart/2005/8/layout/process1"/>
    <dgm:cxn modelId="{AB832964-2ED1-42EF-A292-DFFE3503B396}" srcId="{CC6D7567-E4CC-46AB-B819-AF30408AA0A1}" destId="{35E81C75-3E7E-4128-97E3-472AC984BD57}" srcOrd="2" destOrd="0" parTransId="{548BABA3-A088-4A2A-A90D-EB531870D340}" sibTransId="{770E53CE-4765-4818-AD90-4C8A5D7E81C0}"/>
    <dgm:cxn modelId="{302DB167-C3AB-4956-A8BF-EAE34CDEFC70}" type="presOf" srcId="{3A4CAB8F-3712-4C1F-993F-55AB7426935B}" destId="{5D6F803D-0370-4894-866F-C4C87F4FEAAA}" srcOrd="0" destOrd="0" presId="urn:microsoft.com/office/officeart/2005/8/layout/process1"/>
    <dgm:cxn modelId="{E8B20F77-7AFA-408B-A654-59D85B66406A}" type="presOf" srcId="{27E0241D-8DB4-4182-A40D-E72E5F9C45F0}" destId="{E84CBFD4-6671-4F63-8609-0BCFCDA00D96}" srcOrd="0" destOrd="0" presId="urn:microsoft.com/office/officeart/2005/8/layout/process1"/>
    <dgm:cxn modelId="{0349CD83-FF87-429F-B962-8B8BB915DB8D}" srcId="{CC6D7567-E4CC-46AB-B819-AF30408AA0A1}" destId="{27E0241D-8DB4-4182-A40D-E72E5F9C45F0}" srcOrd="0" destOrd="0" parTransId="{54860544-B994-4FE0-92ED-09AF1C6846FB}" sibTransId="{0DFA7EA4-0685-4D3D-A3CC-D3B450242A2F}"/>
    <dgm:cxn modelId="{5DF14996-C33C-4943-A9E6-BEFA5EBB5004}" type="presOf" srcId="{0DFA7EA4-0685-4D3D-A3CC-D3B450242A2F}" destId="{72D33926-29E7-450C-81DC-7CFA499AA74F}" srcOrd="0" destOrd="0" presId="urn:microsoft.com/office/officeart/2005/8/layout/process1"/>
    <dgm:cxn modelId="{A349AFC2-6D97-4F85-B87B-1B556E03219D}" type="presOf" srcId="{0DFA7EA4-0685-4D3D-A3CC-D3B450242A2F}" destId="{49C1B510-2C13-4DE4-B486-883AD60A887F}" srcOrd="1" destOrd="0" presId="urn:microsoft.com/office/officeart/2005/8/layout/process1"/>
    <dgm:cxn modelId="{48F8C2CB-FC71-4845-8D7F-1D46804B924E}" type="presOf" srcId="{CC6D7567-E4CC-46AB-B819-AF30408AA0A1}" destId="{7DF7496F-C0BD-4FB1-BC55-044C82A1BA3A}" srcOrd="0" destOrd="0" presId="urn:microsoft.com/office/officeart/2005/8/layout/process1"/>
    <dgm:cxn modelId="{56B2D8D3-6D8E-4941-9F38-6049F5117EC2}" srcId="{CC6D7567-E4CC-46AB-B819-AF30408AA0A1}" destId="{3A4CAB8F-3712-4C1F-993F-55AB7426935B}" srcOrd="1" destOrd="0" parTransId="{F99C44E6-2F64-4E60-9851-8791E1CEF2E2}" sibTransId="{C86F4E37-9CCD-4C59-8D95-E5A4E81E3E5D}"/>
    <dgm:cxn modelId="{F6E866FF-2648-4CA1-A4B3-A96FBE530A39}" type="presOf" srcId="{C86F4E37-9CCD-4C59-8D95-E5A4E81E3E5D}" destId="{EB31497E-8060-42DE-9224-B5660B6065A0}" srcOrd="1" destOrd="0" presId="urn:microsoft.com/office/officeart/2005/8/layout/process1"/>
    <dgm:cxn modelId="{517E2A50-6E83-44E4-A807-DECF9841A199}" type="presParOf" srcId="{7DF7496F-C0BD-4FB1-BC55-044C82A1BA3A}" destId="{E84CBFD4-6671-4F63-8609-0BCFCDA00D96}" srcOrd="0" destOrd="0" presId="urn:microsoft.com/office/officeart/2005/8/layout/process1"/>
    <dgm:cxn modelId="{01616580-D30A-408E-9EAC-3B6387B9A921}" type="presParOf" srcId="{7DF7496F-C0BD-4FB1-BC55-044C82A1BA3A}" destId="{72D33926-29E7-450C-81DC-7CFA499AA74F}" srcOrd="1" destOrd="0" presId="urn:microsoft.com/office/officeart/2005/8/layout/process1"/>
    <dgm:cxn modelId="{95AAA925-98A8-4253-A597-FFBFF23718E1}" type="presParOf" srcId="{72D33926-29E7-450C-81DC-7CFA499AA74F}" destId="{49C1B510-2C13-4DE4-B486-883AD60A887F}" srcOrd="0" destOrd="0" presId="urn:microsoft.com/office/officeart/2005/8/layout/process1"/>
    <dgm:cxn modelId="{68E02A2D-16B5-47B0-84DE-943529970AE3}" type="presParOf" srcId="{7DF7496F-C0BD-4FB1-BC55-044C82A1BA3A}" destId="{5D6F803D-0370-4894-866F-C4C87F4FEAAA}" srcOrd="2" destOrd="0" presId="urn:microsoft.com/office/officeart/2005/8/layout/process1"/>
    <dgm:cxn modelId="{4D0D6969-8DE9-45F6-A5E4-58A04279B832}" type="presParOf" srcId="{7DF7496F-C0BD-4FB1-BC55-044C82A1BA3A}" destId="{546BDF45-0F76-4261-8E02-E75C359D546A}" srcOrd="3" destOrd="0" presId="urn:microsoft.com/office/officeart/2005/8/layout/process1"/>
    <dgm:cxn modelId="{3D526DF4-1A80-48F0-B368-7F2E430B8C03}" type="presParOf" srcId="{546BDF45-0F76-4261-8E02-E75C359D546A}" destId="{EB31497E-8060-42DE-9224-B5660B6065A0}" srcOrd="0" destOrd="0" presId="urn:microsoft.com/office/officeart/2005/8/layout/process1"/>
    <dgm:cxn modelId="{7EDA2543-7287-4909-8EE1-90699A0DE79C}" type="presParOf" srcId="{7DF7496F-C0BD-4FB1-BC55-044C82A1BA3A}" destId="{58B443B6-4195-4758-9953-BDB7E89593B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273C4-D9FC-4C79-9292-EAF44308D41A}">
      <dsp:nvSpPr>
        <dsp:cNvPr id="0" name=""/>
        <dsp:cNvSpPr/>
      </dsp:nvSpPr>
      <dsp:spPr>
        <a:xfrm>
          <a:off x="138055" y="1125242"/>
          <a:ext cx="1297576" cy="12975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5440-F4CC-444A-BB96-F2F270F09749}">
      <dsp:nvSpPr>
        <dsp:cNvPr id="0" name=""/>
        <dsp:cNvSpPr/>
      </dsp:nvSpPr>
      <dsp:spPr>
        <a:xfrm>
          <a:off x="410546" y="1397733"/>
          <a:ext cx="752594" cy="752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43ACC-165C-42D7-BC79-38764EFFE8A2}">
      <dsp:nvSpPr>
        <dsp:cNvPr id="0" name=""/>
        <dsp:cNvSpPr/>
      </dsp:nvSpPr>
      <dsp:spPr>
        <a:xfrm>
          <a:off x="1713684" y="1125242"/>
          <a:ext cx="3058574" cy="129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I have been tasked to build the ML model than can predict the profits. My goal was to explore what type of data available and shape them to fit into the success proven model .Moreover</a:t>
          </a:r>
          <a:r>
            <a:rPr lang="en-IN" sz="1200" kern="1200"/>
            <a:t> the task involves building a linear regression model to predict profits for 50 startups using a pre-defined dataset.</a:t>
          </a:r>
          <a:endParaRPr lang="en-US" sz="1200" kern="1200"/>
        </a:p>
      </dsp:txBody>
      <dsp:txXfrm>
        <a:off x="1713684" y="1125242"/>
        <a:ext cx="3058574" cy="1297576"/>
      </dsp:txXfrm>
    </dsp:sp>
    <dsp:sp modelId="{42B44675-D7D4-4046-8730-245B068FEC9A}">
      <dsp:nvSpPr>
        <dsp:cNvPr id="0" name=""/>
        <dsp:cNvSpPr/>
      </dsp:nvSpPr>
      <dsp:spPr>
        <a:xfrm>
          <a:off x="5305191" y="1125242"/>
          <a:ext cx="1297576" cy="12975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2388C-CD7E-45A8-91CF-3941F5D7D4B7}">
      <dsp:nvSpPr>
        <dsp:cNvPr id="0" name=""/>
        <dsp:cNvSpPr/>
      </dsp:nvSpPr>
      <dsp:spPr>
        <a:xfrm>
          <a:off x="5577682" y="1397733"/>
          <a:ext cx="752594" cy="752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4449C-7985-449C-B556-E1BA4F918F05}">
      <dsp:nvSpPr>
        <dsp:cNvPr id="0" name=""/>
        <dsp:cNvSpPr/>
      </dsp:nvSpPr>
      <dsp:spPr>
        <a:xfrm>
          <a:off x="6880820" y="1125242"/>
          <a:ext cx="3058574" cy="129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AU" sz="1200" kern="1200"/>
            <a:t>My analysis of the 50 start up companies’ profit is achieved by gathering data and utilizing descriptive statistics and visualizations has shown that how the data is distributed in different categories</a:t>
          </a:r>
          <a:endParaRPr lang="en-US" sz="1200" kern="1200"/>
        </a:p>
      </dsp:txBody>
      <dsp:txXfrm>
        <a:off x="6880820" y="1125242"/>
        <a:ext cx="3058574" cy="129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CBFD4-6671-4F63-8609-0BCFCDA00D96}">
      <dsp:nvSpPr>
        <dsp:cNvPr id="0" name=""/>
        <dsp:cNvSpPr/>
      </dsp:nvSpPr>
      <dsp:spPr>
        <a:xfrm>
          <a:off x="8857" y="86377"/>
          <a:ext cx="2647298" cy="33753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Gathering: - This is the first step involved in the process of making profit prediction. </a:t>
          </a:r>
        </a:p>
      </dsp:txBody>
      <dsp:txXfrm>
        <a:off x="86394" y="163914"/>
        <a:ext cx="2492224" cy="3220232"/>
      </dsp:txXfrm>
    </dsp:sp>
    <dsp:sp modelId="{72D33926-29E7-450C-81DC-7CFA499AA74F}">
      <dsp:nvSpPr>
        <dsp:cNvPr id="0" name=""/>
        <dsp:cNvSpPr/>
      </dsp:nvSpPr>
      <dsp:spPr>
        <a:xfrm>
          <a:off x="2920885" y="1445765"/>
          <a:ext cx="561227" cy="6565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20885" y="1577071"/>
        <a:ext cx="392859" cy="393918"/>
      </dsp:txXfrm>
    </dsp:sp>
    <dsp:sp modelId="{5D6F803D-0370-4894-866F-C4C87F4FEAAA}">
      <dsp:nvSpPr>
        <dsp:cNvPr id="0" name=""/>
        <dsp:cNvSpPr/>
      </dsp:nvSpPr>
      <dsp:spPr>
        <a:xfrm>
          <a:off x="3715075" y="86377"/>
          <a:ext cx="2647298" cy="337530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Selecting a Model: - Multiple Linear Regression is the machine learning algorithms implemented in this model to predict the profit. Multiple Linear Regression is usually used when there is a continuous dependent variable and two or greater than two independent variables. Similarly, for this model we have profit as a dependent variable and rest other parameters Marketing Spend, Administration Spend and R&amp;D Spend as the independent variables.</a:t>
          </a:r>
        </a:p>
      </dsp:txBody>
      <dsp:txXfrm>
        <a:off x="3792612" y="163914"/>
        <a:ext cx="2492224" cy="3220232"/>
      </dsp:txXfrm>
    </dsp:sp>
    <dsp:sp modelId="{546BDF45-0F76-4261-8E02-E75C359D546A}">
      <dsp:nvSpPr>
        <dsp:cNvPr id="0" name=""/>
        <dsp:cNvSpPr/>
      </dsp:nvSpPr>
      <dsp:spPr>
        <a:xfrm>
          <a:off x="6627104" y="1445765"/>
          <a:ext cx="561227" cy="65653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627104" y="1577071"/>
        <a:ext cx="392859" cy="393918"/>
      </dsp:txXfrm>
    </dsp:sp>
    <dsp:sp modelId="{58B443B6-4195-4758-9953-BDB7E89593B1}">
      <dsp:nvSpPr>
        <dsp:cNvPr id="0" name=""/>
        <dsp:cNvSpPr/>
      </dsp:nvSpPr>
      <dsp:spPr>
        <a:xfrm>
          <a:off x="7421293" y="86377"/>
          <a:ext cx="2647298" cy="33753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of Profit: - One of the above-mentioned models can be used to make prediction of profit by providing the values of the required variables. These parameters include money spent for different causes such as R&amp;D, Marketing and Administration purpose.</a:t>
          </a:r>
        </a:p>
      </dsp:txBody>
      <dsp:txXfrm>
        <a:off x="7498830" y="163914"/>
        <a:ext cx="2492224" cy="32202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6/11/2024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1289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6/11/2024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8443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6/11/2024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0312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6/11/2024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8427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6/11/2024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6415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6/11/2024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6942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6/11/2024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383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6/11/2024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073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6/11/2024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4114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6/11/2024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1212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6/11/2024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3335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6/11/2024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420173652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3D purple chromosome design">
            <a:extLst>
              <a:ext uri="{FF2B5EF4-FFF2-40B4-BE49-F238E27FC236}">
                <a16:creationId xmlns:a16="http://schemas.microsoft.com/office/drawing/2014/main" id="{C4B6897B-7868-16FC-1FF3-3EC80E5E1C55}"/>
              </a:ext>
            </a:extLst>
          </p:cNvPr>
          <p:cNvPicPr>
            <a:picLocks noChangeAspect="1"/>
          </p:cNvPicPr>
          <p:nvPr/>
        </p:nvPicPr>
        <p:blipFill rotWithShape="1">
          <a:blip r:embed="rId2">
            <a:alphaModFix amt="40000"/>
          </a:blip>
          <a:srcRect t="21870" r="-1" b="21866"/>
          <a:stretch/>
        </p:blipFill>
        <p:spPr>
          <a:xfrm>
            <a:off x="20" y="10"/>
            <a:ext cx="12188932" cy="6857990"/>
          </a:xfrm>
          <a:prstGeom prst="rect">
            <a:avLst/>
          </a:prstGeom>
        </p:spPr>
      </p:pic>
      <p:sp>
        <p:nvSpPr>
          <p:cNvPr id="2" name="Title 1">
            <a:extLst>
              <a:ext uri="{FF2B5EF4-FFF2-40B4-BE49-F238E27FC236}">
                <a16:creationId xmlns:a16="http://schemas.microsoft.com/office/drawing/2014/main" id="{9AA31BFD-A4DE-ECDD-DA75-62864E4EC9A5}"/>
              </a:ext>
            </a:extLst>
          </p:cNvPr>
          <p:cNvSpPr>
            <a:spLocks noGrp="1"/>
          </p:cNvSpPr>
          <p:nvPr>
            <p:ph type="ctrTitle"/>
          </p:nvPr>
        </p:nvSpPr>
        <p:spPr>
          <a:xfrm>
            <a:off x="1549238" y="1145080"/>
            <a:ext cx="9090476" cy="2179601"/>
          </a:xfrm>
        </p:spPr>
        <p:txBody>
          <a:bodyPr anchor="b">
            <a:normAutofit/>
          </a:bodyPr>
          <a:lstStyle/>
          <a:p>
            <a:pPr algn="ctr"/>
            <a:r>
              <a:rPr lang="en-US">
                <a:solidFill>
                  <a:srgbClr val="FFFFFF"/>
                </a:solidFill>
              </a:rPr>
              <a:t>STARTUP COMPANIES  PROFIT ANALYSIS</a:t>
            </a:r>
            <a:endParaRPr lang="en-AU">
              <a:solidFill>
                <a:srgbClr val="FFFFFF"/>
              </a:solidFill>
            </a:endParaRPr>
          </a:p>
        </p:txBody>
      </p:sp>
      <p:sp>
        <p:nvSpPr>
          <p:cNvPr id="3" name="Subtitle 2">
            <a:extLst>
              <a:ext uri="{FF2B5EF4-FFF2-40B4-BE49-F238E27FC236}">
                <a16:creationId xmlns:a16="http://schemas.microsoft.com/office/drawing/2014/main" id="{1C0D4917-191F-486E-C839-ED733DC2A8EA}"/>
              </a:ext>
            </a:extLst>
          </p:cNvPr>
          <p:cNvSpPr>
            <a:spLocks noGrp="1"/>
          </p:cNvSpPr>
          <p:nvPr>
            <p:ph type="subTitle" idx="1"/>
          </p:nvPr>
        </p:nvSpPr>
        <p:spPr>
          <a:xfrm>
            <a:off x="2999029" y="3774105"/>
            <a:ext cx="6190895" cy="1633040"/>
          </a:xfrm>
        </p:spPr>
        <p:txBody>
          <a:bodyPr anchor="t">
            <a:normAutofit/>
          </a:bodyPr>
          <a:lstStyle/>
          <a:p>
            <a:pPr algn="ctr"/>
            <a:endParaRPr lang="en-AU" dirty="0">
              <a:solidFill>
                <a:srgbClr val="FFFFFF"/>
              </a:solidFill>
            </a:endParaRPr>
          </a:p>
        </p:txBody>
      </p:sp>
      <p:sp>
        <p:nvSpPr>
          <p:cNvPr id="29" name="Freeform: Shape 28">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8" name="Freeform: Shape 27">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0" name="Group 29">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31" name="Freeform: Shape 30">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 name="Freeform: Shape 31">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Freeform: Shape 32">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5"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6"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1641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B9E6-A16B-575A-B356-728177169C2E}"/>
              </a:ext>
            </a:extLst>
          </p:cNvPr>
          <p:cNvSpPr>
            <a:spLocks noGrp="1"/>
          </p:cNvSpPr>
          <p:nvPr>
            <p:ph type="ctrTitle"/>
          </p:nvPr>
        </p:nvSpPr>
        <p:spPr/>
        <p:txBody>
          <a:bodyPr/>
          <a:lstStyle/>
          <a:p>
            <a:r>
              <a:rPr lang="en-US" dirty="0"/>
              <a:t>TRAIN AND TEST THE MODEL</a:t>
            </a:r>
            <a:endParaRPr lang="en-AU" dirty="0"/>
          </a:p>
        </p:txBody>
      </p:sp>
      <p:sp>
        <p:nvSpPr>
          <p:cNvPr id="3" name="Subtitle 2">
            <a:extLst>
              <a:ext uri="{FF2B5EF4-FFF2-40B4-BE49-F238E27FC236}">
                <a16:creationId xmlns:a16="http://schemas.microsoft.com/office/drawing/2014/main" id="{4338C8DA-6314-7917-B5D9-EA7F30E4045F}"/>
              </a:ext>
            </a:extLst>
          </p:cNvPr>
          <p:cNvSpPr>
            <a:spLocks noGrp="1"/>
          </p:cNvSpPr>
          <p:nvPr>
            <p:ph type="subTitle" idx="1"/>
          </p:nvPr>
        </p:nvSpPr>
        <p:spPr>
          <a:xfrm>
            <a:off x="530352" y="3429000"/>
            <a:ext cx="10072922" cy="1747837"/>
          </a:xfrm>
        </p:spPr>
        <p:txBody>
          <a:bodyPr>
            <a:normAutofit fontScale="77500" lnSpcReduction="20000"/>
          </a:bodyPr>
          <a:lstStyle/>
          <a:p>
            <a:r>
              <a:rPr lang="en-US" dirty="0"/>
              <a:t>Here assisting values in x and y for feature selection</a:t>
            </a:r>
          </a:p>
          <a:p>
            <a:r>
              <a:rPr lang="en-US" dirty="0"/>
              <a:t>X=independent variables = </a:t>
            </a:r>
            <a:r>
              <a:rPr lang="en-US" dirty="0" err="1"/>
              <a:t>r&amp;d</a:t>
            </a:r>
            <a:r>
              <a:rPr lang="en-US" dirty="0"/>
              <a:t> </a:t>
            </a:r>
            <a:r>
              <a:rPr lang="en-US" dirty="0" err="1"/>
              <a:t>spend,admin,marketing</a:t>
            </a:r>
            <a:r>
              <a:rPr lang="en-US" dirty="0"/>
              <a:t> </a:t>
            </a:r>
            <a:r>
              <a:rPr lang="en-US" dirty="0" err="1"/>
              <a:t>spend,state</a:t>
            </a:r>
            <a:endParaRPr lang="en-US" dirty="0"/>
          </a:p>
          <a:p>
            <a:r>
              <a:rPr lang="en-US" dirty="0"/>
              <a:t>Y=dependent variable =profit</a:t>
            </a:r>
          </a:p>
          <a:p>
            <a:r>
              <a:rPr lang="en-US" dirty="0"/>
              <a:t>Treat categorical data with the dummies by using dummy variable trap</a:t>
            </a:r>
          </a:p>
          <a:p>
            <a:r>
              <a:rPr lang="en-US" dirty="0"/>
              <a:t>Now splitting the test data for training and testing basis with 2:8 ratio</a:t>
            </a:r>
          </a:p>
          <a:p>
            <a:endParaRPr lang="en-AU" dirty="0"/>
          </a:p>
        </p:txBody>
      </p:sp>
    </p:spTree>
    <p:extLst>
      <p:ext uri="{BB962C8B-B14F-4D97-AF65-F5344CB8AC3E}">
        <p14:creationId xmlns:p14="http://schemas.microsoft.com/office/powerpoint/2010/main" val="238506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D5F3982-6F71-91A9-FE2D-91CF31F0F655}"/>
              </a:ext>
            </a:extLst>
          </p:cNvPr>
          <p:cNvSpPr>
            <a:spLocks noGrp="1"/>
          </p:cNvSpPr>
          <p:nvPr>
            <p:ph type="ctrTitle"/>
          </p:nvPr>
        </p:nvSpPr>
        <p:spPr>
          <a:xfrm>
            <a:off x="530352" y="885557"/>
            <a:ext cx="4114800" cy="2215152"/>
          </a:xfrm>
        </p:spPr>
        <p:txBody>
          <a:bodyPr>
            <a:normAutofit/>
          </a:bodyPr>
          <a:lstStyle/>
          <a:p>
            <a:r>
              <a:rPr lang="en-US" sz="3700"/>
              <a:t>MODEL DEVELOPMENT</a:t>
            </a:r>
            <a:endParaRPr lang="en-AU" sz="3700"/>
          </a:p>
        </p:txBody>
      </p:sp>
      <p:sp>
        <p:nvSpPr>
          <p:cNvPr id="3" name="Subtitle 2">
            <a:extLst>
              <a:ext uri="{FF2B5EF4-FFF2-40B4-BE49-F238E27FC236}">
                <a16:creationId xmlns:a16="http://schemas.microsoft.com/office/drawing/2014/main" id="{0DF14853-6225-838B-734F-C1F9DD263128}"/>
              </a:ext>
            </a:extLst>
          </p:cNvPr>
          <p:cNvSpPr>
            <a:spLocks noGrp="1"/>
          </p:cNvSpPr>
          <p:nvPr>
            <p:ph type="subTitle" idx="1"/>
          </p:nvPr>
        </p:nvSpPr>
        <p:spPr>
          <a:xfrm>
            <a:off x="530352" y="3509963"/>
            <a:ext cx="4114800" cy="2215152"/>
          </a:xfrm>
        </p:spPr>
        <p:txBody>
          <a:bodyPr>
            <a:normAutofit/>
          </a:bodyPr>
          <a:lstStyle/>
          <a:p>
            <a:pPr>
              <a:lnSpc>
                <a:spcPct val="100000"/>
              </a:lnSpc>
            </a:pPr>
            <a:r>
              <a:rPr lang="en-US" sz="1400" dirty="0"/>
              <a:t>As per the EDA done earlier our data form a gaussian distribution which is linearly </a:t>
            </a:r>
            <a:r>
              <a:rPr lang="en-US" sz="1400" dirty="0" err="1"/>
              <a:t>seperable</a:t>
            </a:r>
            <a:r>
              <a:rPr lang="en-US" sz="1400" dirty="0"/>
              <a:t> and also good fit for linear regression.</a:t>
            </a:r>
          </a:p>
          <a:p>
            <a:pPr>
              <a:lnSpc>
                <a:spcPct val="100000"/>
              </a:lnSpc>
            </a:pPr>
            <a:r>
              <a:rPr lang="en-AU" sz="1400" dirty="0"/>
              <a:t>When the model is ready we can check the prediction</a:t>
            </a:r>
          </a:p>
          <a:p>
            <a:pPr>
              <a:lnSpc>
                <a:spcPct val="100000"/>
              </a:lnSpc>
            </a:pPr>
            <a:r>
              <a:rPr lang="en-AU" sz="1400" dirty="0"/>
              <a:t>Can also see the difference between actual and prediction y </a:t>
            </a:r>
          </a:p>
        </p:txBody>
      </p:sp>
      <p:sp>
        <p:nvSpPr>
          <p:cNvPr id="29" name="Freeform: Shape 28">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0" name="Picture 29">
            <a:extLst>
              <a:ext uri="{FF2B5EF4-FFF2-40B4-BE49-F238E27FC236}">
                <a16:creationId xmlns:a16="http://schemas.microsoft.com/office/drawing/2014/main" id="{E3FF5CEA-D7DE-40F5-7094-836459787AB4}"/>
              </a:ext>
            </a:extLst>
          </p:cNvPr>
          <p:cNvPicPr>
            <a:picLocks noChangeAspect="1"/>
          </p:cNvPicPr>
          <p:nvPr/>
        </p:nvPicPr>
        <p:blipFill rotWithShape="1">
          <a:blip r:embed="rId2"/>
          <a:srcRect l="35865" r="1864" b="1"/>
          <a:stretch/>
        </p:blipFill>
        <p:spPr>
          <a:xfrm>
            <a:off x="5334000" y="10"/>
            <a:ext cx="6858000" cy="6855654"/>
          </a:xfrm>
          <a:prstGeom prst="rect">
            <a:avLst/>
          </a:prstGeom>
        </p:spPr>
      </p:pic>
      <p:sp>
        <p:nvSpPr>
          <p:cNvPr id="31" name="Freeform: Shape 30">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32" name="Freeform: Shape 31">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Freeform: Shape 32">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5"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0244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C340-1D3A-2073-CC88-63F6D6B5540E}"/>
              </a:ext>
            </a:extLst>
          </p:cNvPr>
          <p:cNvSpPr>
            <a:spLocks noGrp="1"/>
          </p:cNvSpPr>
          <p:nvPr>
            <p:ph type="title"/>
          </p:nvPr>
        </p:nvSpPr>
        <p:spPr/>
        <p:txBody>
          <a:bodyPr>
            <a:normAutofit fontScale="90000"/>
          </a:bodyPr>
          <a:lstStyle/>
          <a:p>
            <a:r>
              <a:rPr lang="en-AU" dirty="0"/>
              <a:t>MODEL EVALVATION</a:t>
            </a:r>
            <a:br>
              <a:rPr lang="en-AU" dirty="0"/>
            </a:br>
            <a:br>
              <a:rPr lang="en-AU" dirty="0"/>
            </a:br>
            <a:endParaRPr lang="en-AU" dirty="0"/>
          </a:p>
        </p:txBody>
      </p:sp>
      <p:sp>
        <p:nvSpPr>
          <p:cNvPr id="3" name="Text Placeholder 2">
            <a:extLst>
              <a:ext uri="{FF2B5EF4-FFF2-40B4-BE49-F238E27FC236}">
                <a16:creationId xmlns:a16="http://schemas.microsoft.com/office/drawing/2014/main" id="{70FD7455-AB44-EAA0-69B8-F05ED2721BE0}"/>
              </a:ext>
            </a:extLst>
          </p:cNvPr>
          <p:cNvSpPr>
            <a:spLocks noGrp="1"/>
          </p:cNvSpPr>
          <p:nvPr>
            <p:ph type="body" idx="1"/>
          </p:nvPr>
        </p:nvSpPr>
        <p:spPr/>
        <p:txBody>
          <a:bodyPr/>
          <a:lstStyle/>
          <a:p>
            <a:r>
              <a:rPr lang="en-US" dirty="0"/>
              <a:t>Process model </a:t>
            </a:r>
            <a:r>
              <a:rPr lang="en-US" dirty="0" err="1"/>
              <a:t>evalvation</a:t>
            </a:r>
            <a:endParaRPr lang="en-AU" dirty="0"/>
          </a:p>
        </p:txBody>
      </p:sp>
      <p:pic>
        <p:nvPicPr>
          <p:cNvPr id="8" name="Content Placeholder 7" descr="A screenshot of a computer code&#10;&#10;Description automatically generated">
            <a:extLst>
              <a:ext uri="{FF2B5EF4-FFF2-40B4-BE49-F238E27FC236}">
                <a16:creationId xmlns:a16="http://schemas.microsoft.com/office/drawing/2014/main" id="{A5A0A718-3B64-4D7C-4DA3-7A1E0AB33C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0225" y="3719728"/>
            <a:ext cx="4845050" cy="1939495"/>
          </a:xfrm>
        </p:spPr>
      </p:pic>
      <p:sp>
        <p:nvSpPr>
          <p:cNvPr id="5" name="Text Placeholder 4">
            <a:extLst>
              <a:ext uri="{FF2B5EF4-FFF2-40B4-BE49-F238E27FC236}">
                <a16:creationId xmlns:a16="http://schemas.microsoft.com/office/drawing/2014/main" id="{617D6080-B621-6E62-70AE-9BAB5CDED013}"/>
              </a:ext>
            </a:extLst>
          </p:cNvPr>
          <p:cNvSpPr>
            <a:spLocks noGrp="1"/>
          </p:cNvSpPr>
          <p:nvPr>
            <p:ph type="body" sz="quarter" idx="3"/>
          </p:nvPr>
        </p:nvSpPr>
        <p:spPr/>
        <p:txBody>
          <a:bodyPr/>
          <a:lstStyle/>
          <a:p>
            <a:r>
              <a:rPr lang="en-US" dirty="0"/>
              <a:t>Metric based </a:t>
            </a:r>
            <a:r>
              <a:rPr lang="en-US" dirty="0" err="1"/>
              <a:t>evalvation</a:t>
            </a:r>
            <a:endParaRPr lang="en-AU" dirty="0"/>
          </a:p>
        </p:txBody>
      </p:sp>
      <p:pic>
        <p:nvPicPr>
          <p:cNvPr id="10" name="Content Placeholder 9" descr="A screenshot of a computer program&#10;&#10;Description automatically generated">
            <a:extLst>
              <a:ext uri="{FF2B5EF4-FFF2-40B4-BE49-F238E27FC236}">
                <a16:creationId xmlns:a16="http://schemas.microsoft.com/office/drawing/2014/main" id="{7670DEFF-98E1-0D95-E079-FD082AE9FB3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56907" y="3367088"/>
            <a:ext cx="4623149" cy="2644775"/>
          </a:xfrm>
        </p:spPr>
      </p:pic>
    </p:spTree>
    <p:extLst>
      <p:ext uri="{BB962C8B-B14F-4D97-AF65-F5344CB8AC3E}">
        <p14:creationId xmlns:p14="http://schemas.microsoft.com/office/powerpoint/2010/main" val="82091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6813-11B7-EC4B-FBB8-80D04A80A6F4}"/>
              </a:ext>
            </a:extLst>
          </p:cNvPr>
          <p:cNvSpPr>
            <a:spLocks noGrp="1"/>
          </p:cNvSpPr>
          <p:nvPr>
            <p:ph type="title"/>
          </p:nvPr>
        </p:nvSpPr>
        <p:spPr/>
        <p:txBody>
          <a:bodyPr/>
          <a:lstStyle/>
          <a:p>
            <a:r>
              <a:rPr lang="en-US" dirty="0"/>
              <a:t>Linear line for actual and predicted values</a:t>
            </a:r>
            <a:endParaRPr lang="en-AU" dirty="0"/>
          </a:p>
        </p:txBody>
      </p:sp>
      <p:pic>
        <p:nvPicPr>
          <p:cNvPr id="5" name="Content Placeholder 4">
            <a:extLst>
              <a:ext uri="{FF2B5EF4-FFF2-40B4-BE49-F238E27FC236}">
                <a16:creationId xmlns:a16="http://schemas.microsoft.com/office/drawing/2014/main" id="{CC81B928-5DCC-F568-A47D-71811C75309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06157" y="2948593"/>
            <a:ext cx="6716062" cy="2695951"/>
          </a:xfrm>
        </p:spPr>
      </p:pic>
    </p:spTree>
    <p:extLst>
      <p:ext uri="{BB962C8B-B14F-4D97-AF65-F5344CB8AC3E}">
        <p14:creationId xmlns:p14="http://schemas.microsoft.com/office/powerpoint/2010/main" val="999143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DA2A-EEFF-0D00-2E89-3E2E05696084}"/>
              </a:ext>
            </a:extLst>
          </p:cNvPr>
          <p:cNvSpPr>
            <a:spLocks noGrp="1"/>
          </p:cNvSpPr>
          <p:nvPr>
            <p:ph type="title"/>
          </p:nvPr>
        </p:nvSpPr>
        <p:spPr/>
        <p:txBody>
          <a:bodyPr/>
          <a:lstStyle/>
          <a:p>
            <a:r>
              <a:rPr lang="en-US" dirty="0"/>
              <a:t>CONCLUSION</a:t>
            </a:r>
            <a:endParaRPr lang="en-AU" dirty="0"/>
          </a:p>
        </p:txBody>
      </p:sp>
      <p:sp>
        <p:nvSpPr>
          <p:cNvPr id="3" name="Content Placeholder 2">
            <a:extLst>
              <a:ext uri="{FF2B5EF4-FFF2-40B4-BE49-F238E27FC236}">
                <a16:creationId xmlns:a16="http://schemas.microsoft.com/office/drawing/2014/main" id="{48C79711-44CC-F6DC-BAB9-2AC5CBC765B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Profit prediction model is able to provide an overview to the people willing to set up a startup or are already running a startup about the value of profit that could be achieved based on the values of money spent on different factors. This model will be helpful in deciding the money distribution for enhancement of profit. This model efficiently analyses the trends and the values of the different parameters present in the dataset to predict the profit more accurately</a:t>
            </a:r>
            <a:endParaRPr lang="en-AU" dirty="0"/>
          </a:p>
        </p:txBody>
      </p:sp>
    </p:spTree>
    <p:extLst>
      <p:ext uri="{BB962C8B-B14F-4D97-AF65-F5344CB8AC3E}">
        <p14:creationId xmlns:p14="http://schemas.microsoft.com/office/powerpoint/2010/main" val="313817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 colorful paint splatter with white text&#10;&#10;Description automatically generated">
            <a:extLst>
              <a:ext uri="{FF2B5EF4-FFF2-40B4-BE49-F238E27FC236}">
                <a16:creationId xmlns:a16="http://schemas.microsoft.com/office/drawing/2014/main" id="{2D541FEC-2838-2936-89EE-7A2B54C6057F}"/>
              </a:ext>
            </a:extLst>
          </p:cNvPr>
          <p:cNvPicPr>
            <a:picLocks noChangeAspect="1"/>
          </p:cNvPicPr>
          <p:nvPr/>
        </p:nvPicPr>
        <p:blipFill rotWithShape="1">
          <a:blip r:embed="rId2">
            <a:extLst>
              <a:ext uri="{28A0092B-C50C-407E-A947-70E740481C1C}">
                <a14:useLocalDpi xmlns:a14="http://schemas.microsoft.com/office/drawing/2010/main" val="0"/>
              </a:ext>
            </a:extLst>
          </a:blip>
          <a:srcRect l="10153" r="13105" b="-1"/>
          <a:stretch/>
        </p:blipFill>
        <p:spPr>
          <a:xfrm>
            <a:off x="530973" y="518898"/>
            <a:ext cx="11129649" cy="5837451"/>
          </a:xfrm>
          <a:prstGeom prst="rect">
            <a:avLst/>
          </a:prstGeom>
        </p:spPr>
      </p:pic>
    </p:spTree>
    <p:extLst>
      <p:ext uri="{BB962C8B-B14F-4D97-AF65-F5344CB8AC3E}">
        <p14:creationId xmlns:p14="http://schemas.microsoft.com/office/powerpoint/2010/main" val="125712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85900EB-A133-E166-834F-6483FD5933AE}"/>
              </a:ext>
            </a:extLst>
          </p:cNvPr>
          <p:cNvSpPr>
            <a:spLocks noGrp="1"/>
          </p:cNvSpPr>
          <p:nvPr>
            <p:ph type="title"/>
          </p:nvPr>
        </p:nvSpPr>
        <p:spPr>
          <a:xfrm>
            <a:off x="525717" y="787068"/>
            <a:ext cx="5566263" cy="1455091"/>
          </a:xfrm>
        </p:spPr>
        <p:txBody>
          <a:bodyPr>
            <a:normAutofit/>
          </a:bodyPr>
          <a:lstStyle/>
          <a:p>
            <a:r>
              <a:rPr lang="en-US" dirty="0"/>
              <a:t>OBJECTIVE</a:t>
            </a:r>
            <a:endParaRPr lang="en-AU" dirty="0"/>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9D15160A-346B-ECD9-7B5C-A37F48C878C4}"/>
              </a:ext>
            </a:extLst>
          </p:cNvPr>
          <p:cNvSpPr>
            <a:spLocks noGrp="1"/>
          </p:cNvSpPr>
          <p:nvPr>
            <p:ph idx="1"/>
          </p:nvPr>
        </p:nvSpPr>
        <p:spPr>
          <a:xfrm>
            <a:off x="525717" y="2796427"/>
            <a:ext cx="5566263" cy="3274503"/>
          </a:xfrm>
        </p:spPr>
        <p:txBody>
          <a:bodyPr>
            <a:normAutofit/>
          </a:bodyPr>
          <a:lstStyle/>
          <a:p>
            <a:r>
              <a:rPr lang="en-IN">
                <a:latin typeface="Segoe UI" panose="020B0502040204020203" pitchFamily="34" charset="0"/>
              </a:rPr>
              <a:t>The objective of the Profit Prediction for Startups project is to build a machine learning model that can predict the profit of a startup company based on its spending in various areas and the state in which it operates. This model will provide valuable insights into how different factors such as R&amp;D spending, administration spending, marketing spending, and location influence a startup's profitability.</a:t>
            </a:r>
          </a:p>
          <a:p>
            <a:endParaRPr lang="en-AU">
              <a:latin typeface="Segoe UI" panose="020B0502040204020203" pitchFamily="34" charset="0"/>
            </a:endParaRPr>
          </a:p>
        </p:txBody>
      </p:sp>
      <p:pic>
        <p:nvPicPr>
          <p:cNvPr id="5" name="Picture 4" descr="Desk with productivity items">
            <a:extLst>
              <a:ext uri="{FF2B5EF4-FFF2-40B4-BE49-F238E27FC236}">
                <a16:creationId xmlns:a16="http://schemas.microsoft.com/office/drawing/2014/main" id="{FA551474-0C18-E493-806A-8765F78FEC22}"/>
              </a:ext>
            </a:extLst>
          </p:cNvPr>
          <p:cNvPicPr>
            <a:picLocks noChangeAspect="1"/>
          </p:cNvPicPr>
          <p:nvPr/>
        </p:nvPicPr>
        <p:blipFill rotWithShape="1">
          <a:blip r:embed="rId2"/>
          <a:srcRect l="30079" r="14829" b="-1"/>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491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922AC56-995B-5BE8-5312-E406619216A1}"/>
              </a:ext>
            </a:extLst>
          </p:cNvPr>
          <p:cNvSpPr>
            <a:spLocks noGrp="1"/>
          </p:cNvSpPr>
          <p:nvPr>
            <p:ph type="title"/>
          </p:nvPr>
        </p:nvSpPr>
        <p:spPr>
          <a:xfrm>
            <a:off x="525717" y="787068"/>
            <a:ext cx="10077557" cy="1325563"/>
          </a:xfrm>
        </p:spPr>
        <p:txBody>
          <a:bodyPr>
            <a:normAutofit/>
          </a:bodyPr>
          <a:lstStyle/>
          <a:p>
            <a:r>
              <a:rPr lang="en-US" dirty="0"/>
              <a:t>SUMMARY</a:t>
            </a:r>
            <a:endParaRPr lang="en-AU" dirty="0"/>
          </a:p>
        </p:txBody>
      </p:sp>
      <p:grpSp>
        <p:nvGrpSpPr>
          <p:cNvPr id="11" name="Graphic 78">
            <a:extLst>
              <a:ext uri="{FF2B5EF4-FFF2-40B4-BE49-F238E27FC236}">
                <a16:creationId xmlns:a16="http://schemas.microsoft.com/office/drawing/2014/main" id="{6F3B5563-53C7-4E0A-A4B8-8E56453344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5AEE0831-46B4-4175-A401-3A45C102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50567FC2-2663-468F-9E89-F892CE10AB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A883C52D-FF48-4648-A100-1071F9D2A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2108A8EE-E2B6-43BD-9450-5B9BA40D3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53E919D7-A706-457C-9587-462A51DBC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6EF58933-D82C-4F29-8757-AD3DD1AB9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5" name="Content Placeholder 2">
            <a:extLst>
              <a:ext uri="{FF2B5EF4-FFF2-40B4-BE49-F238E27FC236}">
                <a16:creationId xmlns:a16="http://schemas.microsoft.com/office/drawing/2014/main" id="{A26937B9-8C1C-AE89-7F71-418CDCC90624}"/>
              </a:ext>
            </a:extLst>
          </p:cNvPr>
          <p:cNvGraphicFramePr>
            <a:graphicFrameLocks noGrp="1"/>
          </p:cNvGraphicFramePr>
          <p:nvPr>
            <p:ph idx="1"/>
            <p:extLst>
              <p:ext uri="{D42A27DB-BD31-4B8C-83A1-F6EECF244321}">
                <p14:modId xmlns:p14="http://schemas.microsoft.com/office/powerpoint/2010/main" val="150286490"/>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3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E8E1D0B-A8C5-9065-07D8-7955FB1E7019}"/>
              </a:ext>
            </a:extLst>
          </p:cNvPr>
          <p:cNvSpPr>
            <a:spLocks noGrp="1"/>
          </p:cNvSpPr>
          <p:nvPr>
            <p:ph type="title"/>
          </p:nvPr>
        </p:nvSpPr>
        <p:spPr>
          <a:xfrm>
            <a:off x="525717" y="787068"/>
            <a:ext cx="10077557" cy="1325563"/>
          </a:xfrm>
        </p:spPr>
        <p:txBody>
          <a:bodyPr>
            <a:normAutofit/>
          </a:bodyPr>
          <a:lstStyle/>
          <a:p>
            <a:r>
              <a:rPr lang="en-US" dirty="0"/>
              <a:t>PROPOSED METHODOLOGY</a:t>
            </a:r>
            <a:endParaRPr lang="en-AU" dirty="0"/>
          </a:p>
        </p:txBody>
      </p:sp>
      <p:grpSp>
        <p:nvGrpSpPr>
          <p:cNvPr id="20" name="Graphic 78">
            <a:extLst>
              <a:ext uri="{FF2B5EF4-FFF2-40B4-BE49-F238E27FC236}">
                <a16:creationId xmlns:a16="http://schemas.microsoft.com/office/drawing/2014/main" id="{6F3B5563-53C7-4E0A-A4B8-8E56453344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5AEE0831-46B4-4175-A401-3A45C102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50567FC2-2663-468F-9E89-F892CE10AB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2" name="Graphic 78">
                <a:extLst>
                  <a:ext uri="{FF2B5EF4-FFF2-40B4-BE49-F238E27FC236}">
                    <a16:creationId xmlns:a16="http://schemas.microsoft.com/office/drawing/2014/main" id="{A883C52D-FF48-4648-A100-1071F9D2A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2108A8EE-E2B6-43BD-9450-5B9BA40D3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53E919D7-A706-457C-9587-462A51DBC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6EF58933-D82C-4F29-8757-AD3DD1AB9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26" name="Content Placeholder 2">
            <a:extLst>
              <a:ext uri="{FF2B5EF4-FFF2-40B4-BE49-F238E27FC236}">
                <a16:creationId xmlns:a16="http://schemas.microsoft.com/office/drawing/2014/main" id="{A86C580F-3378-B46F-0624-5A2134845CB6}"/>
              </a:ext>
            </a:extLst>
          </p:cNvPr>
          <p:cNvGraphicFramePr>
            <a:graphicFrameLocks noGrp="1"/>
          </p:cNvGraphicFramePr>
          <p:nvPr>
            <p:ph idx="1"/>
            <p:extLst>
              <p:ext uri="{D42A27DB-BD31-4B8C-83A1-F6EECF244321}">
                <p14:modId xmlns:p14="http://schemas.microsoft.com/office/powerpoint/2010/main" val="3867973784"/>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339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4FA6-E1F6-6BFA-98EE-188B898F377B}"/>
              </a:ext>
            </a:extLst>
          </p:cNvPr>
          <p:cNvSpPr>
            <a:spLocks noGrp="1"/>
          </p:cNvSpPr>
          <p:nvPr>
            <p:ph type="title"/>
          </p:nvPr>
        </p:nvSpPr>
        <p:spPr/>
        <p:txBody>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AU" dirty="0"/>
          </a:p>
        </p:txBody>
      </p:sp>
      <p:sp>
        <p:nvSpPr>
          <p:cNvPr id="3" name="Content Placeholder 2">
            <a:extLst>
              <a:ext uri="{FF2B5EF4-FFF2-40B4-BE49-F238E27FC236}">
                <a16:creationId xmlns:a16="http://schemas.microsoft.com/office/drawing/2014/main" id="{FF51E631-6EC6-C225-1CB0-E8DD7F17CD17}"/>
              </a:ext>
            </a:extLst>
          </p:cNvPr>
          <p:cNvSpPr>
            <a:spLocks noGrp="1"/>
          </p:cNvSpPr>
          <p:nvPr>
            <p:ph idx="1"/>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 Data Pre-processing is done after loading the dataset. This step involves optimizing the dataset by removing the outliers and unnecessary details from the dataset to provide most accurate results. Since location does not has any continuous relationship with the value of profit therefore the location column has been dropped from the dataset for further steps. The entire dataset is split in the ratio of 3:7 for testing and training the model respectively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28202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A50DA-708F-E302-1058-BC9CF3668ACA}"/>
              </a:ext>
            </a:extLst>
          </p:cNvPr>
          <p:cNvSpPr>
            <a:spLocks noGrp="1"/>
          </p:cNvSpPr>
          <p:nvPr>
            <p:ph type="title"/>
          </p:nvPr>
        </p:nvSpPr>
        <p:spPr/>
        <p:txBody>
          <a:bodyPr/>
          <a:lstStyle/>
          <a:p>
            <a:r>
              <a:rPr lang="en-US" dirty="0"/>
              <a:t>Data distribution check</a:t>
            </a:r>
            <a:endParaRPr lang="en-AU" dirty="0"/>
          </a:p>
        </p:txBody>
      </p:sp>
      <p:sp>
        <p:nvSpPr>
          <p:cNvPr id="5" name="Text Placeholder 4">
            <a:extLst>
              <a:ext uri="{FF2B5EF4-FFF2-40B4-BE49-F238E27FC236}">
                <a16:creationId xmlns:a16="http://schemas.microsoft.com/office/drawing/2014/main" id="{5F180415-3F84-4285-7077-A221BFBBE42F}"/>
              </a:ext>
            </a:extLst>
          </p:cNvPr>
          <p:cNvSpPr>
            <a:spLocks noGrp="1"/>
          </p:cNvSpPr>
          <p:nvPr>
            <p:ph type="body" idx="1"/>
          </p:nvPr>
        </p:nvSpPr>
        <p:spPr/>
        <p:txBody>
          <a:bodyPr/>
          <a:lstStyle/>
          <a:p>
            <a:r>
              <a:rPr lang="en-US" dirty="0"/>
              <a:t>Scatter plot of </a:t>
            </a:r>
            <a:r>
              <a:rPr lang="en-US" dirty="0" err="1"/>
              <a:t>continouse</a:t>
            </a:r>
            <a:r>
              <a:rPr lang="en-US" dirty="0"/>
              <a:t> variables</a:t>
            </a:r>
            <a:endParaRPr lang="en-AU" dirty="0"/>
          </a:p>
        </p:txBody>
      </p:sp>
      <p:pic>
        <p:nvPicPr>
          <p:cNvPr id="10" name="Content Placeholder 9">
            <a:extLst>
              <a:ext uri="{FF2B5EF4-FFF2-40B4-BE49-F238E27FC236}">
                <a16:creationId xmlns:a16="http://schemas.microsoft.com/office/drawing/2014/main" id="{BE2961ED-19BC-AA15-F1F9-5CAE57B87EF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879006" y="3367088"/>
            <a:ext cx="4147487" cy="2644775"/>
          </a:xfrm>
        </p:spPr>
      </p:pic>
      <p:sp>
        <p:nvSpPr>
          <p:cNvPr id="7" name="Text Placeholder 6">
            <a:extLst>
              <a:ext uri="{FF2B5EF4-FFF2-40B4-BE49-F238E27FC236}">
                <a16:creationId xmlns:a16="http://schemas.microsoft.com/office/drawing/2014/main" id="{879BD49D-B7F9-357B-4F23-2F58FB039F88}"/>
              </a:ext>
            </a:extLst>
          </p:cNvPr>
          <p:cNvSpPr>
            <a:spLocks noGrp="1"/>
          </p:cNvSpPr>
          <p:nvPr>
            <p:ph type="body" sz="quarter" idx="3"/>
          </p:nvPr>
        </p:nvSpPr>
        <p:spPr/>
        <p:txBody>
          <a:bodyPr/>
          <a:lstStyle/>
          <a:p>
            <a:r>
              <a:rPr lang="en-US" dirty="0"/>
              <a:t>Linearity check</a:t>
            </a:r>
            <a:endParaRPr lang="en-AU" dirty="0"/>
          </a:p>
        </p:txBody>
      </p:sp>
      <p:pic>
        <p:nvPicPr>
          <p:cNvPr id="12" name="Content Placeholder 11" descr="A graph with blue dots&#10;&#10;Description automatically generated">
            <a:extLst>
              <a:ext uri="{FF2B5EF4-FFF2-40B4-BE49-F238E27FC236}">
                <a16:creationId xmlns:a16="http://schemas.microsoft.com/office/drawing/2014/main" id="{50427236-EFC8-A7A9-B7AE-68B51246E6F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34050" y="3367088"/>
            <a:ext cx="4868863" cy="2771162"/>
          </a:xfrm>
        </p:spPr>
      </p:pic>
    </p:spTree>
    <p:extLst>
      <p:ext uri="{BB962C8B-B14F-4D97-AF65-F5344CB8AC3E}">
        <p14:creationId xmlns:p14="http://schemas.microsoft.com/office/powerpoint/2010/main" val="409043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4CC3-D692-03CB-6028-674EB46C152F}"/>
              </a:ext>
            </a:extLst>
          </p:cNvPr>
          <p:cNvSpPr>
            <a:spLocks noGrp="1"/>
          </p:cNvSpPr>
          <p:nvPr>
            <p:ph type="title"/>
          </p:nvPr>
        </p:nvSpPr>
        <p:spPr/>
        <p:txBody>
          <a:bodyPr/>
          <a:lstStyle/>
          <a:p>
            <a:r>
              <a:rPr lang="en-US" dirty="0"/>
              <a:t>BOX PLOT</a:t>
            </a:r>
            <a:br>
              <a:rPr lang="en-US" dirty="0"/>
            </a:br>
            <a:r>
              <a:rPr lang="en-US" dirty="0"/>
              <a:t>to find outliers in the numerical features</a:t>
            </a:r>
            <a:endParaRPr lang="en-AU" dirty="0"/>
          </a:p>
        </p:txBody>
      </p:sp>
      <p:pic>
        <p:nvPicPr>
          <p:cNvPr id="4" name="Picture 3" descr="A graph with a blue rectangle&#10;&#10;Description automatically generated">
            <a:extLst>
              <a:ext uri="{FF2B5EF4-FFF2-40B4-BE49-F238E27FC236}">
                <a16:creationId xmlns:a16="http://schemas.microsoft.com/office/drawing/2014/main" id="{BDD266CB-2EB4-37CD-B0AF-03B9C6880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41" y="2689464"/>
            <a:ext cx="10555173" cy="2772162"/>
          </a:xfrm>
          <a:prstGeom prst="rect">
            <a:avLst/>
          </a:prstGeom>
        </p:spPr>
      </p:pic>
    </p:spTree>
    <p:extLst>
      <p:ext uri="{BB962C8B-B14F-4D97-AF65-F5344CB8AC3E}">
        <p14:creationId xmlns:p14="http://schemas.microsoft.com/office/powerpoint/2010/main" val="383216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9B1F-333A-9611-36B0-A4B90A485ED7}"/>
              </a:ext>
            </a:extLst>
          </p:cNvPr>
          <p:cNvSpPr>
            <a:spLocks noGrp="1"/>
          </p:cNvSpPr>
          <p:nvPr>
            <p:ph type="title"/>
          </p:nvPr>
        </p:nvSpPr>
        <p:spPr/>
        <p:txBody>
          <a:bodyPr>
            <a:normAutofit fontScale="90000"/>
          </a:bodyPr>
          <a:lstStyle/>
          <a:p>
            <a:r>
              <a:rPr lang="en-US" dirty="0"/>
              <a:t>Understanding the overall distribution of a data</a:t>
            </a:r>
            <a:br>
              <a:rPr lang="en-US" dirty="0"/>
            </a:br>
            <a:endParaRPr lang="en-AU" dirty="0"/>
          </a:p>
        </p:txBody>
      </p:sp>
      <p:pic>
        <p:nvPicPr>
          <p:cNvPr id="4" name="Picture 3" descr="A graph with a blue line&#10;&#10;Description automatically generated">
            <a:extLst>
              <a:ext uri="{FF2B5EF4-FFF2-40B4-BE49-F238E27FC236}">
                <a16:creationId xmlns:a16="http://schemas.microsoft.com/office/drawing/2014/main" id="{9D13C8F9-AB53-1BC8-3886-48916E227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780" y="2423098"/>
            <a:ext cx="6573167" cy="4191585"/>
          </a:xfrm>
          <a:prstGeom prst="rect">
            <a:avLst/>
          </a:prstGeom>
        </p:spPr>
      </p:pic>
    </p:spTree>
    <p:extLst>
      <p:ext uri="{BB962C8B-B14F-4D97-AF65-F5344CB8AC3E}">
        <p14:creationId xmlns:p14="http://schemas.microsoft.com/office/powerpoint/2010/main" val="227281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4B33-836B-B588-21E3-7AFEECDD2C5A}"/>
              </a:ext>
            </a:extLst>
          </p:cNvPr>
          <p:cNvSpPr>
            <a:spLocks noGrp="1"/>
          </p:cNvSpPr>
          <p:nvPr>
            <p:ph type="title"/>
          </p:nvPr>
        </p:nvSpPr>
        <p:spPr/>
        <p:txBody>
          <a:bodyPr>
            <a:normAutofit fontScale="90000"/>
          </a:bodyPr>
          <a:lstStyle/>
          <a:p>
            <a:r>
              <a:rPr lang="en-US" dirty="0"/>
              <a:t>HEATMAP</a:t>
            </a:r>
            <a:br>
              <a:rPr lang="en-US" dirty="0"/>
            </a:br>
            <a:r>
              <a:rPr lang="en-US" dirty="0"/>
              <a:t>to explore the correlation b/w numerical feature</a:t>
            </a:r>
            <a:endParaRPr lang="en-AU" dirty="0"/>
          </a:p>
        </p:txBody>
      </p:sp>
      <p:pic>
        <p:nvPicPr>
          <p:cNvPr id="4" name="Picture 3" descr="A screenshot of a grid&#10;&#10;Description automatically generated">
            <a:extLst>
              <a:ext uri="{FF2B5EF4-FFF2-40B4-BE49-F238E27FC236}">
                <a16:creationId xmlns:a16="http://schemas.microsoft.com/office/drawing/2014/main" id="{078A9D32-8FF2-A982-6F8E-1497D896A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295" y="2338106"/>
            <a:ext cx="5963482" cy="4219711"/>
          </a:xfrm>
          <a:prstGeom prst="rect">
            <a:avLst/>
          </a:prstGeom>
        </p:spPr>
      </p:pic>
    </p:spTree>
    <p:extLst>
      <p:ext uri="{BB962C8B-B14F-4D97-AF65-F5344CB8AC3E}">
        <p14:creationId xmlns:p14="http://schemas.microsoft.com/office/powerpoint/2010/main" val="213597486"/>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93</TotalTime>
  <Words>630</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Avenir Next LT Pro Light</vt:lpstr>
      <vt:lpstr>Calibri</vt:lpstr>
      <vt:lpstr>Georgia Pro Semibold</vt:lpstr>
      <vt:lpstr>Segoe UI</vt:lpstr>
      <vt:lpstr>RocaVTI</vt:lpstr>
      <vt:lpstr>STARTUP COMPANIES  PROFIT ANALYSIS</vt:lpstr>
      <vt:lpstr>OBJECTIVE</vt:lpstr>
      <vt:lpstr>SUMMARY</vt:lpstr>
      <vt:lpstr>PROPOSED METHODOLOGY</vt:lpstr>
      <vt:lpstr>Data Pre-processing:</vt:lpstr>
      <vt:lpstr>Data distribution check</vt:lpstr>
      <vt:lpstr>BOX PLOT to find outliers in the numerical features</vt:lpstr>
      <vt:lpstr>Understanding the overall distribution of a data </vt:lpstr>
      <vt:lpstr>HEATMAP to explore the correlation b/w numerical feature</vt:lpstr>
      <vt:lpstr>TRAIN AND TEST THE MODEL</vt:lpstr>
      <vt:lpstr>MODEL DEVELOPMENT</vt:lpstr>
      <vt:lpstr>MODEL EVALVATION  </vt:lpstr>
      <vt:lpstr>Linear line for actual and predicted values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Vasudha Kilari</dc:creator>
  <cp:lastModifiedBy>Vasudha Kilari</cp:lastModifiedBy>
  <cp:revision>1</cp:revision>
  <dcterms:created xsi:type="dcterms:W3CDTF">2024-06-11T03:00:17Z</dcterms:created>
  <dcterms:modified xsi:type="dcterms:W3CDTF">2024-06-11T04:33:55Z</dcterms:modified>
</cp:coreProperties>
</file>