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17"/>
  </p:notesMasterIdLst>
  <p:sldIdLst>
    <p:sldId id="256" r:id="rId2"/>
    <p:sldId id="257" r:id="rId3"/>
    <p:sldId id="258" r:id="rId4"/>
    <p:sldId id="259" r:id="rId5"/>
    <p:sldId id="260" r:id="rId6"/>
    <p:sldId id="261" r:id="rId7"/>
    <p:sldId id="265" r:id="rId8"/>
    <p:sldId id="264"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AA2B2-4047-4A1F-95CC-A4CDB0B8F84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B1F17D8-01FE-46BD-AB42-11E97282C52D}">
      <dgm:prSet custT="1"/>
      <dgm:spPr/>
      <dgm:t>
        <a:bodyPr/>
        <a:lstStyle/>
        <a:p>
          <a:r>
            <a:rPr lang="en-US" sz="2000" kern="1200" dirty="0">
              <a:solidFill>
                <a:schemeClr val="tx1"/>
              </a:solidFill>
              <a:latin typeface="Times New Roman" panose="02020603050405020304" pitchFamily="18" charset="0"/>
              <a:ea typeface="+mn-ea"/>
              <a:cs typeface="Times New Roman" panose="02020603050405020304" pitchFamily="18" charset="0"/>
            </a:rPr>
            <a:t>I have been tasked to build an ML model that can predict profits. My goal was to explore what type of data was available and shape them to fit into the success-proven model which makes the profit analysis accurate. Moreover,</a:t>
          </a:r>
          <a:r>
            <a:rPr lang="en-IN" sz="2000" kern="1200" dirty="0">
              <a:solidFill>
                <a:schemeClr val="tx1"/>
              </a:solidFill>
              <a:latin typeface="Times New Roman" panose="02020603050405020304" pitchFamily="18" charset="0"/>
              <a:ea typeface="+mn-ea"/>
              <a:cs typeface="Times New Roman" panose="02020603050405020304" pitchFamily="18" charset="0"/>
            </a:rPr>
            <a:t> the task involves building a linear regression model to predict profits for 50 startups using a pre-defined dataset</a:t>
          </a:r>
          <a:r>
            <a:rPr lang="en-IN" sz="1100" kern="1200" dirty="0"/>
            <a:t>.</a:t>
          </a:r>
          <a:endParaRPr lang="en-US" sz="1100" kern="1200" dirty="0"/>
        </a:p>
      </dgm:t>
    </dgm:pt>
    <dgm:pt modelId="{2C2ECBB5-824B-48D9-89B6-C7BF29AC49C2}" type="parTrans" cxnId="{4C8093DB-4A42-4371-A422-B99087DAA781}">
      <dgm:prSet/>
      <dgm:spPr/>
      <dgm:t>
        <a:bodyPr/>
        <a:lstStyle/>
        <a:p>
          <a:endParaRPr lang="en-US"/>
        </a:p>
      </dgm:t>
    </dgm:pt>
    <dgm:pt modelId="{4E23AEB8-12CA-4511-89A2-2A9CB08E3596}" type="sibTrans" cxnId="{4C8093DB-4A42-4371-A422-B99087DAA781}">
      <dgm:prSet/>
      <dgm:spPr/>
      <dgm:t>
        <a:bodyPr/>
        <a:lstStyle/>
        <a:p>
          <a:endParaRPr lang="en-US"/>
        </a:p>
      </dgm:t>
    </dgm:pt>
    <dgm:pt modelId="{18DB36AA-B2B6-4800-B0FC-FBAEFC434450}">
      <dgm:prSet custT="1"/>
      <dgm:spPr/>
      <dgm:t>
        <a:bodyPr/>
        <a:lstStyle/>
        <a:p>
          <a:r>
            <a:rPr lang="en-AU" sz="2000" kern="1200" dirty="0">
              <a:solidFill>
                <a:prstClr val="black"/>
              </a:solidFill>
              <a:latin typeface="Times New Roman" panose="02020603050405020304" pitchFamily="18" charset="0"/>
              <a:ea typeface="+mn-ea"/>
              <a:cs typeface="Times New Roman" panose="02020603050405020304" pitchFamily="18" charset="0"/>
            </a:rPr>
            <a:t>My analysis of the 50 start-up companies’ profit is achieved by gathering data and utilizing descriptive statistics and visualizations has shown how the data is distributed in different categories.</a:t>
          </a:r>
          <a:r>
            <a:rPr lang="en-US" sz="2000" kern="1200" dirty="0">
              <a:solidFill>
                <a:prstClr val="black"/>
              </a:solidFill>
              <a:latin typeface="Times New Roman" panose="02020603050405020304" pitchFamily="18" charset="0"/>
              <a:ea typeface="+mn-ea"/>
              <a:cs typeface="Times New Roman" panose="02020603050405020304" pitchFamily="18" charset="0"/>
            </a:rPr>
            <a:t> we are training the module for prediction, and with the help of Exploratory data analysis, we are plotting</a:t>
          </a:r>
          <a:endParaRPr lang="en-AU" sz="2000" kern="1200" dirty="0">
            <a:solidFill>
              <a:prstClr val="black"/>
            </a:solidFill>
            <a:latin typeface="Times New Roman" panose="02020603050405020304" pitchFamily="18" charset="0"/>
            <a:ea typeface="+mn-ea"/>
            <a:cs typeface="Times New Roman" panose="02020603050405020304" pitchFamily="18" charset="0"/>
          </a:endParaRPr>
        </a:p>
        <a:p>
          <a:r>
            <a:rPr lang="en-US" sz="2000" kern="1200" dirty="0">
              <a:solidFill>
                <a:prstClr val="black"/>
              </a:solidFill>
              <a:latin typeface="Times New Roman" panose="02020603050405020304" pitchFamily="18" charset="0"/>
              <a:ea typeface="+mn-ea"/>
              <a:cs typeface="Times New Roman" panose="02020603050405020304" pitchFamily="18" charset="0"/>
            </a:rPr>
            <a:t> and showing graphs and data in visual form. Making a more accurate model than the previous one is our main objective.</a:t>
          </a:r>
        </a:p>
      </dgm:t>
    </dgm:pt>
    <dgm:pt modelId="{681ECB87-BCBA-4844-A1B8-37987A6431FA}" type="parTrans" cxnId="{87AF205D-5219-40D5-8BB9-483B9A70AC7A}">
      <dgm:prSet/>
      <dgm:spPr/>
      <dgm:t>
        <a:bodyPr/>
        <a:lstStyle/>
        <a:p>
          <a:endParaRPr lang="en-US"/>
        </a:p>
      </dgm:t>
    </dgm:pt>
    <dgm:pt modelId="{84125717-BEB3-4ED2-AC86-04169B69FC65}" type="sibTrans" cxnId="{87AF205D-5219-40D5-8BB9-483B9A70AC7A}">
      <dgm:prSet/>
      <dgm:spPr/>
      <dgm:t>
        <a:bodyPr/>
        <a:lstStyle/>
        <a:p>
          <a:endParaRPr lang="en-US"/>
        </a:p>
      </dgm:t>
    </dgm:pt>
    <dgm:pt modelId="{BF837451-4309-4045-A663-BDB882F1E246}" type="pres">
      <dgm:prSet presAssocID="{EC9AA2B2-4047-4A1F-95CC-A4CDB0B8F84B}" presName="root" presStyleCnt="0">
        <dgm:presLayoutVars>
          <dgm:dir/>
          <dgm:resizeHandles val="exact"/>
        </dgm:presLayoutVars>
      </dgm:prSet>
      <dgm:spPr/>
    </dgm:pt>
    <dgm:pt modelId="{AFC701AE-08DD-44F0-B87E-3B416BC05FF3}" type="pres">
      <dgm:prSet presAssocID="{EC9AA2B2-4047-4A1F-95CC-A4CDB0B8F84B}" presName="container" presStyleCnt="0">
        <dgm:presLayoutVars>
          <dgm:dir/>
          <dgm:resizeHandles val="exact"/>
        </dgm:presLayoutVars>
      </dgm:prSet>
      <dgm:spPr/>
    </dgm:pt>
    <dgm:pt modelId="{FDCF9DAA-8D86-4774-BFEE-5400CCD04A8A}" type="pres">
      <dgm:prSet presAssocID="{EB1F17D8-01FE-46BD-AB42-11E97282C52D}" presName="compNode" presStyleCnt="0"/>
      <dgm:spPr/>
    </dgm:pt>
    <dgm:pt modelId="{F12273C4-D9FC-4C79-9292-EAF44308D41A}" type="pres">
      <dgm:prSet presAssocID="{EB1F17D8-01FE-46BD-AB42-11E97282C52D}" presName="iconBgRect" presStyleLbl="bgShp" presStyleIdx="0" presStyleCnt="2"/>
      <dgm:spPr/>
    </dgm:pt>
    <dgm:pt modelId="{25E35440-F4CC-444A-BB96-F2F270F09749}" type="pres">
      <dgm:prSet presAssocID="{EB1F17D8-01FE-46BD-AB42-11E97282C5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2AC7E37-2F79-489D-9292-B15583E1CCE6}" type="pres">
      <dgm:prSet presAssocID="{EB1F17D8-01FE-46BD-AB42-11E97282C52D}" presName="spaceRect" presStyleCnt="0"/>
      <dgm:spPr/>
    </dgm:pt>
    <dgm:pt modelId="{6DA43ACC-165C-42D7-BC79-38764EFFE8A2}" type="pres">
      <dgm:prSet presAssocID="{EB1F17D8-01FE-46BD-AB42-11E97282C52D}" presName="textRect" presStyleLbl="revTx" presStyleIdx="0" presStyleCnt="2">
        <dgm:presLayoutVars>
          <dgm:chMax val="1"/>
          <dgm:chPref val="1"/>
        </dgm:presLayoutVars>
      </dgm:prSet>
      <dgm:spPr/>
    </dgm:pt>
    <dgm:pt modelId="{694F500F-C3FB-417E-87E8-BB86E4826937}" type="pres">
      <dgm:prSet presAssocID="{4E23AEB8-12CA-4511-89A2-2A9CB08E3596}" presName="sibTrans" presStyleLbl="sibTrans2D1" presStyleIdx="0" presStyleCnt="0"/>
      <dgm:spPr/>
    </dgm:pt>
    <dgm:pt modelId="{39682F81-82E9-4440-85DC-7AF6CB2898A8}" type="pres">
      <dgm:prSet presAssocID="{18DB36AA-B2B6-4800-B0FC-FBAEFC434450}" presName="compNode" presStyleCnt="0"/>
      <dgm:spPr/>
    </dgm:pt>
    <dgm:pt modelId="{42B44675-D7D4-4046-8730-245B068FEC9A}" type="pres">
      <dgm:prSet presAssocID="{18DB36AA-B2B6-4800-B0FC-FBAEFC434450}" presName="iconBgRect" presStyleLbl="bgShp" presStyleIdx="1" presStyleCnt="2"/>
      <dgm:spPr/>
    </dgm:pt>
    <dgm:pt modelId="{F7E2388C-CD7E-45A8-91CF-3941F5D7D4B7}" type="pres">
      <dgm:prSet presAssocID="{18DB36AA-B2B6-4800-B0FC-FBAEFC43445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D08323E-8E7D-4338-A801-0A7068F69CFC}" type="pres">
      <dgm:prSet presAssocID="{18DB36AA-B2B6-4800-B0FC-FBAEFC434450}" presName="spaceRect" presStyleCnt="0"/>
      <dgm:spPr/>
    </dgm:pt>
    <dgm:pt modelId="{EA14449C-7985-449C-B556-E1BA4F918F05}" type="pres">
      <dgm:prSet presAssocID="{18DB36AA-B2B6-4800-B0FC-FBAEFC434450}" presName="textRect" presStyleLbl="revTx" presStyleIdx="1" presStyleCnt="2">
        <dgm:presLayoutVars>
          <dgm:chMax val="1"/>
          <dgm:chPref val="1"/>
        </dgm:presLayoutVars>
      </dgm:prSet>
      <dgm:spPr/>
    </dgm:pt>
  </dgm:ptLst>
  <dgm:cxnLst>
    <dgm:cxn modelId="{7611D610-25EB-41EE-8CC6-71CE9372F2D0}" type="presOf" srcId="{EC9AA2B2-4047-4A1F-95CC-A4CDB0B8F84B}" destId="{BF837451-4309-4045-A663-BDB882F1E246}" srcOrd="0" destOrd="0" presId="urn:microsoft.com/office/officeart/2018/2/layout/IconCircleList"/>
    <dgm:cxn modelId="{826F0C39-2E5B-4EF0-8B39-0219D180BB78}" type="presOf" srcId="{18DB36AA-B2B6-4800-B0FC-FBAEFC434450}" destId="{EA14449C-7985-449C-B556-E1BA4F918F05}" srcOrd="0" destOrd="0" presId="urn:microsoft.com/office/officeart/2018/2/layout/IconCircleList"/>
    <dgm:cxn modelId="{87AF205D-5219-40D5-8BB9-483B9A70AC7A}" srcId="{EC9AA2B2-4047-4A1F-95CC-A4CDB0B8F84B}" destId="{18DB36AA-B2B6-4800-B0FC-FBAEFC434450}" srcOrd="1" destOrd="0" parTransId="{681ECB87-BCBA-4844-A1B8-37987A6431FA}" sibTransId="{84125717-BEB3-4ED2-AC86-04169B69FC65}"/>
    <dgm:cxn modelId="{9170E096-A7B4-411A-BB7E-53B6EDDE6B60}" type="presOf" srcId="{EB1F17D8-01FE-46BD-AB42-11E97282C52D}" destId="{6DA43ACC-165C-42D7-BC79-38764EFFE8A2}" srcOrd="0" destOrd="0" presId="urn:microsoft.com/office/officeart/2018/2/layout/IconCircleList"/>
    <dgm:cxn modelId="{9EC98499-DC02-4C36-8B34-1CAC83B00CB2}" type="presOf" srcId="{4E23AEB8-12CA-4511-89A2-2A9CB08E3596}" destId="{694F500F-C3FB-417E-87E8-BB86E4826937}" srcOrd="0" destOrd="0" presId="urn:microsoft.com/office/officeart/2018/2/layout/IconCircleList"/>
    <dgm:cxn modelId="{4C8093DB-4A42-4371-A422-B99087DAA781}" srcId="{EC9AA2B2-4047-4A1F-95CC-A4CDB0B8F84B}" destId="{EB1F17D8-01FE-46BD-AB42-11E97282C52D}" srcOrd="0" destOrd="0" parTransId="{2C2ECBB5-824B-48D9-89B6-C7BF29AC49C2}" sibTransId="{4E23AEB8-12CA-4511-89A2-2A9CB08E3596}"/>
    <dgm:cxn modelId="{5B892C44-5DB7-4B01-85EF-EFF04BECA590}" type="presParOf" srcId="{BF837451-4309-4045-A663-BDB882F1E246}" destId="{AFC701AE-08DD-44F0-B87E-3B416BC05FF3}" srcOrd="0" destOrd="0" presId="urn:microsoft.com/office/officeart/2018/2/layout/IconCircleList"/>
    <dgm:cxn modelId="{7203EC81-BC25-45D8-A0E0-D8970E24F75A}" type="presParOf" srcId="{AFC701AE-08DD-44F0-B87E-3B416BC05FF3}" destId="{FDCF9DAA-8D86-4774-BFEE-5400CCD04A8A}" srcOrd="0" destOrd="0" presId="urn:microsoft.com/office/officeart/2018/2/layout/IconCircleList"/>
    <dgm:cxn modelId="{3C9CD0E7-47AC-47D6-AC7B-E37E88702C37}" type="presParOf" srcId="{FDCF9DAA-8D86-4774-BFEE-5400CCD04A8A}" destId="{F12273C4-D9FC-4C79-9292-EAF44308D41A}" srcOrd="0" destOrd="0" presId="urn:microsoft.com/office/officeart/2018/2/layout/IconCircleList"/>
    <dgm:cxn modelId="{15BA0E67-EC18-4482-897F-9C7E53CF8BFE}" type="presParOf" srcId="{FDCF9DAA-8D86-4774-BFEE-5400CCD04A8A}" destId="{25E35440-F4CC-444A-BB96-F2F270F09749}" srcOrd="1" destOrd="0" presId="urn:microsoft.com/office/officeart/2018/2/layout/IconCircleList"/>
    <dgm:cxn modelId="{96D3CB7B-A18C-4360-9CDA-0F813F4C1D18}" type="presParOf" srcId="{FDCF9DAA-8D86-4774-BFEE-5400CCD04A8A}" destId="{32AC7E37-2F79-489D-9292-B15583E1CCE6}" srcOrd="2" destOrd="0" presId="urn:microsoft.com/office/officeart/2018/2/layout/IconCircleList"/>
    <dgm:cxn modelId="{2F31D72E-7FC0-4E6C-903F-D078D13B5219}" type="presParOf" srcId="{FDCF9DAA-8D86-4774-BFEE-5400CCD04A8A}" destId="{6DA43ACC-165C-42D7-BC79-38764EFFE8A2}" srcOrd="3" destOrd="0" presId="urn:microsoft.com/office/officeart/2018/2/layout/IconCircleList"/>
    <dgm:cxn modelId="{BB4FB391-EB95-4E53-98B9-009309AB0114}" type="presParOf" srcId="{AFC701AE-08DD-44F0-B87E-3B416BC05FF3}" destId="{694F500F-C3FB-417E-87E8-BB86E4826937}" srcOrd="1" destOrd="0" presId="urn:microsoft.com/office/officeart/2018/2/layout/IconCircleList"/>
    <dgm:cxn modelId="{421CD5FB-5363-4B6B-B112-ECC89088C93C}" type="presParOf" srcId="{AFC701AE-08DD-44F0-B87E-3B416BC05FF3}" destId="{39682F81-82E9-4440-85DC-7AF6CB2898A8}" srcOrd="2" destOrd="0" presId="urn:microsoft.com/office/officeart/2018/2/layout/IconCircleList"/>
    <dgm:cxn modelId="{B4E2A77E-C476-44D1-B870-DB210390BB30}" type="presParOf" srcId="{39682F81-82E9-4440-85DC-7AF6CB2898A8}" destId="{42B44675-D7D4-4046-8730-245B068FEC9A}" srcOrd="0" destOrd="0" presId="urn:microsoft.com/office/officeart/2018/2/layout/IconCircleList"/>
    <dgm:cxn modelId="{A7DB45CA-8DAA-44C8-A3B1-52C67AA08513}" type="presParOf" srcId="{39682F81-82E9-4440-85DC-7AF6CB2898A8}" destId="{F7E2388C-CD7E-45A8-91CF-3941F5D7D4B7}" srcOrd="1" destOrd="0" presId="urn:microsoft.com/office/officeart/2018/2/layout/IconCircleList"/>
    <dgm:cxn modelId="{02341DE0-3883-4A57-BE05-95A842222DB6}" type="presParOf" srcId="{39682F81-82E9-4440-85DC-7AF6CB2898A8}" destId="{4D08323E-8E7D-4338-A801-0A7068F69CFC}" srcOrd="2" destOrd="0" presId="urn:microsoft.com/office/officeart/2018/2/layout/IconCircleList"/>
    <dgm:cxn modelId="{20375A3B-C5B8-40E6-A538-DD229D32D186}" type="presParOf" srcId="{39682F81-82E9-4440-85DC-7AF6CB2898A8}" destId="{EA14449C-7985-449C-B556-E1BA4F918F0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6D7567-E4CC-46AB-B819-AF30408AA0A1}"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27E0241D-8DB4-4182-A40D-E72E5F9C45F0}">
      <dgm:prSet/>
      <dgm:spPr/>
      <dgm:t>
        <a:bodyPr/>
        <a:lstStyle/>
        <a:p>
          <a:r>
            <a:rPr lang="en-US" dirty="0"/>
            <a:t>Data Gathering: - This is the first step involved in the process of making profit prediction. </a:t>
          </a:r>
        </a:p>
      </dgm:t>
    </dgm:pt>
    <dgm:pt modelId="{54860544-B994-4FE0-92ED-09AF1C6846FB}" type="parTrans" cxnId="{0349CD83-FF87-429F-B962-8B8BB915DB8D}">
      <dgm:prSet/>
      <dgm:spPr/>
      <dgm:t>
        <a:bodyPr/>
        <a:lstStyle/>
        <a:p>
          <a:endParaRPr lang="en-US"/>
        </a:p>
      </dgm:t>
    </dgm:pt>
    <dgm:pt modelId="{0DFA7EA4-0685-4D3D-A3CC-D3B450242A2F}" type="sibTrans" cxnId="{0349CD83-FF87-429F-B962-8B8BB915DB8D}">
      <dgm:prSet/>
      <dgm:spPr/>
      <dgm:t>
        <a:bodyPr/>
        <a:lstStyle/>
        <a:p>
          <a:endParaRPr lang="en-US"/>
        </a:p>
      </dgm:t>
    </dgm:pt>
    <dgm:pt modelId="{3A4CAB8F-3712-4C1F-993F-55AB7426935B}">
      <dgm:prSet/>
      <dgm:spPr/>
      <dgm:t>
        <a:bodyPr/>
        <a:lstStyle/>
        <a:p>
          <a:r>
            <a:rPr lang="en-US" dirty="0"/>
            <a:t>Selecting a Model: - Multiple Linear Regression is the machine learning algorithms implemented in this model to predict the profit. Multiple Linear Regression is usually used when there is a continuous dependent variable and two or greater than two independent variables. Similarly, for this model we have profit as a dependent variable and rest other parameters Marketing Spend, Administration Spend and R&amp;D Spend as the independent variables.</a:t>
          </a:r>
        </a:p>
      </dgm:t>
    </dgm:pt>
    <dgm:pt modelId="{F99C44E6-2F64-4E60-9851-8791E1CEF2E2}" type="parTrans" cxnId="{56B2D8D3-6D8E-4941-9F38-6049F5117EC2}">
      <dgm:prSet/>
      <dgm:spPr/>
      <dgm:t>
        <a:bodyPr/>
        <a:lstStyle/>
        <a:p>
          <a:endParaRPr lang="en-US"/>
        </a:p>
      </dgm:t>
    </dgm:pt>
    <dgm:pt modelId="{C86F4E37-9CCD-4C59-8D95-E5A4E81E3E5D}" type="sibTrans" cxnId="{56B2D8D3-6D8E-4941-9F38-6049F5117EC2}">
      <dgm:prSet/>
      <dgm:spPr/>
      <dgm:t>
        <a:bodyPr/>
        <a:lstStyle/>
        <a:p>
          <a:endParaRPr lang="en-US"/>
        </a:p>
      </dgm:t>
    </dgm:pt>
    <dgm:pt modelId="{35E81C75-3E7E-4128-97E3-472AC984BD57}">
      <dgm:prSet/>
      <dgm:spPr/>
      <dgm:t>
        <a:bodyPr/>
        <a:lstStyle/>
        <a:p>
          <a:r>
            <a:rPr lang="en-US" dirty="0"/>
            <a:t>Prediction of Profit: - One of the above-mentioned models can be used to make prediction of profit by providing the values of the required variables. These parameters include money spent for different causes such as R&amp;D, Marketing and Administration purpose.</a:t>
          </a:r>
        </a:p>
      </dgm:t>
    </dgm:pt>
    <dgm:pt modelId="{548BABA3-A088-4A2A-A90D-EB531870D340}" type="parTrans" cxnId="{AB832964-2ED1-42EF-A292-DFFE3503B396}">
      <dgm:prSet/>
      <dgm:spPr/>
      <dgm:t>
        <a:bodyPr/>
        <a:lstStyle/>
        <a:p>
          <a:endParaRPr lang="en-US"/>
        </a:p>
      </dgm:t>
    </dgm:pt>
    <dgm:pt modelId="{770E53CE-4765-4818-AD90-4C8A5D7E81C0}" type="sibTrans" cxnId="{AB832964-2ED1-42EF-A292-DFFE3503B396}">
      <dgm:prSet/>
      <dgm:spPr/>
      <dgm:t>
        <a:bodyPr/>
        <a:lstStyle/>
        <a:p>
          <a:endParaRPr lang="en-US"/>
        </a:p>
      </dgm:t>
    </dgm:pt>
    <dgm:pt modelId="{7DF7496F-C0BD-4FB1-BC55-044C82A1BA3A}" type="pres">
      <dgm:prSet presAssocID="{CC6D7567-E4CC-46AB-B819-AF30408AA0A1}" presName="Name0" presStyleCnt="0">
        <dgm:presLayoutVars>
          <dgm:dir/>
          <dgm:resizeHandles val="exact"/>
        </dgm:presLayoutVars>
      </dgm:prSet>
      <dgm:spPr/>
    </dgm:pt>
    <dgm:pt modelId="{E84CBFD4-6671-4F63-8609-0BCFCDA00D96}" type="pres">
      <dgm:prSet presAssocID="{27E0241D-8DB4-4182-A40D-E72E5F9C45F0}" presName="node" presStyleLbl="node1" presStyleIdx="0" presStyleCnt="3">
        <dgm:presLayoutVars>
          <dgm:bulletEnabled val="1"/>
        </dgm:presLayoutVars>
      </dgm:prSet>
      <dgm:spPr/>
    </dgm:pt>
    <dgm:pt modelId="{72D33926-29E7-450C-81DC-7CFA499AA74F}" type="pres">
      <dgm:prSet presAssocID="{0DFA7EA4-0685-4D3D-A3CC-D3B450242A2F}" presName="sibTrans" presStyleLbl="sibTrans2D1" presStyleIdx="0" presStyleCnt="2"/>
      <dgm:spPr/>
    </dgm:pt>
    <dgm:pt modelId="{49C1B510-2C13-4DE4-B486-883AD60A887F}" type="pres">
      <dgm:prSet presAssocID="{0DFA7EA4-0685-4D3D-A3CC-D3B450242A2F}" presName="connectorText" presStyleLbl="sibTrans2D1" presStyleIdx="0" presStyleCnt="2"/>
      <dgm:spPr/>
    </dgm:pt>
    <dgm:pt modelId="{5D6F803D-0370-4894-866F-C4C87F4FEAAA}" type="pres">
      <dgm:prSet presAssocID="{3A4CAB8F-3712-4C1F-993F-55AB7426935B}" presName="node" presStyleLbl="node1" presStyleIdx="1" presStyleCnt="3">
        <dgm:presLayoutVars>
          <dgm:bulletEnabled val="1"/>
        </dgm:presLayoutVars>
      </dgm:prSet>
      <dgm:spPr/>
    </dgm:pt>
    <dgm:pt modelId="{546BDF45-0F76-4261-8E02-E75C359D546A}" type="pres">
      <dgm:prSet presAssocID="{C86F4E37-9CCD-4C59-8D95-E5A4E81E3E5D}" presName="sibTrans" presStyleLbl="sibTrans2D1" presStyleIdx="1" presStyleCnt="2"/>
      <dgm:spPr/>
    </dgm:pt>
    <dgm:pt modelId="{EB31497E-8060-42DE-9224-B5660B6065A0}" type="pres">
      <dgm:prSet presAssocID="{C86F4E37-9CCD-4C59-8D95-E5A4E81E3E5D}" presName="connectorText" presStyleLbl="sibTrans2D1" presStyleIdx="1" presStyleCnt="2"/>
      <dgm:spPr/>
    </dgm:pt>
    <dgm:pt modelId="{58B443B6-4195-4758-9953-BDB7E89593B1}" type="pres">
      <dgm:prSet presAssocID="{35E81C75-3E7E-4128-97E3-472AC984BD57}" presName="node" presStyleLbl="node1" presStyleIdx="2" presStyleCnt="3">
        <dgm:presLayoutVars>
          <dgm:bulletEnabled val="1"/>
        </dgm:presLayoutVars>
      </dgm:prSet>
      <dgm:spPr/>
    </dgm:pt>
  </dgm:ptLst>
  <dgm:cxnLst>
    <dgm:cxn modelId="{C6C3B517-C27C-4879-BF4E-59319BF22360}" type="presOf" srcId="{C86F4E37-9CCD-4C59-8D95-E5A4E81E3E5D}" destId="{546BDF45-0F76-4261-8E02-E75C359D546A}" srcOrd="0" destOrd="0" presId="urn:microsoft.com/office/officeart/2005/8/layout/process1"/>
    <dgm:cxn modelId="{32C2CD5E-F7ED-4CE7-91E7-04C9D2DF4DCE}" type="presOf" srcId="{35E81C75-3E7E-4128-97E3-472AC984BD57}" destId="{58B443B6-4195-4758-9953-BDB7E89593B1}" srcOrd="0" destOrd="0" presId="urn:microsoft.com/office/officeart/2005/8/layout/process1"/>
    <dgm:cxn modelId="{AB832964-2ED1-42EF-A292-DFFE3503B396}" srcId="{CC6D7567-E4CC-46AB-B819-AF30408AA0A1}" destId="{35E81C75-3E7E-4128-97E3-472AC984BD57}" srcOrd="2" destOrd="0" parTransId="{548BABA3-A088-4A2A-A90D-EB531870D340}" sibTransId="{770E53CE-4765-4818-AD90-4C8A5D7E81C0}"/>
    <dgm:cxn modelId="{302DB167-C3AB-4956-A8BF-EAE34CDEFC70}" type="presOf" srcId="{3A4CAB8F-3712-4C1F-993F-55AB7426935B}" destId="{5D6F803D-0370-4894-866F-C4C87F4FEAAA}" srcOrd="0" destOrd="0" presId="urn:microsoft.com/office/officeart/2005/8/layout/process1"/>
    <dgm:cxn modelId="{E8B20F77-7AFA-408B-A654-59D85B66406A}" type="presOf" srcId="{27E0241D-8DB4-4182-A40D-E72E5F9C45F0}" destId="{E84CBFD4-6671-4F63-8609-0BCFCDA00D96}" srcOrd="0" destOrd="0" presId="urn:microsoft.com/office/officeart/2005/8/layout/process1"/>
    <dgm:cxn modelId="{0349CD83-FF87-429F-B962-8B8BB915DB8D}" srcId="{CC6D7567-E4CC-46AB-B819-AF30408AA0A1}" destId="{27E0241D-8DB4-4182-A40D-E72E5F9C45F0}" srcOrd="0" destOrd="0" parTransId="{54860544-B994-4FE0-92ED-09AF1C6846FB}" sibTransId="{0DFA7EA4-0685-4D3D-A3CC-D3B450242A2F}"/>
    <dgm:cxn modelId="{5DF14996-C33C-4943-A9E6-BEFA5EBB5004}" type="presOf" srcId="{0DFA7EA4-0685-4D3D-A3CC-D3B450242A2F}" destId="{72D33926-29E7-450C-81DC-7CFA499AA74F}" srcOrd="0" destOrd="0" presId="urn:microsoft.com/office/officeart/2005/8/layout/process1"/>
    <dgm:cxn modelId="{A349AFC2-6D97-4F85-B87B-1B556E03219D}" type="presOf" srcId="{0DFA7EA4-0685-4D3D-A3CC-D3B450242A2F}" destId="{49C1B510-2C13-4DE4-B486-883AD60A887F}" srcOrd="1" destOrd="0" presId="urn:microsoft.com/office/officeart/2005/8/layout/process1"/>
    <dgm:cxn modelId="{48F8C2CB-FC71-4845-8D7F-1D46804B924E}" type="presOf" srcId="{CC6D7567-E4CC-46AB-B819-AF30408AA0A1}" destId="{7DF7496F-C0BD-4FB1-BC55-044C82A1BA3A}" srcOrd="0" destOrd="0" presId="urn:microsoft.com/office/officeart/2005/8/layout/process1"/>
    <dgm:cxn modelId="{56B2D8D3-6D8E-4941-9F38-6049F5117EC2}" srcId="{CC6D7567-E4CC-46AB-B819-AF30408AA0A1}" destId="{3A4CAB8F-3712-4C1F-993F-55AB7426935B}" srcOrd="1" destOrd="0" parTransId="{F99C44E6-2F64-4E60-9851-8791E1CEF2E2}" sibTransId="{C86F4E37-9CCD-4C59-8D95-E5A4E81E3E5D}"/>
    <dgm:cxn modelId="{F6E866FF-2648-4CA1-A4B3-A96FBE530A39}" type="presOf" srcId="{C86F4E37-9CCD-4C59-8D95-E5A4E81E3E5D}" destId="{EB31497E-8060-42DE-9224-B5660B6065A0}" srcOrd="1" destOrd="0" presId="urn:microsoft.com/office/officeart/2005/8/layout/process1"/>
    <dgm:cxn modelId="{517E2A50-6E83-44E4-A807-DECF9841A199}" type="presParOf" srcId="{7DF7496F-C0BD-4FB1-BC55-044C82A1BA3A}" destId="{E84CBFD4-6671-4F63-8609-0BCFCDA00D96}" srcOrd="0" destOrd="0" presId="urn:microsoft.com/office/officeart/2005/8/layout/process1"/>
    <dgm:cxn modelId="{01616580-D30A-408E-9EAC-3B6387B9A921}" type="presParOf" srcId="{7DF7496F-C0BD-4FB1-BC55-044C82A1BA3A}" destId="{72D33926-29E7-450C-81DC-7CFA499AA74F}" srcOrd="1" destOrd="0" presId="urn:microsoft.com/office/officeart/2005/8/layout/process1"/>
    <dgm:cxn modelId="{95AAA925-98A8-4253-A597-FFBFF23718E1}" type="presParOf" srcId="{72D33926-29E7-450C-81DC-7CFA499AA74F}" destId="{49C1B510-2C13-4DE4-B486-883AD60A887F}" srcOrd="0" destOrd="0" presId="urn:microsoft.com/office/officeart/2005/8/layout/process1"/>
    <dgm:cxn modelId="{68E02A2D-16B5-47B0-84DE-943529970AE3}" type="presParOf" srcId="{7DF7496F-C0BD-4FB1-BC55-044C82A1BA3A}" destId="{5D6F803D-0370-4894-866F-C4C87F4FEAAA}" srcOrd="2" destOrd="0" presId="urn:microsoft.com/office/officeart/2005/8/layout/process1"/>
    <dgm:cxn modelId="{4D0D6969-8DE9-45F6-A5E4-58A04279B832}" type="presParOf" srcId="{7DF7496F-C0BD-4FB1-BC55-044C82A1BA3A}" destId="{546BDF45-0F76-4261-8E02-E75C359D546A}" srcOrd="3" destOrd="0" presId="urn:microsoft.com/office/officeart/2005/8/layout/process1"/>
    <dgm:cxn modelId="{3D526DF4-1A80-48F0-B368-7F2E430B8C03}" type="presParOf" srcId="{546BDF45-0F76-4261-8E02-E75C359D546A}" destId="{EB31497E-8060-42DE-9224-B5660B6065A0}" srcOrd="0" destOrd="0" presId="urn:microsoft.com/office/officeart/2005/8/layout/process1"/>
    <dgm:cxn modelId="{7EDA2543-7287-4909-8EE1-90699A0DE79C}" type="presParOf" srcId="{7DF7496F-C0BD-4FB1-BC55-044C82A1BA3A}" destId="{58B443B6-4195-4758-9953-BDB7E89593B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273C4-D9FC-4C79-9292-EAF44308D41A}">
      <dsp:nvSpPr>
        <dsp:cNvPr id="0" name=""/>
        <dsp:cNvSpPr/>
      </dsp:nvSpPr>
      <dsp:spPr>
        <a:xfrm>
          <a:off x="138055" y="1125242"/>
          <a:ext cx="1297576" cy="12975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5440-F4CC-444A-BB96-F2F270F09749}">
      <dsp:nvSpPr>
        <dsp:cNvPr id="0" name=""/>
        <dsp:cNvSpPr/>
      </dsp:nvSpPr>
      <dsp:spPr>
        <a:xfrm>
          <a:off x="410546" y="1397733"/>
          <a:ext cx="752594" cy="752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43ACC-165C-42D7-BC79-38764EFFE8A2}">
      <dsp:nvSpPr>
        <dsp:cNvPr id="0" name=""/>
        <dsp:cNvSpPr/>
      </dsp:nvSpPr>
      <dsp:spPr>
        <a:xfrm>
          <a:off x="1713684" y="1125242"/>
          <a:ext cx="3058574" cy="129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ea typeface="+mn-ea"/>
              <a:cs typeface="Times New Roman" panose="02020603050405020304" pitchFamily="18" charset="0"/>
            </a:rPr>
            <a:t>I have been tasked to build an ML model that can predict profits. My goal was to explore what type of data was available and shape them to fit into the success-proven model which makes the profit analysis accurate. Moreover,</a:t>
          </a:r>
          <a:r>
            <a:rPr lang="en-IN" sz="2000" kern="1200" dirty="0">
              <a:solidFill>
                <a:schemeClr val="tx1"/>
              </a:solidFill>
              <a:latin typeface="Times New Roman" panose="02020603050405020304" pitchFamily="18" charset="0"/>
              <a:ea typeface="+mn-ea"/>
              <a:cs typeface="Times New Roman" panose="02020603050405020304" pitchFamily="18" charset="0"/>
            </a:rPr>
            <a:t> the task involves building a linear regression model to predict profits for 50 startups using a pre-defined dataset</a:t>
          </a:r>
          <a:r>
            <a:rPr lang="en-IN" sz="1100" kern="1200" dirty="0"/>
            <a:t>.</a:t>
          </a:r>
          <a:endParaRPr lang="en-US" sz="1100" kern="1200" dirty="0"/>
        </a:p>
      </dsp:txBody>
      <dsp:txXfrm>
        <a:off x="1713684" y="1125242"/>
        <a:ext cx="3058574" cy="1297576"/>
      </dsp:txXfrm>
    </dsp:sp>
    <dsp:sp modelId="{42B44675-D7D4-4046-8730-245B068FEC9A}">
      <dsp:nvSpPr>
        <dsp:cNvPr id="0" name=""/>
        <dsp:cNvSpPr/>
      </dsp:nvSpPr>
      <dsp:spPr>
        <a:xfrm>
          <a:off x="5305191" y="1125242"/>
          <a:ext cx="1297576" cy="12975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2388C-CD7E-45A8-91CF-3941F5D7D4B7}">
      <dsp:nvSpPr>
        <dsp:cNvPr id="0" name=""/>
        <dsp:cNvSpPr/>
      </dsp:nvSpPr>
      <dsp:spPr>
        <a:xfrm>
          <a:off x="5577682" y="1397733"/>
          <a:ext cx="752594" cy="752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14449C-7985-449C-B556-E1BA4F918F05}">
      <dsp:nvSpPr>
        <dsp:cNvPr id="0" name=""/>
        <dsp:cNvSpPr/>
      </dsp:nvSpPr>
      <dsp:spPr>
        <a:xfrm>
          <a:off x="6880820" y="1125242"/>
          <a:ext cx="3058574" cy="129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AU" sz="2000" kern="1200" dirty="0">
              <a:solidFill>
                <a:prstClr val="black"/>
              </a:solidFill>
              <a:latin typeface="Times New Roman" panose="02020603050405020304" pitchFamily="18" charset="0"/>
              <a:ea typeface="+mn-ea"/>
              <a:cs typeface="Times New Roman" panose="02020603050405020304" pitchFamily="18" charset="0"/>
            </a:rPr>
            <a:t>My analysis of the 50 start-up companies’ profit is achieved by gathering data and utilizing descriptive statistics and visualizations has shown how the data is distributed in different categories.</a:t>
          </a:r>
          <a:r>
            <a:rPr lang="en-US" sz="2000" kern="1200" dirty="0">
              <a:solidFill>
                <a:prstClr val="black"/>
              </a:solidFill>
              <a:latin typeface="Times New Roman" panose="02020603050405020304" pitchFamily="18" charset="0"/>
              <a:ea typeface="+mn-ea"/>
              <a:cs typeface="Times New Roman" panose="02020603050405020304" pitchFamily="18" charset="0"/>
            </a:rPr>
            <a:t> we are training the module for prediction, and with the help of Exploratory data analysis, we are plotting</a:t>
          </a:r>
          <a:endParaRPr lang="en-AU" sz="2000" kern="1200" dirty="0">
            <a:solidFill>
              <a:prstClr val="black"/>
            </a:solidFill>
            <a:latin typeface="Times New Roman" panose="02020603050405020304" pitchFamily="18" charset="0"/>
            <a:ea typeface="+mn-ea"/>
            <a:cs typeface="Times New Roman" panose="02020603050405020304" pitchFamily="18" charset="0"/>
          </a:endParaRPr>
        </a:p>
        <a:p>
          <a:pPr marL="0" lvl="0" indent="0" algn="l" defTabSz="889000">
            <a:lnSpc>
              <a:spcPct val="90000"/>
            </a:lnSpc>
            <a:spcBef>
              <a:spcPct val="0"/>
            </a:spcBef>
            <a:spcAft>
              <a:spcPct val="35000"/>
            </a:spcAft>
            <a:buNone/>
          </a:pPr>
          <a:r>
            <a:rPr lang="en-US" sz="2000" kern="1200" dirty="0">
              <a:solidFill>
                <a:prstClr val="black"/>
              </a:solidFill>
              <a:latin typeface="Times New Roman" panose="02020603050405020304" pitchFamily="18" charset="0"/>
              <a:ea typeface="+mn-ea"/>
              <a:cs typeface="Times New Roman" panose="02020603050405020304" pitchFamily="18" charset="0"/>
            </a:rPr>
            <a:t> and showing graphs and data in visual form. Making a more accurate model than the previous one is our main objective.</a:t>
          </a:r>
        </a:p>
      </dsp:txBody>
      <dsp:txXfrm>
        <a:off x="6880820" y="1125242"/>
        <a:ext cx="3058574" cy="1297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CBFD4-6671-4F63-8609-0BCFCDA00D96}">
      <dsp:nvSpPr>
        <dsp:cNvPr id="0" name=""/>
        <dsp:cNvSpPr/>
      </dsp:nvSpPr>
      <dsp:spPr>
        <a:xfrm>
          <a:off x="8857" y="86377"/>
          <a:ext cx="2647298" cy="337530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 Gathering: - This is the first step involved in the process of making profit prediction. </a:t>
          </a:r>
        </a:p>
      </dsp:txBody>
      <dsp:txXfrm>
        <a:off x="86394" y="163914"/>
        <a:ext cx="2492224" cy="3220232"/>
      </dsp:txXfrm>
    </dsp:sp>
    <dsp:sp modelId="{72D33926-29E7-450C-81DC-7CFA499AA74F}">
      <dsp:nvSpPr>
        <dsp:cNvPr id="0" name=""/>
        <dsp:cNvSpPr/>
      </dsp:nvSpPr>
      <dsp:spPr>
        <a:xfrm>
          <a:off x="2920885" y="1445765"/>
          <a:ext cx="561227" cy="65653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20885" y="1577071"/>
        <a:ext cx="392859" cy="393918"/>
      </dsp:txXfrm>
    </dsp:sp>
    <dsp:sp modelId="{5D6F803D-0370-4894-866F-C4C87F4FEAAA}">
      <dsp:nvSpPr>
        <dsp:cNvPr id="0" name=""/>
        <dsp:cNvSpPr/>
      </dsp:nvSpPr>
      <dsp:spPr>
        <a:xfrm>
          <a:off x="3715075" y="86377"/>
          <a:ext cx="2647298" cy="337530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Selecting a Model: - Multiple Linear Regression is the machine learning algorithms implemented in this model to predict the profit. Multiple Linear Regression is usually used when there is a continuous dependent variable and two or greater than two independent variables. Similarly, for this model we have profit as a dependent variable and rest other parameters Marketing Spend, Administration Spend and R&amp;D Spend as the independent variables.</a:t>
          </a:r>
        </a:p>
      </dsp:txBody>
      <dsp:txXfrm>
        <a:off x="3792612" y="163914"/>
        <a:ext cx="2492224" cy="3220232"/>
      </dsp:txXfrm>
    </dsp:sp>
    <dsp:sp modelId="{546BDF45-0F76-4261-8E02-E75C359D546A}">
      <dsp:nvSpPr>
        <dsp:cNvPr id="0" name=""/>
        <dsp:cNvSpPr/>
      </dsp:nvSpPr>
      <dsp:spPr>
        <a:xfrm>
          <a:off x="6627104" y="1445765"/>
          <a:ext cx="561227" cy="65653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627104" y="1577071"/>
        <a:ext cx="392859" cy="393918"/>
      </dsp:txXfrm>
    </dsp:sp>
    <dsp:sp modelId="{58B443B6-4195-4758-9953-BDB7E89593B1}">
      <dsp:nvSpPr>
        <dsp:cNvPr id="0" name=""/>
        <dsp:cNvSpPr/>
      </dsp:nvSpPr>
      <dsp:spPr>
        <a:xfrm>
          <a:off x="7421293" y="86377"/>
          <a:ext cx="2647298" cy="33753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of Profit: - One of the above-mentioned models can be used to make prediction of profit by providing the values of the required variables. These parameters include money spent for different causes such as R&amp;D, Marketing and Administration purpose.</a:t>
          </a:r>
        </a:p>
      </dsp:txBody>
      <dsp:txXfrm>
        <a:off x="7498830" y="163914"/>
        <a:ext cx="2492224" cy="322023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67E05-5859-4856-8872-A0659620B3B9}" type="datetimeFigureOut">
              <a:rPr lang="en-AU" smtClean="0"/>
              <a:t>12/06/2024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863AA-80D3-4613-98DD-6A34AC409A62}" type="slidenum">
              <a:rPr lang="en-AU" smtClean="0"/>
              <a:t>‹#›</a:t>
            </a:fld>
            <a:endParaRPr lang="en-AU"/>
          </a:p>
        </p:txBody>
      </p:sp>
    </p:spTree>
    <p:extLst>
      <p:ext uri="{BB962C8B-B14F-4D97-AF65-F5344CB8AC3E}">
        <p14:creationId xmlns:p14="http://schemas.microsoft.com/office/powerpoint/2010/main" val="12903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4E863AA-80D3-4613-98DD-6A34AC409A62}" type="slidenum">
              <a:rPr lang="en-AU" smtClean="0"/>
              <a:t>2</a:t>
            </a:fld>
            <a:endParaRPr lang="en-AU"/>
          </a:p>
        </p:txBody>
      </p:sp>
    </p:spTree>
    <p:extLst>
      <p:ext uri="{BB962C8B-B14F-4D97-AF65-F5344CB8AC3E}">
        <p14:creationId xmlns:p14="http://schemas.microsoft.com/office/powerpoint/2010/main" val="3425854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6/12/2024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1289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6/12/2024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8443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6/12/2024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80312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6/12/2024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8427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6/12/2024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6415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6/12/2024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6942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6/12/2024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383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6/12/2024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9073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6/12/2024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84114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6/12/2024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1212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6/12/2024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3335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6/12/2024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4201736521"/>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3D purple chromosome design">
            <a:extLst>
              <a:ext uri="{FF2B5EF4-FFF2-40B4-BE49-F238E27FC236}">
                <a16:creationId xmlns:a16="http://schemas.microsoft.com/office/drawing/2014/main" id="{C4B6897B-7868-16FC-1FF3-3EC80E5E1C55}"/>
              </a:ext>
            </a:extLst>
          </p:cNvPr>
          <p:cNvPicPr>
            <a:picLocks noChangeAspect="1"/>
          </p:cNvPicPr>
          <p:nvPr/>
        </p:nvPicPr>
        <p:blipFill rotWithShape="1">
          <a:blip r:embed="rId2">
            <a:alphaModFix amt="40000"/>
          </a:blip>
          <a:srcRect t="21870" r="-1" b="21866"/>
          <a:stretch/>
        </p:blipFill>
        <p:spPr>
          <a:xfrm>
            <a:off x="20" y="10"/>
            <a:ext cx="12188932" cy="6857990"/>
          </a:xfrm>
          <a:prstGeom prst="rect">
            <a:avLst/>
          </a:prstGeom>
        </p:spPr>
      </p:pic>
      <p:sp>
        <p:nvSpPr>
          <p:cNvPr id="2" name="Title 1">
            <a:extLst>
              <a:ext uri="{FF2B5EF4-FFF2-40B4-BE49-F238E27FC236}">
                <a16:creationId xmlns:a16="http://schemas.microsoft.com/office/drawing/2014/main" id="{9AA31BFD-A4DE-ECDD-DA75-62864E4EC9A5}"/>
              </a:ext>
            </a:extLst>
          </p:cNvPr>
          <p:cNvSpPr>
            <a:spLocks noGrp="1"/>
          </p:cNvSpPr>
          <p:nvPr>
            <p:ph type="ctrTitle"/>
          </p:nvPr>
        </p:nvSpPr>
        <p:spPr>
          <a:xfrm>
            <a:off x="1549238" y="1145080"/>
            <a:ext cx="9090476" cy="2179601"/>
          </a:xfrm>
        </p:spPr>
        <p:txBody>
          <a:bodyPr anchor="b">
            <a:normAutofit/>
          </a:bodyPr>
          <a:lstStyle/>
          <a:p>
            <a:pPr algn="ctr"/>
            <a:r>
              <a:rPr lang="en-US">
                <a:solidFill>
                  <a:srgbClr val="FFFFFF"/>
                </a:solidFill>
              </a:rPr>
              <a:t>STARTUP COMPANIES  PROFIT ANALYSIS</a:t>
            </a:r>
            <a:endParaRPr lang="en-AU">
              <a:solidFill>
                <a:srgbClr val="FFFFFF"/>
              </a:solidFill>
            </a:endParaRPr>
          </a:p>
        </p:txBody>
      </p:sp>
      <p:sp>
        <p:nvSpPr>
          <p:cNvPr id="3" name="Subtitle 2">
            <a:extLst>
              <a:ext uri="{FF2B5EF4-FFF2-40B4-BE49-F238E27FC236}">
                <a16:creationId xmlns:a16="http://schemas.microsoft.com/office/drawing/2014/main" id="{1C0D4917-191F-486E-C839-ED733DC2A8EA}"/>
              </a:ext>
            </a:extLst>
          </p:cNvPr>
          <p:cNvSpPr>
            <a:spLocks noGrp="1"/>
          </p:cNvSpPr>
          <p:nvPr>
            <p:ph type="subTitle" idx="1"/>
          </p:nvPr>
        </p:nvSpPr>
        <p:spPr>
          <a:xfrm>
            <a:off x="2999029" y="3774105"/>
            <a:ext cx="6190895" cy="1633040"/>
          </a:xfrm>
        </p:spPr>
        <p:txBody>
          <a:bodyPr anchor="t">
            <a:normAutofit/>
          </a:bodyPr>
          <a:lstStyle/>
          <a:p>
            <a:pPr algn="ctr"/>
            <a:endParaRPr lang="en-AU" dirty="0">
              <a:solidFill>
                <a:srgbClr val="FFFFFF"/>
              </a:solidFill>
            </a:endParaRPr>
          </a:p>
        </p:txBody>
      </p:sp>
      <p:sp>
        <p:nvSpPr>
          <p:cNvPr id="29" name="Freeform: Shape 28">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8"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21"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28" name="Freeform: Shape 27">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0" name="Group 29">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31" name="Freeform: Shape 30">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2" name="Freeform: Shape 31">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Freeform: Shape 32">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5"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6"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16416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5" name="Picture 34" descr="Toy truck and track">
            <a:extLst>
              <a:ext uri="{FF2B5EF4-FFF2-40B4-BE49-F238E27FC236}">
                <a16:creationId xmlns:a16="http://schemas.microsoft.com/office/drawing/2014/main" id="{A00A674B-78AD-A181-92EC-D9578202CEE9}"/>
              </a:ext>
            </a:extLst>
          </p:cNvPr>
          <p:cNvPicPr>
            <a:picLocks noChangeAspect="1"/>
          </p:cNvPicPr>
          <p:nvPr/>
        </p:nvPicPr>
        <p:blipFill rotWithShape="1">
          <a:blip r:embed="rId2"/>
          <a:srcRect r="-1" b="15708"/>
          <a:stretch/>
        </p:blipFill>
        <p:spPr>
          <a:xfrm>
            <a:off x="20" y="10"/>
            <a:ext cx="12188932" cy="6857990"/>
          </a:xfrm>
          <a:prstGeom prst="rect">
            <a:avLst/>
          </a:prstGeom>
        </p:spPr>
      </p:pic>
      <p:sp>
        <p:nvSpPr>
          <p:cNvPr id="36" name="Rectangle 35">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0186" y="-570186"/>
            <a:ext cx="6858000" cy="7998371"/>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1B9E6-A16B-575A-B356-728177169C2E}"/>
              </a:ext>
            </a:extLst>
          </p:cNvPr>
          <p:cNvSpPr>
            <a:spLocks noGrp="1"/>
          </p:cNvSpPr>
          <p:nvPr>
            <p:ph type="ctrTitle"/>
          </p:nvPr>
        </p:nvSpPr>
        <p:spPr>
          <a:xfrm>
            <a:off x="530352" y="799521"/>
            <a:ext cx="5565648" cy="2179601"/>
          </a:xfrm>
        </p:spPr>
        <p:txBody>
          <a:bodyPr>
            <a:normAutofit/>
          </a:bodyPr>
          <a:lstStyle/>
          <a:p>
            <a:r>
              <a:rPr lang="en-US" sz="4400">
                <a:solidFill>
                  <a:srgbClr val="FFFFFF"/>
                </a:solidFill>
              </a:rPr>
              <a:t>TRAIN AND TEST THE MODEL</a:t>
            </a:r>
            <a:endParaRPr lang="en-AU" sz="4400">
              <a:solidFill>
                <a:srgbClr val="FFFFFF"/>
              </a:solidFill>
            </a:endParaRPr>
          </a:p>
        </p:txBody>
      </p:sp>
      <p:sp>
        <p:nvSpPr>
          <p:cNvPr id="3" name="Subtitle 2">
            <a:extLst>
              <a:ext uri="{FF2B5EF4-FFF2-40B4-BE49-F238E27FC236}">
                <a16:creationId xmlns:a16="http://schemas.microsoft.com/office/drawing/2014/main" id="{4338C8DA-6314-7917-B5D9-EA7F30E4045F}"/>
              </a:ext>
            </a:extLst>
          </p:cNvPr>
          <p:cNvSpPr>
            <a:spLocks noGrp="1"/>
          </p:cNvSpPr>
          <p:nvPr>
            <p:ph type="subTitle" idx="1"/>
          </p:nvPr>
        </p:nvSpPr>
        <p:spPr>
          <a:xfrm>
            <a:off x="530352" y="3624760"/>
            <a:ext cx="5565648" cy="1633040"/>
          </a:xfrm>
        </p:spPr>
        <p:txBody>
          <a:bodyPr>
            <a:normAutofit/>
          </a:bodyPr>
          <a:lstStyle/>
          <a:p>
            <a:pPr>
              <a:lnSpc>
                <a:spcPct val="100000"/>
              </a:lnSpc>
            </a:pPr>
            <a:r>
              <a:rPr lang="en-US" sz="1300">
                <a:solidFill>
                  <a:srgbClr val="FFFFFF"/>
                </a:solidFill>
                <a:latin typeface="Times New Roman" panose="02020603050405020304" pitchFamily="18" charset="0"/>
                <a:cs typeface="Times New Roman" panose="02020603050405020304" pitchFamily="18" charset="0"/>
              </a:rPr>
              <a:t>Here assisting values in x and y for feature selection</a:t>
            </a:r>
          </a:p>
          <a:p>
            <a:pPr>
              <a:lnSpc>
                <a:spcPct val="100000"/>
              </a:lnSpc>
            </a:pPr>
            <a:r>
              <a:rPr lang="en-US" sz="1300">
                <a:solidFill>
                  <a:srgbClr val="FFFFFF"/>
                </a:solidFill>
                <a:latin typeface="Times New Roman" panose="02020603050405020304" pitchFamily="18" charset="0"/>
                <a:cs typeface="Times New Roman" panose="02020603050405020304" pitchFamily="18" charset="0"/>
              </a:rPr>
              <a:t>X=independent variables = r&amp;d spend, admin, marketing spend, state</a:t>
            </a:r>
          </a:p>
          <a:p>
            <a:pPr>
              <a:lnSpc>
                <a:spcPct val="100000"/>
              </a:lnSpc>
            </a:pPr>
            <a:r>
              <a:rPr lang="en-US" sz="1300">
                <a:solidFill>
                  <a:srgbClr val="FFFFFF"/>
                </a:solidFill>
                <a:latin typeface="Times New Roman" panose="02020603050405020304" pitchFamily="18" charset="0"/>
                <a:cs typeface="Times New Roman" panose="02020603050405020304" pitchFamily="18" charset="0"/>
              </a:rPr>
              <a:t>Y=dependent variable =profit</a:t>
            </a:r>
          </a:p>
          <a:p>
            <a:pPr>
              <a:lnSpc>
                <a:spcPct val="100000"/>
              </a:lnSpc>
            </a:pPr>
            <a:r>
              <a:rPr lang="en-US" sz="1300">
                <a:solidFill>
                  <a:srgbClr val="FFFFFF"/>
                </a:solidFill>
                <a:latin typeface="Times New Roman" panose="02020603050405020304" pitchFamily="18" charset="0"/>
                <a:cs typeface="Times New Roman" panose="02020603050405020304" pitchFamily="18" charset="0"/>
              </a:rPr>
              <a:t>Treat categorical data with the dummies by using dummy variable trap</a:t>
            </a:r>
          </a:p>
          <a:p>
            <a:pPr>
              <a:lnSpc>
                <a:spcPct val="100000"/>
              </a:lnSpc>
            </a:pPr>
            <a:r>
              <a:rPr lang="en-US" sz="1300">
                <a:solidFill>
                  <a:srgbClr val="FFFFFF"/>
                </a:solidFill>
                <a:latin typeface="Times New Roman" panose="02020603050405020304" pitchFamily="18" charset="0"/>
                <a:cs typeface="Times New Roman" panose="02020603050405020304" pitchFamily="18" charset="0"/>
              </a:rPr>
              <a:t>Now splitting the test data for training and testing basis with 2:8 ratio</a:t>
            </a:r>
          </a:p>
          <a:p>
            <a:pPr>
              <a:lnSpc>
                <a:spcPct val="100000"/>
              </a:lnSpc>
            </a:pPr>
            <a:endParaRPr lang="en-AU" sz="1300">
              <a:solidFill>
                <a:srgbClr val="FFFFFF"/>
              </a:solidFill>
            </a:endParaRPr>
          </a:p>
        </p:txBody>
      </p:sp>
      <p:sp>
        <p:nvSpPr>
          <p:cNvPr id="37" name="Freeform: Shape 36">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5350" y="-785349"/>
            <a:ext cx="744976"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8"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0"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4" name="Freeform: Shape 43">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5" name="Group 44">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6" name="Freeform: Shape 45">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8506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D5F3982-6F71-91A9-FE2D-91CF31F0F655}"/>
              </a:ext>
            </a:extLst>
          </p:cNvPr>
          <p:cNvSpPr>
            <a:spLocks noGrp="1"/>
          </p:cNvSpPr>
          <p:nvPr>
            <p:ph type="ctrTitle"/>
          </p:nvPr>
        </p:nvSpPr>
        <p:spPr>
          <a:xfrm>
            <a:off x="530352" y="885557"/>
            <a:ext cx="4114800" cy="2215152"/>
          </a:xfrm>
        </p:spPr>
        <p:txBody>
          <a:bodyPr>
            <a:normAutofit/>
          </a:bodyPr>
          <a:lstStyle/>
          <a:p>
            <a:r>
              <a:rPr lang="en-US" sz="3700" dirty="0"/>
              <a:t>MODEL DEVELOPMENT</a:t>
            </a:r>
            <a:endParaRPr lang="en-AU" sz="3700" dirty="0"/>
          </a:p>
        </p:txBody>
      </p:sp>
      <p:sp>
        <p:nvSpPr>
          <p:cNvPr id="3" name="Subtitle 2">
            <a:extLst>
              <a:ext uri="{FF2B5EF4-FFF2-40B4-BE49-F238E27FC236}">
                <a16:creationId xmlns:a16="http://schemas.microsoft.com/office/drawing/2014/main" id="{0DF14853-6225-838B-734F-C1F9DD263128}"/>
              </a:ext>
            </a:extLst>
          </p:cNvPr>
          <p:cNvSpPr>
            <a:spLocks noGrp="1"/>
          </p:cNvSpPr>
          <p:nvPr>
            <p:ph type="subTitle" idx="1"/>
          </p:nvPr>
        </p:nvSpPr>
        <p:spPr>
          <a:xfrm>
            <a:off x="530352" y="3509963"/>
            <a:ext cx="4114800" cy="2215152"/>
          </a:xfrm>
        </p:spPr>
        <p:txBody>
          <a:bodyPr>
            <a:noAutofit/>
          </a:bodyPr>
          <a:lstStyle/>
          <a:p>
            <a:pPr>
              <a:lnSpc>
                <a:spcPct val="100000"/>
              </a:lnSpc>
            </a:pPr>
            <a:r>
              <a:rPr lang="en-US" sz="1800" dirty="0">
                <a:latin typeface="Times New Roman" panose="02020603050405020304" pitchFamily="18" charset="0"/>
                <a:cs typeface="Times New Roman" panose="02020603050405020304" pitchFamily="18" charset="0"/>
              </a:rPr>
              <a:t>As per the EDA done earlier our data form a gaussian distribution which is linearly </a:t>
            </a:r>
            <a:r>
              <a:rPr lang="en-US" sz="1800" dirty="0" err="1">
                <a:latin typeface="Times New Roman" panose="02020603050405020304" pitchFamily="18" charset="0"/>
                <a:cs typeface="Times New Roman" panose="02020603050405020304" pitchFamily="18" charset="0"/>
              </a:rPr>
              <a:t>seperable</a:t>
            </a:r>
            <a:r>
              <a:rPr lang="en-US" sz="1800" dirty="0">
                <a:latin typeface="Times New Roman" panose="02020603050405020304" pitchFamily="18" charset="0"/>
                <a:cs typeface="Times New Roman" panose="02020603050405020304" pitchFamily="18" charset="0"/>
              </a:rPr>
              <a:t> and also good fit for linear regression.</a:t>
            </a:r>
          </a:p>
          <a:p>
            <a:pPr>
              <a:lnSpc>
                <a:spcPct val="100000"/>
              </a:lnSpc>
            </a:pPr>
            <a:r>
              <a:rPr lang="en-AU" sz="1800" dirty="0">
                <a:latin typeface="Times New Roman" panose="02020603050405020304" pitchFamily="18" charset="0"/>
                <a:cs typeface="Times New Roman" panose="02020603050405020304" pitchFamily="18" charset="0"/>
              </a:rPr>
              <a:t>When the model is ready we can check the prediction</a:t>
            </a:r>
          </a:p>
          <a:p>
            <a:pPr>
              <a:lnSpc>
                <a:spcPct val="100000"/>
              </a:lnSpc>
            </a:pPr>
            <a:r>
              <a:rPr lang="en-AU" sz="1800" dirty="0">
                <a:latin typeface="Times New Roman" panose="02020603050405020304" pitchFamily="18" charset="0"/>
                <a:cs typeface="Times New Roman" panose="02020603050405020304" pitchFamily="18" charset="0"/>
              </a:rPr>
              <a:t>Can also see the difference between actual and prediction y </a:t>
            </a:r>
          </a:p>
        </p:txBody>
      </p:sp>
      <p:sp>
        <p:nvSpPr>
          <p:cNvPr id="29" name="Freeform: Shape 28">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0" name="Picture 29">
            <a:extLst>
              <a:ext uri="{FF2B5EF4-FFF2-40B4-BE49-F238E27FC236}">
                <a16:creationId xmlns:a16="http://schemas.microsoft.com/office/drawing/2014/main" id="{E3FF5CEA-D7DE-40F5-7094-836459787AB4}"/>
              </a:ext>
            </a:extLst>
          </p:cNvPr>
          <p:cNvPicPr>
            <a:picLocks noChangeAspect="1"/>
          </p:cNvPicPr>
          <p:nvPr/>
        </p:nvPicPr>
        <p:blipFill rotWithShape="1">
          <a:blip r:embed="rId2"/>
          <a:srcRect l="35865" r="1864" b="1"/>
          <a:stretch/>
        </p:blipFill>
        <p:spPr>
          <a:xfrm>
            <a:off x="5334000" y="10"/>
            <a:ext cx="6858000" cy="6855654"/>
          </a:xfrm>
          <a:prstGeom prst="rect">
            <a:avLst/>
          </a:prstGeom>
        </p:spPr>
      </p:pic>
      <p:sp>
        <p:nvSpPr>
          <p:cNvPr id="31" name="Freeform: Shape 30">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32" name="Freeform: Shape 31">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3" name="Freeform: Shape 32">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5"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0244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7" name="Group 16">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8" name="Freeform: Shape 17">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 name="Freeform: Shape 18">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 name="Freeform: Shape 19">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2"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Freeform: Shape 25">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9"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0"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1"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3"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4"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6" name="Rectangle 3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8"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CAC340-1D3A-2073-CC88-63F6D6B5540E}"/>
              </a:ext>
            </a:extLst>
          </p:cNvPr>
          <p:cNvSpPr>
            <a:spLocks noGrp="1"/>
          </p:cNvSpPr>
          <p:nvPr>
            <p:ph type="title"/>
          </p:nvPr>
        </p:nvSpPr>
        <p:spPr>
          <a:xfrm>
            <a:off x="525717" y="787068"/>
            <a:ext cx="10077557" cy="1325563"/>
          </a:xfrm>
        </p:spPr>
        <p:txBody>
          <a:bodyPr vert="horz" lIns="91440" tIns="45720" rIns="91440" bIns="45720" rtlCol="0" anchor="b">
            <a:normAutofit/>
          </a:bodyPr>
          <a:lstStyle/>
          <a:p>
            <a:pPr>
              <a:lnSpc>
                <a:spcPct val="90000"/>
              </a:lnSpc>
            </a:pPr>
            <a:r>
              <a:rPr lang="en-US" sz="2800"/>
              <a:t>MODEL EVALVATION</a:t>
            </a:r>
            <a:br>
              <a:rPr lang="en-US" sz="2800"/>
            </a:br>
            <a:br>
              <a:rPr lang="en-US" sz="2800"/>
            </a:br>
            <a:endParaRPr lang="en-US" sz="2800"/>
          </a:p>
        </p:txBody>
      </p:sp>
      <p:grpSp>
        <p:nvGrpSpPr>
          <p:cNvPr id="40"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8" name="Freeform: Shape 47">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0" name="Group 49">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70FD7455-AB44-EAA0-69B8-F05ED2721BE0}"/>
              </a:ext>
            </a:extLst>
          </p:cNvPr>
          <p:cNvSpPr>
            <a:spLocks/>
          </p:cNvSpPr>
          <p:nvPr/>
        </p:nvSpPr>
        <p:spPr>
          <a:xfrm>
            <a:off x="525590" y="2550817"/>
            <a:ext cx="4847504" cy="780780"/>
          </a:xfrm>
          <a:prstGeom prst="rect">
            <a:avLst/>
          </a:prstGeom>
        </p:spPr>
        <p:txBody>
          <a:bodyPr/>
          <a:lstStyle/>
          <a:p>
            <a:pPr>
              <a:spcAft>
                <a:spcPts val="600"/>
              </a:spcAft>
            </a:pPr>
            <a:r>
              <a:rPr lang="en-US" sz="1800" kern="1200">
                <a:solidFill>
                  <a:schemeClr val="tx1"/>
                </a:solidFill>
                <a:latin typeface="+mn-lt"/>
                <a:ea typeface="+mn-ea"/>
                <a:cs typeface="+mn-cs"/>
              </a:rPr>
              <a:t>Process model </a:t>
            </a:r>
            <a:r>
              <a:rPr lang="en-US" sz="1800" kern="1200" err="1">
                <a:solidFill>
                  <a:schemeClr val="tx1"/>
                </a:solidFill>
                <a:latin typeface="+mn-lt"/>
                <a:ea typeface="+mn-ea"/>
                <a:cs typeface="+mn-cs"/>
              </a:rPr>
              <a:t>evalvation</a:t>
            </a:r>
            <a:endParaRPr lang="en-AU"/>
          </a:p>
        </p:txBody>
      </p:sp>
      <p:pic>
        <p:nvPicPr>
          <p:cNvPr id="8" name="Content Placeholder 7" descr="A screenshot of a computer code&#10;&#10;Description automatically generated">
            <a:extLst>
              <a:ext uri="{FF2B5EF4-FFF2-40B4-BE49-F238E27FC236}">
                <a16:creationId xmlns:a16="http://schemas.microsoft.com/office/drawing/2014/main" id="{A5A0A718-3B64-4D7C-4DA3-7A1E0AB33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463" y="3749184"/>
            <a:ext cx="4847167" cy="1940342"/>
          </a:xfrm>
          <a:prstGeom prst="rect">
            <a:avLst/>
          </a:prstGeom>
        </p:spPr>
      </p:pic>
      <p:sp>
        <p:nvSpPr>
          <p:cNvPr id="5" name="Text Placeholder 4">
            <a:extLst>
              <a:ext uri="{FF2B5EF4-FFF2-40B4-BE49-F238E27FC236}">
                <a16:creationId xmlns:a16="http://schemas.microsoft.com/office/drawing/2014/main" id="{617D6080-B621-6E62-70AE-9BAB5CDED013}"/>
              </a:ext>
            </a:extLst>
          </p:cNvPr>
          <p:cNvSpPr>
            <a:spLocks/>
          </p:cNvSpPr>
          <p:nvPr/>
        </p:nvSpPr>
        <p:spPr>
          <a:xfrm>
            <a:off x="5731537" y="2550817"/>
            <a:ext cx="4871376" cy="780780"/>
          </a:xfrm>
          <a:prstGeom prst="rect">
            <a:avLst/>
          </a:prstGeom>
        </p:spPr>
        <p:txBody>
          <a:bodyPr/>
          <a:lstStyle/>
          <a:p>
            <a:pPr>
              <a:spcAft>
                <a:spcPts val="600"/>
              </a:spcAft>
            </a:pPr>
            <a:r>
              <a:rPr lang="en-US" sz="1800" kern="1200">
                <a:solidFill>
                  <a:schemeClr val="tx1"/>
                </a:solidFill>
                <a:latin typeface="+mn-lt"/>
                <a:ea typeface="+mn-ea"/>
                <a:cs typeface="+mn-cs"/>
              </a:rPr>
              <a:t>Metric based </a:t>
            </a:r>
            <a:r>
              <a:rPr lang="en-US" sz="1800" kern="1200" err="1">
                <a:solidFill>
                  <a:schemeClr val="tx1"/>
                </a:solidFill>
                <a:latin typeface="+mn-lt"/>
                <a:ea typeface="+mn-ea"/>
                <a:cs typeface="+mn-cs"/>
              </a:rPr>
              <a:t>evalvation</a:t>
            </a:r>
            <a:endParaRPr lang="en-AU"/>
          </a:p>
        </p:txBody>
      </p:sp>
      <p:pic>
        <p:nvPicPr>
          <p:cNvPr id="10" name="Content Placeholder 9" descr="A screenshot of a computer program&#10;&#10;Description automatically generated">
            <a:extLst>
              <a:ext uri="{FF2B5EF4-FFF2-40B4-BE49-F238E27FC236}">
                <a16:creationId xmlns:a16="http://schemas.microsoft.com/office/drawing/2014/main" id="{7670DEFF-98E1-0D95-E079-FD082AE9F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472" y="3396390"/>
            <a:ext cx="4625169" cy="2645931"/>
          </a:xfrm>
          <a:prstGeom prst="rect">
            <a:avLst/>
          </a:prstGeom>
        </p:spPr>
      </p:pic>
    </p:spTree>
    <p:extLst>
      <p:ext uri="{BB962C8B-B14F-4D97-AF65-F5344CB8AC3E}">
        <p14:creationId xmlns:p14="http://schemas.microsoft.com/office/powerpoint/2010/main" val="82091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7716813-11B7-EC4B-FBB8-80D04A80A6F4}"/>
              </a:ext>
            </a:extLst>
          </p:cNvPr>
          <p:cNvSpPr>
            <a:spLocks noGrp="1"/>
          </p:cNvSpPr>
          <p:nvPr>
            <p:ph type="title"/>
          </p:nvPr>
        </p:nvSpPr>
        <p:spPr>
          <a:xfrm>
            <a:off x="530352" y="589788"/>
            <a:ext cx="4884481" cy="2510921"/>
          </a:xfrm>
        </p:spPr>
        <p:txBody>
          <a:bodyPr vert="horz" lIns="91440" tIns="45720" rIns="91440" bIns="45720" rtlCol="0" anchor="b">
            <a:normAutofit/>
          </a:bodyPr>
          <a:lstStyle/>
          <a:p>
            <a:r>
              <a:rPr lang="en-US" sz="4000"/>
              <a:t>Linear line for actual and predicted values</a:t>
            </a:r>
          </a:p>
        </p:txBody>
      </p:sp>
      <p:grpSp>
        <p:nvGrpSpPr>
          <p:cNvPr id="33"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1" name="Freeform: Shape 40">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Content Placeholder 4">
            <a:extLst>
              <a:ext uri="{FF2B5EF4-FFF2-40B4-BE49-F238E27FC236}">
                <a16:creationId xmlns:a16="http://schemas.microsoft.com/office/drawing/2014/main" id="{CC81B928-5DCC-F568-A47D-71811C7530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961842" y="1574873"/>
            <a:ext cx="5683149" cy="3708254"/>
          </a:xfrm>
          <a:prstGeom prst="rect">
            <a:avLst/>
          </a:prstGeom>
        </p:spPr>
      </p:pic>
      <p:sp>
        <p:nvSpPr>
          <p:cNvPr id="43" name="Freeform: Shape 4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5" name="Group 4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6" name="Freeform: Shape 4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99143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99DDA2A-EEFF-0D00-2E89-3E2E05696084}"/>
              </a:ext>
            </a:extLst>
          </p:cNvPr>
          <p:cNvSpPr>
            <a:spLocks noGrp="1"/>
          </p:cNvSpPr>
          <p:nvPr>
            <p:ph type="title"/>
          </p:nvPr>
        </p:nvSpPr>
        <p:spPr>
          <a:xfrm>
            <a:off x="525717" y="787068"/>
            <a:ext cx="5566263" cy="1455091"/>
          </a:xfrm>
        </p:spPr>
        <p:txBody>
          <a:bodyPr>
            <a:normAutofit/>
          </a:bodyPr>
          <a:lstStyle/>
          <a:p>
            <a:r>
              <a:rPr lang="en-US" dirty="0"/>
              <a:t>CONCLUSION</a:t>
            </a:r>
            <a:endParaRPr lang="en-AU" dirty="0"/>
          </a:p>
        </p:txBody>
      </p:sp>
      <p:sp>
        <p:nvSpPr>
          <p:cNvPr id="22" name="Freeform: Shape 2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48C79711-44CC-F6DC-BAB9-2AC5CBC765BF}"/>
              </a:ext>
            </a:extLst>
          </p:cNvPr>
          <p:cNvSpPr>
            <a:spLocks noGrp="1"/>
          </p:cNvSpPr>
          <p:nvPr>
            <p:ph idx="1"/>
          </p:nvPr>
        </p:nvSpPr>
        <p:spPr>
          <a:xfrm>
            <a:off x="525717" y="2796427"/>
            <a:ext cx="5566263" cy="3274503"/>
          </a:xfrm>
        </p:spPr>
        <p:txBody>
          <a:bodyPr>
            <a:normAutofit/>
          </a:bodyPr>
          <a:lstStyle/>
          <a:p>
            <a:pPr>
              <a:lnSpc>
                <a:spcPct val="100000"/>
              </a:lnSpc>
            </a:pPr>
            <a:r>
              <a:rPr lang="en-US" sz="1700">
                <a:effectLst/>
                <a:latin typeface="Times New Roman" panose="02020603050405020304" pitchFamily="18" charset="0"/>
                <a:ea typeface="Calibri" panose="020F0502020204030204" pitchFamily="34" charset="0"/>
                <a:cs typeface="Times New Roman" panose="02020603050405020304" pitchFamily="18" charset="0"/>
              </a:rPr>
              <a:t>The profit prediction model can provide an overview to the people willing to set up a startup or are already running a startup about the value of profit that could be achieved based on the values of money spent on different factors. This model will help decide the money distribution for the enhancement of profit. This model efficiently analyses the trends and the values of the different parameters present in the dataset to predict the profit more accurately.</a:t>
            </a:r>
            <a:r>
              <a:rPr lang="en-US" sz="1700">
                <a:latin typeface="Times New Roman" panose="02020603050405020304" pitchFamily="18" charset="0"/>
                <a:cs typeface="Times New Roman" panose="02020603050405020304" pitchFamily="18" charset="0"/>
              </a:rPr>
              <a:t> Building a profit prediction model helps an investor in various ways such as saving time and providing an accuracy</a:t>
            </a:r>
            <a:endParaRPr lang="en-AU" sz="1700">
              <a:latin typeface="Times New Roman" panose="02020603050405020304" pitchFamily="18" charset="0"/>
              <a:cs typeface="Times New Roman" panose="02020603050405020304" pitchFamily="18" charset="0"/>
            </a:endParaRPr>
          </a:p>
        </p:txBody>
      </p:sp>
      <p:pic>
        <p:nvPicPr>
          <p:cNvPr id="35" name="Picture 34" descr="Calculator, pen, compass, money and a paper with graphs printed on it">
            <a:extLst>
              <a:ext uri="{FF2B5EF4-FFF2-40B4-BE49-F238E27FC236}">
                <a16:creationId xmlns:a16="http://schemas.microsoft.com/office/drawing/2014/main" id="{45464BFC-7C77-AA8B-B7CE-0E43A86C1969}"/>
              </a:ext>
            </a:extLst>
          </p:cNvPr>
          <p:cNvPicPr>
            <a:picLocks noChangeAspect="1"/>
          </p:cNvPicPr>
          <p:nvPr/>
        </p:nvPicPr>
        <p:blipFill rotWithShape="1">
          <a:blip r:embed="rId2"/>
          <a:srcRect l="27248" r="23025" b="-1"/>
          <a:stretch/>
        </p:blipFill>
        <p:spPr>
          <a:xfrm>
            <a:off x="6531789" y="10"/>
            <a:ext cx="5660211" cy="6857990"/>
          </a:xfrm>
          <a:prstGeom prst="rect">
            <a:avLst/>
          </a:prstGeom>
        </p:spPr>
      </p:pic>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3817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87374F-F6AC-498C-A0BC-3B6AE9F7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 name="Picture 2" descr="A colorful paint splatter with white text&#10;&#10;Description automatically generated">
            <a:extLst>
              <a:ext uri="{FF2B5EF4-FFF2-40B4-BE49-F238E27FC236}">
                <a16:creationId xmlns:a16="http://schemas.microsoft.com/office/drawing/2014/main" id="{2D541FEC-2838-2936-89EE-7A2B54C6057F}"/>
              </a:ext>
            </a:extLst>
          </p:cNvPr>
          <p:cNvPicPr>
            <a:picLocks noChangeAspect="1"/>
          </p:cNvPicPr>
          <p:nvPr/>
        </p:nvPicPr>
        <p:blipFill rotWithShape="1">
          <a:blip r:embed="rId2">
            <a:extLst>
              <a:ext uri="{28A0092B-C50C-407E-A947-70E740481C1C}">
                <a14:useLocalDpi xmlns:a14="http://schemas.microsoft.com/office/drawing/2010/main" val="0"/>
              </a:ext>
            </a:extLst>
          </a:blip>
          <a:srcRect l="10153" r="13105" b="-1"/>
          <a:stretch/>
        </p:blipFill>
        <p:spPr>
          <a:xfrm>
            <a:off x="530973" y="518898"/>
            <a:ext cx="11129649" cy="5837451"/>
          </a:xfrm>
          <a:prstGeom prst="rect">
            <a:avLst/>
          </a:prstGeom>
        </p:spPr>
      </p:pic>
    </p:spTree>
    <p:extLst>
      <p:ext uri="{BB962C8B-B14F-4D97-AF65-F5344CB8AC3E}">
        <p14:creationId xmlns:p14="http://schemas.microsoft.com/office/powerpoint/2010/main" val="125712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85900EB-A133-E166-834F-6483FD5933AE}"/>
              </a:ext>
            </a:extLst>
          </p:cNvPr>
          <p:cNvSpPr>
            <a:spLocks noGrp="1"/>
          </p:cNvSpPr>
          <p:nvPr>
            <p:ph type="title"/>
          </p:nvPr>
        </p:nvSpPr>
        <p:spPr>
          <a:xfrm>
            <a:off x="525717" y="787068"/>
            <a:ext cx="5566263" cy="1455091"/>
          </a:xfrm>
        </p:spPr>
        <p:txBody>
          <a:bodyPr>
            <a:normAutofit/>
          </a:bodyPr>
          <a:lstStyle/>
          <a:p>
            <a:r>
              <a:rPr lang="en-US" dirty="0"/>
              <a:t>OBJECTIVE</a:t>
            </a:r>
            <a:endParaRPr lang="en-AU" dirty="0"/>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9D15160A-346B-ECD9-7B5C-A37F48C878C4}"/>
              </a:ext>
            </a:extLst>
          </p:cNvPr>
          <p:cNvSpPr>
            <a:spLocks noGrp="1"/>
          </p:cNvSpPr>
          <p:nvPr>
            <p:ph idx="1"/>
          </p:nvPr>
        </p:nvSpPr>
        <p:spPr>
          <a:xfrm>
            <a:off x="525717" y="2796427"/>
            <a:ext cx="5566263" cy="3274503"/>
          </a:xfrm>
        </p:spPr>
        <p:txBody>
          <a:bodyPr>
            <a:normAutofit/>
          </a:bodyPr>
          <a:lstStyle/>
          <a:p>
            <a:r>
              <a:rPr lang="en-IN" dirty="0">
                <a:latin typeface="Times New Roman" panose="02020603050405020304" pitchFamily="18" charset="0"/>
                <a:cs typeface="Times New Roman" panose="02020603050405020304" pitchFamily="18" charset="0"/>
              </a:rPr>
              <a:t>The objective of the Profit Prediction for Startup companies  is to build a machine learning model that can predict the profit  based on its spending in various areas. This model will provide valuable insights into how different factors such as R&amp;D spending, administration spending, marketing spending, and location influence a startup's profitability.</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AU" dirty="0">
              <a:latin typeface="Segoe UI" panose="020B0502040204020203" pitchFamily="34" charset="0"/>
            </a:endParaRPr>
          </a:p>
        </p:txBody>
      </p:sp>
      <p:pic>
        <p:nvPicPr>
          <p:cNvPr id="5" name="Picture 4" descr="Desk with productivity items">
            <a:extLst>
              <a:ext uri="{FF2B5EF4-FFF2-40B4-BE49-F238E27FC236}">
                <a16:creationId xmlns:a16="http://schemas.microsoft.com/office/drawing/2014/main" id="{FA551474-0C18-E493-806A-8765F78FEC22}"/>
              </a:ext>
            </a:extLst>
          </p:cNvPr>
          <p:cNvPicPr>
            <a:picLocks noChangeAspect="1"/>
          </p:cNvPicPr>
          <p:nvPr/>
        </p:nvPicPr>
        <p:blipFill rotWithShape="1">
          <a:blip r:embed="rId3"/>
          <a:srcRect l="30079" r="14829" b="-1"/>
          <a:stretch/>
        </p:blipFill>
        <p:spPr>
          <a:xfrm>
            <a:off x="6531789" y="10"/>
            <a:ext cx="5660211" cy="6857990"/>
          </a:xfrm>
          <a:prstGeom prst="rect">
            <a:avLst/>
          </a:prstGeom>
        </p:spPr>
      </p:pic>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64913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922AC56-995B-5BE8-5312-E406619216A1}"/>
              </a:ext>
            </a:extLst>
          </p:cNvPr>
          <p:cNvSpPr>
            <a:spLocks noGrp="1"/>
          </p:cNvSpPr>
          <p:nvPr>
            <p:ph type="title"/>
          </p:nvPr>
        </p:nvSpPr>
        <p:spPr>
          <a:xfrm>
            <a:off x="525717" y="787068"/>
            <a:ext cx="10077557" cy="1325563"/>
          </a:xfrm>
        </p:spPr>
        <p:txBody>
          <a:bodyPr>
            <a:normAutofit/>
          </a:bodyPr>
          <a:lstStyle/>
          <a:p>
            <a:r>
              <a:rPr lang="en-US" dirty="0"/>
              <a:t>SUMMARY</a:t>
            </a:r>
            <a:endParaRPr lang="en-AU" dirty="0"/>
          </a:p>
        </p:txBody>
      </p:sp>
      <p:grpSp>
        <p:nvGrpSpPr>
          <p:cNvPr id="11" name="Graphic 78">
            <a:extLst>
              <a:ext uri="{FF2B5EF4-FFF2-40B4-BE49-F238E27FC236}">
                <a16:creationId xmlns:a16="http://schemas.microsoft.com/office/drawing/2014/main" id="{6F3B5563-53C7-4E0A-A4B8-8E56453344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5AEE0831-46B4-4175-A401-3A45C102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50567FC2-2663-468F-9E89-F892CE10AB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A883C52D-FF48-4648-A100-1071F9D2A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2108A8EE-E2B6-43BD-9450-5B9BA40D3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53E919D7-A706-457C-9587-462A51DBC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6EF58933-D82C-4F29-8757-AD3DD1AB9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5" name="Content Placeholder 2">
            <a:extLst>
              <a:ext uri="{FF2B5EF4-FFF2-40B4-BE49-F238E27FC236}">
                <a16:creationId xmlns:a16="http://schemas.microsoft.com/office/drawing/2014/main" id="{A26937B9-8C1C-AE89-7F71-418CDCC90624}"/>
              </a:ext>
            </a:extLst>
          </p:cNvPr>
          <p:cNvGraphicFramePr>
            <a:graphicFrameLocks noGrp="1"/>
          </p:cNvGraphicFramePr>
          <p:nvPr>
            <p:ph idx="1"/>
            <p:extLst>
              <p:ext uri="{D42A27DB-BD31-4B8C-83A1-F6EECF244321}">
                <p14:modId xmlns:p14="http://schemas.microsoft.com/office/powerpoint/2010/main" val="2442272919"/>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83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E8E1D0B-A8C5-9065-07D8-7955FB1E7019}"/>
              </a:ext>
            </a:extLst>
          </p:cNvPr>
          <p:cNvSpPr>
            <a:spLocks noGrp="1"/>
          </p:cNvSpPr>
          <p:nvPr>
            <p:ph type="title"/>
          </p:nvPr>
        </p:nvSpPr>
        <p:spPr>
          <a:xfrm>
            <a:off x="525717" y="787068"/>
            <a:ext cx="10077557" cy="1325563"/>
          </a:xfrm>
        </p:spPr>
        <p:txBody>
          <a:bodyPr>
            <a:normAutofit/>
          </a:bodyPr>
          <a:lstStyle/>
          <a:p>
            <a:r>
              <a:rPr lang="en-US" dirty="0"/>
              <a:t>PROPOSED METHODOLOGY</a:t>
            </a:r>
            <a:endParaRPr lang="en-AU" dirty="0"/>
          </a:p>
        </p:txBody>
      </p:sp>
      <p:grpSp>
        <p:nvGrpSpPr>
          <p:cNvPr id="20" name="Graphic 78">
            <a:extLst>
              <a:ext uri="{FF2B5EF4-FFF2-40B4-BE49-F238E27FC236}">
                <a16:creationId xmlns:a16="http://schemas.microsoft.com/office/drawing/2014/main" id="{6F3B5563-53C7-4E0A-A4B8-8E56453344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21" name="Graphic 78">
              <a:extLst>
                <a:ext uri="{FF2B5EF4-FFF2-40B4-BE49-F238E27FC236}">
                  <a16:creationId xmlns:a16="http://schemas.microsoft.com/office/drawing/2014/main" id="{5AEE0831-46B4-4175-A401-3A45C102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50567FC2-2663-468F-9E89-F892CE10AB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2" name="Graphic 78">
                <a:extLst>
                  <a:ext uri="{FF2B5EF4-FFF2-40B4-BE49-F238E27FC236}">
                    <a16:creationId xmlns:a16="http://schemas.microsoft.com/office/drawing/2014/main" id="{A883C52D-FF48-4648-A100-1071F9D2A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3" name="Graphic 78">
                <a:extLst>
                  <a:ext uri="{FF2B5EF4-FFF2-40B4-BE49-F238E27FC236}">
                    <a16:creationId xmlns:a16="http://schemas.microsoft.com/office/drawing/2014/main" id="{2108A8EE-E2B6-43BD-9450-5B9BA40D3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53E919D7-A706-457C-9587-462A51DBC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6EF58933-D82C-4F29-8757-AD3DD1AB9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graphicFrame>
        <p:nvGraphicFramePr>
          <p:cNvPr id="26" name="Content Placeholder 2">
            <a:extLst>
              <a:ext uri="{FF2B5EF4-FFF2-40B4-BE49-F238E27FC236}">
                <a16:creationId xmlns:a16="http://schemas.microsoft.com/office/drawing/2014/main" id="{A86C580F-3378-B46F-0624-5A2134845CB6}"/>
              </a:ext>
            </a:extLst>
          </p:cNvPr>
          <p:cNvGraphicFramePr>
            <a:graphicFrameLocks noGrp="1"/>
          </p:cNvGraphicFramePr>
          <p:nvPr>
            <p:ph idx="1"/>
            <p:extLst>
              <p:ext uri="{D42A27DB-BD31-4B8C-83A1-F6EECF244321}">
                <p14:modId xmlns:p14="http://schemas.microsoft.com/office/powerpoint/2010/main" val="3867973784"/>
              </p:ext>
            </p:extLst>
          </p:nvPr>
        </p:nvGraphicFramePr>
        <p:xfrm>
          <a:off x="525463" y="2522538"/>
          <a:ext cx="10077450" cy="3548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339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1204FA6-E1F6-6BFA-98EE-188B898F377B}"/>
              </a:ext>
            </a:extLst>
          </p:cNvPr>
          <p:cNvSpPr>
            <a:spLocks noGrp="1"/>
          </p:cNvSpPr>
          <p:nvPr>
            <p:ph type="title"/>
          </p:nvPr>
        </p:nvSpPr>
        <p:spPr>
          <a:xfrm>
            <a:off x="525717" y="787068"/>
            <a:ext cx="5566263" cy="1455091"/>
          </a:xfrm>
        </p:spPr>
        <p:txBody>
          <a:bodyPr>
            <a:norm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DATA PREPROCESSING</a:t>
            </a:r>
            <a:r>
              <a:rPr lang="en-US">
                <a:effectLst/>
                <a:latin typeface="Calibri" panose="020F0502020204030204" pitchFamily="34" charset="0"/>
                <a:ea typeface="Calibri" panose="020F0502020204030204" pitchFamily="34" charset="0"/>
                <a:cs typeface="Times New Roman" panose="02020603050405020304" pitchFamily="18" charset="0"/>
              </a:rPr>
              <a:t>:</a:t>
            </a:r>
            <a:endParaRPr lang="en-AU" dirty="0"/>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FF51E631-6EC6-C225-1CB0-E8DD7F17CD17}"/>
              </a:ext>
            </a:extLst>
          </p:cNvPr>
          <p:cNvSpPr>
            <a:spLocks noGrp="1"/>
          </p:cNvSpPr>
          <p:nvPr>
            <p:ph idx="1"/>
          </p:nvPr>
        </p:nvSpPr>
        <p:spPr>
          <a:xfrm>
            <a:off x="525717" y="2796427"/>
            <a:ext cx="5566263" cy="3274503"/>
          </a:xfrm>
        </p:spPr>
        <p:txBody>
          <a:bodyPr>
            <a:normAutofit/>
          </a:bodyPr>
          <a:lstStyle/>
          <a:p>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Pre-processing is done after loading the dataset. This step involves optimizing the dataset by removing the outliers and unnecessary details from the dataset to provide most accurate results. Since location does not has any continuous relationship with the value of profit therefore the location column has been dropped from the dataset for further steps. The entire dataset is split in the ratio of 3:7 for testing and training the model respectively </a:t>
            </a:r>
            <a:endParaRPr lang="en-AU" dirty="0">
              <a:latin typeface="Times New Roman" panose="02020603050405020304" pitchFamily="18" charset="0"/>
              <a:cs typeface="Times New Roman" panose="02020603050405020304" pitchFamily="18" charset="0"/>
            </a:endParaRPr>
          </a:p>
          <a:p>
            <a:endParaRPr lang="en-AU" dirty="0"/>
          </a:p>
        </p:txBody>
      </p:sp>
      <p:pic>
        <p:nvPicPr>
          <p:cNvPr id="5" name="Picture 4" descr="Magnifying glass showing decling performance">
            <a:extLst>
              <a:ext uri="{FF2B5EF4-FFF2-40B4-BE49-F238E27FC236}">
                <a16:creationId xmlns:a16="http://schemas.microsoft.com/office/drawing/2014/main" id="{4DB1534E-A8E4-0344-AF0B-D86341BDDCFA}"/>
              </a:ext>
            </a:extLst>
          </p:cNvPr>
          <p:cNvPicPr>
            <a:picLocks noChangeAspect="1"/>
          </p:cNvPicPr>
          <p:nvPr/>
        </p:nvPicPr>
        <p:blipFill rotWithShape="1">
          <a:blip r:embed="rId2"/>
          <a:srcRect l="7172" r="37735" b="-1"/>
          <a:stretch/>
        </p:blipFill>
        <p:spPr>
          <a:xfrm>
            <a:off x="6531789" y="10"/>
            <a:ext cx="5660211" cy="6857990"/>
          </a:xfrm>
          <a:prstGeom prst="rect">
            <a:avLst/>
          </a:prstGeom>
        </p:spPr>
      </p:pic>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8202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9A50DA-708F-E302-1058-BC9CF3668ACA}"/>
              </a:ext>
            </a:extLst>
          </p:cNvPr>
          <p:cNvSpPr>
            <a:spLocks noGrp="1"/>
          </p:cNvSpPr>
          <p:nvPr>
            <p:ph type="title"/>
          </p:nvPr>
        </p:nvSpPr>
        <p:spPr/>
        <p:txBody>
          <a:bodyPr/>
          <a:lstStyle/>
          <a:p>
            <a:r>
              <a:rPr lang="en-US" dirty="0"/>
              <a:t>Data distribution check</a:t>
            </a:r>
            <a:endParaRPr lang="en-AU" dirty="0"/>
          </a:p>
        </p:txBody>
      </p:sp>
      <p:sp>
        <p:nvSpPr>
          <p:cNvPr id="5" name="Text Placeholder 4">
            <a:extLst>
              <a:ext uri="{FF2B5EF4-FFF2-40B4-BE49-F238E27FC236}">
                <a16:creationId xmlns:a16="http://schemas.microsoft.com/office/drawing/2014/main" id="{5F180415-3F84-4285-7077-A221BFBBE42F}"/>
              </a:ext>
            </a:extLst>
          </p:cNvPr>
          <p:cNvSpPr>
            <a:spLocks noGrp="1"/>
          </p:cNvSpPr>
          <p:nvPr>
            <p:ph type="body" idx="1"/>
          </p:nvPr>
        </p:nvSpPr>
        <p:spPr/>
        <p:txBody>
          <a:bodyPr/>
          <a:lstStyle/>
          <a:p>
            <a:r>
              <a:rPr lang="en-US" dirty="0"/>
              <a:t>Scatter plot of </a:t>
            </a:r>
            <a:r>
              <a:rPr lang="en-US" dirty="0" err="1"/>
              <a:t>continouse</a:t>
            </a:r>
            <a:r>
              <a:rPr lang="en-US" dirty="0"/>
              <a:t> variables</a:t>
            </a:r>
            <a:endParaRPr lang="en-AU" dirty="0"/>
          </a:p>
        </p:txBody>
      </p:sp>
      <p:pic>
        <p:nvPicPr>
          <p:cNvPr id="10" name="Content Placeholder 9">
            <a:extLst>
              <a:ext uri="{FF2B5EF4-FFF2-40B4-BE49-F238E27FC236}">
                <a16:creationId xmlns:a16="http://schemas.microsoft.com/office/drawing/2014/main" id="{BE2961ED-19BC-AA15-F1F9-5CAE57B87EF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879006" y="3367088"/>
            <a:ext cx="4147487" cy="2644775"/>
          </a:xfrm>
        </p:spPr>
      </p:pic>
      <p:sp>
        <p:nvSpPr>
          <p:cNvPr id="7" name="Text Placeholder 6">
            <a:extLst>
              <a:ext uri="{FF2B5EF4-FFF2-40B4-BE49-F238E27FC236}">
                <a16:creationId xmlns:a16="http://schemas.microsoft.com/office/drawing/2014/main" id="{879BD49D-B7F9-357B-4F23-2F58FB039F88}"/>
              </a:ext>
            </a:extLst>
          </p:cNvPr>
          <p:cNvSpPr>
            <a:spLocks noGrp="1"/>
          </p:cNvSpPr>
          <p:nvPr>
            <p:ph type="body" sz="quarter" idx="3"/>
          </p:nvPr>
        </p:nvSpPr>
        <p:spPr/>
        <p:txBody>
          <a:bodyPr/>
          <a:lstStyle/>
          <a:p>
            <a:r>
              <a:rPr lang="en-US" dirty="0"/>
              <a:t>Linearity check</a:t>
            </a:r>
            <a:endParaRPr lang="en-AU" dirty="0"/>
          </a:p>
        </p:txBody>
      </p:sp>
      <p:pic>
        <p:nvPicPr>
          <p:cNvPr id="12" name="Content Placeholder 11" descr="A graph with blue dots&#10;&#10;Description automatically generated">
            <a:extLst>
              <a:ext uri="{FF2B5EF4-FFF2-40B4-BE49-F238E27FC236}">
                <a16:creationId xmlns:a16="http://schemas.microsoft.com/office/drawing/2014/main" id="{50427236-EFC8-A7A9-B7AE-68B51246E6F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34050" y="3367088"/>
            <a:ext cx="4868863" cy="2771162"/>
          </a:xfrm>
        </p:spPr>
      </p:pic>
    </p:spTree>
    <p:extLst>
      <p:ext uri="{BB962C8B-B14F-4D97-AF65-F5344CB8AC3E}">
        <p14:creationId xmlns:p14="http://schemas.microsoft.com/office/powerpoint/2010/main" val="409043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5" name="Freeform: Shape 84">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6" name="Group 8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87" name="Freeform: Shape 8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8" name="Freeform: Shape 8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9" name="Freeform: Shape 8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0"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1"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2"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Freeform: Shape 93">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5"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96"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7"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8"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9"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0"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01" name="Rectangle 10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9964CC3-D692-03CB-6028-674EB46C152F}"/>
              </a:ext>
            </a:extLst>
          </p:cNvPr>
          <p:cNvSpPr>
            <a:spLocks noGrp="1"/>
          </p:cNvSpPr>
          <p:nvPr>
            <p:ph type="title"/>
          </p:nvPr>
        </p:nvSpPr>
        <p:spPr>
          <a:xfrm>
            <a:off x="530352" y="589788"/>
            <a:ext cx="4884481" cy="2510921"/>
          </a:xfrm>
        </p:spPr>
        <p:txBody>
          <a:bodyPr vert="horz" lIns="91440" tIns="45720" rIns="91440" bIns="45720" rtlCol="0" anchor="b">
            <a:normAutofit/>
          </a:bodyPr>
          <a:lstStyle/>
          <a:p>
            <a:pPr>
              <a:lnSpc>
                <a:spcPct val="90000"/>
              </a:lnSpc>
            </a:pPr>
            <a:r>
              <a:rPr lang="en-US" sz="4000"/>
              <a:t>BOX PLOT</a:t>
            </a:r>
            <a:br>
              <a:rPr lang="en-US" sz="4000"/>
            </a:br>
            <a:r>
              <a:rPr lang="en-US" sz="4000"/>
              <a:t>to find outliers in the numerical features</a:t>
            </a:r>
          </a:p>
        </p:txBody>
      </p:sp>
      <p:grpSp>
        <p:nvGrpSpPr>
          <p:cNvPr id="10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10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4"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5"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6"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A graph with a blue rectangle&#10;&#10;Description automatically generated">
            <a:extLst>
              <a:ext uri="{FF2B5EF4-FFF2-40B4-BE49-F238E27FC236}">
                <a16:creationId xmlns:a16="http://schemas.microsoft.com/office/drawing/2014/main" id="{BDD266CB-2EB4-37CD-B0AF-03B9C6880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1842" y="2683086"/>
            <a:ext cx="5683149" cy="1491827"/>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3216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Freeform: Shape 52">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4" name="Group 5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5" name="Freeform: Shape 5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Freeform: Shape 5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7" name="Freeform: Shape 5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2" name="Freeform: Shape 6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69" name="Rectangle 6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2B29B1F-333A-9611-36B0-A4B90A485ED7}"/>
              </a:ext>
            </a:extLst>
          </p:cNvPr>
          <p:cNvSpPr>
            <a:spLocks noGrp="1"/>
          </p:cNvSpPr>
          <p:nvPr>
            <p:ph type="title"/>
          </p:nvPr>
        </p:nvSpPr>
        <p:spPr>
          <a:xfrm>
            <a:off x="530352" y="589788"/>
            <a:ext cx="4884481" cy="2510921"/>
          </a:xfrm>
        </p:spPr>
        <p:txBody>
          <a:bodyPr vert="horz" lIns="91440" tIns="45720" rIns="91440" bIns="45720" rtlCol="0" anchor="b">
            <a:normAutofit/>
          </a:bodyPr>
          <a:lstStyle/>
          <a:p>
            <a:r>
              <a:rPr lang="en-US" sz="3700"/>
              <a:t>Understanding the overall distribution of a data</a:t>
            </a:r>
            <a:br>
              <a:rPr lang="en-US" sz="3700"/>
            </a:br>
            <a:endParaRPr lang="en-US" sz="3700"/>
          </a:p>
        </p:txBody>
      </p:sp>
      <p:grpSp>
        <p:nvGrpSpPr>
          <p:cNvPr id="70"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1"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2"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75" name="Freeform: Shape 74">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A graph with a blue line&#10;&#10;Description automatically generated">
            <a:extLst>
              <a:ext uri="{FF2B5EF4-FFF2-40B4-BE49-F238E27FC236}">
                <a16:creationId xmlns:a16="http://schemas.microsoft.com/office/drawing/2014/main" id="{9D13C8F9-AB53-1BC8-3886-48916E227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1842" y="1617496"/>
            <a:ext cx="5683149" cy="3623007"/>
          </a:xfrm>
          <a:prstGeom prst="rect">
            <a:avLst/>
          </a:prstGeom>
        </p:spPr>
      </p:pic>
      <p:sp>
        <p:nvSpPr>
          <p:cNvPr id="76" name="Freeform: Shape 75">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7" name="Group 76">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78" name="Freeform: Shape 77">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9" name="Freeform: Shape 78">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0"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1"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7281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4B33-836B-B588-21E3-7AFEECDD2C5A}"/>
              </a:ext>
            </a:extLst>
          </p:cNvPr>
          <p:cNvSpPr>
            <a:spLocks noGrp="1"/>
          </p:cNvSpPr>
          <p:nvPr>
            <p:ph type="title"/>
          </p:nvPr>
        </p:nvSpPr>
        <p:spPr/>
        <p:txBody>
          <a:bodyPr>
            <a:normAutofit fontScale="90000"/>
          </a:bodyPr>
          <a:lstStyle/>
          <a:p>
            <a:r>
              <a:rPr lang="en-US" dirty="0"/>
              <a:t>HEATMAP</a:t>
            </a:r>
            <a:br>
              <a:rPr lang="en-US" dirty="0"/>
            </a:br>
            <a:r>
              <a:rPr lang="en-US" dirty="0"/>
              <a:t>to explore the correlation b/w numerical feature</a:t>
            </a:r>
            <a:endParaRPr lang="en-AU" dirty="0"/>
          </a:p>
        </p:txBody>
      </p:sp>
      <p:pic>
        <p:nvPicPr>
          <p:cNvPr id="4" name="Picture 3" descr="A screenshot of a grid&#10;&#10;Description automatically generated">
            <a:extLst>
              <a:ext uri="{FF2B5EF4-FFF2-40B4-BE49-F238E27FC236}">
                <a16:creationId xmlns:a16="http://schemas.microsoft.com/office/drawing/2014/main" id="{078A9D32-8FF2-A982-6F8E-1497D896A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295" y="2338106"/>
            <a:ext cx="5963482" cy="4219711"/>
          </a:xfrm>
          <a:prstGeom prst="rect">
            <a:avLst/>
          </a:prstGeom>
        </p:spPr>
      </p:pic>
    </p:spTree>
    <p:extLst>
      <p:ext uri="{BB962C8B-B14F-4D97-AF65-F5344CB8AC3E}">
        <p14:creationId xmlns:p14="http://schemas.microsoft.com/office/powerpoint/2010/main" val="213597486"/>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666</TotalTime>
  <Words>687</Words>
  <Application>Microsoft Office PowerPoint</Application>
  <PresentationFormat>Widescreen</PresentationFormat>
  <Paragraphs>36</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Arial</vt:lpstr>
      <vt:lpstr>Avenir Next LT Pro</vt:lpstr>
      <vt:lpstr>Avenir Next LT Pro Light</vt:lpstr>
      <vt:lpstr>Calibri</vt:lpstr>
      <vt:lpstr>Georgia Pro Semibold</vt:lpstr>
      <vt:lpstr>Segoe UI</vt:lpstr>
      <vt:lpstr>Times New Roman</vt:lpstr>
      <vt:lpstr>RocaVTI</vt:lpstr>
      <vt:lpstr>STARTUP COMPANIES  PROFIT ANALYSIS</vt:lpstr>
      <vt:lpstr>OBJECTIVE</vt:lpstr>
      <vt:lpstr>SUMMARY</vt:lpstr>
      <vt:lpstr>PROPOSED METHODOLOGY</vt:lpstr>
      <vt:lpstr>DATA PREPROCESSING:</vt:lpstr>
      <vt:lpstr>Data distribution check</vt:lpstr>
      <vt:lpstr>BOX PLOT to find outliers in the numerical features</vt:lpstr>
      <vt:lpstr>Understanding the overall distribution of a data </vt:lpstr>
      <vt:lpstr>HEATMAP to explore the correlation b/w numerical feature</vt:lpstr>
      <vt:lpstr>TRAIN AND TEST THE MODEL</vt:lpstr>
      <vt:lpstr>MODEL DEVELOPMENT</vt:lpstr>
      <vt:lpstr>MODEL EVALVATION  </vt:lpstr>
      <vt:lpstr>Linear line for actual and predicted values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Vasudha Kilari</dc:creator>
  <cp:lastModifiedBy>Vasudha Kilari</cp:lastModifiedBy>
  <cp:revision>3</cp:revision>
  <dcterms:created xsi:type="dcterms:W3CDTF">2024-06-11T03:00:17Z</dcterms:created>
  <dcterms:modified xsi:type="dcterms:W3CDTF">2024-06-12T09:24:57Z</dcterms:modified>
</cp:coreProperties>
</file>