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</p:sldIdLst>
  <p:sldSz cy="13716000" cx="24384000"/>
  <p:notesSz cx="6858000" cy="9144000"/>
  <p:embeddedFontLst>
    <p:embeddedFont>
      <p:font typeface="Merriweather Sans"/>
      <p:regular r:id="rId153"/>
      <p:bold r:id="rId154"/>
      <p:italic r:id="rId155"/>
      <p:boldItalic r:id="rId156"/>
    </p:embeddedFont>
    <p:embeddedFont>
      <p:font typeface="Helvetica Neue"/>
      <p:regular r:id="rId157"/>
      <p:bold r:id="rId158"/>
      <p:italic r:id="rId159"/>
      <p:boldItalic r:id="rId160"/>
    </p:embeddedFont>
    <p:embeddedFont>
      <p:font typeface="Gill Sans"/>
      <p:regular r:id="rId161"/>
      <p:bold r:id="rId1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8D2A6A-9FCD-4C1A-BF81-3BA74F0208DE}">
  <a:tblStyle styleId="{4D8D2A6A-9FCD-4C1A-BF81-3BA74F0208DE}" styleName="Table_0">
    <a:wholeTbl>
      <a:tcTxStyle b="off" i="off">
        <a:font>
          <a:latin typeface="Gill Sans"/>
          <a:ea typeface="Gill Sans"/>
          <a:cs typeface="Gill San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fill>
          <a:solidFill>
            <a:srgbClr val="CFD0D1"/>
          </a:solidFill>
        </a:fill>
      </a:tcStyle>
    </a:band1H>
    <a:band2H>
      <a:tcTxStyle/>
    </a:band2H>
    <a:band1V>
      <a:tcTxStyle/>
      <a:tcStyle>
        <a:fill>
          <a:solidFill>
            <a:srgbClr val="CFD0D1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9E9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9E9E9"/>
          </a:solidFill>
        </a:fill>
      </a:tcStyle>
    </a:firstRow>
    <a:neCell>
      <a:tcTxStyle/>
    </a:neCell>
    <a:nwCell>
      <a:tcTxStyle/>
    </a:nwCell>
  </a:tblStyle>
  <a:tblStyle styleId="{B6C8BD2B-91D6-472B-A09C-E6ACAAAE9713}" styleName="Table_1">
    <a:wholeTbl>
      <a:tcTxStyle b="off" i="off">
        <a:font>
          <a:latin typeface="Gill Sans"/>
          <a:ea typeface="Gill Sans"/>
          <a:cs typeface="Gill San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fill>
          <a:solidFill>
            <a:srgbClr val="CFD0D1"/>
          </a:solidFill>
        </a:fill>
      </a:tcStyle>
    </a:band1H>
    <a:band2H>
      <a:tcTxStyle/>
    </a:band2H>
    <a:band1V>
      <a:tcTxStyle/>
      <a:tcStyle>
        <a:fill>
          <a:solidFill>
            <a:srgbClr val="CFD0D1"/>
          </a:solidFill>
        </a:fill>
      </a:tcStyle>
    </a:band1V>
    <a:band2V>
      <a:tcTxStyle/>
    </a:band2V>
    <a:lastCol>
      <a:tcTxStyle b="on" i="off">
        <a:font>
          <a:latin typeface="Gill Sans"/>
          <a:ea typeface="Gill Sans"/>
          <a:cs typeface="Gill Sans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Gill Sans"/>
          <a:ea typeface="Gill Sans"/>
          <a:cs typeface="Gill Sans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"/>
          <a:ea typeface="Gill Sans"/>
          <a:cs typeface="Gill San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3B04097F-98C7-44B6-B785-26736A4C4087}" styleName="Table_2">
    <a:wholeTbl>
      <a:tcTxStyle b="off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2D1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162" Type="http://schemas.openxmlformats.org/officeDocument/2006/relationships/font" Target="fonts/GillSans-bold.fntdata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font" Target="fonts/GillSans-regular.fntdata"/><Relationship Id="rId54" Type="http://schemas.openxmlformats.org/officeDocument/2006/relationships/slide" Target="slides/slide47.xml"/><Relationship Id="rId160" Type="http://schemas.openxmlformats.org/officeDocument/2006/relationships/font" Target="fonts/HelveticaNeue-boldItalic.fntdata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font" Target="fonts/HelveticaNeue-italic.fntdata"/><Relationship Id="rId59" Type="http://schemas.openxmlformats.org/officeDocument/2006/relationships/slide" Target="slides/slide52.xml"/><Relationship Id="rId154" Type="http://schemas.openxmlformats.org/officeDocument/2006/relationships/font" Target="fonts/MerriweatherSans-bold.fntdata"/><Relationship Id="rId58" Type="http://schemas.openxmlformats.org/officeDocument/2006/relationships/slide" Target="slides/slide51.xml"/><Relationship Id="rId153" Type="http://schemas.openxmlformats.org/officeDocument/2006/relationships/font" Target="fonts/MerriweatherSans-regular.fntdata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font" Target="fonts/HelveticaNeue-bold.fntdata"/><Relationship Id="rId157" Type="http://schemas.openxmlformats.org/officeDocument/2006/relationships/font" Target="fonts/HelveticaNeue-regular.fntdata"/><Relationship Id="rId156" Type="http://schemas.openxmlformats.org/officeDocument/2006/relationships/font" Target="fonts/MerriweatherSans-boldItalic.fntdata"/><Relationship Id="rId155" Type="http://schemas.openxmlformats.org/officeDocument/2006/relationships/font" Target="fonts/Merriweather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04df4658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504df4658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5b3ca3b9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05b3ca3b9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505b3ca3b9_0_2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4" name="Google Shape;2824;g505b3ca3b9_0_24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g505b3ca3b9_0_2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9" name="Google Shape;2849;g505b3ca3b9_0_24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g505b3ca3b9_0_24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4" name="Google Shape;2874;g505b3ca3b9_0_24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505b3ca3b9_0_25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9" name="Google Shape;2899;g505b3ca3b9_0_25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g505b3ca3b9_0_2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4" name="Google Shape;2924;g505b3ca3b9_0_25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505b3ca3b9_0_2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9" name="Google Shape;2949;g505b3ca3b9_0_25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505b3ca3b9_0_2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4" name="Google Shape;2974;g505b3ca3b9_0_25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g505b3ca3b9_0_26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9" name="Google Shape;2999;g505b3ca3b9_0_26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2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505b3ca3b9_0_26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4" name="Google Shape;3024;g505b3ca3b9_0_26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505b3ca3b9_0_26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9" name="Google Shape;3049;g505b3ca3b9_0_26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5b3ca3b9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05b3ca3b9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g505b3ca3b9_0_26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4" name="Google Shape;3074;g505b3ca3b9_0_26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g505b3ca3b9_0_30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9" name="Google Shape;3099;g505b3ca3b9_0_30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4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505b3ca3b9_0_30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2" name="Google Shape;3112;g505b3ca3b9_0_30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5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g505b3ca3b9_0_3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g505b3ca3b9_0_3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505b3ca3b9_0_3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g505b3ca3b9_0_3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8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g505b3ca3b9_0_3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0" name="Google Shape;3130;g505b3ca3b9_0_3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Google Shape;3136;g505b3ca3b9_0_3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7" name="Google Shape;3137;g505b3ca3b9_0_3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2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g505b3ca3b9_0_3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4" name="Google Shape;3144;g505b3ca3b9_0_3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505b3ca3b9_0_3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505b3ca3b9_0_3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5b3ca3b9_0_3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05b3ca3b9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505b3ca3b9_0_3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505b3ca3b9_0_3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505b3ca3b9_0_3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505b3ca3b9_0_3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505b3ca3b9_0_37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505b3ca3b9_0_37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g505b3ca3b9_0_37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0" name="Google Shape;3180;g505b3ca3b9_0_37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505b3ca3b9_0_37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1" name="Google Shape;3201;g505b3ca3b9_0_37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g505b3ca3b9_0_3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g505b3ca3b9_0_3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g505b3ca3b9_0_37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7" name="Google Shape;3247;g505b3ca3b9_0_37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g505b3ca3b9_0_3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g505b3ca3b9_0_3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505b3ca3b9_0_37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505b3ca3b9_0_37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2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g505b3ca3b9_0_32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4" name="Google Shape;3284;g505b3ca3b9_0_3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5b3ca3b9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05b3ca3b9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505b3ca3b9_0_3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g505b3ca3b9_0_3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g505b3ca3b9_0_33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g505b3ca3b9_0_33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g505b3ca3b9_0_33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g505b3ca3b9_0_33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g505b3ca3b9_0_33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g505b3ca3b9_0_33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7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3398;g505b3ca3b9_0_33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g505b3ca3b9_0_33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0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505b3ca3b9_0_34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g505b3ca3b9_0_34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3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g505b3ca3b9_0_3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g505b3ca3b9_0_3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6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505b3ca3b9_0_34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g505b3ca3b9_0_34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9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g505b3ca3b9_0_34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g505b3ca3b9_0_34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505b3ca3b9_0_35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g505b3ca3b9_0_35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5b3ca3b9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505b3ca3b9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505b3ca3b9_0_35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g505b3ca3b9_0_35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505b3ca3b9_0_35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g505b3ca3b9_0_35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505b3ca3b9_0_35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g505b3ca3b9_0_35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4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g505b3ca3b9_0_35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g505b3ca3b9_0_35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g505b3ca3b9_0_36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9" name="Google Shape;3629;g505b3ca3b9_0_36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g505b3ca3b9_0_36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g505b3ca3b9_0_36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5b3ca3b9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505b3ca3b9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05b3ca3b9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505b3ca3b9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5b3ca3b9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505b3ca3b9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5b3ca3b9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505b3ca3b9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5b3ca3b9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505b3ca3b9_0_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05b3ca3b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g505b3ca3b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5b3ca3b9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505b3ca3b9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05b3ca3b9_0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505b3ca3b9_0_3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5b3ca3b9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505b3ca3b9_0_3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05b3ca3b9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505b3ca3b9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05b3ca3b9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505b3ca3b9_0_2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05b3ca3b9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505b3ca3b9_0_3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5b3ca3b9_0_1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05b3ca3b9_0_1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05b3ca3b9_0_1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505b3ca3b9_0_1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05b3ca3b9_0_1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505b3ca3b9_0_1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05b3ca3b9_0_13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505b3ca3b9_0_1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05b3ca3b9_0_13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505b3ca3b9_0_13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05b3ca3b9_0_13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505b3ca3b9_0_13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05b3ca3b9_0_14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505b3ca3b9_0_14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05b3ca3b9_0_14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505b3ca3b9_0_14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05b3ca3b9_0_15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505b3ca3b9_0_15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05b3ca3b9_0_15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505b3ca3b9_0_15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05b3ca3b9_0_16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505b3ca3b9_0_16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05b3ca3b9_0_16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505b3ca3b9_0_16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05b3ca3b9_0_17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505b3ca3b9_0_17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505b3ca3b9_0_17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g505b3ca3b9_0_17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05b3ca3b9_0_18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g505b3ca3b9_0_18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505b3ca3b9_0_18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g505b3ca3b9_0_18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505b3ca3b9_0_30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0" name="Google Shape;1090;g505b3ca3b9_0_30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505b3ca3b9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7" name="Google Shape;1097;g505b3ca3b9_0_3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505b3ca3b9_0_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4" name="Google Shape;1104;g505b3ca3b9_0_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05b3ca3b9_0_3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g505b3ca3b9_0_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505b3ca3b9_0_4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g505b3ca3b9_0_4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505b3ca3b9_0_4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g505b3ca3b9_0_4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505b3ca3b9_0_5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505b3ca3b9_0_5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505b3ca3b9_0_5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g505b3ca3b9_0_5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5b3ca3b9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05b3ca3b9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05b3ca3b9_0_6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g505b3ca3b9_0_6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505b3ca3b9_0_6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g505b3ca3b9_0_6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505b3ca3b9_0_7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g505b3ca3b9_0_7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505b3ca3b9_0_7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g505b3ca3b9_0_7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505b3ca3b9_0_8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g505b3ca3b9_0_8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505b3ca3b9_0_8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g505b3ca3b9_0_8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505b3ca3b9_0_8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g505b3ca3b9_0_8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505b3ca3b9_0_9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g505b3ca3b9_0_9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505b3ca3b9_0_9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g505b3ca3b9_0_9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05b3ca3b9_0_10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g505b3ca3b9_0_10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5b3ca3b9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05b3ca3b9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505b3ca3b9_0_10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g505b3ca3b9_0_10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505b3ca3b9_0_30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1" name="Google Shape;1911;g505b3ca3b9_0_30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8" name="Google Shape;191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https://www.geeksforgeeks.org/topological-sorting/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https://www.geeksforgeeks.org/topological-sorting-indegree-based-solution/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05b3ca3b9_0_19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5" name="Google Shape;1925;g505b3ca3b9_0_19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505b3ca3b9_0_27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2" name="Google Shape;1932;g505b3ca3b9_0_27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505b3ca3b9_0_27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9" name="Google Shape;1959;g505b3ca3b9_0_27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505b3ca3b9_0_27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6" name="Google Shape;1986;g505b3ca3b9_0_27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05b3ca3b9_0_27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3" name="Google Shape;2013;g505b3ca3b9_0_27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505b3ca3b9_0_28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0" name="Google Shape;2040;g505b3ca3b9_0_28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05b3ca3b9_0_28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7" name="Google Shape;2067;g505b3ca3b9_0_28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5b3ca3b9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505b3ca3b9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505b3ca3b9_0_28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4" name="Google Shape;2094;g505b3ca3b9_0_28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505b3ca3b9_0_28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1" name="Google Shape;2121;g505b3ca3b9_0_28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05b3ca3b9_0_29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8" name="Google Shape;2148;g505b3ca3b9_0_29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505b3ca3b9_0_29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5" name="Google Shape;2175;g505b3ca3b9_0_29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505b3ca3b9_0_29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2" name="Google Shape;2202;g505b3ca3b9_0_29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505b3ca3b9_0_29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9" name="Google Shape;2229;g505b3ca3b9_0_29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505b3ca3b9_0_3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6" name="Google Shape;2256;g505b3ca3b9_0_30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505b3ca3b9_0_30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3" name="Google Shape;2283;g505b3ca3b9_0_30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505b3ca3b9_0_30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0" name="Google Shape;2310;g505b3ca3b9_0_30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505b3ca3b9_0_19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7" name="Google Shape;2317;g505b3ca3b9_0_19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5b3ca3b9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05b3ca3b9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505b3ca3b9_0_19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4" name="Google Shape;2324;g505b3ca3b9_0_19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505b3ca3b9_0_19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9" name="Google Shape;2349;g505b3ca3b9_0_19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505b3ca3b9_0_20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4" name="Google Shape;2374;g505b3ca3b9_0_20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505b3ca3b9_0_20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9" name="Google Shape;2399;g505b3ca3b9_0_20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505b3ca3b9_0_2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4" name="Google Shape;2424;g505b3ca3b9_0_20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505b3ca3b9_0_20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9" name="Google Shape;2449;g505b3ca3b9_0_20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05b3ca3b9_0_2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4" name="Google Shape;2474;g505b3ca3b9_0_2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505b3ca3b9_0_2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9" name="Google Shape;2499;g505b3ca3b9_0_2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505b3ca3b9_0_2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4" name="Google Shape;2524;g505b3ca3b9_0_2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505b3ca3b9_0_2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9" name="Google Shape;2549;g505b3ca3b9_0_2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5b3ca3b9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05b3ca3b9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505b3ca3b9_0_2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4" name="Google Shape;2574;g505b3ca3b9_0_2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505b3ca3b9_0_2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9" name="Google Shape;2599;g505b3ca3b9_0_2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505b3ca3b9_0_2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4" name="Google Shape;2624;g505b3ca3b9_0_2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505b3ca3b9_0_2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9" name="Google Shape;2649;g505b3ca3b9_0_22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505b3ca3b9_0_2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4" name="Google Shape;2674;g505b3ca3b9_0_22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505b3ca3b9_0_2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9" name="Google Shape;2699;g505b3ca3b9_0_23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505b3ca3b9_0_2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4" name="Google Shape;2724;g505b3ca3b9_0_23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505b3ca3b9_0_2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9" name="Google Shape;2749;g505b3ca3b9_0_23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505b3ca3b9_0_2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4" name="Google Shape;2774;g505b3ca3b9_0_2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505b3ca3b9_0_2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9" name="Google Shape;2799;g505b3ca3b9_0_24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rgbClr val="4267B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" showMasterSp="0">
  <p:cSld name="Presentation 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1524000" y="5571671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0" u="none" cap="none" strike="noStrike">
                <a:solidFill>
                  <a:srgbClr val="4267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1524000" y="103124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1524000" y="11430000"/>
            <a:ext cx="213360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4267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4267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ubtitle" showMasterSp="0">
  <p:cSld name="Bullet Subtitle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4267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1524000" y="2715768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67B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17" name="Google Shape;1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5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6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-"/>
            </a:pPr>
            <a:r>
              <a:rPr lang="en-US"/>
              <a:t>HW2 is due on 2/26/19</a:t>
            </a:r>
            <a:endParaRPr/>
          </a:p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-"/>
            </a:pPr>
            <a:r>
              <a:rPr lang="en-US"/>
              <a:t>Midterm 1 will be on 2/28/19.  Covers everything we’ve seen so far (including today).</a:t>
            </a:r>
            <a:endParaRPr/>
          </a:p>
          <a:p>
            <a:pPr indent="-673100" lvl="0" marL="457200" rtl="0" algn="l">
              <a:spcBef>
                <a:spcPts val="0"/>
              </a:spcBef>
              <a:spcAft>
                <a:spcPts val="0"/>
              </a:spcAft>
              <a:buSzPts val="7000"/>
              <a:buChar char="-"/>
            </a:pPr>
            <a:r>
              <a:rPr lang="en-US"/>
              <a:t>A Practice Midterm will be posted on iLearn.</a:t>
            </a:r>
            <a:endParaRPr/>
          </a:p>
        </p:txBody>
      </p:sp>
      <p:sp>
        <p:nvSpPr>
          <p:cNvPr id="40" name="Google Shape;40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List: hasEdge</a:t>
            </a:r>
            <a:endParaRPr/>
          </a:p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an Adjacency List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GraphNode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vector&lt;GraphNode *&gt; neighbors;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 {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vector&lt;GraphNode *&gt; verticies;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7080300" y="4399475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time does it take to check if an edge from A -&gt; B exists?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O(n)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n = # nodes in total</a:t>
            </a:r>
            <a:endParaRPr b="1"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1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827" name="Google Shape;2827;p1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828" name="Google Shape;2828;p110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829" name="Google Shape;2829;p110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830" name="Google Shape;2830;p110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1" name="Google Shape;2831;p110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2" name="Google Shape;2832;p110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833" name="Google Shape;2833;p110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4" name="Google Shape;2834;p110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5" name="Google Shape;2835;p110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36" name="Google Shape;2836;p110"/>
          <p:cNvCxnSpPr>
            <a:stCxn id="282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37" name="Google Shape;2837;p110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38" name="Google Shape;2838;p110"/>
          <p:cNvCxnSpPr>
            <a:stCxn id="2830" idx="5"/>
            <a:endCxn id="283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39" name="Google Shape;2839;p110"/>
          <p:cNvCxnSpPr>
            <a:endCxn id="283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40" name="Google Shape;2840;p110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41" name="Google Shape;2841;p110"/>
          <p:cNvCxnSpPr>
            <a:endCxn id="283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42" name="Google Shape;2842;p110"/>
          <p:cNvCxnSpPr>
            <a:stCxn id="283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43" name="Google Shape;2843;p110"/>
          <p:cNvCxnSpPr>
            <a:endCxn id="283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844" name="Google Shape;2844;p110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45" name="Google Shape;2845;p110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46" name="Google Shape;2846;p110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1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852" name="Google Shape;2852;p11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853" name="Google Shape;2853;p111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854" name="Google Shape;2854;p111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855" name="Google Shape;2855;p111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6" name="Google Shape;2856;p111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7" name="Google Shape;2857;p111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858" name="Google Shape;2858;p111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9" name="Google Shape;2859;p111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0" name="Google Shape;2860;p111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61" name="Google Shape;2861;p111"/>
          <p:cNvCxnSpPr>
            <a:stCxn id="285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62" name="Google Shape;2862;p111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63" name="Google Shape;2863;p111"/>
          <p:cNvCxnSpPr>
            <a:stCxn id="2855" idx="5"/>
            <a:endCxn id="286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64" name="Google Shape;2864;p111"/>
          <p:cNvCxnSpPr>
            <a:endCxn id="285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65" name="Google Shape;2865;p111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66" name="Google Shape;2866;p111"/>
          <p:cNvCxnSpPr>
            <a:endCxn id="285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67" name="Google Shape;2867;p111"/>
          <p:cNvCxnSpPr>
            <a:stCxn id="286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68" name="Google Shape;2868;p111"/>
          <p:cNvCxnSpPr>
            <a:endCxn id="285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869" name="Google Shape;2869;p111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70" name="Google Shape;2870;p111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71" name="Google Shape;2871;p111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5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1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877" name="Google Shape;2877;p1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878" name="Google Shape;2878;p112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879" name="Google Shape;2879;p112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880" name="Google Shape;2880;p112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1" name="Google Shape;2881;p112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2" name="Google Shape;2882;p112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883" name="Google Shape;2883;p112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4" name="Google Shape;2884;p112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5" name="Google Shape;2885;p112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86" name="Google Shape;2886;p112"/>
          <p:cNvCxnSpPr>
            <a:stCxn id="28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87" name="Google Shape;2887;p112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88" name="Google Shape;2888;p112"/>
          <p:cNvCxnSpPr>
            <a:stCxn id="2880" idx="5"/>
            <a:endCxn id="28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89" name="Google Shape;2889;p112"/>
          <p:cNvCxnSpPr>
            <a:endCxn id="28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90" name="Google Shape;2890;p112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91" name="Google Shape;2891;p112"/>
          <p:cNvCxnSpPr>
            <a:endCxn id="28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92" name="Google Shape;2892;p112"/>
          <p:cNvCxnSpPr>
            <a:stCxn id="28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93" name="Google Shape;2893;p112"/>
          <p:cNvCxnSpPr>
            <a:endCxn id="28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894" name="Google Shape;2894;p112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95" name="Google Shape;2895;p112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96" name="Google Shape;2896;p112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11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902" name="Google Shape;2902;p11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903" name="Google Shape;2903;p113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904" name="Google Shape;2904;p113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905" name="Google Shape;2905;p113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6" name="Google Shape;2906;p113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7" name="Google Shape;2907;p113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908" name="Google Shape;2908;p113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9" name="Google Shape;2909;p113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0" name="Google Shape;2910;p113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11" name="Google Shape;2911;p113"/>
          <p:cNvCxnSpPr>
            <a:stCxn id="290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2" name="Google Shape;2912;p113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3" name="Google Shape;2913;p113"/>
          <p:cNvCxnSpPr>
            <a:stCxn id="2905" idx="5"/>
            <a:endCxn id="291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4" name="Google Shape;2914;p113"/>
          <p:cNvCxnSpPr>
            <a:endCxn id="290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5" name="Google Shape;2915;p113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6" name="Google Shape;2916;p113"/>
          <p:cNvCxnSpPr>
            <a:endCxn id="290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7" name="Google Shape;2917;p113"/>
          <p:cNvCxnSpPr>
            <a:stCxn id="291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8" name="Google Shape;2918;p113"/>
          <p:cNvCxnSpPr>
            <a:endCxn id="290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919" name="Google Shape;2919;p113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20" name="Google Shape;2920;p113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21" name="Google Shape;2921;p113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11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927" name="Google Shape;2927;p11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928" name="Google Shape;2928;p114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929" name="Google Shape;2929;p114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930" name="Google Shape;2930;p114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1" name="Google Shape;2931;p114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2" name="Google Shape;2932;p114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933" name="Google Shape;2933;p114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4" name="Google Shape;2934;p114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5" name="Google Shape;2935;p114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36" name="Google Shape;2936;p114"/>
          <p:cNvCxnSpPr>
            <a:stCxn id="292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37" name="Google Shape;2937;p114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38" name="Google Shape;2938;p114"/>
          <p:cNvCxnSpPr>
            <a:stCxn id="2930" idx="5"/>
            <a:endCxn id="293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39" name="Google Shape;2939;p114"/>
          <p:cNvCxnSpPr>
            <a:endCxn id="293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0" name="Google Shape;2940;p114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1" name="Google Shape;2941;p114"/>
          <p:cNvCxnSpPr>
            <a:endCxn id="293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2" name="Google Shape;2942;p114"/>
          <p:cNvCxnSpPr>
            <a:stCxn id="293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3" name="Google Shape;2943;p114"/>
          <p:cNvCxnSpPr>
            <a:endCxn id="293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944" name="Google Shape;2944;p114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45" name="Google Shape;2945;p114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46" name="Google Shape;2946;p114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1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952" name="Google Shape;2952;p11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953" name="Google Shape;2953;p115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954" name="Google Shape;2954;p115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955" name="Google Shape;2955;p115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6" name="Google Shape;2956;p115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7" name="Google Shape;2957;p115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958" name="Google Shape;2958;p115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9" name="Google Shape;2959;p115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0" name="Google Shape;2960;p115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61" name="Google Shape;2961;p115"/>
          <p:cNvCxnSpPr>
            <a:stCxn id="295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62" name="Google Shape;2962;p115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63" name="Google Shape;2963;p115"/>
          <p:cNvCxnSpPr>
            <a:stCxn id="2955" idx="5"/>
            <a:endCxn id="296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64" name="Google Shape;2964;p115"/>
          <p:cNvCxnSpPr>
            <a:endCxn id="295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65" name="Google Shape;2965;p115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66" name="Google Shape;2966;p115"/>
          <p:cNvCxnSpPr>
            <a:endCxn id="295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67" name="Google Shape;2967;p115"/>
          <p:cNvCxnSpPr>
            <a:stCxn id="296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68" name="Google Shape;2968;p115"/>
          <p:cNvCxnSpPr>
            <a:endCxn id="295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969" name="Google Shape;2969;p115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70" name="Google Shape;2970;p115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6000"/>
                        <a:buFont typeface="Gill Sans"/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71" name="Google Shape;2971;p115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11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977" name="Google Shape;2977;p11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978" name="Google Shape;2978;p116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979" name="Google Shape;2979;p116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980" name="Google Shape;2980;p116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1" name="Google Shape;2981;p116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2" name="Google Shape;2982;p116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983" name="Google Shape;2983;p116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4" name="Google Shape;2984;p116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5" name="Google Shape;2985;p116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86" name="Google Shape;2986;p116"/>
          <p:cNvCxnSpPr>
            <a:stCxn id="29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7" name="Google Shape;2987;p116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8" name="Google Shape;2988;p116"/>
          <p:cNvCxnSpPr>
            <a:stCxn id="2980" idx="5"/>
            <a:endCxn id="29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9" name="Google Shape;2989;p116"/>
          <p:cNvCxnSpPr>
            <a:endCxn id="29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90" name="Google Shape;2990;p116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91" name="Google Shape;2991;p116"/>
          <p:cNvCxnSpPr>
            <a:endCxn id="29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92" name="Google Shape;2992;p116"/>
          <p:cNvCxnSpPr>
            <a:stCxn id="29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93" name="Google Shape;2993;p116"/>
          <p:cNvCxnSpPr>
            <a:endCxn id="29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994" name="Google Shape;2994;p116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95" name="Google Shape;2995;p116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6000"/>
                        <a:buFont typeface="Gill Sans"/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96" name="Google Shape;2996;p116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p11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3002" name="Google Shape;3002;p11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3003" name="Google Shape;3003;p117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004" name="Google Shape;3004;p117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005" name="Google Shape;3005;p117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6" name="Google Shape;3006;p117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7" name="Google Shape;3007;p117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008" name="Google Shape;3008;p117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9" name="Google Shape;3009;p117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0" name="Google Shape;3010;p117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11" name="Google Shape;3011;p117"/>
          <p:cNvCxnSpPr>
            <a:stCxn id="300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2" name="Google Shape;3012;p117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3" name="Google Shape;3013;p117"/>
          <p:cNvCxnSpPr>
            <a:stCxn id="3005" idx="5"/>
            <a:endCxn id="301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4" name="Google Shape;3014;p117"/>
          <p:cNvCxnSpPr>
            <a:endCxn id="300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5" name="Google Shape;3015;p117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6" name="Google Shape;3016;p117"/>
          <p:cNvCxnSpPr>
            <a:endCxn id="300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7" name="Google Shape;3017;p117"/>
          <p:cNvCxnSpPr>
            <a:stCxn id="301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8" name="Google Shape;3018;p117"/>
          <p:cNvCxnSpPr>
            <a:endCxn id="300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3019" name="Google Shape;3019;p117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20" name="Google Shape;3020;p117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6000"/>
                        <a:buFont typeface="Gill Sans"/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21" name="Google Shape;3021;p117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11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3027" name="Google Shape;3027;p11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3028" name="Google Shape;3028;p118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029" name="Google Shape;3029;p118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030" name="Google Shape;3030;p118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1" name="Google Shape;3031;p118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2" name="Google Shape;3032;p118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033" name="Google Shape;3033;p118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4" name="Google Shape;3034;p118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5" name="Google Shape;3035;p118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36" name="Google Shape;3036;p118"/>
          <p:cNvCxnSpPr>
            <a:stCxn id="302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37" name="Google Shape;3037;p118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38" name="Google Shape;3038;p118"/>
          <p:cNvCxnSpPr>
            <a:stCxn id="3030" idx="5"/>
            <a:endCxn id="303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39" name="Google Shape;3039;p118"/>
          <p:cNvCxnSpPr>
            <a:endCxn id="303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0" name="Google Shape;3040;p118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1" name="Google Shape;3041;p118"/>
          <p:cNvCxnSpPr>
            <a:endCxn id="303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2" name="Google Shape;3042;p118"/>
          <p:cNvCxnSpPr>
            <a:stCxn id="303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43" name="Google Shape;3043;p118"/>
          <p:cNvCxnSpPr>
            <a:endCxn id="303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3044" name="Google Shape;3044;p118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45" name="Google Shape;3045;p118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6000"/>
                        <a:buFont typeface="Gill Sans"/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46" name="Google Shape;3046;p118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1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3052" name="Google Shape;3052;p11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3053" name="Google Shape;3053;p119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054" name="Google Shape;3054;p119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055" name="Google Shape;3055;p119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6" name="Google Shape;3056;p119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7" name="Google Shape;3057;p119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058" name="Google Shape;3058;p119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9" name="Google Shape;3059;p119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0" name="Google Shape;3060;p119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61" name="Google Shape;3061;p119"/>
          <p:cNvCxnSpPr>
            <a:stCxn id="305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62" name="Google Shape;3062;p119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63" name="Google Shape;3063;p119"/>
          <p:cNvCxnSpPr>
            <a:stCxn id="3055" idx="5"/>
            <a:endCxn id="306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64" name="Google Shape;3064;p119"/>
          <p:cNvCxnSpPr>
            <a:endCxn id="305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65" name="Google Shape;3065;p119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66" name="Google Shape;3066;p119"/>
          <p:cNvCxnSpPr>
            <a:endCxn id="305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67" name="Google Shape;3067;p119"/>
          <p:cNvCxnSpPr>
            <a:stCxn id="306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68" name="Google Shape;3068;p119"/>
          <p:cNvCxnSpPr>
            <a:endCxn id="305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3069" name="Google Shape;3069;p119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70" name="Google Shape;3070;p119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6000"/>
                        <a:buFont typeface="Gill Sans"/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71" name="Google Shape;3071;p119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List: getNeighbors</a:t>
            </a:r>
            <a:endParaRPr/>
          </a:p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an Adjacency List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GraphNode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vector&lt;GraphNode *&gt; neighbors;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 {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vector&lt;GraphNode *&gt; verticies;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7080300" y="4399475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time does it take to get all the neighbors of an edge?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p12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3077" name="Google Shape;3077;p12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3078" name="Google Shape;3078;p120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079" name="Google Shape;3079;p120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080" name="Google Shape;3080;p120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1" name="Google Shape;3081;p120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2" name="Google Shape;3082;p120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083" name="Google Shape;3083;p120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4" name="Google Shape;3084;p120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5" name="Google Shape;3085;p120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86" name="Google Shape;3086;p120"/>
          <p:cNvCxnSpPr>
            <a:stCxn id="30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87" name="Google Shape;3087;p120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88" name="Google Shape;3088;p120"/>
          <p:cNvCxnSpPr>
            <a:stCxn id="3080" idx="5"/>
            <a:endCxn id="30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89" name="Google Shape;3089;p120"/>
          <p:cNvCxnSpPr>
            <a:endCxn id="30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90" name="Google Shape;3090;p120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91" name="Google Shape;3091;p120"/>
          <p:cNvCxnSpPr>
            <a:endCxn id="30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92" name="Google Shape;3092;p120"/>
          <p:cNvCxnSpPr>
            <a:stCxn id="30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93" name="Google Shape;3093;p120"/>
          <p:cNvCxnSpPr>
            <a:endCxn id="30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3094" name="Google Shape;3094;p120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95" name="Google Shape;3095;p120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6000"/>
                        <a:buFont typeface="Gill Sans"/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96" name="Google Shape;3096;p120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12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Khan’s Algorithm</a:t>
            </a:r>
            <a:r>
              <a:rPr lang="en-US"/>
              <a:t>: Complexity</a:t>
            </a:r>
            <a:endParaRPr/>
          </a:p>
        </p:txBody>
      </p:sp>
      <p:sp>
        <p:nvSpPr>
          <p:cNvPr id="3102" name="Google Shape;3102;p12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and Space.</a:t>
            </a:r>
            <a:endParaRPr/>
          </a:p>
        </p:txBody>
      </p:sp>
      <p:sp>
        <p:nvSpPr>
          <p:cNvPr id="3103" name="Google Shape;3103;p121"/>
          <p:cNvSpPr txBox="1"/>
          <p:nvPr>
            <p:ph idx="1" type="body"/>
          </p:nvPr>
        </p:nvSpPr>
        <p:spPr>
          <a:xfrm>
            <a:off x="1524000" y="4079875"/>
            <a:ext cx="213360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n = # nodes in total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 = # edges in total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Time: O(n+e).  We visit every node and follow every edge when decrementing the in-degrees.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Space:  O(n). We store up to n nodes in the queue. 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12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/>
              <a:t>More graph algorithms after the break.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09" name="Google Shape;3109;p122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Break!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123"/>
          <p:cNvSpPr/>
          <p:nvPr/>
        </p:nvSpPr>
        <p:spPr>
          <a:xfrm>
            <a:off x="1521833" y="5183696"/>
            <a:ext cx="213402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10.2 Graph Coloring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12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Lets go back to </a:t>
            </a:r>
            <a:r>
              <a:rPr lang="en-US"/>
              <a:t>Kindergarten</a:t>
            </a:r>
            <a:r>
              <a:rPr lang="en-US"/>
              <a:t>...</a:t>
            </a:r>
            <a:endParaRPr/>
          </a:p>
        </p:txBody>
      </p:sp>
      <p:pic>
        <p:nvPicPr>
          <p:cNvPr id="3120" name="Google Shape;3120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800" y="3291000"/>
            <a:ext cx="14239875" cy="94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12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747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Define the vertex and edge coloring of a graph.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11747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Identify real-world problems that can be solved using graph coloring.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11747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Explain an algorithm for defining a graph coloring with ‘v’ colors.</a:t>
            </a:r>
            <a:endParaRPr sz="6000"/>
          </a:p>
        </p:txBody>
      </p:sp>
      <p:sp>
        <p:nvSpPr>
          <p:cNvPr id="3126" name="Google Shape;3126;p1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3127" name="Google Shape;3127;p12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12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4E5665"/>
                </a:solidFill>
              </a:rPr>
              <a:t>It is the act of coloring a graph such that no edge connects two vertices of the same color.</a:t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12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</a:t>
            </a:r>
            <a:endParaRPr/>
          </a:p>
        </p:txBody>
      </p:sp>
      <p:sp>
        <p:nvSpPr>
          <p:cNvPr id="3134" name="Google Shape;3134;p12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it?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12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Coloring geographical maps.</a:t>
            </a:r>
            <a:endParaRPr>
              <a:solidFill>
                <a:srgbClr val="4E5665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Scheduling exams.</a:t>
            </a:r>
            <a:endParaRPr>
              <a:solidFill>
                <a:srgbClr val="4E5665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Scheduling sports games.</a:t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12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Why?</a:t>
            </a:r>
            <a:endParaRPr/>
          </a:p>
        </p:txBody>
      </p:sp>
      <p:sp>
        <p:nvSpPr>
          <p:cNvPr id="3141" name="Google Shape;3141;p12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use cases for graph coloring.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12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States are nodes</a:t>
            </a:r>
            <a:endParaRPr>
              <a:solidFill>
                <a:srgbClr val="4E5665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There’s an edge from A -&gt; B if A borders B</a:t>
            </a:r>
            <a:endParaRPr/>
          </a:p>
        </p:txBody>
      </p:sp>
      <p:sp>
        <p:nvSpPr>
          <p:cNvPr id="3147" name="Google Shape;3147;p12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Vertex Coloring</a:t>
            </a:r>
            <a:endParaRPr/>
          </a:p>
        </p:txBody>
      </p:sp>
      <p:sp>
        <p:nvSpPr>
          <p:cNvPr id="3148" name="Google Shape;3148;p12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Coloring geographical maps</a:t>
            </a:r>
            <a:endParaRPr/>
          </a:p>
        </p:txBody>
      </p:sp>
      <p:pic>
        <p:nvPicPr>
          <p:cNvPr id="3149" name="Google Shape;3149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490" y="7435151"/>
            <a:ext cx="9733020" cy="609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12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Classes are nodes</a:t>
            </a:r>
            <a:endParaRPr>
              <a:solidFill>
                <a:srgbClr val="4E5665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There’s an edge from A -&gt; B if a student is in both Class A and Class B</a:t>
            </a:r>
            <a:endParaRPr>
              <a:solidFill>
                <a:srgbClr val="4E5665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Color the nodes.</a:t>
            </a:r>
            <a:endParaRPr>
              <a:solidFill>
                <a:srgbClr val="4E5665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t/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5665"/>
                </a:solidFill>
              </a:rPr>
              <a:t>Classes of the same color can have exams at the same time.</a:t>
            </a:r>
            <a:endParaRPr>
              <a:solidFill>
                <a:srgbClr val="4E5665"/>
              </a:solidFill>
            </a:endParaRPr>
          </a:p>
        </p:txBody>
      </p:sp>
      <p:sp>
        <p:nvSpPr>
          <p:cNvPr id="3155" name="Google Shape;3155;p12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Vertex Coloring</a:t>
            </a:r>
            <a:endParaRPr/>
          </a:p>
        </p:txBody>
      </p:sp>
      <p:sp>
        <p:nvSpPr>
          <p:cNvPr id="3156" name="Google Shape;3156;p12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Scheduling exams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List: getNeighbors</a:t>
            </a:r>
            <a:endParaRPr/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an Adjacency List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GraphNode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vector&lt;GraphNode *&gt; neighbors;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 {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vector&lt;GraphNode *&gt; verticies;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7080300" y="4399475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time does it take to get all the neighbors of an edge?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O(1)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13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Teams are nodes</a:t>
            </a:r>
            <a:endParaRPr>
              <a:solidFill>
                <a:srgbClr val="4E5665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There’s an edge from A -&gt; B if team A plays team B.</a:t>
            </a:r>
            <a:endParaRPr>
              <a:solidFill>
                <a:srgbClr val="4E5665"/>
              </a:solidFill>
            </a:endParaRPr>
          </a:p>
          <a:p>
            <a:pPr indent="-673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7000"/>
              <a:buChar char="-"/>
            </a:pPr>
            <a:r>
              <a:rPr lang="en-US">
                <a:solidFill>
                  <a:srgbClr val="4E5665"/>
                </a:solidFill>
              </a:rPr>
              <a:t>Color the </a:t>
            </a:r>
            <a:r>
              <a:rPr b="1" lang="en-US">
                <a:solidFill>
                  <a:srgbClr val="4E5665"/>
                </a:solidFill>
              </a:rPr>
              <a:t>edges</a:t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5665"/>
                </a:solidFill>
              </a:rPr>
              <a:t>Each edge of the same color is a game that can be played a the same time.</a:t>
            </a:r>
            <a:endParaRPr>
              <a:solidFill>
                <a:srgbClr val="4E5665"/>
              </a:solidFill>
            </a:endParaRPr>
          </a:p>
        </p:txBody>
      </p:sp>
      <p:sp>
        <p:nvSpPr>
          <p:cNvPr id="3162" name="Google Shape;3162;p13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Edge Coloring</a:t>
            </a:r>
            <a:endParaRPr/>
          </a:p>
        </p:txBody>
      </p:sp>
      <p:sp>
        <p:nvSpPr>
          <p:cNvPr id="3163" name="Google Shape;3163;p13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Scheduling sports games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13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5665"/>
                </a:solidFill>
              </a:rPr>
              <a:t>How many colors do we need to color</a:t>
            </a:r>
            <a:r>
              <a:rPr lang="en-US">
                <a:solidFill>
                  <a:srgbClr val="4E5665"/>
                </a:solidFill>
              </a:rPr>
              <a:t> a graph such that no edge connects two vertices of the same color?</a:t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5665"/>
                </a:solidFill>
              </a:rPr>
              <a:t>How many colors do we need to color a graph such that no vertex has 2 edges of the same color?</a:t>
            </a:r>
            <a:endParaRPr>
              <a:solidFill>
                <a:srgbClr val="4E5665"/>
              </a:solidFill>
            </a:endParaRPr>
          </a:p>
        </p:txBody>
      </p:sp>
      <p:sp>
        <p:nvSpPr>
          <p:cNvPr id="3169" name="Google Shape;3169;p13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</a:t>
            </a:r>
            <a:endParaRPr/>
          </a:p>
        </p:txBody>
      </p:sp>
      <p:sp>
        <p:nvSpPr>
          <p:cNvPr id="3170" name="Google Shape;3170;p13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132"/>
          <p:cNvSpPr txBox="1"/>
          <p:nvPr>
            <p:ph idx="1" type="body"/>
          </p:nvPr>
        </p:nvSpPr>
        <p:spPr>
          <a:xfrm>
            <a:off x="1524000" y="4826000"/>
            <a:ext cx="221739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lang="en-US" sz="6000">
                <a:solidFill>
                  <a:srgbClr val="4E5665"/>
                </a:solidFill>
              </a:rPr>
              <a:t>Create a list of possible colors containing only color 0</a:t>
            </a:r>
            <a:endParaRPr sz="6000">
              <a:solidFill>
                <a:srgbClr val="4E5665"/>
              </a:solidFill>
            </a:endParaRPr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lang="en-US" sz="6000">
                <a:solidFill>
                  <a:srgbClr val="4E5665"/>
                </a:solidFill>
              </a:rPr>
              <a:t>Choose a node and assign it color 0</a:t>
            </a:r>
            <a:endParaRPr sz="6000">
              <a:solidFill>
                <a:srgbClr val="4E5665"/>
              </a:solidFill>
            </a:endParaRPr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lang="en-US" sz="6000">
                <a:solidFill>
                  <a:srgbClr val="4E5665"/>
                </a:solidFill>
              </a:rPr>
              <a:t>For each uncolored node</a:t>
            </a:r>
            <a:endParaRPr sz="6000">
              <a:solidFill>
                <a:srgbClr val="4E5665"/>
              </a:solidFill>
            </a:endParaRPr>
          </a:p>
          <a:p>
            <a:pPr indent="-596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alphaLcPeriod"/>
            </a:pPr>
            <a:r>
              <a:rPr lang="en-US" sz="5800">
                <a:solidFill>
                  <a:srgbClr val="4E5665"/>
                </a:solidFill>
              </a:rPr>
              <a:t>Check each neighbor and record its color if it has one</a:t>
            </a:r>
            <a:endParaRPr sz="5800">
              <a:solidFill>
                <a:srgbClr val="4E5665"/>
              </a:solidFill>
            </a:endParaRPr>
          </a:p>
          <a:p>
            <a:pPr indent="-596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alphaLcPeriod"/>
            </a:pPr>
            <a:r>
              <a:rPr lang="en-US" sz="5800">
                <a:solidFill>
                  <a:srgbClr val="4E5665"/>
                </a:solidFill>
              </a:rPr>
              <a:t>Assign the current node the lowest numbered color no assigned to any of its neighbors</a:t>
            </a:r>
            <a:endParaRPr sz="5800">
              <a:solidFill>
                <a:srgbClr val="4E5665"/>
              </a:solidFill>
            </a:endParaRPr>
          </a:p>
          <a:p>
            <a:pPr indent="-596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romanLcPeriod"/>
            </a:pPr>
            <a:r>
              <a:rPr lang="en-US" sz="5800">
                <a:solidFill>
                  <a:srgbClr val="4E5665"/>
                </a:solidFill>
              </a:rPr>
              <a:t>If there are none available, create a new color and add it to the end of the list of possible colors</a:t>
            </a:r>
            <a:endParaRPr sz="5800"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</p:txBody>
      </p:sp>
      <p:sp>
        <p:nvSpPr>
          <p:cNvPr id="3176" name="Google Shape;3176;p13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An Algorithm.</a:t>
            </a:r>
            <a:endParaRPr/>
          </a:p>
        </p:txBody>
      </p:sp>
      <p:sp>
        <p:nvSpPr>
          <p:cNvPr id="3177" name="Google Shape;3177;p13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1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  <p:sp>
        <p:nvSpPr>
          <p:cNvPr id="3183" name="Google Shape;3183;p133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184" name="Google Shape;3184;p133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185" name="Google Shape;3185;p133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6" name="Google Shape;3186;p133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7" name="Google Shape;3187;p133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188" name="Google Shape;3188;p133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9" name="Google Shape;3189;p133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0" name="Google Shape;3190;p133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91" name="Google Shape;3191;p133"/>
          <p:cNvCxnSpPr>
            <a:stCxn id="318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2" name="Google Shape;3192;p133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3" name="Google Shape;3193;p133"/>
          <p:cNvCxnSpPr>
            <a:stCxn id="3185" idx="5"/>
            <a:endCxn id="319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4" name="Google Shape;3194;p133"/>
          <p:cNvCxnSpPr>
            <a:endCxn id="318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5" name="Google Shape;3195;p133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6" name="Google Shape;3196;p133"/>
          <p:cNvCxnSpPr>
            <a:endCxn id="318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7" name="Google Shape;3197;p133"/>
          <p:cNvCxnSpPr>
            <a:stCxn id="319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198" name="Google Shape;3198;p133"/>
          <p:cNvCxnSpPr>
            <a:endCxn id="318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p13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</a:t>
            </a:r>
            <a:endParaRPr/>
          </a:p>
        </p:txBody>
      </p:sp>
      <p:sp>
        <p:nvSpPr>
          <p:cNvPr id="3204" name="Google Shape;3204;p134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205" name="Google Shape;3205;p134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206" name="Google Shape;3206;p134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7" name="Google Shape;3207;p134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8" name="Google Shape;3208;p134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209" name="Google Shape;3209;p134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0" name="Google Shape;3210;p134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1" name="Google Shape;3211;p134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12" name="Google Shape;3212;p134"/>
          <p:cNvCxnSpPr>
            <a:stCxn id="3204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3" name="Google Shape;3213;p134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4" name="Google Shape;3214;p134"/>
          <p:cNvCxnSpPr>
            <a:stCxn id="3206" idx="5"/>
            <a:endCxn id="3211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5" name="Google Shape;3215;p134"/>
          <p:cNvCxnSpPr>
            <a:endCxn id="3208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6" name="Google Shape;3216;p134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7" name="Google Shape;3217;p134"/>
          <p:cNvCxnSpPr>
            <a:endCxn id="3209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8" name="Google Shape;3218;p134"/>
          <p:cNvCxnSpPr>
            <a:stCxn id="3211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19" name="Google Shape;3219;p134"/>
          <p:cNvCxnSpPr>
            <a:endCxn id="3207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220" name="Google Shape;3220;p134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rgbClr val="FF0000"/>
                          </a:solidFill>
                        </a:rPr>
                        <a:t>Color 0</a:t>
                      </a:r>
                      <a:endParaRPr sz="6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21" name="Google Shape;3221;p134"/>
          <p:cNvSpPr txBox="1"/>
          <p:nvPr>
            <p:ph type="title"/>
          </p:nvPr>
        </p:nvSpPr>
        <p:spPr>
          <a:xfrm>
            <a:off x="1524000" y="1041400"/>
            <a:ext cx="167466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135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227" name="Google Shape;3227;p135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228" name="Google Shape;3228;p135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9" name="Google Shape;3229;p135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0" name="Google Shape;3230;p135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231" name="Google Shape;3231;p135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2" name="Google Shape;3232;p135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3" name="Google Shape;3233;p135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34" name="Google Shape;3234;p135"/>
          <p:cNvCxnSpPr>
            <a:stCxn id="3226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5" name="Google Shape;3235;p135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6" name="Google Shape;3236;p135"/>
          <p:cNvCxnSpPr>
            <a:stCxn id="3228" idx="5"/>
            <a:endCxn id="3233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7" name="Google Shape;3237;p135"/>
          <p:cNvCxnSpPr>
            <a:endCxn id="3230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8" name="Google Shape;3238;p135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39" name="Google Shape;3239;p135"/>
          <p:cNvCxnSpPr>
            <a:endCxn id="3231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40" name="Google Shape;3240;p135"/>
          <p:cNvCxnSpPr>
            <a:stCxn id="3233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41" name="Google Shape;3241;p135"/>
          <p:cNvCxnSpPr>
            <a:endCxn id="3229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242" name="Google Shape;3242;p135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43" name="Google Shape;3243;p135"/>
          <p:cNvSpPr/>
          <p:nvPr/>
        </p:nvSpPr>
        <p:spPr>
          <a:xfrm>
            <a:off x="1950764" y="5459783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4" name="Google Shape;3244;p135"/>
          <p:cNvSpPr txBox="1"/>
          <p:nvPr>
            <p:ph type="title"/>
          </p:nvPr>
        </p:nvSpPr>
        <p:spPr>
          <a:xfrm>
            <a:off x="1524000" y="1041400"/>
            <a:ext cx="165111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8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p136"/>
          <p:cNvSpPr txBox="1"/>
          <p:nvPr>
            <p:ph idx="1" type="body"/>
          </p:nvPr>
        </p:nvSpPr>
        <p:spPr>
          <a:xfrm>
            <a:off x="1524000" y="4826000"/>
            <a:ext cx="221739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lang="en-US" sz="6000">
                <a:solidFill>
                  <a:srgbClr val="4E5665"/>
                </a:solidFill>
              </a:rPr>
              <a:t>Create a list of possible colors containing only color 0</a:t>
            </a:r>
            <a:endParaRPr sz="6000">
              <a:solidFill>
                <a:srgbClr val="4E5665"/>
              </a:solidFill>
            </a:endParaRPr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b="1" lang="en-US" sz="6000">
                <a:solidFill>
                  <a:srgbClr val="4E5665"/>
                </a:solidFill>
              </a:rPr>
              <a:t>Choose a node and assign it color 0</a:t>
            </a:r>
            <a:endParaRPr b="1" sz="6000">
              <a:solidFill>
                <a:srgbClr val="4E5665"/>
              </a:solidFill>
            </a:endParaRPr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lang="en-US" sz="6000">
                <a:solidFill>
                  <a:srgbClr val="4E5665"/>
                </a:solidFill>
              </a:rPr>
              <a:t>For each uncolored node</a:t>
            </a:r>
            <a:endParaRPr sz="6000">
              <a:solidFill>
                <a:srgbClr val="4E5665"/>
              </a:solidFill>
            </a:endParaRPr>
          </a:p>
          <a:p>
            <a:pPr indent="-596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alphaLcPeriod"/>
            </a:pPr>
            <a:r>
              <a:rPr lang="en-US" sz="5800">
                <a:solidFill>
                  <a:srgbClr val="4E5665"/>
                </a:solidFill>
              </a:rPr>
              <a:t>Check each neighbor and record its color if it has one</a:t>
            </a:r>
            <a:endParaRPr sz="5800">
              <a:solidFill>
                <a:srgbClr val="4E5665"/>
              </a:solidFill>
            </a:endParaRPr>
          </a:p>
          <a:p>
            <a:pPr indent="-596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alphaLcPeriod"/>
            </a:pPr>
            <a:r>
              <a:rPr lang="en-US" sz="5800">
                <a:solidFill>
                  <a:srgbClr val="4E5665"/>
                </a:solidFill>
              </a:rPr>
              <a:t>Assign the current node the lowest numbered color no assigned to any of its neighbors</a:t>
            </a:r>
            <a:endParaRPr sz="5800">
              <a:solidFill>
                <a:srgbClr val="4E5665"/>
              </a:solidFill>
            </a:endParaRPr>
          </a:p>
          <a:p>
            <a:pPr indent="-596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romanLcPeriod"/>
            </a:pPr>
            <a:r>
              <a:rPr lang="en-US" sz="5800">
                <a:solidFill>
                  <a:srgbClr val="4E5665"/>
                </a:solidFill>
              </a:rPr>
              <a:t>If there are none available, create a new color and add it to the end of the list of possible colors</a:t>
            </a:r>
            <a:endParaRPr sz="5800"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</p:txBody>
      </p:sp>
      <p:sp>
        <p:nvSpPr>
          <p:cNvPr id="3250" name="Google Shape;3250;p13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An Algorithm.</a:t>
            </a:r>
            <a:endParaRPr/>
          </a:p>
        </p:txBody>
      </p:sp>
      <p:sp>
        <p:nvSpPr>
          <p:cNvPr id="3251" name="Google Shape;3251;p13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137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257" name="Google Shape;3257;p137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258" name="Google Shape;3258;p137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9" name="Google Shape;3259;p137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0" name="Google Shape;3260;p137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261" name="Google Shape;3261;p137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2" name="Google Shape;3262;p137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3" name="Google Shape;3263;p137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64" name="Google Shape;3264;p137"/>
          <p:cNvCxnSpPr>
            <a:stCxn id="3256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5" name="Google Shape;3265;p137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6" name="Google Shape;3266;p137"/>
          <p:cNvCxnSpPr>
            <a:stCxn id="3258" idx="5"/>
            <a:endCxn id="3263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7" name="Google Shape;3267;p137"/>
          <p:cNvCxnSpPr>
            <a:endCxn id="3260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8" name="Google Shape;3268;p137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69" name="Google Shape;3269;p137"/>
          <p:cNvCxnSpPr>
            <a:endCxn id="3261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0" name="Google Shape;3270;p137"/>
          <p:cNvCxnSpPr>
            <a:stCxn id="3263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71" name="Google Shape;3271;p137"/>
          <p:cNvCxnSpPr>
            <a:endCxn id="3259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272" name="Google Shape;3272;p137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73" name="Google Shape;3273;p137"/>
          <p:cNvSpPr/>
          <p:nvPr/>
        </p:nvSpPr>
        <p:spPr>
          <a:xfrm>
            <a:off x="1950764" y="5459783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4" name="Google Shape;3274;p137"/>
          <p:cNvSpPr txBox="1"/>
          <p:nvPr>
            <p:ph type="title"/>
          </p:nvPr>
        </p:nvSpPr>
        <p:spPr>
          <a:xfrm>
            <a:off x="1524000" y="1041400"/>
            <a:ext cx="164325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38"/>
          <p:cNvSpPr txBox="1"/>
          <p:nvPr>
            <p:ph idx="1" type="body"/>
          </p:nvPr>
        </p:nvSpPr>
        <p:spPr>
          <a:xfrm>
            <a:off x="1524000" y="4826000"/>
            <a:ext cx="221739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lang="en-US" sz="6000">
                <a:solidFill>
                  <a:srgbClr val="4E5665"/>
                </a:solidFill>
              </a:rPr>
              <a:t>Create a list of possible colors containing only color 0</a:t>
            </a:r>
            <a:endParaRPr sz="6000">
              <a:solidFill>
                <a:srgbClr val="4E5665"/>
              </a:solidFill>
            </a:endParaRPr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lang="en-US" sz="6000">
                <a:solidFill>
                  <a:srgbClr val="4E5665"/>
                </a:solidFill>
              </a:rPr>
              <a:t>Choose a node and assign it color 0</a:t>
            </a:r>
            <a:endParaRPr sz="6000">
              <a:solidFill>
                <a:srgbClr val="4E5665"/>
              </a:solidFill>
            </a:endParaRPr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6000"/>
              <a:buAutoNum type="arabicPeriod"/>
            </a:pPr>
            <a:r>
              <a:rPr b="1" lang="en-US" sz="6000">
                <a:solidFill>
                  <a:srgbClr val="4E5665"/>
                </a:solidFill>
              </a:rPr>
              <a:t>For each uncolored node</a:t>
            </a:r>
            <a:endParaRPr b="1" sz="6000">
              <a:solidFill>
                <a:srgbClr val="4E5665"/>
              </a:solidFill>
            </a:endParaRPr>
          </a:p>
          <a:p>
            <a:pPr indent="-596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alphaLcPeriod"/>
            </a:pPr>
            <a:r>
              <a:rPr b="1" lang="en-US" sz="5800">
                <a:solidFill>
                  <a:srgbClr val="4E5665"/>
                </a:solidFill>
              </a:rPr>
              <a:t>Check each neighbor and record its color if it has one</a:t>
            </a:r>
            <a:endParaRPr b="1" sz="5800">
              <a:solidFill>
                <a:srgbClr val="4E5665"/>
              </a:solidFill>
            </a:endParaRPr>
          </a:p>
          <a:p>
            <a:pPr indent="-596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alphaLcPeriod"/>
            </a:pPr>
            <a:r>
              <a:rPr b="1" lang="en-US" sz="5800">
                <a:solidFill>
                  <a:srgbClr val="4E5665"/>
                </a:solidFill>
              </a:rPr>
              <a:t>Assign the current node the lowest numbered color no assigned to any of its neighbors</a:t>
            </a:r>
            <a:endParaRPr b="1" sz="5800">
              <a:solidFill>
                <a:srgbClr val="4E5665"/>
              </a:solidFill>
            </a:endParaRPr>
          </a:p>
          <a:p>
            <a:pPr indent="-5969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665"/>
              </a:buClr>
              <a:buSzPts val="5800"/>
              <a:buAutoNum type="romanLcPeriod"/>
            </a:pPr>
            <a:r>
              <a:rPr b="1" lang="en-US" sz="5800">
                <a:solidFill>
                  <a:srgbClr val="4E5665"/>
                </a:solidFill>
              </a:rPr>
              <a:t>If there are none available, create a new color and add it to the end of the list of possible colors</a:t>
            </a:r>
            <a:endParaRPr b="1" sz="5800"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5665"/>
              </a:solidFill>
            </a:endParaRPr>
          </a:p>
        </p:txBody>
      </p:sp>
      <p:sp>
        <p:nvSpPr>
          <p:cNvPr id="3280" name="Google Shape;3280;p13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An Algorithm.</a:t>
            </a:r>
            <a:endParaRPr/>
          </a:p>
        </p:txBody>
      </p:sp>
      <p:sp>
        <p:nvSpPr>
          <p:cNvPr id="3281" name="Google Shape;3281;p13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p139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287" name="Google Shape;3287;p139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288" name="Google Shape;3288;p139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9" name="Google Shape;3289;p139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0" name="Google Shape;3290;p139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291" name="Google Shape;3291;p139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2" name="Google Shape;3292;p139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3" name="Google Shape;3293;p139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94" name="Google Shape;3294;p139"/>
          <p:cNvCxnSpPr>
            <a:stCxn id="3286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5" name="Google Shape;3295;p139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6" name="Google Shape;3296;p139"/>
          <p:cNvCxnSpPr>
            <a:stCxn id="3288" idx="5"/>
            <a:endCxn id="3293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7" name="Google Shape;3297;p139"/>
          <p:cNvCxnSpPr>
            <a:endCxn id="3290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8" name="Google Shape;3298;p139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299" name="Google Shape;3299;p139"/>
          <p:cNvCxnSpPr>
            <a:endCxn id="3291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0" name="Google Shape;3300;p139"/>
          <p:cNvCxnSpPr>
            <a:stCxn id="3293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01" name="Google Shape;3301;p139"/>
          <p:cNvCxnSpPr>
            <a:endCxn id="3289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302" name="Google Shape;3302;p139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03" name="Google Shape;3303;p139"/>
          <p:cNvSpPr/>
          <p:nvPr/>
        </p:nvSpPr>
        <p:spPr>
          <a:xfrm>
            <a:off x="3803153" y="4118630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4" name="Google Shape;3304;p139"/>
          <p:cNvSpPr txBox="1"/>
          <p:nvPr>
            <p:ph type="title"/>
          </p:nvPr>
        </p:nvSpPr>
        <p:spPr>
          <a:xfrm>
            <a:off x="1524000" y="1041400"/>
            <a:ext cx="163539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Nodes based graph representation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524000" y="4399475"/>
            <a:ext cx="226545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The amount of memory needed to represent a graph as an Adjacency List grows as we add more edges. 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Is there a representation where that doesn’t happen?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140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310" name="Google Shape;3310;p140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311" name="Google Shape;3311;p140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2" name="Google Shape;3312;p140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3" name="Google Shape;3313;p140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314" name="Google Shape;3314;p140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5" name="Google Shape;3315;p140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6" name="Google Shape;3316;p140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17" name="Google Shape;3317;p140"/>
          <p:cNvCxnSpPr>
            <a:stCxn id="3309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18" name="Google Shape;3318;p140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19" name="Google Shape;3319;p140"/>
          <p:cNvCxnSpPr>
            <a:stCxn id="3311" idx="5"/>
            <a:endCxn id="3316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20" name="Google Shape;3320;p140"/>
          <p:cNvCxnSpPr>
            <a:endCxn id="3313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21" name="Google Shape;3321;p140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22" name="Google Shape;3322;p140"/>
          <p:cNvCxnSpPr>
            <a:endCxn id="3314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23" name="Google Shape;3323;p140"/>
          <p:cNvCxnSpPr>
            <a:stCxn id="3316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24" name="Google Shape;3324;p140"/>
          <p:cNvCxnSpPr>
            <a:endCxn id="3312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325" name="Google Shape;3325;p140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26" name="Google Shape;3326;p140"/>
          <p:cNvSpPr/>
          <p:nvPr/>
        </p:nvSpPr>
        <p:spPr>
          <a:xfrm>
            <a:off x="3803153" y="4118630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7" name="Google Shape;3327;p140"/>
          <p:cNvSpPr txBox="1"/>
          <p:nvPr>
            <p:ph type="title"/>
          </p:nvPr>
        </p:nvSpPr>
        <p:spPr>
          <a:xfrm>
            <a:off x="1524000" y="1041400"/>
            <a:ext cx="167988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141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333" name="Google Shape;3333;p141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334" name="Google Shape;3334;p141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5" name="Google Shape;3335;p141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6" name="Google Shape;3336;p141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337" name="Google Shape;3337;p141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8" name="Google Shape;3338;p141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9" name="Google Shape;3339;p141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40" name="Google Shape;3340;p141"/>
          <p:cNvCxnSpPr>
            <a:stCxn id="3332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1" name="Google Shape;3341;p141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2" name="Google Shape;3342;p141"/>
          <p:cNvCxnSpPr>
            <a:stCxn id="3334" idx="5"/>
            <a:endCxn id="3339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3" name="Google Shape;3343;p141"/>
          <p:cNvCxnSpPr>
            <a:endCxn id="3336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4" name="Google Shape;3344;p141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5" name="Google Shape;3345;p141"/>
          <p:cNvCxnSpPr>
            <a:endCxn id="3337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6" name="Google Shape;3346;p141"/>
          <p:cNvCxnSpPr>
            <a:stCxn id="3339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47" name="Google Shape;3347;p141"/>
          <p:cNvCxnSpPr>
            <a:endCxn id="3335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348" name="Google Shape;3348;p141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49" name="Google Shape;3349;p141"/>
          <p:cNvSpPr/>
          <p:nvPr/>
        </p:nvSpPr>
        <p:spPr>
          <a:xfrm>
            <a:off x="3803153" y="4118630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50" name="Google Shape;3350;p141"/>
          <p:cNvSpPr txBox="1"/>
          <p:nvPr>
            <p:ph type="title"/>
          </p:nvPr>
        </p:nvSpPr>
        <p:spPr>
          <a:xfrm>
            <a:off x="1524000" y="1041400"/>
            <a:ext cx="16092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142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356" name="Google Shape;3356;p142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357" name="Google Shape;3357;p142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58" name="Google Shape;3358;p142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59" name="Google Shape;3359;p142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360" name="Google Shape;3360;p142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1" name="Google Shape;3361;p142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2" name="Google Shape;3362;p142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63" name="Google Shape;3363;p142"/>
          <p:cNvCxnSpPr>
            <a:stCxn id="3355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4" name="Google Shape;3364;p142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5" name="Google Shape;3365;p142"/>
          <p:cNvCxnSpPr>
            <a:stCxn id="3357" idx="5"/>
            <a:endCxn id="3362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6" name="Google Shape;3366;p142"/>
          <p:cNvCxnSpPr>
            <a:endCxn id="3359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7" name="Google Shape;3367;p142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8" name="Google Shape;3368;p142"/>
          <p:cNvCxnSpPr>
            <a:endCxn id="3360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69" name="Google Shape;3369;p142"/>
          <p:cNvCxnSpPr>
            <a:stCxn id="3362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70" name="Google Shape;3370;p142"/>
          <p:cNvCxnSpPr>
            <a:endCxn id="3358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371" name="Google Shape;3371;p142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72" name="Google Shape;3372;p142"/>
          <p:cNvSpPr/>
          <p:nvPr/>
        </p:nvSpPr>
        <p:spPr>
          <a:xfrm>
            <a:off x="6260614" y="4423041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73" name="Google Shape;3373;p142"/>
          <p:cNvSpPr txBox="1"/>
          <p:nvPr>
            <p:ph type="title"/>
          </p:nvPr>
        </p:nvSpPr>
        <p:spPr>
          <a:xfrm>
            <a:off x="1524000" y="1041400"/>
            <a:ext cx="156996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143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379" name="Google Shape;3379;p143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380" name="Google Shape;3380;p143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1" name="Google Shape;3381;p143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2" name="Google Shape;3382;p143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383" name="Google Shape;3383;p143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4" name="Google Shape;3384;p143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5" name="Google Shape;3385;p143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86" name="Google Shape;3386;p143"/>
          <p:cNvCxnSpPr>
            <a:stCxn id="33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7" name="Google Shape;3387;p143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8" name="Google Shape;3388;p143"/>
          <p:cNvCxnSpPr>
            <a:stCxn id="3380" idx="5"/>
            <a:endCxn id="33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89" name="Google Shape;3389;p143"/>
          <p:cNvCxnSpPr>
            <a:endCxn id="33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90" name="Google Shape;3390;p143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91" name="Google Shape;3391;p143"/>
          <p:cNvCxnSpPr>
            <a:endCxn id="33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92" name="Google Shape;3392;p143"/>
          <p:cNvCxnSpPr>
            <a:stCxn id="33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393" name="Google Shape;3393;p143"/>
          <p:cNvCxnSpPr>
            <a:endCxn id="33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394" name="Google Shape;3394;p143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95" name="Google Shape;3395;p143"/>
          <p:cNvSpPr/>
          <p:nvPr/>
        </p:nvSpPr>
        <p:spPr>
          <a:xfrm>
            <a:off x="6260614" y="4423041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6" name="Google Shape;3396;p143"/>
          <p:cNvSpPr txBox="1"/>
          <p:nvPr>
            <p:ph type="title"/>
          </p:nvPr>
        </p:nvSpPr>
        <p:spPr>
          <a:xfrm>
            <a:off x="1524000" y="1041400"/>
            <a:ext cx="163278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400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p144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402" name="Google Shape;3402;p144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403" name="Google Shape;3403;p144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4" name="Google Shape;3404;p144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5" name="Google Shape;3405;p144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406" name="Google Shape;3406;p144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7" name="Google Shape;3407;p144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8" name="Google Shape;3408;p144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09" name="Google Shape;3409;p144"/>
          <p:cNvCxnSpPr>
            <a:stCxn id="3401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0" name="Google Shape;3410;p144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1" name="Google Shape;3411;p144"/>
          <p:cNvCxnSpPr>
            <a:stCxn id="3403" idx="5"/>
            <a:endCxn id="3408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2" name="Google Shape;3412;p144"/>
          <p:cNvCxnSpPr>
            <a:endCxn id="3405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3" name="Google Shape;3413;p144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4" name="Google Shape;3414;p144"/>
          <p:cNvCxnSpPr>
            <a:endCxn id="3406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5" name="Google Shape;3415;p144"/>
          <p:cNvCxnSpPr>
            <a:stCxn id="3408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16" name="Google Shape;3416;p144"/>
          <p:cNvCxnSpPr>
            <a:endCxn id="3404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417" name="Google Shape;3417;p144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18" name="Google Shape;3418;p144"/>
          <p:cNvSpPr/>
          <p:nvPr/>
        </p:nvSpPr>
        <p:spPr>
          <a:xfrm>
            <a:off x="7872995" y="6069469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9" name="Google Shape;3419;p144"/>
          <p:cNvSpPr txBox="1"/>
          <p:nvPr>
            <p:ph type="title"/>
          </p:nvPr>
        </p:nvSpPr>
        <p:spPr>
          <a:xfrm>
            <a:off x="1524000" y="1041400"/>
            <a:ext cx="16092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423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145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425" name="Google Shape;3425;p145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426" name="Google Shape;3426;p145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7" name="Google Shape;3427;p145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8" name="Google Shape;3428;p145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429" name="Google Shape;3429;p145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0" name="Google Shape;3430;p145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1" name="Google Shape;3431;p145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32" name="Google Shape;3432;p145"/>
          <p:cNvCxnSpPr>
            <a:stCxn id="3424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3" name="Google Shape;3433;p145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4" name="Google Shape;3434;p145"/>
          <p:cNvCxnSpPr>
            <a:stCxn id="3426" idx="5"/>
            <a:endCxn id="3431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5" name="Google Shape;3435;p145"/>
          <p:cNvCxnSpPr>
            <a:endCxn id="3428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6" name="Google Shape;3436;p145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7" name="Google Shape;3437;p145"/>
          <p:cNvCxnSpPr>
            <a:endCxn id="3429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8" name="Google Shape;3438;p145"/>
          <p:cNvCxnSpPr>
            <a:stCxn id="3431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39" name="Google Shape;3439;p145"/>
          <p:cNvCxnSpPr>
            <a:endCxn id="3427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440" name="Google Shape;3440;p145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41" name="Google Shape;3441;p145"/>
          <p:cNvSpPr/>
          <p:nvPr/>
        </p:nvSpPr>
        <p:spPr>
          <a:xfrm>
            <a:off x="7872995" y="6069469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2" name="Google Shape;3442;p145"/>
          <p:cNvSpPr txBox="1"/>
          <p:nvPr>
            <p:ph type="title"/>
          </p:nvPr>
        </p:nvSpPr>
        <p:spPr>
          <a:xfrm>
            <a:off x="1524000" y="1041400"/>
            <a:ext cx="15909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146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448" name="Google Shape;3448;p146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449" name="Google Shape;3449;p146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0" name="Google Shape;3450;p146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1" name="Google Shape;3451;p146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452" name="Google Shape;3452;p146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3" name="Google Shape;3453;p146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4" name="Google Shape;3454;p146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55" name="Google Shape;3455;p146"/>
          <p:cNvCxnSpPr>
            <a:stCxn id="3447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6" name="Google Shape;3456;p146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7" name="Google Shape;3457;p146"/>
          <p:cNvCxnSpPr>
            <a:stCxn id="3449" idx="5"/>
            <a:endCxn id="3454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8" name="Google Shape;3458;p146"/>
          <p:cNvCxnSpPr>
            <a:endCxn id="3451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59" name="Google Shape;3459;p146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60" name="Google Shape;3460;p146"/>
          <p:cNvCxnSpPr>
            <a:endCxn id="3452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61" name="Google Shape;3461;p146"/>
          <p:cNvCxnSpPr>
            <a:stCxn id="3454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62" name="Google Shape;3462;p146"/>
          <p:cNvCxnSpPr>
            <a:endCxn id="3450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463" name="Google Shape;3463;p146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64" name="Google Shape;3464;p146"/>
          <p:cNvSpPr/>
          <p:nvPr/>
        </p:nvSpPr>
        <p:spPr>
          <a:xfrm>
            <a:off x="7570470" y="8511265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5" name="Google Shape;3465;p146"/>
          <p:cNvSpPr txBox="1"/>
          <p:nvPr>
            <p:ph type="title"/>
          </p:nvPr>
        </p:nvSpPr>
        <p:spPr>
          <a:xfrm>
            <a:off x="1524000" y="1041400"/>
            <a:ext cx="163539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469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147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471" name="Google Shape;3471;p147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472" name="Google Shape;3472;p147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3" name="Google Shape;3473;p147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4" name="Google Shape;3474;p147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475" name="Google Shape;3475;p147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6" name="Google Shape;3476;p147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7" name="Google Shape;3477;p147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78" name="Google Shape;3478;p147"/>
          <p:cNvCxnSpPr>
            <a:stCxn id="3470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79" name="Google Shape;3479;p147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0" name="Google Shape;3480;p147"/>
          <p:cNvCxnSpPr>
            <a:stCxn id="3472" idx="5"/>
            <a:endCxn id="3477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1" name="Google Shape;3481;p147"/>
          <p:cNvCxnSpPr>
            <a:endCxn id="3474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2" name="Google Shape;3482;p147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3" name="Google Shape;3483;p147"/>
          <p:cNvCxnSpPr>
            <a:endCxn id="3475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4" name="Google Shape;3484;p147"/>
          <p:cNvCxnSpPr>
            <a:stCxn id="3477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485" name="Google Shape;3485;p147"/>
          <p:cNvCxnSpPr>
            <a:endCxn id="3473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486" name="Google Shape;3486;p147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87" name="Google Shape;3487;p147"/>
          <p:cNvSpPr/>
          <p:nvPr/>
        </p:nvSpPr>
        <p:spPr>
          <a:xfrm>
            <a:off x="7570470" y="8511265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88" name="Google Shape;3488;p147"/>
          <p:cNvSpPr txBox="1"/>
          <p:nvPr>
            <p:ph type="title"/>
          </p:nvPr>
        </p:nvSpPr>
        <p:spPr>
          <a:xfrm>
            <a:off x="1524000" y="1041400"/>
            <a:ext cx="165894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148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494" name="Google Shape;3494;p148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495" name="Google Shape;3495;p148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6" name="Google Shape;3496;p148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7" name="Google Shape;3497;p148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498" name="Google Shape;3498;p148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9" name="Google Shape;3499;p148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0" name="Google Shape;3500;p148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01" name="Google Shape;3501;p148"/>
          <p:cNvCxnSpPr>
            <a:stCxn id="349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2" name="Google Shape;3502;p148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3" name="Google Shape;3503;p148"/>
          <p:cNvCxnSpPr>
            <a:stCxn id="3495" idx="5"/>
            <a:endCxn id="350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4" name="Google Shape;3504;p148"/>
          <p:cNvCxnSpPr>
            <a:endCxn id="349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5" name="Google Shape;3505;p148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6" name="Google Shape;3506;p148"/>
          <p:cNvCxnSpPr>
            <a:endCxn id="349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7" name="Google Shape;3507;p148"/>
          <p:cNvCxnSpPr>
            <a:stCxn id="350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08" name="Google Shape;3508;p148"/>
          <p:cNvCxnSpPr>
            <a:endCxn id="349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509" name="Google Shape;3509;p148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10" name="Google Shape;3510;p148"/>
          <p:cNvSpPr/>
          <p:nvPr/>
        </p:nvSpPr>
        <p:spPr>
          <a:xfrm>
            <a:off x="5346203" y="9730630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1" name="Google Shape;3511;p148"/>
          <p:cNvSpPr txBox="1"/>
          <p:nvPr>
            <p:ph type="title"/>
          </p:nvPr>
        </p:nvSpPr>
        <p:spPr>
          <a:xfrm>
            <a:off x="1524000" y="1041400"/>
            <a:ext cx="162231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149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517" name="Google Shape;3517;p149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518" name="Google Shape;3518;p149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9" name="Google Shape;3519;p149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0" name="Google Shape;3520;p149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521" name="Google Shape;3521;p149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2" name="Google Shape;3522;p149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3" name="Google Shape;3523;p149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24" name="Google Shape;3524;p149"/>
          <p:cNvCxnSpPr>
            <a:stCxn id="3516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5" name="Google Shape;3525;p149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6" name="Google Shape;3526;p149"/>
          <p:cNvCxnSpPr>
            <a:stCxn id="3518" idx="5"/>
            <a:endCxn id="3523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7" name="Google Shape;3527;p149"/>
          <p:cNvCxnSpPr>
            <a:endCxn id="3520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8" name="Google Shape;3528;p149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29" name="Google Shape;3529;p149"/>
          <p:cNvCxnSpPr>
            <a:endCxn id="3521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30" name="Google Shape;3530;p149"/>
          <p:cNvCxnSpPr>
            <a:stCxn id="3523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31" name="Google Shape;3531;p149"/>
          <p:cNvCxnSpPr>
            <a:endCxn id="3519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532" name="Google Shape;3532;p149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33" name="Google Shape;3533;p149"/>
          <p:cNvSpPr/>
          <p:nvPr/>
        </p:nvSpPr>
        <p:spPr>
          <a:xfrm>
            <a:off x="5346203" y="9730630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4" name="Google Shape;3534;p149"/>
          <p:cNvSpPr txBox="1"/>
          <p:nvPr>
            <p:ph type="title"/>
          </p:nvPr>
        </p:nvSpPr>
        <p:spPr>
          <a:xfrm>
            <a:off x="1524000" y="1041400"/>
            <a:ext cx="167205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524000" y="4079875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An </a:t>
            </a:r>
            <a:r>
              <a:rPr b="1" lang="en-US" sz="6000"/>
              <a:t>Adjacency Matrix</a:t>
            </a:r>
            <a:r>
              <a:rPr lang="en-US" sz="6000"/>
              <a:t> represents graphs as a NxN matrix and a Vertices List.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matrix-based representation.</a:t>
            </a:r>
            <a:endParaRPr/>
          </a:p>
        </p:txBody>
      </p:sp>
      <p:graphicFrame>
        <p:nvGraphicFramePr>
          <p:cNvPr id="182" name="Google Shape;182;p24"/>
          <p:cNvGraphicFramePr/>
          <p:nvPr/>
        </p:nvGraphicFramePr>
        <p:xfrm>
          <a:off x="1524000" y="8325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564000"/>
                <a:gridCol w="1564000"/>
                <a:gridCol w="1564000"/>
                <a:gridCol w="1564000"/>
                <a:gridCol w="1564000"/>
              </a:tblGrid>
              <a:tr h="1446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3" name="Google Shape;183;p24"/>
          <p:cNvGraphicFramePr/>
          <p:nvPr/>
        </p:nvGraphicFramePr>
        <p:xfrm>
          <a:off x="12601576" y="600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554475"/>
                <a:gridCol w="1554475"/>
                <a:gridCol w="1554475"/>
                <a:gridCol w="1554475"/>
                <a:gridCol w="1554475"/>
              </a:tblGrid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6000"/>
                        <a:buFont typeface="Arial"/>
                        <a:buNone/>
                      </a:pPr>
                      <a:r>
                        <a:rPr b="0" i="0" lang="en-US" sz="6000" u="none" cap="none" strike="noStrike">
                          <a:solidFill>
                            <a:srgbClr val="53585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1500188" y="10175875"/>
            <a:ext cx="80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				1				2				3				4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12463463" y="5287657"/>
            <a:ext cx="80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				1				2				3				4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1756232" y="6430914"/>
            <a:ext cx="833400" cy="60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2538412" y="11075233"/>
            <a:ext cx="597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19095244" y="8970070"/>
            <a:ext cx="597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150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540" name="Google Shape;3540;p150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541" name="Google Shape;3541;p150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2" name="Google Shape;3542;p150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3" name="Google Shape;3543;p150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544" name="Google Shape;3544;p150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5" name="Google Shape;3545;p150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6" name="Google Shape;3546;p150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47" name="Google Shape;3547;p150"/>
          <p:cNvCxnSpPr>
            <a:stCxn id="3539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48" name="Google Shape;3548;p150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49" name="Google Shape;3549;p150"/>
          <p:cNvCxnSpPr>
            <a:stCxn id="3541" idx="5"/>
            <a:endCxn id="3546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0" name="Google Shape;3550;p150"/>
          <p:cNvCxnSpPr>
            <a:endCxn id="3543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1" name="Google Shape;3551;p150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2" name="Google Shape;3552;p150"/>
          <p:cNvCxnSpPr>
            <a:endCxn id="3544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3" name="Google Shape;3553;p150"/>
          <p:cNvCxnSpPr>
            <a:stCxn id="3546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54" name="Google Shape;3554;p150"/>
          <p:cNvCxnSpPr>
            <a:endCxn id="3542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555" name="Google Shape;3555;p150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56" name="Google Shape;3556;p150"/>
          <p:cNvSpPr/>
          <p:nvPr/>
        </p:nvSpPr>
        <p:spPr>
          <a:xfrm>
            <a:off x="3094504" y="9674352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57" name="Google Shape;3557;p150"/>
          <p:cNvSpPr txBox="1"/>
          <p:nvPr>
            <p:ph type="title"/>
          </p:nvPr>
        </p:nvSpPr>
        <p:spPr>
          <a:xfrm>
            <a:off x="1524000" y="1041400"/>
            <a:ext cx="163278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151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563" name="Google Shape;3563;p151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564" name="Google Shape;3564;p151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5" name="Google Shape;3565;p151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6" name="Google Shape;3566;p151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567" name="Google Shape;3567;p151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8" name="Google Shape;3568;p151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9" name="Google Shape;3569;p151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70" name="Google Shape;3570;p151"/>
          <p:cNvCxnSpPr>
            <a:stCxn id="3562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1" name="Google Shape;3571;p151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2" name="Google Shape;3572;p151"/>
          <p:cNvCxnSpPr>
            <a:stCxn id="3564" idx="5"/>
            <a:endCxn id="3569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3" name="Google Shape;3573;p151"/>
          <p:cNvCxnSpPr>
            <a:endCxn id="3566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4" name="Google Shape;3574;p151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5" name="Google Shape;3575;p151"/>
          <p:cNvCxnSpPr>
            <a:endCxn id="3567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6" name="Google Shape;3576;p151"/>
          <p:cNvCxnSpPr>
            <a:stCxn id="3569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77" name="Google Shape;3577;p151"/>
          <p:cNvCxnSpPr>
            <a:endCxn id="3565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578" name="Google Shape;3578;p151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5"/>
                          </a:solidFill>
                        </a:rPr>
                        <a:t>Color 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579" name="Google Shape;3579;p151"/>
          <p:cNvSpPr/>
          <p:nvPr/>
        </p:nvSpPr>
        <p:spPr>
          <a:xfrm>
            <a:off x="3094504" y="9674352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0" name="Google Shape;3580;p151"/>
          <p:cNvSpPr txBox="1"/>
          <p:nvPr>
            <p:ph type="title"/>
          </p:nvPr>
        </p:nvSpPr>
        <p:spPr>
          <a:xfrm>
            <a:off x="1524000" y="1041400"/>
            <a:ext cx="157782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152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586" name="Google Shape;3586;p152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587" name="Google Shape;3587;p152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8" name="Google Shape;3588;p152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9" name="Google Shape;3589;p152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590" name="Google Shape;3590;p152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1" name="Google Shape;3591;p152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2" name="Google Shape;3592;p152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93" name="Google Shape;3593;p152"/>
          <p:cNvCxnSpPr>
            <a:stCxn id="3585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4" name="Google Shape;3594;p152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5" name="Google Shape;3595;p152"/>
          <p:cNvCxnSpPr>
            <a:stCxn id="3587" idx="5"/>
            <a:endCxn id="3592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6" name="Google Shape;3596;p152"/>
          <p:cNvCxnSpPr>
            <a:endCxn id="3589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7" name="Google Shape;3597;p152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8" name="Google Shape;3598;p152"/>
          <p:cNvCxnSpPr>
            <a:endCxn id="3590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599" name="Google Shape;3599;p152"/>
          <p:cNvCxnSpPr>
            <a:stCxn id="3592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00" name="Google Shape;3600;p152"/>
          <p:cNvCxnSpPr>
            <a:endCxn id="3588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601" name="Google Shape;3601;p152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5"/>
                          </a:solidFill>
                        </a:rPr>
                        <a:t>Color 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02" name="Google Shape;3602;p152"/>
          <p:cNvSpPr/>
          <p:nvPr/>
        </p:nvSpPr>
        <p:spPr>
          <a:xfrm>
            <a:off x="3094504" y="9674352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03" name="Google Shape;3603;p152"/>
          <p:cNvSpPr txBox="1"/>
          <p:nvPr>
            <p:ph type="title"/>
          </p:nvPr>
        </p:nvSpPr>
        <p:spPr>
          <a:xfrm>
            <a:off x="1524000" y="1041400"/>
            <a:ext cx="162231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607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p153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609" name="Google Shape;3609;p153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610" name="Google Shape;3610;p153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1" name="Google Shape;3611;p153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2" name="Google Shape;3612;p153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613" name="Google Shape;3613;p153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4" name="Google Shape;3614;p153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5" name="Google Shape;3615;p153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16" name="Google Shape;3616;p153"/>
          <p:cNvCxnSpPr>
            <a:stCxn id="360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17" name="Google Shape;3617;p153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18" name="Google Shape;3618;p153"/>
          <p:cNvCxnSpPr>
            <a:stCxn id="3610" idx="5"/>
            <a:endCxn id="361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19" name="Google Shape;3619;p153"/>
          <p:cNvCxnSpPr>
            <a:endCxn id="361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20" name="Google Shape;3620;p153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21" name="Google Shape;3621;p153"/>
          <p:cNvCxnSpPr>
            <a:endCxn id="361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22" name="Google Shape;3622;p153"/>
          <p:cNvCxnSpPr>
            <a:stCxn id="361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23" name="Google Shape;3623;p153"/>
          <p:cNvCxnSpPr>
            <a:endCxn id="361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624" name="Google Shape;3624;p153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5"/>
                          </a:solidFill>
                        </a:rPr>
                        <a:t>Color 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25" name="Google Shape;3625;p153"/>
          <p:cNvSpPr/>
          <p:nvPr/>
        </p:nvSpPr>
        <p:spPr>
          <a:xfrm>
            <a:off x="1485944" y="7689287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6" name="Google Shape;3626;p153"/>
          <p:cNvSpPr txBox="1"/>
          <p:nvPr>
            <p:ph type="title"/>
          </p:nvPr>
        </p:nvSpPr>
        <p:spPr>
          <a:xfrm>
            <a:off x="1524000" y="1041400"/>
            <a:ext cx="169164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154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632" name="Google Shape;3632;p154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633" name="Google Shape;3633;p154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4" name="Google Shape;3634;p154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5" name="Google Shape;3635;p154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636" name="Google Shape;3636;p154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7" name="Google Shape;3637;p154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8" name="Google Shape;3638;p154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39" name="Google Shape;3639;p154"/>
          <p:cNvCxnSpPr>
            <a:stCxn id="3631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0" name="Google Shape;3640;p154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1" name="Google Shape;3641;p154"/>
          <p:cNvCxnSpPr>
            <a:stCxn id="3633" idx="5"/>
            <a:endCxn id="3638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2" name="Google Shape;3642;p154"/>
          <p:cNvCxnSpPr>
            <a:endCxn id="3635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3" name="Google Shape;3643;p154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4" name="Google Shape;3644;p154"/>
          <p:cNvCxnSpPr>
            <a:endCxn id="3636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5" name="Google Shape;3645;p154"/>
          <p:cNvCxnSpPr>
            <a:stCxn id="3638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46" name="Google Shape;3646;p154"/>
          <p:cNvCxnSpPr>
            <a:endCxn id="3634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647" name="Google Shape;3647;p154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5"/>
                          </a:solidFill>
                        </a:rPr>
                        <a:t>Color 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48" name="Google Shape;3648;p154"/>
          <p:cNvSpPr/>
          <p:nvPr/>
        </p:nvSpPr>
        <p:spPr>
          <a:xfrm>
            <a:off x="1485944" y="7689287"/>
            <a:ext cx="1713000" cy="1713000"/>
          </a:xfrm>
          <a:prstGeom prst="ellipse">
            <a:avLst/>
          </a:prstGeom>
          <a:noFill/>
          <a:ln cap="flat" cmpd="sng" w="127000">
            <a:solidFill>
              <a:srgbClr val="FFFF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49" name="Google Shape;3649;p154"/>
          <p:cNvSpPr txBox="1"/>
          <p:nvPr>
            <p:ph type="title"/>
          </p:nvPr>
        </p:nvSpPr>
        <p:spPr>
          <a:xfrm>
            <a:off x="1524000" y="1041400"/>
            <a:ext cx="158565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AED"/>
        </a:solidFill>
      </p:bgPr>
    </p:bg>
    <p:spTree>
      <p:nvGrpSpPr>
        <p:cNvPr id="3653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155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3655" name="Google Shape;3655;p155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3656" name="Google Shape;3656;p155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7" name="Google Shape;3657;p155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8" name="Google Shape;3658;p155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3659" name="Google Shape;3659;p155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0" name="Google Shape;3660;p155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1" name="Google Shape;3661;p155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62" name="Google Shape;3662;p155"/>
          <p:cNvCxnSpPr>
            <a:stCxn id="3654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3" name="Google Shape;3663;p155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4" name="Google Shape;3664;p155"/>
          <p:cNvCxnSpPr>
            <a:stCxn id="3656" idx="5"/>
            <a:endCxn id="3661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5" name="Google Shape;3665;p155"/>
          <p:cNvCxnSpPr>
            <a:endCxn id="3658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6" name="Google Shape;3666;p155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7" name="Google Shape;3667;p155"/>
          <p:cNvCxnSpPr>
            <a:endCxn id="3659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8" name="Google Shape;3668;p155"/>
          <p:cNvCxnSpPr>
            <a:stCxn id="3661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669" name="Google Shape;3669;p155"/>
          <p:cNvCxnSpPr>
            <a:endCxn id="3657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3670" name="Google Shape;3670;p155"/>
          <p:cNvGraphicFramePr/>
          <p:nvPr/>
        </p:nvGraphicFramePr>
        <p:xfrm>
          <a:off x="18440400" y="11944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{3B04097F-98C7-44B6-B785-26736A4C4087}</a:tableStyleId>
              </a:tblPr>
              <a:tblGrid>
                <a:gridCol w="5175475"/>
              </a:tblGrid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1"/>
                          </a:solidFill>
                        </a:rPr>
                        <a:t>Colors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6600"/>
                        <a:buFont typeface="Gill Sans"/>
                        <a:buNone/>
                      </a:pPr>
                      <a:r>
                        <a:rPr lang="en-US" sz="6600">
                          <a:solidFill>
                            <a:schemeClr val="accent4"/>
                          </a:solidFill>
                        </a:rPr>
                        <a:t>Color 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2"/>
                          </a:solidFill>
                        </a:rPr>
                        <a:t>Color 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600">
                          <a:solidFill>
                            <a:schemeClr val="accent5"/>
                          </a:solidFill>
                        </a:rPr>
                        <a:t>Color 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  <a:tr h="1746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6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71" name="Google Shape;3671;p155"/>
          <p:cNvSpPr txBox="1"/>
          <p:nvPr>
            <p:ph type="title"/>
          </p:nvPr>
        </p:nvSpPr>
        <p:spPr>
          <a:xfrm>
            <a:off x="1524000" y="1041400"/>
            <a:ext cx="16380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Coloring: 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matrix-based representation.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Vertex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vector&lt;Vertex&gt; vertcies;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vector&lt;vector&lt;int&gt;&gt; edges;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201" name="Google Shape;201;p2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matrix-based representation.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Vertex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vector&lt;Vertex&gt; vertcies;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vector&lt;vector&lt;</a:t>
            </a:r>
            <a:r>
              <a:rPr b="1"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edges;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208" name="Google Shape;208;p2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matrix-based representation.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Vertex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vector&lt;Vertex&gt; vertcies;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vector&lt;vector&lt;</a:t>
            </a: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edges;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16414825" y="4510400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space does it take to represent a graph with an adjacency list?</a:t>
            </a:r>
            <a:endParaRPr b="1"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216" name="Google Shape;216;p2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matrix-based representation.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Vertex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vector&lt;Vertex&gt; vertcies;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vector&lt;vector&lt;int&gt;&gt; edges;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6414825" y="4510400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space does it take to represent a graph with an adjacency list?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O(n^2)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n = # nodes in total</a:t>
            </a:r>
            <a:endParaRPr b="1"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224" name="Google Shape;224;p2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matrix-based representation.</a:t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Vertex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vector&lt;Vertex&gt; vertcies;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vector&lt;vector&lt;int&gt;&gt; edges;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6414825" y="4510400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space does it take to represent a graph with an adjacency list?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O(n^2)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n = # nodes in total</a:t>
            </a:r>
            <a:endParaRPr b="1"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Warm-up Activity</a:t>
            </a:r>
            <a:endParaRPr/>
          </a:p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which graph will DFS run faster?</a:t>
            </a:r>
            <a:endParaRPr/>
          </a:p>
        </p:txBody>
      </p:sp>
      <p:sp>
        <p:nvSpPr>
          <p:cNvPr id="47" name="Google Shape;47;p12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48" name="Google Shape;48;p12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52" name="Google Shape;52;p12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2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5" name="Google Shape;55;p12"/>
          <p:cNvCxnSpPr>
            <a:stCxn id="47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" name="Google Shape;56;p12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7" name="Google Shape;57;p12"/>
          <p:cNvCxnSpPr>
            <a:stCxn id="49" idx="5"/>
            <a:endCxn id="54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" name="Google Shape;58;p12"/>
          <p:cNvCxnSpPr>
            <a:endCxn id="51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9" name="Google Shape;59;p12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0" name="Google Shape;60;p12"/>
          <p:cNvCxnSpPr>
            <a:endCxn id="52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" name="Google Shape;61;p12"/>
          <p:cNvCxnSpPr>
            <a:stCxn id="54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2" name="Google Shape;62;p12"/>
          <p:cNvCxnSpPr>
            <a:endCxn id="50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" name="Google Shape;63;p12"/>
          <p:cNvSpPr/>
          <p:nvPr/>
        </p:nvSpPr>
        <p:spPr>
          <a:xfrm>
            <a:off x="14902256" y="5891377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16822496" y="458162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9206032" y="4841341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14414576" y="8168233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5998012" y="10067137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18300776" y="10164673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20492288" y="8957665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20839760" y="6519265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1524000" y="4079875"/>
            <a:ext cx="21336000" cy="9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vector&lt;Node&gt; vertices;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t/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rPr lang="en-US" sz="4500">
                <a:latin typeface="Courier New"/>
                <a:ea typeface="Courier New"/>
                <a:cs typeface="Courier New"/>
                <a:sym typeface="Courier New"/>
              </a:rPr>
              <a:t>vector&lt;vector&lt;int&gt;&gt; edges;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233" name="Google Shape;233;p3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matrix-based r</a:t>
            </a:r>
            <a:r>
              <a:rPr lang="en-US"/>
              <a:t>epresentation.</a:t>
            </a:r>
            <a:endParaRPr/>
          </a:p>
        </p:txBody>
      </p:sp>
      <p:graphicFrame>
        <p:nvGraphicFramePr>
          <p:cNvPr id="234" name="Google Shape;234;p30"/>
          <p:cNvGraphicFramePr/>
          <p:nvPr/>
        </p:nvGraphicFramePr>
        <p:xfrm>
          <a:off x="1614550" y="7394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564000"/>
                <a:gridCol w="1564000"/>
                <a:gridCol w="1564000"/>
                <a:gridCol w="1564000"/>
                <a:gridCol w="1564000"/>
              </a:tblGrid>
              <a:tr h="1446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5" name="Google Shape;235;p30"/>
          <p:cNvGraphicFramePr/>
          <p:nvPr/>
        </p:nvGraphicFramePr>
        <p:xfrm>
          <a:off x="12601576" y="600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554475"/>
                <a:gridCol w="1554475"/>
                <a:gridCol w="1554475"/>
                <a:gridCol w="1554475"/>
                <a:gridCol w="1554475"/>
              </a:tblGrid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6000"/>
                        <a:buFont typeface="Arial"/>
                        <a:buNone/>
                      </a:pPr>
                      <a:r>
                        <a:rPr b="0" i="0" lang="en-US" sz="6000" u="none" cap="none" strike="noStrike">
                          <a:solidFill>
                            <a:srgbClr val="53585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30"/>
          <p:cNvSpPr txBox="1"/>
          <p:nvPr/>
        </p:nvSpPr>
        <p:spPr>
          <a:xfrm>
            <a:off x="1614538" y="9001725"/>
            <a:ext cx="80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			</a:t>
            </a: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				2			</a:t>
            </a: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				4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12463463" y="5287657"/>
            <a:ext cx="80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				1				2				3				4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11756232" y="6430914"/>
            <a:ext cx="833400" cy="60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5233546" y="6430931"/>
            <a:ext cx="582000" cy="803700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10779168" y="11339250"/>
            <a:ext cx="965100" cy="4710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524000" y="4079875"/>
            <a:ext cx="21336000" cy="9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t/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Matrix: hasEdge</a:t>
            </a:r>
            <a:endParaRPr/>
          </a:p>
        </p:txBody>
      </p:sp>
      <p:sp>
        <p:nvSpPr>
          <p:cNvPr id="247" name="Google Shape;247;p3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an Adjacency Matrix</a:t>
            </a:r>
            <a:endParaRPr/>
          </a:p>
        </p:txBody>
      </p:sp>
      <p:graphicFrame>
        <p:nvGraphicFramePr>
          <p:cNvPr id="248" name="Google Shape;248;p31"/>
          <p:cNvGraphicFramePr/>
          <p:nvPr/>
        </p:nvGraphicFramePr>
        <p:xfrm>
          <a:off x="1614550" y="7394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564000"/>
                <a:gridCol w="1564000"/>
                <a:gridCol w="1564000"/>
                <a:gridCol w="1564000"/>
                <a:gridCol w="1564000"/>
              </a:tblGrid>
              <a:tr h="1446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9" name="Google Shape;249;p31"/>
          <p:cNvGraphicFramePr/>
          <p:nvPr/>
        </p:nvGraphicFramePr>
        <p:xfrm>
          <a:off x="12601576" y="600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554475"/>
                <a:gridCol w="1554475"/>
                <a:gridCol w="1554475"/>
                <a:gridCol w="1554475"/>
                <a:gridCol w="1554475"/>
              </a:tblGrid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6000"/>
                        <a:buFont typeface="Arial"/>
                        <a:buNone/>
                      </a:pPr>
                      <a:r>
                        <a:rPr b="0" i="0" lang="en-US" sz="6000" u="none" cap="none" strike="noStrike">
                          <a:solidFill>
                            <a:srgbClr val="53585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31"/>
          <p:cNvSpPr txBox="1"/>
          <p:nvPr/>
        </p:nvSpPr>
        <p:spPr>
          <a:xfrm>
            <a:off x="1614538" y="9001725"/>
            <a:ext cx="80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				1				2				3				4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12463463" y="5287657"/>
            <a:ext cx="80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				</a:t>
            </a:r>
            <a:r>
              <a:rPr b="1" i="0" lang="en-US" sz="4000" u="none" cap="none" strike="noStrike">
                <a:solidFill>
                  <a:srgbClr val="00B0F0"/>
                </a:solidFill>
              </a:rPr>
              <a:t>1</a:t>
            </a:r>
            <a:r>
              <a:rPr b="1" i="0" lang="en-US" sz="4000" u="none" cap="none" strike="noStrike">
                <a:solidFill>
                  <a:srgbClr val="7D8490"/>
                </a:solidFill>
              </a:rPr>
              <a:t>	</a:t>
            </a: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			2				3				4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11756232" y="6430914"/>
            <a:ext cx="833400" cy="60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B0F0"/>
                </a:solidFill>
              </a:rPr>
              <a:t>2</a:t>
            </a:r>
            <a:endParaRPr b="1">
              <a:solidFill>
                <a:srgbClr val="00B0F0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1524000" y="10336025"/>
            <a:ext cx="92796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M[i][j] == 1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O(1).</a:t>
            </a:r>
            <a:endParaRPr b="1"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524000" y="4079875"/>
            <a:ext cx="21336000" cy="9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t/>
            </a:r>
            <a:endParaRPr sz="5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500"/>
              <a:buFont typeface="Arial"/>
              <a:buNone/>
            </a:pPr>
            <a:r>
              <a:t/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Matrix: getNeighbors</a:t>
            </a:r>
            <a:endParaRPr/>
          </a:p>
        </p:txBody>
      </p:sp>
      <p:sp>
        <p:nvSpPr>
          <p:cNvPr id="260" name="Google Shape;260;p3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an Adjacency Matrix</a:t>
            </a:r>
            <a:endParaRPr/>
          </a:p>
        </p:txBody>
      </p:sp>
      <p:graphicFrame>
        <p:nvGraphicFramePr>
          <p:cNvPr id="261" name="Google Shape;261;p32"/>
          <p:cNvGraphicFramePr/>
          <p:nvPr/>
        </p:nvGraphicFramePr>
        <p:xfrm>
          <a:off x="1614550" y="7394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564000"/>
                <a:gridCol w="1564000"/>
                <a:gridCol w="1564000"/>
                <a:gridCol w="1564000"/>
                <a:gridCol w="1564000"/>
              </a:tblGrid>
              <a:tr h="1446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6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2" name="Google Shape;262;p32"/>
          <p:cNvGraphicFramePr/>
          <p:nvPr/>
        </p:nvGraphicFramePr>
        <p:xfrm>
          <a:off x="12601576" y="600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554475"/>
                <a:gridCol w="1554475"/>
                <a:gridCol w="1554475"/>
                <a:gridCol w="1554475"/>
                <a:gridCol w="1554475"/>
              </a:tblGrid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6000"/>
                        <a:buFont typeface="Arial"/>
                        <a:buNone/>
                      </a:pPr>
                      <a:r>
                        <a:rPr b="0" i="0" lang="en-US" sz="6000" u="none" cap="none" strike="noStrike">
                          <a:solidFill>
                            <a:srgbClr val="53585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92C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32"/>
          <p:cNvSpPr txBox="1"/>
          <p:nvPr/>
        </p:nvSpPr>
        <p:spPr>
          <a:xfrm>
            <a:off x="1614538" y="9001725"/>
            <a:ext cx="80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				1				2				3				4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12463463" y="5287657"/>
            <a:ext cx="804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				</a:t>
            </a:r>
            <a:r>
              <a:rPr i="0" lang="en-US" sz="4000" u="none" cap="none" strike="noStrike">
                <a:solidFill>
                  <a:schemeClr val="dk1"/>
                </a:solidFill>
              </a:rPr>
              <a:t>1</a:t>
            </a:r>
            <a:r>
              <a:rPr b="1" i="0" lang="en-US" sz="4000" u="none" cap="none" strike="noStrike">
                <a:solidFill>
                  <a:srgbClr val="7D8490"/>
                </a:solidFill>
              </a:rPr>
              <a:t>	</a:t>
            </a: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			2				3				4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11756232" y="6430914"/>
            <a:ext cx="833400" cy="60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B0F0"/>
                </a:solidFill>
              </a:rPr>
              <a:t>2</a:t>
            </a:r>
            <a:endParaRPr b="1">
              <a:solidFill>
                <a:srgbClr val="00B0F0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1524000" y="10336025"/>
            <a:ext cx="91317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Check the whole row.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O(n). n = # nodes in total</a:t>
            </a:r>
            <a:endParaRPr b="1"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representation is better?</a:t>
            </a:r>
            <a:endParaRPr/>
          </a:p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Depends.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524000" y="4079875"/>
            <a:ext cx="213360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Adjacency Matrix:</a:t>
            </a:r>
            <a:endParaRPr sz="6000"/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sz="5000"/>
              <a:t>Good for graphs with lots of edges. (Dense Graphs)</a:t>
            </a:r>
            <a:endParaRPr sz="5000"/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sz="5000"/>
              <a:t>Looking up if an edge exists is fast: O(1)</a:t>
            </a:r>
            <a:endParaRPr sz="5000"/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sz="5000"/>
              <a:t>Getting Adjacent nodes isn’t fast: O(n)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Adjacency List:</a:t>
            </a:r>
            <a:endParaRPr sz="6000"/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sz="5000"/>
              <a:t>Good for graphs without lots of edges (Sparse Graphs)</a:t>
            </a:r>
            <a:endParaRPr sz="5000"/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sz="5000"/>
              <a:t>Looking up if an edge exists isn’t fast: O(n)</a:t>
            </a:r>
            <a:endParaRPr sz="5000"/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sz="5000"/>
              <a:t>Getting the adjacent nodes is fast: O(1)</a:t>
            </a:r>
            <a:endParaRPr sz="5000"/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Char char="-"/>
            </a:pPr>
            <a:r>
              <a:rPr lang="en-US" sz="5000"/>
              <a:t>Most graphs are sparse :)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 of Graph Algorithms</a:t>
            </a:r>
            <a:endParaRPr/>
          </a:p>
        </p:txBody>
      </p:sp>
      <p:sp>
        <p:nvSpPr>
          <p:cNvPr id="279" name="Google Shape;279;p3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algorithms we’ve seen so far</a:t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1524000" y="4079875"/>
            <a:ext cx="213360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Graph Traversal Algorithms: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Breadth First Search (BFS)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Depth First Search (DFS)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Topological Sorting Algorithms: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Modified Depth First Search (mDFS)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-US" sz="6000"/>
              <a:t>Khan’s Algorithm (Khan’s)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286" name="Google Shape;286;p3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Review: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1524000" y="4079875"/>
            <a:ext cx="223587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Process:</a:t>
            </a:r>
            <a:endParaRPr sz="6000"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Create a queue to store which nodes to check next.</a:t>
            </a:r>
            <a:endParaRPr sz="6000"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For every node in the Graph: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If that node has not been visited, a</a:t>
            </a:r>
            <a:r>
              <a:rPr lang="en-US" sz="6000"/>
              <a:t>dd it to the queue and mark as visited.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While the queue is not empty:</a:t>
            </a:r>
            <a:endParaRPr sz="6000"/>
          </a:p>
          <a:p>
            <a:pPr indent="-596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AutoNum type="alphaLcPeriod"/>
            </a:pPr>
            <a:r>
              <a:rPr lang="en-US" sz="5800"/>
              <a:t>dequeue an element from the queue.</a:t>
            </a:r>
            <a:endParaRPr sz="5800"/>
          </a:p>
          <a:p>
            <a:pPr indent="-596900" lvl="1" marL="914400" rtl="0" algn="l">
              <a:spcBef>
                <a:spcPts val="0"/>
              </a:spcBef>
              <a:spcAft>
                <a:spcPts val="0"/>
              </a:spcAft>
              <a:buSzPts val="5800"/>
              <a:buAutoNum type="alphaLcPeriod"/>
            </a:pPr>
            <a:r>
              <a:rPr lang="en-US" sz="5800"/>
              <a:t>For every neighbor of that node, check if it’s been visited.</a:t>
            </a:r>
            <a:endParaRPr sz="5800"/>
          </a:p>
          <a:p>
            <a:pPr indent="-596900" lvl="1" marL="914400" rtl="0" algn="l">
              <a:spcBef>
                <a:spcPts val="0"/>
              </a:spcBef>
              <a:spcAft>
                <a:spcPts val="0"/>
              </a:spcAft>
              <a:buSzPts val="5800"/>
              <a:buAutoNum type="alphaLcPeriod"/>
            </a:pPr>
            <a:r>
              <a:rPr lang="en-US" sz="5800"/>
              <a:t>If not, add it to the queue and mark as visited.</a:t>
            </a:r>
            <a:endParaRPr sz="5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293" name="Google Shape;293;p3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301" name="Google Shape;301;p36"/>
          <p:cNvCxnSpPr>
            <a:stCxn id="30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02" name="Google Shape;302;p36"/>
          <p:cNvCxnSpPr>
            <a:stCxn id="294" idx="1"/>
            <a:endCxn id="29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03" name="Google Shape;303;p36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04" name="Google Shape;304;p36"/>
          <p:cNvCxnSpPr>
            <a:stCxn id="299" idx="6"/>
            <a:endCxn id="29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05" name="Google Shape;305;p36"/>
          <p:cNvCxnSpPr>
            <a:stCxn id="298" idx="7"/>
            <a:endCxn id="30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06" name="Google Shape;306;p36"/>
          <p:cNvCxnSpPr>
            <a:stCxn id="298" idx="0"/>
            <a:endCxn id="29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07" name="Google Shape;307;p36"/>
          <p:cNvCxnSpPr>
            <a:endCxn id="29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08" name="Google Shape;308;p36"/>
          <p:cNvCxnSpPr>
            <a:stCxn id="29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09" name="Google Shape;309;p36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10" name="Google Shape;310;p36"/>
          <p:cNvCxnSpPr>
            <a:endCxn id="29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11" name="Google Shape;311;p36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12" name="Google Shape;312;p36"/>
          <p:cNvCxnSpPr>
            <a:stCxn id="29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13" name="Google Shape;313;p36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315" name="Google Shape;315;p36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16" name="Google Shape;316;p36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17" name="Google Shape;317;p36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18" name="Google Shape;318;p36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19" name="Google Shape;319;p36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20" name="Google Shape;320;p36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322" name="Google Shape;322;p36"/>
          <p:cNvCxnSpPr>
            <a:endCxn id="29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23" name="Google Shape;323;p36"/>
          <p:cNvCxnSpPr>
            <a:stCxn id="32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24" name="Google Shape;324;p36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25" name="Google Shape;325;p36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326" name="Google Shape;326;p36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27" name="Google Shape;327;p36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328" name="Google Shape;328;p36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29" name="Google Shape;329;p36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331" name="Google Shape;331;p36"/>
          <p:cNvCxnSpPr>
            <a:stCxn id="33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32" name="Google Shape;332;p36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333" name="Google Shape;333;p36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34" name="Google Shape;334;p36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336" name="Google Shape;336;p36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37" name="Google Shape;337;p36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343" name="Google Shape;343;p3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351" name="Google Shape;351;p37"/>
          <p:cNvCxnSpPr>
            <a:stCxn id="35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52" name="Google Shape;352;p37"/>
          <p:cNvCxnSpPr>
            <a:stCxn id="344" idx="1"/>
            <a:endCxn id="34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53" name="Google Shape;353;p37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54" name="Google Shape;354;p37"/>
          <p:cNvCxnSpPr>
            <a:stCxn id="349" idx="6"/>
            <a:endCxn id="34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55" name="Google Shape;355;p37"/>
          <p:cNvCxnSpPr>
            <a:stCxn id="348" idx="7"/>
            <a:endCxn id="35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56" name="Google Shape;356;p37"/>
          <p:cNvCxnSpPr>
            <a:stCxn id="348" idx="0"/>
            <a:endCxn id="34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57" name="Google Shape;357;p37"/>
          <p:cNvCxnSpPr>
            <a:endCxn id="34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58" name="Google Shape;358;p37"/>
          <p:cNvCxnSpPr>
            <a:stCxn id="34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59" name="Google Shape;359;p37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60" name="Google Shape;360;p37"/>
          <p:cNvCxnSpPr>
            <a:endCxn id="34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61" name="Google Shape;361;p37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62" name="Google Shape;362;p37"/>
          <p:cNvCxnSpPr>
            <a:stCxn id="34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63" name="Google Shape;363;p37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365" name="Google Shape;365;p37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66" name="Google Shape;366;p37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67" name="Google Shape;367;p37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68" name="Google Shape;368;p37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69" name="Google Shape;369;p37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70" name="Google Shape;370;p37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372" name="Google Shape;372;p37"/>
          <p:cNvCxnSpPr>
            <a:endCxn id="34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73" name="Google Shape;373;p37"/>
          <p:cNvCxnSpPr>
            <a:stCxn id="37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74" name="Google Shape;374;p37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75" name="Google Shape;375;p37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376" name="Google Shape;376;p37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77" name="Google Shape;377;p37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378" name="Google Shape;378;p37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79" name="Google Shape;379;p37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381" name="Google Shape;381;p37"/>
          <p:cNvCxnSpPr>
            <a:stCxn id="38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82" name="Google Shape;382;p37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383" name="Google Shape;383;p37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384" name="Google Shape;384;p37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386" name="Google Shape;386;p37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387" name="Google Shape;387;p37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393" name="Google Shape;393;p3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401" name="Google Shape;401;p38"/>
          <p:cNvCxnSpPr>
            <a:stCxn id="40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02" name="Google Shape;402;p38"/>
          <p:cNvCxnSpPr>
            <a:stCxn id="394" idx="1"/>
            <a:endCxn id="39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03" name="Google Shape;403;p38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04" name="Google Shape;404;p38"/>
          <p:cNvCxnSpPr>
            <a:stCxn id="399" idx="6"/>
            <a:endCxn id="39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05" name="Google Shape;405;p38"/>
          <p:cNvCxnSpPr>
            <a:stCxn id="398" idx="7"/>
            <a:endCxn id="40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06" name="Google Shape;406;p38"/>
          <p:cNvCxnSpPr>
            <a:stCxn id="398" idx="0"/>
            <a:endCxn id="39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07" name="Google Shape;407;p38"/>
          <p:cNvCxnSpPr>
            <a:endCxn id="39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08" name="Google Shape;408;p38"/>
          <p:cNvCxnSpPr>
            <a:stCxn id="39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09" name="Google Shape;409;p38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10" name="Google Shape;410;p38"/>
          <p:cNvCxnSpPr>
            <a:endCxn id="39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11" name="Google Shape;411;p38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12" name="Google Shape;412;p38"/>
          <p:cNvCxnSpPr>
            <a:stCxn id="39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13" name="Google Shape;413;p38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415" name="Google Shape;415;p38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16" name="Google Shape;416;p38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17" name="Google Shape;417;p38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18" name="Google Shape;418;p38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19" name="Google Shape;419;p38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20" name="Google Shape;420;p38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422" name="Google Shape;422;p38"/>
          <p:cNvCxnSpPr>
            <a:endCxn id="39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23" name="Google Shape;423;p38"/>
          <p:cNvCxnSpPr>
            <a:stCxn id="42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24" name="Google Shape;424;p38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25" name="Google Shape;425;p38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426" name="Google Shape;426;p38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27" name="Google Shape;427;p38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428" name="Google Shape;428;p38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29" name="Google Shape;429;p38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431" name="Google Shape;431;p38"/>
          <p:cNvCxnSpPr>
            <a:stCxn id="43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32" name="Google Shape;432;p38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433" name="Google Shape;433;p38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34" name="Google Shape;434;p38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436" name="Google Shape;436;p38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37" name="Google Shape;437;p38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443" name="Google Shape;443;p3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449" name="Google Shape;449;p39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450" name="Google Shape;450;p39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451" name="Google Shape;451;p39"/>
          <p:cNvCxnSpPr>
            <a:stCxn id="45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52" name="Google Shape;452;p39"/>
          <p:cNvCxnSpPr>
            <a:stCxn id="444" idx="1"/>
            <a:endCxn id="44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53" name="Google Shape;453;p39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54" name="Google Shape;454;p39"/>
          <p:cNvCxnSpPr>
            <a:stCxn id="449" idx="6"/>
            <a:endCxn id="44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55" name="Google Shape;455;p39"/>
          <p:cNvCxnSpPr>
            <a:stCxn id="448" idx="7"/>
            <a:endCxn id="45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56" name="Google Shape;456;p39"/>
          <p:cNvCxnSpPr>
            <a:stCxn id="448" idx="0"/>
            <a:endCxn id="44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57" name="Google Shape;457;p39"/>
          <p:cNvCxnSpPr>
            <a:endCxn id="44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58" name="Google Shape;458;p39"/>
          <p:cNvCxnSpPr>
            <a:stCxn id="44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59" name="Google Shape;459;p39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60" name="Google Shape;460;p39"/>
          <p:cNvCxnSpPr>
            <a:endCxn id="44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61" name="Google Shape;461;p39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62" name="Google Shape;462;p39"/>
          <p:cNvCxnSpPr>
            <a:stCxn id="44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63" name="Google Shape;463;p39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465" name="Google Shape;465;p39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66" name="Google Shape;466;p39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67" name="Google Shape;467;p39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68" name="Google Shape;468;p39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69" name="Google Shape;469;p39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70" name="Google Shape;470;p39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472" name="Google Shape;472;p39"/>
          <p:cNvCxnSpPr>
            <a:endCxn id="44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73" name="Google Shape;473;p39"/>
          <p:cNvCxnSpPr>
            <a:stCxn id="47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74" name="Google Shape;474;p39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75" name="Google Shape;475;p39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476" name="Google Shape;476;p39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77" name="Google Shape;477;p39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478" name="Google Shape;478;p39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79" name="Google Shape;479;p39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481" name="Google Shape;481;p39"/>
          <p:cNvCxnSpPr>
            <a:stCxn id="48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82" name="Google Shape;482;p39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483" name="Google Shape;483;p39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484" name="Google Shape;484;p39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486" name="Google Shape;486;p39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487" name="Google Shape;487;p39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1521833" y="5183696"/>
            <a:ext cx="21340333" cy="3076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10.1 Complexity Analysis on Graphs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493" name="Google Shape;493;p4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494" name="Google Shape;494;p40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496" name="Google Shape;496;p40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498" name="Google Shape;498;p40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499" name="Google Shape;499;p40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500" name="Google Shape;500;p40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501" name="Google Shape;501;p40"/>
          <p:cNvCxnSpPr>
            <a:stCxn id="50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02" name="Google Shape;502;p40"/>
          <p:cNvCxnSpPr>
            <a:stCxn id="494" idx="1"/>
            <a:endCxn id="49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03" name="Google Shape;503;p40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04" name="Google Shape;504;p40"/>
          <p:cNvCxnSpPr>
            <a:stCxn id="499" idx="6"/>
            <a:endCxn id="49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05" name="Google Shape;505;p40"/>
          <p:cNvCxnSpPr>
            <a:stCxn id="498" idx="7"/>
            <a:endCxn id="50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06" name="Google Shape;506;p40"/>
          <p:cNvCxnSpPr>
            <a:stCxn id="498" idx="0"/>
            <a:endCxn id="49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07" name="Google Shape;507;p40"/>
          <p:cNvCxnSpPr>
            <a:endCxn id="49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08" name="Google Shape;508;p40"/>
          <p:cNvCxnSpPr>
            <a:stCxn id="49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09" name="Google Shape;509;p40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10" name="Google Shape;510;p40"/>
          <p:cNvCxnSpPr>
            <a:endCxn id="49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11" name="Google Shape;511;p40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12" name="Google Shape;512;p40"/>
          <p:cNvCxnSpPr>
            <a:stCxn id="49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13" name="Google Shape;513;p40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4" name="Google Shape;514;p40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515" name="Google Shape;515;p40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16" name="Google Shape;516;p40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17" name="Google Shape;517;p40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18" name="Google Shape;518;p40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19" name="Google Shape;519;p40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20" name="Google Shape;520;p40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522" name="Google Shape;522;p40"/>
          <p:cNvCxnSpPr>
            <a:endCxn id="49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23" name="Google Shape;523;p40"/>
          <p:cNvCxnSpPr>
            <a:stCxn id="52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24" name="Google Shape;524;p40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25" name="Google Shape;525;p40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526" name="Google Shape;526;p40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27" name="Google Shape;527;p40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528" name="Google Shape;528;p40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29" name="Google Shape;529;p40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531" name="Google Shape;531;p40"/>
          <p:cNvCxnSpPr>
            <a:stCxn id="53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32" name="Google Shape;532;p40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533" name="Google Shape;533;p40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34" name="Google Shape;534;p40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536" name="Google Shape;536;p40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37" name="Google Shape;537;p40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543" name="Google Shape;543;p4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551" name="Google Shape;551;p41"/>
          <p:cNvCxnSpPr>
            <a:stCxn id="55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52" name="Google Shape;552;p41"/>
          <p:cNvCxnSpPr>
            <a:stCxn id="544" idx="1"/>
            <a:endCxn id="54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53" name="Google Shape;553;p41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54" name="Google Shape;554;p41"/>
          <p:cNvCxnSpPr>
            <a:stCxn id="549" idx="6"/>
            <a:endCxn id="54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55" name="Google Shape;555;p41"/>
          <p:cNvCxnSpPr>
            <a:stCxn id="548" idx="7"/>
            <a:endCxn id="55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56" name="Google Shape;556;p41"/>
          <p:cNvCxnSpPr>
            <a:stCxn id="548" idx="0"/>
            <a:endCxn id="54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57" name="Google Shape;557;p41"/>
          <p:cNvCxnSpPr>
            <a:endCxn id="54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58" name="Google Shape;558;p41"/>
          <p:cNvCxnSpPr>
            <a:stCxn id="54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59" name="Google Shape;559;p41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60" name="Google Shape;560;p41"/>
          <p:cNvCxnSpPr>
            <a:endCxn id="54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61" name="Google Shape;561;p41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62" name="Google Shape;562;p41"/>
          <p:cNvCxnSpPr>
            <a:stCxn id="54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63" name="Google Shape;563;p41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565" name="Google Shape;565;p41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66" name="Google Shape;566;p41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67" name="Google Shape;567;p41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68" name="Google Shape;568;p41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69" name="Google Shape;569;p41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70" name="Google Shape;570;p41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572" name="Google Shape;572;p41"/>
          <p:cNvCxnSpPr>
            <a:endCxn id="54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73" name="Google Shape;573;p41"/>
          <p:cNvCxnSpPr>
            <a:stCxn id="57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74" name="Google Shape;574;p41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75" name="Google Shape;575;p41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576" name="Google Shape;576;p41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77" name="Google Shape;577;p41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578" name="Google Shape;578;p41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79" name="Google Shape;579;p41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581" name="Google Shape;581;p41"/>
          <p:cNvCxnSpPr>
            <a:stCxn id="58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82" name="Google Shape;582;p41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583" name="Google Shape;583;p41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584" name="Google Shape;584;p41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585" name="Google Shape;585;p41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586" name="Google Shape;586;p41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587" name="Google Shape;587;p41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593" name="Google Shape;593;p4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594" name="Google Shape;594;p42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595" name="Google Shape;595;p42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597" name="Google Shape;597;p42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598" name="Google Shape;598;p42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599" name="Google Shape;599;p42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600" name="Google Shape;600;p42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601" name="Google Shape;601;p42"/>
          <p:cNvCxnSpPr>
            <a:stCxn id="60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02" name="Google Shape;602;p42"/>
          <p:cNvCxnSpPr>
            <a:stCxn id="594" idx="1"/>
            <a:endCxn id="59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03" name="Google Shape;603;p42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04" name="Google Shape;604;p42"/>
          <p:cNvCxnSpPr>
            <a:stCxn id="599" idx="6"/>
            <a:endCxn id="59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05" name="Google Shape;605;p42"/>
          <p:cNvCxnSpPr>
            <a:stCxn id="598" idx="7"/>
            <a:endCxn id="60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06" name="Google Shape;606;p42"/>
          <p:cNvCxnSpPr>
            <a:stCxn id="598" idx="0"/>
            <a:endCxn id="59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07" name="Google Shape;607;p42"/>
          <p:cNvCxnSpPr>
            <a:endCxn id="59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08" name="Google Shape;608;p42"/>
          <p:cNvCxnSpPr>
            <a:stCxn id="59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09" name="Google Shape;609;p42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10" name="Google Shape;610;p42"/>
          <p:cNvCxnSpPr>
            <a:endCxn id="59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11" name="Google Shape;611;p42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12" name="Google Shape;612;p42"/>
          <p:cNvCxnSpPr>
            <a:stCxn id="59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13" name="Google Shape;613;p42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4" name="Google Shape;614;p42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615" name="Google Shape;615;p42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16" name="Google Shape;616;p42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17" name="Google Shape;617;p42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18" name="Google Shape;618;p42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19" name="Google Shape;619;p42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20" name="Google Shape;620;p42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622" name="Google Shape;622;p42"/>
          <p:cNvCxnSpPr>
            <a:endCxn id="59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23" name="Google Shape;623;p42"/>
          <p:cNvCxnSpPr>
            <a:stCxn id="62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24" name="Google Shape;624;p42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25" name="Google Shape;625;p42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626" name="Google Shape;626;p42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27" name="Google Shape;627;p42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628" name="Google Shape;628;p42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29" name="Google Shape;629;p42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631" name="Google Shape;631;p42"/>
          <p:cNvCxnSpPr>
            <a:stCxn id="63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32" name="Google Shape;632;p42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633" name="Google Shape;633;p42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34" name="Google Shape;634;p42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635" name="Google Shape;635;p42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636" name="Google Shape;636;p42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37" name="Google Shape;637;p42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643" name="Google Shape;643;p4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644" name="Google Shape;644;p43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645" name="Google Shape;645;p43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646" name="Google Shape;646;p43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647" name="Google Shape;647;p43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648" name="Google Shape;648;p43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649" name="Google Shape;649;p43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650" name="Google Shape;650;p43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651" name="Google Shape;651;p43"/>
          <p:cNvCxnSpPr>
            <a:stCxn id="65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52" name="Google Shape;652;p43"/>
          <p:cNvCxnSpPr>
            <a:stCxn id="644" idx="1"/>
            <a:endCxn id="64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53" name="Google Shape;653;p43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54" name="Google Shape;654;p43"/>
          <p:cNvCxnSpPr>
            <a:stCxn id="649" idx="6"/>
            <a:endCxn id="64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55" name="Google Shape;655;p43"/>
          <p:cNvCxnSpPr>
            <a:stCxn id="648" idx="7"/>
            <a:endCxn id="65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56" name="Google Shape;656;p43"/>
          <p:cNvCxnSpPr>
            <a:stCxn id="648" idx="0"/>
            <a:endCxn id="64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57" name="Google Shape;657;p43"/>
          <p:cNvCxnSpPr>
            <a:endCxn id="64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58" name="Google Shape;658;p43"/>
          <p:cNvCxnSpPr>
            <a:stCxn id="64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59" name="Google Shape;659;p43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60" name="Google Shape;660;p43"/>
          <p:cNvCxnSpPr>
            <a:endCxn id="64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61" name="Google Shape;661;p43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62" name="Google Shape;662;p43"/>
          <p:cNvCxnSpPr>
            <a:stCxn id="64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63" name="Google Shape;663;p43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4" name="Google Shape;664;p43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665" name="Google Shape;665;p43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66" name="Google Shape;666;p43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67" name="Google Shape;667;p43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68" name="Google Shape;668;p43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69" name="Google Shape;669;p43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70" name="Google Shape;670;p43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1" name="Google Shape;671;p43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672" name="Google Shape;672;p43"/>
          <p:cNvCxnSpPr>
            <a:endCxn id="64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73" name="Google Shape;673;p43"/>
          <p:cNvCxnSpPr>
            <a:stCxn id="67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74" name="Google Shape;674;p43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75" name="Google Shape;675;p43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676" name="Google Shape;676;p43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77" name="Google Shape;677;p43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678" name="Google Shape;678;p43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79" name="Google Shape;679;p43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681" name="Google Shape;681;p43"/>
          <p:cNvCxnSpPr>
            <a:stCxn id="68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82" name="Google Shape;682;p43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683" name="Google Shape;683;p43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684" name="Google Shape;684;p43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685" name="Google Shape;685;p43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686" name="Google Shape;686;p43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687" name="Google Shape;687;p43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693" name="Google Shape;693;p4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694" name="Google Shape;694;p44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695" name="Google Shape;695;p44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696" name="Google Shape;696;p44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697" name="Google Shape;697;p44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698" name="Google Shape;698;p44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699" name="Google Shape;699;p44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700" name="Google Shape;700;p44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701" name="Google Shape;701;p44"/>
          <p:cNvCxnSpPr>
            <a:stCxn id="70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02" name="Google Shape;702;p44"/>
          <p:cNvCxnSpPr>
            <a:stCxn id="694" idx="1"/>
            <a:endCxn id="69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03" name="Google Shape;703;p44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04" name="Google Shape;704;p44"/>
          <p:cNvCxnSpPr>
            <a:stCxn id="699" idx="6"/>
            <a:endCxn id="69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05" name="Google Shape;705;p44"/>
          <p:cNvCxnSpPr>
            <a:stCxn id="698" idx="7"/>
            <a:endCxn id="70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06" name="Google Shape;706;p44"/>
          <p:cNvCxnSpPr>
            <a:stCxn id="698" idx="0"/>
            <a:endCxn id="69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07" name="Google Shape;707;p44"/>
          <p:cNvCxnSpPr>
            <a:endCxn id="69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08" name="Google Shape;708;p44"/>
          <p:cNvCxnSpPr>
            <a:stCxn id="69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09" name="Google Shape;709;p44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10" name="Google Shape;710;p44"/>
          <p:cNvCxnSpPr>
            <a:endCxn id="69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11" name="Google Shape;711;p44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12" name="Google Shape;712;p44"/>
          <p:cNvCxnSpPr>
            <a:stCxn id="69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13" name="Google Shape;713;p44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4" name="Google Shape;714;p44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715" name="Google Shape;715;p44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16" name="Google Shape;716;p44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17" name="Google Shape;717;p44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18" name="Google Shape;718;p44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19" name="Google Shape;719;p44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20" name="Google Shape;720;p44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1" name="Google Shape;721;p44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722" name="Google Shape;722;p44"/>
          <p:cNvCxnSpPr>
            <a:endCxn id="69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23" name="Google Shape;723;p44"/>
          <p:cNvCxnSpPr>
            <a:stCxn id="72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24" name="Google Shape;724;p44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25" name="Google Shape;725;p44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726" name="Google Shape;726;p44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27" name="Google Shape;727;p44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728" name="Google Shape;728;p44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29" name="Google Shape;729;p44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0" name="Google Shape;730;p44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731" name="Google Shape;731;p44"/>
          <p:cNvCxnSpPr>
            <a:stCxn id="73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32" name="Google Shape;732;p44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733" name="Google Shape;733;p44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34" name="Google Shape;734;p44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735" name="Google Shape;735;p44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736" name="Google Shape;736;p44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37" name="Google Shape;737;p44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743" name="Google Shape;743;p4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744" name="Google Shape;744;p45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745" name="Google Shape;745;p45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746" name="Google Shape;746;p45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747" name="Google Shape;747;p45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748" name="Google Shape;748;p45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749" name="Google Shape;749;p45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750" name="Google Shape;750;p45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751" name="Google Shape;751;p45"/>
          <p:cNvCxnSpPr>
            <a:stCxn id="75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52" name="Google Shape;752;p45"/>
          <p:cNvCxnSpPr>
            <a:stCxn id="744" idx="1"/>
            <a:endCxn id="74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53" name="Google Shape;753;p45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54" name="Google Shape;754;p45"/>
          <p:cNvCxnSpPr>
            <a:stCxn id="749" idx="6"/>
            <a:endCxn id="74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55" name="Google Shape;755;p45"/>
          <p:cNvCxnSpPr>
            <a:stCxn id="748" idx="7"/>
            <a:endCxn id="75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56" name="Google Shape;756;p45"/>
          <p:cNvCxnSpPr>
            <a:stCxn id="748" idx="0"/>
            <a:endCxn id="74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57" name="Google Shape;757;p45"/>
          <p:cNvCxnSpPr>
            <a:endCxn id="74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58" name="Google Shape;758;p45"/>
          <p:cNvCxnSpPr>
            <a:stCxn id="74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59" name="Google Shape;759;p45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60" name="Google Shape;760;p45"/>
          <p:cNvCxnSpPr>
            <a:endCxn id="74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61" name="Google Shape;761;p45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62" name="Google Shape;762;p45"/>
          <p:cNvCxnSpPr>
            <a:stCxn id="74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63" name="Google Shape;763;p45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4" name="Google Shape;764;p45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765" name="Google Shape;765;p45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66" name="Google Shape;766;p45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67" name="Google Shape;767;p45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68" name="Google Shape;768;p45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69" name="Google Shape;769;p45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70" name="Google Shape;770;p45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1" name="Google Shape;771;p45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772" name="Google Shape;772;p45"/>
          <p:cNvCxnSpPr>
            <a:endCxn id="74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73" name="Google Shape;773;p45"/>
          <p:cNvCxnSpPr>
            <a:stCxn id="77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74" name="Google Shape;774;p45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75" name="Google Shape;775;p45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776" name="Google Shape;776;p45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77" name="Google Shape;777;p45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778" name="Google Shape;778;p45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79" name="Google Shape;779;p45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0" name="Google Shape;780;p45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781" name="Google Shape;781;p45"/>
          <p:cNvCxnSpPr>
            <a:stCxn id="78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82" name="Google Shape;782;p45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783" name="Google Shape;783;p45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784" name="Google Shape;784;p45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785" name="Google Shape;785;p45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786" name="Google Shape;786;p45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787" name="Google Shape;787;p45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793" name="Google Shape;793;p4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794" name="Google Shape;794;p46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795" name="Google Shape;795;p46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796" name="Google Shape;796;p46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797" name="Google Shape;797;p46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799" name="Google Shape;799;p46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800" name="Google Shape;800;p46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801" name="Google Shape;801;p46"/>
          <p:cNvCxnSpPr>
            <a:stCxn id="80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02" name="Google Shape;802;p46"/>
          <p:cNvCxnSpPr>
            <a:stCxn id="794" idx="1"/>
            <a:endCxn id="79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03" name="Google Shape;803;p46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04" name="Google Shape;804;p46"/>
          <p:cNvCxnSpPr>
            <a:stCxn id="799" idx="6"/>
            <a:endCxn id="79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05" name="Google Shape;805;p46"/>
          <p:cNvCxnSpPr>
            <a:stCxn id="798" idx="7"/>
            <a:endCxn id="80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06" name="Google Shape;806;p46"/>
          <p:cNvCxnSpPr>
            <a:stCxn id="798" idx="0"/>
            <a:endCxn id="79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07" name="Google Shape;807;p46"/>
          <p:cNvCxnSpPr>
            <a:endCxn id="79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08" name="Google Shape;808;p46"/>
          <p:cNvCxnSpPr>
            <a:stCxn id="79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09" name="Google Shape;809;p46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10" name="Google Shape;810;p46"/>
          <p:cNvCxnSpPr>
            <a:endCxn id="79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11" name="Google Shape;811;p46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12" name="Google Shape;812;p46"/>
          <p:cNvCxnSpPr>
            <a:stCxn id="79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13" name="Google Shape;813;p46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4" name="Google Shape;814;p46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815" name="Google Shape;815;p46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16" name="Google Shape;816;p46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17" name="Google Shape;817;p46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18" name="Google Shape;818;p46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19" name="Google Shape;819;p46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20" name="Google Shape;820;p46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1" name="Google Shape;821;p46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822" name="Google Shape;822;p46"/>
          <p:cNvCxnSpPr>
            <a:endCxn id="79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23" name="Google Shape;823;p46"/>
          <p:cNvCxnSpPr>
            <a:stCxn id="82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24" name="Google Shape;824;p46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25" name="Google Shape;825;p46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826" name="Google Shape;826;p46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27" name="Google Shape;827;p46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828" name="Google Shape;828;p46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29" name="Google Shape;829;p46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0" name="Google Shape;830;p46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831" name="Google Shape;831;p46"/>
          <p:cNvCxnSpPr>
            <a:stCxn id="83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32" name="Google Shape;832;p46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833" name="Google Shape;833;p46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34" name="Google Shape;834;p46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835" name="Google Shape;835;p46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836" name="Google Shape;836;p46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37" name="Google Shape;837;p46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843" name="Google Shape;843;p4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844" name="Google Shape;844;p47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847" name="Google Shape;847;p47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848" name="Google Shape;848;p47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849" name="Google Shape;849;p47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850" name="Google Shape;850;p47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851" name="Google Shape;851;p47"/>
          <p:cNvCxnSpPr>
            <a:stCxn id="85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52" name="Google Shape;852;p47"/>
          <p:cNvCxnSpPr>
            <a:stCxn id="844" idx="1"/>
            <a:endCxn id="84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53" name="Google Shape;853;p47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54" name="Google Shape;854;p47"/>
          <p:cNvCxnSpPr>
            <a:stCxn id="849" idx="6"/>
            <a:endCxn id="84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55" name="Google Shape;855;p47"/>
          <p:cNvCxnSpPr>
            <a:stCxn id="848" idx="7"/>
            <a:endCxn id="85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56" name="Google Shape;856;p47"/>
          <p:cNvCxnSpPr>
            <a:stCxn id="848" idx="0"/>
            <a:endCxn id="84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57" name="Google Shape;857;p47"/>
          <p:cNvCxnSpPr>
            <a:endCxn id="84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58" name="Google Shape;858;p47"/>
          <p:cNvCxnSpPr>
            <a:stCxn id="84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59" name="Google Shape;859;p47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60" name="Google Shape;860;p47"/>
          <p:cNvCxnSpPr>
            <a:endCxn id="84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61" name="Google Shape;861;p47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62" name="Google Shape;862;p47"/>
          <p:cNvCxnSpPr>
            <a:stCxn id="84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63" name="Google Shape;863;p47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4" name="Google Shape;864;p47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865" name="Google Shape;865;p47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66" name="Google Shape;866;p47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67" name="Google Shape;867;p47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68" name="Google Shape;868;p47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69" name="Google Shape;869;p47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70" name="Google Shape;870;p47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1" name="Google Shape;871;p47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872" name="Google Shape;872;p47"/>
          <p:cNvCxnSpPr>
            <a:endCxn id="84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73" name="Google Shape;873;p47"/>
          <p:cNvCxnSpPr>
            <a:stCxn id="87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74" name="Google Shape;874;p47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75" name="Google Shape;875;p47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876" name="Google Shape;876;p47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77" name="Google Shape;877;p47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878" name="Google Shape;878;p47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79" name="Google Shape;879;p47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0" name="Google Shape;880;p47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881" name="Google Shape;881;p47"/>
          <p:cNvCxnSpPr>
            <a:stCxn id="88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82" name="Google Shape;882;p47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883" name="Google Shape;883;p47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884" name="Google Shape;884;p47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886" name="Google Shape;886;p47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887" name="Google Shape;887;p47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893" name="Google Shape;893;p4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894" name="Google Shape;894;p48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895" name="Google Shape;895;p48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896" name="Google Shape;896;p48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897" name="Google Shape;897;p48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898" name="Google Shape;898;p48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899" name="Google Shape;899;p48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900" name="Google Shape;900;p48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901" name="Google Shape;901;p48"/>
          <p:cNvCxnSpPr>
            <a:stCxn id="90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02" name="Google Shape;902;p48"/>
          <p:cNvCxnSpPr>
            <a:stCxn id="894" idx="1"/>
            <a:endCxn id="89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03" name="Google Shape;903;p48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04" name="Google Shape;904;p48"/>
          <p:cNvCxnSpPr>
            <a:stCxn id="899" idx="6"/>
            <a:endCxn id="89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05" name="Google Shape;905;p48"/>
          <p:cNvCxnSpPr>
            <a:stCxn id="898" idx="7"/>
            <a:endCxn id="90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06" name="Google Shape;906;p48"/>
          <p:cNvCxnSpPr>
            <a:stCxn id="898" idx="0"/>
            <a:endCxn id="89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07" name="Google Shape;907;p48"/>
          <p:cNvCxnSpPr>
            <a:endCxn id="89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08" name="Google Shape;908;p48"/>
          <p:cNvCxnSpPr>
            <a:stCxn id="89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09" name="Google Shape;909;p48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10" name="Google Shape;910;p48"/>
          <p:cNvCxnSpPr>
            <a:endCxn id="89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11" name="Google Shape;911;p48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12" name="Google Shape;912;p48"/>
          <p:cNvCxnSpPr>
            <a:stCxn id="89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13" name="Google Shape;913;p48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4" name="Google Shape;914;p48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915" name="Google Shape;915;p48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16" name="Google Shape;916;p48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17" name="Google Shape;917;p48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18" name="Google Shape;918;p48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19" name="Google Shape;919;p48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20" name="Google Shape;920;p48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1" name="Google Shape;921;p48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922" name="Google Shape;922;p48"/>
          <p:cNvCxnSpPr>
            <a:endCxn id="89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23" name="Google Shape;923;p48"/>
          <p:cNvCxnSpPr>
            <a:stCxn id="92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24" name="Google Shape;924;p48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25" name="Google Shape;925;p48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926" name="Google Shape;926;p48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27" name="Google Shape;927;p48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928" name="Google Shape;928;p48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29" name="Google Shape;929;p48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0" name="Google Shape;930;p48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931" name="Google Shape;931;p48"/>
          <p:cNvCxnSpPr>
            <a:stCxn id="93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32" name="Google Shape;932;p48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933" name="Google Shape;933;p48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34" name="Google Shape;934;p48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936" name="Google Shape;936;p48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37" name="Google Shape;937;p48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943" name="Google Shape;943;p4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944" name="Google Shape;944;p49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945" name="Google Shape;945;p49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946" name="Google Shape;946;p49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947" name="Google Shape;947;p49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948" name="Google Shape;948;p49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949" name="Google Shape;949;p49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950" name="Google Shape;950;p49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951" name="Google Shape;951;p49"/>
          <p:cNvCxnSpPr>
            <a:stCxn id="95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52" name="Google Shape;952;p49"/>
          <p:cNvCxnSpPr>
            <a:stCxn id="944" idx="1"/>
            <a:endCxn id="94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53" name="Google Shape;953;p49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54" name="Google Shape;954;p49"/>
          <p:cNvCxnSpPr>
            <a:stCxn id="949" idx="6"/>
            <a:endCxn id="94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55" name="Google Shape;955;p49"/>
          <p:cNvCxnSpPr>
            <a:stCxn id="948" idx="7"/>
            <a:endCxn id="95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56" name="Google Shape;956;p49"/>
          <p:cNvCxnSpPr>
            <a:stCxn id="948" idx="0"/>
            <a:endCxn id="94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57" name="Google Shape;957;p49"/>
          <p:cNvCxnSpPr>
            <a:endCxn id="94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58" name="Google Shape;958;p49"/>
          <p:cNvCxnSpPr>
            <a:stCxn id="94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59" name="Google Shape;959;p49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60" name="Google Shape;960;p49"/>
          <p:cNvCxnSpPr>
            <a:endCxn id="94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61" name="Google Shape;961;p49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62" name="Google Shape;962;p49"/>
          <p:cNvCxnSpPr>
            <a:stCxn id="94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63" name="Google Shape;963;p49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4" name="Google Shape;964;p49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965" name="Google Shape;965;p49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66" name="Google Shape;966;p49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67" name="Google Shape;967;p49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68" name="Google Shape;968;p49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69" name="Google Shape;969;p49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70" name="Google Shape;970;p49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1" name="Google Shape;971;p49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972" name="Google Shape;972;p49"/>
          <p:cNvCxnSpPr>
            <a:endCxn id="94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73" name="Google Shape;973;p49"/>
          <p:cNvCxnSpPr>
            <a:stCxn id="97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74" name="Google Shape;974;p49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75" name="Google Shape;975;p49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976" name="Google Shape;976;p49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77" name="Google Shape;977;p49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978" name="Google Shape;978;p49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79" name="Google Shape;979;p49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0" name="Google Shape;980;p49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981" name="Google Shape;981;p49"/>
          <p:cNvCxnSpPr>
            <a:stCxn id="98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82" name="Google Shape;982;p49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983" name="Google Shape;983;p49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984" name="Google Shape;984;p49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985" name="Google Shape;985;p49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986" name="Google Shape;986;p49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987" name="Google Shape;987;p49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747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Identify</a:t>
            </a:r>
            <a:r>
              <a:rPr lang="en-US" sz="6000"/>
              <a:t> the space complexity for representing a graph. </a:t>
            </a:r>
            <a:endParaRPr sz="6000"/>
          </a:p>
          <a:p>
            <a:pPr indent="-11747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Represent a graph in an Adjacency Matrix. </a:t>
            </a:r>
            <a:endParaRPr sz="6000"/>
          </a:p>
          <a:p>
            <a:pPr indent="-11747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Identify why graph operations have different time complexities based on their representations.</a:t>
            </a:r>
            <a:endParaRPr sz="6000"/>
          </a:p>
          <a:p>
            <a:pPr indent="-117475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Identify the Time and Space complexity of BFS, DFS, mDFS, and Khan’s algorithm.</a:t>
            </a:r>
            <a:endParaRPr sz="6000"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993" name="Google Shape;993;p5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994" name="Google Shape;994;p50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995" name="Google Shape;995;p50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996" name="Google Shape;996;p50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997" name="Google Shape;997;p50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998" name="Google Shape;998;p50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999" name="Google Shape;999;p50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000" name="Google Shape;1000;p50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001" name="Google Shape;1001;p50"/>
          <p:cNvCxnSpPr>
            <a:stCxn id="100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02" name="Google Shape;1002;p50"/>
          <p:cNvCxnSpPr>
            <a:stCxn id="994" idx="1"/>
            <a:endCxn id="99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03" name="Google Shape;1003;p50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04" name="Google Shape;1004;p50"/>
          <p:cNvCxnSpPr>
            <a:stCxn id="999" idx="6"/>
            <a:endCxn id="99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05" name="Google Shape;1005;p50"/>
          <p:cNvCxnSpPr>
            <a:stCxn id="998" idx="7"/>
            <a:endCxn id="100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06" name="Google Shape;1006;p50"/>
          <p:cNvCxnSpPr>
            <a:stCxn id="998" idx="0"/>
            <a:endCxn id="99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07" name="Google Shape;1007;p50"/>
          <p:cNvCxnSpPr>
            <a:endCxn id="99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08" name="Google Shape;1008;p50"/>
          <p:cNvCxnSpPr>
            <a:stCxn id="99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09" name="Google Shape;1009;p50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10" name="Google Shape;1010;p50"/>
          <p:cNvCxnSpPr>
            <a:endCxn id="99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11" name="Google Shape;1011;p50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12" name="Google Shape;1012;p50"/>
          <p:cNvCxnSpPr>
            <a:stCxn id="99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13" name="Google Shape;1013;p50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4" name="Google Shape;1014;p50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015" name="Google Shape;1015;p50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16" name="Google Shape;1016;p50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17" name="Google Shape;1017;p50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18" name="Google Shape;1018;p50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19" name="Google Shape;1019;p50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20" name="Google Shape;1020;p50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1" name="Google Shape;1021;p50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022" name="Google Shape;1022;p50"/>
          <p:cNvCxnSpPr>
            <a:endCxn id="99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23" name="Google Shape;1023;p50"/>
          <p:cNvCxnSpPr>
            <a:stCxn id="102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24" name="Google Shape;1024;p50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25" name="Google Shape;1025;p50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026" name="Google Shape;1026;p50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27" name="Google Shape;1027;p50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028" name="Google Shape;1028;p50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29" name="Google Shape;1029;p50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0" name="Google Shape;1030;p50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031" name="Google Shape;1031;p50"/>
          <p:cNvCxnSpPr>
            <a:stCxn id="103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32" name="Google Shape;1032;p50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033" name="Google Shape;1033;p50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34" name="Google Shape;1034;p50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035" name="Google Shape;1035;p50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036" name="Google Shape;1036;p50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37" name="Google Shape;1037;p50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043" name="Google Shape;1043;p5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Example</a:t>
            </a:r>
            <a:endParaRPr/>
          </a:p>
        </p:txBody>
      </p:sp>
      <p:sp>
        <p:nvSpPr>
          <p:cNvPr id="1044" name="Google Shape;1044;p51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045" name="Google Shape;1045;p51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046" name="Google Shape;1046;p51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047" name="Google Shape;1047;p51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048" name="Google Shape;1048;p51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049" name="Google Shape;1049;p51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050" name="Google Shape;1050;p51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051" name="Google Shape;1051;p51"/>
          <p:cNvCxnSpPr>
            <a:stCxn id="1050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52" name="Google Shape;1052;p51"/>
          <p:cNvCxnSpPr>
            <a:stCxn id="1044" idx="1"/>
            <a:endCxn id="1049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53" name="Google Shape;1053;p51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54" name="Google Shape;1054;p51"/>
          <p:cNvCxnSpPr>
            <a:stCxn id="1049" idx="6"/>
            <a:endCxn id="1047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55" name="Google Shape;1055;p51"/>
          <p:cNvCxnSpPr>
            <a:stCxn id="1048" idx="7"/>
            <a:endCxn id="1050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56" name="Google Shape;1056;p51"/>
          <p:cNvCxnSpPr>
            <a:stCxn id="1048" idx="0"/>
            <a:endCxn id="1049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57" name="Google Shape;1057;p51"/>
          <p:cNvCxnSpPr>
            <a:endCxn id="1046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58" name="Google Shape;1058;p51"/>
          <p:cNvCxnSpPr>
            <a:stCxn id="1046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59" name="Google Shape;1059;p51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60" name="Google Shape;1060;p51"/>
          <p:cNvCxnSpPr>
            <a:endCxn id="1045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61" name="Google Shape;1061;p51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62" name="Google Shape;1062;p51"/>
          <p:cNvCxnSpPr>
            <a:stCxn id="1046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63" name="Google Shape;1063;p51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4" name="Google Shape;1064;p51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065" name="Google Shape;1065;p51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66" name="Google Shape;1066;p51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67" name="Google Shape;1067;p51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68" name="Google Shape;1068;p51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69" name="Google Shape;1069;p51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70" name="Google Shape;1070;p51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1" name="Google Shape;1071;p51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072" name="Google Shape;1072;p51"/>
          <p:cNvCxnSpPr>
            <a:endCxn id="1049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73" name="Google Shape;1073;p51"/>
          <p:cNvCxnSpPr>
            <a:stCxn id="107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74" name="Google Shape;1074;p51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75" name="Google Shape;1075;p51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076" name="Google Shape;1076;p51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77" name="Google Shape;1077;p51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078" name="Google Shape;1078;p51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79" name="Google Shape;1079;p51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0" name="Google Shape;1080;p51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081" name="Google Shape;1081;p51"/>
          <p:cNvCxnSpPr>
            <a:stCxn id="1080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82" name="Google Shape;1082;p51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083" name="Google Shape;1083;p51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084" name="Google Shape;1084;p51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085" name="Google Shape;1085;p51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086" name="Google Shape;1086;p51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087" name="Google Shape;1087;p51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Search: Complexity</a:t>
            </a:r>
            <a:endParaRPr/>
          </a:p>
        </p:txBody>
      </p:sp>
      <p:sp>
        <p:nvSpPr>
          <p:cNvPr id="1093" name="Google Shape;1093;p5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and Space.</a:t>
            </a:r>
            <a:endParaRPr/>
          </a:p>
        </p:txBody>
      </p:sp>
      <p:sp>
        <p:nvSpPr>
          <p:cNvPr id="1094" name="Google Shape;1094;p52"/>
          <p:cNvSpPr txBox="1"/>
          <p:nvPr>
            <p:ph idx="1" type="body"/>
          </p:nvPr>
        </p:nvSpPr>
        <p:spPr>
          <a:xfrm>
            <a:off x="1524000" y="4079875"/>
            <a:ext cx="213360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n = # nodes in total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 = # edges in total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Time: O(n+e).  We follow every edge and visit every node.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Space: O(n). We store up to n nodes in the queue.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</a:t>
            </a:r>
            <a:r>
              <a:rPr lang="en-US"/>
              <a:t> First Search (iterative)</a:t>
            </a:r>
            <a:endParaRPr/>
          </a:p>
        </p:txBody>
      </p:sp>
      <p:sp>
        <p:nvSpPr>
          <p:cNvPr id="1100" name="Google Shape;1100;p5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Review:</a:t>
            </a:r>
            <a:endParaRPr/>
          </a:p>
        </p:txBody>
      </p:sp>
      <p:sp>
        <p:nvSpPr>
          <p:cNvPr id="1101" name="Google Shape;1101;p53"/>
          <p:cNvSpPr txBox="1"/>
          <p:nvPr>
            <p:ph idx="1" type="body"/>
          </p:nvPr>
        </p:nvSpPr>
        <p:spPr>
          <a:xfrm>
            <a:off x="1524000" y="4079875"/>
            <a:ext cx="223587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Process:</a:t>
            </a:r>
            <a:endParaRPr sz="6000"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Create a stack to store which nodes to check next.</a:t>
            </a:r>
            <a:endParaRPr sz="6000"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For every node in the Graph: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If that node has not been visited, add it to the stack and mark as visited.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While the stack is not empty:</a:t>
            </a:r>
            <a:endParaRPr sz="6000"/>
          </a:p>
          <a:p>
            <a:pPr indent="-596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800"/>
              <a:buAutoNum type="alphaLcPeriod"/>
            </a:pPr>
            <a:r>
              <a:rPr lang="en-US" sz="5800"/>
              <a:t>pop</a:t>
            </a:r>
            <a:r>
              <a:rPr lang="en-US" sz="5800"/>
              <a:t> an element from the stack.</a:t>
            </a:r>
            <a:endParaRPr sz="5800"/>
          </a:p>
          <a:p>
            <a:pPr indent="-596900" lvl="1" marL="914400" rtl="0" algn="l">
              <a:spcBef>
                <a:spcPts val="0"/>
              </a:spcBef>
              <a:spcAft>
                <a:spcPts val="0"/>
              </a:spcAft>
              <a:buSzPts val="5800"/>
              <a:buAutoNum type="alphaLcPeriod"/>
            </a:pPr>
            <a:r>
              <a:rPr lang="en-US" sz="5800"/>
              <a:t>For every neighbor of that node, check if it’s been visited.</a:t>
            </a:r>
            <a:endParaRPr sz="5800"/>
          </a:p>
          <a:p>
            <a:pPr indent="-596900" lvl="1" marL="914400" rtl="0" algn="l">
              <a:spcBef>
                <a:spcPts val="0"/>
              </a:spcBef>
              <a:spcAft>
                <a:spcPts val="0"/>
              </a:spcAft>
              <a:buSzPts val="5800"/>
              <a:buAutoNum type="alphaLcPeriod"/>
            </a:pPr>
            <a:r>
              <a:rPr lang="en-US" sz="5800"/>
              <a:t>If not, add it to the stack and mark as visited.</a:t>
            </a:r>
            <a:endParaRPr sz="5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(recursive)</a:t>
            </a:r>
            <a:endParaRPr/>
          </a:p>
        </p:txBody>
      </p:sp>
      <p:sp>
        <p:nvSpPr>
          <p:cNvPr id="1107" name="Google Shape;1107;p5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Review:</a:t>
            </a:r>
            <a:endParaRPr/>
          </a:p>
        </p:txBody>
      </p:sp>
      <p:sp>
        <p:nvSpPr>
          <p:cNvPr id="1108" name="Google Shape;1108;p54"/>
          <p:cNvSpPr txBox="1"/>
          <p:nvPr>
            <p:ph idx="1" type="body"/>
          </p:nvPr>
        </p:nvSpPr>
        <p:spPr>
          <a:xfrm>
            <a:off x="1524000" y="4079875"/>
            <a:ext cx="223587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Process:</a:t>
            </a:r>
            <a:endParaRPr sz="6000"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For every node in the Graph:</a:t>
            </a:r>
            <a:endParaRPr sz="6000"/>
          </a:p>
          <a:p>
            <a:pPr indent="-609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AutoNum type="arabicPeriod"/>
            </a:pPr>
            <a:r>
              <a:rPr lang="en-US" sz="6000"/>
              <a:t>If that node has not been visited, mark it as visited and call the recursive DFS helper on it.</a:t>
            </a:r>
            <a:endParaRPr sz="6000"/>
          </a:p>
          <a:p>
            <a:pPr indent="-609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AutoNum type="arabicPeriod"/>
            </a:pPr>
            <a:r>
              <a:rPr lang="en-US" sz="6000"/>
              <a:t>In the recursive DFS helper, for every neighbor of the current node:</a:t>
            </a:r>
            <a:endParaRPr sz="6000"/>
          </a:p>
          <a:p>
            <a:pPr indent="-6096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AutoNum type="alphaLcPeriod"/>
            </a:pPr>
            <a:r>
              <a:rPr lang="en-US" sz="6000"/>
              <a:t> if that node has not been visited, mark it as visited and recursively call the DFS helper on that neighbor.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114" name="Google Shape;1114;p5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115" name="Google Shape;1115;p55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116" name="Google Shape;1116;p55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117" name="Google Shape;1117;p55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118" name="Google Shape;1118;p55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119" name="Google Shape;1119;p55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120" name="Google Shape;1120;p55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121" name="Google Shape;1121;p55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122" name="Google Shape;1122;p55"/>
          <p:cNvCxnSpPr>
            <a:stCxn id="112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23" name="Google Shape;1123;p55"/>
          <p:cNvCxnSpPr>
            <a:stCxn id="1115" idx="1"/>
            <a:endCxn id="112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24" name="Google Shape;1124;p55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25" name="Google Shape;1125;p55"/>
          <p:cNvCxnSpPr>
            <a:stCxn id="1120" idx="6"/>
            <a:endCxn id="111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26" name="Google Shape;1126;p55"/>
          <p:cNvCxnSpPr>
            <a:stCxn id="1119" idx="7"/>
            <a:endCxn id="112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27" name="Google Shape;1127;p55"/>
          <p:cNvCxnSpPr>
            <a:stCxn id="1119" idx="0"/>
            <a:endCxn id="112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28" name="Google Shape;1128;p55"/>
          <p:cNvCxnSpPr>
            <a:endCxn id="111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29" name="Google Shape;1129;p55"/>
          <p:cNvCxnSpPr>
            <a:stCxn id="111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30" name="Google Shape;1130;p55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31" name="Google Shape;1131;p55"/>
          <p:cNvCxnSpPr>
            <a:endCxn id="111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32" name="Google Shape;1132;p55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33" name="Google Shape;1133;p55"/>
          <p:cNvCxnSpPr>
            <a:stCxn id="111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34" name="Google Shape;1134;p55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5" name="Google Shape;1135;p55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136" name="Google Shape;1136;p55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37" name="Google Shape;1137;p55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38" name="Google Shape;1138;p55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39" name="Google Shape;1139;p55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40" name="Google Shape;1140;p55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41" name="Google Shape;1141;p55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2" name="Google Shape;1142;p55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143" name="Google Shape;1143;p55"/>
          <p:cNvCxnSpPr>
            <a:endCxn id="112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44" name="Google Shape;1144;p55"/>
          <p:cNvCxnSpPr>
            <a:stCxn id="114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45" name="Google Shape;1145;p55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46" name="Google Shape;1146;p55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147" name="Google Shape;1147;p55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48" name="Google Shape;1148;p55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149" name="Google Shape;1149;p55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50" name="Google Shape;1150;p55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1" name="Google Shape;1151;p55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152" name="Google Shape;1152;p55"/>
          <p:cNvCxnSpPr>
            <a:stCxn id="115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53" name="Google Shape;1153;p55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154" name="Google Shape;1154;p55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55" name="Google Shape;1155;p55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156" name="Google Shape;1156;p55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157" name="Google Shape;1157;p55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58" name="Google Shape;1158;p55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164" name="Google Shape;1164;p5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165" name="Google Shape;1165;p56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166" name="Google Shape;1166;p56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167" name="Google Shape;1167;p56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168" name="Google Shape;1168;p56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169" name="Google Shape;1169;p56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170" name="Google Shape;1170;p56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171" name="Google Shape;1171;p56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172" name="Google Shape;1172;p56"/>
          <p:cNvCxnSpPr>
            <a:stCxn id="117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73" name="Google Shape;1173;p56"/>
          <p:cNvCxnSpPr>
            <a:stCxn id="1165" idx="1"/>
            <a:endCxn id="117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74" name="Google Shape;1174;p56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75" name="Google Shape;1175;p56"/>
          <p:cNvCxnSpPr>
            <a:stCxn id="1170" idx="6"/>
            <a:endCxn id="116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76" name="Google Shape;1176;p56"/>
          <p:cNvCxnSpPr>
            <a:stCxn id="1169" idx="7"/>
            <a:endCxn id="117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77" name="Google Shape;1177;p56"/>
          <p:cNvCxnSpPr>
            <a:stCxn id="1169" idx="0"/>
            <a:endCxn id="117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78" name="Google Shape;1178;p56"/>
          <p:cNvCxnSpPr>
            <a:endCxn id="116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79" name="Google Shape;1179;p56"/>
          <p:cNvCxnSpPr>
            <a:stCxn id="116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80" name="Google Shape;1180;p56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81" name="Google Shape;1181;p56"/>
          <p:cNvCxnSpPr>
            <a:endCxn id="116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82" name="Google Shape;1182;p56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83" name="Google Shape;1183;p56"/>
          <p:cNvCxnSpPr>
            <a:stCxn id="116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84" name="Google Shape;1184;p56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5" name="Google Shape;1185;p56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186" name="Google Shape;1186;p56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87" name="Google Shape;1187;p56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88" name="Google Shape;1188;p56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89" name="Google Shape;1189;p56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90" name="Google Shape;1190;p56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91" name="Google Shape;1191;p56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2" name="Google Shape;1192;p56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193" name="Google Shape;1193;p56"/>
          <p:cNvCxnSpPr>
            <a:endCxn id="117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94" name="Google Shape;1194;p56"/>
          <p:cNvCxnSpPr>
            <a:stCxn id="119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195" name="Google Shape;1195;p56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96" name="Google Shape;1196;p56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197" name="Google Shape;1197;p56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198" name="Google Shape;1198;p56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199" name="Google Shape;1199;p56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00" name="Google Shape;1200;p56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1" name="Google Shape;1201;p56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202" name="Google Shape;1202;p56"/>
          <p:cNvCxnSpPr>
            <a:stCxn id="120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03" name="Google Shape;1203;p56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204" name="Google Shape;1204;p56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05" name="Google Shape;1205;p56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206" name="Google Shape;1206;p56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207" name="Google Shape;1207;p56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08" name="Google Shape;1208;p56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214" name="Google Shape;1214;p5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215" name="Google Shape;1215;p57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216" name="Google Shape;1216;p57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217" name="Google Shape;1217;p57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218" name="Google Shape;1218;p57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219" name="Google Shape;1219;p57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220" name="Google Shape;1220;p57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221" name="Google Shape;1221;p57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222" name="Google Shape;1222;p57"/>
          <p:cNvCxnSpPr>
            <a:stCxn id="122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23" name="Google Shape;1223;p57"/>
          <p:cNvCxnSpPr>
            <a:stCxn id="1215" idx="1"/>
            <a:endCxn id="122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24" name="Google Shape;1224;p57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25" name="Google Shape;1225;p57"/>
          <p:cNvCxnSpPr>
            <a:stCxn id="1220" idx="6"/>
            <a:endCxn id="121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26" name="Google Shape;1226;p57"/>
          <p:cNvCxnSpPr>
            <a:stCxn id="1219" idx="7"/>
            <a:endCxn id="122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27" name="Google Shape;1227;p57"/>
          <p:cNvCxnSpPr>
            <a:stCxn id="1219" idx="0"/>
            <a:endCxn id="122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28" name="Google Shape;1228;p57"/>
          <p:cNvCxnSpPr>
            <a:endCxn id="121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29" name="Google Shape;1229;p57"/>
          <p:cNvCxnSpPr>
            <a:stCxn id="121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30" name="Google Shape;1230;p57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31" name="Google Shape;1231;p57"/>
          <p:cNvCxnSpPr>
            <a:endCxn id="121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32" name="Google Shape;1232;p57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33" name="Google Shape;1233;p57"/>
          <p:cNvCxnSpPr>
            <a:stCxn id="121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34" name="Google Shape;1234;p57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5" name="Google Shape;1235;p57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236" name="Google Shape;1236;p57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37" name="Google Shape;1237;p57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38" name="Google Shape;1238;p57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39" name="Google Shape;1239;p57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40" name="Google Shape;1240;p57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41" name="Google Shape;1241;p57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2" name="Google Shape;1242;p57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243" name="Google Shape;1243;p57"/>
          <p:cNvCxnSpPr>
            <a:endCxn id="122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44" name="Google Shape;1244;p57"/>
          <p:cNvCxnSpPr>
            <a:stCxn id="124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45" name="Google Shape;1245;p57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46" name="Google Shape;1246;p57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247" name="Google Shape;1247;p57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48" name="Google Shape;1248;p57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249" name="Google Shape;1249;p57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50" name="Google Shape;1250;p57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1" name="Google Shape;1251;p57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252" name="Google Shape;1252;p57"/>
          <p:cNvCxnSpPr>
            <a:stCxn id="125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53" name="Google Shape;1253;p57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254" name="Google Shape;1254;p57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55" name="Google Shape;1255;p57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256" name="Google Shape;1256;p57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257" name="Google Shape;1257;p57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58" name="Google Shape;1258;p57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264" name="Google Shape;1264;p5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265" name="Google Shape;1265;p58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266" name="Google Shape;1266;p58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267" name="Google Shape;1267;p58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268" name="Google Shape;1268;p58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269" name="Google Shape;1269;p58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270" name="Google Shape;1270;p58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271" name="Google Shape;1271;p58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272" name="Google Shape;1272;p58"/>
          <p:cNvCxnSpPr>
            <a:stCxn id="127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73" name="Google Shape;1273;p58"/>
          <p:cNvCxnSpPr>
            <a:stCxn id="1265" idx="1"/>
            <a:endCxn id="127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74" name="Google Shape;1274;p58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75" name="Google Shape;1275;p58"/>
          <p:cNvCxnSpPr>
            <a:stCxn id="1270" idx="6"/>
            <a:endCxn id="126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76" name="Google Shape;1276;p58"/>
          <p:cNvCxnSpPr>
            <a:stCxn id="1269" idx="7"/>
            <a:endCxn id="127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77" name="Google Shape;1277;p58"/>
          <p:cNvCxnSpPr>
            <a:stCxn id="1269" idx="0"/>
            <a:endCxn id="127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78" name="Google Shape;1278;p58"/>
          <p:cNvCxnSpPr>
            <a:endCxn id="126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79" name="Google Shape;1279;p58"/>
          <p:cNvCxnSpPr>
            <a:stCxn id="126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80" name="Google Shape;1280;p58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81" name="Google Shape;1281;p58"/>
          <p:cNvCxnSpPr>
            <a:endCxn id="126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82" name="Google Shape;1282;p58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83" name="Google Shape;1283;p58"/>
          <p:cNvCxnSpPr>
            <a:stCxn id="126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84" name="Google Shape;1284;p58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5" name="Google Shape;1285;p58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286" name="Google Shape;1286;p58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87" name="Google Shape;1287;p58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88" name="Google Shape;1288;p58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89" name="Google Shape;1289;p58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90" name="Google Shape;1290;p58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91" name="Google Shape;1291;p58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2" name="Google Shape;1292;p58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293" name="Google Shape;1293;p58"/>
          <p:cNvCxnSpPr>
            <a:endCxn id="127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94" name="Google Shape;1294;p58"/>
          <p:cNvCxnSpPr>
            <a:stCxn id="129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295" name="Google Shape;1295;p58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96" name="Google Shape;1296;p58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297" name="Google Shape;1297;p58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298" name="Google Shape;1298;p58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299" name="Google Shape;1299;p58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00" name="Google Shape;1300;p58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1" name="Google Shape;1301;p58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302" name="Google Shape;1302;p58"/>
          <p:cNvCxnSpPr>
            <a:stCxn id="130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03" name="Google Shape;1303;p58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304" name="Google Shape;1304;p58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05" name="Google Shape;1305;p58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306" name="Google Shape;1306;p58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307" name="Google Shape;1307;p58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08" name="Google Shape;1308;p58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314" name="Google Shape;1314;p5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315" name="Google Shape;1315;p59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316" name="Google Shape;1316;p59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317" name="Google Shape;1317;p59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318" name="Google Shape;1318;p59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319" name="Google Shape;1319;p59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320" name="Google Shape;1320;p59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321" name="Google Shape;1321;p59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322" name="Google Shape;1322;p59"/>
          <p:cNvCxnSpPr>
            <a:stCxn id="132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23" name="Google Shape;1323;p59"/>
          <p:cNvCxnSpPr>
            <a:stCxn id="1315" idx="1"/>
            <a:endCxn id="132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24" name="Google Shape;1324;p59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25" name="Google Shape;1325;p59"/>
          <p:cNvCxnSpPr>
            <a:stCxn id="1320" idx="6"/>
            <a:endCxn id="131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26" name="Google Shape;1326;p59"/>
          <p:cNvCxnSpPr>
            <a:stCxn id="1319" idx="7"/>
            <a:endCxn id="132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27" name="Google Shape;1327;p59"/>
          <p:cNvCxnSpPr>
            <a:stCxn id="1319" idx="0"/>
            <a:endCxn id="132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28" name="Google Shape;1328;p59"/>
          <p:cNvCxnSpPr>
            <a:endCxn id="131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29" name="Google Shape;1329;p59"/>
          <p:cNvCxnSpPr>
            <a:stCxn id="131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30" name="Google Shape;1330;p59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31" name="Google Shape;1331;p59"/>
          <p:cNvCxnSpPr>
            <a:endCxn id="131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32" name="Google Shape;1332;p59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33" name="Google Shape;1333;p59"/>
          <p:cNvCxnSpPr>
            <a:stCxn id="131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34" name="Google Shape;1334;p59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5" name="Google Shape;1335;p59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336" name="Google Shape;1336;p59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37" name="Google Shape;1337;p59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38" name="Google Shape;1338;p59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39" name="Google Shape;1339;p59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40" name="Google Shape;1340;p59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41" name="Google Shape;1341;p59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2" name="Google Shape;1342;p59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343" name="Google Shape;1343;p59"/>
          <p:cNvCxnSpPr>
            <a:endCxn id="132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44" name="Google Shape;1344;p59"/>
          <p:cNvCxnSpPr>
            <a:stCxn id="134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45" name="Google Shape;1345;p59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46" name="Google Shape;1346;p59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347" name="Google Shape;1347;p59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48" name="Google Shape;1348;p59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349" name="Google Shape;1349;p59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50" name="Google Shape;1350;p59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1" name="Google Shape;1351;p59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352" name="Google Shape;1352;p59"/>
          <p:cNvCxnSpPr>
            <a:stCxn id="135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53" name="Google Shape;1353;p59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354" name="Google Shape;1354;p59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55" name="Google Shape;1355;p59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356" name="Google Shape;1356;p59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357" name="Google Shape;1357;p59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58" name="Google Shape;1358;p59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Nodes based graph representation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GraphNode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vector&lt;GraphNode *&gt; neighbors;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 {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vector&lt;GraphNode *&gt; verticies;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364" name="Google Shape;1364;p6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365" name="Google Shape;1365;p60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366" name="Google Shape;1366;p60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367" name="Google Shape;1367;p60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368" name="Google Shape;1368;p60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369" name="Google Shape;1369;p60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370" name="Google Shape;1370;p60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371" name="Google Shape;1371;p60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372" name="Google Shape;1372;p60"/>
          <p:cNvCxnSpPr>
            <a:stCxn id="137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73" name="Google Shape;1373;p60"/>
          <p:cNvCxnSpPr>
            <a:stCxn id="1365" idx="1"/>
            <a:endCxn id="137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74" name="Google Shape;1374;p60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75" name="Google Shape;1375;p60"/>
          <p:cNvCxnSpPr>
            <a:stCxn id="1370" idx="6"/>
            <a:endCxn id="136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76" name="Google Shape;1376;p60"/>
          <p:cNvCxnSpPr>
            <a:stCxn id="1369" idx="7"/>
            <a:endCxn id="137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77" name="Google Shape;1377;p60"/>
          <p:cNvCxnSpPr>
            <a:stCxn id="1369" idx="0"/>
            <a:endCxn id="137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78" name="Google Shape;1378;p60"/>
          <p:cNvCxnSpPr>
            <a:endCxn id="136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79" name="Google Shape;1379;p60"/>
          <p:cNvCxnSpPr>
            <a:stCxn id="136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80" name="Google Shape;1380;p60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81" name="Google Shape;1381;p60"/>
          <p:cNvCxnSpPr>
            <a:endCxn id="136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82" name="Google Shape;1382;p60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83" name="Google Shape;1383;p60"/>
          <p:cNvCxnSpPr>
            <a:stCxn id="136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84" name="Google Shape;1384;p60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5" name="Google Shape;1385;p60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386" name="Google Shape;1386;p60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87" name="Google Shape;1387;p60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88" name="Google Shape;1388;p60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89" name="Google Shape;1389;p60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90" name="Google Shape;1390;p60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91" name="Google Shape;1391;p60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2" name="Google Shape;1392;p60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393" name="Google Shape;1393;p60"/>
          <p:cNvCxnSpPr>
            <a:endCxn id="137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94" name="Google Shape;1394;p60"/>
          <p:cNvCxnSpPr>
            <a:stCxn id="139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395" name="Google Shape;1395;p60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96" name="Google Shape;1396;p60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397" name="Google Shape;1397;p60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398" name="Google Shape;1398;p60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399" name="Google Shape;1399;p60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00" name="Google Shape;1400;p60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1" name="Google Shape;1401;p60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402" name="Google Shape;1402;p60"/>
          <p:cNvCxnSpPr>
            <a:stCxn id="140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03" name="Google Shape;1403;p60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404" name="Google Shape;1404;p60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05" name="Google Shape;1405;p60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406" name="Google Shape;1406;p60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407" name="Google Shape;1407;p60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08" name="Google Shape;1408;p60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414" name="Google Shape;1414;p6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415" name="Google Shape;1415;p61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416" name="Google Shape;1416;p61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417" name="Google Shape;1417;p61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418" name="Google Shape;1418;p61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419" name="Google Shape;1419;p61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420" name="Google Shape;1420;p61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421" name="Google Shape;1421;p61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422" name="Google Shape;1422;p61"/>
          <p:cNvCxnSpPr>
            <a:stCxn id="142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23" name="Google Shape;1423;p61"/>
          <p:cNvCxnSpPr>
            <a:stCxn id="1415" idx="1"/>
            <a:endCxn id="142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24" name="Google Shape;1424;p61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25" name="Google Shape;1425;p61"/>
          <p:cNvCxnSpPr>
            <a:stCxn id="1420" idx="6"/>
            <a:endCxn id="141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26" name="Google Shape;1426;p61"/>
          <p:cNvCxnSpPr>
            <a:stCxn id="1419" idx="7"/>
            <a:endCxn id="142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27" name="Google Shape;1427;p61"/>
          <p:cNvCxnSpPr>
            <a:stCxn id="1419" idx="0"/>
            <a:endCxn id="142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28" name="Google Shape;1428;p61"/>
          <p:cNvCxnSpPr>
            <a:endCxn id="141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29" name="Google Shape;1429;p61"/>
          <p:cNvCxnSpPr>
            <a:stCxn id="141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30" name="Google Shape;1430;p61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31" name="Google Shape;1431;p61"/>
          <p:cNvCxnSpPr>
            <a:endCxn id="141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32" name="Google Shape;1432;p61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33" name="Google Shape;1433;p61"/>
          <p:cNvCxnSpPr>
            <a:stCxn id="141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34" name="Google Shape;1434;p61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5" name="Google Shape;1435;p61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436" name="Google Shape;1436;p61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37" name="Google Shape;1437;p61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38" name="Google Shape;1438;p61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39" name="Google Shape;1439;p61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40" name="Google Shape;1440;p61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41" name="Google Shape;1441;p61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2" name="Google Shape;1442;p61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443" name="Google Shape;1443;p61"/>
          <p:cNvCxnSpPr>
            <a:endCxn id="142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44" name="Google Shape;1444;p61"/>
          <p:cNvCxnSpPr>
            <a:stCxn id="144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45" name="Google Shape;1445;p61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46" name="Google Shape;1446;p61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447" name="Google Shape;1447;p61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48" name="Google Shape;1448;p61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449" name="Google Shape;1449;p61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50" name="Google Shape;1450;p61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1" name="Google Shape;1451;p61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452" name="Google Shape;1452;p61"/>
          <p:cNvCxnSpPr>
            <a:stCxn id="145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53" name="Google Shape;1453;p61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454" name="Google Shape;1454;p61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55" name="Google Shape;1455;p61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456" name="Google Shape;1456;p61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457" name="Google Shape;1457;p61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58" name="Google Shape;1458;p61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6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464" name="Google Shape;1464;p6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465" name="Google Shape;1465;p62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466" name="Google Shape;1466;p62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467" name="Google Shape;1467;p62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468" name="Google Shape;1468;p62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469" name="Google Shape;1469;p62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470" name="Google Shape;1470;p62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471" name="Google Shape;1471;p62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472" name="Google Shape;1472;p62"/>
          <p:cNvCxnSpPr>
            <a:stCxn id="147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73" name="Google Shape;1473;p62"/>
          <p:cNvCxnSpPr>
            <a:stCxn id="1465" idx="1"/>
            <a:endCxn id="147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74" name="Google Shape;1474;p62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75" name="Google Shape;1475;p62"/>
          <p:cNvCxnSpPr>
            <a:stCxn id="1470" idx="6"/>
            <a:endCxn id="146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76" name="Google Shape;1476;p62"/>
          <p:cNvCxnSpPr>
            <a:stCxn id="1469" idx="7"/>
            <a:endCxn id="147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77" name="Google Shape;1477;p62"/>
          <p:cNvCxnSpPr>
            <a:stCxn id="1469" idx="0"/>
            <a:endCxn id="147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78" name="Google Shape;1478;p62"/>
          <p:cNvCxnSpPr>
            <a:endCxn id="146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79" name="Google Shape;1479;p62"/>
          <p:cNvCxnSpPr>
            <a:stCxn id="146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80" name="Google Shape;1480;p62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81" name="Google Shape;1481;p62"/>
          <p:cNvCxnSpPr>
            <a:endCxn id="146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82" name="Google Shape;1482;p62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83" name="Google Shape;1483;p62"/>
          <p:cNvCxnSpPr>
            <a:stCxn id="146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84" name="Google Shape;1484;p62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5" name="Google Shape;1485;p62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486" name="Google Shape;1486;p62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87" name="Google Shape;1487;p62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88" name="Google Shape;1488;p62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89" name="Google Shape;1489;p62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90" name="Google Shape;1490;p62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91" name="Google Shape;1491;p62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2" name="Google Shape;1492;p62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493" name="Google Shape;1493;p62"/>
          <p:cNvCxnSpPr>
            <a:endCxn id="147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94" name="Google Shape;1494;p62"/>
          <p:cNvCxnSpPr>
            <a:stCxn id="149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495" name="Google Shape;1495;p62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96" name="Google Shape;1496;p62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497" name="Google Shape;1497;p62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498" name="Google Shape;1498;p62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499" name="Google Shape;1499;p62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00" name="Google Shape;1500;p62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1" name="Google Shape;1501;p62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502" name="Google Shape;1502;p62"/>
          <p:cNvCxnSpPr>
            <a:stCxn id="150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03" name="Google Shape;1503;p62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504" name="Google Shape;1504;p62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05" name="Google Shape;1505;p62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506" name="Google Shape;1506;p62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507" name="Google Shape;1507;p62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08" name="Google Shape;1508;p62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514" name="Google Shape;1514;p6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515" name="Google Shape;1515;p63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516" name="Google Shape;1516;p63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517" name="Google Shape;1517;p63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518" name="Google Shape;1518;p63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519" name="Google Shape;1519;p63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520" name="Google Shape;1520;p63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521" name="Google Shape;1521;p63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522" name="Google Shape;1522;p63"/>
          <p:cNvCxnSpPr>
            <a:stCxn id="152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23" name="Google Shape;1523;p63"/>
          <p:cNvCxnSpPr>
            <a:stCxn id="1515" idx="1"/>
            <a:endCxn id="152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24" name="Google Shape;1524;p63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25" name="Google Shape;1525;p63"/>
          <p:cNvCxnSpPr>
            <a:stCxn id="1520" idx="6"/>
            <a:endCxn id="151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26" name="Google Shape;1526;p63"/>
          <p:cNvCxnSpPr>
            <a:stCxn id="1519" idx="7"/>
            <a:endCxn id="152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27" name="Google Shape;1527;p63"/>
          <p:cNvCxnSpPr>
            <a:stCxn id="1519" idx="0"/>
            <a:endCxn id="152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28" name="Google Shape;1528;p63"/>
          <p:cNvCxnSpPr>
            <a:endCxn id="151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29" name="Google Shape;1529;p63"/>
          <p:cNvCxnSpPr>
            <a:stCxn id="151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30" name="Google Shape;1530;p63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31" name="Google Shape;1531;p63"/>
          <p:cNvCxnSpPr>
            <a:endCxn id="151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32" name="Google Shape;1532;p63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33" name="Google Shape;1533;p63"/>
          <p:cNvCxnSpPr>
            <a:stCxn id="151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34" name="Google Shape;1534;p63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5" name="Google Shape;1535;p63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536" name="Google Shape;1536;p63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37" name="Google Shape;1537;p63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38" name="Google Shape;1538;p63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39" name="Google Shape;1539;p63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40" name="Google Shape;1540;p63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41" name="Google Shape;1541;p63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2" name="Google Shape;1542;p63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543" name="Google Shape;1543;p63"/>
          <p:cNvCxnSpPr>
            <a:endCxn id="152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44" name="Google Shape;1544;p63"/>
          <p:cNvCxnSpPr>
            <a:stCxn id="154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45" name="Google Shape;1545;p63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46" name="Google Shape;1546;p63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547" name="Google Shape;1547;p63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48" name="Google Shape;1548;p63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549" name="Google Shape;1549;p63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50" name="Google Shape;1550;p63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1" name="Google Shape;1551;p63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552" name="Google Shape;1552;p63"/>
          <p:cNvCxnSpPr>
            <a:stCxn id="155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53" name="Google Shape;1553;p63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554" name="Google Shape;1554;p63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55" name="Google Shape;1555;p63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556" name="Google Shape;1556;p63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557" name="Google Shape;1557;p63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58" name="Google Shape;1558;p63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564" name="Google Shape;1564;p6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565" name="Google Shape;1565;p64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566" name="Google Shape;1566;p64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567" name="Google Shape;1567;p64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568" name="Google Shape;1568;p64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569" name="Google Shape;1569;p64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570" name="Google Shape;1570;p64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571" name="Google Shape;1571;p64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572" name="Google Shape;1572;p64"/>
          <p:cNvCxnSpPr>
            <a:stCxn id="157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73" name="Google Shape;1573;p64"/>
          <p:cNvCxnSpPr>
            <a:stCxn id="1565" idx="1"/>
            <a:endCxn id="157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74" name="Google Shape;1574;p64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75" name="Google Shape;1575;p64"/>
          <p:cNvCxnSpPr>
            <a:stCxn id="1570" idx="6"/>
            <a:endCxn id="156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76" name="Google Shape;1576;p64"/>
          <p:cNvCxnSpPr>
            <a:stCxn id="1569" idx="7"/>
            <a:endCxn id="157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77" name="Google Shape;1577;p64"/>
          <p:cNvCxnSpPr>
            <a:stCxn id="1569" idx="0"/>
            <a:endCxn id="157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78" name="Google Shape;1578;p64"/>
          <p:cNvCxnSpPr>
            <a:endCxn id="156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79" name="Google Shape;1579;p64"/>
          <p:cNvCxnSpPr>
            <a:stCxn id="156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80" name="Google Shape;1580;p64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81" name="Google Shape;1581;p64"/>
          <p:cNvCxnSpPr>
            <a:endCxn id="156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82" name="Google Shape;1582;p64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83" name="Google Shape;1583;p64"/>
          <p:cNvCxnSpPr>
            <a:stCxn id="156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84" name="Google Shape;1584;p64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5" name="Google Shape;1585;p64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586" name="Google Shape;1586;p64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87" name="Google Shape;1587;p64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88" name="Google Shape;1588;p64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89" name="Google Shape;1589;p64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90" name="Google Shape;1590;p64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91" name="Google Shape;1591;p64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2" name="Google Shape;1592;p64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593" name="Google Shape;1593;p64"/>
          <p:cNvCxnSpPr>
            <a:endCxn id="157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94" name="Google Shape;1594;p64"/>
          <p:cNvCxnSpPr>
            <a:stCxn id="159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595" name="Google Shape;1595;p64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96" name="Google Shape;1596;p64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597" name="Google Shape;1597;p64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598" name="Google Shape;1598;p64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599" name="Google Shape;1599;p64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00" name="Google Shape;1600;p64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1" name="Google Shape;1601;p64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602" name="Google Shape;1602;p64"/>
          <p:cNvCxnSpPr>
            <a:stCxn id="160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03" name="Google Shape;1603;p64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604" name="Google Shape;1604;p64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05" name="Google Shape;1605;p64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606" name="Google Shape;1606;p64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607" name="Google Shape;1607;p64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08" name="Google Shape;1608;p64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6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614" name="Google Shape;1614;p6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615" name="Google Shape;1615;p65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616" name="Google Shape;1616;p65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617" name="Google Shape;1617;p65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618" name="Google Shape;1618;p65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619" name="Google Shape;1619;p65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620" name="Google Shape;1620;p65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621" name="Google Shape;1621;p65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622" name="Google Shape;1622;p65"/>
          <p:cNvCxnSpPr>
            <a:stCxn id="162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23" name="Google Shape;1623;p65"/>
          <p:cNvCxnSpPr>
            <a:stCxn id="1615" idx="1"/>
            <a:endCxn id="162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24" name="Google Shape;1624;p65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25" name="Google Shape;1625;p65"/>
          <p:cNvCxnSpPr>
            <a:stCxn id="1620" idx="6"/>
            <a:endCxn id="161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26" name="Google Shape;1626;p65"/>
          <p:cNvCxnSpPr>
            <a:stCxn id="1619" idx="7"/>
            <a:endCxn id="162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27" name="Google Shape;1627;p65"/>
          <p:cNvCxnSpPr>
            <a:stCxn id="1619" idx="0"/>
            <a:endCxn id="162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28" name="Google Shape;1628;p65"/>
          <p:cNvCxnSpPr>
            <a:endCxn id="161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29" name="Google Shape;1629;p65"/>
          <p:cNvCxnSpPr>
            <a:stCxn id="161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30" name="Google Shape;1630;p65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31" name="Google Shape;1631;p65"/>
          <p:cNvCxnSpPr>
            <a:endCxn id="161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32" name="Google Shape;1632;p65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33" name="Google Shape;1633;p65"/>
          <p:cNvCxnSpPr>
            <a:stCxn id="161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34" name="Google Shape;1634;p65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5" name="Google Shape;1635;p65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636" name="Google Shape;1636;p65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37" name="Google Shape;1637;p65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38" name="Google Shape;1638;p65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39" name="Google Shape;1639;p65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40" name="Google Shape;1640;p65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41" name="Google Shape;1641;p65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2" name="Google Shape;1642;p65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643" name="Google Shape;1643;p65"/>
          <p:cNvCxnSpPr>
            <a:endCxn id="162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44" name="Google Shape;1644;p65"/>
          <p:cNvCxnSpPr>
            <a:stCxn id="164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45" name="Google Shape;1645;p65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46" name="Google Shape;1646;p65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647" name="Google Shape;1647;p65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48" name="Google Shape;1648;p65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649" name="Google Shape;1649;p65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50" name="Google Shape;1650;p65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1" name="Google Shape;1651;p65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652" name="Google Shape;1652;p65"/>
          <p:cNvCxnSpPr>
            <a:stCxn id="165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53" name="Google Shape;1653;p65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654" name="Google Shape;1654;p65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55" name="Google Shape;1655;p65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656" name="Google Shape;1656;p65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657" name="Google Shape;1657;p65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58" name="Google Shape;1658;p65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6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664" name="Google Shape;1664;p6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665" name="Google Shape;1665;p66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666" name="Google Shape;1666;p66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667" name="Google Shape;1667;p66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668" name="Google Shape;1668;p66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669" name="Google Shape;1669;p66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670" name="Google Shape;1670;p66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671" name="Google Shape;1671;p66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672" name="Google Shape;1672;p66"/>
          <p:cNvCxnSpPr>
            <a:stCxn id="167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73" name="Google Shape;1673;p66"/>
          <p:cNvCxnSpPr>
            <a:stCxn id="1665" idx="1"/>
            <a:endCxn id="167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74" name="Google Shape;1674;p66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75" name="Google Shape;1675;p66"/>
          <p:cNvCxnSpPr>
            <a:stCxn id="1670" idx="6"/>
            <a:endCxn id="166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76" name="Google Shape;1676;p66"/>
          <p:cNvCxnSpPr>
            <a:stCxn id="1669" idx="7"/>
            <a:endCxn id="167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77" name="Google Shape;1677;p66"/>
          <p:cNvCxnSpPr>
            <a:stCxn id="1669" idx="0"/>
            <a:endCxn id="167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78" name="Google Shape;1678;p66"/>
          <p:cNvCxnSpPr>
            <a:endCxn id="166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79" name="Google Shape;1679;p66"/>
          <p:cNvCxnSpPr>
            <a:stCxn id="166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80" name="Google Shape;1680;p66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81" name="Google Shape;1681;p66"/>
          <p:cNvCxnSpPr>
            <a:endCxn id="166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82" name="Google Shape;1682;p66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83" name="Google Shape;1683;p66"/>
          <p:cNvCxnSpPr>
            <a:stCxn id="166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84" name="Google Shape;1684;p66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5" name="Google Shape;1685;p66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686" name="Google Shape;1686;p66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87" name="Google Shape;1687;p66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88" name="Google Shape;1688;p66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89" name="Google Shape;1689;p66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90" name="Google Shape;1690;p66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91" name="Google Shape;1691;p66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2" name="Google Shape;1692;p66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693" name="Google Shape;1693;p66"/>
          <p:cNvCxnSpPr>
            <a:endCxn id="167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94" name="Google Shape;1694;p66"/>
          <p:cNvCxnSpPr>
            <a:stCxn id="169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695" name="Google Shape;1695;p66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96" name="Google Shape;1696;p66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697" name="Google Shape;1697;p66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698" name="Google Shape;1698;p66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699" name="Google Shape;1699;p66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00" name="Google Shape;1700;p66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1" name="Google Shape;1701;p66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702" name="Google Shape;1702;p66"/>
          <p:cNvCxnSpPr>
            <a:stCxn id="170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03" name="Google Shape;1703;p66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704" name="Google Shape;1704;p66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05" name="Google Shape;1705;p66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706" name="Google Shape;1706;p66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707" name="Google Shape;1707;p66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08" name="Google Shape;1708;p66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6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714" name="Google Shape;1714;p6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715" name="Google Shape;1715;p67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716" name="Google Shape;1716;p67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717" name="Google Shape;1717;p67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718" name="Google Shape;1718;p67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719" name="Google Shape;1719;p67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720" name="Google Shape;1720;p67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721" name="Google Shape;1721;p67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722" name="Google Shape;1722;p67"/>
          <p:cNvCxnSpPr>
            <a:stCxn id="172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23" name="Google Shape;1723;p67"/>
          <p:cNvCxnSpPr>
            <a:stCxn id="1715" idx="1"/>
            <a:endCxn id="172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24" name="Google Shape;1724;p67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25" name="Google Shape;1725;p67"/>
          <p:cNvCxnSpPr>
            <a:stCxn id="1720" idx="6"/>
            <a:endCxn id="171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26" name="Google Shape;1726;p67"/>
          <p:cNvCxnSpPr>
            <a:stCxn id="1719" idx="7"/>
            <a:endCxn id="172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27" name="Google Shape;1727;p67"/>
          <p:cNvCxnSpPr>
            <a:stCxn id="1719" idx="0"/>
            <a:endCxn id="172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28" name="Google Shape;1728;p67"/>
          <p:cNvCxnSpPr>
            <a:endCxn id="171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29" name="Google Shape;1729;p67"/>
          <p:cNvCxnSpPr>
            <a:stCxn id="171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30" name="Google Shape;1730;p67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31" name="Google Shape;1731;p67"/>
          <p:cNvCxnSpPr>
            <a:endCxn id="171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32" name="Google Shape;1732;p67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33" name="Google Shape;1733;p67"/>
          <p:cNvCxnSpPr>
            <a:stCxn id="171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34" name="Google Shape;1734;p67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5" name="Google Shape;1735;p67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736" name="Google Shape;1736;p67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37" name="Google Shape;1737;p67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38" name="Google Shape;1738;p67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39" name="Google Shape;1739;p67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40" name="Google Shape;1740;p67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41" name="Google Shape;1741;p67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2" name="Google Shape;1742;p67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743" name="Google Shape;1743;p67"/>
          <p:cNvCxnSpPr>
            <a:endCxn id="172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44" name="Google Shape;1744;p67"/>
          <p:cNvCxnSpPr>
            <a:stCxn id="174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45" name="Google Shape;1745;p67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46" name="Google Shape;1746;p67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747" name="Google Shape;1747;p67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48" name="Google Shape;1748;p67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749" name="Google Shape;1749;p67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50" name="Google Shape;1750;p67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1" name="Google Shape;1751;p67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752" name="Google Shape;1752;p67"/>
          <p:cNvCxnSpPr>
            <a:stCxn id="175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53" name="Google Shape;1753;p67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754" name="Google Shape;1754;p67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55" name="Google Shape;1755;p67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756" name="Google Shape;1756;p67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757" name="Google Shape;1757;p67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58" name="Google Shape;1758;p67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6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764" name="Google Shape;1764;p6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765" name="Google Shape;1765;p68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766" name="Google Shape;1766;p68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767" name="Google Shape;1767;p68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768" name="Google Shape;1768;p68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769" name="Google Shape;1769;p68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770" name="Google Shape;1770;p68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771" name="Google Shape;1771;p68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772" name="Google Shape;1772;p68"/>
          <p:cNvCxnSpPr>
            <a:stCxn id="177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73" name="Google Shape;1773;p68"/>
          <p:cNvCxnSpPr>
            <a:stCxn id="1765" idx="1"/>
            <a:endCxn id="177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74" name="Google Shape;1774;p68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75" name="Google Shape;1775;p68"/>
          <p:cNvCxnSpPr>
            <a:stCxn id="1770" idx="6"/>
            <a:endCxn id="176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76" name="Google Shape;1776;p68"/>
          <p:cNvCxnSpPr>
            <a:stCxn id="1769" idx="7"/>
            <a:endCxn id="177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77" name="Google Shape;1777;p68"/>
          <p:cNvCxnSpPr>
            <a:stCxn id="1769" idx="0"/>
            <a:endCxn id="177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78" name="Google Shape;1778;p68"/>
          <p:cNvCxnSpPr>
            <a:endCxn id="176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79" name="Google Shape;1779;p68"/>
          <p:cNvCxnSpPr>
            <a:stCxn id="176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80" name="Google Shape;1780;p68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81" name="Google Shape;1781;p68"/>
          <p:cNvCxnSpPr>
            <a:endCxn id="176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82" name="Google Shape;1782;p68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83" name="Google Shape;1783;p68"/>
          <p:cNvCxnSpPr>
            <a:stCxn id="176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84" name="Google Shape;1784;p68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5" name="Google Shape;1785;p68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786" name="Google Shape;1786;p68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87" name="Google Shape;1787;p68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88" name="Google Shape;1788;p68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89" name="Google Shape;1789;p68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90" name="Google Shape;1790;p68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91" name="Google Shape;1791;p68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2" name="Google Shape;1792;p68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793" name="Google Shape;1793;p68"/>
          <p:cNvCxnSpPr>
            <a:endCxn id="177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94" name="Google Shape;1794;p68"/>
          <p:cNvCxnSpPr>
            <a:stCxn id="179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795" name="Google Shape;1795;p68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96" name="Google Shape;1796;p68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797" name="Google Shape;1797;p68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798" name="Google Shape;1798;p68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799" name="Google Shape;1799;p68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00" name="Google Shape;1800;p68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1" name="Google Shape;1801;p68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802" name="Google Shape;1802;p68"/>
          <p:cNvCxnSpPr>
            <a:stCxn id="180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03" name="Google Shape;1803;p68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804" name="Google Shape;1804;p68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05" name="Google Shape;1805;p68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806" name="Google Shape;1806;p68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807" name="Google Shape;1807;p68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08" name="Google Shape;1808;p68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6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814" name="Google Shape;1814;p6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815" name="Google Shape;1815;p69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816" name="Google Shape;1816;p69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817" name="Google Shape;1817;p69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818" name="Google Shape;1818;p69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819" name="Google Shape;1819;p69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820" name="Google Shape;1820;p69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821" name="Google Shape;1821;p69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822" name="Google Shape;1822;p69"/>
          <p:cNvCxnSpPr>
            <a:stCxn id="182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23" name="Google Shape;1823;p69"/>
          <p:cNvCxnSpPr>
            <a:stCxn id="1815" idx="1"/>
            <a:endCxn id="182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24" name="Google Shape;1824;p69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25" name="Google Shape;1825;p69"/>
          <p:cNvCxnSpPr>
            <a:stCxn id="1820" idx="6"/>
            <a:endCxn id="181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26" name="Google Shape;1826;p69"/>
          <p:cNvCxnSpPr>
            <a:stCxn id="1819" idx="7"/>
            <a:endCxn id="182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27" name="Google Shape;1827;p69"/>
          <p:cNvCxnSpPr>
            <a:stCxn id="1819" idx="0"/>
            <a:endCxn id="182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28" name="Google Shape;1828;p69"/>
          <p:cNvCxnSpPr>
            <a:endCxn id="181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29" name="Google Shape;1829;p69"/>
          <p:cNvCxnSpPr>
            <a:stCxn id="181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30" name="Google Shape;1830;p69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31" name="Google Shape;1831;p69"/>
          <p:cNvCxnSpPr>
            <a:endCxn id="181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32" name="Google Shape;1832;p69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33" name="Google Shape;1833;p69"/>
          <p:cNvCxnSpPr>
            <a:stCxn id="181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34" name="Google Shape;1834;p69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5" name="Google Shape;1835;p69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836" name="Google Shape;1836;p69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37" name="Google Shape;1837;p69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38" name="Google Shape;1838;p69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39" name="Google Shape;1839;p69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40" name="Google Shape;1840;p69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41" name="Google Shape;1841;p69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2" name="Google Shape;1842;p69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843" name="Google Shape;1843;p69"/>
          <p:cNvCxnSpPr>
            <a:endCxn id="182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44" name="Google Shape;1844;p69"/>
          <p:cNvCxnSpPr>
            <a:stCxn id="184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45" name="Google Shape;1845;p69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46" name="Google Shape;1846;p69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847" name="Google Shape;1847;p69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48" name="Google Shape;1848;p69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849" name="Google Shape;1849;p69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50" name="Google Shape;1850;p69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1" name="Google Shape;1851;p69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852" name="Google Shape;1852;p69"/>
          <p:cNvCxnSpPr>
            <a:stCxn id="185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53" name="Google Shape;1853;p69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854" name="Google Shape;1854;p69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55" name="Google Shape;1855;p69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856" name="Google Shape;1856;p69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857" name="Google Shape;1857;p69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58" name="Google Shape;1858;p69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Nodes based graph representation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GraphNode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vector&lt;GraphNode *&gt; neighbors;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 {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vector&lt;GraphNode *&gt; verticies;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7080300" y="4399475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space does it take to represent a graph with an adjacency list?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7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Traversals</a:t>
            </a:r>
            <a:endParaRPr/>
          </a:p>
        </p:txBody>
      </p:sp>
      <p:sp>
        <p:nvSpPr>
          <p:cNvPr id="1864" name="Google Shape;1864;p7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865" name="Google Shape;1865;p70"/>
          <p:cNvSpPr/>
          <p:nvPr/>
        </p:nvSpPr>
        <p:spPr>
          <a:xfrm>
            <a:off x="9052560" y="869696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Emma</a:t>
            </a:r>
            <a:endParaRPr/>
          </a:p>
        </p:txBody>
      </p:sp>
      <p:sp>
        <p:nvSpPr>
          <p:cNvPr id="1866" name="Google Shape;1866;p70"/>
          <p:cNvSpPr/>
          <p:nvPr/>
        </p:nvSpPr>
        <p:spPr>
          <a:xfrm>
            <a:off x="11213592" y="10512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Jess</a:t>
            </a:r>
            <a:endParaRPr/>
          </a:p>
        </p:txBody>
      </p:sp>
      <p:sp>
        <p:nvSpPr>
          <p:cNvPr id="1867" name="Google Shape;1867;p70"/>
          <p:cNvSpPr/>
          <p:nvPr/>
        </p:nvSpPr>
        <p:spPr>
          <a:xfrm>
            <a:off x="8342376" y="1133551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Todd</a:t>
            </a:r>
            <a:endParaRPr/>
          </a:p>
        </p:txBody>
      </p:sp>
      <p:sp>
        <p:nvSpPr>
          <p:cNvPr id="1868" name="Google Shape;1868;p70"/>
          <p:cNvSpPr/>
          <p:nvPr/>
        </p:nvSpPr>
        <p:spPr>
          <a:xfrm>
            <a:off x="12219432" y="7733284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Diane</a:t>
            </a:r>
            <a:endParaRPr/>
          </a:p>
        </p:txBody>
      </p:sp>
      <p:sp>
        <p:nvSpPr>
          <p:cNvPr id="1869" name="Google Shape;1869;p70"/>
          <p:cNvSpPr/>
          <p:nvPr/>
        </p:nvSpPr>
        <p:spPr>
          <a:xfrm>
            <a:off x="5885688" y="9565640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Danielle</a:t>
            </a:r>
            <a:endParaRPr/>
          </a:p>
        </p:txBody>
      </p:sp>
      <p:sp>
        <p:nvSpPr>
          <p:cNvPr id="1870" name="Google Shape;1870;p70"/>
          <p:cNvSpPr/>
          <p:nvPr/>
        </p:nvSpPr>
        <p:spPr>
          <a:xfrm>
            <a:off x="6708648" y="7051040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Lilly</a:t>
            </a:r>
            <a:endParaRPr/>
          </a:p>
        </p:txBody>
      </p:sp>
      <p:sp>
        <p:nvSpPr>
          <p:cNvPr id="1871" name="Google Shape;1871;p70"/>
          <p:cNvSpPr/>
          <p:nvPr/>
        </p:nvSpPr>
        <p:spPr>
          <a:xfrm>
            <a:off x="9494520" y="6023864"/>
            <a:ext cx="1645800" cy="1645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Stephanie</a:t>
            </a:r>
            <a:endParaRPr/>
          </a:p>
        </p:txBody>
      </p:sp>
      <p:cxnSp>
        <p:nvCxnSpPr>
          <p:cNvPr id="1872" name="Google Shape;1872;p70"/>
          <p:cNvCxnSpPr>
            <a:stCxn id="1871" idx="4"/>
          </p:cNvCxnSpPr>
          <p:nvPr/>
        </p:nvCxnSpPr>
        <p:spPr>
          <a:xfrm flipH="1">
            <a:off x="9988320" y="7669664"/>
            <a:ext cx="329100" cy="102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73" name="Google Shape;1873;p70"/>
          <p:cNvCxnSpPr>
            <a:stCxn id="1865" idx="1"/>
            <a:endCxn id="1870" idx="5"/>
          </p:cNvCxnSpPr>
          <p:nvPr/>
        </p:nvCxnSpPr>
        <p:spPr>
          <a:xfrm rot="10800000">
            <a:off x="8113382" y="8455882"/>
            <a:ext cx="1180200" cy="48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74" name="Google Shape;1874;p70"/>
          <p:cNvCxnSpPr/>
          <p:nvPr/>
        </p:nvCxnSpPr>
        <p:spPr>
          <a:xfrm flipH="1" rot="10800000">
            <a:off x="10698480" y="8937904"/>
            <a:ext cx="1521000" cy="44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75" name="Google Shape;1875;p70"/>
          <p:cNvCxnSpPr>
            <a:stCxn id="1870" idx="6"/>
            <a:endCxn id="1868" idx="2"/>
          </p:cNvCxnSpPr>
          <p:nvPr/>
        </p:nvCxnSpPr>
        <p:spPr>
          <a:xfrm>
            <a:off x="8354448" y="7873940"/>
            <a:ext cx="38649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76" name="Google Shape;1876;p70"/>
          <p:cNvCxnSpPr>
            <a:stCxn id="1869" idx="7"/>
            <a:endCxn id="1871" idx="3"/>
          </p:cNvCxnSpPr>
          <p:nvPr/>
        </p:nvCxnSpPr>
        <p:spPr>
          <a:xfrm flipH="1" rot="10800000">
            <a:off x="7290466" y="7428562"/>
            <a:ext cx="2445000" cy="2378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77" name="Google Shape;1877;p70"/>
          <p:cNvCxnSpPr>
            <a:stCxn id="1869" idx="0"/>
            <a:endCxn id="1870" idx="3"/>
          </p:cNvCxnSpPr>
          <p:nvPr/>
        </p:nvCxnSpPr>
        <p:spPr>
          <a:xfrm flipH="1" rot="10800000">
            <a:off x="6708588" y="8455940"/>
            <a:ext cx="241200" cy="1109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78" name="Google Shape;1878;p70"/>
          <p:cNvCxnSpPr>
            <a:endCxn id="1867" idx="0"/>
          </p:cNvCxnSpPr>
          <p:nvPr/>
        </p:nvCxnSpPr>
        <p:spPr>
          <a:xfrm flipH="1">
            <a:off x="9165276" y="10272612"/>
            <a:ext cx="329100" cy="106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79" name="Google Shape;1879;p70"/>
          <p:cNvCxnSpPr>
            <a:stCxn id="1867" idx="6"/>
          </p:cNvCxnSpPr>
          <p:nvPr/>
        </p:nvCxnSpPr>
        <p:spPr>
          <a:xfrm flipH="1" rot="10800000">
            <a:off x="9988176" y="11667612"/>
            <a:ext cx="1225200" cy="49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80" name="Google Shape;1880;p70"/>
          <p:cNvCxnSpPr/>
          <p:nvPr/>
        </p:nvCxnSpPr>
        <p:spPr>
          <a:xfrm flipH="1" rot="10800000">
            <a:off x="12219432" y="9379152"/>
            <a:ext cx="640200" cy="1133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81" name="Google Shape;1881;p70"/>
          <p:cNvCxnSpPr>
            <a:endCxn id="1866" idx="1"/>
          </p:cNvCxnSpPr>
          <p:nvPr/>
        </p:nvCxnSpPr>
        <p:spPr>
          <a:xfrm>
            <a:off x="10600814" y="9945974"/>
            <a:ext cx="853800" cy="80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82" name="Google Shape;1882;p70"/>
          <p:cNvCxnSpPr/>
          <p:nvPr/>
        </p:nvCxnSpPr>
        <p:spPr>
          <a:xfrm flipH="1" rot="10800000">
            <a:off x="7531608" y="9806629"/>
            <a:ext cx="1521000" cy="46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83" name="Google Shape;1883;p70"/>
          <p:cNvCxnSpPr>
            <a:stCxn id="1867" idx="7"/>
          </p:cNvCxnSpPr>
          <p:nvPr/>
        </p:nvCxnSpPr>
        <p:spPr>
          <a:xfrm flipH="1" rot="10800000">
            <a:off x="9747154" y="9158534"/>
            <a:ext cx="2792100" cy="2418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84" name="Google Shape;1884;p70"/>
          <p:cNvSpPr/>
          <p:nvPr/>
        </p:nvSpPr>
        <p:spPr>
          <a:xfrm>
            <a:off x="14567916" y="11667744"/>
            <a:ext cx="1645800" cy="1645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Shannon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5" name="Google Shape;1885;p70"/>
          <p:cNvSpPr/>
          <p:nvPr/>
        </p:nvSpPr>
        <p:spPr>
          <a:xfrm>
            <a:off x="15893795" y="8866632"/>
            <a:ext cx="1645800" cy="1645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Elena</a:t>
            </a:r>
            <a:endParaRPr/>
          </a:p>
        </p:txBody>
      </p:sp>
      <p:cxnSp>
        <p:nvCxnSpPr>
          <p:cNvPr id="1886" name="Google Shape;1886;p70"/>
          <p:cNvCxnSpPr/>
          <p:nvPr/>
        </p:nvCxnSpPr>
        <p:spPr>
          <a:xfrm>
            <a:off x="13865352" y="8696960"/>
            <a:ext cx="2028300" cy="6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87" name="Google Shape;1887;p70"/>
          <p:cNvCxnSpPr/>
          <p:nvPr/>
        </p:nvCxnSpPr>
        <p:spPr>
          <a:xfrm>
            <a:off x="12859512" y="11572777"/>
            <a:ext cx="1708500" cy="71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88" name="Google Shape;1888;p70"/>
          <p:cNvCxnSpPr/>
          <p:nvPr/>
        </p:nvCxnSpPr>
        <p:spPr>
          <a:xfrm flipH="1" rot="10800000">
            <a:off x="15730728" y="10489300"/>
            <a:ext cx="545700" cy="122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89" name="Google Shape;1889;p70"/>
          <p:cNvCxnSpPr/>
          <p:nvPr/>
        </p:nvCxnSpPr>
        <p:spPr>
          <a:xfrm flipH="1" rot="10800000">
            <a:off x="12859512" y="10039692"/>
            <a:ext cx="3144000" cy="105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90" name="Google Shape;1890;p70"/>
          <p:cNvCxnSpPr/>
          <p:nvPr/>
        </p:nvCxnSpPr>
        <p:spPr>
          <a:xfrm>
            <a:off x="13440919" y="9227073"/>
            <a:ext cx="1536300" cy="248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91" name="Google Shape;1891;p70"/>
          <p:cNvSpPr/>
          <p:nvPr/>
        </p:nvSpPr>
        <p:spPr>
          <a:xfrm>
            <a:off x="3034284" y="7794752"/>
            <a:ext cx="1645800" cy="16458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Dunni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2" name="Google Shape;1892;p70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893" name="Google Shape;1893;p70"/>
          <p:cNvCxnSpPr>
            <a:endCxn id="1870" idx="2"/>
          </p:cNvCxnSpPr>
          <p:nvPr/>
        </p:nvCxnSpPr>
        <p:spPr>
          <a:xfrm flipH="1" rot="10800000">
            <a:off x="4520148" y="7873940"/>
            <a:ext cx="2188500" cy="34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94" name="Google Shape;1894;p70"/>
          <p:cNvCxnSpPr>
            <a:stCxn id="1892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895" name="Google Shape;1895;p70"/>
          <p:cNvCxnSpPr/>
          <p:nvPr/>
        </p:nvCxnSpPr>
        <p:spPr>
          <a:xfrm flipH="1" rot="10800000">
            <a:off x="2342275" y="8307349"/>
            <a:ext cx="4445400" cy="178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96" name="Google Shape;1896;p70"/>
          <p:cNvSpPr/>
          <p:nvPr/>
        </p:nvSpPr>
        <p:spPr>
          <a:xfrm>
            <a:off x="5533644" y="11796552"/>
            <a:ext cx="1645800" cy="164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Liz</a:t>
            </a:r>
            <a:endParaRPr/>
          </a:p>
        </p:txBody>
      </p:sp>
      <p:cxnSp>
        <p:nvCxnSpPr>
          <p:cNvPr id="1897" name="Google Shape;1897;p70"/>
          <p:cNvCxnSpPr/>
          <p:nvPr/>
        </p:nvCxnSpPr>
        <p:spPr>
          <a:xfrm flipH="1" rot="10800000">
            <a:off x="7213092" y="12321204"/>
            <a:ext cx="1129200" cy="16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898" name="Google Shape;1898;p70"/>
          <p:cNvSpPr/>
          <p:nvPr/>
        </p:nvSpPr>
        <p:spPr>
          <a:xfrm>
            <a:off x="3360420" y="10171328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Agnieszka</a:t>
            </a:r>
            <a:endParaRPr/>
          </a:p>
        </p:txBody>
      </p:sp>
      <p:cxnSp>
        <p:nvCxnSpPr>
          <p:cNvPr id="1899" name="Google Shape;1899;p70"/>
          <p:cNvCxnSpPr/>
          <p:nvPr/>
        </p:nvCxnSpPr>
        <p:spPr>
          <a:xfrm flipH="1" rot="10800000">
            <a:off x="5006340" y="10569391"/>
            <a:ext cx="879300" cy="18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900" name="Google Shape;1900;p70"/>
          <p:cNvSpPr/>
          <p:nvPr/>
        </p:nvSpPr>
        <p:spPr>
          <a:xfrm>
            <a:off x="14567916" y="6569202"/>
            <a:ext cx="1645800" cy="16458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Zuck</a:t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1" name="Google Shape;1901;p70"/>
          <p:cNvSpPr/>
          <p:nvPr/>
        </p:nvSpPr>
        <p:spPr>
          <a:xfrm>
            <a:off x="706889" y="9383497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/>
          </a:p>
        </p:txBody>
      </p:sp>
      <p:cxnSp>
        <p:nvCxnSpPr>
          <p:cNvPr id="1902" name="Google Shape;1902;p70"/>
          <p:cNvCxnSpPr>
            <a:stCxn id="1901" idx="7"/>
          </p:cNvCxnSpPr>
          <p:nvPr/>
        </p:nvCxnSpPr>
        <p:spPr>
          <a:xfrm flipH="1" rot="10800000">
            <a:off x="2111667" y="8866719"/>
            <a:ext cx="922500" cy="75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903" name="Google Shape;1903;p70"/>
          <p:cNvSpPr/>
          <p:nvPr/>
        </p:nvSpPr>
        <p:spPr>
          <a:xfrm>
            <a:off x="1016755" y="11663686"/>
            <a:ext cx="1645800" cy="164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Kristen</a:t>
            </a:r>
            <a:endParaRPr/>
          </a:p>
        </p:txBody>
      </p:sp>
      <p:cxnSp>
        <p:nvCxnSpPr>
          <p:cNvPr id="1904" name="Google Shape;1904;p70"/>
          <p:cNvCxnSpPr/>
          <p:nvPr/>
        </p:nvCxnSpPr>
        <p:spPr>
          <a:xfrm flipH="1" rot="10800000">
            <a:off x="2511418" y="11335510"/>
            <a:ext cx="849000" cy="5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sp>
        <p:nvSpPr>
          <p:cNvPr id="1905" name="Google Shape;1905;p70"/>
          <p:cNvSpPr/>
          <p:nvPr/>
        </p:nvSpPr>
        <p:spPr>
          <a:xfrm>
            <a:off x="313831" y="7236714"/>
            <a:ext cx="1645800" cy="164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Noah</a:t>
            </a:r>
            <a:endParaRPr/>
          </a:p>
        </p:txBody>
      </p:sp>
      <p:sp>
        <p:nvSpPr>
          <p:cNvPr id="1906" name="Google Shape;1906;p70"/>
          <p:cNvSpPr/>
          <p:nvPr/>
        </p:nvSpPr>
        <p:spPr>
          <a:xfrm>
            <a:off x="17029938" y="11202568"/>
            <a:ext cx="1645800" cy="1645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Brandi</a:t>
            </a:r>
            <a:endParaRPr/>
          </a:p>
        </p:txBody>
      </p:sp>
      <p:cxnSp>
        <p:nvCxnSpPr>
          <p:cNvPr id="1907" name="Google Shape;1907;p70"/>
          <p:cNvCxnSpPr/>
          <p:nvPr/>
        </p:nvCxnSpPr>
        <p:spPr>
          <a:xfrm>
            <a:off x="17136866" y="10388601"/>
            <a:ext cx="402900" cy="88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  <p:cxnSp>
        <p:nvCxnSpPr>
          <p:cNvPr id="1908" name="Google Shape;1908;p70"/>
          <p:cNvCxnSpPr/>
          <p:nvPr/>
        </p:nvCxnSpPr>
        <p:spPr>
          <a:xfrm rot="10800000">
            <a:off x="1275666" y="8901612"/>
            <a:ext cx="15600" cy="46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</a:t>
            </a:r>
            <a:r>
              <a:rPr lang="en-US"/>
              <a:t> First Search: Complexity</a:t>
            </a:r>
            <a:endParaRPr/>
          </a:p>
        </p:txBody>
      </p:sp>
      <p:sp>
        <p:nvSpPr>
          <p:cNvPr id="1914" name="Google Shape;1914;p7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and Space.</a:t>
            </a:r>
            <a:endParaRPr/>
          </a:p>
        </p:txBody>
      </p:sp>
      <p:sp>
        <p:nvSpPr>
          <p:cNvPr id="1915" name="Google Shape;1915;p71"/>
          <p:cNvSpPr txBox="1"/>
          <p:nvPr>
            <p:ph idx="1" type="body"/>
          </p:nvPr>
        </p:nvSpPr>
        <p:spPr>
          <a:xfrm>
            <a:off x="1524000" y="4079875"/>
            <a:ext cx="213360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n = # nodes in total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 = # edges in total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Time: O(n+e).  We follow every edge and visit every node.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Space:  O(n). We store up to n nodes in the stack. 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						O(1) explicit space in the recursive implementation. 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72"/>
          <p:cNvSpPr txBox="1"/>
          <p:nvPr>
            <p:ph idx="1" type="body"/>
          </p:nvPr>
        </p:nvSpPr>
        <p:spPr>
          <a:xfrm>
            <a:off x="1523999" y="4079875"/>
            <a:ext cx="213360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292C2F"/>
                </a:solidFill>
              </a:rPr>
              <a:t>Two Methods: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292C2F"/>
                </a:solidFill>
              </a:rPr>
              <a:t>Modified DFS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>
                <a:solidFill>
                  <a:srgbClr val="292C2F"/>
                </a:solidFill>
              </a:rPr>
              <a:t>Kahn’s Algorithm</a:t>
            </a:r>
            <a:endParaRPr/>
          </a:p>
        </p:txBody>
      </p:sp>
      <p:sp>
        <p:nvSpPr>
          <p:cNvPr id="1921" name="Google Shape;1921;p7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1922" name="Google Shape;1922;p7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7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Sorting: mDFS</a:t>
            </a:r>
            <a:endParaRPr/>
          </a:p>
        </p:txBody>
      </p:sp>
      <p:sp>
        <p:nvSpPr>
          <p:cNvPr id="1928" name="Google Shape;1928;p7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Review:</a:t>
            </a:r>
            <a:endParaRPr/>
          </a:p>
        </p:txBody>
      </p:sp>
      <p:sp>
        <p:nvSpPr>
          <p:cNvPr id="1929" name="Google Shape;1929;p73"/>
          <p:cNvSpPr txBox="1"/>
          <p:nvPr>
            <p:ph idx="1" type="body"/>
          </p:nvPr>
        </p:nvSpPr>
        <p:spPr>
          <a:xfrm>
            <a:off x="1524000" y="4079875"/>
            <a:ext cx="223587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Process:</a:t>
            </a:r>
            <a:endParaRPr sz="60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Create a stack for storing vertices for our topological sort.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For every node in the Graph:</a:t>
            </a:r>
            <a:endParaRPr sz="4800"/>
          </a:p>
          <a:p>
            <a:pPr indent="-533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If that node has not been visited, mark it as visited and call the recursive DFS helper on it.</a:t>
            </a:r>
            <a:endParaRPr sz="4800"/>
          </a:p>
          <a:p>
            <a:pPr indent="-533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AutoNum type="arabicPeriod"/>
            </a:pPr>
            <a:r>
              <a:rPr lang="en-US" sz="4800"/>
              <a:t>In the recursive DFS helper, for every neighbor of the current node:</a:t>
            </a:r>
            <a:endParaRPr sz="4800"/>
          </a:p>
          <a:p>
            <a:pPr indent="-5334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AutoNum type="alphaLcPeriod"/>
            </a:pPr>
            <a:r>
              <a:rPr lang="en-US" sz="4800"/>
              <a:t> if that node has not been visited, mark it as visited and recursively call the DFS helper on that neighbor.</a:t>
            </a:r>
            <a:endParaRPr sz="4800"/>
          </a:p>
          <a:p>
            <a:pPr indent="-533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After you’ve recursed on every neighbor, push that node onto the stack.</a:t>
            </a:r>
            <a:endParaRPr sz="4800"/>
          </a:p>
          <a:p>
            <a:pPr indent="-533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After visiting every node.  Pop values off the stack to produce a topological sort</a:t>
            </a:r>
            <a:endParaRPr sz="4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7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1935" name="Google Shape;1935;p7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</p:txBody>
      </p:sp>
      <p:sp>
        <p:nvSpPr>
          <p:cNvPr id="1936" name="Google Shape;1936;p74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937" name="Google Shape;1937;p74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938" name="Google Shape;1938;p74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9" name="Google Shape;1939;p74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0" name="Google Shape;1940;p74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1941" name="Google Shape;1941;p74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2" name="Google Shape;1942;p74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3" name="Google Shape;1943;p74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44" name="Google Shape;1944;p74"/>
          <p:cNvCxnSpPr>
            <a:stCxn id="1936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5" name="Google Shape;1945;p74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6" name="Google Shape;1946;p74"/>
          <p:cNvCxnSpPr>
            <a:stCxn id="1938" idx="5"/>
            <a:endCxn id="1943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7" name="Google Shape;1947;p74"/>
          <p:cNvCxnSpPr>
            <a:endCxn id="1940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8" name="Google Shape;1948;p74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9" name="Google Shape;1949;p74"/>
          <p:cNvCxnSpPr>
            <a:endCxn id="1941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0" name="Google Shape;1950;p74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1" name="Google Shape;1951;p74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2" name="Google Shape;1952;p74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3" name="Google Shape;1953;p74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54" name="Google Shape;1954;p74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55" name="Google Shape;1955;p74"/>
          <p:cNvCxnSpPr>
            <a:stCxn id="1943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56" name="Google Shape;1956;p74"/>
          <p:cNvCxnSpPr>
            <a:endCxn id="1939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7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1962" name="Google Shape;1962;p7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75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964" name="Google Shape;1964;p75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965" name="Google Shape;1965;p75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6" name="Google Shape;1966;p75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7" name="Google Shape;1967;p75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1968" name="Google Shape;1968;p75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9" name="Google Shape;1969;p75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0" name="Google Shape;1970;p75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71" name="Google Shape;1971;p75"/>
          <p:cNvCxnSpPr>
            <a:stCxn id="196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2" name="Google Shape;1972;p75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3" name="Google Shape;1973;p75"/>
          <p:cNvCxnSpPr>
            <a:stCxn id="1965" idx="5"/>
            <a:endCxn id="197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4" name="Google Shape;1974;p75"/>
          <p:cNvCxnSpPr>
            <a:endCxn id="196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5" name="Google Shape;1975;p75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6" name="Google Shape;1976;p75"/>
          <p:cNvCxnSpPr>
            <a:endCxn id="196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77" name="Google Shape;1977;p75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8" name="Google Shape;1978;p75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9" name="Google Shape;1979;p75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0" name="Google Shape;1980;p75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81" name="Google Shape;1981;p75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82" name="Google Shape;1982;p75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83" name="Google Shape;1983;p75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1989" name="Google Shape;1989;p7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76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991" name="Google Shape;1991;p76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992" name="Google Shape;1992;p76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3" name="Google Shape;1993;p76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4" name="Google Shape;1994;p76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1995" name="Google Shape;1995;p76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6" name="Google Shape;1996;p76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7" name="Google Shape;1997;p76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98" name="Google Shape;1998;p76"/>
          <p:cNvCxnSpPr>
            <a:stCxn id="1990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99" name="Google Shape;1999;p76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0" name="Google Shape;2000;p76"/>
          <p:cNvCxnSpPr>
            <a:stCxn id="1992" idx="5"/>
            <a:endCxn id="1997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1" name="Google Shape;2001;p76"/>
          <p:cNvCxnSpPr>
            <a:endCxn id="1994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2" name="Google Shape;2002;p76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03" name="Google Shape;2003;p76"/>
          <p:cNvCxnSpPr>
            <a:endCxn id="1995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4" name="Google Shape;2004;p76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5" name="Google Shape;2005;p76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6" name="Google Shape;2006;p76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7" name="Google Shape;2007;p76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08" name="Google Shape;2008;p76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09" name="Google Shape;2009;p76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0" name="Google Shape;2010;p76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7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016" name="Google Shape;2016;p7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77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018" name="Google Shape;2018;p77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019" name="Google Shape;2019;p77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0" name="Google Shape;2020;p77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1" name="Google Shape;2021;p77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022" name="Google Shape;2022;p77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3" name="Google Shape;2023;p77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4" name="Google Shape;2024;p77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25" name="Google Shape;2025;p77"/>
          <p:cNvCxnSpPr>
            <a:stCxn id="2017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26" name="Google Shape;2026;p77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27" name="Google Shape;2027;p77"/>
          <p:cNvCxnSpPr>
            <a:stCxn id="2019" idx="5"/>
            <a:endCxn id="2024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28" name="Google Shape;2028;p77"/>
          <p:cNvCxnSpPr>
            <a:endCxn id="2021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29" name="Google Shape;2029;p77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30" name="Google Shape;2030;p77"/>
          <p:cNvCxnSpPr>
            <a:endCxn id="2022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1" name="Google Shape;2031;p77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2" name="Google Shape;2032;p77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3" name="Google Shape;2033;p77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4" name="Google Shape;2034;p77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5" name="Google Shape;2035;p77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36" name="Google Shape;2036;p77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37" name="Google Shape;2037;p77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7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043" name="Google Shape;2043;p7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78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045" name="Google Shape;2045;p78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046" name="Google Shape;2046;p78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7" name="Google Shape;2047;p78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8" name="Google Shape;2048;p78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049" name="Google Shape;2049;p78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0" name="Google Shape;2050;p78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1" name="Google Shape;2051;p78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52" name="Google Shape;2052;p78"/>
          <p:cNvCxnSpPr>
            <a:stCxn id="2044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3" name="Google Shape;2053;p78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4" name="Google Shape;2054;p78"/>
          <p:cNvCxnSpPr>
            <a:stCxn id="2046" idx="5"/>
            <a:endCxn id="2051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5" name="Google Shape;2055;p78"/>
          <p:cNvCxnSpPr>
            <a:endCxn id="2048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6" name="Google Shape;2056;p78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7" name="Google Shape;2057;p78"/>
          <p:cNvCxnSpPr>
            <a:endCxn id="2049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58" name="Google Shape;2058;p78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9" name="Google Shape;2059;p78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0" name="Google Shape;2060;p78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1" name="Google Shape;2061;p78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2" name="Google Shape;2062;p78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63" name="Google Shape;2063;p78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64" name="Google Shape;2064;p78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7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070" name="Google Shape;2070;p7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79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072" name="Google Shape;2072;p79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073" name="Google Shape;2073;p79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4" name="Google Shape;2074;p79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5" name="Google Shape;2075;p79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076" name="Google Shape;2076;p79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7" name="Google Shape;2077;p79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8" name="Google Shape;2078;p79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79" name="Google Shape;2079;p79"/>
          <p:cNvCxnSpPr>
            <a:stCxn id="2071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0" name="Google Shape;2080;p79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1" name="Google Shape;2081;p79"/>
          <p:cNvCxnSpPr>
            <a:stCxn id="2073" idx="5"/>
            <a:endCxn id="2078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2" name="Google Shape;2082;p79"/>
          <p:cNvCxnSpPr>
            <a:endCxn id="2075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3" name="Google Shape;2083;p79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4" name="Google Shape;2084;p79"/>
          <p:cNvCxnSpPr>
            <a:endCxn id="2076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85" name="Google Shape;2085;p79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6" name="Google Shape;2086;p79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7" name="Google Shape;2087;p79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8" name="Google Shape;2088;p79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9" name="Google Shape;2089;p79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90" name="Google Shape;2090;p79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91" name="Google Shape;2091;p79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graph takes more memory to represent?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2" name="Google Shape;112;p17"/>
          <p:cNvCxnSpPr>
            <a:stCxn id="104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4" name="Google Shape;114;p17"/>
          <p:cNvCxnSpPr>
            <a:stCxn id="106" idx="5"/>
            <a:endCxn id="111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5" name="Google Shape;115;p17"/>
          <p:cNvCxnSpPr>
            <a:endCxn id="108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7" name="Google Shape;117;p17"/>
          <p:cNvCxnSpPr>
            <a:endCxn id="109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8" name="Google Shape;118;p17"/>
          <p:cNvCxnSpPr>
            <a:stCxn id="111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9" name="Google Shape;119;p17"/>
          <p:cNvCxnSpPr>
            <a:endCxn id="107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" name="Google Shape;120;p17"/>
          <p:cNvSpPr/>
          <p:nvPr/>
        </p:nvSpPr>
        <p:spPr>
          <a:xfrm>
            <a:off x="14902256" y="5891377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6822496" y="458162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9206032" y="4841341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4414576" y="8168233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5998012" y="10067137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8300776" y="10164673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0492288" y="8957665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0839760" y="6519265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8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097" name="Google Shape;2097;p8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80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099" name="Google Shape;2099;p80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100" name="Google Shape;2100;p80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1" name="Google Shape;2101;p80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2" name="Google Shape;2102;p80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103" name="Google Shape;2103;p80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4" name="Google Shape;2104;p80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5" name="Google Shape;2105;p80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06" name="Google Shape;2106;p80"/>
          <p:cNvCxnSpPr>
            <a:stCxn id="209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07" name="Google Shape;2107;p80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08" name="Google Shape;2108;p80"/>
          <p:cNvCxnSpPr>
            <a:stCxn id="2100" idx="5"/>
            <a:endCxn id="210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09" name="Google Shape;2109;p80"/>
          <p:cNvCxnSpPr>
            <a:endCxn id="210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0" name="Google Shape;2110;p80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1" name="Google Shape;2111;p80"/>
          <p:cNvCxnSpPr>
            <a:endCxn id="210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12" name="Google Shape;2112;p80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3" name="Google Shape;2113;p80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4" name="Google Shape;2114;p80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5" name="Google Shape;2115;p80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6" name="Google Shape;2116;p80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17" name="Google Shape;2117;p80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18" name="Google Shape;2118;p80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8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124" name="Google Shape;2124;p8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81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126" name="Google Shape;2126;p81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127" name="Google Shape;2127;p81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8" name="Google Shape;2128;p81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9" name="Google Shape;2129;p81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130" name="Google Shape;2130;p81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1" name="Google Shape;2131;p81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2" name="Google Shape;2132;p81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33" name="Google Shape;2133;p81"/>
          <p:cNvCxnSpPr>
            <a:stCxn id="2125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4" name="Google Shape;2134;p81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5" name="Google Shape;2135;p81"/>
          <p:cNvCxnSpPr>
            <a:stCxn id="2127" idx="5"/>
            <a:endCxn id="2132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6" name="Google Shape;2136;p81"/>
          <p:cNvCxnSpPr>
            <a:endCxn id="2129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7" name="Google Shape;2137;p81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8" name="Google Shape;2138;p81"/>
          <p:cNvCxnSpPr>
            <a:endCxn id="2130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39" name="Google Shape;2139;p81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0" name="Google Shape;2140;p81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1" name="Google Shape;2141;p81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2" name="Google Shape;2142;p81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43" name="Google Shape;2143;p81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44" name="Google Shape;2144;p81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45" name="Google Shape;2145;p81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8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151" name="Google Shape;2151;p8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82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153" name="Google Shape;2153;p82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154" name="Google Shape;2154;p82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5" name="Google Shape;2155;p82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6" name="Google Shape;2156;p82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157" name="Google Shape;2157;p82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8" name="Google Shape;2158;p82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9" name="Google Shape;2159;p82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60" name="Google Shape;2160;p82"/>
          <p:cNvCxnSpPr>
            <a:stCxn id="2152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61" name="Google Shape;2161;p82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62" name="Google Shape;2162;p82"/>
          <p:cNvCxnSpPr>
            <a:stCxn id="2154" idx="5"/>
            <a:endCxn id="2159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63" name="Google Shape;2163;p82"/>
          <p:cNvCxnSpPr>
            <a:endCxn id="2156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64" name="Google Shape;2164;p82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65" name="Google Shape;2165;p82"/>
          <p:cNvCxnSpPr>
            <a:endCxn id="2157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66" name="Google Shape;2166;p82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7" name="Google Shape;2167;p82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8" name="Google Shape;2168;p82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9" name="Google Shape;2169;p82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70" name="Google Shape;2170;p82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71" name="Google Shape;2171;p82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2" name="Google Shape;2172;p82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8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178" name="Google Shape;2178;p8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83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180" name="Google Shape;2180;p83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181" name="Google Shape;2181;p83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2" name="Google Shape;2182;p83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3" name="Google Shape;2183;p83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184" name="Google Shape;2184;p83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5" name="Google Shape;2185;p83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6" name="Google Shape;2186;p83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87" name="Google Shape;2187;p83"/>
          <p:cNvCxnSpPr>
            <a:stCxn id="2179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8" name="Google Shape;2188;p83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89" name="Google Shape;2189;p83"/>
          <p:cNvCxnSpPr>
            <a:stCxn id="2181" idx="5"/>
            <a:endCxn id="2186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90" name="Google Shape;2190;p83"/>
          <p:cNvCxnSpPr>
            <a:endCxn id="2183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91" name="Google Shape;2191;p83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92" name="Google Shape;2192;p83"/>
          <p:cNvCxnSpPr>
            <a:endCxn id="2184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93" name="Google Shape;2193;p83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4" name="Google Shape;2194;p83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5" name="Google Shape;2195;p83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6" name="Google Shape;2196;p83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97" name="Google Shape;2197;p83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98" name="Google Shape;2198;p83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99" name="Google Shape;2199;p83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8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205" name="Google Shape;2205;p8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84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207" name="Google Shape;2207;p84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208" name="Google Shape;2208;p84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9" name="Google Shape;2209;p84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0" name="Google Shape;2210;p84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211" name="Google Shape;2211;p84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2" name="Google Shape;2212;p84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3" name="Google Shape;2213;p84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14" name="Google Shape;2214;p84"/>
          <p:cNvCxnSpPr>
            <a:stCxn id="2206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5" name="Google Shape;2215;p84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6" name="Google Shape;2216;p84"/>
          <p:cNvCxnSpPr>
            <a:stCxn id="2208" idx="5"/>
            <a:endCxn id="2213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7" name="Google Shape;2217;p84"/>
          <p:cNvCxnSpPr>
            <a:endCxn id="2210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8" name="Google Shape;2218;p84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19" name="Google Shape;2219;p84"/>
          <p:cNvCxnSpPr>
            <a:endCxn id="2211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20" name="Google Shape;2220;p84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1" name="Google Shape;2221;p84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2" name="Google Shape;2222;p84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3" name="Google Shape;2223;p84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24" name="Google Shape;2224;p84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25" name="Google Shape;2225;p84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26" name="Google Shape;2226;p84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8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232" name="Google Shape;2232;p8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85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234" name="Google Shape;2234;p85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235" name="Google Shape;2235;p85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6" name="Google Shape;2236;p85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7" name="Google Shape;2237;p85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238" name="Google Shape;2238;p85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9" name="Google Shape;2239;p85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0" name="Google Shape;2240;p85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41" name="Google Shape;2241;p85"/>
          <p:cNvCxnSpPr>
            <a:stCxn id="223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2" name="Google Shape;2242;p85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3" name="Google Shape;2243;p85"/>
          <p:cNvCxnSpPr>
            <a:stCxn id="2235" idx="5"/>
            <a:endCxn id="224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4" name="Google Shape;2244;p85"/>
          <p:cNvCxnSpPr>
            <a:endCxn id="223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5" name="Google Shape;2245;p85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46" name="Google Shape;2246;p85"/>
          <p:cNvCxnSpPr>
            <a:endCxn id="223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47" name="Google Shape;2247;p85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8" name="Google Shape;2248;p85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9" name="Google Shape;2249;p85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0" name="Google Shape;2250;p85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51" name="Google Shape;2251;p85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52" name="Google Shape;2252;p85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53" name="Google Shape;2253;p85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8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259" name="Google Shape;2259;p8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86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261" name="Google Shape;2261;p86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262" name="Google Shape;2262;p86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3" name="Google Shape;2263;p86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4" name="Google Shape;2264;p86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265" name="Google Shape;2265;p86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6" name="Google Shape;2266;p86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7" name="Google Shape;2267;p86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68" name="Google Shape;2268;p86"/>
          <p:cNvCxnSpPr>
            <a:stCxn id="2260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69" name="Google Shape;2269;p86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0" name="Google Shape;2270;p86"/>
          <p:cNvCxnSpPr>
            <a:stCxn id="2262" idx="5"/>
            <a:endCxn id="2267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1" name="Google Shape;2271;p86"/>
          <p:cNvCxnSpPr>
            <a:endCxn id="2264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2" name="Google Shape;2272;p86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3" name="Google Shape;2273;p86"/>
          <p:cNvCxnSpPr>
            <a:endCxn id="2265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74" name="Google Shape;2274;p86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5" name="Google Shape;2275;p86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6" name="Google Shape;2276;p86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77" name="Google Shape;2277;p86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78" name="Google Shape;2278;p86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79" name="Google Shape;2279;p86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80" name="Google Shape;2280;p86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8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286" name="Google Shape;2286;p8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 DFS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87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288" name="Google Shape;2288;p87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289" name="Google Shape;2289;p87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0" name="Google Shape;2290;p87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1" name="Google Shape;2291;p87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292" name="Google Shape;2292;p87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3" name="Google Shape;2293;p87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4" name="Google Shape;2294;p87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95" name="Google Shape;2295;p87"/>
          <p:cNvCxnSpPr>
            <a:stCxn id="2287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6" name="Google Shape;2296;p87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7" name="Google Shape;2297;p87"/>
          <p:cNvCxnSpPr>
            <a:stCxn id="2289" idx="5"/>
            <a:endCxn id="2294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8" name="Google Shape;2298;p87"/>
          <p:cNvCxnSpPr>
            <a:endCxn id="2291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99" name="Google Shape;2299;p87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00" name="Google Shape;2300;p87"/>
          <p:cNvCxnSpPr>
            <a:endCxn id="2292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01" name="Google Shape;2301;p87"/>
          <p:cNvSpPr/>
          <p:nvPr/>
        </p:nvSpPr>
        <p:spPr>
          <a:xfrm>
            <a:off x="11310851" y="4875596"/>
            <a:ext cx="1206900" cy="1206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2" name="Google Shape;2302;p87"/>
          <p:cNvSpPr/>
          <p:nvPr/>
        </p:nvSpPr>
        <p:spPr>
          <a:xfrm>
            <a:off x="11310851" y="6918960"/>
            <a:ext cx="1206900" cy="1206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3" name="Google Shape;2303;p87"/>
          <p:cNvSpPr txBox="1"/>
          <p:nvPr/>
        </p:nvSpPr>
        <p:spPr>
          <a:xfrm>
            <a:off x="13039344" y="4905071"/>
            <a:ext cx="45720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Current path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Visited node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4" name="Google Shape;2304;p87"/>
          <p:cNvGraphicFramePr/>
          <p:nvPr/>
        </p:nvGraphicFramePr>
        <p:xfrm>
          <a:off x="17851627" y="40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{4D8D2A6A-9FCD-4C1A-BF81-3BA74F0208DE}</a:tableStyleId>
              </a:tblPr>
              <a:tblGrid>
                <a:gridCol w="1207000"/>
              </a:tblGrid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3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05" name="Google Shape;2305;p87"/>
          <p:cNvSpPr/>
          <p:nvPr/>
        </p:nvSpPr>
        <p:spPr>
          <a:xfrm>
            <a:off x="11308102" y="8918621"/>
            <a:ext cx="1206900" cy="1206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550"/>
              <a:buFont typeface="Arial"/>
              <a:buNone/>
            </a:pPr>
            <a:r>
              <a:t/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06" name="Google Shape;2306;p87"/>
          <p:cNvCxnSpPr/>
          <p:nvPr/>
        </p:nvCxnSpPr>
        <p:spPr>
          <a:xfrm flipH="1">
            <a:off x="4481522" y="7370086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07" name="Google Shape;2307;p87"/>
          <p:cNvCxnSpPr/>
          <p:nvPr/>
        </p:nvCxnSpPr>
        <p:spPr>
          <a:xfrm flipH="1">
            <a:off x="2743332" y="5479100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8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mDFS: Complexity</a:t>
            </a:r>
            <a:endParaRPr/>
          </a:p>
        </p:txBody>
      </p:sp>
      <p:sp>
        <p:nvSpPr>
          <p:cNvPr id="2313" name="Google Shape;2313;p8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and Space.</a:t>
            </a:r>
            <a:endParaRPr/>
          </a:p>
        </p:txBody>
      </p:sp>
      <p:sp>
        <p:nvSpPr>
          <p:cNvPr id="2314" name="Google Shape;2314;p88"/>
          <p:cNvSpPr txBox="1"/>
          <p:nvPr>
            <p:ph idx="1" type="body"/>
          </p:nvPr>
        </p:nvSpPr>
        <p:spPr>
          <a:xfrm>
            <a:off x="1524000" y="4079875"/>
            <a:ext cx="213360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n = # nodes in total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 = # edges in total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Time: O(n+e).  We follow every edge and visit every node.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Space:  O(n). We store n nodes in the stack. 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8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Sorting: Kahn’s</a:t>
            </a:r>
            <a:endParaRPr/>
          </a:p>
        </p:txBody>
      </p:sp>
      <p:sp>
        <p:nvSpPr>
          <p:cNvPr id="2320" name="Google Shape;2320;p8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Review:</a:t>
            </a:r>
            <a:endParaRPr/>
          </a:p>
        </p:txBody>
      </p:sp>
      <p:sp>
        <p:nvSpPr>
          <p:cNvPr id="2321" name="Google Shape;2321;p89"/>
          <p:cNvSpPr txBox="1"/>
          <p:nvPr>
            <p:ph idx="1" type="body"/>
          </p:nvPr>
        </p:nvSpPr>
        <p:spPr>
          <a:xfrm>
            <a:off x="1524000" y="4079875"/>
            <a:ext cx="22358700" cy="9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Process:</a:t>
            </a:r>
            <a:endParaRPr sz="6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AutoNum type="arabicPeriod"/>
            </a:pPr>
            <a:r>
              <a:rPr lang="en-US" sz="5000"/>
              <a:t>Compute the in-degrees for every node in the graph</a:t>
            </a:r>
            <a:r>
              <a:rPr lang="en-US" sz="5000"/>
              <a:t>.</a:t>
            </a:r>
            <a:endParaRPr sz="5000"/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AutoNum type="arabicPeriod"/>
            </a:pPr>
            <a:r>
              <a:rPr lang="en-US" sz="5000"/>
              <a:t>Create a queue and enqueue every node with in-degree 0.</a:t>
            </a:r>
            <a:endParaRPr sz="5000"/>
          </a:p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rabicPeriod"/>
            </a:pPr>
            <a:r>
              <a:rPr lang="en-US" sz="5000"/>
              <a:t>While the queue is not empty:</a:t>
            </a:r>
            <a:endParaRPr sz="5000"/>
          </a:p>
          <a:p>
            <a:pPr indent="-546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Dequeue a node from the queue.</a:t>
            </a:r>
            <a:endParaRPr sz="5000"/>
          </a:p>
          <a:p>
            <a:pPr indent="-546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For each of that node’s neighbors, decrement it’s in-degree.</a:t>
            </a:r>
            <a:endParaRPr sz="5000"/>
          </a:p>
          <a:p>
            <a:pPr indent="-546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If the neighbor’s in-degree is now 0, enqueue it.</a:t>
            </a:r>
            <a:endParaRPr sz="5000"/>
          </a:p>
          <a:p>
            <a:pPr indent="-546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Print that node in our topological sort.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Nodes based graph representation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GraphNode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vector&lt;GraphNode *&gt; neighbors;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 {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vector&lt;GraphNode *&gt; verticies;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7080300" y="4399475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space does it take to represent a graph with an adjacency list?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O(n + e)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n = # nodes in total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e = # edges in total</a:t>
            </a:r>
            <a:endParaRPr b="1"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9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327" name="Google Shape;2327;p9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328" name="Google Shape;2328;p90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329" name="Google Shape;2329;p90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330" name="Google Shape;2330;p90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1" name="Google Shape;2331;p90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2" name="Google Shape;2332;p90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333" name="Google Shape;2333;p90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4" name="Google Shape;2334;p90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5" name="Google Shape;2335;p90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36" name="Google Shape;2336;p90"/>
          <p:cNvCxnSpPr>
            <a:stCxn id="232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7" name="Google Shape;2337;p90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8" name="Google Shape;2338;p90"/>
          <p:cNvCxnSpPr>
            <a:stCxn id="2330" idx="5"/>
            <a:endCxn id="233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39" name="Google Shape;2339;p90"/>
          <p:cNvCxnSpPr>
            <a:endCxn id="233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0" name="Google Shape;2340;p90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1" name="Google Shape;2341;p90"/>
          <p:cNvCxnSpPr>
            <a:endCxn id="233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2" name="Google Shape;2342;p90"/>
          <p:cNvCxnSpPr>
            <a:stCxn id="233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3" name="Google Shape;2343;p90"/>
          <p:cNvCxnSpPr>
            <a:endCxn id="233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344" name="Google Shape;2344;p90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45" name="Google Shape;2345;p90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46" name="Google Shape;2346;p90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9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352" name="Google Shape;2352;p9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353" name="Google Shape;2353;p91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354" name="Google Shape;2354;p91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355" name="Google Shape;2355;p91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6" name="Google Shape;2356;p91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7" name="Google Shape;2357;p91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358" name="Google Shape;2358;p91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9" name="Google Shape;2359;p91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0" name="Google Shape;2360;p91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61" name="Google Shape;2361;p91"/>
          <p:cNvCxnSpPr>
            <a:stCxn id="235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2" name="Google Shape;2362;p91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3" name="Google Shape;2363;p91"/>
          <p:cNvCxnSpPr>
            <a:stCxn id="2355" idx="5"/>
            <a:endCxn id="236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4" name="Google Shape;2364;p91"/>
          <p:cNvCxnSpPr>
            <a:endCxn id="235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5" name="Google Shape;2365;p91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6" name="Google Shape;2366;p91"/>
          <p:cNvCxnSpPr>
            <a:endCxn id="235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7" name="Google Shape;2367;p91"/>
          <p:cNvCxnSpPr>
            <a:stCxn id="236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8" name="Google Shape;2368;p91"/>
          <p:cNvCxnSpPr>
            <a:endCxn id="235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369" name="Google Shape;2369;p91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70" name="Google Shape;2370;p91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71" name="Google Shape;2371;p91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9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377" name="Google Shape;2377;p9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378" name="Google Shape;2378;p92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379" name="Google Shape;2379;p92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380" name="Google Shape;2380;p92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1" name="Google Shape;2381;p92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2" name="Google Shape;2382;p92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383" name="Google Shape;2383;p92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4" name="Google Shape;2384;p92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5" name="Google Shape;2385;p92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86" name="Google Shape;2386;p92"/>
          <p:cNvCxnSpPr>
            <a:stCxn id="23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87" name="Google Shape;2387;p92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88" name="Google Shape;2388;p92"/>
          <p:cNvCxnSpPr>
            <a:stCxn id="2380" idx="5"/>
            <a:endCxn id="23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89" name="Google Shape;2389;p92"/>
          <p:cNvCxnSpPr>
            <a:endCxn id="23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0" name="Google Shape;2390;p92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1" name="Google Shape;2391;p92"/>
          <p:cNvCxnSpPr>
            <a:endCxn id="23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2" name="Google Shape;2392;p92"/>
          <p:cNvCxnSpPr>
            <a:stCxn id="23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3" name="Google Shape;2393;p92"/>
          <p:cNvCxnSpPr>
            <a:endCxn id="23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394" name="Google Shape;2394;p92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95" name="Google Shape;2395;p92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96" name="Google Shape;2396;p92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9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402" name="Google Shape;2402;p9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403" name="Google Shape;2403;p93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404" name="Google Shape;2404;p93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405" name="Google Shape;2405;p93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6" name="Google Shape;2406;p93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7" name="Google Shape;2407;p93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408" name="Google Shape;2408;p93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9" name="Google Shape;2409;p93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0" name="Google Shape;2410;p93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11" name="Google Shape;2411;p93"/>
          <p:cNvCxnSpPr>
            <a:stCxn id="240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2" name="Google Shape;2412;p93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3" name="Google Shape;2413;p93"/>
          <p:cNvCxnSpPr>
            <a:stCxn id="2405" idx="5"/>
            <a:endCxn id="241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4" name="Google Shape;2414;p93"/>
          <p:cNvCxnSpPr>
            <a:endCxn id="240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5" name="Google Shape;2415;p93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6" name="Google Shape;2416;p93"/>
          <p:cNvCxnSpPr>
            <a:endCxn id="240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7" name="Google Shape;2417;p93"/>
          <p:cNvCxnSpPr>
            <a:stCxn id="241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18" name="Google Shape;2418;p93"/>
          <p:cNvCxnSpPr>
            <a:endCxn id="240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419" name="Google Shape;2419;p93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20" name="Google Shape;2420;p93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21" name="Google Shape;2421;p93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9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427" name="Google Shape;2427;p9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428" name="Google Shape;2428;p94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429" name="Google Shape;2429;p94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430" name="Google Shape;2430;p94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1" name="Google Shape;2431;p94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2" name="Google Shape;2432;p94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433" name="Google Shape;2433;p94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4" name="Google Shape;2434;p94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5" name="Google Shape;2435;p94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36" name="Google Shape;2436;p94"/>
          <p:cNvCxnSpPr>
            <a:stCxn id="242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37" name="Google Shape;2437;p94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38" name="Google Shape;2438;p94"/>
          <p:cNvCxnSpPr>
            <a:stCxn id="2430" idx="5"/>
            <a:endCxn id="243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39" name="Google Shape;2439;p94"/>
          <p:cNvCxnSpPr>
            <a:endCxn id="243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40" name="Google Shape;2440;p94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41" name="Google Shape;2441;p94"/>
          <p:cNvCxnSpPr>
            <a:endCxn id="243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42" name="Google Shape;2442;p94"/>
          <p:cNvCxnSpPr>
            <a:stCxn id="243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43" name="Google Shape;2443;p94"/>
          <p:cNvCxnSpPr>
            <a:endCxn id="243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444" name="Google Shape;2444;p94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45" name="Google Shape;2445;p94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46" name="Google Shape;2446;p94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9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452" name="Google Shape;2452;p9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453" name="Google Shape;2453;p95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454" name="Google Shape;2454;p95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455" name="Google Shape;2455;p95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6" name="Google Shape;2456;p95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7" name="Google Shape;2457;p95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458" name="Google Shape;2458;p95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9" name="Google Shape;2459;p95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0" name="Google Shape;2460;p95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61" name="Google Shape;2461;p95"/>
          <p:cNvCxnSpPr>
            <a:stCxn id="245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62" name="Google Shape;2462;p95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63" name="Google Shape;2463;p95"/>
          <p:cNvCxnSpPr>
            <a:stCxn id="2455" idx="5"/>
            <a:endCxn id="246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64" name="Google Shape;2464;p95"/>
          <p:cNvCxnSpPr>
            <a:endCxn id="245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65" name="Google Shape;2465;p95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66" name="Google Shape;2466;p95"/>
          <p:cNvCxnSpPr>
            <a:endCxn id="245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67" name="Google Shape;2467;p95"/>
          <p:cNvCxnSpPr>
            <a:stCxn id="246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68" name="Google Shape;2468;p95"/>
          <p:cNvCxnSpPr>
            <a:endCxn id="245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469" name="Google Shape;2469;p95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70" name="Google Shape;2470;p95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71" name="Google Shape;2471;p95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9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477" name="Google Shape;2477;p9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478" name="Google Shape;2478;p96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479" name="Google Shape;2479;p96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480" name="Google Shape;2480;p96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1" name="Google Shape;2481;p96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2" name="Google Shape;2482;p96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483" name="Google Shape;2483;p96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4" name="Google Shape;2484;p96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5" name="Google Shape;2485;p96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86" name="Google Shape;2486;p96"/>
          <p:cNvCxnSpPr>
            <a:stCxn id="24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7" name="Google Shape;2487;p96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8" name="Google Shape;2488;p96"/>
          <p:cNvCxnSpPr>
            <a:stCxn id="2480" idx="5"/>
            <a:endCxn id="24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89" name="Google Shape;2489;p96"/>
          <p:cNvCxnSpPr>
            <a:endCxn id="24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0" name="Google Shape;2490;p96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1" name="Google Shape;2491;p96"/>
          <p:cNvCxnSpPr>
            <a:endCxn id="24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2" name="Google Shape;2492;p96"/>
          <p:cNvCxnSpPr>
            <a:stCxn id="24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3" name="Google Shape;2493;p96"/>
          <p:cNvCxnSpPr>
            <a:endCxn id="24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494" name="Google Shape;2494;p96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95" name="Google Shape;2495;p96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96" name="Google Shape;2496;p96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9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502" name="Google Shape;2502;p9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503" name="Google Shape;2503;p97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504" name="Google Shape;2504;p97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505" name="Google Shape;2505;p97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6" name="Google Shape;2506;p97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7" name="Google Shape;2507;p97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508" name="Google Shape;2508;p97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9" name="Google Shape;2509;p97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0" name="Google Shape;2510;p97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11" name="Google Shape;2511;p97"/>
          <p:cNvCxnSpPr>
            <a:stCxn id="250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2" name="Google Shape;2512;p97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3" name="Google Shape;2513;p97"/>
          <p:cNvCxnSpPr>
            <a:stCxn id="2505" idx="5"/>
            <a:endCxn id="251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4" name="Google Shape;2514;p97"/>
          <p:cNvCxnSpPr>
            <a:endCxn id="250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5" name="Google Shape;2515;p97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6" name="Google Shape;2516;p97"/>
          <p:cNvCxnSpPr>
            <a:endCxn id="250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7" name="Google Shape;2517;p97"/>
          <p:cNvCxnSpPr>
            <a:stCxn id="251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18" name="Google Shape;2518;p97"/>
          <p:cNvCxnSpPr>
            <a:endCxn id="250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519" name="Google Shape;2519;p97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20" name="Google Shape;2520;p97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21" name="Google Shape;2521;p97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9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527" name="Google Shape;2527;p9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528" name="Google Shape;2528;p98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529" name="Google Shape;2529;p98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530" name="Google Shape;2530;p98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1" name="Google Shape;2531;p98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2" name="Google Shape;2532;p98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533" name="Google Shape;2533;p98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4" name="Google Shape;2534;p98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5" name="Google Shape;2535;p98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36" name="Google Shape;2536;p98"/>
          <p:cNvCxnSpPr>
            <a:stCxn id="252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37" name="Google Shape;2537;p98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38" name="Google Shape;2538;p98"/>
          <p:cNvCxnSpPr>
            <a:stCxn id="2530" idx="5"/>
            <a:endCxn id="253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39" name="Google Shape;2539;p98"/>
          <p:cNvCxnSpPr>
            <a:endCxn id="253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40" name="Google Shape;2540;p98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41" name="Google Shape;2541;p98"/>
          <p:cNvCxnSpPr>
            <a:endCxn id="253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42" name="Google Shape;2542;p98"/>
          <p:cNvCxnSpPr>
            <a:stCxn id="253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43" name="Google Shape;2543;p98"/>
          <p:cNvCxnSpPr>
            <a:endCxn id="253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544" name="Google Shape;2544;p98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45" name="Google Shape;2545;p98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46" name="Google Shape;2546;p98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9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552" name="Google Shape;2552;p9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553" name="Google Shape;2553;p99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554" name="Google Shape;2554;p99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555" name="Google Shape;2555;p99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6" name="Google Shape;2556;p99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7" name="Google Shape;2557;p99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558" name="Google Shape;2558;p99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9" name="Google Shape;2559;p99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0" name="Google Shape;2560;p99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61" name="Google Shape;2561;p99"/>
          <p:cNvCxnSpPr>
            <a:stCxn id="255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2" name="Google Shape;2562;p99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3" name="Google Shape;2563;p99"/>
          <p:cNvCxnSpPr>
            <a:stCxn id="2555" idx="5"/>
            <a:endCxn id="256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4" name="Google Shape;2564;p99"/>
          <p:cNvCxnSpPr>
            <a:endCxn id="255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5" name="Google Shape;2565;p99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6" name="Google Shape;2566;p99"/>
          <p:cNvCxnSpPr>
            <a:endCxn id="255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7" name="Google Shape;2567;p99"/>
          <p:cNvCxnSpPr>
            <a:stCxn id="256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8" name="Google Shape;2568;p99"/>
          <p:cNvCxnSpPr>
            <a:endCxn id="255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569" name="Google Shape;2569;p99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70" name="Google Shape;2570;p99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71" name="Google Shape;2571;p99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List: hasEdge</a:t>
            </a:r>
            <a:endParaRPr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on an Adjacency List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524000" y="4510400"/>
            <a:ext cx="209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GraphNode {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data;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vector&lt;GraphNode *&gt; neighbors;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Graph {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vector&lt;GraphNode *&gt; verticies;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7080300" y="4399475"/>
            <a:ext cx="7098300" cy="7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How much time does it take to check if an edge from A -&gt; B exists?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10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577" name="Google Shape;2577;p10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578" name="Google Shape;2578;p100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579" name="Google Shape;2579;p100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580" name="Google Shape;2580;p100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1" name="Google Shape;2581;p100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2" name="Google Shape;2582;p100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583" name="Google Shape;2583;p100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4" name="Google Shape;2584;p100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5" name="Google Shape;2585;p100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86" name="Google Shape;2586;p100"/>
          <p:cNvCxnSpPr>
            <a:stCxn id="25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87" name="Google Shape;2587;p100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88" name="Google Shape;2588;p100"/>
          <p:cNvCxnSpPr>
            <a:stCxn id="2580" idx="5"/>
            <a:endCxn id="25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89" name="Google Shape;2589;p100"/>
          <p:cNvCxnSpPr>
            <a:endCxn id="25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90" name="Google Shape;2590;p100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91" name="Google Shape;2591;p100"/>
          <p:cNvCxnSpPr>
            <a:endCxn id="25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92" name="Google Shape;2592;p100"/>
          <p:cNvCxnSpPr>
            <a:stCxn id="25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93" name="Google Shape;2593;p100"/>
          <p:cNvCxnSpPr>
            <a:endCxn id="25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594" name="Google Shape;2594;p100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95" name="Google Shape;2595;p100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96" name="Google Shape;2596;p100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10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602" name="Google Shape;2602;p10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603" name="Google Shape;2603;p101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604" name="Google Shape;2604;p101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605" name="Google Shape;2605;p101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6" name="Google Shape;2606;p101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7" name="Google Shape;2607;p101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608" name="Google Shape;2608;p101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9" name="Google Shape;2609;p101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0" name="Google Shape;2610;p101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11" name="Google Shape;2611;p101"/>
          <p:cNvCxnSpPr>
            <a:stCxn id="260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2" name="Google Shape;2612;p101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3" name="Google Shape;2613;p101"/>
          <p:cNvCxnSpPr>
            <a:stCxn id="2605" idx="5"/>
            <a:endCxn id="261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4" name="Google Shape;2614;p101"/>
          <p:cNvCxnSpPr>
            <a:endCxn id="260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5" name="Google Shape;2615;p101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6" name="Google Shape;2616;p101"/>
          <p:cNvCxnSpPr>
            <a:endCxn id="260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7" name="Google Shape;2617;p101"/>
          <p:cNvCxnSpPr>
            <a:stCxn id="261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18" name="Google Shape;2618;p101"/>
          <p:cNvCxnSpPr>
            <a:endCxn id="260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619" name="Google Shape;2619;p101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20" name="Google Shape;2620;p101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21" name="Google Shape;2621;p101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10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627" name="Google Shape;2627;p10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628" name="Google Shape;2628;p102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629" name="Google Shape;2629;p102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630" name="Google Shape;2630;p102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1" name="Google Shape;2631;p102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2" name="Google Shape;2632;p102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633" name="Google Shape;2633;p102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4" name="Google Shape;2634;p102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5" name="Google Shape;2635;p102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36" name="Google Shape;2636;p102"/>
          <p:cNvCxnSpPr>
            <a:stCxn id="262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7" name="Google Shape;2637;p102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8" name="Google Shape;2638;p102"/>
          <p:cNvCxnSpPr>
            <a:stCxn id="2630" idx="5"/>
            <a:endCxn id="263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9" name="Google Shape;2639;p102"/>
          <p:cNvCxnSpPr>
            <a:endCxn id="263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0" name="Google Shape;2640;p102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1" name="Google Shape;2641;p102"/>
          <p:cNvCxnSpPr>
            <a:endCxn id="263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2" name="Google Shape;2642;p102"/>
          <p:cNvCxnSpPr>
            <a:stCxn id="263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3" name="Google Shape;2643;p102"/>
          <p:cNvCxnSpPr>
            <a:endCxn id="263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644" name="Google Shape;2644;p102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45" name="Google Shape;2645;p102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46" name="Google Shape;2646;p102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10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652" name="Google Shape;2652;p10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653" name="Google Shape;2653;p103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654" name="Google Shape;2654;p103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655" name="Google Shape;2655;p103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6" name="Google Shape;2656;p103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7" name="Google Shape;2657;p103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658" name="Google Shape;2658;p103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9" name="Google Shape;2659;p103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0" name="Google Shape;2660;p103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61" name="Google Shape;2661;p103"/>
          <p:cNvCxnSpPr>
            <a:stCxn id="265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2" name="Google Shape;2662;p103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3" name="Google Shape;2663;p103"/>
          <p:cNvCxnSpPr>
            <a:stCxn id="2655" idx="5"/>
            <a:endCxn id="266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4" name="Google Shape;2664;p103"/>
          <p:cNvCxnSpPr>
            <a:endCxn id="265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5" name="Google Shape;2665;p103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6" name="Google Shape;2666;p103"/>
          <p:cNvCxnSpPr>
            <a:endCxn id="265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7" name="Google Shape;2667;p103"/>
          <p:cNvCxnSpPr>
            <a:stCxn id="266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8" name="Google Shape;2668;p103"/>
          <p:cNvCxnSpPr>
            <a:endCxn id="265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669" name="Google Shape;2669;p103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70" name="Google Shape;2670;p103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71" name="Google Shape;2671;p103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10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677" name="Google Shape;2677;p10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678" name="Google Shape;2678;p104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679" name="Google Shape;2679;p104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680" name="Google Shape;2680;p104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1" name="Google Shape;2681;p104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2" name="Google Shape;2682;p104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683" name="Google Shape;2683;p104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4" name="Google Shape;2684;p104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5" name="Google Shape;2685;p104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86" name="Google Shape;2686;p104"/>
          <p:cNvCxnSpPr>
            <a:stCxn id="26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7" name="Google Shape;2687;p104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8" name="Google Shape;2688;p104"/>
          <p:cNvCxnSpPr>
            <a:stCxn id="2680" idx="5"/>
            <a:endCxn id="26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9" name="Google Shape;2689;p104"/>
          <p:cNvCxnSpPr>
            <a:endCxn id="26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0" name="Google Shape;2690;p104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1" name="Google Shape;2691;p104"/>
          <p:cNvCxnSpPr>
            <a:endCxn id="26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2" name="Google Shape;2692;p104"/>
          <p:cNvCxnSpPr>
            <a:stCxn id="26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93" name="Google Shape;2693;p104"/>
          <p:cNvCxnSpPr>
            <a:endCxn id="26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694" name="Google Shape;2694;p104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95" name="Google Shape;2695;p104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96" name="Google Shape;2696;p104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10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702" name="Google Shape;2702;p10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703" name="Google Shape;2703;p105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704" name="Google Shape;2704;p105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705" name="Google Shape;2705;p105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6" name="Google Shape;2706;p105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7" name="Google Shape;2707;p105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708" name="Google Shape;2708;p105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9" name="Google Shape;2709;p105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0" name="Google Shape;2710;p105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11" name="Google Shape;2711;p105"/>
          <p:cNvCxnSpPr>
            <a:stCxn id="270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2" name="Google Shape;2712;p105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3" name="Google Shape;2713;p105"/>
          <p:cNvCxnSpPr>
            <a:stCxn id="2705" idx="5"/>
            <a:endCxn id="271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4" name="Google Shape;2714;p105"/>
          <p:cNvCxnSpPr>
            <a:endCxn id="270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5" name="Google Shape;2715;p105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6" name="Google Shape;2716;p105"/>
          <p:cNvCxnSpPr>
            <a:endCxn id="270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7" name="Google Shape;2717;p105"/>
          <p:cNvCxnSpPr>
            <a:stCxn id="271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8" name="Google Shape;2718;p105"/>
          <p:cNvCxnSpPr>
            <a:endCxn id="270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719" name="Google Shape;2719;p105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20" name="Google Shape;2720;p105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21" name="Google Shape;2721;p105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10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727" name="Google Shape;2727;p10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728" name="Google Shape;2728;p106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729" name="Google Shape;2729;p106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730" name="Google Shape;2730;p106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1" name="Google Shape;2731;p106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2" name="Google Shape;2732;p106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733" name="Google Shape;2733;p106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4" name="Google Shape;2734;p106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5" name="Google Shape;2735;p106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36" name="Google Shape;2736;p106"/>
          <p:cNvCxnSpPr>
            <a:stCxn id="272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7" name="Google Shape;2737;p106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8" name="Google Shape;2738;p106"/>
          <p:cNvCxnSpPr>
            <a:stCxn id="2730" idx="5"/>
            <a:endCxn id="273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9" name="Google Shape;2739;p106"/>
          <p:cNvCxnSpPr>
            <a:endCxn id="273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40" name="Google Shape;2740;p106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41" name="Google Shape;2741;p106"/>
          <p:cNvCxnSpPr>
            <a:endCxn id="273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42" name="Google Shape;2742;p106"/>
          <p:cNvCxnSpPr>
            <a:stCxn id="273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43" name="Google Shape;2743;p106"/>
          <p:cNvCxnSpPr>
            <a:endCxn id="273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744" name="Google Shape;2744;p106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45" name="Google Shape;2745;p106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46" name="Google Shape;2746;p106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10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752" name="Google Shape;2752;p10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753" name="Google Shape;2753;p107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754" name="Google Shape;2754;p107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755" name="Google Shape;2755;p107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6" name="Google Shape;2756;p107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7" name="Google Shape;2757;p107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758" name="Google Shape;2758;p107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9" name="Google Shape;2759;p107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0" name="Google Shape;2760;p107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61" name="Google Shape;2761;p107"/>
          <p:cNvCxnSpPr>
            <a:stCxn id="275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2" name="Google Shape;2762;p107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3" name="Google Shape;2763;p107"/>
          <p:cNvCxnSpPr>
            <a:stCxn id="2755" idx="5"/>
            <a:endCxn id="276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4" name="Google Shape;2764;p107"/>
          <p:cNvCxnSpPr>
            <a:endCxn id="275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5" name="Google Shape;2765;p107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6" name="Google Shape;2766;p107"/>
          <p:cNvCxnSpPr>
            <a:endCxn id="275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7" name="Google Shape;2767;p107"/>
          <p:cNvCxnSpPr>
            <a:stCxn id="276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68" name="Google Shape;2768;p107"/>
          <p:cNvCxnSpPr>
            <a:endCxn id="275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769" name="Google Shape;2769;p107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70" name="Google Shape;2770;p107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71" name="Google Shape;2771;p107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10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777" name="Google Shape;2777;p10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778" name="Google Shape;2778;p108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779" name="Google Shape;2779;p108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780" name="Google Shape;2780;p108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1" name="Google Shape;2781;p108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2" name="Google Shape;2782;p108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783" name="Google Shape;2783;p108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4" name="Google Shape;2784;p108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5" name="Google Shape;2785;p108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86" name="Google Shape;2786;p108"/>
          <p:cNvCxnSpPr>
            <a:stCxn id="2778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7" name="Google Shape;2787;p108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8" name="Google Shape;2788;p108"/>
          <p:cNvCxnSpPr>
            <a:stCxn id="2780" idx="5"/>
            <a:endCxn id="2785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9" name="Google Shape;2789;p108"/>
          <p:cNvCxnSpPr>
            <a:endCxn id="2782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0" name="Google Shape;2790;p108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1" name="Google Shape;2791;p108"/>
          <p:cNvCxnSpPr>
            <a:endCxn id="2783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2" name="Google Shape;2792;p108"/>
          <p:cNvCxnSpPr>
            <a:stCxn id="2785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93" name="Google Shape;2793;p108"/>
          <p:cNvCxnSpPr>
            <a:endCxn id="2781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794" name="Google Shape;2794;p108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95" name="Google Shape;2795;p108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96" name="Google Shape;2796;p108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10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Sorting</a:t>
            </a:r>
            <a:endParaRPr/>
          </a:p>
        </p:txBody>
      </p:sp>
      <p:sp>
        <p:nvSpPr>
          <p:cNvPr id="2802" name="Google Shape;2802;p10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Kahn’s Algorithm</a:t>
            </a:r>
            <a:endParaRPr/>
          </a:p>
        </p:txBody>
      </p:sp>
      <p:sp>
        <p:nvSpPr>
          <p:cNvPr id="2803" name="Google Shape;2803;p109"/>
          <p:cNvSpPr/>
          <p:nvPr/>
        </p:nvSpPr>
        <p:spPr>
          <a:xfrm>
            <a:off x="2200656" y="5711952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2804" name="Google Shape;2804;p109"/>
          <p:cNvSpPr/>
          <p:nvPr/>
        </p:nvSpPr>
        <p:spPr>
          <a:xfrm>
            <a:off x="4120896" y="4402201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/>
          </a:p>
        </p:txBody>
      </p:sp>
      <p:sp>
        <p:nvSpPr>
          <p:cNvPr id="2805" name="Google Shape;2805;p109"/>
          <p:cNvSpPr/>
          <p:nvPr/>
        </p:nvSpPr>
        <p:spPr>
          <a:xfrm>
            <a:off x="6504432" y="4661916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6" name="Google Shape;2806;p109"/>
          <p:cNvSpPr/>
          <p:nvPr/>
        </p:nvSpPr>
        <p:spPr>
          <a:xfrm>
            <a:off x="1712976" y="798880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7" name="Google Shape;2807;p109"/>
          <p:cNvSpPr/>
          <p:nvPr/>
        </p:nvSpPr>
        <p:spPr>
          <a:xfrm>
            <a:off x="3296412" y="9887712"/>
            <a:ext cx="1206900" cy="1206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</p:txBody>
      </p:sp>
      <p:sp>
        <p:nvSpPr>
          <p:cNvPr id="2808" name="Google Shape;2808;p109"/>
          <p:cNvSpPr/>
          <p:nvPr/>
        </p:nvSpPr>
        <p:spPr>
          <a:xfrm>
            <a:off x="5599176" y="9985248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9" name="Google Shape;2809;p109"/>
          <p:cNvSpPr/>
          <p:nvPr/>
        </p:nvSpPr>
        <p:spPr>
          <a:xfrm>
            <a:off x="7790688" y="8778240"/>
            <a:ext cx="1206900" cy="12069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0" name="Google Shape;2810;p109"/>
          <p:cNvSpPr/>
          <p:nvPr/>
        </p:nvSpPr>
        <p:spPr>
          <a:xfrm>
            <a:off x="8138160" y="6339840"/>
            <a:ext cx="1206900" cy="1206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11" name="Google Shape;2811;p109"/>
          <p:cNvCxnSpPr>
            <a:stCxn id="2803" idx="7"/>
          </p:cNvCxnSpPr>
          <p:nvPr/>
        </p:nvCxnSpPr>
        <p:spPr>
          <a:xfrm flipH="1" rot="10800000">
            <a:off x="3230810" y="5169898"/>
            <a:ext cx="941100" cy="7188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2" name="Google Shape;2812;p109"/>
          <p:cNvCxnSpPr/>
          <p:nvPr/>
        </p:nvCxnSpPr>
        <p:spPr>
          <a:xfrm>
            <a:off x="3393948" y="6433649"/>
            <a:ext cx="4744200" cy="660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3" name="Google Shape;2813;p109"/>
          <p:cNvCxnSpPr>
            <a:stCxn id="2805" idx="5"/>
            <a:endCxn id="2810" idx="1"/>
          </p:cNvCxnSpPr>
          <p:nvPr/>
        </p:nvCxnSpPr>
        <p:spPr>
          <a:xfrm>
            <a:off x="7534586" y="5692070"/>
            <a:ext cx="780300" cy="82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4" name="Google Shape;2814;p109"/>
          <p:cNvCxnSpPr>
            <a:endCxn id="2807" idx="7"/>
          </p:cNvCxnSpPr>
          <p:nvPr/>
        </p:nvCxnSpPr>
        <p:spPr>
          <a:xfrm flipH="1">
            <a:off x="4326566" y="5888758"/>
            <a:ext cx="2491800" cy="41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5" name="Google Shape;2815;p109"/>
          <p:cNvCxnSpPr/>
          <p:nvPr/>
        </p:nvCxnSpPr>
        <p:spPr>
          <a:xfrm>
            <a:off x="3038116" y="8527063"/>
            <a:ext cx="4752600" cy="544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6" name="Google Shape;2816;p109"/>
          <p:cNvCxnSpPr>
            <a:endCxn id="2808" idx="1"/>
          </p:cNvCxnSpPr>
          <p:nvPr/>
        </p:nvCxnSpPr>
        <p:spPr>
          <a:xfrm>
            <a:off x="2900123" y="8925994"/>
            <a:ext cx="2875800" cy="123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7" name="Google Shape;2817;p109"/>
          <p:cNvCxnSpPr>
            <a:stCxn id="2810" idx="3"/>
          </p:cNvCxnSpPr>
          <p:nvPr/>
        </p:nvCxnSpPr>
        <p:spPr>
          <a:xfrm flipH="1">
            <a:off x="4481507" y="7369993"/>
            <a:ext cx="3833400" cy="2973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8" name="Google Shape;2818;p109"/>
          <p:cNvCxnSpPr>
            <a:endCxn id="2806" idx="7"/>
          </p:cNvCxnSpPr>
          <p:nvPr/>
        </p:nvCxnSpPr>
        <p:spPr>
          <a:xfrm flipH="1">
            <a:off x="2743130" y="5479054"/>
            <a:ext cx="3761100" cy="26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819" name="Google Shape;2819;p109"/>
          <p:cNvGraphicFramePr/>
          <p:nvPr/>
        </p:nvGraphicFramePr>
        <p:xfrm>
          <a:off x="11166764" y="447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20" name="Google Shape;2820;p109"/>
          <p:cNvGraphicFramePr/>
          <p:nvPr/>
        </p:nvGraphicFramePr>
        <p:xfrm>
          <a:off x="11166764" y="830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21" name="Google Shape;2821;p109"/>
          <p:cNvGraphicFramePr/>
          <p:nvPr/>
        </p:nvGraphicFramePr>
        <p:xfrm>
          <a:off x="11166764" y="10473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{B6C8BD2B-91D6-472B-A09C-E6ACAAAE9713}</a:tableStyleId>
              </a:tblPr>
              <a:tblGrid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  <a:gridCol w="1205850"/>
              </a:tblGrid>
              <a:tr h="124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0"/>
                        <a:buFont typeface="Arial"/>
                        <a:buNone/>
                      </a:pPr>
                      <a:r>
                        <a:rPr lang="en-US" sz="6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 2018 Presentation Colors">
      <a:dk1>
        <a:srgbClr val="4E5665"/>
      </a:dk1>
      <a:lt1>
        <a:srgbClr val="FFFFFF"/>
      </a:lt1>
      <a:dk2>
        <a:srgbClr val="898F9C"/>
      </a:dk2>
      <a:lt2>
        <a:srgbClr val="E9EAED"/>
      </a:lt2>
      <a:accent1>
        <a:srgbClr val="4167B2"/>
      </a:accent1>
      <a:accent2>
        <a:srgbClr val="6BCDBB"/>
      </a:accent2>
      <a:accent3>
        <a:srgbClr val="54C7EC"/>
      </a:accent3>
      <a:accent4>
        <a:srgbClr val="F34F46"/>
      </a:accent4>
      <a:accent5>
        <a:srgbClr val="F7923B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