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13716000" cx="24384000"/>
  <p:notesSz cx="6858000" cy="9144000"/>
  <p:embeddedFontLst>
    <p:embeddedFont>
      <p:font typeface="Merriweather Sans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2" orient="horz"/>
        <p:guide pos="78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Sans-bold.fntdata"/><Relationship Id="rId30" Type="http://schemas.openxmlformats.org/officeDocument/2006/relationships/font" Target="fonts/MerriweatherSans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Sans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Sans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4282be18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524282be18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4282be18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524282be18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4282be18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524282be18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4282be18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524282be18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4282be18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524282be18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San Francisco -&gt; Los Angeles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4282be18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524282be18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BIT -&gt; East Campus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4282be18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g524282be18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4282be18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24282be18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Monterey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4282be18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524282be18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4282be18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524282be18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24282be18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" name="Google Shape;27;g524282be18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trees are nice because you can also represent complete trees with an array!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 complete tree is stored like this, the root is at index 0, the left child is at 2*i + 1 and the right child is at 2*i + 2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any node a i, it’s parent is at floor(i-1/2)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4282be18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524282be18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3 - distance away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4 - settlement 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4282be18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524282be18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4282be18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524282be18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4282be18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524282be18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4282be18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524282be18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0013a7e99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g50013a7e99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trees are nice because you can also represent complete trees with an array!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 complete tree is stored like this, the root is at index 0, the left child is at 2*i + 1 and the right child is at 2*i + 2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any node a i, it’s parent is at floor(i-1/2)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0013a7e99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g50013a7e99_0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24282be1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g524282be18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24282be1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g524282be1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24282be1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524282be18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24282be1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524282be18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4282be1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524282be18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special tree is the Binary Search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in the left subtree is smaller than the right.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Subtitle" showMasterSp="0">
  <p:cSld name="Bullet Sub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6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forms/d/1FqyWKzMioX-fnufcflnEbkqrTjOn0ntOTyQk9V41le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1521833" y="5183696"/>
            <a:ext cx="21340333" cy="3076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HW1, HW2, Exam 1 Reflection</a:t>
            </a:r>
            <a:endParaRPr b="1" i="0" sz="1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 &amp; Growth Area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524100" y="3960150"/>
            <a:ext cx="21742200" cy="7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-"/>
            </a:pPr>
            <a:r>
              <a:rPr lang="en-US"/>
              <a:t>Strengths:</a:t>
            </a:r>
            <a:endParaRPr/>
          </a:p>
          <a:p>
            <a:pPr indent="-6477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-"/>
            </a:pPr>
            <a:r>
              <a:rPr lang="en-US"/>
              <a:t>Participation and work in class is strong.</a:t>
            </a:r>
            <a:endParaRPr/>
          </a:p>
          <a:p>
            <a:pPr indent="-6477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-"/>
            </a:pPr>
            <a:r>
              <a:rPr lang="en-US"/>
              <a:t>Steadily progressing and are continuing to improve.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-"/>
            </a:pPr>
            <a:r>
              <a:rPr lang="en-US"/>
              <a:t>Growth Area:</a:t>
            </a:r>
            <a:endParaRPr/>
          </a:p>
          <a:p>
            <a:pPr indent="-6477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-"/>
            </a:pPr>
            <a:r>
              <a:rPr lang="en-US"/>
              <a:t>Taking conceptual ideas from class and framing them into something we can translate to code.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Changes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524100" y="3810000"/>
            <a:ext cx="21742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-"/>
            </a:pPr>
            <a:r>
              <a:rPr lang="en-US"/>
              <a:t>Splitting the 1:50 up.</a:t>
            </a:r>
            <a:endParaRPr/>
          </a:p>
          <a:p>
            <a:pPr indent="-6477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-"/>
            </a:pPr>
            <a:r>
              <a:rPr lang="en-US"/>
              <a:t>1 hour instruction</a:t>
            </a:r>
            <a:endParaRPr/>
          </a:p>
          <a:p>
            <a:pPr indent="-6477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-"/>
            </a:pPr>
            <a:r>
              <a:rPr lang="en-US"/>
              <a:t>10 min break</a:t>
            </a:r>
            <a:endParaRPr/>
          </a:p>
          <a:p>
            <a:pPr indent="-6477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-"/>
            </a:pPr>
            <a:r>
              <a:rPr lang="en-US"/>
              <a:t>40 min lab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-"/>
            </a:pPr>
            <a:r>
              <a:rPr lang="en-US"/>
              <a:t>Leverage our strengths to improve our growth areas.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Midterm 1 Review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 Review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 Review - flights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725" y="2879800"/>
            <a:ext cx="8420100" cy="102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 Review - campuswalk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275" y="2992825"/>
            <a:ext cx="13125450" cy="102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 Review - trains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6051550"/>
            <a:ext cx="132588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 Review - roadtrip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1588" y="2879800"/>
            <a:ext cx="7400833" cy="105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 Review - species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7850" y="4222750"/>
            <a:ext cx="5448300" cy="84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 Review - aliens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1524000" y="4582825"/>
            <a:ext cx="6370500" cy="6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6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caf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eca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eae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eab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eeb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eef</a:t>
            </a:r>
            <a:endParaRPr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524000" y="3562675"/>
            <a:ext cx="213360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The CSUMB CS Department would like everyone to fill out this survey:</a:t>
            </a:r>
            <a:endParaRPr sz="5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u="sng">
                <a:solidFill>
                  <a:schemeClr val="hlink"/>
                </a:solidFill>
                <a:hlinkClick r:id="rId3"/>
              </a:rPr>
              <a:t>https://docs.google.com/forms/d/1FqyWKzMioX-fnufcflnEbkqrTjOn0ntOTyQk9V41les/</a:t>
            </a:r>
            <a:endParaRPr sz="5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Department Survey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 Review - catan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813" y="3012525"/>
            <a:ext cx="9352374" cy="99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 Review - euroish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763" y="2879800"/>
            <a:ext cx="6116868" cy="105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1 Review -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 Lab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1524100" y="3810000"/>
            <a:ext cx="21742200" cy="8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Fill out and turn in</a:t>
            </a:r>
            <a:r>
              <a:rPr lang="en-US"/>
              <a:t> reflection worksheet.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6000"/>
              <a:t>Homework problems: “S19.L13.Reflect” in iLearn.</a:t>
            </a:r>
            <a:endParaRPr sz="6000"/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6000"/>
              <a:t>	Password: goldfish</a:t>
            </a:r>
            <a:endParaRPr sz="6000"/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6000"/>
              <a:t>Exam: Correct your own exam on another sheet of paper and turn in to get up to 30% of lost points back. </a:t>
            </a:r>
            <a:endParaRPr sz="6000"/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6000"/>
              <a:t>For each problem state what your mistake was in addition to the correction.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524000" y="3562675"/>
            <a:ext cx="213360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064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Explain how to redo past quizzes for credit.</a:t>
            </a:r>
            <a:endParaRPr sz="5200"/>
          </a:p>
          <a:p>
            <a:pPr indent="-8064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Identify one to two topic/concepts from assessments so far that you feel comfortable and proficient in.</a:t>
            </a:r>
            <a:endParaRPr sz="5200"/>
          </a:p>
          <a:p>
            <a:pPr indent="-8064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For each missed problem on hw1, hw2, and the midterm. Identify the misconception that caused your mistake.</a:t>
            </a:r>
            <a:endParaRPr sz="5200"/>
          </a:p>
          <a:p>
            <a:pPr indent="-8064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Explain the course structure for the next 4-5 weeks and why we are structuring class-time this way..</a:t>
            </a:r>
            <a:endParaRPr sz="5200"/>
          </a:p>
          <a:p>
            <a:pPr indent="-8064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Identify one action you can take to continue to succeed for the next 4-5 weeks.</a:t>
            </a:r>
            <a:endParaRPr sz="5200"/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Initial Submission: 54%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Average: 57%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Median: 65%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1</a:t>
            </a:r>
            <a:endParaRPr/>
          </a:p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Early Feburary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Initial Submission: 72%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Median: 90%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</a:t>
            </a:r>
            <a:endParaRPr/>
          </a:p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February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Initial Submission: 72%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Median: 90%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</a:t>
            </a:r>
            <a:r>
              <a:rPr lang="en-US"/>
              <a:t>e are improving how we work on homework and the quality of work we turn in!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</a:t>
            </a:r>
            <a:endParaRPr/>
          </a:p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February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Average: 71.86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Median: 72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Std. Deviation: 20.45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Midterm 1</a:t>
            </a:r>
            <a:endParaRPr/>
          </a:p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February</a:t>
            </a:r>
            <a:endParaRPr/>
          </a:p>
        </p:txBody>
      </p:sp>
      <p:pic>
        <p:nvPicPr>
          <p:cNvPr id="65" name="Google Shape;65;p1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6025" y="4530825"/>
            <a:ext cx="11735826" cy="72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Average: 81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Median: 81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Std. Deviation: 13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In-class Quizzes &amp; 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524000" y="4826000"/>
            <a:ext cx="108711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Average: 81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Median: 81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Std. Deviation: 13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In-class Quizzes &amp; Work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12395200" y="4826000"/>
            <a:ext cx="108711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Easiest to improve:</a:t>
            </a:r>
            <a:br>
              <a:rPr lang="en-US"/>
            </a:br>
            <a:r>
              <a:rPr b="1" lang="en-US"/>
              <a:t>You may redo any quiz you’d like by emailing me and coming to office hours.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