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Lst>
  <p:sldSz cy="13716000" cx="24384000"/>
  <p:notesSz cx="6858000" cy="9144000"/>
  <p:embeddedFontLst>
    <p:embeddedFont>
      <p:font typeface="Merriweather Sans"/>
      <p:regular r:id="rId115"/>
      <p:bold r:id="rId116"/>
      <p:italic r:id="rId117"/>
      <p:boldItalic r:id="rId118"/>
    </p:embeddedFont>
    <p:embeddedFont>
      <p:font typeface="Helvetica Neue"/>
      <p:regular r:id="rId119"/>
      <p:bold r:id="rId120"/>
      <p:italic r:id="rId121"/>
      <p:boldItalic r:id="rId122"/>
    </p:embeddedFont>
    <p:embeddedFont>
      <p:font typeface="Gill Sans"/>
      <p:regular r:id="rId123"/>
      <p:bold r:id="rId1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312">
          <p15:clr>
            <a:srgbClr val="A4A3A4"/>
          </p15:clr>
        </p15:guide>
        <p15:guide id="2" pos="78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EAB231F-3030-45FA-B223-4956A6549928}">
  <a:tblStyle styleId="{5EAB231F-3030-45FA-B223-4956A6549928}" styleName="Table_0">
    <a:wholeTbl>
      <a:tcTxStyle b="off" i="off">
        <a:font>
          <a:latin typeface="Gill Sans"/>
          <a:ea typeface="Gill Sans"/>
          <a:cs typeface="Gill Sans"/>
        </a:font>
        <a:schemeClr val="lt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5312" orient="horz"/>
        <p:guide pos="780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121" Type="http://schemas.openxmlformats.org/officeDocument/2006/relationships/font" Target="fonts/HelveticaNeue-italic.fntdata"/><Relationship Id="rId25" Type="http://schemas.openxmlformats.org/officeDocument/2006/relationships/slide" Target="slides/slide19.xml"/><Relationship Id="rId120" Type="http://schemas.openxmlformats.org/officeDocument/2006/relationships/font" Target="fonts/HelveticaNeue-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24" Type="http://schemas.openxmlformats.org/officeDocument/2006/relationships/font" Target="fonts/GillSans-bold.fntdata"/><Relationship Id="rId123" Type="http://schemas.openxmlformats.org/officeDocument/2006/relationships/font" Target="fonts/GillSans-regular.fntdata"/><Relationship Id="rId122" Type="http://schemas.openxmlformats.org/officeDocument/2006/relationships/font" Target="fonts/HelveticaNeue-boldItalic.fntdata"/><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font" Target="fonts/MerriweatherSans-boldItalic.fntdata"/><Relationship Id="rId117" Type="http://schemas.openxmlformats.org/officeDocument/2006/relationships/font" Target="fonts/MerriweatherSans-italic.fntdata"/><Relationship Id="rId116" Type="http://schemas.openxmlformats.org/officeDocument/2006/relationships/font" Target="fonts/MerriweatherSans-bold.fntdata"/><Relationship Id="rId115" Type="http://schemas.openxmlformats.org/officeDocument/2006/relationships/font" Target="fonts/MerriweatherSans-regular.fntdata"/><Relationship Id="rId119" Type="http://schemas.openxmlformats.org/officeDocument/2006/relationships/font" Target="fonts/HelveticaNeue-regular.fntdata"/><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1pPr>
            <a:lvl2pPr indent="-228600" lvl="1" marL="9144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2pPr>
            <a:lvl3pPr indent="-228600" lvl="2" marL="13716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3pPr>
            <a:lvl4pPr indent="-228600" lvl="3" marL="18288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4pPr>
            <a:lvl5pPr indent="-228600" lvl="4" marL="22860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5pPr>
            <a:lvl6pPr indent="-228600" lvl="5" marL="27432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6pPr>
            <a:lvl7pPr indent="-228600" lvl="6" marL="32004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7pPr>
            <a:lvl8pPr indent="-228600" lvl="7" marL="36576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8pPr>
            <a:lvl9pPr indent="-228600" lvl="8" marL="41148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 name="Shape 16"/>
        <p:cNvGrpSpPr/>
        <p:nvPr/>
      </p:nvGrpSpPr>
      <p:grpSpPr>
        <a:xfrm>
          <a:off x="0" y="0"/>
          <a:ext cx="0" cy="0"/>
          <a:chOff x="0" y="0"/>
          <a:chExt cx="0" cy="0"/>
        </a:xfrm>
      </p:grpSpPr>
      <p:sp>
        <p:nvSpPr>
          <p:cNvPr id="17" name="Google Shape;17;g557675ab96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 name="Google Shape;18;g557675ab9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0" name="Shape 3190"/>
        <p:cNvGrpSpPr/>
        <p:nvPr/>
      </p:nvGrpSpPr>
      <p:grpSpPr>
        <a:xfrm>
          <a:off x="0" y="0"/>
          <a:ext cx="0" cy="0"/>
          <a:chOff x="0" y="0"/>
          <a:chExt cx="0" cy="0"/>
        </a:xfrm>
      </p:grpSpPr>
      <p:sp>
        <p:nvSpPr>
          <p:cNvPr id="3191" name="Google Shape;3191;p9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2" name="Google Shape;3192;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3" name="Shape 3223"/>
        <p:cNvGrpSpPr/>
        <p:nvPr/>
      </p:nvGrpSpPr>
      <p:grpSpPr>
        <a:xfrm>
          <a:off x="0" y="0"/>
          <a:ext cx="0" cy="0"/>
          <a:chOff x="0" y="0"/>
          <a:chExt cx="0" cy="0"/>
        </a:xfrm>
      </p:grpSpPr>
      <p:sp>
        <p:nvSpPr>
          <p:cNvPr id="3224" name="Google Shape;3224;p10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5" name="Google Shape;3225;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6" name="Shape 3256"/>
        <p:cNvGrpSpPr/>
        <p:nvPr/>
      </p:nvGrpSpPr>
      <p:grpSpPr>
        <a:xfrm>
          <a:off x="0" y="0"/>
          <a:ext cx="0" cy="0"/>
          <a:chOff x="0" y="0"/>
          <a:chExt cx="0" cy="0"/>
        </a:xfrm>
      </p:grpSpPr>
      <p:sp>
        <p:nvSpPr>
          <p:cNvPr id="3257" name="Google Shape;3257;p10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8" name="Google Shape;3258;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3" name="Shape 3263"/>
        <p:cNvGrpSpPr/>
        <p:nvPr/>
      </p:nvGrpSpPr>
      <p:grpSpPr>
        <a:xfrm>
          <a:off x="0" y="0"/>
          <a:ext cx="0" cy="0"/>
          <a:chOff x="0" y="0"/>
          <a:chExt cx="0" cy="0"/>
        </a:xfrm>
      </p:grpSpPr>
      <p:sp>
        <p:nvSpPr>
          <p:cNvPr id="3264" name="Google Shape;3264;p1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5" name="Google Shape;3265;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0" name="Shape 3270"/>
        <p:cNvGrpSpPr/>
        <p:nvPr/>
      </p:nvGrpSpPr>
      <p:grpSpPr>
        <a:xfrm>
          <a:off x="0" y="0"/>
          <a:ext cx="0" cy="0"/>
          <a:chOff x="0" y="0"/>
          <a:chExt cx="0" cy="0"/>
        </a:xfrm>
      </p:grpSpPr>
      <p:sp>
        <p:nvSpPr>
          <p:cNvPr id="3271" name="Google Shape;3271;p10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2" name="Google Shape;3272;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7" name="Shape 3277"/>
        <p:cNvGrpSpPr/>
        <p:nvPr/>
      </p:nvGrpSpPr>
      <p:grpSpPr>
        <a:xfrm>
          <a:off x="0" y="0"/>
          <a:ext cx="0" cy="0"/>
          <a:chOff x="0" y="0"/>
          <a:chExt cx="0" cy="0"/>
        </a:xfrm>
      </p:grpSpPr>
      <p:sp>
        <p:nvSpPr>
          <p:cNvPr id="3278" name="Google Shape;3278;p10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9" name="Google Shape;3279;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4" name="Shape 3284"/>
        <p:cNvGrpSpPr/>
        <p:nvPr/>
      </p:nvGrpSpPr>
      <p:grpSpPr>
        <a:xfrm>
          <a:off x="0" y="0"/>
          <a:ext cx="0" cy="0"/>
          <a:chOff x="0" y="0"/>
          <a:chExt cx="0" cy="0"/>
        </a:xfrm>
      </p:grpSpPr>
      <p:sp>
        <p:nvSpPr>
          <p:cNvPr id="3285" name="Google Shape;3285;p1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6" name="Google Shape;3286;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1" name="Shape 3291"/>
        <p:cNvGrpSpPr/>
        <p:nvPr/>
      </p:nvGrpSpPr>
      <p:grpSpPr>
        <a:xfrm>
          <a:off x="0" y="0"/>
          <a:ext cx="0" cy="0"/>
          <a:chOff x="0" y="0"/>
          <a:chExt cx="0" cy="0"/>
        </a:xfrm>
      </p:grpSpPr>
      <p:sp>
        <p:nvSpPr>
          <p:cNvPr id="3292" name="Google Shape;3292;p10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3" name="Google Shape;3293;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8" name="Shape 3298"/>
        <p:cNvGrpSpPr/>
        <p:nvPr/>
      </p:nvGrpSpPr>
      <p:grpSpPr>
        <a:xfrm>
          <a:off x="0" y="0"/>
          <a:ext cx="0" cy="0"/>
          <a:chOff x="0" y="0"/>
          <a:chExt cx="0" cy="0"/>
        </a:xfrm>
      </p:grpSpPr>
      <p:sp>
        <p:nvSpPr>
          <p:cNvPr id="3299" name="Google Shape;3299;p10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0" name="Google Shape;3300;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 name="Shape 22"/>
        <p:cNvGrpSpPr/>
        <p:nvPr/>
      </p:nvGrpSpPr>
      <p:grpSpPr>
        <a:xfrm>
          <a:off x="0" y="0"/>
          <a:ext cx="0" cy="0"/>
          <a:chOff x="0" y="0"/>
          <a:chExt cx="0" cy="0"/>
        </a:xfrm>
      </p:grpSpPr>
      <p:sp>
        <p:nvSpPr>
          <p:cNvPr id="23" name="Google Shape;2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 name="Google Shape;24;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Google Shape;764;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5" name="Google Shape;76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Google Shape;771;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2" name="Google Shape;77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Google Shape;822;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3" name="Google Shape;82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2" name="Shape 872"/>
        <p:cNvGrpSpPr/>
        <p:nvPr/>
      </p:nvGrpSpPr>
      <p:grpSpPr>
        <a:xfrm>
          <a:off x="0" y="0"/>
          <a:ext cx="0" cy="0"/>
          <a:chOff x="0" y="0"/>
          <a:chExt cx="0" cy="0"/>
        </a:xfrm>
      </p:grpSpPr>
      <p:sp>
        <p:nvSpPr>
          <p:cNvPr id="873" name="Google Shape;873;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4" name="Google Shape;87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Google Shape;924;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5" name="Google Shape;92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4" name="Shape 974"/>
        <p:cNvGrpSpPr/>
        <p:nvPr/>
      </p:nvGrpSpPr>
      <p:grpSpPr>
        <a:xfrm>
          <a:off x="0" y="0"/>
          <a:ext cx="0" cy="0"/>
          <a:chOff x="0" y="0"/>
          <a:chExt cx="0" cy="0"/>
        </a:xfrm>
      </p:grpSpPr>
      <p:sp>
        <p:nvSpPr>
          <p:cNvPr id="975" name="Google Shape;975;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6" name="Google Shape;97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5" name="Shape 1025"/>
        <p:cNvGrpSpPr/>
        <p:nvPr/>
      </p:nvGrpSpPr>
      <p:grpSpPr>
        <a:xfrm>
          <a:off x="0" y="0"/>
          <a:ext cx="0" cy="0"/>
          <a:chOff x="0" y="0"/>
          <a:chExt cx="0" cy="0"/>
        </a:xfrm>
      </p:grpSpPr>
      <p:sp>
        <p:nvSpPr>
          <p:cNvPr id="1026" name="Google Shape;1026;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7" name="Google Shape;102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6" name="Shape 1076"/>
        <p:cNvGrpSpPr/>
        <p:nvPr/>
      </p:nvGrpSpPr>
      <p:grpSpPr>
        <a:xfrm>
          <a:off x="0" y="0"/>
          <a:ext cx="0" cy="0"/>
          <a:chOff x="0" y="0"/>
          <a:chExt cx="0" cy="0"/>
        </a:xfrm>
      </p:grpSpPr>
      <p:sp>
        <p:nvSpPr>
          <p:cNvPr id="1077" name="Google Shape;1077;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8" name="Google Shape;107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 name="Google Shape;2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7" name="Shape 1127"/>
        <p:cNvGrpSpPr/>
        <p:nvPr/>
      </p:nvGrpSpPr>
      <p:grpSpPr>
        <a:xfrm>
          <a:off x="0" y="0"/>
          <a:ext cx="0" cy="0"/>
          <a:chOff x="0" y="0"/>
          <a:chExt cx="0" cy="0"/>
        </a:xfrm>
      </p:grpSpPr>
      <p:sp>
        <p:nvSpPr>
          <p:cNvPr id="1128" name="Google Shape;1128;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9" name="Google Shape;112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8" name="Shape 1178"/>
        <p:cNvGrpSpPr/>
        <p:nvPr/>
      </p:nvGrpSpPr>
      <p:grpSpPr>
        <a:xfrm>
          <a:off x="0" y="0"/>
          <a:ext cx="0" cy="0"/>
          <a:chOff x="0" y="0"/>
          <a:chExt cx="0" cy="0"/>
        </a:xfrm>
      </p:grpSpPr>
      <p:sp>
        <p:nvSpPr>
          <p:cNvPr id="1179" name="Google Shape;1179;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0" name="Google Shape;118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9" name="Shape 1229"/>
        <p:cNvGrpSpPr/>
        <p:nvPr/>
      </p:nvGrpSpPr>
      <p:grpSpPr>
        <a:xfrm>
          <a:off x="0" y="0"/>
          <a:ext cx="0" cy="0"/>
          <a:chOff x="0" y="0"/>
          <a:chExt cx="0" cy="0"/>
        </a:xfrm>
      </p:grpSpPr>
      <p:sp>
        <p:nvSpPr>
          <p:cNvPr id="1230" name="Google Shape;1230;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1" name="Google Shape;123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0" name="Shape 1280"/>
        <p:cNvGrpSpPr/>
        <p:nvPr/>
      </p:nvGrpSpPr>
      <p:grpSpPr>
        <a:xfrm>
          <a:off x="0" y="0"/>
          <a:ext cx="0" cy="0"/>
          <a:chOff x="0" y="0"/>
          <a:chExt cx="0" cy="0"/>
        </a:xfrm>
      </p:grpSpPr>
      <p:sp>
        <p:nvSpPr>
          <p:cNvPr id="1281" name="Google Shape;1281;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2" name="Google Shape;128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1" name="Shape 1331"/>
        <p:cNvGrpSpPr/>
        <p:nvPr/>
      </p:nvGrpSpPr>
      <p:grpSpPr>
        <a:xfrm>
          <a:off x="0" y="0"/>
          <a:ext cx="0" cy="0"/>
          <a:chOff x="0" y="0"/>
          <a:chExt cx="0" cy="0"/>
        </a:xfrm>
      </p:grpSpPr>
      <p:sp>
        <p:nvSpPr>
          <p:cNvPr id="1332" name="Google Shape;1332;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3" name="Google Shape;133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2" name="Shape 1382"/>
        <p:cNvGrpSpPr/>
        <p:nvPr/>
      </p:nvGrpSpPr>
      <p:grpSpPr>
        <a:xfrm>
          <a:off x="0" y="0"/>
          <a:ext cx="0" cy="0"/>
          <a:chOff x="0" y="0"/>
          <a:chExt cx="0" cy="0"/>
        </a:xfrm>
      </p:grpSpPr>
      <p:sp>
        <p:nvSpPr>
          <p:cNvPr id="1383" name="Google Shape;1383;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4" name="Google Shape;138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9" name="Shape 1389"/>
        <p:cNvGrpSpPr/>
        <p:nvPr/>
      </p:nvGrpSpPr>
      <p:grpSpPr>
        <a:xfrm>
          <a:off x="0" y="0"/>
          <a:ext cx="0" cy="0"/>
          <a:chOff x="0" y="0"/>
          <a:chExt cx="0" cy="0"/>
        </a:xfrm>
      </p:grpSpPr>
      <p:sp>
        <p:nvSpPr>
          <p:cNvPr id="1390" name="Google Shape;1390;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1" name="Google Shape;139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6" name="Shape 1396"/>
        <p:cNvGrpSpPr/>
        <p:nvPr/>
      </p:nvGrpSpPr>
      <p:grpSpPr>
        <a:xfrm>
          <a:off x="0" y="0"/>
          <a:ext cx="0" cy="0"/>
          <a:chOff x="0" y="0"/>
          <a:chExt cx="0" cy="0"/>
        </a:xfrm>
      </p:grpSpPr>
      <p:sp>
        <p:nvSpPr>
          <p:cNvPr id="1397" name="Google Shape;1397;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8" name="Google Shape;139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3" name="Shape 1403"/>
        <p:cNvGrpSpPr/>
        <p:nvPr/>
      </p:nvGrpSpPr>
      <p:grpSpPr>
        <a:xfrm>
          <a:off x="0" y="0"/>
          <a:ext cx="0" cy="0"/>
          <a:chOff x="0" y="0"/>
          <a:chExt cx="0" cy="0"/>
        </a:xfrm>
      </p:grpSpPr>
      <p:sp>
        <p:nvSpPr>
          <p:cNvPr id="1404" name="Google Shape;1404;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5" name="Google Shape;140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0" name="Shape 1410"/>
        <p:cNvGrpSpPr/>
        <p:nvPr/>
      </p:nvGrpSpPr>
      <p:grpSpPr>
        <a:xfrm>
          <a:off x="0" y="0"/>
          <a:ext cx="0" cy="0"/>
          <a:chOff x="0" y="0"/>
          <a:chExt cx="0" cy="0"/>
        </a:xfrm>
      </p:grpSpPr>
      <p:sp>
        <p:nvSpPr>
          <p:cNvPr id="1411" name="Google Shape;1411;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2" name="Google Shape;141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7" name="Shape 1417"/>
        <p:cNvGrpSpPr/>
        <p:nvPr/>
      </p:nvGrpSpPr>
      <p:grpSpPr>
        <a:xfrm>
          <a:off x="0" y="0"/>
          <a:ext cx="0" cy="0"/>
          <a:chOff x="0" y="0"/>
          <a:chExt cx="0" cy="0"/>
        </a:xfrm>
      </p:grpSpPr>
      <p:sp>
        <p:nvSpPr>
          <p:cNvPr id="1418" name="Google Shape;1418;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9" name="Google Shape;141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4" name="Shape 1424"/>
        <p:cNvGrpSpPr/>
        <p:nvPr/>
      </p:nvGrpSpPr>
      <p:grpSpPr>
        <a:xfrm>
          <a:off x="0" y="0"/>
          <a:ext cx="0" cy="0"/>
          <a:chOff x="0" y="0"/>
          <a:chExt cx="0" cy="0"/>
        </a:xfrm>
      </p:grpSpPr>
      <p:sp>
        <p:nvSpPr>
          <p:cNvPr id="1425" name="Google Shape;1425;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6" name="Google Shape;142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2" name="Shape 1462"/>
        <p:cNvGrpSpPr/>
        <p:nvPr/>
      </p:nvGrpSpPr>
      <p:grpSpPr>
        <a:xfrm>
          <a:off x="0" y="0"/>
          <a:ext cx="0" cy="0"/>
          <a:chOff x="0" y="0"/>
          <a:chExt cx="0" cy="0"/>
        </a:xfrm>
      </p:grpSpPr>
      <p:sp>
        <p:nvSpPr>
          <p:cNvPr id="1463" name="Google Shape;1463;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4" name="Google Shape;146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0" name="Shape 1500"/>
        <p:cNvGrpSpPr/>
        <p:nvPr/>
      </p:nvGrpSpPr>
      <p:grpSpPr>
        <a:xfrm>
          <a:off x="0" y="0"/>
          <a:ext cx="0" cy="0"/>
          <a:chOff x="0" y="0"/>
          <a:chExt cx="0" cy="0"/>
        </a:xfrm>
      </p:grpSpPr>
      <p:sp>
        <p:nvSpPr>
          <p:cNvPr id="1501" name="Google Shape;1501;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2" name="Google Shape;150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7" name="Shape 1507"/>
        <p:cNvGrpSpPr/>
        <p:nvPr/>
      </p:nvGrpSpPr>
      <p:grpSpPr>
        <a:xfrm>
          <a:off x="0" y="0"/>
          <a:ext cx="0" cy="0"/>
          <a:chOff x="0" y="0"/>
          <a:chExt cx="0" cy="0"/>
        </a:xfrm>
      </p:grpSpPr>
      <p:sp>
        <p:nvSpPr>
          <p:cNvPr id="1508" name="Google Shape;1508;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9" name="Google Shape;150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4" name="Shape 1514"/>
        <p:cNvGrpSpPr/>
        <p:nvPr/>
      </p:nvGrpSpPr>
      <p:grpSpPr>
        <a:xfrm>
          <a:off x="0" y="0"/>
          <a:ext cx="0" cy="0"/>
          <a:chOff x="0" y="0"/>
          <a:chExt cx="0" cy="0"/>
        </a:xfrm>
      </p:grpSpPr>
      <p:sp>
        <p:nvSpPr>
          <p:cNvPr id="1515" name="Google Shape;1515;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6" name="Google Shape;151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2" name="Shape 1552"/>
        <p:cNvGrpSpPr/>
        <p:nvPr/>
      </p:nvGrpSpPr>
      <p:grpSpPr>
        <a:xfrm>
          <a:off x="0" y="0"/>
          <a:ext cx="0" cy="0"/>
          <a:chOff x="0" y="0"/>
          <a:chExt cx="0" cy="0"/>
        </a:xfrm>
      </p:grpSpPr>
      <p:sp>
        <p:nvSpPr>
          <p:cNvPr id="1553" name="Google Shape;1553;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4" name="Google Shape;1554;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9" name="Shape 1589"/>
        <p:cNvGrpSpPr/>
        <p:nvPr/>
      </p:nvGrpSpPr>
      <p:grpSpPr>
        <a:xfrm>
          <a:off x="0" y="0"/>
          <a:ext cx="0" cy="0"/>
          <a:chOff x="0" y="0"/>
          <a:chExt cx="0" cy="0"/>
        </a:xfrm>
      </p:grpSpPr>
      <p:sp>
        <p:nvSpPr>
          <p:cNvPr id="1590" name="Google Shape;1590;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1" name="Google Shape;159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6" name="Shape 1626"/>
        <p:cNvGrpSpPr/>
        <p:nvPr/>
      </p:nvGrpSpPr>
      <p:grpSpPr>
        <a:xfrm>
          <a:off x="0" y="0"/>
          <a:ext cx="0" cy="0"/>
          <a:chOff x="0" y="0"/>
          <a:chExt cx="0" cy="0"/>
        </a:xfrm>
      </p:grpSpPr>
      <p:sp>
        <p:nvSpPr>
          <p:cNvPr id="1627" name="Google Shape;1627;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8" name="Google Shape;162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3" name="Shape 1663"/>
        <p:cNvGrpSpPr/>
        <p:nvPr/>
      </p:nvGrpSpPr>
      <p:grpSpPr>
        <a:xfrm>
          <a:off x="0" y="0"/>
          <a:ext cx="0" cy="0"/>
          <a:chOff x="0" y="0"/>
          <a:chExt cx="0" cy="0"/>
        </a:xfrm>
      </p:grpSpPr>
      <p:sp>
        <p:nvSpPr>
          <p:cNvPr id="1664" name="Google Shape;1664;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5" name="Google Shape;166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 name="Google Shape;4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0" name="Shape 1700"/>
        <p:cNvGrpSpPr/>
        <p:nvPr/>
      </p:nvGrpSpPr>
      <p:grpSpPr>
        <a:xfrm>
          <a:off x="0" y="0"/>
          <a:ext cx="0" cy="0"/>
          <a:chOff x="0" y="0"/>
          <a:chExt cx="0" cy="0"/>
        </a:xfrm>
      </p:grpSpPr>
      <p:sp>
        <p:nvSpPr>
          <p:cNvPr id="1701" name="Google Shape;1701;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2" name="Google Shape;170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7" name="Shape 1737"/>
        <p:cNvGrpSpPr/>
        <p:nvPr/>
      </p:nvGrpSpPr>
      <p:grpSpPr>
        <a:xfrm>
          <a:off x="0" y="0"/>
          <a:ext cx="0" cy="0"/>
          <a:chOff x="0" y="0"/>
          <a:chExt cx="0" cy="0"/>
        </a:xfrm>
      </p:grpSpPr>
      <p:sp>
        <p:nvSpPr>
          <p:cNvPr id="1738" name="Google Shape;1738;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9" name="Google Shape;173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4" name="Shape 1774"/>
        <p:cNvGrpSpPr/>
        <p:nvPr/>
      </p:nvGrpSpPr>
      <p:grpSpPr>
        <a:xfrm>
          <a:off x="0" y="0"/>
          <a:ext cx="0" cy="0"/>
          <a:chOff x="0" y="0"/>
          <a:chExt cx="0" cy="0"/>
        </a:xfrm>
      </p:grpSpPr>
      <p:sp>
        <p:nvSpPr>
          <p:cNvPr id="1775" name="Google Shape;1775;p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6" name="Google Shape;177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1" name="Shape 1811"/>
        <p:cNvGrpSpPr/>
        <p:nvPr/>
      </p:nvGrpSpPr>
      <p:grpSpPr>
        <a:xfrm>
          <a:off x="0" y="0"/>
          <a:ext cx="0" cy="0"/>
          <a:chOff x="0" y="0"/>
          <a:chExt cx="0" cy="0"/>
        </a:xfrm>
      </p:grpSpPr>
      <p:sp>
        <p:nvSpPr>
          <p:cNvPr id="1812" name="Google Shape;1812;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3" name="Google Shape;1813;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8" name="Shape 1848"/>
        <p:cNvGrpSpPr/>
        <p:nvPr/>
      </p:nvGrpSpPr>
      <p:grpSpPr>
        <a:xfrm>
          <a:off x="0" y="0"/>
          <a:ext cx="0" cy="0"/>
          <a:chOff x="0" y="0"/>
          <a:chExt cx="0" cy="0"/>
        </a:xfrm>
      </p:grpSpPr>
      <p:sp>
        <p:nvSpPr>
          <p:cNvPr id="1849" name="Google Shape;1849;p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0" name="Google Shape;185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5" name="Shape 1885"/>
        <p:cNvGrpSpPr/>
        <p:nvPr/>
      </p:nvGrpSpPr>
      <p:grpSpPr>
        <a:xfrm>
          <a:off x="0" y="0"/>
          <a:ext cx="0" cy="0"/>
          <a:chOff x="0" y="0"/>
          <a:chExt cx="0" cy="0"/>
        </a:xfrm>
      </p:grpSpPr>
      <p:sp>
        <p:nvSpPr>
          <p:cNvPr id="1886" name="Google Shape;1886;p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7" name="Google Shape;188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2" name="Shape 1922"/>
        <p:cNvGrpSpPr/>
        <p:nvPr/>
      </p:nvGrpSpPr>
      <p:grpSpPr>
        <a:xfrm>
          <a:off x="0" y="0"/>
          <a:ext cx="0" cy="0"/>
          <a:chOff x="0" y="0"/>
          <a:chExt cx="0" cy="0"/>
        </a:xfrm>
      </p:grpSpPr>
      <p:sp>
        <p:nvSpPr>
          <p:cNvPr id="1923" name="Google Shape;1923;p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4" name="Google Shape;192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9" name="Shape 1959"/>
        <p:cNvGrpSpPr/>
        <p:nvPr/>
      </p:nvGrpSpPr>
      <p:grpSpPr>
        <a:xfrm>
          <a:off x="0" y="0"/>
          <a:ext cx="0" cy="0"/>
          <a:chOff x="0" y="0"/>
          <a:chExt cx="0" cy="0"/>
        </a:xfrm>
      </p:grpSpPr>
      <p:sp>
        <p:nvSpPr>
          <p:cNvPr id="1960" name="Google Shape;1960;p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1" name="Google Shape;196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6" name="Shape 1996"/>
        <p:cNvGrpSpPr/>
        <p:nvPr/>
      </p:nvGrpSpPr>
      <p:grpSpPr>
        <a:xfrm>
          <a:off x="0" y="0"/>
          <a:ext cx="0" cy="0"/>
          <a:chOff x="0" y="0"/>
          <a:chExt cx="0" cy="0"/>
        </a:xfrm>
      </p:grpSpPr>
      <p:sp>
        <p:nvSpPr>
          <p:cNvPr id="1997" name="Google Shape;1997;p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8" name="Google Shape;1998;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3" name="Shape 2033"/>
        <p:cNvGrpSpPr/>
        <p:nvPr/>
      </p:nvGrpSpPr>
      <p:grpSpPr>
        <a:xfrm>
          <a:off x="0" y="0"/>
          <a:ext cx="0" cy="0"/>
          <a:chOff x="0" y="0"/>
          <a:chExt cx="0" cy="0"/>
        </a:xfrm>
      </p:grpSpPr>
      <p:sp>
        <p:nvSpPr>
          <p:cNvPr id="2034" name="Google Shape;2034;p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5" name="Google Shape;203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0" name="Shape 2070"/>
        <p:cNvGrpSpPr/>
        <p:nvPr/>
      </p:nvGrpSpPr>
      <p:grpSpPr>
        <a:xfrm>
          <a:off x="0" y="0"/>
          <a:ext cx="0" cy="0"/>
          <a:chOff x="0" y="0"/>
          <a:chExt cx="0" cy="0"/>
        </a:xfrm>
      </p:grpSpPr>
      <p:sp>
        <p:nvSpPr>
          <p:cNvPr id="2071" name="Google Shape;2071;p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2" name="Google Shape;2072;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7" name="Shape 2107"/>
        <p:cNvGrpSpPr/>
        <p:nvPr/>
      </p:nvGrpSpPr>
      <p:grpSpPr>
        <a:xfrm>
          <a:off x="0" y="0"/>
          <a:ext cx="0" cy="0"/>
          <a:chOff x="0" y="0"/>
          <a:chExt cx="0" cy="0"/>
        </a:xfrm>
      </p:grpSpPr>
      <p:sp>
        <p:nvSpPr>
          <p:cNvPr id="2108" name="Google Shape;2108;p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9" name="Google Shape;210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4" name="Shape 2144"/>
        <p:cNvGrpSpPr/>
        <p:nvPr/>
      </p:nvGrpSpPr>
      <p:grpSpPr>
        <a:xfrm>
          <a:off x="0" y="0"/>
          <a:ext cx="0" cy="0"/>
          <a:chOff x="0" y="0"/>
          <a:chExt cx="0" cy="0"/>
        </a:xfrm>
      </p:grpSpPr>
      <p:sp>
        <p:nvSpPr>
          <p:cNvPr id="2145" name="Google Shape;2145;p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6" name="Google Shape;2146;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1" name="Shape 2181"/>
        <p:cNvGrpSpPr/>
        <p:nvPr/>
      </p:nvGrpSpPr>
      <p:grpSpPr>
        <a:xfrm>
          <a:off x="0" y="0"/>
          <a:ext cx="0" cy="0"/>
          <a:chOff x="0" y="0"/>
          <a:chExt cx="0" cy="0"/>
        </a:xfrm>
      </p:grpSpPr>
      <p:sp>
        <p:nvSpPr>
          <p:cNvPr id="2182" name="Google Shape;2182;p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3" name="Google Shape;2183;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8" name="Shape 2218"/>
        <p:cNvGrpSpPr/>
        <p:nvPr/>
      </p:nvGrpSpPr>
      <p:grpSpPr>
        <a:xfrm>
          <a:off x="0" y="0"/>
          <a:ext cx="0" cy="0"/>
          <a:chOff x="0" y="0"/>
          <a:chExt cx="0" cy="0"/>
        </a:xfrm>
      </p:grpSpPr>
      <p:sp>
        <p:nvSpPr>
          <p:cNvPr id="2219" name="Google Shape;2219;p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0" name="Google Shape;2220;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5" name="Shape 2255"/>
        <p:cNvGrpSpPr/>
        <p:nvPr/>
      </p:nvGrpSpPr>
      <p:grpSpPr>
        <a:xfrm>
          <a:off x="0" y="0"/>
          <a:ext cx="0" cy="0"/>
          <a:chOff x="0" y="0"/>
          <a:chExt cx="0" cy="0"/>
        </a:xfrm>
      </p:grpSpPr>
      <p:sp>
        <p:nvSpPr>
          <p:cNvPr id="2256" name="Google Shape;2256;p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7" name="Google Shape;2257;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2" name="Shape 2292"/>
        <p:cNvGrpSpPr/>
        <p:nvPr/>
      </p:nvGrpSpPr>
      <p:grpSpPr>
        <a:xfrm>
          <a:off x="0" y="0"/>
          <a:ext cx="0" cy="0"/>
          <a:chOff x="0" y="0"/>
          <a:chExt cx="0" cy="0"/>
        </a:xfrm>
      </p:grpSpPr>
      <p:sp>
        <p:nvSpPr>
          <p:cNvPr id="2293" name="Google Shape;2293;p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4" name="Google Shape;2294;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9" name="Shape 2329"/>
        <p:cNvGrpSpPr/>
        <p:nvPr/>
      </p:nvGrpSpPr>
      <p:grpSpPr>
        <a:xfrm>
          <a:off x="0" y="0"/>
          <a:ext cx="0" cy="0"/>
          <a:chOff x="0" y="0"/>
          <a:chExt cx="0" cy="0"/>
        </a:xfrm>
      </p:grpSpPr>
      <p:sp>
        <p:nvSpPr>
          <p:cNvPr id="2330" name="Google Shape;2330;p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1" name="Google Shape;2331;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6" name="Shape 2366"/>
        <p:cNvGrpSpPr/>
        <p:nvPr/>
      </p:nvGrpSpPr>
      <p:grpSpPr>
        <a:xfrm>
          <a:off x="0" y="0"/>
          <a:ext cx="0" cy="0"/>
          <a:chOff x="0" y="0"/>
          <a:chExt cx="0" cy="0"/>
        </a:xfrm>
      </p:grpSpPr>
      <p:sp>
        <p:nvSpPr>
          <p:cNvPr id="2367" name="Google Shape;2367;p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8" name="Google Shape;2368;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3" name="Shape 2373"/>
        <p:cNvGrpSpPr/>
        <p:nvPr/>
      </p:nvGrpSpPr>
      <p:grpSpPr>
        <a:xfrm>
          <a:off x="0" y="0"/>
          <a:ext cx="0" cy="0"/>
          <a:chOff x="0" y="0"/>
          <a:chExt cx="0" cy="0"/>
        </a:xfrm>
      </p:grpSpPr>
      <p:sp>
        <p:nvSpPr>
          <p:cNvPr id="2374" name="Google Shape;2374;p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5" name="Google Shape;2375;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0" name="Shape 2380"/>
        <p:cNvGrpSpPr/>
        <p:nvPr/>
      </p:nvGrpSpPr>
      <p:grpSpPr>
        <a:xfrm>
          <a:off x="0" y="0"/>
          <a:ext cx="0" cy="0"/>
          <a:chOff x="0" y="0"/>
          <a:chExt cx="0" cy="0"/>
        </a:xfrm>
      </p:grpSpPr>
      <p:sp>
        <p:nvSpPr>
          <p:cNvPr id="2381" name="Google Shape;2381;p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2" name="Google Shape;2382;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7" name="Shape 2387"/>
        <p:cNvGrpSpPr/>
        <p:nvPr/>
      </p:nvGrpSpPr>
      <p:grpSpPr>
        <a:xfrm>
          <a:off x="0" y="0"/>
          <a:ext cx="0" cy="0"/>
          <a:chOff x="0" y="0"/>
          <a:chExt cx="0" cy="0"/>
        </a:xfrm>
      </p:grpSpPr>
      <p:sp>
        <p:nvSpPr>
          <p:cNvPr id="2388" name="Google Shape;2388;p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9" name="Google Shape;2389;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4" name="Shape 2394"/>
        <p:cNvGrpSpPr/>
        <p:nvPr/>
      </p:nvGrpSpPr>
      <p:grpSpPr>
        <a:xfrm>
          <a:off x="0" y="0"/>
          <a:ext cx="0" cy="0"/>
          <a:chOff x="0" y="0"/>
          <a:chExt cx="0" cy="0"/>
        </a:xfrm>
      </p:grpSpPr>
      <p:sp>
        <p:nvSpPr>
          <p:cNvPr id="2395" name="Google Shape;2395;p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6" name="Google Shape;2396;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1" name="Shape 2401"/>
        <p:cNvGrpSpPr/>
        <p:nvPr/>
      </p:nvGrpSpPr>
      <p:grpSpPr>
        <a:xfrm>
          <a:off x="0" y="0"/>
          <a:ext cx="0" cy="0"/>
          <a:chOff x="0" y="0"/>
          <a:chExt cx="0" cy="0"/>
        </a:xfrm>
      </p:grpSpPr>
      <p:sp>
        <p:nvSpPr>
          <p:cNvPr id="2402" name="Google Shape;2402;p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3" name="Google Shape;2403;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8" name="Shape 2408"/>
        <p:cNvGrpSpPr/>
        <p:nvPr/>
      </p:nvGrpSpPr>
      <p:grpSpPr>
        <a:xfrm>
          <a:off x="0" y="0"/>
          <a:ext cx="0" cy="0"/>
          <a:chOff x="0" y="0"/>
          <a:chExt cx="0" cy="0"/>
        </a:xfrm>
      </p:grpSpPr>
      <p:sp>
        <p:nvSpPr>
          <p:cNvPr id="2409" name="Google Shape;2409;p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0" name="Google Shape;2410;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5" name="Shape 2415"/>
        <p:cNvGrpSpPr/>
        <p:nvPr/>
      </p:nvGrpSpPr>
      <p:grpSpPr>
        <a:xfrm>
          <a:off x="0" y="0"/>
          <a:ext cx="0" cy="0"/>
          <a:chOff x="0" y="0"/>
          <a:chExt cx="0" cy="0"/>
        </a:xfrm>
      </p:grpSpPr>
      <p:sp>
        <p:nvSpPr>
          <p:cNvPr id="2416" name="Google Shape;2416;p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7" name="Google Shape;2417;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2" name="Shape 2422"/>
        <p:cNvGrpSpPr/>
        <p:nvPr/>
      </p:nvGrpSpPr>
      <p:grpSpPr>
        <a:xfrm>
          <a:off x="0" y="0"/>
          <a:ext cx="0" cy="0"/>
          <a:chOff x="0" y="0"/>
          <a:chExt cx="0" cy="0"/>
        </a:xfrm>
      </p:grpSpPr>
      <p:sp>
        <p:nvSpPr>
          <p:cNvPr id="2423" name="Google Shape;2423;p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4" name="Google Shape;2424;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4" name="Shape 2454"/>
        <p:cNvGrpSpPr/>
        <p:nvPr/>
      </p:nvGrpSpPr>
      <p:grpSpPr>
        <a:xfrm>
          <a:off x="0" y="0"/>
          <a:ext cx="0" cy="0"/>
          <a:chOff x="0" y="0"/>
          <a:chExt cx="0" cy="0"/>
        </a:xfrm>
      </p:grpSpPr>
      <p:sp>
        <p:nvSpPr>
          <p:cNvPr id="2455" name="Google Shape;2455;p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6" name="Google Shape;2456;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6" name="Shape 2486"/>
        <p:cNvGrpSpPr/>
        <p:nvPr/>
      </p:nvGrpSpPr>
      <p:grpSpPr>
        <a:xfrm>
          <a:off x="0" y="0"/>
          <a:ext cx="0" cy="0"/>
          <a:chOff x="0" y="0"/>
          <a:chExt cx="0" cy="0"/>
        </a:xfrm>
      </p:grpSpPr>
      <p:sp>
        <p:nvSpPr>
          <p:cNvPr id="2487" name="Google Shape;2487;p7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8" name="Google Shape;2488;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8" name="Shape 2518"/>
        <p:cNvGrpSpPr/>
        <p:nvPr/>
      </p:nvGrpSpPr>
      <p:grpSpPr>
        <a:xfrm>
          <a:off x="0" y="0"/>
          <a:ext cx="0" cy="0"/>
          <a:chOff x="0" y="0"/>
          <a:chExt cx="0" cy="0"/>
        </a:xfrm>
      </p:grpSpPr>
      <p:sp>
        <p:nvSpPr>
          <p:cNvPr id="2519" name="Google Shape;2519;p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0" name="Google Shape;2520;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0" name="Shape 2550"/>
        <p:cNvGrpSpPr/>
        <p:nvPr/>
      </p:nvGrpSpPr>
      <p:grpSpPr>
        <a:xfrm>
          <a:off x="0" y="0"/>
          <a:ext cx="0" cy="0"/>
          <a:chOff x="0" y="0"/>
          <a:chExt cx="0" cy="0"/>
        </a:xfrm>
      </p:grpSpPr>
      <p:sp>
        <p:nvSpPr>
          <p:cNvPr id="2551" name="Google Shape;2551;p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2" name="Google Shape;2552;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2" name="Shape 2582"/>
        <p:cNvGrpSpPr/>
        <p:nvPr/>
      </p:nvGrpSpPr>
      <p:grpSpPr>
        <a:xfrm>
          <a:off x="0" y="0"/>
          <a:ext cx="0" cy="0"/>
          <a:chOff x="0" y="0"/>
          <a:chExt cx="0" cy="0"/>
        </a:xfrm>
      </p:grpSpPr>
      <p:sp>
        <p:nvSpPr>
          <p:cNvPr id="2583" name="Google Shape;2583;p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4" name="Google Shape;2584;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4" name="Shape 2614"/>
        <p:cNvGrpSpPr/>
        <p:nvPr/>
      </p:nvGrpSpPr>
      <p:grpSpPr>
        <a:xfrm>
          <a:off x="0" y="0"/>
          <a:ext cx="0" cy="0"/>
          <a:chOff x="0" y="0"/>
          <a:chExt cx="0" cy="0"/>
        </a:xfrm>
      </p:grpSpPr>
      <p:sp>
        <p:nvSpPr>
          <p:cNvPr id="2615" name="Google Shape;2615;p8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6" name="Google Shape;2616;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6" name="Shape 2646"/>
        <p:cNvGrpSpPr/>
        <p:nvPr/>
      </p:nvGrpSpPr>
      <p:grpSpPr>
        <a:xfrm>
          <a:off x="0" y="0"/>
          <a:ext cx="0" cy="0"/>
          <a:chOff x="0" y="0"/>
          <a:chExt cx="0" cy="0"/>
        </a:xfrm>
      </p:grpSpPr>
      <p:sp>
        <p:nvSpPr>
          <p:cNvPr id="2647" name="Google Shape;2647;p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8" name="Google Shape;2648;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8" name="Shape 2678"/>
        <p:cNvGrpSpPr/>
        <p:nvPr/>
      </p:nvGrpSpPr>
      <p:grpSpPr>
        <a:xfrm>
          <a:off x="0" y="0"/>
          <a:ext cx="0" cy="0"/>
          <a:chOff x="0" y="0"/>
          <a:chExt cx="0" cy="0"/>
        </a:xfrm>
      </p:grpSpPr>
      <p:sp>
        <p:nvSpPr>
          <p:cNvPr id="2679" name="Google Shape;2679;p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0" name="Google Shape;2680;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0" name="Shape 2710"/>
        <p:cNvGrpSpPr/>
        <p:nvPr/>
      </p:nvGrpSpPr>
      <p:grpSpPr>
        <a:xfrm>
          <a:off x="0" y="0"/>
          <a:ext cx="0" cy="0"/>
          <a:chOff x="0" y="0"/>
          <a:chExt cx="0" cy="0"/>
        </a:xfrm>
      </p:grpSpPr>
      <p:sp>
        <p:nvSpPr>
          <p:cNvPr id="2711" name="Google Shape;2711;p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2" name="Google Shape;2712;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2" name="Shape 2742"/>
        <p:cNvGrpSpPr/>
        <p:nvPr/>
      </p:nvGrpSpPr>
      <p:grpSpPr>
        <a:xfrm>
          <a:off x="0" y="0"/>
          <a:ext cx="0" cy="0"/>
          <a:chOff x="0" y="0"/>
          <a:chExt cx="0" cy="0"/>
        </a:xfrm>
      </p:grpSpPr>
      <p:sp>
        <p:nvSpPr>
          <p:cNvPr id="2743" name="Google Shape;2743;p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4" name="Google Shape;2744;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4" name="Shape 2774"/>
        <p:cNvGrpSpPr/>
        <p:nvPr/>
      </p:nvGrpSpPr>
      <p:grpSpPr>
        <a:xfrm>
          <a:off x="0" y="0"/>
          <a:ext cx="0" cy="0"/>
          <a:chOff x="0" y="0"/>
          <a:chExt cx="0" cy="0"/>
        </a:xfrm>
      </p:grpSpPr>
      <p:sp>
        <p:nvSpPr>
          <p:cNvPr id="2775" name="Google Shape;2775;p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6" name="Google Shape;2776;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6" name="Shape 2806"/>
        <p:cNvGrpSpPr/>
        <p:nvPr/>
      </p:nvGrpSpPr>
      <p:grpSpPr>
        <a:xfrm>
          <a:off x="0" y="0"/>
          <a:ext cx="0" cy="0"/>
          <a:chOff x="0" y="0"/>
          <a:chExt cx="0" cy="0"/>
        </a:xfrm>
      </p:grpSpPr>
      <p:sp>
        <p:nvSpPr>
          <p:cNvPr id="2807" name="Google Shape;2807;p8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8" name="Google Shape;2808;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8" name="Shape 2838"/>
        <p:cNvGrpSpPr/>
        <p:nvPr/>
      </p:nvGrpSpPr>
      <p:grpSpPr>
        <a:xfrm>
          <a:off x="0" y="0"/>
          <a:ext cx="0" cy="0"/>
          <a:chOff x="0" y="0"/>
          <a:chExt cx="0" cy="0"/>
        </a:xfrm>
      </p:grpSpPr>
      <p:sp>
        <p:nvSpPr>
          <p:cNvPr id="2839" name="Google Shape;2839;p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0" name="Google Shape;2840;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0" name="Shape 2870"/>
        <p:cNvGrpSpPr/>
        <p:nvPr/>
      </p:nvGrpSpPr>
      <p:grpSpPr>
        <a:xfrm>
          <a:off x="0" y="0"/>
          <a:ext cx="0" cy="0"/>
          <a:chOff x="0" y="0"/>
          <a:chExt cx="0" cy="0"/>
        </a:xfrm>
      </p:grpSpPr>
      <p:sp>
        <p:nvSpPr>
          <p:cNvPr id="2871" name="Google Shape;2871;p8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2" name="Google Shape;2872;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2" name="Shape 2902"/>
        <p:cNvGrpSpPr/>
        <p:nvPr/>
      </p:nvGrpSpPr>
      <p:grpSpPr>
        <a:xfrm>
          <a:off x="0" y="0"/>
          <a:ext cx="0" cy="0"/>
          <a:chOff x="0" y="0"/>
          <a:chExt cx="0" cy="0"/>
        </a:xfrm>
      </p:grpSpPr>
      <p:sp>
        <p:nvSpPr>
          <p:cNvPr id="2903" name="Google Shape;2903;p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4" name="Google Shape;2904;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4" name="Shape 2934"/>
        <p:cNvGrpSpPr/>
        <p:nvPr/>
      </p:nvGrpSpPr>
      <p:grpSpPr>
        <a:xfrm>
          <a:off x="0" y="0"/>
          <a:ext cx="0" cy="0"/>
          <a:chOff x="0" y="0"/>
          <a:chExt cx="0" cy="0"/>
        </a:xfrm>
      </p:grpSpPr>
      <p:sp>
        <p:nvSpPr>
          <p:cNvPr id="2935" name="Google Shape;2935;p9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6" name="Google Shape;2936;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6" name="Shape 2966"/>
        <p:cNvGrpSpPr/>
        <p:nvPr/>
      </p:nvGrpSpPr>
      <p:grpSpPr>
        <a:xfrm>
          <a:off x="0" y="0"/>
          <a:ext cx="0" cy="0"/>
          <a:chOff x="0" y="0"/>
          <a:chExt cx="0" cy="0"/>
        </a:xfrm>
      </p:grpSpPr>
      <p:sp>
        <p:nvSpPr>
          <p:cNvPr id="2967" name="Google Shape;2967;p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8" name="Google Shape;2968;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8" name="Shape 2998"/>
        <p:cNvGrpSpPr/>
        <p:nvPr/>
      </p:nvGrpSpPr>
      <p:grpSpPr>
        <a:xfrm>
          <a:off x="0" y="0"/>
          <a:ext cx="0" cy="0"/>
          <a:chOff x="0" y="0"/>
          <a:chExt cx="0" cy="0"/>
        </a:xfrm>
      </p:grpSpPr>
      <p:sp>
        <p:nvSpPr>
          <p:cNvPr id="2999" name="Google Shape;2999;p9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0" name="Google Shape;3000;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0" name="Shape 3030"/>
        <p:cNvGrpSpPr/>
        <p:nvPr/>
      </p:nvGrpSpPr>
      <p:grpSpPr>
        <a:xfrm>
          <a:off x="0" y="0"/>
          <a:ext cx="0" cy="0"/>
          <a:chOff x="0" y="0"/>
          <a:chExt cx="0" cy="0"/>
        </a:xfrm>
      </p:grpSpPr>
      <p:sp>
        <p:nvSpPr>
          <p:cNvPr id="3031" name="Google Shape;3031;p9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2" name="Google Shape;3032;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2" name="Shape 3062"/>
        <p:cNvGrpSpPr/>
        <p:nvPr/>
      </p:nvGrpSpPr>
      <p:grpSpPr>
        <a:xfrm>
          <a:off x="0" y="0"/>
          <a:ext cx="0" cy="0"/>
          <a:chOff x="0" y="0"/>
          <a:chExt cx="0" cy="0"/>
        </a:xfrm>
      </p:grpSpPr>
      <p:sp>
        <p:nvSpPr>
          <p:cNvPr id="3063" name="Google Shape;3063;p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4" name="Google Shape;3064;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4" name="Shape 3094"/>
        <p:cNvGrpSpPr/>
        <p:nvPr/>
      </p:nvGrpSpPr>
      <p:grpSpPr>
        <a:xfrm>
          <a:off x="0" y="0"/>
          <a:ext cx="0" cy="0"/>
          <a:chOff x="0" y="0"/>
          <a:chExt cx="0" cy="0"/>
        </a:xfrm>
      </p:grpSpPr>
      <p:sp>
        <p:nvSpPr>
          <p:cNvPr id="3095" name="Google Shape;3095;p9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6" name="Google Shape;3096;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6" name="Shape 3126"/>
        <p:cNvGrpSpPr/>
        <p:nvPr/>
      </p:nvGrpSpPr>
      <p:grpSpPr>
        <a:xfrm>
          <a:off x="0" y="0"/>
          <a:ext cx="0" cy="0"/>
          <a:chOff x="0" y="0"/>
          <a:chExt cx="0" cy="0"/>
        </a:xfrm>
      </p:grpSpPr>
      <p:sp>
        <p:nvSpPr>
          <p:cNvPr id="3127" name="Google Shape;3127;p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8" name="Google Shape;3128;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8" name="Shape 3158"/>
        <p:cNvGrpSpPr/>
        <p:nvPr/>
      </p:nvGrpSpPr>
      <p:grpSpPr>
        <a:xfrm>
          <a:off x="0" y="0"/>
          <a:ext cx="0" cy="0"/>
          <a:chOff x="0" y="0"/>
          <a:chExt cx="0" cy="0"/>
        </a:xfrm>
      </p:grpSpPr>
      <p:sp>
        <p:nvSpPr>
          <p:cNvPr id="3159" name="Google Shape;3159;p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0" name="Google Shape;3160;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stitial" showMasterSp="0">
  <p:cSld name="Interstitial">
    <p:bg>
      <p:bgPr>
        <a:solidFill>
          <a:schemeClr val="accent1"/>
        </a:solidFill>
      </p:bgPr>
    </p:bg>
    <p:spTree>
      <p:nvGrpSpPr>
        <p:cNvPr id="7" name="Shape 7"/>
        <p:cNvGrpSpPr/>
        <p:nvPr/>
      </p:nvGrpSpPr>
      <p:grpSpPr>
        <a:xfrm>
          <a:off x="0" y="0"/>
          <a:ext cx="0" cy="0"/>
          <a:chOff x="0" y="0"/>
          <a:chExt cx="0" cy="0"/>
        </a:xfrm>
      </p:grpSpPr>
      <p:sp>
        <p:nvSpPr>
          <p:cNvPr id="8" name="Google Shape;8;p2"/>
          <p:cNvSpPr txBox="1"/>
          <p:nvPr>
            <p:ph type="title"/>
          </p:nvPr>
        </p:nvSpPr>
        <p:spPr>
          <a:xfrm>
            <a:off x="1524000" y="5715000"/>
            <a:ext cx="21336000" cy="2286000"/>
          </a:xfrm>
          <a:prstGeom prst="rect">
            <a:avLst/>
          </a:prstGeom>
          <a:noFill/>
          <a:ln>
            <a:noFill/>
          </a:ln>
        </p:spPr>
        <p:txBody>
          <a:bodyPr anchorCtr="0" anchor="ctr" bIns="0" lIns="0" spcFirstLastPara="1" rIns="0" wrap="square" tIns="0"/>
          <a:lstStyle>
            <a:lvl1pPr lvl="0" marR="0" rtl="0" algn="ctr">
              <a:spcBef>
                <a:spcPts val="0"/>
              </a:spcBef>
              <a:spcAft>
                <a:spcPts val="0"/>
              </a:spcAft>
              <a:buSzPts val="1400"/>
              <a:buNone/>
              <a:defRPr b="0" i="0" sz="120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ragraph Subtitle" showMasterSp="0">
  <p:cSld name="Paragraph Subtitle">
    <p:bg>
      <p:bgPr>
        <a:solidFill>
          <a:schemeClr val="lt2"/>
        </a:solidFill>
      </p:bgPr>
    </p:bg>
    <p:spTree>
      <p:nvGrpSpPr>
        <p:cNvPr id="9" name="Shape 9"/>
        <p:cNvGrpSpPr/>
        <p:nvPr/>
      </p:nvGrpSpPr>
      <p:grpSpPr>
        <a:xfrm>
          <a:off x="0" y="0"/>
          <a:ext cx="0" cy="0"/>
          <a:chOff x="0" y="0"/>
          <a:chExt cx="0" cy="0"/>
        </a:xfrm>
      </p:grpSpPr>
      <p:sp>
        <p:nvSpPr>
          <p:cNvPr id="10" name="Google Shape;10;p3"/>
          <p:cNvSpPr txBox="1"/>
          <p:nvPr>
            <p:ph idx="1" type="body"/>
          </p:nvPr>
        </p:nvSpPr>
        <p:spPr>
          <a:xfrm>
            <a:off x="1524000" y="4826000"/>
            <a:ext cx="21336000" cy="6096000"/>
          </a:xfrm>
          <a:prstGeom prst="rect">
            <a:avLst/>
          </a:prstGeom>
          <a:noFill/>
          <a:ln>
            <a:noFill/>
          </a:ln>
        </p:spPr>
        <p:txBody>
          <a:bodyPr anchorCtr="0" anchor="t" bIns="0" lIns="0" spcFirstLastPara="1" rIns="0" wrap="square" tIns="0"/>
          <a:lstStyle>
            <a:lvl1pPr indent="-228600" lvl="0" marL="457200" marR="0" rtl="0" algn="l">
              <a:lnSpc>
                <a:spcPct val="120000"/>
              </a:lnSpc>
              <a:spcBef>
                <a:spcPts val="0"/>
              </a:spcBef>
              <a:spcAft>
                <a:spcPts val="0"/>
              </a:spcAft>
              <a:buClr>
                <a:srgbClr val="385998"/>
              </a:buClr>
              <a:buSzPts val="7000"/>
              <a:buFont typeface="Arial"/>
              <a:buNone/>
              <a:defRPr b="0" i="0" sz="7000" u="none" cap="none" strike="noStrike">
                <a:solidFill>
                  <a:schemeClr val="dk1"/>
                </a:solidFill>
                <a:latin typeface="Arial"/>
                <a:ea typeface="Arial"/>
                <a:cs typeface="Arial"/>
                <a:sym typeface="Arial"/>
              </a:defRPr>
            </a:lvl1pPr>
            <a:lvl2pPr indent="-647700" lvl="1" marL="914400" marR="0" rtl="0" algn="l">
              <a:lnSpc>
                <a:spcPct val="120000"/>
              </a:lnSpc>
              <a:spcBef>
                <a:spcPts val="0"/>
              </a:spcBef>
              <a:spcAft>
                <a:spcPts val="0"/>
              </a:spcAft>
              <a:buClr>
                <a:srgbClr val="385998"/>
              </a:buClr>
              <a:buSzPts val="6600"/>
              <a:buFont typeface="Arial"/>
              <a:buChar char="•"/>
              <a:defRPr b="0" i="0" sz="6600" u="none" cap="none" strike="noStrike">
                <a:solidFill>
                  <a:schemeClr val="dk1"/>
                </a:solidFill>
                <a:latin typeface="Arial"/>
                <a:ea typeface="Arial"/>
                <a:cs typeface="Arial"/>
                <a:sym typeface="Arial"/>
              </a:defRPr>
            </a:lvl2pPr>
            <a:lvl3pPr indent="-609600" lvl="2" marL="1371600" marR="0" rtl="0" algn="l">
              <a:lnSpc>
                <a:spcPct val="120000"/>
              </a:lnSpc>
              <a:spcBef>
                <a:spcPts val="0"/>
              </a:spcBef>
              <a:spcAft>
                <a:spcPts val="0"/>
              </a:spcAft>
              <a:buClr>
                <a:srgbClr val="385998"/>
              </a:buClr>
              <a:buSzPts val="6000"/>
              <a:buFont typeface="Arial"/>
              <a:buChar char="•"/>
              <a:defRPr b="0" i="0" sz="6000" u="none" cap="none" strike="noStrike">
                <a:solidFill>
                  <a:schemeClr val="dk1"/>
                </a:solidFill>
                <a:latin typeface="Arial"/>
                <a:ea typeface="Arial"/>
                <a:cs typeface="Arial"/>
                <a:sym typeface="Arial"/>
              </a:defRPr>
            </a:lvl3pPr>
            <a:lvl4pPr indent="-571500" lvl="3" marL="1828800" marR="0" rtl="0" algn="l">
              <a:lnSpc>
                <a:spcPct val="120000"/>
              </a:lnSpc>
              <a:spcBef>
                <a:spcPts val="0"/>
              </a:spcBef>
              <a:spcAft>
                <a:spcPts val="0"/>
              </a:spcAft>
              <a:buClr>
                <a:srgbClr val="385998"/>
              </a:buClr>
              <a:buSzPts val="5400"/>
              <a:buFont typeface="Arial"/>
              <a:buChar char="•"/>
              <a:defRPr b="0" i="0" sz="5400" u="none" cap="none" strike="noStrike">
                <a:solidFill>
                  <a:schemeClr val="dk1"/>
                </a:solidFill>
                <a:latin typeface="Arial"/>
                <a:ea typeface="Arial"/>
                <a:cs typeface="Arial"/>
                <a:sym typeface="Arial"/>
              </a:defRPr>
            </a:lvl4pPr>
            <a:lvl5pPr indent="-533400" lvl="4" marL="2286000" marR="0" rtl="0" algn="l">
              <a:lnSpc>
                <a:spcPct val="120000"/>
              </a:lnSpc>
              <a:spcBef>
                <a:spcPts val="0"/>
              </a:spcBef>
              <a:spcAft>
                <a:spcPts val="0"/>
              </a:spcAft>
              <a:buClr>
                <a:srgbClr val="385998"/>
              </a:buClr>
              <a:buSzPts val="4800"/>
              <a:buFont typeface="Arial"/>
              <a:buChar char="•"/>
              <a:defRPr b="0" i="0" sz="4800" u="none" cap="none" strike="noStrike">
                <a:solidFill>
                  <a:schemeClr val="dk1"/>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
        <p:nvSpPr>
          <p:cNvPr id="11" name="Google Shape;11;p3"/>
          <p:cNvSpPr txBox="1"/>
          <p:nvPr>
            <p:ph type="title"/>
          </p:nvPr>
        </p:nvSpPr>
        <p:spPr>
          <a:xfrm>
            <a:off x="1524000" y="1041400"/>
            <a:ext cx="21336000" cy="1838325"/>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1" i="0" sz="10000" u="none" cap="none" strike="noStrike">
                <a:solidFill>
                  <a:schemeClr val="accen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
        <p:nvSpPr>
          <p:cNvPr id="12" name="Google Shape;12;p3"/>
          <p:cNvSpPr txBox="1"/>
          <p:nvPr>
            <p:ph idx="2" type="body"/>
          </p:nvPr>
        </p:nvSpPr>
        <p:spPr>
          <a:xfrm>
            <a:off x="1524000" y="2921000"/>
            <a:ext cx="21336000" cy="11176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6000" u="none" cap="none" strike="noStrike">
                <a:solidFill>
                  <a:schemeClr val="accent6"/>
                </a:solidFill>
                <a:latin typeface="Arial"/>
                <a:ea typeface="Arial"/>
                <a:cs typeface="Arial"/>
                <a:sym typeface="Arial"/>
              </a:defRPr>
            </a:lvl1pPr>
            <a:lvl2pPr indent="-228600" lvl="1" marL="9144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2pPr>
            <a:lvl3pPr indent="-228600" lvl="2" marL="13716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3pPr>
            <a:lvl4pPr indent="-228600" lvl="3" marL="18288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4pPr>
            <a:lvl5pPr indent="-228600" lvl="4" marL="22860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 showMasterSp="0">
  <p:cSld name="Bullet">
    <p:bg>
      <p:bgPr>
        <a:solidFill>
          <a:schemeClr val="lt2"/>
        </a:solidFill>
      </p:bgPr>
    </p:bg>
    <p:spTree>
      <p:nvGrpSpPr>
        <p:cNvPr id="13" name="Shape 13"/>
        <p:cNvGrpSpPr/>
        <p:nvPr/>
      </p:nvGrpSpPr>
      <p:grpSpPr>
        <a:xfrm>
          <a:off x="0" y="0"/>
          <a:ext cx="0" cy="0"/>
          <a:chOff x="0" y="0"/>
          <a:chExt cx="0" cy="0"/>
        </a:xfrm>
      </p:grpSpPr>
      <p:sp>
        <p:nvSpPr>
          <p:cNvPr id="14" name="Google Shape;14;p4"/>
          <p:cNvSpPr txBox="1"/>
          <p:nvPr>
            <p:ph type="title"/>
          </p:nvPr>
        </p:nvSpPr>
        <p:spPr>
          <a:xfrm>
            <a:off x="1524000" y="1041400"/>
            <a:ext cx="21336000" cy="1838325"/>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1" i="0" sz="10000" u="none" cap="none" strike="noStrike">
                <a:solidFill>
                  <a:schemeClr val="accen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
        <p:nvSpPr>
          <p:cNvPr id="15" name="Google Shape;15;p4"/>
          <p:cNvSpPr txBox="1"/>
          <p:nvPr>
            <p:ph idx="1" type="body"/>
          </p:nvPr>
        </p:nvSpPr>
        <p:spPr>
          <a:xfrm>
            <a:off x="1524000" y="3111500"/>
            <a:ext cx="21336000" cy="9525000"/>
          </a:xfrm>
          <a:prstGeom prst="rect">
            <a:avLst/>
          </a:prstGeom>
          <a:noFill/>
          <a:ln>
            <a:noFill/>
          </a:ln>
        </p:spPr>
        <p:txBody>
          <a:bodyPr anchorCtr="0" anchor="t" bIns="0" lIns="0" spcFirstLastPara="1" rIns="0" wrap="square" tIns="0"/>
          <a:lstStyle>
            <a:lvl1pPr indent="-673100" lvl="0" marL="457200" marR="0" rtl="0" algn="l">
              <a:lnSpc>
                <a:spcPct val="120000"/>
              </a:lnSpc>
              <a:spcBef>
                <a:spcPts val="0"/>
              </a:spcBef>
              <a:spcAft>
                <a:spcPts val="0"/>
              </a:spcAft>
              <a:buClr>
                <a:srgbClr val="385998"/>
              </a:buClr>
              <a:buSzPts val="7000"/>
              <a:buFont typeface="Arial"/>
              <a:buChar char="•"/>
              <a:defRPr b="0" i="0" sz="7000" u="none" cap="none" strike="noStrike">
                <a:solidFill>
                  <a:schemeClr val="dk1"/>
                </a:solidFill>
                <a:latin typeface="Arial"/>
                <a:ea typeface="Arial"/>
                <a:cs typeface="Arial"/>
                <a:sym typeface="Arial"/>
              </a:defRPr>
            </a:lvl1pPr>
            <a:lvl2pPr indent="-647700" lvl="1" marL="914400" marR="0" rtl="0" algn="l">
              <a:lnSpc>
                <a:spcPct val="120000"/>
              </a:lnSpc>
              <a:spcBef>
                <a:spcPts val="0"/>
              </a:spcBef>
              <a:spcAft>
                <a:spcPts val="0"/>
              </a:spcAft>
              <a:buClr>
                <a:srgbClr val="385998"/>
              </a:buClr>
              <a:buSzPts val="6600"/>
              <a:buFont typeface="Arial"/>
              <a:buChar char="•"/>
              <a:defRPr b="0" i="0" sz="6600" u="none" cap="none" strike="noStrike">
                <a:solidFill>
                  <a:schemeClr val="dk1"/>
                </a:solidFill>
                <a:latin typeface="Arial"/>
                <a:ea typeface="Arial"/>
                <a:cs typeface="Arial"/>
                <a:sym typeface="Arial"/>
              </a:defRPr>
            </a:lvl2pPr>
            <a:lvl3pPr indent="-609600" lvl="2" marL="1371600" marR="0" rtl="0" algn="l">
              <a:lnSpc>
                <a:spcPct val="120000"/>
              </a:lnSpc>
              <a:spcBef>
                <a:spcPts val="0"/>
              </a:spcBef>
              <a:spcAft>
                <a:spcPts val="0"/>
              </a:spcAft>
              <a:buClr>
                <a:srgbClr val="385998"/>
              </a:buClr>
              <a:buSzPts val="6000"/>
              <a:buFont typeface="Arial"/>
              <a:buChar char="•"/>
              <a:defRPr b="0" i="0" sz="6000" u="none" cap="none" strike="noStrike">
                <a:solidFill>
                  <a:schemeClr val="dk1"/>
                </a:solidFill>
                <a:latin typeface="Arial"/>
                <a:ea typeface="Arial"/>
                <a:cs typeface="Arial"/>
                <a:sym typeface="Arial"/>
              </a:defRPr>
            </a:lvl3pPr>
            <a:lvl4pPr indent="-571500" lvl="3" marL="1828800" marR="0" rtl="0" algn="l">
              <a:lnSpc>
                <a:spcPct val="120000"/>
              </a:lnSpc>
              <a:spcBef>
                <a:spcPts val="0"/>
              </a:spcBef>
              <a:spcAft>
                <a:spcPts val="0"/>
              </a:spcAft>
              <a:buClr>
                <a:srgbClr val="385998"/>
              </a:buClr>
              <a:buSzPts val="5400"/>
              <a:buFont typeface="Arial"/>
              <a:buChar char="•"/>
              <a:defRPr b="0" i="0" sz="5400" u="none" cap="none" strike="noStrike">
                <a:solidFill>
                  <a:schemeClr val="dk1"/>
                </a:solidFill>
                <a:latin typeface="Arial"/>
                <a:ea typeface="Arial"/>
                <a:cs typeface="Arial"/>
                <a:sym typeface="Arial"/>
              </a:defRPr>
            </a:lvl4pPr>
            <a:lvl5pPr indent="-533400" lvl="4" marL="2286000" marR="0" rtl="0" algn="l">
              <a:lnSpc>
                <a:spcPct val="120000"/>
              </a:lnSpc>
              <a:spcBef>
                <a:spcPts val="0"/>
              </a:spcBef>
              <a:spcAft>
                <a:spcPts val="0"/>
              </a:spcAft>
              <a:buClr>
                <a:srgbClr val="385998"/>
              </a:buClr>
              <a:buSzPts val="4800"/>
              <a:buFont typeface="Arial"/>
              <a:buChar char="•"/>
              <a:defRPr b="0" i="0" sz="4800" u="none" cap="none" strike="noStrike">
                <a:solidFill>
                  <a:schemeClr val="dk1"/>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5" name="Shape 5"/>
        <p:cNvGrpSpPr/>
        <p:nvPr/>
      </p:nvGrpSpPr>
      <p:grpSpPr>
        <a:xfrm>
          <a:off x="0" y="0"/>
          <a:ext cx="0" cy="0"/>
          <a:chOff x="0" y="0"/>
          <a:chExt cx="0" cy="0"/>
        </a:xfrm>
      </p:grpSpPr>
      <p:pic>
        <p:nvPicPr>
          <p:cNvPr descr="Wordmark-Cover.pdf" id="6" name="Google Shape;6;p1"/>
          <p:cNvPicPr preferRelativeResize="0"/>
          <p:nvPr/>
        </p:nvPicPr>
        <p:blipFill rotWithShape="1">
          <a:blip r:embed="rId1">
            <a:alphaModFix/>
          </a:blip>
          <a:srcRect b="0" l="0" r="0" t="0"/>
          <a:stretch/>
        </p:blipFill>
        <p:spPr>
          <a:xfrm>
            <a:off x="7137696" y="5080000"/>
            <a:ext cx="10106526" cy="3556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csumb.kattis.com/problems/shortestpath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hyperlink" Target="https://repl.it/@dsyang/PathFinding" TargetMode="External"/><Relationship Id="rId4" Type="http://schemas.openxmlformats.org/officeDocument/2006/relationships/hyperlink" Target="https://www.surveymonkey.com/r/98S2MJ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 name="Shape 19"/>
        <p:cNvGrpSpPr/>
        <p:nvPr/>
      </p:nvGrpSpPr>
      <p:grpSpPr>
        <a:xfrm>
          <a:off x="0" y="0"/>
          <a:ext cx="0" cy="0"/>
          <a:chOff x="0" y="0"/>
          <a:chExt cx="0" cy="0"/>
        </a:xfrm>
      </p:grpSpPr>
      <p:sp>
        <p:nvSpPr>
          <p:cNvPr id="20" name="Google Shape;20;p5"/>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793750" lvl="0" marL="1143000" rtl="0" algn="l">
              <a:lnSpc>
                <a:spcPct val="120000"/>
              </a:lnSpc>
              <a:spcBef>
                <a:spcPts val="0"/>
              </a:spcBef>
              <a:spcAft>
                <a:spcPts val="0"/>
              </a:spcAft>
              <a:buSzPts val="5500"/>
              <a:buFont typeface="Helvetica Neue"/>
              <a:buNone/>
            </a:pPr>
            <a:r>
              <a:rPr lang="en-US" sz="5500"/>
              <a:t>370.S19.Lesson19.Quiz on iLearn.</a:t>
            </a:r>
            <a:endParaRPr sz="5500"/>
          </a:p>
          <a:p>
            <a:pPr indent="-793750" lvl="0" marL="1143000" rtl="0" algn="l">
              <a:lnSpc>
                <a:spcPct val="120000"/>
              </a:lnSpc>
              <a:spcBef>
                <a:spcPts val="0"/>
              </a:spcBef>
              <a:spcAft>
                <a:spcPts val="0"/>
              </a:spcAft>
              <a:buSzPts val="5500"/>
              <a:buFont typeface="Helvetica Neue"/>
              <a:buNone/>
            </a:pPr>
            <a:r>
              <a:rPr lang="en-US" sz="5500"/>
              <a:t>	password: clownfish</a:t>
            </a:r>
            <a:endParaRPr sz="5500"/>
          </a:p>
          <a:p>
            <a:pPr indent="-793750" lvl="0" marL="1143000" rtl="0" algn="l">
              <a:lnSpc>
                <a:spcPct val="120000"/>
              </a:lnSpc>
              <a:spcBef>
                <a:spcPts val="0"/>
              </a:spcBef>
              <a:spcAft>
                <a:spcPts val="0"/>
              </a:spcAft>
              <a:buSzPts val="5500"/>
              <a:buFont typeface="Helvetica Neue"/>
              <a:buNone/>
            </a:pPr>
            <a:r>
              <a:t/>
            </a:r>
            <a:endParaRPr sz="5500"/>
          </a:p>
          <a:p>
            <a:pPr indent="-793750" lvl="0" marL="1143000" rtl="0" algn="l">
              <a:lnSpc>
                <a:spcPct val="120000"/>
              </a:lnSpc>
              <a:spcBef>
                <a:spcPts val="0"/>
              </a:spcBef>
              <a:spcAft>
                <a:spcPts val="0"/>
              </a:spcAft>
              <a:buSzPts val="5500"/>
              <a:buFont typeface="Helvetica Neue"/>
              <a:buNone/>
            </a:pPr>
            <a:r>
              <a:rPr lang="en-US" sz="5500"/>
              <a:t>EC Problem Set 3 is out on iLearn.</a:t>
            </a:r>
            <a:endParaRPr sz="5500"/>
          </a:p>
          <a:p>
            <a:pPr indent="0" lvl="0" marL="349250" rtl="0" algn="l">
              <a:lnSpc>
                <a:spcPct val="120000"/>
              </a:lnSpc>
              <a:spcBef>
                <a:spcPts val="0"/>
              </a:spcBef>
              <a:spcAft>
                <a:spcPts val="0"/>
              </a:spcAft>
              <a:buSzPts val="5500"/>
              <a:buFont typeface="Helvetica Neue"/>
              <a:buNone/>
            </a:pPr>
            <a:r>
              <a:rPr lang="en-US" sz="5500" u="sng">
                <a:solidFill>
                  <a:schemeClr val="hlink"/>
                </a:solidFill>
                <a:hlinkClick r:id="rId3"/>
              </a:rPr>
              <a:t>https://csumb.kattis.com/problems/shortestpath1</a:t>
            </a:r>
            <a:endParaRPr sz="5500"/>
          </a:p>
          <a:p>
            <a:pPr indent="0" lvl="0" marL="349250" rtl="0" algn="l">
              <a:lnSpc>
                <a:spcPct val="120000"/>
              </a:lnSpc>
              <a:spcBef>
                <a:spcPts val="0"/>
              </a:spcBef>
              <a:spcAft>
                <a:spcPts val="0"/>
              </a:spcAft>
              <a:buSzPts val="5500"/>
              <a:buFont typeface="Helvetica Neue"/>
              <a:buNone/>
            </a:pPr>
            <a:r>
              <a:t/>
            </a:r>
            <a:endParaRPr sz="5500"/>
          </a:p>
          <a:p>
            <a:pPr indent="-793750" lvl="0" marL="1143000" rtl="0" algn="l">
              <a:lnSpc>
                <a:spcPct val="120000"/>
              </a:lnSpc>
              <a:spcBef>
                <a:spcPts val="0"/>
              </a:spcBef>
              <a:spcAft>
                <a:spcPts val="0"/>
              </a:spcAft>
              <a:buSzPts val="5500"/>
              <a:buFont typeface="Helvetica Neue"/>
              <a:buNone/>
            </a:pPr>
            <a:r>
              <a:t/>
            </a:r>
            <a:endParaRPr sz="5500"/>
          </a:p>
        </p:txBody>
      </p:sp>
      <p:sp>
        <p:nvSpPr>
          <p:cNvPr id="21" name="Google Shape;21;p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Quiz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168" name="Google Shape;168;p14"/>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BFS Example</a:t>
            </a:r>
            <a:endParaRPr/>
          </a:p>
        </p:txBody>
      </p:sp>
      <p:sp>
        <p:nvSpPr>
          <p:cNvPr id="169" name="Google Shape;169;p14"/>
          <p:cNvSpPr/>
          <p:nvPr/>
        </p:nvSpPr>
        <p:spPr>
          <a:xfrm>
            <a:off x="9052560" y="869696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170" name="Google Shape;170;p14"/>
          <p:cNvSpPr/>
          <p:nvPr/>
        </p:nvSpPr>
        <p:spPr>
          <a:xfrm>
            <a:off x="11213592" y="10512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171" name="Google Shape;171;p14"/>
          <p:cNvSpPr/>
          <p:nvPr/>
        </p:nvSpPr>
        <p:spPr>
          <a:xfrm>
            <a:off x="8342376" y="1133551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172" name="Google Shape;172;p14"/>
          <p:cNvSpPr/>
          <p:nvPr/>
        </p:nvSpPr>
        <p:spPr>
          <a:xfrm>
            <a:off x="12219432" y="7733284"/>
            <a:ext cx="1645920" cy="1645920"/>
          </a:xfrm>
          <a:prstGeom prst="ellipse">
            <a:avLst/>
          </a:prstGeom>
          <a:solidFill>
            <a:srgbClr val="385998"/>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173" name="Google Shape;173;p14"/>
          <p:cNvSpPr/>
          <p:nvPr/>
        </p:nvSpPr>
        <p:spPr>
          <a:xfrm>
            <a:off x="5885688" y="9565640"/>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174" name="Google Shape;174;p14"/>
          <p:cNvSpPr/>
          <p:nvPr/>
        </p:nvSpPr>
        <p:spPr>
          <a:xfrm>
            <a:off x="6708648" y="70510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175" name="Google Shape;175;p14"/>
          <p:cNvSpPr/>
          <p:nvPr/>
        </p:nvSpPr>
        <p:spPr>
          <a:xfrm>
            <a:off x="9494520" y="602386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176" name="Google Shape;176;p14"/>
          <p:cNvCxnSpPr>
            <a:stCxn id="175"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7" name="Google Shape;177;p14"/>
          <p:cNvCxnSpPr>
            <a:stCxn id="169" idx="1"/>
            <a:endCxn id="174"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8" name="Google Shape;178;p14"/>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9" name="Google Shape;179;p14"/>
          <p:cNvCxnSpPr>
            <a:stCxn id="174" idx="6"/>
            <a:endCxn id="172"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0" name="Google Shape;180;p14"/>
          <p:cNvCxnSpPr>
            <a:stCxn id="173" idx="7"/>
            <a:endCxn id="175"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1" name="Google Shape;181;p14"/>
          <p:cNvCxnSpPr>
            <a:stCxn id="173" idx="0"/>
            <a:endCxn id="174"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2" name="Google Shape;182;p14"/>
          <p:cNvCxnSpPr>
            <a:endCxn id="171"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3" name="Google Shape;183;p14"/>
          <p:cNvCxnSpPr>
            <a:stCxn id="171"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4" name="Google Shape;184;p14"/>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5" name="Google Shape;185;p14"/>
          <p:cNvCxnSpPr>
            <a:endCxn id="170"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6" name="Google Shape;186;p14"/>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7" name="Google Shape;187;p14"/>
          <p:cNvCxnSpPr>
            <a:stCxn id="171"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188" name="Google Shape;188;p14"/>
          <p:cNvSpPr/>
          <p:nvPr/>
        </p:nvSpPr>
        <p:spPr>
          <a:xfrm>
            <a:off x="14567916" y="1166774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189" name="Google Shape;189;p14"/>
          <p:cNvSpPr/>
          <p:nvPr/>
        </p:nvSpPr>
        <p:spPr>
          <a:xfrm>
            <a:off x="15893795" y="886663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190" name="Google Shape;190;p14"/>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1" name="Google Shape;191;p14"/>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2" name="Google Shape;192;p14"/>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3" name="Google Shape;193;p14"/>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4" name="Google Shape;194;p14"/>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195" name="Google Shape;195;p14"/>
          <p:cNvSpPr/>
          <p:nvPr/>
        </p:nvSpPr>
        <p:spPr>
          <a:xfrm>
            <a:off x="3034284" y="77947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196" name="Google Shape;196;p14"/>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197" name="Google Shape;197;p14"/>
          <p:cNvCxnSpPr>
            <a:endCxn id="174"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8" name="Google Shape;198;p14"/>
          <p:cNvCxnSpPr>
            <a:stCxn id="196"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9" name="Google Shape;199;p14"/>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200" name="Google Shape;200;p14"/>
          <p:cNvSpPr/>
          <p:nvPr/>
        </p:nvSpPr>
        <p:spPr>
          <a:xfrm>
            <a:off x="5533644" y="11796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201" name="Google Shape;201;p14"/>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202" name="Google Shape;202;p14"/>
          <p:cNvSpPr/>
          <p:nvPr/>
        </p:nvSpPr>
        <p:spPr>
          <a:xfrm>
            <a:off x="3360420" y="1017132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203" name="Google Shape;203;p14"/>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204" name="Google Shape;204;p14"/>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205" name="Google Shape;205;p14"/>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206" name="Google Shape;206;p14"/>
          <p:cNvCxnSpPr>
            <a:stCxn id="205"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207" name="Google Shape;207;p14"/>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208" name="Google Shape;208;p14"/>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209" name="Google Shape;209;p14"/>
          <p:cNvSpPr/>
          <p:nvPr/>
        </p:nvSpPr>
        <p:spPr>
          <a:xfrm>
            <a:off x="313831" y="723671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210" name="Google Shape;210;p14"/>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211" name="Google Shape;211;p14"/>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2" name="Google Shape;212;p14"/>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3" name="Shape 3193"/>
        <p:cNvGrpSpPr/>
        <p:nvPr/>
      </p:nvGrpSpPr>
      <p:grpSpPr>
        <a:xfrm>
          <a:off x="0" y="0"/>
          <a:ext cx="0" cy="0"/>
          <a:chOff x="0" y="0"/>
          <a:chExt cx="0" cy="0"/>
        </a:xfrm>
      </p:grpSpPr>
      <p:sp>
        <p:nvSpPr>
          <p:cNvPr id="3194" name="Google Shape;3194;p104"/>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3195" name="Google Shape;3195;p104"/>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Problem</a:t>
            </a:r>
            <a:endParaRPr/>
          </a:p>
        </p:txBody>
      </p:sp>
      <p:sp>
        <p:nvSpPr>
          <p:cNvPr id="3196" name="Google Shape;3196;p104"/>
          <p:cNvSpPr/>
          <p:nvPr/>
        </p:nvSpPr>
        <p:spPr>
          <a:xfrm>
            <a:off x="5888736" y="493776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3197" name="Google Shape;3197;p104"/>
          <p:cNvSpPr/>
          <p:nvPr/>
        </p:nvSpPr>
        <p:spPr>
          <a:xfrm>
            <a:off x="8272272" y="3767328"/>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3198" name="Google Shape;3198;p104"/>
          <p:cNvSpPr/>
          <p:nvPr/>
        </p:nvSpPr>
        <p:spPr>
          <a:xfrm>
            <a:off x="11058144" y="4352544"/>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5</a:t>
            </a:r>
            <a:endParaRPr b="0" i="0" sz="4000" u="none" cap="none" strike="noStrike">
              <a:solidFill>
                <a:srgbClr val="FFFFFF"/>
              </a:solidFill>
              <a:latin typeface="Gill Sans"/>
              <a:ea typeface="Gill Sans"/>
              <a:cs typeface="Gill Sans"/>
              <a:sym typeface="Gill Sans"/>
            </a:endParaRPr>
          </a:p>
        </p:txBody>
      </p:sp>
      <p:sp>
        <p:nvSpPr>
          <p:cNvPr id="3199" name="Google Shape;3199;p104"/>
          <p:cNvSpPr/>
          <p:nvPr/>
        </p:nvSpPr>
        <p:spPr>
          <a:xfrm>
            <a:off x="12697968" y="610819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6</a:t>
            </a:r>
            <a:endParaRPr b="0" i="0" sz="4000" u="none" cap="none" strike="noStrike">
              <a:solidFill>
                <a:srgbClr val="FFFFFF"/>
              </a:solidFill>
              <a:latin typeface="Gill Sans"/>
              <a:ea typeface="Gill Sans"/>
              <a:cs typeface="Gill Sans"/>
              <a:sym typeface="Gill Sans"/>
            </a:endParaRPr>
          </a:p>
        </p:txBody>
      </p:sp>
      <p:sp>
        <p:nvSpPr>
          <p:cNvPr id="3200" name="Google Shape;3200;p104"/>
          <p:cNvSpPr/>
          <p:nvPr/>
        </p:nvSpPr>
        <p:spPr>
          <a:xfrm>
            <a:off x="11625072" y="876300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7</a:t>
            </a:r>
            <a:endParaRPr b="0" i="0" sz="4000" u="none" cap="none" strike="noStrike">
              <a:solidFill>
                <a:srgbClr val="FFFFFF"/>
              </a:solidFill>
              <a:latin typeface="Gill Sans"/>
              <a:ea typeface="Gill Sans"/>
              <a:cs typeface="Gill Sans"/>
              <a:sym typeface="Gill Sans"/>
            </a:endParaRPr>
          </a:p>
        </p:txBody>
      </p:sp>
      <p:sp>
        <p:nvSpPr>
          <p:cNvPr id="3201" name="Google Shape;3201;p104"/>
          <p:cNvSpPr/>
          <p:nvPr/>
        </p:nvSpPr>
        <p:spPr>
          <a:xfrm>
            <a:off x="9121140" y="993343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4</a:t>
            </a:r>
            <a:endParaRPr b="0" i="0" sz="4000" u="none" cap="none" strike="noStrike">
              <a:solidFill>
                <a:srgbClr val="FFFFFF"/>
              </a:solidFill>
              <a:latin typeface="Gill Sans"/>
              <a:ea typeface="Gill Sans"/>
              <a:cs typeface="Gill Sans"/>
              <a:sym typeface="Gill Sans"/>
            </a:endParaRPr>
          </a:p>
        </p:txBody>
      </p:sp>
      <p:sp>
        <p:nvSpPr>
          <p:cNvPr id="3202" name="Google Shape;3202;p104"/>
          <p:cNvSpPr/>
          <p:nvPr/>
        </p:nvSpPr>
        <p:spPr>
          <a:xfrm>
            <a:off x="6617208" y="9348216"/>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9</a:t>
            </a:r>
            <a:endParaRPr b="0" i="0" sz="4000" u="none" cap="none" strike="noStrike">
              <a:solidFill>
                <a:srgbClr val="FFFFFF"/>
              </a:solidFill>
              <a:latin typeface="Gill Sans"/>
              <a:ea typeface="Gill Sans"/>
              <a:cs typeface="Gill Sans"/>
              <a:sym typeface="Gill Sans"/>
            </a:endParaRPr>
          </a:p>
        </p:txBody>
      </p:sp>
      <p:sp>
        <p:nvSpPr>
          <p:cNvPr id="3203" name="Google Shape;3203;p104"/>
          <p:cNvSpPr/>
          <p:nvPr/>
        </p:nvSpPr>
        <p:spPr>
          <a:xfrm>
            <a:off x="5321808" y="7278624"/>
            <a:ext cx="1133856" cy="1170432"/>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10</a:t>
            </a:r>
            <a:endParaRPr b="0" i="0" sz="4000" u="none" cap="none" strike="noStrike">
              <a:solidFill>
                <a:srgbClr val="FFFFFF"/>
              </a:solidFill>
              <a:latin typeface="Gill Sans"/>
              <a:ea typeface="Gill Sans"/>
              <a:cs typeface="Gill Sans"/>
              <a:sym typeface="Gill Sans"/>
            </a:endParaRPr>
          </a:p>
        </p:txBody>
      </p:sp>
      <p:cxnSp>
        <p:nvCxnSpPr>
          <p:cNvPr id="3204" name="Google Shape;3204;p104"/>
          <p:cNvCxnSpPr>
            <a:stCxn id="3196" idx="7"/>
            <a:endCxn id="3197"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205" name="Google Shape;3205;p104"/>
          <p:cNvCxnSpPr>
            <a:stCxn id="3197" idx="6"/>
            <a:endCxn id="3198"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206" name="Google Shape;3206;p104"/>
          <p:cNvCxnSpPr>
            <a:stCxn id="3198" idx="5"/>
            <a:endCxn id="3199"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207" name="Google Shape;3207;p104"/>
          <p:cNvCxnSpPr>
            <a:endCxn id="3200"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208" name="Google Shape;3208;p104"/>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209" name="Google Shape;3209;p104"/>
          <p:cNvCxnSpPr>
            <a:stCxn id="3197" idx="4"/>
            <a:endCxn id="3201"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210" name="Google Shape;3210;p104"/>
          <p:cNvCxnSpPr>
            <a:stCxn id="3202" idx="1"/>
            <a:endCxn id="3203"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3211" name="Google Shape;3211;p104"/>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3212" name="Google Shape;3212;p104"/>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3213" name="Google Shape;3213;p104"/>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3214" name="Google Shape;3214;p104"/>
          <p:cNvCxnSpPr>
            <a:stCxn id="3201" idx="7"/>
            <a:endCxn id="3198"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3215" name="Google Shape;3215;p104"/>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3216" name="Google Shape;3216;p104"/>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3217" name="Google Shape;3217;p104"/>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3218" name="Google Shape;3218;p104"/>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3219" name="Google Shape;3219;p104"/>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3220" name="Google Shape;3220;p104"/>
          <p:cNvCxnSpPr>
            <a:stCxn id="3203" idx="6"/>
            <a:endCxn id="3200"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3221" name="Google Shape;3221;p104"/>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3222" name="Google Shape;3222;p104"/>
          <p:cNvSpPr txBox="1"/>
          <p:nvPr/>
        </p:nvSpPr>
        <p:spPr>
          <a:xfrm>
            <a:off x="14499352" y="3852350"/>
            <a:ext cx="9059100" cy="8125200"/>
          </a:xfrm>
          <a:prstGeom prst="rect">
            <a:avLst/>
          </a:prstGeom>
          <a:noFill/>
          <a:ln>
            <a:noFill/>
          </a:ln>
        </p:spPr>
        <p:txBody>
          <a:bodyPr anchorCtr="0" anchor="ctr" bIns="0" lIns="0" spcFirstLastPara="1" rIns="0" wrap="square" tIns="0">
            <a:noAutofit/>
          </a:bodyPr>
          <a:lstStyle/>
          <a:p>
            <a:pPr indent="0" lvl="0" marL="0" marR="0" rtl="0" algn="l">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Based only on distance </a:t>
            </a:r>
            <a:endParaRPr/>
          </a:p>
          <a:p>
            <a:pPr indent="0" lvl="0" marL="0" marR="0" rtl="0" algn="l">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traveled so far, we found the distance to every </a:t>
            </a:r>
            <a:endParaRPr/>
          </a:p>
          <a:p>
            <a:pPr indent="0" lvl="0" marL="0" marR="0" rtl="0" algn="l">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other node before the</a:t>
            </a:r>
            <a:endParaRPr/>
          </a:p>
          <a:p>
            <a:pPr indent="0" lvl="0" marL="0" marR="0" rtl="0" algn="l">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goal and a much longer</a:t>
            </a:r>
            <a:endParaRPr/>
          </a:p>
          <a:p>
            <a:pPr indent="0" lvl="0" marL="0" marR="0" rtl="0" algn="l">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solution before we</a:t>
            </a:r>
            <a:endParaRPr/>
          </a:p>
          <a:p>
            <a:pPr indent="0" lvl="0" marL="0" marR="0" rtl="0" algn="l">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encountered the optimal one.</a:t>
            </a:r>
            <a:endParaRPr b="0" i="0" sz="6000" u="none" cap="none" strike="noStrike">
              <a:solidFill>
                <a:srgbClr val="7D8490"/>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6" name="Shape 3226"/>
        <p:cNvGrpSpPr/>
        <p:nvPr/>
      </p:nvGrpSpPr>
      <p:grpSpPr>
        <a:xfrm>
          <a:off x="0" y="0"/>
          <a:ext cx="0" cy="0"/>
          <a:chOff x="0" y="0"/>
          <a:chExt cx="0" cy="0"/>
        </a:xfrm>
      </p:grpSpPr>
      <p:sp>
        <p:nvSpPr>
          <p:cNvPr id="3227" name="Google Shape;3227;p105"/>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3228" name="Google Shape;3228;p105"/>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Ideal</a:t>
            </a:r>
            <a:endParaRPr/>
          </a:p>
        </p:txBody>
      </p:sp>
      <p:sp>
        <p:nvSpPr>
          <p:cNvPr id="3229" name="Google Shape;3229;p105"/>
          <p:cNvSpPr/>
          <p:nvPr/>
        </p:nvSpPr>
        <p:spPr>
          <a:xfrm>
            <a:off x="5888736" y="4937760"/>
            <a:ext cx="1133856" cy="1170432"/>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3230" name="Google Shape;3230;p105"/>
          <p:cNvSpPr/>
          <p:nvPr/>
        </p:nvSpPr>
        <p:spPr>
          <a:xfrm>
            <a:off x="8272272" y="3767328"/>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3231" name="Google Shape;3231;p105"/>
          <p:cNvSpPr/>
          <p:nvPr/>
        </p:nvSpPr>
        <p:spPr>
          <a:xfrm>
            <a:off x="11058144" y="4352544"/>
            <a:ext cx="1133856" cy="1170432"/>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5</a:t>
            </a:r>
            <a:endParaRPr b="0" i="0" sz="4000" u="none" cap="none" strike="noStrike">
              <a:solidFill>
                <a:srgbClr val="FFFFFF"/>
              </a:solidFill>
              <a:latin typeface="Gill Sans"/>
              <a:ea typeface="Gill Sans"/>
              <a:cs typeface="Gill Sans"/>
              <a:sym typeface="Gill Sans"/>
            </a:endParaRPr>
          </a:p>
        </p:txBody>
      </p:sp>
      <p:sp>
        <p:nvSpPr>
          <p:cNvPr id="3232" name="Google Shape;3232;p105"/>
          <p:cNvSpPr/>
          <p:nvPr/>
        </p:nvSpPr>
        <p:spPr>
          <a:xfrm>
            <a:off x="12697968" y="6108192"/>
            <a:ext cx="1133856" cy="1170432"/>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6</a:t>
            </a:r>
            <a:endParaRPr b="0" i="0" sz="4000" u="none" cap="none" strike="noStrike">
              <a:solidFill>
                <a:srgbClr val="FFFFFF"/>
              </a:solidFill>
              <a:latin typeface="Gill Sans"/>
              <a:ea typeface="Gill Sans"/>
              <a:cs typeface="Gill Sans"/>
              <a:sym typeface="Gill Sans"/>
            </a:endParaRPr>
          </a:p>
        </p:txBody>
      </p:sp>
      <p:sp>
        <p:nvSpPr>
          <p:cNvPr id="3233" name="Google Shape;3233;p105"/>
          <p:cNvSpPr/>
          <p:nvPr/>
        </p:nvSpPr>
        <p:spPr>
          <a:xfrm>
            <a:off x="11625072" y="8763000"/>
            <a:ext cx="1133856" cy="1170432"/>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7</a:t>
            </a:r>
            <a:endParaRPr b="0" i="0" sz="4000" u="none" cap="none" strike="noStrike">
              <a:solidFill>
                <a:srgbClr val="FFFFFF"/>
              </a:solidFill>
              <a:latin typeface="Gill Sans"/>
              <a:ea typeface="Gill Sans"/>
              <a:cs typeface="Gill Sans"/>
              <a:sym typeface="Gill Sans"/>
            </a:endParaRPr>
          </a:p>
        </p:txBody>
      </p:sp>
      <p:sp>
        <p:nvSpPr>
          <p:cNvPr id="3234" name="Google Shape;3234;p105"/>
          <p:cNvSpPr/>
          <p:nvPr/>
        </p:nvSpPr>
        <p:spPr>
          <a:xfrm>
            <a:off x="9121140" y="9933432"/>
            <a:ext cx="1133856" cy="1170432"/>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4</a:t>
            </a:r>
            <a:endParaRPr b="0" i="0" sz="4000" u="none" cap="none" strike="noStrike">
              <a:solidFill>
                <a:srgbClr val="FFFFFF"/>
              </a:solidFill>
              <a:latin typeface="Gill Sans"/>
              <a:ea typeface="Gill Sans"/>
              <a:cs typeface="Gill Sans"/>
              <a:sym typeface="Gill Sans"/>
            </a:endParaRPr>
          </a:p>
        </p:txBody>
      </p:sp>
      <p:sp>
        <p:nvSpPr>
          <p:cNvPr id="3235" name="Google Shape;3235;p105"/>
          <p:cNvSpPr/>
          <p:nvPr/>
        </p:nvSpPr>
        <p:spPr>
          <a:xfrm>
            <a:off x="6617208" y="9348216"/>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9</a:t>
            </a:r>
            <a:endParaRPr b="0" i="0" sz="4000" u="none" cap="none" strike="noStrike">
              <a:solidFill>
                <a:srgbClr val="FFFFFF"/>
              </a:solidFill>
              <a:latin typeface="Gill Sans"/>
              <a:ea typeface="Gill Sans"/>
              <a:cs typeface="Gill Sans"/>
              <a:sym typeface="Gill Sans"/>
            </a:endParaRPr>
          </a:p>
        </p:txBody>
      </p:sp>
      <p:sp>
        <p:nvSpPr>
          <p:cNvPr id="3236" name="Google Shape;3236;p105"/>
          <p:cNvSpPr/>
          <p:nvPr/>
        </p:nvSpPr>
        <p:spPr>
          <a:xfrm>
            <a:off x="5321808" y="7278624"/>
            <a:ext cx="1133856" cy="1170432"/>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10</a:t>
            </a:r>
            <a:endParaRPr b="0" i="0" sz="4000" u="none" cap="none" strike="noStrike">
              <a:solidFill>
                <a:srgbClr val="FFFFFF"/>
              </a:solidFill>
              <a:latin typeface="Gill Sans"/>
              <a:ea typeface="Gill Sans"/>
              <a:cs typeface="Gill Sans"/>
              <a:sym typeface="Gill Sans"/>
            </a:endParaRPr>
          </a:p>
        </p:txBody>
      </p:sp>
      <p:cxnSp>
        <p:nvCxnSpPr>
          <p:cNvPr id="3237" name="Google Shape;3237;p105"/>
          <p:cNvCxnSpPr>
            <a:stCxn id="3229" idx="7"/>
            <a:endCxn id="3230"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238" name="Google Shape;3238;p105"/>
          <p:cNvCxnSpPr>
            <a:stCxn id="3230" idx="6"/>
            <a:endCxn id="3231"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239" name="Google Shape;3239;p105"/>
          <p:cNvCxnSpPr>
            <a:stCxn id="3231" idx="5"/>
            <a:endCxn id="3232"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240" name="Google Shape;3240;p105"/>
          <p:cNvCxnSpPr>
            <a:endCxn id="3233"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241" name="Google Shape;3241;p105"/>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242" name="Google Shape;3242;p105"/>
          <p:cNvCxnSpPr>
            <a:stCxn id="3230" idx="4"/>
            <a:endCxn id="3234"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243" name="Google Shape;3243;p105"/>
          <p:cNvCxnSpPr>
            <a:stCxn id="3235" idx="1"/>
            <a:endCxn id="3236"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3244" name="Google Shape;3244;p105"/>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3245" name="Google Shape;3245;p105"/>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3246" name="Google Shape;3246;p105"/>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3247" name="Google Shape;3247;p105"/>
          <p:cNvCxnSpPr>
            <a:stCxn id="3234" idx="7"/>
            <a:endCxn id="3231"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3248" name="Google Shape;3248;p105"/>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3249" name="Google Shape;3249;p105"/>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3250" name="Google Shape;3250;p105"/>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3251" name="Google Shape;3251;p105"/>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3252" name="Google Shape;3252;p105"/>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3253" name="Google Shape;3253;p105"/>
          <p:cNvCxnSpPr>
            <a:stCxn id="3236" idx="6"/>
            <a:endCxn id="3233"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3254" name="Google Shape;3254;p105"/>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3255" name="Google Shape;3255;p105"/>
          <p:cNvSpPr txBox="1"/>
          <p:nvPr/>
        </p:nvSpPr>
        <p:spPr>
          <a:xfrm>
            <a:off x="14499352" y="3852350"/>
            <a:ext cx="9122700" cy="8125200"/>
          </a:xfrm>
          <a:prstGeom prst="rect">
            <a:avLst/>
          </a:prstGeom>
          <a:noFill/>
          <a:ln>
            <a:noFill/>
          </a:ln>
        </p:spPr>
        <p:txBody>
          <a:bodyPr anchorCtr="0" anchor="ctr" bIns="0" lIns="0" spcFirstLastPara="1" rIns="0" wrap="square" tIns="0">
            <a:noAutofit/>
          </a:bodyPr>
          <a:lstStyle/>
          <a:p>
            <a:pPr indent="0" lvl="0" marL="0" marR="0" rtl="0" algn="l">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Based only on distance </a:t>
            </a:r>
            <a:endParaRPr sz="6000"/>
          </a:p>
          <a:p>
            <a:pPr indent="0" lvl="0" marL="0" marR="0" rtl="0" algn="l">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traveled so far, we found the distance to every </a:t>
            </a:r>
            <a:endParaRPr sz="6000"/>
          </a:p>
          <a:p>
            <a:pPr indent="0" lvl="0" marL="0" marR="0" rtl="0" algn="l">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other node before the</a:t>
            </a:r>
            <a:endParaRPr sz="6000"/>
          </a:p>
          <a:p>
            <a:pPr indent="0" lvl="0" marL="0" marR="0" rtl="0" algn="l">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goal and a much longer</a:t>
            </a:r>
            <a:endParaRPr sz="6000"/>
          </a:p>
          <a:p>
            <a:pPr indent="0" lvl="0" marL="0" marR="0" rtl="0" algn="l">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solution before we</a:t>
            </a:r>
            <a:endParaRPr sz="6000"/>
          </a:p>
          <a:p>
            <a:pPr indent="0" lvl="0" marL="0" marR="0" rtl="0" algn="l">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encountered the optimal one.</a:t>
            </a:r>
            <a:endParaRPr b="0" i="0" sz="6000" u="none" cap="none" strike="noStrike">
              <a:solidFill>
                <a:srgbClr val="7D8490"/>
              </a:solidFill>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9" name="Shape 3259"/>
        <p:cNvGrpSpPr/>
        <p:nvPr/>
      </p:nvGrpSpPr>
      <p:grpSpPr>
        <a:xfrm>
          <a:off x="0" y="0"/>
          <a:ext cx="0" cy="0"/>
          <a:chOff x="0" y="0"/>
          <a:chExt cx="0" cy="0"/>
        </a:xfrm>
      </p:grpSpPr>
      <p:sp>
        <p:nvSpPr>
          <p:cNvPr id="3260" name="Google Shape;3260;p106"/>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5500"/>
              <a:buFont typeface="Arial"/>
              <a:buNone/>
            </a:pPr>
            <a:r>
              <a:rPr lang="en-US" sz="5500"/>
              <a:t>Djkistra’s and Best-First search are examples of </a:t>
            </a:r>
            <a:r>
              <a:rPr b="1" lang="en-US" sz="5500"/>
              <a:t>greedy algorithms</a:t>
            </a:r>
            <a:r>
              <a:rPr lang="en-US" sz="5500"/>
              <a:t>.</a:t>
            </a:r>
            <a:endParaRPr/>
          </a:p>
          <a:p>
            <a:pPr indent="0" lvl="0" marL="0" rtl="0" algn="l">
              <a:lnSpc>
                <a:spcPct val="120000"/>
              </a:lnSpc>
              <a:spcBef>
                <a:spcPts val="0"/>
              </a:spcBef>
              <a:spcAft>
                <a:spcPts val="0"/>
              </a:spcAft>
              <a:buClr>
                <a:srgbClr val="385998"/>
              </a:buClr>
              <a:buSzPts val="5500"/>
              <a:buFont typeface="Arial"/>
              <a:buNone/>
            </a:pPr>
            <a:r>
              <a:t/>
            </a:r>
            <a:endParaRPr sz="5500"/>
          </a:p>
          <a:p>
            <a:pPr indent="0" lvl="0" marL="0" rtl="0" algn="l">
              <a:lnSpc>
                <a:spcPct val="120000"/>
              </a:lnSpc>
              <a:spcBef>
                <a:spcPts val="0"/>
              </a:spcBef>
              <a:spcAft>
                <a:spcPts val="0"/>
              </a:spcAft>
              <a:buClr>
                <a:srgbClr val="385998"/>
              </a:buClr>
              <a:buSzPts val="5500"/>
              <a:buFont typeface="Arial"/>
              <a:buNone/>
            </a:pPr>
            <a:r>
              <a:t/>
            </a:r>
            <a:endParaRPr sz="5500"/>
          </a:p>
          <a:p>
            <a:pPr indent="0" lvl="0" marL="0" rtl="0" algn="l">
              <a:lnSpc>
                <a:spcPct val="120000"/>
              </a:lnSpc>
              <a:spcBef>
                <a:spcPts val="0"/>
              </a:spcBef>
              <a:spcAft>
                <a:spcPts val="0"/>
              </a:spcAft>
              <a:buClr>
                <a:srgbClr val="385998"/>
              </a:buClr>
              <a:buSzPts val="5500"/>
              <a:buFont typeface="Arial"/>
              <a:buNone/>
            </a:pPr>
            <a:r>
              <a:t/>
            </a:r>
            <a:endParaRPr sz="5500"/>
          </a:p>
        </p:txBody>
      </p:sp>
      <p:sp>
        <p:nvSpPr>
          <p:cNvPr id="3261" name="Google Shape;3261;p106"/>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Greedy Algorithms</a:t>
            </a:r>
            <a:endParaRPr/>
          </a:p>
        </p:txBody>
      </p:sp>
      <p:sp>
        <p:nvSpPr>
          <p:cNvPr id="3262" name="Google Shape;3262;p106"/>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 new(ish) technique</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6" name="Shape 3266"/>
        <p:cNvGrpSpPr/>
        <p:nvPr/>
      </p:nvGrpSpPr>
      <p:grpSpPr>
        <a:xfrm>
          <a:off x="0" y="0"/>
          <a:ext cx="0" cy="0"/>
          <a:chOff x="0" y="0"/>
          <a:chExt cx="0" cy="0"/>
        </a:xfrm>
      </p:grpSpPr>
      <p:sp>
        <p:nvSpPr>
          <p:cNvPr id="3267" name="Google Shape;3267;p107"/>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5500"/>
              <a:buFont typeface="Arial"/>
              <a:buNone/>
            </a:pPr>
            <a:r>
              <a:rPr lang="en-US" sz="5500"/>
              <a:t>Djkistra’s and Best-First search are examples of </a:t>
            </a:r>
            <a:r>
              <a:rPr b="1" lang="en-US" sz="5500"/>
              <a:t>greedy algorithms</a:t>
            </a:r>
            <a:endParaRPr sz="5500"/>
          </a:p>
          <a:p>
            <a:pPr indent="0" lvl="0" marL="0" rtl="0" algn="l">
              <a:lnSpc>
                <a:spcPct val="120000"/>
              </a:lnSpc>
              <a:spcBef>
                <a:spcPts val="0"/>
              </a:spcBef>
              <a:spcAft>
                <a:spcPts val="0"/>
              </a:spcAft>
              <a:buClr>
                <a:srgbClr val="385998"/>
              </a:buClr>
              <a:buSzPts val="5500"/>
              <a:buFont typeface="Arial"/>
              <a:buNone/>
            </a:pPr>
            <a:r>
              <a:rPr lang="en-US" sz="5500"/>
              <a:t>– ones which picks the best option at each step.</a:t>
            </a:r>
            <a:endParaRPr/>
          </a:p>
          <a:p>
            <a:pPr indent="0" lvl="0" marL="0" rtl="0" algn="l">
              <a:lnSpc>
                <a:spcPct val="120000"/>
              </a:lnSpc>
              <a:spcBef>
                <a:spcPts val="0"/>
              </a:spcBef>
              <a:spcAft>
                <a:spcPts val="0"/>
              </a:spcAft>
              <a:buClr>
                <a:srgbClr val="385998"/>
              </a:buClr>
              <a:buSzPts val="5500"/>
              <a:buFont typeface="Arial"/>
              <a:buNone/>
            </a:pPr>
            <a:r>
              <a:t/>
            </a:r>
            <a:endParaRPr sz="5500"/>
          </a:p>
          <a:p>
            <a:pPr indent="0" lvl="0" marL="0" rtl="0" algn="l">
              <a:lnSpc>
                <a:spcPct val="120000"/>
              </a:lnSpc>
              <a:spcBef>
                <a:spcPts val="0"/>
              </a:spcBef>
              <a:spcAft>
                <a:spcPts val="0"/>
              </a:spcAft>
              <a:buClr>
                <a:srgbClr val="385998"/>
              </a:buClr>
              <a:buSzPts val="5500"/>
              <a:buFont typeface="Arial"/>
              <a:buNone/>
            </a:pPr>
            <a:r>
              <a:rPr lang="en-US" sz="5500"/>
              <a:t>Building a Huffman Tree is another </a:t>
            </a:r>
            <a:r>
              <a:rPr b="1" lang="en-US" sz="5500"/>
              <a:t>greedy algorithm!</a:t>
            </a:r>
            <a:endParaRPr/>
          </a:p>
        </p:txBody>
      </p:sp>
      <p:sp>
        <p:nvSpPr>
          <p:cNvPr id="3268" name="Google Shape;3268;p107"/>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Greedy Algorithms</a:t>
            </a:r>
            <a:endParaRPr/>
          </a:p>
        </p:txBody>
      </p:sp>
      <p:sp>
        <p:nvSpPr>
          <p:cNvPr id="3269" name="Google Shape;3269;p107"/>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 new(ish) technique</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3" name="Shape 3273"/>
        <p:cNvGrpSpPr/>
        <p:nvPr/>
      </p:nvGrpSpPr>
      <p:grpSpPr>
        <a:xfrm>
          <a:off x="0" y="0"/>
          <a:ext cx="0" cy="0"/>
          <a:chOff x="0" y="0"/>
          <a:chExt cx="0" cy="0"/>
        </a:xfrm>
      </p:grpSpPr>
      <p:sp>
        <p:nvSpPr>
          <p:cNvPr id="3274" name="Google Shape;3274;p108"/>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5500"/>
              <a:buFont typeface="Arial"/>
              <a:buNone/>
            </a:pPr>
            <a:r>
              <a:rPr lang="en-US" sz="5500"/>
              <a:t>Djkistra’s and Best-First search are examples of </a:t>
            </a:r>
            <a:r>
              <a:rPr b="1" lang="en-US" sz="5500"/>
              <a:t>greedy algorithms</a:t>
            </a:r>
            <a:endParaRPr sz="5500"/>
          </a:p>
          <a:p>
            <a:pPr indent="0" lvl="0" marL="0" rtl="0" algn="l">
              <a:lnSpc>
                <a:spcPct val="120000"/>
              </a:lnSpc>
              <a:spcBef>
                <a:spcPts val="0"/>
              </a:spcBef>
              <a:spcAft>
                <a:spcPts val="0"/>
              </a:spcAft>
              <a:buClr>
                <a:srgbClr val="385998"/>
              </a:buClr>
              <a:buSzPts val="5500"/>
              <a:buFont typeface="Arial"/>
              <a:buNone/>
            </a:pPr>
            <a:r>
              <a:rPr lang="en-US" sz="5500"/>
              <a:t>– ones which picks the best option at each step.</a:t>
            </a:r>
            <a:endParaRPr/>
          </a:p>
          <a:p>
            <a:pPr indent="0" lvl="0" marL="0" rtl="0" algn="l">
              <a:lnSpc>
                <a:spcPct val="120000"/>
              </a:lnSpc>
              <a:spcBef>
                <a:spcPts val="0"/>
              </a:spcBef>
              <a:spcAft>
                <a:spcPts val="0"/>
              </a:spcAft>
              <a:buClr>
                <a:srgbClr val="385998"/>
              </a:buClr>
              <a:buSzPts val="5500"/>
              <a:buFont typeface="Arial"/>
              <a:buNone/>
            </a:pPr>
            <a:r>
              <a:t/>
            </a:r>
            <a:endParaRPr sz="5500"/>
          </a:p>
          <a:p>
            <a:pPr indent="0" lvl="0" marL="0" rtl="0" algn="l">
              <a:lnSpc>
                <a:spcPct val="120000"/>
              </a:lnSpc>
              <a:spcBef>
                <a:spcPts val="0"/>
              </a:spcBef>
              <a:spcAft>
                <a:spcPts val="0"/>
              </a:spcAft>
              <a:buClr>
                <a:srgbClr val="385998"/>
              </a:buClr>
              <a:buSzPts val="5500"/>
              <a:buFont typeface="Arial"/>
              <a:buNone/>
            </a:pPr>
            <a:r>
              <a:rPr lang="en-US" sz="5500"/>
              <a:t>Greedy algorithms </a:t>
            </a:r>
            <a:r>
              <a:rPr i="1" lang="en-US" sz="5500"/>
              <a:t>do not </a:t>
            </a:r>
            <a:r>
              <a:rPr lang="en-US" sz="5500"/>
              <a:t>necessarily lead to the optimal overall solution although they are optimal at each case.  </a:t>
            </a:r>
            <a:endParaRPr/>
          </a:p>
        </p:txBody>
      </p:sp>
      <p:sp>
        <p:nvSpPr>
          <p:cNvPr id="3275" name="Google Shape;3275;p108"/>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Greedy Algorithms</a:t>
            </a:r>
            <a:endParaRPr/>
          </a:p>
        </p:txBody>
      </p:sp>
      <p:sp>
        <p:nvSpPr>
          <p:cNvPr id="3276" name="Google Shape;3276;p108"/>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 new(ish) technique</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0" name="Shape 3280"/>
        <p:cNvGrpSpPr/>
        <p:nvPr/>
      </p:nvGrpSpPr>
      <p:grpSpPr>
        <a:xfrm>
          <a:off x="0" y="0"/>
          <a:ext cx="0" cy="0"/>
          <a:chOff x="0" y="0"/>
          <a:chExt cx="0" cy="0"/>
        </a:xfrm>
      </p:grpSpPr>
      <p:sp>
        <p:nvSpPr>
          <p:cNvPr id="3281" name="Google Shape;3281;p109"/>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5500"/>
              <a:buFont typeface="Arial"/>
              <a:buNone/>
            </a:pPr>
            <a:r>
              <a:rPr lang="en-US" sz="5500"/>
              <a:t>Djkistra’s and Best-First search are examples of </a:t>
            </a:r>
            <a:r>
              <a:rPr b="1" lang="en-US" sz="5500"/>
              <a:t>greedy algorithms</a:t>
            </a:r>
            <a:endParaRPr sz="5500"/>
          </a:p>
          <a:p>
            <a:pPr indent="0" lvl="0" marL="0" rtl="0" algn="l">
              <a:lnSpc>
                <a:spcPct val="120000"/>
              </a:lnSpc>
              <a:spcBef>
                <a:spcPts val="0"/>
              </a:spcBef>
              <a:spcAft>
                <a:spcPts val="0"/>
              </a:spcAft>
              <a:buClr>
                <a:srgbClr val="385998"/>
              </a:buClr>
              <a:buSzPts val="5500"/>
              <a:buFont typeface="Arial"/>
              <a:buNone/>
            </a:pPr>
            <a:r>
              <a:rPr lang="en-US" sz="5500"/>
              <a:t>– ones which picks the best option at each step.</a:t>
            </a:r>
            <a:endParaRPr/>
          </a:p>
          <a:p>
            <a:pPr indent="0" lvl="0" marL="0" rtl="0" algn="l">
              <a:lnSpc>
                <a:spcPct val="120000"/>
              </a:lnSpc>
              <a:spcBef>
                <a:spcPts val="0"/>
              </a:spcBef>
              <a:spcAft>
                <a:spcPts val="0"/>
              </a:spcAft>
              <a:buClr>
                <a:srgbClr val="385998"/>
              </a:buClr>
              <a:buSzPts val="5500"/>
              <a:buFont typeface="Arial"/>
              <a:buNone/>
            </a:pPr>
            <a:r>
              <a:t/>
            </a:r>
            <a:endParaRPr sz="5500"/>
          </a:p>
          <a:p>
            <a:pPr indent="0" lvl="0" marL="0" rtl="0" algn="l">
              <a:lnSpc>
                <a:spcPct val="120000"/>
              </a:lnSpc>
              <a:spcBef>
                <a:spcPts val="0"/>
              </a:spcBef>
              <a:spcAft>
                <a:spcPts val="0"/>
              </a:spcAft>
              <a:buClr>
                <a:srgbClr val="385998"/>
              </a:buClr>
              <a:buSzPts val="5500"/>
              <a:buFont typeface="Arial"/>
              <a:buNone/>
            </a:pPr>
            <a:r>
              <a:rPr lang="en-US" sz="5500"/>
              <a:t>For Best first search: If our estimate is too far off, then the result will not be optimal. </a:t>
            </a:r>
            <a:endParaRPr/>
          </a:p>
        </p:txBody>
      </p:sp>
      <p:sp>
        <p:nvSpPr>
          <p:cNvPr id="3282" name="Google Shape;3282;p109"/>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Greedy Algorithms</a:t>
            </a:r>
            <a:endParaRPr/>
          </a:p>
        </p:txBody>
      </p:sp>
      <p:sp>
        <p:nvSpPr>
          <p:cNvPr id="3283" name="Google Shape;3283;p109"/>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 new(ish) technique</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7" name="Shape 3287"/>
        <p:cNvGrpSpPr/>
        <p:nvPr/>
      </p:nvGrpSpPr>
      <p:grpSpPr>
        <a:xfrm>
          <a:off x="0" y="0"/>
          <a:ext cx="0" cy="0"/>
          <a:chOff x="0" y="0"/>
          <a:chExt cx="0" cy="0"/>
        </a:xfrm>
      </p:grpSpPr>
      <p:sp>
        <p:nvSpPr>
          <p:cNvPr id="3288" name="Google Shape;3288;p110"/>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5500"/>
              <a:buFont typeface="Arial"/>
              <a:buNone/>
            </a:pPr>
            <a:r>
              <a:rPr lang="en-US" sz="5500"/>
              <a:t>Djkistra’s and Best-First search are examples of </a:t>
            </a:r>
            <a:r>
              <a:rPr b="1" lang="en-US" sz="5500"/>
              <a:t>greedy algorithms</a:t>
            </a:r>
            <a:endParaRPr sz="5500"/>
          </a:p>
          <a:p>
            <a:pPr indent="0" lvl="0" marL="0" rtl="0" algn="l">
              <a:lnSpc>
                <a:spcPct val="120000"/>
              </a:lnSpc>
              <a:spcBef>
                <a:spcPts val="0"/>
              </a:spcBef>
              <a:spcAft>
                <a:spcPts val="0"/>
              </a:spcAft>
              <a:buClr>
                <a:srgbClr val="385998"/>
              </a:buClr>
              <a:buSzPts val="5500"/>
              <a:buFont typeface="Arial"/>
              <a:buNone/>
            </a:pPr>
            <a:r>
              <a:rPr lang="en-US" sz="5500"/>
              <a:t>– ones which picks the best option at each step.</a:t>
            </a:r>
            <a:endParaRPr/>
          </a:p>
          <a:p>
            <a:pPr indent="0" lvl="0" marL="0" rtl="0" algn="l">
              <a:lnSpc>
                <a:spcPct val="120000"/>
              </a:lnSpc>
              <a:spcBef>
                <a:spcPts val="0"/>
              </a:spcBef>
              <a:spcAft>
                <a:spcPts val="0"/>
              </a:spcAft>
              <a:buClr>
                <a:srgbClr val="385998"/>
              </a:buClr>
              <a:buSzPts val="5500"/>
              <a:buFont typeface="Arial"/>
              <a:buNone/>
            </a:pPr>
            <a:r>
              <a:t/>
            </a:r>
            <a:endParaRPr sz="5500"/>
          </a:p>
          <a:p>
            <a:pPr indent="0" lvl="0" marL="0" rtl="0" algn="l">
              <a:lnSpc>
                <a:spcPct val="120000"/>
              </a:lnSpc>
              <a:spcBef>
                <a:spcPts val="0"/>
              </a:spcBef>
              <a:spcAft>
                <a:spcPts val="0"/>
              </a:spcAft>
              <a:buClr>
                <a:srgbClr val="385998"/>
              </a:buClr>
              <a:buSzPts val="5500"/>
              <a:buFont typeface="Arial"/>
              <a:buNone/>
            </a:pPr>
            <a:r>
              <a:rPr lang="en-US" sz="5500"/>
              <a:t>However, Dijkstra’s algorithm is an example which does produce the optimal solution.  We stop when the shortest path in the whole graph is the path to the target.</a:t>
            </a:r>
            <a:endParaRPr/>
          </a:p>
        </p:txBody>
      </p:sp>
      <p:sp>
        <p:nvSpPr>
          <p:cNvPr id="3289" name="Google Shape;3289;p110"/>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Greedy Algorithms</a:t>
            </a:r>
            <a:endParaRPr/>
          </a:p>
        </p:txBody>
      </p:sp>
      <p:sp>
        <p:nvSpPr>
          <p:cNvPr id="3290" name="Google Shape;3290;p110"/>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 new(ish) technique</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4" name="Shape 3294"/>
        <p:cNvGrpSpPr/>
        <p:nvPr/>
      </p:nvGrpSpPr>
      <p:grpSpPr>
        <a:xfrm>
          <a:off x="0" y="0"/>
          <a:ext cx="0" cy="0"/>
          <a:chOff x="0" y="0"/>
          <a:chExt cx="0" cy="0"/>
        </a:xfrm>
      </p:grpSpPr>
      <p:sp>
        <p:nvSpPr>
          <p:cNvPr id="3295" name="Google Shape;3295;p111"/>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5500"/>
              <a:buFont typeface="Arial"/>
              <a:buNone/>
            </a:pPr>
            <a:r>
              <a:rPr lang="en-US" sz="5500"/>
              <a:t>Djkistra’s and Best-First search are examples of </a:t>
            </a:r>
            <a:r>
              <a:rPr b="1" lang="en-US" sz="5500"/>
              <a:t>greedy algorithms</a:t>
            </a:r>
            <a:endParaRPr sz="5500"/>
          </a:p>
          <a:p>
            <a:pPr indent="0" lvl="0" marL="0" rtl="0" algn="l">
              <a:lnSpc>
                <a:spcPct val="120000"/>
              </a:lnSpc>
              <a:spcBef>
                <a:spcPts val="0"/>
              </a:spcBef>
              <a:spcAft>
                <a:spcPts val="0"/>
              </a:spcAft>
              <a:buClr>
                <a:srgbClr val="385998"/>
              </a:buClr>
              <a:buSzPts val="5500"/>
              <a:buFont typeface="Arial"/>
              <a:buNone/>
            </a:pPr>
            <a:r>
              <a:rPr lang="en-US" sz="5500"/>
              <a:t>– ones which picks the best option at each step.</a:t>
            </a:r>
            <a:endParaRPr/>
          </a:p>
          <a:p>
            <a:pPr indent="0" lvl="0" marL="0" rtl="0" algn="l">
              <a:lnSpc>
                <a:spcPct val="120000"/>
              </a:lnSpc>
              <a:spcBef>
                <a:spcPts val="0"/>
              </a:spcBef>
              <a:spcAft>
                <a:spcPts val="0"/>
              </a:spcAft>
              <a:buClr>
                <a:srgbClr val="385998"/>
              </a:buClr>
              <a:buSzPts val="5500"/>
              <a:buFont typeface="Arial"/>
              <a:buNone/>
            </a:pPr>
            <a:r>
              <a:t/>
            </a:r>
            <a:endParaRPr sz="5500"/>
          </a:p>
          <a:p>
            <a:pPr indent="0" lvl="0" marL="0" rtl="0" algn="l">
              <a:lnSpc>
                <a:spcPct val="120000"/>
              </a:lnSpc>
              <a:spcBef>
                <a:spcPts val="0"/>
              </a:spcBef>
              <a:spcAft>
                <a:spcPts val="0"/>
              </a:spcAft>
              <a:buClr>
                <a:srgbClr val="385998"/>
              </a:buClr>
              <a:buSzPts val="5500"/>
              <a:buFont typeface="Arial"/>
              <a:buNone/>
            </a:pPr>
            <a:r>
              <a:rPr lang="en-US" sz="5500"/>
              <a:t>However, Dijkstra’s algorithm is an example which does produce the optimal solution.  We stop when the shortest path in the whole graph is the path to the target.</a:t>
            </a:r>
            <a:endParaRPr/>
          </a:p>
        </p:txBody>
      </p:sp>
      <p:sp>
        <p:nvSpPr>
          <p:cNvPr id="3296" name="Google Shape;3296;p111"/>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Greedy Algorithms</a:t>
            </a:r>
            <a:endParaRPr/>
          </a:p>
        </p:txBody>
      </p:sp>
      <p:sp>
        <p:nvSpPr>
          <p:cNvPr id="3297" name="Google Shape;3297;p111"/>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 new(ish) technique</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1" name="Shape 3301"/>
        <p:cNvGrpSpPr/>
        <p:nvPr/>
      </p:nvGrpSpPr>
      <p:grpSpPr>
        <a:xfrm>
          <a:off x="0" y="0"/>
          <a:ext cx="0" cy="0"/>
          <a:chOff x="0" y="0"/>
          <a:chExt cx="0" cy="0"/>
        </a:xfrm>
      </p:grpSpPr>
      <p:sp>
        <p:nvSpPr>
          <p:cNvPr id="3302" name="Google Shape;3302;p112"/>
          <p:cNvSpPr txBox="1"/>
          <p:nvPr>
            <p:ph idx="1" type="body"/>
          </p:nvPr>
        </p:nvSpPr>
        <p:spPr>
          <a:xfrm>
            <a:off x="1524000" y="4826000"/>
            <a:ext cx="21336000" cy="80343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5500"/>
              <a:buFont typeface="Arial"/>
              <a:buNone/>
            </a:pPr>
            <a:r>
              <a:rPr lang="en-US" sz="5500"/>
              <a:t>We will practice running Dijkstra’s Algorithm on an example graph.</a:t>
            </a:r>
            <a:endParaRPr/>
          </a:p>
          <a:p>
            <a:pPr indent="0" lvl="0" marL="0" rtl="0" algn="l">
              <a:lnSpc>
                <a:spcPct val="120000"/>
              </a:lnSpc>
              <a:spcBef>
                <a:spcPts val="0"/>
              </a:spcBef>
              <a:spcAft>
                <a:spcPts val="0"/>
              </a:spcAft>
              <a:buClr>
                <a:srgbClr val="385998"/>
              </a:buClr>
              <a:buSzPts val="5500"/>
              <a:buFont typeface="Arial"/>
              <a:buNone/>
            </a:pPr>
            <a:r>
              <a:t/>
            </a:r>
            <a:endParaRPr sz="5500"/>
          </a:p>
          <a:p>
            <a:pPr indent="0" lvl="0" marL="0" rtl="0" algn="l">
              <a:lnSpc>
                <a:spcPct val="120000"/>
              </a:lnSpc>
              <a:spcBef>
                <a:spcPts val="0"/>
              </a:spcBef>
              <a:spcAft>
                <a:spcPts val="0"/>
              </a:spcAft>
              <a:buClr>
                <a:srgbClr val="385998"/>
              </a:buClr>
              <a:buSzPts val="5500"/>
              <a:buFont typeface="Arial"/>
              <a:buNone/>
            </a:pPr>
            <a:r>
              <a:rPr lang="en-US" sz="5500"/>
              <a:t>Then try to implement it on repl.it:</a:t>
            </a:r>
            <a:endParaRPr/>
          </a:p>
          <a:p>
            <a:pPr indent="0" lvl="0" marL="0" rtl="0" algn="l">
              <a:lnSpc>
                <a:spcPct val="120000"/>
              </a:lnSpc>
              <a:spcBef>
                <a:spcPts val="0"/>
              </a:spcBef>
              <a:spcAft>
                <a:spcPts val="0"/>
              </a:spcAft>
              <a:buClr>
                <a:srgbClr val="385998"/>
              </a:buClr>
              <a:buSzPts val="6000"/>
              <a:buFont typeface="Arial"/>
              <a:buNone/>
            </a:pPr>
            <a:r>
              <a:rPr lang="en-US" sz="6000" u="sng">
                <a:solidFill>
                  <a:schemeClr val="hlink"/>
                </a:solidFill>
                <a:hlinkClick r:id="rId3"/>
              </a:rPr>
              <a:t>https://repl.it/@dsyang/PathFinding</a:t>
            </a:r>
            <a:endParaRPr sz="6000"/>
          </a:p>
          <a:p>
            <a:pPr indent="0" lvl="0" marL="0" rtl="0" algn="l">
              <a:lnSpc>
                <a:spcPct val="120000"/>
              </a:lnSpc>
              <a:spcBef>
                <a:spcPts val="0"/>
              </a:spcBef>
              <a:spcAft>
                <a:spcPts val="0"/>
              </a:spcAft>
              <a:buClr>
                <a:srgbClr val="385998"/>
              </a:buClr>
              <a:buSzPts val="6000"/>
              <a:buFont typeface="Arial"/>
              <a:buNone/>
            </a:pPr>
            <a:r>
              <a:t/>
            </a:r>
            <a:endParaRPr sz="6000"/>
          </a:p>
          <a:p>
            <a:pPr indent="0" lvl="0" marL="0" rtl="0" algn="l">
              <a:lnSpc>
                <a:spcPct val="120000"/>
              </a:lnSpc>
              <a:spcBef>
                <a:spcPts val="0"/>
              </a:spcBef>
              <a:spcAft>
                <a:spcPts val="0"/>
              </a:spcAft>
              <a:buClr>
                <a:srgbClr val="385998"/>
              </a:buClr>
              <a:buSzPts val="6000"/>
              <a:buFont typeface="Arial"/>
              <a:buNone/>
            </a:pPr>
            <a:r>
              <a:rPr lang="en-US" sz="6000"/>
              <a:t>EIR Mid-Course survey: </a:t>
            </a:r>
            <a:r>
              <a:rPr lang="en-US" sz="6000" u="sng">
                <a:solidFill>
                  <a:schemeClr val="hlink"/>
                </a:solidFill>
                <a:hlinkClick r:id="rId4"/>
              </a:rPr>
              <a:t>https://www.surveymonkey.com/r/98S2MJT</a:t>
            </a:r>
            <a:endParaRPr sz="6000"/>
          </a:p>
          <a:p>
            <a:pPr indent="0" lvl="0" marL="0" rtl="0" algn="l">
              <a:lnSpc>
                <a:spcPct val="120000"/>
              </a:lnSpc>
              <a:spcBef>
                <a:spcPts val="0"/>
              </a:spcBef>
              <a:spcAft>
                <a:spcPts val="0"/>
              </a:spcAft>
              <a:buClr>
                <a:srgbClr val="385998"/>
              </a:buClr>
              <a:buSzPts val="6000"/>
              <a:buFont typeface="Arial"/>
              <a:buNone/>
            </a:pPr>
            <a:r>
              <a:t/>
            </a:r>
            <a:endParaRPr sz="6000"/>
          </a:p>
          <a:p>
            <a:pPr indent="0" lvl="0" marL="0" rtl="0" algn="l">
              <a:lnSpc>
                <a:spcPct val="120000"/>
              </a:lnSpc>
              <a:spcBef>
                <a:spcPts val="0"/>
              </a:spcBef>
              <a:spcAft>
                <a:spcPts val="0"/>
              </a:spcAft>
              <a:buClr>
                <a:srgbClr val="385998"/>
              </a:buClr>
              <a:buSzPts val="5500"/>
              <a:buFont typeface="Arial"/>
              <a:buNone/>
            </a:pPr>
            <a:r>
              <a:t/>
            </a:r>
            <a:endParaRPr sz="5500"/>
          </a:p>
        </p:txBody>
      </p:sp>
      <p:sp>
        <p:nvSpPr>
          <p:cNvPr id="3303" name="Google Shape;3303;p112"/>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Lab!</a:t>
            </a:r>
            <a:endParaRPr/>
          </a:p>
        </p:txBody>
      </p:sp>
      <p:sp>
        <p:nvSpPr>
          <p:cNvPr id="3304" name="Google Shape;3304;p112"/>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Practice Dijkstra’s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16" name="Shape 216"/>
        <p:cNvGrpSpPr/>
        <p:nvPr/>
      </p:nvGrpSpPr>
      <p:grpSpPr>
        <a:xfrm>
          <a:off x="0" y="0"/>
          <a:ext cx="0" cy="0"/>
          <a:chOff x="0" y="0"/>
          <a:chExt cx="0" cy="0"/>
        </a:xfrm>
      </p:grpSpPr>
      <p:sp>
        <p:nvSpPr>
          <p:cNvPr id="217" name="Google Shape;217;p15"/>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218" name="Google Shape;218;p15"/>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BFS Example</a:t>
            </a:r>
            <a:endParaRPr/>
          </a:p>
        </p:txBody>
      </p:sp>
      <p:sp>
        <p:nvSpPr>
          <p:cNvPr id="219" name="Google Shape;219;p15"/>
          <p:cNvSpPr/>
          <p:nvPr/>
        </p:nvSpPr>
        <p:spPr>
          <a:xfrm>
            <a:off x="9052560" y="869696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220" name="Google Shape;220;p15"/>
          <p:cNvSpPr/>
          <p:nvPr/>
        </p:nvSpPr>
        <p:spPr>
          <a:xfrm>
            <a:off x="11213592" y="10512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221" name="Google Shape;221;p15"/>
          <p:cNvSpPr/>
          <p:nvPr/>
        </p:nvSpPr>
        <p:spPr>
          <a:xfrm>
            <a:off x="8342376" y="1133551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222" name="Google Shape;222;p15"/>
          <p:cNvSpPr/>
          <p:nvPr/>
        </p:nvSpPr>
        <p:spPr>
          <a:xfrm>
            <a:off x="12219432" y="773328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223" name="Google Shape;223;p15"/>
          <p:cNvSpPr/>
          <p:nvPr/>
        </p:nvSpPr>
        <p:spPr>
          <a:xfrm>
            <a:off x="5885688" y="9565640"/>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224" name="Google Shape;224;p15"/>
          <p:cNvSpPr/>
          <p:nvPr/>
        </p:nvSpPr>
        <p:spPr>
          <a:xfrm>
            <a:off x="6708648" y="70510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225" name="Google Shape;225;p15"/>
          <p:cNvSpPr/>
          <p:nvPr/>
        </p:nvSpPr>
        <p:spPr>
          <a:xfrm>
            <a:off x="9494520" y="602386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226" name="Google Shape;226;p15"/>
          <p:cNvCxnSpPr>
            <a:stCxn id="225"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7" name="Google Shape;227;p15"/>
          <p:cNvCxnSpPr>
            <a:stCxn id="219" idx="1"/>
            <a:endCxn id="224"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8" name="Google Shape;228;p15"/>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9" name="Google Shape;229;p15"/>
          <p:cNvCxnSpPr>
            <a:stCxn id="224" idx="6"/>
            <a:endCxn id="222"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0" name="Google Shape;230;p15"/>
          <p:cNvCxnSpPr>
            <a:stCxn id="223" idx="7"/>
            <a:endCxn id="225"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1" name="Google Shape;231;p15"/>
          <p:cNvCxnSpPr>
            <a:stCxn id="223" idx="0"/>
            <a:endCxn id="224"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2" name="Google Shape;232;p15"/>
          <p:cNvCxnSpPr>
            <a:endCxn id="221"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3" name="Google Shape;233;p15"/>
          <p:cNvCxnSpPr>
            <a:stCxn id="221"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4" name="Google Shape;234;p15"/>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5" name="Google Shape;235;p15"/>
          <p:cNvCxnSpPr>
            <a:endCxn id="220"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6" name="Google Shape;236;p15"/>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7" name="Google Shape;237;p15"/>
          <p:cNvCxnSpPr>
            <a:stCxn id="221"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238" name="Google Shape;238;p15"/>
          <p:cNvSpPr/>
          <p:nvPr/>
        </p:nvSpPr>
        <p:spPr>
          <a:xfrm>
            <a:off x="14567916" y="1166774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239" name="Google Shape;239;p15"/>
          <p:cNvSpPr/>
          <p:nvPr/>
        </p:nvSpPr>
        <p:spPr>
          <a:xfrm>
            <a:off x="15893795" y="886663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240" name="Google Shape;240;p15"/>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41" name="Google Shape;241;p15"/>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42" name="Google Shape;242;p15"/>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43" name="Google Shape;243;p15"/>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44" name="Google Shape;244;p15"/>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245" name="Google Shape;245;p15"/>
          <p:cNvSpPr/>
          <p:nvPr/>
        </p:nvSpPr>
        <p:spPr>
          <a:xfrm>
            <a:off x="3034284" y="77947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246" name="Google Shape;246;p15"/>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247" name="Google Shape;247;p15"/>
          <p:cNvCxnSpPr>
            <a:endCxn id="224"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48" name="Google Shape;248;p15"/>
          <p:cNvCxnSpPr>
            <a:stCxn id="246"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49" name="Google Shape;249;p15"/>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250" name="Google Shape;250;p15"/>
          <p:cNvSpPr/>
          <p:nvPr/>
        </p:nvSpPr>
        <p:spPr>
          <a:xfrm>
            <a:off x="5533644" y="11796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251" name="Google Shape;251;p15"/>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252" name="Google Shape;252;p15"/>
          <p:cNvSpPr/>
          <p:nvPr/>
        </p:nvSpPr>
        <p:spPr>
          <a:xfrm>
            <a:off x="3360420" y="1017132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253" name="Google Shape;253;p15"/>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254" name="Google Shape;254;p15"/>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255" name="Google Shape;255;p15"/>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256" name="Google Shape;256;p15"/>
          <p:cNvCxnSpPr>
            <a:stCxn id="255"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257" name="Google Shape;257;p15"/>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258" name="Google Shape;258;p15"/>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259" name="Google Shape;259;p15"/>
          <p:cNvSpPr/>
          <p:nvPr/>
        </p:nvSpPr>
        <p:spPr>
          <a:xfrm>
            <a:off x="313831" y="723671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260" name="Google Shape;260;p15"/>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261" name="Google Shape;261;p15"/>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62" name="Google Shape;262;p15"/>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66" name="Shape 266"/>
        <p:cNvGrpSpPr/>
        <p:nvPr/>
      </p:nvGrpSpPr>
      <p:grpSpPr>
        <a:xfrm>
          <a:off x="0" y="0"/>
          <a:ext cx="0" cy="0"/>
          <a:chOff x="0" y="0"/>
          <a:chExt cx="0" cy="0"/>
        </a:xfrm>
      </p:grpSpPr>
      <p:sp>
        <p:nvSpPr>
          <p:cNvPr id="267" name="Google Shape;267;p16"/>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268" name="Google Shape;268;p16"/>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BFS Example</a:t>
            </a:r>
            <a:endParaRPr/>
          </a:p>
        </p:txBody>
      </p:sp>
      <p:sp>
        <p:nvSpPr>
          <p:cNvPr id="269" name="Google Shape;269;p16"/>
          <p:cNvSpPr/>
          <p:nvPr/>
        </p:nvSpPr>
        <p:spPr>
          <a:xfrm>
            <a:off x="9052560" y="869696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270" name="Google Shape;270;p16"/>
          <p:cNvSpPr/>
          <p:nvPr/>
        </p:nvSpPr>
        <p:spPr>
          <a:xfrm>
            <a:off x="11213592" y="10512552"/>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271" name="Google Shape;271;p16"/>
          <p:cNvSpPr/>
          <p:nvPr/>
        </p:nvSpPr>
        <p:spPr>
          <a:xfrm>
            <a:off x="8342376" y="1133551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272" name="Google Shape;272;p16"/>
          <p:cNvSpPr/>
          <p:nvPr/>
        </p:nvSpPr>
        <p:spPr>
          <a:xfrm>
            <a:off x="12219432" y="773328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273" name="Google Shape;273;p16"/>
          <p:cNvSpPr/>
          <p:nvPr/>
        </p:nvSpPr>
        <p:spPr>
          <a:xfrm>
            <a:off x="5885688" y="9565640"/>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274" name="Google Shape;274;p16"/>
          <p:cNvSpPr/>
          <p:nvPr/>
        </p:nvSpPr>
        <p:spPr>
          <a:xfrm>
            <a:off x="6708648" y="70510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275" name="Google Shape;275;p16"/>
          <p:cNvSpPr/>
          <p:nvPr/>
        </p:nvSpPr>
        <p:spPr>
          <a:xfrm>
            <a:off x="9494520" y="602386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276" name="Google Shape;276;p16"/>
          <p:cNvCxnSpPr>
            <a:stCxn id="275"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77" name="Google Shape;277;p16"/>
          <p:cNvCxnSpPr>
            <a:stCxn id="269" idx="1"/>
            <a:endCxn id="274"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78" name="Google Shape;278;p16"/>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79" name="Google Shape;279;p16"/>
          <p:cNvCxnSpPr>
            <a:stCxn id="274" idx="6"/>
            <a:endCxn id="272"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0" name="Google Shape;280;p16"/>
          <p:cNvCxnSpPr>
            <a:stCxn id="273" idx="7"/>
            <a:endCxn id="275"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1" name="Google Shape;281;p16"/>
          <p:cNvCxnSpPr>
            <a:stCxn id="273" idx="0"/>
            <a:endCxn id="274"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2" name="Google Shape;282;p16"/>
          <p:cNvCxnSpPr>
            <a:endCxn id="271"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3" name="Google Shape;283;p16"/>
          <p:cNvCxnSpPr>
            <a:stCxn id="271"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4" name="Google Shape;284;p16"/>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5" name="Google Shape;285;p16"/>
          <p:cNvCxnSpPr>
            <a:endCxn id="270"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6" name="Google Shape;286;p16"/>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7" name="Google Shape;287;p16"/>
          <p:cNvCxnSpPr>
            <a:stCxn id="271"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288" name="Google Shape;288;p16"/>
          <p:cNvSpPr/>
          <p:nvPr/>
        </p:nvSpPr>
        <p:spPr>
          <a:xfrm>
            <a:off x="14567916" y="1166774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289" name="Google Shape;289;p16"/>
          <p:cNvSpPr/>
          <p:nvPr/>
        </p:nvSpPr>
        <p:spPr>
          <a:xfrm>
            <a:off x="15893795" y="886663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290" name="Google Shape;290;p16"/>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1" name="Google Shape;291;p16"/>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2" name="Google Shape;292;p16"/>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3" name="Google Shape;293;p16"/>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4" name="Google Shape;294;p16"/>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295" name="Google Shape;295;p16"/>
          <p:cNvSpPr/>
          <p:nvPr/>
        </p:nvSpPr>
        <p:spPr>
          <a:xfrm>
            <a:off x="3034284" y="77947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296" name="Google Shape;296;p16"/>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297" name="Google Shape;297;p16"/>
          <p:cNvCxnSpPr>
            <a:endCxn id="274"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8" name="Google Shape;298;p16"/>
          <p:cNvCxnSpPr>
            <a:stCxn id="296"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9" name="Google Shape;299;p16"/>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300" name="Google Shape;300;p16"/>
          <p:cNvSpPr/>
          <p:nvPr/>
        </p:nvSpPr>
        <p:spPr>
          <a:xfrm>
            <a:off x="5533644" y="11796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301" name="Google Shape;301;p16"/>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302" name="Google Shape;302;p16"/>
          <p:cNvSpPr/>
          <p:nvPr/>
        </p:nvSpPr>
        <p:spPr>
          <a:xfrm>
            <a:off x="3360420" y="1017132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303" name="Google Shape;303;p16"/>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304" name="Google Shape;304;p16"/>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305" name="Google Shape;305;p16"/>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306" name="Google Shape;306;p16"/>
          <p:cNvCxnSpPr>
            <a:stCxn id="305"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307" name="Google Shape;307;p16"/>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308" name="Google Shape;308;p16"/>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309" name="Google Shape;309;p16"/>
          <p:cNvSpPr/>
          <p:nvPr/>
        </p:nvSpPr>
        <p:spPr>
          <a:xfrm>
            <a:off x="313831" y="723671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310" name="Google Shape;310;p16"/>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311" name="Google Shape;311;p16"/>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12" name="Google Shape;312;p16"/>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16" name="Shape 316"/>
        <p:cNvGrpSpPr/>
        <p:nvPr/>
      </p:nvGrpSpPr>
      <p:grpSpPr>
        <a:xfrm>
          <a:off x="0" y="0"/>
          <a:ext cx="0" cy="0"/>
          <a:chOff x="0" y="0"/>
          <a:chExt cx="0" cy="0"/>
        </a:xfrm>
      </p:grpSpPr>
      <p:sp>
        <p:nvSpPr>
          <p:cNvPr id="317" name="Google Shape;317;p17"/>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318" name="Google Shape;318;p17"/>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BFS Example</a:t>
            </a:r>
            <a:endParaRPr/>
          </a:p>
        </p:txBody>
      </p:sp>
      <p:sp>
        <p:nvSpPr>
          <p:cNvPr id="319" name="Google Shape;319;p17"/>
          <p:cNvSpPr/>
          <p:nvPr/>
        </p:nvSpPr>
        <p:spPr>
          <a:xfrm>
            <a:off x="9052560" y="869696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320" name="Google Shape;320;p17"/>
          <p:cNvSpPr/>
          <p:nvPr/>
        </p:nvSpPr>
        <p:spPr>
          <a:xfrm>
            <a:off x="11213592" y="10512552"/>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321" name="Google Shape;321;p17"/>
          <p:cNvSpPr/>
          <p:nvPr/>
        </p:nvSpPr>
        <p:spPr>
          <a:xfrm>
            <a:off x="8342376" y="11335512"/>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322" name="Google Shape;322;p17"/>
          <p:cNvSpPr/>
          <p:nvPr/>
        </p:nvSpPr>
        <p:spPr>
          <a:xfrm>
            <a:off x="12219432" y="773328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323" name="Google Shape;323;p17"/>
          <p:cNvSpPr/>
          <p:nvPr/>
        </p:nvSpPr>
        <p:spPr>
          <a:xfrm>
            <a:off x="5885688" y="9565640"/>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324" name="Google Shape;324;p17"/>
          <p:cNvSpPr/>
          <p:nvPr/>
        </p:nvSpPr>
        <p:spPr>
          <a:xfrm>
            <a:off x="6708648" y="70510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325" name="Google Shape;325;p17"/>
          <p:cNvSpPr/>
          <p:nvPr/>
        </p:nvSpPr>
        <p:spPr>
          <a:xfrm>
            <a:off x="9494520" y="602386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326" name="Google Shape;326;p17"/>
          <p:cNvCxnSpPr>
            <a:stCxn id="325"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27" name="Google Shape;327;p17"/>
          <p:cNvCxnSpPr>
            <a:stCxn id="319" idx="1"/>
            <a:endCxn id="324"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28" name="Google Shape;328;p17"/>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29" name="Google Shape;329;p17"/>
          <p:cNvCxnSpPr>
            <a:stCxn id="324" idx="6"/>
            <a:endCxn id="322"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30" name="Google Shape;330;p17"/>
          <p:cNvCxnSpPr>
            <a:stCxn id="323" idx="7"/>
            <a:endCxn id="325"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31" name="Google Shape;331;p17"/>
          <p:cNvCxnSpPr>
            <a:stCxn id="323" idx="0"/>
            <a:endCxn id="324"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32" name="Google Shape;332;p17"/>
          <p:cNvCxnSpPr>
            <a:endCxn id="321"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33" name="Google Shape;333;p17"/>
          <p:cNvCxnSpPr>
            <a:stCxn id="321"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34" name="Google Shape;334;p17"/>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35" name="Google Shape;335;p17"/>
          <p:cNvCxnSpPr>
            <a:endCxn id="320"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36" name="Google Shape;336;p17"/>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37" name="Google Shape;337;p17"/>
          <p:cNvCxnSpPr>
            <a:stCxn id="321"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338" name="Google Shape;338;p17"/>
          <p:cNvSpPr/>
          <p:nvPr/>
        </p:nvSpPr>
        <p:spPr>
          <a:xfrm>
            <a:off x="14567916" y="1166774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339" name="Google Shape;339;p17"/>
          <p:cNvSpPr/>
          <p:nvPr/>
        </p:nvSpPr>
        <p:spPr>
          <a:xfrm>
            <a:off x="15893795" y="886663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340" name="Google Shape;340;p17"/>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41" name="Google Shape;341;p17"/>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42" name="Google Shape;342;p17"/>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43" name="Google Shape;343;p17"/>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44" name="Google Shape;344;p17"/>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345" name="Google Shape;345;p17"/>
          <p:cNvSpPr/>
          <p:nvPr/>
        </p:nvSpPr>
        <p:spPr>
          <a:xfrm>
            <a:off x="3034284" y="77947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346" name="Google Shape;346;p17"/>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347" name="Google Shape;347;p17"/>
          <p:cNvCxnSpPr>
            <a:endCxn id="324"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48" name="Google Shape;348;p17"/>
          <p:cNvCxnSpPr>
            <a:stCxn id="346"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49" name="Google Shape;349;p17"/>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350" name="Google Shape;350;p17"/>
          <p:cNvSpPr/>
          <p:nvPr/>
        </p:nvSpPr>
        <p:spPr>
          <a:xfrm>
            <a:off x="5533644" y="11796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351" name="Google Shape;351;p17"/>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352" name="Google Shape;352;p17"/>
          <p:cNvSpPr/>
          <p:nvPr/>
        </p:nvSpPr>
        <p:spPr>
          <a:xfrm>
            <a:off x="3360420" y="1017132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353" name="Google Shape;353;p17"/>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354" name="Google Shape;354;p17"/>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355" name="Google Shape;355;p17"/>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356" name="Google Shape;356;p17"/>
          <p:cNvCxnSpPr>
            <a:stCxn id="355"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357" name="Google Shape;357;p17"/>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358" name="Google Shape;358;p17"/>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359" name="Google Shape;359;p17"/>
          <p:cNvSpPr/>
          <p:nvPr/>
        </p:nvSpPr>
        <p:spPr>
          <a:xfrm>
            <a:off x="313831" y="723671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360" name="Google Shape;360;p17"/>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361" name="Google Shape;361;p17"/>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62" name="Google Shape;362;p17"/>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18"/>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368" name="Google Shape;368;p18"/>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BFS Example</a:t>
            </a:r>
            <a:endParaRPr/>
          </a:p>
        </p:txBody>
      </p:sp>
      <p:sp>
        <p:nvSpPr>
          <p:cNvPr id="369" name="Google Shape;369;p18"/>
          <p:cNvSpPr/>
          <p:nvPr/>
        </p:nvSpPr>
        <p:spPr>
          <a:xfrm>
            <a:off x="9052560" y="869696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370" name="Google Shape;370;p18"/>
          <p:cNvSpPr/>
          <p:nvPr/>
        </p:nvSpPr>
        <p:spPr>
          <a:xfrm>
            <a:off x="11213592" y="10512552"/>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371" name="Google Shape;371;p18"/>
          <p:cNvSpPr/>
          <p:nvPr/>
        </p:nvSpPr>
        <p:spPr>
          <a:xfrm>
            <a:off x="8342376" y="11335512"/>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372" name="Google Shape;372;p18"/>
          <p:cNvSpPr/>
          <p:nvPr/>
        </p:nvSpPr>
        <p:spPr>
          <a:xfrm>
            <a:off x="12219432" y="773328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373" name="Google Shape;373;p18"/>
          <p:cNvSpPr/>
          <p:nvPr/>
        </p:nvSpPr>
        <p:spPr>
          <a:xfrm>
            <a:off x="5885688" y="95656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374" name="Google Shape;374;p18"/>
          <p:cNvSpPr/>
          <p:nvPr/>
        </p:nvSpPr>
        <p:spPr>
          <a:xfrm>
            <a:off x="6708648" y="70510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375" name="Google Shape;375;p18"/>
          <p:cNvSpPr/>
          <p:nvPr/>
        </p:nvSpPr>
        <p:spPr>
          <a:xfrm>
            <a:off x="9494520" y="602386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376" name="Google Shape;376;p18"/>
          <p:cNvCxnSpPr>
            <a:stCxn id="375"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77" name="Google Shape;377;p18"/>
          <p:cNvCxnSpPr>
            <a:stCxn id="369" idx="1"/>
            <a:endCxn id="374"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78" name="Google Shape;378;p18"/>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79" name="Google Shape;379;p18"/>
          <p:cNvCxnSpPr>
            <a:stCxn id="374" idx="6"/>
            <a:endCxn id="372"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80" name="Google Shape;380;p18"/>
          <p:cNvCxnSpPr>
            <a:stCxn id="373" idx="7"/>
            <a:endCxn id="375"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81" name="Google Shape;381;p18"/>
          <p:cNvCxnSpPr>
            <a:stCxn id="373" idx="0"/>
            <a:endCxn id="374"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82" name="Google Shape;382;p18"/>
          <p:cNvCxnSpPr>
            <a:endCxn id="371"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83" name="Google Shape;383;p18"/>
          <p:cNvCxnSpPr>
            <a:stCxn id="371"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84" name="Google Shape;384;p18"/>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85" name="Google Shape;385;p18"/>
          <p:cNvCxnSpPr>
            <a:endCxn id="370"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86" name="Google Shape;386;p18"/>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87" name="Google Shape;387;p18"/>
          <p:cNvCxnSpPr>
            <a:stCxn id="371"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388" name="Google Shape;388;p18"/>
          <p:cNvSpPr/>
          <p:nvPr/>
        </p:nvSpPr>
        <p:spPr>
          <a:xfrm>
            <a:off x="14567916" y="1166774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389" name="Google Shape;389;p18"/>
          <p:cNvSpPr/>
          <p:nvPr/>
        </p:nvSpPr>
        <p:spPr>
          <a:xfrm>
            <a:off x="15893795" y="886663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390" name="Google Shape;390;p18"/>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91" name="Google Shape;391;p18"/>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92" name="Google Shape;392;p18"/>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93" name="Google Shape;393;p18"/>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94" name="Google Shape;394;p18"/>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395" name="Google Shape;395;p18"/>
          <p:cNvSpPr/>
          <p:nvPr/>
        </p:nvSpPr>
        <p:spPr>
          <a:xfrm>
            <a:off x="3034284" y="77947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396" name="Google Shape;396;p18"/>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397" name="Google Shape;397;p18"/>
          <p:cNvCxnSpPr>
            <a:endCxn id="374"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98" name="Google Shape;398;p18"/>
          <p:cNvCxnSpPr>
            <a:stCxn id="396"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99" name="Google Shape;399;p18"/>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400" name="Google Shape;400;p18"/>
          <p:cNvSpPr/>
          <p:nvPr/>
        </p:nvSpPr>
        <p:spPr>
          <a:xfrm>
            <a:off x="5533644" y="11796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401" name="Google Shape;401;p18"/>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402" name="Google Shape;402;p18"/>
          <p:cNvSpPr/>
          <p:nvPr/>
        </p:nvSpPr>
        <p:spPr>
          <a:xfrm>
            <a:off x="3360420" y="1017132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403" name="Google Shape;403;p18"/>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404" name="Google Shape;404;p18"/>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405" name="Google Shape;405;p18"/>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406" name="Google Shape;406;p18"/>
          <p:cNvCxnSpPr>
            <a:stCxn id="405"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407" name="Google Shape;407;p18"/>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408" name="Google Shape;408;p18"/>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409" name="Google Shape;409;p18"/>
          <p:cNvSpPr/>
          <p:nvPr/>
        </p:nvSpPr>
        <p:spPr>
          <a:xfrm>
            <a:off x="313831" y="723671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410" name="Google Shape;410;p18"/>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411" name="Google Shape;411;p18"/>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12" name="Google Shape;412;p18"/>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16" name="Shape 416"/>
        <p:cNvGrpSpPr/>
        <p:nvPr/>
      </p:nvGrpSpPr>
      <p:grpSpPr>
        <a:xfrm>
          <a:off x="0" y="0"/>
          <a:ext cx="0" cy="0"/>
          <a:chOff x="0" y="0"/>
          <a:chExt cx="0" cy="0"/>
        </a:xfrm>
      </p:grpSpPr>
      <p:sp>
        <p:nvSpPr>
          <p:cNvPr id="417" name="Google Shape;417;p19"/>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418" name="Google Shape;418;p19"/>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BFS Example</a:t>
            </a:r>
            <a:endParaRPr/>
          </a:p>
        </p:txBody>
      </p:sp>
      <p:sp>
        <p:nvSpPr>
          <p:cNvPr id="419" name="Google Shape;419;p19"/>
          <p:cNvSpPr/>
          <p:nvPr/>
        </p:nvSpPr>
        <p:spPr>
          <a:xfrm>
            <a:off x="9052560" y="869696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420" name="Google Shape;420;p19"/>
          <p:cNvSpPr/>
          <p:nvPr/>
        </p:nvSpPr>
        <p:spPr>
          <a:xfrm>
            <a:off x="11213592" y="10512552"/>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421" name="Google Shape;421;p19"/>
          <p:cNvSpPr/>
          <p:nvPr/>
        </p:nvSpPr>
        <p:spPr>
          <a:xfrm>
            <a:off x="8342376" y="11335512"/>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422" name="Google Shape;422;p19"/>
          <p:cNvSpPr/>
          <p:nvPr/>
        </p:nvSpPr>
        <p:spPr>
          <a:xfrm>
            <a:off x="12219432" y="773328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423" name="Google Shape;423;p19"/>
          <p:cNvSpPr/>
          <p:nvPr/>
        </p:nvSpPr>
        <p:spPr>
          <a:xfrm>
            <a:off x="5885688" y="95656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424" name="Google Shape;424;p19"/>
          <p:cNvSpPr/>
          <p:nvPr/>
        </p:nvSpPr>
        <p:spPr>
          <a:xfrm>
            <a:off x="6708648" y="70510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425" name="Google Shape;425;p19"/>
          <p:cNvSpPr/>
          <p:nvPr/>
        </p:nvSpPr>
        <p:spPr>
          <a:xfrm>
            <a:off x="9494520" y="602386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426" name="Google Shape;426;p19"/>
          <p:cNvCxnSpPr>
            <a:stCxn id="425"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27" name="Google Shape;427;p19"/>
          <p:cNvCxnSpPr>
            <a:stCxn id="419" idx="1"/>
            <a:endCxn id="424"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28" name="Google Shape;428;p19"/>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29" name="Google Shape;429;p19"/>
          <p:cNvCxnSpPr>
            <a:stCxn id="424" idx="6"/>
            <a:endCxn id="422"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30" name="Google Shape;430;p19"/>
          <p:cNvCxnSpPr>
            <a:stCxn id="423" idx="7"/>
            <a:endCxn id="425"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31" name="Google Shape;431;p19"/>
          <p:cNvCxnSpPr>
            <a:stCxn id="423" idx="0"/>
            <a:endCxn id="424"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32" name="Google Shape;432;p19"/>
          <p:cNvCxnSpPr>
            <a:endCxn id="421"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33" name="Google Shape;433;p19"/>
          <p:cNvCxnSpPr>
            <a:stCxn id="421"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34" name="Google Shape;434;p19"/>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35" name="Google Shape;435;p19"/>
          <p:cNvCxnSpPr>
            <a:endCxn id="420"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36" name="Google Shape;436;p19"/>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37" name="Google Shape;437;p19"/>
          <p:cNvCxnSpPr>
            <a:stCxn id="421"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438" name="Google Shape;438;p19"/>
          <p:cNvSpPr/>
          <p:nvPr/>
        </p:nvSpPr>
        <p:spPr>
          <a:xfrm>
            <a:off x="14567916" y="1166774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439" name="Google Shape;439;p19"/>
          <p:cNvSpPr/>
          <p:nvPr/>
        </p:nvSpPr>
        <p:spPr>
          <a:xfrm>
            <a:off x="15893795" y="886663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440" name="Google Shape;440;p19"/>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41" name="Google Shape;441;p19"/>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42" name="Google Shape;442;p19"/>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43" name="Google Shape;443;p19"/>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44" name="Google Shape;444;p19"/>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445" name="Google Shape;445;p19"/>
          <p:cNvSpPr/>
          <p:nvPr/>
        </p:nvSpPr>
        <p:spPr>
          <a:xfrm>
            <a:off x="3034284" y="7794752"/>
            <a:ext cx="1645920" cy="1645920"/>
          </a:xfrm>
          <a:prstGeom prst="ellipse">
            <a:avLst/>
          </a:prstGeom>
          <a:solidFill>
            <a:schemeClr val="accent1"/>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446" name="Google Shape;446;p19"/>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447" name="Google Shape;447;p19"/>
          <p:cNvCxnSpPr>
            <a:endCxn id="424"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48" name="Google Shape;448;p19"/>
          <p:cNvCxnSpPr>
            <a:stCxn id="446"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49" name="Google Shape;449;p19"/>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450" name="Google Shape;450;p19"/>
          <p:cNvSpPr/>
          <p:nvPr/>
        </p:nvSpPr>
        <p:spPr>
          <a:xfrm>
            <a:off x="5533644" y="11796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451" name="Google Shape;451;p19"/>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452" name="Google Shape;452;p19"/>
          <p:cNvSpPr/>
          <p:nvPr/>
        </p:nvSpPr>
        <p:spPr>
          <a:xfrm>
            <a:off x="3360420" y="1017132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453" name="Google Shape;453;p19"/>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454" name="Google Shape;454;p19"/>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455" name="Google Shape;455;p19"/>
          <p:cNvSpPr/>
          <p:nvPr/>
        </p:nvSpPr>
        <p:spPr>
          <a:xfrm>
            <a:off x="706889" y="9383497"/>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456" name="Google Shape;456;p19"/>
          <p:cNvCxnSpPr>
            <a:stCxn id="455"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457" name="Google Shape;457;p19"/>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458" name="Google Shape;458;p19"/>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459" name="Google Shape;459;p19"/>
          <p:cNvSpPr/>
          <p:nvPr/>
        </p:nvSpPr>
        <p:spPr>
          <a:xfrm>
            <a:off x="313831" y="723671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460" name="Google Shape;460;p19"/>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461" name="Google Shape;461;p19"/>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62" name="Google Shape;462;p19"/>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66" name="Shape 466"/>
        <p:cNvGrpSpPr/>
        <p:nvPr/>
      </p:nvGrpSpPr>
      <p:grpSpPr>
        <a:xfrm>
          <a:off x="0" y="0"/>
          <a:ext cx="0" cy="0"/>
          <a:chOff x="0" y="0"/>
          <a:chExt cx="0" cy="0"/>
        </a:xfrm>
      </p:grpSpPr>
      <p:sp>
        <p:nvSpPr>
          <p:cNvPr id="467" name="Google Shape;467;p20"/>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468" name="Google Shape;468;p20"/>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BFS Example</a:t>
            </a:r>
            <a:endParaRPr/>
          </a:p>
        </p:txBody>
      </p:sp>
      <p:sp>
        <p:nvSpPr>
          <p:cNvPr id="469" name="Google Shape;469;p20"/>
          <p:cNvSpPr/>
          <p:nvPr/>
        </p:nvSpPr>
        <p:spPr>
          <a:xfrm>
            <a:off x="9052560" y="869696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470" name="Google Shape;470;p20"/>
          <p:cNvSpPr/>
          <p:nvPr/>
        </p:nvSpPr>
        <p:spPr>
          <a:xfrm>
            <a:off x="11213592" y="10512552"/>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471" name="Google Shape;471;p20"/>
          <p:cNvSpPr/>
          <p:nvPr/>
        </p:nvSpPr>
        <p:spPr>
          <a:xfrm>
            <a:off x="8342376" y="11335512"/>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472" name="Google Shape;472;p20"/>
          <p:cNvSpPr/>
          <p:nvPr/>
        </p:nvSpPr>
        <p:spPr>
          <a:xfrm>
            <a:off x="12219432" y="773328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473" name="Google Shape;473;p20"/>
          <p:cNvSpPr/>
          <p:nvPr/>
        </p:nvSpPr>
        <p:spPr>
          <a:xfrm>
            <a:off x="5885688" y="95656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474" name="Google Shape;474;p20"/>
          <p:cNvSpPr/>
          <p:nvPr/>
        </p:nvSpPr>
        <p:spPr>
          <a:xfrm>
            <a:off x="6708648" y="70510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475" name="Google Shape;475;p20"/>
          <p:cNvSpPr/>
          <p:nvPr/>
        </p:nvSpPr>
        <p:spPr>
          <a:xfrm>
            <a:off x="9494520" y="602386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476" name="Google Shape;476;p20"/>
          <p:cNvCxnSpPr>
            <a:stCxn id="475"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77" name="Google Shape;477;p20"/>
          <p:cNvCxnSpPr>
            <a:stCxn id="469" idx="1"/>
            <a:endCxn id="474"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78" name="Google Shape;478;p20"/>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79" name="Google Shape;479;p20"/>
          <p:cNvCxnSpPr>
            <a:stCxn id="474" idx="6"/>
            <a:endCxn id="472"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80" name="Google Shape;480;p20"/>
          <p:cNvCxnSpPr>
            <a:stCxn id="473" idx="7"/>
            <a:endCxn id="475"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81" name="Google Shape;481;p20"/>
          <p:cNvCxnSpPr>
            <a:stCxn id="473" idx="0"/>
            <a:endCxn id="474"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82" name="Google Shape;482;p20"/>
          <p:cNvCxnSpPr>
            <a:endCxn id="471"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83" name="Google Shape;483;p20"/>
          <p:cNvCxnSpPr>
            <a:stCxn id="471"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84" name="Google Shape;484;p20"/>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85" name="Google Shape;485;p20"/>
          <p:cNvCxnSpPr>
            <a:endCxn id="470"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86" name="Google Shape;486;p20"/>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87" name="Google Shape;487;p20"/>
          <p:cNvCxnSpPr>
            <a:stCxn id="471"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488" name="Google Shape;488;p20"/>
          <p:cNvSpPr/>
          <p:nvPr/>
        </p:nvSpPr>
        <p:spPr>
          <a:xfrm>
            <a:off x="14567916" y="1166774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489" name="Google Shape;489;p20"/>
          <p:cNvSpPr/>
          <p:nvPr/>
        </p:nvSpPr>
        <p:spPr>
          <a:xfrm>
            <a:off x="15893795" y="886663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490" name="Google Shape;490;p20"/>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91" name="Google Shape;491;p20"/>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92" name="Google Shape;492;p20"/>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93" name="Google Shape;493;p20"/>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94" name="Google Shape;494;p20"/>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495" name="Google Shape;495;p20"/>
          <p:cNvSpPr/>
          <p:nvPr/>
        </p:nvSpPr>
        <p:spPr>
          <a:xfrm>
            <a:off x="3034284" y="7794752"/>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496" name="Google Shape;496;p20"/>
          <p:cNvSpPr/>
          <p:nvPr/>
        </p:nvSpPr>
        <p:spPr>
          <a:xfrm>
            <a:off x="706889" y="9383497"/>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497" name="Google Shape;497;p20"/>
          <p:cNvCxnSpPr>
            <a:endCxn id="474"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98" name="Google Shape;498;p20"/>
          <p:cNvCxnSpPr>
            <a:stCxn id="496"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499" name="Google Shape;499;p20"/>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500" name="Google Shape;500;p20"/>
          <p:cNvSpPr/>
          <p:nvPr/>
        </p:nvSpPr>
        <p:spPr>
          <a:xfrm>
            <a:off x="5533644" y="11796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501" name="Google Shape;501;p20"/>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502" name="Google Shape;502;p20"/>
          <p:cNvSpPr/>
          <p:nvPr/>
        </p:nvSpPr>
        <p:spPr>
          <a:xfrm>
            <a:off x="3360420" y="1017132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503" name="Google Shape;503;p20"/>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504" name="Google Shape;504;p20"/>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505" name="Google Shape;505;p20"/>
          <p:cNvSpPr/>
          <p:nvPr/>
        </p:nvSpPr>
        <p:spPr>
          <a:xfrm>
            <a:off x="706889" y="9383497"/>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506" name="Google Shape;506;p20"/>
          <p:cNvCxnSpPr>
            <a:stCxn id="505"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507" name="Google Shape;507;p20"/>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508" name="Google Shape;508;p20"/>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509" name="Google Shape;509;p20"/>
          <p:cNvSpPr/>
          <p:nvPr/>
        </p:nvSpPr>
        <p:spPr>
          <a:xfrm>
            <a:off x="313831" y="723671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510" name="Google Shape;510;p20"/>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511" name="Google Shape;511;p20"/>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12" name="Google Shape;512;p20"/>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16" name="Shape 516"/>
        <p:cNvGrpSpPr/>
        <p:nvPr/>
      </p:nvGrpSpPr>
      <p:grpSpPr>
        <a:xfrm>
          <a:off x="0" y="0"/>
          <a:ext cx="0" cy="0"/>
          <a:chOff x="0" y="0"/>
          <a:chExt cx="0" cy="0"/>
        </a:xfrm>
      </p:grpSpPr>
      <p:sp>
        <p:nvSpPr>
          <p:cNvPr id="517" name="Google Shape;517;p21"/>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518" name="Google Shape;518;p21"/>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BFS Example</a:t>
            </a:r>
            <a:endParaRPr/>
          </a:p>
        </p:txBody>
      </p:sp>
      <p:sp>
        <p:nvSpPr>
          <p:cNvPr id="519" name="Google Shape;519;p21"/>
          <p:cNvSpPr/>
          <p:nvPr/>
        </p:nvSpPr>
        <p:spPr>
          <a:xfrm>
            <a:off x="9052560" y="869696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520" name="Google Shape;520;p21"/>
          <p:cNvSpPr/>
          <p:nvPr/>
        </p:nvSpPr>
        <p:spPr>
          <a:xfrm>
            <a:off x="11213592" y="10512552"/>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521" name="Google Shape;521;p21"/>
          <p:cNvSpPr/>
          <p:nvPr/>
        </p:nvSpPr>
        <p:spPr>
          <a:xfrm>
            <a:off x="8342376" y="11335512"/>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522" name="Google Shape;522;p21"/>
          <p:cNvSpPr/>
          <p:nvPr/>
        </p:nvSpPr>
        <p:spPr>
          <a:xfrm>
            <a:off x="12219432" y="773328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523" name="Google Shape;523;p21"/>
          <p:cNvSpPr/>
          <p:nvPr/>
        </p:nvSpPr>
        <p:spPr>
          <a:xfrm>
            <a:off x="5885688" y="95656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524" name="Google Shape;524;p21"/>
          <p:cNvSpPr/>
          <p:nvPr/>
        </p:nvSpPr>
        <p:spPr>
          <a:xfrm>
            <a:off x="6708648" y="70510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525" name="Google Shape;525;p21"/>
          <p:cNvSpPr/>
          <p:nvPr/>
        </p:nvSpPr>
        <p:spPr>
          <a:xfrm>
            <a:off x="9494520" y="602386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526" name="Google Shape;526;p21"/>
          <p:cNvCxnSpPr>
            <a:stCxn id="525"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27" name="Google Shape;527;p21"/>
          <p:cNvCxnSpPr>
            <a:stCxn id="519" idx="1"/>
            <a:endCxn id="524"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28" name="Google Shape;528;p21"/>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29" name="Google Shape;529;p21"/>
          <p:cNvCxnSpPr>
            <a:stCxn id="524" idx="6"/>
            <a:endCxn id="522"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30" name="Google Shape;530;p21"/>
          <p:cNvCxnSpPr>
            <a:stCxn id="523" idx="7"/>
            <a:endCxn id="525"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31" name="Google Shape;531;p21"/>
          <p:cNvCxnSpPr>
            <a:stCxn id="523" idx="0"/>
            <a:endCxn id="524"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32" name="Google Shape;532;p21"/>
          <p:cNvCxnSpPr>
            <a:endCxn id="521"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33" name="Google Shape;533;p21"/>
          <p:cNvCxnSpPr>
            <a:stCxn id="521"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34" name="Google Shape;534;p21"/>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35" name="Google Shape;535;p21"/>
          <p:cNvCxnSpPr>
            <a:endCxn id="520"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36" name="Google Shape;536;p21"/>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37" name="Google Shape;537;p21"/>
          <p:cNvCxnSpPr>
            <a:stCxn id="521"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538" name="Google Shape;538;p21"/>
          <p:cNvSpPr/>
          <p:nvPr/>
        </p:nvSpPr>
        <p:spPr>
          <a:xfrm>
            <a:off x="14567916" y="1166774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539" name="Google Shape;539;p21"/>
          <p:cNvSpPr/>
          <p:nvPr/>
        </p:nvSpPr>
        <p:spPr>
          <a:xfrm>
            <a:off x="15893795" y="8866632"/>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540" name="Google Shape;540;p21"/>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41" name="Google Shape;541;p21"/>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42" name="Google Shape;542;p21"/>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43" name="Google Shape;543;p21"/>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44" name="Google Shape;544;p21"/>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545" name="Google Shape;545;p21"/>
          <p:cNvSpPr/>
          <p:nvPr/>
        </p:nvSpPr>
        <p:spPr>
          <a:xfrm>
            <a:off x="3034284" y="7794752"/>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546" name="Google Shape;546;p21"/>
          <p:cNvSpPr/>
          <p:nvPr/>
        </p:nvSpPr>
        <p:spPr>
          <a:xfrm>
            <a:off x="706889" y="9383497"/>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547" name="Google Shape;547;p21"/>
          <p:cNvCxnSpPr>
            <a:endCxn id="524"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48" name="Google Shape;548;p21"/>
          <p:cNvCxnSpPr>
            <a:stCxn id="546"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49" name="Google Shape;549;p21"/>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550" name="Google Shape;550;p21"/>
          <p:cNvSpPr/>
          <p:nvPr/>
        </p:nvSpPr>
        <p:spPr>
          <a:xfrm>
            <a:off x="5533644" y="11796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551" name="Google Shape;551;p21"/>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552" name="Google Shape;552;p21"/>
          <p:cNvSpPr/>
          <p:nvPr/>
        </p:nvSpPr>
        <p:spPr>
          <a:xfrm>
            <a:off x="3360420" y="1017132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553" name="Google Shape;553;p21"/>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554" name="Google Shape;554;p21"/>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555" name="Google Shape;555;p21"/>
          <p:cNvSpPr/>
          <p:nvPr/>
        </p:nvSpPr>
        <p:spPr>
          <a:xfrm>
            <a:off x="706889" y="9383497"/>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556" name="Google Shape;556;p21"/>
          <p:cNvCxnSpPr>
            <a:stCxn id="555"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557" name="Google Shape;557;p21"/>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558" name="Google Shape;558;p21"/>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559" name="Google Shape;559;p21"/>
          <p:cNvSpPr/>
          <p:nvPr/>
        </p:nvSpPr>
        <p:spPr>
          <a:xfrm>
            <a:off x="313831" y="723671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560" name="Google Shape;560;p21"/>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561" name="Google Shape;561;p21"/>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62" name="Google Shape;562;p21"/>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66" name="Shape 566"/>
        <p:cNvGrpSpPr/>
        <p:nvPr/>
      </p:nvGrpSpPr>
      <p:grpSpPr>
        <a:xfrm>
          <a:off x="0" y="0"/>
          <a:ext cx="0" cy="0"/>
          <a:chOff x="0" y="0"/>
          <a:chExt cx="0" cy="0"/>
        </a:xfrm>
      </p:grpSpPr>
      <p:sp>
        <p:nvSpPr>
          <p:cNvPr id="567" name="Google Shape;567;p22"/>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568" name="Google Shape;568;p22"/>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BFS Example</a:t>
            </a:r>
            <a:endParaRPr/>
          </a:p>
        </p:txBody>
      </p:sp>
      <p:sp>
        <p:nvSpPr>
          <p:cNvPr id="569" name="Google Shape;569;p22"/>
          <p:cNvSpPr/>
          <p:nvPr/>
        </p:nvSpPr>
        <p:spPr>
          <a:xfrm>
            <a:off x="9052560" y="869696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570" name="Google Shape;570;p22"/>
          <p:cNvSpPr/>
          <p:nvPr/>
        </p:nvSpPr>
        <p:spPr>
          <a:xfrm>
            <a:off x="11213592" y="10512552"/>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571" name="Google Shape;571;p22"/>
          <p:cNvSpPr/>
          <p:nvPr/>
        </p:nvSpPr>
        <p:spPr>
          <a:xfrm>
            <a:off x="8342376" y="11335512"/>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572" name="Google Shape;572;p22"/>
          <p:cNvSpPr/>
          <p:nvPr/>
        </p:nvSpPr>
        <p:spPr>
          <a:xfrm>
            <a:off x="12219432" y="773328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573" name="Google Shape;573;p22"/>
          <p:cNvSpPr/>
          <p:nvPr/>
        </p:nvSpPr>
        <p:spPr>
          <a:xfrm>
            <a:off x="5885688" y="95656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574" name="Google Shape;574;p22"/>
          <p:cNvSpPr/>
          <p:nvPr/>
        </p:nvSpPr>
        <p:spPr>
          <a:xfrm>
            <a:off x="6708648" y="70510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575" name="Google Shape;575;p22"/>
          <p:cNvSpPr/>
          <p:nvPr/>
        </p:nvSpPr>
        <p:spPr>
          <a:xfrm>
            <a:off x="9494520" y="602386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576" name="Google Shape;576;p22"/>
          <p:cNvCxnSpPr>
            <a:stCxn id="575"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77" name="Google Shape;577;p22"/>
          <p:cNvCxnSpPr>
            <a:stCxn id="569" idx="1"/>
            <a:endCxn id="574"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78" name="Google Shape;578;p22"/>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79" name="Google Shape;579;p22"/>
          <p:cNvCxnSpPr>
            <a:stCxn id="574" idx="6"/>
            <a:endCxn id="572"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80" name="Google Shape;580;p22"/>
          <p:cNvCxnSpPr>
            <a:stCxn id="573" idx="7"/>
            <a:endCxn id="575"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81" name="Google Shape;581;p22"/>
          <p:cNvCxnSpPr>
            <a:stCxn id="573" idx="0"/>
            <a:endCxn id="574"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82" name="Google Shape;582;p22"/>
          <p:cNvCxnSpPr>
            <a:endCxn id="571"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83" name="Google Shape;583;p22"/>
          <p:cNvCxnSpPr>
            <a:stCxn id="571"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84" name="Google Shape;584;p22"/>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85" name="Google Shape;585;p22"/>
          <p:cNvCxnSpPr>
            <a:endCxn id="570"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86" name="Google Shape;586;p22"/>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87" name="Google Shape;587;p22"/>
          <p:cNvCxnSpPr>
            <a:stCxn id="571"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588" name="Google Shape;588;p22"/>
          <p:cNvSpPr/>
          <p:nvPr/>
        </p:nvSpPr>
        <p:spPr>
          <a:xfrm>
            <a:off x="14567916" y="11667744"/>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589" name="Google Shape;589;p22"/>
          <p:cNvSpPr/>
          <p:nvPr/>
        </p:nvSpPr>
        <p:spPr>
          <a:xfrm>
            <a:off x="15893795" y="8866632"/>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590" name="Google Shape;590;p22"/>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91" name="Google Shape;591;p22"/>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92" name="Google Shape;592;p22"/>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93" name="Google Shape;593;p22"/>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94" name="Google Shape;594;p22"/>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595" name="Google Shape;595;p22"/>
          <p:cNvSpPr/>
          <p:nvPr/>
        </p:nvSpPr>
        <p:spPr>
          <a:xfrm>
            <a:off x="3034284" y="7794752"/>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596" name="Google Shape;596;p22"/>
          <p:cNvSpPr/>
          <p:nvPr/>
        </p:nvSpPr>
        <p:spPr>
          <a:xfrm>
            <a:off x="706889" y="9383497"/>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597" name="Google Shape;597;p22"/>
          <p:cNvCxnSpPr>
            <a:endCxn id="574"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98" name="Google Shape;598;p22"/>
          <p:cNvCxnSpPr>
            <a:stCxn id="596"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599" name="Google Shape;599;p22"/>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600" name="Google Shape;600;p22"/>
          <p:cNvSpPr/>
          <p:nvPr/>
        </p:nvSpPr>
        <p:spPr>
          <a:xfrm>
            <a:off x="5533644" y="11796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601" name="Google Shape;601;p22"/>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602" name="Google Shape;602;p22"/>
          <p:cNvSpPr/>
          <p:nvPr/>
        </p:nvSpPr>
        <p:spPr>
          <a:xfrm>
            <a:off x="3360420" y="1017132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603" name="Google Shape;603;p22"/>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604" name="Google Shape;604;p22"/>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605" name="Google Shape;605;p22"/>
          <p:cNvSpPr/>
          <p:nvPr/>
        </p:nvSpPr>
        <p:spPr>
          <a:xfrm>
            <a:off x="706889" y="9383497"/>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606" name="Google Shape;606;p22"/>
          <p:cNvCxnSpPr>
            <a:stCxn id="605"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607" name="Google Shape;607;p22"/>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608" name="Google Shape;608;p22"/>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609" name="Google Shape;609;p22"/>
          <p:cNvSpPr/>
          <p:nvPr/>
        </p:nvSpPr>
        <p:spPr>
          <a:xfrm>
            <a:off x="313831" y="723671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610" name="Google Shape;610;p22"/>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611" name="Google Shape;611;p22"/>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12" name="Google Shape;612;p22"/>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16" name="Shape 616"/>
        <p:cNvGrpSpPr/>
        <p:nvPr/>
      </p:nvGrpSpPr>
      <p:grpSpPr>
        <a:xfrm>
          <a:off x="0" y="0"/>
          <a:ext cx="0" cy="0"/>
          <a:chOff x="0" y="0"/>
          <a:chExt cx="0" cy="0"/>
        </a:xfrm>
      </p:grpSpPr>
      <p:sp>
        <p:nvSpPr>
          <p:cNvPr id="617" name="Google Shape;617;p23"/>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618" name="Google Shape;618;p23"/>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BFS Example</a:t>
            </a:r>
            <a:endParaRPr/>
          </a:p>
        </p:txBody>
      </p:sp>
      <p:sp>
        <p:nvSpPr>
          <p:cNvPr id="619" name="Google Shape;619;p23"/>
          <p:cNvSpPr/>
          <p:nvPr/>
        </p:nvSpPr>
        <p:spPr>
          <a:xfrm>
            <a:off x="9052560" y="869696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620" name="Google Shape;620;p23"/>
          <p:cNvSpPr/>
          <p:nvPr/>
        </p:nvSpPr>
        <p:spPr>
          <a:xfrm>
            <a:off x="11213592" y="10512552"/>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621" name="Google Shape;621;p23"/>
          <p:cNvSpPr/>
          <p:nvPr/>
        </p:nvSpPr>
        <p:spPr>
          <a:xfrm>
            <a:off x="8342376" y="11335512"/>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622" name="Google Shape;622;p23"/>
          <p:cNvSpPr/>
          <p:nvPr/>
        </p:nvSpPr>
        <p:spPr>
          <a:xfrm>
            <a:off x="12219432" y="773328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623" name="Google Shape;623;p23"/>
          <p:cNvSpPr/>
          <p:nvPr/>
        </p:nvSpPr>
        <p:spPr>
          <a:xfrm>
            <a:off x="5885688" y="95656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624" name="Google Shape;624;p23"/>
          <p:cNvSpPr/>
          <p:nvPr/>
        </p:nvSpPr>
        <p:spPr>
          <a:xfrm>
            <a:off x="6708648" y="70510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625" name="Google Shape;625;p23"/>
          <p:cNvSpPr/>
          <p:nvPr/>
        </p:nvSpPr>
        <p:spPr>
          <a:xfrm>
            <a:off x="9494520" y="602386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626" name="Google Shape;626;p23"/>
          <p:cNvCxnSpPr>
            <a:stCxn id="625"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27" name="Google Shape;627;p23"/>
          <p:cNvCxnSpPr>
            <a:stCxn id="619" idx="1"/>
            <a:endCxn id="624"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28" name="Google Shape;628;p23"/>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29" name="Google Shape;629;p23"/>
          <p:cNvCxnSpPr>
            <a:stCxn id="624" idx="6"/>
            <a:endCxn id="622"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30" name="Google Shape;630;p23"/>
          <p:cNvCxnSpPr>
            <a:stCxn id="623" idx="7"/>
            <a:endCxn id="625"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31" name="Google Shape;631;p23"/>
          <p:cNvCxnSpPr>
            <a:stCxn id="623" idx="0"/>
            <a:endCxn id="624"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32" name="Google Shape;632;p23"/>
          <p:cNvCxnSpPr>
            <a:endCxn id="621"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33" name="Google Shape;633;p23"/>
          <p:cNvCxnSpPr>
            <a:stCxn id="621"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34" name="Google Shape;634;p23"/>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35" name="Google Shape;635;p23"/>
          <p:cNvCxnSpPr>
            <a:endCxn id="620"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36" name="Google Shape;636;p23"/>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37" name="Google Shape;637;p23"/>
          <p:cNvCxnSpPr>
            <a:stCxn id="621"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638" name="Google Shape;638;p23"/>
          <p:cNvSpPr/>
          <p:nvPr/>
        </p:nvSpPr>
        <p:spPr>
          <a:xfrm>
            <a:off x="14567916" y="11667744"/>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639" name="Google Shape;639;p23"/>
          <p:cNvSpPr/>
          <p:nvPr/>
        </p:nvSpPr>
        <p:spPr>
          <a:xfrm>
            <a:off x="15893795" y="8866632"/>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640" name="Google Shape;640;p23"/>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41" name="Google Shape;641;p23"/>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42" name="Google Shape;642;p23"/>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43" name="Google Shape;643;p23"/>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44" name="Google Shape;644;p23"/>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645" name="Google Shape;645;p23"/>
          <p:cNvSpPr/>
          <p:nvPr/>
        </p:nvSpPr>
        <p:spPr>
          <a:xfrm>
            <a:off x="3034284" y="7794752"/>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646" name="Google Shape;646;p23"/>
          <p:cNvSpPr/>
          <p:nvPr/>
        </p:nvSpPr>
        <p:spPr>
          <a:xfrm>
            <a:off x="706889" y="9383497"/>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647" name="Google Shape;647;p23"/>
          <p:cNvCxnSpPr>
            <a:endCxn id="624"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48" name="Google Shape;648;p23"/>
          <p:cNvCxnSpPr>
            <a:stCxn id="646"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49" name="Google Shape;649;p23"/>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650" name="Google Shape;650;p23"/>
          <p:cNvSpPr/>
          <p:nvPr/>
        </p:nvSpPr>
        <p:spPr>
          <a:xfrm>
            <a:off x="5533644" y="11796552"/>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651" name="Google Shape;651;p23"/>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652" name="Google Shape;652;p23"/>
          <p:cNvSpPr/>
          <p:nvPr/>
        </p:nvSpPr>
        <p:spPr>
          <a:xfrm>
            <a:off x="3360420" y="1017132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653" name="Google Shape;653;p23"/>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654" name="Google Shape;654;p23"/>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655" name="Google Shape;655;p23"/>
          <p:cNvSpPr/>
          <p:nvPr/>
        </p:nvSpPr>
        <p:spPr>
          <a:xfrm>
            <a:off x="706889" y="9383497"/>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656" name="Google Shape;656;p23"/>
          <p:cNvCxnSpPr>
            <a:stCxn id="655"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657" name="Google Shape;657;p23"/>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658" name="Google Shape;658;p23"/>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659" name="Google Shape;659;p23"/>
          <p:cNvSpPr/>
          <p:nvPr/>
        </p:nvSpPr>
        <p:spPr>
          <a:xfrm>
            <a:off x="313831" y="723671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660" name="Google Shape;660;p23"/>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661" name="Google Shape;661;p23"/>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62" name="Google Shape;662;p23"/>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 name="Shape 25"/>
        <p:cNvGrpSpPr/>
        <p:nvPr/>
      </p:nvGrpSpPr>
      <p:grpSpPr>
        <a:xfrm>
          <a:off x="0" y="0"/>
          <a:ext cx="0" cy="0"/>
          <a:chOff x="0" y="0"/>
          <a:chExt cx="0" cy="0"/>
        </a:xfrm>
      </p:grpSpPr>
      <p:sp>
        <p:nvSpPr>
          <p:cNvPr id="26" name="Google Shape;26;p6"/>
          <p:cNvSpPr/>
          <p:nvPr/>
        </p:nvSpPr>
        <p:spPr>
          <a:xfrm>
            <a:off x="1521833" y="5183696"/>
            <a:ext cx="21340333" cy="4258730"/>
          </a:xfrm>
          <a:prstGeom prst="rect">
            <a:avLst/>
          </a:prstGeom>
          <a:noFill/>
          <a:ln>
            <a:noFill/>
          </a:ln>
        </p:spPr>
        <p:txBody>
          <a:bodyPr anchorCtr="0" anchor="t" bIns="0" lIns="0" spcFirstLastPara="1" rIns="0" wrap="square" tIns="0">
            <a:noAutofit/>
          </a:bodyPr>
          <a:lstStyle/>
          <a:p>
            <a:pPr indent="0" lvl="0" marL="0" marR="0" rtl="0" algn="ctr">
              <a:lnSpc>
                <a:spcPct val="80000"/>
              </a:lnSpc>
              <a:spcBef>
                <a:spcPts val="0"/>
              </a:spcBef>
              <a:spcAft>
                <a:spcPts val="0"/>
              </a:spcAft>
              <a:buNone/>
            </a:pPr>
            <a:r>
              <a:rPr b="0" i="0" lang="en-US" sz="7200" u="none" cap="none" strike="noStrike">
                <a:solidFill>
                  <a:srgbClr val="FFFFFF"/>
                </a:solidFill>
                <a:latin typeface="Arial"/>
                <a:ea typeface="Arial"/>
                <a:cs typeface="Arial"/>
                <a:sym typeface="Arial"/>
              </a:rPr>
              <a:t>CST 370 – ADVANCED ALGORITHMS</a:t>
            </a:r>
            <a:endParaRPr b="0" i="0" sz="7200" u="none" cap="none" strike="noStrike">
              <a:solidFill>
                <a:srgbClr val="FFFFFF"/>
              </a:solidFill>
              <a:latin typeface="Arial"/>
              <a:ea typeface="Arial"/>
              <a:cs typeface="Arial"/>
              <a:sym typeface="Arial"/>
            </a:endParaRPr>
          </a:p>
          <a:p>
            <a:pPr indent="0" lvl="0" marL="0" marR="0" rtl="0" algn="ctr">
              <a:lnSpc>
                <a:spcPct val="80000"/>
              </a:lnSpc>
              <a:spcBef>
                <a:spcPts val="0"/>
              </a:spcBef>
              <a:spcAft>
                <a:spcPts val="0"/>
              </a:spcAft>
              <a:buNone/>
            </a:pPr>
            <a:r>
              <a:t/>
            </a:r>
            <a:endParaRPr b="1" i="0" sz="8000" u="none" cap="none" strike="noStrike">
              <a:solidFill>
                <a:srgbClr val="FFFFFF"/>
              </a:solidFill>
              <a:latin typeface="Arial"/>
              <a:ea typeface="Arial"/>
              <a:cs typeface="Arial"/>
              <a:sym typeface="Arial"/>
            </a:endParaRPr>
          </a:p>
          <a:p>
            <a:pPr indent="0" lvl="0" marL="0" marR="0" rtl="0" algn="ctr">
              <a:lnSpc>
                <a:spcPct val="80000"/>
              </a:lnSpc>
              <a:spcBef>
                <a:spcPts val="0"/>
              </a:spcBef>
              <a:spcAft>
                <a:spcPts val="0"/>
              </a:spcAft>
              <a:buNone/>
            </a:pPr>
            <a:r>
              <a:rPr b="1" i="0" lang="en-US" sz="9600" u="none" cap="none" strike="noStrike">
                <a:solidFill>
                  <a:schemeClr val="lt1"/>
                </a:solidFill>
                <a:latin typeface="Arial"/>
                <a:ea typeface="Arial"/>
                <a:cs typeface="Arial"/>
                <a:sym typeface="Arial"/>
              </a:rPr>
              <a:t>Single Source Shortest Path, part 1 </a:t>
            </a:r>
            <a:endParaRPr/>
          </a:p>
          <a:p>
            <a:pPr indent="0" lvl="0" marL="0" marR="0" rtl="0" algn="ctr">
              <a:lnSpc>
                <a:spcPct val="80000"/>
              </a:lnSpc>
              <a:spcBef>
                <a:spcPts val="0"/>
              </a:spcBef>
              <a:spcAft>
                <a:spcPts val="0"/>
              </a:spcAft>
              <a:buNone/>
            </a:pPr>
            <a:r>
              <a:rPr b="1" i="0" lang="en-US" sz="9600" u="none" cap="none" strike="noStrike">
                <a:solidFill>
                  <a:schemeClr val="lt1"/>
                </a:solidFill>
                <a:latin typeface="Arial"/>
                <a:ea typeface="Arial"/>
                <a:cs typeface="Arial"/>
                <a:sym typeface="Arial"/>
              </a:rPr>
              <a:t>(aka Pathfinding w/ Dijkstra’s)</a:t>
            </a:r>
            <a:endParaRPr b="1" i="0" sz="120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24"/>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668" name="Google Shape;668;p24"/>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BFS Example</a:t>
            </a:r>
            <a:endParaRPr/>
          </a:p>
        </p:txBody>
      </p:sp>
      <p:sp>
        <p:nvSpPr>
          <p:cNvPr id="669" name="Google Shape;669;p24"/>
          <p:cNvSpPr/>
          <p:nvPr/>
        </p:nvSpPr>
        <p:spPr>
          <a:xfrm>
            <a:off x="9052560" y="869696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670" name="Google Shape;670;p24"/>
          <p:cNvSpPr/>
          <p:nvPr/>
        </p:nvSpPr>
        <p:spPr>
          <a:xfrm>
            <a:off x="11213592" y="10512552"/>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671" name="Google Shape;671;p24"/>
          <p:cNvSpPr/>
          <p:nvPr/>
        </p:nvSpPr>
        <p:spPr>
          <a:xfrm>
            <a:off x="8342376" y="11335512"/>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672" name="Google Shape;672;p24"/>
          <p:cNvSpPr/>
          <p:nvPr/>
        </p:nvSpPr>
        <p:spPr>
          <a:xfrm>
            <a:off x="12219432" y="773328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673" name="Google Shape;673;p24"/>
          <p:cNvSpPr/>
          <p:nvPr/>
        </p:nvSpPr>
        <p:spPr>
          <a:xfrm>
            <a:off x="5885688" y="95656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674" name="Google Shape;674;p24"/>
          <p:cNvSpPr/>
          <p:nvPr/>
        </p:nvSpPr>
        <p:spPr>
          <a:xfrm>
            <a:off x="6708648" y="70510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675" name="Google Shape;675;p24"/>
          <p:cNvSpPr/>
          <p:nvPr/>
        </p:nvSpPr>
        <p:spPr>
          <a:xfrm>
            <a:off x="9494520" y="602386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676" name="Google Shape;676;p24"/>
          <p:cNvCxnSpPr>
            <a:stCxn id="675"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77" name="Google Shape;677;p24"/>
          <p:cNvCxnSpPr>
            <a:stCxn id="669" idx="1"/>
            <a:endCxn id="674"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78" name="Google Shape;678;p24"/>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79" name="Google Shape;679;p24"/>
          <p:cNvCxnSpPr>
            <a:stCxn id="674" idx="6"/>
            <a:endCxn id="672"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80" name="Google Shape;680;p24"/>
          <p:cNvCxnSpPr>
            <a:stCxn id="673" idx="7"/>
            <a:endCxn id="675"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81" name="Google Shape;681;p24"/>
          <p:cNvCxnSpPr>
            <a:stCxn id="673" idx="0"/>
            <a:endCxn id="674"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82" name="Google Shape;682;p24"/>
          <p:cNvCxnSpPr>
            <a:endCxn id="671"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83" name="Google Shape;683;p24"/>
          <p:cNvCxnSpPr>
            <a:stCxn id="671"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84" name="Google Shape;684;p24"/>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85" name="Google Shape;685;p24"/>
          <p:cNvCxnSpPr>
            <a:endCxn id="670"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86" name="Google Shape;686;p24"/>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87" name="Google Shape;687;p24"/>
          <p:cNvCxnSpPr>
            <a:stCxn id="671"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688" name="Google Shape;688;p24"/>
          <p:cNvSpPr/>
          <p:nvPr/>
        </p:nvSpPr>
        <p:spPr>
          <a:xfrm>
            <a:off x="14567916" y="11667744"/>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689" name="Google Shape;689;p24"/>
          <p:cNvSpPr/>
          <p:nvPr/>
        </p:nvSpPr>
        <p:spPr>
          <a:xfrm>
            <a:off x="15893795" y="8866632"/>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690" name="Google Shape;690;p24"/>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91" name="Google Shape;691;p24"/>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92" name="Google Shape;692;p24"/>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93" name="Google Shape;693;p24"/>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94" name="Google Shape;694;p24"/>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695" name="Google Shape;695;p24"/>
          <p:cNvSpPr/>
          <p:nvPr/>
        </p:nvSpPr>
        <p:spPr>
          <a:xfrm>
            <a:off x="3034284" y="7794752"/>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696" name="Google Shape;696;p24"/>
          <p:cNvSpPr/>
          <p:nvPr/>
        </p:nvSpPr>
        <p:spPr>
          <a:xfrm>
            <a:off x="706889" y="9383497"/>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697" name="Google Shape;697;p24"/>
          <p:cNvCxnSpPr>
            <a:endCxn id="674"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98" name="Google Shape;698;p24"/>
          <p:cNvCxnSpPr>
            <a:stCxn id="696"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699" name="Google Shape;699;p24"/>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700" name="Google Shape;700;p24"/>
          <p:cNvSpPr/>
          <p:nvPr/>
        </p:nvSpPr>
        <p:spPr>
          <a:xfrm>
            <a:off x="5533644" y="11796552"/>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701" name="Google Shape;701;p24"/>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702" name="Google Shape;702;p24"/>
          <p:cNvSpPr/>
          <p:nvPr/>
        </p:nvSpPr>
        <p:spPr>
          <a:xfrm>
            <a:off x="3360420" y="10171328"/>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703" name="Google Shape;703;p24"/>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704" name="Google Shape;704;p24"/>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705" name="Google Shape;705;p24"/>
          <p:cNvSpPr/>
          <p:nvPr/>
        </p:nvSpPr>
        <p:spPr>
          <a:xfrm>
            <a:off x="706889" y="9383497"/>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706" name="Google Shape;706;p24"/>
          <p:cNvCxnSpPr>
            <a:stCxn id="705"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707" name="Google Shape;707;p24"/>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708" name="Google Shape;708;p24"/>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709" name="Google Shape;709;p24"/>
          <p:cNvSpPr/>
          <p:nvPr/>
        </p:nvSpPr>
        <p:spPr>
          <a:xfrm>
            <a:off x="313831" y="723671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710" name="Google Shape;710;p24"/>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711" name="Google Shape;711;p24"/>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12" name="Google Shape;712;p24"/>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25"/>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718" name="Google Shape;718;p25"/>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BFS Example</a:t>
            </a:r>
            <a:endParaRPr/>
          </a:p>
        </p:txBody>
      </p:sp>
      <p:sp>
        <p:nvSpPr>
          <p:cNvPr id="719" name="Google Shape;719;p25"/>
          <p:cNvSpPr/>
          <p:nvPr/>
        </p:nvSpPr>
        <p:spPr>
          <a:xfrm>
            <a:off x="9052560" y="869696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720" name="Google Shape;720;p25"/>
          <p:cNvSpPr/>
          <p:nvPr/>
        </p:nvSpPr>
        <p:spPr>
          <a:xfrm>
            <a:off x="11213592" y="10512552"/>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721" name="Google Shape;721;p25"/>
          <p:cNvSpPr/>
          <p:nvPr/>
        </p:nvSpPr>
        <p:spPr>
          <a:xfrm>
            <a:off x="8342376" y="11335512"/>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722" name="Google Shape;722;p25"/>
          <p:cNvSpPr/>
          <p:nvPr/>
        </p:nvSpPr>
        <p:spPr>
          <a:xfrm>
            <a:off x="12219432" y="773328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723" name="Google Shape;723;p25"/>
          <p:cNvSpPr/>
          <p:nvPr/>
        </p:nvSpPr>
        <p:spPr>
          <a:xfrm>
            <a:off x="5885688" y="95656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724" name="Google Shape;724;p25"/>
          <p:cNvSpPr/>
          <p:nvPr/>
        </p:nvSpPr>
        <p:spPr>
          <a:xfrm>
            <a:off x="6708648" y="70510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725" name="Google Shape;725;p25"/>
          <p:cNvSpPr/>
          <p:nvPr/>
        </p:nvSpPr>
        <p:spPr>
          <a:xfrm>
            <a:off x="9494520" y="602386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726" name="Google Shape;726;p25"/>
          <p:cNvCxnSpPr>
            <a:stCxn id="725"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27" name="Google Shape;727;p25"/>
          <p:cNvCxnSpPr>
            <a:stCxn id="719" idx="1"/>
            <a:endCxn id="724"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28" name="Google Shape;728;p25"/>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29" name="Google Shape;729;p25"/>
          <p:cNvCxnSpPr>
            <a:stCxn id="724" idx="6"/>
            <a:endCxn id="722"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30" name="Google Shape;730;p25"/>
          <p:cNvCxnSpPr>
            <a:stCxn id="723" idx="7"/>
            <a:endCxn id="725"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31" name="Google Shape;731;p25"/>
          <p:cNvCxnSpPr>
            <a:stCxn id="723" idx="0"/>
            <a:endCxn id="724"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32" name="Google Shape;732;p25"/>
          <p:cNvCxnSpPr>
            <a:endCxn id="721"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33" name="Google Shape;733;p25"/>
          <p:cNvCxnSpPr>
            <a:stCxn id="721"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34" name="Google Shape;734;p25"/>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35" name="Google Shape;735;p25"/>
          <p:cNvCxnSpPr>
            <a:endCxn id="720"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36" name="Google Shape;736;p25"/>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37" name="Google Shape;737;p25"/>
          <p:cNvCxnSpPr>
            <a:stCxn id="721"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738" name="Google Shape;738;p25"/>
          <p:cNvSpPr/>
          <p:nvPr/>
        </p:nvSpPr>
        <p:spPr>
          <a:xfrm>
            <a:off x="14567916" y="11667744"/>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739" name="Google Shape;739;p25"/>
          <p:cNvSpPr/>
          <p:nvPr/>
        </p:nvSpPr>
        <p:spPr>
          <a:xfrm>
            <a:off x="15893795" y="8866632"/>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740" name="Google Shape;740;p25"/>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41" name="Google Shape;741;p25"/>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42" name="Google Shape;742;p25"/>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43" name="Google Shape;743;p25"/>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44" name="Google Shape;744;p25"/>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745" name="Google Shape;745;p25"/>
          <p:cNvSpPr/>
          <p:nvPr/>
        </p:nvSpPr>
        <p:spPr>
          <a:xfrm>
            <a:off x="3034284" y="7794752"/>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746" name="Google Shape;746;p25"/>
          <p:cNvSpPr/>
          <p:nvPr/>
        </p:nvSpPr>
        <p:spPr>
          <a:xfrm>
            <a:off x="706889" y="9383497"/>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747" name="Google Shape;747;p25"/>
          <p:cNvCxnSpPr>
            <a:endCxn id="724"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48" name="Google Shape;748;p25"/>
          <p:cNvCxnSpPr>
            <a:stCxn id="746"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49" name="Google Shape;749;p25"/>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750" name="Google Shape;750;p25"/>
          <p:cNvSpPr/>
          <p:nvPr/>
        </p:nvSpPr>
        <p:spPr>
          <a:xfrm>
            <a:off x="5533644" y="11796552"/>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751" name="Google Shape;751;p25"/>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752" name="Google Shape;752;p25"/>
          <p:cNvSpPr/>
          <p:nvPr/>
        </p:nvSpPr>
        <p:spPr>
          <a:xfrm>
            <a:off x="3360420" y="10171328"/>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753" name="Google Shape;753;p25"/>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754" name="Google Shape;754;p25"/>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755" name="Google Shape;755;p25"/>
          <p:cNvSpPr/>
          <p:nvPr/>
        </p:nvSpPr>
        <p:spPr>
          <a:xfrm>
            <a:off x="706889" y="9383497"/>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756" name="Google Shape;756;p25"/>
          <p:cNvCxnSpPr>
            <a:stCxn id="755"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757" name="Google Shape;757;p25"/>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758" name="Google Shape;758;p25"/>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759" name="Google Shape;759;p25"/>
          <p:cNvSpPr/>
          <p:nvPr/>
        </p:nvSpPr>
        <p:spPr>
          <a:xfrm>
            <a:off x="313831" y="7236714"/>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760" name="Google Shape;760;p25"/>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761" name="Google Shape;761;p25"/>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62" name="Google Shape;762;p25"/>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66" name="Shape 766"/>
        <p:cNvGrpSpPr/>
        <p:nvPr/>
      </p:nvGrpSpPr>
      <p:grpSpPr>
        <a:xfrm>
          <a:off x="0" y="0"/>
          <a:ext cx="0" cy="0"/>
          <a:chOff x="0" y="0"/>
          <a:chExt cx="0" cy="0"/>
        </a:xfrm>
      </p:grpSpPr>
      <p:sp>
        <p:nvSpPr>
          <p:cNvPr id="767" name="Google Shape;767;p26"/>
          <p:cNvSpPr txBox="1"/>
          <p:nvPr>
            <p:ph idx="1" type="body"/>
          </p:nvPr>
        </p:nvSpPr>
        <p:spPr>
          <a:xfrm>
            <a:off x="1524000" y="4079875"/>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What is an </a:t>
            </a:r>
            <a:r>
              <a:rPr b="1" lang="en-US"/>
              <a:t>informed</a:t>
            </a:r>
            <a:r>
              <a:rPr lang="en-US"/>
              <a:t> search? Informed search uses information about the graph we’re searching through and it’s data to choose the next node to visit.</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768" name="Google Shape;768;p26"/>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Single Source Shortest Path</a:t>
            </a:r>
            <a:endParaRPr/>
          </a:p>
        </p:txBody>
      </p:sp>
      <p:sp>
        <p:nvSpPr>
          <p:cNvPr id="769" name="Google Shape;769;p26"/>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 fancy name for graph search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3" name="Shape 773"/>
        <p:cNvGrpSpPr/>
        <p:nvPr/>
      </p:nvGrpSpPr>
      <p:grpSpPr>
        <a:xfrm>
          <a:off x="0" y="0"/>
          <a:ext cx="0" cy="0"/>
          <a:chOff x="0" y="0"/>
          <a:chExt cx="0" cy="0"/>
        </a:xfrm>
      </p:grpSpPr>
      <p:sp>
        <p:nvSpPr>
          <p:cNvPr id="774" name="Google Shape;774;p27"/>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775" name="Google Shape;775;p27"/>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BFS Example</a:t>
            </a:r>
            <a:endParaRPr/>
          </a:p>
        </p:txBody>
      </p:sp>
      <p:sp>
        <p:nvSpPr>
          <p:cNvPr id="776" name="Google Shape;776;p27"/>
          <p:cNvSpPr/>
          <p:nvPr/>
        </p:nvSpPr>
        <p:spPr>
          <a:xfrm>
            <a:off x="9052560" y="869696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777" name="Google Shape;777;p27"/>
          <p:cNvSpPr/>
          <p:nvPr/>
        </p:nvSpPr>
        <p:spPr>
          <a:xfrm>
            <a:off x="11213592" y="10512552"/>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778" name="Google Shape;778;p27"/>
          <p:cNvSpPr/>
          <p:nvPr/>
        </p:nvSpPr>
        <p:spPr>
          <a:xfrm>
            <a:off x="8342376" y="11335512"/>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779" name="Google Shape;779;p27"/>
          <p:cNvSpPr/>
          <p:nvPr/>
        </p:nvSpPr>
        <p:spPr>
          <a:xfrm>
            <a:off x="12219432" y="773328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780" name="Google Shape;780;p27"/>
          <p:cNvSpPr/>
          <p:nvPr/>
        </p:nvSpPr>
        <p:spPr>
          <a:xfrm>
            <a:off x="5885688" y="95656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781" name="Google Shape;781;p27"/>
          <p:cNvSpPr/>
          <p:nvPr/>
        </p:nvSpPr>
        <p:spPr>
          <a:xfrm>
            <a:off x="6708648" y="70510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782" name="Google Shape;782;p27"/>
          <p:cNvSpPr/>
          <p:nvPr/>
        </p:nvSpPr>
        <p:spPr>
          <a:xfrm>
            <a:off x="9494520" y="6023864"/>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783" name="Google Shape;783;p27"/>
          <p:cNvCxnSpPr>
            <a:stCxn id="782"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84" name="Google Shape;784;p27"/>
          <p:cNvCxnSpPr>
            <a:stCxn id="776" idx="1"/>
            <a:endCxn id="781"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85" name="Google Shape;785;p27"/>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86" name="Google Shape;786;p27"/>
          <p:cNvCxnSpPr>
            <a:stCxn id="781" idx="6"/>
            <a:endCxn id="779"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87" name="Google Shape;787;p27"/>
          <p:cNvCxnSpPr>
            <a:stCxn id="780" idx="7"/>
            <a:endCxn id="782"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88" name="Google Shape;788;p27"/>
          <p:cNvCxnSpPr>
            <a:stCxn id="780" idx="0"/>
            <a:endCxn id="781"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89" name="Google Shape;789;p27"/>
          <p:cNvCxnSpPr>
            <a:endCxn id="778"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90" name="Google Shape;790;p27"/>
          <p:cNvCxnSpPr>
            <a:stCxn id="778"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91" name="Google Shape;791;p27"/>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92" name="Google Shape;792;p27"/>
          <p:cNvCxnSpPr>
            <a:endCxn id="777"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93" name="Google Shape;793;p27"/>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94" name="Google Shape;794;p27"/>
          <p:cNvCxnSpPr>
            <a:stCxn id="778"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795" name="Google Shape;795;p27"/>
          <p:cNvSpPr/>
          <p:nvPr/>
        </p:nvSpPr>
        <p:spPr>
          <a:xfrm>
            <a:off x="14567916" y="11667744"/>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796" name="Google Shape;796;p27"/>
          <p:cNvSpPr/>
          <p:nvPr/>
        </p:nvSpPr>
        <p:spPr>
          <a:xfrm>
            <a:off x="15893795" y="8866632"/>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797" name="Google Shape;797;p27"/>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98" name="Google Shape;798;p27"/>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99" name="Google Shape;799;p27"/>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00" name="Google Shape;800;p27"/>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01" name="Google Shape;801;p27"/>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802" name="Google Shape;802;p27"/>
          <p:cNvSpPr/>
          <p:nvPr/>
        </p:nvSpPr>
        <p:spPr>
          <a:xfrm>
            <a:off x="3034284" y="7794752"/>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803" name="Google Shape;803;p27"/>
          <p:cNvSpPr/>
          <p:nvPr/>
        </p:nvSpPr>
        <p:spPr>
          <a:xfrm>
            <a:off x="706889" y="9383497"/>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804" name="Google Shape;804;p27"/>
          <p:cNvCxnSpPr>
            <a:endCxn id="781"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05" name="Google Shape;805;p27"/>
          <p:cNvCxnSpPr>
            <a:stCxn id="803"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06" name="Google Shape;806;p27"/>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807" name="Google Shape;807;p27"/>
          <p:cNvSpPr/>
          <p:nvPr/>
        </p:nvSpPr>
        <p:spPr>
          <a:xfrm>
            <a:off x="5533644" y="11796552"/>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808" name="Google Shape;808;p27"/>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809" name="Google Shape;809;p27"/>
          <p:cNvSpPr/>
          <p:nvPr/>
        </p:nvSpPr>
        <p:spPr>
          <a:xfrm>
            <a:off x="3360420" y="10171328"/>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810" name="Google Shape;810;p27"/>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811" name="Google Shape;811;p27"/>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812" name="Google Shape;812;p27"/>
          <p:cNvSpPr/>
          <p:nvPr/>
        </p:nvSpPr>
        <p:spPr>
          <a:xfrm>
            <a:off x="706889" y="9383497"/>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813" name="Google Shape;813;p27"/>
          <p:cNvCxnSpPr>
            <a:stCxn id="812"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814" name="Google Shape;814;p27"/>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815" name="Google Shape;815;p27"/>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816" name="Google Shape;816;p27"/>
          <p:cNvSpPr/>
          <p:nvPr/>
        </p:nvSpPr>
        <p:spPr>
          <a:xfrm>
            <a:off x="313831" y="7236714"/>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817" name="Google Shape;817;p27"/>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818" name="Google Shape;818;p27"/>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19" name="Google Shape;819;p27"/>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sp>
        <p:nvSpPr>
          <p:cNvPr id="820" name="Google Shape;820;p27"/>
          <p:cNvSpPr txBox="1"/>
          <p:nvPr/>
        </p:nvSpPr>
        <p:spPr>
          <a:xfrm>
            <a:off x="14567925" y="1404800"/>
            <a:ext cx="8977800" cy="5003700"/>
          </a:xfrm>
          <a:prstGeom prst="rect">
            <a:avLst/>
          </a:prstGeom>
          <a:noFill/>
          <a:ln>
            <a:noFill/>
          </a:ln>
        </p:spPr>
        <p:txBody>
          <a:bodyPr anchorCtr="0" anchor="ctr" bIns="0" lIns="0" spcFirstLastPara="1" rIns="0" wrap="square" tIns="0">
            <a:noAutofit/>
          </a:bodyPr>
          <a:lstStyle/>
          <a:p>
            <a:pPr indent="0" lvl="0" marL="0" marR="0" rtl="0" algn="l">
              <a:lnSpc>
                <a:spcPct val="110000"/>
              </a:lnSpc>
              <a:spcBef>
                <a:spcPts val="0"/>
              </a:spcBef>
              <a:spcAft>
                <a:spcPts val="0"/>
              </a:spcAft>
              <a:buClr>
                <a:srgbClr val="7D8490"/>
              </a:buClr>
              <a:buSzPts val="6000"/>
              <a:buFont typeface="Arial"/>
              <a:buNone/>
            </a:pPr>
            <a:r>
              <a:rPr b="0" i="0" lang="en-US" sz="5000" u="none" cap="none" strike="noStrike">
                <a:solidFill>
                  <a:srgbClr val="7D8490"/>
                </a:solidFill>
                <a:latin typeface="Arial"/>
                <a:ea typeface="Arial"/>
                <a:cs typeface="Arial"/>
                <a:sym typeface="Arial"/>
              </a:rPr>
              <a:t>We had to look at almost</a:t>
            </a:r>
            <a:endParaRPr sz="5000"/>
          </a:p>
          <a:p>
            <a:pPr indent="0" lvl="0" marL="0" marR="0" rtl="0" algn="l">
              <a:lnSpc>
                <a:spcPct val="110000"/>
              </a:lnSpc>
              <a:spcBef>
                <a:spcPts val="0"/>
              </a:spcBef>
              <a:spcAft>
                <a:spcPts val="0"/>
              </a:spcAft>
              <a:buClr>
                <a:srgbClr val="7D8490"/>
              </a:buClr>
              <a:buSzPts val="6000"/>
              <a:buFont typeface="Arial"/>
              <a:buNone/>
            </a:pPr>
            <a:r>
              <a:rPr b="0" i="0" lang="en-US" sz="5000" u="none" cap="none" strike="noStrike">
                <a:solidFill>
                  <a:srgbClr val="7D8490"/>
                </a:solidFill>
                <a:latin typeface="Arial"/>
                <a:ea typeface="Arial"/>
                <a:cs typeface="Arial"/>
                <a:sym typeface="Arial"/>
              </a:rPr>
              <a:t>every node, but we were so </a:t>
            </a:r>
            <a:endParaRPr sz="5000"/>
          </a:p>
          <a:p>
            <a:pPr indent="0" lvl="0" marL="0" marR="0" rtl="0" algn="l">
              <a:lnSpc>
                <a:spcPct val="110000"/>
              </a:lnSpc>
              <a:spcBef>
                <a:spcPts val="0"/>
              </a:spcBef>
              <a:spcAft>
                <a:spcPts val="0"/>
              </a:spcAft>
              <a:buClr>
                <a:srgbClr val="7D8490"/>
              </a:buClr>
              <a:buSzPts val="6000"/>
              <a:buFont typeface="Arial"/>
              <a:buNone/>
            </a:pPr>
            <a:r>
              <a:rPr b="0" i="0" lang="en-US" sz="5000" u="none" cap="none" strike="noStrike">
                <a:solidFill>
                  <a:srgbClr val="7D8490"/>
                </a:solidFill>
                <a:latin typeface="Arial"/>
                <a:ea typeface="Arial"/>
                <a:cs typeface="Arial"/>
                <a:sym typeface="Arial"/>
              </a:rPr>
              <a:t>close to Noah before!</a:t>
            </a:r>
            <a:endParaRPr sz="5000"/>
          </a:p>
          <a:p>
            <a:pPr indent="0" lvl="0" marL="0" marR="0" rtl="0" algn="l">
              <a:lnSpc>
                <a:spcPct val="110000"/>
              </a:lnSpc>
              <a:spcBef>
                <a:spcPts val="0"/>
              </a:spcBef>
              <a:spcAft>
                <a:spcPts val="0"/>
              </a:spcAft>
              <a:buClr>
                <a:srgbClr val="7D8490"/>
              </a:buClr>
              <a:buSzPts val="6000"/>
              <a:buFont typeface="Arial"/>
              <a:buNone/>
            </a:pPr>
            <a:r>
              <a:rPr b="0" i="0" lang="en-US" sz="5000" u="none" cap="none" strike="noStrike">
                <a:solidFill>
                  <a:srgbClr val="7D8490"/>
                </a:solidFill>
                <a:latin typeface="Arial"/>
                <a:ea typeface="Arial"/>
                <a:cs typeface="Arial"/>
                <a:sym typeface="Arial"/>
              </a:rPr>
              <a:t>What if we had a way to</a:t>
            </a:r>
            <a:endParaRPr sz="5000"/>
          </a:p>
          <a:p>
            <a:pPr indent="0" lvl="0" marL="0" marR="0" rtl="0" algn="l">
              <a:lnSpc>
                <a:spcPct val="110000"/>
              </a:lnSpc>
              <a:spcBef>
                <a:spcPts val="0"/>
              </a:spcBef>
              <a:spcAft>
                <a:spcPts val="0"/>
              </a:spcAft>
              <a:buClr>
                <a:srgbClr val="7D8490"/>
              </a:buClr>
              <a:buSzPts val="6000"/>
              <a:buFont typeface="Arial"/>
              <a:buNone/>
            </a:pPr>
            <a:r>
              <a:rPr b="0" i="0" lang="en-US" sz="5000" u="none" cap="none" strike="noStrike">
                <a:solidFill>
                  <a:srgbClr val="7D8490"/>
                </a:solidFill>
                <a:latin typeface="Arial"/>
                <a:ea typeface="Arial"/>
                <a:cs typeface="Arial"/>
                <a:sym typeface="Arial"/>
              </a:rPr>
              <a:t>estimate how close to Noah we are?</a:t>
            </a:r>
            <a:endParaRPr b="0" i="0" sz="5000" u="none" cap="none" strike="noStrike">
              <a:solidFill>
                <a:srgbClr val="7D849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Google Shape;825;p28"/>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826" name="Google Shape;826;p28"/>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Best-First Search Example</a:t>
            </a:r>
            <a:endParaRPr/>
          </a:p>
        </p:txBody>
      </p:sp>
      <p:sp>
        <p:nvSpPr>
          <p:cNvPr id="827" name="Google Shape;827;p28"/>
          <p:cNvSpPr/>
          <p:nvPr/>
        </p:nvSpPr>
        <p:spPr>
          <a:xfrm>
            <a:off x="9052560" y="869696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828" name="Google Shape;828;p28"/>
          <p:cNvSpPr/>
          <p:nvPr/>
        </p:nvSpPr>
        <p:spPr>
          <a:xfrm>
            <a:off x="11213592" y="10512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829" name="Google Shape;829;p28"/>
          <p:cNvSpPr/>
          <p:nvPr/>
        </p:nvSpPr>
        <p:spPr>
          <a:xfrm>
            <a:off x="8342376" y="1133551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830" name="Google Shape;830;p28"/>
          <p:cNvSpPr/>
          <p:nvPr/>
        </p:nvSpPr>
        <p:spPr>
          <a:xfrm>
            <a:off x="12219432" y="773328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831" name="Google Shape;831;p28"/>
          <p:cNvSpPr/>
          <p:nvPr/>
        </p:nvSpPr>
        <p:spPr>
          <a:xfrm>
            <a:off x="5885688" y="9565640"/>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832" name="Google Shape;832;p28"/>
          <p:cNvSpPr/>
          <p:nvPr/>
        </p:nvSpPr>
        <p:spPr>
          <a:xfrm>
            <a:off x="6708648" y="7051040"/>
            <a:ext cx="1645920" cy="1645920"/>
          </a:xfrm>
          <a:prstGeom prst="ellipse">
            <a:avLst/>
          </a:prstGeom>
          <a:solidFill>
            <a:srgbClr val="385998"/>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833" name="Google Shape;833;p28"/>
          <p:cNvSpPr/>
          <p:nvPr/>
        </p:nvSpPr>
        <p:spPr>
          <a:xfrm>
            <a:off x="9494520" y="602386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834" name="Google Shape;834;p28"/>
          <p:cNvCxnSpPr>
            <a:stCxn id="833"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35" name="Google Shape;835;p28"/>
          <p:cNvCxnSpPr>
            <a:stCxn id="827" idx="1"/>
            <a:endCxn id="832"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36" name="Google Shape;836;p28"/>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37" name="Google Shape;837;p28"/>
          <p:cNvCxnSpPr>
            <a:stCxn id="832" idx="6"/>
            <a:endCxn id="830"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38" name="Google Shape;838;p28"/>
          <p:cNvCxnSpPr>
            <a:stCxn id="831" idx="7"/>
            <a:endCxn id="833"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39" name="Google Shape;839;p28"/>
          <p:cNvCxnSpPr>
            <a:stCxn id="831" idx="0"/>
            <a:endCxn id="832"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40" name="Google Shape;840;p28"/>
          <p:cNvCxnSpPr>
            <a:endCxn id="829"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41" name="Google Shape;841;p28"/>
          <p:cNvCxnSpPr>
            <a:stCxn id="829"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42" name="Google Shape;842;p28"/>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43" name="Google Shape;843;p28"/>
          <p:cNvCxnSpPr>
            <a:endCxn id="828"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44" name="Google Shape;844;p28"/>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45" name="Google Shape;845;p28"/>
          <p:cNvCxnSpPr>
            <a:stCxn id="829"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846" name="Google Shape;846;p28"/>
          <p:cNvSpPr/>
          <p:nvPr/>
        </p:nvSpPr>
        <p:spPr>
          <a:xfrm>
            <a:off x="14567916" y="1166774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847" name="Google Shape;847;p28"/>
          <p:cNvSpPr/>
          <p:nvPr/>
        </p:nvSpPr>
        <p:spPr>
          <a:xfrm>
            <a:off x="15893795" y="886663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848" name="Google Shape;848;p28"/>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49" name="Google Shape;849;p28"/>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50" name="Google Shape;850;p28"/>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51" name="Google Shape;851;p28"/>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52" name="Google Shape;852;p28"/>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853" name="Google Shape;853;p28"/>
          <p:cNvSpPr/>
          <p:nvPr/>
        </p:nvSpPr>
        <p:spPr>
          <a:xfrm>
            <a:off x="3034284" y="77947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854" name="Google Shape;854;p28"/>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855" name="Google Shape;855;p28"/>
          <p:cNvCxnSpPr>
            <a:endCxn id="832"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56" name="Google Shape;856;p28"/>
          <p:cNvCxnSpPr>
            <a:stCxn id="854"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57" name="Google Shape;857;p28"/>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858" name="Google Shape;858;p28"/>
          <p:cNvSpPr/>
          <p:nvPr/>
        </p:nvSpPr>
        <p:spPr>
          <a:xfrm>
            <a:off x="5533644" y="11796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859" name="Google Shape;859;p28"/>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860" name="Google Shape;860;p28"/>
          <p:cNvSpPr/>
          <p:nvPr/>
        </p:nvSpPr>
        <p:spPr>
          <a:xfrm>
            <a:off x="3360420" y="1017132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861" name="Google Shape;861;p28"/>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862" name="Google Shape;862;p28"/>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863" name="Google Shape;863;p28"/>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864" name="Google Shape;864;p28"/>
          <p:cNvCxnSpPr>
            <a:stCxn id="863"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865" name="Google Shape;865;p28"/>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866" name="Google Shape;866;p28"/>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867" name="Google Shape;867;p28"/>
          <p:cNvSpPr/>
          <p:nvPr/>
        </p:nvSpPr>
        <p:spPr>
          <a:xfrm>
            <a:off x="313831" y="723671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868" name="Google Shape;868;p28"/>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869" name="Google Shape;869;p28"/>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70" name="Google Shape;870;p28"/>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graphicFrame>
        <p:nvGraphicFramePr>
          <p:cNvPr id="871" name="Google Shape;871;p28"/>
          <p:cNvGraphicFramePr/>
          <p:nvPr/>
        </p:nvGraphicFramePr>
        <p:xfrm>
          <a:off x="19076031" y="675150"/>
          <a:ext cx="3000000" cy="3000000"/>
        </p:xfrm>
        <a:graphic>
          <a:graphicData uri="http://schemas.openxmlformats.org/drawingml/2006/table">
            <a:tbl>
              <a:tblPr bandRow="1" firstRow="1">
                <a:noFill/>
                <a:tableStyleId>{5EAB231F-3030-45FA-B223-4956A6549928}</a:tableStyleId>
              </a:tblPr>
              <a:tblGrid>
                <a:gridCol w="2126750"/>
                <a:gridCol w="2126750"/>
              </a:tblGrid>
              <a:tr h="586350">
                <a:tc>
                  <a:txBody>
                    <a:bodyPr>
                      <a:noAutofit/>
                    </a:bodyPr>
                    <a:lstStyle/>
                    <a:p>
                      <a:pPr indent="0" lvl="0" marL="0" marR="0" rtl="0" algn="ctr">
                        <a:spcBef>
                          <a:spcPts val="0"/>
                        </a:spcBef>
                        <a:spcAft>
                          <a:spcPts val="0"/>
                        </a:spcAft>
                        <a:buNone/>
                      </a:pPr>
                      <a:r>
                        <a:rPr lang="en-US" sz="3500" u="none" cap="none" strike="noStrike">
                          <a:solidFill>
                            <a:schemeClr val="dk1"/>
                          </a:solidFill>
                          <a:latin typeface="Arial"/>
                          <a:ea typeface="Arial"/>
                          <a:cs typeface="Arial"/>
                          <a:sym typeface="Arial"/>
                        </a:rPr>
                        <a:t>Person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Estimate</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Emma</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3</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Diane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2</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Jess</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1096225">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Stephanie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Lilly</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Danielle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2</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Todd</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Elena</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Brandi</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Shannon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Liz</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5</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Dunni</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Alex</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Noah</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0</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Kristen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Agnieska</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Zuck</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10</a:t>
                      </a:r>
                      <a:endParaRPr/>
                    </a:p>
                  </a:txBody>
                  <a:tcPr marT="45725" marB="45725" marR="91450" marL="9145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5" name="Shape 875"/>
        <p:cNvGrpSpPr/>
        <p:nvPr/>
      </p:nvGrpSpPr>
      <p:grpSpPr>
        <a:xfrm>
          <a:off x="0" y="0"/>
          <a:ext cx="0" cy="0"/>
          <a:chOff x="0" y="0"/>
          <a:chExt cx="0" cy="0"/>
        </a:xfrm>
      </p:grpSpPr>
      <p:sp>
        <p:nvSpPr>
          <p:cNvPr id="876" name="Google Shape;876;p29"/>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877" name="Google Shape;877;p29"/>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Best-First Search Example</a:t>
            </a:r>
            <a:endParaRPr/>
          </a:p>
        </p:txBody>
      </p:sp>
      <p:sp>
        <p:nvSpPr>
          <p:cNvPr id="878" name="Google Shape;878;p29"/>
          <p:cNvSpPr/>
          <p:nvPr/>
        </p:nvSpPr>
        <p:spPr>
          <a:xfrm>
            <a:off x="9052560" y="869696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879" name="Google Shape;879;p29"/>
          <p:cNvSpPr/>
          <p:nvPr/>
        </p:nvSpPr>
        <p:spPr>
          <a:xfrm>
            <a:off x="11213592" y="10512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880" name="Google Shape;880;p29"/>
          <p:cNvSpPr/>
          <p:nvPr/>
        </p:nvSpPr>
        <p:spPr>
          <a:xfrm>
            <a:off x="8342376" y="1133551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881" name="Google Shape;881;p29"/>
          <p:cNvSpPr/>
          <p:nvPr/>
        </p:nvSpPr>
        <p:spPr>
          <a:xfrm>
            <a:off x="12219432" y="773328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882" name="Google Shape;882;p29"/>
          <p:cNvSpPr/>
          <p:nvPr/>
        </p:nvSpPr>
        <p:spPr>
          <a:xfrm>
            <a:off x="5885688" y="9565640"/>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883" name="Google Shape;883;p29"/>
          <p:cNvSpPr/>
          <p:nvPr/>
        </p:nvSpPr>
        <p:spPr>
          <a:xfrm>
            <a:off x="6708648" y="7051040"/>
            <a:ext cx="1645920" cy="1645920"/>
          </a:xfrm>
          <a:prstGeom prst="ellipse">
            <a:avLst/>
          </a:prstGeom>
          <a:solidFill>
            <a:srgbClr val="385998"/>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884" name="Google Shape;884;p29"/>
          <p:cNvSpPr/>
          <p:nvPr/>
        </p:nvSpPr>
        <p:spPr>
          <a:xfrm>
            <a:off x="9494520" y="602386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885" name="Google Shape;885;p29"/>
          <p:cNvCxnSpPr>
            <a:stCxn id="884"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86" name="Google Shape;886;p29"/>
          <p:cNvCxnSpPr>
            <a:stCxn id="878" idx="1"/>
            <a:endCxn id="883"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87" name="Google Shape;887;p29"/>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88" name="Google Shape;888;p29"/>
          <p:cNvCxnSpPr>
            <a:stCxn id="883" idx="6"/>
            <a:endCxn id="881"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89" name="Google Shape;889;p29"/>
          <p:cNvCxnSpPr>
            <a:stCxn id="882" idx="7"/>
            <a:endCxn id="884"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90" name="Google Shape;890;p29"/>
          <p:cNvCxnSpPr>
            <a:stCxn id="882" idx="0"/>
            <a:endCxn id="883"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91" name="Google Shape;891;p29"/>
          <p:cNvCxnSpPr>
            <a:endCxn id="880"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92" name="Google Shape;892;p29"/>
          <p:cNvCxnSpPr>
            <a:stCxn id="880"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93" name="Google Shape;893;p29"/>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94" name="Google Shape;894;p29"/>
          <p:cNvCxnSpPr>
            <a:endCxn id="879"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95" name="Google Shape;895;p29"/>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96" name="Google Shape;896;p29"/>
          <p:cNvCxnSpPr>
            <a:stCxn id="880"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897" name="Google Shape;897;p29"/>
          <p:cNvSpPr/>
          <p:nvPr/>
        </p:nvSpPr>
        <p:spPr>
          <a:xfrm>
            <a:off x="14567916" y="1166774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898" name="Google Shape;898;p29"/>
          <p:cNvSpPr/>
          <p:nvPr/>
        </p:nvSpPr>
        <p:spPr>
          <a:xfrm>
            <a:off x="15893795" y="886663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899" name="Google Shape;899;p29"/>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00" name="Google Shape;900;p29"/>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01" name="Google Shape;901;p29"/>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02" name="Google Shape;902;p29"/>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03" name="Google Shape;903;p29"/>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904" name="Google Shape;904;p29"/>
          <p:cNvSpPr/>
          <p:nvPr/>
        </p:nvSpPr>
        <p:spPr>
          <a:xfrm>
            <a:off x="3034284" y="77947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905" name="Google Shape;905;p29"/>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906" name="Google Shape;906;p29"/>
          <p:cNvCxnSpPr>
            <a:endCxn id="883"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07" name="Google Shape;907;p29"/>
          <p:cNvCxnSpPr>
            <a:stCxn id="905"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08" name="Google Shape;908;p29"/>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909" name="Google Shape;909;p29"/>
          <p:cNvSpPr/>
          <p:nvPr/>
        </p:nvSpPr>
        <p:spPr>
          <a:xfrm>
            <a:off x="5533644" y="11796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910" name="Google Shape;910;p29"/>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911" name="Google Shape;911;p29"/>
          <p:cNvSpPr/>
          <p:nvPr/>
        </p:nvSpPr>
        <p:spPr>
          <a:xfrm>
            <a:off x="3360420" y="1017132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912" name="Google Shape;912;p29"/>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913" name="Google Shape;913;p29"/>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914" name="Google Shape;914;p29"/>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915" name="Google Shape;915;p29"/>
          <p:cNvCxnSpPr>
            <a:stCxn id="914"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916" name="Google Shape;916;p29"/>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917" name="Google Shape;917;p29"/>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918" name="Google Shape;918;p29"/>
          <p:cNvSpPr/>
          <p:nvPr/>
        </p:nvSpPr>
        <p:spPr>
          <a:xfrm>
            <a:off x="313831" y="723671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919" name="Google Shape;919;p29"/>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920" name="Google Shape;920;p29"/>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21" name="Google Shape;921;p29"/>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graphicFrame>
        <p:nvGraphicFramePr>
          <p:cNvPr id="922" name="Google Shape;922;p29"/>
          <p:cNvGraphicFramePr/>
          <p:nvPr/>
        </p:nvGraphicFramePr>
        <p:xfrm>
          <a:off x="19076031" y="675150"/>
          <a:ext cx="3000000" cy="3000000"/>
        </p:xfrm>
        <a:graphic>
          <a:graphicData uri="http://schemas.openxmlformats.org/drawingml/2006/table">
            <a:tbl>
              <a:tblPr bandRow="1" firstRow="1">
                <a:noFill/>
                <a:tableStyleId>{5EAB231F-3030-45FA-B223-4956A6549928}</a:tableStyleId>
              </a:tblPr>
              <a:tblGrid>
                <a:gridCol w="2126750"/>
                <a:gridCol w="2126750"/>
              </a:tblGrid>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Person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Estimate</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rgbClr val="92D050"/>
                          </a:solidFill>
                          <a:latin typeface="Arial"/>
                          <a:ea typeface="Arial"/>
                          <a:cs typeface="Arial"/>
                          <a:sym typeface="Arial"/>
                        </a:rPr>
                        <a:t>Emma</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rgbClr val="92D050"/>
                          </a:solidFill>
                          <a:latin typeface="Arial"/>
                          <a:ea typeface="Arial"/>
                          <a:cs typeface="Arial"/>
                          <a:sym typeface="Arial"/>
                        </a:rPr>
                        <a:t>3</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Diane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2</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Jess</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1096225">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Stephanie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Lilly</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Danielle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2</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Todd</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Elena</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Brandi</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Shannon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Liz</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5</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Dunni</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Alex</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Noah</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0</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Kristen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Agnieska</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Zuck</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10</a:t>
                      </a:r>
                      <a:endParaRPr/>
                    </a:p>
                  </a:txBody>
                  <a:tcPr marT="45725" marB="45725" marR="91450" marL="9145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Google Shape;927;p30"/>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928" name="Google Shape;928;p30"/>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Best-First Search Example</a:t>
            </a:r>
            <a:endParaRPr/>
          </a:p>
        </p:txBody>
      </p:sp>
      <p:sp>
        <p:nvSpPr>
          <p:cNvPr id="929" name="Google Shape;929;p30"/>
          <p:cNvSpPr/>
          <p:nvPr/>
        </p:nvSpPr>
        <p:spPr>
          <a:xfrm>
            <a:off x="9052560" y="869696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930" name="Google Shape;930;p30"/>
          <p:cNvSpPr/>
          <p:nvPr/>
        </p:nvSpPr>
        <p:spPr>
          <a:xfrm>
            <a:off x="11213592" y="10512552"/>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931" name="Google Shape;931;p30"/>
          <p:cNvSpPr/>
          <p:nvPr/>
        </p:nvSpPr>
        <p:spPr>
          <a:xfrm>
            <a:off x="8342376" y="11335512"/>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932" name="Google Shape;932;p30"/>
          <p:cNvSpPr/>
          <p:nvPr/>
        </p:nvSpPr>
        <p:spPr>
          <a:xfrm>
            <a:off x="12219432" y="7733284"/>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933" name="Google Shape;933;p30"/>
          <p:cNvSpPr/>
          <p:nvPr/>
        </p:nvSpPr>
        <p:spPr>
          <a:xfrm>
            <a:off x="5885688" y="9565640"/>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934" name="Google Shape;934;p30"/>
          <p:cNvSpPr/>
          <p:nvPr/>
        </p:nvSpPr>
        <p:spPr>
          <a:xfrm>
            <a:off x="6708648" y="7051040"/>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935" name="Google Shape;935;p30"/>
          <p:cNvSpPr/>
          <p:nvPr/>
        </p:nvSpPr>
        <p:spPr>
          <a:xfrm>
            <a:off x="9494520" y="6023864"/>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936" name="Google Shape;936;p30"/>
          <p:cNvCxnSpPr>
            <a:stCxn id="935"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37" name="Google Shape;937;p30"/>
          <p:cNvCxnSpPr>
            <a:stCxn id="929" idx="1"/>
            <a:endCxn id="934"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38" name="Google Shape;938;p30"/>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39" name="Google Shape;939;p30"/>
          <p:cNvCxnSpPr>
            <a:stCxn id="934" idx="6"/>
            <a:endCxn id="932"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40" name="Google Shape;940;p30"/>
          <p:cNvCxnSpPr>
            <a:stCxn id="933" idx="7"/>
            <a:endCxn id="935"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41" name="Google Shape;941;p30"/>
          <p:cNvCxnSpPr>
            <a:stCxn id="933" idx="0"/>
            <a:endCxn id="934"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42" name="Google Shape;942;p30"/>
          <p:cNvCxnSpPr>
            <a:endCxn id="931"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43" name="Google Shape;943;p30"/>
          <p:cNvCxnSpPr>
            <a:stCxn id="931"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44" name="Google Shape;944;p30"/>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45" name="Google Shape;945;p30"/>
          <p:cNvCxnSpPr>
            <a:endCxn id="930"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46" name="Google Shape;946;p30"/>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47" name="Google Shape;947;p30"/>
          <p:cNvCxnSpPr>
            <a:stCxn id="931"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948" name="Google Shape;948;p30"/>
          <p:cNvSpPr/>
          <p:nvPr/>
        </p:nvSpPr>
        <p:spPr>
          <a:xfrm>
            <a:off x="14567916" y="1166774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949" name="Google Shape;949;p30"/>
          <p:cNvSpPr/>
          <p:nvPr/>
        </p:nvSpPr>
        <p:spPr>
          <a:xfrm>
            <a:off x="15893795" y="886663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950" name="Google Shape;950;p30"/>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51" name="Google Shape;951;p30"/>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52" name="Google Shape;952;p30"/>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53" name="Google Shape;953;p30"/>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54" name="Google Shape;954;p30"/>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955" name="Google Shape;955;p30"/>
          <p:cNvSpPr/>
          <p:nvPr/>
        </p:nvSpPr>
        <p:spPr>
          <a:xfrm>
            <a:off x="3034284" y="77947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956" name="Google Shape;956;p30"/>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957" name="Google Shape;957;p30"/>
          <p:cNvCxnSpPr>
            <a:endCxn id="934"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58" name="Google Shape;958;p30"/>
          <p:cNvCxnSpPr>
            <a:stCxn id="956"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59" name="Google Shape;959;p30"/>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960" name="Google Shape;960;p30"/>
          <p:cNvSpPr/>
          <p:nvPr/>
        </p:nvSpPr>
        <p:spPr>
          <a:xfrm>
            <a:off x="5533644" y="11796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961" name="Google Shape;961;p30"/>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962" name="Google Shape;962;p30"/>
          <p:cNvSpPr/>
          <p:nvPr/>
        </p:nvSpPr>
        <p:spPr>
          <a:xfrm>
            <a:off x="3360420" y="1017132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963" name="Google Shape;963;p30"/>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964" name="Google Shape;964;p30"/>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965" name="Google Shape;965;p30"/>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966" name="Google Shape;966;p30"/>
          <p:cNvCxnSpPr>
            <a:stCxn id="965"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967" name="Google Shape;967;p30"/>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968" name="Google Shape;968;p30"/>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969" name="Google Shape;969;p30"/>
          <p:cNvSpPr/>
          <p:nvPr/>
        </p:nvSpPr>
        <p:spPr>
          <a:xfrm>
            <a:off x="313831" y="723671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970" name="Google Shape;970;p30"/>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971" name="Google Shape;971;p30"/>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72" name="Google Shape;972;p30"/>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graphicFrame>
        <p:nvGraphicFramePr>
          <p:cNvPr id="973" name="Google Shape;973;p30"/>
          <p:cNvGraphicFramePr/>
          <p:nvPr/>
        </p:nvGraphicFramePr>
        <p:xfrm>
          <a:off x="19076031" y="675150"/>
          <a:ext cx="3000000" cy="3000000"/>
        </p:xfrm>
        <a:graphic>
          <a:graphicData uri="http://schemas.openxmlformats.org/drawingml/2006/table">
            <a:tbl>
              <a:tblPr bandRow="1" firstRow="1">
                <a:noFill/>
                <a:tableStyleId>{5EAB231F-3030-45FA-B223-4956A6549928}</a:tableStyleId>
              </a:tblPr>
              <a:tblGrid>
                <a:gridCol w="2126750"/>
                <a:gridCol w="2126750"/>
              </a:tblGrid>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Person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Estimate</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rgbClr val="92D050"/>
                          </a:solidFill>
                          <a:latin typeface="Arial"/>
                          <a:ea typeface="Arial"/>
                          <a:cs typeface="Arial"/>
                          <a:sym typeface="Arial"/>
                        </a:rPr>
                        <a:t>Emma</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rgbClr val="92D050"/>
                          </a:solidFill>
                          <a:latin typeface="Arial"/>
                          <a:ea typeface="Arial"/>
                          <a:cs typeface="Arial"/>
                          <a:sym typeface="Arial"/>
                        </a:rPr>
                        <a:t>3</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Diane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2</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Jess</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1096225">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Stephanie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Lilly</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Danielle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2</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Todd</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Elena</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Brandi</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Shannon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Liz</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5</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Dunni</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Alex</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Noah</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0</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Kristen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Agnieska</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Zuck</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10</a:t>
                      </a:r>
                      <a:endParaRPr/>
                    </a:p>
                  </a:txBody>
                  <a:tcPr marT="45725" marB="45725" marR="91450" marL="9145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7" name="Shape 977"/>
        <p:cNvGrpSpPr/>
        <p:nvPr/>
      </p:nvGrpSpPr>
      <p:grpSpPr>
        <a:xfrm>
          <a:off x="0" y="0"/>
          <a:ext cx="0" cy="0"/>
          <a:chOff x="0" y="0"/>
          <a:chExt cx="0" cy="0"/>
        </a:xfrm>
      </p:grpSpPr>
      <p:sp>
        <p:nvSpPr>
          <p:cNvPr id="978" name="Google Shape;978;p31"/>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979" name="Google Shape;979;p31"/>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Best-First Search Example</a:t>
            </a:r>
            <a:endParaRPr/>
          </a:p>
        </p:txBody>
      </p:sp>
      <p:sp>
        <p:nvSpPr>
          <p:cNvPr id="980" name="Google Shape;980;p31"/>
          <p:cNvSpPr/>
          <p:nvPr/>
        </p:nvSpPr>
        <p:spPr>
          <a:xfrm>
            <a:off x="9052560" y="8696960"/>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981" name="Google Shape;981;p31"/>
          <p:cNvSpPr/>
          <p:nvPr/>
        </p:nvSpPr>
        <p:spPr>
          <a:xfrm>
            <a:off x="11213592" y="10512552"/>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982" name="Google Shape;982;p31"/>
          <p:cNvSpPr/>
          <p:nvPr/>
        </p:nvSpPr>
        <p:spPr>
          <a:xfrm>
            <a:off x="8342376" y="11335512"/>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983" name="Google Shape;983;p31"/>
          <p:cNvSpPr/>
          <p:nvPr/>
        </p:nvSpPr>
        <p:spPr>
          <a:xfrm>
            <a:off x="12219432" y="7733284"/>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984" name="Google Shape;984;p31"/>
          <p:cNvSpPr/>
          <p:nvPr/>
        </p:nvSpPr>
        <p:spPr>
          <a:xfrm>
            <a:off x="5885688" y="9565640"/>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985" name="Google Shape;985;p31"/>
          <p:cNvSpPr/>
          <p:nvPr/>
        </p:nvSpPr>
        <p:spPr>
          <a:xfrm>
            <a:off x="6708648" y="7051040"/>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986" name="Google Shape;986;p31"/>
          <p:cNvSpPr/>
          <p:nvPr/>
        </p:nvSpPr>
        <p:spPr>
          <a:xfrm>
            <a:off x="9494520" y="6023864"/>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987" name="Google Shape;987;p31"/>
          <p:cNvCxnSpPr>
            <a:stCxn id="986"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88" name="Google Shape;988;p31"/>
          <p:cNvCxnSpPr>
            <a:stCxn id="980" idx="1"/>
            <a:endCxn id="985"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89" name="Google Shape;989;p31"/>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90" name="Google Shape;990;p31"/>
          <p:cNvCxnSpPr>
            <a:stCxn id="985" idx="6"/>
            <a:endCxn id="983"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91" name="Google Shape;991;p31"/>
          <p:cNvCxnSpPr>
            <a:stCxn id="984" idx="7"/>
            <a:endCxn id="986"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92" name="Google Shape;992;p31"/>
          <p:cNvCxnSpPr>
            <a:stCxn id="984" idx="0"/>
            <a:endCxn id="985"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93" name="Google Shape;993;p31"/>
          <p:cNvCxnSpPr>
            <a:endCxn id="982"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94" name="Google Shape;994;p31"/>
          <p:cNvCxnSpPr>
            <a:stCxn id="982"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95" name="Google Shape;995;p31"/>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96" name="Google Shape;996;p31"/>
          <p:cNvCxnSpPr>
            <a:endCxn id="981"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97" name="Google Shape;997;p31"/>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98" name="Google Shape;998;p31"/>
          <p:cNvCxnSpPr>
            <a:stCxn id="982"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999" name="Google Shape;999;p31"/>
          <p:cNvSpPr/>
          <p:nvPr/>
        </p:nvSpPr>
        <p:spPr>
          <a:xfrm>
            <a:off x="14567916" y="1166774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1000" name="Google Shape;1000;p31"/>
          <p:cNvSpPr/>
          <p:nvPr/>
        </p:nvSpPr>
        <p:spPr>
          <a:xfrm>
            <a:off x="15893795" y="886663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1001" name="Google Shape;1001;p31"/>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02" name="Google Shape;1002;p31"/>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03" name="Google Shape;1003;p31"/>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04" name="Google Shape;1004;p31"/>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05" name="Google Shape;1005;p31"/>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1006" name="Google Shape;1006;p31"/>
          <p:cNvSpPr/>
          <p:nvPr/>
        </p:nvSpPr>
        <p:spPr>
          <a:xfrm>
            <a:off x="3034284" y="77947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1007" name="Google Shape;1007;p31"/>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1008" name="Google Shape;1008;p31"/>
          <p:cNvCxnSpPr>
            <a:endCxn id="985"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09" name="Google Shape;1009;p31"/>
          <p:cNvCxnSpPr>
            <a:stCxn id="1007"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10" name="Google Shape;1010;p31"/>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1011" name="Google Shape;1011;p31"/>
          <p:cNvSpPr/>
          <p:nvPr/>
        </p:nvSpPr>
        <p:spPr>
          <a:xfrm>
            <a:off x="5533644" y="11796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1012" name="Google Shape;1012;p31"/>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1013" name="Google Shape;1013;p31"/>
          <p:cNvSpPr/>
          <p:nvPr/>
        </p:nvSpPr>
        <p:spPr>
          <a:xfrm>
            <a:off x="3360420" y="1017132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1014" name="Google Shape;1014;p31"/>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1015" name="Google Shape;1015;p31"/>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1016" name="Google Shape;1016;p31"/>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1017" name="Google Shape;1017;p31"/>
          <p:cNvCxnSpPr>
            <a:stCxn id="1016"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1018" name="Google Shape;1018;p31"/>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1019" name="Google Shape;1019;p31"/>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1020" name="Google Shape;1020;p31"/>
          <p:cNvSpPr/>
          <p:nvPr/>
        </p:nvSpPr>
        <p:spPr>
          <a:xfrm>
            <a:off x="313831" y="723671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1021" name="Google Shape;1021;p31"/>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1022" name="Google Shape;1022;p31"/>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23" name="Google Shape;1023;p31"/>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graphicFrame>
        <p:nvGraphicFramePr>
          <p:cNvPr id="1024" name="Google Shape;1024;p31"/>
          <p:cNvGraphicFramePr/>
          <p:nvPr/>
        </p:nvGraphicFramePr>
        <p:xfrm>
          <a:off x="19076031" y="675150"/>
          <a:ext cx="3000000" cy="3000000"/>
        </p:xfrm>
        <a:graphic>
          <a:graphicData uri="http://schemas.openxmlformats.org/drawingml/2006/table">
            <a:tbl>
              <a:tblPr bandRow="1" firstRow="1">
                <a:noFill/>
                <a:tableStyleId>{5EAB231F-3030-45FA-B223-4956A6549928}</a:tableStyleId>
              </a:tblPr>
              <a:tblGrid>
                <a:gridCol w="2126750"/>
                <a:gridCol w="2126750"/>
              </a:tblGrid>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Person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Estimate</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Emma</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3</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Diane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2</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Jess</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1096225">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Stephanie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Lilly</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Danielle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2</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Todd</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Elena</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Brandi</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Shannon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Liz</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5</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Dunni</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Alex</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Noah</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0</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Kristen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Agnieska</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Zuck</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10</a:t>
                      </a:r>
                      <a:endParaRPr/>
                    </a:p>
                  </a:txBody>
                  <a:tcPr marT="45725" marB="45725" marR="91450" marL="9145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8" name="Shape 1028"/>
        <p:cNvGrpSpPr/>
        <p:nvPr/>
      </p:nvGrpSpPr>
      <p:grpSpPr>
        <a:xfrm>
          <a:off x="0" y="0"/>
          <a:ext cx="0" cy="0"/>
          <a:chOff x="0" y="0"/>
          <a:chExt cx="0" cy="0"/>
        </a:xfrm>
      </p:grpSpPr>
      <p:sp>
        <p:nvSpPr>
          <p:cNvPr id="1029" name="Google Shape;1029;p32"/>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1030" name="Google Shape;1030;p32"/>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Best-First Search Example</a:t>
            </a:r>
            <a:endParaRPr/>
          </a:p>
        </p:txBody>
      </p:sp>
      <p:sp>
        <p:nvSpPr>
          <p:cNvPr id="1031" name="Google Shape;1031;p32"/>
          <p:cNvSpPr/>
          <p:nvPr/>
        </p:nvSpPr>
        <p:spPr>
          <a:xfrm>
            <a:off x="9052560" y="8696960"/>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1032" name="Google Shape;1032;p32"/>
          <p:cNvSpPr/>
          <p:nvPr/>
        </p:nvSpPr>
        <p:spPr>
          <a:xfrm>
            <a:off x="11213592" y="10512552"/>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1033" name="Google Shape;1033;p32"/>
          <p:cNvSpPr/>
          <p:nvPr/>
        </p:nvSpPr>
        <p:spPr>
          <a:xfrm>
            <a:off x="8342376" y="11335512"/>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1034" name="Google Shape;1034;p32"/>
          <p:cNvSpPr/>
          <p:nvPr/>
        </p:nvSpPr>
        <p:spPr>
          <a:xfrm>
            <a:off x="12219432" y="7733284"/>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1035" name="Google Shape;1035;p32"/>
          <p:cNvSpPr/>
          <p:nvPr/>
        </p:nvSpPr>
        <p:spPr>
          <a:xfrm>
            <a:off x="5885688" y="9565640"/>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1036" name="Google Shape;1036;p32"/>
          <p:cNvSpPr/>
          <p:nvPr/>
        </p:nvSpPr>
        <p:spPr>
          <a:xfrm>
            <a:off x="6708648" y="70510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1037" name="Google Shape;1037;p32"/>
          <p:cNvSpPr/>
          <p:nvPr/>
        </p:nvSpPr>
        <p:spPr>
          <a:xfrm>
            <a:off x="9494520" y="6023864"/>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1038" name="Google Shape;1038;p32"/>
          <p:cNvCxnSpPr>
            <a:stCxn id="1037"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39" name="Google Shape;1039;p32"/>
          <p:cNvCxnSpPr>
            <a:stCxn id="1031" idx="1"/>
            <a:endCxn id="1036"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40" name="Google Shape;1040;p32"/>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41" name="Google Shape;1041;p32"/>
          <p:cNvCxnSpPr>
            <a:stCxn id="1036" idx="6"/>
            <a:endCxn id="1034"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42" name="Google Shape;1042;p32"/>
          <p:cNvCxnSpPr>
            <a:stCxn id="1035" idx="7"/>
            <a:endCxn id="1037"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43" name="Google Shape;1043;p32"/>
          <p:cNvCxnSpPr>
            <a:stCxn id="1035" idx="0"/>
            <a:endCxn id="1036"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44" name="Google Shape;1044;p32"/>
          <p:cNvCxnSpPr>
            <a:endCxn id="1033"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45" name="Google Shape;1045;p32"/>
          <p:cNvCxnSpPr>
            <a:stCxn id="1033"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46" name="Google Shape;1046;p32"/>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47" name="Google Shape;1047;p32"/>
          <p:cNvCxnSpPr>
            <a:endCxn id="1032"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48" name="Google Shape;1048;p32"/>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49" name="Google Shape;1049;p32"/>
          <p:cNvCxnSpPr>
            <a:stCxn id="1033"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1050" name="Google Shape;1050;p32"/>
          <p:cNvSpPr/>
          <p:nvPr/>
        </p:nvSpPr>
        <p:spPr>
          <a:xfrm>
            <a:off x="14567916" y="1166774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1051" name="Google Shape;1051;p32"/>
          <p:cNvSpPr/>
          <p:nvPr/>
        </p:nvSpPr>
        <p:spPr>
          <a:xfrm>
            <a:off x="15893795" y="886663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1052" name="Google Shape;1052;p32"/>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53" name="Google Shape;1053;p32"/>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54" name="Google Shape;1054;p32"/>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55" name="Google Shape;1055;p32"/>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56" name="Google Shape;1056;p32"/>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1057" name="Google Shape;1057;p32"/>
          <p:cNvSpPr/>
          <p:nvPr/>
        </p:nvSpPr>
        <p:spPr>
          <a:xfrm>
            <a:off x="3034284" y="77947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1058" name="Google Shape;1058;p32"/>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1059" name="Google Shape;1059;p32"/>
          <p:cNvCxnSpPr>
            <a:endCxn id="1036"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60" name="Google Shape;1060;p32"/>
          <p:cNvCxnSpPr>
            <a:stCxn id="1058"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61" name="Google Shape;1061;p32"/>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1062" name="Google Shape;1062;p32"/>
          <p:cNvSpPr/>
          <p:nvPr/>
        </p:nvSpPr>
        <p:spPr>
          <a:xfrm>
            <a:off x="5533644" y="11796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1063" name="Google Shape;1063;p32"/>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1064" name="Google Shape;1064;p32"/>
          <p:cNvSpPr/>
          <p:nvPr/>
        </p:nvSpPr>
        <p:spPr>
          <a:xfrm>
            <a:off x="3360420" y="1017132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1065" name="Google Shape;1065;p32"/>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1066" name="Google Shape;1066;p32"/>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1067" name="Google Shape;1067;p32"/>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1068" name="Google Shape;1068;p32"/>
          <p:cNvCxnSpPr>
            <a:stCxn id="1067"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1069" name="Google Shape;1069;p32"/>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1070" name="Google Shape;1070;p32"/>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1071" name="Google Shape;1071;p32"/>
          <p:cNvSpPr/>
          <p:nvPr/>
        </p:nvSpPr>
        <p:spPr>
          <a:xfrm>
            <a:off x="313831" y="723671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1072" name="Google Shape;1072;p32"/>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1073" name="Google Shape;1073;p32"/>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74" name="Google Shape;1074;p32"/>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graphicFrame>
        <p:nvGraphicFramePr>
          <p:cNvPr id="1075" name="Google Shape;1075;p32"/>
          <p:cNvGraphicFramePr/>
          <p:nvPr/>
        </p:nvGraphicFramePr>
        <p:xfrm>
          <a:off x="19076031" y="675150"/>
          <a:ext cx="3000000" cy="3000000"/>
        </p:xfrm>
        <a:graphic>
          <a:graphicData uri="http://schemas.openxmlformats.org/drawingml/2006/table">
            <a:tbl>
              <a:tblPr bandRow="1" firstRow="1">
                <a:noFill/>
                <a:tableStyleId>{5EAB231F-3030-45FA-B223-4956A6549928}</a:tableStyleId>
              </a:tblPr>
              <a:tblGrid>
                <a:gridCol w="2126750"/>
                <a:gridCol w="2126750"/>
              </a:tblGrid>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Person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Estimate</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Emma</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3</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Diane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2</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Jess</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1096225">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Stephanie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rgbClr val="92D050"/>
                          </a:solidFill>
                          <a:latin typeface="Arial"/>
                          <a:ea typeface="Arial"/>
                          <a:cs typeface="Arial"/>
                          <a:sym typeface="Arial"/>
                        </a:rPr>
                        <a:t>Lilly</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rgbClr val="92D050"/>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Danielle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2</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Todd</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Elena</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Brandi</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Shannon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Liz</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5</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Dunni</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Alex</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Noah</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0</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Kristen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Agnieska</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Zuck</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10</a:t>
                      </a:r>
                      <a:endParaRPr/>
                    </a:p>
                  </a:txBody>
                  <a:tcPr marT="45725" marB="45725" marR="91450" marL="9145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9" name="Shape 1079"/>
        <p:cNvGrpSpPr/>
        <p:nvPr/>
      </p:nvGrpSpPr>
      <p:grpSpPr>
        <a:xfrm>
          <a:off x="0" y="0"/>
          <a:ext cx="0" cy="0"/>
          <a:chOff x="0" y="0"/>
          <a:chExt cx="0" cy="0"/>
        </a:xfrm>
      </p:grpSpPr>
      <p:sp>
        <p:nvSpPr>
          <p:cNvPr id="1080" name="Google Shape;1080;p33"/>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1081" name="Google Shape;1081;p33"/>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Best-First Search Example</a:t>
            </a:r>
            <a:endParaRPr/>
          </a:p>
        </p:txBody>
      </p:sp>
      <p:sp>
        <p:nvSpPr>
          <p:cNvPr id="1082" name="Google Shape;1082;p33"/>
          <p:cNvSpPr/>
          <p:nvPr/>
        </p:nvSpPr>
        <p:spPr>
          <a:xfrm>
            <a:off x="9052560" y="8696960"/>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1083" name="Google Shape;1083;p33"/>
          <p:cNvSpPr/>
          <p:nvPr/>
        </p:nvSpPr>
        <p:spPr>
          <a:xfrm>
            <a:off x="11213592" y="10512552"/>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1084" name="Google Shape;1084;p33"/>
          <p:cNvSpPr/>
          <p:nvPr/>
        </p:nvSpPr>
        <p:spPr>
          <a:xfrm>
            <a:off x="8342376" y="11335512"/>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1085" name="Google Shape;1085;p33"/>
          <p:cNvSpPr/>
          <p:nvPr/>
        </p:nvSpPr>
        <p:spPr>
          <a:xfrm>
            <a:off x="12219432" y="7733284"/>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1086" name="Google Shape;1086;p33"/>
          <p:cNvSpPr/>
          <p:nvPr/>
        </p:nvSpPr>
        <p:spPr>
          <a:xfrm>
            <a:off x="5885688" y="9565640"/>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1087" name="Google Shape;1087;p33"/>
          <p:cNvSpPr/>
          <p:nvPr/>
        </p:nvSpPr>
        <p:spPr>
          <a:xfrm>
            <a:off x="6708648" y="70510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1088" name="Google Shape;1088;p33"/>
          <p:cNvSpPr/>
          <p:nvPr/>
        </p:nvSpPr>
        <p:spPr>
          <a:xfrm>
            <a:off x="9494520" y="6023864"/>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1089" name="Google Shape;1089;p33"/>
          <p:cNvCxnSpPr>
            <a:stCxn id="1088"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90" name="Google Shape;1090;p33"/>
          <p:cNvCxnSpPr>
            <a:stCxn id="1082" idx="1"/>
            <a:endCxn id="1087"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91" name="Google Shape;1091;p33"/>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92" name="Google Shape;1092;p33"/>
          <p:cNvCxnSpPr>
            <a:stCxn id="1087" idx="6"/>
            <a:endCxn id="1085"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93" name="Google Shape;1093;p33"/>
          <p:cNvCxnSpPr>
            <a:stCxn id="1086" idx="7"/>
            <a:endCxn id="1088"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94" name="Google Shape;1094;p33"/>
          <p:cNvCxnSpPr>
            <a:stCxn id="1086" idx="0"/>
            <a:endCxn id="1087"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95" name="Google Shape;1095;p33"/>
          <p:cNvCxnSpPr>
            <a:endCxn id="1084"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96" name="Google Shape;1096;p33"/>
          <p:cNvCxnSpPr>
            <a:stCxn id="1084"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97" name="Google Shape;1097;p33"/>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98" name="Google Shape;1098;p33"/>
          <p:cNvCxnSpPr>
            <a:endCxn id="1083"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099" name="Google Shape;1099;p33"/>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00" name="Google Shape;1100;p33"/>
          <p:cNvCxnSpPr>
            <a:stCxn id="1084"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1101" name="Google Shape;1101;p33"/>
          <p:cNvSpPr/>
          <p:nvPr/>
        </p:nvSpPr>
        <p:spPr>
          <a:xfrm>
            <a:off x="14567916" y="1166774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1102" name="Google Shape;1102;p33"/>
          <p:cNvSpPr/>
          <p:nvPr/>
        </p:nvSpPr>
        <p:spPr>
          <a:xfrm>
            <a:off x="15893795" y="886663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1103" name="Google Shape;1103;p33"/>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04" name="Google Shape;1104;p33"/>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05" name="Google Shape;1105;p33"/>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06" name="Google Shape;1106;p33"/>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07" name="Google Shape;1107;p33"/>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1108" name="Google Shape;1108;p33"/>
          <p:cNvSpPr/>
          <p:nvPr/>
        </p:nvSpPr>
        <p:spPr>
          <a:xfrm>
            <a:off x="3034284" y="7794752"/>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1109" name="Google Shape;1109;p33"/>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1110" name="Google Shape;1110;p33"/>
          <p:cNvCxnSpPr>
            <a:endCxn id="1087"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11" name="Google Shape;1111;p33"/>
          <p:cNvCxnSpPr>
            <a:stCxn id="1109"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12" name="Google Shape;1112;p33"/>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1113" name="Google Shape;1113;p33"/>
          <p:cNvSpPr/>
          <p:nvPr/>
        </p:nvSpPr>
        <p:spPr>
          <a:xfrm>
            <a:off x="5533644" y="11796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1114" name="Google Shape;1114;p33"/>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1115" name="Google Shape;1115;p33"/>
          <p:cNvSpPr/>
          <p:nvPr/>
        </p:nvSpPr>
        <p:spPr>
          <a:xfrm>
            <a:off x="3360420" y="1017132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1116" name="Google Shape;1116;p33"/>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1117" name="Google Shape;1117;p33"/>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1118" name="Google Shape;1118;p33"/>
          <p:cNvSpPr/>
          <p:nvPr/>
        </p:nvSpPr>
        <p:spPr>
          <a:xfrm>
            <a:off x="706889" y="9383497"/>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1119" name="Google Shape;1119;p33"/>
          <p:cNvCxnSpPr>
            <a:stCxn id="1118"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1120" name="Google Shape;1120;p33"/>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1121" name="Google Shape;1121;p33"/>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1122" name="Google Shape;1122;p33"/>
          <p:cNvSpPr/>
          <p:nvPr/>
        </p:nvSpPr>
        <p:spPr>
          <a:xfrm>
            <a:off x="313831" y="723671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1123" name="Google Shape;1123;p33"/>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1124" name="Google Shape;1124;p33"/>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25" name="Google Shape;1125;p33"/>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graphicFrame>
        <p:nvGraphicFramePr>
          <p:cNvPr id="1126" name="Google Shape;1126;p33"/>
          <p:cNvGraphicFramePr/>
          <p:nvPr/>
        </p:nvGraphicFramePr>
        <p:xfrm>
          <a:off x="19076031" y="720870"/>
          <a:ext cx="3000000" cy="3000000"/>
        </p:xfrm>
        <a:graphic>
          <a:graphicData uri="http://schemas.openxmlformats.org/drawingml/2006/table">
            <a:tbl>
              <a:tblPr bandRow="1" firstRow="1">
                <a:noFill/>
                <a:tableStyleId>{5EAB231F-3030-45FA-B223-4956A6549928}</a:tableStyleId>
              </a:tblPr>
              <a:tblGrid>
                <a:gridCol w="2126750"/>
                <a:gridCol w="2126750"/>
              </a:tblGrid>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Person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Estimate</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Emma</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3</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Diane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2</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Jess</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1096225">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Stephanie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rgbClr val="92D050"/>
                          </a:solidFill>
                          <a:latin typeface="Arial"/>
                          <a:ea typeface="Arial"/>
                          <a:cs typeface="Arial"/>
                          <a:sym typeface="Arial"/>
                        </a:rPr>
                        <a:t>Lilly</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rgbClr val="92D050"/>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Danielle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2</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Todd</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Elena</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Brandi</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Shannon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Liz</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5</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Dunni</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Alex</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Noah</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0</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Kristen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Agnieska</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Zuck</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10</a:t>
                      </a:r>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Google Shape;31;p7"/>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1143000" lvl="0" marL="1143000" rtl="0" algn="l">
              <a:lnSpc>
                <a:spcPct val="120000"/>
              </a:lnSpc>
              <a:spcBef>
                <a:spcPts val="0"/>
              </a:spcBef>
              <a:spcAft>
                <a:spcPts val="0"/>
              </a:spcAft>
              <a:buSzPts val="5500"/>
              <a:buFont typeface="Helvetica Neue"/>
              <a:buAutoNum type="arabicPeriod"/>
            </a:pPr>
            <a:r>
              <a:rPr lang="en-US" sz="5500"/>
              <a:t>Explain what Single-Source Shortest Path problems are and identify real-world applications.</a:t>
            </a:r>
            <a:endParaRPr/>
          </a:p>
          <a:p>
            <a:pPr indent="-1143000" lvl="0" marL="1143000" rtl="0" algn="l">
              <a:lnSpc>
                <a:spcPct val="120000"/>
              </a:lnSpc>
              <a:spcBef>
                <a:spcPts val="0"/>
              </a:spcBef>
              <a:spcAft>
                <a:spcPts val="0"/>
              </a:spcAft>
              <a:buSzPts val="5500"/>
              <a:buFont typeface="Helvetica Neue"/>
              <a:buAutoNum type="arabicPeriod"/>
            </a:pPr>
            <a:r>
              <a:rPr lang="en-US" sz="5500"/>
              <a:t>Explain the idea behind the Best-First Search algorithm.</a:t>
            </a:r>
            <a:endParaRPr/>
          </a:p>
          <a:p>
            <a:pPr indent="-1143000" lvl="0" marL="1143000" rtl="0" algn="l">
              <a:lnSpc>
                <a:spcPct val="120000"/>
              </a:lnSpc>
              <a:spcBef>
                <a:spcPts val="0"/>
              </a:spcBef>
              <a:spcAft>
                <a:spcPts val="0"/>
              </a:spcAft>
              <a:buSzPts val="5500"/>
              <a:buFont typeface="Helvetica Neue"/>
              <a:buAutoNum type="arabicPeriod"/>
            </a:pPr>
            <a:r>
              <a:rPr lang="en-US" sz="5500"/>
              <a:t>Define a heuristic function. </a:t>
            </a:r>
            <a:endParaRPr/>
          </a:p>
          <a:p>
            <a:pPr indent="-1143000" lvl="0" marL="1143000" rtl="0" algn="l">
              <a:lnSpc>
                <a:spcPct val="120000"/>
              </a:lnSpc>
              <a:spcBef>
                <a:spcPts val="0"/>
              </a:spcBef>
              <a:spcAft>
                <a:spcPts val="0"/>
              </a:spcAft>
              <a:buSzPts val="5500"/>
              <a:buFont typeface="Helvetica Neue"/>
              <a:buAutoNum type="arabicPeriod"/>
            </a:pPr>
            <a:r>
              <a:rPr lang="en-US" sz="5500"/>
              <a:t>Explain the idea behind Dijkstra’s algorithm.</a:t>
            </a:r>
            <a:endParaRPr/>
          </a:p>
          <a:p>
            <a:pPr indent="-1143000" lvl="0" marL="1143000" rtl="0" algn="l">
              <a:lnSpc>
                <a:spcPct val="120000"/>
              </a:lnSpc>
              <a:spcBef>
                <a:spcPts val="0"/>
              </a:spcBef>
              <a:spcAft>
                <a:spcPts val="0"/>
              </a:spcAft>
              <a:buSzPts val="5500"/>
              <a:buFont typeface="Helvetica Neue"/>
              <a:buAutoNum type="arabicPeriod"/>
            </a:pPr>
            <a:r>
              <a:rPr lang="en-US" sz="5500"/>
              <a:t>Implement Dijkstra’s algorithm.</a:t>
            </a:r>
            <a:endParaRPr/>
          </a:p>
          <a:p>
            <a:pPr indent="-793750" lvl="0" marL="1143000" rtl="0" algn="l">
              <a:lnSpc>
                <a:spcPct val="120000"/>
              </a:lnSpc>
              <a:spcBef>
                <a:spcPts val="0"/>
              </a:spcBef>
              <a:spcAft>
                <a:spcPts val="0"/>
              </a:spcAft>
              <a:buSzPts val="5500"/>
              <a:buFont typeface="Helvetica Neue"/>
              <a:buNone/>
            </a:pPr>
            <a:r>
              <a:t/>
            </a:r>
            <a:endParaRPr sz="5500"/>
          </a:p>
          <a:p>
            <a:pPr indent="-793750" lvl="0" marL="1143000" rtl="0" algn="l">
              <a:lnSpc>
                <a:spcPct val="120000"/>
              </a:lnSpc>
              <a:spcBef>
                <a:spcPts val="0"/>
              </a:spcBef>
              <a:spcAft>
                <a:spcPts val="0"/>
              </a:spcAft>
              <a:buSzPts val="5500"/>
              <a:buFont typeface="Helvetica Neue"/>
              <a:buNone/>
            </a:pPr>
            <a:r>
              <a:t/>
            </a:r>
            <a:endParaRPr sz="5500"/>
          </a:p>
        </p:txBody>
      </p:sp>
      <p:sp>
        <p:nvSpPr>
          <p:cNvPr id="32" name="Google Shape;32;p7"/>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Objectives</a:t>
            </a:r>
            <a:endParaRPr/>
          </a:p>
        </p:txBody>
      </p:sp>
      <p:sp>
        <p:nvSpPr>
          <p:cNvPr id="33" name="Google Shape;33;p7"/>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You will be able to…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0" name="Shape 1130"/>
        <p:cNvGrpSpPr/>
        <p:nvPr/>
      </p:nvGrpSpPr>
      <p:grpSpPr>
        <a:xfrm>
          <a:off x="0" y="0"/>
          <a:ext cx="0" cy="0"/>
          <a:chOff x="0" y="0"/>
          <a:chExt cx="0" cy="0"/>
        </a:xfrm>
      </p:grpSpPr>
      <p:sp>
        <p:nvSpPr>
          <p:cNvPr id="1131" name="Google Shape;1131;p34"/>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1132" name="Google Shape;1132;p34"/>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Best-First Search Example</a:t>
            </a:r>
            <a:endParaRPr/>
          </a:p>
        </p:txBody>
      </p:sp>
      <p:sp>
        <p:nvSpPr>
          <p:cNvPr id="1133" name="Google Shape;1133;p34"/>
          <p:cNvSpPr/>
          <p:nvPr/>
        </p:nvSpPr>
        <p:spPr>
          <a:xfrm>
            <a:off x="9052560" y="8696960"/>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1134" name="Google Shape;1134;p34"/>
          <p:cNvSpPr/>
          <p:nvPr/>
        </p:nvSpPr>
        <p:spPr>
          <a:xfrm>
            <a:off x="11213592" y="10512552"/>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1135" name="Google Shape;1135;p34"/>
          <p:cNvSpPr/>
          <p:nvPr/>
        </p:nvSpPr>
        <p:spPr>
          <a:xfrm>
            <a:off x="8342376" y="11335512"/>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1136" name="Google Shape;1136;p34"/>
          <p:cNvSpPr/>
          <p:nvPr/>
        </p:nvSpPr>
        <p:spPr>
          <a:xfrm>
            <a:off x="12219432" y="7733284"/>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1137" name="Google Shape;1137;p34"/>
          <p:cNvSpPr/>
          <p:nvPr/>
        </p:nvSpPr>
        <p:spPr>
          <a:xfrm>
            <a:off x="5885688" y="9565640"/>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1138" name="Google Shape;1138;p34"/>
          <p:cNvSpPr/>
          <p:nvPr/>
        </p:nvSpPr>
        <p:spPr>
          <a:xfrm>
            <a:off x="6708648" y="7051040"/>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1139" name="Google Shape;1139;p34"/>
          <p:cNvSpPr/>
          <p:nvPr/>
        </p:nvSpPr>
        <p:spPr>
          <a:xfrm>
            <a:off x="9494520" y="6023864"/>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1140" name="Google Shape;1140;p34"/>
          <p:cNvCxnSpPr>
            <a:stCxn id="1139"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41" name="Google Shape;1141;p34"/>
          <p:cNvCxnSpPr>
            <a:stCxn id="1133" idx="1"/>
            <a:endCxn id="1138"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42" name="Google Shape;1142;p34"/>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43" name="Google Shape;1143;p34"/>
          <p:cNvCxnSpPr>
            <a:stCxn id="1138" idx="6"/>
            <a:endCxn id="1136"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44" name="Google Shape;1144;p34"/>
          <p:cNvCxnSpPr>
            <a:stCxn id="1137" idx="7"/>
            <a:endCxn id="1139"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45" name="Google Shape;1145;p34"/>
          <p:cNvCxnSpPr>
            <a:stCxn id="1137" idx="0"/>
            <a:endCxn id="1138"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46" name="Google Shape;1146;p34"/>
          <p:cNvCxnSpPr>
            <a:endCxn id="1135"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47" name="Google Shape;1147;p34"/>
          <p:cNvCxnSpPr>
            <a:stCxn id="1135"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48" name="Google Shape;1148;p34"/>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49" name="Google Shape;1149;p34"/>
          <p:cNvCxnSpPr>
            <a:endCxn id="1134"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50" name="Google Shape;1150;p34"/>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51" name="Google Shape;1151;p34"/>
          <p:cNvCxnSpPr>
            <a:stCxn id="1135"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1152" name="Google Shape;1152;p34"/>
          <p:cNvSpPr/>
          <p:nvPr/>
        </p:nvSpPr>
        <p:spPr>
          <a:xfrm>
            <a:off x="14567916" y="1166774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1153" name="Google Shape;1153;p34"/>
          <p:cNvSpPr/>
          <p:nvPr/>
        </p:nvSpPr>
        <p:spPr>
          <a:xfrm>
            <a:off x="15893795" y="886663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1154" name="Google Shape;1154;p34"/>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55" name="Google Shape;1155;p34"/>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56" name="Google Shape;1156;p34"/>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57" name="Google Shape;1157;p34"/>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58" name="Google Shape;1158;p34"/>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1159" name="Google Shape;1159;p34"/>
          <p:cNvSpPr/>
          <p:nvPr/>
        </p:nvSpPr>
        <p:spPr>
          <a:xfrm>
            <a:off x="3034284" y="7794752"/>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1160" name="Google Shape;1160;p34"/>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1161" name="Google Shape;1161;p34"/>
          <p:cNvCxnSpPr>
            <a:endCxn id="1138"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62" name="Google Shape;1162;p34"/>
          <p:cNvCxnSpPr>
            <a:stCxn id="1160"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63" name="Google Shape;1163;p34"/>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1164" name="Google Shape;1164;p34"/>
          <p:cNvSpPr/>
          <p:nvPr/>
        </p:nvSpPr>
        <p:spPr>
          <a:xfrm>
            <a:off x="5533644" y="11796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1165" name="Google Shape;1165;p34"/>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1166" name="Google Shape;1166;p34"/>
          <p:cNvSpPr/>
          <p:nvPr/>
        </p:nvSpPr>
        <p:spPr>
          <a:xfrm>
            <a:off x="3360420" y="1017132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1167" name="Google Shape;1167;p34"/>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1168" name="Google Shape;1168;p34"/>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1169" name="Google Shape;1169;p34"/>
          <p:cNvSpPr/>
          <p:nvPr/>
        </p:nvSpPr>
        <p:spPr>
          <a:xfrm>
            <a:off x="706889" y="9383497"/>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1170" name="Google Shape;1170;p34"/>
          <p:cNvCxnSpPr>
            <a:stCxn id="1169"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1171" name="Google Shape;1171;p34"/>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1172" name="Google Shape;1172;p34"/>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1173" name="Google Shape;1173;p34"/>
          <p:cNvSpPr/>
          <p:nvPr/>
        </p:nvSpPr>
        <p:spPr>
          <a:xfrm>
            <a:off x="313831" y="723671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1174" name="Google Shape;1174;p34"/>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1175" name="Google Shape;1175;p34"/>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76" name="Google Shape;1176;p34"/>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graphicFrame>
        <p:nvGraphicFramePr>
          <p:cNvPr id="1177" name="Google Shape;1177;p34"/>
          <p:cNvGraphicFramePr/>
          <p:nvPr/>
        </p:nvGraphicFramePr>
        <p:xfrm>
          <a:off x="19076031" y="720870"/>
          <a:ext cx="3000000" cy="3000000"/>
        </p:xfrm>
        <a:graphic>
          <a:graphicData uri="http://schemas.openxmlformats.org/drawingml/2006/table">
            <a:tbl>
              <a:tblPr bandRow="1" firstRow="1">
                <a:noFill/>
                <a:tableStyleId>{5EAB231F-3030-45FA-B223-4956A6549928}</a:tableStyleId>
              </a:tblPr>
              <a:tblGrid>
                <a:gridCol w="2126750"/>
                <a:gridCol w="2126750"/>
              </a:tblGrid>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Person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Estimate</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Emma</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3</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Diane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2</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Jess</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1096225">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Stephanie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Lilly</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Danielle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2</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Todd</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Elena</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Brandi</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Shannon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Liz</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5</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Dunni</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Alex</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Noah</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0</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Kristen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Agnieska</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Zuck</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10</a:t>
                      </a:r>
                      <a:endParaRPr/>
                    </a:p>
                  </a:txBody>
                  <a:tcPr marT="45725" marB="45725" marR="91450" marL="91450"/>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1" name="Shape 1181"/>
        <p:cNvGrpSpPr/>
        <p:nvPr/>
      </p:nvGrpSpPr>
      <p:grpSpPr>
        <a:xfrm>
          <a:off x="0" y="0"/>
          <a:ext cx="0" cy="0"/>
          <a:chOff x="0" y="0"/>
          <a:chExt cx="0" cy="0"/>
        </a:xfrm>
      </p:grpSpPr>
      <p:sp>
        <p:nvSpPr>
          <p:cNvPr id="1182" name="Google Shape;1182;p35"/>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1183" name="Google Shape;1183;p35"/>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Best-First Search Example</a:t>
            </a:r>
            <a:endParaRPr/>
          </a:p>
        </p:txBody>
      </p:sp>
      <p:sp>
        <p:nvSpPr>
          <p:cNvPr id="1184" name="Google Shape;1184;p35"/>
          <p:cNvSpPr/>
          <p:nvPr/>
        </p:nvSpPr>
        <p:spPr>
          <a:xfrm>
            <a:off x="9052560" y="8696960"/>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1185" name="Google Shape;1185;p35"/>
          <p:cNvSpPr/>
          <p:nvPr/>
        </p:nvSpPr>
        <p:spPr>
          <a:xfrm>
            <a:off x="11213592" y="10512552"/>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1186" name="Google Shape;1186;p35"/>
          <p:cNvSpPr/>
          <p:nvPr/>
        </p:nvSpPr>
        <p:spPr>
          <a:xfrm>
            <a:off x="8342376" y="11335512"/>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1187" name="Google Shape;1187;p35"/>
          <p:cNvSpPr/>
          <p:nvPr/>
        </p:nvSpPr>
        <p:spPr>
          <a:xfrm>
            <a:off x="12219432" y="7733284"/>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1188" name="Google Shape;1188;p35"/>
          <p:cNvSpPr/>
          <p:nvPr/>
        </p:nvSpPr>
        <p:spPr>
          <a:xfrm>
            <a:off x="5885688" y="9565640"/>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1189" name="Google Shape;1189;p35"/>
          <p:cNvSpPr/>
          <p:nvPr/>
        </p:nvSpPr>
        <p:spPr>
          <a:xfrm>
            <a:off x="6708648" y="7051040"/>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1190" name="Google Shape;1190;p35"/>
          <p:cNvSpPr/>
          <p:nvPr/>
        </p:nvSpPr>
        <p:spPr>
          <a:xfrm>
            <a:off x="9494520" y="6023864"/>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1191" name="Google Shape;1191;p35"/>
          <p:cNvCxnSpPr>
            <a:stCxn id="1190"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92" name="Google Shape;1192;p35"/>
          <p:cNvCxnSpPr>
            <a:stCxn id="1184" idx="1"/>
            <a:endCxn id="1189"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93" name="Google Shape;1193;p35"/>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94" name="Google Shape;1194;p35"/>
          <p:cNvCxnSpPr>
            <a:stCxn id="1189" idx="6"/>
            <a:endCxn id="1187"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95" name="Google Shape;1195;p35"/>
          <p:cNvCxnSpPr>
            <a:stCxn id="1188" idx="7"/>
            <a:endCxn id="1190"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96" name="Google Shape;1196;p35"/>
          <p:cNvCxnSpPr>
            <a:stCxn id="1188" idx="0"/>
            <a:endCxn id="1189"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97" name="Google Shape;1197;p35"/>
          <p:cNvCxnSpPr>
            <a:endCxn id="1186"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98" name="Google Shape;1198;p35"/>
          <p:cNvCxnSpPr>
            <a:stCxn id="1186"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99" name="Google Shape;1199;p35"/>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00" name="Google Shape;1200;p35"/>
          <p:cNvCxnSpPr>
            <a:endCxn id="1185"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01" name="Google Shape;1201;p35"/>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02" name="Google Shape;1202;p35"/>
          <p:cNvCxnSpPr>
            <a:stCxn id="1186"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1203" name="Google Shape;1203;p35"/>
          <p:cNvSpPr/>
          <p:nvPr/>
        </p:nvSpPr>
        <p:spPr>
          <a:xfrm>
            <a:off x="14567916" y="1166774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1204" name="Google Shape;1204;p35"/>
          <p:cNvSpPr/>
          <p:nvPr/>
        </p:nvSpPr>
        <p:spPr>
          <a:xfrm>
            <a:off x="15893795" y="886663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1205" name="Google Shape;1205;p35"/>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06" name="Google Shape;1206;p35"/>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07" name="Google Shape;1207;p35"/>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08" name="Google Shape;1208;p35"/>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09" name="Google Shape;1209;p35"/>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1210" name="Google Shape;1210;p35"/>
          <p:cNvSpPr/>
          <p:nvPr/>
        </p:nvSpPr>
        <p:spPr>
          <a:xfrm>
            <a:off x="3034284" y="7794752"/>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1211" name="Google Shape;1211;p35"/>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1212" name="Google Shape;1212;p35"/>
          <p:cNvCxnSpPr>
            <a:endCxn id="1189"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13" name="Google Shape;1213;p35"/>
          <p:cNvCxnSpPr>
            <a:stCxn id="1211"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14" name="Google Shape;1214;p35"/>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1215" name="Google Shape;1215;p35"/>
          <p:cNvSpPr/>
          <p:nvPr/>
        </p:nvSpPr>
        <p:spPr>
          <a:xfrm>
            <a:off x="5533644" y="11796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1216" name="Google Shape;1216;p35"/>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1217" name="Google Shape;1217;p35"/>
          <p:cNvSpPr/>
          <p:nvPr/>
        </p:nvSpPr>
        <p:spPr>
          <a:xfrm>
            <a:off x="3360420" y="1017132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1218" name="Google Shape;1218;p35"/>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1219" name="Google Shape;1219;p35"/>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1220" name="Google Shape;1220;p35"/>
          <p:cNvSpPr/>
          <p:nvPr/>
        </p:nvSpPr>
        <p:spPr>
          <a:xfrm>
            <a:off x="706889" y="9383497"/>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1221" name="Google Shape;1221;p35"/>
          <p:cNvCxnSpPr>
            <a:stCxn id="1220"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1222" name="Google Shape;1222;p35"/>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1223" name="Google Shape;1223;p35"/>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1224" name="Google Shape;1224;p35"/>
          <p:cNvSpPr/>
          <p:nvPr/>
        </p:nvSpPr>
        <p:spPr>
          <a:xfrm>
            <a:off x="313831" y="723671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1225" name="Google Shape;1225;p35"/>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1226" name="Google Shape;1226;p35"/>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27" name="Google Shape;1227;p35"/>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graphicFrame>
        <p:nvGraphicFramePr>
          <p:cNvPr id="1228" name="Google Shape;1228;p35"/>
          <p:cNvGraphicFramePr/>
          <p:nvPr/>
        </p:nvGraphicFramePr>
        <p:xfrm>
          <a:off x="19076031" y="720870"/>
          <a:ext cx="3000000" cy="3000000"/>
        </p:xfrm>
        <a:graphic>
          <a:graphicData uri="http://schemas.openxmlformats.org/drawingml/2006/table">
            <a:tbl>
              <a:tblPr bandRow="1" firstRow="1">
                <a:noFill/>
                <a:tableStyleId>{5EAB231F-3030-45FA-B223-4956A6549928}</a:tableStyleId>
              </a:tblPr>
              <a:tblGrid>
                <a:gridCol w="2126750"/>
                <a:gridCol w="2126750"/>
              </a:tblGrid>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Person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Estimate</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Emma</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3</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Diane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2</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Jess</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1096225">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Stephanie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Lilly</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Danielle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2</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Todd</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Elena</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Brandi</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Shannon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Liz</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5</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rgbClr val="92D050"/>
                          </a:solidFill>
                          <a:latin typeface="Arial"/>
                          <a:ea typeface="Arial"/>
                          <a:cs typeface="Arial"/>
                          <a:sym typeface="Arial"/>
                        </a:rPr>
                        <a:t>Dunni</a:t>
                      </a:r>
                      <a:endParaRPr sz="3500">
                        <a:solidFill>
                          <a:srgbClr val="92D05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rgbClr val="92D050"/>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Alex</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Noah</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0</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Kristen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Agnieska</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Zuck</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10</a:t>
                      </a:r>
                      <a:endParaRPr/>
                    </a:p>
                  </a:txBody>
                  <a:tcPr marT="45725" marB="45725" marR="91450" marL="9145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2" name="Shape 1232"/>
        <p:cNvGrpSpPr/>
        <p:nvPr/>
      </p:nvGrpSpPr>
      <p:grpSpPr>
        <a:xfrm>
          <a:off x="0" y="0"/>
          <a:ext cx="0" cy="0"/>
          <a:chOff x="0" y="0"/>
          <a:chExt cx="0" cy="0"/>
        </a:xfrm>
      </p:grpSpPr>
      <p:sp>
        <p:nvSpPr>
          <p:cNvPr id="1233" name="Google Shape;1233;p36"/>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1234" name="Google Shape;1234;p36"/>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Best-First Search Example</a:t>
            </a:r>
            <a:endParaRPr/>
          </a:p>
        </p:txBody>
      </p:sp>
      <p:sp>
        <p:nvSpPr>
          <p:cNvPr id="1235" name="Google Shape;1235;p36"/>
          <p:cNvSpPr/>
          <p:nvPr/>
        </p:nvSpPr>
        <p:spPr>
          <a:xfrm>
            <a:off x="9052560" y="8696960"/>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1236" name="Google Shape;1236;p36"/>
          <p:cNvSpPr/>
          <p:nvPr/>
        </p:nvSpPr>
        <p:spPr>
          <a:xfrm>
            <a:off x="11213592" y="10512552"/>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1237" name="Google Shape;1237;p36"/>
          <p:cNvSpPr/>
          <p:nvPr/>
        </p:nvSpPr>
        <p:spPr>
          <a:xfrm>
            <a:off x="8342376" y="11335512"/>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1238" name="Google Shape;1238;p36"/>
          <p:cNvSpPr/>
          <p:nvPr/>
        </p:nvSpPr>
        <p:spPr>
          <a:xfrm>
            <a:off x="12219432" y="7733284"/>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1239" name="Google Shape;1239;p36"/>
          <p:cNvSpPr/>
          <p:nvPr/>
        </p:nvSpPr>
        <p:spPr>
          <a:xfrm>
            <a:off x="5885688" y="9565640"/>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1240" name="Google Shape;1240;p36"/>
          <p:cNvSpPr/>
          <p:nvPr/>
        </p:nvSpPr>
        <p:spPr>
          <a:xfrm>
            <a:off x="6708648" y="7051040"/>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1241" name="Google Shape;1241;p36"/>
          <p:cNvSpPr/>
          <p:nvPr/>
        </p:nvSpPr>
        <p:spPr>
          <a:xfrm>
            <a:off x="9494520" y="6023864"/>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1242" name="Google Shape;1242;p36"/>
          <p:cNvCxnSpPr>
            <a:stCxn id="1241"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43" name="Google Shape;1243;p36"/>
          <p:cNvCxnSpPr>
            <a:stCxn id="1235" idx="1"/>
            <a:endCxn id="1240"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44" name="Google Shape;1244;p36"/>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45" name="Google Shape;1245;p36"/>
          <p:cNvCxnSpPr>
            <a:stCxn id="1240" idx="6"/>
            <a:endCxn id="1238"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46" name="Google Shape;1246;p36"/>
          <p:cNvCxnSpPr>
            <a:stCxn id="1239" idx="7"/>
            <a:endCxn id="1241"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47" name="Google Shape;1247;p36"/>
          <p:cNvCxnSpPr>
            <a:stCxn id="1239" idx="0"/>
            <a:endCxn id="1240"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48" name="Google Shape;1248;p36"/>
          <p:cNvCxnSpPr>
            <a:endCxn id="1237"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49" name="Google Shape;1249;p36"/>
          <p:cNvCxnSpPr>
            <a:stCxn id="1237"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50" name="Google Shape;1250;p36"/>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51" name="Google Shape;1251;p36"/>
          <p:cNvCxnSpPr>
            <a:endCxn id="1236"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52" name="Google Shape;1252;p36"/>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53" name="Google Shape;1253;p36"/>
          <p:cNvCxnSpPr>
            <a:stCxn id="1237"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1254" name="Google Shape;1254;p36"/>
          <p:cNvSpPr/>
          <p:nvPr/>
        </p:nvSpPr>
        <p:spPr>
          <a:xfrm>
            <a:off x="14567916" y="1166774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1255" name="Google Shape;1255;p36"/>
          <p:cNvSpPr/>
          <p:nvPr/>
        </p:nvSpPr>
        <p:spPr>
          <a:xfrm>
            <a:off x="15893795" y="886663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1256" name="Google Shape;1256;p36"/>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57" name="Google Shape;1257;p36"/>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58" name="Google Shape;1258;p36"/>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59" name="Google Shape;1259;p36"/>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60" name="Google Shape;1260;p36"/>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1261" name="Google Shape;1261;p36"/>
          <p:cNvSpPr/>
          <p:nvPr/>
        </p:nvSpPr>
        <p:spPr>
          <a:xfrm>
            <a:off x="3034284" y="7794752"/>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1262" name="Google Shape;1262;p36"/>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1263" name="Google Shape;1263;p36"/>
          <p:cNvCxnSpPr>
            <a:endCxn id="1240"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64" name="Google Shape;1264;p36"/>
          <p:cNvCxnSpPr>
            <a:stCxn id="1262"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65" name="Google Shape;1265;p36"/>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1266" name="Google Shape;1266;p36"/>
          <p:cNvSpPr/>
          <p:nvPr/>
        </p:nvSpPr>
        <p:spPr>
          <a:xfrm>
            <a:off x="5533644" y="11796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1267" name="Google Shape;1267;p36"/>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1268" name="Google Shape;1268;p36"/>
          <p:cNvSpPr/>
          <p:nvPr/>
        </p:nvSpPr>
        <p:spPr>
          <a:xfrm>
            <a:off x="3360420" y="1017132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1269" name="Google Shape;1269;p36"/>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1270" name="Google Shape;1270;p36"/>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1271" name="Google Shape;1271;p36"/>
          <p:cNvSpPr/>
          <p:nvPr/>
        </p:nvSpPr>
        <p:spPr>
          <a:xfrm>
            <a:off x="706889" y="9383497"/>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1272" name="Google Shape;1272;p36"/>
          <p:cNvCxnSpPr>
            <a:stCxn id="1271"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1273" name="Google Shape;1273;p36"/>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1274" name="Google Shape;1274;p36"/>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1275" name="Google Shape;1275;p36"/>
          <p:cNvSpPr/>
          <p:nvPr/>
        </p:nvSpPr>
        <p:spPr>
          <a:xfrm>
            <a:off x="313831" y="723671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1276" name="Google Shape;1276;p36"/>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1277" name="Google Shape;1277;p36"/>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78" name="Google Shape;1278;p36"/>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graphicFrame>
        <p:nvGraphicFramePr>
          <p:cNvPr id="1279" name="Google Shape;1279;p36"/>
          <p:cNvGraphicFramePr/>
          <p:nvPr/>
        </p:nvGraphicFramePr>
        <p:xfrm>
          <a:off x="19076031" y="720870"/>
          <a:ext cx="3000000" cy="3000000"/>
        </p:xfrm>
        <a:graphic>
          <a:graphicData uri="http://schemas.openxmlformats.org/drawingml/2006/table">
            <a:tbl>
              <a:tblPr bandRow="1" firstRow="1">
                <a:noFill/>
                <a:tableStyleId>{5EAB231F-3030-45FA-B223-4956A6549928}</a:tableStyleId>
              </a:tblPr>
              <a:tblGrid>
                <a:gridCol w="2126750"/>
                <a:gridCol w="2126750"/>
              </a:tblGrid>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Person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Estimate</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Emma</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3</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Diane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2</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Jess</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1096225">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Stephanie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Lilly</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Danielle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2</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Todd</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Elena</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Brandi</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Shannon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Liz</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5</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Dunni</a:t>
                      </a:r>
                      <a:endParaRPr sz="3500">
                        <a:solidFill>
                          <a:srgbClr val="FF000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Alex</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Noah</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0</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Kristen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Agnieska</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Zuck</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10</a:t>
                      </a:r>
                      <a:endParaRPr/>
                    </a:p>
                  </a:txBody>
                  <a:tcPr marT="45725" marB="45725" marR="91450" marL="9145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3" name="Shape 1283"/>
        <p:cNvGrpSpPr/>
        <p:nvPr/>
      </p:nvGrpSpPr>
      <p:grpSpPr>
        <a:xfrm>
          <a:off x="0" y="0"/>
          <a:ext cx="0" cy="0"/>
          <a:chOff x="0" y="0"/>
          <a:chExt cx="0" cy="0"/>
        </a:xfrm>
      </p:grpSpPr>
      <p:sp>
        <p:nvSpPr>
          <p:cNvPr id="1284" name="Google Shape;1284;p37"/>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1285" name="Google Shape;1285;p37"/>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Best-First Search Example</a:t>
            </a:r>
            <a:endParaRPr/>
          </a:p>
        </p:txBody>
      </p:sp>
      <p:sp>
        <p:nvSpPr>
          <p:cNvPr id="1286" name="Google Shape;1286;p37"/>
          <p:cNvSpPr/>
          <p:nvPr/>
        </p:nvSpPr>
        <p:spPr>
          <a:xfrm>
            <a:off x="9052560" y="8696960"/>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1287" name="Google Shape;1287;p37"/>
          <p:cNvSpPr/>
          <p:nvPr/>
        </p:nvSpPr>
        <p:spPr>
          <a:xfrm>
            <a:off x="11213592" y="10512552"/>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1288" name="Google Shape;1288;p37"/>
          <p:cNvSpPr/>
          <p:nvPr/>
        </p:nvSpPr>
        <p:spPr>
          <a:xfrm>
            <a:off x="8342376" y="11335512"/>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1289" name="Google Shape;1289;p37"/>
          <p:cNvSpPr/>
          <p:nvPr/>
        </p:nvSpPr>
        <p:spPr>
          <a:xfrm>
            <a:off x="12219432" y="7733284"/>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1290" name="Google Shape;1290;p37"/>
          <p:cNvSpPr/>
          <p:nvPr/>
        </p:nvSpPr>
        <p:spPr>
          <a:xfrm>
            <a:off x="5885688" y="9565640"/>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1291" name="Google Shape;1291;p37"/>
          <p:cNvSpPr/>
          <p:nvPr/>
        </p:nvSpPr>
        <p:spPr>
          <a:xfrm>
            <a:off x="6708648" y="7051040"/>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1292" name="Google Shape;1292;p37"/>
          <p:cNvSpPr/>
          <p:nvPr/>
        </p:nvSpPr>
        <p:spPr>
          <a:xfrm>
            <a:off x="9494520" y="6023864"/>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1293" name="Google Shape;1293;p37"/>
          <p:cNvCxnSpPr>
            <a:stCxn id="1292"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94" name="Google Shape;1294;p37"/>
          <p:cNvCxnSpPr>
            <a:stCxn id="1286" idx="1"/>
            <a:endCxn id="1291"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95" name="Google Shape;1295;p37"/>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96" name="Google Shape;1296;p37"/>
          <p:cNvCxnSpPr>
            <a:stCxn id="1291" idx="6"/>
            <a:endCxn id="1289"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97" name="Google Shape;1297;p37"/>
          <p:cNvCxnSpPr>
            <a:stCxn id="1290" idx="7"/>
            <a:endCxn id="1292"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98" name="Google Shape;1298;p37"/>
          <p:cNvCxnSpPr>
            <a:stCxn id="1290" idx="0"/>
            <a:endCxn id="1291"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99" name="Google Shape;1299;p37"/>
          <p:cNvCxnSpPr>
            <a:endCxn id="1288"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00" name="Google Shape;1300;p37"/>
          <p:cNvCxnSpPr>
            <a:stCxn id="1288"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01" name="Google Shape;1301;p37"/>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02" name="Google Shape;1302;p37"/>
          <p:cNvCxnSpPr>
            <a:endCxn id="1287"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03" name="Google Shape;1303;p37"/>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04" name="Google Shape;1304;p37"/>
          <p:cNvCxnSpPr>
            <a:stCxn id="1288"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1305" name="Google Shape;1305;p37"/>
          <p:cNvSpPr/>
          <p:nvPr/>
        </p:nvSpPr>
        <p:spPr>
          <a:xfrm>
            <a:off x="14567916" y="1166774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1306" name="Google Shape;1306;p37"/>
          <p:cNvSpPr/>
          <p:nvPr/>
        </p:nvSpPr>
        <p:spPr>
          <a:xfrm>
            <a:off x="15893795" y="886663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1307" name="Google Shape;1307;p37"/>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08" name="Google Shape;1308;p37"/>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09" name="Google Shape;1309;p37"/>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10" name="Google Shape;1310;p37"/>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11" name="Google Shape;1311;p37"/>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1312" name="Google Shape;1312;p37"/>
          <p:cNvSpPr/>
          <p:nvPr/>
        </p:nvSpPr>
        <p:spPr>
          <a:xfrm>
            <a:off x="3034284" y="7794752"/>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1313" name="Google Shape;1313;p37"/>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1314" name="Google Shape;1314;p37"/>
          <p:cNvCxnSpPr>
            <a:endCxn id="1291"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15" name="Google Shape;1315;p37"/>
          <p:cNvCxnSpPr>
            <a:stCxn id="1313"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16" name="Google Shape;1316;p37"/>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1317" name="Google Shape;1317;p37"/>
          <p:cNvSpPr/>
          <p:nvPr/>
        </p:nvSpPr>
        <p:spPr>
          <a:xfrm>
            <a:off x="5533644" y="11796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1318" name="Google Shape;1318;p37"/>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1319" name="Google Shape;1319;p37"/>
          <p:cNvSpPr/>
          <p:nvPr/>
        </p:nvSpPr>
        <p:spPr>
          <a:xfrm>
            <a:off x="3360420" y="1017132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1320" name="Google Shape;1320;p37"/>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1321" name="Google Shape;1321;p37"/>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1322" name="Google Shape;1322;p37"/>
          <p:cNvSpPr/>
          <p:nvPr/>
        </p:nvSpPr>
        <p:spPr>
          <a:xfrm>
            <a:off x="706889" y="9383497"/>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1323" name="Google Shape;1323;p37"/>
          <p:cNvCxnSpPr>
            <a:stCxn id="1322"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1324" name="Google Shape;1324;p37"/>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1325" name="Google Shape;1325;p37"/>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1326" name="Google Shape;1326;p37"/>
          <p:cNvSpPr/>
          <p:nvPr/>
        </p:nvSpPr>
        <p:spPr>
          <a:xfrm>
            <a:off x="313831" y="723671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1327" name="Google Shape;1327;p37"/>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1328" name="Google Shape;1328;p37"/>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29" name="Google Shape;1329;p37"/>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graphicFrame>
        <p:nvGraphicFramePr>
          <p:cNvPr id="1330" name="Google Shape;1330;p37"/>
          <p:cNvGraphicFramePr/>
          <p:nvPr/>
        </p:nvGraphicFramePr>
        <p:xfrm>
          <a:off x="19076031" y="720870"/>
          <a:ext cx="3000000" cy="3000000"/>
        </p:xfrm>
        <a:graphic>
          <a:graphicData uri="http://schemas.openxmlformats.org/drawingml/2006/table">
            <a:tbl>
              <a:tblPr bandRow="1" firstRow="1">
                <a:noFill/>
                <a:tableStyleId>{5EAB231F-3030-45FA-B223-4956A6549928}</a:tableStyleId>
              </a:tblPr>
              <a:tblGrid>
                <a:gridCol w="2126750"/>
                <a:gridCol w="2126750"/>
              </a:tblGrid>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Person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Estimate</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Emma</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3</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Diane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2</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Jess</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1096225">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Stephanie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Lilly</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Danielle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2</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Todd</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Elena</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Brandi</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Shannon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Liz</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5</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Dunni</a:t>
                      </a:r>
                      <a:endParaRPr sz="3500">
                        <a:solidFill>
                          <a:srgbClr val="FF000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rgbClr val="92D050"/>
                          </a:solidFill>
                          <a:latin typeface="Arial"/>
                          <a:ea typeface="Arial"/>
                          <a:cs typeface="Arial"/>
                          <a:sym typeface="Arial"/>
                        </a:rPr>
                        <a:t>Alex</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rgbClr val="92D050"/>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Noah</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0</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Kristen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Agnieska</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Zuck</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10</a:t>
                      </a:r>
                      <a:endParaRPr/>
                    </a:p>
                  </a:txBody>
                  <a:tcPr marT="45725" marB="45725" marR="91450" marL="9145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4" name="Shape 1334"/>
        <p:cNvGrpSpPr/>
        <p:nvPr/>
      </p:nvGrpSpPr>
      <p:grpSpPr>
        <a:xfrm>
          <a:off x="0" y="0"/>
          <a:ext cx="0" cy="0"/>
          <a:chOff x="0" y="0"/>
          <a:chExt cx="0" cy="0"/>
        </a:xfrm>
      </p:grpSpPr>
      <p:sp>
        <p:nvSpPr>
          <p:cNvPr id="1335" name="Google Shape;1335;p38"/>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1336" name="Google Shape;1336;p38"/>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Best-First Search Example</a:t>
            </a:r>
            <a:endParaRPr/>
          </a:p>
        </p:txBody>
      </p:sp>
      <p:sp>
        <p:nvSpPr>
          <p:cNvPr id="1337" name="Google Shape;1337;p38"/>
          <p:cNvSpPr/>
          <p:nvPr/>
        </p:nvSpPr>
        <p:spPr>
          <a:xfrm>
            <a:off x="9052560" y="8696960"/>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1338" name="Google Shape;1338;p38"/>
          <p:cNvSpPr/>
          <p:nvPr/>
        </p:nvSpPr>
        <p:spPr>
          <a:xfrm>
            <a:off x="11213592" y="10512552"/>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1339" name="Google Shape;1339;p38"/>
          <p:cNvSpPr/>
          <p:nvPr/>
        </p:nvSpPr>
        <p:spPr>
          <a:xfrm>
            <a:off x="8342376" y="11335512"/>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1340" name="Google Shape;1340;p38"/>
          <p:cNvSpPr/>
          <p:nvPr/>
        </p:nvSpPr>
        <p:spPr>
          <a:xfrm>
            <a:off x="12219432" y="7733284"/>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1341" name="Google Shape;1341;p38"/>
          <p:cNvSpPr/>
          <p:nvPr/>
        </p:nvSpPr>
        <p:spPr>
          <a:xfrm>
            <a:off x="5885688" y="9565640"/>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1342" name="Google Shape;1342;p38"/>
          <p:cNvSpPr/>
          <p:nvPr/>
        </p:nvSpPr>
        <p:spPr>
          <a:xfrm>
            <a:off x="6708648" y="7051040"/>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1343" name="Google Shape;1343;p38"/>
          <p:cNvSpPr/>
          <p:nvPr/>
        </p:nvSpPr>
        <p:spPr>
          <a:xfrm>
            <a:off x="9494520" y="6023864"/>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1344" name="Google Shape;1344;p38"/>
          <p:cNvCxnSpPr>
            <a:stCxn id="1343"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45" name="Google Shape;1345;p38"/>
          <p:cNvCxnSpPr>
            <a:stCxn id="1337" idx="1"/>
            <a:endCxn id="1342"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46" name="Google Shape;1346;p38"/>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47" name="Google Shape;1347;p38"/>
          <p:cNvCxnSpPr>
            <a:stCxn id="1342" idx="6"/>
            <a:endCxn id="1340"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48" name="Google Shape;1348;p38"/>
          <p:cNvCxnSpPr>
            <a:stCxn id="1341" idx="7"/>
            <a:endCxn id="1343"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49" name="Google Shape;1349;p38"/>
          <p:cNvCxnSpPr>
            <a:stCxn id="1341" idx="0"/>
            <a:endCxn id="1342"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50" name="Google Shape;1350;p38"/>
          <p:cNvCxnSpPr>
            <a:endCxn id="1339"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51" name="Google Shape;1351;p38"/>
          <p:cNvCxnSpPr>
            <a:stCxn id="1339"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52" name="Google Shape;1352;p38"/>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53" name="Google Shape;1353;p38"/>
          <p:cNvCxnSpPr>
            <a:endCxn id="1338"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54" name="Google Shape;1354;p38"/>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55" name="Google Shape;1355;p38"/>
          <p:cNvCxnSpPr>
            <a:stCxn id="1339"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1356" name="Google Shape;1356;p38"/>
          <p:cNvSpPr/>
          <p:nvPr/>
        </p:nvSpPr>
        <p:spPr>
          <a:xfrm>
            <a:off x="14567916" y="1166774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1357" name="Google Shape;1357;p38"/>
          <p:cNvSpPr/>
          <p:nvPr/>
        </p:nvSpPr>
        <p:spPr>
          <a:xfrm>
            <a:off x="15893795" y="886663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1358" name="Google Shape;1358;p38"/>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59" name="Google Shape;1359;p38"/>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60" name="Google Shape;1360;p38"/>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61" name="Google Shape;1361;p38"/>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62" name="Google Shape;1362;p38"/>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1363" name="Google Shape;1363;p38"/>
          <p:cNvSpPr/>
          <p:nvPr/>
        </p:nvSpPr>
        <p:spPr>
          <a:xfrm>
            <a:off x="3034284" y="7794752"/>
            <a:ext cx="1645920" cy="164592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1364" name="Google Shape;1364;p38"/>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1365" name="Google Shape;1365;p38"/>
          <p:cNvCxnSpPr>
            <a:endCxn id="1342"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66" name="Google Shape;1366;p38"/>
          <p:cNvCxnSpPr>
            <a:stCxn id="1364"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67" name="Google Shape;1367;p38"/>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1368" name="Google Shape;1368;p38"/>
          <p:cNvSpPr/>
          <p:nvPr/>
        </p:nvSpPr>
        <p:spPr>
          <a:xfrm>
            <a:off x="5533644" y="11796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1369" name="Google Shape;1369;p38"/>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1370" name="Google Shape;1370;p38"/>
          <p:cNvSpPr/>
          <p:nvPr/>
        </p:nvSpPr>
        <p:spPr>
          <a:xfrm>
            <a:off x="3360420" y="1017132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1371" name="Google Shape;1371;p38"/>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1372" name="Google Shape;1372;p38"/>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1373" name="Google Shape;1373;p38"/>
          <p:cNvSpPr/>
          <p:nvPr/>
        </p:nvSpPr>
        <p:spPr>
          <a:xfrm>
            <a:off x="706889" y="9383497"/>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1374" name="Google Shape;1374;p38"/>
          <p:cNvCxnSpPr>
            <a:stCxn id="1373"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1375" name="Google Shape;1375;p38"/>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1376" name="Google Shape;1376;p38"/>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1377" name="Google Shape;1377;p38"/>
          <p:cNvSpPr/>
          <p:nvPr/>
        </p:nvSpPr>
        <p:spPr>
          <a:xfrm>
            <a:off x="313831" y="7236714"/>
            <a:ext cx="1645920" cy="164592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1378" name="Google Shape;1378;p38"/>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1379" name="Google Shape;1379;p38"/>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80" name="Google Shape;1380;p38"/>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graphicFrame>
        <p:nvGraphicFramePr>
          <p:cNvPr id="1381" name="Google Shape;1381;p38"/>
          <p:cNvGraphicFramePr/>
          <p:nvPr/>
        </p:nvGraphicFramePr>
        <p:xfrm>
          <a:off x="19076031" y="720870"/>
          <a:ext cx="3000000" cy="3000000"/>
        </p:xfrm>
        <a:graphic>
          <a:graphicData uri="http://schemas.openxmlformats.org/drawingml/2006/table">
            <a:tbl>
              <a:tblPr bandRow="1" firstRow="1">
                <a:noFill/>
                <a:tableStyleId>{5EAB231F-3030-45FA-B223-4956A6549928}</a:tableStyleId>
              </a:tblPr>
              <a:tblGrid>
                <a:gridCol w="2126750"/>
                <a:gridCol w="2126750"/>
              </a:tblGrid>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Person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Estimate</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Emma</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3</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Diane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2</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Jess</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1096225">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Stephanie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Lilly</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Danielle</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2</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Todd</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Elena</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Brandi</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Shannon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Liz</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5</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Dunni</a:t>
                      </a:r>
                      <a:endParaRPr sz="3500">
                        <a:solidFill>
                          <a:srgbClr val="FF0000"/>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rgbClr val="FF0000"/>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rgbClr val="92D050"/>
                          </a:solidFill>
                          <a:latin typeface="Arial"/>
                          <a:ea typeface="Arial"/>
                          <a:cs typeface="Arial"/>
                          <a:sym typeface="Arial"/>
                        </a:rPr>
                        <a:t>Alex</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rgbClr val="92D050"/>
                          </a:solidFill>
                          <a:latin typeface="Arial"/>
                          <a:ea typeface="Arial"/>
                          <a:cs typeface="Arial"/>
                          <a:sym typeface="Arial"/>
                        </a:rPr>
                        <a:t>1</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Noah</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0</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Kristen</a:t>
                      </a:r>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Agnieska</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4</a:t>
                      </a:r>
                      <a:endParaRPr/>
                    </a:p>
                  </a:txBody>
                  <a:tcPr marT="45725" marB="45725" marR="91450" marL="91450"/>
                </a:tc>
              </a:tr>
              <a:tr h="586350">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Zuck</a:t>
                      </a:r>
                      <a:endParaRPr sz="35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lang="en-US" sz="3500">
                          <a:solidFill>
                            <a:schemeClr val="dk1"/>
                          </a:solidFill>
                          <a:latin typeface="Arial"/>
                          <a:ea typeface="Arial"/>
                          <a:cs typeface="Arial"/>
                          <a:sym typeface="Arial"/>
                        </a:rPr>
                        <a:t>10</a:t>
                      </a:r>
                      <a:endParaRPr/>
                    </a:p>
                  </a:txBody>
                  <a:tcPr marT="45725" marB="45725" marR="91450" marL="91450"/>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5" name="Shape 1385"/>
        <p:cNvGrpSpPr/>
        <p:nvPr/>
      </p:nvGrpSpPr>
      <p:grpSpPr>
        <a:xfrm>
          <a:off x="0" y="0"/>
          <a:ext cx="0" cy="0"/>
          <a:chOff x="0" y="0"/>
          <a:chExt cx="0" cy="0"/>
        </a:xfrm>
      </p:grpSpPr>
      <p:sp>
        <p:nvSpPr>
          <p:cNvPr id="1386" name="Google Shape;1386;p39"/>
          <p:cNvSpPr txBox="1"/>
          <p:nvPr>
            <p:ph idx="1" type="body"/>
          </p:nvPr>
        </p:nvSpPr>
        <p:spPr>
          <a:xfrm>
            <a:off x="1524000" y="4079875"/>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What is inefficient about DFS and BFS?</a:t>
            </a:r>
            <a:endParaRPr/>
          </a:p>
          <a:p>
            <a:pPr indent="0" lvl="0" marL="0" rtl="0" algn="l">
              <a:lnSpc>
                <a:spcPct val="120000"/>
              </a:lnSpc>
              <a:spcBef>
                <a:spcPts val="0"/>
              </a:spcBef>
              <a:spcAft>
                <a:spcPts val="0"/>
              </a:spcAft>
              <a:buClr>
                <a:srgbClr val="385998"/>
              </a:buClr>
              <a:buSzPts val="7000"/>
              <a:buFont typeface="Arial"/>
              <a:buNone/>
            </a:pPr>
            <a:r>
              <a:rPr i="1" lang="en-US"/>
              <a:t>We may be very close to the destination but go in the wrong direction. This is because DFS and BFS are </a:t>
            </a:r>
            <a:r>
              <a:rPr b="1" lang="en-US"/>
              <a:t>uninformed.</a:t>
            </a:r>
            <a:endParaRPr/>
          </a:p>
          <a:p>
            <a:pPr indent="0" lvl="0" marL="0" rtl="0" algn="l">
              <a:lnSpc>
                <a:spcPct val="120000"/>
              </a:lnSpc>
              <a:spcBef>
                <a:spcPts val="0"/>
              </a:spcBef>
              <a:spcAft>
                <a:spcPts val="0"/>
              </a:spcAft>
              <a:buClr>
                <a:srgbClr val="385998"/>
              </a:buClr>
              <a:buSzPts val="7000"/>
              <a:buFont typeface="Arial"/>
              <a:buNone/>
            </a:pPr>
            <a:r>
              <a:rPr lang="en-US"/>
              <a:t>Best-First Search uses an estimate of the distance to the destination to explore the most likely path first. This is an </a:t>
            </a:r>
            <a:r>
              <a:rPr b="1" lang="en-US"/>
              <a:t>informed </a:t>
            </a:r>
            <a:r>
              <a:rPr lang="en-US"/>
              <a:t>search.</a:t>
            </a:r>
            <a:endParaRPr/>
          </a:p>
        </p:txBody>
      </p:sp>
      <p:sp>
        <p:nvSpPr>
          <p:cNvPr id="1387" name="Google Shape;1387;p39"/>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Single Source Shortest Path</a:t>
            </a:r>
            <a:endParaRPr/>
          </a:p>
        </p:txBody>
      </p:sp>
      <p:sp>
        <p:nvSpPr>
          <p:cNvPr id="1388" name="Google Shape;1388;p39"/>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aka Path-Finding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2" name="Shape 1392"/>
        <p:cNvGrpSpPr/>
        <p:nvPr/>
      </p:nvGrpSpPr>
      <p:grpSpPr>
        <a:xfrm>
          <a:off x="0" y="0"/>
          <a:ext cx="0" cy="0"/>
          <a:chOff x="0" y="0"/>
          <a:chExt cx="0" cy="0"/>
        </a:xfrm>
      </p:grpSpPr>
      <p:sp>
        <p:nvSpPr>
          <p:cNvPr id="1393" name="Google Shape;1393;p40"/>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To determine the most likely path to explore first, we use a </a:t>
            </a:r>
            <a:r>
              <a:rPr b="1" lang="en-US"/>
              <a:t>heuristic function</a:t>
            </a:r>
            <a:r>
              <a:rPr lang="en-US"/>
              <a:t>.  A heuristic takes a current node and the goal node and provides an </a:t>
            </a:r>
            <a:r>
              <a:rPr i="1" lang="en-US"/>
              <a:t>approximation</a:t>
            </a:r>
            <a:r>
              <a:rPr lang="en-US"/>
              <a:t> of the distance between them.</a:t>
            </a:r>
            <a:endParaRPr/>
          </a:p>
        </p:txBody>
      </p:sp>
      <p:sp>
        <p:nvSpPr>
          <p:cNvPr id="1394" name="Google Shape;1394;p40"/>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Heuristic Function</a:t>
            </a:r>
            <a:endParaRPr/>
          </a:p>
        </p:txBody>
      </p:sp>
      <p:sp>
        <p:nvSpPr>
          <p:cNvPr id="1395" name="Google Shape;1395;p40"/>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Definition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9" name="Shape 1399"/>
        <p:cNvGrpSpPr/>
        <p:nvPr/>
      </p:nvGrpSpPr>
      <p:grpSpPr>
        <a:xfrm>
          <a:off x="0" y="0"/>
          <a:ext cx="0" cy="0"/>
          <a:chOff x="0" y="0"/>
          <a:chExt cx="0" cy="0"/>
        </a:xfrm>
      </p:grpSpPr>
      <p:sp>
        <p:nvSpPr>
          <p:cNvPr id="1400" name="Google Shape;1400;p41"/>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To determine the most likely path to explore first, we use a </a:t>
            </a:r>
            <a:r>
              <a:rPr b="1" lang="en-US"/>
              <a:t>heuristic function</a:t>
            </a:r>
            <a:r>
              <a:rPr lang="en-US"/>
              <a:t>.  A heuristic takes a current node and the goal node and provides an </a:t>
            </a:r>
            <a:r>
              <a:rPr i="1" lang="en-US"/>
              <a:t>approximation</a:t>
            </a:r>
            <a:r>
              <a:rPr lang="en-US"/>
              <a:t> of the distance between them.</a:t>
            </a:r>
            <a:endParaRPr/>
          </a:p>
          <a:p>
            <a:pPr indent="0" lvl="0" marL="0" rtl="0" algn="l">
              <a:lnSpc>
                <a:spcPct val="120000"/>
              </a:lnSpc>
              <a:spcBef>
                <a:spcPts val="0"/>
              </a:spcBef>
              <a:spcAft>
                <a:spcPts val="0"/>
              </a:spcAft>
              <a:buClr>
                <a:srgbClr val="385998"/>
              </a:buClr>
              <a:buSzPts val="7000"/>
              <a:buFont typeface="Arial"/>
              <a:buNone/>
            </a:pPr>
            <a:r>
              <a:rPr lang="en-US"/>
              <a:t>The heuristic we use depends entirely on the application.</a:t>
            </a:r>
            <a:endParaRPr/>
          </a:p>
        </p:txBody>
      </p:sp>
      <p:sp>
        <p:nvSpPr>
          <p:cNvPr id="1401" name="Google Shape;1401;p41"/>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Heuristic Function</a:t>
            </a:r>
            <a:endParaRPr/>
          </a:p>
        </p:txBody>
      </p:sp>
      <p:sp>
        <p:nvSpPr>
          <p:cNvPr id="1402" name="Google Shape;1402;p41"/>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Definition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6" name="Shape 1406"/>
        <p:cNvGrpSpPr/>
        <p:nvPr/>
      </p:nvGrpSpPr>
      <p:grpSpPr>
        <a:xfrm>
          <a:off x="0" y="0"/>
          <a:ext cx="0" cy="0"/>
          <a:chOff x="0" y="0"/>
          <a:chExt cx="0" cy="0"/>
        </a:xfrm>
      </p:grpSpPr>
      <p:sp>
        <p:nvSpPr>
          <p:cNvPr id="1407" name="Google Shape;1407;p42"/>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Best-First Search is implemented exactly like BFS except it uses a </a:t>
            </a:r>
            <a:r>
              <a:rPr b="1" lang="en-US"/>
              <a:t>priority queue </a:t>
            </a:r>
            <a:r>
              <a:rPr lang="en-US"/>
              <a:t>instead of a queue with the </a:t>
            </a:r>
            <a:r>
              <a:rPr b="1" lang="en-US"/>
              <a:t>heuristic</a:t>
            </a:r>
            <a:r>
              <a:rPr lang="en-US"/>
              <a:t> to determine priority.</a:t>
            </a:r>
            <a:endParaRPr/>
          </a:p>
        </p:txBody>
      </p:sp>
      <p:sp>
        <p:nvSpPr>
          <p:cNvPr id="1408" name="Google Shape;1408;p42"/>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Best-First Search</a:t>
            </a:r>
            <a:endParaRPr/>
          </a:p>
        </p:txBody>
      </p:sp>
      <p:sp>
        <p:nvSpPr>
          <p:cNvPr id="1409" name="Google Shape;1409;p42"/>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Algorithm</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3" name="Shape 1413"/>
        <p:cNvGrpSpPr/>
        <p:nvPr/>
      </p:nvGrpSpPr>
      <p:grpSpPr>
        <a:xfrm>
          <a:off x="0" y="0"/>
          <a:ext cx="0" cy="0"/>
          <a:chOff x="0" y="0"/>
          <a:chExt cx="0" cy="0"/>
        </a:xfrm>
      </p:grpSpPr>
      <p:sp>
        <p:nvSpPr>
          <p:cNvPr id="1414" name="Google Shape;1414;p43"/>
          <p:cNvSpPr txBox="1"/>
          <p:nvPr>
            <p:ph idx="1" type="body"/>
          </p:nvPr>
        </p:nvSpPr>
        <p:spPr>
          <a:xfrm>
            <a:off x="1523999" y="4381500"/>
            <a:ext cx="22446300" cy="6096000"/>
          </a:xfrm>
          <a:prstGeom prst="rect">
            <a:avLst/>
          </a:prstGeom>
          <a:noFill/>
          <a:ln>
            <a:noFill/>
          </a:ln>
        </p:spPr>
        <p:txBody>
          <a:bodyPr anchorCtr="0" anchor="t" bIns="0" lIns="0" spcFirstLastPara="1" rIns="0" wrap="square" tIns="0">
            <a:noAutofit/>
          </a:bodyPr>
          <a:lstStyle/>
          <a:p>
            <a:pPr indent="-1143000" lvl="0" marL="1143000" rtl="0" algn="l">
              <a:lnSpc>
                <a:spcPct val="120000"/>
              </a:lnSpc>
              <a:spcBef>
                <a:spcPts val="0"/>
              </a:spcBef>
              <a:spcAft>
                <a:spcPts val="0"/>
              </a:spcAft>
              <a:buSzPts val="4500"/>
              <a:buFont typeface="Helvetica Neue"/>
              <a:buAutoNum type="arabicPeriod"/>
            </a:pPr>
            <a:r>
              <a:rPr lang="en-US" sz="4500"/>
              <a:t>Create an empty priority queue of nodes (min heap).</a:t>
            </a:r>
            <a:endParaRPr/>
          </a:p>
          <a:p>
            <a:pPr indent="-1143000" lvl="0" marL="1143000" rtl="0" algn="l">
              <a:lnSpc>
                <a:spcPct val="120000"/>
              </a:lnSpc>
              <a:spcBef>
                <a:spcPts val="0"/>
              </a:spcBef>
              <a:spcAft>
                <a:spcPts val="0"/>
              </a:spcAft>
              <a:buSzPts val="4500"/>
              <a:buFont typeface="Helvetica Neue"/>
              <a:buAutoNum type="arabicPeriod"/>
            </a:pPr>
            <a:r>
              <a:rPr lang="en-US" sz="4500"/>
              <a:t>Create an empty visited set of nodes.</a:t>
            </a:r>
            <a:endParaRPr/>
          </a:p>
          <a:p>
            <a:pPr indent="-1143000" lvl="0" marL="1143000" rtl="0" algn="l">
              <a:lnSpc>
                <a:spcPct val="120000"/>
              </a:lnSpc>
              <a:spcBef>
                <a:spcPts val="0"/>
              </a:spcBef>
              <a:spcAft>
                <a:spcPts val="0"/>
              </a:spcAft>
              <a:buSzPts val="4500"/>
              <a:buFont typeface="Helvetica Neue"/>
              <a:buAutoNum type="arabicPeriod"/>
            </a:pPr>
            <a:r>
              <a:rPr lang="en-US" sz="4500"/>
              <a:t>Calculate the heuristic for the origin and push it to the queue.</a:t>
            </a:r>
            <a:endParaRPr/>
          </a:p>
          <a:p>
            <a:pPr indent="-1143000" lvl="0" marL="1143000" rtl="0" algn="l">
              <a:lnSpc>
                <a:spcPct val="120000"/>
              </a:lnSpc>
              <a:spcBef>
                <a:spcPts val="0"/>
              </a:spcBef>
              <a:spcAft>
                <a:spcPts val="0"/>
              </a:spcAft>
              <a:buSzPts val="4500"/>
              <a:buFont typeface="Helvetica Neue"/>
              <a:buAutoNum type="arabicPeriod"/>
            </a:pPr>
            <a:r>
              <a:rPr lang="en-US" sz="4500"/>
              <a:t>While the queue is not empty:</a:t>
            </a:r>
            <a:endParaRPr/>
          </a:p>
          <a:p>
            <a:pPr indent="-1143000" lvl="1" marL="2057400" rtl="0" algn="l">
              <a:lnSpc>
                <a:spcPct val="120000"/>
              </a:lnSpc>
              <a:spcBef>
                <a:spcPts val="0"/>
              </a:spcBef>
              <a:spcAft>
                <a:spcPts val="0"/>
              </a:spcAft>
              <a:buSzPts val="4500"/>
              <a:buFont typeface="Helvetica Neue"/>
              <a:buAutoNum type="alphaLcPeriod"/>
            </a:pPr>
            <a:r>
              <a:rPr lang="en-US" sz="4500"/>
              <a:t>Get the front node from the queue (the highest priority, lowest heuristic).</a:t>
            </a:r>
            <a:endParaRPr/>
          </a:p>
          <a:p>
            <a:pPr indent="-1143000" lvl="1" marL="2057400" rtl="0" algn="l">
              <a:lnSpc>
                <a:spcPct val="120000"/>
              </a:lnSpc>
              <a:spcBef>
                <a:spcPts val="0"/>
              </a:spcBef>
              <a:spcAft>
                <a:spcPts val="0"/>
              </a:spcAft>
              <a:buSzPts val="4500"/>
              <a:buFont typeface="Helvetica Neue"/>
              <a:buAutoNum type="alphaLcPeriod"/>
            </a:pPr>
            <a:r>
              <a:rPr lang="en-US" sz="4500"/>
              <a:t>Iterate over its neighbors:</a:t>
            </a:r>
            <a:endParaRPr/>
          </a:p>
          <a:p>
            <a:pPr indent="-1143000" lvl="2" marL="2514600" rtl="0" algn="l">
              <a:lnSpc>
                <a:spcPct val="120000"/>
              </a:lnSpc>
              <a:spcBef>
                <a:spcPts val="0"/>
              </a:spcBef>
              <a:spcAft>
                <a:spcPts val="0"/>
              </a:spcAft>
              <a:buSzPts val="4500"/>
              <a:buFont typeface="Helvetica Neue"/>
              <a:buAutoNum type="romanLcPeriod"/>
            </a:pPr>
            <a:r>
              <a:rPr lang="en-US" sz="4500"/>
              <a:t>If the neighbor is the destination, return.</a:t>
            </a:r>
            <a:endParaRPr/>
          </a:p>
          <a:p>
            <a:pPr indent="-1143000" lvl="2" marL="2514600" rtl="0" algn="l">
              <a:lnSpc>
                <a:spcPct val="120000"/>
              </a:lnSpc>
              <a:spcBef>
                <a:spcPts val="0"/>
              </a:spcBef>
              <a:spcAft>
                <a:spcPts val="0"/>
              </a:spcAft>
              <a:buSzPts val="4500"/>
              <a:buFont typeface="Helvetica Neue"/>
              <a:buAutoNum type="romanLcPeriod"/>
            </a:pPr>
            <a:r>
              <a:rPr lang="en-US" sz="4500"/>
              <a:t>Otherwise, if it is not in the visited set, calculate the heuristic and push it to the queue.</a:t>
            </a:r>
            <a:endParaRPr/>
          </a:p>
          <a:p>
            <a:pPr indent="-1143000" lvl="0" marL="1143000" rtl="0" algn="l">
              <a:lnSpc>
                <a:spcPct val="120000"/>
              </a:lnSpc>
              <a:spcBef>
                <a:spcPts val="0"/>
              </a:spcBef>
              <a:spcAft>
                <a:spcPts val="0"/>
              </a:spcAft>
              <a:buSzPts val="4500"/>
              <a:buFont typeface="Helvetica Neue"/>
              <a:buAutoNum type="arabicPeriod"/>
            </a:pPr>
            <a:r>
              <a:rPr lang="en-US" sz="4500"/>
              <a:t>Return not found (if we’ve reached this point the destination is not reachable from the source).</a:t>
            </a:r>
            <a:endParaRPr/>
          </a:p>
        </p:txBody>
      </p:sp>
      <p:sp>
        <p:nvSpPr>
          <p:cNvPr id="1415" name="Google Shape;1415;p43"/>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Best-First Search</a:t>
            </a:r>
            <a:endParaRPr/>
          </a:p>
        </p:txBody>
      </p:sp>
      <p:sp>
        <p:nvSpPr>
          <p:cNvPr id="1416" name="Google Shape;1416;p43"/>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Algorithm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8"/>
          <p:cNvSpPr txBox="1"/>
          <p:nvPr>
            <p:ph idx="1" type="body"/>
          </p:nvPr>
        </p:nvSpPr>
        <p:spPr>
          <a:xfrm>
            <a:off x="1524000" y="4079875"/>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Given one node in the graph (the </a:t>
            </a:r>
            <a:r>
              <a:rPr b="1" lang="en-US"/>
              <a:t>start/source</a:t>
            </a:r>
            <a:r>
              <a:rPr lang="en-US"/>
              <a:t>) and another node (the </a:t>
            </a:r>
            <a:r>
              <a:rPr b="1" lang="en-US"/>
              <a:t>destination/target</a:t>
            </a:r>
            <a:r>
              <a:rPr lang="en-US"/>
              <a:t>), find the shortest path to get from the source to the target. </a:t>
            </a:r>
            <a:endParaRPr/>
          </a:p>
        </p:txBody>
      </p:sp>
      <p:sp>
        <p:nvSpPr>
          <p:cNvPr id="39" name="Google Shape;39;p8"/>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Single Source Shortest Path</a:t>
            </a:r>
            <a:endParaRPr/>
          </a:p>
        </p:txBody>
      </p:sp>
      <p:sp>
        <p:nvSpPr>
          <p:cNvPr id="40" name="Google Shape;40;p8"/>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aka Path-Finding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0" name="Shape 1420"/>
        <p:cNvGrpSpPr/>
        <p:nvPr/>
      </p:nvGrpSpPr>
      <p:grpSpPr>
        <a:xfrm>
          <a:off x="0" y="0"/>
          <a:ext cx="0" cy="0"/>
          <a:chOff x="0" y="0"/>
          <a:chExt cx="0" cy="0"/>
        </a:xfrm>
      </p:grpSpPr>
      <p:sp>
        <p:nvSpPr>
          <p:cNvPr id="1421" name="Google Shape;1421;p44"/>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1143000" lvl="0" marL="1143000" rtl="0" algn="l">
              <a:lnSpc>
                <a:spcPct val="120000"/>
              </a:lnSpc>
              <a:spcBef>
                <a:spcPts val="0"/>
              </a:spcBef>
              <a:spcAft>
                <a:spcPts val="0"/>
              </a:spcAft>
              <a:buSzPts val="5500"/>
              <a:buFont typeface="Arial"/>
              <a:buChar char="•"/>
            </a:pPr>
            <a:r>
              <a:rPr lang="en-US" sz="5500"/>
              <a:t>Game AI</a:t>
            </a:r>
            <a:endParaRPr/>
          </a:p>
          <a:p>
            <a:pPr indent="-1143000" lvl="0" marL="1143000" rtl="0" algn="l">
              <a:lnSpc>
                <a:spcPct val="120000"/>
              </a:lnSpc>
              <a:spcBef>
                <a:spcPts val="0"/>
              </a:spcBef>
              <a:spcAft>
                <a:spcPts val="0"/>
              </a:spcAft>
              <a:buSzPts val="5500"/>
              <a:buFont typeface="Arial"/>
              <a:buChar char="•"/>
            </a:pPr>
            <a:r>
              <a:rPr lang="en-US" sz="5500"/>
              <a:t>Driving/walking/public transportation directions (i.e., Google maps)</a:t>
            </a:r>
            <a:endParaRPr/>
          </a:p>
          <a:p>
            <a:pPr indent="-1143000" lvl="0" marL="1143000" rtl="0" algn="l">
              <a:lnSpc>
                <a:spcPct val="120000"/>
              </a:lnSpc>
              <a:spcBef>
                <a:spcPts val="0"/>
              </a:spcBef>
              <a:spcAft>
                <a:spcPts val="0"/>
              </a:spcAft>
              <a:buSzPts val="5500"/>
              <a:buFont typeface="Arial"/>
              <a:buChar char="•"/>
            </a:pPr>
            <a:r>
              <a:rPr lang="en-US" sz="5500"/>
              <a:t>Flights (with layovers) from origin to destination</a:t>
            </a:r>
            <a:endParaRPr/>
          </a:p>
          <a:p>
            <a:pPr indent="-1143000" lvl="0" marL="1143000" rtl="0" algn="l">
              <a:lnSpc>
                <a:spcPct val="120000"/>
              </a:lnSpc>
              <a:spcBef>
                <a:spcPts val="0"/>
              </a:spcBef>
              <a:spcAft>
                <a:spcPts val="0"/>
              </a:spcAft>
              <a:buSzPts val="5500"/>
              <a:buFont typeface="Arial"/>
              <a:buChar char="•"/>
            </a:pPr>
            <a:r>
              <a:rPr lang="en-US" sz="5500"/>
              <a:t>Optimally solving puzzles (i.e., Rubik’s cube)</a:t>
            </a:r>
            <a:endParaRPr/>
          </a:p>
          <a:p>
            <a:pPr indent="-1143000" lvl="0" marL="1143000" rtl="0" algn="l">
              <a:lnSpc>
                <a:spcPct val="120000"/>
              </a:lnSpc>
              <a:spcBef>
                <a:spcPts val="0"/>
              </a:spcBef>
              <a:spcAft>
                <a:spcPts val="0"/>
              </a:spcAft>
              <a:buSzPts val="5500"/>
              <a:buFont typeface="Arial"/>
              <a:buChar char="•"/>
            </a:pPr>
            <a:r>
              <a:rPr lang="en-US" sz="5500"/>
              <a:t>etc …….</a:t>
            </a:r>
            <a:endParaRPr/>
          </a:p>
        </p:txBody>
      </p:sp>
      <p:sp>
        <p:nvSpPr>
          <p:cNvPr id="1422" name="Google Shape;1422;p44"/>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Single Source Shortest Path</a:t>
            </a:r>
            <a:endParaRPr/>
          </a:p>
        </p:txBody>
      </p:sp>
      <p:sp>
        <p:nvSpPr>
          <p:cNvPr id="1423" name="Google Shape;1423;p44"/>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Applications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7" name="Shape 1427"/>
        <p:cNvGrpSpPr/>
        <p:nvPr/>
      </p:nvGrpSpPr>
      <p:grpSpPr>
        <a:xfrm>
          <a:off x="0" y="0"/>
          <a:ext cx="0" cy="0"/>
          <a:chOff x="0" y="0"/>
          <a:chExt cx="0" cy="0"/>
        </a:xfrm>
      </p:grpSpPr>
      <p:sp>
        <p:nvSpPr>
          <p:cNvPr id="1428" name="Google Shape;1428;p45"/>
          <p:cNvSpPr txBox="1"/>
          <p:nvPr>
            <p:ph idx="1" type="body"/>
          </p:nvPr>
        </p:nvSpPr>
        <p:spPr>
          <a:xfrm>
            <a:off x="14464944" y="4826000"/>
            <a:ext cx="8395055"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5500"/>
              <a:buFont typeface="Arial"/>
              <a:buNone/>
            </a:pPr>
            <a:r>
              <a:rPr lang="en-US" sz="5500"/>
              <a:t>A Weighted Graph is one where each </a:t>
            </a:r>
            <a:r>
              <a:rPr b="1" lang="en-US" sz="5500"/>
              <a:t>edge</a:t>
            </a:r>
            <a:r>
              <a:rPr lang="en-US" sz="5500"/>
              <a:t> has a weight associated to it.</a:t>
            </a:r>
            <a:endParaRPr/>
          </a:p>
        </p:txBody>
      </p:sp>
      <p:sp>
        <p:nvSpPr>
          <p:cNvPr id="1429" name="Google Shape;1429;p45"/>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 Weighted Graph</a:t>
            </a:r>
            <a:endParaRPr/>
          </a:p>
        </p:txBody>
      </p:sp>
      <p:sp>
        <p:nvSpPr>
          <p:cNvPr id="1430" name="Google Shape;1430;p45"/>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 common data structure used for path-finding</a:t>
            </a:r>
            <a:endParaRPr/>
          </a:p>
        </p:txBody>
      </p:sp>
      <p:grpSp>
        <p:nvGrpSpPr>
          <p:cNvPr id="1431" name="Google Shape;1431;p45"/>
          <p:cNvGrpSpPr/>
          <p:nvPr/>
        </p:nvGrpSpPr>
        <p:grpSpPr>
          <a:xfrm>
            <a:off x="3311171" y="4826000"/>
            <a:ext cx="8880829" cy="7250287"/>
            <a:chOff x="4766731" y="3937354"/>
            <a:chExt cx="8880829" cy="7250287"/>
          </a:xfrm>
        </p:grpSpPr>
        <p:sp>
          <p:nvSpPr>
            <p:cNvPr id="1432" name="Google Shape;1432;p45"/>
            <p:cNvSpPr/>
            <p:nvPr/>
          </p:nvSpPr>
          <p:spPr>
            <a:xfrm>
              <a:off x="4766731" y="7061201"/>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p:txBody>
        </p:sp>
        <p:sp>
          <p:nvSpPr>
            <p:cNvPr id="1433" name="Google Shape;1433;p45"/>
            <p:cNvSpPr/>
            <p:nvPr/>
          </p:nvSpPr>
          <p:spPr>
            <a:xfrm>
              <a:off x="8619065" y="3937354"/>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p:txBody>
        </p:sp>
        <p:sp>
          <p:nvSpPr>
            <p:cNvPr id="1434" name="Google Shape;1434;p45"/>
            <p:cNvSpPr/>
            <p:nvPr/>
          </p:nvSpPr>
          <p:spPr>
            <a:xfrm>
              <a:off x="11175998" y="51509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p:txBody>
        </p:sp>
        <p:sp>
          <p:nvSpPr>
            <p:cNvPr id="1435" name="Google Shape;1435;p45"/>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p:txBody>
        </p:sp>
        <p:sp>
          <p:nvSpPr>
            <p:cNvPr id="1436" name="Google Shape;1436;p45"/>
            <p:cNvSpPr/>
            <p:nvPr/>
          </p:nvSpPr>
          <p:spPr>
            <a:xfrm>
              <a:off x="8631412" y="10036175"/>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p:txBody>
        </p:sp>
        <p:sp>
          <p:nvSpPr>
            <p:cNvPr id="1437" name="Google Shape;1437;p45"/>
            <p:cNvSpPr/>
            <p:nvPr/>
          </p:nvSpPr>
          <p:spPr>
            <a:xfrm>
              <a:off x="6062131" y="88847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b="0" i="0" sz="4000" u="none" cap="none" strike="noStrike">
                <a:solidFill>
                  <a:srgbClr val="FFFFFF"/>
                </a:solidFill>
                <a:latin typeface="Gill Sans"/>
                <a:ea typeface="Gill Sans"/>
                <a:cs typeface="Gill Sans"/>
                <a:sym typeface="Gill Sans"/>
              </a:endParaRPr>
            </a:p>
          </p:txBody>
        </p:sp>
        <p:sp>
          <p:nvSpPr>
            <p:cNvPr id="1438" name="Google Shape;1438;p45"/>
            <p:cNvSpPr/>
            <p:nvPr/>
          </p:nvSpPr>
          <p:spPr>
            <a:xfrm>
              <a:off x="6062132" y="51509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p:txBody>
        </p:sp>
        <p:sp>
          <p:nvSpPr>
            <p:cNvPr id="1439" name="Google Shape;1439;p45"/>
            <p:cNvSpPr/>
            <p:nvPr/>
          </p:nvSpPr>
          <p:spPr>
            <a:xfrm>
              <a:off x="11175998" y="88847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p:txBody>
        </p:sp>
        <p:cxnSp>
          <p:nvCxnSpPr>
            <p:cNvPr id="1440" name="Google Shape;1440;p45"/>
            <p:cNvCxnSpPr>
              <a:stCxn id="1432" idx="0"/>
              <a:endCxn id="1438"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41" name="Google Shape;1441;p45"/>
            <p:cNvCxnSpPr>
              <a:stCxn id="1432" idx="6"/>
              <a:endCxn id="1434"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42" name="Google Shape;1442;p45"/>
            <p:cNvCxnSpPr>
              <a:stCxn id="1432" idx="5"/>
              <a:endCxn id="1436"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43" name="Google Shape;1443;p45"/>
            <p:cNvCxnSpPr>
              <a:stCxn id="1438" idx="7"/>
              <a:endCxn id="1433" idx="2"/>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44" name="Google Shape;1444;p45"/>
            <p:cNvCxnSpPr>
              <a:stCxn id="1433" idx="5"/>
              <a:endCxn id="1435" idx="2"/>
            </p:cNvCxnSpPr>
            <p:nvPr/>
          </p:nvCxnSpPr>
          <p:spPr>
            <a:xfrm>
              <a:off x="9601903" y="4920192"/>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45" name="Google Shape;1445;p45"/>
            <p:cNvCxnSpPr>
              <a:stCxn id="1433" idx="4"/>
              <a:endCxn id="1439" idx="1"/>
            </p:cNvCxnSpPr>
            <p:nvPr/>
          </p:nvCxnSpPr>
          <p:spPr>
            <a:xfrm>
              <a:off x="9194798" y="5088820"/>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46" name="Google Shape;1446;p45"/>
            <p:cNvCxnSpPr>
              <a:stCxn id="1433" idx="3"/>
              <a:endCxn id="1437" idx="0"/>
            </p:cNvCxnSpPr>
            <p:nvPr/>
          </p:nvCxnSpPr>
          <p:spPr>
            <a:xfrm flipH="1">
              <a:off x="6637893" y="4920192"/>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47" name="Google Shape;1447;p45"/>
            <p:cNvCxnSpPr>
              <a:stCxn id="1434"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48" name="Google Shape;1448;p45"/>
            <p:cNvCxnSpPr>
              <a:stCxn id="1439" idx="3"/>
            </p:cNvCxnSpPr>
            <p:nvPr/>
          </p:nvCxnSpPr>
          <p:spPr>
            <a:xfrm flipH="1">
              <a:off x="9770526" y="9867547"/>
              <a:ext cx="1574100" cy="461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49" name="Google Shape;1449;p45"/>
            <p:cNvCxnSpPr>
              <a:stCxn id="1439" idx="2"/>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50" name="Google Shape;1450;p45"/>
            <p:cNvCxnSpPr>
              <a:stCxn id="1437" idx="5"/>
              <a:endCxn id="1436" idx="2"/>
            </p:cNvCxnSpPr>
            <p:nvPr/>
          </p:nvCxnSpPr>
          <p:spPr>
            <a:xfrm>
              <a:off x="7044969" y="9867547"/>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1451" name="Google Shape;1451;p45"/>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452" name="Google Shape;1452;p45"/>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1453" name="Google Shape;1453;p45"/>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1454" name="Google Shape;1454;p45"/>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1455" name="Google Shape;1455;p45"/>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456" name="Google Shape;1456;p45"/>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1457" name="Google Shape;1457;p45"/>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458" name="Google Shape;1458;p45"/>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459" name="Google Shape;1459;p45"/>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460" name="Google Shape;1460;p45"/>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461" name="Google Shape;1461;p45"/>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5" name="Shape 1465"/>
        <p:cNvGrpSpPr/>
        <p:nvPr/>
      </p:nvGrpSpPr>
      <p:grpSpPr>
        <a:xfrm>
          <a:off x="0" y="0"/>
          <a:ext cx="0" cy="0"/>
          <a:chOff x="0" y="0"/>
          <a:chExt cx="0" cy="0"/>
        </a:xfrm>
      </p:grpSpPr>
      <p:sp>
        <p:nvSpPr>
          <p:cNvPr id="1466" name="Google Shape;1466;p46"/>
          <p:cNvSpPr txBox="1"/>
          <p:nvPr>
            <p:ph idx="1" type="body"/>
          </p:nvPr>
        </p:nvSpPr>
        <p:spPr>
          <a:xfrm>
            <a:off x="12614627" y="5859286"/>
            <a:ext cx="11136758"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5500"/>
              <a:buFont typeface="Arial"/>
              <a:buNone/>
            </a:pPr>
            <a:r>
              <a:rPr lang="en-US" sz="5500">
                <a:latin typeface="Courier"/>
                <a:ea typeface="Courier"/>
                <a:cs typeface="Courier"/>
                <a:sym typeface="Courier"/>
              </a:rPr>
              <a:t>struct GraphNode {</a:t>
            </a:r>
            <a:endParaRPr/>
          </a:p>
          <a:p>
            <a:pPr indent="0" lvl="0" marL="0" rtl="0" algn="l">
              <a:lnSpc>
                <a:spcPct val="120000"/>
              </a:lnSpc>
              <a:spcBef>
                <a:spcPts val="0"/>
              </a:spcBef>
              <a:spcAft>
                <a:spcPts val="0"/>
              </a:spcAft>
              <a:buClr>
                <a:srgbClr val="385998"/>
              </a:buClr>
              <a:buSzPts val="5500"/>
              <a:buFont typeface="Arial"/>
              <a:buNone/>
            </a:pPr>
            <a:r>
              <a:rPr lang="en-US" sz="5500">
                <a:latin typeface="Courier"/>
                <a:ea typeface="Courier"/>
                <a:cs typeface="Courier"/>
                <a:sym typeface="Courier"/>
              </a:rPr>
              <a:t>  char data;</a:t>
            </a:r>
            <a:endParaRPr/>
          </a:p>
          <a:p>
            <a:pPr indent="0" lvl="0" marL="0" rtl="0" algn="l">
              <a:lnSpc>
                <a:spcPct val="120000"/>
              </a:lnSpc>
              <a:spcBef>
                <a:spcPts val="0"/>
              </a:spcBef>
              <a:spcAft>
                <a:spcPts val="0"/>
              </a:spcAft>
              <a:buClr>
                <a:srgbClr val="385998"/>
              </a:buClr>
              <a:buSzPts val="5500"/>
              <a:buFont typeface="Arial"/>
              <a:buNone/>
            </a:pPr>
            <a:r>
              <a:rPr lang="en-US" sz="5500">
                <a:latin typeface="Courier"/>
                <a:ea typeface="Courier"/>
                <a:cs typeface="Courier"/>
                <a:sym typeface="Courier"/>
              </a:rPr>
              <a:t>  vector&lt;pair&lt;GraphNode*, int&gt;&gt; neighbors;</a:t>
            </a:r>
            <a:endParaRPr/>
          </a:p>
          <a:p>
            <a:pPr indent="0" lvl="0" marL="0" rtl="0" algn="l">
              <a:lnSpc>
                <a:spcPct val="120000"/>
              </a:lnSpc>
              <a:spcBef>
                <a:spcPts val="0"/>
              </a:spcBef>
              <a:spcAft>
                <a:spcPts val="0"/>
              </a:spcAft>
              <a:buClr>
                <a:srgbClr val="385998"/>
              </a:buClr>
              <a:buSzPts val="5500"/>
              <a:buFont typeface="Arial"/>
              <a:buNone/>
            </a:pPr>
            <a:r>
              <a:rPr lang="en-US" sz="5500">
                <a:latin typeface="Courier"/>
                <a:ea typeface="Courier"/>
                <a:cs typeface="Courier"/>
                <a:sym typeface="Courier"/>
              </a:rPr>
              <a:t>};</a:t>
            </a:r>
            <a:endParaRPr/>
          </a:p>
        </p:txBody>
      </p:sp>
      <p:sp>
        <p:nvSpPr>
          <p:cNvPr id="1467" name="Google Shape;1467;p46"/>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Weighted Graphs</a:t>
            </a:r>
            <a:endParaRPr/>
          </a:p>
        </p:txBody>
      </p:sp>
      <p:sp>
        <p:nvSpPr>
          <p:cNvPr id="1468" name="Google Shape;1468;p46"/>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 common data structure used for path-finding</a:t>
            </a:r>
            <a:endParaRPr/>
          </a:p>
        </p:txBody>
      </p:sp>
      <p:grpSp>
        <p:nvGrpSpPr>
          <p:cNvPr id="1469" name="Google Shape;1469;p46"/>
          <p:cNvGrpSpPr/>
          <p:nvPr/>
        </p:nvGrpSpPr>
        <p:grpSpPr>
          <a:xfrm>
            <a:off x="3311171" y="4826000"/>
            <a:ext cx="8880829" cy="7250287"/>
            <a:chOff x="4766731" y="3937354"/>
            <a:chExt cx="8880829" cy="7250287"/>
          </a:xfrm>
        </p:grpSpPr>
        <p:sp>
          <p:nvSpPr>
            <p:cNvPr id="1470" name="Google Shape;1470;p46"/>
            <p:cNvSpPr/>
            <p:nvPr/>
          </p:nvSpPr>
          <p:spPr>
            <a:xfrm>
              <a:off x="4766731" y="7061201"/>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p:txBody>
        </p:sp>
        <p:sp>
          <p:nvSpPr>
            <p:cNvPr id="1471" name="Google Shape;1471;p46"/>
            <p:cNvSpPr/>
            <p:nvPr/>
          </p:nvSpPr>
          <p:spPr>
            <a:xfrm>
              <a:off x="8619065" y="3937354"/>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p:txBody>
        </p:sp>
        <p:sp>
          <p:nvSpPr>
            <p:cNvPr id="1472" name="Google Shape;1472;p46"/>
            <p:cNvSpPr/>
            <p:nvPr/>
          </p:nvSpPr>
          <p:spPr>
            <a:xfrm>
              <a:off x="11175998" y="51509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p:txBody>
        </p:sp>
        <p:sp>
          <p:nvSpPr>
            <p:cNvPr id="1473" name="Google Shape;1473;p46"/>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p:txBody>
        </p:sp>
        <p:sp>
          <p:nvSpPr>
            <p:cNvPr id="1474" name="Google Shape;1474;p46"/>
            <p:cNvSpPr/>
            <p:nvPr/>
          </p:nvSpPr>
          <p:spPr>
            <a:xfrm>
              <a:off x="8631412" y="10036175"/>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p:txBody>
        </p:sp>
        <p:sp>
          <p:nvSpPr>
            <p:cNvPr id="1475" name="Google Shape;1475;p46"/>
            <p:cNvSpPr/>
            <p:nvPr/>
          </p:nvSpPr>
          <p:spPr>
            <a:xfrm>
              <a:off x="6062131" y="88847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b="0" i="0" sz="4000" u="none" cap="none" strike="noStrike">
                <a:solidFill>
                  <a:srgbClr val="FFFFFF"/>
                </a:solidFill>
                <a:latin typeface="Gill Sans"/>
                <a:ea typeface="Gill Sans"/>
                <a:cs typeface="Gill Sans"/>
                <a:sym typeface="Gill Sans"/>
              </a:endParaRPr>
            </a:p>
          </p:txBody>
        </p:sp>
        <p:sp>
          <p:nvSpPr>
            <p:cNvPr id="1476" name="Google Shape;1476;p46"/>
            <p:cNvSpPr/>
            <p:nvPr/>
          </p:nvSpPr>
          <p:spPr>
            <a:xfrm>
              <a:off x="6062132" y="51509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p:txBody>
        </p:sp>
        <p:sp>
          <p:nvSpPr>
            <p:cNvPr id="1477" name="Google Shape;1477;p46"/>
            <p:cNvSpPr/>
            <p:nvPr/>
          </p:nvSpPr>
          <p:spPr>
            <a:xfrm>
              <a:off x="11175998" y="88847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p:txBody>
        </p:sp>
        <p:cxnSp>
          <p:nvCxnSpPr>
            <p:cNvPr id="1478" name="Google Shape;1478;p46"/>
            <p:cNvCxnSpPr>
              <a:stCxn id="1470" idx="0"/>
              <a:endCxn id="1476"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79" name="Google Shape;1479;p46"/>
            <p:cNvCxnSpPr>
              <a:stCxn id="1470" idx="6"/>
              <a:endCxn id="1472"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80" name="Google Shape;1480;p46"/>
            <p:cNvCxnSpPr>
              <a:stCxn id="1470" idx="5"/>
              <a:endCxn id="1474"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81" name="Google Shape;1481;p46"/>
            <p:cNvCxnSpPr>
              <a:stCxn id="1476" idx="7"/>
              <a:endCxn id="1471" idx="2"/>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82" name="Google Shape;1482;p46"/>
            <p:cNvCxnSpPr>
              <a:stCxn id="1471" idx="5"/>
              <a:endCxn id="1473" idx="2"/>
            </p:cNvCxnSpPr>
            <p:nvPr/>
          </p:nvCxnSpPr>
          <p:spPr>
            <a:xfrm>
              <a:off x="9601903" y="4920192"/>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83" name="Google Shape;1483;p46"/>
            <p:cNvCxnSpPr>
              <a:stCxn id="1471" idx="4"/>
              <a:endCxn id="1477" idx="1"/>
            </p:cNvCxnSpPr>
            <p:nvPr/>
          </p:nvCxnSpPr>
          <p:spPr>
            <a:xfrm>
              <a:off x="9194798" y="5088820"/>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84" name="Google Shape;1484;p46"/>
            <p:cNvCxnSpPr>
              <a:stCxn id="1471" idx="3"/>
              <a:endCxn id="1475" idx="0"/>
            </p:cNvCxnSpPr>
            <p:nvPr/>
          </p:nvCxnSpPr>
          <p:spPr>
            <a:xfrm flipH="1">
              <a:off x="6637893" y="4920192"/>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85" name="Google Shape;1485;p46"/>
            <p:cNvCxnSpPr>
              <a:stCxn id="1472"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86" name="Google Shape;1486;p46"/>
            <p:cNvCxnSpPr>
              <a:stCxn id="1477" idx="3"/>
            </p:cNvCxnSpPr>
            <p:nvPr/>
          </p:nvCxnSpPr>
          <p:spPr>
            <a:xfrm flipH="1">
              <a:off x="9770526" y="9867547"/>
              <a:ext cx="1574100" cy="461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87" name="Google Shape;1487;p46"/>
            <p:cNvCxnSpPr>
              <a:stCxn id="1477" idx="2"/>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88" name="Google Shape;1488;p46"/>
            <p:cNvCxnSpPr>
              <a:stCxn id="1475" idx="5"/>
              <a:endCxn id="1474" idx="2"/>
            </p:cNvCxnSpPr>
            <p:nvPr/>
          </p:nvCxnSpPr>
          <p:spPr>
            <a:xfrm>
              <a:off x="7044969" y="9867547"/>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1489" name="Google Shape;1489;p46"/>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490" name="Google Shape;1490;p46"/>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1491" name="Google Shape;1491;p46"/>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1492" name="Google Shape;1492;p46"/>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1493" name="Google Shape;1493;p46"/>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494" name="Google Shape;1494;p46"/>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1495" name="Google Shape;1495;p46"/>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496" name="Google Shape;1496;p46"/>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497" name="Google Shape;1497;p46"/>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498" name="Google Shape;1498;p46"/>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499" name="Google Shape;1499;p46"/>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3" name="Shape 1503"/>
        <p:cNvGrpSpPr/>
        <p:nvPr/>
      </p:nvGrpSpPr>
      <p:grpSpPr>
        <a:xfrm>
          <a:off x="0" y="0"/>
          <a:ext cx="0" cy="0"/>
          <a:chOff x="0" y="0"/>
          <a:chExt cx="0" cy="0"/>
        </a:xfrm>
      </p:grpSpPr>
      <p:sp>
        <p:nvSpPr>
          <p:cNvPr id="1504" name="Google Shape;1504;p47"/>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1143000" lvl="0" marL="1143000" rtl="0" algn="l">
              <a:lnSpc>
                <a:spcPct val="120000"/>
              </a:lnSpc>
              <a:spcBef>
                <a:spcPts val="0"/>
              </a:spcBef>
              <a:spcAft>
                <a:spcPts val="0"/>
              </a:spcAft>
              <a:buSzPts val="5500"/>
              <a:buFont typeface="Arial"/>
              <a:buChar char="•"/>
            </a:pPr>
            <a:r>
              <a:rPr lang="en-US" sz="5500"/>
              <a:t>Dijkstra’s </a:t>
            </a:r>
            <a:endParaRPr/>
          </a:p>
          <a:p>
            <a:pPr indent="-793750" lvl="0" marL="1143000" rtl="0" algn="l">
              <a:lnSpc>
                <a:spcPct val="120000"/>
              </a:lnSpc>
              <a:spcBef>
                <a:spcPts val="0"/>
              </a:spcBef>
              <a:spcAft>
                <a:spcPts val="0"/>
              </a:spcAft>
              <a:buSzPts val="5500"/>
              <a:buFont typeface="Arial"/>
              <a:buNone/>
            </a:pPr>
            <a:r>
              <a:t/>
            </a:r>
            <a:endParaRPr sz="5500"/>
          </a:p>
          <a:p>
            <a:pPr indent="-1143000" lvl="0" marL="1143000" rtl="0" algn="l">
              <a:lnSpc>
                <a:spcPct val="120000"/>
              </a:lnSpc>
              <a:spcBef>
                <a:spcPts val="0"/>
              </a:spcBef>
              <a:spcAft>
                <a:spcPts val="0"/>
              </a:spcAft>
              <a:buSzPts val="5500"/>
              <a:buFont typeface="Arial"/>
              <a:buChar char="•"/>
            </a:pPr>
            <a:r>
              <a:rPr lang="en-US" sz="5500"/>
              <a:t>A-Star</a:t>
            </a:r>
            <a:endParaRPr/>
          </a:p>
        </p:txBody>
      </p:sp>
      <p:sp>
        <p:nvSpPr>
          <p:cNvPr id="1505" name="Google Shape;1505;p47"/>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Single Source Shortest Path</a:t>
            </a:r>
            <a:endParaRPr/>
          </a:p>
        </p:txBody>
      </p:sp>
      <p:sp>
        <p:nvSpPr>
          <p:cNvPr id="1506" name="Google Shape;1506;p47"/>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Algorithms on weighted graphs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0" name="Shape 1510"/>
        <p:cNvGrpSpPr/>
        <p:nvPr/>
      </p:nvGrpSpPr>
      <p:grpSpPr>
        <a:xfrm>
          <a:off x="0" y="0"/>
          <a:ext cx="0" cy="0"/>
          <a:chOff x="0" y="0"/>
          <a:chExt cx="0" cy="0"/>
        </a:xfrm>
      </p:grpSpPr>
      <p:sp>
        <p:nvSpPr>
          <p:cNvPr id="1511" name="Google Shape;1511;p48"/>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5500"/>
              <a:buFont typeface="Arial"/>
              <a:buNone/>
            </a:pPr>
            <a:r>
              <a:rPr lang="en-US" sz="5500"/>
              <a:t>Find shortest path from origin node to every other node by repeatedly picking the closest node and determining whether a shorter path than the one (if any) already found exists for each of its neighbors by going through the closest node.</a:t>
            </a:r>
            <a:endParaRPr/>
          </a:p>
        </p:txBody>
      </p:sp>
      <p:sp>
        <p:nvSpPr>
          <p:cNvPr id="1512" name="Google Shape;1512;p48"/>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1513" name="Google Shape;1513;p48"/>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7" name="Shape 1517"/>
        <p:cNvGrpSpPr/>
        <p:nvPr/>
      </p:nvGrpSpPr>
      <p:grpSpPr>
        <a:xfrm>
          <a:off x="0" y="0"/>
          <a:ext cx="0" cy="0"/>
          <a:chOff x="0" y="0"/>
          <a:chExt cx="0" cy="0"/>
        </a:xfrm>
      </p:grpSpPr>
      <p:sp>
        <p:nvSpPr>
          <p:cNvPr id="1518" name="Google Shape;1518;p49"/>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1519" name="Google Shape;1519;p49"/>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grpSp>
        <p:nvGrpSpPr>
          <p:cNvPr id="1520" name="Google Shape;1520;p49"/>
          <p:cNvGrpSpPr/>
          <p:nvPr/>
        </p:nvGrpSpPr>
        <p:grpSpPr>
          <a:xfrm>
            <a:off x="4766731" y="3937354"/>
            <a:ext cx="8880829" cy="7250287"/>
            <a:chOff x="4766731" y="3937354"/>
            <a:chExt cx="8880829" cy="7250287"/>
          </a:xfrm>
        </p:grpSpPr>
        <p:sp>
          <p:nvSpPr>
            <p:cNvPr id="1521" name="Google Shape;1521;p49"/>
            <p:cNvSpPr/>
            <p:nvPr/>
          </p:nvSpPr>
          <p:spPr>
            <a:xfrm>
              <a:off x="4766731" y="7061201"/>
              <a:ext cx="1151467" cy="1151466"/>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p:txBody>
        </p:sp>
        <p:sp>
          <p:nvSpPr>
            <p:cNvPr id="1522" name="Google Shape;1522;p49"/>
            <p:cNvSpPr/>
            <p:nvPr/>
          </p:nvSpPr>
          <p:spPr>
            <a:xfrm>
              <a:off x="8619065" y="3937354"/>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p:txBody>
        </p:sp>
        <p:sp>
          <p:nvSpPr>
            <p:cNvPr id="1523" name="Google Shape;1523;p49"/>
            <p:cNvSpPr/>
            <p:nvPr/>
          </p:nvSpPr>
          <p:spPr>
            <a:xfrm>
              <a:off x="11175998" y="51509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p:txBody>
        </p:sp>
        <p:sp>
          <p:nvSpPr>
            <p:cNvPr id="1524" name="Google Shape;1524;p49"/>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p:txBody>
        </p:sp>
        <p:sp>
          <p:nvSpPr>
            <p:cNvPr id="1525" name="Google Shape;1525;p49"/>
            <p:cNvSpPr/>
            <p:nvPr/>
          </p:nvSpPr>
          <p:spPr>
            <a:xfrm>
              <a:off x="8631412" y="10036175"/>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p:txBody>
        </p:sp>
        <p:sp>
          <p:nvSpPr>
            <p:cNvPr id="1526" name="Google Shape;1526;p49"/>
            <p:cNvSpPr/>
            <p:nvPr/>
          </p:nvSpPr>
          <p:spPr>
            <a:xfrm>
              <a:off x="6062131" y="88847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b="0" i="0" sz="4000" u="none" cap="none" strike="noStrike">
                <a:solidFill>
                  <a:srgbClr val="FFFFFF"/>
                </a:solidFill>
                <a:latin typeface="Gill Sans"/>
                <a:ea typeface="Gill Sans"/>
                <a:cs typeface="Gill Sans"/>
                <a:sym typeface="Gill Sans"/>
              </a:endParaRPr>
            </a:p>
          </p:txBody>
        </p:sp>
        <p:sp>
          <p:nvSpPr>
            <p:cNvPr id="1527" name="Google Shape;1527;p49"/>
            <p:cNvSpPr/>
            <p:nvPr/>
          </p:nvSpPr>
          <p:spPr>
            <a:xfrm>
              <a:off x="6062132" y="51509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p:txBody>
        </p:sp>
        <p:sp>
          <p:nvSpPr>
            <p:cNvPr id="1528" name="Google Shape;1528;p49"/>
            <p:cNvSpPr/>
            <p:nvPr/>
          </p:nvSpPr>
          <p:spPr>
            <a:xfrm>
              <a:off x="11175998" y="88847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p:txBody>
        </p:sp>
        <p:cxnSp>
          <p:nvCxnSpPr>
            <p:cNvPr id="1529" name="Google Shape;1529;p49"/>
            <p:cNvCxnSpPr>
              <a:stCxn id="1521" idx="0"/>
              <a:endCxn id="1527"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530" name="Google Shape;1530;p49"/>
            <p:cNvCxnSpPr>
              <a:stCxn id="1521" idx="6"/>
              <a:endCxn id="1523"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531" name="Google Shape;1531;p49"/>
            <p:cNvCxnSpPr>
              <a:stCxn id="1521" idx="5"/>
              <a:endCxn id="1525"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532" name="Google Shape;1532;p49"/>
            <p:cNvCxnSpPr>
              <a:stCxn id="1527" idx="7"/>
              <a:endCxn id="1522" idx="2"/>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533" name="Google Shape;1533;p49"/>
            <p:cNvCxnSpPr>
              <a:stCxn id="1522" idx="5"/>
              <a:endCxn id="1524" idx="2"/>
            </p:cNvCxnSpPr>
            <p:nvPr/>
          </p:nvCxnSpPr>
          <p:spPr>
            <a:xfrm>
              <a:off x="9601903" y="4920192"/>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534" name="Google Shape;1534;p49"/>
            <p:cNvCxnSpPr>
              <a:stCxn id="1522" idx="4"/>
              <a:endCxn id="1528" idx="1"/>
            </p:cNvCxnSpPr>
            <p:nvPr/>
          </p:nvCxnSpPr>
          <p:spPr>
            <a:xfrm>
              <a:off x="9194798" y="5088820"/>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535" name="Google Shape;1535;p49"/>
            <p:cNvCxnSpPr>
              <a:stCxn id="1522" idx="3"/>
              <a:endCxn id="1526" idx="0"/>
            </p:cNvCxnSpPr>
            <p:nvPr/>
          </p:nvCxnSpPr>
          <p:spPr>
            <a:xfrm flipH="1">
              <a:off x="6637893" y="4920192"/>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536" name="Google Shape;1536;p49"/>
            <p:cNvCxnSpPr>
              <a:stCxn id="1523"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537" name="Google Shape;1537;p49"/>
            <p:cNvCxnSpPr>
              <a:stCxn id="1528" idx="3"/>
            </p:cNvCxnSpPr>
            <p:nvPr/>
          </p:nvCxnSpPr>
          <p:spPr>
            <a:xfrm flipH="1">
              <a:off x="9770526" y="9867547"/>
              <a:ext cx="1574100" cy="461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538" name="Google Shape;1538;p49"/>
            <p:cNvCxnSpPr>
              <a:stCxn id="1528" idx="2"/>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539" name="Google Shape;1539;p49"/>
            <p:cNvCxnSpPr>
              <a:stCxn id="1526" idx="5"/>
              <a:endCxn id="1525" idx="2"/>
            </p:cNvCxnSpPr>
            <p:nvPr/>
          </p:nvCxnSpPr>
          <p:spPr>
            <a:xfrm>
              <a:off x="7044969" y="9867547"/>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1540" name="Google Shape;1540;p49"/>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541" name="Google Shape;1541;p49"/>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1542" name="Google Shape;1542;p49"/>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1543" name="Google Shape;1543;p49"/>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1544" name="Google Shape;1544;p49"/>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545" name="Google Shape;1545;p49"/>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1546" name="Google Shape;1546;p49"/>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547" name="Google Shape;1547;p49"/>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548" name="Google Shape;1548;p49"/>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549" name="Google Shape;1549;p49"/>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550" name="Google Shape;1550;p49"/>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grpSp>
      <p:sp>
        <p:nvSpPr>
          <p:cNvPr id="1551" name="Google Shape;1551;p49"/>
          <p:cNvSpPr txBox="1"/>
          <p:nvPr/>
        </p:nvSpPr>
        <p:spPr>
          <a:xfrm>
            <a:off x="13901559" y="7045523"/>
            <a:ext cx="8958441" cy="2031325"/>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How do we find the shortest distance from A to F?</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5" name="Shape 1555"/>
        <p:cNvGrpSpPr/>
        <p:nvPr/>
      </p:nvGrpSpPr>
      <p:grpSpPr>
        <a:xfrm>
          <a:off x="0" y="0"/>
          <a:ext cx="0" cy="0"/>
          <a:chOff x="0" y="0"/>
          <a:chExt cx="0" cy="0"/>
        </a:xfrm>
      </p:grpSpPr>
      <p:sp>
        <p:nvSpPr>
          <p:cNvPr id="1556" name="Google Shape;1556;p50"/>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1557" name="Google Shape;1557;p50"/>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1558" name="Google Shape;1558;p50"/>
          <p:cNvSpPr/>
          <p:nvPr/>
        </p:nvSpPr>
        <p:spPr>
          <a:xfrm>
            <a:off x="4766731" y="7061201"/>
            <a:ext cx="1151467" cy="1151466"/>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b="0" i="0" sz="4000" u="none" cap="none" strike="noStrike">
              <a:solidFill>
                <a:srgbClr val="FFFFFF"/>
              </a:solidFill>
              <a:latin typeface="Gill Sans"/>
              <a:ea typeface="Gill Sans"/>
              <a:cs typeface="Gill Sans"/>
              <a:sym typeface="Gill Sans"/>
            </a:endParaRPr>
          </a:p>
        </p:txBody>
      </p:sp>
      <p:sp>
        <p:nvSpPr>
          <p:cNvPr id="1559" name="Google Shape;1559;p50"/>
          <p:cNvSpPr/>
          <p:nvPr/>
        </p:nvSpPr>
        <p:spPr>
          <a:xfrm>
            <a:off x="8619065" y="3937354"/>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560" name="Google Shape;1560;p50"/>
          <p:cNvSpPr/>
          <p:nvPr/>
        </p:nvSpPr>
        <p:spPr>
          <a:xfrm>
            <a:off x="11175998" y="51509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561" name="Google Shape;1561;p50"/>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562" name="Google Shape;1562;p50"/>
          <p:cNvSpPr/>
          <p:nvPr/>
        </p:nvSpPr>
        <p:spPr>
          <a:xfrm>
            <a:off x="8631412" y="10036175"/>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563" name="Google Shape;1563;p50"/>
          <p:cNvSpPr/>
          <p:nvPr/>
        </p:nvSpPr>
        <p:spPr>
          <a:xfrm>
            <a:off x="6062131" y="88847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564" name="Google Shape;1564;p50"/>
          <p:cNvSpPr/>
          <p:nvPr/>
        </p:nvSpPr>
        <p:spPr>
          <a:xfrm>
            <a:off x="6062132" y="51509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565" name="Google Shape;1565;p50"/>
          <p:cNvSpPr/>
          <p:nvPr/>
        </p:nvSpPr>
        <p:spPr>
          <a:xfrm>
            <a:off x="11175998" y="88847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1566" name="Google Shape;1566;p50"/>
          <p:cNvCxnSpPr>
            <a:stCxn id="1558" idx="0"/>
            <a:endCxn id="1564"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567" name="Google Shape;1567;p50"/>
          <p:cNvCxnSpPr>
            <a:stCxn id="1558" idx="6"/>
            <a:endCxn id="1560"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568" name="Google Shape;1568;p50"/>
          <p:cNvCxnSpPr>
            <a:stCxn id="1558" idx="5"/>
            <a:endCxn id="1562"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569" name="Google Shape;1569;p50"/>
          <p:cNvCxnSpPr>
            <a:stCxn id="1564" idx="7"/>
            <a:endCxn id="1559" idx="2"/>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570" name="Google Shape;1570;p50"/>
          <p:cNvCxnSpPr>
            <a:stCxn id="1559" idx="5"/>
            <a:endCxn id="1561" idx="2"/>
          </p:cNvCxnSpPr>
          <p:nvPr/>
        </p:nvCxnSpPr>
        <p:spPr>
          <a:xfrm>
            <a:off x="9601903" y="4920192"/>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571" name="Google Shape;1571;p50"/>
          <p:cNvCxnSpPr>
            <a:stCxn id="1559" idx="4"/>
            <a:endCxn id="1565" idx="1"/>
          </p:cNvCxnSpPr>
          <p:nvPr/>
        </p:nvCxnSpPr>
        <p:spPr>
          <a:xfrm>
            <a:off x="9194798" y="5088820"/>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572" name="Google Shape;1572;p50"/>
          <p:cNvCxnSpPr>
            <a:stCxn id="1559" idx="3"/>
            <a:endCxn id="1563" idx="0"/>
          </p:cNvCxnSpPr>
          <p:nvPr/>
        </p:nvCxnSpPr>
        <p:spPr>
          <a:xfrm flipH="1">
            <a:off x="6637893" y="4920192"/>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573" name="Google Shape;1573;p50"/>
          <p:cNvCxnSpPr>
            <a:stCxn id="1560"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574" name="Google Shape;1574;p50"/>
          <p:cNvCxnSpPr>
            <a:stCxn id="1565" idx="3"/>
          </p:cNvCxnSpPr>
          <p:nvPr/>
        </p:nvCxnSpPr>
        <p:spPr>
          <a:xfrm flipH="1">
            <a:off x="9770526" y="9867547"/>
            <a:ext cx="1574100" cy="461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575" name="Google Shape;1575;p50"/>
          <p:cNvCxnSpPr>
            <a:stCxn id="1565" idx="2"/>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576" name="Google Shape;1576;p50"/>
          <p:cNvCxnSpPr>
            <a:stCxn id="1563" idx="5"/>
            <a:endCxn id="1562" idx="2"/>
          </p:cNvCxnSpPr>
          <p:nvPr/>
        </p:nvCxnSpPr>
        <p:spPr>
          <a:xfrm>
            <a:off x="7044969" y="9867547"/>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1577" name="Google Shape;1577;p50"/>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578" name="Google Shape;1578;p50"/>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1579" name="Google Shape;1579;p50"/>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1580" name="Google Shape;1580;p50"/>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1581" name="Google Shape;1581;p50"/>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582" name="Google Shape;1582;p50"/>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1583" name="Google Shape;1583;p50"/>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584" name="Google Shape;1584;p50"/>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585" name="Google Shape;1585;p50"/>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586" name="Google Shape;1586;p50"/>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587" name="Google Shape;1587;p50"/>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1588" name="Google Shape;1588;p50"/>
          <p:cNvSpPr/>
          <p:nvPr/>
        </p:nvSpPr>
        <p:spPr>
          <a:xfrm>
            <a:off x="14613469" y="3488477"/>
            <a:ext cx="9688285" cy="2990049"/>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Create map of nodes to distances.  Initialize every node to map to infinity.</a:t>
            </a:r>
            <a:endParaRPr/>
          </a:p>
          <a:p>
            <a:pPr indent="0" lvl="0" marL="0" marR="0" rtl="0" algn="l">
              <a:lnSpc>
                <a:spcPct val="120000"/>
              </a:lnSpc>
              <a:spcBef>
                <a:spcPts val="0"/>
              </a:spcBef>
              <a:spcAft>
                <a:spcPts val="0"/>
              </a:spcAft>
              <a:buNone/>
            </a:pPr>
            <a:r>
              <a:t/>
            </a:r>
            <a:endParaRPr b="0" i="0" sz="4000" u="none" cap="none" strike="noStrike">
              <a:solidFill>
                <a:srgbClr val="53585F"/>
              </a:solidFill>
              <a:latin typeface="Arial"/>
              <a:ea typeface="Arial"/>
              <a:cs typeface="Arial"/>
              <a:sym typeface="Arial"/>
            </a:endParaRPr>
          </a:p>
          <a:p>
            <a:pPr indent="0" lvl="0" marL="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Set the distance for the origin to 0</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2" name="Shape 1592"/>
        <p:cNvGrpSpPr/>
        <p:nvPr/>
      </p:nvGrpSpPr>
      <p:grpSpPr>
        <a:xfrm>
          <a:off x="0" y="0"/>
          <a:ext cx="0" cy="0"/>
          <a:chOff x="0" y="0"/>
          <a:chExt cx="0" cy="0"/>
        </a:xfrm>
      </p:grpSpPr>
      <p:sp>
        <p:nvSpPr>
          <p:cNvPr id="1593" name="Google Shape;1593;p51"/>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1594" name="Google Shape;1594;p51"/>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1595" name="Google Shape;1595;p51"/>
          <p:cNvSpPr/>
          <p:nvPr/>
        </p:nvSpPr>
        <p:spPr>
          <a:xfrm>
            <a:off x="4766731" y="7061201"/>
            <a:ext cx="1151467" cy="1151466"/>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b="0" i="0" sz="4000" u="none" cap="none" strike="noStrike">
              <a:solidFill>
                <a:srgbClr val="FFFFFF"/>
              </a:solidFill>
              <a:latin typeface="Gill Sans"/>
              <a:ea typeface="Gill Sans"/>
              <a:cs typeface="Gill Sans"/>
              <a:sym typeface="Gill Sans"/>
            </a:endParaRPr>
          </a:p>
        </p:txBody>
      </p:sp>
      <p:sp>
        <p:nvSpPr>
          <p:cNvPr id="1596" name="Google Shape;1596;p51"/>
          <p:cNvSpPr/>
          <p:nvPr/>
        </p:nvSpPr>
        <p:spPr>
          <a:xfrm>
            <a:off x="8619065" y="3937354"/>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597" name="Google Shape;1597;p51"/>
          <p:cNvSpPr/>
          <p:nvPr/>
        </p:nvSpPr>
        <p:spPr>
          <a:xfrm>
            <a:off x="11175998" y="51509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598" name="Google Shape;1598;p51"/>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599" name="Google Shape;1599;p51"/>
          <p:cNvSpPr/>
          <p:nvPr/>
        </p:nvSpPr>
        <p:spPr>
          <a:xfrm>
            <a:off x="8631412" y="10036175"/>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600" name="Google Shape;1600;p51"/>
          <p:cNvSpPr/>
          <p:nvPr/>
        </p:nvSpPr>
        <p:spPr>
          <a:xfrm>
            <a:off x="6062131" y="88847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601" name="Google Shape;1601;p51"/>
          <p:cNvSpPr/>
          <p:nvPr/>
        </p:nvSpPr>
        <p:spPr>
          <a:xfrm>
            <a:off x="6062132" y="51509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602" name="Google Shape;1602;p51"/>
          <p:cNvSpPr/>
          <p:nvPr/>
        </p:nvSpPr>
        <p:spPr>
          <a:xfrm>
            <a:off x="11175998" y="88847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1603" name="Google Shape;1603;p51"/>
          <p:cNvCxnSpPr>
            <a:stCxn id="1595" idx="0"/>
            <a:endCxn id="1601"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04" name="Google Shape;1604;p51"/>
          <p:cNvCxnSpPr>
            <a:stCxn id="1595" idx="6"/>
            <a:endCxn id="1597"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05" name="Google Shape;1605;p51"/>
          <p:cNvCxnSpPr>
            <a:stCxn id="1595" idx="5"/>
            <a:endCxn id="1599"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06" name="Google Shape;1606;p51"/>
          <p:cNvCxnSpPr>
            <a:stCxn id="1601" idx="7"/>
            <a:endCxn id="1596" idx="2"/>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07" name="Google Shape;1607;p51"/>
          <p:cNvCxnSpPr>
            <a:stCxn id="1596" idx="5"/>
            <a:endCxn id="1598" idx="2"/>
          </p:cNvCxnSpPr>
          <p:nvPr/>
        </p:nvCxnSpPr>
        <p:spPr>
          <a:xfrm>
            <a:off x="9601903" y="4920192"/>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08" name="Google Shape;1608;p51"/>
          <p:cNvCxnSpPr>
            <a:stCxn id="1596" idx="4"/>
            <a:endCxn id="1602" idx="1"/>
          </p:cNvCxnSpPr>
          <p:nvPr/>
        </p:nvCxnSpPr>
        <p:spPr>
          <a:xfrm>
            <a:off x="9194798" y="5088820"/>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09" name="Google Shape;1609;p51"/>
          <p:cNvCxnSpPr>
            <a:stCxn id="1596" idx="3"/>
            <a:endCxn id="1600" idx="0"/>
          </p:cNvCxnSpPr>
          <p:nvPr/>
        </p:nvCxnSpPr>
        <p:spPr>
          <a:xfrm flipH="1">
            <a:off x="6637893" y="4920192"/>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10" name="Google Shape;1610;p51"/>
          <p:cNvCxnSpPr>
            <a:stCxn id="1597"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11" name="Google Shape;1611;p51"/>
          <p:cNvCxnSpPr>
            <a:stCxn id="1602" idx="3"/>
          </p:cNvCxnSpPr>
          <p:nvPr/>
        </p:nvCxnSpPr>
        <p:spPr>
          <a:xfrm flipH="1">
            <a:off x="9770526" y="9867547"/>
            <a:ext cx="1574100" cy="461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12" name="Google Shape;1612;p51"/>
          <p:cNvCxnSpPr>
            <a:stCxn id="1602" idx="2"/>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13" name="Google Shape;1613;p51"/>
          <p:cNvCxnSpPr>
            <a:stCxn id="1600" idx="5"/>
            <a:endCxn id="1599" idx="2"/>
          </p:cNvCxnSpPr>
          <p:nvPr/>
        </p:nvCxnSpPr>
        <p:spPr>
          <a:xfrm>
            <a:off x="7044969" y="9867547"/>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1614" name="Google Shape;1614;p51"/>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615" name="Google Shape;1615;p51"/>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1616" name="Google Shape;1616;p51"/>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1617" name="Google Shape;1617;p51"/>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1618" name="Google Shape;1618;p51"/>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619" name="Google Shape;1619;p51"/>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1620" name="Google Shape;1620;p51"/>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621" name="Google Shape;1621;p51"/>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622" name="Google Shape;1622;p51"/>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623" name="Google Shape;1623;p51"/>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624" name="Google Shape;1624;p51"/>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1625" name="Google Shape;1625;p51"/>
          <p:cNvSpPr/>
          <p:nvPr/>
        </p:nvSpPr>
        <p:spPr>
          <a:xfrm>
            <a:off x="14613469" y="3488477"/>
            <a:ext cx="9688285" cy="2251386"/>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While the current node is not the destination.</a:t>
            </a:r>
            <a:endParaRPr/>
          </a:p>
          <a:p>
            <a:pPr indent="0" lvl="1" marL="91440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Find the “min dist” node – the node with the smallest distance that is not finalized.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9" name="Shape 1629"/>
        <p:cNvGrpSpPr/>
        <p:nvPr/>
      </p:nvGrpSpPr>
      <p:grpSpPr>
        <a:xfrm>
          <a:off x="0" y="0"/>
          <a:ext cx="0" cy="0"/>
          <a:chOff x="0" y="0"/>
          <a:chExt cx="0" cy="0"/>
        </a:xfrm>
      </p:grpSpPr>
      <p:sp>
        <p:nvSpPr>
          <p:cNvPr id="1630" name="Google Shape;1630;p52"/>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1631" name="Google Shape;1631;p52"/>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1632" name="Google Shape;1632;p52"/>
          <p:cNvSpPr/>
          <p:nvPr/>
        </p:nvSpPr>
        <p:spPr>
          <a:xfrm>
            <a:off x="4766731" y="7061201"/>
            <a:ext cx="1151467" cy="1151466"/>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b="0" i="0" sz="4000" u="none" cap="none" strike="noStrike">
              <a:solidFill>
                <a:srgbClr val="FFFFFF"/>
              </a:solidFill>
              <a:latin typeface="Gill Sans"/>
              <a:ea typeface="Gill Sans"/>
              <a:cs typeface="Gill Sans"/>
              <a:sym typeface="Gill Sans"/>
            </a:endParaRPr>
          </a:p>
        </p:txBody>
      </p:sp>
      <p:sp>
        <p:nvSpPr>
          <p:cNvPr id="1633" name="Google Shape;1633;p52"/>
          <p:cNvSpPr/>
          <p:nvPr/>
        </p:nvSpPr>
        <p:spPr>
          <a:xfrm>
            <a:off x="8619065" y="3937354"/>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634" name="Google Shape;1634;p52"/>
          <p:cNvSpPr/>
          <p:nvPr/>
        </p:nvSpPr>
        <p:spPr>
          <a:xfrm>
            <a:off x="11175998" y="51509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635" name="Google Shape;1635;p52"/>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636" name="Google Shape;1636;p52"/>
          <p:cNvSpPr/>
          <p:nvPr/>
        </p:nvSpPr>
        <p:spPr>
          <a:xfrm>
            <a:off x="8631412" y="10036175"/>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637" name="Google Shape;1637;p52"/>
          <p:cNvSpPr/>
          <p:nvPr/>
        </p:nvSpPr>
        <p:spPr>
          <a:xfrm>
            <a:off x="6062131" y="88847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638" name="Google Shape;1638;p52"/>
          <p:cNvSpPr/>
          <p:nvPr/>
        </p:nvSpPr>
        <p:spPr>
          <a:xfrm>
            <a:off x="6062132" y="5150909"/>
            <a:ext cx="1151467" cy="1151466"/>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1639" name="Google Shape;1639;p52"/>
          <p:cNvSpPr/>
          <p:nvPr/>
        </p:nvSpPr>
        <p:spPr>
          <a:xfrm>
            <a:off x="11175998" y="88847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1640" name="Google Shape;1640;p52"/>
          <p:cNvCxnSpPr>
            <a:stCxn id="1632" idx="0"/>
            <a:endCxn id="1638"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41" name="Google Shape;1641;p52"/>
          <p:cNvCxnSpPr>
            <a:stCxn id="1632" idx="6"/>
            <a:endCxn id="1634"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42" name="Google Shape;1642;p52"/>
          <p:cNvCxnSpPr>
            <a:stCxn id="1632" idx="5"/>
            <a:endCxn id="1636"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43" name="Google Shape;1643;p52"/>
          <p:cNvCxnSpPr>
            <a:stCxn id="1638" idx="7"/>
            <a:endCxn id="1633" idx="2"/>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44" name="Google Shape;1644;p52"/>
          <p:cNvCxnSpPr>
            <a:stCxn id="1633" idx="5"/>
            <a:endCxn id="1635" idx="2"/>
          </p:cNvCxnSpPr>
          <p:nvPr/>
        </p:nvCxnSpPr>
        <p:spPr>
          <a:xfrm>
            <a:off x="9601903" y="4920192"/>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45" name="Google Shape;1645;p52"/>
          <p:cNvCxnSpPr>
            <a:stCxn id="1633" idx="4"/>
            <a:endCxn id="1639" idx="1"/>
          </p:cNvCxnSpPr>
          <p:nvPr/>
        </p:nvCxnSpPr>
        <p:spPr>
          <a:xfrm>
            <a:off x="9194798" y="5088820"/>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46" name="Google Shape;1646;p52"/>
          <p:cNvCxnSpPr>
            <a:stCxn id="1633" idx="3"/>
            <a:endCxn id="1637" idx="0"/>
          </p:cNvCxnSpPr>
          <p:nvPr/>
        </p:nvCxnSpPr>
        <p:spPr>
          <a:xfrm flipH="1">
            <a:off x="6637893" y="4920192"/>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47" name="Google Shape;1647;p52"/>
          <p:cNvCxnSpPr>
            <a:stCxn id="1634"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48" name="Google Shape;1648;p52"/>
          <p:cNvCxnSpPr>
            <a:stCxn id="1639" idx="3"/>
          </p:cNvCxnSpPr>
          <p:nvPr/>
        </p:nvCxnSpPr>
        <p:spPr>
          <a:xfrm flipH="1">
            <a:off x="9770526" y="9867547"/>
            <a:ext cx="1574100" cy="461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49" name="Google Shape;1649;p52"/>
          <p:cNvCxnSpPr>
            <a:stCxn id="1639" idx="2"/>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50" name="Google Shape;1650;p52"/>
          <p:cNvCxnSpPr>
            <a:stCxn id="1637" idx="5"/>
            <a:endCxn id="1636" idx="2"/>
          </p:cNvCxnSpPr>
          <p:nvPr/>
        </p:nvCxnSpPr>
        <p:spPr>
          <a:xfrm>
            <a:off x="7044969" y="9867547"/>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1651" name="Google Shape;1651;p52"/>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652" name="Google Shape;1652;p52"/>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1653" name="Google Shape;1653;p52"/>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1654" name="Google Shape;1654;p52"/>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1655" name="Google Shape;1655;p52"/>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656" name="Google Shape;1656;p52"/>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1657" name="Google Shape;1657;p52"/>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658" name="Google Shape;1658;p52"/>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659" name="Google Shape;1659;p52"/>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660" name="Google Shape;1660;p52"/>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661" name="Google Shape;1661;p52"/>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1662" name="Google Shape;1662;p52"/>
          <p:cNvSpPr/>
          <p:nvPr/>
        </p:nvSpPr>
        <p:spPr>
          <a:xfrm>
            <a:off x="14613469" y="3488477"/>
            <a:ext cx="9688285" cy="3728713"/>
          </a:xfrm>
          <a:prstGeom prst="rect">
            <a:avLst/>
          </a:prstGeom>
          <a:noFill/>
          <a:ln>
            <a:noFill/>
          </a:ln>
        </p:spPr>
        <p:txBody>
          <a:bodyPr anchorCtr="0" anchor="t" bIns="45700" lIns="91425" spcFirstLastPara="1" rIns="91425" wrap="square" tIns="45700">
            <a:noAutofit/>
          </a:bodyPr>
          <a:lstStyle/>
          <a:p>
            <a:pPr indent="0" lvl="2" marL="137160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For each neighbor that is not finalized, update its distance (if less than its current distance) to the sum of the “min dist” and the weight of the edge between it and the “min dist” node.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6" name="Shape 1666"/>
        <p:cNvGrpSpPr/>
        <p:nvPr/>
      </p:nvGrpSpPr>
      <p:grpSpPr>
        <a:xfrm>
          <a:off x="0" y="0"/>
          <a:ext cx="0" cy="0"/>
          <a:chOff x="0" y="0"/>
          <a:chExt cx="0" cy="0"/>
        </a:xfrm>
      </p:grpSpPr>
      <p:sp>
        <p:nvSpPr>
          <p:cNvPr id="1667" name="Google Shape;1667;p53"/>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1668" name="Google Shape;1668;p53"/>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1669" name="Google Shape;1669;p53"/>
          <p:cNvSpPr/>
          <p:nvPr/>
        </p:nvSpPr>
        <p:spPr>
          <a:xfrm>
            <a:off x="4766731" y="7061201"/>
            <a:ext cx="1151467" cy="1151466"/>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b="0" i="0" sz="4000" u="none" cap="none" strike="noStrike">
              <a:solidFill>
                <a:srgbClr val="FFFFFF"/>
              </a:solidFill>
              <a:latin typeface="Gill Sans"/>
              <a:ea typeface="Gill Sans"/>
              <a:cs typeface="Gill Sans"/>
              <a:sym typeface="Gill Sans"/>
            </a:endParaRPr>
          </a:p>
        </p:txBody>
      </p:sp>
      <p:sp>
        <p:nvSpPr>
          <p:cNvPr id="1670" name="Google Shape;1670;p53"/>
          <p:cNvSpPr/>
          <p:nvPr/>
        </p:nvSpPr>
        <p:spPr>
          <a:xfrm>
            <a:off x="8619065" y="3937354"/>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671" name="Google Shape;1671;p53"/>
          <p:cNvSpPr/>
          <p:nvPr/>
        </p:nvSpPr>
        <p:spPr>
          <a:xfrm>
            <a:off x="11175998" y="5150909"/>
            <a:ext cx="1151467" cy="1151466"/>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1672" name="Google Shape;1672;p53"/>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673" name="Google Shape;1673;p53"/>
          <p:cNvSpPr/>
          <p:nvPr/>
        </p:nvSpPr>
        <p:spPr>
          <a:xfrm>
            <a:off x="8631412" y="10036175"/>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674" name="Google Shape;1674;p53"/>
          <p:cNvSpPr/>
          <p:nvPr/>
        </p:nvSpPr>
        <p:spPr>
          <a:xfrm>
            <a:off x="6062131" y="88847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675" name="Google Shape;1675;p53"/>
          <p:cNvSpPr/>
          <p:nvPr/>
        </p:nvSpPr>
        <p:spPr>
          <a:xfrm>
            <a:off x="6062132" y="5150909"/>
            <a:ext cx="1151467" cy="1151466"/>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1676" name="Google Shape;1676;p53"/>
          <p:cNvSpPr/>
          <p:nvPr/>
        </p:nvSpPr>
        <p:spPr>
          <a:xfrm>
            <a:off x="11175998" y="88847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1677" name="Google Shape;1677;p53"/>
          <p:cNvCxnSpPr>
            <a:stCxn id="1669" idx="0"/>
            <a:endCxn id="1675"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78" name="Google Shape;1678;p53"/>
          <p:cNvCxnSpPr>
            <a:stCxn id="1669" idx="6"/>
            <a:endCxn id="1671"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79" name="Google Shape;1679;p53"/>
          <p:cNvCxnSpPr>
            <a:stCxn id="1669" idx="5"/>
            <a:endCxn id="1673"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80" name="Google Shape;1680;p53"/>
          <p:cNvCxnSpPr>
            <a:stCxn id="1675" idx="7"/>
            <a:endCxn id="1670" idx="2"/>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81" name="Google Shape;1681;p53"/>
          <p:cNvCxnSpPr>
            <a:stCxn id="1670" idx="5"/>
            <a:endCxn id="1672" idx="2"/>
          </p:cNvCxnSpPr>
          <p:nvPr/>
        </p:nvCxnSpPr>
        <p:spPr>
          <a:xfrm>
            <a:off x="9601903" y="4920192"/>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82" name="Google Shape;1682;p53"/>
          <p:cNvCxnSpPr>
            <a:stCxn id="1670" idx="4"/>
            <a:endCxn id="1676" idx="1"/>
          </p:cNvCxnSpPr>
          <p:nvPr/>
        </p:nvCxnSpPr>
        <p:spPr>
          <a:xfrm>
            <a:off x="9194798" y="5088820"/>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83" name="Google Shape;1683;p53"/>
          <p:cNvCxnSpPr>
            <a:stCxn id="1670" idx="3"/>
            <a:endCxn id="1674" idx="0"/>
          </p:cNvCxnSpPr>
          <p:nvPr/>
        </p:nvCxnSpPr>
        <p:spPr>
          <a:xfrm flipH="1">
            <a:off x="6637893" y="4920192"/>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84" name="Google Shape;1684;p53"/>
          <p:cNvCxnSpPr>
            <a:stCxn id="1671"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85" name="Google Shape;1685;p53"/>
          <p:cNvCxnSpPr>
            <a:stCxn id="1676" idx="3"/>
          </p:cNvCxnSpPr>
          <p:nvPr/>
        </p:nvCxnSpPr>
        <p:spPr>
          <a:xfrm flipH="1">
            <a:off x="9770526" y="9867547"/>
            <a:ext cx="1574100" cy="461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86" name="Google Shape;1686;p53"/>
          <p:cNvCxnSpPr>
            <a:stCxn id="1676" idx="2"/>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87" name="Google Shape;1687;p53"/>
          <p:cNvCxnSpPr>
            <a:stCxn id="1674" idx="5"/>
            <a:endCxn id="1673" idx="2"/>
          </p:cNvCxnSpPr>
          <p:nvPr/>
        </p:nvCxnSpPr>
        <p:spPr>
          <a:xfrm>
            <a:off x="7044969" y="9867547"/>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1688" name="Google Shape;1688;p53"/>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689" name="Google Shape;1689;p53"/>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1690" name="Google Shape;1690;p53"/>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1691" name="Google Shape;1691;p53"/>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1692" name="Google Shape;1692;p53"/>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693" name="Google Shape;1693;p53"/>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1694" name="Google Shape;1694;p53"/>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695" name="Google Shape;1695;p53"/>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696" name="Google Shape;1696;p53"/>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697" name="Google Shape;1697;p53"/>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698" name="Google Shape;1698;p53"/>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1699" name="Google Shape;1699;p53"/>
          <p:cNvSpPr/>
          <p:nvPr/>
        </p:nvSpPr>
        <p:spPr>
          <a:xfrm>
            <a:off x="14613469" y="3488477"/>
            <a:ext cx="9688285" cy="3728713"/>
          </a:xfrm>
          <a:prstGeom prst="rect">
            <a:avLst/>
          </a:prstGeom>
          <a:noFill/>
          <a:ln>
            <a:noFill/>
          </a:ln>
        </p:spPr>
        <p:txBody>
          <a:bodyPr anchorCtr="0" anchor="t" bIns="45700" lIns="91425" spcFirstLastPara="1" rIns="91425" wrap="square" tIns="45700">
            <a:noAutofit/>
          </a:bodyPr>
          <a:lstStyle/>
          <a:p>
            <a:pPr indent="0" lvl="2" marL="137160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For each neighbor that is not finalized, update its distance (if less than its current distance) to the sum of the “min dist” and the weight of the edge between it and the “min dist” node.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Google Shape;45;p9"/>
          <p:cNvSpPr txBox="1"/>
          <p:nvPr>
            <p:ph idx="1" type="body"/>
          </p:nvPr>
        </p:nvSpPr>
        <p:spPr>
          <a:xfrm>
            <a:off x="1524000" y="4079875"/>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Given one node in the graph (the </a:t>
            </a:r>
            <a:r>
              <a:rPr b="1" lang="en-US"/>
              <a:t>start/source</a:t>
            </a:r>
            <a:r>
              <a:rPr lang="en-US"/>
              <a:t>) and another node (the </a:t>
            </a:r>
            <a:r>
              <a:rPr b="1" lang="en-US"/>
              <a:t>destination/target</a:t>
            </a:r>
            <a:r>
              <a:rPr lang="en-US"/>
              <a:t>), find the shortest path to get from the source to the target. </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rPr lang="en-US"/>
              <a:t>We can already do this with BFS and DFS! (campus-walk on hw2)</a:t>
            </a:r>
            <a:endParaRPr/>
          </a:p>
        </p:txBody>
      </p:sp>
      <p:sp>
        <p:nvSpPr>
          <p:cNvPr id="46" name="Google Shape;46;p9"/>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Single Source Shortest Path</a:t>
            </a:r>
            <a:endParaRPr/>
          </a:p>
        </p:txBody>
      </p:sp>
      <p:sp>
        <p:nvSpPr>
          <p:cNvPr id="47" name="Google Shape;47;p9"/>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aka Path-Finding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3" name="Shape 1703"/>
        <p:cNvGrpSpPr/>
        <p:nvPr/>
      </p:nvGrpSpPr>
      <p:grpSpPr>
        <a:xfrm>
          <a:off x="0" y="0"/>
          <a:ext cx="0" cy="0"/>
          <a:chOff x="0" y="0"/>
          <a:chExt cx="0" cy="0"/>
        </a:xfrm>
      </p:grpSpPr>
      <p:sp>
        <p:nvSpPr>
          <p:cNvPr id="1704" name="Google Shape;1704;p54"/>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1705" name="Google Shape;1705;p54"/>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1706" name="Google Shape;1706;p54"/>
          <p:cNvSpPr/>
          <p:nvPr/>
        </p:nvSpPr>
        <p:spPr>
          <a:xfrm>
            <a:off x="4766731" y="7061201"/>
            <a:ext cx="1151467" cy="1151466"/>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b="0" i="0" sz="4000" u="none" cap="none" strike="noStrike">
              <a:solidFill>
                <a:srgbClr val="FFFFFF"/>
              </a:solidFill>
              <a:latin typeface="Gill Sans"/>
              <a:ea typeface="Gill Sans"/>
              <a:cs typeface="Gill Sans"/>
              <a:sym typeface="Gill Sans"/>
            </a:endParaRPr>
          </a:p>
        </p:txBody>
      </p:sp>
      <p:sp>
        <p:nvSpPr>
          <p:cNvPr id="1707" name="Google Shape;1707;p54"/>
          <p:cNvSpPr/>
          <p:nvPr/>
        </p:nvSpPr>
        <p:spPr>
          <a:xfrm>
            <a:off x="8619065" y="3937354"/>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708" name="Google Shape;1708;p54"/>
          <p:cNvSpPr/>
          <p:nvPr/>
        </p:nvSpPr>
        <p:spPr>
          <a:xfrm>
            <a:off x="11175998" y="5150909"/>
            <a:ext cx="1151467" cy="1151466"/>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1709" name="Google Shape;1709;p54"/>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710" name="Google Shape;1710;p54"/>
          <p:cNvSpPr/>
          <p:nvPr/>
        </p:nvSpPr>
        <p:spPr>
          <a:xfrm>
            <a:off x="8631412" y="10036175"/>
            <a:ext cx="1151467" cy="1151466"/>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1</a:t>
            </a:r>
            <a:endParaRPr b="0" i="0" sz="4000" u="none" cap="none" strike="noStrike">
              <a:solidFill>
                <a:srgbClr val="FFFFFF"/>
              </a:solidFill>
              <a:latin typeface="Gill Sans"/>
              <a:ea typeface="Gill Sans"/>
              <a:cs typeface="Gill Sans"/>
              <a:sym typeface="Gill Sans"/>
            </a:endParaRPr>
          </a:p>
        </p:txBody>
      </p:sp>
      <p:sp>
        <p:nvSpPr>
          <p:cNvPr id="1711" name="Google Shape;1711;p54"/>
          <p:cNvSpPr/>
          <p:nvPr/>
        </p:nvSpPr>
        <p:spPr>
          <a:xfrm>
            <a:off x="6062131" y="88847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712" name="Google Shape;1712;p54"/>
          <p:cNvSpPr/>
          <p:nvPr/>
        </p:nvSpPr>
        <p:spPr>
          <a:xfrm>
            <a:off x="6062132" y="5150909"/>
            <a:ext cx="1151467" cy="1151466"/>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1713" name="Google Shape;1713;p54"/>
          <p:cNvSpPr/>
          <p:nvPr/>
        </p:nvSpPr>
        <p:spPr>
          <a:xfrm>
            <a:off x="11175998" y="88847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1714" name="Google Shape;1714;p54"/>
          <p:cNvCxnSpPr>
            <a:stCxn id="1706" idx="0"/>
            <a:endCxn id="1712"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15" name="Google Shape;1715;p54"/>
          <p:cNvCxnSpPr>
            <a:stCxn id="1706" idx="6"/>
            <a:endCxn id="1708"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16" name="Google Shape;1716;p54"/>
          <p:cNvCxnSpPr>
            <a:stCxn id="1706" idx="5"/>
            <a:endCxn id="1710"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17" name="Google Shape;1717;p54"/>
          <p:cNvCxnSpPr>
            <a:stCxn id="1712" idx="7"/>
            <a:endCxn id="1707" idx="2"/>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18" name="Google Shape;1718;p54"/>
          <p:cNvCxnSpPr>
            <a:stCxn id="1707" idx="5"/>
            <a:endCxn id="1709" idx="2"/>
          </p:cNvCxnSpPr>
          <p:nvPr/>
        </p:nvCxnSpPr>
        <p:spPr>
          <a:xfrm>
            <a:off x="9601903" y="4920192"/>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19" name="Google Shape;1719;p54"/>
          <p:cNvCxnSpPr>
            <a:stCxn id="1707" idx="4"/>
            <a:endCxn id="1713" idx="1"/>
          </p:cNvCxnSpPr>
          <p:nvPr/>
        </p:nvCxnSpPr>
        <p:spPr>
          <a:xfrm>
            <a:off x="9194798" y="5088820"/>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20" name="Google Shape;1720;p54"/>
          <p:cNvCxnSpPr>
            <a:stCxn id="1707" idx="3"/>
            <a:endCxn id="1711" idx="0"/>
          </p:cNvCxnSpPr>
          <p:nvPr/>
        </p:nvCxnSpPr>
        <p:spPr>
          <a:xfrm flipH="1">
            <a:off x="6637893" y="4920192"/>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21" name="Google Shape;1721;p54"/>
          <p:cNvCxnSpPr>
            <a:stCxn id="1708"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22" name="Google Shape;1722;p54"/>
          <p:cNvCxnSpPr>
            <a:stCxn id="1713" idx="3"/>
          </p:cNvCxnSpPr>
          <p:nvPr/>
        </p:nvCxnSpPr>
        <p:spPr>
          <a:xfrm flipH="1">
            <a:off x="9770526" y="9867547"/>
            <a:ext cx="1574100" cy="461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23" name="Google Shape;1723;p54"/>
          <p:cNvCxnSpPr>
            <a:stCxn id="1713" idx="2"/>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24" name="Google Shape;1724;p54"/>
          <p:cNvCxnSpPr>
            <a:stCxn id="1711" idx="5"/>
            <a:endCxn id="1710" idx="2"/>
          </p:cNvCxnSpPr>
          <p:nvPr/>
        </p:nvCxnSpPr>
        <p:spPr>
          <a:xfrm>
            <a:off x="7044969" y="9867547"/>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1725" name="Google Shape;1725;p54"/>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726" name="Google Shape;1726;p54"/>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1727" name="Google Shape;1727;p54"/>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1728" name="Google Shape;1728;p54"/>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1729" name="Google Shape;1729;p54"/>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730" name="Google Shape;1730;p54"/>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1731" name="Google Shape;1731;p54"/>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732" name="Google Shape;1732;p54"/>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733" name="Google Shape;1733;p54"/>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734" name="Google Shape;1734;p54"/>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735" name="Google Shape;1735;p54"/>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1736" name="Google Shape;1736;p54"/>
          <p:cNvSpPr/>
          <p:nvPr/>
        </p:nvSpPr>
        <p:spPr>
          <a:xfrm>
            <a:off x="14613469" y="3488477"/>
            <a:ext cx="9688285" cy="3728713"/>
          </a:xfrm>
          <a:prstGeom prst="rect">
            <a:avLst/>
          </a:prstGeom>
          <a:noFill/>
          <a:ln>
            <a:noFill/>
          </a:ln>
        </p:spPr>
        <p:txBody>
          <a:bodyPr anchorCtr="0" anchor="t" bIns="45700" lIns="91425" spcFirstLastPara="1" rIns="91425" wrap="square" tIns="45700">
            <a:noAutofit/>
          </a:bodyPr>
          <a:lstStyle/>
          <a:p>
            <a:pPr indent="0" lvl="2" marL="137160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For each neighbor that is not finalized, update its distance (if less than its current distance) to the sum of the “min dist” and the weight of the edge between it and the “min dist” node.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0" name="Shape 1740"/>
        <p:cNvGrpSpPr/>
        <p:nvPr/>
      </p:nvGrpSpPr>
      <p:grpSpPr>
        <a:xfrm>
          <a:off x="0" y="0"/>
          <a:ext cx="0" cy="0"/>
          <a:chOff x="0" y="0"/>
          <a:chExt cx="0" cy="0"/>
        </a:xfrm>
      </p:grpSpPr>
      <p:sp>
        <p:nvSpPr>
          <p:cNvPr id="1741" name="Google Shape;1741;p55"/>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1742" name="Google Shape;1742;p55"/>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1743" name="Google Shape;1743;p55"/>
          <p:cNvSpPr/>
          <p:nvPr/>
        </p:nvSpPr>
        <p:spPr>
          <a:xfrm>
            <a:off x="4766731" y="7061201"/>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b="0" i="0" sz="4000" u="none" cap="none" strike="noStrike">
              <a:solidFill>
                <a:srgbClr val="FFFFFF"/>
              </a:solidFill>
              <a:latin typeface="Gill Sans"/>
              <a:ea typeface="Gill Sans"/>
              <a:cs typeface="Gill Sans"/>
              <a:sym typeface="Gill Sans"/>
            </a:endParaRPr>
          </a:p>
        </p:txBody>
      </p:sp>
      <p:sp>
        <p:nvSpPr>
          <p:cNvPr id="1744" name="Google Shape;1744;p55"/>
          <p:cNvSpPr/>
          <p:nvPr/>
        </p:nvSpPr>
        <p:spPr>
          <a:xfrm>
            <a:off x="8619065" y="3937354"/>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745" name="Google Shape;1745;p55"/>
          <p:cNvSpPr/>
          <p:nvPr/>
        </p:nvSpPr>
        <p:spPr>
          <a:xfrm>
            <a:off x="11175998" y="5150909"/>
            <a:ext cx="1151467" cy="1151466"/>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1746" name="Google Shape;1746;p55"/>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747" name="Google Shape;1747;p55"/>
          <p:cNvSpPr/>
          <p:nvPr/>
        </p:nvSpPr>
        <p:spPr>
          <a:xfrm>
            <a:off x="8631412" y="10036175"/>
            <a:ext cx="1151467" cy="1151466"/>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1</a:t>
            </a:r>
            <a:endParaRPr b="0" i="0" sz="4000" u="none" cap="none" strike="noStrike">
              <a:solidFill>
                <a:srgbClr val="FFFFFF"/>
              </a:solidFill>
              <a:latin typeface="Gill Sans"/>
              <a:ea typeface="Gill Sans"/>
              <a:cs typeface="Gill Sans"/>
              <a:sym typeface="Gill Sans"/>
            </a:endParaRPr>
          </a:p>
        </p:txBody>
      </p:sp>
      <p:sp>
        <p:nvSpPr>
          <p:cNvPr id="1748" name="Google Shape;1748;p55"/>
          <p:cNvSpPr/>
          <p:nvPr/>
        </p:nvSpPr>
        <p:spPr>
          <a:xfrm>
            <a:off x="6062131" y="88847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749" name="Google Shape;1749;p55"/>
          <p:cNvSpPr/>
          <p:nvPr/>
        </p:nvSpPr>
        <p:spPr>
          <a:xfrm>
            <a:off x="6062132" y="5150909"/>
            <a:ext cx="1151467" cy="1151466"/>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1750" name="Google Shape;1750;p55"/>
          <p:cNvSpPr/>
          <p:nvPr/>
        </p:nvSpPr>
        <p:spPr>
          <a:xfrm>
            <a:off x="11175998" y="88847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1751" name="Google Shape;1751;p55"/>
          <p:cNvCxnSpPr>
            <a:stCxn id="1743" idx="0"/>
            <a:endCxn id="1749"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52" name="Google Shape;1752;p55"/>
          <p:cNvCxnSpPr>
            <a:stCxn id="1743" idx="6"/>
            <a:endCxn id="1745"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53" name="Google Shape;1753;p55"/>
          <p:cNvCxnSpPr>
            <a:stCxn id="1743" idx="5"/>
            <a:endCxn id="1747"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54" name="Google Shape;1754;p55"/>
          <p:cNvCxnSpPr>
            <a:stCxn id="1749" idx="7"/>
            <a:endCxn id="1744" idx="2"/>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55" name="Google Shape;1755;p55"/>
          <p:cNvCxnSpPr>
            <a:stCxn id="1744" idx="5"/>
            <a:endCxn id="1746" idx="2"/>
          </p:cNvCxnSpPr>
          <p:nvPr/>
        </p:nvCxnSpPr>
        <p:spPr>
          <a:xfrm>
            <a:off x="9601903" y="4920192"/>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56" name="Google Shape;1756;p55"/>
          <p:cNvCxnSpPr>
            <a:stCxn id="1744" idx="4"/>
            <a:endCxn id="1750" idx="1"/>
          </p:cNvCxnSpPr>
          <p:nvPr/>
        </p:nvCxnSpPr>
        <p:spPr>
          <a:xfrm>
            <a:off x="9194798" y="5088820"/>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57" name="Google Shape;1757;p55"/>
          <p:cNvCxnSpPr>
            <a:stCxn id="1744" idx="3"/>
            <a:endCxn id="1748" idx="0"/>
          </p:cNvCxnSpPr>
          <p:nvPr/>
        </p:nvCxnSpPr>
        <p:spPr>
          <a:xfrm flipH="1">
            <a:off x="6637893" y="4920192"/>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58" name="Google Shape;1758;p55"/>
          <p:cNvCxnSpPr>
            <a:stCxn id="1745"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59" name="Google Shape;1759;p55"/>
          <p:cNvCxnSpPr>
            <a:stCxn id="1750" idx="3"/>
          </p:cNvCxnSpPr>
          <p:nvPr/>
        </p:nvCxnSpPr>
        <p:spPr>
          <a:xfrm flipH="1">
            <a:off x="9770526" y="9867547"/>
            <a:ext cx="1574100" cy="461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60" name="Google Shape;1760;p55"/>
          <p:cNvCxnSpPr>
            <a:stCxn id="1750" idx="2"/>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61" name="Google Shape;1761;p55"/>
          <p:cNvCxnSpPr>
            <a:stCxn id="1748" idx="5"/>
            <a:endCxn id="1747" idx="2"/>
          </p:cNvCxnSpPr>
          <p:nvPr/>
        </p:nvCxnSpPr>
        <p:spPr>
          <a:xfrm>
            <a:off x="7044969" y="9867547"/>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1762" name="Google Shape;1762;p55"/>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763" name="Google Shape;1763;p55"/>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1764" name="Google Shape;1764;p55"/>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1765" name="Google Shape;1765;p55"/>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1766" name="Google Shape;1766;p55"/>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767" name="Google Shape;1767;p55"/>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1768" name="Google Shape;1768;p55"/>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769" name="Google Shape;1769;p55"/>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770" name="Google Shape;1770;p55"/>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771" name="Google Shape;1771;p55"/>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772" name="Google Shape;1772;p55"/>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1773" name="Google Shape;1773;p55"/>
          <p:cNvSpPr/>
          <p:nvPr/>
        </p:nvSpPr>
        <p:spPr>
          <a:xfrm>
            <a:off x="14613469" y="3488477"/>
            <a:ext cx="9688285" cy="3728713"/>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Add the “min dist” node to the finalized set.</a:t>
            </a:r>
            <a:endParaRPr/>
          </a:p>
          <a:p>
            <a:pPr indent="0" lvl="0" marL="0" marR="0" rtl="0" algn="l">
              <a:lnSpc>
                <a:spcPct val="120000"/>
              </a:lnSpc>
              <a:spcBef>
                <a:spcPts val="0"/>
              </a:spcBef>
              <a:spcAft>
                <a:spcPts val="0"/>
              </a:spcAft>
              <a:buNone/>
            </a:pPr>
            <a:r>
              <a:t/>
            </a:r>
            <a:endParaRPr b="0" i="0" sz="4000" u="none" cap="none" strike="noStrike">
              <a:solidFill>
                <a:srgbClr val="53585F"/>
              </a:solidFill>
              <a:latin typeface="Arial"/>
              <a:ea typeface="Arial"/>
              <a:cs typeface="Arial"/>
              <a:sym typeface="Arial"/>
            </a:endParaRPr>
          </a:p>
          <a:p>
            <a:pPr indent="0" lvl="0" marL="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Repeat until the “min dist” node is the destination node.</a:t>
            </a:r>
            <a:endParaRPr/>
          </a:p>
          <a:p>
            <a:pPr indent="0" lvl="0" marL="0" marR="0" rtl="0" algn="l">
              <a:lnSpc>
                <a:spcPct val="120000"/>
              </a:lnSpc>
              <a:spcBef>
                <a:spcPts val="0"/>
              </a:spcBef>
              <a:spcAft>
                <a:spcPts val="0"/>
              </a:spcAft>
              <a:buNone/>
            </a:pPr>
            <a:r>
              <a:t/>
            </a:r>
            <a:endParaRPr b="0" i="0" sz="4000" u="none" cap="none" strike="noStrike">
              <a:solidFill>
                <a:srgbClr val="53585F"/>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7" name="Shape 1777"/>
        <p:cNvGrpSpPr/>
        <p:nvPr/>
      </p:nvGrpSpPr>
      <p:grpSpPr>
        <a:xfrm>
          <a:off x="0" y="0"/>
          <a:ext cx="0" cy="0"/>
          <a:chOff x="0" y="0"/>
          <a:chExt cx="0" cy="0"/>
        </a:xfrm>
      </p:grpSpPr>
      <p:sp>
        <p:nvSpPr>
          <p:cNvPr id="1778" name="Google Shape;1778;p56"/>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1779" name="Google Shape;1779;p56"/>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1780" name="Google Shape;1780;p56"/>
          <p:cNvSpPr/>
          <p:nvPr/>
        </p:nvSpPr>
        <p:spPr>
          <a:xfrm>
            <a:off x="4766731" y="7061201"/>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b="0" i="0" sz="4000" u="none" cap="none" strike="noStrike">
              <a:solidFill>
                <a:srgbClr val="FFFFFF"/>
              </a:solidFill>
              <a:latin typeface="Gill Sans"/>
              <a:ea typeface="Gill Sans"/>
              <a:cs typeface="Gill Sans"/>
              <a:sym typeface="Gill Sans"/>
            </a:endParaRPr>
          </a:p>
        </p:txBody>
      </p:sp>
      <p:sp>
        <p:nvSpPr>
          <p:cNvPr id="1781" name="Google Shape;1781;p56"/>
          <p:cNvSpPr/>
          <p:nvPr/>
        </p:nvSpPr>
        <p:spPr>
          <a:xfrm>
            <a:off x="8619065" y="3937354"/>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782" name="Google Shape;1782;p56"/>
          <p:cNvSpPr/>
          <p:nvPr/>
        </p:nvSpPr>
        <p:spPr>
          <a:xfrm>
            <a:off x="11175998" y="51509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1783" name="Google Shape;1783;p56"/>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784" name="Google Shape;1784;p56"/>
          <p:cNvSpPr/>
          <p:nvPr/>
        </p:nvSpPr>
        <p:spPr>
          <a:xfrm>
            <a:off x="8631412" y="10036175"/>
            <a:ext cx="1151467" cy="1151466"/>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1</a:t>
            </a:r>
            <a:endParaRPr b="0" i="0" sz="4000" u="none" cap="none" strike="noStrike">
              <a:solidFill>
                <a:srgbClr val="FFFFFF"/>
              </a:solidFill>
              <a:latin typeface="Gill Sans"/>
              <a:ea typeface="Gill Sans"/>
              <a:cs typeface="Gill Sans"/>
              <a:sym typeface="Gill Sans"/>
            </a:endParaRPr>
          </a:p>
        </p:txBody>
      </p:sp>
      <p:sp>
        <p:nvSpPr>
          <p:cNvPr id="1785" name="Google Shape;1785;p56"/>
          <p:cNvSpPr/>
          <p:nvPr/>
        </p:nvSpPr>
        <p:spPr>
          <a:xfrm>
            <a:off x="6062131" y="88847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786" name="Google Shape;1786;p56"/>
          <p:cNvSpPr/>
          <p:nvPr/>
        </p:nvSpPr>
        <p:spPr>
          <a:xfrm>
            <a:off x="6062132" y="51509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1787" name="Google Shape;1787;p56"/>
          <p:cNvSpPr/>
          <p:nvPr/>
        </p:nvSpPr>
        <p:spPr>
          <a:xfrm>
            <a:off x="11175998" y="88847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1788" name="Google Shape;1788;p56"/>
          <p:cNvCxnSpPr>
            <a:stCxn id="1780" idx="0"/>
            <a:endCxn id="1786"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89" name="Google Shape;1789;p56"/>
          <p:cNvCxnSpPr>
            <a:stCxn id="1780" idx="6"/>
            <a:endCxn id="1782"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90" name="Google Shape;1790;p56"/>
          <p:cNvCxnSpPr>
            <a:stCxn id="1780" idx="5"/>
            <a:endCxn id="1784"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91" name="Google Shape;1791;p56"/>
          <p:cNvCxnSpPr>
            <a:stCxn id="1786" idx="7"/>
            <a:endCxn id="1781" idx="2"/>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92" name="Google Shape;1792;p56"/>
          <p:cNvCxnSpPr>
            <a:stCxn id="1781" idx="5"/>
            <a:endCxn id="1783" idx="2"/>
          </p:cNvCxnSpPr>
          <p:nvPr/>
        </p:nvCxnSpPr>
        <p:spPr>
          <a:xfrm>
            <a:off x="9601903" y="4920192"/>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93" name="Google Shape;1793;p56"/>
          <p:cNvCxnSpPr>
            <a:stCxn id="1781" idx="4"/>
            <a:endCxn id="1787" idx="1"/>
          </p:cNvCxnSpPr>
          <p:nvPr/>
        </p:nvCxnSpPr>
        <p:spPr>
          <a:xfrm>
            <a:off x="9194798" y="5088820"/>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94" name="Google Shape;1794;p56"/>
          <p:cNvCxnSpPr>
            <a:stCxn id="1781" idx="3"/>
            <a:endCxn id="1785" idx="0"/>
          </p:cNvCxnSpPr>
          <p:nvPr/>
        </p:nvCxnSpPr>
        <p:spPr>
          <a:xfrm flipH="1">
            <a:off x="6637893" y="4920192"/>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95" name="Google Shape;1795;p56"/>
          <p:cNvCxnSpPr>
            <a:stCxn id="1782"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96" name="Google Shape;1796;p56"/>
          <p:cNvCxnSpPr>
            <a:stCxn id="1787" idx="3"/>
          </p:cNvCxnSpPr>
          <p:nvPr/>
        </p:nvCxnSpPr>
        <p:spPr>
          <a:xfrm flipH="1">
            <a:off x="9770526" y="9867547"/>
            <a:ext cx="1574100" cy="461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97" name="Google Shape;1797;p56"/>
          <p:cNvCxnSpPr>
            <a:stCxn id="1787" idx="2"/>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798" name="Google Shape;1798;p56"/>
          <p:cNvCxnSpPr>
            <a:stCxn id="1785" idx="5"/>
            <a:endCxn id="1784" idx="2"/>
          </p:cNvCxnSpPr>
          <p:nvPr/>
        </p:nvCxnSpPr>
        <p:spPr>
          <a:xfrm>
            <a:off x="7044969" y="9867547"/>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1799" name="Google Shape;1799;p56"/>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800" name="Google Shape;1800;p56"/>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1801" name="Google Shape;1801;p56"/>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1802" name="Google Shape;1802;p56"/>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1803" name="Google Shape;1803;p56"/>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804" name="Google Shape;1804;p56"/>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1805" name="Google Shape;1805;p56"/>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806" name="Google Shape;1806;p56"/>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807" name="Google Shape;1807;p56"/>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808" name="Google Shape;1808;p56"/>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809" name="Google Shape;1809;p56"/>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1810" name="Google Shape;1810;p56"/>
          <p:cNvSpPr/>
          <p:nvPr/>
        </p:nvSpPr>
        <p:spPr>
          <a:xfrm>
            <a:off x="14613469" y="3488477"/>
            <a:ext cx="9688285" cy="1515608"/>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Find the “min dist” node – the node with the smallest distance that is not finalized.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4" name="Shape 1814"/>
        <p:cNvGrpSpPr/>
        <p:nvPr/>
      </p:nvGrpSpPr>
      <p:grpSpPr>
        <a:xfrm>
          <a:off x="0" y="0"/>
          <a:ext cx="0" cy="0"/>
          <a:chOff x="0" y="0"/>
          <a:chExt cx="0" cy="0"/>
        </a:xfrm>
      </p:grpSpPr>
      <p:sp>
        <p:nvSpPr>
          <p:cNvPr id="1815" name="Google Shape;1815;p57"/>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1816" name="Google Shape;1816;p57"/>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1817" name="Google Shape;1817;p57"/>
          <p:cNvSpPr/>
          <p:nvPr/>
        </p:nvSpPr>
        <p:spPr>
          <a:xfrm>
            <a:off x="4766731" y="7061201"/>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b="0" i="0" sz="4000" u="none" cap="none" strike="noStrike">
              <a:solidFill>
                <a:srgbClr val="FFFFFF"/>
              </a:solidFill>
              <a:latin typeface="Gill Sans"/>
              <a:ea typeface="Gill Sans"/>
              <a:cs typeface="Gill Sans"/>
              <a:sym typeface="Gill Sans"/>
            </a:endParaRPr>
          </a:p>
        </p:txBody>
      </p:sp>
      <p:sp>
        <p:nvSpPr>
          <p:cNvPr id="1818" name="Google Shape;1818;p57"/>
          <p:cNvSpPr/>
          <p:nvPr/>
        </p:nvSpPr>
        <p:spPr>
          <a:xfrm>
            <a:off x="8619065" y="3937354"/>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819" name="Google Shape;1819;p57"/>
          <p:cNvSpPr/>
          <p:nvPr/>
        </p:nvSpPr>
        <p:spPr>
          <a:xfrm>
            <a:off x="11175998" y="51509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1820" name="Google Shape;1820;p57"/>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821" name="Google Shape;1821;p57"/>
          <p:cNvSpPr/>
          <p:nvPr/>
        </p:nvSpPr>
        <p:spPr>
          <a:xfrm>
            <a:off x="8631412" y="10036175"/>
            <a:ext cx="1151467" cy="1151466"/>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1</a:t>
            </a:r>
            <a:endParaRPr b="0" i="0" sz="4000" u="none" cap="none" strike="noStrike">
              <a:solidFill>
                <a:srgbClr val="FFFFFF"/>
              </a:solidFill>
              <a:latin typeface="Gill Sans"/>
              <a:ea typeface="Gill Sans"/>
              <a:cs typeface="Gill Sans"/>
              <a:sym typeface="Gill Sans"/>
            </a:endParaRPr>
          </a:p>
        </p:txBody>
      </p:sp>
      <p:sp>
        <p:nvSpPr>
          <p:cNvPr id="1822" name="Google Shape;1822;p57"/>
          <p:cNvSpPr/>
          <p:nvPr/>
        </p:nvSpPr>
        <p:spPr>
          <a:xfrm>
            <a:off x="6062131" y="8884709"/>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823" name="Google Shape;1823;p57"/>
          <p:cNvSpPr/>
          <p:nvPr/>
        </p:nvSpPr>
        <p:spPr>
          <a:xfrm>
            <a:off x="6062132" y="51509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1824" name="Google Shape;1824;p57"/>
          <p:cNvSpPr/>
          <p:nvPr/>
        </p:nvSpPr>
        <p:spPr>
          <a:xfrm>
            <a:off x="11175998" y="8884709"/>
            <a:ext cx="1151467" cy="1151466"/>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9</a:t>
            </a:r>
            <a:endParaRPr/>
          </a:p>
        </p:txBody>
      </p:sp>
      <p:cxnSp>
        <p:nvCxnSpPr>
          <p:cNvPr id="1825" name="Google Shape;1825;p57"/>
          <p:cNvCxnSpPr>
            <a:stCxn id="1817" idx="0"/>
            <a:endCxn id="1823"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26" name="Google Shape;1826;p57"/>
          <p:cNvCxnSpPr>
            <a:stCxn id="1817" idx="6"/>
            <a:endCxn id="1819"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27" name="Google Shape;1827;p57"/>
          <p:cNvCxnSpPr>
            <a:stCxn id="1817" idx="5"/>
            <a:endCxn id="1821"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28" name="Google Shape;1828;p57"/>
          <p:cNvCxnSpPr>
            <a:stCxn id="1823" idx="7"/>
            <a:endCxn id="1818" idx="2"/>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29" name="Google Shape;1829;p57"/>
          <p:cNvCxnSpPr>
            <a:stCxn id="1818" idx="5"/>
            <a:endCxn id="1820" idx="2"/>
          </p:cNvCxnSpPr>
          <p:nvPr/>
        </p:nvCxnSpPr>
        <p:spPr>
          <a:xfrm>
            <a:off x="9601903" y="4920192"/>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30" name="Google Shape;1830;p57"/>
          <p:cNvCxnSpPr>
            <a:stCxn id="1818" idx="4"/>
            <a:endCxn id="1824" idx="1"/>
          </p:cNvCxnSpPr>
          <p:nvPr/>
        </p:nvCxnSpPr>
        <p:spPr>
          <a:xfrm>
            <a:off x="9194798" y="5088820"/>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31" name="Google Shape;1831;p57"/>
          <p:cNvCxnSpPr>
            <a:stCxn id="1818" idx="3"/>
            <a:endCxn id="1822" idx="0"/>
          </p:cNvCxnSpPr>
          <p:nvPr/>
        </p:nvCxnSpPr>
        <p:spPr>
          <a:xfrm flipH="1">
            <a:off x="6637893" y="4920192"/>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32" name="Google Shape;1832;p57"/>
          <p:cNvCxnSpPr>
            <a:stCxn id="1819"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33" name="Google Shape;1833;p57"/>
          <p:cNvCxnSpPr>
            <a:stCxn id="1824" idx="3"/>
          </p:cNvCxnSpPr>
          <p:nvPr/>
        </p:nvCxnSpPr>
        <p:spPr>
          <a:xfrm flipH="1">
            <a:off x="9770526" y="9867547"/>
            <a:ext cx="1574100" cy="461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34" name="Google Shape;1834;p57"/>
          <p:cNvCxnSpPr>
            <a:stCxn id="1824" idx="2"/>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35" name="Google Shape;1835;p57"/>
          <p:cNvCxnSpPr>
            <a:stCxn id="1822" idx="5"/>
            <a:endCxn id="1821" idx="2"/>
          </p:cNvCxnSpPr>
          <p:nvPr/>
        </p:nvCxnSpPr>
        <p:spPr>
          <a:xfrm>
            <a:off x="7044969" y="9867547"/>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1836" name="Google Shape;1836;p57"/>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837" name="Google Shape;1837;p57"/>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1838" name="Google Shape;1838;p57"/>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1839" name="Google Shape;1839;p57"/>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1840" name="Google Shape;1840;p57"/>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841" name="Google Shape;1841;p57"/>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1842" name="Google Shape;1842;p57"/>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843" name="Google Shape;1843;p57"/>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844" name="Google Shape;1844;p57"/>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845" name="Google Shape;1845;p57"/>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846" name="Google Shape;1846;p57"/>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1847" name="Google Shape;1847;p57"/>
          <p:cNvSpPr/>
          <p:nvPr/>
        </p:nvSpPr>
        <p:spPr>
          <a:xfrm>
            <a:off x="14613469" y="3488477"/>
            <a:ext cx="9688285" cy="3728713"/>
          </a:xfrm>
          <a:prstGeom prst="rect">
            <a:avLst/>
          </a:prstGeom>
          <a:noFill/>
          <a:ln>
            <a:noFill/>
          </a:ln>
        </p:spPr>
        <p:txBody>
          <a:bodyPr anchorCtr="0" anchor="t" bIns="45700" lIns="91425" spcFirstLastPara="1" rIns="91425" wrap="square" tIns="45700">
            <a:noAutofit/>
          </a:bodyPr>
          <a:lstStyle/>
          <a:p>
            <a:pPr indent="0" lvl="2" marL="137160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For each neighbor that is not finalized, update its distance (if less than its current distance) to the sum of the “min dist” and the weight of the edge between it and the “min dist” node.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1" name="Shape 1851"/>
        <p:cNvGrpSpPr/>
        <p:nvPr/>
      </p:nvGrpSpPr>
      <p:grpSpPr>
        <a:xfrm>
          <a:off x="0" y="0"/>
          <a:ext cx="0" cy="0"/>
          <a:chOff x="0" y="0"/>
          <a:chExt cx="0" cy="0"/>
        </a:xfrm>
      </p:grpSpPr>
      <p:sp>
        <p:nvSpPr>
          <p:cNvPr id="1852" name="Google Shape;1852;p58"/>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1853" name="Google Shape;1853;p58"/>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1854" name="Google Shape;1854;p58"/>
          <p:cNvSpPr/>
          <p:nvPr/>
        </p:nvSpPr>
        <p:spPr>
          <a:xfrm>
            <a:off x="4766731" y="7061201"/>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b="0" i="0" sz="4000" u="none" cap="none" strike="noStrike">
              <a:solidFill>
                <a:srgbClr val="FFFFFF"/>
              </a:solidFill>
              <a:latin typeface="Gill Sans"/>
              <a:ea typeface="Gill Sans"/>
              <a:cs typeface="Gill Sans"/>
              <a:sym typeface="Gill Sans"/>
            </a:endParaRPr>
          </a:p>
        </p:txBody>
      </p:sp>
      <p:sp>
        <p:nvSpPr>
          <p:cNvPr id="1855" name="Google Shape;1855;p58"/>
          <p:cNvSpPr/>
          <p:nvPr/>
        </p:nvSpPr>
        <p:spPr>
          <a:xfrm>
            <a:off x="8619065" y="3937354"/>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856" name="Google Shape;1856;p58"/>
          <p:cNvSpPr/>
          <p:nvPr/>
        </p:nvSpPr>
        <p:spPr>
          <a:xfrm>
            <a:off x="11175998" y="51509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1857" name="Google Shape;1857;p58"/>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858" name="Google Shape;1858;p58"/>
          <p:cNvSpPr/>
          <p:nvPr/>
        </p:nvSpPr>
        <p:spPr>
          <a:xfrm>
            <a:off x="8631412" y="10036175"/>
            <a:ext cx="1151467" cy="1151466"/>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1</a:t>
            </a:r>
            <a:endParaRPr b="0" i="0" sz="4000" u="none" cap="none" strike="noStrike">
              <a:solidFill>
                <a:srgbClr val="FFFFFF"/>
              </a:solidFill>
              <a:latin typeface="Gill Sans"/>
              <a:ea typeface="Gill Sans"/>
              <a:cs typeface="Gill Sans"/>
              <a:sym typeface="Gill Sans"/>
            </a:endParaRPr>
          </a:p>
        </p:txBody>
      </p:sp>
      <p:sp>
        <p:nvSpPr>
          <p:cNvPr id="1859" name="Google Shape;1859;p58"/>
          <p:cNvSpPr/>
          <p:nvPr/>
        </p:nvSpPr>
        <p:spPr>
          <a:xfrm>
            <a:off x="6062131" y="8884709"/>
            <a:ext cx="1151467" cy="1151466"/>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5</a:t>
            </a:r>
            <a:endParaRPr b="0" i="0" sz="4000" u="none" cap="none" strike="noStrike">
              <a:solidFill>
                <a:srgbClr val="FFFFFF"/>
              </a:solidFill>
              <a:latin typeface="Gill Sans"/>
              <a:ea typeface="Gill Sans"/>
              <a:cs typeface="Gill Sans"/>
              <a:sym typeface="Gill Sans"/>
            </a:endParaRPr>
          </a:p>
        </p:txBody>
      </p:sp>
      <p:sp>
        <p:nvSpPr>
          <p:cNvPr id="1860" name="Google Shape;1860;p58"/>
          <p:cNvSpPr/>
          <p:nvPr/>
        </p:nvSpPr>
        <p:spPr>
          <a:xfrm>
            <a:off x="6062132" y="51509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cxnSp>
        <p:nvCxnSpPr>
          <p:cNvPr id="1861" name="Google Shape;1861;p58"/>
          <p:cNvCxnSpPr>
            <a:stCxn id="1854" idx="0"/>
            <a:endCxn id="1860"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62" name="Google Shape;1862;p58"/>
          <p:cNvCxnSpPr>
            <a:stCxn id="1854" idx="6"/>
            <a:endCxn id="1856"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63" name="Google Shape;1863;p58"/>
          <p:cNvCxnSpPr>
            <a:stCxn id="1854" idx="5"/>
            <a:endCxn id="1858"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64" name="Google Shape;1864;p58"/>
          <p:cNvCxnSpPr>
            <a:stCxn id="1860" idx="7"/>
            <a:endCxn id="1855" idx="2"/>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65" name="Google Shape;1865;p58"/>
          <p:cNvCxnSpPr>
            <a:stCxn id="1855" idx="5"/>
            <a:endCxn id="1857" idx="2"/>
          </p:cNvCxnSpPr>
          <p:nvPr/>
        </p:nvCxnSpPr>
        <p:spPr>
          <a:xfrm>
            <a:off x="9601903" y="4920192"/>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66" name="Google Shape;1866;p58"/>
          <p:cNvCxnSpPr>
            <a:stCxn id="1855" idx="4"/>
          </p:cNvCxnSpPr>
          <p:nvPr/>
        </p:nvCxnSpPr>
        <p:spPr>
          <a:xfrm>
            <a:off x="9194798" y="5088820"/>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67" name="Google Shape;1867;p58"/>
          <p:cNvCxnSpPr>
            <a:stCxn id="1855" idx="3"/>
            <a:endCxn id="1859" idx="0"/>
          </p:cNvCxnSpPr>
          <p:nvPr/>
        </p:nvCxnSpPr>
        <p:spPr>
          <a:xfrm flipH="1">
            <a:off x="6637893" y="4920192"/>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68" name="Google Shape;1868;p58"/>
          <p:cNvCxnSpPr>
            <a:stCxn id="1856"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69" name="Google Shape;1869;p58"/>
          <p:cNvCxnSpPr/>
          <p:nvPr/>
        </p:nvCxnSpPr>
        <p:spPr>
          <a:xfrm flipH="1">
            <a:off x="9770532" y="9867547"/>
            <a:ext cx="1574094" cy="46178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70" name="Google Shape;1870;p58"/>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71" name="Google Shape;1871;p58"/>
          <p:cNvCxnSpPr>
            <a:stCxn id="1859" idx="5"/>
            <a:endCxn id="1858" idx="2"/>
          </p:cNvCxnSpPr>
          <p:nvPr/>
        </p:nvCxnSpPr>
        <p:spPr>
          <a:xfrm>
            <a:off x="7044969" y="9867547"/>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1872" name="Google Shape;1872;p58"/>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873" name="Google Shape;1873;p58"/>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1874" name="Google Shape;1874;p58"/>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1875" name="Google Shape;1875;p58"/>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1876" name="Google Shape;1876;p58"/>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877" name="Google Shape;1877;p58"/>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1878" name="Google Shape;1878;p58"/>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879" name="Google Shape;1879;p58"/>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880" name="Google Shape;1880;p58"/>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881" name="Google Shape;1881;p58"/>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882" name="Google Shape;1882;p58"/>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1883" name="Google Shape;1883;p58"/>
          <p:cNvSpPr/>
          <p:nvPr/>
        </p:nvSpPr>
        <p:spPr>
          <a:xfrm>
            <a:off x="11175998" y="8884709"/>
            <a:ext cx="1151467" cy="1151466"/>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9</a:t>
            </a:r>
            <a:endParaRPr/>
          </a:p>
        </p:txBody>
      </p:sp>
      <p:sp>
        <p:nvSpPr>
          <p:cNvPr id="1884" name="Google Shape;1884;p58"/>
          <p:cNvSpPr/>
          <p:nvPr/>
        </p:nvSpPr>
        <p:spPr>
          <a:xfrm>
            <a:off x="14613469" y="3488477"/>
            <a:ext cx="9688285" cy="3728713"/>
          </a:xfrm>
          <a:prstGeom prst="rect">
            <a:avLst/>
          </a:prstGeom>
          <a:noFill/>
          <a:ln>
            <a:noFill/>
          </a:ln>
        </p:spPr>
        <p:txBody>
          <a:bodyPr anchorCtr="0" anchor="t" bIns="45700" lIns="91425" spcFirstLastPara="1" rIns="91425" wrap="square" tIns="45700">
            <a:noAutofit/>
          </a:bodyPr>
          <a:lstStyle/>
          <a:p>
            <a:pPr indent="0" lvl="2" marL="137160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For each neighbor that is not finalized, update its distance (if less than its current distance) to the sum of the “min dist” and the weight of the edge between it and the “min dist” node.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8" name="Shape 1888"/>
        <p:cNvGrpSpPr/>
        <p:nvPr/>
      </p:nvGrpSpPr>
      <p:grpSpPr>
        <a:xfrm>
          <a:off x="0" y="0"/>
          <a:ext cx="0" cy="0"/>
          <a:chOff x="0" y="0"/>
          <a:chExt cx="0" cy="0"/>
        </a:xfrm>
      </p:grpSpPr>
      <p:sp>
        <p:nvSpPr>
          <p:cNvPr id="1889" name="Google Shape;1889;p59"/>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1890" name="Google Shape;1890;p59"/>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1891" name="Google Shape;1891;p59"/>
          <p:cNvSpPr/>
          <p:nvPr/>
        </p:nvSpPr>
        <p:spPr>
          <a:xfrm>
            <a:off x="4766731" y="7061201"/>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b="0" i="0" sz="4000" u="none" cap="none" strike="noStrike">
              <a:solidFill>
                <a:srgbClr val="FFFFFF"/>
              </a:solidFill>
              <a:latin typeface="Gill Sans"/>
              <a:ea typeface="Gill Sans"/>
              <a:cs typeface="Gill Sans"/>
              <a:sym typeface="Gill Sans"/>
            </a:endParaRPr>
          </a:p>
        </p:txBody>
      </p:sp>
      <p:sp>
        <p:nvSpPr>
          <p:cNvPr id="1892" name="Google Shape;1892;p59"/>
          <p:cNvSpPr/>
          <p:nvPr/>
        </p:nvSpPr>
        <p:spPr>
          <a:xfrm>
            <a:off x="8619065" y="3937354"/>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893" name="Google Shape;1893;p59"/>
          <p:cNvSpPr/>
          <p:nvPr/>
        </p:nvSpPr>
        <p:spPr>
          <a:xfrm>
            <a:off x="11175998" y="51509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1894" name="Google Shape;1894;p59"/>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895" name="Google Shape;1895;p59"/>
          <p:cNvSpPr/>
          <p:nvPr/>
        </p:nvSpPr>
        <p:spPr>
          <a:xfrm>
            <a:off x="8631412" y="10036175"/>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1</a:t>
            </a:r>
            <a:endParaRPr b="0" i="0" sz="4000" u="none" cap="none" strike="noStrike">
              <a:solidFill>
                <a:srgbClr val="FFFFFF"/>
              </a:solidFill>
              <a:latin typeface="Gill Sans"/>
              <a:ea typeface="Gill Sans"/>
              <a:cs typeface="Gill Sans"/>
              <a:sym typeface="Gill Sans"/>
            </a:endParaRPr>
          </a:p>
        </p:txBody>
      </p:sp>
      <p:sp>
        <p:nvSpPr>
          <p:cNvPr id="1896" name="Google Shape;1896;p59"/>
          <p:cNvSpPr/>
          <p:nvPr/>
        </p:nvSpPr>
        <p:spPr>
          <a:xfrm>
            <a:off x="6062132" y="51509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cxnSp>
        <p:nvCxnSpPr>
          <p:cNvPr id="1897" name="Google Shape;1897;p59"/>
          <p:cNvCxnSpPr>
            <a:stCxn id="1891" idx="0"/>
            <a:endCxn id="1896"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98" name="Google Shape;1898;p59"/>
          <p:cNvCxnSpPr>
            <a:stCxn id="1891" idx="6"/>
            <a:endCxn id="1893"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899" name="Google Shape;1899;p59"/>
          <p:cNvCxnSpPr>
            <a:stCxn id="1891" idx="5"/>
            <a:endCxn id="1895"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00" name="Google Shape;1900;p59"/>
          <p:cNvCxnSpPr>
            <a:stCxn id="1896" idx="7"/>
            <a:endCxn id="1892" idx="2"/>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01" name="Google Shape;1901;p59"/>
          <p:cNvCxnSpPr>
            <a:stCxn id="1892" idx="5"/>
            <a:endCxn id="1894" idx="2"/>
          </p:cNvCxnSpPr>
          <p:nvPr/>
        </p:nvCxnSpPr>
        <p:spPr>
          <a:xfrm>
            <a:off x="9601903" y="4920192"/>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02" name="Google Shape;1902;p59"/>
          <p:cNvCxnSpPr>
            <a:stCxn id="1892" idx="4"/>
          </p:cNvCxnSpPr>
          <p:nvPr/>
        </p:nvCxnSpPr>
        <p:spPr>
          <a:xfrm>
            <a:off x="9194798" y="5088820"/>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03" name="Google Shape;1903;p59"/>
          <p:cNvCxnSpPr>
            <a:stCxn id="1892" idx="3"/>
          </p:cNvCxnSpPr>
          <p:nvPr/>
        </p:nvCxnSpPr>
        <p:spPr>
          <a:xfrm flipH="1">
            <a:off x="6637893" y="4920192"/>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04" name="Google Shape;1904;p59"/>
          <p:cNvCxnSpPr>
            <a:stCxn id="1893"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05" name="Google Shape;1905;p59"/>
          <p:cNvCxnSpPr/>
          <p:nvPr/>
        </p:nvCxnSpPr>
        <p:spPr>
          <a:xfrm flipH="1">
            <a:off x="9770532" y="9867547"/>
            <a:ext cx="1574094" cy="46178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06" name="Google Shape;1906;p59"/>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07" name="Google Shape;1907;p59"/>
          <p:cNvCxnSpPr>
            <a:endCxn id="1895" idx="2"/>
          </p:cNvCxnSpPr>
          <p:nvPr/>
        </p:nvCxnSpPr>
        <p:spPr>
          <a:xfrm>
            <a:off x="7045012" y="9867608"/>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1908" name="Google Shape;1908;p59"/>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909" name="Google Shape;1909;p59"/>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1910" name="Google Shape;1910;p59"/>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1911" name="Google Shape;1911;p59"/>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1912" name="Google Shape;1912;p59"/>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913" name="Google Shape;1913;p59"/>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1914" name="Google Shape;1914;p59"/>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915" name="Google Shape;1915;p59"/>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916" name="Google Shape;1916;p59"/>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917" name="Google Shape;1917;p59"/>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918" name="Google Shape;1918;p59"/>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1919" name="Google Shape;1919;p59"/>
          <p:cNvSpPr/>
          <p:nvPr/>
        </p:nvSpPr>
        <p:spPr>
          <a:xfrm>
            <a:off x="6062131" y="8884709"/>
            <a:ext cx="1151467" cy="1151466"/>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5</a:t>
            </a:r>
            <a:endParaRPr b="0" i="0" sz="4000" u="none" cap="none" strike="noStrike">
              <a:solidFill>
                <a:srgbClr val="FFFFFF"/>
              </a:solidFill>
              <a:latin typeface="Gill Sans"/>
              <a:ea typeface="Gill Sans"/>
              <a:cs typeface="Gill Sans"/>
              <a:sym typeface="Gill Sans"/>
            </a:endParaRPr>
          </a:p>
        </p:txBody>
      </p:sp>
      <p:sp>
        <p:nvSpPr>
          <p:cNvPr id="1920" name="Google Shape;1920;p59"/>
          <p:cNvSpPr/>
          <p:nvPr/>
        </p:nvSpPr>
        <p:spPr>
          <a:xfrm>
            <a:off x="11175998" y="8884709"/>
            <a:ext cx="1151467" cy="1151466"/>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9</a:t>
            </a:r>
            <a:endParaRPr/>
          </a:p>
        </p:txBody>
      </p:sp>
      <p:sp>
        <p:nvSpPr>
          <p:cNvPr id="1921" name="Google Shape;1921;p59"/>
          <p:cNvSpPr/>
          <p:nvPr/>
        </p:nvSpPr>
        <p:spPr>
          <a:xfrm>
            <a:off x="14613469" y="3488477"/>
            <a:ext cx="9688285" cy="3728713"/>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Add the “min dist” node to the finalized set.</a:t>
            </a:r>
            <a:endParaRPr/>
          </a:p>
          <a:p>
            <a:pPr indent="0" lvl="0" marL="0" marR="0" rtl="0" algn="l">
              <a:lnSpc>
                <a:spcPct val="120000"/>
              </a:lnSpc>
              <a:spcBef>
                <a:spcPts val="0"/>
              </a:spcBef>
              <a:spcAft>
                <a:spcPts val="0"/>
              </a:spcAft>
              <a:buNone/>
            </a:pPr>
            <a:r>
              <a:t/>
            </a:r>
            <a:endParaRPr b="0" i="0" sz="4000" u="none" cap="none" strike="noStrike">
              <a:solidFill>
                <a:srgbClr val="53585F"/>
              </a:solidFill>
              <a:latin typeface="Arial"/>
              <a:ea typeface="Arial"/>
              <a:cs typeface="Arial"/>
              <a:sym typeface="Arial"/>
            </a:endParaRPr>
          </a:p>
          <a:p>
            <a:pPr indent="0" lvl="0" marL="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Repeat until the “min dist” node is the destination node.</a:t>
            </a:r>
            <a:endParaRPr/>
          </a:p>
          <a:p>
            <a:pPr indent="0" lvl="0" marL="0" marR="0" rtl="0" algn="l">
              <a:lnSpc>
                <a:spcPct val="120000"/>
              </a:lnSpc>
              <a:spcBef>
                <a:spcPts val="0"/>
              </a:spcBef>
              <a:spcAft>
                <a:spcPts val="0"/>
              </a:spcAft>
              <a:buNone/>
            </a:pPr>
            <a:r>
              <a:t/>
            </a:r>
            <a:endParaRPr b="0" i="0" sz="4000" u="none" cap="none" strike="noStrike">
              <a:solidFill>
                <a:srgbClr val="53585F"/>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5" name="Shape 1925"/>
        <p:cNvGrpSpPr/>
        <p:nvPr/>
      </p:nvGrpSpPr>
      <p:grpSpPr>
        <a:xfrm>
          <a:off x="0" y="0"/>
          <a:ext cx="0" cy="0"/>
          <a:chOff x="0" y="0"/>
          <a:chExt cx="0" cy="0"/>
        </a:xfrm>
      </p:grpSpPr>
      <p:sp>
        <p:nvSpPr>
          <p:cNvPr id="1926" name="Google Shape;1926;p60"/>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1927" name="Google Shape;1927;p60"/>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1928" name="Google Shape;1928;p60"/>
          <p:cNvSpPr/>
          <p:nvPr/>
        </p:nvSpPr>
        <p:spPr>
          <a:xfrm>
            <a:off x="4766731" y="7061201"/>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b="0" i="0" sz="4000" u="none" cap="none" strike="noStrike">
              <a:solidFill>
                <a:srgbClr val="FFFFFF"/>
              </a:solidFill>
              <a:latin typeface="Gill Sans"/>
              <a:ea typeface="Gill Sans"/>
              <a:cs typeface="Gill Sans"/>
              <a:sym typeface="Gill Sans"/>
            </a:endParaRPr>
          </a:p>
        </p:txBody>
      </p:sp>
      <p:sp>
        <p:nvSpPr>
          <p:cNvPr id="1929" name="Google Shape;1929;p60"/>
          <p:cNvSpPr/>
          <p:nvPr/>
        </p:nvSpPr>
        <p:spPr>
          <a:xfrm>
            <a:off x="8619065" y="3937354"/>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930" name="Google Shape;1930;p60"/>
          <p:cNvSpPr/>
          <p:nvPr/>
        </p:nvSpPr>
        <p:spPr>
          <a:xfrm>
            <a:off x="11175998" y="51509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1931" name="Google Shape;1931;p60"/>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932" name="Google Shape;1932;p60"/>
          <p:cNvSpPr/>
          <p:nvPr/>
        </p:nvSpPr>
        <p:spPr>
          <a:xfrm>
            <a:off x="8631412" y="10036175"/>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1</a:t>
            </a:r>
            <a:endParaRPr b="0" i="0" sz="4000" u="none" cap="none" strike="noStrike">
              <a:solidFill>
                <a:srgbClr val="FFFFFF"/>
              </a:solidFill>
              <a:latin typeface="Gill Sans"/>
              <a:ea typeface="Gill Sans"/>
              <a:cs typeface="Gill Sans"/>
              <a:sym typeface="Gill Sans"/>
            </a:endParaRPr>
          </a:p>
        </p:txBody>
      </p:sp>
      <p:sp>
        <p:nvSpPr>
          <p:cNvPr id="1933" name="Google Shape;1933;p60"/>
          <p:cNvSpPr/>
          <p:nvPr/>
        </p:nvSpPr>
        <p:spPr>
          <a:xfrm>
            <a:off x="6062131" y="88847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5</a:t>
            </a:r>
            <a:endParaRPr b="0" i="0" sz="4000" u="none" cap="none" strike="noStrike">
              <a:solidFill>
                <a:srgbClr val="FFFFFF"/>
              </a:solidFill>
              <a:latin typeface="Gill Sans"/>
              <a:ea typeface="Gill Sans"/>
              <a:cs typeface="Gill Sans"/>
              <a:sym typeface="Gill Sans"/>
            </a:endParaRPr>
          </a:p>
        </p:txBody>
      </p:sp>
      <p:sp>
        <p:nvSpPr>
          <p:cNvPr id="1934" name="Google Shape;1934;p60"/>
          <p:cNvSpPr/>
          <p:nvPr/>
        </p:nvSpPr>
        <p:spPr>
          <a:xfrm>
            <a:off x="6062132" y="5150909"/>
            <a:ext cx="1151467" cy="1151466"/>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1935" name="Google Shape;1935;p60"/>
          <p:cNvSpPr/>
          <p:nvPr/>
        </p:nvSpPr>
        <p:spPr>
          <a:xfrm>
            <a:off x="11175998" y="88847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9</a:t>
            </a:r>
            <a:endParaRPr/>
          </a:p>
        </p:txBody>
      </p:sp>
      <p:cxnSp>
        <p:nvCxnSpPr>
          <p:cNvPr id="1936" name="Google Shape;1936;p60"/>
          <p:cNvCxnSpPr>
            <a:stCxn id="1928" idx="0"/>
            <a:endCxn id="1934"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37" name="Google Shape;1937;p60"/>
          <p:cNvCxnSpPr>
            <a:stCxn id="1928" idx="6"/>
            <a:endCxn id="1930"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38" name="Google Shape;1938;p60"/>
          <p:cNvCxnSpPr>
            <a:stCxn id="1928" idx="5"/>
            <a:endCxn id="1932"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39" name="Google Shape;1939;p60"/>
          <p:cNvCxnSpPr>
            <a:stCxn id="1934" idx="7"/>
            <a:endCxn id="1929" idx="2"/>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40" name="Google Shape;1940;p60"/>
          <p:cNvCxnSpPr>
            <a:stCxn id="1929" idx="5"/>
            <a:endCxn id="1931" idx="2"/>
          </p:cNvCxnSpPr>
          <p:nvPr/>
        </p:nvCxnSpPr>
        <p:spPr>
          <a:xfrm>
            <a:off x="9601903" y="4920192"/>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41" name="Google Shape;1941;p60"/>
          <p:cNvCxnSpPr>
            <a:stCxn id="1929" idx="4"/>
            <a:endCxn id="1935" idx="1"/>
          </p:cNvCxnSpPr>
          <p:nvPr/>
        </p:nvCxnSpPr>
        <p:spPr>
          <a:xfrm>
            <a:off x="9194798" y="5088820"/>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42" name="Google Shape;1942;p60"/>
          <p:cNvCxnSpPr>
            <a:stCxn id="1929" idx="3"/>
            <a:endCxn id="1933" idx="0"/>
          </p:cNvCxnSpPr>
          <p:nvPr/>
        </p:nvCxnSpPr>
        <p:spPr>
          <a:xfrm flipH="1">
            <a:off x="6637893" y="4920192"/>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43" name="Google Shape;1943;p60"/>
          <p:cNvCxnSpPr>
            <a:stCxn id="1930"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44" name="Google Shape;1944;p60"/>
          <p:cNvCxnSpPr>
            <a:stCxn id="1935" idx="3"/>
          </p:cNvCxnSpPr>
          <p:nvPr/>
        </p:nvCxnSpPr>
        <p:spPr>
          <a:xfrm flipH="1">
            <a:off x="9770526" y="9867547"/>
            <a:ext cx="1574100" cy="461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45" name="Google Shape;1945;p60"/>
          <p:cNvCxnSpPr>
            <a:stCxn id="1935" idx="2"/>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46" name="Google Shape;1946;p60"/>
          <p:cNvCxnSpPr>
            <a:stCxn id="1933" idx="5"/>
            <a:endCxn id="1932" idx="2"/>
          </p:cNvCxnSpPr>
          <p:nvPr/>
        </p:nvCxnSpPr>
        <p:spPr>
          <a:xfrm>
            <a:off x="7044969" y="9867547"/>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1947" name="Google Shape;1947;p60"/>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948" name="Google Shape;1948;p60"/>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1949" name="Google Shape;1949;p60"/>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1950" name="Google Shape;1950;p60"/>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1951" name="Google Shape;1951;p60"/>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952" name="Google Shape;1952;p60"/>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1953" name="Google Shape;1953;p60"/>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954" name="Google Shape;1954;p60"/>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955" name="Google Shape;1955;p60"/>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956" name="Google Shape;1956;p60"/>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957" name="Google Shape;1957;p60"/>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1958" name="Google Shape;1958;p60"/>
          <p:cNvSpPr/>
          <p:nvPr/>
        </p:nvSpPr>
        <p:spPr>
          <a:xfrm>
            <a:off x="14613469" y="3488477"/>
            <a:ext cx="9688285" cy="1515608"/>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Find the “min dist” node – the node with the smallest distance that is not finalized.</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2" name="Shape 1962"/>
        <p:cNvGrpSpPr/>
        <p:nvPr/>
      </p:nvGrpSpPr>
      <p:grpSpPr>
        <a:xfrm>
          <a:off x="0" y="0"/>
          <a:ext cx="0" cy="0"/>
          <a:chOff x="0" y="0"/>
          <a:chExt cx="0" cy="0"/>
        </a:xfrm>
      </p:grpSpPr>
      <p:sp>
        <p:nvSpPr>
          <p:cNvPr id="1963" name="Google Shape;1963;p61"/>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1964" name="Google Shape;1964;p61"/>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1965" name="Google Shape;1965;p61"/>
          <p:cNvSpPr/>
          <p:nvPr/>
        </p:nvSpPr>
        <p:spPr>
          <a:xfrm>
            <a:off x="4766731" y="7061201"/>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b="0" i="0" sz="4000" u="none" cap="none" strike="noStrike">
              <a:solidFill>
                <a:srgbClr val="FFFFFF"/>
              </a:solidFill>
              <a:latin typeface="Gill Sans"/>
              <a:ea typeface="Gill Sans"/>
              <a:cs typeface="Gill Sans"/>
              <a:sym typeface="Gill Sans"/>
            </a:endParaRPr>
          </a:p>
        </p:txBody>
      </p:sp>
      <p:sp>
        <p:nvSpPr>
          <p:cNvPr id="1966" name="Google Shape;1966;p61"/>
          <p:cNvSpPr/>
          <p:nvPr/>
        </p:nvSpPr>
        <p:spPr>
          <a:xfrm>
            <a:off x="8619065" y="3937354"/>
            <a:ext cx="1151467" cy="1151466"/>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8</a:t>
            </a:r>
            <a:endParaRPr/>
          </a:p>
        </p:txBody>
      </p:sp>
      <p:sp>
        <p:nvSpPr>
          <p:cNvPr id="1967" name="Google Shape;1967;p61"/>
          <p:cNvSpPr/>
          <p:nvPr/>
        </p:nvSpPr>
        <p:spPr>
          <a:xfrm>
            <a:off x="11175998" y="51509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1968" name="Google Shape;1968;p61"/>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1969" name="Google Shape;1969;p61"/>
          <p:cNvSpPr/>
          <p:nvPr/>
        </p:nvSpPr>
        <p:spPr>
          <a:xfrm>
            <a:off x="8631412" y="10036175"/>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1</a:t>
            </a:r>
            <a:endParaRPr b="0" i="0" sz="4000" u="none" cap="none" strike="noStrike">
              <a:solidFill>
                <a:srgbClr val="FFFFFF"/>
              </a:solidFill>
              <a:latin typeface="Gill Sans"/>
              <a:ea typeface="Gill Sans"/>
              <a:cs typeface="Gill Sans"/>
              <a:sym typeface="Gill Sans"/>
            </a:endParaRPr>
          </a:p>
        </p:txBody>
      </p:sp>
      <p:sp>
        <p:nvSpPr>
          <p:cNvPr id="1970" name="Google Shape;1970;p61"/>
          <p:cNvSpPr/>
          <p:nvPr/>
        </p:nvSpPr>
        <p:spPr>
          <a:xfrm>
            <a:off x="6062132" y="5150909"/>
            <a:ext cx="1151467" cy="1151466"/>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cxnSp>
        <p:nvCxnSpPr>
          <p:cNvPr id="1971" name="Google Shape;1971;p61"/>
          <p:cNvCxnSpPr>
            <a:stCxn id="1965" idx="0"/>
            <a:endCxn id="1970"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72" name="Google Shape;1972;p61"/>
          <p:cNvCxnSpPr>
            <a:stCxn id="1965" idx="6"/>
            <a:endCxn id="1967"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73" name="Google Shape;1973;p61"/>
          <p:cNvCxnSpPr>
            <a:stCxn id="1965" idx="5"/>
            <a:endCxn id="1969"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74" name="Google Shape;1974;p61"/>
          <p:cNvCxnSpPr>
            <a:stCxn id="1970" idx="7"/>
            <a:endCxn id="1966" idx="2"/>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75" name="Google Shape;1975;p61"/>
          <p:cNvCxnSpPr>
            <a:stCxn id="1966" idx="5"/>
            <a:endCxn id="1968" idx="2"/>
          </p:cNvCxnSpPr>
          <p:nvPr/>
        </p:nvCxnSpPr>
        <p:spPr>
          <a:xfrm>
            <a:off x="9601903" y="4920192"/>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76" name="Google Shape;1976;p61"/>
          <p:cNvCxnSpPr>
            <a:stCxn id="1966" idx="4"/>
          </p:cNvCxnSpPr>
          <p:nvPr/>
        </p:nvCxnSpPr>
        <p:spPr>
          <a:xfrm>
            <a:off x="9194798" y="5088820"/>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77" name="Google Shape;1977;p61"/>
          <p:cNvCxnSpPr>
            <a:stCxn id="1966" idx="3"/>
          </p:cNvCxnSpPr>
          <p:nvPr/>
        </p:nvCxnSpPr>
        <p:spPr>
          <a:xfrm flipH="1">
            <a:off x="6637893" y="4920192"/>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78" name="Google Shape;1978;p61"/>
          <p:cNvCxnSpPr>
            <a:stCxn id="1967"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79" name="Google Shape;1979;p61"/>
          <p:cNvCxnSpPr/>
          <p:nvPr/>
        </p:nvCxnSpPr>
        <p:spPr>
          <a:xfrm flipH="1">
            <a:off x="9770532" y="9867547"/>
            <a:ext cx="1574094" cy="46178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80" name="Google Shape;1980;p61"/>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981" name="Google Shape;1981;p61"/>
          <p:cNvCxnSpPr>
            <a:endCxn id="1969" idx="2"/>
          </p:cNvCxnSpPr>
          <p:nvPr/>
        </p:nvCxnSpPr>
        <p:spPr>
          <a:xfrm>
            <a:off x="7045012" y="9867608"/>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1982" name="Google Shape;1982;p61"/>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983" name="Google Shape;1983;p61"/>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1984" name="Google Shape;1984;p61"/>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1985" name="Google Shape;1985;p61"/>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1986" name="Google Shape;1986;p61"/>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987" name="Google Shape;1987;p61"/>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1988" name="Google Shape;1988;p61"/>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1989" name="Google Shape;1989;p61"/>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1990" name="Google Shape;1990;p61"/>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991" name="Google Shape;1991;p61"/>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1992" name="Google Shape;1992;p61"/>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1993" name="Google Shape;1993;p61"/>
          <p:cNvSpPr/>
          <p:nvPr/>
        </p:nvSpPr>
        <p:spPr>
          <a:xfrm>
            <a:off x="6062131" y="88847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5</a:t>
            </a:r>
            <a:endParaRPr b="0" i="0" sz="4000" u="none" cap="none" strike="noStrike">
              <a:solidFill>
                <a:srgbClr val="FFFFFF"/>
              </a:solidFill>
              <a:latin typeface="Gill Sans"/>
              <a:ea typeface="Gill Sans"/>
              <a:cs typeface="Gill Sans"/>
              <a:sym typeface="Gill Sans"/>
            </a:endParaRPr>
          </a:p>
        </p:txBody>
      </p:sp>
      <p:sp>
        <p:nvSpPr>
          <p:cNvPr id="1994" name="Google Shape;1994;p61"/>
          <p:cNvSpPr/>
          <p:nvPr/>
        </p:nvSpPr>
        <p:spPr>
          <a:xfrm>
            <a:off x="11175998" y="88847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9</a:t>
            </a:r>
            <a:endParaRPr/>
          </a:p>
        </p:txBody>
      </p:sp>
      <p:sp>
        <p:nvSpPr>
          <p:cNvPr id="1995" name="Google Shape;1995;p61"/>
          <p:cNvSpPr/>
          <p:nvPr/>
        </p:nvSpPr>
        <p:spPr>
          <a:xfrm>
            <a:off x="14613469" y="3488477"/>
            <a:ext cx="9688285" cy="1515608"/>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Create map of nodes to distances.  Initialize every node to map to infinity.</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9" name="Shape 1999"/>
        <p:cNvGrpSpPr/>
        <p:nvPr/>
      </p:nvGrpSpPr>
      <p:grpSpPr>
        <a:xfrm>
          <a:off x="0" y="0"/>
          <a:ext cx="0" cy="0"/>
          <a:chOff x="0" y="0"/>
          <a:chExt cx="0" cy="0"/>
        </a:xfrm>
      </p:grpSpPr>
      <p:sp>
        <p:nvSpPr>
          <p:cNvPr id="2000" name="Google Shape;2000;p62"/>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001" name="Google Shape;2001;p62"/>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002" name="Google Shape;2002;p62"/>
          <p:cNvSpPr/>
          <p:nvPr/>
        </p:nvSpPr>
        <p:spPr>
          <a:xfrm>
            <a:off x="4766731" y="7061201"/>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b="0" i="0" sz="4000" u="none" cap="none" strike="noStrike">
              <a:solidFill>
                <a:srgbClr val="FFFFFF"/>
              </a:solidFill>
              <a:latin typeface="Gill Sans"/>
              <a:ea typeface="Gill Sans"/>
              <a:cs typeface="Gill Sans"/>
              <a:sym typeface="Gill Sans"/>
            </a:endParaRPr>
          </a:p>
        </p:txBody>
      </p:sp>
      <p:sp>
        <p:nvSpPr>
          <p:cNvPr id="2003" name="Google Shape;2003;p62"/>
          <p:cNvSpPr/>
          <p:nvPr/>
        </p:nvSpPr>
        <p:spPr>
          <a:xfrm>
            <a:off x="11175998" y="51509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2004" name="Google Shape;2004;p62"/>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005" name="Google Shape;2005;p62"/>
          <p:cNvSpPr/>
          <p:nvPr/>
        </p:nvSpPr>
        <p:spPr>
          <a:xfrm>
            <a:off x="8631412" y="10036175"/>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1</a:t>
            </a:r>
            <a:endParaRPr b="0" i="0" sz="4000" u="none" cap="none" strike="noStrike">
              <a:solidFill>
                <a:srgbClr val="FFFFFF"/>
              </a:solidFill>
              <a:latin typeface="Gill Sans"/>
              <a:ea typeface="Gill Sans"/>
              <a:cs typeface="Gill Sans"/>
              <a:sym typeface="Gill Sans"/>
            </a:endParaRPr>
          </a:p>
        </p:txBody>
      </p:sp>
      <p:sp>
        <p:nvSpPr>
          <p:cNvPr id="2006" name="Google Shape;2006;p62"/>
          <p:cNvSpPr/>
          <p:nvPr/>
        </p:nvSpPr>
        <p:spPr>
          <a:xfrm>
            <a:off x="6062132" y="5150909"/>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cxnSp>
        <p:nvCxnSpPr>
          <p:cNvPr id="2007" name="Google Shape;2007;p62"/>
          <p:cNvCxnSpPr>
            <a:stCxn id="2002" idx="0"/>
            <a:endCxn id="2006"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08" name="Google Shape;2008;p62"/>
          <p:cNvCxnSpPr>
            <a:stCxn id="2002" idx="6"/>
            <a:endCxn id="2003"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09" name="Google Shape;2009;p62"/>
          <p:cNvCxnSpPr>
            <a:stCxn id="2002" idx="5"/>
            <a:endCxn id="2005"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10" name="Google Shape;2010;p62"/>
          <p:cNvCxnSpPr>
            <a:stCxn id="2006" idx="7"/>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11" name="Google Shape;2011;p62"/>
          <p:cNvCxnSpPr>
            <a:endCxn id="2004" idx="2"/>
          </p:cNvCxnSpPr>
          <p:nvPr/>
        </p:nvCxnSpPr>
        <p:spPr>
          <a:xfrm>
            <a:off x="9601993" y="4920250"/>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12" name="Google Shape;2012;p62"/>
          <p:cNvCxnSpPr/>
          <p:nvPr/>
        </p:nvCxnSpPr>
        <p:spPr>
          <a:xfrm>
            <a:off x="9194799" y="5088820"/>
            <a:ext cx="2149827" cy="3964517"/>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13" name="Google Shape;2013;p62"/>
          <p:cNvCxnSpPr/>
          <p:nvPr/>
        </p:nvCxnSpPr>
        <p:spPr>
          <a:xfrm flipH="1">
            <a:off x="6637865" y="4920192"/>
            <a:ext cx="2149828" cy="3964517"/>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14" name="Google Shape;2014;p62"/>
          <p:cNvCxnSpPr>
            <a:stCxn id="2003"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15" name="Google Shape;2015;p62"/>
          <p:cNvCxnSpPr/>
          <p:nvPr/>
        </p:nvCxnSpPr>
        <p:spPr>
          <a:xfrm flipH="1">
            <a:off x="9770532" y="9867547"/>
            <a:ext cx="1574094" cy="46178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16" name="Google Shape;2016;p62"/>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17" name="Google Shape;2017;p62"/>
          <p:cNvCxnSpPr>
            <a:endCxn id="2005" idx="2"/>
          </p:cNvCxnSpPr>
          <p:nvPr/>
        </p:nvCxnSpPr>
        <p:spPr>
          <a:xfrm>
            <a:off x="7045012" y="9867608"/>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2018" name="Google Shape;2018;p62"/>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019" name="Google Shape;2019;p62"/>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2020" name="Google Shape;2020;p62"/>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021" name="Google Shape;2021;p62"/>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022" name="Google Shape;2022;p62"/>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023" name="Google Shape;2023;p62"/>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2024" name="Google Shape;2024;p62"/>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025" name="Google Shape;2025;p62"/>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026" name="Google Shape;2026;p62"/>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027" name="Google Shape;2027;p62"/>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028" name="Google Shape;2028;p62"/>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2029" name="Google Shape;2029;p62"/>
          <p:cNvSpPr/>
          <p:nvPr/>
        </p:nvSpPr>
        <p:spPr>
          <a:xfrm>
            <a:off x="8619065" y="3937354"/>
            <a:ext cx="1151467" cy="1151466"/>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8</a:t>
            </a:r>
            <a:endParaRPr/>
          </a:p>
        </p:txBody>
      </p:sp>
      <p:sp>
        <p:nvSpPr>
          <p:cNvPr id="2030" name="Google Shape;2030;p62"/>
          <p:cNvSpPr/>
          <p:nvPr/>
        </p:nvSpPr>
        <p:spPr>
          <a:xfrm>
            <a:off x="6062131" y="88847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5</a:t>
            </a:r>
            <a:endParaRPr b="0" i="0" sz="4000" u="none" cap="none" strike="noStrike">
              <a:solidFill>
                <a:srgbClr val="FFFFFF"/>
              </a:solidFill>
              <a:latin typeface="Gill Sans"/>
              <a:ea typeface="Gill Sans"/>
              <a:cs typeface="Gill Sans"/>
              <a:sym typeface="Gill Sans"/>
            </a:endParaRPr>
          </a:p>
        </p:txBody>
      </p:sp>
      <p:sp>
        <p:nvSpPr>
          <p:cNvPr id="2031" name="Google Shape;2031;p62"/>
          <p:cNvSpPr/>
          <p:nvPr/>
        </p:nvSpPr>
        <p:spPr>
          <a:xfrm>
            <a:off x="11175998" y="88847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9</a:t>
            </a:r>
            <a:endParaRPr/>
          </a:p>
        </p:txBody>
      </p:sp>
      <p:sp>
        <p:nvSpPr>
          <p:cNvPr id="2032" name="Google Shape;2032;p62"/>
          <p:cNvSpPr/>
          <p:nvPr/>
        </p:nvSpPr>
        <p:spPr>
          <a:xfrm>
            <a:off x="14613469" y="3488477"/>
            <a:ext cx="9688285" cy="1515608"/>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Create map of nodes to distances.  Initialize every node to map to infinity.</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6" name="Shape 2036"/>
        <p:cNvGrpSpPr/>
        <p:nvPr/>
      </p:nvGrpSpPr>
      <p:grpSpPr>
        <a:xfrm>
          <a:off x="0" y="0"/>
          <a:ext cx="0" cy="0"/>
          <a:chOff x="0" y="0"/>
          <a:chExt cx="0" cy="0"/>
        </a:xfrm>
      </p:grpSpPr>
      <p:sp>
        <p:nvSpPr>
          <p:cNvPr id="2037" name="Google Shape;2037;p63"/>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038" name="Google Shape;2038;p63"/>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039" name="Google Shape;2039;p63"/>
          <p:cNvSpPr/>
          <p:nvPr/>
        </p:nvSpPr>
        <p:spPr>
          <a:xfrm>
            <a:off x="4766731" y="7061201"/>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b="0" i="0" sz="4000" u="none" cap="none" strike="noStrike">
              <a:solidFill>
                <a:srgbClr val="FFFFFF"/>
              </a:solidFill>
              <a:latin typeface="Gill Sans"/>
              <a:ea typeface="Gill Sans"/>
              <a:cs typeface="Gill Sans"/>
              <a:sym typeface="Gill Sans"/>
            </a:endParaRPr>
          </a:p>
        </p:txBody>
      </p:sp>
      <p:sp>
        <p:nvSpPr>
          <p:cNvPr id="2040" name="Google Shape;2040;p63"/>
          <p:cNvSpPr/>
          <p:nvPr/>
        </p:nvSpPr>
        <p:spPr>
          <a:xfrm>
            <a:off x="8619065" y="3937354"/>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8</a:t>
            </a:r>
            <a:endParaRPr/>
          </a:p>
        </p:txBody>
      </p:sp>
      <p:sp>
        <p:nvSpPr>
          <p:cNvPr id="2041" name="Google Shape;2041;p63"/>
          <p:cNvSpPr/>
          <p:nvPr/>
        </p:nvSpPr>
        <p:spPr>
          <a:xfrm>
            <a:off x="11175998" y="5150909"/>
            <a:ext cx="1151467" cy="1151466"/>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2042" name="Google Shape;2042;p63"/>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043" name="Google Shape;2043;p63"/>
          <p:cNvSpPr/>
          <p:nvPr/>
        </p:nvSpPr>
        <p:spPr>
          <a:xfrm>
            <a:off x="8631412" y="10036175"/>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1</a:t>
            </a:r>
            <a:endParaRPr b="0" i="0" sz="4000" u="none" cap="none" strike="noStrike">
              <a:solidFill>
                <a:srgbClr val="FFFFFF"/>
              </a:solidFill>
              <a:latin typeface="Gill Sans"/>
              <a:ea typeface="Gill Sans"/>
              <a:cs typeface="Gill Sans"/>
              <a:sym typeface="Gill Sans"/>
            </a:endParaRPr>
          </a:p>
        </p:txBody>
      </p:sp>
      <p:sp>
        <p:nvSpPr>
          <p:cNvPr id="2044" name="Google Shape;2044;p63"/>
          <p:cNvSpPr/>
          <p:nvPr/>
        </p:nvSpPr>
        <p:spPr>
          <a:xfrm>
            <a:off x="6062132" y="5150909"/>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cxnSp>
        <p:nvCxnSpPr>
          <p:cNvPr id="2045" name="Google Shape;2045;p63"/>
          <p:cNvCxnSpPr>
            <a:stCxn id="2039" idx="0"/>
            <a:endCxn id="2044"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46" name="Google Shape;2046;p63"/>
          <p:cNvCxnSpPr>
            <a:stCxn id="2039" idx="6"/>
            <a:endCxn id="2041"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47" name="Google Shape;2047;p63"/>
          <p:cNvCxnSpPr>
            <a:stCxn id="2039" idx="5"/>
            <a:endCxn id="2043"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48" name="Google Shape;2048;p63"/>
          <p:cNvCxnSpPr>
            <a:stCxn id="2044" idx="7"/>
            <a:endCxn id="2040" idx="2"/>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49" name="Google Shape;2049;p63"/>
          <p:cNvCxnSpPr>
            <a:stCxn id="2040" idx="5"/>
            <a:endCxn id="2042" idx="2"/>
          </p:cNvCxnSpPr>
          <p:nvPr/>
        </p:nvCxnSpPr>
        <p:spPr>
          <a:xfrm>
            <a:off x="9601903" y="4920192"/>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50" name="Google Shape;2050;p63"/>
          <p:cNvCxnSpPr>
            <a:stCxn id="2040" idx="4"/>
          </p:cNvCxnSpPr>
          <p:nvPr/>
        </p:nvCxnSpPr>
        <p:spPr>
          <a:xfrm>
            <a:off x="9194798" y="5088820"/>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51" name="Google Shape;2051;p63"/>
          <p:cNvCxnSpPr>
            <a:stCxn id="2040" idx="3"/>
          </p:cNvCxnSpPr>
          <p:nvPr/>
        </p:nvCxnSpPr>
        <p:spPr>
          <a:xfrm flipH="1">
            <a:off x="6637893" y="4920192"/>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52" name="Google Shape;2052;p63"/>
          <p:cNvCxnSpPr>
            <a:stCxn id="2041"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53" name="Google Shape;2053;p63"/>
          <p:cNvCxnSpPr/>
          <p:nvPr/>
        </p:nvCxnSpPr>
        <p:spPr>
          <a:xfrm flipH="1">
            <a:off x="9770532" y="9867547"/>
            <a:ext cx="1574094" cy="46178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54" name="Google Shape;2054;p63"/>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55" name="Google Shape;2055;p63"/>
          <p:cNvCxnSpPr>
            <a:endCxn id="2043" idx="2"/>
          </p:cNvCxnSpPr>
          <p:nvPr/>
        </p:nvCxnSpPr>
        <p:spPr>
          <a:xfrm>
            <a:off x="7045012" y="9867608"/>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2056" name="Google Shape;2056;p63"/>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057" name="Google Shape;2057;p63"/>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2058" name="Google Shape;2058;p63"/>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059" name="Google Shape;2059;p63"/>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060" name="Google Shape;2060;p63"/>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061" name="Google Shape;2061;p63"/>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2062" name="Google Shape;2062;p63"/>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063" name="Google Shape;2063;p63"/>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064" name="Google Shape;2064;p63"/>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065" name="Google Shape;2065;p63"/>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066" name="Google Shape;2066;p63"/>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2067" name="Google Shape;2067;p63"/>
          <p:cNvSpPr/>
          <p:nvPr/>
        </p:nvSpPr>
        <p:spPr>
          <a:xfrm>
            <a:off x="6062131" y="88847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5</a:t>
            </a:r>
            <a:endParaRPr b="0" i="0" sz="4000" u="none" cap="none" strike="noStrike">
              <a:solidFill>
                <a:srgbClr val="FFFFFF"/>
              </a:solidFill>
              <a:latin typeface="Gill Sans"/>
              <a:ea typeface="Gill Sans"/>
              <a:cs typeface="Gill Sans"/>
              <a:sym typeface="Gill Sans"/>
            </a:endParaRPr>
          </a:p>
        </p:txBody>
      </p:sp>
      <p:sp>
        <p:nvSpPr>
          <p:cNvPr id="2068" name="Google Shape;2068;p63"/>
          <p:cNvSpPr/>
          <p:nvPr/>
        </p:nvSpPr>
        <p:spPr>
          <a:xfrm>
            <a:off x="11175998" y="88847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9</a:t>
            </a:r>
            <a:endParaRPr/>
          </a:p>
        </p:txBody>
      </p:sp>
      <p:sp>
        <p:nvSpPr>
          <p:cNvPr id="2069" name="Google Shape;2069;p63"/>
          <p:cNvSpPr/>
          <p:nvPr/>
        </p:nvSpPr>
        <p:spPr>
          <a:xfrm>
            <a:off x="14613469" y="3488477"/>
            <a:ext cx="9688285" cy="1515608"/>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Find the “min dist” node – the node with the smallest distance that is not finalized.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10"/>
          <p:cNvSpPr txBox="1"/>
          <p:nvPr>
            <p:ph idx="1" type="body"/>
          </p:nvPr>
        </p:nvSpPr>
        <p:spPr>
          <a:xfrm>
            <a:off x="1524000" y="4079875"/>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What is inefficient about DFS and BFS?</a:t>
            </a:r>
            <a:endParaRPr/>
          </a:p>
        </p:txBody>
      </p:sp>
      <p:sp>
        <p:nvSpPr>
          <p:cNvPr id="53" name="Google Shape;53;p10"/>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Single Source Shortest Path</a:t>
            </a:r>
            <a:endParaRPr/>
          </a:p>
        </p:txBody>
      </p:sp>
      <p:sp>
        <p:nvSpPr>
          <p:cNvPr id="54" name="Google Shape;54;p10"/>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aka Path-Finding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3" name="Shape 2073"/>
        <p:cNvGrpSpPr/>
        <p:nvPr/>
      </p:nvGrpSpPr>
      <p:grpSpPr>
        <a:xfrm>
          <a:off x="0" y="0"/>
          <a:ext cx="0" cy="0"/>
          <a:chOff x="0" y="0"/>
          <a:chExt cx="0" cy="0"/>
        </a:xfrm>
      </p:grpSpPr>
      <p:sp>
        <p:nvSpPr>
          <p:cNvPr id="2074" name="Google Shape;2074;p64"/>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075" name="Google Shape;2075;p64"/>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076" name="Google Shape;2076;p64"/>
          <p:cNvSpPr/>
          <p:nvPr/>
        </p:nvSpPr>
        <p:spPr>
          <a:xfrm>
            <a:off x="4766731" y="7061201"/>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b="0" i="0" sz="4000" u="none" cap="none" strike="noStrike">
              <a:solidFill>
                <a:srgbClr val="FFFFFF"/>
              </a:solidFill>
              <a:latin typeface="Gill Sans"/>
              <a:ea typeface="Gill Sans"/>
              <a:cs typeface="Gill Sans"/>
              <a:sym typeface="Gill Sans"/>
            </a:endParaRPr>
          </a:p>
        </p:txBody>
      </p:sp>
      <p:sp>
        <p:nvSpPr>
          <p:cNvPr id="2077" name="Google Shape;2077;p64"/>
          <p:cNvSpPr/>
          <p:nvPr/>
        </p:nvSpPr>
        <p:spPr>
          <a:xfrm>
            <a:off x="11175998" y="5150909"/>
            <a:ext cx="1151467" cy="1151466"/>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2078" name="Google Shape;2078;p64"/>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079" name="Google Shape;2079;p64"/>
          <p:cNvSpPr/>
          <p:nvPr/>
        </p:nvSpPr>
        <p:spPr>
          <a:xfrm>
            <a:off x="8631412" y="10036175"/>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1</a:t>
            </a:r>
            <a:endParaRPr b="0" i="0" sz="4000" u="none" cap="none" strike="noStrike">
              <a:solidFill>
                <a:srgbClr val="FFFFFF"/>
              </a:solidFill>
              <a:latin typeface="Gill Sans"/>
              <a:ea typeface="Gill Sans"/>
              <a:cs typeface="Gill Sans"/>
              <a:sym typeface="Gill Sans"/>
            </a:endParaRPr>
          </a:p>
        </p:txBody>
      </p:sp>
      <p:sp>
        <p:nvSpPr>
          <p:cNvPr id="2080" name="Google Shape;2080;p64"/>
          <p:cNvSpPr/>
          <p:nvPr/>
        </p:nvSpPr>
        <p:spPr>
          <a:xfrm>
            <a:off x="6062132" y="5150909"/>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cxnSp>
        <p:nvCxnSpPr>
          <p:cNvPr id="2081" name="Google Shape;2081;p64"/>
          <p:cNvCxnSpPr>
            <a:stCxn id="2076" idx="0"/>
            <a:endCxn id="2080"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82" name="Google Shape;2082;p64"/>
          <p:cNvCxnSpPr>
            <a:stCxn id="2076" idx="6"/>
            <a:endCxn id="2077"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83" name="Google Shape;2083;p64"/>
          <p:cNvCxnSpPr>
            <a:stCxn id="2076" idx="5"/>
            <a:endCxn id="2079"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84" name="Google Shape;2084;p64"/>
          <p:cNvCxnSpPr>
            <a:stCxn id="2080" idx="7"/>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85" name="Google Shape;2085;p64"/>
          <p:cNvCxnSpPr>
            <a:endCxn id="2078" idx="2"/>
          </p:cNvCxnSpPr>
          <p:nvPr/>
        </p:nvCxnSpPr>
        <p:spPr>
          <a:xfrm>
            <a:off x="9601993" y="4920250"/>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86" name="Google Shape;2086;p64"/>
          <p:cNvCxnSpPr/>
          <p:nvPr/>
        </p:nvCxnSpPr>
        <p:spPr>
          <a:xfrm>
            <a:off x="9194799" y="5088820"/>
            <a:ext cx="2149827" cy="3964517"/>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87" name="Google Shape;2087;p64"/>
          <p:cNvCxnSpPr/>
          <p:nvPr/>
        </p:nvCxnSpPr>
        <p:spPr>
          <a:xfrm flipH="1">
            <a:off x="6637865" y="4920192"/>
            <a:ext cx="2149828" cy="3964517"/>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88" name="Google Shape;2088;p64"/>
          <p:cNvCxnSpPr>
            <a:stCxn id="2077"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89" name="Google Shape;2089;p64"/>
          <p:cNvCxnSpPr/>
          <p:nvPr/>
        </p:nvCxnSpPr>
        <p:spPr>
          <a:xfrm flipH="1">
            <a:off x="9770532" y="9867547"/>
            <a:ext cx="1574094" cy="46178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90" name="Google Shape;2090;p64"/>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091" name="Google Shape;2091;p64"/>
          <p:cNvCxnSpPr>
            <a:endCxn id="2079" idx="2"/>
          </p:cNvCxnSpPr>
          <p:nvPr/>
        </p:nvCxnSpPr>
        <p:spPr>
          <a:xfrm>
            <a:off x="7045012" y="9867608"/>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2092" name="Google Shape;2092;p64"/>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093" name="Google Shape;2093;p64"/>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2094" name="Google Shape;2094;p64"/>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095" name="Google Shape;2095;p64"/>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096" name="Google Shape;2096;p64"/>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097" name="Google Shape;2097;p64"/>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2098" name="Google Shape;2098;p64"/>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099" name="Google Shape;2099;p64"/>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100" name="Google Shape;2100;p64"/>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101" name="Google Shape;2101;p64"/>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102" name="Google Shape;2102;p64"/>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2103" name="Google Shape;2103;p64"/>
          <p:cNvSpPr/>
          <p:nvPr/>
        </p:nvSpPr>
        <p:spPr>
          <a:xfrm>
            <a:off x="8619065" y="3937354"/>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8</a:t>
            </a:r>
            <a:endParaRPr/>
          </a:p>
        </p:txBody>
      </p:sp>
      <p:sp>
        <p:nvSpPr>
          <p:cNvPr id="2104" name="Google Shape;2104;p64"/>
          <p:cNvSpPr/>
          <p:nvPr/>
        </p:nvSpPr>
        <p:spPr>
          <a:xfrm>
            <a:off x="6062131" y="88847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5</a:t>
            </a:r>
            <a:endParaRPr b="0" i="0" sz="4000" u="none" cap="none" strike="noStrike">
              <a:solidFill>
                <a:srgbClr val="FFFFFF"/>
              </a:solidFill>
              <a:latin typeface="Gill Sans"/>
              <a:ea typeface="Gill Sans"/>
              <a:cs typeface="Gill Sans"/>
              <a:sym typeface="Gill Sans"/>
            </a:endParaRPr>
          </a:p>
        </p:txBody>
      </p:sp>
      <p:sp>
        <p:nvSpPr>
          <p:cNvPr id="2105" name="Google Shape;2105;p64"/>
          <p:cNvSpPr/>
          <p:nvPr/>
        </p:nvSpPr>
        <p:spPr>
          <a:xfrm>
            <a:off x="11175998" y="8884709"/>
            <a:ext cx="1151467" cy="1151466"/>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9</a:t>
            </a:r>
            <a:endParaRPr/>
          </a:p>
        </p:txBody>
      </p:sp>
      <p:sp>
        <p:nvSpPr>
          <p:cNvPr id="2106" name="Google Shape;2106;p64"/>
          <p:cNvSpPr/>
          <p:nvPr/>
        </p:nvSpPr>
        <p:spPr>
          <a:xfrm>
            <a:off x="14613469" y="3488477"/>
            <a:ext cx="9688285" cy="1515608"/>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Create map of nodes to distances.  Initialize every node to map to infinity.</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0" name="Shape 2110"/>
        <p:cNvGrpSpPr/>
        <p:nvPr/>
      </p:nvGrpSpPr>
      <p:grpSpPr>
        <a:xfrm>
          <a:off x="0" y="0"/>
          <a:ext cx="0" cy="0"/>
          <a:chOff x="0" y="0"/>
          <a:chExt cx="0" cy="0"/>
        </a:xfrm>
      </p:grpSpPr>
      <p:sp>
        <p:nvSpPr>
          <p:cNvPr id="2111" name="Google Shape;2111;p65"/>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112" name="Google Shape;2112;p65"/>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113" name="Google Shape;2113;p65"/>
          <p:cNvSpPr/>
          <p:nvPr/>
        </p:nvSpPr>
        <p:spPr>
          <a:xfrm>
            <a:off x="4766731" y="7061201"/>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b="0" i="0" sz="4000" u="none" cap="none" strike="noStrike">
              <a:solidFill>
                <a:srgbClr val="FFFFFF"/>
              </a:solidFill>
              <a:latin typeface="Gill Sans"/>
              <a:ea typeface="Gill Sans"/>
              <a:cs typeface="Gill Sans"/>
              <a:sym typeface="Gill Sans"/>
            </a:endParaRPr>
          </a:p>
        </p:txBody>
      </p:sp>
      <p:sp>
        <p:nvSpPr>
          <p:cNvPr id="2114" name="Google Shape;2114;p65"/>
          <p:cNvSpPr/>
          <p:nvPr/>
        </p:nvSpPr>
        <p:spPr>
          <a:xfrm>
            <a:off x="11175998" y="5150909"/>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2115" name="Google Shape;2115;p65"/>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116" name="Google Shape;2116;p65"/>
          <p:cNvSpPr/>
          <p:nvPr/>
        </p:nvSpPr>
        <p:spPr>
          <a:xfrm>
            <a:off x="8631412" y="10036175"/>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1</a:t>
            </a:r>
            <a:endParaRPr b="0" i="0" sz="4000" u="none" cap="none" strike="noStrike">
              <a:solidFill>
                <a:srgbClr val="FFFFFF"/>
              </a:solidFill>
              <a:latin typeface="Gill Sans"/>
              <a:ea typeface="Gill Sans"/>
              <a:cs typeface="Gill Sans"/>
              <a:sym typeface="Gill Sans"/>
            </a:endParaRPr>
          </a:p>
        </p:txBody>
      </p:sp>
      <p:sp>
        <p:nvSpPr>
          <p:cNvPr id="2117" name="Google Shape;2117;p65"/>
          <p:cNvSpPr/>
          <p:nvPr/>
        </p:nvSpPr>
        <p:spPr>
          <a:xfrm>
            <a:off x="6062132" y="5150909"/>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cxnSp>
        <p:nvCxnSpPr>
          <p:cNvPr id="2118" name="Google Shape;2118;p65"/>
          <p:cNvCxnSpPr>
            <a:stCxn id="2113" idx="0"/>
            <a:endCxn id="2117"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19" name="Google Shape;2119;p65"/>
          <p:cNvCxnSpPr>
            <a:stCxn id="2113" idx="6"/>
            <a:endCxn id="2114"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20" name="Google Shape;2120;p65"/>
          <p:cNvCxnSpPr>
            <a:stCxn id="2113" idx="5"/>
            <a:endCxn id="2116"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21" name="Google Shape;2121;p65"/>
          <p:cNvCxnSpPr>
            <a:stCxn id="2117" idx="7"/>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22" name="Google Shape;2122;p65"/>
          <p:cNvCxnSpPr>
            <a:endCxn id="2115" idx="2"/>
          </p:cNvCxnSpPr>
          <p:nvPr/>
        </p:nvCxnSpPr>
        <p:spPr>
          <a:xfrm>
            <a:off x="9601993" y="4920250"/>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23" name="Google Shape;2123;p65"/>
          <p:cNvCxnSpPr/>
          <p:nvPr/>
        </p:nvCxnSpPr>
        <p:spPr>
          <a:xfrm>
            <a:off x="9194799" y="5088820"/>
            <a:ext cx="2149827" cy="3964517"/>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24" name="Google Shape;2124;p65"/>
          <p:cNvCxnSpPr/>
          <p:nvPr/>
        </p:nvCxnSpPr>
        <p:spPr>
          <a:xfrm flipH="1">
            <a:off x="6637865" y="4920192"/>
            <a:ext cx="2149828" cy="3964517"/>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25" name="Google Shape;2125;p65"/>
          <p:cNvCxnSpPr>
            <a:stCxn id="2114"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26" name="Google Shape;2126;p65"/>
          <p:cNvCxnSpPr/>
          <p:nvPr/>
        </p:nvCxnSpPr>
        <p:spPr>
          <a:xfrm flipH="1">
            <a:off x="9770532" y="9867547"/>
            <a:ext cx="1574094" cy="46178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27" name="Google Shape;2127;p65"/>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28" name="Google Shape;2128;p65"/>
          <p:cNvCxnSpPr>
            <a:endCxn id="2116" idx="2"/>
          </p:cNvCxnSpPr>
          <p:nvPr/>
        </p:nvCxnSpPr>
        <p:spPr>
          <a:xfrm>
            <a:off x="7045012" y="9867608"/>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2129" name="Google Shape;2129;p65"/>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130" name="Google Shape;2130;p65"/>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2131" name="Google Shape;2131;p65"/>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132" name="Google Shape;2132;p65"/>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133" name="Google Shape;2133;p65"/>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134" name="Google Shape;2134;p65"/>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2135" name="Google Shape;2135;p65"/>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136" name="Google Shape;2136;p65"/>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137" name="Google Shape;2137;p65"/>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138" name="Google Shape;2138;p65"/>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139" name="Google Shape;2139;p65"/>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2140" name="Google Shape;2140;p65"/>
          <p:cNvSpPr/>
          <p:nvPr/>
        </p:nvSpPr>
        <p:spPr>
          <a:xfrm>
            <a:off x="8619065" y="3937354"/>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8</a:t>
            </a:r>
            <a:endParaRPr/>
          </a:p>
        </p:txBody>
      </p:sp>
      <p:sp>
        <p:nvSpPr>
          <p:cNvPr id="2141" name="Google Shape;2141;p65"/>
          <p:cNvSpPr/>
          <p:nvPr/>
        </p:nvSpPr>
        <p:spPr>
          <a:xfrm>
            <a:off x="6062131" y="88847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5</a:t>
            </a:r>
            <a:endParaRPr b="0" i="0" sz="4000" u="none" cap="none" strike="noStrike">
              <a:solidFill>
                <a:srgbClr val="FFFFFF"/>
              </a:solidFill>
              <a:latin typeface="Gill Sans"/>
              <a:ea typeface="Gill Sans"/>
              <a:cs typeface="Gill Sans"/>
              <a:sym typeface="Gill Sans"/>
            </a:endParaRPr>
          </a:p>
        </p:txBody>
      </p:sp>
      <p:sp>
        <p:nvSpPr>
          <p:cNvPr id="2142" name="Google Shape;2142;p65"/>
          <p:cNvSpPr/>
          <p:nvPr/>
        </p:nvSpPr>
        <p:spPr>
          <a:xfrm>
            <a:off x="11175998" y="8884709"/>
            <a:ext cx="1151467" cy="1151466"/>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9</a:t>
            </a:r>
            <a:endParaRPr/>
          </a:p>
        </p:txBody>
      </p:sp>
      <p:sp>
        <p:nvSpPr>
          <p:cNvPr id="2143" name="Google Shape;2143;p65"/>
          <p:cNvSpPr/>
          <p:nvPr/>
        </p:nvSpPr>
        <p:spPr>
          <a:xfrm>
            <a:off x="14613469" y="3488477"/>
            <a:ext cx="9688285" cy="1515608"/>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Create map of nodes to distances.  Initialize every node to map to infinity.</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7" name="Shape 2147"/>
        <p:cNvGrpSpPr/>
        <p:nvPr/>
      </p:nvGrpSpPr>
      <p:grpSpPr>
        <a:xfrm>
          <a:off x="0" y="0"/>
          <a:ext cx="0" cy="0"/>
          <a:chOff x="0" y="0"/>
          <a:chExt cx="0" cy="0"/>
        </a:xfrm>
      </p:grpSpPr>
      <p:sp>
        <p:nvSpPr>
          <p:cNvPr id="2148" name="Google Shape;2148;p66"/>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149" name="Google Shape;2149;p66"/>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150" name="Google Shape;2150;p66"/>
          <p:cNvSpPr/>
          <p:nvPr/>
        </p:nvSpPr>
        <p:spPr>
          <a:xfrm>
            <a:off x="4766731" y="7061201"/>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b="0" i="0" sz="4000" u="none" cap="none" strike="noStrike">
              <a:solidFill>
                <a:srgbClr val="FFFFFF"/>
              </a:solidFill>
              <a:latin typeface="Gill Sans"/>
              <a:ea typeface="Gill Sans"/>
              <a:cs typeface="Gill Sans"/>
              <a:sym typeface="Gill Sans"/>
            </a:endParaRPr>
          </a:p>
        </p:txBody>
      </p:sp>
      <p:sp>
        <p:nvSpPr>
          <p:cNvPr id="2151" name="Google Shape;2151;p66"/>
          <p:cNvSpPr/>
          <p:nvPr/>
        </p:nvSpPr>
        <p:spPr>
          <a:xfrm>
            <a:off x="8619065" y="3937354"/>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8</a:t>
            </a:r>
            <a:endParaRPr/>
          </a:p>
        </p:txBody>
      </p:sp>
      <p:sp>
        <p:nvSpPr>
          <p:cNvPr id="2152" name="Google Shape;2152;p66"/>
          <p:cNvSpPr/>
          <p:nvPr/>
        </p:nvSpPr>
        <p:spPr>
          <a:xfrm>
            <a:off x="11175998" y="5150909"/>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2153" name="Google Shape;2153;p66"/>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154" name="Google Shape;2154;p66"/>
          <p:cNvSpPr/>
          <p:nvPr/>
        </p:nvSpPr>
        <p:spPr>
          <a:xfrm>
            <a:off x="8631412" y="10036175"/>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1</a:t>
            </a:r>
            <a:endParaRPr b="0" i="0" sz="4000" u="none" cap="none" strike="noStrike">
              <a:solidFill>
                <a:srgbClr val="FFFFFF"/>
              </a:solidFill>
              <a:latin typeface="Gill Sans"/>
              <a:ea typeface="Gill Sans"/>
              <a:cs typeface="Gill Sans"/>
              <a:sym typeface="Gill Sans"/>
            </a:endParaRPr>
          </a:p>
        </p:txBody>
      </p:sp>
      <p:sp>
        <p:nvSpPr>
          <p:cNvPr id="2155" name="Google Shape;2155;p66"/>
          <p:cNvSpPr/>
          <p:nvPr/>
        </p:nvSpPr>
        <p:spPr>
          <a:xfrm>
            <a:off x="6062131" y="8884709"/>
            <a:ext cx="1151467" cy="1151466"/>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5</a:t>
            </a:r>
            <a:endParaRPr b="0" i="0" sz="4000" u="none" cap="none" strike="noStrike">
              <a:solidFill>
                <a:srgbClr val="FFFFFF"/>
              </a:solidFill>
              <a:latin typeface="Gill Sans"/>
              <a:ea typeface="Gill Sans"/>
              <a:cs typeface="Gill Sans"/>
              <a:sym typeface="Gill Sans"/>
            </a:endParaRPr>
          </a:p>
        </p:txBody>
      </p:sp>
      <p:sp>
        <p:nvSpPr>
          <p:cNvPr id="2156" name="Google Shape;2156;p66"/>
          <p:cNvSpPr/>
          <p:nvPr/>
        </p:nvSpPr>
        <p:spPr>
          <a:xfrm>
            <a:off x="6062132" y="5150909"/>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2157" name="Google Shape;2157;p66"/>
          <p:cNvSpPr/>
          <p:nvPr/>
        </p:nvSpPr>
        <p:spPr>
          <a:xfrm>
            <a:off x="11175998" y="88847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9</a:t>
            </a:r>
            <a:endParaRPr/>
          </a:p>
        </p:txBody>
      </p:sp>
      <p:cxnSp>
        <p:nvCxnSpPr>
          <p:cNvPr id="2158" name="Google Shape;2158;p66"/>
          <p:cNvCxnSpPr>
            <a:stCxn id="2150" idx="0"/>
            <a:endCxn id="2156"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59" name="Google Shape;2159;p66"/>
          <p:cNvCxnSpPr>
            <a:stCxn id="2150" idx="6"/>
            <a:endCxn id="2152"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60" name="Google Shape;2160;p66"/>
          <p:cNvCxnSpPr>
            <a:stCxn id="2150" idx="5"/>
            <a:endCxn id="2154"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61" name="Google Shape;2161;p66"/>
          <p:cNvCxnSpPr>
            <a:stCxn id="2156" idx="7"/>
            <a:endCxn id="2151" idx="2"/>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62" name="Google Shape;2162;p66"/>
          <p:cNvCxnSpPr>
            <a:stCxn id="2151" idx="5"/>
            <a:endCxn id="2153" idx="2"/>
          </p:cNvCxnSpPr>
          <p:nvPr/>
        </p:nvCxnSpPr>
        <p:spPr>
          <a:xfrm>
            <a:off x="9601903" y="4920192"/>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63" name="Google Shape;2163;p66"/>
          <p:cNvCxnSpPr>
            <a:stCxn id="2151" idx="4"/>
            <a:endCxn id="2157" idx="1"/>
          </p:cNvCxnSpPr>
          <p:nvPr/>
        </p:nvCxnSpPr>
        <p:spPr>
          <a:xfrm>
            <a:off x="9194798" y="5088820"/>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64" name="Google Shape;2164;p66"/>
          <p:cNvCxnSpPr>
            <a:stCxn id="2151" idx="3"/>
            <a:endCxn id="2155" idx="0"/>
          </p:cNvCxnSpPr>
          <p:nvPr/>
        </p:nvCxnSpPr>
        <p:spPr>
          <a:xfrm flipH="1">
            <a:off x="6637893" y="4920192"/>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65" name="Google Shape;2165;p66"/>
          <p:cNvCxnSpPr>
            <a:stCxn id="2152"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66" name="Google Shape;2166;p66"/>
          <p:cNvCxnSpPr>
            <a:stCxn id="2157" idx="3"/>
          </p:cNvCxnSpPr>
          <p:nvPr/>
        </p:nvCxnSpPr>
        <p:spPr>
          <a:xfrm flipH="1">
            <a:off x="9770526" y="9867547"/>
            <a:ext cx="1574100" cy="461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67" name="Google Shape;2167;p66"/>
          <p:cNvCxnSpPr>
            <a:stCxn id="2157" idx="2"/>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68" name="Google Shape;2168;p66"/>
          <p:cNvCxnSpPr>
            <a:stCxn id="2155" idx="5"/>
            <a:endCxn id="2154" idx="2"/>
          </p:cNvCxnSpPr>
          <p:nvPr/>
        </p:nvCxnSpPr>
        <p:spPr>
          <a:xfrm>
            <a:off x="7044969" y="9867547"/>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2169" name="Google Shape;2169;p66"/>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170" name="Google Shape;2170;p66"/>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2171" name="Google Shape;2171;p66"/>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172" name="Google Shape;2172;p66"/>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173" name="Google Shape;2173;p66"/>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174" name="Google Shape;2174;p66"/>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2175" name="Google Shape;2175;p66"/>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176" name="Google Shape;2176;p66"/>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177" name="Google Shape;2177;p66"/>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178" name="Google Shape;2178;p66"/>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179" name="Google Shape;2179;p66"/>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2180" name="Google Shape;2180;p66"/>
          <p:cNvSpPr/>
          <p:nvPr/>
        </p:nvSpPr>
        <p:spPr>
          <a:xfrm>
            <a:off x="14613469" y="3488477"/>
            <a:ext cx="9688285" cy="1515608"/>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Find the “min dist” node – the node with the smallest distance that is not finalized.</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4" name="Shape 2184"/>
        <p:cNvGrpSpPr/>
        <p:nvPr/>
      </p:nvGrpSpPr>
      <p:grpSpPr>
        <a:xfrm>
          <a:off x="0" y="0"/>
          <a:ext cx="0" cy="0"/>
          <a:chOff x="0" y="0"/>
          <a:chExt cx="0" cy="0"/>
        </a:xfrm>
      </p:grpSpPr>
      <p:sp>
        <p:nvSpPr>
          <p:cNvPr id="2185" name="Google Shape;2185;p67"/>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186" name="Google Shape;2186;p67"/>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187" name="Google Shape;2187;p67"/>
          <p:cNvSpPr/>
          <p:nvPr/>
        </p:nvSpPr>
        <p:spPr>
          <a:xfrm>
            <a:off x="4766731" y="7061201"/>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b="0" i="0" sz="4000" u="none" cap="none" strike="noStrike">
              <a:solidFill>
                <a:srgbClr val="FFFFFF"/>
              </a:solidFill>
              <a:latin typeface="Gill Sans"/>
              <a:ea typeface="Gill Sans"/>
              <a:cs typeface="Gill Sans"/>
              <a:sym typeface="Gill Sans"/>
            </a:endParaRPr>
          </a:p>
        </p:txBody>
      </p:sp>
      <p:sp>
        <p:nvSpPr>
          <p:cNvPr id="2188" name="Google Shape;2188;p67"/>
          <p:cNvSpPr/>
          <p:nvPr/>
        </p:nvSpPr>
        <p:spPr>
          <a:xfrm>
            <a:off x="8619065" y="3937354"/>
            <a:ext cx="1151467" cy="1151466"/>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8</a:t>
            </a:r>
            <a:endParaRPr/>
          </a:p>
        </p:txBody>
      </p:sp>
      <p:sp>
        <p:nvSpPr>
          <p:cNvPr id="2189" name="Google Shape;2189;p67"/>
          <p:cNvSpPr/>
          <p:nvPr/>
        </p:nvSpPr>
        <p:spPr>
          <a:xfrm>
            <a:off x="11175998" y="5150909"/>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2190" name="Google Shape;2190;p67"/>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191" name="Google Shape;2191;p67"/>
          <p:cNvSpPr/>
          <p:nvPr/>
        </p:nvSpPr>
        <p:spPr>
          <a:xfrm>
            <a:off x="8631412" y="10036175"/>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1</a:t>
            </a:r>
            <a:endParaRPr b="0" i="0" sz="4000" u="none" cap="none" strike="noStrike">
              <a:solidFill>
                <a:srgbClr val="FFFFFF"/>
              </a:solidFill>
              <a:latin typeface="Gill Sans"/>
              <a:ea typeface="Gill Sans"/>
              <a:cs typeface="Gill Sans"/>
              <a:sym typeface="Gill Sans"/>
            </a:endParaRPr>
          </a:p>
        </p:txBody>
      </p:sp>
      <p:sp>
        <p:nvSpPr>
          <p:cNvPr id="2192" name="Google Shape;2192;p67"/>
          <p:cNvSpPr/>
          <p:nvPr/>
        </p:nvSpPr>
        <p:spPr>
          <a:xfrm>
            <a:off x="6062132" y="5150909"/>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cxnSp>
        <p:nvCxnSpPr>
          <p:cNvPr id="2193" name="Google Shape;2193;p67"/>
          <p:cNvCxnSpPr>
            <a:stCxn id="2187" idx="0"/>
            <a:endCxn id="2192"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94" name="Google Shape;2194;p67"/>
          <p:cNvCxnSpPr>
            <a:stCxn id="2187" idx="6"/>
            <a:endCxn id="2189"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95" name="Google Shape;2195;p67"/>
          <p:cNvCxnSpPr>
            <a:stCxn id="2187" idx="5"/>
            <a:endCxn id="2191"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96" name="Google Shape;2196;p67"/>
          <p:cNvCxnSpPr>
            <a:stCxn id="2192" idx="7"/>
            <a:endCxn id="2188" idx="2"/>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97" name="Google Shape;2197;p67"/>
          <p:cNvCxnSpPr>
            <a:stCxn id="2188" idx="5"/>
            <a:endCxn id="2190" idx="2"/>
          </p:cNvCxnSpPr>
          <p:nvPr/>
        </p:nvCxnSpPr>
        <p:spPr>
          <a:xfrm>
            <a:off x="9601903" y="4920192"/>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98" name="Google Shape;2198;p67"/>
          <p:cNvCxnSpPr>
            <a:stCxn id="2188" idx="4"/>
          </p:cNvCxnSpPr>
          <p:nvPr/>
        </p:nvCxnSpPr>
        <p:spPr>
          <a:xfrm>
            <a:off x="9194798" y="5088820"/>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199" name="Google Shape;2199;p67"/>
          <p:cNvCxnSpPr>
            <a:stCxn id="2188" idx="3"/>
          </p:cNvCxnSpPr>
          <p:nvPr/>
        </p:nvCxnSpPr>
        <p:spPr>
          <a:xfrm flipH="1">
            <a:off x="6637893" y="4920192"/>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00" name="Google Shape;2200;p67"/>
          <p:cNvCxnSpPr>
            <a:stCxn id="2189"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01" name="Google Shape;2201;p67"/>
          <p:cNvCxnSpPr/>
          <p:nvPr/>
        </p:nvCxnSpPr>
        <p:spPr>
          <a:xfrm flipH="1">
            <a:off x="9770532" y="9867547"/>
            <a:ext cx="1574094" cy="46178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02" name="Google Shape;2202;p67"/>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03" name="Google Shape;2203;p67"/>
          <p:cNvCxnSpPr>
            <a:endCxn id="2191" idx="2"/>
          </p:cNvCxnSpPr>
          <p:nvPr/>
        </p:nvCxnSpPr>
        <p:spPr>
          <a:xfrm>
            <a:off x="7045012" y="9867608"/>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2204" name="Google Shape;2204;p67"/>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205" name="Google Shape;2205;p67"/>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2206" name="Google Shape;2206;p67"/>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207" name="Google Shape;2207;p67"/>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208" name="Google Shape;2208;p67"/>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209" name="Google Shape;2209;p67"/>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2210" name="Google Shape;2210;p67"/>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211" name="Google Shape;2211;p67"/>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212" name="Google Shape;2212;p67"/>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213" name="Google Shape;2213;p67"/>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214" name="Google Shape;2214;p67"/>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2215" name="Google Shape;2215;p67"/>
          <p:cNvSpPr/>
          <p:nvPr/>
        </p:nvSpPr>
        <p:spPr>
          <a:xfrm>
            <a:off x="6062131" y="8884709"/>
            <a:ext cx="1151467" cy="1151466"/>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5</a:t>
            </a:r>
            <a:endParaRPr b="0" i="0" sz="4000" u="none" cap="none" strike="noStrike">
              <a:solidFill>
                <a:srgbClr val="FFFFFF"/>
              </a:solidFill>
              <a:latin typeface="Gill Sans"/>
              <a:ea typeface="Gill Sans"/>
              <a:cs typeface="Gill Sans"/>
              <a:sym typeface="Gill Sans"/>
            </a:endParaRPr>
          </a:p>
        </p:txBody>
      </p:sp>
      <p:sp>
        <p:nvSpPr>
          <p:cNvPr id="2216" name="Google Shape;2216;p67"/>
          <p:cNvSpPr/>
          <p:nvPr/>
        </p:nvSpPr>
        <p:spPr>
          <a:xfrm>
            <a:off x="11175998" y="8884709"/>
            <a:ext cx="1151467" cy="1151466"/>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9</a:t>
            </a:r>
            <a:endParaRPr/>
          </a:p>
        </p:txBody>
      </p:sp>
      <p:sp>
        <p:nvSpPr>
          <p:cNvPr id="2217" name="Google Shape;2217;p67"/>
          <p:cNvSpPr/>
          <p:nvPr/>
        </p:nvSpPr>
        <p:spPr>
          <a:xfrm>
            <a:off x="14613469" y="3488477"/>
            <a:ext cx="9688285" cy="1515608"/>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Create map of nodes to distances.  Initialize every node to map to infinity.</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1" name="Shape 2221"/>
        <p:cNvGrpSpPr/>
        <p:nvPr/>
      </p:nvGrpSpPr>
      <p:grpSpPr>
        <a:xfrm>
          <a:off x="0" y="0"/>
          <a:ext cx="0" cy="0"/>
          <a:chOff x="0" y="0"/>
          <a:chExt cx="0" cy="0"/>
        </a:xfrm>
      </p:grpSpPr>
      <p:sp>
        <p:nvSpPr>
          <p:cNvPr id="2222" name="Google Shape;2222;p68"/>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223" name="Google Shape;2223;p68"/>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224" name="Google Shape;2224;p68"/>
          <p:cNvSpPr/>
          <p:nvPr/>
        </p:nvSpPr>
        <p:spPr>
          <a:xfrm>
            <a:off x="4766731" y="7061201"/>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b="0" i="0" sz="4000" u="none" cap="none" strike="noStrike">
              <a:solidFill>
                <a:srgbClr val="FFFFFF"/>
              </a:solidFill>
              <a:latin typeface="Gill Sans"/>
              <a:ea typeface="Gill Sans"/>
              <a:cs typeface="Gill Sans"/>
              <a:sym typeface="Gill Sans"/>
            </a:endParaRPr>
          </a:p>
        </p:txBody>
      </p:sp>
      <p:sp>
        <p:nvSpPr>
          <p:cNvPr id="2225" name="Google Shape;2225;p68"/>
          <p:cNvSpPr/>
          <p:nvPr/>
        </p:nvSpPr>
        <p:spPr>
          <a:xfrm>
            <a:off x="8619065" y="3937354"/>
            <a:ext cx="1151467" cy="1151466"/>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7</a:t>
            </a:r>
            <a:endParaRPr/>
          </a:p>
        </p:txBody>
      </p:sp>
      <p:sp>
        <p:nvSpPr>
          <p:cNvPr id="2226" name="Google Shape;2226;p68"/>
          <p:cNvSpPr/>
          <p:nvPr/>
        </p:nvSpPr>
        <p:spPr>
          <a:xfrm>
            <a:off x="11175998" y="5150909"/>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2227" name="Google Shape;2227;p68"/>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228" name="Google Shape;2228;p68"/>
          <p:cNvSpPr/>
          <p:nvPr/>
        </p:nvSpPr>
        <p:spPr>
          <a:xfrm>
            <a:off x="8631412" y="10036175"/>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1</a:t>
            </a:r>
            <a:endParaRPr b="0" i="0" sz="4000" u="none" cap="none" strike="noStrike">
              <a:solidFill>
                <a:srgbClr val="FFFFFF"/>
              </a:solidFill>
              <a:latin typeface="Gill Sans"/>
              <a:ea typeface="Gill Sans"/>
              <a:cs typeface="Gill Sans"/>
              <a:sym typeface="Gill Sans"/>
            </a:endParaRPr>
          </a:p>
        </p:txBody>
      </p:sp>
      <p:sp>
        <p:nvSpPr>
          <p:cNvPr id="2229" name="Google Shape;2229;p68"/>
          <p:cNvSpPr/>
          <p:nvPr/>
        </p:nvSpPr>
        <p:spPr>
          <a:xfrm>
            <a:off x="6062131" y="8884709"/>
            <a:ext cx="1151467" cy="1151466"/>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5</a:t>
            </a:r>
            <a:endParaRPr b="0" i="0" sz="4000" u="none" cap="none" strike="noStrike">
              <a:solidFill>
                <a:srgbClr val="FFFFFF"/>
              </a:solidFill>
              <a:latin typeface="Gill Sans"/>
              <a:ea typeface="Gill Sans"/>
              <a:cs typeface="Gill Sans"/>
              <a:sym typeface="Gill Sans"/>
            </a:endParaRPr>
          </a:p>
        </p:txBody>
      </p:sp>
      <p:sp>
        <p:nvSpPr>
          <p:cNvPr id="2230" name="Google Shape;2230;p68"/>
          <p:cNvSpPr/>
          <p:nvPr/>
        </p:nvSpPr>
        <p:spPr>
          <a:xfrm>
            <a:off x="6062132" y="5150909"/>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2231" name="Google Shape;2231;p68"/>
          <p:cNvSpPr/>
          <p:nvPr/>
        </p:nvSpPr>
        <p:spPr>
          <a:xfrm>
            <a:off x="11175998" y="8884709"/>
            <a:ext cx="1151467" cy="1151466"/>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9</a:t>
            </a:r>
            <a:endParaRPr/>
          </a:p>
        </p:txBody>
      </p:sp>
      <p:cxnSp>
        <p:nvCxnSpPr>
          <p:cNvPr id="2232" name="Google Shape;2232;p68"/>
          <p:cNvCxnSpPr>
            <a:stCxn id="2224" idx="0"/>
            <a:endCxn id="2230"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33" name="Google Shape;2233;p68"/>
          <p:cNvCxnSpPr>
            <a:stCxn id="2224" idx="6"/>
            <a:endCxn id="2226"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34" name="Google Shape;2234;p68"/>
          <p:cNvCxnSpPr>
            <a:stCxn id="2224" idx="5"/>
            <a:endCxn id="2228"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35" name="Google Shape;2235;p68"/>
          <p:cNvCxnSpPr>
            <a:stCxn id="2230" idx="7"/>
            <a:endCxn id="2225" idx="2"/>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36" name="Google Shape;2236;p68"/>
          <p:cNvCxnSpPr>
            <a:stCxn id="2225" idx="5"/>
            <a:endCxn id="2227" idx="2"/>
          </p:cNvCxnSpPr>
          <p:nvPr/>
        </p:nvCxnSpPr>
        <p:spPr>
          <a:xfrm>
            <a:off x="9601903" y="4920192"/>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37" name="Google Shape;2237;p68"/>
          <p:cNvCxnSpPr>
            <a:stCxn id="2225" idx="4"/>
            <a:endCxn id="2231" idx="1"/>
          </p:cNvCxnSpPr>
          <p:nvPr/>
        </p:nvCxnSpPr>
        <p:spPr>
          <a:xfrm>
            <a:off x="9194798" y="5088820"/>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38" name="Google Shape;2238;p68"/>
          <p:cNvCxnSpPr>
            <a:stCxn id="2225" idx="3"/>
            <a:endCxn id="2229" idx="0"/>
          </p:cNvCxnSpPr>
          <p:nvPr/>
        </p:nvCxnSpPr>
        <p:spPr>
          <a:xfrm flipH="1">
            <a:off x="6637893" y="4920192"/>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39" name="Google Shape;2239;p68"/>
          <p:cNvCxnSpPr>
            <a:stCxn id="2226"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40" name="Google Shape;2240;p68"/>
          <p:cNvCxnSpPr>
            <a:stCxn id="2231" idx="3"/>
          </p:cNvCxnSpPr>
          <p:nvPr/>
        </p:nvCxnSpPr>
        <p:spPr>
          <a:xfrm flipH="1">
            <a:off x="9770526" y="9867547"/>
            <a:ext cx="1574100" cy="461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41" name="Google Shape;2241;p68"/>
          <p:cNvCxnSpPr>
            <a:stCxn id="2231" idx="2"/>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42" name="Google Shape;2242;p68"/>
          <p:cNvCxnSpPr>
            <a:stCxn id="2229" idx="5"/>
            <a:endCxn id="2228" idx="2"/>
          </p:cNvCxnSpPr>
          <p:nvPr/>
        </p:nvCxnSpPr>
        <p:spPr>
          <a:xfrm>
            <a:off x="7044969" y="9867547"/>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2243" name="Google Shape;2243;p68"/>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244" name="Google Shape;2244;p68"/>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2245" name="Google Shape;2245;p68"/>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246" name="Google Shape;2246;p68"/>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247" name="Google Shape;2247;p68"/>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248" name="Google Shape;2248;p68"/>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2249" name="Google Shape;2249;p68"/>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250" name="Google Shape;2250;p68"/>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251" name="Google Shape;2251;p68"/>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252" name="Google Shape;2252;p68"/>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253" name="Google Shape;2253;p68"/>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2254" name="Google Shape;2254;p68"/>
          <p:cNvSpPr/>
          <p:nvPr/>
        </p:nvSpPr>
        <p:spPr>
          <a:xfrm>
            <a:off x="14613469" y="3488477"/>
            <a:ext cx="9688285" cy="1515608"/>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Create map of nodes to distances.  Initialize every node to map to infinity.</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8" name="Shape 2258"/>
        <p:cNvGrpSpPr/>
        <p:nvPr/>
      </p:nvGrpSpPr>
      <p:grpSpPr>
        <a:xfrm>
          <a:off x="0" y="0"/>
          <a:ext cx="0" cy="0"/>
          <a:chOff x="0" y="0"/>
          <a:chExt cx="0" cy="0"/>
        </a:xfrm>
      </p:grpSpPr>
      <p:sp>
        <p:nvSpPr>
          <p:cNvPr id="2259" name="Google Shape;2259;p69"/>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260" name="Google Shape;2260;p69"/>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261" name="Google Shape;2261;p69"/>
          <p:cNvSpPr/>
          <p:nvPr/>
        </p:nvSpPr>
        <p:spPr>
          <a:xfrm>
            <a:off x="4766731" y="7061201"/>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b="0" i="0" sz="4000" u="none" cap="none" strike="noStrike">
              <a:solidFill>
                <a:srgbClr val="FFFFFF"/>
              </a:solidFill>
              <a:latin typeface="Gill Sans"/>
              <a:ea typeface="Gill Sans"/>
              <a:cs typeface="Gill Sans"/>
              <a:sym typeface="Gill Sans"/>
            </a:endParaRPr>
          </a:p>
        </p:txBody>
      </p:sp>
      <p:sp>
        <p:nvSpPr>
          <p:cNvPr id="2262" name="Google Shape;2262;p69"/>
          <p:cNvSpPr/>
          <p:nvPr/>
        </p:nvSpPr>
        <p:spPr>
          <a:xfrm>
            <a:off x="8619065" y="3937354"/>
            <a:ext cx="1151467" cy="1151466"/>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7</a:t>
            </a:r>
            <a:endParaRPr/>
          </a:p>
        </p:txBody>
      </p:sp>
      <p:sp>
        <p:nvSpPr>
          <p:cNvPr id="2263" name="Google Shape;2263;p69"/>
          <p:cNvSpPr/>
          <p:nvPr/>
        </p:nvSpPr>
        <p:spPr>
          <a:xfrm>
            <a:off x="11175998" y="5150909"/>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2264" name="Google Shape;2264;p69"/>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265" name="Google Shape;2265;p69"/>
          <p:cNvSpPr/>
          <p:nvPr/>
        </p:nvSpPr>
        <p:spPr>
          <a:xfrm>
            <a:off x="8631412" y="10036175"/>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1</a:t>
            </a:r>
            <a:endParaRPr b="0" i="0" sz="4000" u="none" cap="none" strike="noStrike">
              <a:solidFill>
                <a:srgbClr val="FFFFFF"/>
              </a:solidFill>
              <a:latin typeface="Gill Sans"/>
              <a:ea typeface="Gill Sans"/>
              <a:cs typeface="Gill Sans"/>
              <a:sym typeface="Gill Sans"/>
            </a:endParaRPr>
          </a:p>
        </p:txBody>
      </p:sp>
      <p:sp>
        <p:nvSpPr>
          <p:cNvPr id="2266" name="Google Shape;2266;p69"/>
          <p:cNvSpPr/>
          <p:nvPr/>
        </p:nvSpPr>
        <p:spPr>
          <a:xfrm>
            <a:off x="6062131" y="8884709"/>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5</a:t>
            </a:r>
            <a:endParaRPr b="0" i="0" sz="4000" u="none" cap="none" strike="noStrike">
              <a:solidFill>
                <a:srgbClr val="FFFFFF"/>
              </a:solidFill>
              <a:latin typeface="Gill Sans"/>
              <a:ea typeface="Gill Sans"/>
              <a:cs typeface="Gill Sans"/>
              <a:sym typeface="Gill Sans"/>
            </a:endParaRPr>
          </a:p>
        </p:txBody>
      </p:sp>
      <p:sp>
        <p:nvSpPr>
          <p:cNvPr id="2267" name="Google Shape;2267;p69"/>
          <p:cNvSpPr/>
          <p:nvPr/>
        </p:nvSpPr>
        <p:spPr>
          <a:xfrm>
            <a:off x="6062132" y="5150909"/>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2268" name="Google Shape;2268;p69"/>
          <p:cNvSpPr/>
          <p:nvPr/>
        </p:nvSpPr>
        <p:spPr>
          <a:xfrm>
            <a:off x="11175998" y="8884709"/>
            <a:ext cx="1151467" cy="1151466"/>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6</a:t>
            </a:r>
            <a:endParaRPr/>
          </a:p>
        </p:txBody>
      </p:sp>
      <p:cxnSp>
        <p:nvCxnSpPr>
          <p:cNvPr id="2269" name="Google Shape;2269;p69"/>
          <p:cNvCxnSpPr>
            <a:stCxn id="2261" idx="0"/>
            <a:endCxn id="2267"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70" name="Google Shape;2270;p69"/>
          <p:cNvCxnSpPr>
            <a:stCxn id="2261" idx="6"/>
            <a:endCxn id="2263"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71" name="Google Shape;2271;p69"/>
          <p:cNvCxnSpPr>
            <a:stCxn id="2261" idx="5"/>
            <a:endCxn id="2265"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72" name="Google Shape;2272;p69"/>
          <p:cNvCxnSpPr>
            <a:stCxn id="2267" idx="7"/>
            <a:endCxn id="2262" idx="2"/>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73" name="Google Shape;2273;p69"/>
          <p:cNvCxnSpPr>
            <a:stCxn id="2262" idx="5"/>
            <a:endCxn id="2264" idx="2"/>
          </p:cNvCxnSpPr>
          <p:nvPr/>
        </p:nvCxnSpPr>
        <p:spPr>
          <a:xfrm>
            <a:off x="9601903" y="4920192"/>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74" name="Google Shape;2274;p69"/>
          <p:cNvCxnSpPr>
            <a:stCxn id="2262" idx="4"/>
            <a:endCxn id="2268" idx="1"/>
          </p:cNvCxnSpPr>
          <p:nvPr/>
        </p:nvCxnSpPr>
        <p:spPr>
          <a:xfrm>
            <a:off x="9194798" y="5088820"/>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75" name="Google Shape;2275;p69"/>
          <p:cNvCxnSpPr>
            <a:stCxn id="2262" idx="3"/>
            <a:endCxn id="2266" idx="0"/>
          </p:cNvCxnSpPr>
          <p:nvPr/>
        </p:nvCxnSpPr>
        <p:spPr>
          <a:xfrm flipH="1">
            <a:off x="6637893" y="4920192"/>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76" name="Google Shape;2276;p69"/>
          <p:cNvCxnSpPr>
            <a:stCxn id="2263"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77" name="Google Shape;2277;p69"/>
          <p:cNvCxnSpPr>
            <a:stCxn id="2268" idx="3"/>
          </p:cNvCxnSpPr>
          <p:nvPr/>
        </p:nvCxnSpPr>
        <p:spPr>
          <a:xfrm flipH="1">
            <a:off x="9770526" y="9867547"/>
            <a:ext cx="1574100" cy="461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78" name="Google Shape;2278;p69"/>
          <p:cNvCxnSpPr>
            <a:stCxn id="2268" idx="2"/>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279" name="Google Shape;2279;p69"/>
          <p:cNvCxnSpPr>
            <a:stCxn id="2266" idx="5"/>
            <a:endCxn id="2265" idx="2"/>
          </p:cNvCxnSpPr>
          <p:nvPr/>
        </p:nvCxnSpPr>
        <p:spPr>
          <a:xfrm>
            <a:off x="7044969" y="9867547"/>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2280" name="Google Shape;2280;p69"/>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281" name="Google Shape;2281;p69"/>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2282" name="Google Shape;2282;p69"/>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283" name="Google Shape;2283;p69"/>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284" name="Google Shape;2284;p69"/>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285" name="Google Shape;2285;p69"/>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2286" name="Google Shape;2286;p69"/>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287" name="Google Shape;2287;p69"/>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288" name="Google Shape;2288;p69"/>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289" name="Google Shape;2289;p69"/>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290" name="Google Shape;2290;p69"/>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2291" name="Google Shape;2291;p69"/>
          <p:cNvSpPr/>
          <p:nvPr/>
        </p:nvSpPr>
        <p:spPr>
          <a:xfrm>
            <a:off x="14613469" y="3488477"/>
            <a:ext cx="9688285" cy="1515608"/>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Create map of nodes to distances.  Initialize every node to map to infinity.</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5" name="Shape 2295"/>
        <p:cNvGrpSpPr/>
        <p:nvPr/>
      </p:nvGrpSpPr>
      <p:grpSpPr>
        <a:xfrm>
          <a:off x="0" y="0"/>
          <a:ext cx="0" cy="0"/>
          <a:chOff x="0" y="0"/>
          <a:chExt cx="0" cy="0"/>
        </a:xfrm>
      </p:grpSpPr>
      <p:sp>
        <p:nvSpPr>
          <p:cNvPr id="2296" name="Google Shape;2296;p70"/>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297" name="Google Shape;2297;p70"/>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298" name="Google Shape;2298;p70"/>
          <p:cNvSpPr/>
          <p:nvPr/>
        </p:nvSpPr>
        <p:spPr>
          <a:xfrm>
            <a:off x="4766731" y="7061201"/>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b="0" i="0" sz="4000" u="none" cap="none" strike="noStrike">
              <a:solidFill>
                <a:srgbClr val="FFFFFF"/>
              </a:solidFill>
              <a:latin typeface="Gill Sans"/>
              <a:ea typeface="Gill Sans"/>
              <a:cs typeface="Gill Sans"/>
              <a:sym typeface="Gill Sans"/>
            </a:endParaRPr>
          </a:p>
        </p:txBody>
      </p:sp>
      <p:sp>
        <p:nvSpPr>
          <p:cNvPr id="2299" name="Google Shape;2299;p70"/>
          <p:cNvSpPr/>
          <p:nvPr/>
        </p:nvSpPr>
        <p:spPr>
          <a:xfrm>
            <a:off x="8619065" y="3937354"/>
            <a:ext cx="1151467" cy="1151466"/>
          </a:xfrm>
          <a:prstGeom prst="ellipse">
            <a:avLst/>
          </a:prstGeom>
          <a:solidFill>
            <a:schemeClr val="accent1"/>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7</a:t>
            </a:r>
            <a:endParaRPr/>
          </a:p>
        </p:txBody>
      </p:sp>
      <p:sp>
        <p:nvSpPr>
          <p:cNvPr id="2300" name="Google Shape;2300;p70"/>
          <p:cNvSpPr/>
          <p:nvPr/>
        </p:nvSpPr>
        <p:spPr>
          <a:xfrm>
            <a:off x="11175998" y="5150909"/>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2301" name="Google Shape;2301;p70"/>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302" name="Google Shape;2302;p70"/>
          <p:cNvSpPr/>
          <p:nvPr/>
        </p:nvSpPr>
        <p:spPr>
          <a:xfrm>
            <a:off x="8631412" y="10036175"/>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1</a:t>
            </a:r>
            <a:endParaRPr b="0" i="0" sz="4000" u="none" cap="none" strike="noStrike">
              <a:solidFill>
                <a:srgbClr val="FFFFFF"/>
              </a:solidFill>
              <a:latin typeface="Gill Sans"/>
              <a:ea typeface="Gill Sans"/>
              <a:cs typeface="Gill Sans"/>
              <a:sym typeface="Gill Sans"/>
            </a:endParaRPr>
          </a:p>
        </p:txBody>
      </p:sp>
      <p:sp>
        <p:nvSpPr>
          <p:cNvPr id="2303" name="Google Shape;2303;p70"/>
          <p:cNvSpPr/>
          <p:nvPr/>
        </p:nvSpPr>
        <p:spPr>
          <a:xfrm>
            <a:off x="6062131" y="8884709"/>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5</a:t>
            </a:r>
            <a:endParaRPr b="0" i="0" sz="4000" u="none" cap="none" strike="noStrike">
              <a:solidFill>
                <a:srgbClr val="FFFFFF"/>
              </a:solidFill>
              <a:latin typeface="Gill Sans"/>
              <a:ea typeface="Gill Sans"/>
              <a:cs typeface="Gill Sans"/>
              <a:sym typeface="Gill Sans"/>
            </a:endParaRPr>
          </a:p>
        </p:txBody>
      </p:sp>
      <p:sp>
        <p:nvSpPr>
          <p:cNvPr id="2304" name="Google Shape;2304;p70"/>
          <p:cNvSpPr/>
          <p:nvPr/>
        </p:nvSpPr>
        <p:spPr>
          <a:xfrm>
            <a:off x="6062132" y="5150909"/>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2305" name="Google Shape;2305;p70"/>
          <p:cNvSpPr/>
          <p:nvPr/>
        </p:nvSpPr>
        <p:spPr>
          <a:xfrm>
            <a:off x="11175998" y="8884709"/>
            <a:ext cx="1151467" cy="1151466"/>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6</a:t>
            </a:r>
            <a:endParaRPr/>
          </a:p>
        </p:txBody>
      </p:sp>
      <p:cxnSp>
        <p:nvCxnSpPr>
          <p:cNvPr id="2306" name="Google Shape;2306;p70"/>
          <p:cNvCxnSpPr>
            <a:stCxn id="2298" idx="0"/>
            <a:endCxn id="2304"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07" name="Google Shape;2307;p70"/>
          <p:cNvCxnSpPr>
            <a:stCxn id="2298" idx="6"/>
            <a:endCxn id="2300"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08" name="Google Shape;2308;p70"/>
          <p:cNvCxnSpPr>
            <a:stCxn id="2298" idx="5"/>
            <a:endCxn id="2302"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09" name="Google Shape;2309;p70"/>
          <p:cNvCxnSpPr>
            <a:stCxn id="2304" idx="7"/>
            <a:endCxn id="2299" idx="2"/>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10" name="Google Shape;2310;p70"/>
          <p:cNvCxnSpPr>
            <a:stCxn id="2299" idx="5"/>
            <a:endCxn id="2301" idx="2"/>
          </p:cNvCxnSpPr>
          <p:nvPr/>
        </p:nvCxnSpPr>
        <p:spPr>
          <a:xfrm>
            <a:off x="9601903" y="4920192"/>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11" name="Google Shape;2311;p70"/>
          <p:cNvCxnSpPr>
            <a:stCxn id="2299" idx="4"/>
            <a:endCxn id="2305" idx="1"/>
          </p:cNvCxnSpPr>
          <p:nvPr/>
        </p:nvCxnSpPr>
        <p:spPr>
          <a:xfrm>
            <a:off x="9194798" y="5088820"/>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12" name="Google Shape;2312;p70"/>
          <p:cNvCxnSpPr>
            <a:stCxn id="2299" idx="3"/>
            <a:endCxn id="2303" idx="0"/>
          </p:cNvCxnSpPr>
          <p:nvPr/>
        </p:nvCxnSpPr>
        <p:spPr>
          <a:xfrm flipH="1">
            <a:off x="6637893" y="4920192"/>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13" name="Google Shape;2313;p70"/>
          <p:cNvCxnSpPr>
            <a:stCxn id="2300"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14" name="Google Shape;2314;p70"/>
          <p:cNvCxnSpPr>
            <a:stCxn id="2305" idx="3"/>
          </p:cNvCxnSpPr>
          <p:nvPr/>
        </p:nvCxnSpPr>
        <p:spPr>
          <a:xfrm flipH="1">
            <a:off x="9770526" y="9867547"/>
            <a:ext cx="1574100" cy="461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15" name="Google Shape;2315;p70"/>
          <p:cNvCxnSpPr>
            <a:stCxn id="2305" idx="2"/>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16" name="Google Shape;2316;p70"/>
          <p:cNvCxnSpPr>
            <a:stCxn id="2303" idx="5"/>
            <a:endCxn id="2302" idx="2"/>
          </p:cNvCxnSpPr>
          <p:nvPr/>
        </p:nvCxnSpPr>
        <p:spPr>
          <a:xfrm>
            <a:off x="7044969" y="9867547"/>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2317" name="Google Shape;2317;p70"/>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318" name="Google Shape;2318;p70"/>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2319" name="Google Shape;2319;p70"/>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320" name="Google Shape;2320;p70"/>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321" name="Google Shape;2321;p70"/>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322" name="Google Shape;2322;p70"/>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2323" name="Google Shape;2323;p70"/>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324" name="Google Shape;2324;p70"/>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325" name="Google Shape;2325;p70"/>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326" name="Google Shape;2326;p70"/>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327" name="Google Shape;2327;p70"/>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2328" name="Google Shape;2328;p70"/>
          <p:cNvSpPr/>
          <p:nvPr/>
        </p:nvSpPr>
        <p:spPr>
          <a:xfrm>
            <a:off x="14613469" y="3488477"/>
            <a:ext cx="9688285" cy="1512722"/>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Find the “min dist” node – the node with the smallest distance that is not finalized.</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2" name="Shape 2332"/>
        <p:cNvGrpSpPr/>
        <p:nvPr/>
      </p:nvGrpSpPr>
      <p:grpSpPr>
        <a:xfrm>
          <a:off x="0" y="0"/>
          <a:ext cx="0" cy="0"/>
          <a:chOff x="0" y="0"/>
          <a:chExt cx="0" cy="0"/>
        </a:xfrm>
      </p:grpSpPr>
      <p:sp>
        <p:nvSpPr>
          <p:cNvPr id="2333" name="Google Shape;2333;p71"/>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334" name="Google Shape;2334;p71"/>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335" name="Google Shape;2335;p71"/>
          <p:cNvSpPr/>
          <p:nvPr/>
        </p:nvSpPr>
        <p:spPr>
          <a:xfrm>
            <a:off x="4766731" y="7061201"/>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b="0" i="0" sz="4000" u="none" cap="none" strike="noStrike">
              <a:solidFill>
                <a:srgbClr val="FFFFFF"/>
              </a:solidFill>
              <a:latin typeface="Gill Sans"/>
              <a:ea typeface="Gill Sans"/>
              <a:cs typeface="Gill Sans"/>
              <a:sym typeface="Gill Sans"/>
            </a:endParaRPr>
          </a:p>
        </p:txBody>
      </p:sp>
      <p:sp>
        <p:nvSpPr>
          <p:cNvPr id="2336" name="Google Shape;2336;p71"/>
          <p:cNvSpPr/>
          <p:nvPr/>
        </p:nvSpPr>
        <p:spPr>
          <a:xfrm>
            <a:off x="8619065" y="3937354"/>
            <a:ext cx="1151467" cy="1151466"/>
          </a:xfrm>
          <a:prstGeom prst="ellipse">
            <a:avLst/>
          </a:prstGeom>
          <a:solidFill>
            <a:schemeClr val="accent1"/>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7</a:t>
            </a:r>
            <a:endParaRPr/>
          </a:p>
        </p:txBody>
      </p:sp>
      <p:sp>
        <p:nvSpPr>
          <p:cNvPr id="2337" name="Google Shape;2337;p71"/>
          <p:cNvSpPr/>
          <p:nvPr/>
        </p:nvSpPr>
        <p:spPr>
          <a:xfrm>
            <a:off x="11175998" y="5150909"/>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2338" name="Google Shape;2338;p71"/>
          <p:cNvSpPr/>
          <p:nvPr/>
        </p:nvSpPr>
        <p:spPr>
          <a:xfrm>
            <a:off x="12496093" y="6885517"/>
            <a:ext cx="1151467" cy="1151466"/>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339" name="Google Shape;2339;p71"/>
          <p:cNvSpPr/>
          <p:nvPr/>
        </p:nvSpPr>
        <p:spPr>
          <a:xfrm>
            <a:off x="8631412" y="10036175"/>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1</a:t>
            </a:r>
            <a:endParaRPr b="0" i="0" sz="4000" u="none" cap="none" strike="noStrike">
              <a:solidFill>
                <a:srgbClr val="FFFFFF"/>
              </a:solidFill>
              <a:latin typeface="Gill Sans"/>
              <a:ea typeface="Gill Sans"/>
              <a:cs typeface="Gill Sans"/>
              <a:sym typeface="Gill Sans"/>
            </a:endParaRPr>
          </a:p>
        </p:txBody>
      </p:sp>
      <p:sp>
        <p:nvSpPr>
          <p:cNvPr id="2340" name="Google Shape;2340;p71"/>
          <p:cNvSpPr/>
          <p:nvPr/>
        </p:nvSpPr>
        <p:spPr>
          <a:xfrm>
            <a:off x="6062131" y="8884709"/>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5</a:t>
            </a:r>
            <a:endParaRPr b="0" i="0" sz="4000" u="none" cap="none" strike="noStrike">
              <a:solidFill>
                <a:srgbClr val="FFFFFF"/>
              </a:solidFill>
              <a:latin typeface="Gill Sans"/>
              <a:ea typeface="Gill Sans"/>
              <a:cs typeface="Gill Sans"/>
              <a:sym typeface="Gill Sans"/>
            </a:endParaRPr>
          </a:p>
        </p:txBody>
      </p:sp>
      <p:sp>
        <p:nvSpPr>
          <p:cNvPr id="2341" name="Google Shape;2341;p71"/>
          <p:cNvSpPr/>
          <p:nvPr/>
        </p:nvSpPr>
        <p:spPr>
          <a:xfrm>
            <a:off x="6062132" y="5150909"/>
            <a:ext cx="1151467" cy="1151466"/>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3</a:t>
            </a:r>
            <a:endParaRPr/>
          </a:p>
        </p:txBody>
      </p:sp>
      <p:sp>
        <p:nvSpPr>
          <p:cNvPr id="2342" name="Google Shape;2342;p71"/>
          <p:cNvSpPr/>
          <p:nvPr/>
        </p:nvSpPr>
        <p:spPr>
          <a:xfrm>
            <a:off x="11175998" y="8884709"/>
            <a:ext cx="1151467" cy="1151466"/>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6</a:t>
            </a:r>
            <a:endParaRPr/>
          </a:p>
        </p:txBody>
      </p:sp>
      <p:cxnSp>
        <p:nvCxnSpPr>
          <p:cNvPr id="2343" name="Google Shape;2343;p71"/>
          <p:cNvCxnSpPr>
            <a:stCxn id="2335" idx="0"/>
            <a:endCxn id="2341" idx="3"/>
          </p:cNvCxnSpPr>
          <p:nvPr/>
        </p:nvCxnSpPr>
        <p:spPr>
          <a:xfrm flipH="1" rot="10800000">
            <a:off x="5342464" y="6133601"/>
            <a:ext cx="888300" cy="92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44" name="Google Shape;2344;p71"/>
          <p:cNvCxnSpPr>
            <a:stCxn id="2335" idx="6"/>
            <a:endCxn id="2337" idx="3"/>
          </p:cNvCxnSpPr>
          <p:nvPr/>
        </p:nvCxnSpPr>
        <p:spPr>
          <a:xfrm flipH="1" rot="10800000">
            <a:off x="5918198" y="6133634"/>
            <a:ext cx="5426400" cy="1503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45" name="Google Shape;2345;p71"/>
          <p:cNvCxnSpPr>
            <a:stCxn id="2335" idx="5"/>
            <a:endCxn id="2339" idx="0"/>
          </p:cNvCxnSpPr>
          <p:nvPr/>
        </p:nvCxnSpPr>
        <p:spPr>
          <a:xfrm>
            <a:off x="5749569" y="8044038"/>
            <a:ext cx="3457500" cy="1992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46" name="Google Shape;2346;p71"/>
          <p:cNvCxnSpPr>
            <a:stCxn id="2341" idx="7"/>
            <a:endCxn id="2336" idx="2"/>
          </p:cNvCxnSpPr>
          <p:nvPr/>
        </p:nvCxnSpPr>
        <p:spPr>
          <a:xfrm flipH="1" rot="10800000">
            <a:off x="7044971" y="4513137"/>
            <a:ext cx="1574100" cy="806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47" name="Google Shape;2347;p71"/>
          <p:cNvCxnSpPr>
            <a:stCxn id="2336" idx="5"/>
            <a:endCxn id="2338" idx="2"/>
          </p:cNvCxnSpPr>
          <p:nvPr/>
        </p:nvCxnSpPr>
        <p:spPr>
          <a:xfrm>
            <a:off x="9601903" y="4920192"/>
            <a:ext cx="2894100" cy="25410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48" name="Google Shape;2348;p71"/>
          <p:cNvCxnSpPr>
            <a:stCxn id="2336" idx="4"/>
            <a:endCxn id="2342" idx="1"/>
          </p:cNvCxnSpPr>
          <p:nvPr/>
        </p:nvCxnSpPr>
        <p:spPr>
          <a:xfrm>
            <a:off x="9194798" y="5088820"/>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49" name="Google Shape;2349;p71"/>
          <p:cNvCxnSpPr>
            <a:stCxn id="2336" idx="3"/>
            <a:endCxn id="2340" idx="0"/>
          </p:cNvCxnSpPr>
          <p:nvPr/>
        </p:nvCxnSpPr>
        <p:spPr>
          <a:xfrm flipH="1">
            <a:off x="6637893" y="4920192"/>
            <a:ext cx="2149800" cy="39645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50" name="Google Shape;2350;p71"/>
          <p:cNvCxnSpPr>
            <a:stCxn id="2337" idx="4"/>
          </p:cNvCxnSpPr>
          <p:nvPr/>
        </p:nvCxnSpPr>
        <p:spPr>
          <a:xfrm>
            <a:off x="11751731" y="6302375"/>
            <a:ext cx="0" cy="2582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51" name="Google Shape;2351;p71"/>
          <p:cNvCxnSpPr>
            <a:stCxn id="2342" idx="3"/>
          </p:cNvCxnSpPr>
          <p:nvPr/>
        </p:nvCxnSpPr>
        <p:spPr>
          <a:xfrm flipH="1">
            <a:off x="9770526" y="9867547"/>
            <a:ext cx="1574100" cy="461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52" name="Google Shape;2352;p71"/>
          <p:cNvCxnSpPr>
            <a:stCxn id="2342" idx="2"/>
          </p:cNvCxnSpPr>
          <p:nvPr/>
        </p:nvCxnSpPr>
        <p:spPr>
          <a:xfrm rot="10800000">
            <a:off x="7213598" y="9460442"/>
            <a:ext cx="3962400" cy="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353" name="Google Shape;2353;p71"/>
          <p:cNvCxnSpPr>
            <a:stCxn id="2340" idx="5"/>
            <a:endCxn id="2339" idx="2"/>
          </p:cNvCxnSpPr>
          <p:nvPr/>
        </p:nvCxnSpPr>
        <p:spPr>
          <a:xfrm>
            <a:off x="7044969" y="9867547"/>
            <a:ext cx="1586400" cy="744300"/>
          </a:xfrm>
          <a:prstGeom prst="straightConnector1">
            <a:avLst/>
          </a:prstGeom>
          <a:noFill/>
          <a:ln cap="flat" cmpd="sng" w="38100">
            <a:solidFill>
              <a:srgbClr val="000000"/>
            </a:solidFill>
            <a:prstDash val="solid"/>
            <a:miter lim="400000"/>
            <a:headEnd len="med" w="med" type="triangle"/>
            <a:tailEnd len="med" w="med" type="triangle"/>
          </a:ln>
        </p:spPr>
      </p:cxnSp>
      <p:sp>
        <p:nvSpPr>
          <p:cNvPr id="2354" name="Google Shape;2354;p71"/>
          <p:cNvSpPr txBox="1"/>
          <p:nvPr/>
        </p:nvSpPr>
        <p:spPr>
          <a:xfrm>
            <a:off x="4782962" y="5835402"/>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355" name="Google Shape;2355;p71"/>
          <p:cNvSpPr txBox="1"/>
          <p:nvPr/>
        </p:nvSpPr>
        <p:spPr>
          <a:xfrm>
            <a:off x="6819551" y="4124254"/>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5</a:t>
            </a:r>
            <a:endParaRPr/>
          </a:p>
        </p:txBody>
      </p:sp>
      <p:sp>
        <p:nvSpPr>
          <p:cNvPr id="2356" name="Google Shape;2356;p71"/>
          <p:cNvSpPr txBox="1"/>
          <p:nvPr/>
        </p:nvSpPr>
        <p:spPr>
          <a:xfrm>
            <a:off x="9841442" y="466407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357" name="Google Shape;2357;p71"/>
          <p:cNvSpPr txBox="1"/>
          <p:nvPr/>
        </p:nvSpPr>
        <p:spPr>
          <a:xfrm>
            <a:off x="7209367" y="541220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358" name="Google Shape;2358;p71"/>
          <p:cNvSpPr txBox="1"/>
          <p:nvPr/>
        </p:nvSpPr>
        <p:spPr>
          <a:xfrm>
            <a:off x="9601903" y="7445161"/>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359" name="Google Shape;2359;p71"/>
          <p:cNvSpPr txBox="1"/>
          <p:nvPr/>
        </p:nvSpPr>
        <p:spPr>
          <a:xfrm>
            <a:off x="11468101" y="765453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7</a:t>
            </a:r>
            <a:endParaRPr/>
          </a:p>
        </p:txBody>
      </p:sp>
      <p:sp>
        <p:nvSpPr>
          <p:cNvPr id="2360" name="Google Shape;2360;p71"/>
          <p:cNvSpPr txBox="1"/>
          <p:nvPr/>
        </p:nvSpPr>
        <p:spPr>
          <a:xfrm>
            <a:off x="7747001" y="6875528"/>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361" name="Google Shape;2361;p71"/>
          <p:cNvSpPr txBox="1"/>
          <p:nvPr/>
        </p:nvSpPr>
        <p:spPr>
          <a:xfrm>
            <a:off x="6951136" y="10239727"/>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362" name="Google Shape;2362;p71"/>
          <p:cNvSpPr txBox="1"/>
          <p:nvPr/>
        </p:nvSpPr>
        <p:spPr>
          <a:xfrm>
            <a:off x="6913392" y="8394416"/>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363" name="Google Shape;2363;p71"/>
          <p:cNvSpPr txBox="1"/>
          <p:nvPr/>
        </p:nvSpPr>
        <p:spPr>
          <a:xfrm>
            <a:off x="9105550" y="8698370"/>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364" name="Google Shape;2364;p71"/>
          <p:cNvSpPr txBox="1"/>
          <p:nvPr/>
        </p:nvSpPr>
        <p:spPr>
          <a:xfrm>
            <a:off x="9889773" y="10182999"/>
            <a:ext cx="1447797"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
        <p:nvSpPr>
          <p:cNvPr id="2365" name="Google Shape;2365;p71"/>
          <p:cNvSpPr/>
          <p:nvPr/>
        </p:nvSpPr>
        <p:spPr>
          <a:xfrm>
            <a:off x="14613469" y="3488477"/>
            <a:ext cx="9688285" cy="3728713"/>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Find the “min dist” node is the destination:</a:t>
            </a:r>
            <a:endParaRPr/>
          </a:p>
          <a:p>
            <a:pPr indent="0" lvl="0" marL="0" marR="0" rtl="0" algn="l">
              <a:lnSpc>
                <a:spcPct val="120000"/>
              </a:lnSpc>
              <a:spcBef>
                <a:spcPts val="0"/>
              </a:spcBef>
              <a:spcAft>
                <a:spcPts val="0"/>
              </a:spcAft>
              <a:buNone/>
            </a:pPr>
            <a:r>
              <a:t/>
            </a:r>
            <a:endParaRPr b="0" i="0" sz="4000" u="none" cap="none" strike="noStrike">
              <a:solidFill>
                <a:srgbClr val="53585F"/>
              </a:solidFill>
              <a:latin typeface="Arial"/>
              <a:ea typeface="Arial"/>
              <a:cs typeface="Arial"/>
              <a:sym typeface="Arial"/>
            </a:endParaRPr>
          </a:p>
          <a:p>
            <a:pPr indent="0" lvl="0" marL="0" marR="0" rtl="0" algn="l">
              <a:lnSpc>
                <a:spcPct val="120000"/>
              </a:lnSpc>
              <a:spcBef>
                <a:spcPts val="0"/>
              </a:spcBef>
              <a:spcAft>
                <a:spcPts val="0"/>
              </a:spcAft>
              <a:buNone/>
            </a:pPr>
            <a:r>
              <a:rPr b="0" i="0" lang="en-US" sz="4000" u="none" cap="none" strike="noStrike">
                <a:solidFill>
                  <a:srgbClr val="53585F"/>
                </a:solidFill>
                <a:latin typeface="Arial"/>
                <a:ea typeface="Arial"/>
                <a:cs typeface="Arial"/>
                <a:sym typeface="Arial"/>
              </a:rPr>
              <a:t>Return the value for the destination from the map.</a:t>
            </a:r>
            <a:endParaRPr/>
          </a:p>
          <a:p>
            <a:pPr indent="0" lvl="0" marL="0" marR="0" rtl="0" algn="l">
              <a:lnSpc>
                <a:spcPct val="120000"/>
              </a:lnSpc>
              <a:spcBef>
                <a:spcPts val="0"/>
              </a:spcBef>
              <a:spcAft>
                <a:spcPts val="0"/>
              </a:spcAft>
              <a:buNone/>
            </a:pPr>
            <a:r>
              <a:t/>
            </a:r>
            <a:endParaRPr b="0" i="0" sz="4000" u="none" cap="none" strike="noStrike">
              <a:solidFill>
                <a:srgbClr val="53585F"/>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9" name="Shape 2369"/>
        <p:cNvGrpSpPr/>
        <p:nvPr/>
      </p:nvGrpSpPr>
      <p:grpSpPr>
        <a:xfrm>
          <a:off x="0" y="0"/>
          <a:ext cx="0" cy="0"/>
          <a:chOff x="0" y="0"/>
          <a:chExt cx="0" cy="0"/>
        </a:xfrm>
      </p:grpSpPr>
      <p:sp>
        <p:nvSpPr>
          <p:cNvPr id="2370" name="Google Shape;2370;p72"/>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1143000" lvl="0" marL="1143000" rtl="0" algn="l">
              <a:lnSpc>
                <a:spcPct val="120000"/>
              </a:lnSpc>
              <a:spcBef>
                <a:spcPts val="0"/>
              </a:spcBef>
              <a:spcAft>
                <a:spcPts val="0"/>
              </a:spcAft>
              <a:buSzPts val="4000"/>
              <a:buFont typeface="Helvetica Neue"/>
              <a:buAutoNum type="arabicPeriod"/>
            </a:pPr>
            <a:r>
              <a:rPr lang="en-US" sz="4000"/>
              <a:t>Create an empty set of finalized nodes.</a:t>
            </a:r>
            <a:endParaRPr/>
          </a:p>
          <a:p>
            <a:pPr indent="-1143000" lvl="0" marL="1143000" rtl="0" algn="l">
              <a:lnSpc>
                <a:spcPct val="120000"/>
              </a:lnSpc>
              <a:spcBef>
                <a:spcPts val="0"/>
              </a:spcBef>
              <a:spcAft>
                <a:spcPts val="0"/>
              </a:spcAft>
              <a:buSzPts val="4000"/>
              <a:buFont typeface="Helvetica Neue"/>
              <a:buAutoNum type="arabicPeriod"/>
            </a:pPr>
            <a:r>
              <a:rPr lang="en-US" sz="4000"/>
              <a:t>Create map of nodes to distances.  Initialize every node to map to infinity.</a:t>
            </a:r>
            <a:endParaRPr/>
          </a:p>
          <a:p>
            <a:pPr indent="-1143000" lvl="0" marL="1143000" rtl="0" algn="l">
              <a:lnSpc>
                <a:spcPct val="120000"/>
              </a:lnSpc>
              <a:spcBef>
                <a:spcPts val="0"/>
              </a:spcBef>
              <a:spcAft>
                <a:spcPts val="0"/>
              </a:spcAft>
              <a:buSzPts val="4000"/>
              <a:buFont typeface="Helvetica Neue"/>
              <a:buAutoNum type="arabicPeriod"/>
            </a:pPr>
            <a:r>
              <a:rPr lang="en-US" sz="4000"/>
              <a:t>Set the distance for the origin to 0. Initialize a current node to the origin.</a:t>
            </a:r>
            <a:endParaRPr/>
          </a:p>
          <a:p>
            <a:pPr indent="-1143000" lvl="0" marL="1143000" rtl="0" algn="l">
              <a:lnSpc>
                <a:spcPct val="120000"/>
              </a:lnSpc>
              <a:spcBef>
                <a:spcPts val="0"/>
              </a:spcBef>
              <a:spcAft>
                <a:spcPts val="0"/>
              </a:spcAft>
              <a:buSzPts val="4000"/>
              <a:buFont typeface="Helvetica Neue"/>
              <a:buAutoNum type="arabicPeriod"/>
            </a:pPr>
            <a:r>
              <a:rPr lang="en-US" sz="4000"/>
              <a:t>While the current node is not the destination and it’s distance is not infinity.</a:t>
            </a:r>
            <a:endParaRPr/>
          </a:p>
          <a:p>
            <a:pPr indent="-1143000" lvl="1" marL="2057400" rtl="0" algn="l">
              <a:lnSpc>
                <a:spcPct val="120000"/>
              </a:lnSpc>
              <a:spcBef>
                <a:spcPts val="0"/>
              </a:spcBef>
              <a:spcAft>
                <a:spcPts val="0"/>
              </a:spcAft>
              <a:buSzPts val="4000"/>
              <a:buFont typeface="Helvetica Neue"/>
              <a:buAutoNum type="alphaLcPeriod"/>
            </a:pPr>
            <a:r>
              <a:rPr lang="en-US" sz="4000"/>
              <a:t>Add the current node to the finalized set.</a:t>
            </a:r>
            <a:endParaRPr/>
          </a:p>
          <a:p>
            <a:pPr indent="-1143000" lvl="1" marL="2057400" rtl="0" algn="l">
              <a:lnSpc>
                <a:spcPct val="120000"/>
              </a:lnSpc>
              <a:spcBef>
                <a:spcPts val="0"/>
              </a:spcBef>
              <a:spcAft>
                <a:spcPts val="0"/>
              </a:spcAft>
              <a:buSzPts val="4000"/>
              <a:buFont typeface="Helvetica Neue"/>
              <a:buAutoNum type="alphaLcPeriod"/>
            </a:pPr>
            <a:r>
              <a:rPr lang="en-US" sz="4000"/>
              <a:t>Iterate over its neighbors:</a:t>
            </a:r>
            <a:endParaRPr/>
          </a:p>
          <a:p>
            <a:pPr indent="-1143000" lvl="2" marL="2514600" rtl="0" algn="l">
              <a:lnSpc>
                <a:spcPct val="120000"/>
              </a:lnSpc>
              <a:spcBef>
                <a:spcPts val="0"/>
              </a:spcBef>
              <a:spcAft>
                <a:spcPts val="0"/>
              </a:spcAft>
              <a:buSzPts val="4000"/>
              <a:buFont typeface="Helvetica Neue"/>
              <a:buAutoNum type="romanLcPeriod"/>
            </a:pPr>
            <a:r>
              <a:rPr lang="en-US" sz="4000"/>
              <a:t>For each neighbor that is not finalized, update its distance (if less than its current distance) to the sum of the “min dist” and the weight of the edge between it and the “min dist” node.</a:t>
            </a:r>
            <a:endParaRPr/>
          </a:p>
          <a:p>
            <a:pPr indent="-1143000" lvl="1" marL="2057400" rtl="0" algn="l">
              <a:lnSpc>
                <a:spcPct val="120000"/>
              </a:lnSpc>
              <a:spcBef>
                <a:spcPts val="0"/>
              </a:spcBef>
              <a:spcAft>
                <a:spcPts val="0"/>
              </a:spcAft>
              <a:buSzPts val="4000"/>
              <a:buFont typeface="Helvetica Neue"/>
              <a:buAutoNum type="alphaLcPeriod"/>
            </a:pPr>
            <a:r>
              <a:rPr lang="en-US" sz="4000"/>
              <a:t>Set the current node to the “min dist” node – the node with the smallest distance that is not finalized. </a:t>
            </a:r>
            <a:endParaRPr/>
          </a:p>
          <a:p>
            <a:pPr indent="-1143000" lvl="0" marL="1143000" rtl="0" algn="l">
              <a:lnSpc>
                <a:spcPct val="120000"/>
              </a:lnSpc>
              <a:spcBef>
                <a:spcPts val="0"/>
              </a:spcBef>
              <a:spcAft>
                <a:spcPts val="0"/>
              </a:spcAft>
              <a:buSzPts val="4000"/>
              <a:buFont typeface="Helvetica Neue"/>
              <a:buAutoNum type="arabicPeriod"/>
            </a:pPr>
            <a:r>
              <a:rPr lang="en-US" sz="4000"/>
              <a:t>Return the value for the destination from the map.</a:t>
            </a:r>
            <a:endParaRPr/>
          </a:p>
        </p:txBody>
      </p:sp>
      <p:sp>
        <p:nvSpPr>
          <p:cNvPr id="2371" name="Google Shape;2371;p72"/>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372" name="Google Shape;2372;p72"/>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Algorithm</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6" name="Shape 2376"/>
        <p:cNvGrpSpPr/>
        <p:nvPr/>
      </p:nvGrpSpPr>
      <p:grpSpPr>
        <a:xfrm>
          <a:off x="0" y="0"/>
          <a:ext cx="0" cy="0"/>
          <a:chOff x="0" y="0"/>
          <a:chExt cx="0" cy="0"/>
        </a:xfrm>
      </p:grpSpPr>
      <p:sp>
        <p:nvSpPr>
          <p:cNvPr id="2377" name="Google Shape;2377;p73"/>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1143000" lvl="0" marL="1143000" rtl="0" algn="l">
              <a:lnSpc>
                <a:spcPct val="120000"/>
              </a:lnSpc>
              <a:spcBef>
                <a:spcPts val="0"/>
              </a:spcBef>
              <a:spcAft>
                <a:spcPts val="0"/>
              </a:spcAft>
              <a:buSzPts val="5500"/>
              <a:buFont typeface="Helvetica Neue"/>
              <a:buAutoNum type="arabicPeriod"/>
            </a:pPr>
            <a:r>
              <a:rPr lang="en-US" sz="5500"/>
              <a:t>How do you calculate the shortest path, not just the length?</a:t>
            </a:r>
            <a:endParaRPr/>
          </a:p>
          <a:p>
            <a:pPr indent="-793750" lvl="0" marL="1143000" rtl="0" algn="l">
              <a:lnSpc>
                <a:spcPct val="120000"/>
              </a:lnSpc>
              <a:spcBef>
                <a:spcPts val="0"/>
              </a:spcBef>
              <a:spcAft>
                <a:spcPts val="0"/>
              </a:spcAft>
              <a:buSzPts val="5500"/>
              <a:buFont typeface="Helvetica Neue"/>
              <a:buNone/>
            </a:pPr>
            <a:r>
              <a:t/>
            </a:r>
            <a:endParaRPr sz="5500"/>
          </a:p>
          <a:p>
            <a:pPr indent="-1143000" lvl="0" marL="1143000" rtl="0" algn="l">
              <a:lnSpc>
                <a:spcPct val="120000"/>
              </a:lnSpc>
              <a:spcBef>
                <a:spcPts val="0"/>
              </a:spcBef>
              <a:spcAft>
                <a:spcPts val="0"/>
              </a:spcAft>
              <a:buSzPts val="5500"/>
              <a:buFont typeface="Helvetica Neue"/>
              <a:buAutoNum type="arabicPeriod"/>
            </a:pPr>
            <a:r>
              <a:rPr lang="en-US" sz="5500"/>
              <a:t>Is this algorithm for directed or undirected graphs?</a:t>
            </a:r>
            <a:endParaRPr/>
          </a:p>
          <a:p>
            <a:pPr indent="-793750" lvl="0" marL="1143000" rtl="0" algn="l">
              <a:lnSpc>
                <a:spcPct val="120000"/>
              </a:lnSpc>
              <a:spcBef>
                <a:spcPts val="0"/>
              </a:spcBef>
              <a:spcAft>
                <a:spcPts val="0"/>
              </a:spcAft>
              <a:buSzPts val="5500"/>
              <a:buFont typeface="Helvetica Neue"/>
              <a:buNone/>
            </a:pPr>
            <a:r>
              <a:t/>
            </a:r>
            <a:endParaRPr sz="5500"/>
          </a:p>
          <a:p>
            <a:pPr indent="-1143000" lvl="0" marL="1143000" rtl="0" algn="l">
              <a:lnSpc>
                <a:spcPct val="120000"/>
              </a:lnSpc>
              <a:spcBef>
                <a:spcPts val="0"/>
              </a:spcBef>
              <a:spcAft>
                <a:spcPts val="0"/>
              </a:spcAft>
              <a:buSzPts val="5500"/>
              <a:buFont typeface="Helvetica Neue"/>
              <a:buAutoNum type="arabicPeriod"/>
            </a:pPr>
            <a:r>
              <a:rPr lang="en-US" sz="5500"/>
              <a:t>Are there any constraints on when we can use the algorithm?</a:t>
            </a:r>
            <a:endParaRPr/>
          </a:p>
          <a:p>
            <a:pPr indent="-793750" lvl="0" marL="1143000" rtl="0" algn="l">
              <a:lnSpc>
                <a:spcPct val="120000"/>
              </a:lnSpc>
              <a:spcBef>
                <a:spcPts val="0"/>
              </a:spcBef>
              <a:spcAft>
                <a:spcPts val="0"/>
              </a:spcAft>
              <a:buSzPts val="5500"/>
              <a:buFont typeface="Helvetica Neue"/>
              <a:buNone/>
            </a:pPr>
            <a:r>
              <a:t/>
            </a:r>
            <a:endParaRPr sz="5500"/>
          </a:p>
        </p:txBody>
      </p:sp>
      <p:sp>
        <p:nvSpPr>
          <p:cNvPr id="2378" name="Google Shape;2378;p73"/>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379" name="Google Shape;2379;p73"/>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1"/>
          <p:cNvSpPr txBox="1"/>
          <p:nvPr>
            <p:ph idx="1" type="body"/>
          </p:nvPr>
        </p:nvSpPr>
        <p:spPr>
          <a:xfrm>
            <a:off x="1524000" y="4079875"/>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What is inefficient about DFS and BFS?</a:t>
            </a:r>
            <a:endParaRPr/>
          </a:p>
          <a:p>
            <a:pPr indent="0" lvl="0" marL="0" rtl="0" algn="l">
              <a:lnSpc>
                <a:spcPct val="120000"/>
              </a:lnSpc>
              <a:spcBef>
                <a:spcPts val="0"/>
              </a:spcBef>
              <a:spcAft>
                <a:spcPts val="0"/>
              </a:spcAft>
              <a:buClr>
                <a:srgbClr val="385998"/>
              </a:buClr>
              <a:buSzPts val="7000"/>
              <a:buFont typeface="Arial"/>
              <a:buNone/>
            </a:pPr>
            <a:r>
              <a:rPr i="1" lang="en-US"/>
              <a:t>We may be very close to the destination but go in the wrong direction. This is because DFS and BFS are </a:t>
            </a:r>
            <a:r>
              <a:rPr b="1" lang="en-US"/>
              <a:t>uninformed.</a:t>
            </a:r>
            <a:endParaRPr i="1"/>
          </a:p>
        </p:txBody>
      </p:sp>
      <p:sp>
        <p:nvSpPr>
          <p:cNvPr id="60" name="Google Shape;60;p11"/>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Single Source Shortest Path</a:t>
            </a:r>
            <a:endParaRPr/>
          </a:p>
        </p:txBody>
      </p:sp>
      <p:sp>
        <p:nvSpPr>
          <p:cNvPr id="61" name="Google Shape;61;p11"/>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aka Path-Finding</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3" name="Shape 2383"/>
        <p:cNvGrpSpPr/>
        <p:nvPr/>
      </p:nvGrpSpPr>
      <p:grpSpPr>
        <a:xfrm>
          <a:off x="0" y="0"/>
          <a:ext cx="0" cy="0"/>
          <a:chOff x="0" y="0"/>
          <a:chExt cx="0" cy="0"/>
        </a:xfrm>
      </p:grpSpPr>
      <p:sp>
        <p:nvSpPr>
          <p:cNvPr id="2384" name="Google Shape;2384;p74"/>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1143000" lvl="0" marL="1143000" rtl="0" algn="l">
              <a:lnSpc>
                <a:spcPct val="120000"/>
              </a:lnSpc>
              <a:spcBef>
                <a:spcPts val="0"/>
              </a:spcBef>
              <a:spcAft>
                <a:spcPts val="0"/>
              </a:spcAft>
              <a:buSzPts val="5500"/>
              <a:buFont typeface="Helvetica Neue"/>
              <a:buAutoNum type="arabicPeriod"/>
            </a:pPr>
            <a:r>
              <a:rPr lang="en-US" sz="5500"/>
              <a:t>How do you calculate the shortest path, not just the length?</a:t>
            </a:r>
            <a:endParaRPr/>
          </a:p>
          <a:p>
            <a:pPr indent="-1143000" lvl="1" marL="2057400" rtl="0" algn="l">
              <a:lnSpc>
                <a:spcPct val="120000"/>
              </a:lnSpc>
              <a:spcBef>
                <a:spcPts val="0"/>
              </a:spcBef>
              <a:spcAft>
                <a:spcPts val="0"/>
              </a:spcAft>
              <a:buSzPts val="5500"/>
              <a:buChar char="•"/>
            </a:pPr>
            <a:r>
              <a:rPr lang="en-US" sz="5500"/>
              <a:t>We’ll need to keep track of the shortest path to each node as well as distance!</a:t>
            </a:r>
            <a:endParaRPr/>
          </a:p>
          <a:p>
            <a:pPr indent="-1143000" lvl="0" marL="1143000" rtl="0" algn="l">
              <a:lnSpc>
                <a:spcPct val="120000"/>
              </a:lnSpc>
              <a:spcBef>
                <a:spcPts val="0"/>
              </a:spcBef>
              <a:spcAft>
                <a:spcPts val="0"/>
              </a:spcAft>
              <a:buSzPts val="5500"/>
              <a:buFont typeface="Helvetica Neue"/>
              <a:buAutoNum type="arabicPeriod"/>
            </a:pPr>
            <a:r>
              <a:rPr lang="en-US" sz="5500"/>
              <a:t>Is this algorithm for directed or undirected graphs?</a:t>
            </a:r>
            <a:endParaRPr/>
          </a:p>
          <a:p>
            <a:pPr indent="-1143000" lvl="1" marL="2057400" rtl="0" algn="l">
              <a:lnSpc>
                <a:spcPct val="120000"/>
              </a:lnSpc>
              <a:spcBef>
                <a:spcPts val="0"/>
              </a:spcBef>
              <a:spcAft>
                <a:spcPts val="0"/>
              </a:spcAft>
              <a:buSzPts val="5500"/>
              <a:buChar char="•"/>
            </a:pPr>
            <a:r>
              <a:rPr lang="en-US" sz="5500"/>
              <a:t>It works for both with no changes necessary!</a:t>
            </a:r>
            <a:endParaRPr/>
          </a:p>
          <a:p>
            <a:pPr indent="-1143000" lvl="0" marL="1143000" rtl="0" algn="l">
              <a:lnSpc>
                <a:spcPct val="120000"/>
              </a:lnSpc>
              <a:spcBef>
                <a:spcPts val="0"/>
              </a:spcBef>
              <a:spcAft>
                <a:spcPts val="0"/>
              </a:spcAft>
              <a:buSzPts val="5500"/>
              <a:buFont typeface="Helvetica Neue"/>
              <a:buAutoNum type="arabicPeriod"/>
            </a:pPr>
            <a:r>
              <a:rPr lang="en-US" sz="5500"/>
              <a:t>Are there any constraints on when we can use the algorithm?</a:t>
            </a:r>
            <a:endParaRPr/>
          </a:p>
          <a:p>
            <a:pPr indent="-1143000" lvl="1" marL="2057400" rtl="0" algn="l">
              <a:lnSpc>
                <a:spcPct val="120000"/>
              </a:lnSpc>
              <a:spcBef>
                <a:spcPts val="0"/>
              </a:spcBef>
              <a:spcAft>
                <a:spcPts val="0"/>
              </a:spcAft>
              <a:buSzPts val="5500"/>
              <a:buChar char="•"/>
            </a:pPr>
            <a:r>
              <a:rPr lang="en-US" sz="5500"/>
              <a:t>Yes!  Dijkstra’s assumes that all edges have non-negative weights and does not work if any edges have negative weights.</a:t>
            </a:r>
            <a:endParaRPr/>
          </a:p>
          <a:p>
            <a:pPr indent="-793750" lvl="0" marL="1143000" rtl="0" algn="l">
              <a:lnSpc>
                <a:spcPct val="120000"/>
              </a:lnSpc>
              <a:spcBef>
                <a:spcPts val="0"/>
              </a:spcBef>
              <a:spcAft>
                <a:spcPts val="0"/>
              </a:spcAft>
              <a:buSzPts val="5500"/>
              <a:buFont typeface="Helvetica Neue"/>
              <a:buNone/>
            </a:pPr>
            <a:r>
              <a:t/>
            </a:r>
            <a:endParaRPr sz="5500"/>
          </a:p>
        </p:txBody>
      </p:sp>
      <p:sp>
        <p:nvSpPr>
          <p:cNvPr id="2385" name="Google Shape;2385;p74"/>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386" name="Google Shape;2386;p74"/>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Questions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0" name="Shape 2390"/>
        <p:cNvGrpSpPr/>
        <p:nvPr/>
      </p:nvGrpSpPr>
      <p:grpSpPr>
        <a:xfrm>
          <a:off x="0" y="0"/>
          <a:ext cx="0" cy="0"/>
          <a:chOff x="0" y="0"/>
          <a:chExt cx="0" cy="0"/>
        </a:xfrm>
      </p:grpSpPr>
      <p:sp>
        <p:nvSpPr>
          <p:cNvPr id="2391" name="Google Shape;2391;p75"/>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rPr lang="en-US" sz="6000"/>
              <a:t>Where did we implicitly assume that all edges have non-negative weights?</a:t>
            </a:r>
            <a:endParaRPr/>
          </a:p>
          <a:p>
            <a:pPr indent="0" lvl="0" marL="0" rtl="0" algn="l">
              <a:lnSpc>
                <a:spcPct val="120000"/>
              </a:lnSpc>
              <a:spcBef>
                <a:spcPts val="0"/>
              </a:spcBef>
              <a:spcAft>
                <a:spcPts val="0"/>
              </a:spcAft>
              <a:buClr>
                <a:srgbClr val="385998"/>
              </a:buClr>
              <a:buSzPts val="6000"/>
              <a:buFont typeface="Arial"/>
              <a:buNone/>
            </a:pPr>
            <a:r>
              <a:t/>
            </a:r>
            <a:endParaRPr sz="6000"/>
          </a:p>
        </p:txBody>
      </p:sp>
      <p:sp>
        <p:nvSpPr>
          <p:cNvPr id="2392" name="Google Shape;2392;p75"/>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393" name="Google Shape;2393;p75"/>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Assumption</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7" name="Shape 2397"/>
        <p:cNvGrpSpPr/>
        <p:nvPr/>
      </p:nvGrpSpPr>
      <p:grpSpPr>
        <a:xfrm>
          <a:off x="0" y="0"/>
          <a:ext cx="0" cy="0"/>
          <a:chOff x="0" y="0"/>
          <a:chExt cx="0" cy="0"/>
        </a:xfrm>
      </p:grpSpPr>
      <p:sp>
        <p:nvSpPr>
          <p:cNvPr id="2398" name="Google Shape;2398;p76"/>
          <p:cNvSpPr txBox="1"/>
          <p:nvPr>
            <p:ph idx="1" type="body"/>
          </p:nvPr>
        </p:nvSpPr>
        <p:spPr>
          <a:xfrm>
            <a:off x="1524000" y="4826000"/>
            <a:ext cx="21336000" cy="85725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6000"/>
              <a:buFont typeface="Arial"/>
              <a:buNone/>
            </a:pPr>
            <a:r>
              <a:rPr lang="en-US" sz="6000"/>
              <a:t>Where did we implicitly assume that all edges have non-negative weights?</a:t>
            </a:r>
            <a:endParaRPr/>
          </a:p>
          <a:p>
            <a:pPr indent="0" lvl="0" marL="0" rtl="0" algn="l">
              <a:lnSpc>
                <a:spcPct val="120000"/>
              </a:lnSpc>
              <a:spcBef>
                <a:spcPts val="0"/>
              </a:spcBef>
              <a:spcAft>
                <a:spcPts val="0"/>
              </a:spcAft>
              <a:buClr>
                <a:srgbClr val="385998"/>
              </a:buClr>
              <a:buSzPts val="6000"/>
              <a:buFont typeface="Arial"/>
              <a:buNone/>
            </a:pPr>
            <a:r>
              <a:rPr lang="en-US" sz="6000"/>
              <a:t>When we pick the “min dist” node to finalize.</a:t>
            </a:r>
            <a:endParaRPr sz="6000"/>
          </a:p>
          <a:p>
            <a:pPr indent="0" lvl="0" marL="0" rtl="0" algn="l">
              <a:lnSpc>
                <a:spcPct val="120000"/>
              </a:lnSpc>
              <a:spcBef>
                <a:spcPts val="0"/>
              </a:spcBef>
              <a:spcAft>
                <a:spcPts val="0"/>
              </a:spcAft>
              <a:buClr>
                <a:srgbClr val="385998"/>
              </a:buClr>
              <a:buSzPts val="6000"/>
              <a:buFont typeface="Arial"/>
              <a:buNone/>
            </a:pPr>
            <a:r>
              <a:t/>
            </a:r>
            <a:endParaRPr sz="6000"/>
          </a:p>
          <a:p>
            <a:pPr indent="0" lvl="0" marL="0" rtl="0" algn="l">
              <a:lnSpc>
                <a:spcPct val="120000"/>
              </a:lnSpc>
              <a:spcBef>
                <a:spcPts val="0"/>
              </a:spcBef>
              <a:spcAft>
                <a:spcPts val="0"/>
              </a:spcAft>
              <a:buClr>
                <a:srgbClr val="385998"/>
              </a:buClr>
              <a:buSzPts val="6000"/>
              <a:buFont typeface="Arial"/>
              <a:buNone/>
            </a:pPr>
            <a:r>
              <a:rPr lang="en-US" sz="6000"/>
              <a:t>We assume that therefore we can only increase the path to it by going through one of its remaining neighbors instead – which is true only if the edge between it and its neighbor is non-negative.</a:t>
            </a:r>
            <a:endParaRPr/>
          </a:p>
        </p:txBody>
      </p:sp>
      <p:sp>
        <p:nvSpPr>
          <p:cNvPr id="2399" name="Google Shape;2399;p76"/>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400" name="Google Shape;2400;p76"/>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Assumption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4" name="Shape 2404"/>
        <p:cNvGrpSpPr/>
        <p:nvPr/>
      </p:nvGrpSpPr>
      <p:grpSpPr>
        <a:xfrm>
          <a:off x="0" y="0"/>
          <a:ext cx="0" cy="0"/>
          <a:chOff x="0" y="0"/>
          <a:chExt cx="0" cy="0"/>
        </a:xfrm>
      </p:grpSpPr>
      <p:sp>
        <p:nvSpPr>
          <p:cNvPr id="2405" name="Google Shape;2405;p77"/>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5500"/>
              <a:buFont typeface="Arial"/>
              <a:buNone/>
            </a:pPr>
            <a:r>
              <a:rPr lang="en-US" sz="5500"/>
              <a:t>Rather than blindly explore all possible paths in an arbitrary order, explore the most promising paths first.  What makes a path promising?  A promising path is one that is short </a:t>
            </a:r>
            <a:r>
              <a:rPr i="1" lang="en-US" sz="5500"/>
              <a:t>so far</a:t>
            </a:r>
            <a:r>
              <a:rPr lang="en-US" sz="5500"/>
              <a:t>, which is why we expand from the closest nodes first.</a:t>
            </a:r>
            <a:endParaRPr/>
          </a:p>
        </p:txBody>
      </p:sp>
      <p:sp>
        <p:nvSpPr>
          <p:cNvPr id="2406" name="Google Shape;2406;p77"/>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407" name="Google Shape;2407;p77"/>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1" name="Shape 2411"/>
        <p:cNvGrpSpPr/>
        <p:nvPr/>
      </p:nvGrpSpPr>
      <p:grpSpPr>
        <a:xfrm>
          <a:off x="0" y="0"/>
          <a:ext cx="0" cy="0"/>
          <a:chOff x="0" y="0"/>
          <a:chExt cx="0" cy="0"/>
        </a:xfrm>
      </p:grpSpPr>
      <p:sp>
        <p:nvSpPr>
          <p:cNvPr id="2412" name="Google Shape;2412;p78"/>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5500"/>
              <a:buFont typeface="Arial"/>
              <a:buNone/>
            </a:pPr>
            <a:r>
              <a:rPr lang="en-US" sz="5500"/>
              <a:t>Rather than blindly explore all possible paths in an arbitrary order, explore the most promising paths first.  What makes a path promising?  A promising path is one that is short </a:t>
            </a:r>
            <a:r>
              <a:rPr i="1" lang="en-US" sz="5500"/>
              <a:t>so far</a:t>
            </a:r>
            <a:r>
              <a:rPr lang="en-US" sz="5500"/>
              <a:t>, which is why we expand from the closest nodes first.</a:t>
            </a:r>
            <a:endParaRPr/>
          </a:p>
          <a:p>
            <a:pPr indent="0" lvl="0" marL="0" rtl="0" algn="l">
              <a:lnSpc>
                <a:spcPct val="120000"/>
              </a:lnSpc>
              <a:spcBef>
                <a:spcPts val="0"/>
              </a:spcBef>
              <a:spcAft>
                <a:spcPts val="0"/>
              </a:spcAft>
              <a:buClr>
                <a:srgbClr val="385998"/>
              </a:buClr>
              <a:buSzPts val="5500"/>
              <a:buFont typeface="Arial"/>
              <a:buNone/>
            </a:pPr>
            <a:r>
              <a:rPr lang="en-US" sz="5500"/>
              <a:t>Dijkstra’s algorithm only uses information about the distance from the origin, </a:t>
            </a:r>
            <a:r>
              <a:rPr i="1" lang="en-US" sz="5500"/>
              <a:t>not </a:t>
            </a:r>
            <a:r>
              <a:rPr lang="en-US" sz="5500"/>
              <a:t>about remaining distance to the destination.</a:t>
            </a:r>
            <a:endParaRPr/>
          </a:p>
        </p:txBody>
      </p:sp>
      <p:sp>
        <p:nvSpPr>
          <p:cNvPr id="2413" name="Google Shape;2413;p78"/>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414" name="Google Shape;2414;p78"/>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8" name="Shape 2418"/>
        <p:cNvGrpSpPr/>
        <p:nvPr/>
      </p:nvGrpSpPr>
      <p:grpSpPr>
        <a:xfrm>
          <a:off x="0" y="0"/>
          <a:ext cx="0" cy="0"/>
          <a:chOff x="0" y="0"/>
          <a:chExt cx="0" cy="0"/>
        </a:xfrm>
      </p:grpSpPr>
      <p:sp>
        <p:nvSpPr>
          <p:cNvPr id="2419" name="Google Shape;2419;p79"/>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5500"/>
              <a:buFont typeface="Arial"/>
              <a:buNone/>
            </a:pPr>
            <a:r>
              <a:rPr lang="en-US" sz="5500"/>
              <a:t>Rather than blindly explore all possible paths in an arbitrary order, explore the most promising paths first.  What makes a path promising?  A promising path is one that is short </a:t>
            </a:r>
            <a:r>
              <a:rPr i="1" lang="en-US" sz="5500"/>
              <a:t>so far</a:t>
            </a:r>
            <a:r>
              <a:rPr lang="en-US" sz="5500"/>
              <a:t>, which is why we expand from the closest nodes first.</a:t>
            </a:r>
            <a:endParaRPr/>
          </a:p>
          <a:p>
            <a:pPr indent="0" lvl="0" marL="0" rtl="0" algn="l">
              <a:lnSpc>
                <a:spcPct val="120000"/>
              </a:lnSpc>
              <a:spcBef>
                <a:spcPts val="0"/>
              </a:spcBef>
              <a:spcAft>
                <a:spcPts val="0"/>
              </a:spcAft>
              <a:buClr>
                <a:srgbClr val="385998"/>
              </a:buClr>
              <a:buSzPts val="5500"/>
              <a:buFont typeface="Arial"/>
              <a:buNone/>
            </a:pPr>
            <a:r>
              <a:rPr lang="en-US" sz="5500"/>
              <a:t>Dijkstra’s algorithm only uses information about the distance from the origin, </a:t>
            </a:r>
            <a:r>
              <a:rPr i="1" lang="en-US" sz="5500"/>
              <a:t>not </a:t>
            </a:r>
            <a:r>
              <a:rPr lang="en-US" sz="5500"/>
              <a:t>about remaining distance to the destination.</a:t>
            </a:r>
            <a:endParaRPr/>
          </a:p>
          <a:p>
            <a:pPr indent="0" lvl="0" marL="0" rtl="0" algn="l">
              <a:lnSpc>
                <a:spcPct val="120000"/>
              </a:lnSpc>
              <a:spcBef>
                <a:spcPts val="0"/>
              </a:spcBef>
              <a:spcAft>
                <a:spcPts val="0"/>
              </a:spcAft>
              <a:buClr>
                <a:srgbClr val="385998"/>
              </a:buClr>
              <a:buSzPts val="5500"/>
              <a:buFont typeface="Arial"/>
              <a:buNone/>
            </a:pPr>
            <a:r>
              <a:rPr lang="en-US" sz="5500"/>
              <a:t>Why can this be a problem?</a:t>
            </a:r>
            <a:endParaRPr/>
          </a:p>
        </p:txBody>
      </p:sp>
      <p:sp>
        <p:nvSpPr>
          <p:cNvPr id="2420" name="Google Shape;2420;p79"/>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421" name="Google Shape;2421;p79"/>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5" name="Shape 2425"/>
        <p:cNvGrpSpPr/>
        <p:nvPr/>
      </p:nvGrpSpPr>
      <p:grpSpPr>
        <a:xfrm>
          <a:off x="0" y="0"/>
          <a:ext cx="0" cy="0"/>
          <a:chOff x="0" y="0"/>
          <a:chExt cx="0" cy="0"/>
        </a:xfrm>
      </p:grpSpPr>
      <p:sp>
        <p:nvSpPr>
          <p:cNvPr id="2426" name="Google Shape;2426;p80"/>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427" name="Google Shape;2427;p80"/>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428" name="Google Shape;2428;p80"/>
          <p:cNvSpPr/>
          <p:nvPr/>
        </p:nvSpPr>
        <p:spPr>
          <a:xfrm>
            <a:off x="5888736" y="4937760"/>
            <a:ext cx="1133856" cy="1170432"/>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2429" name="Google Shape;2429;p80"/>
          <p:cNvSpPr/>
          <p:nvPr/>
        </p:nvSpPr>
        <p:spPr>
          <a:xfrm>
            <a:off x="8272272" y="3767328"/>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430" name="Google Shape;2430;p80"/>
          <p:cNvSpPr/>
          <p:nvPr/>
        </p:nvSpPr>
        <p:spPr>
          <a:xfrm>
            <a:off x="11058144" y="4352544"/>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431" name="Google Shape;2431;p80"/>
          <p:cNvSpPr/>
          <p:nvPr/>
        </p:nvSpPr>
        <p:spPr>
          <a:xfrm>
            <a:off x="12697968" y="6108192"/>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432" name="Google Shape;2432;p80"/>
          <p:cNvSpPr/>
          <p:nvPr/>
        </p:nvSpPr>
        <p:spPr>
          <a:xfrm>
            <a:off x="11625072" y="8763000"/>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433" name="Google Shape;2433;p80"/>
          <p:cNvSpPr/>
          <p:nvPr/>
        </p:nvSpPr>
        <p:spPr>
          <a:xfrm>
            <a:off x="9121140" y="9933432"/>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434" name="Google Shape;2434;p80"/>
          <p:cNvSpPr/>
          <p:nvPr/>
        </p:nvSpPr>
        <p:spPr>
          <a:xfrm>
            <a:off x="6617208" y="9348216"/>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435" name="Google Shape;2435;p80"/>
          <p:cNvSpPr/>
          <p:nvPr/>
        </p:nvSpPr>
        <p:spPr>
          <a:xfrm>
            <a:off x="5321808" y="7278624"/>
            <a:ext cx="1133856" cy="1170432"/>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2436" name="Google Shape;2436;p80"/>
          <p:cNvCxnSpPr>
            <a:stCxn id="2428" idx="7"/>
            <a:endCxn id="2429"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437" name="Google Shape;2437;p80"/>
          <p:cNvCxnSpPr>
            <a:stCxn id="2429" idx="6"/>
            <a:endCxn id="2430"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438" name="Google Shape;2438;p80"/>
          <p:cNvCxnSpPr>
            <a:stCxn id="2430" idx="5"/>
            <a:endCxn id="2431"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439" name="Google Shape;2439;p80"/>
          <p:cNvCxnSpPr>
            <a:endCxn id="2432"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440" name="Google Shape;2440;p80"/>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441" name="Google Shape;2441;p80"/>
          <p:cNvCxnSpPr>
            <a:stCxn id="2429" idx="4"/>
            <a:endCxn id="2433"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442" name="Google Shape;2442;p80"/>
          <p:cNvCxnSpPr>
            <a:stCxn id="2434" idx="1"/>
            <a:endCxn id="2435"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443" name="Google Shape;2443;p80"/>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444" name="Google Shape;2444;p80"/>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445" name="Google Shape;2445;p80"/>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446" name="Google Shape;2446;p80"/>
          <p:cNvCxnSpPr>
            <a:stCxn id="2433" idx="7"/>
            <a:endCxn id="2430"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2447" name="Google Shape;2447;p80"/>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448" name="Google Shape;2448;p80"/>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449" name="Google Shape;2449;p80"/>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450" name="Google Shape;2450;p80"/>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451" name="Google Shape;2451;p80"/>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452" name="Google Shape;2452;p80"/>
          <p:cNvCxnSpPr>
            <a:stCxn id="2435" idx="6"/>
            <a:endCxn id="2432"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453" name="Google Shape;2453;p80"/>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7" name="Shape 2457"/>
        <p:cNvGrpSpPr/>
        <p:nvPr/>
      </p:nvGrpSpPr>
      <p:grpSpPr>
        <a:xfrm>
          <a:off x="0" y="0"/>
          <a:ext cx="0" cy="0"/>
          <a:chOff x="0" y="0"/>
          <a:chExt cx="0" cy="0"/>
        </a:xfrm>
      </p:grpSpPr>
      <p:sp>
        <p:nvSpPr>
          <p:cNvPr id="2458" name="Google Shape;2458;p81"/>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459" name="Google Shape;2459;p81"/>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460" name="Google Shape;2460;p81"/>
          <p:cNvSpPr/>
          <p:nvPr/>
        </p:nvSpPr>
        <p:spPr>
          <a:xfrm>
            <a:off x="5888736" y="4937760"/>
            <a:ext cx="1133856" cy="1170432"/>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2461" name="Google Shape;2461;p81"/>
          <p:cNvSpPr/>
          <p:nvPr/>
        </p:nvSpPr>
        <p:spPr>
          <a:xfrm>
            <a:off x="8272272" y="3767328"/>
            <a:ext cx="1133856" cy="1170432"/>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2462" name="Google Shape;2462;p81"/>
          <p:cNvSpPr/>
          <p:nvPr/>
        </p:nvSpPr>
        <p:spPr>
          <a:xfrm>
            <a:off x="11058144" y="4352544"/>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463" name="Google Shape;2463;p81"/>
          <p:cNvSpPr/>
          <p:nvPr/>
        </p:nvSpPr>
        <p:spPr>
          <a:xfrm>
            <a:off x="12697968" y="6108192"/>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464" name="Google Shape;2464;p81"/>
          <p:cNvSpPr/>
          <p:nvPr/>
        </p:nvSpPr>
        <p:spPr>
          <a:xfrm>
            <a:off x="11625072" y="8763000"/>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465" name="Google Shape;2465;p81"/>
          <p:cNvSpPr/>
          <p:nvPr/>
        </p:nvSpPr>
        <p:spPr>
          <a:xfrm>
            <a:off x="9121140" y="9933432"/>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466" name="Google Shape;2466;p81"/>
          <p:cNvSpPr/>
          <p:nvPr/>
        </p:nvSpPr>
        <p:spPr>
          <a:xfrm>
            <a:off x="6617208" y="9348216"/>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467" name="Google Shape;2467;p81"/>
          <p:cNvSpPr/>
          <p:nvPr/>
        </p:nvSpPr>
        <p:spPr>
          <a:xfrm>
            <a:off x="5321808" y="7278624"/>
            <a:ext cx="1133856" cy="1170432"/>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2468" name="Google Shape;2468;p81"/>
          <p:cNvCxnSpPr>
            <a:stCxn id="2460" idx="7"/>
            <a:endCxn id="2461"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469" name="Google Shape;2469;p81"/>
          <p:cNvCxnSpPr>
            <a:stCxn id="2461" idx="6"/>
            <a:endCxn id="2462"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470" name="Google Shape;2470;p81"/>
          <p:cNvCxnSpPr>
            <a:stCxn id="2462" idx="5"/>
            <a:endCxn id="2463"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471" name="Google Shape;2471;p81"/>
          <p:cNvCxnSpPr>
            <a:endCxn id="2464"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472" name="Google Shape;2472;p81"/>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473" name="Google Shape;2473;p81"/>
          <p:cNvCxnSpPr>
            <a:stCxn id="2461" idx="4"/>
            <a:endCxn id="2465"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474" name="Google Shape;2474;p81"/>
          <p:cNvCxnSpPr>
            <a:stCxn id="2466" idx="1"/>
            <a:endCxn id="2467"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475" name="Google Shape;2475;p81"/>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476" name="Google Shape;2476;p81"/>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477" name="Google Shape;2477;p81"/>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478" name="Google Shape;2478;p81"/>
          <p:cNvCxnSpPr>
            <a:stCxn id="2465" idx="7"/>
            <a:endCxn id="2462"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2479" name="Google Shape;2479;p81"/>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480" name="Google Shape;2480;p81"/>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481" name="Google Shape;2481;p81"/>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482" name="Google Shape;2482;p81"/>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483" name="Google Shape;2483;p81"/>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484" name="Google Shape;2484;p81"/>
          <p:cNvCxnSpPr>
            <a:stCxn id="2467" idx="6"/>
            <a:endCxn id="2464"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485" name="Google Shape;2485;p81"/>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9" name="Shape 2489"/>
        <p:cNvGrpSpPr/>
        <p:nvPr/>
      </p:nvGrpSpPr>
      <p:grpSpPr>
        <a:xfrm>
          <a:off x="0" y="0"/>
          <a:ext cx="0" cy="0"/>
          <a:chOff x="0" y="0"/>
          <a:chExt cx="0" cy="0"/>
        </a:xfrm>
      </p:grpSpPr>
      <p:sp>
        <p:nvSpPr>
          <p:cNvPr id="2490" name="Google Shape;2490;p82"/>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491" name="Google Shape;2491;p82"/>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492" name="Google Shape;2492;p82"/>
          <p:cNvSpPr/>
          <p:nvPr/>
        </p:nvSpPr>
        <p:spPr>
          <a:xfrm>
            <a:off x="5888736" y="493776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2493" name="Google Shape;2493;p82"/>
          <p:cNvSpPr/>
          <p:nvPr/>
        </p:nvSpPr>
        <p:spPr>
          <a:xfrm>
            <a:off x="8272272" y="3767328"/>
            <a:ext cx="1133856" cy="1170432"/>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2494" name="Google Shape;2494;p82"/>
          <p:cNvSpPr/>
          <p:nvPr/>
        </p:nvSpPr>
        <p:spPr>
          <a:xfrm>
            <a:off x="11058144" y="4352544"/>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495" name="Google Shape;2495;p82"/>
          <p:cNvSpPr/>
          <p:nvPr/>
        </p:nvSpPr>
        <p:spPr>
          <a:xfrm>
            <a:off x="12697968" y="6108192"/>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496" name="Google Shape;2496;p82"/>
          <p:cNvSpPr/>
          <p:nvPr/>
        </p:nvSpPr>
        <p:spPr>
          <a:xfrm>
            <a:off x="11625072" y="8763000"/>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497" name="Google Shape;2497;p82"/>
          <p:cNvSpPr/>
          <p:nvPr/>
        </p:nvSpPr>
        <p:spPr>
          <a:xfrm>
            <a:off x="9121140" y="9933432"/>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498" name="Google Shape;2498;p82"/>
          <p:cNvSpPr/>
          <p:nvPr/>
        </p:nvSpPr>
        <p:spPr>
          <a:xfrm>
            <a:off x="6617208" y="9348216"/>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499" name="Google Shape;2499;p82"/>
          <p:cNvSpPr/>
          <p:nvPr/>
        </p:nvSpPr>
        <p:spPr>
          <a:xfrm>
            <a:off x="5321808" y="7278624"/>
            <a:ext cx="1133856" cy="1170432"/>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2500" name="Google Shape;2500;p82"/>
          <p:cNvCxnSpPr>
            <a:stCxn id="2492" idx="7"/>
            <a:endCxn id="2493"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501" name="Google Shape;2501;p82"/>
          <p:cNvCxnSpPr>
            <a:stCxn id="2493" idx="6"/>
            <a:endCxn id="2494"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502" name="Google Shape;2502;p82"/>
          <p:cNvCxnSpPr>
            <a:stCxn id="2494" idx="5"/>
            <a:endCxn id="2495"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503" name="Google Shape;2503;p82"/>
          <p:cNvCxnSpPr>
            <a:endCxn id="2496"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504" name="Google Shape;2504;p82"/>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505" name="Google Shape;2505;p82"/>
          <p:cNvCxnSpPr>
            <a:stCxn id="2493" idx="4"/>
            <a:endCxn id="2497"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506" name="Google Shape;2506;p82"/>
          <p:cNvCxnSpPr>
            <a:stCxn id="2498" idx="1"/>
            <a:endCxn id="2499"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507" name="Google Shape;2507;p82"/>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508" name="Google Shape;2508;p82"/>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509" name="Google Shape;2509;p82"/>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510" name="Google Shape;2510;p82"/>
          <p:cNvCxnSpPr>
            <a:stCxn id="2497" idx="7"/>
            <a:endCxn id="2494"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2511" name="Google Shape;2511;p82"/>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512" name="Google Shape;2512;p82"/>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513" name="Google Shape;2513;p82"/>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514" name="Google Shape;2514;p82"/>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515" name="Google Shape;2515;p82"/>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516" name="Google Shape;2516;p82"/>
          <p:cNvCxnSpPr>
            <a:stCxn id="2499" idx="6"/>
            <a:endCxn id="2496"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517" name="Google Shape;2517;p82"/>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1" name="Shape 2521"/>
        <p:cNvGrpSpPr/>
        <p:nvPr/>
      </p:nvGrpSpPr>
      <p:grpSpPr>
        <a:xfrm>
          <a:off x="0" y="0"/>
          <a:ext cx="0" cy="0"/>
          <a:chOff x="0" y="0"/>
          <a:chExt cx="0" cy="0"/>
        </a:xfrm>
      </p:grpSpPr>
      <p:sp>
        <p:nvSpPr>
          <p:cNvPr id="2522" name="Google Shape;2522;p83"/>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523" name="Google Shape;2523;p83"/>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524" name="Google Shape;2524;p83"/>
          <p:cNvSpPr/>
          <p:nvPr/>
        </p:nvSpPr>
        <p:spPr>
          <a:xfrm>
            <a:off x="5888736" y="493776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2525" name="Google Shape;2525;p83"/>
          <p:cNvSpPr/>
          <p:nvPr/>
        </p:nvSpPr>
        <p:spPr>
          <a:xfrm>
            <a:off x="8272272" y="3767328"/>
            <a:ext cx="1133856" cy="1170432"/>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2526" name="Google Shape;2526;p83"/>
          <p:cNvSpPr/>
          <p:nvPr/>
        </p:nvSpPr>
        <p:spPr>
          <a:xfrm>
            <a:off x="11058144" y="4352544"/>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527" name="Google Shape;2527;p83"/>
          <p:cNvSpPr/>
          <p:nvPr/>
        </p:nvSpPr>
        <p:spPr>
          <a:xfrm>
            <a:off x="12697968" y="6108192"/>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528" name="Google Shape;2528;p83"/>
          <p:cNvSpPr/>
          <p:nvPr/>
        </p:nvSpPr>
        <p:spPr>
          <a:xfrm>
            <a:off x="11625072" y="8763000"/>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529" name="Google Shape;2529;p83"/>
          <p:cNvSpPr/>
          <p:nvPr/>
        </p:nvSpPr>
        <p:spPr>
          <a:xfrm>
            <a:off x="9121140" y="9933432"/>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530" name="Google Shape;2530;p83"/>
          <p:cNvSpPr/>
          <p:nvPr/>
        </p:nvSpPr>
        <p:spPr>
          <a:xfrm>
            <a:off x="6617208" y="9348216"/>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531" name="Google Shape;2531;p83"/>
          <p:cNvSpPr/>
          <p:nvPr/>
        </p:nvSpPr>
        <p:spPr>
          <a:xfrm>
            <a:off x="5321808" y="7278624"/>
            <a:ext cx="1133856" cy="1170432"/>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2532" name="Google Shape;2532;p83"/>
          <p:cNvCxnSpPr>
            <a:stCxn id="2524" idx="7"/>
            <a:endCxn id="2525"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533" name="Google Shape;2533;p83"/>
          <p:cNvCxnSpPr>
            <a:stCxn id="2525" idx="6"/>
            <a:endCxn id="2526"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534" name="Google Shape;2534;p83"/>
          <p:cNvCxnSpPr>
            <a:stCxn id="2526" idx="5"/>
            <a:endCxn id="2527"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535" name="Google Shape;2535;p83"/>
          <p:cNvCxnSpPr>
            <a:endCxn id="2528"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536" name="Google Shape;2536;p83"/>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537" name="Google Shape;2537;p83"/>
          <p:cNvCxnSpPr>
            <a:stCxn id="2525" idx="4"/>
            <a:endCxn id="2529"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538" name="Google Shape;2538;p83"/>
          <p:cNvCxnSpPr>
            <a:stCxn id="2530" idx="1"/>
            <a:endCxn id="2531"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539" name="Google Shape;2539;p83"/>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540" name="Google Shape;2540;p83"/>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541" name="Google Shape;2541;p83"/>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542" name="Google Shape;2542;p83"/>
          <p:cNvCxnSpPr>
            <a:stCxn id="2529" idx="7"/>
            <a:endCxn id="2526"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2543" name="Google Shape;2543;p83"/>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544" name="Google Shape;2544;p83"/>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545" name="Google Shape;2545;p83"/>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546" name="Google Shape;2546;p83"/>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547" name="Google Shape;2547;p83"/>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548" name="Google Shape;2548;p83"/>
          <p:cNvCxnSpPr>
            <a:stCxn id="2531" idx="6"/>
            <a:endCxn id="2528"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549" name="Google Shape;2549;p83"/>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2"/>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67" name="Google Shape;67;p12"/>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BFS Example</a:t>
            </a:r>
            <a:endParaRPr/>
          </a:p>
        </p:txBody>
      </p:sp>
      <p:sp>
        <p:nvSpPr>
          <p:cNvPr id="68" name="Google Shape;68;p12"/>
          <p:cNvSpPr/>
          <p:nvPr/>
        </p:nvSpPr>
        <p:spPr>
          <a:xfrm>
            <a:off x="9052560" y="869696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69" name="Google Shape;69;p12"/>
          <p:cNvSpPr/>
          <p:nvPr/>
        </p:nvSpPr>
        <p:spPr>
          <a:xfrm>
            <a:off x="11213592" y="10512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70" name="Google Shape;70;p12"/>
          <p:cNvSpPr/>
          <p:nvPr/>
        </p:nvSpPr>
        <p:spPr>
          <a:xfrm>
            <a:off x="8342376" y="1133551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71" name="Google Shape;71;p12"/>
          <p:cNvSpPr/>
          <p:nvPr/>
        </p:nvSpPr>
        <p:spPr>
          <a:xfrm>
            <a:off x="12219432" y="773328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72" name="Google Shape;72;p12"/>
          <p:cNvSpPr/>
          <p:nvPr/>
        </p:nvSpPr>
        <p:spPr>
          <a:xfrm>
            <a:off x="5885688" y="9565640"/>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73" name="Google Shape;73;p12"/>
          <p:cNvSpPr/>
          <p:nvPr/>
        </p:nvSpPr>
        <p:spPr>
          <a:xfrm>
            <a:off x="6708648" y="7051040"/>
            <a:ext cx="1645920" cy="1645920"/>
          </a:xfrm>
          <a:prstGeom prst="ellipse">
            <a:avLst/>
          </a:prstGeom>
          <a:solidFill>
            <a:srgbClr val="385998"/>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74" name="Google Shape;74;p12"/>
          <p:cNvSpPr/>
          <p:nvPr/>
        </p:nvSpPr>
        <p:spPr>
          <a:xfrm>
            <a:off x="9494520" y="602386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75" name="Google Shape;75;p12"/>
          <p:cNvCxnSpPr>
            <a:stCxn id="74"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6" name="Google Shape;76;p12"/>
          <p:cNvCxnSpPr>
            <a:stCxn id="68" idx="1"/>
            <a:endCxn id="73"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7" name="Google Shape;77;p12"/>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8" name="Google Shape;78;p12"/>
          <p:cNvCxnSpPr>
            <a:stCxn id="73" idx="6"/>
            <a:endCxn id="71"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79" name="Google Shape;79;p12"/>
          <p:cNvCxnSpPr>
            <a:stCxn id="72" idx="7"/>
            <a:endCxn id="74"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0" name="Google Shape;80;p12"/>
          <p:cNvCxnSpPr>
            <a:stCxn id="72" idx="0"/>
            <a:endCxn id="73"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1" name="Google Shape;81;p12"/>
          <p:cNvCxnSpPr>
            <a:endCxn id="70"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2" name="Google Shape;82;p12"/>
          <p:cNvCxnSpPr>
            <a:stCxn id="70"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3" name="Google Shape;83;p12"/>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4" name="Google Shape;84;p12"/>
          <p:cNvCxnSpPr>
            <a:endCxn id="69"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5" name="Google Shape;85;p12"/>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86" name="Google Shape;86;p12"/>
          <p:cNvCxnSpPr>
            <a:stCxn id="70"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87" name="Google Shape;87;p12"/>
          <p:cNvSpPr/>
          <p:nvPr/>
        </p:nvSpPr>
        <p:spPr>
          <a:xfrm>
            <a:off x="14567916" y="1166774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88" name="Google Shape;88;p12"/>
          <p:cNvSpPr/>
          <p:nvPr/>
        </p:nvSpPr>
        <p:spPr>
          <a:xfrm>
            <a:off x="15893795" y="886663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89" name="Google Shape;89;p12"/>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0" name="Google Shape;90;p12"/>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1" name="Google Shape;91;p12"/>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2" name="Google Shape;92;p12"/>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3" name="Google Shape;93;p12"/>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94" name="Google Shape;94;p12"/>
          <p:cNvSpPr/>
          <p:nvPr/>
        </p:nvSpPr>
        <p:spPr>
          <a:xfrm>
            <a:off x="3034284" y="77947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95" name="Google Shape;95;p12"/>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96" name="Google Shape;96;p12"/>
          <p:cNvCxnSpPr>
            <a:endCxn id="73"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7" name="Google Shape;97;p12"/>
          <p:cNvCxnSpPr>
            <a:stCxn id="95"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98" name="Google Shape;98;p12"/>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99" name="Google Shape;99;p12"/>
          <p:cNvSpPr/>
          <p:nvPr/>
        </p:nvSpPr>
        <p:spPr>
          <a:xfrm>
            <a:off x="5533644" y="11796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100" name="Google Shape;100;p12"/>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101" name="Google Shape;101;p12"/>
          <p:cNvSpPr/>
          <p:nvPr/>
        </p:nvSpPr>
        <p:spPr>
          <a:xfrm>
            <a:off x="3360420" y="1017132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102" name="Google Shape;102;p12"/>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103" name="Google Shape;103;p12"/>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104" name="Google Shape;104;p12"/>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105" name="Google Shape;105;p12"/>
          <p:cNvCxnSpPr>
            <a:stCxn id="104"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106" name="Google Shape;106;p12"/>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107" name="Google Shape;107;p12"/>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108" name="Google Shape;108;p12"/>
          <p:cNvSpPr/>
          <p:nvPr/>
        </p:nvSpPr>
        <p:spPr>
          <a:xfrm>
            <a:off x="313831" y="723671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109" name="Google Shape;109;p12"/>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110" name="Google Shape;110;p12"/>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11" name="Google Shape;111;p12"/>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sp>
        <p:nvSpPr>
          <p:cNvPr id="112" name="Google Shape;112;p12"/>
          <p:cNvSpPr txBox="1"/>
          <p:nvPr/>
        </p:nvSpPr>
        <p:spPr>
          <a:xfrm>
            <a:off x="14567917" y="3436131"/>
            <a:ext cx="8977884" cy="2031325"/>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rgbClr val="7D8490"/>
              </a:buClr>
              <a:buSzPts val="6000"/>
              <a:buFont typeface="Arial"/>
              <a:buNone/>
            </a:pPr>
            <a:r>
              <a:rPr b="0" i="0" lang="en-US" sz="6000" u="none" cap="none" strike="noStrike">
                <a:solidFill>
                  <a:srgbClr val="7D8490"/>
                </a:solidFill>
                <a:latin typeface="Arial"/>
                <a:ea typeface="Arial"/>
                <a:cs typeface="Arial"/>
                <a:sym typeface="Arial"/>
              </a:rPr>
              <a:t>What if I want to determine if Emma is connected to Noah?</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3" name="Shape 2553"/>
        <p:cNvGrpSpPr/>
        <p:nvPr/>
      </p:nvGrpSpPr>
      <p:grpSpPr>
        <a:xfrm>
          <a:off x="0" y="0"/>
          <a:ext cx="0" cy="0"/>
          <a:chOff x="0" y="0"/>
          <a:chExt cx="0" cy="0"/>
        </a:xfrm>
      </p:grpSpPr>
      <p:sp>
        <p:nvSpPr>
          <p:cNvPr id="2554" name="Google Shape;2554;p84"/>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555" name="Google Shape;2555;p84"/>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556" name="Google Shape;2556;p84"/>
          <p:cNvSpPr/>
          <p:nvPr/>
        </p:nvSpPr>
        <p:spPr>
          <a:xfrm>
            <a:off x="5888736" y="493776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2557" name="Google Shape;2557;p84"/>
          <p:cNvSpPr/>
          <p:nvPr/>
        </p:nvSpPr>
        <p:spPr>
          <a:xfrm>
            <a:off x="8272272" y="3767328"/>
            <a:ext cx="1133856" cy="1170432"/>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2558" name="Google Shape;2558;p84"/>
          <p:cNvSpPr/>
          <p:nvPr/>
        </p:nvSpPr>
        <p:spPr>
          <a:xfrm>
            <a:off x="11058144" y="4352544"/>
            <a:ext cx="1133856" cy="1170432"/>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5</a:t>
            </a:r>
            <a:endParaRPr b="0" i="0" sz="4000" u="none" cap="none" strike="noStrike">
              <a:solidFill>
                <a:srgbClr val="FFFFFF"/>
              </a:solidFill>
              <a:latin typeface="Gill Sans"/>
              <a:ea typeface="Gill Sans"/>
              <a:cs typeface="Gill Sans"/>
              <a:sym typeface="Gill Sans"/>
            </a:endParaRPr>
          </a:p>
        </p:txBody>
      </p:sp>
      <p:sp>
        <p:nvSpPr>
          <p:cNvPr id="2559" name="Google Shape;2559;p84"/>
          <p:cNvSpPr/>
          <p:nvPr/>
        </p:nvSpPr>
        <p:spPr>
          <a:xfrm>
            <a:off x="12697968" y="6108192"/>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560" name="Google Shape;2560;p84"/>
          <p:cNvSpPr/>
          <p:nvPr/>
        </p:nvSpPr>
        <p:spPr>
          <a:xfrm>
            <a:off x="11625072" y="8763000"/>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561" name="Google Shape;2561;p84"/>
          <p:cNvSpPr/>
          <p:nvPr/>
        </p:nvSpPr>
        <p:spPr>
          <a:xfrm>
            <a:off x="9121140" y="9933432"/>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562" name="Google Shape;2562;p84"/>
          <p:cNvSpPr/>
          <p:nvPr/>
        </p:nvSpPr>
        <p:spPr>
          <a:xfrm>
            <a:off x="6617208" y="9348216"/>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563" name="Google Shape;2563;p84"/>
          <p:cNvSpPr/>
          <p:nvPr/>
        </p:nvSpPr>
        <p:spPr>
          <a:xfrm>
            <a:off x="5321808" y="7278624"/>
            <a:ext cx="1133856" cy="1170432"/>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2564" name="Google Shape;2564;p84"/>
          <p:cNvCxnSpPr>
            <a:stCxn id="2556" idx="7"/>
            <a:endCxn id="2557"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565" name="Google Shape;2565;p84"/>
          <p:cNvCxnSpPr>
            <a:stCxn id="2557" idx="6"/>
            <a:endCxn id="2558"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566" name="Google Shape;2566;p84"/>
          <p:cNvCxnSpPr>
            <a:stCxn id="2558" idx="5"/>
            <a:endCxn id="2559"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567" name="Google Shape;2567;p84"/>
          <p:cNvCxnSpPr>
            <a:endCxn id="2560"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568" name="Google Shape;2568;p84"/>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569" name="Google Shape;2569;p84"/>
          <p:cNvCxnSpPr>
            <a:stCxn id="2557" idx="4"/>
            <a:endCxn id="2561"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570" name="Google Shape;2570;p84"/>
          <p:cNvCxnSpPr>
            <a:stCxn id="2562" idx="1"/>
            <a:endCxn id="2563"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571" name="Google Shape;2571;p84"/>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572" name="Google Shape;2572;p84"/>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573" name="Google Shape;2573;p84"/>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574" name="Google Shape;2574;p84"/>
          <p:cNvCxnSpPr>
            <a:stCxn id="2561" idx="7"/>
            <a:endCxn id="2558"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2575" name="Google Shape;2575;p84"/>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576" name="Google Shape;2576;p84"/>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577" name="Google Shape;2577;p84"/>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578" name="Google Shape;2578;p84"/>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579" name="Google Shape;2579;p84"/>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580" name="Google Shape;2580;p84"/>
          <p:cNvCxnSpPr>
            <a:stCxn id="2563" idx="6"/>
            <a:endCxn id="2560"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581" name="Google Shape;2581;p84"/>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5" name="Shape 2585"/>
        <p:cNvGrpSpPr/>
        <p:nvPr/>
      </p:nvGrpSpPr>
      <p:grpSpPr>
        <a:xfrm>
          <a:off x="0" y="0"/>
          <a:ext cx="0" cy="0"/>
          <a:chOff x="0" y="0"/>
          <a:chExt cx="0" cy="0"/>
        </a:xfrm>
      </p:grpSpPr>
      <p:sp>
        <p:nvSpPr>
          <p:cNvPr id="2586" name="Google Shape;2586;p85"/>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587" name="Google Shape;2587;p85"/>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588" name="Google Shape;2588;p85"/>
          <p:cNvSpPr/>
          <p:nvPr/>
        </p:nvSpPr>
        <p:spPr>
          <a:xfrm>
            <a:off x="5888736" y="493776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2589" name="Google Shape;2589;p85"/>
          <p:cNvSpPr/>
          <p:nvPr/>
        </p:nvSpPr>
        <p:spPr>
          <a:xfrm>
            <a:off x="8272272" y="3767328"/>
            <a:ext cx="1133856" cy="1170432"/>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2590" name="Google Shape;2590;p85"/>
          <p:cNvSpPr/>
          <p:nvPr/>
        </p:nvSpPr>
        <p:spPr>
          <a:xfrm>
            <a:off x="11058144" y="4352544"/>
            <a:ext cx="1133856" cy="1170432"/>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5</a:t>
            </a:r>
            <a:endParaRPr b="0" i="0" sz="4000" u="none" cap="none" strike="noStrike">
              <a:solidFill>
                <a:srgbClr val="FFFFFF"/>
              </a:solidFill>
              <a:latin typeface="Gill Sans"/>
              <a:ea typeface="Gill Sans"/>
              <a:cs typeface="Gill Sans"/>
              <a:sym typeface="Gill Sans"/>
            </a:endParaRPr>
          </a:p>
        </p:txBody>
      </p:sp>
      <p:sp>
        <p:nvSpPr>
          <p:cNvPr id="2591" name="Google Shape;2591;p85"/>
          <p:cNvSpPr/>
          <p:nvPr/>
        </p:nvSpPr>
        <p:spPr>
          <a:xfrm>
            <a:off x="12697968" y="6108192"/>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592" name="Google Shape;2592;p85"/>
          <p:cNvSpPr/>
          <p:nvPr/>
        </p:nvSpPr>
        <p:spPr>
          <a:xfrm>
            <a:off x="11625072" y="8763000"/>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593" name="Google Shape;2593;p85"/>
          <p:cNvSpPr/>
          <p:nvPr/>
        </p:nvSpPr>
        <p:spPr>
          <a:xfrm>
            <a:off x="9121140" y="9933432"/>
            <a:ext cx="1133856" cy="1170432"/>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4</a:t>
            </a:r>
            <a:endParaRPr b="0" i="0" sz="4000" u="none" cap="none" strike="noStrike">
              <a:solidFill>
                <a:srgbClr val="FFFFFF"/>
              </a:solidFill>
              <a:latin typeface="Gill Sans"/>
              <a:ea typeface="Gill Sans"/>
              <a:cs typeface="Gill Sans"/>
              <a:sym typeface="Gill Sans"/>
            </a:endParaRPr>
          </a:p>
        </p:txBody>
      </p:sp>
      <p:sp>
        <p:nvSpPr>
          <p:cNvPr id="2594" name="Google Shape;2594;p85"/>
          <p:cNvSpPr/>
          <p:nvPr/>
        </p:nvSpPr>
        <p:spPr>
          <a:xfrm>
            <a:off x="6617208" y="9348216"/>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595" name="Google Shape;2595;p85"/>
          <p:cNvSpPr/>
          <p:nvPr/>
        </p:nvSpPr>
        <p:spPr>
          <a:xfrm>
            <a:off x="5321808" y="7278624"/>
            <a:ext cx="1133856" cy="1170432"/>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2596" name="Google Shape;2596;p85"/>
          <p:cNvCxnSpPr>
            <a:stCxn id="2588" idx="7"/>
            <a:endCxn id="2589"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597" name="Google Shape;2597;p85"/>
          <p:cNvCxnSpPr>
            <a:stCxn id="2589" idx="6"/>
            <a:endCxn id="2590"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598" name="Google Shape;2598;p85"/>
          <p:cNvCxnSpPr>
            <a:stCxn id="2590" idx="5"/>
            <a:endCxn id="2591"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599" name="Google Shape;2599;p85"/>
          <p:cNvCxnSpPr>
            <a:endCxn id="2592"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600" name="Google Shape;2600;p85"/>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601" name="Google Shape;2601;p85"/>
          <p:cNvCxnSpPr>
            <a:stCxn id="2589" idx="4"/>
            <a:endCxn id="2593"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602" name="Google Shape;2602;p85"/>
          <p:cNvCxnSpPr>
            <a:stCxn id="2594" idx="1"/>
            <a:endCxn id="2595"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603" name="Google Shape;2603;p85"/>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604" name="Google Shape;2604;p85"/>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605" name="Google Shape;2605;p85"/>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606" name="Google Shape;2606;p85"/>
          <p:cNvCxnSpPr>
            <a:stCxn id="2593" idx="7"/>
            <a:endCxn id="2590"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2607" name="Google Shape;2607;p85"/>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608" name="Google Shape;2608;p85"/>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609" name="Google Shape;2609;p85"/>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610" name="Google Shape;2610;p85"/>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611" name="Google Shape;2611;p85"/>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612" name="Google Shape;2612;p85"/>
          <p:cNvCxnSpPr>
            <a:stCxn id="2595" idx="6"/>
            <a:endCxn id="2592"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613" name="Google Shape;2613;p85"/>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7" name="Shape 2617"/>
        <p:cNvGrpSpPr/>
        <p:nvPr/>
      </p:nvGrpSpPr>
      <p:grpSpPr>
        <a:xfrm>
          <a:off x="0" y="0"/>
          <a:ext cx="0" cy="0"/>
          <a:chOff x="0" y="0"/>
          <a:chExt cx="0" cy="0"/>
        </a:xfrm>
      </p:grpSpPr>
      <p:sp>
        <p:nvSpPr>
          <p:cNvPr id="2618" name="Google Shape;2618;p86"/>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619" name="Google Shape;2619;p86"/>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620" name="Google Shape;2620;p86"/>
          <p:cNvSpPr/>
          <p:nvPr/>
        </p:nvSpPr>
        <p:spPr>
          <a:xfrm>
            <a:off x="5888736" y="493776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2621" name="Google Shape;2621;p86"/>
          <p:cNvSpPr/>
          <p:nvPr/>
        </p:nvSpPr>
        <p:spPr>
          <a:xfrm>
            <a:off x="8272272" y="3767328"/>
            <a:ext cx="1133856" cy="1170432"/>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2622" name="Google Shape;2622;p86"/>
          <p:cNvSpPr/>
          <p:nvPr/>
        </p:nvSpPr>
        <p:spPr>
          <a:xfrm>
            <a:off x="11058144" y="4352544"/>
            <a:ext cx="1133856" cy="1170432"/>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5</a:t>
            </a:r>
            <a:endParaRPr b="0" i="0" sz="4000" u="none" cap="none" strike="noStrike">
              <a:solidFill>
                <a:srgbClr val="FFFFFF"/>
              </a:solidFill>
              <a:latin typeface="Gill Sans"/>
              <a:ea typeface="Gill Sans"/>
              <a:cs typeface="Gill Sans"/>
              <a:sym typeface="Gill Sans"/>
            </a:endParaRPr>
          </a:p>
        </p:txBody>
      </p:sp>
      <p:sp>
        <p:nvSpPr>
          <p:cNvPr id="2623" name="Google Shape;2623;p86"/>
          <p:cNvSpPr/>
          <p:nvPr/>
        </p:nvSpPr>
        <p:spPr>
          <a:xfrm>
            <a:off x="12697968" y="6108192"/>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624" name="Google Shape;2624;p86"/>
          <p:cNvSpPr/>
          <p:nvPr/>
        </p:nvSpPr>
        <p:spPr>
          <a:xfrm>
            <a:off x="11625072" y="8763000"/>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625" name="Google Shape;2625;p86"/>
          <p:cNvSpPr/>
          <p:nvPr/>
        </p:nvSpPr>
        <p:spPr>
          <a:xfrm>
            <a:off x="9121140" y="9933432"/>
            <a:ext cx="1133856" cy="1170432"/>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4</a:t>
            </a:r>
            <a:endParaRPr b="0" i="0" sz="4000" u="none" cap="none" strike="noStrike">
              <a:solidFill>
                <a:srgbClr val="FFFFFF"/>
              </a:solidFill>
              <a:latin typeface="Gill Sans"/>
              <a:ea typeface="Gill Sans"/>
              <a:cs typeface="Gill Sans"/>
              <a:sym typeface="Gill Sans"/>
            </a:endParaRPr>
          </a:p>
        </p:txBody>
      </p:sp>
      <p:sp>
        <p:nvSpPr>
          <p:cNvPr id="2626" name="Google Shape;2626;p86"/>
          <p:cNvSpPr/>
          <p:nvPr/>
        </p:nvSpPr>
        <p:spPr>
          <a:xfrm>
            <a:off x="6617208" y="9348216"/>
            <a:ext cx="1133856" cy="1170432"/>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9</a:t>
            </a:r>
            <a:endParaRPr b="0" i="0" sz="4000" u="none" cap="none" strike="noStrike">
              <a:solidFill>
                <a:srgbClr val="FFFFFF"/>
              </a:solidFill>
              <a:latin typeface="Gill Sans"/>
              <a:ea typeface="Gill Sans"/>
              <a:cs typeface="Gill Sans"/>
              <a:sym typeface="Gill Sans"/>
            </a:endParaRPr>
          </a:p>
        </p:txBody>
      </p:sp>
      <p:sp>
        <p:nvSpPr>
          <p:cNvPr id="2627" name="Google Shape;2627;p86"/>
          <p:cNvSpPr/>
          <p:nvPr/>
        </p:nvSpPr>
        <p:spPr>
          <a:xfrm>
            <a:off x="5321808" y="7278624"/>
            <a:ext cx="1133856" cy="1170432"/>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2628" name="Google Shape;2628;p86"/>
          <p:cNvCxnSpPr>
            <a:stCxn id="2620" idx="7"/>
            <a:endCxn id="2621"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629" name="Google Shape;2629;p86"/>
          <p:cNvCxnSpPr>
            <a:stCxn id="2621" idx="6"/>
            <a:endCxn id="2622"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630" name="Google Shape;2630;p86"/>
          <p:cNvCxnSpPr>
            <a:stCxn id="2622" idx="5"/>
            <a:endCxn id="2623"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631" name="Google Shape;2631;p86"/>
          <p:cNvCxnSpPr>
            <a:endCxn id="2624"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632" name="Google Shape;2632;p86"/>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633" name="Google Shape;2633;p86"/>
          <p:cNvCxnSpPr>
            <a:stCxn id="2621" idx="4"/>
            <a:endCxn id="2625"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634" name="Google Shape;2634;p86"/>
          <p:cNvCxnSpPr>
            <a:stCxn id="2626" idx="1"/>
            <a:endCxn id="2627"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635" name="Google Shape;2635;p86"/>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636" name="Google Shape;2636;p86"/>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637" name="Google Shape;2637;p86"/>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638" name="Google Shape;2638;p86"/>
          <p:cNvCxnSpPr>
            <a:stCxn id="2625" idx="7"/>
            <a:endCxn id="2622"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2639" name="Google Shape;2639;p86"/>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640" name="Google Shape;2640;p86"/>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641" name="Google Shape;2641;p86"/>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642" name="Google Shape;2642;p86"/>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643" name="Google Shape;2643;p86"/>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644" name="Google Shape;2644;p86"/>
          <p:cNvCxnSpPr>
            <a:stCxn id="2627" idx="6"/>
            <a:endCxn id="2624"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645" name="Google Shape;2645;p86"/>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9" name="Shape 2649"/>
        <p:cNvGrpSpPr/>
        <p:nvPr/>
      </p:nvGrpSpPr>
      <p:grpSpPr>
        <a:xfrm>
          <a:off x="0" y="0"/>
          <a:ext cx="0" cy="0"/>
          <a:chOff x="0" y="0"/>
          <a:chExt cx="0" cy="0"/>
        </a:xfrm>
      </p:grpSpPr>
      <p:sp>
        <p:nvSpPr>
          <p:cNvPr id="2650" name="Google Shape;2650;p87"/>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651" name="Google Shape;2651;p87"/>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652" name="Google Shape;2652;p87"/>
          <p:cNvSpPr/>
          <p:nvPr/>
        </p:nvSpPr>
        <p:spPr>
          <a:xfrm>
            <a:off x="5888736" y="493776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2653" name="Google Shape;2653;p87"/>
          <p:cNvSpPr/>
          <p:nvPr/>
        </p:nvSpPr>
        <p:spPr>
          <a:xfrm>
            <a:off x="8272272" y="3767328"/>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2654" name="Google Shape;2654;p87"/>
          <p:cNvSpPr/>
          <p:nvPr/>
        </p:nvSpPr>
        <p:spPr>
          <a:xfrm>
            <a:off x="11058144" y="4352544"/>
            <a:ext cx="1133856" cy="1170432"/>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5</a:t>
            </a:r>
            <a:endParaRPr b="0" i="0" sz="4000" u="none" cap="none" strike="noStrike">
              <a:solidFill>
                <a:srgbClr val="FFFFFF"/>
              </a:solidFill>
              <a:latin typeface="Gill Sans"/>
              <a:ea typeface="Gill Sans"/>
              <a:cs typeface="Gill Sans"/>
              <a:sym typeface="Gill Sans"/>
            </a:endParaRPr>
          </a:p>
        </p:txBody>
      </p:sp>
      <p:sp>
        <p:nvSpPr>
          <p:cNvPr id="2655" name="Google Shape;2655;p87"/>
          <p:cNvSpPr/>
          <p:nvPr/>
        </p:nvSpPr>
        <p:spPr>
          <a:xfrm>
            <a:off x="12697968" y="6108192"/>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656" name="Google Shape;2656;p87"/>
          <p:cNvSpPr/>
          <p:nvPr/>
        </p:nvSpPr>
        <p:spPr>
          <a:xfrm>
            <a:off x="11625072" y="8763000"/>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657" name="Google Shape;2657;p87"/>
          <p:cNvSpPr/>
          <p:nvPr/>
        </p:nvSpPr>
        <p:spPr>
          <a:xfrm>
            <a:off x="9121140" y="9933432"/>
            <a:ext cx="1133856" cy="1170432"/>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4</a:t>
            </a:r>
            <a:endParaRPr b="0" i="0" sz="4000" u="none" cap="none" strike="noStrike">
              <a:solidFill>
                <a:srgbClr val="FFFFFF"/>
              </a:solidFill>
              <a:latin typeface="Gill Sans"/>
              <a:ea typeface="Gill Sans"/>
              <a:cs typeface="Gill Sans"/>
              <a:sym typeface="Gill Sans"/>
            </a:endParaRPr>
          </a:p>
        </p:txBody>
      </p:sp>
      <p:sp>
        <p:nvSpPr>
          <p:cNvPr id="2658" name="Google Shape;2658;p87"/>
          <p:cNvSpPr/>
          <p:nvPr/>
        </p:nvSpPr>
        <p:spPr>
          <a:xfrm>
            <a:off x="6617208" y="9348216"/>
            <a:ext cx="1133856" cy="1170432"/>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9</a:t>
            </a:r>
            <a:endParaRPr b="0" i="0" sz="4000" u="none" cap="none" strike="noStrike">
              <a:solidFill>
                <a:srgbClr val="FFFFFF"/>
              </a:solidFill>
              <a:latin typeface="Gill Sans"/>
              <a:ea typeface="Gill Sans"/>
              <a:cs typeface="Gill Sans"/>
              <a:sym typeface="Gill Sans"/>
            </a:endParaRPr>
          </a:p>
        </p:txBody>
      </p:sp>
      <p:sp>
        <p:nvSpPr>
          <p:cNvPr id="2659" name="Google Shape;2659;p87"/>
          <p:cNvSpPr/>
          <p:nvPr/>
        </p:nvSpPr>
        <p:spPr>
          <a:xfrm>
            <a:off x="5321808" y="7278624"/>
            <a:ext cx="1133856" cy="1170432"/>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2660" name="Google Shape;2660;p87"/>
          <p:cNvCxnSpPr>
            <a:stCxn id="2652" idx="7"/>
            <a:endCxn id="2653"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661" name="Google Shape;2661;p87"/>
          <p:cNvCxnSpPr>
            <a:stCxn id="2653" idx="6"/>
            <a:endCxn id="2654"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662" name="Google Shape;2662;p87"/>
          <p:cNvCxnSpPr>
            <a:stCxn id="2654" idx="5"/>
            <a:endCxn id="2655"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663" name="Google Shape;2663;p87"/>
          <p:cNvCxnSpPr>
            <a:endCxn id="2656"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664" name="Google Shape;2664;p87"/>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665" name="Google Shape;2665;p87"/>
          <p:cNvCxnSpPr>
            <a:stCxn id="2653" idx="4"/>
            <a:endCxn id="2657"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666" name="Google Shape;2666;p87"/>
          <p:cNvCxnSpPr>
            <a:stCxn id="2658" idx="1"/>
            <a:endCxn id="2659"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667" name="Google Shape;2667;p87"/>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668" name="Google Shape;2668;p87"/>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669" name="Google Shape;2669;p87"/>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670" name="Google Shape;2670;p87"/>
          <p:cNvCxnSpPr>
            <a:stCxn id="2657" idx="7"/>
            <a:endCxn id="2654"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2671" name="Google Shape;2671;p87"/>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672" name="Google Shape;2672;p87"/>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673" name="Google Shape;2673;p87"/>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674" name="Google Shape;2674;p87"/>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675" name="Google Shape;2675;p87"/>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676" name="Google Shape;2676;p87"/>
          <p:cNvCxnSpPr>
            <a:stCxn id="2659" idx="6"/>
            <a:endCxn id="2656"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677" name="Google Shape;2677;p87"/>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1" name="Shape 2681"/>
        <p:cNvGrpSpPr/>
        <p:nvPr/>
      </p:nvGrpSpPr>
      <p:grpSpPr>
        <a:xfrm>
          <a:off x="0" y="0"/>
          <a:ext cx="0" cy="0"/>
          <a:chOff x="0" y="0"/>
          <a:chExt cx="0" cy="0"/>
        </a:xfrm>
      </p:grpSpPr>
      <p:sp>
        <p:nvSpPr>
          <p:cNvPr id="2682" name="Google Shape;2682;p88"/>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683" name="Google Shape;2683;p88"/>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684" name="Google Shape;2684;p88"/>
          <p:cNvSpPr/>
          <p:nvPr/>
        </p:nvSpPr>
        <p:spPr>
          <a:xfrm>
            <a:off x="5888736" y="493776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2685" name="Google Shape;2685;p88"/>
          <p:cNvSpPr/>
          <p:nvPr/>
        </p:nvSpPr>
        <p:spPr>
          <a:xfrm>
            <a:off x="8272272" y="3767328"/>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2686" name="Google Shape;2686;p88"/>
          <p:cNvSpPr/>
          <p:nvPr/>
        </p:nvSpPr>
        <p:spPr>
          <a:xfrm>
            <a:off x="11058144" y="4352544"/>
            <a:ext cx="1133856" cy="1170432"/>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5</a:t>
            </a:r>
            <a:endParaRPr b="0" i="0" sz="4000" u="none" cap="none" strike="noStrike">
              <a:solidFill>
                <a:srgbClr val="FFFFFF"/>
              </a:solidFill>
              <a:latin typeface="Gill Sans"/>
              <a:ea typeface="Gill Sans"/>
              <a:cs typeface="Gill Sans"/>
              <a:sym typeface="Gill Sans"/>
            </a:endParaRPr>
          </a:p>
        </p:txBody>
      </p:sp>
      <p:sp>
        <p:nvSpPr>
          <p:cNvPr id="2687" name="Google Shape;2687;p88"/>
          <p:cNvSpPr/>
          <p:nvPr/>
        </p:nvSpPr>
        <p:spPr>
          <a:xfrm>
            <a:off x="12697968" y="6108192"/>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688" name="Google Shape;2688;p88"/>
          <p:cNvSpPr/>
          <p:nvPr/>
        </p:nvSpPr>
        <p:spPr>
          <a:xfrm>
            <a:off x="11625072" y="8763000"/>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689" name="Google Shape;2689;p88"/>
          <p:cNvSpPr/>
          <p:nvPr/>
        </p:nvSpPr>
        <p:spPr>
          <a:xfrm>
            <a:off x="9121140" y="9933432"/>
            <a:ext cx="1133856" cy="1170432"/>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4</a:t>
            </a:r>
            <a:endParaRPr b="0" i="0" sz="4000" u="none" cap="none" strike="noStrike">
              <a:solidFill>
                <a:srgbClr val="FFFFFF"/>
              </a:solidFill>
              <a:latin typeface="Gill Sans"/>
              <a:ea typeface="Gill Sans"/>
              <a:cs typeface="Gill Sans"/>
              <a:sym typeface="Gill Sans"/>
            </a:endParaRPr>
          </a:p>
        </p:txBody>
      </p:sp>
      <p:sp>
        <p:nvSpPr>
          <p:cNvPr id="2690" name="Google Shape;2690;p88"/>
          <p:cNvSpPr/>
          <p:nvPr/>
        </p:nvSpPr>
        <p:spPr>
          <a:xfrm>
            <a:off x="6617208" y="9348216"/>
            <a:ext cx="1133856" cy="1170432"/>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9</a:t>
            </a:r>
            <a:endParaRPr b="0" i="0" sz="4000" u="none" cap="none" strike="noStrike">
              <a:solidFill>
                <a:srgbClr val="FFFFFF"/>
              </a:solidFill>
              <a:latin typeface="Gill Sans"/>
              <a:ea typeface="Gill Sans"/>
              <a:cs typeface="Gill Sans"/>
              <a:sym typeface="Gill Sans"/>
            </a:endParaRPr>
          </a:p>
        </p:txBody>
      </p:sp>
      <p:sp>
        <p:nvSpPr>
          <p:cNvPr id="2691" name="Google Shape;2691;p88"/>
          <p:cNvSpPr/>
          <p:nvPr/>
        </p:nvSpPr>
        <p:spPr>
          <a:xfrm>
            <a:off x="5321808" y="7278624"/>
            <a:ext cx="1133856" cy="1170432"/>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2692" name="Google Shape;2692;p88"/>
          <p:cNvCxnSpPr>
            <a:stCxn id="2684" idx="7"/>
            <a:endCxn id="2685"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693" name="Google Shape;2693;p88"/>
          <p:cNvCxnSpPr>
            <a:stCxn id="2685" idx="6"/>
            <a:endCxn id="2686"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694" name="Google Shape;2694;p88"/>
          <p:cNvCxnSpPr>
            <a:stCxn id="2686" idx="5"/>
            <a:endCxn id="2687"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695" name="Google Shape;2695;p88"/>
          <p:cNvCxnSpPr>
            <a:endCxn id="2688"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696" name="Google Shape;2696;p88"/>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697" name="Google Shape;2697;p88"/>
          <p:cNvCxnSpPr>
            <a:stCxn id="2685" idx="4"/>
            <a:endCxn id="2689"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698" name="Google Shape;2698;p88"/>
          <p:cNvCxnSpPr>
            <a:stCxn id="2690" idx="1"/>
            <a:endCxn id="2691"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699" name="Google Shape;2699;p88"/>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700" name="Google Shape;2700;p88"/>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701" name="Google Shape;2701;p88"/>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702" name="Google Shape;2702;p88"/>
          <p:cNvCxnSpPr>
            <a:stCxn id="2689" idx="7"/>
            <a:endCxn id="2686"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2703" name="Google Shape;2703;p88"/>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704" name="Google Shape;2704;p88"/>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705" name="Google Shape;2705;p88"/>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706" name="Google Shape;2706;p88"/>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707" name="Google Shape;2707;p88"/>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708" name="Google Shape;2708;p88"/>
          <p:cNvCxnSpPr>
            <a:stCxn id="2691" idx="6"/>
            <a:endCxn id="2688"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709" name="Google Shape;2709;p88"/>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3" name="Shape 2713"/>
        <p:cNvGrpSpPr/>
        <p:nvPr/>
      </p:nvGrpSpPr>
      <p:grpSpPr>
        <a:xfrm>
          <a:off x="0" y="0"/>
          <a:ext cx="0" cy="0"/>
          <a:chOff x="0" y="0"/>
          <a:chExt cx="0" cy="0"/>
        </a:xfrm>
      </p:grpSpPr>
      <p:sp>
        <p:nvSpPr>
          <p:cNvPr id="2714" name="Google Shape;2714;p89"/>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715" name="Google Shape;2715;p89"/>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716" name="Google Shape;2716;p89"/>
          <p:cNvSpPr/>
          <p:nvPr/>
        </p:nvSpPr>
        <p:spPr>
          <a:xfrm>
            <a:off x="5888736" y="493776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2717" name="Google Shape;2717;p89"/>
          <p:cNvSpPr/>
          <p:nvPr/>
        </p:nvSpPr>
        <p:spPr>
          <a:xfrm>
            <a:off x="8272272" y="3767328"/>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2718" name="Google Shape;2718;p89"/>
          <p:cNvSpPr/>
          <p:nvPr/>
        </p:nvSpPr>
        <p:spPr>
          <a:xfrm>
            <a:off x="11058144" y="4352544"/>
            <a:ext cx="1133856" cy="1170432"/>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5</a:t>
            </a:r>
            <a:endParaRPr b="0" i="0" sz="4000" u="none" cap="none" strike="noStrike">
              <a:solidFill>
                <a:srgbClr val="FFFFFF"/>
              </a:solidFill>
              <a:latin typeface="Gill Sans"/>
              <a:ea typeface="Gill Sans"/>
              <a:cs typeface="Gill Sans"/>
              <a:sym typeface="Gill Sans"/>
            </a:endParaRPr>
          </a:p>
        </p:txBody>
      </p:sp>
      <p:sp>
        <p:nvSpPr>
          <p:cNvPr id="2719" name="Google Shape;2719;p89"/>
          <p:cNvSpPr/>
          <p:nvPr/>
        </p:nvSpPr>
        <p:spPr>
          <a:xfrm>
            <a:off x="12697968" y="6108192"/>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720" name="Google Shape;2720;p89"/>
          <p:cNvSpPr/>
          <p:nvPr/>
        </p:nvSpPr>
        <p:spPr>
          <a:xfrm>
            <a:off x="11625072" y="8763000"/>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721" name="Google Shape;2721;p89"/>
          <p:cNvSpPr/>
          <p:nvPr/>
        </p:nvSpPr>
        <p:spPr>
          <a:xfrm>
            <a:off x="9121140" y="9933432"/>
            <a:ext cx="1133856" cy="1170432"/>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4</a:t>
            </a:r>
            <a:endParaRPr b="0" i="0" sz="4000" u="none" cap="none" strike="noStrike">
              <a:solidFill>
                <a:srgbClr val="FFFFFF"/>
              </a:solidFill>
              <a:latin typeface="Gill Sans"/>
              <a:ea typeface="Gill Sans"/>
              <a:cs typeface="Gill Sans"/>
              <a:sym typeface="Gill Sans"/>
            </a:endParaRPr>
          </a:p>
        </p:txBody>
      </p:sp>
      <p:sp>
        <p:nvSpPr>
          <p:cNvPr id="2722" name="Google Shape;2722;p89"/>
          <p:cNvSpPr/>
          <p:nvPr/>
        </p:nvSpPr>
        <p:spPr>
          <a:xfrm>
            <a:off x="6617208" y="9348216"/>
            <a:ext cx="1133856" cy="1170432"/>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9</a:t>
            </a:r>
            <a:endParaRPr b="0" i="0" sz="4000" u="none" cap="none" strike="noStrike">
              <a:solidFill>
                <a:srgbClr val="FFFFFF"/>
              </a:solidFill>
              <a:latin typeface="Gill Sans"/>
              <a:ea typeface="Gill Sans"/>
              <a:cs typeface="Gill Sans"/>
              <a:sym typeface="Gill Sans"/>
            </a:endParaRPr>
          </a:p>
        </p:txBody>
      </p:sp>
      <p:sp>
        <p:nvSpPr>
          <p:cNvPr id="2723" name="Google Shape;2723;p89"/>
          <p:cNvSpPr/>
          <p:nvPr/>
        </p:nvSpPr>
        <p:spPr>
          <a:xfrm>
            <a:off x="5321808" y="7278624"/>
            <a:ext cx="1133856" cy="1170432"/>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2724" name="Google Shape;2724;p89"/>
          <p:cNvCxnSpPr>
            <a:stCxn id="2716" idx="7"/>
            <a:endCxn id="2717"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725" name="Google Shape;2725;p89"/>
          <p:cNvCxnSpPr>
            <a:stCxn id="2717" idx="6"/>
            <a:endCxn id="2718"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726" name="Google Shape;2726;p89"/>
          <p:cNvCxnSpPr>
            <a:stCxn id="2718" idx="5"/>
            <a:endCxn id="2719"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727" name="Google Shape;2727;p89"/>
          <p:cNvCxnSpPr>
            <a:endCxn id="2720"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728" name="Google Shape;2728;p89"/>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729" name="Google Shape;2729;p89"/>
          <p:cNvCxnSpPr>
            <a:stCxn id="2717" idx="4"/>
            <a:endCxn id="2721"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730" name="Google Shape;2730;p89"/>
          <p:cNvCxnSpPr>
            <a:stCxn id="2722" idx="1"/>
            <a:endCxn id="2723"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731" name="Google Shape;2731;p89"/>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732" name="Google Shape;2732;p89"/>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733" name="Google Shape;2733;p89"/>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734" name="Google Shape;2734;p89"/>
          <p:cNvCxnSpPr>
            <a:stCxn id="2721" idx="7"/>
            <a:endCxn id="2718"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2735" name="Google Shape;2735;p89"/>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736" name="Google Shape;2736;p89"/>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737" name="Google Shape;2737;p89"/>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738" name="Google Shape;2738;p89"/>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739" name="Google Shape;2739;p89"/>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740" name="Google Shape;2740;p89"/>
          <p:cNvCxnSpPr>
            <a:stCxn id="2723" idx="6"/>
            <a:endCxn id="2720"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741" name="Google Shape;2741;p89"/>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5" name="Shape 2745"/>
        <p:cNvGrpSpPr/>
        <p:nvPr/>
      </p:nvGrpSpPr>
      <p:grpSpPr>
        <a:xfrm>
          <a:off x="0" y="0"/>
          <a:ext cx="0" cy="0"/>
          <a:chOff x="0" y="0"/>
          <a:chExt cx="0" cy="0"/>
        </a:xfrm>
      </p:grpSpPr>
      <p:sp>
        <p:nvSpPr>
          <p:cNvPr id="2746" name="Google Shape;2746;p90"/>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747" name="Google Shape;2747;p90"/>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748" name="Google Shape;2748;p90"/>
          <p:cNvSpPr/>
          <p:nvPr/>
        </p:nvSpPr>
        <p:spPr>
          <a:xfrm>
            <a:off x="5888736" y="493776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2749" name="Google Shape;2749;p90"/>
          <p:cNvSpPr/>
          <p:nvPr/>
        </p:nvSpPr>
        <p:spPr>
          <a:xfrm>
            <a:off x="8272272" y="3767328"/>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2750" name="Google Shape;2750;p90"/>
          <p:cNvSpPr/>
          <p:nvPr/>
        </p:nvSpPr>
        <p:spPr>
          <a:xfrm>
            <a:off x="11058144" y="4352544"/>
            <a:ext cx="1133856" cy="1170432"/>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5</a:t>
            </a:r>
            <a:endParaRPr b="0" i="0" sz="4000" u="none" cap="none" strike="noStrike">
              <a:solidFill>
                <a:srgbClr val="FFFFFF"/>
              </a:solidFill>
              <a:latin typeface="Gill Sans"/>
              <a:ea typeface="Gill Sans"/>
              <a:cs typeface="Gill Sans"/>
              <a:sym typeface="Gill Sans"/>
            </a:endParaRPr>
          </a:p>
        </p:txBody>
      </p:sp>
      <p:sp>
        <p:nvSpPr>
          <p:cNvPr id="2751" name="Google Shape;2751;p90"/>
          <p:cNvSpPr/>
          <p:nvPr/>
        </p:nvSpPr>
        <p:spPr>
          <a:xfrm>
            <a:off x="12697968" y="6108192"/>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752" name="Google Shape;2752;p90"/>
          <p:cNvSpPr/>
          <p:nvPr/>
        </p:nvSpPr>
        <p:spPr>
          <a:xfrm>
            <a:off x="11625072" y="8763000"/>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753" name="Google Shape;2753;p90"/>
          <p:cNvSpPr/>
          <p:nvPr/>
        </p:nvSpPr>
        <p:spPr>
          <a:xfrm>
            <a:off x="9121140" y="993343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4</a:t>
            </a:r>
            <a:endParaRPr b="0" i="0" sz="4000" u="none" cap="none" strike="noStrike">
              <a:solidFill>
                <a:srgbClr val="FFFFFF"/>
              </a:solidFill>
              <a:latin typeface="Gill Sans"/>
              <a:ea typeface="Gill Sans"/>
              <a:cs typeface="Gill Sans"/>
              <a:sym typeface="Gill Sans"/>
            </a:endParaRPr>
          </a:p>
        </p:txBody>
      </p:sp>
      <p:sp>
        <p:nvSpPr>
          <p:cNvPr id="2754" name="Google Shape;2754;p90"/>
          <p:cNvSpPr/>
          <p:nvPr/>
        </p:nvSpPr>
        <p:spPr>
          <a:xfrm>
            <a:off x="6617208" y="9348216"/>
            <a:ext cx="1133856" cy="1170432"/>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9</a:t>
            </a:r>
            <a:endParaRPr b="0" i="0" sz="4000" u="none" cap="none" strike="noStrike">
              <a:solidFill>
                <a:srgbClr val="FFFFFF"/>
              </a:solidFill>
              <a:latin typeface="Gill Sans"/>
              <a:ea typeface="Gill Sans"/>
              <a:cs typeface="Gill Sans"/>
              <a:sym typeface="Gill Sans"/>
            </a:endParaRPr>
          </a:p>
        </p:txBody>
      </p:sp>
      <p:sp>
        <p:nvSpPr>
          <p:cNvPr id="2755" name="Google Shape;2755;p90"/>
          <p:cNvSpPr/>
          <p:nvPr/>
        </p:nvSpPr>
        <p:spPr>
          <a:xfrm>
            <a:off x="5321808" y="7278624"/>
            <a:ext cx="1133856" cy="1170432"/>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2756" name="Google Shape;2756;p90"/>
          <p:cNvCxnSpPr>
            <a:stCxn id="2748" idx="7"/>
            <a:endCxn id="2749"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757" name="Google Shape;2757;p90"/>
          <p:cNvCxnSpPr>
            <a:stCxn id="2749" idx="6"/>
            <a:endCxn id="2750"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758" name="Google Shape;2758;p90"/>
          <p:cNvCxnSpPr>
            <a:stCxn id="2750" idx="5"/>
            <a:endCxn id="2751"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759" name="Google Shape;2759;p90"/>
          <p:cNvCxnSpPr>
            <a:endCxn id="2752"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760" name="Google Shape;2760;p90"/>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761" name="Google Shape;2761;p90"/>
          <p:cNvCxnSpPr>
            <a:stCxn id="2749" idx="4"/>
            <a:endCxn id="2753"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762" name="Google Shape;2762;p90"/>
          <p:cNvCxnSpPr>
            <a:stCxn id="2754" idx="1"/>
            <a:endCxn id="2755"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763" name="Google Shape;2763;p90"/>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764" name="Google Shape;2764;p90"/>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765" name="Google Shape;2765;p90"/>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766" name="Google Shape;2766;p90"/>
          <p:cNvCxnSpPr>
            <a:stCxn id="2753" idx="7"/>
            <a:endCxn id="2750"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2767" name="Google Shape;2767;p90"/>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768" name="Google Shape;2768;p90"/>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769" name="Google Shape;2769;p90"/>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770" name="Google Shape;2770;p90"/>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771" name="Google Shape;2771;p90"/>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772" name="Google Shape;2772;p90"/>
          <p:cNvCxnSpPr>
            <a:stCxn id="2755" idx="6"/>
            <a:endCxn id="2752"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773" name="Google Shape;2773;p90"/>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7" name="Shape 2777"/>
        <p:cNvGrpSpPr/>
        <p:nvPr/>
      </p:nvGrpSpPr>
      <p:grpSpPr>
        <a:xfrm>
          <a:off x="0" y="0"/>
          <a:ext cx="0" cy="0"/>
          <a:chOff x="0" y="0"/>
          <a:chExt cx="0" cy="0"/>
        </a:xfrm>
      </p:grpSpPr>
      <p:sp>
        <p:nvSpPr>
          <p:cNvPr id="2778" name="Google Shape;2778;p91"/>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779" name="Google Shape;2779;p91"/>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780" name="Google Shape;2780;p91"/>
          <p:cNvSpPr/>
          <p:nvPr/>
        </p:nvSpPr>
        <p:spPr>
          <a:xfrm>
            <a:off x="5888736" y="493776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2781" name="Google Shape;2781;p91"/>
          <p:cNvSpPr/>
          <p:nvPr/>
        </p:nvSpPr>
        <p:spPr>
          <a:xfrm>
            <a:off x="8272272" y="3767328"/>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2782" name="Google Shape;2782;p91"/>
          <p:cNvSpPr/>
          <p:nvPr/>
        </p:nvSpPr>
        <p:spPr>
          <a:xfrm>
            <a:off x="11058144" y="4352544"/>
            <a:ext cx="1133856" cy="1170432"/>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5</a:t>
            </a:r>
            <a:endParaRPr b="0" i="0" sz="4000" u="none" cap="none" strike="noStrike">
              <a:solidFill>
                <a:srgbClr val="FFFFFF"/>
              </a:solidFill>
              <a:latin typeface="Gill Sans"/>
              <a:ea typeface="Gill Sans"/>
              <a:cs typeface="Gill Sans"/>
              <a:sym typeface="Gill Sans"/>
            </a:endParaRPr>
          </a:p>
        </p:txBody>
      </p:sp>
      <p:sp>
        <p:nvSpPr>
          <p:cNvPr id="2783" name="Google Shape;2783;p91"/>
          <p:cNvSpPr/>
          <p:nvPr/>
        </p:nvSpPr>
        <p:spPr>
          <a:xfrm>
            <a:off x="12697968" y="6108192"/>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784" name="Google Shape;2784;p91"/>
          <p:cNvSpPr/>
          <p:nvPr/>
        </p:nvSpPr>
        <p:spPr>
          <a:xfrm>
            <a:off x="11625072" y="8763000"/>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785" name="Google Shape;2785;p91"/>
          <p:cNvSpPr/>
          <p:nvPr/>
        </p:nvSpPr>
        <p:spPr>
          <a:xfrm>
            <a:off x="9121140" y="993343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4</a:t>
            </a:r>
            <a:endParaRPr b="0" i="0" sz="4000" u="none" cap="none" strike="noStrike">
              <a:solidFill>
                <a:srgbClr val="FFFFFF"/>
              </a:solidFill>
              <a:latin typeface="Gill Sans"/>
              <a:ea typeface="Gill Sans"/>
              <a:cs typeface="Gill Sans"/>
              <a:sym typeface="Gill Sans"/>
            </a:endParaRPr>
          </a:p>
        </p:txBody>
      </p:sp>
      <p:sp>
        <p:nvSpPr>
          <p:cNvPr id="2786" name="Google Shape;2786;p91"/>
          <p:cNvSpPr/>
          <p:nvPr/>
        </p:nvSpPr>
        <p:spPr>
          <a:xfrm>
            <a:off x="6617208" y="9348216"/>
            <a:ext cx="1133856" cy="1170432"/>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9</a:t>
            </a:r>
            <a:endParaRPr b="0" i="0" sz="4000" u="none" cap="none" strike="noStrike">
              <a:solidFill>
                <a:srgbClr val="FFFFFF"/>
              </a:solidFill>
              <a:latin typeface="Gill Sans"/>
              <a:ea typeface="Gill Sans"/>
              <a:cs typeface="Gill Sans"/>
              <a:sym typeface="Gill Sans"/>
            </a:endParaRPr>
          </a:p>
        </p:txBody>
      </p:sp>
      <p:sp>
        <p:nvSpPr>
          <p:cNvPr id="2787" name="Google Shape;2787;p91"/>
          <p:cNvSpPr/>
          <p:nvPr/>
        </p:nvSpPr>
        <p:spPr>
          <a:xfrm>
            <a:off x="5321808" y="7278624"/>
            <a:ext cx="1133856" cy="1170432"/>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2788" name="Google Shape;2788;p91"/>
          <p:cNvCxnSpPr>
            <a:stCxn id="2780" idx="7"/>
            <a:endCxn id="2781"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789" name="Google Shape;2789;p91"/>
          <p:cNvCxnSpPr>
            <a:stCxn id="2781" idx="6"/>
            <a:endCxn id="2782"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790" name="Google Shape;2790;p91"/>
          <p:cNvCxnSpPr>
            <a:stCxn id="2782" idx="5"/>
            <a:endCxn id="2783"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791" name="Google Shape;2791;p91"/>
          <p:cNvCxnSpPr>
            <a:endCxn id="2784"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792" name="Google Shape;2792;p91"/>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793" name="Google Shape;2793;p91"/>
          <p:cNvCxnSpPr>
            <a:stCxn id="2781" idx="4"/>
            <a:endCxn id="2785"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794" name="Google Shape;2794;p91"/>
          <p:cNvCxnSpPr>
            <a:stCxn id="2786" idx="1"/>
            <a:endCxn id="2787"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795" name="Google Shape;2795;p91"/>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796" name="Google Shape;2796;p91"/>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797" name="Google Shape;2797;p91"/>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798" name="Google Shape;2798;p91"/>
          <p:cNvCxnSpPr>
            <a:stCxn id="2785" idx="7"/>
            <a:endCxn id="2782"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2799" name="Google Shape;2799;p91"/>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800" name="Google Shape;2800;p91"/>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801" name="Google Shape;2801;p91"/>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802" name="Google Shape;2802;p91"/>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803" name="Google Shape;2803;p91"/>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804" name="Google Shape;2804;p91"/>
          <p:cNvCxnSpPr>
            <a:stCxn id="2787" idx="6"/>
            <a:endCxn id="2784"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805" name="Google Shape;2805;p91"/>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9" name="Shape 2809"/>
        <p:cNvGrpSpPr/>
        <p:nvPr/>
      </p:nvGrpSpPr>
      <p:grpSpPr>
        <a:xfrm>
          <a:off x="0" y="0"/>
          <a:ext cx="0" cy="0"/>
          <a:chOff x="0" y="0"/>
          <a:chExt cx="0" cy="0"/>
        </a:xfrm>
      </p:grpSpPr>
      <p:sp>
        <p:nvSpPr>
          <p:cNvPr id="2810" name="Google Shape;2810;p92"/>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811" name="Google Shape;2811;p92"/>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812" name="Google Shape;2812;p92"/>
          <p:cNvSpPr/>
          <p:nvPr/>
        </p:nvSpPr>
        <p:spPr>
          <a:xfrm>
            <a:off x="5888736" y="493776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2813" name="Google Shape;2813;p92"/>
          <p:cNvSpPr/>
          <p:nvPr/>
        </p:nvSpPr>
        <p:spPr>
          <a:xfrm>
            <a:off x="8272272" y="3767328"/>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2814" name="Google Shape;2814;p92"/>
          <p:cNvSpPr/>
          <p:nvPr/>
        </p:nvSpPr>
        <p:spPr>
          <a:xfrm>
            <a:off x="11058144" y="4352544"/>
            <a:ext cx="1133856" cy="1170432"/>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5</a:t>
            </a:r>
            <a:endParaRPr b="0" i="0" sz="4000" u="none" cap="none" strike="noStrike">
              <a:solidFill>
                <a:srgbClr val="FFFFFF"/>
              </a:solidFill>
              <a:latin typeface="Gill Sans"/>
              <a:ea typeface="Gill Sans"/>
              <a:cs typeface="Gill Sans"/>
              <a:sym typeface="Gill Sans"/>
            </a:endParaRPr>
          </a:p>
        </p:txBody>
      </p:sp>
      <p:sp>
        <p:nvSpPr>
          <p:cNvPr id="2815" name="Google Shape;2815;p92"/>
          <p:cNvSpPr/>
          <p:nvPr/>
        </p:nvSpPr>
        <p:spPr>
          <a:xfrm>
            <a:off x="12697968" y="6108192"/>
            <a:ext cx="1133856" cy="1170432"/>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6</a:t>
            </a:r>
            <a:endParaRPr b="0" i="0" sz="4000" u="none" cap="none" strike="noStrike">
              <a:solidFill>
                <a:srgbClr val="FFFFFF"/>
              </a:solidFill>
              <a:latin typeface="Gill Sans"/>
              <a:ea typeface="Gill Sans"/>
              <a:cs typeface="Gill Sans"/>
              <a:sym typeface="Gill Sans"/>
            </a:endParaRPr>
          </a:p>
        </p:txBody>
      </p:sp>
      <p:sp>
        <p:nvSpPr>
          <p:cNvPr id="2816" name="Google Shape;2816;p92"/>
          <p:cNvSpPr/>
          <p:nvPr/>
        </p:nvSpPr>
        <p:spPr>
          <a:xfrm>
            <a:off x="11625072" y="8763000"/>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817" name="Google Shape;2817;p92"/>
          <p:cNvSpPr/>
          <p:nvPr/>
        </p:nvSpPr>
        <p:spPr>
          <a:xfrm>
            <a:off x="9121140" y="993343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4</a:t>
            </a:r>
            <a:endParaRPr b="0" i="0" sz="4000" u="none" cap="none" strike="noStrike">
              <a:solidFill>
                <a:srgbClr val="FFFFFF"/>
              </a:solidFill>
              <a:latin typeface="Gill Sans"/>
              <a:ea typeface="Gill Sans"/>
              <a:cs typeface="Gill Sans"/>
              <a:sym typeface="Gill Sans"/>
            </a:endParaRPr>
          </a:p>
        </p:txBody>
      </p:sp>
      <p:sp>
        <p:nvSpPr>
          <p:cNvPr id="2818" name="Google Shape;2818;p92"/>
          <p:cNvSpPr/>
          <p:nvPr/>
        </p:nvSpPr>
        <p:spPr>
          <a:xfrm>
            <a:off x="6617208" y="9348216"/>
            <a:ext cx="1133856" cy="1170432"/>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9</a:t>
            </a:r>
            <a:endParaRPr b="0" i="0" sz="4000" u="none" cap="none" strike="noStrike">
              <a:solidFill>
                <a:srgbClr val="FFFFFF"/>
              </a:solidFill>
              <a:latin typeface="Gill Sans"/>
              <a:ea typeface="Gill Sans"/>
              <a:cs typeface="Gill Sans"/>
              <a:sym typeface="Gill Sans"/>
            </a:endParaRPr>
          </a:p>
        </p:txBody>
      </p:sp>
      <p:sp>
        <p:nvSpPr>
          <p:cNvPr id="2819" name="Google Shape;2819;p92"/>
          <p:cNvSpPr/>
          <p:nvPr/>
        </p:nvSpPr>
        <p:spPr>
          <a:xfrm>
            <a:off x="5321808" y="7278624"/>
            <a:ext cx="1133856" cy="1170432"/>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2820" name="Google Shape;2820;p92"/>
          <p:cNvCxnSpPr>
            <a:stCxn id="2812" idx="7"/>
            <a:endCxn id="2813"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21" name="Google Shape;2821;p92"/>
          <p:cNvCxnSpPr>
            <a:stCxn id="2813" idx="6"/>
            <a:endCxn id="2814"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22" name="Google Shape;2822;p92"/>
          <p:cNvCxnSpPr>
            <a:stCxn id="2814" idx="5"/>
            <a:endCxn id="2815"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23" name="Google Shape;2823;p92"/>
          <p:cNvCxnSpPr>
            <a:endCxn id="2816"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24" name="Google Shape;2824;p92"/>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25" name="Google Shape;2825;p92"/>
          <p:cNvCxnSpPr>
            <a:stCxn id="2813" idx="4"/>
            <a:endCxn id="2817"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26" name="Google Shape;2826;p92"/>
          <p:cNvCxnSpPr>
            <a:stCxn id="2818" idx="1"/>
            <a:endCxn id="2819"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827" name="Google Shape;2827;p92"/>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828" name="Google Shape;2828;p92"/>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829" name="Google Shape;2829;p92"/>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830" name="Google Shape;2830;p92"/>
          <p:cNvCxnSpPr>
            <a:stCxn id="2817" idx="7"/>
            <a:endCxn id="2814"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2831" name="Google Shape;2831;p92"/>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832" name="Google Shape;2832;p92"/>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833" name="Google Shape;2833;p92"/>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834" name="Google Shape;2834;p92"/>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835" name="Google Shape;2835;p92"/>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836" name="Google Shape;2836;p92"/>
          <p:cNvCxnSpPr>
            <a:stCxn id="2819" idx="6"/>
            <a:endCxn id="2816"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837" name="Google Shape;2837;p92"/>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1" name="Shape 2841"/>
        <p:cNvGrpSpPr/>
        <p:nvPr/>
      </p:nvGrpSpPr>
      <p:grpSpPr>
        <a:xfrm>
          <a:off x="0" y="0"/>
          <a:ext cx="0" cy="0"/>
          <a:chOff x="0" y="0"/>
          <a:chExt cx="0" cy="0"/>
        </a:xfrm>
      </p:grpSpPr>
      <p:sp>
        <p:nvSpPr>
          <p:cNvPr id="2842" name="Google Shape;2842;p93"/>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843" name="Google Shape;2843;p93"/>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844" name="Google Shape;2844;p93"/>
          <p:cNvSpPr/>
          <p:nvPr/>
        </p:nvSpPr>
        <p:spPr>
          <a:xfrm>
            <a:off x="5888736" y="493776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2845" name="Google Shape;2845;p93"/>
          <p:cNvSpPr/>
          <p:nvPr/>
        </p:nvSpPr>
        <p:spPr>
          <a:xfrm>
            <a:off x="8272272" y="3767328"/>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2846" name="Google Shape;2846;p93"/>
          <p:cNvSpPr/>
          <p:nvPr/>
        </p:nvSpPr>
        <p:spPr>
          <a:xfrm>
            <a:off x="11058144" y="4352544"/>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5</a:t>
            </a:r>
            <a:endParaRPr b="0" i="0" sz="4000" u="none" cap="none" strike="noStrike">
              <a:solidFill>
                <a:srgbClr val="FFFFFF"/>
              </a:solidFill>
              <a:latin typeface="Gill Sans"/>
              <a:ea typeface="Gill Sans"/>
              <a:cs typeface="Gill Sans"/>
              <a:sym typeface="Gill Sans"/>
            </a:endParaRPr>
          </a:p>
        </p:txBody>
      </p:sp>
      <p:sp>
        <p:nvSpPr>
          <p:cNvPr id="2847" name="Google Shape;2847;p93"/>
          <p:cNvSpPr/>
          <p:nvPr/>
        </p:nvSpPr>
        <p:spPr>
          <a:xfrm>
            <a:off x="12697968" y="6108192"/>
            <a:ext cx="1133856" cy="1170432"/>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6</a:t>
            </a:r>
            <a:endParaRPr b="0" i="0" sz="4000" u="none" cap="none" strike="noStrike">
              <a:solidFill>
                <a:srgbClr val="FFFFFF"/>
              </a:solidFill>
              <a:latin typeface="Gill Sans"/>
              <a:ea typeface="Gill Sans"/>
              <a:cs typeface="Gill Sans"/>
              <a:sym typeface="Gill Sans"/>
            </a:endParaRPr>
          </a:p>
        </p:txBody>
      </p:sp>
      <p:sp>
        <p:nvSpPr>
          <p:cNvPr id="2848" name="Google Shape;2848;p93"/>
          <p:cNvSpPr/>
          <p:nvPr/>
        </p:nvSpPr>
        <p:spPr>
          <a:xfrm>
            <a:off x="11625072" y="8763000"/>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849" name="Google Shape;2849;p93"/>
          <p:cNvSpPr/>
          <p:nvPr/>
        </p:nvSpPr>
        <p:spPr>
          <a:xfrm>
            <a:off x="9121140" y="993343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4</a:t>
            </a:r>
            <a:endParaRPr b="0" i="0" sz="4000" u="none" cap="none" strike="noStrike">
              <a:solidFill>
                <a:srgbClr val="FFFFFF"/>
              </a:solidFill>
              <a:latin typeface="Gill Sans"/>
              <a:ea typeface="Gill Sans"/>
              <a:cs typeface="Gill Sans"/>
              <a:sym typeface="Gill Sans"/>
            </a:endParaRPr>
          </a:p>
        </p:txBody>
      </p:sp>
      <p:sp>
        <p:nvSpPr>
          <p:cNvPr id="2850" name="Google Shape;2850;p93"/>
          <p:cNvSpPr/>
          <p:nvPr/>
        </p:nvSpPr>
        <p:spPr>
          <a:xfrm>
            <a:off x="6617208" y="9348216"/>
            <a:ext cx="1133856" cy="1170432"/>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9</a:t>
            </a:r>
            <a:endParaRPr b="0" i="0" sz="4000" u="none" cap="none" strike="noStrike">
              <a:solidFill>
                <a:srgbClr val="FFFFFF"/>
              </a:solidFill>
              <a:latin typeface="Gill Sans"/>
              <a:ea typeface="Gill Sans"/>
              <a:cs typeface="Gill Sans"/>
              <a:sym typeface="Gill Sans"/>
            </a:endParaRPr>
          </a:p>
        </p:txBody>
      </p:sp>
      <p:sp>
        <p:nvSpPr>
          <p:cNvPr id="2851" name="Google Shape;2851;p93"/>
          <p:cNvSpPr/>
          <p:nvPr/>
        </p:nvSpPr>
        <p:spPr>
          <a:xfrm>
            <a:off x="5321808" y="7278624"/>
            <a:ext cx="1133856" cy="1170432"/>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2852" name="Google Shape;2852;p93"/>
          <p:cNvCxnSpPr>
            <a:stCxn id="2844" idx="7"/>
            <a:endCxn id="2845"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53" name="Google Shape;2853;p93"/>
          <p:cNvCxnSpPr>
            <a:stCxn id="2845" idx="6"/>
            <a:endCxn id="2846"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54" name="Google Shape;2854;p93"/>
          <p:cNvCxnSpPr>
            <a:stCxn id="2846" idx="5"/>
            <a:endCxn id="2847"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55" name="Google Shape;2855;p93"/>
          <p:cNvCxnSpPr>
            <a:endCxn id="2848"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56" name="Google Shape;2856;p93"/>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57" name="Google Shape;2857;p93"/>
          <p:cNvCxnSpPr>
            <a:stCxn id="2845" idx="4"/>
            <a:endCxn id="2849"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58" name="Google Shape;2858;p93"/>
          <p:cNvCxnSpPr>
            <a:stCxn id="2850" idx="1"/>
            <a:endCxn id="2851"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859" name="Google Shape;2859;p93"/>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860" name="Google Shape;2860;p93"/>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861" name="Google Shape;2861;p93"/>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862" name="Google Shape;2862;p93"/>
          <p:cNvCxnSpPr>
            <a:stCxn id="2849" idx="7"/>
            <a:endCxn id="2846"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2863" name="Google Shape;2863;p93"/>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864" name="Google Shape;2864;p93"/>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865" name="Google Shape;2865;p93"/>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866" name="Google Shape;2866;p93"/>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867" name="Google Shape;2867;p93"/>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868" name="Google Shape;2868;p93"/>
          <p:cNvCxnSpPr>
            <a:stCxn id="2851" idx="6"/>
            <a:endCxn id="2848"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869" name="Google Shape;2869;p93"/>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6" name="Shape 116"/>
        <p:cNvGrpSpPr/>
        <p:nvPr/>
      </p:nvGrpSpPr>
      <p:grpSpPr>
        <a:xfrm>
          <a:off x="0" y="0"/>
          <a:ext cx="0" cy="0"/>
          <a:chOff x="0" y="0"/>
          <a:chExt cx="0" cy="0"/>
        </a:xfrm>
      </p:grpSpPr>
      <p:sp>
        <p:nvSpPr>
          <p:cNvPr id="117" name="Google Shape;117;p13"/>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Graphs</a:t>
            </a:r>
            <a:endParaRPr/>
          </a:p>
        </p:txBody>
      </p:sp>
      <p:sp>
        <p:nvSpPr>
          <p:cNvPr id="118" name="Google Shape;118;p13"/>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BFS Example</a:t>
            </a:r>
            <a:endParaRPr/>
          </a:p>
        </p:txBody>
      </p:sp>
      <p:sp>
        <p:nvSpPr>
          <p:cNvPr id="119" name="Google Shape;119;p13"/>
          <p:cNvSpPr/>
          <p:nvPr/>
        </p:nvSpPr>
        <p:spPr>
          <a:xfrm>
            <a:off x="9052560" y="869696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Emma</a:t>
            </a:r>
            <a:endParaRPr/>
          </a:p>
        </p:txBody>
      </p:sp>
      <p:sp>
        <p:nvSpPr>
          <p:cNvPr id="120" name="Google Shape;120;p13"/>
          <p:cNvSpPr/>
          <p:nvPr/>
        </p:nvSpPr>
        <p:spPr>
          <a:xfrm>
            <a:off x="11213592" y="10512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Jess</a:t>
            </a:r>
            <a:endParaRPr/>
          </a:p>
        </p:txBody>
      </p:sp>
      <p:sp>
        <p:nvSpPr>
          <p:cNvPr id="121" name="Google Shape;121;p13"/>
          <p:cNvSpPr/>
          <p:nvPr/>
        </p:nvSpPr>
        <p:spPr>
          <a:xfrm>
            <a:off x="8342376" y="1133551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Todd</a:t>
            </a:r>
            <a:endParaRPr/>
          </a:p>
        </p:txBody>
      </p:sp>
      <p:sp>
        <p:nvSpPr>
          <p:cNvPr id="122" name="Google Shape;122;p13"/>
          <p:cNvSpPr/>
          <p:nvPr/>
        </p:nvSpPr>
        <p:spPr>
          <a:xfrm>
            <a:off x="12219432" y="773328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Diane</a:t>
            </a:r>
            <a:endParaRPr/>
          </a:p>
        </p:txBody>
      </p:sp>
      <p:sp>
        <p:nvSpPr>
          <p:cNvPr id="123" name="Google Shape;123;p13"/>
          <p:cNvSpPr/>
          <p:nvPr/>
        </p:nvSpPr>
        <p:spPr>
          <a:xfrm>
            <a:off x="5885688" y="9565640"/>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Danielle</a:t>
            </a:r>
            <a:endParaRPr/>
          </a:p>
        </p:txBody>
      </p:sp>
      <p:sp>
        <p:nvSpPr>
          <p:cNvPr id="124" name="Google Shape;124;p13"/>
          <p:cNvSpPr/>
          <p:nvPr/>
        </p:nvSpPr>
        <p:spPr>
          <a:xfrm>
            <a:off x="6708648" y="7051040"/>
            <a:ext cx="1645920" cy="164592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Lilly</a:t>
            </a:r>
            <a:endParaRPr/>
          </a:p>
        </p:txBody>
      </p:sp>
      <p:sp>
        <p:nvSpPr>
          <p:cNvPr id="125" name="Google Shape;125;p13"/>
          <p:cNvSpPr/>
          <p:nvPr/>
        </p:nvSpPr>
        <p:spPr>
          <a:xfrm>
            <a:off x="9494520" y="602386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Stephanie</a:t>
            </a:r>
            <a:endParaRPr/>
          </a:p>
        </p:txBody>
      </p:sp>
      <p:cxnSp>
        <p:nvCxnSpPr>
          <p:cNvPr id="126" name="Google Shape;126;p13"/>
          <p:cNvCxnSpPr>
            <a:stCxn id="125" idx="4"/>
          </p:cNvCxnSpPr>
          <p:nvPr/>
        </p:nvCxnSpPr>
        <p:spPr>
          <a:xfrm flipH="1">
            <a:off x="9988380" y="7669784"/>
            <a:ext cx="329100" cy="1027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7" name="Google Shape;127;p13"/>
          <p:cNvCxnSpPr>
            <a:stCxn id="119" idx="1"/>
            <a:endCxn id="124" idx="5"/>
          </p:cNvCxnSpPr>
          <p:nvPr/>
        </p:nvCxnSpPr>
        <p:spPr>
          <a:xfrm rot="10800000">
            <a:off x="8113400" y="8455900"/>
            <a:ext cx="1180200" cy="482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8" name="Google Shape;128;p13"/>
          <p:cNvCxnSpPr/>
          <p:nvPr/>
        </p:nvCxnSpPr>
        <p:spPr>
          <a:xfrm flipH="1" rot="10800000">
            <a:off x="10698480" y="8937999"/>
            <a:ext cx="1520952" cy="441205"/>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29" name="Google Shape;129;p13"/>
          <p:cNvCxnSpPr>
            <a:stCxn id="124" idx="6"/>
            <a:endCxn id="122" idx="2"/>
          </p:cNvCxnSpPr>
          <p:nvPr/>
        </p:nvCxnSpPr>
        <p:spPr>
          <a:xfrm>
            <a:off x="8354568" y="7874000"/>
            <a:ext cx="3864900" cy="6822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0" name="Google Shape;130;p13"/>
          <p:cNvCxnSpPr>
            <a:stCxn id="123" idx="7"/>
            <a:endCxn id="125" idx="3"/>
          </p:cNvCxnSpPr>
          <p:nvPr/>
        </p:nvCxnSpPr>
        <p:spPr>
          <a:xfrm flipH="1" rot="10800000">
            <a:off x="7290569" y="7428879"/>
            <a:ext cx="2445000" cy="237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1" name="Google Shape;131;p13"/>
          <p:cNvCxnSpPr>
            <a:stCxn id="123" idx="0"/>
            <a:endCxn id="124" idx="3"/>
          </p:cNvCxnSpPr>
          <p:nvPr/>
        </p:nvCxnSpPr>
        <p:spPr>
          <a:xfrm flipH="1" rot="10800000">
            <a:off x="6708648" y="8455940"/>
            <a:ext cx="240900" cy="11097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2" name="Google Shape;132;p13"/>
          <p:cNvCxnSpPr>
            <a:endCxn id="121" idx="0"/>
          </p:cNvCxnSpPr>
          <p:nvPr/>
        </p:nvCxnSpPr>
        <p:spPr>
          <a:xfrm flipH="1">
            <a:off x="9165336" y="10272612"/>
            <a:ext cx="329100" cy="1062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3" name="Google Shape;133;p13"/>
          <p:cNvCxnSpPr>
            <a:stCxn id="121" idx="6"/>
          </p:cNvCxnSpPr>
          <p:nvPr/>
        </p:nvCxnSpPr>
        <p:spPr>
          <a:xfrm flipH="1" rot="10800000">
            <a:off x="9988296" y="11667672"/>
            <a:ext cx="1225200" cy="490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4" name="Google Shape;134;p13"/>
          <p:cNvCxnSpPr/>
          <p:nvPr/>
        </p:nvCxnSpPr>
        <p:spPr>
          <a:xfrm flipH="1" rot="10800000">
            <a:off x="12219432" y="9379204"/>
            <a:ext cx="640080" cy="113334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5" name="Google Shape;135;p13"/>
          <p:cNvCxnSpPr>
            <a:endCxn id="120" idx="1"/>
          </p:cNvCxnSpPr>
          <p:nvPr/>
        </p:nvCxnSpPr>
        <p:spPr>
          <a:xfrm>
            <a:off x="10600832" y="9945992"/>
            <a:ext cx="853800" cy="807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6" name="Google Shape;136;p13"/>
          <p:cNvCxnSpPr/>
          <p:nvPr/>
        </p:nvCxnSpPr>
        <p:spPr>
          <a:xfrm flipH="1" rot="10800000">
            <a:off x="7531608" y="9806679"/>
            <a:ext cx="1520952" cy="46585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37" name="Google Shape;137;p13"/>
          <p:cNvCxnSpPr>
            <a:stCxn id="121" idx="7"/>
          </p:cNvCxnSpPr>
          <p:nvPr/>
        </p:nvCxnSpPr>
        <p:spPr>
          <a:xfrm flipH="1" rot="10800000">
            <a:off x="9747256" y="9158551"/>
            <a:ext cx="2792100" cy="2418000"/>
          </a:xfrm>
          <a:prstGeom prst="straightConnector1">
            <a:avLst/>
          </a:prstGeom>
          <a:noFill/>
          <a:ln cap="flat" cmpd="sng" w="38100">
            <a:solidFill>
              <a:srgbClr val="000000"/>
            </a:solidFill>
            <a:prstDash val="solid"/>
            <a:miter lim="400000"/>
            <a:headEnd len="med" w="med" type="triangle"/>
            <a:tailEnd len="med" w="med" type="triangle"/>
          </a:ln>
        </p:spPr>
      </p:cxnSp>
      <p:sp>
        <p:nvSpPr>
          <p:cNvPr id="138" name="Google Shape;138;p13"/>
          <p:cNvSpPr/>
          <p:nvPr/>
        </p:nvSpPr>
        <p:spPr>
          <a:xfrm>
            <a:off x="14567916" y="1166774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Shannon</a:t>
            </a:r>
            <a:endParaRPr b="0" i="0" sz="3000" u="none" cap="none" strike="noStrike">
              <a:solidFill>
                <a:srgbClr val="FFFFFF"/>
              </a:solidFill>
              <a:latin typeface="Gill Sans"/>
              <a:ea typeface="Gill Sans"/>
              <a:cs typeface="Gill Sans"/>
              <a:sym typeface="Gill Sans"/>
            </a:endParaRPr>
          </a:p>
        </p:txBody>
      </p:sp>
      <p:sp>
        <p:nvSpPr>
          <p:cNvPr id="139" name="Google Shape;139;p13"/>
          <p:cNvSpPr/>
          <p:nvPr/>
        </p:nvSpPr>
        <p:spPr>
          <a:xfrm>
            <a:off x="15893795" y="886663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Elena</a:t>
            </a:r>
            <a:endParaRPr/>
          </a:p>
        </p:txBody>
      </p:sp>
      <p:cxnSp>
        <p:nvCxnSpPr>
          <p:cNvPr id="140" name="Google Shape;140;p13"/>
          <p:cNvCxnSpPr/>
          <p:nvPr/>
        </p:nvCxnSpPr>
        <p:spPr>
          <a:xfrm>
            <a:off x="13865352" y="8696960"/>
            <a:ext cx="2028444" cy="682244"/>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1" name="Google Shape;141;p13"/>
          <p:cNvCxnSpPr/>
          <p:nvPr/>
        </p:nvCxnSpPr>
        <p:spPr>
          <a:xfrm>
            <a:off x="12859512" y="11572777"/>
            <a:ext cx="1708404" cy="713711"/>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2" name="Google Shape;142;p13"/>
          <p:cNvCxnSpPr/>
          <p:nvPr/>
        </p:nvCxnSpPr>
        <p:spPr>
          <a:xfrm flipH="1" rot="10800000">
            <a:off x="15730728" y="10489184"/>
            <a:ext cx="545592" cy="1220216"/>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3" name="Google Shape;143;p13"/>
          <p:cNvCxnSpPr/>
          <p:nvPr/>
        </p:nvCxnSpPr>
        <p:spPr>
          <a:xfrm flipH="1" rot="10800000">
            <a:off x="12859512" y="10039604"/>
            <a:ext cx="3144012" cy="10596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4" name="Google Shape;144;p13"/>
          <p:cNvCxnSpPr/>
          <p:nvPr/>
        </p:nvCxnSpPr>
        <p:spPr>
          <a:xfrm>
            <a:off x="13440919" y="9227073"/>
            <a:ext cx="1536192" cy="2482327"/>
          </a:xfrm>
          <a:prstGeom prst="straightConnector1">
            <a:avLst/>
          </a:prstGeom>
          <a:noFill/>
          <a:ln cap="flat" cmpd="sng" w="38100">
            <a:solidFill>
              <a:srgbClr val="000000"/>
            </a:solidFill>
            <a:prstDash val="solid"/>
            <a:miter lim="400000"/>
            <a:headEnd len="med" w="med" type="triangle"/>
            <a:tailEnd len="med" w="med" type="triangle"/>
          </a:ln>
        </p:spPr>
      </p:cxnSp>
      <p:sp>
        <p:nvSpPr>
          <p:cNvPr id="145" name="Google Shape;145;p13"/>
          <p:cNvSpPr/>
          <p:nvPr/>
        </p:nvSpPr>
        <p:spPr>
          <a:xfrm>
            <a:off x="3034284" y="77947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Dunni</a:t>
            </a:r>
            <a:endParaRPr b="0" i="0" sz="3000" u="none" cap="none" strike="noStrike">
              <a:solidFill>
                <a:srgbClr val="FFFFFF"/>
              </a:solidFill>
              <a:latin typeface="Gill Sans"/>
              <a:ea typeface="Gill Sans"/>
              <a:cs typeface="Gill Sans"/>
              <a:sym typeface="Gill Sans"/>
            </a:endParaRPr>
          </a:p>
        </p:txBody>
      </p:sp>
      <p:sp>
        <p:nvSpPr>
          <p:cNvPr id="146" name="Google Shape;146;p13"/>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147" name="Google Shape;147;p13"/>
          <p:cNvCxnSpPr>
            <a:endCxn id="124" idx="2"/>
          </p:cNvCxnSpPr>
          <p:nvPr/>
        </p:nvCxnSpPr>
        <p:spPr>
          <a:xfrm flipH="1" rot="10800000">
            <a:off x="4520148" y="7874000"/>
            <a:ext cx="2188500" cy="3411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8" name="Google Shape;148;p13"/>
          <p:cNvCxnSpPr>
            <a:stCxn id="146"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49" name="Google Shape;149;p13"/>
          <p:cNvCxnSpPr/>
          <p:nvPr/>
        </p:nvCxnSpPr>
        <p:spPr>
          <a:xfrm flipH="1" rot="10800000">
            <a:off x="2342275" y="8307301"/>
            <a:ext cx="4445374" cy="1784148"/>
          </a:xfrm>
          <a:prstGeom prst="straightConnector1">
            <a:avLst/>
          </a:prstGeom>
          <a:noFill/>
          <a:ln cap="flat" cmpd="sng" w="38100">
            <a:solidFill>
              <a:srgbClr val="000000"/>
            </a:solidFill>
            <a:prstDash val="solid"/>
            <a:miter lim="400000"/>
            <a:headEnd len="med" w="med" type="triangle"/>
            <a:tailEnd len="med" w="med" type="triangle"/>
          </a:ln>
        </p:spPr>
      </p:cxnSp>
      <p:sp>
        <p:nvSpPr>
          <p:cNvPr id="150" name="Google Shape;150;p13"/>
          <p:cNvSpPr/>
          <p:nvPr/>
        </p:nvSpPr>
        <p:spPr>
          <a:xfrm>
            <a:off x="5533644" y="1179655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Liz</a:t>
            </a:r>
            <a:endParaRPr/>
          </a:p>
        </p:txBody>
      </p:sp>
      <p:cxnSp>
        <p:nvCxnSpPr>
          <p:cNvPr id="151" name="Google Shape;151;p13"/>
          <p:cNvCxnSpPr/>
          <p:nvPr/>
        </p:nvCxnSpPr>
        <p:spPr>
          <a:xfrm flipH="1" rot="10800000">
            <a:off x="7213092" y="12321279"/>
            <a:ext cx="1129284" cy="169425"/>
          </a:xfrm>
          <a:prstGeom prst="straightConnector1">
            <a:avLst/>
          </a:prstGeom>
          <a:noFill/>
          <a:ln cap="flat" cmpd="sng" w="38100">
            <a:solidFill>
              <a:srgbClr val="000000"/>
            </a:solidFill>
            <a:prstDash val="solid"/>
            <a:miter lim="400000"/>
            <a:headEnd len="med" w="med" type="triangle"/>
            <a:tailEnd len="med" w="med" type="triangle"/>
          </a:ln>
        </p:spPr>
      </p:cxnSp>
      <p:sp>
        <p:nvSpPr>
          <p:cNvPr id="152" name="Google Shape;152;p13"/>
          <p:cNvSpPr/>
          <p:nvPr/>
        </p:nvSpPr>
        <p:spPr>
          <a:xfrm>
            <a:off x="3360420" y="1017132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Agnieszka</a:t>
            </a:r>
            <a:endParaRPr/>
          </a:p>
        </p:txBody>
      </p:sp>
      <p:cxnSp>
        <p:nvCxnSpPr>
          <p:cNvPr id="153" name="Google Shape;153;p13"/>
          <p:cNvCxnSpPr/>
          <p:nvPr/>
        </p:nvCxnSpPr>
        <p:spPr>
          <a:xfrm flipH="1" rot="10800000">
            <a:off x="5006340" y="10569448"/>
            <a:ext cx="879348" cy="184143"/>
          </a:xfrm>
          <a:prstGeom prst="straightConnector1">
            <a:avLst/>
          </a:prstGeom>
          <a:noFill/>
          <a:ln cap="flat" cmpd="sng" w="38100">
            <a:solidFill>
              <a:srgbClr val="000000"/>
            </a:solidFill>
            <a:prstDash val="solid"/>
            <a:miter lim="400000"/>
            <a:headEnd len="med" w="med" type="triangle"/>
            <a:tailEnd len="med" w="med" type="triangle"/>
          </a:ln>
        </p:spPr>
      </p:cxnSp>
      <p:sp>
        <p:nvSpPr>
          <p:cNvPr id="154" name="Google Shape;154;p13"/>
          <p:cNvSpPr/>
          <p:nvPr/>
        </p:nvSpPr>
        <p:spPr>
          <a:xfrm>
            <a:off x="14567916" y="6569202"/>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Zuck</a:t>
            </a:r>
            <a:endParaRPr b="0" i="0" sz="3000" u="none" cap="none" strike="noStrike">
              <a:solidFill>
                <a:srgbClr val="FFFFFF"/>
              </a:solidFill>
              <a:latin typeface="Gill Sans"/>
              <a:ea typeface="Gill Sans"/>
              <a:cs typeface="Gill Sans"/>
              <a:sym typeface="Gill Sans"/>
            </a:endParaRPr>
          </a:p>
        </p:txBody>
      </p:sp>
      <p:sp>
        <p:nvSpPr>
          <p:cNvPr id="155" name="Google Shape;155;p13"/>
          <p:cNvSpPr/>
          <p:nvPr/>
        </p:nvSpPr>
        <p:spPr>
          <a:xfrm>
            <a:off x="706889" y="9383497"/>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Alex</a:t>
            </a:r>
            <a:endParaRPr/>
          </a:p>
        </p:txBody>
      </p:sp>
      <p:cxnSp>
        <p:nvCxnSpPr>
          <p:cNvPr id="156" name="Google Shape;156;p13"/>
          <p:cNvCxnSpPr>
            <a:stCxn id="155" idx="7"/>
          </p:cNvCxnSpPr>
          <p:nvPr/>
        </p:nvCxnSpPr>
        <p:spPr>
          <a:xfrm flipH="1" rot="10800000">
            <a:off x="2111770" y="8866736"/>
            <a:ext cx="922500" cy="757800"/>
          </a:xfrm>
          <a:prstGeom prst="straightConnector1">
            <a:avLst/>
          </a:prstGeom>
          <a:noFill/>
          <a:ln cap="flat" cmpd="sng" w="38100">
            <a:solidFill>
              <a:srgbClr val="000000"/>
            </a:solidFill>
            <a:prstDash val="solid"/>
            <a:miter lim="400000"/>
            <a:headEnd len="med" w="med" type="triangle"/>
            <a:tailEnd len="med" w="med" type="triangle"/>
          </a:ln>
        </p:spPr>
      </p:cxnSp>
      <p:sp>
        <p:nvSpPr>
          <p:cNvPr id="157" name="Google Shape;157;p13"/>
          <p:cNvSpPr/>
          <p:nvPr/>
        </p:nvSpPr>
        <p:spPr>
          <a:xfrm>
            <a:off x="1016755" y="11663686"/>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Kristen</a:t>
            </a:r>
            <a:endParaRPr/>
          </a:p>
        </p:txBody>
      </p:sp>
      <p:cxnSp>
        <p:nvCxnSpPr>
          <p:cNvPr id="158" name="Google Shape;158;p13"/>
          <p:cNvCxnSpPr/>
          <p:nvPr/>
        </p:nvCxnSpPr>
        <p:spPr>
          <a:xfrm flipH="1" rot="10800000">
            <a:off x="2511418" y="11335512"/>
            <a:ext cx="849002" cy="596398"/>
          </a:xfrm>
          <a:prstGeom prst="straightConnector1">
            <a:avLst/>
          </a:prstGeom>
          <a:noFill/>
          <a:ln cap="flat" cmpd="sng" w="38100">
            <a:solidFill>
              <a:srgbClr val="000000"/>
            </a:solidFill>
            <a:prstDash val="solid"/>
            <a:miter lim="400000"/>
            <a:headEnd len="med" w="med" type="triangle"/>
            <a:tailEnd len="med" w="med" type="triangle"/>
          </a:ln>
        </p:spPr>
      </p:cxnSp>
      <p:sp>
        <p:nvSpPr>
          <p:cNvPr id="159" name="Google Shape;159;p13"/>
          <p:cNvSpPr/>
          <p:nvPr/>
        </p:nvSpPr>
        <p:spPr>
          <a:xfrm>
            <a:off x="313831" y="7236714"/>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Noah</a:t>
            </a:r>
            <a:endParaRPr/>
          </a:p>
        </p:txBody>
      </p:sp>
      <p:sp>
        <p:nvSpPr>
          <p:cNvPr id="160" name="Google Shape;160;p13"/>
          <p:cNvSpPr/>
          <p:nvPr/>
        </p:nvSpPr>
        <p:spPr>
          <a:xfrm>
            <a:off x="17029938" y="11202568"/>
            <a:ext cx="1645920" cy="1645920"/>
          </a:xfrm>
          <a:prstGeom prst="ellipse">
            <a:avLst/>
          </a:prstGeom>
          <a:blipFill rotWithShape="1">
            <a:blip r:embed="rId3">
              <a:alphaModFix/>
            </a:blip>
            <a:tile algn="tl" flip="none" tx="0" sx="100000" ty="0" sy="100000"/>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cap="none" strike="noStrike">
                <a:solidFill>
                  <a:srgbClr val="FFFFFF"/>
                </a:solidFill>
                <a:latin typeface="Gill Sans"/>
                <a:ea typeface="Gill Sans"/>
                <a:cs typeface="Gill Sans"/>
                <a:sym typeface="Gill Sans"/>
              </a:rPr>
              <a:t>Brandi</a:t>
            </a:r>
            <a:endParaRPr/>
          </a:p>
        </p:txBody>
      </p:sp>
      <p:cxnSp>
        <p:nvCxnSpPr>
          <p:cNvPr id="161" name="Google Shape;161;p13"/>
          <p:cNvCxnSpPr/>
          <p:nvPr/>
        </p:nvCxnSpPr>
        <p:spPr>
          <a:xfrm>
            <a:off x="17136866" y="10388601"/>
            <a:ext cx="402851" cy="885962"/>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162" name="Google Shape;162;p13"/>
          <p:cNvCxnSpPr/>
          <p:nvPr/>
        </p:nvCxnSpPr>
        <p:spPr>
          <a:xfrm rot="10800000">
            <a:off x="1275789" y="8901569"/>
            <a:ext cx="15477" cy="468643"/>
          </a:xfrm>
          <a:prstGeom prst="straightConnector1">
            <a:avLst/>
          </a:prstGeom>
          <a:noFill/>
          <a:ln cap="flat" cmpd="sng" w="38100">
            <a:solidFill>
              <a:srgbClr val="000000"/>
            </a:solidFill>
            <a:prstDash val="solid"/>
            <a:miter lim="400000"/>
            <a:headEnd len="med" w="med" type="triangle"/>
            <a:tailEnd len="med" w="med" type="triangle"/>
          </a:ln>
        </p:spPr>
      </p:cxn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3" name="Shape 2873"/>
        <p:cNvGrpSpPr/>
        <p:nvPr/>
      </p:nvGrpSpPr>
      <p:grpSpPr>
        <a:xfrm>
          <a:off x="0" y="0"/>
          <a:ext cx="0" cy="0"/>
          <a:chOff x="0" y="0"/>
          <a:chExt cx="0" cy="0"/>
        </a:xfrm>
      </p:grpSpPr>
      <p:sp>
        <p:nvSpPr>
          <p:cNvPr id="2874" name="Google Shape;2874;p94"/>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875" name="Google Shape;2875;p94"/>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876" name="Google Shape;2876;p94"/>
          <p:cNvSpPr/>
          <p:nvPr/>
        </p:nvSpPr>
        <p:spPr>
          <a:xfrm>
            <a:off x="5888736" y="493776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2877" name="Google Shape;2877;p94"/>
          <p:cNvSpPr/>
          <p:nvPr/>
        </p:nvSpPr>
        <p:spPr>
          <a:xfrm>
            <a:off x="8272272" y="3767328"/>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2878" name="Google Shape;2878;p94"/>
          <p:cNvSpPr/>
          <p:nvPr/>
        </p:nvSpPr>
        <p:spPr>
          <a:xfrm>
            <a:off x="11058144" y="4352544"/>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5</a:t>
            </a:r>
            <a:endParaRPr b="0" i="0" sz="4000" u="none" cap="none" strike="noStrike">
              <a:solidFill>
                <a:srgbClr val="FFFFFF"/>
              </a:solidFill>
              <a:latin typeface="Gill Sans"/>
              <a:ea typeface="Gill Sans"/>
              <a:cs typeface="Gill Sans"/>
              <a:sym typeface="Gill Sans"/>
            </a:endParaRPr>
          </a:p>
        </p:txBody>
      </p:sp>
      <p:sp>
        <p:nvSpPr>
          <p:cNvPr id="2879" name="Google Shape;2879;p94"/>
          <p:cNvSpPr/>
          <p:nvPr/>
        </p:nvSpPr>
        <p:spPr>
          <a:xfrm>
            <a:off x="12697968" y="6108192"/>
            <a:ext cx="1133856" cy="1170432"/>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6</a:t>
            </a:r>
            <a:endParaRPr b="0" i="0" sz="4000" u="none" cap="none" strike="noStrike">
              <a:solidFill>
                <a:srgbClr val="FFFFFF"/>
              </a:solidFill>
              <a:latin typeface="Gill Sans"/>
              <a:ea typeface="Gill Sans"/>
              <a:cs typeface="Gill Sans"/>
              <a:sym typeface="Gill Sans"/>
            </a:endParaRPr>
          </a:p>
        </p:txBody>
      </p:sp>
      <p:sp>
        <p:nvSpPr>
          <p:cNvPr id="2880" name="Google Shape;2880;p94"/>
          <p:cNvSpPr/>
          <p:nvPr/>
        </p:nvSpPr>
        <p:spPr>
          <a:xfrm>
            <a:off x="11625072" y="8763000"/>
            <a:ext cx="1133856" cy="1170432"/>
          </a:xfrm>
          <a:prstGeom prst="ellipse">
            <a:avLst/>
          </a:prstGeom>
          <a:blipFill rotWithShape="1">
            <a:blip r:embed="rId3">
              <a:alphaModFix/>
            </a:blip>
            <a:tile algn="tl" flip="none" tx="0" sx="100000" ty="0" sy="100000"/>
          </a:blip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sp>
        <p:nvSpPr>
          <p:cNvPr id="2881" name="Google Shape;2881;p94"/>
          <p:cNvSpPr/>
          <p:nvPr/>
        </p:nvSpPr>
        <p:spPr>
          <a:xfrm>
            <a:off x="9121140" y="993343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4</a:t>
            </a:r>
            <a:endParaRPr b="0" i="0" sz="4000" u="none" cap="none" strike="noStrike">
              <a:solidFill>
                <a:srgbClr val="FFFFFF"/>
              </a:solidFill>
              <a:latin typeface="Gill Sans"/>
              <a:ea typeface="Gill Sans"/>
              <a:cs typeface="Gill Sans"/>
              <a:sym typeface="Gill Sans"/>
            </a:endParaRPr>
          </a:p>
        </p:txBody>
      </p:sp>
      <p:sp>
        <p:nvSpPr>
          <p:cNvPr id="2882" name="Google Shape;2882;p94"/>
          <p:cNvSpPr/>
          <p:nvPr/>
        </p:nvSpPr>
        <p:spPr>
          <a:xfrm>
            <a:off x="6617208" y="9348216"/>
            <a:ext cx="1133856" cy="1170432"/>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9</a:t>
            </a:r>
            <a:endParaRPr b="0" i="0" sz="4000" u="none" cap="none" strike="noStrike">
              <a:solidFill>
                <a:srgbClr val="FFFFFF"/>
              </a:solidFill>
              <a:latin typeface="Gill Sans"/>
              <a:ea typeface="Gill Sans"/>
              <a:cs typeface="Gill Sans"/>
              <a:sym typeface="Gill Sans"/>
            </a:endParaRPr>
          </a:p>
        </p:txBody>
      </p:sp>
      <p:sp>
        <p:nvSpPr>
          <p:cNvPr id="2883" name="Google Shape;2883;p94"/>
          <p:cNvSpPr/>
          <p:nvPr/>
        </p:nvSpPr>
        <p:spPr>
          <a:xfrm>
            <a:off x="5321808" y="7278624"/>
            <a:ext cx="1133856" cy="1170432"/>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2884" name="Google Shape;2884;p94"/>
          <p:cNvCxnSpPr>
            <a:stCxn id="2876" idx="7"/>
            <a:endCxn id="2877"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85" name="Google Shape;2885;p94"/>
          <p:cNvCxnSpPr>
            <a:stCxn id="2877" idx="6"/>
            <a:endCxn id="2878"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86" name="Google Shape;2886;p94"/>
          <p:cNvCxnSpPr>
            <a:stCxn id="2878" idx="5"/>
            <a:endCxn id="2879"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87" name="Google Shape;2887;p94"/>
          <p:cNvCxnSpPr>
            <a:endCxn id="2880"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88" name="Google Shape;2888;p94"/>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89" name="Google Shape;2889;p94"/>
          <p:cNvCxnSpPr>
            <a:stCxn id="2877" idx="4"/>
            <a:endCxn id="2881"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890" name="Google Shape;2890;p94"/>
          <p:cNvCxnSpPr>
            <a:stCxn id="2882" idx="1"/>
            <a:endCxn id="2883"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891" name="Google Shape;2891;p94"/>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892" name="Google Shape;2892;p94"/>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893" name="Google Shape;2893;p94"/>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894" name="Google Shape;2894;p94"/>
          <p:cNvCxnSpPr>
            <a:stCxn id="2881" idx="7"/>
            <a:endCxn id="2878"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2895" name="Google Shape;2895;p94"/>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896" name="Google Shape;2896;p94"/>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897" name="Google Shape;2897;p94"/>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898" name="Google Shape;2898;p94"/>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899" name="Google Shape;2899;p94"/>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900" name="Google Shape;2900;p94"/>
          <p:cNvCxnSpPr>
            <a:stCxn id="2883" idx="6"/>
            <a:endCxn id="2880"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901" name="Google Shape;2901;p94"/>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5" name="Shape 2905"/>
        <p:cNvGrpSpPr/>
        <p:nvPr/>
      </p:nvGrpSpPr>
      <p:grpSpPr>
        <a:xfrm>
          <a:off x="0" y="0"/>
          <a:ext cx="0" cy="0"/>
          <a:chOff x="0" y="0"/>
          <a:chExt cx="0" cy="0"/>
        </a:xfrm>
      </p:grpSpPr>
      <p:sp>
        <p:nvSpPr>
          <p:cNvPr id="2906" name="Google Shape;2906;p95"/>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907" name="Google Shape;2907;p95"/>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908" name="Google Shape;2908;p95"/>
          <p:cNvSpPr/>
          <p:nvPr/>
        </p:nvSpPr>
        <p:spPr>
          <a:xfrm>
            <a:off x="5888736" y="493776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2909" name="Google Shape;2909;p95"/>
          <p:cNvSpPr/>
          <p:nvPr/>
        </p:nvSpPr>
        <p:spPr>
          <a:xfrm>
            <a:off x="8272272" y="3767328"/>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2910" name="Google Shape;2910;p95"/>
          <p:cNvSpPr/>
          <p:nvPr/>
        </p:nvSpPr>
        <p:spPr>
          <a:xfrm>
            <a:off x="11058144" y="4352544"/>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5</a:t>
            </a:r>
            <a:endParaRPr b="0" i="0" sz="4000" u="none" cap="none" strike="noStrike">
              <a:solidFill>
                <a:srgbClr val="FFFFFF"/>
              </a:solidFill>
              <a:latin typeface="Gill Sans"/>
              <a:ea typeface="Gill Sans"/>
              <a:cs typeface="Gill Sans"/>
              <a:sym typeface="Gill Sans"/>
            </a:endParaRPr>
          </a:p>
        </p:txBody>
      </p:sp>
      <p:sp>
        <p:nvSpPr>
          <p:cNvPr id="2911" name="Google Shape;2911;p95"/>
          <p:cNvSpPr/>
          <p:nvPr/>
        </p:nvSpPr>
        <p:spPr>
          <a:xfrm>
            <a:off x="12697968" y="6108192"/>
            <a:ext cx="1133856" cy="1170432"/>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6</a:t>
            </a:r>
            <a:endParaRPr b="0" i="0" sz="4000" u="none" cap="none" strike="noStrike">
              <a:solidFill>
                <a:srgbClr val="FFFFFF"/>
              </a:solidFill>
              <a:latin typeface="Gill Sans"/>
              <a:ea typeface="Gill Sans"/>
              <a:cs typeface="Gill Sans"/>
              <a:sym typeface="Gill Sans"/>
            </a:endParaRPr>
          </a:p>
        </p:txBody>
      </p:sp>
      <p:sp>
        <p:nvSpPr>
          <p:cNvPr id="2912" name="Google Shape;2912;p95"/>
          <p:cNvSpPr/>
          <p:nvPr/>
        </p:nvSpPr>
        <p:spPr>
          <a:xfrm>
            <a:off x="11625072" y="8763000"/>
            <a:ext cx="1133856" cy="1170432"/>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7</a:t>
            </a:r>
            <a:endParaRPr b="0" i="0" sz="4000" u="none" cap="none" strike="noStrike">
              <a:solidFill>
                <a:srgbClr val="FFFFFF"/>
              </a:solidFill>
              <a:latin typeface="Gill Sans"/>
              <a:ea typeface="Gill Sans"/>
              <a:cs typeface="Gill Sans"/>
              <a:sym typeface="Gill Sans"/>
            </a:endParaRPr>
          </a:p>
        </p:txBody>
      </p:sp>
      <p:sp>
        <p:nvSpPr>
          <p:cNvPr id="2913" name="Google Shape;2913;p95"/>
          <p:cNvSpPr/>
          <p:nvPr/>
        </p:nvSpPr>
        <p:spPr>
          <a:xfrm>
            <a:off x="9121140" y="993343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4</a:t>
            </a:r>
            <a:endParaRPr b="0" i="0" sz="4000" u="none" cap="none" strike="noStrike">
              <a:solidFill>
                <a:srgbClr val="FFFFFF"/>
              </a:solidFill>
              <a:latin typeface="Gill Sans"/>
              <a:ea typeface="Gill Sans"/>
              <a:cs typeface="Gill Sans"/>
              <a:sym typeface="Gill Sans"/>
            </a:endParaRPr>
          </a:p>
        </p:txBody>
      </p:sp>
      <p:sp>
        <p:nvSpPr>
          <p:cNvPr id="2914" name="Google Shape;2914;p95"/>
          <p:cNvSpPr/>
          <p:nvPr/>
        </p:nvSpPr>
        <p:spPr>
          <a:xfrm>
            <a:off x="6617208" y="9348216"/>
            <a:ext cx="1133856" cy="1170432"/>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9</a:t>
            </a:r>
            <a:endParaRPr b="0" i="0" sz="4000" u="none" cap="none" strike="noStrike">
              <a:solidFill>
                <a:srgbClr val="FFFFFF"/>
              </a:solidFill>
              <a:latin typeface="Gill Sans"/>
              <a:ea typeface="Gill Sans"/>
              <a:cs typeface="Gill Sans"/>
              <a:sym typeface="Gill Sans"/>
            </a:endParaRPr>
          </a:p>
        </p:txBody>
      </p:sp>
      <p:sp>
        <p:nvSpPr>
          <p:cNvPr id="2915" name="Google Shape;2915;p95"/>
          <p:cNvSpPr/>
          <p:nvPr/>
        </p:nvSpPr>
        <p:spPr>
          <a:xfrm>
            <a:off x="5321808" y="7278624"/>
            <a:ext cx="1133856" cy="1170432"/>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2916" name="Google Shape;2916;p95"/>
          <p:cNvCxnSpPr>
            <a:stCxn id="2908" idx="7"/>
            <a:endCxn id="2909"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17" name="Google Shape;2917;p95"/>
          <p:cNvCxnSpPr>
            <a:stCxn id="2909" idx="6"/>
            <a:endCxn id="2910"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18" name="Google Shape;2918;p95"/>
          <p:cNvCxnSpPr>
            <a:stCxn id="2910" idx="5"/>
            <a:endCxn id="2911"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19" name="Google Shape;2919;p95"/>
          <p:cNvCxnSpPr>
            <a:endCxn id="2912"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20" name="Google Shape;2920;p95"/>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21" name="Google Shape;2921;p95"/>
          <p:cNvCxnSpPr>
            <a:stCxn id="2909" idx="4"/>
            <a:endCxn id="2913"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22" name="Google Shape;2922;p95"/>
          <p:cNvCxnSpPr>
            <a:stCxn id="2914" idx="1"/>
            <a:endCxn id="2915"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923" name="Google Shape;2923;p95"/>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924" name="Google Shape;2924;p95"/>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925" name="Google Shape;2925;p95"/>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926" name="Google Shape;2926;p95"/>
          <p:cNvCxnSpPr>
            <a:stCxn id="2913" idx="7"/>
            <a:endCxn id="2910"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2927" name="Google Shape;2927;p95"/>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928" name="Google Shape;2928;p95"/>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929" name="Google Shape;2929;p95"/>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930" name="Google Shape;2930;p95"/>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931" name="Google Shape;2931;p95"/>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932" name="Google Shape;2932;p95"/>
          <p:cNvCxnSpPr>
            <a:stCxn id="2915" idx="6"/>
            <a:endCxn id="2912"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933" name="Google Shape;2933;p95"/>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7" name="Shape 2937"/>
        <p:cNvGrpSpPr/>
        <p:nvPr/>
      </p:nvGrpSpPr>
      <p:grpSpPr>
        <a:xfrm>
          <a:off x="0" y="0"/>
          <a:ext cx="0" cy="0"/>
          <a:chOff x="0" y="0"/>
          <a:chExt cx="0" cy="0"/>
        </a:xfrm>
      </p:grpSpPr>
      <p:sp>
        <p:nvSpPr>
          <p:cNvPr id="2938" name="Google Shape;2938;p96"/>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939" name="Google Shape;2939;p96"/>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940" name="Google Shape;2940;p96"/>
          <p:cNvSpPr/>
          <p:nvPr/>
        </p:nvSpPr>
        <p:spPr>
          <a:xfrm>
            <a:off x="5888736" y="493776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2941" name="Google Shape;2941;p96"/>
          <p:cNvSpPr/>
          <p:nvPr/>
        </p:nvSpPr>
        <p:spPr>
          <a:xfrm>
            <a:off x="8272272" y="3767328"/>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2942" name="Google Shape;2942;p96"/>
          <p:cNvSpPr/>
          <p:nvPr/>
        </p:nvSpPr>
        <p:spPr>
          <a:xfrm>
            <a:off x="11058144" y="4352544"/>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5</a:t>
            </a:r>
            <a:endParaRPr b="0" i="0" sz="4000" u="none" cap="none" strike="noStrike">
              <a:solidFill>
                <a:srgbClr val="FFFFFF"/>
              </a:solidFill>
              <a:latin typeface="Gill Sans"/>
              <a:ea typeface="Gill Sans"/>
              <a:cs typeface="Gill Sans"/>
              <a:sym typeface="Gill Sans"/>
            </a:endParaRPr>
          </a:p>
        </p:txBody>
      </p:sp>
      <p:sp>
        <p:nvSpPr>
          <p:cNvPr id="2943" name="Google Shape;2943;p96"/>
          <p:cNvSpPr/>
          <p:nvPr/>
        </p:nvSpPr>
        <p:spPr>
          <a:xfrm>
            <a:off x="12697968" y="610819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6</a:t>
            </a:r>
            <a:endParaRPr b="0" i="0" sz="4000" u="none" cap="none" strike="noStrike">
              <a:solidFill>
                <a:srgbClr val="FFFFFF"/>
              </a:solidFill>
              <a:latin typeface="Gill Sans"/>
              <a:ea typeface="Gill Sans"/>
              <a:cs typeface="Gill Sans"/>
              <a:sym typeface="Gill Sans"/>
            </a:endParaRPr>
          </a:p>
        </p:txBody>
      </p:sp>
      <p:sp>
        <p:nvSpPr>
          <p:cNvPr id="2944" name="Google Shape;2944;p96"/>
          <p:cNvSpPr/>
          <p:nvPr/>
        </p:nvSpPr>
        <p:spPr>
          <a:xfrm>
            <a:off x="11625072" y="8763000"/>
            <a:ext cx="1133856" cy="1170432"/>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7</a:t>
            </a:r>
            <a:endParaRPr b="0" i="0" sz="4000" u="none" cap="none" strike="noStrike">
              <a:solidFill>
                <a:srgbClr val="FFFFFF"/>
              </a:solidFill>
              <a:latin typeface="Gill Sans"/>
              <a:ea typeface="Gill Sans"/>
              <a:cs typeface="Gill Sans"/>
              <a:sym typeface="Gill Sans"/>
            </a:endParaRPr>
          </a:p>
        </p:txBody>
      </p:sp>
      <p:sp>
        <p:nvSpPr>
          <p:cNvPr id="2945" name="Google Shape;2945;p96"/>
          <p:cNvSpPr/>
          <p:nvPr/>
        </p:nvSpPr>
        <p:spPr>
          <a:xfrm>
            <a:off x="9121140" y="993343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4</a:t>
            </a:r>
            <a:endParaRPr b="0" i="0" sz="4000" u="none" cap="none" strike="noStrike">
              <a:solidFill>
                <a:srgbClr val="FFFFFF"/>
              </a:solidFill>
              <a:latin typeface="Gill Sans"/>
              <a:ea typeface="Gill Sans"/>
              <a:cs typeface="Gill Sans"/>
              <a:sym typeface="Gill Sans"/>
            </a:endParaRPr>
          </a:p>
        </p:txBody>
      </p:sp>
      <p:sp>
        <p:nvSpPr>
          <p:cNvPr id="2946" name="Google Shape;2946;p96"/>
          <p:cNvSpPr/>
          <p:nvPr/>
        </p:nvSpPr>
        <p:spPr>
          <a:xfrm>
            <a:off x="6617208" y="9348216"/>
            <a:ext cx="1133856" cy="1170432"/>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9</a:t>
            </a:r>
            <a:endParaRPr b="0" i="0" sz="4000" u="none" cap="none" strike="noStrike">
              <a:solidFill>
                <a:srgbClr val="FFFFFF"/>
              </a:solidFill>
              <a:latin typeface="Gill Sans"/>
              <a:ea typeface="Gill Sans"/>
              <a:cs typeface="Gill Sans"/>
              <a:sym typeface="Gill Sans"/>
            </a:endParaRPr>
          </a:p>
        </p:txBody>
      </p:sp>
      <p:sp>
        <p:nvSpPr>
          <p:cNvPr id="2947" name="Google Shape;2947;p96"/>
          <p:cNvSpPr/>
          <p:nvPr/>
        </p:nvSpPr>
        <p:spPr>
          <a:xfrm>
            <a:off x="5321808" y="7278624"/>
            <a:ext cx="1133856" cy="1170432"/>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2948" name="Google Shape;2948;p96"/>
          <p:cNvCxnSpPr>
            <a:stCxn id="2940" idx="7"/>
            <a:endCxn id="2941"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49" name="Google Shape;2949;p96"/>
          <p:cNvCxnSpPr>
            <a:stCxn id="2941" idx="6"/>
            <a:endCxn id="2942"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50" name="Google Shape;2950;p96"/>
          <p:cNvCxnSpPr>
            <a:stCxn id="2942" idx="5"/>
            <a:endCxn id="2943"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51" name="Google Shape;2951;p96"/>
          <p:cNvCxnSpPr>
            <a:endCxn id="2944"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52" name="Google Shape;2952;p96"/>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53" name="Google Shape;2953;p96"/>
          <p:cNvCxnSpPr>
            <a:stCxn id="2941" idx="4"/>
            <a:endCxn id="2945"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54" name="Google Shape;2954;p96"/>
          <p:cNvCxnSpPr>
            <a:stCxn id="2946" idx="1"/>
            <a:endCxn id="2947"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955" name="Google Shape;2955;p96"/>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956" name="Google Shape;2956;p96"/>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957" name="Google Shape;2957;p96"/>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958" name="Google Shape;2958;p96"/>
          <p:cNvCxnSpPr>
            <a:stCxn id="2945" idx="7"/>
            <a:endCxn id="2942"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2959" name="Google Shape;2959;p96"/>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960" name="Google Shape;2960;p96"/>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961" name="Google Shape;2961;p96"/>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962" name="Google Shape;2962;p96"/>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963" name="Google Shape;2963;p96"/>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964" name="Google Shape;2964;p96"/>
          <p:cNvCxnSpPr>
            <a:stCxn id="2947" idx="6"/>
            <a:endCxn id="2944"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965" name="Google Shape;2965;p96"/>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9" name="Shape 2969"/>
        <p:cNvGrpSpPr/>
        <p:nvPr/>
      </p:nvGrpSpPr>
      <p:grpSpPr>
        <a:xfrm>
          <a:off x="0" y="0"/>
          <a:ext cx="0" cy="0"/>
          <a:chOff x="0" y="0"/>
          <a:chExt cx="0" cy="0"/>
        </a:xfrm>
      </p:grpSpPr>
      <p:sp>
        <p:nvSpPr>
          <p:cNvPr id="2970" name="Google Shape;2970;p97"/>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2971" name="Google Shape;2971;p97"/>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2972" name="Google Shape;2972;p97"/>
          <p:cNvSpPr/>
          <p:nvPr/>
        </p:nvSpPr>
        <p:spPr>
          <a:xfrm>
            <a:off x="5888736" y="493776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2973" name="Google Shape;2973;p97"/>
          <p:cNvSpPr/>
          <p:nvPr/>
        </p:nvSpPr>
        <p:spPr>
          <a:xfrm>
            <a:off x="8272272" y="3767328"/>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2974" name="Google Shape;2974;p97"/>
          <p:cNvSpPr/>
          <p:nvPr/>
        </p:nvSpPr>
        <p:spPr>
          <a:xfrm>
            <a:off x="11058144" y="4352544"/>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5</a:t>
            </a:r>
            <a:endParaRPr b="0" i="0" sz="4000" u="none" cap="none" strike="noStrike">
              <a:solidFill>
                <a:srgbClr val="FFFFFF"/>
              </a:solidFill>
              <a:latin typeface="Gill Sans"/>
              <a:ea typeface="Gill Sans"/>
              <a:cs typeface="Gill Sans"/>
              <a:sym typeface="Gill Sans"/>
            </a:endParaRPr>
          </a:p>
        </p:txBody>
      </p:sp>
      <p:sp>
        <p:nvSpPr>
          <p:cNvPr id="2975" name="Google Shape;2975;p97"/>
          <p:cNvSpPr/>
          <p:nvPr/>
        </p:nvSpPr>
        <p:spPr>
          <a:xfrm>
            <a:off x="12697968" y="610819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6</a:t>
            </a:r>
            <a:endParaRPr b="0" i="0" sz="4000" u="none" cap="none" strike="noStrike">
              <a:solidFill>
                <a:srgbClr val="FFFFFF"/>
              </a:solidFill>
              <a:latin typeface="Gill Sans"/>
              <a:ea typeface="Gill Sans"/>
              <a:cs typeface="Gill Sans"/>
              <a:sym typeface="Gill Sans"/>
            </a:endParaRPr>
          </a:p>
        </p:txBody>
      </p:sp>
      <p:sp>
        <p:nvSpPr>
          <p:cNvPr id="2976" name="Google Shape;2976;p97"/>
          <p:cNvSpPr/>
          <p:nvPr/>
        </p:nvSpPr>
        <p:spPr>
          <a:xfrm>
            <a:off x="11625072" y="8763000"/>
            <a:ext cx="1133856" cy="1170432"/>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7</a:t>
            </a:r>
            <a:endParaRPr b="0" i="0" sz="4000" u="none" cap="none" strike="noStrike">
              <a:solidFill>
                <a:srgbClr val="FFFFFF"/>
              </a:solidFill>
              <a:latin typeface="Gill Sans"/>
              <a:ea typeface="Gill Sans"/>
              <a:cs typeface="Gill Sans"/>
              <a:sym typeface="Gill Sans"/>
            </a:endParaRPr>
          </a:p>
        </p:txBody>
      </p:sp>
      <p:sp>
        <p:nvSpPr>
          <p:cNvPr id="2977" name="Google Shape;2977;p97"/>
          <p:cNvSpPr/>
          <p:nvPr/>
        </p:nvSpPr>
        <p:spPr>
          <a:xfrm>
            <a:off x="9121140" y="993343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4</a:t>
            </a:r>
            <a:endParaRPr b="0" i="0" sz="4000" u="none" cap="none" strike="noStrike">
              <a:solidFill>
                <a:srgbClr val="FFFFFF"/>
              </a:solidFill>
              <a:latin typeface="Gill Sans"/>
              <a:ea typeface="Gill Sans"/>
              <a:cs typeface="Gill Sans"/>
              <a:sym typeface="Gill Sans"/>
            </a:endParaRPr>
          </a:p>
        </p:txBody>
      </p:sp>
      <p:sp>
        <p:nvSpPr>
          <p:cNvPr id="2978" name="Google Shape;2978;p97"/>
          <p:cNvSpPr/>
          <p:nvPr/>
        </p:nvSpPr>
        <p:spPr>
          <a:xfrm>
            <a:off x="6617208" y="9348216"/>
            <a:ext cx="1133856" cy="1170432"/>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9</a:t>
            </a:r>
            <a:endParaRPr b="0" i="0" sz="4000" u="none" cap="none" strike="noStrike">
              <a:solidFill>
                <a:srgbClr val="FFFFFF"/>
              </a:solidFill>
              <a:latin typeface="Gill Sans"/>
              <a:ea typeface="Gill Sans"/>
              <a:cs typeface="Gill Sans"/>
              <a:sym typeface="Gill Sans"/>
            </a:endParaRPr>
          </a:p>
        </p:txBody>
      </p:sp>
      <p:sp>
        <p:nvSpPr>
          <p:cNvPr id="2979" name="Google Shape;2979;p97"/>
          <p:cNvSpPr/>
          <p:nvPr/>
        </p:nvSpPr>
        <p:spPr>
          <a:xfrm>
            <a:off x="5321808" y="7278624"/>
            <a:ext cx="1133856" cy="1170432"/>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a:t>
            </a:r>
            <a:endParaRPr b="0" i="0" sz="4000" u="none" cap="none" strike="noStrike">
              <a:solidFill>
                <a:srgbClr val="FFFFFF"/>
              </a:solidFill>
              <a:latin typeface="Gill Sans"/>
              <a:ea typeface="Gill Sans"/>
              <a:cs typeface="Gill Sans"/>
              <a:sym typeface="Gill Sans"/>
            </a:endParaRPr>
          </a:p>
        </p:txBody>
      </p:sp>
      <p:cxnSp>
        <p:nvCxnSpPr>
          <p:cNvPr id="2980" name="Google Shape;2980;p97"/>
          <p:cNvCxnSpPr>
            <a:stCxn id="2972" idx="7"/>
            <a:endCxn id="2973"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81" name="Google Shape;2981;p97"/>
          <p:cNvCxnSpPr>
            <a:stCxn id="2973" idx="6"/>
            <a:endCxn id="2974"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82" name="Google Shape;2982;p97"/>
          <p:cNvCxnSpPr>
            <a:stCxn id="2974" idx="5"/>
            <a:endCxn id="2975"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83" name="Google Shape;2983;p97"/>
          <p:cNvCxnSpPr>
            <a:endCxn id="2976"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84" name="Google Shape;2984;p97"/>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85" name="Google Shape;2985;p97"/>
          <p:cNvCxnSpPr>
            <a:stCxn id="2973" idx="4"/>
            <a:endCxn id="2977"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2986" name="Google Shape;2986;p97"/>
          <p:cNvCxnSpPr>
            <a:stCxn id="2978" idx="1"/>
            <a:endCxn id="2979"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987" name="Google Shape;2987;p97"/>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2988" name="Google Shape;2988;p97"/>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2989" name="Google Shape;2989;p97"/>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990" name="Google Shape;2990;p97"/>
          <p:cNvCxnSpPr>
            <a:stCxn id="2977" idx="7"/>
            <a:endCxn id="2974"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2991" name="Google Shape;2991;p97"/>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2992" name="Google Shape;2992;p97"/>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993" name="Google Shape;2993;p97"/>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2994" name="Google Shape;2994;p97"/>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2995" name="Google Shape;2995;p97"/>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2996" name="Google Shape;2996;p97"/>
          <p:cNvCxnSpPr>
            <a:stCxn id="2979" idx="6"/>
            <a:endCxn id="2976"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2997" name="Google Shape;2997;p97"/>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1" name="Shape 3001"/>
        <p:cNvGrpSpPr/>
        <p:nvPr/>
      </p:nvGrpSpPr>
      <p:grpSpPr>
        <a:xfrm>
          <a:off x="0" y="0"/>
          <a:ext cx="0" cy="0"/>
          <a:chOff x="0" y="0"/>
          <a:chExt cx="0" cy="0"/>
        </a:xfrm>
      </p:grpSpPr>
      <p:sp>
        <p:nvSpPr>
          <p:cNvPr id="3002" name="Google Shape;3002;p98"/>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3003" name="Google Shape;3003;p98"/>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3004" name="Google Shape;3004;p98"/>
          <p:cNvSpPr/>
          <p:nvPr/>
        </p:nvSpPr>
        <p:spPr>
          <a:xfrm>
            <a:off x="5888736" y="493776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3005" name="Google Shape;3005;p98"/>
          <p:cNvSpPr/>
          <p:nvPr/>
        </p:nvSpPr>
        <p:spPr>
          <a:xfrm>
            <a:off x="8272272" y="3767328"/>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3006" name="Google Shape;3006;p98"/>
          <p:cNvSpPr/>
          <p:nvPr/>
        </p:nvSpPr>
        <p:spPr>
          <a:xfrm>
            <a:off x="11058144" y="4352544"/>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5</a:t>
            </a:r>
            <a:endParaRPr b="0" i="0" sz="4000" u="none" cap="none" strike="noStrike">
              <a:solidFill>
                <a:srgbClr val="FFFFFF"/>
              </a:solidFill>
              <a:latin typeface="Gill Sans"/>
              <a:ea typeface="Gill Sans"/>
              <a:cs typeface="Gill Sans"/>
              <a:sym typeface="Gill Sans"/>
            </a:endParaRPr>
          </a:p>
        </p:txBody>
      </p:sp>
      <p:sp>
        <p:nvSpPr>
          <p:cNvPr id="3007" name="Google Shape;3007;p98"/>
          <p:cNvSpPr/>
          <p:nvPr/>
        </p:nvSpPr>
        <p:spPr>
          <a:xfrm>
            <a:off x="12697968" y="610819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6</a:t>
            </a:r>
            <a:endParaRPr b="0" i="0" sz="4000" u="none" cap="none" strike="noStrike">
              <a:solidFill>
                <a:srgbClr val="FFFFFF"/>
              </a:solidFill>
              <a:latin typeface="Gill Sans"/>
              <a:ea typeface="Gill Sans"/>
              <a:cs typeface="Gill Sans"/>
              <a:sym typeface="Gill Sans"/>
            </a:endParaRPr>
          </a:p>
        </p:txBody>
      </p:sp>
      <p:sp>
        <p:nvSpPr>
          <p:cNvPr id="3008" name="Google Shape;3008;p98"/>
          <p:cNvSpPr/>
          <p:nvPr/>
        </p:nvSpPr>
        <p:spPr>
          <a:xfrm>
            <a:off x="11625072" y="8763000"/>
            <a:ext cx="1133856" cy="1170432"/>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7</a:t>
            </a:r>
            <a:endParaRPr b="0" i="0" sz="4000" u="none" cap="none" strike="noStrike">
              <a:solidFill>
                <a:srgbClr val="FFFFFF"/>
              </a:solidFill>
              <a:latin typeface="Gill Sans"/>
              <a:ea typeface="Gill Sans"/>
              <a:cs typeface="Gill Sans"/>
              <a:sym typeface="Gill Sans"/>
            </a:endParaRPr>
          </a:p>
        </p:txBody>
      </p:sp>
      <p:sp>
        <p:nvSpPr>
          <p:cNvPr id="3009" name="Google Shape;3009;p98"/>
          <p:cNvSpPr/>
          <p:nvPr/>
        </p:nvSpPr>
        <p:spPr>
          <a:xfrm>
            <a:off x="9121140" y="993343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4</a:t>
            </a:r>
            <a:endParaRPr b="0" i="0" sz="4000" u="none" cap="none" strike="noStrike">
              <a:solidFill>
                <a:srgbClr val="FFFFFF"/>
              </a:solidFill>
              <a:latin typeface="Gill Sans"/>
              <a:ea typeface="Gill Sans"/>
              <a:cs typeface="Gill Sans"/>
              <a:sym typeface="Gill Sans"/>
            </a:endParaRPr>
          </a:p>
        </p:txBody>
      </p:sp>
      <p:sp>
        <p:nvSpPr>
          <p:cNvPr id="3010" name="Google Shape;3010;p98"/>
          <p:cNvSpPr/>
          <p:nvPr/>
        </p:nvSpPr>
        <p:spPr>
          <a:xfrm>
            <a:off x="6617208" y="9348216"/>
            <a:ext cx="1133856" cy="1170432"/>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9</a:t>
            </a:r>
            <a:endParaRPr b="0" i="0" sz="4000" u="none" cap="none" strike="noStrike">
              <a:solidFill>
                <a:srgbClr val="FFFFFF"/>
              </a:solidFill>
              <a:latin typeface="Gill Sans"/>
              <a:ea typeface="Gill Sans"/>
              <a:cs typeface="Gill Sans"/>
              <a:sym typeface="Gill Sans"/>
            </a:endParaRPr>
          </a:p>
        </p:txBody>
      </p:sp>
      <p:sp>
        <p:nvSpPr>
          <p:cNvPr id="3011" name="Google Shape;3011;p98"/>
          <p:cNvSpPr/>
          <p:nvPr/>
        </p:nvSpPr>
        <p:spPr>
          <a:xfrm>
            <a:off x="5321808" y="7278624"/>
            <a:ext cx="1133856" cy="1170432"/>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15</a:t>
            </a:r>
            <a:endParaRPr b="0" i="0" sz="4000" u="none" cap="none" strike="noStrike">
              <a:solidFill>
                <a:srgbClr val="FFFFFF"/>
              </a:solidFill>
              <a:latin typeface="Gill Sans"/>
              <a:ea typeface="Gill Sans"/>
              <a:cs typeface="Gill Sans"/>
              <a:sym typeface="Gill Sans"/>
            </a:endParaRPr>
          </a:p>
        </p:txBody>
      </p:sp>
      <p:cxnSp>
        <p:nvCxnSpPr>
          <p:cNvPr id="3012" name="Google Shape;3012;p98"/>
          <p:cNvCxnSpPr>
            <a:stCxn id="3004" idx="7"/>
            <a:endCxn id="3005"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013" name="Google Shape;3013;p98"/>
          <p:cNvCxnSpPr>
            <a:stCxn id="3005" idx="6"/>
            <a:endCxn id="3006"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014" name="Google Shape;3014;p98"/>
          <p:cNvCxnSpPr>
            <a:stCxn id="3006" idx="5"/>
            <a:endCxn id="3007"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015" name="Google Shape;3015;p98"/>
          <p:cNvCxnSpPr>
            <a:endCxn id="3008"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016" name="Google Shape;3016;p98"/>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017" name="Google Shape;3017;p98"/>
          <p:cNvCxnSpPr>
            <a:stCxn id="3005" idx="4"/>
            <a:endCxn id="3009"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018" name="Google Shape;3018;p98"/>
          <p:cNvCxnSpPr>
            <a:stCxn id="3010" idx="1"/>
            <a:endCxn id="3011"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3019" name="Google Shape;3019;p98"/>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3020" name="Google Shape;3020;p98"/>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3021" name="Google Shape;3021;p98"/>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3022" name="Google Shape;3022;p98"/>
          <p:cNvCxnSpPr>
            <a:stCxn id="3009" idx="7"/>
            <a:endCxn id="3006"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3023" name="Google Shape;3023;p98"/>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3024" name="Google Shape;3024;p98"/>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3025" name="Google Shape;3025;p98"/>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3026" name="Google Shape;3026;p98"/>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3027" name="Google Shape;3027;p98"/>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3028" name="Google Shape;3028;p98"/>
          <p:cNvCxnSpPr>
            <a:stCxn id="3011" idx="6"/>
            <a:endCxn id="3008"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3029" name="Google Shape;3029;p98"/>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3" name="Shape 3033"/>
        <p:cNvGrpSpPr/>
        <p:nvPr/>
      </p:nvGrpSpPr>
      <p:grpSpPr>
        <a:xfrm>
          <a:off x="0" y="0"/>
          <a:ext cx="0" cy="0"/>
          <a:chOff x="0" y="0"/>
          <a:chExt cx="0" cy="0"/>
        </a:xfrm>
      </p:grpSpPr>
      <p:sp>
        <p:nvSpPr>
          <p:cNvPr id="3034" name="Google Shape;3034;p99"/>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3035" name="Google Shape;3035;p99"/>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3036" name="Google Shape;3036;p99"/>
          <p:cNvSpPr/>
          <p:nvPr/>
        </p:nvSpPr>
        <p:spPr>
          <a:xfrm>
            <a:off x="5888736" y="493776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3037" name="Google Shape;3037;p99"/>
          <p:cNvSpPr/>
          <p:nvPr/>
        </p:nvSpPr>
        <p:spPr>
          <a:xfrm>
            <a:off x="8272272" y="3767328"/>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3038" name="Google Shape;3038;p99"/>
          <p:cNvSpPr/>
          <p:nvPr/>
        </p:nvSpPr>
        <p:spPr>
          <a:xfrm>
            <a:off x="11058144" y="4352544"/>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5</a:t>
            </a:r>
            <a:endParaRPr b="0" i="0" sz="4000" u="none" cap="none" strike="noStrike">
              <a:solidFill>
                <a:srgbClr val="FFFFFF"/>
              </a:solidFill>
              <a:latin typeface="Gill Sans"/>
              <a:ea typeface="Gill Sans"/>
              <a:cs typeface="Gill Sans"/>
              <a:sym typeface="Gill Sans"/>
            </a:endParaRPr>
          </a:p>
        </p:txBody>
      </p:sp>
      <p:sp>
        <p:nvSpPr>
          <p:cNvPr id="3039" name="Google Shape;3039;p99"/>
          <p:cNvSpPr/>
          <p:nvPr/>
        </p:nvSpPr>
        <p:spPr>
          <a:xfrm>
            <a:off x="12697968" y="610819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6</a:t>
            </a:r>
            <a:endParaRPr b="0" i="0" sz="4000" u="none" cap="none" strike="noStrike">
              <a:solidFill>
                <a:srgbClr val="FFFFFF"/>
              </a:solidFill>
              <a:latin typeface="Gill Sans"/>
              <a:ea typeface="Gill Sans"/>
              <a:cs typeface="Gill Sans"/>
              <a:sym typeface="Gill Sans"/>
            </a:endParaRPr>
          </a:p>
        </p:txBody>
      </p:sp>
      <p:sp>
        <p:nvSpPr>
          <p:cNvPr id="3040" name="Google Shape;3040;p99"/>
          <p:cNvSpPr/>
          <p:nvPr/>
        </p:nvSpPr>
        <p:spPr>
          <a:xfrm>
            <a:off x="11625072" y="876300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7</a:t>
            </a:r>
            <a:endParaRPr b="0" i="0" sz="4000" u="none" cap="none" strike="noStrike">
              <a:solidFill>
                <a:srgbClr val="FFFFFF"/>
              </a:solidFill>
              <a:latin typeface="Gill Sans"/>
              <a:ea typeface="Gill Sans"/>
              <a:cs typeface="Gill Sans"/>
              <a:sym typeface="Gill Sans"/>
            </a:endParaRPr>
          </a:p>
        </p:txBody>
      </p:sp>
      <p:sp>
        <p:nvSpPr>
          <p:cNvPr id="3041" name="Google Shape;3041;p99"/>
          <p:cNvSpPr/>
          <p:nvPr/>
        </p:nvSpPr>
        <p:spPr>
          <a:xfrm>
            <a:off x="9121140" y="993343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4</a:t>
            </a:r>
            <a:endParaRPr b="0" i="0" sz="4000" u="none" cap="none" strike="noStrike">
              <a:solidFill>
                <a:srgbClr val="FFFFFF"/>
              </a:solidFill>
              <a:latin typeface="Gill Sans"/>
              <a:ea typeface="Gill Sans"/>
              <a:cs typeface="Gill Sans"/>
              <a:sym typeface="Gill Sans"/>
            </a:endParaRPr>
          </a:p>
        </p:txBody>
      </p:sp>
      <p:sp>
        <p:nvSpPr>
          <p:cNvPr id="3042" name="Google Shape;3042;p99"/>
          <p:cNvSpPr/>
          <p:nvPr/>
        </p:nvSpPr>
        <p:spPr>
          <a:xfrm>
            <a:off x="6617208" y="9348216"/>
            <a:ext cx="1133856" cy="1170432"/>
          </a:xfrm>
          <a:prstGeom prst="ellipse">
            <a:avLst/>
          </a:prstGeom>
          <a:solidFill>
            <a:srgbClr val="385998"/>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9</a:t>
            </a:r>
            <a:endParaRPr b="0" i="0" sz="4000" u="none" cap="none" strike="noStrike">
              <a:solidFill>
                <a:srgbClr val="FFFFFF"/>
              </a:solidFill>
              <a:latin typeface="Gill Sans"/>
              <a:ea typeface="Gill Sans"/>
              <a:cs typeface="Gill Sans"/>
              <a:sym typeface="Gill Sans"/>
            </a:endParaRPr>
          </a:p>
        </p:txBody>
      </p:sp>
      <p:sp>
        <p:nvSpPr>
          <p:cNvPr id="3043" name="Google Shape;3043;p99"/>
          <p:cNvSpPr/>
          <p:nvPr/>
        </p:nvSpPr>
        <p:spPr>
          <a:xfrm>
            <a:off x="5321808" y="7278624"/>
            <a:ext cx="1133856" cy="1170432"/>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15</a:t>
            </a:r>
            <a:endParaRPr b="0" i="0" sz="4000" u="none" cap="none" strike="noStrike">
              <a:solidFill>
                <a:srgbClr val="FFFFFF"/>
              </a:solidFill>
              <a:latin typeface="Gill Sans"/>
              <a:ea typeface="Gill Sans"/>
              <a:cs typeface="Gill Sans"/>
              <a:sym typeface="Gill Sans"/>
            </a:endParaRPr>
          </a:p>
        </p:txBody>
      </p:sp>
      <p:cxnSp>
        <p:nvCxnSpPr>
          <p:cNvPr id="3044" name="Google Shape;3044;p99"/>
          <p:cNvCxnSpPr>
            <a:stCxn id="3036" idx="7"/>
            <a:endCxn id="3037"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045" name="Google Shape;3045;p99"/>
          <p:cNvCxnSpPr>
            <a:stCxn id="3037" idx="6"/>
            <a:endCxn id="3038"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046" name="Google Shape;3046;p99"/>
          <p:cNvCxnSpPr>
            <a:stCxn id="3038" idx="5"/>
            <a:endCxn id="3039"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047" name="Google Shape;3047;p99"/>
          <p:cNvCxnSpPr>
            <a:endCxn id="3040"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048" name="Google Shape;3048;p99"/>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049" name="Google Shape;3049;p99"/>
          <p:cNvCxnSpPr>
            <a:stCxn id="3037" idx="4"/>
            <a:endCxn id="3041"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050" name="Google Shape;3050;p99"/>
          <p:cNvCxnSpPr>
            <a:stCxn id="3042" idx="1"/>
            <a:endCxn id="3043"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3051" name="Google Shape;3051;p99"/>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3052" name="Google Shape;3052;p99"/>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3053" name="Google Shape;3053;p99"/>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3054" name="Google Shape;3054;p99"/>
          <p:cNvCxnSpPr>
            <a:stCxn id="3041" idx="7"/>
            <a:endCxn id="3038"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3055" name="Google Shape;3055;p99"/>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3056" name="Google Shape;3056;p99"/>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3057" name="Google Shape;3057;p99"/>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3058" name="Google Shape;3058;p99"/>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3059" name="Google Shape;3059;p99"/>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3060" name="Google Shape;3060;p99"/>
          <p:cNvCxnSpPr>
            <a:stCxn id="3043" idx="6"/>
            <a:endCxn id="3040"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3061" name="Google Shape;3061;p99"/>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5" name="Shape 3065"/>
        <p:cNvGrpSpPr/>
        <p:nvPr/>
      </p:nvGrpSpPr>
      <p:grpSpPr>
        <a:xfrm>
          <a:off x="0" y="0"/>
          <a:ext cx="0" cy="0"/>
          <a:chOff x="0" y="0"/>
          <a:chExt cx="0" cy="0"/>
        </a:xfrm>
      </p:grpSpPr>
      <p:sp>
        <p:nvSpPr>
          <p:cNvPr id="3066" name="Google Shape;3066;p100"/>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3067" name="Google Shape;3067;p100"/>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3068" name="Google Shape;3068;p100"/>
          <p:cNvSpPr/>
          <p:nvPr/>
        </p:nvSpPr>
        <p:spPr>
          <a:xfrm>
            <a:off x="5888736" y="493776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3069" name="Google Shape;3069;p100"/>
          <p:cNvSpPr/>
          <p:nvPr/>
        </p:nvSpPr>
        <p:spPr>
          <a:xfrm>
            <a:off x="8272272" y="3767328"/>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3070" name="Google Shape;3070;p100"/>
          <p:cNvSpPr/>
          <p:nvPr/>
        </p:nvSpPr>
        <p:spPr>
          <a:xfrm>
            <a:off x="11058144" y="4352544"/>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5</a:t>
            </a:r>
            <a:endParaRPr b="0" i="0" sz="4000" u="none" cap="none" strike="noStrike">
              <a:solidFill>
                <a:srgbClr val="FFFFFF"/>
              </a:solidFill>
              <a:latin typeface="Gill Sans"/>
              <a:ea typeface="Gill Sans"/>
              <a:cs typeface="Gill Sans"/>
              <a:sym typeface="Gill Sans"/>
            </a:endParaRPr>
          </a:p>
        </p:txBody>
      </p:sp>
      <p:sp>
        <p:nvSpPr>
          <p:cNvPr id="3071" name="Google Shape;3071;p100"/>
          <p:cNvSpPr/>
          <p:nvPr/>
        </p:nvSpPr>
        <p:spPr>
          <a:xfrm>
            <a:off x="12697968" y="610819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6</a:t>
            </a:r>
            <a:endParaRPr b="0" i="0" sz="4000" u="none" cap="none" strike="noStrike">
              <a:solidFill>
                <a:srgbClr val="FFFFFF"/>
              </a:solidFill>
              <a:latin typeface="Gill Sans"/>
              <a:ea typeface="Gill Sans"/>
              <a:cs typeface="Gill Sans"/>
              <a:sym typeface="Gill Sans"/>
            </a:endParaRPr>
          </a:p>
        </p:txBody>
      </p:sp>
      <p:sp>
        <p:nvSpPr>
          <p:cNvPr id="3072" name="Google Shape;3072;p100"/>
          <p:cNvSpPr/>
          <p:nvPr/>
        </p:nvSpPr>
        <p:spPr>
          <a:xfrm>
            <a:off x="11625072" y="876300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7</a:t>
            </a:r>
            <a:endParaRPr b="0" i="0" sz="4000" u="none" cap="none" strike="noStrike">
              <a:solidFill>
                <a:srgbClr val="FFFFFF"/>
              </a:solidFill>
              <a:latin typeface="Gill Sans"/>
              <a:ea typeface="Gill Sans"/>
              <a:cs typeface="Gill Sans"/>
              <a:sym typeface="Gill Sans"/>
            </a:endParaRPr>
          </a:p>
        </p:txBody>
      </p:sp>
      <p:sp>
        <p:nvSpPr>
          <p:cNvPr id="3073" name="Google Shape;3073;p100"/>
          <p:cNvSpPr/>
          <p:nvPr/>
        </p:nvSpPr>
        <p:spPr>
          <a:xfrm>
            <a:off x="9121140" y="993343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4</a:t>
            </a:r>
            <a:endParaRPr b="0" i="0" sz="4000" u="none" cap="none" strike="noStrike">
              <a:solidFill>
                <a:srgbClr val="FFFFFF"/>
              </a:solidFill>
              <a:latin typeface="Gill Sans"/>
              <a:ea typeface="Gill Sans"/>
              <a:cs typeface="Gill Sans"/>
              <a:sym typeface="Gill Sans"/>
            </a:endParaRPr>
          </a:p>
        </p:txBody>
      </p:sp>
      <p:sp>
        <p:nvSpPr>
          <p:cNvPr id="3074" name="Google Shape;3074;p100"/>
          <p:cNvSpPr/>
          <p:nvPr/>
        </p:nvSpPr>
        <p:spPr>
          <a:xfrm>
            <a:off x="6617208" y="9348216"/>
            <a:ext cx="1133856" cy="1170432"/>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9</a:t>
            </a:r>
            <a:endParaRPr b="0" i="0" sz="4000" u="none" cap="none" strike="noStrike">
              <a:solidFill>
                <a:srgbClr val="FFFFFF"/>
              </a:solidFill>
              <a:latin typeface="Gill Sans"/>
              <a:ea typeface="Gill Sans"/>
              <a:cs typeface="Gill Sans"/>
              <a:sym typeface="Gill Sans"/>
            </a:endParaRPr>
          </a:p>
        </p:txBody>
      </p:sp>
      <p:sp>
        <p:nvSpPr>
          <p:cNvPr id="3075" name="Google Shape;3075;p100"/>
          <p:cNvSpPr/>
          <p:nvPr/>
        </p:nvSpPr>
        <p:spPr>
          <a:xfrm>
            <a:off x="5321808" y="7278624"/>
            <a:ext cx="1133856" cy="1170432"/>
          </a:xfrm>
          <a:prstGeom prst="ellipse">
            <a:avLst/>
          </a:prstGeom>
          <a:solidFill>
            <a:srgbClr val="7030A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15</a:t>
            </a:r>
            <a:endParaRPr b="0" i="0" sz="4000" u="none" cap="none" strike="noStrike">
              <a:solidFill>
                <a:srgbClr val="FFFFFF"/>
              </a:solidFill>
              <a:latin typeface="Gill Sans"/>
              <a:ea typeface="Gill Sans"/>
              <a:cs typeface="Gill Sans"/>
              <a:sym typeface="Gill Sans"/>
            </a:endParaRPr>
          </a:p>
        </p:txBody>
      </p:sp>
      <p:cxnSp>
        <p:nvCxnSpPr>
          <p:cNvPr id="3076" name="Google Shape;3076;p100"/>
          <p:cNvCxnSpPr>
            <a:stCxn id="3068" idx="7"/>
            <a:endCxn id="3069"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077" name="Google Shape;3077;p100"/>
          <p:cNvCxnSpPr>
            <a:stCxn id="3069" idx="6"/>
            <a:endCxn id="3070"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078" name="Google Shape;3078;p100"/>
          <p:cNvCxnSpPr>
            <a:stCxn id="3070" idx="5"/>
            <a:endCxn id="3071"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079" name="Google Shape;3079;p100"/>
          <p:cNvCxnSpPr>
            <a:endCxn id="3072"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080" name="Google Shape;3080;p100"/>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081" name="Google Shape;3081;p100"/>
          <p:cNvCxnSpPr>
            <a:stCxn id="3069" idx="4"/>
            <a:endCxn id="3073"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082" name="Google Shape;3082;p100"/>
          <p:cNvCxnSpPr>
            <a:stCxn id="3074" idx="1"/>
            <a:endCxn id="3075"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3083" name="Google Shape;3083;p100"/>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3084" name="Google Shape;3084;p100"/>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3085" name="Google Shape;3085;p100"/>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3086" name="Google Shape;3086;p100"/>
          <p:cNvCxnSpPr>
            <a:stCxn id="3073" idx="7"/>
            <a:endCxn id="3070"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3087" name="Google Shape;3087;p100"/>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3088" name="Google Shape;3088;p100"/>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3089" name="Google Shape;3089;p100"/>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3090" name="Google Shape;3090;p100"/>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3091" name="Google Shape;3091;p100"/>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3092" name="Google Shape;3092;p100"/>
          <p:cNvCxnSpPr>
            <a:stCxn id="3075" idx="6"/>
            <a:endCxn id="3072"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3093" name="Google Shape;3093;p100"/>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7" name="Shape 3097"/>
        <p:cNvGrpSpPr/>
        <p:nvPr/>
      </p:nvGrpSpPr>
      <p:grpSpPr>
        <a:xfrm>
          <a:off x="0" y="0"/>
          <a:ext cx="0" cy="0"/>
          <a:chOff x="0" y="0"/>
          <a:chExt cx="0" cy="0"/>
        </a:xfrm>
      </p:grpSpPr>
      <p:sp>
        <p:nvSpPr>
          <p:cNvPr id="3098" name="Google Shape;3098;p101"/>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3099" name="Google Shape;3099;p101"/>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3100" name="Google Shape;3100;p101"/>
          <p:cNvSpPr/>
          <p:nvPr/>
        </p:nvSpPr>
        <p:spPr>
          <a:xfrm>
            <a:off x="5888736" y="493776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3101" name="Google Shape;3101;p101"/>
          <p:cNvSpPr/>
          <p:nvPr/>
        </p:nvSpPr>
        <p:spPr>
          <a:xfrm>
            <a:off x="8272272" y="3767328"/>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3102" name="Google Shape;3102;p101"/>
          <p:cNvSpPr/>
          <p:nvPr/>
        </p:nvSpPr>
        <p:spPr>
          <a:xfrm>
            <a:off x="11058144" y="4352544"/>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5</a:t>
            </a:r>
            <a:endParaRPr b="0" i="0" sz="4000" u="none" cap="none" strike="noStrike">
              <a:solidFill>
                <a:srgbClr val="FFFFFF"/>
              </a:solidFill>
              <a:latin typeface="Gill Sans"/>
              <a:ea typeface="Gill Sans"/>
              <a:cs typeface="Gill Sans"/>
              <a:sym typeface="Gill Sans"/>
            </a:endParaRPr>
          </a:p>
        </p:txBody>
      </p:sp>
      <p:sp>
        <p:nvSpPr>
          <p:cNvPr id="3103" name="Google Shape;3103;p101"/>
          <p:cNvSpPr/>
          <p:nvPr/>
        </p:nvSpPr>
        <p:spPr>
          <a:xfrm>
            <a:off x="12697968" y="610819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6</a:t>
            </a:r>
            <a:endParaRPr b="0" i="0" sz="4000" u="none" cap="none" strike="noStrike">
              <a:solidFill>
                <a:srgbClr val="FFFFFF"/>
              </a:solidFill>
              <a:latin typeface="Gill Sans"/>
              <a:ea typeface="Gill Sans"/>
              <a:cs typeface="Gill Sans"/>
              <a:sym typeface="Gill Sans"/>
            </a:endParaRPr>
          </a:p>
        </p:txBody>
      </p:sp>
      <p:sp>
        <p:nvSpPr>
          <p:cNvPr id="3104" name="Google Shape;3104;p101"/>
          <p:cNvSpPr/>
          <p:nvPr/>
        </p:nvSpPr>
        <p:spPr>
          <a:xfrm>
            <a:off x="11625072" y="876300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7</a:t>
            </a:r>
            <a:endParaRPr b="0" i="0" sz="4000" u="none" cap="none" strike="noStrike">
              <a:solidFill>
                <a:srgbClr val="FFFFFF"/>
              </a:solidFill>
              <a:latin typeface="Gill Sans"/>
              <a:ea typeface="Gill Sans"/>
              <a:cs typeface="Gill Sans"/>
              <a:sym typeface="Gill Sans"/>
            </a:endParaRPr>
          </a:p>
        </p:txBody>
      </p:sp>
      <p:sp>
        <p:nvSpPr>
          <p:cNvPr id="3105" name="Google Shape;3105;p101"/>
          <p:cNvSpPr/>
          <p:nvPr/>
        </p:nvSpPr>
        <p:spPr>
          <a:xfrm>
            <a:off x="9121140" y="993343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4</a:t>
            </a:r>
            <a:endParaRPr b="0" i="0" sz="4000" u="none" cap="none" strike="noStrike">
              <a:solidFill>
                <a:srgbClr val="FFFFFF"/>
              </a:solidFill>
              <a:latin typeface="Gill Sans"/>
              <a:ea typeface="Gill Sans"/>
              <a:cs typeface="Gill Sans"/>
              <a:sym typeface="Gill Sans"/>
            </a:endParaRPr>
          </a:p>
        </p:txBody>
      </p:sp>
      <p:sp>
        <p:nvSpPr>
          <p:cNvPr id="3106" name="Google Shape;3106;p101"/>
          <p:cNvSpPr/>
          <p:nvPr/>
        </p:nvSpPr>
        <p:spPr>
          <a:xfrm>
            <a:off x="6617208" y="9348216"/>
            <a:ext cx="1133856" cy="1170432"/>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9</a:t>
            </a:r>
            <a:endParaRPr b="0" i="0" sz="4000" u="none" cap="none" strike="noStrike">
              <a:solidFill>
                <a:srgbClr val="FFFFFF"/>
              </a:solidFill>
              <a:latin typeface="Gill Sans"/>
              <a:ea typeface="Gill Sans"/>
              <a:cs typeface="Gill Sans"/>
              <a:sym typeface="Gill Sans"/>
            </a:endParaRPr>
          </a:p>
        </p:txBody>
      </p:sp>
      <p:sp>
        <p:nvSpPr>
          <p:cNvPr id="3107" name="Google Shape;3107;p101"/>
          <p:cNvSpPr/>
          <p:nvPr/>
        </p:nvSpPr>
        <p:spPr>
          <a:xfrm>
            <a:off x="5321808" y="7278624"/>
            <a:ext cx="1133856" cy="1170432"/>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10</a:t>
            </a:r>
            <a:endParaRPr b="0" i="0" sz="4000" u="none" cap="none" strike="noStrike">
              <a:solidFill>
                <a:srgbClr val="FFFFFF"/>
              </a:solidFill>
              <a:latin typeface="Gill Sans"/>
              <a:ea typeface="Gill Sans"/>
              <a:cs typeface="Gill Sans"/>
              <a:sym typeface="Gill Sans"/>
            </a:endParaRPr>
          </a:p>
        </p:txBody>
      </p:sp>
      <p:cxnSp>
        <p:nvCxnSpPr>
          <p:cNvPr id="3108" name="Google Shape;3108;p101"/>
          <p:cNvCxnSpPr>
            <a:stCxn id="3100" idx="7"/>
            <a:endCxn id="3101"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109" name="Google Shape;3109;p101"/>
          <p:cNvCxnSpPr>
            <a:stCxn id="3101" idx="6"/>
            <a:endCxn id="3102"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110" name="Google Shape;3110;p101"/>
          <p:cNvCxnSpPr>
            <a:stCxn id="3102" idx="5"/>
            <a:endCxn id="3103"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111" name="Google Shape;3111;p101"/>
          <p:cNvCxnSpPr>
            <a:endCxn id="3104"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112" name="Google Shape;3112;p101"/>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113" name="Google Shape;3113;p101"/>
          <p:cNvCxnSpPr>
            <a:stCxn id="3101" idx="4"/>
            <a:endCxn id="3105"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114" name="Google Shape;3114;p101"/>
          <p:cNvCxnSpPr>
            <a:stCxn id="3106" idx="1"/>
            <a:endCxn id="3107"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3115" name="Google Shape;3115;p101"/>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3116" name="Google Shape;3116;p101"/>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3117" name="Google Shape;3117;p101"/>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3118" name="Google Shape;3118;p101"/>
          <p:cNvCxnSpPr>
            <a:stCxn id="3105" idx="7"/>
            <a:endCxn id="3102"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3119" name="Google Shape;3119;p101"/>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3120" name="Google Shape;3120;p101"/>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3121" name="Google Shape;3121;p101"/>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3122" name="Google Shape;3122;p101"/>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3123" name="Google Shape;3123;p101"/>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3124" name="Google Shape;3124;p101"/>
          <p:cNvCxnSpPr>
            <a:stCxn id="3107" idx="6"/>
            <a:endCxn id="3104"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3125" name="Google Shape;3125;p101"/>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9" name="Shape 3129"/>
        <p:cNvGrpSpPr/>
        <p:nvPr/>
      </p:nvGrpSpPr>
      <p:grpSpPr>
        <a:xfrm>
          <a:off x="0" y="0"/>
          <a:ext cx="0" cy="0"/>
          <a:chOff x="0" y="0"/>
          <a:chExt cx="0" cy="0"/>
        </a:xfrm>
      </p:grpSpPr>
      <p:sp>
        <p:nvSpPr>
          <p:cNvPr id="3130" name="Google Shape;3130;p102"/>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3131" name="Google Shape;3131;p102"/>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3132" name="Google Shape;3132;p102"/>
          <p:cNvSpPr/>
          <p:nvPr/>
        </p:nvSpPr>
        <p:spPr>
          <a:xfrm>
            <a:off x="5888736" y="493776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3133" name="Google Shape;3133;p102"/>
          <p:cNvSpPr/>
          <p:nvPr/>
        </p:nvSpPr>
        <p:spPr>
          <a:xfrm>
            <a:off x="8272272" y="3767328"/>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3134" name="Google Shape;3134;p102"/>
          <p:cNvSpPr/>
          <p:nvPr/>
        </p:nvSpPr>
        <p:spPr>
          <a:xfrm>
            <a:off x="11058144" y="4352544"/>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5</a:t>
            </a:r>
            <a:endParaRPr b="0" i="0" sz="4000" u="none" cap="none" strike="noStrike">
              <a:solidFill>
                <a:srgbClr val="FFFFFF"/>
              </a:solidFill>
              <a:latin typeface="Gill Sans"/>
              <a:ea typeface="Gill Sans"/>
              <a:cs typeface="Gill Sans"/>
              <a:sym typeface="Gill Sans"/>
            </a:endParaRPr>
          </a:p>
        </p:txBody>
      </p:sp>
      <p:sp>
        <p:nvSpPr>
          <p:cNvPr id="3135" name="Google Shape;3135;p102"/>
          <p:cNvSpPr/>
          <p:nvPr/>
        </p:nvSpPr>
        <p:spPr>
          <a:xfrm>
            <a:off x="12697968" y="610819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6</a:t>
            </a:r>
            <a:endParaRPr b="0" i="0" sz="4000" u="none" cap="none" strike="noStrike">
              <a:solidFill>
                <a:srgbClr val="FFFFFF"/>
              </a:solidFill>
              <a:latin typeface="Gill Sans"/>
              <a:ea typeface="Gill Sans"/>
              <a:cs typeface="Gill Sans"/>
              <a:sym typeface="Gill Sans"/>
            </a:endParaRPr>
          </a:p>
        </p:txBody>
      </p:sp>
      <p:sp>
        <p:nvSpPr>
          <p:cNvPr id="3136" name="Google Shape;3136;p102"/>
          <p:cNvSpPr/>
          <p:nvPr/>
        </p:nvSpPr>
        <p:spPr>
          <a:xfrm>
            <a:off x="11625072" y="876300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7</a:t>
            </a:r>
            <a:endParaRPr b="0" i="0" sz="4000" u="none" cap="none" strike="noStrike">
              <a:solidFill>
                <a:srgbClr val="FFFFFF"/>
              </a:solidFill>
              <a:latin typeface="Gill Sans"/>
              <a:ea typeface="Gill Sans"/>
              <a:cs typeface="Gill Sans"/>
              <a:sym typeface="Gill Sans"/>
            </a:endParaRPr>
          </a:p>
        </p:txBody>
      </p:sp>
      <p:sp>
        <p:nvSpPr>
          <p:cNvPr id="3137" name="Google Shape;3137;p102"/>
          <p:cNvSpPr/>
          <p:nvPr/>
        </p:nvSpPr>
        <p:spPr>
          <a:xfrm>
            <a:off x="9121140" y="993343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4</a:t>
            </a:r>
            <a:endParaRPr b="0" i="0" sz="4000" u="none" cap="none" strike="noStrike">
              <a:solidFill>
                <a:srgbClr val="FFFFFF"/>
              </a:solidFill>
              <a:latin typeface="Gill Sans"/>
              <a:ea typeface="Gill Sans"/>
              <a:cs typeface="Gill Sans"/>
              <a:sym typeface="Gill Sans"/>
            </a:endParaRPr>
          </a:p>
        </p:txBody>
      </p:sp>
      <p:sp>
        <p:nvSpPr>
          <p:cNvPr id="3138" name="Google Shape;3138;p102"/>
          <p:cNvSpPr/>
          <p:nvPr/>
        </p:nvSpPr>
        <p:spPr>
          <a:xfrm>
            <a:off x="6617208" y="9348216"/>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9</a:t>
            </a:r>
            <a:endParaRPr b="0" i="0" sz="4000" u="none" cap="none" strike="noStrike">
              <a:solidFill>
                <a:srgbClr val="FFFFFF"/>
              </a:solidFill>
              <a:latin typeface="Gill Sans"/>
              <a:ea typeface="Gill Sans"/>
              <a:cs typeface="Gill Sans"/>
              <a:sym typeface="Gill Sans"/>
            </a:endParaRPr>
          </a:p>
        </p:txBody>
      </p:sp>
      <p:sp>
        <p:nvSpPr>
          <p:cNvPr id="3139" name="Google Shape;3139;p102"/>
          <p:cNvSpPr/>
          <p:nvPr/>
        </p:nvSpPr>
        <p:spPr>
          <a:xfrm>
            <a:off x="5321808" y="7278624"/>
            <a:ext cx="1133856" cy="1170432"/>
          </a:xfrm>
          <a:prstGeom prst="ellipse">
            <a:avLst/>
          </a:prstGeom>
          <a:solidFill>
            <a:srgbClr val="00B0F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10</a:t>
            </a:r>
            <a:endParaRPr b="0" i="0" sz="4000" u="none" cap="none" strike="noStrike">
              <a:solidFill>
                <a:srgbClr val="FFFFFF"/>
              </a:solidFill>
              <a:latin typeface="Gill Sans"/>
              <a:ea typeface="Gill Sans"/>
              <a:cs typeface="Gill Sans"/>
              <a:sym typeface="Gill Sans"/>
            </a:endParaRPr>
          </a:p>
        </p:txBody>
      </p:sp>
      <p:cxnSp>
        <p:nvCxnSpPr>
          <p:cNvPr id="3140" name="Google Shape;3140;p102"/>
          <p:cNvCxnSpPr>
            <a:stCxn id="3132" idx="7"/>
            <a:endCxn id="3133"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141" name="Google Shape;3141;p102"/>
          <p:cNvCxnSpPr>
            <a:stCxn id="3133" idx="6"/>
            <a:endCxn id="3134"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142" name="Google Shape;3142;p102"/>
          <p:cNvCxnSpPr>
            <a:stCxn id="3134" idx="5"/>
            <a:endCxn id="3135"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143" name="Google Shape;3143;p102"/>
          <p:cNvCxnSpPr>
            <a:endCxn id="3136"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144" name="Google Shape;3144;p102"/>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145" name="Google Shape;3145;p102"/>
          <p:cNvCxnSpPr>
            <a:stCxn id="3133" idx="4"/>
            <a:endCxn id="3137"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146" name="Google Shape;3146;p102"/>
          <p:cNvCxnSpPr>
            <a:stCxn id="3138" idx="1"/>
            <a:endCxn id="3139"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3147" name="Google Shape;3147;p102"/>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3148" name="Google Shape;3148;p102"/>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3149" name="Google Shape;3149;p102"/>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3150" name="Google Shape;3150;p102"/>
          <p:cNvCxnSpPr>
            <a:stCxn id="3137" idx="7"/>
            <a:endCxn id="3134"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3151" name="Google Shape;3151;p102"/>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3152" name="Google Shape;3152;p102"/>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3153" name="Google Shape;3153;p102"/>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3154" name="Google Shape;3154;p102"/>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3155" name="Google Shape;3155;p102"/>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3156" name="Google Shape;3156;p102"/>
          <p:cNvCxnSpPr>
            <a:stCxn id="3139" idx="6"/>
            <a:endCxn id="3136"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3157" name="Google Shape;3157;p102"/>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1" name="Shape 3161"/>
        <p:cNvGrpSpPr/>
        <p:nvPr/>
      </p:nvGrpSpPr>
      <p:grpSpPr>
        <a:xfrm>
          <a:off x="0" y="0"/>
          <a:ext cx="0" cy="0"/>
          <a:chOff x="0" y="0"/>
          <a:chExt cx="0" cy="0"/>
        </a:xfrm>
      </p:grpSpPr>
      <p:sp>
        <p:nvSpPr>
          <p:cNvPr id="3162" name="Google Shape;3162;p103"/>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Dijkstra’s Algorithm</a:t>
            </a:r>
            <a:endParaRPr/>
          </a:p>
        </p:txBody>
      </p:sp>
      <p:sp>
        <p:nvSpPr>
          <p:cNvPr id="3163" name="Google Shape;3163;p103"/>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Idea</a:t>
            </a:r>
            <a:endParaRPr/>
          </a:p>
        </p:txBody>
      </p:sp>
      <p:sp>
        <p:nvSpPr>
          <p:cNvPr id="3164" name="Google Shape;3164;p103"/>
          <p:cNvSpPr/>
          <p:nvPr/>
        </p:nvSpPr>
        <p:spPr>
          <a:xfrm>
            <a:off x="5888736" y="493776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A</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Gill Sans"/>
                <a:ea typeface="Gill Sans"/>
                <a:cs typeface="Gill Sans"/>
                <a:sym typeface="Gill Sans"/>
              </a:rPr>
              <a:t>0</a:t>
            </a:r>
            <a:endParaRPr/>
          </a:p>
        </p:txBody>
      </p:sp>
      <p:sp>
        <p:nvSpPr>
          <p:cNvPr id="3165" name="Google Shape;3165;p103"/>
          <p:cNvSpPr/>
          <p:nvPr/>
        </p:nvSpPr>
        <p:spPr>
          <a:xfrm>
            <a:off x="8272272" y="3767328"/>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B</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3</a:t>
            </a:r>
            <a:endParaRPr b="0" i="0" sz="4000" u="none" cap="none" strike="noStrike">
              <a:solidFill>
                <a:srgbClr val="FFFFFF"/>
              </a:solidFill>
              <a:latin typeface="Gill Sans"/>
              <a:ea typeface="Gill Sans"/>
              <a:cs typeface="Gill Sans"/>
              <a:sym typeface="Gill Sans"/>
            </a:endParaRPr>
          </a:p>
        </p:txBody>
      </p:sp>
      <p:sp>
        <p:nvSpPr>
          <p:cNvPr id="3166" name="Google Shape;3166;p103"/>
          <p:cNvSpPr/>
          <p:nvPr/>
        </p:nvSpPr>
        <p:spPr>
          <a:xfrm>
            <a:off x="11058144" y="4352544"/>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C</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5</a:t>
            </a:r>
            <a:endParaRPr b="0" i="0" sz="4000" u="none" cap="none" strike="noStrike">
              <a:solidFill>
                <a:srgbClr val="FFFFFF"/>
              </a:solidFill>
              <a:latin typeface="Gill Sans"/>
              <a:ea typeface="Gill Sans"/>
              <a:cs typeface="Gill Sans"/>
              <a:sym typeface="Gill Sans"/>
            </a:endParaRPr>
          </a:p>
        </p:txBody>
      </p:sp>
      <p:sp>
        <p:nvSpPr>
          <p:cNvPr id="3167" name="Google Shape;3167;p103"/>
          <p:cNvSpPr/>
          <p:nvPr/>
        </p:nvSpPr>
        <p:spPr>
          <a:xfrm>
            <a:off x="12697968" y="610819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D</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6</a:t>
            </a:r>
            <a:endParaRPr b="0" i="0" sz="4000" u="none" cap="none" strike="noStrike">
              <a:solidFill>
                <a:srgbClr val="FFFFFF"/>
              </a:solidFill>
              <a:latin typeface="Gill Sans"/>
              <a:ea typeface="Gill Sans"/>
              <a:cs typeface="Gill Sans"/>
              <a:sym typeface="Gill Sans"/>
            </a:endParaRPr>
          </a:p>
        </p:txBody>
      </p:sp>
      <p:sp>
        <p:nvSpPr>
          <p:cNvPr id="3168" name="Google Shape;3168;p103"/>
          <p:cNvSpPr/>
          <p:nvPr/>
        </p:nvSpPr>
        <p:spPr>
          <a:xfrm>
            <a:off x="11625072" y="8763000"/>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E</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7</a:t>
            </a:r>
            <a:endParaRPr b="0" i="0" sz="4000" u="none" cap="none" strike="noStrike">
              <a:solidFill>
                <a:srgbClr val="FFFFFF"/>
              </a:solidFill>
              <a:latin typeface="Gill Sans"/>
              <a:ea typeface="Gill Sans"/>
              <a:cs typeface="Gill Sans"/>
              <a:sym typeface="Gill Sans"/>
            </a:endParaRPr>
          </a:p>
        </p:txBody>
      </p:sp>
      <p:sp>
        <p:nvSpPr>
          <p:cNvPr id="3169" name="Google Shape;3169;p103"/>
          <p:cNvSpPr/>
          <p:nvPr/>
        </p:nvSpPr>
        <p:spPr>
          <a:xfrm>
            <a:off x="9121140" y="9933432"/>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F</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4</a:t>
            </a:r>
            <a:endParaRPr b="0" i="0" sz="4000" u="none" cap="none" strike="noStrike">
              <a:solidFill>
                <a:srgbClr val="FFFFFF"/>
              </a:solidFill>
              <a:latin typeface="Gill Sans"/>
              <a:ea typeface="Gill Sans"/>
              <a:cs typeface="Gill Sans"/>
              <a:sym typeface="Gill Sans"/>
            </a:endParaRPr>
          </a:p>
        </p:txBody>
      </p:sp>
      <p:sp>
        <p:nvSpPr>
          <p:cNvPr id="3170" name="Google Shape;3170;p103"/>
          <p:cNvSpPr/>
          <p:nvPr/>
        </p:nvSpPr>
        <p:spPr>
          <a:xfrm>
            <a:off x="6617208" y="9348216"/>
            <a:ext cx="1133856" cy="1170432"/>
          </a:xfrm>
          <a:prstGeom prst="ellipse">
            <a:avLst/>
          </a:prstGeom>
          <a:solidFill>
            <a:srgbClr val="92D05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G</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9</a:t>
            </a:r>
            <a:endParaRPr b="0" i="0" sz="4000" u="none" cap="none" strike="noStrike">
              <a:solidFill>
                <a:srgbClr val="FFFFFF"/>
              </a:solidFill>
              <a:latin typeface="Gill Sans"/>
              <a:ea typeface="Gill Sans"/>
              <a:cs typeface="Gill Sans"/>
              <a:sym typeface="Gill Sans"/>
            </a:endParaRPr>
          </a:p>
        </p:txBody>
      </p:sp>
      <p:sp>
        <p:nvSpPr>
          <p:cNvPr id="3171" name="Google Shape;3171;p103"/>
          <p:cNvSpPr/>
          <p:nvPr/>
        </p:nvSpPr>
        <p:spPr>
          <a:xfrm>
            <a:off x="5321808" y="7278624"/>
            <a:ext cx="1133856" cy="1170432"/>
          </a:xfrm>
          <a:prstGeom prst="ellipse">
            <a:avLst/>
          </a:prstGeom>
          <a:solidFill>
            <a:srgbClr val="FFC000"/>
          </a:solidFill>
          <a:ln>
            <a:noFill/>
          </a:ln>
        </p:spPr>
        <p:txBody>
          <a:bodyPr anchorCtr="0" anchor="ctr" bIns="76200" lIns="73150" spcFirstLastPara="1" rIns="76200" wrap="square" tIns="76200">
            <a:noAutofit/>
          </a:bodyPr>
          <a:lstStyle/>
          <a:p>
            <a:pPr indent="0" lvl="0" marL="0" marR="0" rtl="0" algn="ctr">
              <a:lnSpc>
                <a:spcPct val="100000"/>
              </a:lnSpc>
              <a:spcBef>
                <a:spcPts val="0"/>
              </a:spcBef>
              <a:spcAft>
                <a:spcPts val="0"/>
              </a:spcAft>
              <a:buClr>
                <a:srgbClr val="FFFFFF"/>
              </a:buClr>
              <a:buSzPts val="4000"/>
              <a:buFont typeface="Gill Sans"/>
              <a:buNone/>
            </a:pPr>
            <a:r>
              <a:rPr b="0" i="0" lang="en-US" sz="4000" u="none" cap="none" strike="noStrike">
                <a:solidFill>
                  <a:srgbClr val="FFFFFF"/>
                </a:solidFill>
                <a:latin typeface="Gill Sans"/>
                <a:ea typeface="Gill Sans"/>
                <a:cs typeface="Gill Sans"/>
                <a:sym typeface="Gill Sans"/>
              </a:rPr>
              <a:t>H</a:t>
            </a:r>
            <a:endParaRPr/>
          </a:p>
          <a:p>
            <a:pPr indent="0" lvl="0" marL="0" marR="0" rtl="0" algn="ctr">
              <a:lnSpc>
                <a:spcPct val="100000"/>
              </a:lnSpc>
              <a:spcBef>
                <a:spcPts val="0"/>
              </a:spcBef>
              <a:spcAft>
                <a:spcPts val="0"/>
              </a:spcAft>
              <a:buNone/>
            </a:pPr>
            <a:r>
              <a:rPr b="0" i="0" lang="en-US" sz="4000" u="none" cap="none" strike="noStrike">
                <a:solidFill>
                  <a:srgbClr val="FFFFFF"/>
                </a:solidFill>
                <a:latin typeface="Arial"/>
                <a:ea typeface="Arial"/>
                <a:cs typeface="Arial"/>
                <a:sym typeface="Arial"/>
              </a:rPr>
              <a:t>10</a:t>
            </a:r>
            <a:endParaRPr b="0" i="0" sz="4000" u="none" cap="none" strike="noStrike">
              <a:solidFill>
                <a:srgbClr val="FFFFFF"/>
              </a:solidFill>
              <a:latin typeface="Gill Sans"/>
              <a:ea typeface="Gill Sans"/>
              <a:cs typeface="Gill Sans"/>
              <a:sym typeface="Gill Sans"/>
            </a:endParaRPr>
          </a:p>
        </p:txBody>
      </p:sp>
      <p:cxnSp>
        <p:nvCxnSpPr>
          <p:cNvPr id="3172" name="Google Shape;3172;p103"/>
          <p:cNvCxnSpPr>
            <a:stCxn id="3164" idx="7"/>
            <a:endCxn id="3165" idx="2"/>
          </p:cNvCxnSpPr>
          <p:nvPr/>
        </p:nvCxnSpPr>
        <p:spPr>
          <a:xfrm flipH="1" rot="10800000">
            <a:off x="6856543" y="4352566"/>
            <a:ext cx="1415700" cy="756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173" name="Google Shape;3173;p103"/>
          <p:cNvCxnSpPr>
            <a:stCxn id="3165" idx="6"/>
            <a:endCxn id="3166" idx="1"/>
          </p:cNvCxnSpPr>
          <p:nvPr/>
        </p:nvCxnSpPr>
        <p:spPr>
          <a:xfrm>
            <a:off x="9406128" y="4352544"/>
            <a:ext cx="1818000" cy="1713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174" name="Google Shape;3174;p103"/>
          <p:cNvCxnSpPr>
            <a:stCxn id="3166" idx="5"/>
            <a:endCxn id="3167" idx="1"/>
          </p:cNvCxnSpPr>
          <p:nvPr/>
        </p:nvCxnSpPr>
        <p:spPr>
          <a:xfrm>
            <a:off x="12025950" y="5351570"/>
            <a:ext cx="838200" cy="9279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175" name="Google Shape;3175;p103"/>
          <p:cNvCxnSpPr>
            <a:endCxn id="3168" idx="0"/>
          </p:cNvCxnSpPr>
          <p:nvPr/>
        </p:nvCxnSpPr>
        <p:spPr>
          <a:xfrm flipH="1">
            <a:off x="12192000" y="7278600"/>
            <a:ext cx="1072800" cy="14844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176" name="Google Shape;3176;p103"/>
          <p:cNvCxnSpPr/>
          <p:nvPr/>
        </p:nvCxnSpPr>
        <p:spPr>
          <a:xfrm flipH="1">
            <a:off x="7184136" y="4884928"/>
            <a:ext cx="1534735" cy="4463288"/>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177" name="Google Shape;3177;p103"/>
          <p:cNvCxnSpPr>
            <a:stCxn id="3165" idx="4"/>
            <a:endCxn id="3169" idx="0"/>
          </p:cNvCxnSpPr>
          <p:nvPr/>
        </p:nvCxnSpPr>
        <p:spPr>
          <a:xfrm>
            <a:off x="8839200" y="4937760"/>
            <a:ext cx="849000" cy="4995600"/>
          </a:xfrm>
          <a:prstGeom prst="straightConnector1">
            <a:avLst/>
          </a:prstGeom>
          <a:noFill/>
          <a:ln cap="flat" cmpd="sng" w="38100">
            <a:solidFill>
              <a:srgbClr val="000000"/>
            </a:solidFill>
            <a:prstDash val="solid"/>
            <a:miter lim="400000"/>
            <a:headEnd len="med" w="med" type="triangle"/>
            <a:tailEnd len="med" w="med" type="triangle"/>
          </a:ln>
        </p:spPr>
      </p:cxnSp>
      <p:cxnSp>
        <p:nvCxnSpPr>
          <p:cNvPr id="3178" name="Google Shape;3178;p103"/>
          <p:cNvCxnSpPr>
            <a:stCxn id="3170" idx="1"/>
            <a:endCxn id="3171" idx="4"/>
          </p:cNvCxnSpPr>
          <p:nvPr/>
        </p:nvCxnSpPr>
        <p:spPr>
          <a:xfrm rot="10800000">
            <a:off x="5888657" y="8448921"/>
            <a:ext cx="8946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3179" name="Google Shape;3179;p103"/>
          <p:cNvSpPr txBox="1"/>
          <p:nvPr/>
        </p:nvSpPr>
        <p:spPr>
          <a:xfrm>
            <a:off x="7043200" y="3879770"/>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3</a:t>
            </a:r>
            <a:endParaRPr/>
          </a:p>
        </p:txBody>
      </p:sp>
      <p:sp>
        <p:nvSpPr>
          <p:cNvPr id="3180" name="Google Shape;3180;p103"/>
          <p:cNvSpPr txBox="1"/>
          <p:nvPr/>
        </p:nvSpPr>
        <p:spPr>
          <a:xfrm>
            <a:off x="9938004" y="351554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2</a:t>
            </a:r>
            <a:endParaRPr/>
          </a:p>
        </p:txBody>
      </p:sp>
      <p:sp>
        <p:nvSpPr>
          <p:cNvPr id="3181" name="Google Shape;3181;p103"/>
          <p:cNvSpPr txBox="1"/>
          <p:nvPr/>
        </p:nvSpPr>
        <p:spPr>
          <a:xfrm>
            <a:off x="9414146" y="702901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3182" name="Google Shape;3182;p103"/>
          <p:cNvCxnSpPr>
            <a:stCxn id="3169" idx="7"/>
            <a:endCxn id="3166" idx="4"/>
          </p:cNvCxnSpPr>
          <p:nvPr/>
        </p:nvCxnSpPr>
        <p:spPr>
          <a:xfrm flipH="1" rot="10800000">
            <a:off x="10088947" y="5522938"/>
            <a:ext cx="1536000" cy="4581900"/>
          </a:xfrm>
          <a:prstGeom prst="straightConnector1">
            <a:avLst/>
          </a:prstGeom>
          <a:noFill/>
          <a:ln cap="flat" cmpd="sng" w="38100">
            <a:solidFill>
              <a:srgbClr val="000000"/>
            </a:solidFill>
            <a:prstDash val="solid"/>
            <a:miter lim="400000"/>
            <a:headEnd len="med" w="med" type="triangle"/>
            <a:tailEnd len="med" w="med" type="triangle"/>
          </a:ln>
        </p:spPr>
      </p:cxnSp>
      <p:sp>
        <p:nvSpPr>
          <p:cNvPr id="3183" name="Google Shape;3183;p103"/>
          <p:cNvSpPr txBox="1"/>
          <p:nvPr/>
        </p:nvSpPr>
        <p:spPr>
          <a:xfrm>
            <a:off x="10516329" y="6098809"/>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4</a:t>
            </a:r>
            <a:endParaRPr/>
          </a:p>
        </p:txBody>
      </p:sp>
      <p:sp>
        <p:nvSpPr>
          <p:cNvPr id="3184" name="Google Shape;3184;p103"/>
          <p:cNvSpPr txBox="1"/>
          <p:nvPr/>
        </p:nvSpPr>
        <p:spPr>
          <a:xfrm>
            <a:off x="12451943" y="509978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3185" name="Google Shape;3185;p103"/>
          <p:cNvSpPr txBox="1"/>
          <p:nvPr/>
        </p:nvSpPr>
        <p:spPr>
          <a:xfrm>
            <a:off x="12592879" y="8025863"/>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sp>
        <p:nvSpPr>
          <p:cNvPr id="3186" name="Google Shape;3186;p103"/>
          <p:cNvSpPr txBox="1"/>
          <p:nvPr/>
        </p:nvSpPr>
        <p:spPr>
          <a:xfrm>
            <a:off x="7240956" y="6573462"/>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6</a:t>
            </a:r>
            <a:endParaRPr/>
          </a:p>
        </p:txBody>
      </p:sp>
      <p:sp>
        <p:nvSpPr>
          <p:cNvPr id="3187" name="Google Shape;3187;p103"/>
          <p:cNvSpPr txBox="1"/>
          <p:nvPr/>
        </p:nvSpPr>
        <p:spPr>
          <a:xfrm>
            <a:off x="5721461" y="8968591"/>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1</a:t>
            </a:r>
            <a:endParaRPr/>
          </a:p>
        </p:txBody>
      </p:sp>
      <p:cxnSp>
        <p:nvCxnSpPr>
          <p:cNvPr id="3188" name="Google Shape;3188;p103"/>
          <p:cNvCxnSpPr>
            <a:stCxn id="3171" idx="6"/>
            <a:endCxn id="3168" idx="1"/>
          </p:cNvCxnSpPr>
          <p:nvPr/>
        </p:nvCxnSpPr>
        <p:spPr>
          <a:xfrm>
            <a:off x="6455664" y="7863840"/>
            <a:ext cx="5335500" cy="1070700"/>
          </a:xfrm>
          <a:prstGeom prst="straightConnector1">
            <a:avLst/>
          </a:prstGeom>
          <a:noFill/>
          <a:ln cap="flat" cmpd="sng" w="38100">
            <a:solidFill>
              <a:srgbClr val="000000"/>
            </a:solidFill>
            <a:prstDash val="solid"/>
            <a:miter lim="400000"/>
            <a:headEnd len="med" w="med" type="triangle"/>
            <a:tailEnd len="med" w="med" type="triangle"/>
          </a:ln>
        </p:spPr>
      </p:cxnSp>
      <p:sp>
        <p:nvSpPr>
          <p:cNvPr id="3189" name="Google Shape;3189;p103"/>
          <p:cNvSpPr txBox="1"/>
          <p:nvPr/>
        </p:nvSpPr>
        <p:spPr>
          <a:xfrm>
            <a:off x="8172551" y="8390817"/>
            <a:ext cx="707864" cy="84638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5000"/>
              <a:buFont typeface="Courier New"/>
              <a:buNone/>
            </a:pPr>
            <a:r>
              <a:rPr b="0" i="0" lang="en-US" sz="5000" u="none" cap="none" strike="noStrike">
                <a:solidFill>
                  <a:schemeClr val="dk1"/>
                </a:solidFill>
                <a:latin typeface="Courier New"/>
                <a:ea typeface="Courier New"/>
                <a:cs typeface="Courier New"/>
                <a:sym typeface="Courier New"/>
              </a:rPr>
              <a:t>8</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Facebook">
      <a:dk1>
        <a:srgbClr val="53585F"/>
      </a:dk1>
      <a:lt1>
        <a:srgbClr val="FFFFFF"/>
      </a:lt1>
      <a:dk2>
        <a:srgbClr val="7D8490"/>
      </a:dk2>
      <a:lt2>
        <a:srgbClr val="EDEEF1"/>
      </a:lt2>
      <a:accent1>
        <a:srgbClr val="3B5998"/>
      </a:accent1>
      <a:accent2>
        <a:srgbClr val="6D84B4"/>
      </a:accent2>
      <a:accent3>
        <a:srgbClr val="D8DFEA"/>
      </a:accent3>
      <a:accent4>
        <a:srgbClr val="FBC300"/>
      </a:accent4>
      <a:accent5>
        <a:srgbClr val="FBEAAD"/>
      </a:accent5>
      <a:accent6>
        <a:srgbClr val="5890FF"/>
      </a:accent6>
      <a:hlink>
        <a:srgbClr val="0000FF"/>
      </a:hlink>
      <a:folHlink>
        <a:srgbClr val="00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