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324" r:id="rId2"/>
    <p:sldId id="367" r:id="rId3"/>
    <p:sldId id="374" r:id="rId4"/>
    <p:sldId id="377" r:id="rId5"/>
    <p:sldId id="378" r:id="rId6"/>
    <p:sldId id="380" r:id="rId7"/>
    <p:sldId id="599" r:id="rId8"/>
    <p:sldId id="614" r:id="rId9"/>
    <p:sldId id="600" r:id="rId10"/>
    <p:sldId id="601" r:id="rId11"/>
    <p:sldId id="602" r:id="rId12"/>
    <p:sldId id="608" r:id="rId13"/>
    <p:sldId id="393" r:id="rId14"/>
    <p:sldId id="604" r:id="rId15"/>
    <p:sldId id="384" r:id="rId16"/>
    <p:sldId id="406" r:id="rId17"/>
    <p:sldId id="615" r:id="rId18"/>
    <p:sldId id="395" r:id="rId19"/>
    <p:sldId id="587" r:id="rId20"/>
    <p:sldId id="402" r:id="rId21"/>
    <p:sldId id="606" r:id="rId22"/>
    <p:sldId id="607" r:id="rId23"/>
    <p:sldId id="588" r:id="rId24"/>
    <p:sldId id="418" r:id="rId25"/>
    <p:sldId id="409" r:id="rId26"/>
    <p:sldId id="412" r:id="rId27"/>
    <p:sldId id="414" r:id="rId28"/>
    <p:sldId id="416" r:id="rId29"/>
    <p:sldId id="417" r:id="rId30"/>
    <p:sldId id="609" r:id="rId31"/>
    <p:sldId id="610" r:id="rId32"/>
    <p:sldId id="591" r:id="rId33"/>
    <p:sldId id="547" r:id="rId34"/>
    <p:sldId id="548" r:id="rId35"/>
    <p:sldId id="590" r:id="rId36"/>
    <p:sldId id="549" r:id="rId37"/>
    <p:sldId id="617" r:id="rId38"/>
    <p:sldId id="542" r:id="rId39"/>
    <p:sldId id="543" r:id="rId40"/>
    <p:sldId id="544" r:id="rId41"/>
    <p:sldId id="545" r:id="rId42"/>
    <p:sldId id="618" r:id="rId43"/>
    <p:sldId id="423" r:id="rId44"/>
    <p:sldId id="424" r:id="rId45"/>
    <p:sldId id="428" r:id="rId46"/>
    <p:sldId id="431" r:id="rId47"/>
    <p:sldId id="593" r:id="rId48"/>
    <p:sldId id="550" r:id="rId49"/>
    <p:sldId id="462" r:id="rId50"/>
    <p:sldId id="616" r:id="rId51"/>
    <p:sldId id="464" r:id="rId52"/>
    <p:sldId id="596" r:id="rId53"/>
    <p:sldId id="452"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595" r:id="rId67"/>
    <p:sldId id="458" r:id="rId68"/>
    <p:sldId id="460" r:id="rId69"/>
    <p:sldId id="465" r:id="rId70"/>
    <p:sldId id="491" r:id="rId71"/>
    <p:sldId id="471" r:id="rId72"/>
    <p:sldId id="472" r:id="rId73"/>
    <p:sldId id="473" r:id="rId74"/>
    <p:sldId id="477" r:id="rId75"/>
    <p:sldId id="479" r:id="rId76"/>
    <p:sldId id="483" r:id="rId77"/>
    <p:sldId id="484" r:id="rId78"/>
    <p:sldId id="488" r:id="rId79"/>
    <p:sldId id="489" r:id="rId80"/>
    <p:sldId id="490" r:id="rId81"/>
    <p:sldId id="613" r:id="rId82"/>
    <p:sldId id="507" r:id="rId83"/>
    <p:sldId id="508" r:id="rId84"/>
    <p:sldId id="509" r:id="rId85"/>
    <p:sldId id="510" r:id="rId86"/>
    <p:sldId id="594" r:id="rId87"/>
    <p:sldId id="513" r:id="rId88"/>
    <p:sldId id="559" r:id="rId89"/>
    <p:sldId id="575" r:id="rId90"/>
    <p:sldId id="626" r:id="rId91"/>
    <p:sldId id="621" r:id="rId92"/>
    <p:sldId id="622" r:id="rId93"/>
    <p:sldId id="623" r:id="rId94"/>
    <p:sldId id="560" r:id="rId95"/>
    <p:sldId id="561" r:id="rId96"/>
    <p:sldId id="563" r:id="rId97"/>
    <p:sldId id="562" r:id="rId98"/>
    <p:sldId id="564" r:id="rId99"/>
    <p:sldId id="627" r:id="rId100"/>
    <p:sldId id="597" r:id="rId101"/>
    <p:sldId id="555" r:id="rId102"/>
    <p:sldId id="557" r:id="rId103"/>
    <p:sldId id="558" r:id="rId104"/>
    <p:sldId id="612" r:id="rId105"/>
    <p:sldId id="625" r:id="rId106"/>
    <p:sldId id="551" r:id="rId107"/>
    <p:sldId id="576" r:id="rId108"/>
    <p:sldId id="577" r:id="rId109"/>
    <p:sldId id="578" r:id="rId110"/>
    <p:sldId id="579" r:id="rId111"/>
    <p:sldId id="580" r:id="rId112"/>
    <p:sldId id="581" r:id="rId113"/>
    <p:sldId id="582" r:id="rId114"/>
    <p:sldId id="583" r:id="rId115"/>
    <p:sldId id="584" r:id="rId116"/>
    <p:sldId id="585" r:id="rId117"/>
    <p:sldId id="586" r:id="rId118"/>
    <p:sldId id="598" r:id="rId119"/>
  </p:sldIdLst>
  <p:sldSz cx="24384000" cy="13716000"/>
  <p:notesSz cx="6858000" cy="9144000"/>
  <p:defaultTextStyle>
    <a:lvl1pPr algn="ctr" defTabSz="457200">
      <a:lnSpc>
        <a:spcPct val="110000"/>
      </a:lnSpc>
      <a:defRPr sz="9000">
        <a:solidFill>
          <a:srgbClr val="7D8490"/>
        </a:solidFill>
        <a:latin typeface="Vista Sans OT Medium"/>
        <a:ea typeface="Vista Sans OT Medium"/>
        <a:cs typeface="Vista Sans OT Medium"/>
        <a:sym typeface="Vista Sans OT Medium"/>
      </a:defRPr>
    </a:lvl1pPr>
    <a:lvl2pPr indent="228600" algn="ctr" defTabSz="457200">
      <a:lnSpc>
        <a:spcPct val="110000"/>
      </a:lnSpc>
      <a:defRPr sz="9000">
        <a:solidFill>
          <a:srgbClr val="7D8490"/>
        </a:solidFill>
        <a:latin typeface="Vista Sans OT Medium"/>
        <a:ea typeface="Vista Sans OT Medium"/>
        <a:cs typeface="Vista Sans OT Medium"/>
        <a:sym typeface="Vista Sans OT Medium"/>
      </a:defRPr>
    </a:lvl2pPr>
    <a:lvl3pPr indent="457200" algn="ctr" defTabSz="457200">
      <a:lnSpc>
        <a:spcPct val="110000"/>
      </a:lnSpc>
      <a:defRPr sz="9000">
        <a:solidFill>
          <a:srgbClr val="7D8490"/>
        </a:solidFill>
        <a:latin typeface="Vista Sans OT Medium"/>
        <a:ea typeface="Vista Sans OT Medium"/>
        <a:cs typeface="Vista Sans OT Medium"/>
        <a:sym typeface="Vista Sans OT Medium"/>
      </a:defRPr>
    </a:lvl3pPr>
    <a:lvl4pPr indent="685800" algn="ctr" defTabSz="457200">
      <a:lnSpc>
        <a:spcPct val="110000"/>
      </a:lnSpc>
      <a:defRPr sz="9000">
        <a:solidFill>
          <a:srgbClr val="7D8490"/>
        </a:solidFill>
        <a:latin typeface="Vista Sans OT Medium"/>
        <a:ea typeface="Vista Sans OT Medium"/>
        <a:cs typeface="Vista Sans OT Medium"/>
        <a:sym typeface="Vista Sans OT Medium"/>
      </a:defRPr>
    </a:lvl4pPr>
    <a:lvl5pPr indent="914400" algn="ctr" defTabSz="457200">
      <a:lnSpc>
        <a:spcPct val="110000"/>
      </a:lnSpc>
      <a:defRPr sz="9000">
        <a:solidFill>
          <a:srgbClr val="7D8490"/>
        </a:solidFill>
        <a:latin typeface="Vista Sans OT Medium"/>
        <a:ea typeface="Vista Sans OT Medium"/>
        <a:cs typeface="Vista Sans OT Medium"/>
        <a:sym typeface="Vista Sans OT Medium"/>
      </a:defRPr>
    </a:lvl5pPr>
    <a:lvl6pPr indent="1143000" algn="ctr" defTabSz="457200">
      <a:lnSpc>
        <a:spcPct val="110000"/>
      </a:lnSpc>
      <a:defRPr sz="9000">
        <a:solidFill>
          <a:srgbClr val="7D8490"/>
        </a:solidFill>
        <a:latin typeface="Vista Sans OT Medium"/>
        <a:ea typeface="Vista Sans OT Medium"/>
        <a:cs typeface="Vista Sans OT Medium"/>
        <a:sym typeface="Vista Sans OT Medium"/>
      </a:defRPr>
    </a:lvl6pPr>
    <a:lvl7pPr indent="1371600" algn="ctr" defTabSz="457200">
      <a:lnSpc>
        <a:spcPct val="110000"/>
      </a:lnSpc>
      <a:defRPr sz="9000">
        <a:solidFill>
          <a:srgbClr val="7D8490"/>
        </a:solidFill>
        <a:latin typeface="Vista Sans OT Medium"/>
        <a:ea typeface="Vista Sans OT Medium"/>
        <a:cs typeface="Vista Sans OT Medium"/>
        <a:sym typeface="Vista Sans OT Medium"/>
      </a:defRPr>
    </a:lvl7pPr>
    <a:lvl8pPr indent="1600200" algn="ctr" defTabSz="457200">
      <a:lnSpc>
        <a:spcPct val="110000"/>
      </a:lnSpc>
      <a:defRPr sz="9000">
        <a:solidFill>
          <a:srgbClr val="7D8490"/>
        </a:solidFill>
        <a:latin typeface="Vista Sans OT Medium"/>
        <a:ea typeface="Vista Sans OT Medium"/>
        <a:cs typeface="Vista Sans OT Medium"/>
        <a:sym typeface="Vista Sans OT Medium"/>
      </a:defRPr>
    </a:lvl8pPr>
    <a:lvl9pPr indent="1828800" algn="ctr" defTabSz="457200">
      <a:lnSpc>
        <a:spcPct val="110000"/>
      </a:lnSpc>
      <a:defRPr sz="9000">
        <a:solidFill>
          <a:srgbClr val="7D8490"/>
        </a:solidFill>
        <a:latin typeface="Vista Sans OT Medium"/>
        <a:ea typeface="Vista Sans OT Medium"/>
        <a:cs typeface="Vista Sans OT Medium"/>
        <a:sym typeface="Vista Sans OT Medium"/>
      </a:defRPr>
    </a:lvl9pPr>
  </p:defaultTextStyle>
  <p:extLst>
    <p:ext uri="{EFAFB233-063F-42B5-8137-9DF3F51BA10A}">
      <p15:sldGuideLst xmlns:p15="http://schemas.microsoft.com/office/powerpoint/2012/main">
        <p15:guide id="1" orient="horz" pos="5312">
          <p15:clr>
            <a:srgbClr val="A4A3A4"/>
          </p15:clr>
        </p15:guide>
        <p15:guide id="2" pos="78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0FF"/>
    <a:srgbClr val="008650"/>
    <a:srgbClr val="ADB2BB"/>
    <a:srgbClr val="FFFFFF"/>
    <a:srgbClr val="E6E6E6"/>
    <a:srgbClr val="DDDEE3"/>
    <a:srgbClr val="898F9C"/>
    <a:srgbClr val="575D6A"/>
    <a:srgbClr val="385998"/>
    <a:srgbClr val="2C44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Ref idx="maj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Ref idx="maj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Ref idx="maj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Ref idx="maj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Ref idx="maj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6398" autoAdjust="0"/>
  </p:normalViewPr>
  <p:slideViewPr>
    <p:cSldViewPr snapToGrid="0" snapToObjects="1" showGuides="1">
      <p:cViewPr varScale="1">
        <p:scale>
          <a:sx n="58" d="100"/>
          <a:sy n="58" d="100"/>
        </p:scale>
        <p:origin x="456" y="248"/>
      </p:cViewPr>
      <p:guideLst>
        <p:guide orient="horz" pos="5312"/>
        <p:guide pos="7808"/>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5" d="100"/>
          <a:sy n="85" d="100"/>
        </p:scale>
        <p:origin x="1584"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95167-8B4E-C74F-AE8B-1B486E368A7F}" type="datetimeFigureOut">
              <a:rPr lang="en-US" smtClean="0"/>
              <a:t>1/23/19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E146F-300F-E748-8092-C9A803595C33}" type="slidenum">
              <a:rPr lang="en-US" smtClean="0"/>
              <a:t>‹#›</a:t>
            </a:fld>
            <a:endParaRPr lang="en-US"/>
          </a:p>
        </p:txBody>
      </p:sp>
    </p:spTree>
    <p:extLst>
      <p:ext uri="{BB962C8B-B14F-4D97-AF65-F5344CB8AC3E}">
        <p14:creationId xmlns:p14="http://schemas.microsoft.com/office/powerpoint/2010/main" val="10164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150404449"/>
      </p:ext>
    </p:extLst>
  </p:cSld>
  <p:clrMap bg1="lt1" tx1="dk1" bg2="lt2" tx2="dk2" accent1="accent1" accent2="accent2" accent3="accent3" accent4="accent4" accent5="accent5" accent6="accent6" hlink="hlink" folHlink="folHlink"/>
  <p:notesStyle>
    <a:lvl1pPr defTabSz="546100">
      <a:defRPr sz="3000">
        <a:latin typeface="Lucida Grande"/>
        <a:ea typeface="Lucida Grande"/>
        <a:cs typeface="Lucida Grande"/>
        <a:sym typeface="Lucida Grande"/>
      </a:defRPr>
    </a:lvl1pPr>
    <a:lvl2pPr indent="228600" defTabSz="546100">
      <a:defRPr sz="3000">
        <a:latin typeface="Lucida Grande"/>
        <a:ea typeface="Lucida Grande"/>
        <a:cs typeface="Lucida Grande"/>
        <a:sym typeface="Lucida Grande"/>
      </a:defRPr>
    </a:lvl2pPr>
    <a:lvl3pPr indent="457200" defTabSz="546100">
      <a:defRPr sz="3000">
        <a:latin typeface="Lucida Grande"/>
        <a:ea typeface="Lucida Grande"/>
        <a:cs typeface="Lucida Grande"/>
        <a:sym typeface="Lucida Grande"/>
      </a:defRPr>
    </a:lvl3pPr>
    <a:lvl4pPr indent="685800" defTabSz="546100">
      <a:defRPr sz="3000">
        <a:latin typeface="Lucida Grande"/>
        <a:ea typeface="Lucida Grande"/>
        <a:cs typeface="Lucida Grande"/>
        <a:sym typeface="Lucida Grande"/>
      </a:defRPr>
    </a:lvl4pPr>
    <a:lvl5pPr indent="914400" defTabSz="546100">
      <a:defRPr sz="3000">
        <a:latin typeface="Lucida Grande"/>
        <a:ea typeface="Lucida Grande"/>
        <a:cs typeface="Lucida Grande"/>
        <a:sym typeface="Lucida Grande"/>
      </a:defRPr>
    </a:lvl5pPr>
    <a:lvl6pPr indent="1143000" defTabSz="546100">
      <a:defRPr sz="3000">
        <a:latin typeface="Lucida Grande"/>
        <a:ea typeface="Lucida Grande"/>
        <a:cs typeface="Lucida Grande"/>
        <a:sym typeface="Lucida Grande"/>
      </a:defRPr>
    </a:lvl6pPr>
    <a:lvl7pPr indent="1371600" defTabSz="546100">
      <a:defRPr sz="3000">
        <a:latin typeface="Lucida Grande"/>
        <a:ea typeface="Lucida Grande"/>
        <a:cs typeface="Lucida Grande"/>
        <a:sym typeface="Lucida Grande"/>
      </a:defRPr>
    </a:lvl7pPr>
    <a:lvl8pPr indent="1600200" defTabSz="546100">
      <a:defRPr sz="3000">
        <a:latin typeface="Lucida Grande"/>
        <a:ea typeface="Lucida Grande"/>
        <a:cs typeface="Lucida Grande"/>
        <a:sym typeface="Lucida Grande"/>
      </a:defRPr>
    </a:lvl8pPr>
    <a:lvl9pPr indent="1828800" defTabSz="546100">
      <a:defRPr sz="3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day 2! Before we get started, I have a couple of announcements.</a:t>
            </a:r>
          </a:p>
          <a:p>
            <a:endParaRPr lang="en-US" dirty="0"/>
          </a:p>
          <a:p>
            <a:r>
              <a:rPr lang="en-US" dirty="0"/>
              <a:t>HW 0 is out on </a:t>
            </a:r>
            <a:r>
              <a:rPr lang="en-US" dirty="0" err="1"/>
              <a:t>iLearn</a:t>
            </a:r>
            <a:r>
              <a:rPr lang="en-US" dirty="0"/>
              <a:t>.  You have to complete it in order to get points for any future assignment.  Please do it. It’s the easiest assignment of the semester.</a:t>
            </a:r>
          </a:p>
          <a:p>
            <a:endParaRPr lang="en-US" dirty="0"/>
          </a:p>
          <a:p>
            <a:r>
              <a:rPr lang="en-US" dirty="0"/>
              <a:t>Office hours are incorrect on syllabus. Thursday should be 6-8 instead of 4-6. Since been corrected.</a:t>
            </a:r>
          </a:p>
          <a:p>
            <a:endParaRPr lang="en-US" dirty="0"/>
          </a:p>
          <a:p>
            <a:endParaRPr lang="en-US" dirty="0"/>
          </a:p>
          <a:p>
            <a:r>
              <a:rPr lang="en-US" dirty="0"/>
              <a:t>Alright, today we’re going to start off by reviewing Trees and talk about Binary Search Trees, and Heaps.  </a:t>
            </a:r>
          </a:p>
          <a:p>
            <a:r>
              <a:rPr lang="en-US" dirty="0"/>
              <a:t>Sign up for slack.  Have to do it to get points for any assignment.  The invite link on </a:t>
            </a:r>
            <a:r>
              <a:rPr lang="en-US" dirty="0" err="1"/>
              <a:t>iLearn</a:t>
            </a:r>
            <a:r>
              <a:rPr lang="en-US" dirty="0"/>
              <a:t> was broken on </a:t>
            </a:r>
            <a:r>
              <a:rPr lang="en-US" dirty="0" err="1"/>
              <a:t>tuesday</a:t>
            </a:r>
            <a:r>
              <a:rPr lang="en-US" dirty="0"/>
              <a:t> so if you couldn’t use it try it again. </a:t>
            </a:r>
          </a:p>
          <a:p>
            <a:endParaRPr lang="en-US" dirty="0"/>
          </a:p>
          <a:p>
            <a:r>
              <a:rPr lang="en-US" dirty="0"/>
              <a:t>Startup weekend Monterey Bay.  I’ve got a flyer here with a QR code to event details.  Come see it at the break.</a:t>
            </a:r>
          </a:p>
          <a:p>
            <a:endParaRPr lang="en-US" dirty="0"/>
          </a:p>
          <a:p>
            <a:r>
              <a:rPr lang="en-US" dirty="0"/>
              <a:t>So today we’re going to talk about Trees! Trees are a fundamental data structure that you may or may not have seen before.  </a:t>
            </a:r>
            <a:r>
              <a:rPr lang="en-US" dirty="0" err="1"/>
              <a:t>Eitherway</a:t>
            </a:r>
            <a:r>
              <a:rPr lang="en-US" dirty="0"/>
              <a:t>, by the end of today, you’ll definitely have seen them and used them. </a:t>
            </a:r>
          </a:p>
        </p:txBody>
      </p:sp>
    </p:spTree>
    <p:extLst>
      <p:ext uri="{BB962C8B-B14F-4D97-AF65-F5344CB8AC3E}">
        <p14:creationId xmlns:p14="http://schemas.microsoft.com/office/powerpoint/2010/main" val="42331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that you understand the base case,  the next step is to just add one level of recursion.  No more, no less.  Assuming you have a valid tree (or two in this case), adding one level of recursion just means you create a new node and make the </a:t>
            </a:r>
            <a:r>
              <a:rPr lang="en-US" dirty="0" err="1"/>
              <a:t>childern</a:t>
            </a:r>
            <a:r>
              <a:rPr lang="en-US" dirty="0"/>
              <a:t> of that node the two valid trees. </a:t>
            </a:r>
          </a:p>
          <a:p>
            <a:endParaRPr lang="en-US" dirty="0"/>
          </a:p>
          <a:p>
            <a:r>
              <a:rPr lang="en-US" dirty="0"/>
              <a:t>In this case, b has two children and each of it’s children have one parent. &lt;</a:t>
            </a:r>
            <a:r>
              <a:rPr lang="en-US" dirty="0" err="1"/>
              <a:t>d&amp;e</a:t>
            </a:r>
            <a:r>
              <a:rPr lang="en-US" dirty="0"/>
              <a:t> are siblings but sibling isn't as common of a term as child and parent&gt; </a:t>
            </a:r>
          </a:p>
        </p:txBody>
      </p:sp>
    </p:spTree>
    <p:extLst>
      <p:ext uri="{BB962C8B-B14F-4D97-AF65-F5344CB8AC3E}">
        <p14:creationId xmlns:p14="http://schemas.microsoft.com/office/powerpoint/2010/main" val="3775722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step 3... well, that’s it!  You understand the base case of a tree and what it looks like.  You understand what it looks like if you take a valid tree and add one level of recursion.  Building any recursive data structure is now just repeating that step 2 over and over!</a:t>
            </a:r>
          </a:p>
          <a:p>
            <a:endParaRPr lang="en-US" dirty="0"/>
          </a:p>
          <a:p>
            <a:r>
              <a:rPr lang="en-US" dirty="0"/>
              <a:t>All recursive data structures start with #1 (a base case), and repeatedly apply #2.  </a:t>
            </a:r>
          </a:p>
        </p:txBody>
      </p:sp>
    </p:spTree>
    <p:extLst>
      <p:ext uri="{BB962C8B-B14F-4D97-AF65-F5344CB8AC3E}">
        <p14:creationId xmlns:p14="http://schemas.microsoft.com/office/powerpoint/2010/main" val="3161154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trees, every level of recursion deals with valid trees! This means that for every node in a tree, the left and right pointers point to valid trees (or nothing). </a:t>
            </a:r>
          </a:p>
          <a:p>
            <a:endParaRPr lang="en-US" dirty="0"/>
          </a:p>
          <a:p>
            <a:r>
              <a:rPr lang="en-US" dirty="0"/>
              <a:t>We call those Subtrees.  Each of those subtrees has more subtrees and so on and so forth until you meet the leaves which don’t have sub trees because they don’t have children.</a:t>
            </a:r>
          </a:p>
        </p:txBody>
      </p:sp>
    </p:spTree>
    <p:extLst>
      <p:ext uri="{BB962C8B-B14F-4D97-AF65-F5344CB8AC3E}">
        <p14:creationId xmlns:p14="http://schemas.microsoft.com/office/powerpoint/2010/main" val="402613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break down the terminology again on this tree.  </a:t>
            </a:r>
          </a:p>
          <a:p>
            <a:endParaRPr lang="en-US" dirty="0"/>
          </a:p>
          <a:p>
            <a:r>
              <a:rPr lang="en-US" dirty="0"/>
              <a:t>The nodes in yellow are called leaves because they have no children. </a:t>
            </a:r>
          </a:p>
        </p:txBody>
      </p:sp>
    </p:spTree>
    <p:extLst>
      <p:ext uri="{BB962C8B-B14F-4D97-AF65-F5344CB8AC3E}">
        <p14:creationId xmlns:p14="http://schemas.microsoft.com/office/powerpoint/2010/main" val="853387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nodes that do have children, they’re called the left child and right child (in binary trees). </a:t>
            </a:r>
          </a:p>
        </p:txBody>
      </p:sp>
    </p:spTree>
    <p:extLst>
      <p:ext uri="{BB962C8B-B14F-4D97-AF65-F5344CB8AC3E}">
        <p14:creationId xmlns:p14="http://schemas.microsoft.com/office/powerpoint/2010/main" val="143161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every node in a tree has one parent except for the first/top node which is called root. </a:t>
            </a:r>
          </a:p>
          <a:p>
            <a:endParaRPr lang="en-US" dirty="0"/>
          </a:p>
        </p:txBody>
      </p:sp>
    </p:spTree>
    <p:extLst>
      <p:ext uri="{BB962C8B-B14F-4D97-AF65-F5344CB8AC3E}">
        <p14:creationId xmlns:p14="http://schemas.microsoft.com/office/powerpoint/2010/main" val="327341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546100" eaLnBrk="1" fontAlgn="auto" latinLnBrk="0" hangingPunct="1">
              <a:lnSpc>
                <a:spcPct val="100000"/>
              </a:lnSpc>
              <a:spcBef>
                <a:spcPts val="0"/>
              </a:spcBef>
              <a:spcAft>
                <a:spcPts val="0"/>
              </a:spcAft>
              <a:buClrTx/>
              <a:buSzTx/>
              <a:buFontTx/>
              <a:buNone/>
              <a:tabLst/>
              <a:defRPr/>
            </a:pPr>
            <a:r>
              <a:rPr lang="en-US" dirty="0"/>
              <a:t>Sometimes you might see problems about trees implemented as a class with just the root as a value. Because you can get to all other nodes from that root node most of the time, problems just give you the root of the tree directly. </a:t>
            </a:r>
          </a:p>
          <a:p>
            <a:endParaRPr lang="en-US" dirty="0"/>
          </a:p>
        </p:txBody>
      </p:sp>
    </p:spTree>
    <p:extLst>
      <p:ext uri="{BB962C8B-B14F-4D97-AF65-F5344CB8AC3E}">
        <p14:creationId xmlns:p14="http://schemas.microsoft.com/office/powerpoint/2010/main" val="1548058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What’s the root</a:t>
            </a:r>
          </a:p>
          <a:p>
            <a:r>
              <a:rPr lang="en-US" dirty="0"/>
              <a:t>for the node 10, how many children</a:t>
            </a:r>
          </a:p>
          <a:p>
            <a:r>
              <a:rPr lang="en-US" dirty="0"/>
              <a:t>what’s the left child</a:t>
            </a:r>
          </a:p>
          <a:p>
            <a:r>
              <a:rPr lang="en-US" dirty="0"/>
              <a:t>what’s the right child</a:t>
            </a:r>
          </a:p>
          <a:p>
            <a:r>
              <a:rPr lang="en-US" dirty="0"/>
              <a:t>how many parents</a:t>
            </a:r>
          </a:p>
          <a:p>
            <a:r>
              <a:rPr lang="en-US" dirty="0"/>
              <a:t>what is it?</a:t>
            </a:r>
          </a:p>
        </p:txBody>
      </p:sp>
    </p:spTree>
    <p:extLst>
      <p:ext uri="{BB962C8B-B14F-4D97-AF65-F5344CB8AC3E}">
        <p14:creationId xmlns:p14="http://schemas.microsoft.com/office/powerpoint/2010/main" val="3073877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Trees can be split by levels. The first level is just the root. every other node’s level is 1 + the level of it’s parent.</a:t>
            </a:r>
          </a:p>
          <a:p>
            <a:endParaRPr lang="en-US" dirty="0"/>
          </a:p>
          <a:p>
            <a:r>
              <a:rPr lang="en-US" dirty="0"/>
              <a:t>Height of a tree is the number of levels.</a:t>
            </a:r>
          </a:p>
        </p:txBody>
      </p:sp>
    </p:spTree>
    <p:extLst>
      <p:ext uri="{BB962C8B-B14F-4D97-AF65-F5344CB8AC3E}">
        <p14:creationId xmlns:p14="http://schemas.microsoft.com/office/powerpoint/2010/main" val="361676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7 min</a:t>
            </a:r>
          </a:p>
        </p:txBody>
      </p:sp>
    </p:spTree>
    <p:extLst>
      <p:ext uri="{BB962C8B-B14F-4D97-AF65-F5344CB8AC3E}">
        <p14:creationId xmlns:p14="http://schemas.microsoft.com/office/powerpoint/2010/main" val="2931482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objectives for today</a:t>
            </a:r>
          </a:p>
          <a:p>
            <a:endParaRPr lang="en-US" dirty="0"/>
          </a:p>
        </p:txBody>
      </p:sp>
    </p:spTree>
    <p:extLst>
      <p:ext uri="{BB962C8B-B14F-4D97-AF65-F5344CB8AC3E}">
        <p14:creationId xmlns:p14="http://schemas.microsoft.com/office/powerpoint/2010/main" val="3087115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Depth is another property of trees.  The depth is the distance from the root to the tree or a nodes level – 1. </a:t>
            </a:r>
          </a:p>
        </p:txBody>
      </p:sp>
    </p:spTree>
    <p:extLst>
      <p:ext uri="{BB962C8B-B14F-4D97-AF65-F5344CB8AC3E}">
        <p14:creationId xmlns:p14="http://schemas.microsoft.com/office/powerpoint/2010/main" val="2988937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10 min</a:t>
            </a:r>
          </a:p>
        </p:txBody>
      </p:sp>
    </p:spTree>
    <p:extLst>
      <p:ext uri="{BB962C8B-B14F-4D97-AF65-F5344CB8AC3E}">
        <p14:creationId xmlns:p14="http://schemas.microsoft.com/office/powerpoint/2010/main" val="3139877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thing that we want to be able to do is visit all the nodes in a tree or, traverse it.  In linked lists, traversing the list is easy because you just follow the next pointer.  In Trees, it’s a little different. </a:t>
            </a:r>
          </a:p>
        </p:txBody>
      </p:sp>
    </p:spTree>
    <p:extLst>
      <p:ext uri="{BB962C8B-B14F-4D97-AF65-F5344CB8AC3E}">
        <p14:creationId xmlns:p14="http://schemas.microsoft.com/office/powerpoint/2010/main" val="773346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many different ways to traverse a tree.  the most common ones are pre-order, in-order, post-order</a:t>
            </a:r>
          </a:p>
          <a:p>
            <a:endParaRPr lang="en-US" dirty="0"/>
          </a:p>
          <a:p>
            <a:r>
              <a:rPr lang="en-US" dirty="0"/>
              <a:t>The best way to think bout them is that pre/in/post refers to when you visit the current node. </a:t>
            </a:r>
          </a:p>
        </p:txBody>
      </p:sp>
    </p:spTree>
    <p:extLst>
      <p:ext uri="{BB962C8B-B14F-4D97-AF65-F5344CB8AC3E}">
        <p14:creationId xmlns:p14="http://schemas.microsoft.com/office/powerpoint/2010/main" val="800818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you visit the nodes in pre-order traversal, you visit the current node before it’s child subtrees.</a:t>
            </a:r>
          </a:p>
          <a:p>
            <a:r>
              <a:rPr lang="en-US" dirty="0"/>
              <a:t>If you print out the nodes in the order you visit them, this would be. </a:t>
            </a:r>
          </a:p>
        </p:txBody>
      </p:sp>
    </p:spTree>
    <p:extLst>
      <p:ext uri="{BB962C8B-B14F-4D97-AF65-F5344CB8AC3E}">
        <p14:creationId xmlns:p14="http://schemas.microsoft.com/office/powerpoint/2010/main" val="2538136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In-order traversal, you visit a node’s left subtree before itself, then after you visit itself, you visit the right subtree.</a:t>
            </a:r>
          </a:p>
          <a:p>
            <a:endParaRPr lang="en-US" dirty="0"/>
          </a:p>
          <a:p>
            <a:r>
              <a:rPr lang="en-US" dirty="0"/>
              <a:t>It’s important to not that you visit the _whole_ left subtree before the right.  This isn’t d b a c e ...</a:t>
            </a:r>
          </a:p>
        </p:txBody>
      </p:sp>
    </p:spTree>
    <p:extLst>
      <p:ext uri="{BB962C8B-B14F-4D97-AF65-F5344CB8AC3E}">
        <p14:creationId xmlns:p14="http://schemas.microsoft.com/office/powerpoint/2010/main" val="1408313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Final with post order you visit both child subtrees, left then right, before visiting the current node. </a:t>
            </a:r>
          </a:p>
        </p:txBody>
      </p:sp>
    </p:spTree>
    <p:extLst>
      <p:ext uri="{BB962C8B-B14F-4D97-AF65-F5344CB8AC3E}">
        <p14:creationId xmlns:p14="http://schemas.microsoft.com/office/powerpoint/2010/main" val="3007207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one more traversal algorithm.  Level-order where you visit each level before you visit any child subtrees. The way you implement this is using a queue.</a:t>
            </a:r>
          </a:p>
        </p:txBody>
      </p:sp>
    </p:spTree>
    <p:extLst>
      <p:ext uri="{BB962C8B-B14F-4D97-AF65-F5344CB8AC3E}">
        <p14:creationId xmlns:p14="http://schemas.microsoft.com/office/powerpoint/2010/main" val="1192959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10 min</a:t>
            </a:r>
          </a:p>
        </p:txBody>
      </p:sp>
    </p:spTree>
    <p:extLst>
      <p:ext uri="{BB962C8B-B14F-4D97-AF65-F5344CB8AC3E}">
        <p14:creationId xmlns:p14="http://schemas.microsoft.com/office/powerpoint/2010/main" val="816682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10 min</a:t>
            </a:r>
          </a:p>
        </p:txBody>
      </p:sp>
    </p:spTree>
    <p:extLst>
      <p:ext uri="{BB962C8B-B14F-4D97-AF65-F5344CB8AC3E}">
        <p14:creationId xmlns:p14="http://schemas.microsoft.com/office/powerpoint/2010/main" val="220218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to start off, lets look at an example of where trees show up in the real world.  Filesystems! &lt;Talk about file systems, folders hold files, there could be any number of files&gt;</a:t>
            </a:r>
          </a:p>
          <a:p>
            <a:endParaRPr lang="en-US" dirty="0"/>
          </a:p>
          <a:p>
            <a:r>
              <a:rPr lang="en-US" dirty="0"/>
              <a:t>Another word for this organization system is file tree! </a:t>
            </a:r>
          </a:p>
          <a:p>
            <a:endParaRPr lang="en-US" dirty="0"/>
          </a:p>
          <a:p>
            <a:r>
              <a:rPr lang="en-US" dirty="0"/>
              <a:t>Trees are one of many of what’s called Hierarchical Data Structures.  This is different from linear or sequential data structures you’ve seen before like arrays, linked lists, stacks, queues in that there’s no well-defined ”next” value for a tree. If you ask what comes after “My Computer”....idk! Could be anything. </a:t>
            </a:r>
          </a:p>
          <a:p>
            <a:endParaRPr lang="en-US" dirty="0"/>
          </a:p>
          <a:p>
            <a:r>
              <a:rPr lang="en-US" dirty="0"/>
              <a:t>so if we don’t have “next”, how do we describe values in trees?</a:t>
            </a:r>
          </a:p>
        </p:txBody>
      </p:sp>
    </p:spTree>
    <p:extLst>
      <p:ext uri="{BB962C8B-B14F-4D97-AF65-F5344CB8AC3E}">
        <p14:creationId xmlns:p14="http://schemas.microsoft.com/office/powerpoint/2010/main" val="3164800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see how to use tree traversals to tackle a problem.  How do we print all the nodes in a tree?</a:t>
            </a:r>
          </a:p>
          <a:p>
            <a:endParaRPr lang="en-US" dirty="0"/>
          </a:p>
          <a:p>
            <a:r>
              <a:rPr lang="en-US" dirty="0"/>
              <a:t>https://</a:t>
            </a:r>
            <a:r>
              <a:rPr lang="en-US" dirty="0" err="1"/>
              <a:t>repl.it</a:t>
            </a:r>
            <a:r>
              <a:rPr lang="en-US" dirty="0"/>
              <a:t>/@</a:t>
            </a:r>
            <a:r>
              <a:rPr lang="en-US" dirty="0" err="1"/>
              <a:t>dsyang</a:t>
            </a:r>
            <a:r>
              <a:rPr lang="en-US" dirty="0"/>
              <a:t>/</a:t>
            </a:r>
            <a:r>
              <a:rPr lang="en-US" dirty="0" err="1"/>
              <a:t>PrintAllNodes</a:t>
            </a:r>
            <a:endParaRPr lang="en-US" dirty="0"/>
          </a:p>
        </p:txBody>
      </p:sp>
    </p:spTree>
    <p:extLst>
      <p:ext uri="{BB962C8B-B14F-4D97-AF65-F5344CB8AC3E}">
        <p14:creationId xmlns:p14="http://schemas.microsoft.com/office/powerpoint/2010/main" val="2861415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let’s talk about some different types of trees.  One that comes up sometimes is the complete tree. </a:t>
            </a:r>
          </a:p>
          <a:p>
            <a:endParaRPr lang="en-US" dirty="0"/>
          </a:p>
          <a:p>
            <a:r>
              <a:rPr lang="en-US" dirty="0"/>
              <a:t>A complete tree is one where all levels are filled except the last and the last level is filled from left to right.</a:t>
            </a:r>
          </a:p>
        </p:txBody>
      </p:sp>
    </p:spTree>
    <p:extLst>
      <p:ext uri="{BB962C8B-B14F-4D97-AF65-F5344CB8AC3E}">
        <p14:creationId xmlns:p14="http://schemas.microsoft.com/office/powerpoint/2010/main" val="3499126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28 min</a:t>
            </a:r>
          </a:p>
        </p:txBody>
      </p:sp>
    </p:spTree>
    <p:extLst>
      <p:ext uri="{BB962C8B-B14F-4D97-AF65-F5344CB8AC3E}">
        <p14:creationId xmlns:p14="http://schemas.microsoft.com/office/powerpoint/2010/main" val="1476287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 is C</a:t>
            </a:r>
          </a:p>
        </p:txBody>
      </p:sp>
    </p:spTree>
    <p:extLst>
      <p:ext uri="{BB962C8B-B14F-4D97-AF65-F5344CB8AC3E}">
        <p14:creationId xmlns:p14="http://schemas.microsoft.com/office/powerpoint/2010/main" val="1411170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Complete trees are nice because you can also represent complete trees with an array! </a:t>
            </a:r>
          </a:p>
          <a:p>
            <a:endParaRPr lang="en-US" dirty="0"/>
          </a:p>
        </p:txBody>
      </p:sp>
    </p:spTree>
    <p:extLst>
      <p:ext uri="{BB962C8B-B14F-4D97-AF65-F5344CB8AC3E}">
        <p14:creationId xmlns:p14="http://schemas.microsoft.com/office/powerpoint/2010/main" val="4168828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Complete trees are nice because you can also represent complete trees with an array! </a:t>
            </a:r>
          </a:p>
          <a:p>
            <a:endParaRPr lang="en-US" dirty="0"/>
          </a:p>
          <a:p>
            <a:r>
              <a:rPr lang="en-US" dirty="0"/>
              <a:t>When a complete tree is stored like this, the root is at index 0, the left child is at 2*</a:t>
            </a:r>
            <a:r>
              <a:rPr lang="en-US" dirty="0" err="1"/>
              <a:t>i</a:t>
            </a:r>
            <a:r>
              <a:rPr lang="en-US" dirty="0"/>
              <a:t> + 1 and the right child is at 2*</a:t>
            </a:r>
            <a:r>
              <a:rPr lang="en-US" dirty="0" err="1"/>
              <a:t>i</a:t>
            </a:r>
            <a:r>
              <a:rPr lang="en-US" dirty="0"/>
              <a:t> + 2</a:t>
            </a:r>
          </a:p>
          <a:p>
            <a:endParaRPr lang="en-US" dirty="0"/>
          </a:p>
          <a:p>
            <a:r>
              <a:rPr lang="en-US" dirty="0"/>
              <a:t>for any node a </a:t>
            </a:r>
            <a:r>
              <a:rPr lang="en-US" dirty="0" err="1"/>
              <a:t>i</a:t>
            </a:r>
            <a:r>
              <a:rPr lang="en-US" dirty="0"/>
              <a:t>, it’s parent is at floor(i-1/2)</a:t>
            </a:r>
          </a:p>
          <a:p>
            <a:endParaRPr lang="en-US" dirty="0"/>
          </a:p>
        </p:txBody>
      </p:sp>
    </p:spTree>
    <p:extLst>
      <p:ext uri="{BB962C8B-B14F-4D97-AF65-F5344CB8AC3E}">
        <p14:creationId xmlns:p14="http://schemas.microsoft.com/office/powerpoint/2010/main" val="2945045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4128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When a complete tree is stored like this, the root is at index 0, the left child is at 2*</a:t>
            </a:r>
            <a:r>
              <a:rPr lang="en-US" dirty="0" err="1"/>
              <a:t>i</a:t>
            </a:r>
            <a:r>
              <a:rPr lang="en-US" dirty="0"/>
              <a:t> + 1 and the right child is at 2*</a:t>
            </a:r>
            <a:r>
              <a:rPr lang="en-US" dirty="0" err="1"/>
              <a:t>i</a:t>
            </a:r>
            <a:r>
              <a:rPr lang="en-US" dirty="0"/>
              <a:t> + 2</a:t>
            </a:r>
          </a:p>
          <a:p>
            <a:endParaRPr lang="en-US" dirty="0"/>
          </a:p>
          <a:p>
            <a:r>
              <a:rPr lang="en-US" dirty="0"/>
              <a:t>for any node a </a:t>
            </a:r>
            <a:r>
              <a:rPr lang="en-US" dirty="0" err="1"/>
              <a:t>i</a:t>
            </a:r>
            <a:r>
              <a:rPr lang="en-US" dirty="0"/>
              <a:t>, it’s parent is at floor(i-1/2)</a:t>
            </a:r>
          </a:p>
          <a:p>
            <a:endParaRPr lang="en-US" dirty="0"/>
          </a:p>
        </p:txBody>
      </p:sp>
    </p:spTree>
    <p:extLst>
      <p:ext uri="{BB962C8B-B14F-4D97-AF65-F5344CB8AC3E}">
        <p14:creationId xmlns:p14="http://schemas.microsoft.com/office/powerpoint/2010/main" val="374119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When a complete tree is stored like this, the root is at index 0, the left child is at 2*</a:t>
            </a:r>
            <a:r>
              <a:rPr lang="en-US" dirty="0" err="1"/>
              <a:t>i</a:t>
            </a:r>
            <a:r>
              <a:rPr lang="en-US" dirty="0"/>
              <a:t> + 1 and the right child is at 2*</a:t>
            </a:r>
            <a:r>
              <a:rPr lang="en-US" dirty="0" err="1"/>
              <a:t>i</a:t>
            </a:r>
            <a:r>
              <a:rPr lang="en-US" dirty="0"/>
              <a:t> + 2</a:t>
            </a:r>
          </a:p>
          <a:p>
            <a:endParaRPr lang="en-US" dirty="0"/>
          </a:p>
          <a:p>
            <a:r>
              <a:rPr lang="en-US" dirty="0"/>
              <a:t>for any node a </a:t>
            </a:r>
            <a:r>
              <a:rPr lang="en-US" dirty="0" err="1"/>
              <a:t>i</a:t>
            </a:r>
            <a:r>
              <a:rPr lang="en-US" dirty="0"/>
              <a:t>, it’s parent is at floor(i-1/2)</a:t>
            </a:r>
          </a:p>
          <a:p>
            <a:endParaRPr lang="en-US" dirty="0"/>
          </a:p>
        </p:txBody>
      </p:sp>
    </p:spTree>
    <p:extLst>
      <p:ext uri="{BB962C8B-B14F-4D97-AF65-F5344CB8AC3E}">
        <p14:creationId xmlns:p14="http://schemas.microsoft.com/office/powerpoint/2010/main" val="4217940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When a complete tree is stored like this, the root is at index 0, the left child is at 2*</a:t>
            </a:r>
            <a:r>
              <a:rPr lang="en-US" dirty="0" err="1"/>
              <a:t>i</a:t>
            </a:r>
            <a:r>
              <a:rPr lang="en-US" dirty="0"/>
              <a:t> + 1 and the right child is at 2*</a:t>
            </a:r>
            <a:r>
              <a:rPr lang="en-US" dirty="0" err="1"/>
              <a:t>i</a:t>
            </a:r>
            <a:r>
              <a:rPr lang="en-US" dirty="0"/>
              <a:t> + 2</a:t>
            </a:r>
          </a:p>
          <a:p>
            <a:endParaRPr lang="en-US" dirty="0"/>
          </a:p>
          <a:p>
            <a:r>
              <a:rPr lang="en-US" dirty="0"/>
              <a:t>for any node a </a:t>
            </a:r>
            <a:r>
              <a:rPr lang="en-US" dirty="0" err="1"/>
              <a:t>i</a:t>
            </a:r>
            <a:r>
              <a:rPr lang="en-US" dirty="0"/>
              <a:t>, it’s parent is at floor(i-1/2)</a:t>
            </a:r>
          </a:p>
          <a:p>
            <a:endParaRPr lang="en-US" dirty="0"/>
          </a:p>
          <a:p>
            <a:r>
              <a:rPr lang="en-US" dirty="0"/>
              <a:t>18 is at index 1, so it’s left child is at 2*1 + 1 = 3 and it’s right child at 2*1+2 = 4</a:t>
            </a:r>
          </a:p>
          <a:p>
            <a:endParaRPr lang="en-US" dirty="0"/>
          </a:p>
        </p:txBody>
      </p:sp>
    </p:spTree>
    <p:extLst>
      <p:ext uri="{BB962C8B-B14F-4D97-AF65-F5344CB8AC3E}">
        <p14:creationId xmlns:p14="http://schemas.microsoft.com/office/powerpoint/2010/main" val="1789925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Trees can be defined recursively like linked lists with a node struct.  Instead of having one “next” node, a node in a tree can have any number of children nodes.</a:t>
            </a:r>
          </a:p>
          <a:p>
            <a:endParaRPr lang="en-US" dirty="0"/>
          </a:p>
          <a:p>
            <a:r>
              <a:rPr lang="en-US" dirty="0"/>
              <a:t>Also just like how linked lists might have a back pointer, nodes in trees can optionally have a back pointer to their parent node.</a:t>
            </a:r>
          </a:p>
        </p:txBody>
      </p:sp>
    </p:spTree>
    <p:extLst>
      <p:ext uri="{BB962C8B-B14F-4D97-AF65-F5344CB8AC3E}">
        <p14:creationId xmlns:p14="http://schemas.microsoft.com/office/powerpoint/2010/main" val="14681637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Now lets look at the node 32 at index 6.  it parent is at floor(i-1/2) or 6-1/2 or 2.5 or 2. </a:t>
            </a:r>
          </a:p>
          <a:p>
            <a:endParaRPr lang="en-US" dirty="0"/>
          </a:p>
        </p:txBody>
      </p:sp>
    </p:spTree>
    <p:extLst>
      <p:ext uri="{BB962C8B-B14F-4D97-AF65-F5344CB8AC3E}">
        <p14:creationId xmlns:p14="http://schemas.microsoft.com/office/powerpoint/2010/main" val="7040156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Another special tree is the Binary Search Tree. </a:t>
            </a:r>
          </a:p>
          <a:p>
            <a:endParaRPr lang="en-US" dirty="0"/>
          </a:p>
          <a:p>
            <a:r>
              <a:rPr lang="en-US" dirty="0"/>
              <a:t>everything in the left subtree is smaller than the right. </a:t>
            </a:r>
          </a:p>
        </p:txBody>
      </p:sp>
    </p:spTree>
    <p:extLst>
      <p:ext uri="{BB962C8B-B14F-4D97-AF65-F5344CB8AC3E}">
        <p14:creationId xmlns:p14="http://schemas.microsoft.com/office/powerpoint/2010/main" val="3157743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a:t>
            </a:r>
          </a:p>
        </p:txBody>
      </p:sp>
    </p:spTree>
    <p:extLst>
      <p:ext uri="{BB962C8B-B14F-4D97-AF65-F5344CB8AC3E}">
        <p14:creationId xmlns:p14="http://schemas.microsoft.com/office/powerpoint/2010/main" val="3549606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34 min</a:t>
            </a:r>
          </a:p>
          <a:p>
            <a:endParaRPr lang="en-US" dirty="0"/>
          </a:p>
          <a:p>
            <a:r>
              <a:rPr lang="en-US" dirty="0"/>
              <a:t>NO! the </a:t>
            </a:r>
            <a:r>
              <a:rPr lang="en-US" dirty="0" err="1"/>
              <a:t>entine</a:t>
            </a:r>
            <a:r>
              <a:rPr lang="en-US" dirty="0"/>
              <a:t> left subtree must be greater so even though the subtree at 18 is a BST.  25 is not smaller than 24 so the whole tree rooted at 24 is not a BST. </a:t>
            </a:r>
          </a:p>
        </p:txBody>
      </p:sp>
    </p:spTree>
    <p:extLst>
      <p:ext uri="{BB962C8B-B14F-4D97-AF65-F5344CB8AC3E}">
        <p14:creationId xmlns:p14="http://schemas.microsoft.com/office/powerpoint/2010/main" val="2885191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36 min</a:t>
            </a:r>
          </a:p>
          <a:p>
            <a:endParaRPr lang="en-US" dirty="0"/>
          </a:p>
          <a:p>
            <a:r>
              <a:rPr lang="en-US" dirty="0"/>
              <a:t>Which do you think it is? </a:t>
            </a:r>
          </a:p>
          <a:p>
            <a:endParaRPr lang="en-US" dirty="0"/>
          </a:p>
          <a:p>
            <a:r>
              <a:rPr lang="en-US" dirty="0"/>
              <a:t>A is correct</a:t>
            </a:r>
          </a:p>
        </p:txBody>
      </p:sp>
    </p:spTree>
    <p:extLst>
      <p:ext uri="{BB962C8B-B14F-4D97-AF65-F5344CB8AC3E}">
        <p14:creationId xmlns:p14="http://schemas.microsoft.com/office/powerpoint/2010/main" val="209078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BSTs have this property that needs to be enforced for all subtrees, so how do we validate that a tree is a proper BST?</a:t>
            </a:r>
          </a:p>
        </p:txBody>
      </p:sp>
    </p:spTree>
    <p:extLst>
      <p:ext uri="{BB962C8B-B14F-4D97-AF65-F5344CB8AC3E}">
        <p14:creationId xmlns:p14="http://schemas.microsoft.com/office/powerpoint/2010/main" val="23870415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53 min</a:t>
            </a:r>
          </a:p>
        </p:txBody>
      </p:sp>
    </p:spTree>
    <p:extLst>
      <p:ext uri="{BB962C8B-B14F-4D97-AF65-F5344CB8AC3E}">
        <p14:creationId xmlns:p14="http://schemas.microsoft.com/office/powerpoint/2010/main" val="2544296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10 min</a:t>
            </a:r>
          </a:p>
          <a:p>
            <a:endParaRPr lang="en-US" dirty="0"/>
          </a:p>
          <a:p>
            <a:r>
              <a:rPr lang="en-US" dirty="0"/>
              <a:t>B is correct</a:t>
            </a:r>
          </a:p>
        </p:txBody>
      </p:sp>
    </p:spTree>
    <p:extLst>
      <p:ext uri="{BB962C8B-B14F-4D97-AF65-F5344CB8AC3E}">
        <p14:creationId xmlns:p14="http://schemas.microsoft.com/office/powerpoint/2010/main" val="3903707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51 min  (break). </a:t>
            </a:r>
          </a:p>
          <a:p>
            <a:endParaRPr lang="en-US" dirty="0"/>
          </a:p>
          <a:p>
            <a:r>
              <a:rPr lang="en-US" dirty="0"/>
              <a:t>Now I want each of you to pull out a piece of paper and write code to check if a binary tree is a BST. Try not to use a computer and just see if you can put the algorithm you’re thinking about (in-order traversal) on paper. Don’t worry if it compiles.   After 5 minutes we’ll get back together and talk about how we can do it. </a:t>
            </a:r>
          </a:p>
          <a:p>
            <a:endParaRPr lang="en-US" dirty="0"/>
          </a:p>
          <a:p>
            <a:r>
              <a:rPr lang="en-US" dirty="0"/>
              <a:t>Why do we need binary search trees then?</a:t>
            </a:r>
          </a:p>
        </p:txBody>
      </p:sp>
    </p:spTree>
    <p:extLst>
      <p:ext uri="{BB962C8B-B14F-4D97-AF65-F5344CB8AC3E}">
        <p14:creationId xmlns:p14="http://schemas.microsoft.com/office/powerpoint/2010/main" val="834980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241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tree can have any number of </a:t>
            </a:r>
            <a:r>
              <a:rPr lang="en-US" dirty="0" err="1"/>
              <a:t>childern</a:t>
            </a:r>
            <a:r>
              <a:rPr lang="en-US" dirty="0"/>
              <a:t> but most trees in practice have just a few children.  Trees that have at most 2 children are called binary trees. 3 children Ternary tree, n children n-</a:t>
            </a:r>
            <a:r>
              <a:rPr lang="en-US" dirty="0" err="1"/>
              <a:t>ary</a:t>
            </a:r>
            <a:r>
              <a:rPr lang="en-US" dirty="0"/>
              <a:t> tree</a:t>
            </a:r>
          </a:p>
        </p:txBody>
      </p:sp>
    </p:spTree>
    <p:extLst>
      <p:ext uri="{BB962C8B-B14F-4D97-AF65-F5344CB8AC3E}">
        <p14:creationId xmlns:p14="http://schemas.microsoft.com/office/powerpoint/2010/main" val="30627486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searching algorithm for BSTs is fairly straightforward. </a:t>
            </a:r>
          </a:p>
        </p:txBody>
      </p:sp>
    </p:spTree>
    <p:extLst>
      <p:ext uri="{BB962C8B-B14F-4D97-AF65-F5344CB8AC3E}">
        <p14:creationId xmlns:p14="http://schemas.microsoft.com/office/powerpoint/2010/main" val="2315904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40 min</a:t>
            </a:r>
          </a:p>
        </p:txBody>
      </p:sp>
    </p:spTree>
    <p:extLst>
      <p:ext uri="{BB962C8B-B14F-4D97-AF65-F5344CB8AC3E}">
        <p14:creationId xmlns:p14="http://schemas.microsoft.com/office/powerpoint/2010/main" val="11716450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44 min</a:t>
            </a:r>
          </a:p>
        </p:txBody>
      </p:sp>
    </p:spTree>
    <p:extLst>
      <p:ext uri="{BB962C8B-B14F-4D97-AF65-F5344CB8AC3E}">
        <p14:creationId xmlns:p14="http://schemas.microsoft.com/office/powerpoint/2010/main" val="34018855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57 min</a:t>
            </a:r>
          </a:p>
        </p:txBody>
      </p:sp>
    </p:spTree>
    <p:extLst>
      <p:ext uri="{BB962C8B-B14F-4D97-AF65-F5344CB8AC3E}">
        <p14:creationId xmlns:p14="http://schemas.microsoft.com/office/powerpoint/2010/main" val="1197938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63 min</a:t>
            </a:r>
          </a:p>
        </p:txBody>
      </p:sp>
    </p:spTree>
    <p:extLst>
      <p:ext uri="{BB962C8B-B14F-4D97-AF65-F5344CB8AC3E}">
        <p14:creationId xmlns:p14="http://schemas.microsoft.com/office/powerpoint/2010/main" val="5114095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90 min</a:t>
            </a:r>
          </a:p>
        </p:txBody>
      </p:sp>
    </p:spTree>
    <p:extLst>
      <p:ext uri="{BB962C8B-B14F-4D97-AF65-F5344CB8AC3E}">
        <p14:creationId xmlns:p14="http://schemas.microsoft.com/office/powerpoint/2010/main" val="2659914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last tree with a unique constraint we’ll be talking about is heaps. </a:t>
            </a:r>
          </a:p>
          <a:p>
            <a:endParaRPr lang="en-US" dirty="0"/>
          </a:p>
          <a:p>
            <a:r>
              <a:rPr lang="en-US" dirty="0"/>
              <a:t>Now, since we said before that complete binary trees can be stored in an array, heaps can be represented in an array!</a:t>
            </a:r>
          </a:p>
        </p:txBody>
      </p:sp>
    </p:spTree>
    <p:extLst>
      <p:ext uri="{BB962C8B-B14F-4D97-AF65-F5344CB8AC3E}">
        <p14:creationId xmlns:p14="http://schemas.microsoft.com/office/powerpoint/2010/main" val="6929419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1366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65 min</a:t>
            </a:r>
          </a:p>
        </p:txBody>
      </p:sp>
    </p:spTree>
    <p:extLst>
      <p:ext uri="{BB962C8B-B14F-4D97-AF65-F5344CB8AC3E}">
        <p14:creationId xmlns:p14="http://schemas.microsoft.com/office/powerpoint/2010/main" val="805913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67 min</a:t>
            </a:r>
          </a:p>
        </p:txBody>
      </p:sp>
    </p:spTree>
    <p:extLst>
      <p:ext uri="{BB962C8B-B14F-4D97-AF65-F5344CB8AC3E}">
        <p14:creationId xmlns:p14="http://schemas.microsoft.com/office/powerpoint/2010/main" val="196128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class, whenever we say tree, unless we specify otherwise, we’re always talking about binary trees.  In fact in the industry, if someone says tree without specifying how many children, they’re probably talking about binary trees.</a:t>
            </a:r>
          </a:p>
          <a:p>
            <a:endParaRPr lang="en-US" dirty="0"/>
          </a:p>
          <a:p>
            <a:r>
              <a:rPr lang="en-US" dirty="0"/>
              <a:t>If we were to define this in C++, the structure would look like this.</a:t>
            </a:r>
          </a:p>
        </p:txBody>
      </p:sp>
    </p:spTree>
    <p:extLst>
      <p:ext uri="{BB962C8B-B14F-4D97-AF65-F5344CB8AC3E}">
        <p14:creationId xmlns:p14="http://schemas.microsoft.com/office/powerpoint/2010/main" val="129735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Heaps are useful in a ton of different areas.  </a:t>
            </a:r>
          </a:p>
          <a:p>
            <a:endParaRPr lang="en-US" dirty="0"/>
          </a:p>
          <a:p>
            <a:r>
              <a:rPr lang="en-US" dirty="0"/>
              <a:t>Now lets look at how heaps are implemented.  The most important heap operation is what’s called ‘</a:t>
            </a:r>
            <a:r>
              <a:rPr lang="en-US" dirty="0" err="1"/>
              <a:t>heapify</a:t>
            </a:r>
            <a:r>
              <a:rPr lang="en-US" dirty="0"/>
              <a:t>’.  </a:t>
            </a:r>
          </a:p>
        </p:txBody>
      </p:sp>
    </p:spTree>
    <p:extLst>
      <p:ext uri="{BB962C8B-B14F-4D97-AF65-F5344CB8AC3E}">
        <p14:creationId xmlns:p14="http://schemas.microsoft.com/office/powerpoint/2010/main" val="34516427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Heapify</a:t>
            </a:r>
            <a:r>
              <a:rPr lang="en-US" dirty="0"/>
              <a:t> is the operation for re-ordering nodes in the tree to restore the heap property. </a:t>
            </a:r>
          </a:p>
        </p:txBody>
      </p:sp>
    </p:spTree>
    <p:extLst>
      <p:ext uri="{BB962C8B-B14F-4D97-AF65-F5344CB8AC3E}">
        <p14:creationId xmlns:p14="http://schemas.microsoft.com/office/powerpoint/2010/main" val="25107849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at the root.  between the root and it’s children, find the max.  Then if the max isn’t the root, swap values so the max is the root.  Then call </a:t>
            </a:r>
            <a:r>
              <a:rPr lang="en-US" dirty="0" err="1"/>
              <a:t>heapify</a:t>
            </a:r>
            <a:r>
              <a:rPr lang="en-US" dirty="0"/>
              <a:t> recursively on the sub trees.</a:t>
            </a:r>
          </a:p>
          <a:p>
            <a:endParaRPr lang="en-US" dirty="0"/>
          </a:p>
          <a:p>
            <a:endParaRPr lang="en-US" dirty="0"/>
          </a:p>
          <a:p>
            <a:r>
              <a:rPr lang="en-US" dirty="0"/>
              <a:t>Now, this isn’t the first time we’ve seen </a:t>
            </a:r>
            <a:r>
              <a:rPr lang="en-US" dirty="0" err="1"/>
              <a:t>recurisive</a:t>
            </a:r>
            <a:r>
              <a:rPr lang="en-US" dirty="0"/>
              <a:t> algorithms today, but this is more complex than before.  When you see a recursive algorithm that’s a little more complex than ones you’re used to.  How do you approach it? Especially #3.  Wat. </a:t>
            </a:r>
          </a:p>
        </p:txBody>
      </p:sp>
    </p:spTree>
    <p:extLst>
      <p:ext uri="{BB962C8B-B14F-4D97-AF65-F5344CB8AC3E}">
        <p14:creationId xmlns:p14="http://schemas.microsoft.com/office/powerpoint/2010/main" val="12798740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at the root.  between the root and it’s children, find the max.  Then if the max isn’t the root, swap values so the max is the root.  Then call </a:t>
            </a:r>
            <a:r>
              <a:rPr lang="en-US" dirty="0" err="1"/>
              <a:t>heapify</a:t>
            </a:r>
            <a:r>
              <a:rPr lang="en-US" dirty="0"/>
              <a:t> recursively on the sub trees.</a:t>
            </a:r>
          </a:p>
        </p:txBody>
      </p:sp>
    </p:spTree>
    <p:extLst>
      <p:ext uri="{BB962C8B-B14F-4D97-AF65-F5344CB8AC3E}">
        <p14:creationId xmlns:p14="http://schemas.microsoft.com/office/powerpoint/2010/main" val="356874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Whenever you have a recursive data structure you’re dealing with.  The first step to visualizing and understanding it should be to look at the base case.  What does this data structure look like when all the recursive fields are null.  </a:t>
            </a:r>
          </a:p>
          <a:p>
            <a:endParaRPr lang="en-US" dirty="0"/>
          </a:p>
          <a:p>
            <a:r>
              <a:rPr lang="en-US" dirty="0"/>
              <a:t>For trees, the base case is a node with no children.  This node has a special name leaf.</a:t>
            </a:r>
          </a:p>
        </p:txBody>
      </p:sp>
    </p:spTree>
    <p:extLst>
      <p:ext uri="{BB962C8B-B14F-4D97-AF65-F5344CB8AC3E}">
        <p14:creationId xmlns:p14="http://schemas.microsoft.com/office/powerpoint/2010/main" val="931737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Whenever you have a recursive data structure you’re dealing with.  The first step to visualizing and understanding it should be to look at the base case.  What does this data structure look like when all the recursive fields are null.  </a:t>
            </a:r>
          </a:p>
          <a:p>
            <a:endParaRPr lang="en-US" dirty="0"/>
          </a:p>
          <a:p>
            <a:r>
              <a:rPr lang="en-US" dirty="0"/>
              <a:t>For trees, the base case is a node with no children.  This node has a special name leaf.</a:t>
            </a:r>
          </a:p>
        </p:txBody>
      </p:sp>
    </p:spTree>
    <p:extLst>
      <p:ext uri="{BB962C8B-B14F-4D97-AF65-F5344CB8AC3E}">
        <p14:creationId xmlns:p14="http://schemas.microsoft.com/office/powerpoint/2010/main" val="3254413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Whenever you have a recursive data structure you’re dealing with.  The first step to visualizing and understanding it should be to look at the base case.  What does this data structure look like when all the recursive fields are null.  </a:t>
            </a:r>
          </a:p>
          <a:p>
            <a:endParaRPr lang="en-US" dirty="0"/>
          </a:p>
          <a:p>
            <a:r>
              <a:rPr lang="en-US" dirty="0"/>
              <a:t>For trees, the base case is a node with no children.  This node has a special name leaf.</a:t>
            </a:r>
          </a:p>
        </p:txBody>
      </p:sp>
    </p:spTree>
    <p:extLst>
      <p:ext uri="{BB962C8B-B14F-4D97-AF65-F5344CB8AC3E}">
        <p14:creationId xmlns:p14="http://schemas.microsoft.com/office/powerpoint/2010/main" val="6215610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70 min</a:t>
            </a:r>
          </a:p>
        </p:txBody>
      </p:sp>
    </p:spTree>
    <p:extLst>
      <p:ext uri="{BB962C8B-B14F-4D97-AF65-F5344CB8AC3E}">
        <p14:creationId xmlns:p14="http://schemas.microsoft.com/office/powerpoint/2010/main" val="732993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75 min</a:t>
            </a:r>
          </a:p>
        </p:txBody>
      </p:sp>
    </p:spTree>
    <p:extLst>
      <p:ext uri="{BB962C8B-B14F-4D97-AF65-F5344CB8AC3E}">
        <p14:creationId xmlns:p14="http://schemas.microsoft.com/office/powerpoint/2010/main" val="33950237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90 min</a:t>
            </a:r>
          </a:p>
        </p:txBody>
      </p:sp>
    </p:spTree>
    <p:extLst>
      <p:ext uri="{BB962C8B-B14F-4D97-AF65-F5344CB8AC3E}">
        <p14:creationId xmlns:p14="http://schemas.microsoft.com/office/powerpoint/2010/main" val="287009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how the definition of Node </a:t>
            </a:r>
            <a:r>
              <a:rPr lang="en-US" dirty="0" err="1"/>
              <a:t>cointains</a:t>
            </a:r>
            <a:r>
              <a:rPr lang="en-US" dirty="0"/>
              <a:t> a node pointer itself.  This is why we call it a recursive data structure.  </a:t>
            </a:r>
          </a:p>
        </p:txBody>
      </p:sp>
    </p:spTree>
    <p:extLst>
      <p:ext uri="{BB962C8B-B14F-4D97-AF65-F5344CB8AC3E}">
        <p14:creationId xmlns:p14="http://schemas.microsoft.com/office/powerpoint/2010/main" val="4206793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90 min</a:t>
            </a:r>
          </a:p>
        </p:txBody>
      </p:sp>
    </p:spTree>
    <p:extLst>
      <p:ext uri="{BB962C8B-B14F-4D97-AF65-F5344CB8AC3E}">
        <p14:creationId xmlns:p14="http://schemas.microsoft.com/office/powerpoint/2010/main" val="1299895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quiz password is dolphin</a:t>
            </a:r>
          </a:p>
          <a:p>
            <a:endParaRPr lang="en-US" dirty="0"/>
          </a:p>
          <a:p>
            <a:r>
              <a:rPr lang="en-US" dirty="0"/>
              <a:t>15minute quiz.</a:t>
            </a:r>
          </a:p>
        </p:txBody>
      </p:sp>
    </p:spTree>
    <p:extLst>
      <p:ext uri="{BB962C8B-B14F-4D97-AF65-F5344CB8AC3E}">
        <p14:creationId xmlns:p14="http://schemas.microsoft.com/office/powerpoint/2010/main" val="30720357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78 min</a:t>
            </a:r>
          </a:p>
        </p:txBody>
      </p:sp>
    </p:spTree>
    <p:extLst>
      <p:ext uri="{BB962C8B-B14F-4D97-AF65-F5344CB8AC3E}">
        <p14:creationId xmlns:p14="http://schemas.microsoft.com/office/powerpoint/2010/main" val="1763717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85 min</a:t>
            </a:r>
          </a:p>
        </p:txBody>
      </p:sp>
    </p:spTree>
    <p:extLst>
      <p:ext uri="{BB962C8B-B14F-4D97-AF65-F5344CB8AC3E}">
        <p14:creationId xmlns:p14="http://schemas.microsoft.com/office/powerpoint/2010/main" val="273522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I know that some of you have trouble with recursion and visualizing it, so lets deconstruct this step by step. </a:t>
            </a:r>
          </a:p>
        </p:txBody>
      </p:sp>
    </p:spTree>
    <p:extLst>
      <p:ext uri="{BB962C8B-B14F-4D97-AF65-F5344CB8AC3E}">
        <p14:creationId xmlns:p14="http://schemas.microsoft.com/office/powerpoint/2010/main" val="121265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Whenever you have a recursive data structure you’re dealing with.  The first step to visualizing and understanding it should be to look at the base case.  What does this data structure look like when all the recursive fields are null.  </a:t>
            </a:r>
          </a:p>
          <a:p>
            <a:endParaRPr lang="en-US" dirty="0"/>
          </a:p>
          <a:p>
            <a:r>
              <a:rPr lang="en-US" dirty="0"/>
              <a:t>For the node struct we just saw, this means when left and right are null.   Drawing this out it would just be one node: a. </a:t>
            </a:r>
          </a:p>
          <a:p>
            <a:endParaRPr lang="en-US" dirty="0"/>
          </a:p>
          <a:p>
            <a:r>
              <a:rPr lang="en-US" dirty="0"/>
              <a:t>This is a tree with just one node.  That node has no children.  and Nodes with no children are called leaves. </a:t>
            </a:r>
          </a:p>
          <a:p>
            <a:endParaRPr lang="en-US" dirty="0"/>
          </a:p>
          <a:p>
            <a:r>
              <a:rPr lang="en-US" dirty="0"/>
              <a:t>&lt;trees are drawn pointing down&gt;</a:t>
            </a:r>
          </a:p>
        </p:txBody>
      </p:sp>
    </p:spTree>
    <p:extLst>
      <p:ext uri="{BB962C8B-B14F-4D97-AF65-F5344CB8AC3E}">
        <p14:creationId xmlns:p14="http://schemas.microsoft.com/office/powerpoint/2010/main" val="129146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ulle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041400"/>
            <a:ext cx="21336000" cy="1838325"/>
          </a:xfrm>
          <a:prstGeom prst="rect">
            <a:avLst/>
          </a:prstGeom>
        </p:spPr>
        <p:txBody>
          <a:bodyPr vert="horz" lIns="0" tIns="0" rIns="0" bIns="0"/>
          <a:lstStyle>
            <a:lvl1pPr algn="l">
              <a:defRPr sz="10000" b="1" i="0">
                <a:solidFill>
                  <a:schemeClr val="accent1"/>
                </a:solidFill>
                <a:latin typeface="FreightSansLFPro SmBd"/>
                <a:cs typeface="FreightSansLFPro SmBd"/>
              </a:defRPr>
            </a:lvl1pPr>
          </a:lstStyle>
          <a:p>
            <a:r>
              <a:rPr lang="en-US"/>
              <a:t>Click to edit Master title style</a:t>
            </a:r>
            <a:endParaRPr lang="en-US" dirty="0"/>
          </a:p>
        </p:txBody>
      </p:sp>
      <p:sp>
        <p:nvSpPr>
          <p:cNvPr id="4" name="Text Placeholder 9"/>
          <p:cNvSpPr>
            <a:spLocks noGrp="1"/>
          </p:cNvSpPr>
          <p:nvPr>
            <p:ph type="body" sz="quarter" idx="11"/>
          </p:nvPr>
        </p:nvSpPr>
        <p:spPr>
          <a:xfrm>
            <a:off x="1524000" y="3111500"/>
            <a:ext cx="21336000" cy="9525000"/>
          </a:xfrm>
          <a:prstGeom prst="rect">
            <a:avLst/>
          </a:prstGeom>
        </p:spPr>
        <p:txBody>
          <a:bodyPr vert="horz" lIns="0" tIns="0" rIns="0" bIns="0"/>
          <a:lstStyle>
            <a:lvl1pPr marL="571500" indent="-571500" algn="l">
              <a:lnSpc>
                <a:spcPct val="120000"/>
              </a:lnSpc>
              <a:buClr>
                <a:srgbClr val="385998"/>
              </a:buClr>
              <a:buSzPct val="100000"/>
              <a:buFont typeface="Arial"/>
              <a:buChar char="•"/>
              <a:defRPr sz="7000" baseline="0">
                <a:solidFill>
                  <a:schemeClr val="bg1"/>
                </a:solidFill>
                <a:latin typeface="FreightSansLFPro"/>
              </a:defRPr>
            </a:lvl1pPr>
            <a:lvl2pPr marL="914400" indent="-457200" algn="l">
              <a:lnSpc>
                <a:spcPct val="120000"/>
              </a:lnSpc>
              <a:buClr>
                <a:srgbClr val="385998"/>
              </a:buClr>
              <a:buFont typeface="Arial" panose="020B0604020202020204" pitchFamily="34" charset="0"/>
              <a:buChar char="•"/>
              <a:defRPr sz="6600">
                <a:solidFill>
                  <a:schemeClr val="bg1"/>
                </a:solidFill>
                <a:latin typeface="FreightSansLFPro"/>
              </a:defRPr>
            </a:lvl2pPr>
            <a:lvl3pPr marL="1371600" indent="-457200" algn="l">
              <a:lnSpc>
                <a:spcPct val="120000"/>
              </a:lnSpc>
              <a:buClr>
                <a:srgbClr val="385998"/>
              </a:buClr>
              <a:buFont typeface="Arial" panose="020B0604020202020204" pitchFamily="34" charset="0"/>
              <a:buChar char="•"/>
              <a:defRPr sz="6000">
                <a:solidFill>
                  <a:schemeClr val="bg1"/>
                </a:solidFill>
                <a:latin typeface="FreightSansLFPro"/>
              </a:defRPr>
            </a:lvl3pPr>
            <a:lvl4pPr marL="1828800" indent="-457200" algn="l">
              <a:lnSpc>
                <a:spcPct val="120000"/>
              </a:lnSpc>
              <a:buClr>
                <a:srgbClr val="385998"/>
              </a:buClr>
              <a:buFont typeface="Arial" panose="020B0604020202020204" pitchFamily="34" charset="0"/>
              <a:buChar char="•"/>
              <a:defRPr sz="5400">
                <a:solidFill>
                  <a:schemeClr val="bg1"/>
                </a:solidFill>
                <a:latin typeface="FreightSansLFPro"/>
              </a:defRPr>
            </a:lvl4pPr>
            <a:lvl5pPr marL="2286000" indent="-457200" algn="l">
              <a:lnSpc>
                <a:spcPct val="120000"/>
              </a:lnSpc>
              <a:buClr>
                <a:srgbClr val="385998"/>
              </a:buClr>
              <a:buFont typeface="Arial" panose="020B0604020202020204" pitchFamily="34" charset="0"/>
              <a:buChar char="•"/>
              <a:defRPr sz="4800">
                <a:solidFill>
                  <a:schemeClr val="bg1"/>
                </a:solidFill>
                <a:latin typeface="FreightSansLFPro"/>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01530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aragraph Subtitle">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1524000" y="4826000"/>
            <a:ext cx="21336000" cy="6096000"/>
          </a:xfrm>
          <a:prstGeom prst="rect">
            <a:avLst/>
          </a:prstGeom>
        </p:spPr>
        <p:txBody>
          <a:bodyPr vert="horz" lIns="0" tIns="0" rIns="0" bIns="0"/>
          <a:lstStyle>
            <a:lvl1pPr marL="0" indent="0" algn="l">
              <a:lnSpc>
                <a:spcPct val="120000"/>
              </a:lnSpc>
              <a:buClr>
                <a:srgbClr val="385998"/>
              </a:buClr>
              <a:buSzPct val="100000"/>
              <a:buFont typeface="Arial"/>
              <a:buNone/>
              <a:defRPr sz="7000" baseline="0">
                <a:solidFill>
                  <a:schemeClr val="bg1"/>
                </a:solidFill>
                <a:latin typeface="FreightSansLFPro"/>
              </a:defRPr>
            </a:lvl1pPr>
            <a:lvl2pPr marL="914400" indent="-457200" algn="l">
              <a:lnSpc>
                <a:spcPct val="120000"/>
              </a:lnSpc>
              <a:buClr>
                <a:srgbClr val="385998"/>
              </a:buClr>
              <a:buFont typeface="Arial" panose="020B0604020202020204" pitchFamily="34" charset="0"/>
              <a:buChar char="•"/>
              <a:defRPr sz="6600">
                <a:solidFill>
                  <a:schemeClr val="bg1"/>
                </a:solidFill>
                <a:latin typeface="FreightSansLFPro"/>
              </a:defRPr>
            </a:lvl2pPr>
            <a:lvl3pPr marL="1371600" indent="-457200" algn="l">
              <a:lnSpc>
                <a:spcPct val="120000"/>
              </a:lnSpc>
              <a:buClr>
                <a:srgbClr val="385998"/>
              </a:buClr>
              <a:buFont typeface="Arial" panose="020B0604020202020204" pitchFamily="34" charset="0"/>
              <a:buChar char="•"/>
              <a:defRPr sz="6000">
                <a:solidFill>
                  <a:schemeClr val="bg1"/>
                </a:solidFill>
                <a:latin typeface="FreightSansLFPro"/>
              </a:defRPr>
            </a:lvl3pPr>
            <a:lvl4pPr marL="1828800" indent="-457200" algn="l">
              <a:lnSpc>
                <a:spcPct val="120000"/>
              </a:lnSpc>
              <a:buClr>
                <a:srgbClr val="385998"/>
              </a:buClr>
              <a:buFont typeface="Arial" panose="020B0604020202020204" pitchFamily="34" charset="0"/>
              <a:buChar char="•"/>
              <a:defRPr sz="5400">
                <a:solidFill>
                  <a:schemeClr val="bg1"/>
                </a:solidFill>
                <a:latin typeface="FreightSansLFPro"/>
              </a:defRPr>
            </a:lvl4pPr>
            <a:lvl5pPr marL="2286000" indent="-457200" algn="l">
              <a:lnSpc>
                <a:spcPct val="120000"/>
              </a:lnSpc>
              <a:buClr>
                <a:srgbClr val="385998"/>
              </a:buClr>
              <a:buFont typeface="Arial" panose="020B0604020202020204" pitchFamily="34" charset="0"/>
              <a:buChar char="•"/>
              <a:defRPr sz="4800">
                <a:solidFill>
                  <a:schemeClr val="bg1"/>
                </a:solidFill>
                <a:latin typeface="FreightSansLFPro"/>
              </a:defRPr>
            </a:lvl5pPr>
          </a:lstStyle>
          <a:p>
            <a:pPr lvl="0"/>
            <a:r>
              <a:rPr lang="en-US"/>
              <a:t>Edit Master text styles</a:t>
            </a:r>
          </a:p>
        </p:txBody>
      </p:sp>
      <p:sp>
        <p:nvSpPr>
          <p:cNvPr id="2" name="Title 1"/>
          <p:cNvSpPr>
            <a:spLocks noGrp="1"/>
          </p:cNvSpPr>
          <p:nvPr>
            <p:ph type="title"/>
          </p:nvPr>
        </p:nvSpPr>
        <p:spPr>
          <a:xfrm>
            <a:off x="1524000" y="1041400"/>
            <a:ext cx="21336000" cy="1838325"/>
          </a:xfrm>
          <a:prstGeom prst="rect">
            <a:avLst/>
          </a:prstGeom>
        </p:spPr>
        <p:txBody>
          <a:bodyPr vert="horz" lIns="0" tIns="0" rIns="0" bIns="0"/>
          <a:lstStyle>
            <a:lvl1pPr algn="l">
              <a:defRPr sz="10000" b="1" i="0">
                <a:solidFill>
                  <a:schemeClr val="accent1"/>
                </a:solidFill>
                <a:latin typeface="FreightSansLFPro SmBd"/>
                <a:cs typeface="FreightSansLFPro SmBd"/>
              </a:defRPr>
            </a:lvl1pPr>
          </a:lstStyle>
          <a:p>
            <a:r>
              <a:rPr lang="en-US"/>
              <a:t>Click to edit Master title style</a:t>
            </a:r>
            <a:endParaRPr lang="en-US" dirty="0"/>
          </a:p>
        </p:txBody>
      </p:sp>
      <p:sp>
        <p:nvSpPr>
          <p:cNvPr id="3" name="Text Placeholder 6"/>
          <p:cNvSpPr>
            <a:spLocks noGrp="1"/>
          </p:cNvSpPr>
          <p:nvPr>
            <p:ph type="body" sz="quarter" idx="10"/>
          </p:nvPr>
        </p:nvSpPr>
        <p:spPr>
          <a:xfrm>
            <a:off x="1524000" y="2921000"/>
            <a:ext cx="21336000" cy="1117600"/>
          </a:xfrm>
          <a:prstGeom prst="rect">
            <a:avLst/>
          </a:prstGeom>
        </p:spPr>
        <p:txBody>
          <a:bodyPr vert="horz" lIns="0" tIns="0" rIns="0" bIns="0"/>
          <a:lstStyle>
            <a:lvl1pPr algn="l" defTabSz="-1041400">
              <a:tabLst/>
              <a:defRPr sz="6000" baseline="0">
                <a:solidFill>
                  <a:schemeClr val="accent6"/>
                </a:solidFill>
                <a:latin typeface="FreightSansLFPro Med"/>
              </a:defRPr>
            </a:lvl1pPr>
            <a:lvl2pPr algn="l">
              <a:defRPr sz="6000" baseline="0">
                <a:solidFill>
                  <a:srgbClr val="5890FF"/>
                </a:solidFill>
                <a:latin typeface="FreightSansLFPro Med"/>
              </a:defRPr>
            </a:lvl2pPr>
            <a:lvl3pPr algn="l">
              <a:defRPr sz="6000" baseline="0">
                <a:solidFill>
                  <a:srgbClr val="5890FF"/>
                </a:solidFill>
                <a:latin typeface="FreightSansLFPro Med"/>
              </a:defRPr>
            </a:lvl3pPr>
            <a:lvl4pPr algn="l">
              <a:defRPr sz="6000" baseline="0">
                <a:solidFill>
                  <a:srgbClr val="5890FF"/>
                </a:solidFill>
                <a:latin typeface="FreightSansLFPro Med"/>
              </a:defRPr>
            </a:lvl4pPr>
            <a:lvl5pPr algn="l">
              <a:defRPr sz="6000" baseline="0">
                <a:solidFill>
                  <a:srgbClr val="5890FF"/>
                </a:solidFill>
                <a:latin typeface="FreightSansLFPro Med"/>
              </a:defRPr>
            </a:lvl5pPr>
          </a:lstStyle>
          <a:p>
            <a:pPr lvl="0"/>
            <a:r>
              <a:rPr lang="en-US"/>
              <a:t>Edit Master text styles</a:t>
            </a:r>
          </a:p>
        </p:txBody>
      </p:sp>
    </p:spTree>
    <p:extLst>
      <p:ext uri="{BB962C8B-B14F-4D97-AF65-F5344CB8AC3E}">
        <p14:creationId xmlns:p14="http://schemas.microsoft.com/office/powerpoint/2010/main" val="319757418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Interstiti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5715000"/>
            <a:ext cx="21336000" cy="2286000"/>
          </a:xfrm>
          <a:prstGeom prst="rect">
            <a:avLst/>
          </a:prstGeom>
        </p:spPr>
        <p:txBody>
          <a:bodyPr vert="horz" lIns="0" tIns="0" rIns="0" bIns="0" anchor="ctr" anchorCtr="0"/>
          <a:lstStyle>
            <a:lvl1pPr>
              <a:defRPr sz="12000" b="0" i="0">
                <a:solidFill>
                  <a:schemeClr val="tx1"/>
                </a:solidFill>
                <a:latin typeface="FreightSansLFPro SmBd"/>
                <a:cs typeface="FreightSansLFPro SmBd"/>
              </a:defRPr>
            </a:lvl1pPr>
          </a:lstStyle>
          <a:p>
            <a:r>
              <a:rPr lang="en-US"/>
              <a:t>Click to edit Master title style</a:t>
            </a:r>
            <a:endParaRPr lang="en-US" dirty="0"/>
          </a:p>
        </p:txBody>
      </p:sp>
    </p:spTree>
    <p:extLst>
      <p:ext uri="{BB962C8B-B14F-4D97-AF65-F5344CB8AC3E}">
        <p14:creationId xmlns:p14="http://schemas.microsoft.com/office/powerpoint/2010/main" val="182643811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Wordmark-Cov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37696" y="5080000"/>
            <a:ext cx="10106526" cy="3556000"/>
          </a:xfrm>
          <a:prstGeom prst="rect">
            <a:avLst/>
          </a:prstGeom>
        </p:spPr>
      </p:pic>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Lst>
  <p:transition spd="med"/>
  <p:txStyles>
    <p:titleStyle>
      <a:lvl1pPr algn="ctr" defTabSz="546100" eaLnBrk="1" hangingPunct="1">
        <a:defRPr sz="11400">
          <a:solidFill>
            <a:srgbClr val="53585F"/>
          </a:solidFill>
          <a:latin typeface="+mj-lt"/>
          <a:ea typeface="+mj-ea"/>
          <a:cs typeface="+mj-cs"/>
          <a:sym typeface="Helvetica"/>
        </a:defRPr>
      </a:lvl1pPr>
      <a:lvl2pPr indent="228600" algn="ctr" defTabSz="546100" eaLnBrk="1" hangingPunct="1">
        <a:defRPr sz="11400">
          <a:solidFill>
            <a:srgbClr val="53585F"/>
          </a:solidFill>
          <a:latin typeface="+mj-lt"/>
          <a:ea typeface="+mj-ea"/>
          <a:cs typeface="+mj-cs"/>
          <a:sym typeface="Helvetica"/>
        </a:defRPr>
      </a:lvl2pPr>
      <a:lvl3pPr indent="457200" algn="ctr" defTabSz="546100" eaLnBrk="1" hangingPunct="1">
        <a:defRPr sz="11400">
          <a:solidFill>
            <a:srgbClr val="53585F"/>
          </a:solidFill>
          <a:latin typeface="+mj-lt"/>
          <a:ea typeface="+mj-ea"/>
          <a:cs typeface="+mj-cs"/>
          <a:sym typeface="Helvetica"/>
        </a:defRPr>
      </a:lvl3pPr>
      <a:lvl4pPr indent="685800" algn="ctr" defTabSz="546100" eaLnBrk="1" hangingPunct="1">
        <a:defRPr sz="11400">
          <a:solidFill>
            <a:srgbClr val="53585F"/>
          </a:solidFill>
          <a:latin typeface="+mj-lt"/>
          <a:ea typeface="+mj-ea"/>
          <a:cs typeface="+mj-cs"/>
          <a:sym typeface="Helvetica"/>
        </a:defRPr>
      </a:lvl4pPr>
      <a:lvl5pPr indent="914400" algn="ctr" defTabSz="546100" eaLnBrk="1" hangingPunct="1">
        <a:defRPr sz="11400">
          <a:solidFill>
            <a:srgbClr val="53585F"/>
          </a:solidFill>
          <a:latin typeface="+mj-lt"/>
          <a:ea typeface="+mj-ea"/>
          <a:cs typeface="+mj-cs"/>
          <a:sym typeface="Helvetica"/>
        </a:defRPr>
      </a:lvl5pPr>
      <a:lvl6pPr indent="1143000" algn="ctr" defTabSz="546100" eaLnBrk="1" hangingPunct="1">
        <a:defRPr sz="11400">
          <a:solidFill>
            <a:srgbClr val="53585F"/>
          </a:solidFill>
          <a:latin typeface="+mj-lt"/>
          <a:ea typeface="+mj-ea"/>
          <a:cs typeface="+mj-cs"/>
          <a:sym typeface="Helvetica"/>
        </a:defRPr>
      </a:lvl6pPr>
      <a:lvl7pPr indent="1371600" algn="ctr" defTabSz="546100" eaLnBrk="1" hangingPunct="1">
        <a:defRPr sz="11400">
          <a:solidFill>
            <a:srgbClr val="53585F"/>
          </a:solidFill>
          <a:latin typeface="+mj-lt"/>
          <a:ea typeface="+mj-ea"/>
          <a:cs typeface="+mj-cs"/>
          <a:sym typeface="Helvetica"/>
        </a:defRPr>
      </a:lvl7pPr>
      <a:lvl8pPr indent="1600200" algn="ctr" defTabSz="546100" eaLnBrk="1" hangingPunct="1">
        <a:defRPr sz="11400">
          <a:solidFill>
            <a:srgbClr val="53585F"/>
          </a:solidFill>
          <a:latin typeface="+mj-lt"/>
          <a:ea typeface="+mj-ea"/>
          <a:cs typeface="+mj-cs"/>
          <a:sym typeface="Helvetica"/>
        </a:defRPr>
      </a:lvl8pPr>
      <a:lvl9pPr indent="1828800" algn="ctr" defTabSz="546100" eaLnBrk="1" hangingPunct="1">
        <a:defRPr sz="11400">
          <a:solidFill>
            <a:srgbClr val="53585F"/>
          </a:solidFill>
          <a:latin typeface="+mj-lt"/>
          <a:ea typeface="+mj-ea"/>
          <a:cs typeface="+mj-cs"/>
          <a:sym typeface="Helvetica"/>
        </a:defRPr>
      </a:lvl9pPr>
    </p:titleStyle>
    <p:bodyStyle>
      <a:lvl1pPr algn="ctr" defTabSz="546100" eaLnBrk="1" hangingPunct="1">
        <a:defRPr sz="4800">
          <a:solidFill>
            <a:srgbClr val="53585F"/>
          </a:solidFill>
          <a:latin typeface="+mj-lt"/>
          <a:ea typeface="+mj-ea"/>
          <a:cs typeface="+mj-cs"/>
          <a:sym typeface="Helvetica"/>
        </a:defRPr>
      </a:lvl1pPr>
      <a:lvl2pPr algn="ctr" defTabSz="546100" eaLnBrk="1" hangingPunct="1">
        <a:defRPr sz="4800">
          <a:solidFill>
            <a:srgbClr val="53585F"/>
          </a:solidFill>
          <a:latin typeface="+mj-lt"/>
          <a:ea typeface="+mj-ea"/>
          <a:cs typeface="+mj-cs"/>
          <a:sym typeface="Helvetica"/>
        </a:defRPr>
      </a:lvl2pPr>
      <a:lvl3pPr algn="ctr" defTabSz="546100" eaLnBrk="1" hangingPunct="1">
        <a:defRPr sz="4800">
          <a:solidFill>
            <a:srgbClr val="53585F"/>
          </a:solidFill>
          <a:latin typeface="+mj-lt"/>
          <a:ea typeface="+mj-ea"/>
          <a:cs typeface="+mj-cs"/>
          <a:sym typeface="Helvetica"/>
        </a:defRPr>
      </a:lvl3pPr>
      <a:lvl4pPr algn="ctr" defTabSz="546100" eaLnBrk="1" hangingPunct="1">
        <a:defRPr sz="4800">
          <a:solidFill>
            <a:srgbClr val="53585F"/>
          </a:solidFill>
          <a:latin typeface="+mj-lt"/>
          <a:ea typeface="+mj-ea"/>
          <a:cs typeface="+mj-cs"/>
          <a:sym typeface="Helvetica"/>
        </a:defRPr>
      </a:lvl4pPr>
      <a:lvl5pPr algn="ctr" defTabSz="546100" eaLnBrk="1" hangingPunct="1">
        <a:defRPr sz="4800">
          <a:solidFill>
            <a:srgbClr val="53585F"/>
          </a:solidFill>
          <a:latin typeface="+mj-lt"/>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p:bodyStyle>
    <p:otherStyle>
      <a:lvl1pPr algn="ctr" defTabSz="546100" eaLnBrk="1" hangingPunct="1">
        <a:defRPr sz="2400">
          <a:solidFill>
            <a:schemeClr val="tx1"/>
          </a:solidFill>
          <a:latin typeface="+mn-lt"/>
          <a:ea typeface="+mn-ea"/>
          <a:cs typeface="+mn-cs"/>
          <a:sym typeface="Helvetica"/>
        </a:defRPr>
      </a:lvl1pPr>
      <a:lvl2pPr indent="228600" algn="ctr" defTabSz="546100" eaLnBrk="1" hangingPunct="1">
        <a:defRPr sz="2400">
          <a:solidFill>
            <a:schemeClr val="tx1"/>
          </a:solidFill>
          <a:latin typeface="+mn-lt"/>
          <a:ea typeface="+mn-ea"/>
          <a:cs typeface="+mn-cs"/>
          <a:sym typeface="Helvetica"/>
        </a:defRPr>
      </a:lvl2pPr>
      <a:lvl3pPr indent="457200" algn="ctr" defTabSz="546100" eaLnBrk="1" hangingPunct="1">
        <a:defRPr sz="2400">
          <a:solidFill>
            <a:schemeClr val="tx1"/>
          </a:solidFill>
          <a:latin typeface="+mn-lt"/>
          <a:ea typeface="+mn-ea"/>
          <a:cs typeface="+mn-cs"/>
          <a:sym typeface="Helvetica"/>
        </a:defRPr>
      </a:lvl3pPr>
      <a:lvl4pPr indent="685800" algn="ctr" defTabSz="546100" eaLnBrk="1" hangingPunct="1">
        <a:defRPr sz="2400">
          <a:solidFill>
            <a:schemeClr val="tx1"/>
          </a:solidFill>
          <a:latin typeface="+mn-lt"/>
          <a:ea typeface="+mn-ea"/>
          <a:cs typeface="+mn-cs"/>
          <a:sym typeface="Helvetica"/>
        </a:defRPr>
      </a:lvl4pPr>
      <a:lvl5pPr indent="914400" algn="ctr" defTabSz="546100" eaLnBrk="1" hangingPunct="1">
        <a:defRPr sz="2400">
          <a:solidFill>
            <a:schemeClr val="tx1"/>
          </a:solidFill>
          <a:latin typeface="+mn-lt"/>
          <a:ea typeface="+mn-ea"/>
          <a:cs typeface="+mn-cs"/>
          <a:sym typeface="Helvetica"/>
        </a:defRPr>
      </a:lvl5pPr>
      <a:lvl6pPr indent="1143000" algn="ctr" defTabSz="546100" eaLnBrk="1" hangingPunct="1">
        <a:defRPr sz="2400">
          <a:solidFill>
            <a:schemeClr val="tx1"/>
          </a:solidFill>
          <a:latin typeface="+mn-lt"/>
          <a:ea typeface="+mn-ea"/>
          <a:cs typeface="+mn-cs"/>
          <a:sym typeface="Helvetica"/>
        </a:defRPr>
      </a:lvl6pPr>
      <a:lvl7pPr indent="1371600" algn="ctr" defTabSz="546100" eaLnBrk="1" hangingPunct="1">
        <a:defRPr sz="2400">
          <a:solidFill>
            <a:schemeClr val="tx1"/>
          </a:solidFill>
          <a:latin typeface="+mn-lt"/>
          <a:ea typeface="+mn-ea"/>
          <a:cs typeface="+mn-cs"/>
          <a:sym typeface="Helvetica"/>
        </a:defRPr>
      </a:lvl7pPr>
      <a:lvl8pPr indent="1600200" algn="ctr" defTabSz="546100" eaLnBrk="1" hangingPunct="1">
        <a:defRPr sz="2400">
          <a:solidFill>
            <a:schemeClr val="tx1"/>
          </a:solidFill>
          <a:latin typeface="+mn-lt"/>
          <a:ea typeface="+mn-ea"/>
          <a:cs typeface="+mn-cs"/>
          <a:sym typeface="Helvetica"/>
        </a:defRPr>
      </a:lvl8pPr>
      <a:lvl9pPr indent="1828800" algn="ctr" defTabSz="546100" eaLnBrk="1" hangingPunct="1">
        <a:defRPr sz="2400">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521833" y="5183696"/>
            <a:ext cx="21340333" cy="30531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80000"/>
              </a:lnSpc>
              <a:defRPr sz="12000" b="1">
                <a:solidFill>
                  <a:srgbClr val="FFFFFF"/>
                </a:solidFill>
                <a:latin typeface="FreightSansLFPro-Semibold"/>
                <a:ea typeface="FreightSansLFPro-Semibold"/>
                <a:cs typeface="FreightSansLFPro-Semibold"/>
                <a:sym typeface="FreightSansLFPro-Semibold"/>
              </a:defRPr>
            </a:lvl1pPr>
          </a:lstStyle>
          <a:p>
            <a:r>
              <a:rPr lang="en-GB" sz="7200" b="0" dirty="0"/>
              <a:t>CST 370 – ADVANCED ALGORITHMS</a:t>
            </a:r>
            <a:endParaRPr lang="de-AT" sz="7200" b="0" dirty="0"/>
          </a:p>
          <a:p>
            <a:pPr lvl="0">
              <a:defRPr sz="1800" b="0">
                <a:solidFill>
                  <a:srgbClr val="000000"/>
                </a:solidFill>
              </a:defRPr>
            </a:pPr>
            <a:endParaRPr lang="en-US" sz="8000" b="1" dirty="0">
              <a:solidFill>
                <a:srgbClr val="FFFFFF"/>
              </a:solidFill>
            </a:endParaRPr>
          </a:p>
          <a:p>
            <a:pPr lvl="0">
              <a:defRPr sz="1800" b="0">
                <a:solidFill>
                  <a:srgbClr val="000000"/>
                </a:solidFill>
              </a:defRPr>
            </a:pPr>
            <a:r>
              <a:rPr lang="en-GB" sz="9600" dirty="0">
                <a:solidFill>
                  <a:schemeClr val="tx1"/>
                </a:solidFill>
              </a:rPr>
              <a:t>2. Trees, Binary Search Trees, &amp; Heaps</a:t>
            </a:r>
            <a:endParaRPr lang="en-US" sz="12000" b="1" dirty="0">
              <a:solidFill>
                <a:schemeClr val="tx1"/>
              </a:solidFill>
            </a:endParaRPr>
          </a:p>
        </p:txBody>
      </p:sp>
    </p:spTree>
    <p:extLst>
      <p:ext uri="{BB962C8B-B14F-4D97-AF65-F5344CB8AC3E}">
        <p14:creationId xmlns:p14="http://schemas.microsoft.com/office/powerpoint/2010/main" val="5278561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2. Add one level of recursion.</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Visualizing recursive Data Structures.</a:t>
            </a:r>
          </a:p>
        </p:txBody>
      </p:sp>
      <p:sp>
        <p:nvSpPr>
          <p:cNvPr id="12" name="Text Placeholder 1">
            <a:extLst>
              <a:ext uri="{FF2B5EF4-FFF2-40B4-BE49-F238E27FC236}">
                <a16:creationId xmlns:a16="http://schemas.microsoft.com/office/drawing/2014/main" id="{AB0BAAB9-3BF5-4C4C-92D2-3C4773190004}"/>
              </a:ext>
            </a:extLst>
          </p:cNvPr>
          <p:cNvSpPr txBox="1">
            <a:spLocks/>
          </p:cNvSpPr>
          <p:nvPr/>
        </p:nvSpPr>
        <p:spPr>
          <a:xfrm>
            <a:off x="1813932" y="6786757"/>
            <a:ext cx="11433717" cy="5887843"/>
          </a:xfrm>
          <a:prstGeom prst="rect">
            <a:avLst/>
          </a:prstGeom>
        </p:spPr>
        <p:txBody>
          <a:bodyPr vert="horz" lIns="0" tIns="0" rIns="0" bIns="0" numCol="1"/>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6000" dirty="0">
                <a:latin typeface="Courier New" panose="02070309020205020404" pitchFamily="49" charset="0"/>
                <a:cs typeface="Courier New" panose="02070309020205020404" pitchFamily="49" charset="0"/>
              </a:rPr>
              <a:t>Node </a:t>
            </a:r>
            <a:r>
              <a:rPr lang="en-US" sz="6000" dirty="0" err="1">
                <a:latin typeface="Courier New" panose="02070309020205020404" pitchFamily="49" charset="0"/>
                <a:cs typeface="Courier New" panose="02070309020205020404" pitchFamily="49" charset="0"/>
              </a:rPr>
              <a:t>nodeB</a:t>
            </a:r>
            <a:r>
              <a:rPr lang="en-US" sz="6000" dirty="0">
                <a:latin typeface="Courier New" panose="02070309020205020404" pitchFamily="49" charset="0"/>
                <a:cs typeface="Courier New" panose="02070309020205020404" pitchFamily="49" charset="0"/>
              </a:rPr>
              <a:t> = new Node();</a:t>
            </a:r>
          </a:p>
          <a:p>
            <a:r>
              <a:rPr lang="en-US" sz="6000" dirty="0" err="1">
                <a:latin typeface="Courier New" panose="02070309020205020404" pitchFamily="49" charset="0"/>
                <a:cs typeface="Courier New" panose="02070309020205020404" pitchFamily="49" charset="0"/>
              </a:rPr>
              <a:t>nodeB</a:t>
            </a:r>
            <a:r>
              <a:rPr lang="en-US" sz="6000" dirty="0">
                <a:latin typeface="Courier New" panose="02070309020205020404" pitchFamily="49" charset="0"/>
                <a:cs typeface="Courier New" panose="02070309020205020404" pitchFamily="49" charset="0"/>
              </a:rPr>
              <a:t>-&gt;data = ‘b’;</a:t>
            </a:r>
          </a:p>
          <a:p>
            <a:r>
              <a:rPr lang="en-US" sz="6000" dirty="0" err="1">
                <a:latin typeface="Courier New" panose="02070309020205020404" pitchFamily="49" charset="0"/>
                <a:cs typeface="Courier New" panose="02070309020205020404" pitchFamily="49" charset="0"/>
              </a:rPr>
              <a:t>nodeB</a:t>
            </a:r>
            <a:r>
              <a:rPr lang="en-US" sz="6000" dirty="0">
                <a:latin typeface="Courier New" panose="02070309020205020404" pitchFamily="49" charset="0"/>
                <a:cs typeface="Courier New" panose="02070309020205020404" pitchFamily="49" charset="0"/>
              </a:rPr>
              <a:t>-&gt;left = </a:t>
            </a:r>
            <a:r>
              <a:rPr lang="en-US" sz="6000" dirty="0" err="1">
                <a:latin typeface="Courier New" panose="02070309020205020404" pitchFamily="49" charset="0"/>
                <a:cs typeface="Courier New" panose="02070309020205020404" pitchFamily="49" charset="0"/>
              </a:rPr>
              <a:t>nodeD</a:t>
            </a:r>
            <a:r>
              <a:rPr lang="en-US" sz="6000" dirty="0">
                <a:latin typeface="Courier New" panose="02070309020205020404" pitchFamily="49" charset="0"/>
                <a:cs typeface="Courier New" panose="02070309020205020404" pitchFamily="49" charset="0"/>
              </a:rPr>
              <a:t>;</a:t>
            </a:r>
          </a:p>
          <a:p>
            <a:r>
              <a:rPr lang="en-US" sz="6000" dirty="0" err="1">
                <a:latin typeface="Courier New" panose="02070309020205020404" pitchFamily="49" charset="0"/>
                <a:cs typeface="Courier New" panose="02070309020205020404" pitchFamily="49" charset="0"/>
              </a:rPr>
              <a:t>nodeB</a:t>
            </a:r>
            <a:r>
              <a:rPr lang="en-US" sz="6000" dirty="0">
                <a:latin typeface="Courier New" panose="02070309020205020404" pitchFamily="49" charset="0"/>
                <a:cs typeface="Courier New" panose="02070309020205020404" pitchFamily="49" charset="0"/>
              </a:rPr>
              <a:t>-&gt;right = </a:t>
            </a:r>
            <a:r>
              <a:rPr lang="en-US" sz="6000" dirty="0" err="1">
                <a:latin typeface="Courier New" panose="02070309020205020404" pitchFamily="49" charset="0"/>
                <a:cs typeface="Courier New" panose="02070309020205020404" pitchFamily="49" charset="0"/>
              </a:rPr>
              <a:t>nodeE</a:t>
            </a:r>
            <a:r>
              <a:rPr lang="en-US" sz="6000" dirty="0">
                <a:latin typeface="Courier New" panose="02070309020205020404" pitchFamily="49" charset="0"/>
                <a:cs typeface="Courier New" panose="02070309020205020404" pitchFamily="49" charset="0"/>
              </a:rPr>
              <a:t>;</a:t>
            </a:r>
          </a:p>
          <a:p>
            <a:endParaRPr lang="en-US" sz="6000" dirty="0"/>
          </a:p>
        </p:txBody>
      </p:sp>
      <p:sp>
        <p:nvSpPr>
          <p:cNvPr id="14" name="TextBox 13">
            <a:extLst>
              <a:ext uri="{FF2B5EF4-FFF2-40B4-BE49-F238E27FC236}">
                <a16:creationId xmlns:a16="http://schemas.microsoft.com/office/drawing/2014/main" id="{94A1535A-4505-C34A-AB17-29AA4A479A5B}"/>
              </a:ext>
            </a:extLst>
          </p:cNvPr>
          <p:cNvSpPr txBox="1"/>
          <p:nvPr/>
        </p:nvSpPr>
        <p:spPr>
          <a:xfrm>
            <a:off x="14562141" y="9229229"/>
            <a:ext cx="8007927" cy="1692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Node d’s </a:t>
            </a:r>
            <a:r>
              <a:rPr lang="en-US" sz="5000" b="1" dirty="0">
                <a:latin typeface="FreightSansLFPro" panose="02000506030000020004" pitchFamily="2" charset="77"/>
              </a:rPr>
              <a:t>parent</a:t>
            </a:r>
            <a:r>
              <a:rPr lang="en-US" sz="5000" dirty="0">
                <a:latin typeface="FreightSansLFPro" panose="02000506030000020004" pitchFamily="2" charset="77"/>
              </a:rPr>
              <a:t> is Node b.</a:t>
            </a:r>
          </a:p>
          <a:p>
            <a:pPr rtl="0" latinLnBrk="1" hangingPunct="0"/>
            <a:r>
              <a:rPr lang="en-US" sz="5000" dirty="0">
                <a:latin typeface="FreightSansLFPro" panose="02000506030000020004" pitchFamily="2" charset="77"/>
              </a:rPr>
              <a:t>Node b has two </a:t>
            </a:r>
            <a:r>
              <a:rPr lang="en-US" sz="5000" b="1" dirty="0">
                <a:latin typeface="FreightSansLFPro" panose="02000506030000020004" pitchFamily="2" charset="77"/>
              </a:rPr>
              <a:t>children</a:t>
            </a:r>
            <a:r>
              <a:rPr lang="en-US" sz="5000" dirty="0">
                <a:latin typeface="FreightSansLFPro" panose="02000506030000020004" pitchFamily="2" charset="77"/>
              </a:rPr>
              <a:t>.</a:t>
            </a:r>
          </a:p>
        </p:txBody>
      </p:sp>
      <p:sp>
        <p:nvSpPr>
          <p:cNvPr id="8" name="Oval 7">
            <a:extLst>
              <a:ext uri="{FF2B5EF4-FFF2-40B4-BE49-F238E27FC236}">
                <a16:creationId xmlns:a16="http://schemas.microsoft.com/office/drawing/2014/main" id="{94C36DD0-59DC-9641-90C8-1B03A8094C28}"/>
              </a:ext>
            </a:extLst>
          </p:cNvPr>
          <p:cNvSpPr/>
          <p:nvPr/>
        </p:nvSpPr>
        <p:spPr>
          <a:xfrm>
            <a:off x="17808834" y="606375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9" name="Oval 8">
            <a:extLst>
              <a:ext uri="{FF2B5EF4-FFF2-40B4-BE49-F238E27FC236}">
                <a16:creationId xmlns:a16="http://schemas.microsoft.com/office/drawing/2014/main" id="{8E4DC508-A269-2049-86ED-1EB1A86FC809}"/>
              </a:ext>
            </a:extLst>
          </p:cNvPr>
          <p:cNvSpPr/>
          <p:nvPr/>
        </p:nvSpPr>
        <p:spPr>
          <a:xfrm>
            <a:off x="16589634" y="756206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7A6CAF98-0529-464A-ADE8-3E6625A420AD}"/>
              </a:ext>
            </a:extLst>
          </p:cNvPr>
          <p:cNvSpPr/>
          <p:nvPr/>
        </p:nvSpPr>
        <p:spPr>
          <a:xfrm>
            <a:off x="18834071" y="756206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cxnSp>
        <p:nvCxnSpPr>
          <p:cNvPr id="11" name="Straight Arrow Connector 10">
            <a:extLst>
              <a:ext uri="{FF2B5EF4-FFF2-40B4-BE49-F238E27FC236}">
                <a16:creationId xmlns:a16="http://schemas.microsoft.com/office/drawing/2014/main" id="{952A3A54-9C97-7E40-A2B5-7CE947E4CFF2}"/>
              </a:ext>
            </a:extLst>
          </p:cNvPr>
          <p:cNvCxnSpPr>
            <a:cxnSpLocks/>
            <a:stCxn id="8" idx="3"/>
          </p:cNvCxnSpPr>
          <p:nvPr/>
        </p:nvCxnSpPr>
        <p:spPr>
          <a:xfrm flipH="1">
            <a:off x="17448618" y="7104406"/>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AE2C6E03-8C7A-A042-B3CF-BB5A2E485D16}"/>
              </a:ext>
            </a:extLst>
          </p:cNvPr>
          <p:cNvCxnSpPr>
            <a:cxnSpLocks/>
            <a:stCxn id="8" idx="5"/>
          </p:cNvCxnSpPr>
          <p:nvPr/>
        </p:nvCxnSpPr>
        <p:spPr>
          <a:xfrm>
            <a:off x="18849486" y="7104406"/>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4965647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nchor="ctr"/>
          <a:lstStyle/>
          <a:p>
            <a:pPr algn="ctr"/>
            <a:r>
              <a:rPr lang="en-US" dirty="0"/>
              <a:t>Code </a:t>
            </a:r>
            <a:r>
              <a:rPr lang="en-US" dirty="0" err="1"/>
              <a:t>heapify</a:t>
            </a:r>
            <a:r>
              <a:rPr lang="en-US" dirty="0"/>
              <a:t>.</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Coding Exercise</a:t>
            </a:r>
          </a:p>
        </p:txBody>
      </p:sp>
      <p:sp>
        <p:nvSpPr>
          <p:cNvPr id="4" name="Text Placeholder 3">
            <a:extLst>
              <a:ext uri="{FF2B5EF4-FFF2-40B4-BE49-F238E27FC236}">
                <a16:creationId xmlns:a16="http://schemas.microsoft.com/office/drawing/2014/main" id="{2133B89B-6858-DD4C-88AD-C3297A02798D}"/>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988311334"/>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1176404" y="4079875"/>
            <a:ext cx="11683596" cy="6096000"/>
          </a:xfrm>
        </p:spPr>
        <p:txBody>
          <a:bodyPr/>
          <a:lstStyle/>
          <a:p>
            <a:pPr algn="r"/>
            <a:r>
              <a:rPr lang="en-US" dirty="0"/>
              <a:t>How do we insert a new element in a max heap while maintaining the max heap properties?</a:t>
            </a:r>
          </a:p>
          <a:p>
            <a:pPr algn="r"/>
            <a:endParaRPr lang="en-US" dirty="0"/>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Insertion</a:t>
            </a:r>
          </a:p>
        </p:txBody>
      </p:sp>
      <p:sp>
        <p:nvSpPr>
          <p:cNvPr id="5" name="Oval 4">
            <a:extLst>
              <a:ext uri="{FF2B5EF4-FFF2-40B4-BE49-F238E27FC236}">
                <a16:creationId xmlns:a16="http://schemas.microsoft.com/office/drawing/2014/main" id="{3F131C38-DCA8-4045-8F95-9AF1BFD265DE}"/>
              </a:ext>
            </a:extLst>
          </p:cNvPr>
          <p:cNvSpPr/>
          <p:nvPr/>
        </p:nvSpPr>
        <p:spPr>
          <a:xfrm>
            <a:off x="5619584" y="482600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6" name="Oval 5">
            <a:extLst>
              <a:ext uri="{FF2B5EF4-FFF2-40B4-BE49-F238E27FC236}">
                <a16:creationId xmlns:a16="http://schemas.microsoft.com/office/drawing/2014/main" id="{00EE7930-F6B1-1641-9B2E-A93E516B05BD}"/>
              </a:ext>
            </a:extLst>
          </p:cNvPr>
          <p:cNvSpPr/>
          <p:nvPr/>
        </p:nvSpPr>
        <p:spPr>
          <a:xfrm>
            <a:off x="37907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A353ECE8-2D3C-8843-BF65-E2D17031A6B8}"/>
              </a:ext>
            </a:extLst>
          </p:cNvPr>
          <p:cNvSpPr/>
          <p:nvPr/>
        </p:nvSpPr>
        <p:spPr>
          <a:xfrm>
            <a:off x="7448384" y="6219825"/>
            <a:ext cx="1219200" cy="1219200"/>
          </a:xfrm>
          <a:prstGeom prst="ellipse">
            <a:avLst/>
          </a:prstGeom>
          <a:solidFill>
            <a:srgbClr val="38599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27</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76B0E5DD-07AE-D245-AEBF-2C2C128FBB08}"/>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0CFCF12F-F1BF-B044-97DE-38CCCC1E0F2E}"/>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10" name="Oval 9">
            <a:extLst>
              <a:ext uri="{FF2B5EF4-FFF2-40B4-BE49-F238E27FC236}">
                <a16:creationId xmlns:a16="http://schemas.microsoft.com/office/drawing/2014/main" id="{BCA07E89-AA94-2B41-9ED0-CA4DC5EA3679}"/>
              </a:ext>
            </a:extLst>
          </p:cNvPr>
          <p:cNvSpPr/>
          <p:nvPr/>
        </p:nvSpPr>
        <p:spPr>
          <a:xfrm>
            <a:off x="6450858" y="7718137"/>
            <a:ext cx="1219200" cy="1219200"/>
          </a:xfrm>
          <a:prstGeom prst="ellipse">
            <a:avLst/>
          </a:prstGeom>
          <a:solidFill>
            <a:srgbClr val="38599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11" name="Straight Arrow Connector 10">
            <a:extLst>
              <a:ext uri="{FF2B5EF4-FFF2-40B4-BE49-F238E27FC236}">
                <a16:creationId xmlns:a16="http://schemas.microsoft.com/office/drawing/2014/main" id="{4A46852E-AD4B-E64B-AA0C-A5AF01B2977A}"/>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CC45B836-E494-264E-AD4E-946C7CCB1D6C}"/>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BEE5B0B3-524F-834B-92E8-45C607610B5D}"/>
              </a:ext>
            </a:extLst>
          </p:cNvPr>
          <p:cNvCxnSpPr>
            <a:cxnSpLocks/>
            <a:stCxn id="6"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4969DDD-C484-B145-AC8B-65E8854FAB3A}"/>
              </a:ext>
            </a:extLst>
          </p:cNvPr>
          <p:cNvCxnSpPr>
            <a:cxnSpLocks/>
            <a:stCxn id="6"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FC493881-BC63-AE47-81B9-D43E945BAD87}"/>
              </a:ext>
            </a:extLst>
          </p:cNvPr>
          <p:cNvCxnSpPr>
            <a:cxnSpLocks/>
            <a:stCxn id="7"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6" name="Oval 15">
            <a:extLst>
              <a:ext uri="{FF2B5EF4-FFF2-40B4-BE49-F238E27FC236}">
                <a16:creationId xmlns:a16="http://schemas.microsoft.com/office/drawing/2014/main" id="{CCFC5B77-C2A9-7840-9510-ABABC8543A64}"/>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17" name="Oval 16">
            <a:extLst>
              <a:ext uri="{FF2B5EF4-FFF2-40B4-BE49-F238E27FC236}">
                <a16:creationId xmlns:a16="http://schemas.microsoft.com/office/drawing/2014/main" id="{8BAF4B73-6B48-7147-8AE8-0359E14751B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8" name="Straight Arrow Connector 17">
            <a:extLst>
              <a:ext uri="{FF2B5EF4-FFF2-40B4-BE49-F238E27FC236}">
                <a16:creationId xmlns:a16="http://schemas.microsoft.com/office/drawing/2014/main" id="{D10E41D2-BC9E-034B-A460-3C1D8B3FD3D4}"/>
              </a:ext>
            </a:extLst>
          </p:cNvPr>
          <p:cNvCxnSpPr>
            <a:cxnSpLocks/>
            <a:stCxn id="8" idx="3"/>
            <a:endCxn id="16"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4F7DC849-290F-E349-9EC3-AAB16B9BF05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9F4A59E4-B0EC-C94C-8F2F-C3AC39E97661}"/>
              </a:ext>
            </a:extLst>
          </p:cNvPr>
          <p:cNvSpPr/>
          <p:nvPr/>
        </p:nvSpPr>
        <p:spPr>
          <a:xfrm>
            <a:off x="8517866" y="771813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1" name="Straight Arrow Connector 20">
            <a:extLst>
              <a:ext uri="{FF2B5EF4-FFF2-40B4-BE49-F238E27FC236}">
                <a16:creationId xmlns:a16="http://schemas.microsoft.com/office/drawing/2014/main" id="{BBC2B49B-35E2-E646-A222-A654D5FE4EC0}"/>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CAC7398-5D41-7942-8730-7FC704506277}"/>
              </a:ext>
            </a:extLst>
          </p:cNvPr>
          <p:cNvSpPr/>
          <p:nvPr/>
        </p:nvSpPr>
        <p:spPr>
          <a:xfrm>
            <a:off x="1484003" y="4281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6" name="TextBox 25">
            <a:extLst>
              <a:ext uri="{FF2B5EF4-FFF2-40B4-BE49-F238E27FC236}">
                <a16:creationId xmlns:a16="http://schemas.microsoft.com/office/drawing/2014/main" id="{49EAF6DA-CDC1-5549-A795-38249BE62EB7}"/>
              </a:ext>
            </a:extLst>
          </p:cNvPr>
          <p:cNvSpPr txBox="1"/>
          <p:nvPr/>
        </p:nvSpPr>
        <p:spPr>
          <a:xfrm>
            <a:off x="3467473" y="4099383"/>
            <a:ext cx="3006425"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lvl="0" rtl="0" latinLnBrk="1" hangingPunct="0"/>
            <a:r>
              <a:rPr lang="en-US" sz="3000" dirty="0">
                <a:solidFill>
                  <a:srgbClr val="53585F">
                    <a:lumMod val="50000"/>
                  </a:srgbClr>
                </a:solidFill>
              </a:rPr>
              <a:t>Element to insert</a:t>
            </a:r>
          </a:p>
        </p:txBody>
      </p:sp>
      <p:cxnSp>
        <p:nvCxnSpPr>
          <p:cNvPr id="27" name="Straight Arrow Connector 26">
            <a:extLst>
              <a:ext uri="{FF2B5EF4-FFF2-40B4-BE49-F238E27FC236}">
                <a16:creationId xmlns:a16="http://schemas.microsoft.com/office/drawing/2014/main" id="{E1CA4ABB-DA17-ED46-9736-54A76EB4237C}"/>
              </a:ext>
            </a:extLst>
          </p:cNvPr>
          <p:cNvCxnSpPr>
            <a:cxnSpLocks/>
          </p:cNvCxnSpPr>
          <p:nvPr/>
        </p:nvCxnSpPr>
        <p:spPr>
          <a:xfrm flipH="1">
            <a:off x="2749198" y="4496260"/>
            <a:ext cx="612237" cy="301925"/>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BF070917-3B55-7847-9FE2-42769238DD19}"/>
              </a:ext>
            </a:extLst>
          </p:cNvPr>
          <p:cNvSpPr txBox="1"/>
          <p:nvPr/>
        </p:nvSpPr>
        <p:spPr>
          <a:xfrm>
            <a:off x="11176404" y="10511619"/>
            <a:ext cx="12110224"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u="none" strike="noStrike" cap="none" spc="0" normalizeH="0" baseline="0" dirty="0">
                <a:ln>
                  <a:noFill/>
                </a:ln>
                <a:solidFill>
                  <a:schemeClr val="bg1"/>
                </a:solidFill>
                <a:effectLst/>
                <a:uFillTx/>
                <a:latin typeface="FreightSansLFPro" panose="02000506030000020004" pitchFamily="2" charset="77"/>
                <a:sym typeface="Vista Sans OT Medium"/>
              </a:rPr>
              <a:t>Just insert it anywhere and call </a:t>
            </a:r>
            <a:r>
              <a:rPr kumimoji="0" lang="en-US" sz="6000" u="none" strike="noStrike" cap="none" spc="0" normalizeH="0" baseline="0" dirty="0" err="1">
                <a:ln>
                  <a:noFill/>
                </a:ln>
                <a:solidFill>
                  <a:schemeClr val="bg1"/>
                </a:solidFill>
                <a:effectLst/>
                <a:uFillTx/>
                <a:latin typeface="FreightSansLFPro" panose="02000506030000020004" pitchFamily="2" charset="77"/>
                <a:sym typeface="Vista Sans OT Medium"/>
              </a:rPr>
              <a:t>heapify</a:t>
            </a:r>
            <a:r>
              <a:rPr kumimoji="0" lang="en-US" sz="6000" u="none" strike="noStrike" cap="none" spc="0" normalizeH="0" baseline="0" dirty="0">
                <a:ln>
                  <a:noFill/>
                </a:ln>
                <a:solidFill>
                  <a:schemeClr val="bg1"/>
                </a:solidFill>
                <a:effectLst/>
                <a:uFillTx/>
                <a:latin typeface="FreightSansLFPro" panose="02000506030000020004" pitchFamily="2" charset="77"/>
                <a:sym typeface="Vista Sans OT Medium"/>
              </a:rPr>
              <a:t>!</a:t>
            </a:r>
          </a:p>
        </p:txBody>
      </p:sp>
    </p:spTree>
    <p:extLst>
      <p:ext uri="{BB962C8B-B14F-4D97-AF65-F5344CB8AC3E}">
        <p14:creationId xmlns:p14="http://schemas.microsoft.com/office/powerpoint/2010/main" val="2559516700"/>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1176404" y="4079875"/>
            <a:ext cx="11683596" cy="6096000"/>
          </a:xfrm>
        </p:spPr>
        <p:txBody>
          <a:bodyPr/>
          <a:lstStyle/>
          <a:p>
            <a:pPr algn="r"/>
            <a:r>
              <a:rPr lang="en-US" dirty="0"/>
              <a:t>How do we delete an element from a max heap while maintaining the max heap properties?</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a:t>Deletion</a:t>
            </a:r>
          </a:p>
        </p:txBody>
      </p:sp>
      <p:sp>
        <p:nvSpPr>
          <p:cNvPr id="28" name="Oval 27">
            <a:extLst>
              <a:ext uri="{FF2B5EF4-FFF2-40B4-BE49-F238E27FC236}">
                <a16:creationId xmlns:a16="http://schemas.microsoft.com/office/drawing/2014/main" id="{9EF25400-D20E-B741-91A7-B481CB41A02E}"/>
              </a:ext>
            </a:extLst>
          </p:cNvPr>
          <p:cNvSpPr/>
          <p:nvPr/>
        </p:nvSpPr>
        <p:spPr>
          <a:xfrm>
            <a:off x="5619584" y="482600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9" name="Oval 28">
            <a:extLst>
              <a:ext uri="{FF2B5EF4-FFF2-40B4-BE49-F238E27FC236}">
                <a16:creationId xmlns:a16="http://schemas.microsoft.com/office/drawing/2014/main" id="{37230FDE-BF18-BB41-AA38-D92B25C3E067}"/>
              </a:ext>
            </a:extLst>
          </p:cNvPr>
          <p:cNvSpPr/>
          <p:nvPr/>
        </p:nvSpPr>
        <p:spPr>
          <a:xfrm>
            <a:off x="37907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30" name="Oval 29">
            <a:extLst>
              <a:ext uri="{FF2B5EF4-FFF2-40B4-BE49-F238E27FC236}">
                <a16:creationId xmlns:a16="http://schemas.microsoft.com/office/drawing/2014/main" id="{DD8EDC1E-9B42-104F-BC50-4A7C9E689989}"/>
              </a:ext>
            </a:extLst>
          </p:cNvPr>
          <p:cNvSpPr/>
          <p:nvPr/>
        </p:nvSpPr>
        <p:spPr>
          <a:xfrm>
            <a:off x="7448384" y="62198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31" name="Oval 30">
            <a:extLst>
              <a:ext uri="{FF2B5EF4-FFF2-40B4-BE49-F238E27FC236}">
                <a16:creationId xmlns:a16="http://schemas.microsoft.com/office/drawing/2014/main" id="{5F000622-1A38-614D-B2B0-39E3E4710C73}"/>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32" name="Oval 31">
            <a:extLst>
              <a:ext uri="{FF2B5EF4-FFF2-40B4-BE49-F238E27FC236}">
                <a16:creationId xmlns:a16="http://schemas.microsoft.com/office/drawing/2014/main" id="{4A852FF9-655C-2D48-A4B1-4A5874A26DA3}"/>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33" name="Oval 32">
            <a:extLst>
              <a:ext uri="{FF2B5EF4-FFF2-40B4-BE49-F238E27FC236}">
                <a16:creationId xmlns:a16="http://schemas.microsoft.com/office/drawing/2014/main" id="{279AD515-FF49-844E-8134-420E4659174C}"/>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34" name="Oval 33">
            <a:extLst>
              <a:ext uri="{FF2B5EF4-FFF2-40B4-BE49-F238E27FC236}">
                <a16:creationId xmlns:a16="http://schemas.microsoft.com/office/drawing/2014/main" id="{FB1A9B67-E24B-D642-92E7-3DA20C1004A4}"/>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35" name="Straight Arrow Connector 34">
            <a:extLst>
              <a:ext uri="{FF2B5EF4-FFF2-40B4-BE49-F238E27FC236}">
                <a16:creationId xmlns:a16="http://schemas.microsoft.com/office/drawing/2014/main" id="{640A99C0-1971-D349-ACCB-03E025AA435F}"/>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2F75E22E-73AE-5747-AC44-4919A42D13CD}"/>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28BBBF89-E738-B34E-84B2-78EC0CAE80AC}"/>
              </a:ext>
            </a:extLst>
          </p:cNvPr>
          <p:cNvCxnSpPr>
            <a:cxnSpLocks/>
            <a:stCxn id="2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5C7E0EFE-FAF0-2746-8A60-2A9F8010E398}"/>
              </a:ext>
            </a:extLst>
          </p:cNvPr>
          <p:cNvCxnSpPr>
            <a:cxnSpLocks/>
            <a:stCxn id="2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AEFB4E1A-3FF6-9148-8D72-EE9E96826B4D}"/>
              </a:ext>
            </a:extLst>
          </p:cNvPr>
          <p:cNvCxnSpPr>
            <a:cxnSpLocks/>
            <a:stCxn id="3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12B1931E-012F-7643-A17E-297F8FBF9A44}"/>
              </a:ext>
            </a:extLst>
          </p:cNvPr>
          <p:cNvCxnSpPr>
            <a:cxnSpLocks/>
            <a:stCxn id="32" idx="3"/>
            <a:endCxn id="3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1" name="Oval 40">
            <a:extLst>
              <a:ext uri="{FF2B5EF4-FFF2-40B4-BE49-F238E27FC236}">
                <a16:creationId xmlns:a16="http://schemas.microsoft.com/office/drawing/2014/main" id="{F2606456-7234-6B4C-B29A-756BB085C5D0}"/>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42" name="Oval 41">
            <a:extLst>
              <a:ext uri="{FF2B5EF4-FFF2-40B4-BE49-F238E27FC236}">
                <a16:creationId xmlns:a16="http://schemas.microsoft.com/office/drawing/2014/main" id="{182853E8-6A53-3042-A678-A0A2594FD5B5}"/>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3" name="Straight Arrow Connector 42">
            <a:extLst>
              <a:ext uri="{FF2B5EF4-FFF2-40B4-BE49-F238E27FC236}">
                <a16:creationId xmlns:a16="http://schemas.microsoft.com/office/drawing/2014/main" id="{C7DD1F8F-9824-8249-93E3-4EE7DEC44BB5}"/>
              </a:ext>
            </a:extLst>
          </p:cNvPr>
          <p:cNvCxnSpPr>
            <a:cxnSpLocks/>
            <a:stCxn id="31" idx="3"/>
            <a:endCxn id="4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D0683587-26E7-8044-BE0C-7299D62CB7D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5" name="Oval 44">
            <a:extLst>
              <a:ext uri="{FF2B5EF4-FFF2-40B4-BE49-F238E27FC236}">
                <a16:creationId xmlns:a16="http://schemas.microsoft.com/office/drawing/2014/main" id="{10A90247-EC16-AE4C-93DC-D70758E4A23D}"/>
              </a:ext>
            </a:extLst>
          </p:cNvPr>
          <p:cNvSpPr/>
          <p:nvPr/>
        </p:nvSpPr>
        <p:spPr>
          <a:xfrm>
            <a:off x="8517866" y="771813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6" name="Straight Arrow Connector 45">
            <a:extLst>
              <a:ext uri="{FF2B5EF4-FFF2-40B4-BE49-F238E27FC236}">
                <a16:creationId xmlns:a16="http://schemas.microsoft.com/office/drawing/2014/main" id="{3C1FB1F1-3174-F949-B2D6-3ECF3DA99837}"/>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6CBD4F59-5792-C84D-8258-6164D2A0DF39}"/>
              </a:ext>
            </a:extLst>
          </p:cNvPr>
          <p:cNvCxnSpPr>
            <a:cxnSpLocks/>
          </p:cNvCxnSpPr>
          <p:nvPr/>
        </p:nvCxnSpPr>
        <p:spPr>
          <a:xfrm flipH="1">
            <a:off x="8919648" y="5367130"/>
            <a:ext cx="1536317" cy="1033152"/>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0BEE7B7C-4EAE-AE43-BA93-C3211A91E4C6}"/>
              </a:ext>
            </a:extLst>
          </p:cNvPr>
          <p:cNvSpPr txBox="1"/>
          <p:nvPr/>
        </p:nvSpPr>
        <p:spPr>
          <a:xfrm>
            <a:off x="7049026" y="477551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Element to delete</a:t>
            </a:r>
          </a:p>
        </p:txBody>
      </p:sp>
      <p:sp>
        <p:nvSpPr>
          <p:cNvPr id="26" name="TextBox 25">
            <a:extLst>
              <a:ext uri="{FF2B5EF4-FFF2-40B4-BE49-F238E27FC236}">
                <a16:creationId xmlns:a16="http://schemas.microsoft.com/office/drawing/2014/main" id="{D8BD89F7-902F-6647-AAAB-50539311D070}"/>
              </a:ext>
            </a:extLst>
          </p:cNvPr>
          <p:cNvSpPr txBox="1"/>
          <p:nvPr/>
        </p:nvSpPr>
        <p:spPr>
          <a:xfrm>
            <a:off x="11176404" y="10511619"/>
            <a:ext cx="12110224"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u="none" strike="noStrike" cap="none" spc="0" normalizeH="0" baseline="0" dirty="0">
                <a:ln>
                  <a:noFill/>
                </a:ln>
                <a:solidFill>
                  <a:schemeClr val="bg1"/>
                </a:solidFill>
                <a:effectLst/>
                <a:uFillTx/>
                <a:latin typeface="FreightSansLFPro" panose="02000506030000020004" pitchFamily="2" charset="77"/>
                <a:sym typeface="Vista Sans OT Medium"/>
              </a:rPr>
              <a:t>Just delete it normally and call </a:t>
            </a:r>
            <a:r>
              <a:rPr kumimoji="0" lang="en-US" sz="6000" u="none" strike="noStrike" cap="none" spc="0" normalizeH="0" baseline="0" dirty="0" err="1">
                <a:ln>
                  <a:noFill/>
                </a:ln>
                <a:solidFill>
                  <a:schemeClr val="bg1"/>
                </a:solidFill>
                <a:effectLst/>
                <a:uFillTx/>
                <a:latin typeface="FreightSansLFPro" panose="02000506030000020004" pitchFamily="2" charset="77"/>
                <a:sym typeface="Vista Sans OT Medium"/>
              </a:rPr>
              <a:t>heapify</a:t>
            </a:r>
            <a:r>
              <a:rPr kumimoji="0" lang="en-US" sz="6000" u="none" strike="noStrike" cap="none" spc="0" normalizeH="0" baseline="0" dirty="0">
                <a:ln>
                  <a:noFill/>
                </a:ln>
                <a:solidFill>
                  <a:schemeClr val="bg1"/>
                </a:solidFill>
                <a:effectLst/>
                <a:uFillTx/>
                <a:latin typeface="FreightSansLFPro" panose="02000506030000020004" pitchFamily="2" charset="77"/>
                <a:sym typeface="Vista Sans OT Medium"/>
              </a:rPr>
              <a:t>!</a:t>
            </a:r>
          </a:p>
        </p:txBody>
      </p:sp>
    </p:spTree>
    <p:extLst>
      <p:ext uri="{BB962C8B-B14F-4D97-AF65-F5344CB8AC3E}">
        <p14:creationId xmlns:p14="http://schemas.microsoft.com/office/powerpoint/2010/main" val="4120117625"/>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21336000" cy="6096000"/>
          </a:xfrm>
        </p:spPr>
        <p:txBody>
          <a:bodyPr/>
          <a:lstStyle/>
          <a:p>
            <a:r>
              <a:rPr lang="en-US" dirty="0"/>
              <a:t>We typically also provide an extract min function for min heaps (or an extract max function for max heaps) that deletes the root (and then </a:t>
            </a:r>
            <a:r>
              <a:rPr lang="en-US" dirty="0" err="1"/>
              <a:t>heapify</a:t>
            </a:r>
            <a:r>
              <a:rPr lang="en-US" dirty="0"/>
              <a:t>).  </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a:t>Extract Min/Max</a:t>
            </a:r>
          </a:p>
        </p:txBody>
      </p:sp>
    </p:spTree>
    <p:extLst>
      <p:ext uri="{BB962C8B-B14F-4D97-AF65-F5344CB8AC3E}">
        <p14:creationId xmlns:p14="http://schemas.microsoft.com/office/powerpoint/2010/main" val="746842252"/>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21336000" cy="6096000"/>
          </a:xfrm>
        </p:spPr>
        <p:txBody>
          <a:bodyPr anchor="ctr"/>
          <a:lstStyle/>
          <a:p>
            <a:pPr algn="ctr"/>
            <a:r>
              <a:rPr lang="en-US" dirty="0"/>
              <a:t>https://</a:t>
            </a:r>
            <a:r>
              <a:rPr lang="en-US" dirty="0" err="1"/>
              <a:t>visualgo.net</a:t>
            </a:r>
            <a:r>
              <a:rPr lang="en-US" dirty="0"/>
              <a:t>/</a:t>
            </a:r>
            <a:r>
              <a:rPr lang="en-US" dirty="0" err="1"/>
              <a:t>en</a:t>
            </a:r>
            <a:r>
              <a:rPr lang="en-US" dirty="0"/>
              <a:t>/heap.</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a:t>Visualize it!</a:t>
            </a:r>
          </a:p>
        </p:txBody>
      </p:sp>
    </p:spTree>
    <p:extLst>
      <p:ext uri="{BB962C8B-B14F-4D97-AF65-F5344CB8AC3E}">
        <p14:creationId xmlns:p14="http://schemas.microsoft.com/office/powerpoint/2010/main" val="331162935"/>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lstStyle/>
          <a:p>
            <a:r>
              <a:rPr lang="en-US" dirty="0"/>
              <a:t>Code </a:t>
            </a:r>
            <a:r>
              <a:rPr lang="en-US" dirty="0" err="1"/>
              <a:t>heapify</a:t>
            </a:r>
            <a:r>
              <a:rPr lang="en-US" dirty="0"/>
              <a:t>.</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In-Class quiz</a:t>
            </a:r>
          </a:p>
        </p:txBody>
      </p:sp>
    </p:spTree>
    <p:extLst>
      <p:ext uri="{BB962C8B-B14F-4D97-AF65-F5344CB8AC3E}">
        <p14:creationId xmlns:p14="http://schemas.microsoft.com/office/powerpoint/2010/main" val="849995923"/>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r>
              <a:rPr lang="en-US" dirty="0"/>
              <a:t>How do we check if a binary tree is a binary </a:t>
            </a:r>
            <a:r>
              <a:rPr lang="en-US" b="1" dirty="0"/>
              <a:t>heap</a:t>
            </a:r>
            <a:r>
              <a:rPr lang="en-US" dirty="0"/>
              <a:t>?</a:t>
            </a:r>
          </a:p>
          <a:p>
            <a:r>
              <a:rPr lang="en-US" dirty="0"/>
              <a:t>(Hint: it’s simplest using array notation!)</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3496136264"/>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628380970"/>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1290377408"/>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761266752"/>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rgbClr val="7030A0"/>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rgbClr val="00B0F0"/>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21343434" y="6592617"/>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6444703" y="6592617"/>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6045979" y="608478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21111252" y="6104584"/>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15 &gt; 5?</a:t>
            </a:r>
          </a:p>
        </p:txBody>
      </p:sp>
    </p:spTree>
    <p:extLst>
      <p:ext uri="{BB962C8B-B14F-4D97-AF65-F5344CB8AC3E}">
        <p14:creationId xmlns:p14="http://schemas.microsoft.com/office/powerpoint/2010/main" val="3038696658"/>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1795829476"/>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rgbClr val="7030A0"/>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rgbClr val="00B0F0"/>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20518242" y="6592617"/>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6444703" y="6592617"/>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6045979" y="608478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20286060" y="6104584"/>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15 &gt; 8?</a:t>
            </a:r>
          </a:p>
        </p:txBody>
      </p:sp>
    </p:spTree>
    <p:extLst>
      <p:ext uri="{BB962C8B-B14F-4D97-AF65-F5344CB8AC3E}">
        <p14:creationId xmlns:p14="http://schemas.microsoft.com/office/powerpoint/2010/main" val="12125492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3. Recognize there may be any number of recursive levels.</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Visualizing recursive Data Structures.</a:t>
            </a:r>
          </a:p>
        </p:txBody>
      </p:sp>
      <p:sp>
        <p:nvSpPr>
          <p:cNvPr id="13" name="Oval 12">
            <a:extLst>
              <a:ext uri="{FF2B5EF4-FFF2-40B4-BE49-F238E27FC236}">
                <a16:creationId xmlns:a16="http://schemas.microsoft.com/office/drawing/2014/main" id="{984CC9C2-F38C-1A4E-BE61-E44755DB14BE}"/>
              </a:ext>
            </a:extLst>
          </p:cNvPr>
          <p:cNvSpPr/>
          <p:nvPr/>
        </p:nvSpPr>
        <p:spPr>
          <a:xfrm>
            <a:off x="10348162" y="649480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16" name="Oval 15">
            <a:extLst>
              <a:ext uri="{FF2B5EF4-FFF2-40B4-BE49-F238E27FC236}">
                <a16:creationId xmlns:a16="http://schemas.microsoft.com/office/drawing/2014/main" id="{5A5C419B-AA92-B945-8AB7-583A2AD6F64A}"/>
              </a:ext>
            </a:extLst>
          </p:cNvPr>
          <p:cNvSpPr/>
          <p:nvPr/>
        </p:nvSpPr>
        <p:spPr>
          <a:xfrm>
            <a:off x="8519362" y="788863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17" name="Oval 16">
            <a:extLst>
              <a:ext uri="{FF2B5EF4-FFF2-40B4-BE49-F238E27FC236}">
                <a16:creationId xmlns:a16="http://schemas.microsoft.com/office/drawing/2014/main" id="{CE5EDA20-1F64-E94D-957F-A011059211D2}"/>
              </a:ext>
            </a:extLst>
          </p:cNvPr>
          <p:cNvSpPr/>
          <p:nvPr/>
        </p:nvSpPr>
        <p:spPr>
          <a:xfrm>
            <a:off x="12176962" y="788863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18" name="Oval 17">
            <a:extLst>
              <a:ext uri="{FF2B5EF4-FFF2-40B4-BE49-F238E27FC236}">
                <a16:creationId xmlns:a16="http://schemas.microsoft.com/office/drawing/2014/main" id="{E58413AA-907C-064B-8145-8F5346F8ADF5}"/>
              </a:ext>
            </a:extLst>
          </p:cNvPr>
          <p:cNvSpPr/>
          <p:nvPr/>
        </p:nvSpPr>
        <p:spPr>
          <a:xfrm>
            <a:off x="7300162"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9" name="Oval 18">
            <a:extLst>
              <a:ext uri="{FF2B5EF4-FFF2-40B4-BE49-F238E27FC236}">
                <a16:creationId xmlns:a16="http://schemas.microsoft.com/office/drawing/2014/main" id="{42779CA3-B01E-DD4B-AEBE-18E7B6CEA459}"/>
              </a:ext>
            </a:extLst>
          </p:cNvPr>
          <p:cNvSpPr/>
          <p:nvPr/>
        </p:nvSpPr>
        <p:spPr>
          <a:xfrm>
            <a:off x="9544599"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20" name="Oval 19">
            <a:extLst>
              <a:ext uri="{FF2B5EF4-FFF2-40B4-BE49-F238E27FC236}">
                <a16:creationId xmlns:a16="http://schemas.microsoft.com/office/drawing/2014/main" id="{AB17785F-E053-4147-A26D-0084563A39CF}"/>
              </a:ext>
            </a:extLst>
          </p:cNvPr>
          <p:cNvSpPr/>
          <p:nvPr/>
        </p:nvSpPr>
        <p:spPr>
          <a:xfrm>
            <a:off x="11179436"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21" name="Oval 20">
            <a:extLst>
              <a:ext uri="{FF2B5EF4-FFF2-40B4-BE49-F238E27FC236}">
                <a16:creationId xmlns:a16="http://schemas.microsoft.com/office/drawing/2014/main" id="{F1B01A3F-7DDF-C542-84ED-3AFF23726254}"/>
              </a:ext>
            </a:extLst>
          </p:cNvPr>
          <p:cNvSpPr/>
          <p:nvPr/>
        </p:nvSpPr>
        <p:spPr>
          <a:xfrm>
            <a:off x="8519362" y="1105988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22" name="Oval 21">
            <a:extLst>
              <a:ext uri="{FF2B5EF4-FFF2-40B4-BE49-F238E27FC236}">
                <a16:creationId xmlns:a16="http://schemas.microsoft.com/office/drawing/2014/main" id="{C71C8B6D-DDDC-CD45-A277-4D8D3CE325AC}"/>
              </a:ext>
            </a:extLst>
          </p:cNvPr>
          <p:cNvSpPr/>
          <p:nvPr/>
        </p:nvSpPr>
        <p:spPr>
          <a:xfrm>
            <a:off x="10625253" y="1105988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52E2EBA4-8E86-DC4B-891A-B28C58F2E3BD}"/>
              </a:ext>
            </a:extLst>
          </p:cNvPr>
          <p:cNvCxnSpPr>
            <a:cxnSpLocks/>
          </p:cNvCxnSpPr>
          <p:nvPr/>
        </p:nvCxnSpPr>
        <p:spPr>
          <a:xfrm flipH="1">
            <a:off x="9544600" y="743489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9CD1A55-8CB4-3D48-8307-4958E5592A1A}"/>
              </a:ext>
            </a:extLst>
          </p:cNvPr>
          <p:cNvCxnSpPr>
            <a:cxnSpLocks/>
          </p:cNvCxnSpPr>
          <p:nvPr/>
        </p:nvCxnSpPr>
        <p:spPr>
          <a:xfrm>
            <a:off x="11622781" y="743489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3B3709C9-A789-514C-8753-8F65AF5126BE}"/>
              </a:ext>
            </a:extLst>
          </p:cNvPr>
          <p:cNvCxnSpPr>
            <a:cxnSpLocks/>
            <a:stCxn id="16" idx="3"/>
          </p:cNvCxnSpPr>
          <p:nvPr/>
        </p:nvCxnSpPr>
        <p:spPr>
          <a:xfrm flipH="1">
            <a:off x="8159146" y="892928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29DE75C6-C198-1743-B051-E7C6EB03B43A}"/>
              </a:ext>
            </a:extLst>
          </p:cNvPr>
          <p:cNvCxnSpPr>
            <a:cxnSpLocks/>
            <a:stCxn id="16" idx="5"/>
          </p:cNvCxnSpPr>
          <p:nvPr/>
        </p:nvCxnSpPr>
        <p:spPr>
          <a:xfrm>
            <a:off x="9560014" y="892928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B03B5AF2-C89B-CC45-92E0-386BB9AC25EE}"/>
              </a:ext>
            </a:extLst>
          </p:cNvPr>
          <p:cNvCxnSpPr>
            <a:cxnSpLocks/>
            <a:stCxn id="17" idx="3"/>
          </p:cNvCxnSpPr>
          <p:nvPr/>
        </p:nvCxnSpPr>
        <p:spPr>
          <a:xfrm flipH="1">
            <a:off x="12010708" y="892928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8A503939-39BC-F148-80E3-84B7F45E2BC5}"/>
              </a:ext>
            </a:extLst>
          </p:cNvPr>
          <p:cNvCxnSpPr>
            <a:cxnSpLocks/>
            <a:endCxn id="21" idx="0"/>
          </p:cNvCxnSpPr>
          <p:nvPr/>
        </p:nvCxnSpPr>
        <p:spPr>
          <a:xfrm flipH="1">
            <a:off x="9128962" y="1042759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6931B2E7-1C01-8A46-9E53-6863232F8A35}"/>
              </a:ext>
            </a:extLst>
          </p:cNvPr>
          <p:cNvCxnSpPr>
            <a:stCxn id="19" idx="5"/>
            <a:endCxn id="22" idx="0"/>
          </p:cNvCxnSpPr>
          <p:nvPr/>
        </p:nvCxnSpPr>
        <p:spPr>
          <a:xfrm>
            <a:off x="10585251" y="1042759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1846257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530069182"/>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rgbClr val="7030A0"/>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rgbClr val="00B0F0"/>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9626145" y="6591342"/>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5688414" y="6591342"/>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5289690" y="6083511"/>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9393963" y="6103309"/>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10 &gt; 2?</a:t>
            </a:r>
          </a:p>
        </p:txBody>
      </p:sp>
    </p:spTree>
    <p:extLst>
      <p:ext uri="{BB962C8B-B14F-4D97-AF65-F5344CB8AC3E}">
        <p14:creationId xmlns:p14="http://schemas.microsoft.com/office/powerpoint/2010/main" val="3819347865"/>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99893636"/>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rgbClr val="7030A0"/>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rgbClr val="00B0F0"/>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8839122" y="6589635"/>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5688414" y="6591342"/>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5289690" y="6083511"/>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8606940" y="6101602"/>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10 &gt; 6?</a:t>
            </a:r>
          </a:p>
        </p:txBody>
      </p:sp>
    </p:spTree>
    <p:extLst>
      <p:ext uri="{BB962C8B-B14F-4D97-AF65-F5344CB8AC3E}">
        <p14:creationId xmlns:p14="http://schemas.microsoft.com/office/powerpoint/2010/main" val="306815948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1606011722"/>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rgbClr val="7030A0"/>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rgbClr val="00B0F0"/>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7969326" y="6589635"/>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4856152" y="6609433"/>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4457428" y="6101602"/>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7737144" y="6101602"/>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latin typeface="FreightSansLFPro" panose="02000506030000020004" pitchFamily="2" charset="77"/>
              </a:rPr>
              <a:t>4</a:t>
            </a: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0 &gt; 32?</a:t>
            </a:r>
          </a:p>
        </p:txBody>
      </p:sp>
    </p:spTree>
    <p:extLst>
      <p:ext uri="{BB962C8B-B14F-4D97-AF65-F5344CB8AC3E}">
        <p14:creationId xmlns:p14="http://schemas.microsoft.com/office/powerpoint/2010/main" val="2048585885"/>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2948707487"/>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rgbClr val="7030A0"/>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rgbClr val="00B0F0"/>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7174598" y="6608839"/>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4856152" y="6609433"/>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4457428" y="6101602"/>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6942416" y="612080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latin typeface="FreightSansLFPro" panose="02000506030000020004" pitchFamily="2" charset="77"/>
              </a:rPr>
              <a:t>4</a:t>
            </a: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0 &gt; 27?</a:t>
            </a:r>
          </a:p>
        </p:txBody>
      </p:sp>
    </p:spTree>
    <p:extLst>
      <p:ext uri="{BB962C8B-B14F-4D97-AF65-F5344CB8AC3E}">
        <p14:creationId xmlns:p14="http://schemas.microsoft.com/office/powerpoint/2010/main" val="254123644"/>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4216651693"/>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chemeClr val="bg1">
                              <a:lumMod val="50000"/>
                            </a:schemeClr>
                          </a:solidFill>
                        </a:rPr>
                        <a:t>44</a:t>
                      </a:r>
                    </a:p>
                  </a:txBody>
                  <a:tcPr/>
                </a:tc>
                <a:tc>
                  <a:txBody>
                    <a:bodyPr/>
                    <a:lstStyle/>
                    <a:p>
                      <a:r>
                        <a:rPr lang="en-US" sz="3000" dirty="0">
                          <a:solidFill>
                            <a:srgbClr val="7030A0"/>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rgbClr val="00B0F0"/>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6304803" y="6608839"/>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4023890" y="6628637"/>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3625166" y="612080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6072621" y="612080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18 &gt; 15?</a:t>
            </a:r>
          </a:p>
        </p:txBody>
      </p:sp>
    </p:spTree>
    <p:extLst>
      <p:ext uri="{BB962C8B-B14F-4D97-AF65-F5344CB8AC3E}">
        <p14:creationId xmlns:p14="http://schemas.microsoft.com/office/powerpoint/2010/main" val="3246411492"/>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1340557794"/>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rgbClr val="7030A0"/>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rgbClr val="00B0F0"/>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4739914" y="6649359"/>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3087188" y="6649359"/>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2688464" y="6141528"/>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4507732" y="6161326"/>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latin typeface="FreightSansLFPro" panose="02000506030000020004" pitchFamily="2" charset="77"/>
              </a:rPr>
              <a:t>44</a:t>
            </a: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 &gt; 40?</a:t>
            </a:r>
          </a:p>
        </p:txBody>
      </p:sp>
    </p:spTree>
    <p:extLst>
      <p:ext uri="{BB962C8B-B14F-4D97-AF65-F5344CB8AC3E}">
        <p14:creationId xmlns:p14="http://schemas.microsoft.com/office/powerpoint/2010/main" val="14036828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54801887"/>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rgbClr val="7030A0"/>
                          </a:solidFill>
                        </a:rPr>
                        <a:t>44</a:t>
                      </a:r>
                    </a:p>
                  </a:txBody>
                  <a:tcPr/>
                </a:tc>
                <a:tc>
                  <a:txBody>
                    <a:bodyPr/>
                    <a:lstStyle/>
                    <a:p>
                      <a:r>
                        <a:rPr lang="en-US" sz="3000" dirty="0">
                          <a:solidFill>
                            <a:srgbClr val="00B0F0"/>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4035394" y="6669404"/>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Down Arrow 7">
            <a:extLst>
              <a:ext uri="{FF2B5EF4-FFF2-40B4-BE49-F238E27FC236}">
                <a16:creationId xmlns:a16="http://schemas.microsoft.com/office/drawing/2014/main" id="{71A8D1A5-DDE7-5343-BD70-AA582B14E4E4}"/>
              </a:ext>
            </a:extLst>
          </p:cNvPr>
          <p:cNvSpPr/>
          <p:nvPr/>
        </p:nvSpPr>
        <p:spPr>
          <a:xfrm>
            <a:off x="13087188" y="6649359"/>
            <a:ext cx="312234" cy="535258"/>
          </a:xfrm>
          <a:prstGeom prst="downArrow">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TextBox 8">
            <a:extLst>
              <a:ext uri="{FF2B5EF4-FFF2-40B4-BE49-F238E27FC236}">
                <a16:creationId xmlns:a16="http://schemas.microsoft.com/office/drawing/2014/main" id="{3259F982-CA5E-9643-A40B-F0EFB66F7E8E}"/>
              </a:ext>
            </a:extLst>
          </p:cNvPr>
          <p:cNvSpPr txBox="1"/>
          <p:nvPr/>
        </p:nvSpPr>
        <p:spPr>
          <a:xfrm>
            <a:off x="12688464" y="6141528"/>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rgbClr val="7030A0"/>
                </a:solidFill>
                <a:latin typeface="FreightSansLFPro" panose="02000506030000020004" pitchFamily="2" charset="77"/>
              </a:rPr>
              <a:t>Parent</a:t>
            </a:r>
            <a:endParaRPr kumimoji="0" lang="en-US" sz="3000" b="0" i="0" u="none" strike="noStrike" cap="none" spc="0" normalizeH="0" baseline="0" dirty="0">
              <a:ln>
                <a:noFill/>
              </a:ln>
              <a:solidFill>
                <a:srgbClr val="7030A0"/>
              </a:solidFill>
              <a:effectLst/>
              <a:uFillTx/>
              <a:latin typeface="FreightSansLFPro" panose="02000506030000020004" pitchFamily="2" charset="77"/>
              <a:sym typeface="Vista Sans OT Medium"/>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3803212" y="6181371"/>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latin typeface="FreightSansLFPro" panose="02000506030000020004" pitchFamily="2" charset="77"/>
              </a:rPr>
              <a:t>44</a:t>
            </a:r>
            <a:r>
              <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rPr>
              <a:t> &gt; 18?</a:t>
            </a:r>
          </a:p>
        </p:txBody>
      </p:sp>
    </p:spTree>
    <p:extLst>
      <p:ext uri="{BB962C8B-B14F-4D97-AF65-F5344CB8AC3E}">
        <p14:creationId xmlns:p14="http://schemas.microsoft.com/office/powerpoint/2010/main" val="1697271155"/>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003280" cy="6096000"/>
          </a:xfrm>
        </p:spPr>
        <p:txBody>
          <a:bodyPr/>
          <a:lstStyle/>
          <a:p>
            <a:pPr marL="1143000" indent="-1143000">
              <a:buFont typeface="+mj-lt"/>
              <a:buAutoNum type="arabicPeriod"/>
            </a:pPr>
            <a:r>
              <a:rPr lang="en-US" sz="6000" dirty="0"/>
              <a:t>Iterate backwards through array.</a:t>
            </a:r>
          </a:p>
          <a:p>
            <a:pPr marL="1143000" indent="-1143000">
              <a:buFont typeface="+mj-lt"/>
              <a:buAutoNum type="arabicPeriod"/>
            </a:pPr>
            <a:r>
              <a:rPr lang="en-US" sz="6000" dirty="0"/>
              <a:t>For each element, compute the index of the parent. If the heap property is violated in this parent-child pair, return false.</a:t>
            </a:r>
          </a:p>
          <a:p>
            <a:pPr marL="1143000" indent="-1143000">
              <a:buFont typeface="+mj-lt"/>
              <a:buAutoNum type="arabicPeriod"/>
            </a:pPr>
            <a:r>
              <a:rPr lang="en-US" sz="6000" dirty="0"/>
              <a:t>If the beginning of the array is reached, return true.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graphicFrame>
        <p:nvGraphicFramePr>
          <p:cNvPr id="5" name="Table 4">
            <a:extLst>
              <a:ext uri="{FF2B5EF4-FFF2-40B4-BE49-F238E27FC236}">
                <a16:creationId xmlns:a16="http://schemas.microsoft.com/office/drawing/2014/main" id="{FC6E0AE1-2E34-774E-98CE-2081556B5136}"/>
              </a:ext>
            </a:extLst>
          </p:cNvPr>
          <p:cNvGraphicFramePr>
            <a:graphicFrameLocks noGrp="1"/>
          </p:cNvGraphicFramePr>
          <p:nvPr>
            <p:extLst>
              <p:ext uri="{D42A27DB-BD31-4B8C-83A1-F6EECF244321}">
                <p14:modId xmlns:p14="http://schemas.microsoft.com/office/powerpoint/2010/main" val="115635289"/>
              </p:ext>
            </p:extLst>
          </p:nvPr>
        </p:nvGraphicFramePr>
        <p:xfrm>
          <a:off x="12860407"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solidFill>
                            <a:srgbClr val="00B0F0"/>
                          </a:solidFill>
                        </a:rPr>
                        <a:t>44</a:t>
                      </a:r>
                    </a:p>
                  </a:txBody>
                  <a:tcPr/>
                </a:tc>
                <a:tc>
                  <a:txBody>
                    <a:bodyPr/>
                    <a:lstStyle/>
                    <a:p>
                      <a:r>
                        <a:rPr lang="en-US" sz="3000" dirty="0">
                          <a:solidFill>
                            <a:schemeClr val="bg1">
                              <a:lumMod val="50000"/>
                            </a:schemeClr>
                          </a:solidFill>
                        </a:rPr>
                        <a:t>18</a:t>
                      </a:r>
                    </a:p>
                  </a:txBody>
                  <a:tcPr/>
                </a:tc>
                <a:tc>
                  <a:txBody>
                    <a:bodyPr/>
                    <a:lstStyle/>
                    <a:p>
                      <a:r>
                        <a:rPr lang="en-US" sz="3000" dirty="0">
                          <a:solidFill>
                            <a:schemeClr val="bg1">
                              <a:lumMod val="50000"/>
                            </a:schemeClr>
                          </a:solidFill>
                        </a:rPr>
                        <a:t>40</a:t>
                      </a:r>
                    </a:p>
                  </a:txBody>
                  <a:tcPr/>
                </a:tc>
                <a:tc>
                  <a:txBody>
                    <a:bodyPr/>
                    <a:lstStyle/>
                    <a:p>
                      <a:r>
                        <a:rPr lang="en-US" sz="3000" dirty="0">
                          <a:solidFill>
                            <a:schemeClr val="bg1">
                              <a:lumMod val="50000"/>
                            </a:schemeClr>
                          </a:solidFill>
                        </a:rPr>
                        <a:t>10</a:t>
                      </a:r>
                    </a:p>
                  </a:txBody>
                  <a:tcPr/>
                </a:tc>
                <a:tc>
                  <a:txBody>
                    <a:bodyPr/>
                    <a:lstStyle/>
                    <a:p>
                      <a:r>
                        <a:rPr lang="en-US" sz="3000" dirty="0">
                          <a:solidFill>
                            <a:schemeClr val="bg1">
                              <a:lumMod val="50000"/>
                            </a:schemeClr>
                          </a:solidFill>
                        </a:rPr>
                        <a:t>15</a:t>
                      </a:r>
                    </a:p>
                  </a:txBody>
                  <a:tcPr/>
                </a:tc>
                <a:tc>
                  <a:txBody>
                    <a:bodyPr/>
                    <a:lstStyle/>
                    <a:p>
                      <a:r>
                        <a:rPr lang="en-US" sz="3000" dirty="0">
                          <a:solidFill>
                            <a:schemeClr val="bg1">
                              <a:lumMod val="50000"/>
                            </a:schemeClr>
                          </a:solidFill>
                        </a:rPr>
                        <a:t>27</a:t>
                      </a:r>
                    </a:p>
                  </a:txBody>
                  <a:tcPr/>
                </a:tc>
                <a:tc>
                  <a:txBody>
                    <a:bodyPr/>
                    <a:lstStyle/>
                    <a:p>
                      <a:r>
                        <a:rPr lang="en-US" sz="3000" dirty="0">
                          <a:solidFill>
                            <a:schemeClr val="bg1">
                              <a:lumMod val="50000"/>
                            </a:schemeClr>
                          </a:solidFill>
                        </a:rPr>
                        <a:t>32</a:t>
                      </a:r>
                    </a:p>
                  </a:txBody>
                  <a:tcPr/>
                </a:tc>
                <a:tc>
                  <a:txBody>
                    <a:bodyPr/>
                    <a:lstStyle/>
                    <a:p>
                      <a:r>
                        <a:rPr lang="en-US" sz="3000" dirty="0">
                          <a:solidFill>
                            <a:schemeClr val="bg1">
                              <a:lumMod val="50000"/>
                            </a:schemeClr>
                          </a:solidFill>
                        </a:rPr>
                        <a:t>6</a:t>
                      </a:r>
                    </a:p>
                  </a:txBody>
                  <a:tcPr/>
                </a:tc>
                <a:tc>
                  <a:txBody>
                    <a:bodyPr/>
                    <a:lstStyle/>
                    <a:p>
                      <a:r>
                        <a:rPr lang="en-US" sz="3000" dirty="0">
                          <a:solidFill>
                            <a:schemeClr val="bg1">
                              <a:lumMod val="50000"/>
                            </a:schemeClr>
                          </a:solidFill>
                        </a:rPr>
                        <a:t>2</a:t>
                      </a:r>
                    </a:p>
                  </a:txBody>
                  <a:tcPr/>
                </a:tc>
                <a:tc>
                  <a:txBody>
                    <a:bodyPr/>
                    <a:lstStyle/>
                    <a:p>
                      <a:r>
                        <a:rPr lang="en-US" sz="3000" dirty="0">
                          <a:solidFill>
                            <a:schemeClr val="bg1">
                              <a:lumMod val="50000"/>
                            </a:schemeClr>
                          </a:solidFill>
                        </a:rPr>
                        <a:t>8</a:t>
                      </a:r>
                    </a:p>
                  </a:txBody>
                  <a:tcPr/>
                </a:tc>
                <a:tc>
                  <a:txBody>
                    <a:bodyPr/>
                    <a:lstStyle/>
                    <a:p>
                      <a:r>
                        <a:rPr lang="en-US" sz="3000" dirty="0">
                          <a:solidFill>
                            <a:schemeClr val="bg1">
                              <a:lumMod val="50000"/>
                            </a:schemeClr>
                          </a:solidFill>
                        </a:rPr>
                        <a:t>5</a:t>
                      </a:r>
                    </a:p>
                  </a:txBody>
                  <a:tcPr/>
                </a:tc>
                <a:extLst>
                  <a:ext uri="{0D108BD9-81ED-4DB2-BD59-A6C34878D82A}">
                    <a16:rowId xmlns:a16="http://schemas.microsoft.com/office/drawing/2014/main" val="2641732069"/>
                  </a:ext>
                </a:extLst>
              </a:tr>
            </a:tbl>
          </a:graphicData>
        </a:graphic>
      </p:graphicFrame>
      <p:sp>
        <p:nvSpPr>
          <p:cNvPr id="6" name="TextBox 5">
            <a:extLst>
              <a:ext uri="{FF2B5EF4-FFF2-40B4-BE49-F238E27FC236}">
                <a16:creationId xmlns:a16="http://schemas.microsoft.com/office/drawing/2014/main" id="{2502BB8D-1205-C145-99F6-11EACB936BDA}"/>
              </a:ext>
            </a:extLst>
          </p:cNvPr>
          <p:cNvSpPr txBox="1"/>
          <p:nvPr/>
        </p:nvSpPr>
        <p:spPr>
          <a:xfrm>
            <a:off x="12860407"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
        <p:nvSpPr>
          <p:cNvPr id="7" name="Down Arrow 6">
            <a:extLst>
              <a:ext uri="{FF2B5EF4-FFF2-40B4-BE49-F238E27FC236}">
                <a16:creationId xmlns:a16="http://schemas.microsoft.com/office/drawing/2014/main" id="{7B83DE48-C7DB-DC4C-8BF1-441E8CC82707}"/>
              </a:ext>
            </a:extLst>
          </p:cNvPr>
          <p:cNvSpPr/>
          <p:nvPr/>
        </p:nvSpPr>
        <p:spPr>
          <a:xfrm>
            <a:off x="13112894" y="6665704"/>
            <a:ext cx="312234" cy="535258"/>
          </a:xfrm>
          <a:prstGeom prst="down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TextBox 9">
            <a:extLst>
              <a:ext uri="{FF2B5EF4-FFF2-40B4-BE49-F238E27FC236}">
                <a16:creationId xmlns:a16="http://schemas.microsoft.com/office/drawing/2014/main" id="{F97F1B44-5139-FB43-9141-5AB8AC21CAC0}"/>
              </a:ext>
            </a:extLst>
          </p:cNvPr>
          <p:cNvSpPr txBox="1"/>
          <p:nvPr/>
        </p:nvSpPr>
        <p:spPr>
          <a:xfrm>
            <a:off x="12880712" y="6177671"/>
            <a:ext cx="1109681"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3000" b="0" i="0" u="none" strike="noStrike" cap="none" spc="0" normalizeH="0" baseline="0" dirty="0">
                <a:ln>
                  <a:noFill/>
                </a:ln>
                <a:solidFill>
                  <a:srgbClr val="00B0F0"/>
                </a:solidFill>
                <a:effectLst/>
                <a:uFillTx/>
                <a:latin typeface="FreightSansLFPro" panose="02000506030000020004" pitchFamily="2" charset="77"/>
                <a:sym typeface="Vista Sans OT Medium"/>
              </a:rPr>
              <a:t>Child</a:t>
            </a:r>
          </a:p>
        </p:txBody>
      </p:sp>
      <p:sp>
        <p:nvSpPr>
          <p:cNvPr id="11" name="TextBox 10">
            <a:extLst>
              <a:ext uri="{FF2B5EF4-FFF2-40B4-BE49-F238E27FC236}">
                <a16:creationId xmlns:a16="http://schemas.microsoft.com/office/drawing/2014/main" id="{AEEA2188-214E-634F-9531-05302B90E18D}"/>
              </a:ext>
            </a:extLst>
          </p:cNvPr>
          <p:cNvSpPr txBox="1"/>
          <p:nvPr/>
        </p:nvSpPr>
        <p:spPr>
          <a:xfrm>
            <a:off x="16444703" y="10200320"/>
            <a:ext cx="3114536"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latin typeface="FreightSansLFPro" panose="02000506030000020004" pitchFamily="2" charset="77"/>
              </a:rPr>
              <a:t>Success!</a:t>
            </a:r>
            <a:endParaRPr kumimoji="0" lang="en-US" sz="6000" b="0" i="0" u="none" strike="noStrike" cap="none" spc="0" normalizeH="0" baseline="0" dirty="0">
              <a:ln>
                <a:noFill/>
              </a:ln>
              <a:solidFill>
                <a:srgbClr val="92D050"/>
              </a:solidFill>
              <a:effectLst/>
              <a:uFillTx/>
              <a:latin typeface="FreightSansLFPro" panose="02000506030000020004" pitchFamily="2" charset="77"/>
              <a:sym typeface="Vista Sans OT Medium"/>
            </a:endParaRPr>
          </a:p>
        </p:txBody>
      </p:sp>
    </p:spTree>
    <p:extLst>
      <p:ext uri="{BB962C8B-B14F-4D97-AF65-F5344CB8AC3E}">
        <p14:creationId xmlns:p14="http://schemas.microsoft.com/office/powerpoint/2010/main" val="312518137"/>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lstStyle/>
          <a:p>
            <a:r>
              <a:rPr lang="en-US" dirty="0"/>
              <a:t>Code a max heap validation to determine if the complete tree represented by an array is a max heap.</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Coding Exercise</a:t>
            </a:r>
          </a:p>
        </p:txBody>
      </p:sp>
      <p:sp>
        <p:nvSpPr>
          <p:cNvPr id="4" name="Text Placeholder 3">
            <a:extLst>
              <a:ext uri="{FF2B5EF4-FFF2-40B4-BE49-F238E27FC236}">
                <a16:creationId xmlns:a16="http://schemas.microsoft.com/office/drawing/2014/main" id="{2133B89B-6858-DD4C-88AD-C3297A02798D}"/>
              </a:ext>
            </a:extLst>
          </p:cNvPr>
          <p:cNvSpPr>
            <a:spLocks noGrp="1"/>
          </p:cNvSpPr>
          <p:nvPr>
            <p:ph type="body" sz="quarter" idx="10"/>
          </p:nvPr>
        </p:nvSpPr>
        <p:spPr/>
        <p:txBody>
          <a:bodyPr/>
          <a:lstStyle/>
          <a:p>
            <a:r>
              <a:rPr lang="en-US" dirty="0"/>
              <a:t>Do Now</a:t>
            </a:r>
          </a:p>
        </p:txBody>
      </p:sp>
    </p:spTree>
    <p:extLst>
      <p:ext uri="{BB962C8B-B14F-4D97-AF65-F5344CB8AC3E}">
        <p14:creationId xmlns:p14="http://schemas.microsoft.com/office/powerpoint/2010/main" val="9779075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a:xfrm>
            <a:off x="1524000" y="4826000"/>
            <a:ext cx="21336000" cy="6096000"/>
          </a:xfrm>
        </p:spPr>
        <p:txBody>
          <a:bodyPr/>
          <a:lstStyle/>
          <a:p>
            <a:r>
              <a:rPr lang="en-US" dirty="0"/>
              <a:t>3. Recognize there may be any number of recursive levels.</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Visualizing recursive Data Structures.</a:t>
            </a:r>
          </a:p>
        </p:txBody>
      </p:sp>
      <p:sp>
        <p:nvSpPr>
          <p:cNvPr id="13" name="Oval 12">
            <a:extLst>
              <a:ext uri="{FF2B5EF4-FFF2-40B4-BE49-F238E27FC236}">
                <a16:creationId xmlns:a16="http://schemas.microsoft.com/office/drawing/2014/main" id="{984CC9C2-F38C-1A4E-BE61-E44755DB14BE}"/>
              </a:ext>
            </a:extLst>
          </p:cNvPr>
          <p:cNvSpPr/>
          <p:nvPr/>
        </p:nvSpPr>
        <p:spPr>
          <a:xfrm>
            <a:off x="10348162" y="649480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16" name="Oval 15">
            <a:extLst>
              <a:ext uri="{FF2B5EF4-FFF2-40B4-BE49-F238E27FC236}">
                <a16:creationId xmlns:a16="http://schemas.microsoft.com/office/drawing/2014/main" id="{5A5C419B-AA92-B945-8AB7-583A2AD6F64A}"/>
              </a:ext>
            </a:extLst>
          </p:cNvPr>
          <p:cNvSpPr/>
          <p:nvPr/>
        </p:nvSpPr>
        <p:spPr>
          <a:xfrm>
            <a:off x="8519362" y="788863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17" name="Oval 16">
            <a:extLst>
              <a:ext uri="{FF2B5EF4-FFF2-40B4-BE49-F238E27FC236}">
                <a16:creationId xmlns:a16="http://schemas.microsoft.com/office/drawing/2014/main" id="{CE5EDA20-1F64-E94D-957F-A011059211D2}"/>
              </a:ext>
            </a:extLst>
          </p:cNvPr>
          <p:cNvSpPr/>
          <p:nvPr/>
        </p:nvSpPr>
        <p:spPr>
          <a:xfrm>
            <a:off x="12176962" y="788863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18" name="Oval 17">
            <a:extLst>
              <a:ext uri="{FF2B5EF4-FFF2-40B4-BE49-F238E27FC236}">
                <a16:creationId xmlns:a16="http://schemas.microsoft.com/office/drawing/2014/main" id="{E58413AA-907C-064B-8145-8F5346F8ADF5}"/>
              </a:ext>
            </a:extLst>
          </p:cNvPr>
          <p:cNvSpPr/>
          <p:nvPr/>
        </p:nvSpPr>
        <p:spPr>
          <a:xfrm>
            <a:off x="7300162"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9" name="Oval 18">
            <a:extLst>
              <a:ext uri="{FF2B5EF4-FFF2-40B4-BE49-F238E27FC236}">
                <a16:creationId xmlns:a16="http://schemas.microsoft.com/office/drawing/2014/main" id="{42779CA3-B01E-DD4B-AEBE-18E7B6CEA459}"/>
              </a:ext>
            </a:extLst>
          </p:cNvPr>
          <p:cNvSpPr/>
          <p:nvPr/>
        </p:nvSpPr>
        <p:spPr>
          <a:xfrm>
            <a:off x="9544599"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20" name="Oval 19">
            <a:extLst>
              <a:ext uri="{FF2B5EF4-FFF2-40B4-BE49-F238E27FC236}">
                <a16:creationId xmlns:a16="http://schemas.microsoft.com/office/drawing/2014/main" id="{AB17785F-E053-4147-A26D-0084563A39CF}"/>
              </a:ext>
            </a:extLst>
          </p:cNvPr>
          <p:cNvSpPr/>
          <p:nvPr/>
        </p:nvSpPr>
        <p:spPr>
          <a:xfrm>
            <a:off x="11179436" y="93869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21" name="Oval 20">
            <a:extLst>
              <a:ext uri="{FF2B5EF4-FFF2-40B4-BE49-F238E27FC236}">
                <a16:creationId xmlns:a16="http://schemas.microsoft.com/office/drawing/2014/main" id="{F1B01A3F-7DDF-C542-84ED-3AFF23726254}"/>
              </a:ext>
            </a:extLst>
          </p:cNvPr>
          <p:cNvSpPr/>
          <p:nvPr/>
        </p:nvSpPr>
        <p:spPr>
          <a:xfrm>
            <a:off x="8519362" y="1105988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22" name="Oval 21">
            <a:extLst>
              <a:ext uri="{FF2B5EF4-FFF2-40B4-BE49-F238E27FC236}">
                <a16:creationId xmlns:a16="http://schemas.microsoft.com/office/drawing/2014/main" id="{C71C8B6D-DDDC-CD45-A277-4D8D3CE325AC}"/>
              </a:ext>
            </a:extLst>
          </p:cNvPr>
          <p:cNvSpPr/>
          <p:nvPr/>
        </p:nvSpPr>
        <p:spPr>
          <a:xfrm>
            <a:off x="10625253" y="1105988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52E2EBA4-8E86-DC4B-891A-B28C58F2E3BD}"/>
              </a:ext>
            </a:extLst>
          </p:cNvPr>
          <p:cNvCxnSpPr>
            <a:cxnSpLocks/>
          </p:cNvCxnSpPr>
          <p:nvPr/>
        </p:nvCxnSpPr>
        <p:spPr>
          <a:xfrm flipH="1">
            <a:off x="9544600" y="743489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99CD1A55-8CB4-3D48-8307-4958E5592A1A}"/>
              </a:ext>
            </a:extLst>
          </p:cNvPr>
          <p:cNvCxnSpPr>
            <a:cxnSpLocks/>
          </p:cNvCxnSpPr>
          <p:nvPr/>
        </p:nvCxnSpPr>
        <p:spPr>
          <a:xfrm>
            <a:off x="11622781" y="743489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3B3709C9-A789-514C-8753-8F65AF5126BE}"/>
              </a:ext>
            </a:extLst>
          </p:cNvPr>
          <p:cNvCxnSpPr>
            <a:cxnSpLocks/>
            <a:stCxn id="16" idx="3"/>
          </p:cNvCxnSpPr>
          <p:nvPr/>
        </p:nvCxnSpPr>
        <p:spPr>
          <a:xfrm flipH="1">
            <a:off x="8159146" y="892928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29DE75C6-C198-1743-B051-E7C6EB03B43A}"/>
              </a:ext>
            </a:extLst>
          </p:cNvPr>
          <p:cNvCxnSpPr>
            <a:cxnSpLocks/>
            <a:stCxn id="16" idx="5"/>
          </p:cNvCxnSpPr>
          <p:nvPr/>
        </p:nvCxnSpPr>
        <p:spPr>
          <a:xfrm>
            <a:off x="9560014" y="892928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B03B5AF2-C89B-CC45-92E0-386BB9AC25EE}"/>
              </a:ext>
            </a:extLst>
          </p:cNvPr>
          <p:cNvCxnSpPr>
            <a:cxnSpLocks/>
            <a:stCxn id="17" idx="3"/>
          </p:cNvCxnSpPr>
          <p:nvPr/>
        </p:nvCxnSpPr>
        <p:spPr>
          <a:xfrm flipH="1">
            <a:off x="12010708" y="892928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8A503939-39BC-F148-80E3-84B7F45E2BC5}"/>
              </a:ext>
            </a:extLst>
          </p:cNvPr>
          <p:cNvCxnSpPr>
            <a:cxnSpLocks/>
            <a:endCxn id="21" idx="0"/>
          </p:cNvCxnSpPr>
          <p:nvPr/>
        </p:nvCxnSpPr>
        <p:spPr>
          <a:xfrm flipH="1">
            <a:off x="9128962" y="1042759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6931B2E7-1C01-8A46-9E53-6863232F8A35}"/>
              </a:ext>
            </a:extLst>
          </p:cNvPr>
          <p:cNvCxnSpPr>
            <a:stCxn id="19" idx="5"/>
            <a:endCxn id="22" idx="0"/>
          </p:cNvCxnSpPr>
          <p:nvPr/>
        </p:nvCxnSpPr>
        <p:spPr>
          <a:xfrm>
            <a:off x="10585251" y="1042759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6" name="Freeform 45">
            <a:extLst>
              <a:ext uri="{FF2B5EF4-FFF2-40B4-BE49-F238E27FC236}">
                <a16:creationId xmlns:a16="http://schemas.microsoft.com/office/drawing/2014/main" id="{C000C4AA-2FBF-1A43-BCDB-01FA6A17FFE9}"/>
              </a:ext>
            </a:extLst>
          </p:cNvPr>
          <p:cNvSpPr/>
          <p:nvPr/>
        </p:nvSpPr>
        <p:spPr>
          <a:xfrm>
            <a:off x="14848625" y="3411843"/>
            <a:ext cx="5981700" cy="6438900"/>
          </a:xfrm>
          <a:custGeom>
            <a:avLst/>
            <a:gdLst>
              <a:gd name="connsiteX0" fmla="*/ 1219200 w 5981700"/>
              <a:gd name="connsiteY0" fmla="*/ 76200 h 6438900"/>
              <a:gd name="connsiteX1" fmla="*/ 1219200 w 5981700"/>
              <a:gd name="connsiteY1" fmla="*/ 76200 h 6438900"/>
              <a:gd name="connsiteX2" fmla="*/ 2247900 w 5981700"/>
              <a:gd name="connsiteY2" fmla="*/ 114300 h 6438900"/>
              <a:gd name="connsiteX3" fmla="*/ 2705100 w 5981700"/>
              <a:gd name="connsiteY3" fmla="*/ 342900 h 6438900"/>
              <a:gd name="connsiteX4" fmla="*/ 2819400 w 5981700"/>
              <a:gd name="connsiteY4" fmla="*/ 381000 h 6438900"/>
              <a:gd name="connsiteX5" fmla="*/ 3162300 w 5981700"/>
              <a:gd name="connsiteY5" fmla="*/ 647700 h 6438900"/>
              <a:gd name="connsiteX6" fmla="*/ 3276600 w 5981700"/>
              <a:gd name="connsiteY6" fmla="*/ 685800 h 6438900"/>
              <a:gd name="connsiteX7" fmla="*/ 3390900 w 5981700"/>
              <a:gd name="connsiteY7" fmla="*/ 800100 h 6438900"/>
              <a:gd name="connsiteX8" fmla="*/ 3733800 w 5981700"/>
              <a:gd name="connsiteY8" fmla="*/ 990600 h 6438900"/>
              <a:gd name="connsiteX9" fmla="*/ 4000500 w 5981700"/>
              <a:gd name="connsiteY9" fmla="*/ 1028700 h 6438900"/>
              <a:gd name="connsiteX10" fmla="*/ 4267200 w 5981700"/>
              <a:gd name="connsiteY10" fmla="*/ 1295400 h 6438900"/>
              <a:gd name="connsiteX11" fmla="*/ 4343400 w 5981700"/>
              <a:gd name="connsiteY11" fmla="*/ 1524000 h 6438900"/>
              <a:gd name="connsiteX12" fmla="*/ 4419600 w 5981700"/>
              <a:gd name="connsiteY12" fmla="*/ 2057400 h 6438900"/>
              <a:gd name="connsiteX13" fmla="*/ 4457700 w 5981700"/>
              <a:gd name="connsiteY13" fmla="*/ 2209800 h 6438900"/>
              <a:gd name="connsiteX14" fmla="*/ 4533900 w 5981700"/>
              <a:gd name="connsiteY14" fmla="*/ 2324100 h 6438900"/>
              <a:gd name="connsiteX15" fmla="*/ 4572000 w 5981700"/>
              <a:gd name="connsiteY15" fmla="*/ 2438400 h 6438900"/>
              <a:gd name="connsiteX16" fmla="*/ 4724400 w 5981700"/>
              <a:gd name="connsiteY16" fmla="*/ 2667000 h 6438900"/>
              <a:gd name="connsiteX17" fmla="*/ 4838700 w 5981700"/>
              <a:gd name="connsiteY17" fmla="*/ 2895600 h 6438900"/>
              <a:gd name="connsiteX18" fmla="*/ 4953000 w 5981700"/>
              <a:gd name="connsiteY18" fmla="*/ 3009900 h 6438900"/>
              <a:gd name="connsiteX19" fmla="*/ 5105400 w 5981700"/>
              <a:gd name="connsiteY19" fmla="*/ 3238500 h 6438900"/>
              <a:gd name="connsiteX20" fmla="*/ 5257800 w 5981700"/>
              <a:gd name="connsiteY20" fmla="*/ 3467100 h 6438900"/>
              <a:gd name="connsiteX21" fmla="*/ 5334000 w 5981700"/>
              <a:gd name="connsiteY21" fmla="*/ 3581400 h 6438900"/>
              <a:gd name="connsiteX22" fmla="*/ 5562600 w 5981700"/>
              <a:gd name="connsiteY22" fmla="*/ 3771900 h 6438900"/>
              <a:gd name="connsiteX23" fmla="*/ 5753100 w 5981700"/>
              <a:gd name="connsiteY23" fmla="*/ 4000500 h 6438900"/>
              <a:gd name="connsiteX24" fmla="*/ 5867400 w 5981700"/>
              <a:gd name="connsiteY24" fmla="*/ 4229100 h 6438900"/>
              <a:gd name="connsiteX25" fmla="*/ 5981700 w 5981700"/>
              <a:gd name="connsiteY25" fmla="*/ 4457700 h 6438900"/>
              <a:gd name="connsiteX26" fmla="*/ 5943600 w 5981700"/>
              <a:gd name="connsiteY26" fmla="*/ 5334000 h 6438900"/>
              <a:gd name="connsiteX27" fmla="*/ 5829300 w 5981700"/>
              <a:gd name="connsiteY27" fmla="*/ 5448300 h 6438900"/>
              <a:gd name="connsiteX28" fmla="*/ 5524500 w 5981700"/>
              <a:gd name="connsiteY28" fmla="*/ 5638800 h 6438900"/>
              <a:gd name="connsiteX29" fmla="*/ 5410200 w 5981700"/>
              <a:gd name="connsiteY29" fmla="*/ 5676900 h 6438900"/>
              <a:gd name="connsiteX30" fmla="*/ 5181600 w 5981700"/>
              <a:gd name="connsiteY30" fmla="*/ 5829300 h 6438900"/>
              <a:gd name="connsiteX31" fmla="*/ 5067300 w 5981700"/>
              <a:gd name="connsiteY31" fmla="*/ 5867400 h 6438900"/>
              <a:gd name="connsiteX32" fmla="*/ 4800600 w 5981700"/>
              <a:gd name="connsiteY32" fmla="*/ 6019800 h 6438900"/>
              <a:gd name="connsiteX33" fmla="*/ 4533900 w 5981700"/>
              <a:gd name="connsiteY33" fmla="*/ 6096000 h 6438900"/>
              <a:gd name="connsiteX34" fmla="*/ 4305300 w 5981700"/>
              <a:gd name="connsiteY34" fmla="*/ 6172200 h 6438900"/>
              <a:gd name="connsiteX35" fmla="*/ 4191000 w 5981700"/>
              <a:gd name="connsiteY35" fmla="*/ 6210300 h 6438900"/>
              <a:gd name="connsiteX36" fmla="*/ 4000500 w 5981700"/>
              <a:gd name="connsiteY36" fmla="*/ 6286500 h 6438900"/>
              <a:gd name="connsiteX37" fmla="*/ 3810000 w 5981700"/>
              <a:gd name="connsiteY37" fmla="*/ 6324600 h 6438900"/>
              <a:gd name="connsiteX38" fmla="*/ 2628900 w 5981700"/>
              <a:gd name="connsiteY38" fmla="*/ 6438900 h 6438900"/>
              <a:gd name="connsiteX39" fmla="*/ 1714500 w 5981700"/>
              <a:gd name="connsiteY39" fmla="*/ 6400800 h 6438900"/>
              <a:gd name="connsiteX40" fmla="*/ 1600200 w 5981700"/>
              <a:gd name="connsiteY40" fmla="*/ 6362700 h 6438900"/>
              <a:gd name="connsiteX41" fmla="*/ 1333500 w 5981700"/>
              <a:gd name="connsiteY41" fmla="*/ 6210300 h 6438900"/>
              <a:gd name="connsiteX42" fmla="*/ 1028700 w 5981700"/>
              <a:gd name="connsiteY42" fmla="*/ 5981700 h 6438900"/>
              <a:gd name="connsiteX43" fmla="*/ 914400 w 5981700"/>
              <a:gd name="connsiteY43" fmla="*/ 5905500 h 6438900"/>
              <a:gd name="connsiteX44" fmla="*/ 609600 w 5981700"/>
              <a:gd name="connsiteY44" fmla="*/ 5676900 h 6438900"/>
              <a:gd name="connsiteX45" fmla="*/ 381000 w 5981700"/>
              <a:gd name="connsiteY45" fmla="*/ 5448300 h 6438900"/>
              <a:gd name="connsiteX46" fmla="*/ 228600 w 5981700"/>
              <a:gd name="connsiteY46" fmla="*/ 5143500 h 6438900"/>
              <a:gd name="connsiteX47" fmla="*/ 152400 w 5981700"/>
              <a:gd name="connsiteY47" fmla="*/ 4800600 h 6438900"/>
              <a:gd name="connsiteX48" fmla="*/ 114300 w 5981700"/>
              <a:gd name="connsiteY48" fmla="*/ 4457700 h 6438900"/>
              <a:gd name="connsiteX49" fmla="*/ 38100 w 5981700"/>
              <a:gd name="connsiteY49" fmla="*/ 4038600 h 6438900"/>
              <a:gd name="connsiteX50" fmla="*/ 0 w 5981700"/>
              <a:gd name="connsiteY50" fmla="*/ 3810000 h 6438900"/>
              <a:gd name="connsiteX51" fmla="*/ 38100 w 5981700"/>
              <a:gd name="connsiteY51" fmla="*/ 1943100 h 6438900"/>
              <a:gd name="connsiteX52" fmla="*/ 152400 w 5981700"/>
              <a:gd name="connsiteY52" fmla="*/ 1600200 h 6438900"/>
              <a:gd name="connsiteX53" fmla="*/ 190500 w 5981700"/>
              <a:gd name="connsiteY53" fmla="*/ 1485900 h 6438900"/>
              <a:gd name="connsiteX54" fmla="*/ 419100 w 5981700"/>
              <a:gd name="connsiteY54" fmla="*/ 1257300 h 6438900"/>
              <a:gd name="connsiteX55" fmla="*/ 533400 w 5981700"/>
              <a:gd name="connsiteY55" fmla="*/ 1143000 h 6438900"/>
              <a:gd name="connsiteX56" fmla="*/ 723900 w 5981700"/>
              <a:gd name="connsiteY56" fmla="*/ 952500 h 6438900"/>
              <a:gd name="connsiteX57" fmla="*/ 800100 w 5981700"/>
              <a:gd name="connsiteY57" fmla="*/ 723900 h 6438900"/>
              <a:gd name="connsiteX58" fmla="*/ 876300 w 5981700"/>
              <a:gd name="connsiteY58" fmla="*/ 342900 h 6438900"/>
              <a:gd name="connsiteX59" fmla="*/ 952500 w 5981700"/>
              <a:gd name="connsiteY59" fmla="*/ 114300 h 6438900"/>
              <a:gd name="connsiteX60" fmla="*/ 1028700 w 5981700"/>
              <a:gd name="connsiteY60" fmla="*/ 0 h 6438900"/>
              <a:gd name="connsiteX61" fmla="*/ 1257300 w 5981700"/>
              <a:gd name="connsiteY61" fmla="*/ 38100 h 6438900"/>
              <a:gd name="connsiteX62" fmla="*/ 1371600 w 5981700"/>
              <a:gd name="connsiteY62" fmla="*/ 152400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81700" h="6438900">
                <a:moveTo>
                  <a:pt x="1219200" y="76200"/>
                </a:moveTo>
                <a:lnTo>
                  <a:pt x="1219200" y="76200"/>
                </a:lnTo>
                <a:cubicBezTo>
                  <a:pt x="1562100" y="88900"/>
                  <a:pt x="1906174" y="83234"/>
                  <a:pt x="2247900" y="114300"/>
                </a:cubicBezTo>
                <a:cubicBezTo>
                  <a:pt x="2604177" y="146689"/>
                  <a:pt x="2363154" y="228918"/>
                  <a:pt x="2705100" y="342900"/>
                </a:cubicBezTo>
                <a:lnTo>
                  <a:pt x="2819400" y="381000"/>
                </a:lnTo>
                <a:cubicBezTo>
                  <a:pt x="2918021" y="479621"/>
                  <a:pt x="3025584" y="602128"/>
                  <a:pt x="3162300" y="647700"/>
                </a:cubicBezTo>
                <a:lnTo>
                  <a:pt x="3276600" y="685800"/>
                </a:lnTo>
                <a:cubicBezTo>
                  <a:pt x="3314700" y="723900"/>
                  <a:pt x="3348368" y="767020"/>
                  <a:pt x="3390900" y="800100"/>
                </a:cubicBezTo>
                <a:cubicBezTo>
                  <a:pt x="3496660" y="882357"/>
                  <a:pt x="3601142" y="964068"/>
                  <a:pt x="3733800" y="990600"/>
                </a:cubicBezTo>
                <a:cubicBezTo>
                  <a:pt x="3821859" y="1008212"/>
                  <a:pt x="3911600" y="1016000"/>
                  <a:pt x="4000500" y="1028700"/>
                </a:cubicBezTo>
                <a:cubicBezTo>
                  <a:pt x="4158593" y="1081398"/>
                  <a:pt x="4190779" y="1066136"/>
                  <a:pt x="4267200" y="1295400"/>
                </a:cubicBezTo>
                <a:lnTo>
                  <a:pt x="4343400" y="1524000"/>
                </a:lnTo>
                <a:cubicBezTo>
                  <a:pt x="4404337" y="2194309"/>
                  <a:pt x="4331644" y="1749552"/>
                  <a:pt x="4419600" y="2057400"/>
                </a:cubicBezTo>
                <a:cubicBezTo>
                  <a:pt x="4433985" y="2107749"/>
                  <a:pt x="4437073" y="2161670"/>
                  <a:pt x="4457700" y="2209800"/>
                </a:cubicBezTo>
                <a:cubicBezTo>
                  <a:pt x="4475738" y="2251888"/>
                  <a:pt x="4513422" y="2283144"/>
                  <a:pt x="4533900" y="2324100"/>
                </a:cubicBezTo>
                <a:cubicBezTo>
                  <a:pt x="4551861" y="2360021"/>
                  <a:pt x="4552496" y="2403293"/>
                  <a:pt x="4572000" y="2438400"/>
                </a:cubicBezTo>
                <a:cubicBezTo>
                  <a:pt x="4616476" y="2518456"/>
                  <a:pt x="4695440" y="2580119"/>
                  <a:pt x="4724400" y="2667000"/>
                </a:cubicBezTo>
                <a:cubicBezTo>
                  <a:pt x="4762585" y="2781556"/>
                  <a:pt x="4756636" y="2797123"/>
                  <a:pt x="4838700" y="2895600"/>
                </a:cubicBezTo>
                <a:cubicBezTo>
                  <a:pt x="4873194" y="2936993"/>
                  <a:pt x="4919920" y="2967368"/>
                  <a:pt x="4953000" y="3009900"/>
                </a:cubicBezTo>
                <a:cubicBezTo>
                  <a:pt x="5009225" y="3082190"/>
                  <a:pt x="5054600" y="3162300"/>
                  <a:pt x="5105400" y="3238500"/>
                </a:cubicBezTo>
                <a:lnTo>
                  <a:pt x="5257800" y="3467100"/>
                </a:lnTo>
                <a:cubicBezTo>
                  <a:pt x="5283200" y="3505200"/>
                  <a:pt x="5301621" y="3549021"/>
                  <a:pt x="5334000" y="3581400"/>
                </a:cubicBezTo>
                <a:cubicBezTo>
                  <a:pt x="5480679" y="3728079"/>
                  <a:pt x="5403468" y="3665812"/>
                  <a:pt x="5562600" y="3771900"/>
                </a:cubicBezTo>
                <a:cubicBezTo>
                  <a:pt x="5751790" y="4055685"/>
                  <a:pt x="5508635" y="3707142"/>
                  <a:pt x="5753100" y="4000500"/>
                </a:cubicBezTo>
                <a:cubicBezTo>
                  <a:pt x="5889587" y="4164284"/>
                  <a:pt x="5781483" y="4057267"/>
                  <a:pt x="5867400" y="4229100"/>
                </a:cubicBezTo>
                <a:cubicBezTo>
                  <a:pt x="6015116" y="4524532"/>
                  <a:pt x="5885935" y="4170404"/>
                  <a:pt x="5981700" y="4457700"/>
                </a:cubicBezTo>
                <a:cubicBezTo>
                  <a:pt x="5969000" y="4749800"/>
                  <a:pt x="5988058" y="5045024"/>
                  <a:pt x="5943600" y="5334000"/>
                </a:cubicBezTo>
                <a:cubicBezTo>
                  <a:pt x="5935407" y="5387255"/>
                  <a:pt x="5870210" y="5413234"/>
                  <a:pt x="5829300" y="5448300"/>
                </a:cubicBezTo>
                <a:cubicBezTo>
                  <a:pt x="5719904" y="5542068"/>
                  <a:pt x="5654592" y="5583046"/>
                  <a:pt x="5524500" y="5638800"/>
                </a:cubicBezTo>
                <a:cubicBezTo>
                  <a:pt x="5487586" y="5654620"/>
                  <a:pt x="5445307" y="5657396"/>
                  <a:pt x="5410200" y="5676900"/>
                </a:cubicBezTo>
                <a:cubicBezTo>
                  <a:pt x="5330144" y="5721376"/>
                  <a:pt x="5268481" y="5800340"/>
                  <a:pt x="5181600" y="5829300"/>
                </a:cubicBezTo>
                <a:cubicBezTo>
                  <a:pt x="5143500" y="5842000"/>
                  <a:pt x="5103221" y="5849439"/>
                  <a:pt x="5067300" y="5867400"/>
                </a:cubicBezTo>
                <a:cubicBezTo>
                  <a:pt x="4684665" y="6058718"/>
                  <a:pt x="5268170" y="5819413"/>
                  <a:pt x="4800600" y="6019800"/>
                </a:cubicBezTo>
                <a:cubicBezTo>
                  <a:pt x="4701011" y="6062481"/>
                  <a:pt x="4641311" y="6063777"/>
                  <a:pt x="4533900" y="6096000"/>
                </a:cubicBezTo>
                <a:cubicBezTo>
                  <a:pt x="4456966" y="6119080"/>
                  <a:pt x="4381500" y="6146800"/>
                  <a:pt x="4305300" y="6172200"/>
                </a:cubicBezTo>
                <a:cubicBezTo>
                  <a:pt x="4267200" y="6184900"/>
                  <a:pt x="4228288" y="6195385"/>
                  <a:pt x="4191000" y="6210300"/>
                </a:cubicBezTo>
                <a:cubicBezTo>
                  <a:pt x="4127500" y="6235700"/>
                  <a:pt x="4066007" y="6266848"/>
                  <a:pt x="4000500" y="6286500"/>
                </a:cubicBezTo>
                <a:cubicBezTo>
                  <a:pt x="3938474" y="6305108"/>
                  <a:pt x="3873965" y="6314500"/>
                  <a:pt x="3810000" y="6324600"/>
                </a:cubicBezTo>
                <a:cubicBezTo>
                  <a:pt x="3175960" y="6424712"/>
                  <a:pt x="3319272" y="6398290"/>
                  <a:pt x="2628900" y="6438900"/>
                </a:cubicBezTo>
                <a:cubicBezTo>
                  <a:pt x="2324100" y="6426200"/>
                  <a:pt x="2018731" y="6423336"/>
                  <a:pt x="1714500" y="6400800"/>
                </a:cubicBezTo>
                <a:cubicBezTo>
                  <a:pt x="1674449" y="6397833"/>
                  <a:pt x="1637114" y="6378520"/>
                  <a:pt x="1600200" y="6362700"/>
                </a:cubicBezTo>
                <a:cubicBezTo>
                  <a:pt x="1493739" y="6317074"/>
                  <a:pt x="1425000" y="6276845"/>
                  <a:pt x="1333500" y="6210300"/>
                </a:cubicBezTo>
                <a:cubicBezTo>
                  <a:pt x="1230791" y="6135602"/>
                  <a:pt x="1134370" y="6052147"/>
                  <a:pt x="1028700" y="5981700"/>
                </a:cubicBezTo>
                <a:cubicBezTo>
                  <a:pt x="990600" y="5956300"/>
                  <a:pt x="951432" y="5932433"/>
                  <a:pt x="914400" y="5905500"/>
                </a:cubicBezTo>
                <a:cubicBezTo>
                  <a:pt x="811691" y="5830802"/>
                  <a:pt x="685800" y="5778500"/>
                  <a:pt x="609600" y="5676900"/>
                </a:cubicBezTo>
                <a:cubicBezTo>
                  <a:pt x="467826" y="5487868"/>
                  <a:pt x="548135" y="5559723"/>
                  <a:pt x="381000" y="5448300"/>
                </a:cubicBezTo>
                <a:cubicBezTo>
                  <a:pt x="330200" y="5346700"/>
                  <a:pt x="256150" y="5253701"/>
                  <a:pt x="228600" y="5143500"/>
                </a:cubicBezTo>
                <a:cubicBezTo>
                  <a:pt x="200869" y="5032574"/>
                  <a:pt x="168523" y="4913462"/>
                  <a:pt x="152400" y="4800600"/>
                </a:cubicBezTo>
                <a:cubicBezTo>
                  <a:pt x="136136" y="4686752"/>
                  <a:pt x="129499" y="4571695"/>
                  <a:pt x="114300" y="4457700"/>
                </a:cubicBezTo>
                <a:cubicBezTo>
                  <a:pt x="86233" y="4247194"/>
                  <a:pt x="74016" y="4236137"/>
                  <a:pt x="38100" y="4038600"/>
                </a:cubicBezTo>
                <a:cubicBezTo>
                  <a:pt x="24281" y="3962595"/>
                  <a:pt x="12700" y="3886200"/>
                  <a:pt x="0" y="3810000"/>
                </a:cubicBezTo>
                <a:cubicBezTo>
                  <a:pt x="12700" y="3187700"/>
                  <a:pt x="4200" y="2564606"/>
                  <a:pt x="38100" y="1943100"/>
                </a:cubicBezTo>
                <a:lnTo>
                  <a:pt x="152400" y="1600200"/>
                </a:lnTo>
                <a:cubicBezTo>
                  <a:pt x="165100" y="1562100"/>
                  <a:pt x="162102" y="1514298"/>
                  <a:pt x="190500" y="1485900"/>
                </a:cubicBezTo>
                <a:lnTo>
                  <a:pt x="419100" y="1257300"/>
                </a:lnTo>
                <a:cubicBezTo>
                  <a:pt x="457200" y="1219200"/>
                  <a:pt x="503512" y="1187832"/>
                  <a:pt x="533400" y="1143000"/>
                </a:cubicBezTo>
                <a:cubicBezTo>
                  <a:pt x="635000" y="990600"/>
                  <a:pt x="571500" y="1054100"/>
                  <a:pt x="723900" y="952500"/>
                </a:cubicBezTo>
                <a:cubicBezTo>
                  <a:pt x="749300" y="876300"/>
                  <a:pt x="786895" y="803129"/>
                  <a:pt x="800100" y="723900"/>
                </a:cubicBezTo>
                <a:cubicBezTo>
                  <a:pt x="825846" y="569423"/>
                  <a:pt x="833673" y="484990"/>
                  <a:pt x="876300" y="342900"/>
                </a:cubicBezTo>
                <a:cubicBezTo>
                  <a:pt x="899380" y="265966"/>
                  <a:pt x="907945" y="181132"/>
                  <a:pt x="952500" y="114300"/>
                </a:cubicBezTo>
                <a:lnTo>
                  <a:pt x="1028700" y="0"/>
                </a:lnTo>
                <a:cubicBezTo>
                  <a:pt x="1104900" y="12700"/>
                  <a:pt x="1188205" y="3552"/>
                  <a:pt x="1257300" y="38100"/>
                </a:cubicBezTo>
                <a:cubicBezTo>
                  <a:pt x="1507034" y="162967"/>
                  <a:pt x="1241534" y="152400"/>
                  <a:pt x="1371600" y="152400"/>
                </a:cubicBezTo>
              </a:path>
            </a:pathLst>
          </a:cu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50" name="Freeform 49">
            <a:extLst>
              <a:ext uri="{FF2B5EF4-FFF2-40B4-BE49-F238E27FC236}">
                <a16:creationId xmlns:a16="http://schemas.microsoft.com/office/drawing/2014/main" id="{FE816186-FE48-7044-815F-97F76E99AC26}"/>
              </a:ext>
            </a:extLst>
          </p:cNvPr>
          <p:cNvSpPr/>
          <p:nvPr/>
        </p:nvSpPr>
        <p:spPr>
          <a:xfrm>
            <a:off x="11035818" y="7641276"/>
            <a:ext cx="2713166" cy="3390900"/>
          </a:xfrm>
          <a:custGeom>
            <a:avLst/>
            <a:gdLst>
              <a:gd name="connsiteX0" fmla="*/ 2675066 w 2713166"/>
              <a:gd name="connsiteY0" fmla="*/ 457200 h 3390900"/>
              <a:gd name="connsiteX1" fmla="*/ 2675066 w 2713166"/>
              <a:gd name="connsiteY1" fmla="*/ 457200 h 3390900"/>
              <a:gd name="connsiteX2" fmla="*/ 2484566 w 2713166"/>
              <a:gd name="connsiteY2" fmla="*/ 190500 h 3390900"/>
              <a:gd name="connsiteX3" fmla="*/ 2255966 w 2713166"/>
              <a:gd name="connsiteY3" fmla="*/ 114300 h 3390900"/>
              <a:gd name="connsiteX4" fmla="*/ 2141666 w 2713166"/>
              <a:gd name="connsiteY4" fmla="*/ 76200 h 3390900"/>
              <a:gd name="connsiteX5" fmla="*/ 1798766 w 2713166"/>
              <a:gd name="connsiteY5" fmla="*/ 0 h 3390900"/>
              <a:gd name="connsiteX6" fmla="*/ 1189166 w 2713166"/>
              <a:gd name="connsiteY6" fmla="*/ 38100 h 3390900"/>
              <a:gd name="connsiteX7" fmla="*/ 1074866 w 2713166"/>
              <a:gd name="connsiteY7" fmla="*/ 76200 h 3390900"/>
              <a:gd name="connsiteX8" fmla="*/ 846266 w 2713166"/>
              <a:gd name="connsiteY8" fmla="*/ 228600 h 3390900"/>
              <a:gd name="connsiteX9" fmla="*/ 693866 w 2713166"/>
              <a:gd name="connsiteY9" fmla="*/ 457200 h 3390900"/>
              <a:gd name="connsiteX10" fmla="*/ 617666 w 2713166"/>
              <a:gd name="connsiteY10" fmla="*/ 571500 h 3390900"/>
              <a:gd name="connsiteX11" fmla="*/ 579566 w 2713166"/>
              <a:gd name="connsiteY11" fmla="*/ 685800 h 3390900"/>
              <a:gd name="connsiteX12" fmla="*/ 503366 w 2713166"/>
              <a:gd name="connsiteY12" fmla="*/ 800100 h 3390900"/>
              <a:gd name="connsiteX13" fmla="*/ 427166 w 2713166"/>
              <a:gd name="connsiteY13" fmla="*/ 1028700 h 3390900"/>
              <a:gd name="connsiteX14" fmla="*/ 389066 w 2713166"/>
              <a:gd name="connsiteY14" fmla="*/ 1143000 h 3390900"/>
              <a:gd name="connsiteX15" fmla="*/ 350966 w 2713166"/>
              <a:gd name="connsiteY15" fmla="*/ 1257300 h 3390900"/>
              <a:gd name="connsiteX16" fmla="*/ 312866 w 2713166"/>
              <a:gd name="connsiteY16" fmla="*/ 1409700 h 3390900"/>
              <a:gd name="connsiteX17" fmla="*/ 160466 w 2713166"/>
              <a:gd name="connsiteY17" fmla="*/ 1638300 h 3390900"/>
              <a:gd name="connsiteX18" fmla="*/ 122366 w 2713166"/>
              <a:gd name="connsiteY18" fmla="*/ 1752600 h 3390900"/>
              <a:gd name="connsiteX19" fmla="*/ 8066 w 2713166"/>
              <a:gd name="connsiteY19" fmla="*/ 1981200 h 3390900"/>
              <a:gd name="connsiteX20" fmla="*/ 198566 w 2713166"/>
              <a:gd name="connsiteY20" fmla="*/ 2933700 h 3390900"/>
              <a:gd name="connsiteX21" fmla="*/ 312866 w 2713166"/>
              <a:gd name="connsiteY21" fmla="*/ 3009900 h 3390900"/>
              <a:gd name="connsiteX22" fmla="*/ 350966 w 2713166"/>
              <a:gd name="connsiteY22" fmla="*/ 3124200 h 3390900"/>
              <a:gd name="connsiteX23" fmla="*/ 465266 w 2713166"/>
              <a:gd name="connsiteY23" fmla="*/ 3162300 h 3390900"/>
              <a:gd name="connsiteX24" fmla="*/ 693866 w 2713166"/>
              <a:gd name="connsiteY24" fmla="*/ 3314700 h 3390900"/>
              <a:gd name="connsiteX25" fmla="*/ 808166 w 2713166"/>
              <a:gd name="connsiteY25" fmla="*/ 3390900 h 3390900"/>
              <a:gd name="connsiteX26" fmla="*/ 1493966 w 2713166"/>
              <a:gd name="connsiteY26" fmla="*/ 3276600 h 3390900"/>
              <a:gd name="connsiteX27" fmla="*/ 1608266 w 2713166"/>
              <a:gd name="connsiteY27" fmla="*/ 3200400 h 3390900"/>
              <a:gd name="connsiteX28" fmla="*/ 1684466 w 2713166"/>
              <a:gd name="connsiteY28" fmla="*/ 3086100 h 3390900"/>
              <a:gd name="connsiteX29" fmla="*/ 1913066 w 2713166"/>
              <a:gd name="connsiteY29" fmla="*/ 2895600 h 3390900"/>
              <a:gd name="connsiteX30" fmla="*/ 1989266 w 2713166"/>
              <a:gd name="connsiteY30" fmla="*/ 2781300 h 3390900"/>
              <a:gd name="connsiteX31" fmla="*/ 2103566 w 2713166"/>
              <a:gd name="connsiteY31" fmla="*/ 2667000 h 3390900"/>
              <a:gd name="connsiteX32" fmla="*/ 2179766 w 2713166"/>
              <a:gd name="connsiteY32" fmla="*/ 2552700 h 3390900"/>
              <a:gd name="connsiteX33" fmla="*/ 2294066 w 2713166"/>
              <a:gd name="connsiteY33" fmla="*/ 2476500 h 3390900"/>
              <a:gd name="connsiteX34" fmla="*/ 2332166 w 2713166"/>
              <a:gd name="connsiteY34" fmla="*/ 2362200 h 3390900"/>
              <a:gd name="connsiteX35" fmla="*/ 2484566 w 2713166"/>
              <a:gd name="connsiteY35" fmla="*/ 2133600 h 3390900"/>
              <a:gd name="connsiteX36" fmla="*/ 2598866 w 2713166"/>
              <a:gd name="connsiteY36" fmla="*/ 1790700 h 3390900"/>
              <a:gd name="connsiteX37" fmla="*/ 2636966 w 2713166"/>
              <a:gd name="connsiteY37" fmla="*/ 1676400 h 3390900"/>
              <a:gd name="connsiteX38" fmla="*/ 2675066 w 2713166"/>
              <a:gd name="connsiteY38" fmla="*/ 1485900 h 3390900"/>
              <a:gd name="connsiteX39" fmla="*/ 2713166 w 2713166"/>
              <a:gd name="connsiteY39" fmla="*/ 800100 h 3390900"/>
              <a:gd name="connsiteX40" fmla="*/ 2675066 w 2713166"/>
              <a:gd name="connsiteY40" fmla="*/ 495300 h 3390900"/>
              <a:gd name="connsiteX41" fmla="*/ 2675066 w 2713166"/>
              <a:gd name="connsiteY41" fmla="*/ 457200 h 339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713166" h="3390900">
                <a:moveTo>
                  <a:pt x="2675066" y="457200"/>
                </a:moveTo>
                <a:lnTo>
                  <a:pt x="2675066" y="457200"/>
                </a:lnTo>
                <a:cubicBezTo>
                  <a:pt x="2611566" y="368300"/>
                  <a:pt x="2569120" y="259681"/>
                  <a:pt x="2484566" y="190500"/>
                </a:cubicBezTo>
                <a:cubicBezTo>
                  <a:pt x="2422400" y="139637"/>
                  <a:pt x="2332166" y="139700"/>
                  <a:pt x="2255966" y="114300"/>
                </a:cubicBezTo>
                <a:cubicBezTo>
                  <a:pt x="2217866" y="101600"/>
                  <a:pt x="2181280" y="82802"/>
                  <a:pt x="2141666" y="76200"/>
                </a:cubicBezTo>
                <a:cubicBezTo>
                  <a:pt x="1873452" y="31498"/>
                  <a:pt x="1986353" y="62529"/>
                  <a:pt x="1798766" y="0"/>
                </a:cubicBezTo>
                <a:cubicBezTo>
                  <a:pt x="1595566" y="12700"/>
                  <a:pt x="1391644" y="16787"/>
                  <a:pt x="1189166" y="38100"/>
                </a:cubicBezTo>
                <a:cubicBezTo>
                  <a:pt x="1149226" y="42304"/>
                  <a:pt x="1109973" y="56696"/>
                  <a:pt x="1074866" y="76200"/>
                </a:cubicBezTo>
                <a:cubicBezTo>
                  <a:pt x="994810" y="120676"/>
                  <a:pt x="846266" y="228600"/>
                  <a:pt x="846266" y="228600"/>
                </a:cubicBezTo>
                <a:lnTo>
                  <a:pt x="693866" y="457200"/>
                </a:lnTo>
                <a:cubicBezTo>
                  <a:pt x="668466" y="495300"/>
                  <a:pt x="632146" y="528059"/>
                  <a:pt x="617666" y="571500"/>
                </a:cubicBezTo>
                <a:cubicBezTo>
                  <a:pt x="604966" y="609600"/>
                  <a:pt x="597527" y="649879"/>
                  <a:pt x="579566" y="685800"/>
                </a:cubicBezTo>
                <a:cubicBezTo>
                  <a:pt x="559088" y="726756"/>
                  <a:pt x="521963" y="758256"/>
                  <a:pt x="503366" y="800100"/>
                </a:cubicBezTo>
                <a:cubicBezTo>
                  <a:pt x="470744" y="873499"/>
                  <a:pt x="452566" y="952500"/>
                  <a:pt x="427166" y="1028700"/>
                </a:cubicBezTo>
                <a:lnTo>
                  <a:pt x="389066" y="1143000"/>
                </a:lnTo>
                <a:cubicBezTo>
                  <a:pt x="376366" y="1181100"/>
                  <a:pt x="360706" y="1218338"/>
                  <a:pt x="350966" y="1257300"/>
                </a:cubicBezTo>
                <a:cubicBezTo>
                  <a:pt x="338266" y="1308100"/>
                  <a:pt x="336284" y="1362865"/>
                  <a:pt x="312866" y="1409700"/>
                </a:cubicBezTo>
                <a:cubicBezTo>
                  <a:pt x="271910" y="1491613"/>
                  <a:pt x="189426" y="1551419"/>
                  <a:pt x="160466" y="1638300"/>
                </a:cubicBezTo>
                <a:cubicBezTo>
                  <a:pt x="147766" y="1676400"/>
                  <a:pt x="140327" y="1716679"/>
                  <a:pt x="122366" y="1752600"/>
                </a:cubicBezTo>
                <a:cubicBezTo>
                  <a:pt x="-25350" y="2048032"/>
                  <a:pt x="103831" y="1693904"/>
                  <a:pt x="8066" y="1981200"/>
                </a:cubicBezTo>
                <a:cubicBezTo>
                  <a:pt x="16627" y="2143862"/>
                  <a:pt x="-74849" y="2751424"/>
                  <a:pt x="198566" y="2933700"/>
                </a:cubicBezTo>
                <a:lnTo>
                  <a:pt x="312866" y="3009900"/>
                </a:lnTo>
                <a:cubicBezTo>
                  <a:pt x="325566" y="3048000"/>
                  <a:pt x="322568" y="3095802"/>
                  <a:pt x="350966" y="3124200"/>
                </a:cubicBezTo>
                <a:cubicBezTo>
                  <a:pt x="379364" y="3152598"/>
                  <a:pt x="430159" y="3142796"/>
                  <a:pt x="465266" y="3162300"/>
                </a:cubicBezTo>
                <a:cubicBezTo>
                  <a:pt x="545322" y="3206776"/>
                  <a:pt x="617666" y="3263900"/>
                  <a:pt x="693866" y="3314700"/>
                </a:cubicBezTo>
                <a:lnTo>
                  <a:pt x="808166" y="3390900"/>
                </a:lnTo>
                <a:cubicBezTo>
                  <a:pt x="938858" y="3380009"/>
                  <a:pt x="1333817" y="3383366"/>
                  <a:pt x="1493966" y="3276600"/>
                </a:cubicBezTo>
                <a:lnTo>
                  <a:pt x="1608266" y="3200400"/>
                </a:lnTo>
                <a:cubicBezTo>
                  <a:pt x="1633666" y="3162300"/>
                  <a:pt x="1652087" y="3118479"/>
                  <a:pt x="1684466" y="3086100"/>
                </a:cubicBezTo>
                <a:cubicBezTo>
                  <a:pt x="1984165" y="2786401"/>
                  <a:pt x="1600982" y="3270101"/>
                  <a:pt x="1913066" y="2895600"/>
                </a:cubicBezTo>
                <a:cubicBezTo>
                  <a:pt x="1942380" y="2860423"/>
                  <a:pt x="1959952" y="2816477"/>
                  <a:pt x="1989266" y="2781300"/>
                </a:cubicBezTo>
                <a:cubicBezTo>
                  <a:pt x="2023760" y="2739907"/>
                  <a:pt x="2069072" y="2708393"/>
                  <a:pt x="2103566" y="2667000"/>
                </a:cubicBezTo>
                <a:cubicBezTo>
                  <a:pt x="2132880" y="2631823"/>
                  <a:pt x="2147387" y="2585079"/>
                  <a:pt x="2179766" y="2552700"/>
                </a:cubicBezTo>
                <a:cubicBezTo>
                  <a:pt x="2212145" y="2520321"/>
                  <a:pt x="2255966" y="2501900"/>
                  <a:pt x="2294066" y="2476500"/>
                </a:cubicBezTo>
                <a:cubicBezTo>
                  <a:pt x="2306766" y="2438400"/>
                  <a:pt x="2312662" y="2397307"/>
                  <a:pt x="2332166" y="2362200"/>
                </a:cubicBezTo>
                <a:cubicBezTo>
                  <a:pt x="2376642" y="2282144"/>
                  <a:pt x="2455606" y="2220481"/>
                  <a:pt x="2484566" y="2133600"/>
                </a:cubicBezTo>
                <a:lnTo>
                  <a:pt x="2598866" y="1790700"/>
                </a:lnTo>
                <a:cubicBezTo>
                  <a:pt x="2611566" y="1752600"/>
                  <a:pt x="2629090" y="1715781"/>
                  <a:pt x="2636966" y="1676400"/>
                </a:cubicBezTo>
                <a:lnTo>
                  <a:pt x="2675066" y="1485900"/>
                </a:lnTo>
                <a:cubicBezTo>
                  <a:pt x="2687766" y="1257300"/>
                  <a:pt x="2713166" y="1029053"/>
                  <a:pt x="2713166" y="800100"/>
                </a:cubicBezTo>
                <a:cubicBezTo>
                  <a:pt x="2713166" y="697709"/>
                  <a:pt x="2685254" y="597183"/>
                  <a:pt x="2675066" y="495300"/>
                </a:cubicBezTo>
                <a:cubicBezTo>
                  <a:pt x="2672539" y="470026"/>
                  <a:pt x="2675066" y="463550"/>
                  <a:pt x="2675066" y="457200"/>
                </a:cubicBezTo>
                <a:close/>
              </a:path>
            </a:pathLst>
          </a:custGeom>
          <a:no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52" name="TextBox 51">
            <a:extLst>
              <a:ext uri="{FF2B5EF4-FFF2-40B4-BE49-F238E27FC236}">
                <a16:creationId xmlns:a16="http://schemas.microsoft.com/office/drawing/2014/main" id="{B07D2363-9669-7449-8CBF-6CCCB09CDCE3}"/>
              </a:ext>
            </a:extLst>
          </p:cNvPr>
          <p:cNvSpPr txBox="1"/>
          <p:nvPr/>
        </p:nvSpPr>
        <p:spPr>
          <a:xfrm>
            <a:off x="16641978" y="9309157"/>
            <a:ext cx="506730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Right subtree of a</a:t>
            </a:r>
          </a:p>
        </p:txBody>
      </p:sp>
      <p:cxnSp>
        <p:nvCxnSpPr>
          <p:cNvPr id="53" name="Straight Arrow Connector 52">
            <a:extLst>
              <a:ext uri="{FF2B5EF4-FFF2-40B4-BE49-F238E27FC236}">
                <a16:creationId xmlns:a16="http://schemas.microsoft.com/office/drawing/2014/main" id="{C031D02D-2A55-BE47-BA2A-D3C0270CB873}"/>
              </a:ext>
            </a:extLst>
          </p:cNvPr>
          <p:cNvCxnSpPr>
            <a:cxnSpLocks/>
          </p:cNvCxnSpPr>
          <p:nvPr/>
        </p:nvCxnSpPr>
        <p:spPr>
          <a:xfrm flipH="1">
            <a:off x="14020972" y="9587249"/>
            <a:ext cx="2349018" cy="0"/>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grpSp>
        <p:nvGrpSpPr>
          <p:cNvPr id="2" name="Group 1">
            <a:extLst>
              <a:ext uri="{FF2B5EF4-FFF2-40B4-BE49-F238E27FC236}">
                <a16:creationId xmlns:a16="http://schemas.microsoft.com/office/drawing/2014/main" id="{9595250C-69CE-E042-939A-9C7A2F609CF7}"/>
              </a:ext>
            </a:extLst>
          </p:cNvPr>
          <p:cNvGrpSpPr/>
          <p:nvPr/>
        </p:nvGrpSpPr>
        <p:grpSpPr>
          <a:xfrm>
            <a:off x="520701" y="7423666"/>
            <a:ext cx="11573134" cy="5427389"/>
            <a:chOff x="9219091" y="3661354"/>
            <a:chExt cx="11573134" cy="5427389"/>
          </a:xfrm>
        </p:grpSpPr>
        <p:sp>
          <p:nvSpPr>
            <p:cNvPr id="47" name="Freeform 46">
              <a:extLst>
                <a:ext uri="{FF2B5EF4-FFF2-40B4-BE49-F238E27FC236}">
                  <a16:creationId xmlns:a16="http://schemas.microsoft.com/office/drawing/2014/main" id="{0A594703-7C1B-5447-907B-E78A2405C2A4}"/>
                </a:ext>
              </a:extLst>
            </p:cNvPr>
            <p:cNvSpPr/>
            <p:nvPr/>
          </p:nvSpPr>
          <p:spPr>
            <a:xfrm>
              <a:off x="15153425" y="3661354"/>
              <a:ext cx="5638800" cy="5427389"/>
            </a:xfrm>
            <a:custGeom>
              <a:avLst/>
              <a:gdLst>
                <a:gd name="connsiteX0" fmla="*/ 2590800 w 5638800"/>
                <a:gd name="connsiteY0" fmla="*/ 17189 h 5427389"/>
                <a:gd name="connsiteX1" fmla="*/ 2590800 w 5638800"/>
                <a:gd name="connsiteY1" fmla="*/ 17189 h 5427389"/>
                <a:gd name="connsiteX2" fmla="*/ 2933700 w 5638800"/>
                <a:gd name="connsiteY2" fmla="*/ 93389 h 5427389"/>
                <a:gd name="connsiteX3" fmla="*/ 3048000 w 5638800"/>
                <a:gd name="connsiteY3" fmla="*/ 131489 h 5427389"/>
                <a:gd name="connsiteX4" fmla="*/ 3276600 w 5638800"/>
                <a:gd name="connsiteY4" fmla="*/ 283889 h 5427389"/>
                <a:gd name="connsiteX5" fmla="*/ 3390900 w 5638800"/>
                <a:gd name="connsiteY5" fmla="*/ 360089 h 5427389"/>
                <a:gd name="connsiteX6" fmla="*/ 3543300 w 5638800"/>
                <a:gd name="connsiteY6" fmla="*/ 588689 h 5427389"/>
                <a:gd name="connsiteX7" fmla="*/ 3619500 w 5638800"/>
                <a:gd name="connsiteY7" fmla="*/ 702989 h 5427389"/>
                <a:gd name="connsiteX8" fmla="*/ 3695700 w 5638800"/>
                <a:gd name="connsiteY8" fmla="*/ 931589 h 5427389"/>
                <a:gd name="connsiteX9" fmla="*/ 3733800 w 5638800"/>
                <a:gd name="connsiteY9" fmla="*/ 1045889 h 5427389"/>
                <a:gd name="connsiteX10" fmla="*/ 3810000 w 5638800"/>
                <a:gd name="connsiteY10" fmla="*/ 1160189 h 5427389"/>
                <a:gd name="connsiteX11" fmla="*/ 3848100 w 5638800"/>
                <a:gd name="connsiteY11" fmla="*/ 1274489 h 5427389"/>
                <a:gd name="connsiteX12" fmla="*/ 4114800 w 5638800"/>
                <a:gd name="connsiteY12" fmla="*/ 1579289 h 5427389"/>
                <a:gd name="connsiteX13" fmla="*/ 4267200 w 5638800"/>
                <a:gd name="connsiteY13" fmla="*/ 1807889 h 5427389"/>
                <a:gd name="connsiteX14" fmla="*/ 4305300 w 5638800"/>
                <a:gd name="connsiteY14" fmla="*/ 1922189 h 5427389"/>
                <a:gd name="connsiteX15" fmla="*/ 4381500 w 5638800"/>
                <a:gd name="connsiteY15" fmla="*/ 2036489 h 5427389"/>
                <a:gd name="connsiteX16" fmla="*/ 4457700 w 5638800"/>
                <a:gd name="connsiteY16" fmla="*/ 2265089 h 5427389"/>
                <a:gd name="connsiteX17" fmla="*/ 4572000 w 5638800"/>
                <a:gd name="connsiteY17" fmla="*/ 2684189 h 5427389"/>
                <a:gd name="connsiteX18" fmla="*/ 4610100 w 5638800"/>
                <a:gd name="connsiteY18" fmla="*/ 2836589 h 5427389"/>
                <a:gd name="connsiteX19" fmla="*/ 4686300 w 5638800"/>
                <a:gd name="connsiteY19" fmla="*/ 3065189 h 5427389"/>
                <a:gd name="connsiteX20" fmla="*/ 4914900 w 5638800"/>
                <a:gd name="connsiteY20" fmla="*/ 3217589 h 5427389"/>
                <a:gd name="connsiteX21" fmla="*/ 5219700 w 5638800"/>
                <a:gd name="connsiteY21" fmla="*/ 3484289 h 5427389"/>
                <a:gd name="connsiteX22" fmla="*/ 5334000 w 5638800"/>
                <a:gd name="connsiteY22" fmla="*/ 3560489 h 5427389"/>
                <a:gd name="connsiteX23" fmla="*/ 5486400 w 5638800"/>
                <a:gd name="connsiteY23" fmla="*/ 3789089 h 5427389"/>
                <a:gd name="connsiteX24" fmla="*/ 5562600 w 5638800"/>
                <a:gd name="connsiteY24" fmla="*/ 3903389 h 5427389"/>
                <a:gd name="connsiteX25" fmla="*/ 5638800 w 5638800"/>
                <a:gd name="connsiteY25" fmla="*/ 4131989 h 5427389"/>
                <a:gd name="connsiteX26" fmla="*/ 5524500 w 5638800"/>
                <a:gd name="connsiteY26" fmla="*/ 4817789 h 5427389"/>
                <a:gd name="connsiteX27" fmla="*/ 5372100 w 5638800"/>
                <a:gd name="connsiteY27" fmla="*/ 5046389 h 5427389"/>
                <a:gd name="connsiteX28" fmla="*/ 5143500 w 5638800"/>
                <a:gd name="connsiteY28" fmla="*/ 5198789 h 5427389"/>
                <a:gd name="connsiteX29" fmla="*/ 4762500 w 5638800"/>
                <a:gd name="connsiteY29" fmla="*/ 5313089 h 5427389"/>
                <a:gd name="connsiteX30" fmla="*/ 4648200 w 5638800"/>
                <a:gd name="connsiteY30" fmla="*/ 5351189 h 5427389"/>
                <a:gd name="connsiteX31" fmla="*/ 4114800 w 5638800"/>
                <a:gd name="connsiteY31" fmla="*/ 5427389 h 5427389"/>
                <a:gd name="connsiteX32" fmla="*/ 2705100 w 5638800"/>
                <a:gd name="connsiteY32" fmla="*/ 5389289 h 5427389"/>
                <a:gd name="connsiteX33" fmla="*/ 2590800 w 5638800"/>
                <a:gd name="connsiteY33" fmla="*/ 5351189 h 5427389"/>
                <a:gd name="connsiteX34" fmla="*/ 2438400 w 5638800"/>
                <a:gd name="connsiteY34" fmla="*/ 5313089 h 5427389"/>
                <a:gd name="connsiteX35" fmla="*/ 2324100 w 5638800"/>
                <a:gd name="connsiteY35" fmla="*/ 5274989 h 5427389"/>
                <a:gd name="connsiteX36" fmla="*/ 1943100 w 5638800"/>
                <a:gd name="connsiteY36" fmla="*/ 5198789 h 5427389"/>
                <a:gd name="connsiteX37" fmla="*/ 1828800 w 5638800"/>
                <a:gd name="connsiteY37" fmla="*/ 5160689 h 5427389"/>
                <a:gd name="connsiteX38" fmla="*/ 1562100 w 5638800"/>
                <a:gd name="connsiteY38" fmla="*/ 5084489 h 5427389"/>
                <a:gd name="connsiteX39" fmla="*/ 1447800 w 5638800"/>
                <a:gd name="connsiteY39" fmla="*/ 4970189 h 5427389"/>
                <a:gd name="connsiteX40" fmla="*/ 1333500 w 5638800"/>
                <a:gd name="connsiteY40" fmla="*/ 4893989 h 5427389"/>
                <a:gd name="connsiteX41" fmla="*/ 1257300 w 5638800"/>
                <a:gd name="connsiteY41" fmla="*/ 4779689 h 5427389"/>
                <a:gd name="connsiteX42" fmla="*/ 1104900 w 5638800"/>
                <a:gd name="connsiteY42" fmla="*/ 4170089 h 5427389"/>
                <a:gd name="connsiteX43" fmla="*/ 1066800 w 5638800"/>
                <a:gd name="connsiteY43" fmla="*/ 3827189 h 5427389"/>
                <a:gd name="connsiteX44" fmla="*/ 1028700 w 5638800"/>
                <a:gd name="connsiteY44" fmla="*/ 3636689 h 5427389"/>
                <a:gd name="connsiteX45" fmla="*/ 800100 w 5638800"/>
                <a:gd name="connsiteY45" fmla="*/ 3522389 h 5427389"/>
                <a:gd name="connsiteX46" fmla="*/ 457200 w 5638800"/>
                <a:gd name="connsiteY46" fmla="*/ 3331889 h 5427389"/>
                <a:gd name="connsiteX47" fmla="*/ 381000 w 5638800"/>
                <a:gd name="connsiteY47" fmla="*/ 3217589 h 5427389"/>
                <a:gd name="connsiteX48" fmla="*/ 190500 w 5638800"/>
                <a:gd name="connsiteY48" fmla="*/ 2988989 h 5427389"/>
                <a:gd name="connsiteX49" fmla="*/ 114300 w 5638800"/>
                <a:gd name="connsiteY49" fmla="*/ 2760389 h 5427389"/>
                <a:gd name="connsiteX50" fmla="*/ 76200 w 5638800"/>
                <a:gd name="connsiteY50" fmla="*/ 2646089 h 5427389"/>
                <a:gd name="connsiteX51" fmla="*/ 0 w 5638800"/>
                <a:gd name="connsiteY51" fmla="*/ 2379389 h 5427389"/>
                <a:gd name="connsiteX52" fmla="*/ 38100 w 5638800"/>
                <a:gd name="connsiteY52" fmla="*/ 2188889 h 5427389"/>
                <a:gd name="connsiteX53" fmla="*/ 114300 w 5638800"/>
                <a:gd name="connsiteY53" fmla="*/ 2074589 h 5427389"/>
                <a:gd name="connsiteX54" fmla="*/ 228600 w 5638800"/>
                <a:gd name="connsiteY54" fmla="*/ 1845989 h 5427389"/>
                <a:gd name="connsiteX55" fmla="*/ 266700 w 5638800"/>
                <a:gd name="connsiteY55" fmla="*/ 1693589 h 5427389"/>
                <a:gd name="connsiteX56" fmla="*/ 495300 w 5638800"/>
                <a:gd name="connsiteY56" fmla="*/ 1236389 h 5427389"/>
                <a:gd name="connsiteX57" fmla="*/ 609600 w 5638800"/>
                <a:gd name="connsiteY57" fmla="*/ 1160189 h 5427389"/>
                <a:gd name="connsiteX58" fmla="*/ 800100 w 5638800"/>
                <a:gd name="connsiteY58" fmla="*/ 969689 h 5427389"/>
                <a:gd name="connsiteX59" fmla="*/ 990600 w 5638800"/>
                <a:gd name="connsiteY59" fmla="*/ 817289 h 5427389"/>
                <a:gd name="connsiteX60" fmla="*/ 1181100 w 5638800"/>
                <a:gd name="connsiteY60" fmla="*/ 626789 h 5427389"/>
                <a:gd name="connsiteX61" fmla="*/ 1333500 w 5638800"/>
                <a:gd name="connsiteY61" fmla="*/ 398189 h 5427389"/>
                <a:gd name="connsiteX62" fmla="*/ 1409700 w 5638800"/>
                <a:gd name="connsiteY62" fmla="*/ 283889 h 5427389"/>
                <a:gd name="connsiteX63" fmla="*/ 1485900 w 5638800"/>
                <a:gd name="connsiteY63" fmla="*/ 169589 h 5427389"/>
                <a:gd name="connsiteX64" fmla="*/ 1714500 w 5638800"/>
                <a:gd name="connsiteY64" fmla="*/ 17189 h 5427389"/>
                <a:gd name="connsiteX65" fmla="*/ 2590800 w 5638800"/>
                <a:gd name="connsiteY65" fmla="*/ 17189 h 5427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638800" h="5427389">
                  <a:moveTo>
                    <a:pt x="2590800" y="17189"/>
                  </a:moveTo>
                  <a:lnTo>
                    <a:pt x="2590800" y="17189"/>
                  </a:lnTo>
                  <a:cubicBezTo>
                    <a:pt x="2705100" y="42589"/>
                    <a:pt x="2820108" y="64991"/>
                    <a:pt x="2933700" y="93389"/>
                  </a:cubicBezTo>
                  <a:cubicBezTo>
                    <a:pt x="2972662" y="103129"/>
                    <a:pt x="3012893" y="111985"/>
                    <a:pt x="3048000" y="131489"/>
                  </a:cubicBezTo>
                  <a:cubicBezTo>
                    <a:pt x="3128056" y="175965"/>
                    <a:pt x="3200400" y="233089"/>
                    <a:pt x="3276600" y="283889"/>
                  </a:cubicBezTo>
                  <a:lnTo>
                    <a:pt x="3390900" y="360089"/>
                  </a:lnTo>
                  <a:lnTo>
                    <a:pt x="3543300" y="588689"/>
                  </a:lnTo>
                  <a:cubicBezTo>
                    <a:pt x="3568700" y="626789"/>
                    <a:pt x="3605020" y="659548"/>
                    <a:pt x="3619500" y="702989"/>
                  </a:cubicBezTo>
                  <a:lnTo>
                    <a:pt x="3695700" y="931589"/>
                  </a:lnTo>
                  <a:cubicBezTo>
                    <a:pt x="3708400" y="969689"/>
                    <a:pt x="3711523" y="1012473"/>
                    <a:pt x="3733800" y="1045889"/>
                  </a:cubicBezTo>
                  <a:cubicBezTo>
                    <a:pt x="3759200" y="1083989"/>
                    <a:pt x="3789522" y="1119233"/>
                    <a:pt x="3810000" y="1160189"/>
                  </a:cubicBezTo>
                  <a:cubicBezTo>
                    <a:pt x="3827961" y="1196110"/>
                    <a:pt x="3828596" y="1239382"/>
                    <a:pt x="3848100" y="1274489"/>
                  </a:cubicBezTo>
                  <a:cubicBezTo>
                    <a:pt x="3978835" y="1509813"/>
                    <a:pt x="3947832" y="1467977"/>
                    <a:pt x="4114800" y="1579289"/>
                  </a:cubicBezTo>
                  <a:cubicBezTo>
                    <a:pt x="4165600" y="1655489"/>
                    <a:pt x="4238240" y="1721008"/>
                    <a:pt x="4267200" y="1807889"/>
                  </a:cubicBezTo>
                  <a:cubicBezTo>
                    <a:pt x="4279900" y="1845989"/>
                    <a:pt x="4287339" y="1886268"/>
                    <a:pt x="4305300" y="1922189"/>
                  </a:cubicBezTo>
                  <a:cubicBezTo>
                    <a:pt x="4325778" y="1963145"/>
                    <a:pt x="4362903" y="1994645"/>
                    <a:pt x="4381500" y="2036489"/>
                  </a:cubicBezTo>
                  <a:cubicBezTo>
                    <a:pt x="4414122" y="2109888"/>
                    <a:pt x="4432300" y="2188889"/>
                    <a:pt x="4457700" y="2265089"/>
                  </a:cubicBezTo>
                  <a:cubicBezTo>
                    <a:pt x="4528918" y="2478742"/>
                    <a:pt x="4486060" y="2340427"/>
                    <a:pt x="4572000" y="2684189"/>
                  </a:cubicBezTo>
                  <a:cubicBezTo>
                    <a:pt x="4584700" y="2734989"/>
                    <a:pt x="4593541" y="2786913"/>
                    <a:pt x="4610100" y="2836589"/>
                  </a:cubicBezTo>
                  <a:cubicBezTo>
                    <a:pt x="4635500" y="2912789"/>
                    <a:pt x="4619468" y="3020634"/>
                    <a:pt x="4686300" y="3065189"/>
                  </a:cubicBezTo>
                  <a:lnTo>
                    <a:pt x="4914900" y="3217589"/>
                  </a:lnTo>
                  <a:cubicBezTo>
                    <a:pt x="5041900" y="3408089"/>
                    <a:pt x="4953000" y="3306489"/>
                    <a:pt x="5219700" y="3484289"/>
                  </a:cubicBezTo>
                  <a:lnTo>
                    <a:pt x="5334000" y="3560489"/>
                  </a:lnTo>
                  <a:lnTo>
                    <a:pt x="5486400" y="3789089"/>
                  </a:lnTo>
                  <a:cubicBezTo>
                    <a:pt x="5511800" y="3827189"/>
                    <a:pt x="5548120" y="3859948"/>
                    <a:pt x="5562600" y="3903389"/>
                  </a:cubicBezTo>
                  <a:lnTo>
                    <a:pt x="5638800" y="4131989"/>
                  </a:lnTo>
                  <a:cubicBezTo>
                    <a:pt x="5627909" y="4262681"/>
                    <a:pt x="5631266" y="4657640"/>
                    <a:pt x="5524500" y="4817789"/>
                  </a:cubicBezTo>
                  <a:cubicBezTo>
                    <a:pt x="5473700" y="4893989"/>
                    <a:pt x="5448300" y="4995589"/>
                    <a:pt x="5372100" y="5046389"/>
                  </a:cubicBezTo>
                  <a:cubicBezTo>
                    <a:pt x="5295900" y="5097189"/>
                    <a:pt x="5230381" y="5169829"/>
                    <a:pt x="5143500" y="5198789"/>
                  </a:cubicBezTo>
                  <a:cubicBezTo>
                    <a:pt x="4600248" y="5379873"/>
                    <a:pt x="5165566" y="5197927"/>
                    <a:pt x="4762500" y="5313089"/>
                  </a:cubicBezTo>
                  <a:cubicBezTo>
                    <a:pt x="4723884" y="5324122"/>
                    <a:pt x="4687405" y="5342477"/>
                    <a:pt x="4648200" y="5351189"/>
                  </a:cubicBezTo>
                  <a:cubicBezTo>
                    <a:pt x="4506944" y="5382579"/>
                    <a:pt x="4246622" y="5410911"/>
                    <a:pt x="4114800" y="5427389"/>
                  </a:cubicBezTo>
                  <a:cubicBezTo>
                    <a:pt x="3644900" y="5414689"/>
                    <a:pt x="3174585" y="5412763"/>
                    <a:pt x="2705100" y="5389289"/>
                  </a:cubicBezTo>
                  <a:cubicBezTo>
                    <a:pt x="2664989" y="5387283"/>
                    <a:pt x="2629416" y="5362222"/>
                    <a:pt x="2590800" y="5351189"/>
                  </a:cubicBezTo>
                  <a:cubicBezTo>
                    <a:pt x="2540451" y="5336804"/>
                    <a:pt x="2488749" y="5327474"/>
                    <a:pt x="2438400" y="5313089"/>
                  </a:cubicBezTo>
                  <a:cubicBezTo>
                    <a:pt x="2399784" y="5302056"/>
                    <a:pt x="2362716" y="5286022"/>
                    <a:pt x="2324100" y="5274989"/>
                  </a:cubicBezTo>
                  <a:cubicBezTo>
                    <a:pt x="2058418" y="5199080"/>
                    <a:pt x="2279909" y="5273635"/>
                    <a:pt x="1943100" y="5198789"/>
                  </a:cubicBezTo>
                  <a:cubicBezTo>
                    <a:pt x="1903895" y="5190077"/>
                    <a:pt x="1867416" y="5171722"/>
                    <a:pt x="1828800" y="5160689"/>
                  </a:cubicBezTo>
                  <a:cubicBezTo>
                    <a:pt x="1493917" y="5065008"/>
                    <a:pt x="1836152" y="5175840"/>
                    <a:pt x="1562100" y="5084489"/>
                  </a:cubicBezTo>
                  <a:cubicBezTo>
                    <a:pt x="1524000" y="5046389"/>
                    <a:pt x="1489193" y="5004683"/>
                    <a:pt x="1447800" y="4970189"/>
                  </a:cubicBezTo>
                  <a:cubicBezTo>
                    <a:pt x="1412623" y="4940875"/>
                    <a:pt x="1365879" y="4926368"/>
                    <a:pt x="1333500" y="4893989"/>
                  </a:cubicBezTo>
                  <a:cubicBezTo>
                    <a:pt x="1301121" y="4861610"/>
                    <a:pt x="1275897" y="4821533"/>
                    <a:pt x="1257300" y="4779689"/>
                  </a:cubicBezTo>
                  <a:cubicBezTo>
                    <a:pt x="1186955" y="4621412"/>
                    <a:pt x="1121372" y="4318339"/>
                    <a:pt x="1104900" y="4170089"/>
                  </a:cubicBezTo>
                  <a:cubicBezTo>
                    <a:pt x="1092200" y="4055789"/>
                    <a:pt x="1083064" y="3941037"/>
                    <a:pt x="1066800" y="3827189"/>
                  </a:cubicBezTo>
                  <a:cubicBezTo>
                    <a:pt x="1057642" y="3763082"/>
                    <a:pt x="1060829" y="3692914"/>
                    <a:pt x="1028700" y="3636689"/>
                  </a:cubicBezTo>
                  <a:cubicBezTo>
                    <a:pt x="981498" y="3554086"/>
                    <a:pt x="869684" y="3561047"/>
                    <a:pt x="800100" y="3522389"/>
                  </a:cubicBezTo>
                  <a:cubicBezTo>
                    <a:pt x="407076" y="3304042"/>
                    <a:pt x="715832" y="3418100"/>
                    <a:pt x="457200" y="3331889"/>
                  </a:cubicBezTo>
                  <a:cubicBezTo>
                    <a:pt x="431800" y="3293789"/>
                    <a:pt x="410314" y="3252766"/>
                    <a:pt x="381000" y="3217589"/>
                  </a:cubicBezTo>
                  <a:cubicBezTo>
                    <a:pt x="295549" y="3115048"/>
                    <a:pt x="244554" y="3110611"/>
                    <a:pt x="190500" y="2988989"/>
                  </a:cubicBezTo>
                  <a:cubicBezTo>
                    <a:pt x="157878" y="2915590"/>
                    <a:pt x="139700" y="2836589"/>
                    <a:pt x="114300" y="2760389"/>
                  </a:cubicBezTo>
                  <a:cubicBezTo>
                    <a:pt x="101600" y="2722289"/>
                    <a:pt x="85940" y="2685051"/>
                    <a:pt x="76200" y="2646089"/>
                  </a:cubicBezTo>
                  <a:cubicBezTo>
                    <a:pt x="28360" y="2454727"/>
                    <a:pt x="54659" y="2543365"/>
                    <a:pt x="0" y="2379389"/>
                  </a:cubicBezTo>
                  <a:cubicBezTo>
                    <a:pt x="12700" y="2315889"/>
                    <a:pt x="15362" y="2249523"/>
                    <a:pt x="38100" y="2188889"/>
                  </a:cubicBezTo>
                  <a:cubicBezTo>
                    <a:pt x="54178" y="2146014"/>
                    <a:pt x="93822" y="2115545"/>
                    <a:pt x="114300" y="2074589"/>
                  </a:cubicBezTo>
                  <a:cubicBezTo>
                    <a:pt x="272041" y="1759108"/>
                    <a:pt x="10221" y="2173557"/>
                    <a:pt x="228600" y="1845989"/>
                  </a:cubicBezTo>
                  <a:cubicBezTo>
                    <a:pt x="241300" y="1795189"/>
                    <a:pt x="251653" y="1743744"/>
                    <a:pt x="266700" y="1693589"/>
                  </a:cubicBezTo>
                  <a:cubicBezTo>
                    <a:pt x="304734" y="1566809"/>
                    <a:pt x="374881" y="1316668"/>
                    <a:pt x="495300" y="1236389"/>
                  </a:cubicBezTo>
                  <a:lnTo>
                    <a:pt x="609600" y="1160189"/>
                  </a:lnTo>
                  <a:cubicBezTo>
                    <a:pt x="812800" y="855389"/>
                    <a:pt x="546100" y="1223689"/>
                    <a:pt x="800100" y="969689"/>
                  </a:cubicBezTo>
                  <a:cubicBezTo>
                    <a:pt x="972435" y="797354"/>
                    <a:pt x="768082" y="891462"/>
                    <a:pt x="990600" y="817289"/>
                  </a:cubicBezTo>
                  <a:cubicBezTo>
                    <a:pt x="1295400" y="360089"/>
                    <a:pt x="825500" y="1033189"/>
                    <a:pt x="1181100" y="626789"/>
                  </a:cubicBezTo>
                  <a:cubicBezTo>
                    <a:pt x="1241407" y="557867"/>
                    <a:pt x="1282700" y="474389"/>
                    <a:pt x="1333500" y="398189"/>
                  </a:cubicBezTo>
                  <a:lnTo>
                    <a:pt x="1409700" y="283889"/>
                  </a:lnTo>
                  <a:cubicBezTo>
                    <a:pt x="1435100" y="245789"/>
                    <a:pt x="1447800" y="194989"/>
                    <a:pt x="1485900" y="169589"/>
                  </a:cubicBezTo>
                  <a:cubicBezTo>
                    <a:pt x="1562100" y="118789"/>
                    <a:pt x="1623013" y="21347"/>
                    <a:pt x="1714500" y="17189"/>
                  </a:cubicBezTo>
                  <a:cubicBezTo>
                    <a:pt x="2565387" y="-21488"/>
                    <a:pt x="2444750" y="17189"/>
                    <a:pt x="2590800" y="17189"/>
                  </a:cubicBezTo>
                  <a:close/>
                </a:path>
              </a:pathLst>
            </a:custGeom>
            <a:no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51" name="TextBox 50">
              <a:extLst>
                <a:ext uri="{FF2B5EF4-FFF2-40B4-BE49-F238E27FC236}">
                  <a16:creationId xmlns:a16="http://schemas.microsoft.com/office/drawing/2014/main" id="{DA25DAA5-5388-0447-A6AF-C190A4BE26BC}"/>
                </a:ext>
              </a:extLst>
            </p:cNvPr>
            <p:cNvSpPr txBox="1"/>
            <p:nvPr/>
          </p:nvSpPr>
          <p:spPr>
            <a:xfrm>
              <a:off x="9219091" y="8230581"/>
              <a:ext cx="506730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Left subtree of a</a:t>
              </a:r>
            </a:p>
          </p:txBody>
        </p:sp>
        <p:cxnSp>
          <p:nvCxnSpPr>
            <p:cNvPr id="54" name="Straight Arrow Connector 53">
              <a:extLst>
                <a:ext uri="{FF2B5EF4-FFF2-40B4-BE49-F238E27FC236}">
                  <a16:creationId xmlns:a16="http://schemas.microsoft.com/office/drawing/2014/main" id="{65DB613E-7B61-5349-B35F-8077CA66753B}"/>
                </a:ext>
              </a:extLst>
            </p:cNvPr>
            <p:cNvCxnSpPr>
              <a:cxnSpLocks/>
            </p:cNvCxnSpPr>
            <p:nvPr/>
          </p:nvCxnSpPr>
          <p:spPr>
            <a:xfrm flipV="1">
              <a:off x="13667525" y="6369160"/>
              <a:ext cx="1485900" cy="1861421"/>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6931913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Leaves</a:t>
            </a:r>
          </a:p>
        </p:txBody>
      </p:sp>
      <p:sp>
        <p:nvSpPr>
          <p:cNvPr id="5" name="Oval 4">
            <a:extLst>
              <a:ext uri="{FF2B5EF4-FFF2-40B4-BE49-F238E27FC236}">
                <a16:creationId xmlns:a16="http://schemas.microsoft.com/office/drawing/2014/main" id="{FB401DC1-34DC-0E4A-BED1-CDE3A91D4E21}"/>
              </a:ext>
            </a:extLst>
          </p:cNvPr>
          <p:cNvSpPr/>
          <p:nvPr/>
        </p:nvSpPr>
        <p:spPr>
          <a:xfrm>
            <a:off x="10917382" y="472265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1647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1647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14790"/>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1479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14790"/>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287727"/>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287727"/>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66274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66274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15713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15713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15713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65544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65544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6034103" y="6962671"/>
            <a:ext cx="5933800" cy="1692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Leaves are nodes with </a:t>
            </a:r>
            <a:r>
              <a:rPr lang="en-US" sz="5000" b="1" dirty="0">
                <a:latin typeface="FreightSansLFPro" panose="02000506030000020004" pitchFamily="2" charset="77"/>
              </a:rPr>
              <a:t>no children. </a:t>
            </a:r>
            <a:endParaRPr lang="en-US" sz="5000" dirty="0">
              <a:latin typeface="FreightSansLFPro" panose="02000506030000020004" pitchFamily="2" charset="77"/>
            </a:endParaRPr>
          </a:p>
        </p:txBody>
      </p:sp>
    </p:spTree>
    <p:extLst>
      <p:ext uri="{BB962C8B-B14F-4D97-AF65-F5344CB8AC3E}">
        <p14:creationId xmlns:p14="http://schemas.microsoft.com/office/powerpoint/2010/main" val="124194224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Children</a:t>
            </a:r>
          </a:p>
        </p:txBody>
      </p:sp>
      <p:sp>
        <p:nvSpPr>
          <p:cNvPr id="5" name="Oval 4">
            <a:extLst>
              <a:ext uri="{FF2B5EF4-FFF2-40B4-BE49-F238E27FC236}">
                <a16:creationId xmlns:a16="http://schemas.microsoft.com/office/drawing/2014/main" id="{FB401DC1-34DC-0E4A-BED1-CDE3A91D4E21}"/>
              </a:ext>
            </a:extLst>
          </p:cNvPr>
          <p:cNvSpPr/>
          <p:nvPr/>
        </p:nvSpPr>
        <p:spPr>
          <a:xfrm>
            <a:off x="10917382" y="472265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1647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1647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14790"/>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1479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14790"/>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287727"/>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287727"/>
            <a:ext cx="1219200" cy="1219200"/>
          </a:xfrm>
          <a:prstGeom prst="ellipse">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66274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66274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15713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15713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15713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65544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65544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4" y="6539674"/>
            <a:ext cx="7673390" cy="25391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The children, if they exist, are called the </a:t>
            </a:r>
            <a:r>
              <a:rPr lang="en-US" sz="5000" b="1" dirty="0">
                <a:latin typeface="FreightSansLFPro" panose="02000506030000020004" pitchFamily="2" charset="77"/>
              </a:rPr>
              <a:t>left child </a:t>
            </a:r>
            <a:r>
              <a:rPr lang="en-US" sz="5000" dirty="0">
                <a:latin typeface="FreightSansLFPro" panose="02000506030000020004" pitchFamily="2" charset="77"/>
              </a:rPr>
              <a:t>and the</a:t>
            </a:r>
          </a:p>
          <a:p>
            <a:pPr rtl="0" latinLnBrk="1" hangingPunct="0"/>
            <a:r>
              <a:rPr lang="en-US" sz="5000" b="1" dirty="0">
                <a:latin typeface="FreightSansLFPro" panose="02000506030000020004" pitchFamily="2" charset="77"/>
              </a:rPr>
              <a:t>right child.</a:t>
            </a:r>
            <a:endParaRPr lang="en-US" sz="5000" dirty="0">
              <a:latin typeface="FreightSansLFPro" panose="02000506030000020004" pitchFamily="2" charset="77"/>
            </a:endParaRPr>
          </a:p>
        </p:txBody>
      </p:sp>
    </p:spTree>
    <p:extLst>
      <p:ext uri="{BB962C8B-B14F-4D97-AF65-F5344CB8AC3E}">
        <p14:creationId xmlns:p14="http://schemas.microsoft.com/office/powerpoint/2010/main" val="27578082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Root, Parent, &amp; Child(</a:t>
            </a:r>
            <a:r>
              <a:rPr lang="en-US" dirty="0" err="1"/>
              <a:t>ren</a:t>
            </a:r>
            <a:r>
              <a:rPr lang="en-US" dirty="0"/>
              <a:t>)</a:t>
            </a:r>
          </a:p>
        </p:txBody>
      </p:sp>
      <p:sp>
        <p:nvSpPr>
          <p:cNvPr id="5" name="Oval 4">
            <a:extLst>
              <a:ext uri="{FF2B5EF4-FFF2-40B4-BE49-F238E27FC236}">
                <a16:creationId xmlns:a16="http://schemas.microsoft.com/office/drawing/2014/main" id="{FB401DC1-34DC-0E4A-BED1-CDE3A91D4E21}"/>
              </a:ext>
            </a:extLst>
          </p:cNvPr>
          <p:cNvSpPr/>
          <p:nvPr/>
        </p:nvSpPr>
        <p:spPr>
          <a:xfrm>
            <a:off x="11194472" y="5010726"/>
            <a:ext cx="1219200" cy="1219200"/>
          </a:xfrm>
          <a:prstGeom prst="ellipse">
            <a:avLst/>
          </a:prstGeom>
          <a:solidFill>
            <a:srgbClr val="00B05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365672" y="640455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3023272" y="640455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8146472" y="790286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390909" y="790286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2025746" y="790286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365672" y="95758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471563" y="95758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390910" y="595081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469091" y="595081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9005456" y="744520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406324" y="744520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857018" y="744520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975272" y="894351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431561" y="894351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5129164" y="6404551"/>
            <a:ext cx="7730836"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Every node has a single</a:t>
            </a:r>
          </a:p>
          <a:p>
            <a:pPr rtl="0" latinLnBrk="1" hangingPunct="0"/>
            <a:r>
              <a:rPr lang="en-US" sz="5000" b="1" dirty="0">
                <a:latin typeface="FreightSansLFPro" panose="02000506030000020004" pitchFamily="2" charset="77"/>
              </a:rPr>
              <a:t>parent</a:t>
            </a:r>
            <a:r>
              <a:rPr lang="en-US" sz="5000" dirty="0">
                <a:latin typeface="FreightSansLFPro" panose="02000506030000020004" pitchFamily="2" charset="77"/>
              </a:rPr>
              <a:t> node except for the</a:t>
            </a:r>
          </a:p>
          <a:p>
            <a:pPr rtl="0" latinLnBrk="1" hangingPunct="0"/>
            <a:r>
              <a:rPr lang="en-US" sz="5000" dirty="0">
                <a:latin typeface="FreightSansLFPro" panose="02000506030000020004" pitchFamily="2" charset="77"/>
              </a:rPr>
              <a:t>first/top node. This node is</a:t>
            </a:r>
          </a:p>
          <a:p>
            <a:pPr rtl="0" latinLnBrk="1" hangingPunct="0"/>
            <a:r>
              <a:rPr lang="en-US" sz="5000" dirty="0">
                <a:latin typeface="FreightSansLFPro" panose="02000506030000020004" pitchFamily="2" charset="77"/>
              </a:rPr>
              <a:t>called the </a:t>
            </a:r>
            <a:r>
              <a:rPr lang="en-US" sz="5000" b="1" dirty="0">
                <a:latin typeface="FreightSansLFPro" panose="02000506030000020004" pitchFamily="2" charset="77"/>
              </a:rPr>
              <a:t>root</a:t>
            </a:r>
            <a:r>
              <a:rPr lang="en-US" sz="5000" dirty="0">
                <a:latin typeface="FreightSansLFPro" panose="02000506030000020004" pitchFamily="2" charset="77"/>
              </a:rPr>
              <a:t>.</a:t>
            </a:r>
          </a:p>
        </p:txBody>
      </p:sp>
      <p:cxnSp>
        <p:nvCxnSpPr>
          <p:cNvPr id="19" name="Straight Arrow Connector 18">
            <a:extLst>
              <a:ext uri="{FF2B5EF4-FFF2-40B4-BE49-F238E27FC236}">
                <a16:creationId xmlns:a16="http://schemas.microsoft.com/office/drawing/2014/main" id="{01A77F1F-F4E4-4D4B-A65F-F8FAA5800D7B}"/>
              </a:ext>
            </a:extLst>
          </p:cNvPr>
          <p:cNvCxnSpPr/>
          <p:nvPr/>
        </p:nvCxnSpPr>
        <p:spPr>
          <a:xfrm flipH="1">
            <a:off x="12579927" y="5010726"/>
            <a:ext cx="1662545" cy="426027"/>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BA00F18D-CD7C-0046-8F34-82FF16AE39A5}"/>
              </a:ext>
            </a:extLst>
          </p:cNvPr>
          <p:cNvSpPr txBox="1"/>
          <p:nvPr/>
        </p:nvSpPr>
        <p:spPr>
          <a:xfrm>
            <a:off x="14242472" y="4370121"/>
            <a:ext cx="2133600"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Root</a:t>
            </a:r>
          </a:p>
        </p:txBody>
      </p:sp>
    </p:spTree>
    <p:extLst>
      <p:ext uri="{BB962C8B-B14F-4D97-AF65-F5344CB8AC3E}">
        <p14:creationId xmlns:p14="http://schemas.microsoft.com/office/powerpoint/2010/main" val="373138363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A9933-A081-264A-B001-56C333180F18}"/>
              </a:ext>
            </a:extLst>
          </p:cNvPr>
          <p:cNvSpPr>
            <a:spLocks noGrp="1"/>
          </p:cNvSpPr>
          <p:nvPr>
            <p:ph type="body" sz="quarter" idx="12"/>
          </p:nvPr>
        </p:nvSpPr>
        <p:spPr/>
        <p:txBody>
          <a:bodyPr/>
          <a:lstStyle/>
          <a:p>
            <a:r>
              <a:rPr lang="en-US" sz="6500" dirty="0"/>
              <a:t>You might see a tree implemented as a class (like a linked list):</a:t>
            </a:r>
          </a:p>
          <a:p>
            <a:r>
              <a:rPr lang="en-US" sz="6500" dirty="0">
                <a:latin typeface="Courier New" panose="02070309020205020404" pitchFamily="49" charset="0"/>
                <a:cs typeface="Courier New" panose="02070309020205020404" pitchFamily="49" charset="0"/>
              </a:rPr>
              <a:t>class Tree {</a:t>
            </a:r>
          </a:p>
          <a:p>
            <a:r>
              <a:rPr lang="en-US" sz="6500" dirty="0">
                <a:latin typeface="Courier New" panose="02070309020205020404" pitchFamily="49" charset="0"/>
                <a:cs typeface="Courier New" panose="02070309020205020404" pitchFamily="49" charset="0"/>
              </a:rPr>
              <a:t>	Node *root;</a:t>
            </a:r>
          </a:p>
          <a:p>
            <a:r>
              <a:rPr lang="en-US" sz="6500" dirty="0">
                <a:latin typeface="Courier New" panose="02070309020205020404" pitchFamily="49" charset="0"/>
                <a:cs typeface="Courier New" panose="02070309020205020404" pitchFamily="49" charset="0"/>
              </a:rPr>
              <a:t>};</a:t>
            </a:r>
          </a:p>
          <a:p>
            <a:r>
              <a:rPr lang="en-US" sz="6500" dirty="0"/>
              <a:t>but it is more common to just use the root of the tree directly.</a:t>
            </a:r>
          </a:p>
        </p:txBody>
      </p:sp>
      <p:sp>
        <p:nvSpPr>
          <p:cNvPr id="3" name="Title 2">
            <a:extLst>
              <a:ext uri="{FF2B5EF4-FFF2-40B4-BE49-F238E27FC236}">
                <a16:creationId xmlns:a16="http://schemas.microsoft.com/office/drawing/2014/main" id="{280E9FF7-BA68-644C-BD01-4EF9FAA98F09}"/>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381F6E6B-9AB3-F049-95A5-FD91859B19E1}"/>
              </a:ext>
            </a:extLst>
          </p:cNvPr>
          <p:cNvSpPr>
            <a:spLocks noGrp="1"/>
          </p:cNvSpPr>
          <p:nvPr>
            <p:ph type="body" sz="quarter" idx="10"/>
          </p:nvPr>
        </p:nvSpPr>
        <p:spPr/>
        <p:txBody>
          <a:bodyPr/>
          <a:lstStyle/>
          <a:p>
            <a:r>
              <a:rPr lang="en-US" dirty="0"/>
              <a:t>Root</a:t>
            </a:r>
          </a:p>
        </p:txBody>
      </p:sp>
    </p:spTree>
    <p:extLst>
      <p:ext uri="{BB962C8B-B14F-4D97-AF65-F5344CB8AC3E}">
        <p14:creationId xmlns:p14="http://schemas.microsoft.com/office/powerpoint/2010/main" val="154840402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br>
              <a:rPr lang="en-US" sz="9000" dirty="0">
                <a:solidFill>
                  <a:srgbClr val="FFFF00"/>
                </a:solidFill>
              </a:rPr>
            </a:br>
            <a:r>
              <a:rPr lang="en-US" sz="9000" dirty="0">
                <a:solidFill>
                  <a:srgbClr val="FFFF00"/>
                </a:solidFill>
              </a:rPr>
              <a:t>Root, Parent(s), Children.</a:t>
            </a:r>
            <a:br>
              <a:rPr lang="en-US" sz="9000" dirty="0">
                <a:solidFill>
                  <a:srgbClr val="FFFF00"/>
                </a:solidFill>
              </a:rPr>
            </a:b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564507" y="56388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10735707" y="70326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393307" y="70326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516507"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760944"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13395781"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451268" y="102038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10557159" y="102038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760945" y="65788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839126" y="65788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375491" y="80732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776359" y="80732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4227053" y="80732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9060868" y="95715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517157" y="95715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161073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Levels, Height, Depth, &amp; Width</a:t>
            </a:r>
          </a:p>
        </p:txBody>
      </p:sp>
      <p:sp>
        <p:nvSpPr>
          <p:cNvPr id="5" name="Oval 4">
            <a:extLst>
              <a:ext uri="{FF2B5EF4-FFF2-40B4-BE49-F238E27FC236}">
                <a16:creationId xmlns:a16="http://schemas.microsoft.com/office/drawing/2014/main" id="{FB401DC1-34DC-0E4A-BED1-CDE3A91D4E21}"/>
              </a:ext>
            </a:extLst>
          </p:cNvPr>
          <p:cNvSpPr/>
          <p:nvPr/>
        </p:nvSpPr>
        <p:spPr>
          <a:xfrm>
            <a:off x="10917382" y="480200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9583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9583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94145"/>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94145"/>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94145"/>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367082"/>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367082"/>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742097"/>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742097"/>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236485"/>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236485"/>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236485"/>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734797"/>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734797"/>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3" y="4079875"/>
            <a:ext cx="8007927" cy="76174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Trees can be thought of in</a:t>
            </a:r>
          </a:p>
          <a:p>
            <a:pPr rtl="0" latinLnBrk="1" hangingPunct="0"/>
            <a:r>
              <a:rPr lang="en-US" sz="5000" b="1" dirty="0">
                <a:latin typeface="FreightSansLFPro" panose="02000506030000020004" pitchFamily="2" charset="77"/>
              </a:rPr>
              <a:t>levels</a:t>
            </a:r>
            <a:r>
              <a:rPr lang="en-US" sz="5000" dirty="0">
                <a:latin typeface="FreightSansLFPro" panose="02000506030000020004" pitchFamily="2" charset="77"/>
              </a:rPr>
              <a:t>, where the level of the</a:t>
            </a:r>
          </a:p>
          <a:p>
            <a:pPr rtl="0" latinLnBrk="1" hangingPunct="0"/>
            <a:r>
              <a:rPr lang="en-US" sz="5000" dirty="0">
                <a:latin typeface="FreightSansLFPro" panose="02000506030000020004" pitchFamily="2" charset="77"/>
              </a:rPr>
              <a:t>root is 1, &amp; level of every other node is 1 + the level of its</a:t>
            </a:r>
          </a:p>
          <a:p>
            <a:pPr rtl="0" latinLnBrk="1" hangingPunct="0"/>
            <a:r>
              <a:rPr lang="en-US" sz="5000" dirty="0">
                <a:latin typeface="FreightSansLFPro" panose="02000506030000020004" pitchFamily="2" charset="77"/>
              </a:rPr>
              <a:t>parent.</a:t>
            </a:r>
          </a:p>
          <a:p>
            <a:pPr rtl="0" latinLnBrk="1" hangingPunct="0"/>
            <a:r>
              <a:rPr lang="en-US" sz="5000" dirty="0">
                <a:latin typeface="FreightSansLFPro" panose="02000506030000020004" pitchFamily="2" charset="77"/>
              </a:rPr>
              <a:t>The </a:t>
            </a:r>
            <a:r>
              <a:rPr lang="en-US" sz="5000" b="1" dirty="0">
                <a:latin typeface="FreightSansLFPro" panose="02000506030000020004" pitchFamily="2" charset="77"/>
              </a:rPr>
              <a:t>height </a:t>
            </a:r>
            <a:r>
              <a:rPr lang="en-US" sz="5000" dirty="0">
                <a:latin typeface="FreightSansLFPro" panose="02000506030000020004" pitchFamily="2" charset="77"/>
              </a:rPr>
              <a:t>of the tree is the</a:t>
            </a:r>
          </a:p>
          <a:p>
            <a:pPr rtl="0" latinLnBrk="1" hangingPunct="0"/>
            <a:r>
              <a:rPr lang="en-US" sz="5000" dirty="0">
                <a:latin typeface="FreightSansLFPro" panose="02000506030000020004" pitchFamily="2" charset="77"/>
              </a:rPr>
              <a:t>number of levels it contains.</a:t>
            </a:r>
          </a:p>
          <a:p>
            <a:pPr rtl="0" latinLnBrk="1" hangingPunct="0"/>
            <a:r>
              <a:rPr lang="en-US" sz="5000" dirty="0">
                <a:latin typeface="FreightSansLFPro" panose="02000506030000020004" pitchFamily="2" charset="77"/>
              </a:rPr>
              <a:t>This tree has height 4.</a:t>
            </a:r>
          </a:p>
          <a:p>
            <a:pPr rtl="0" latinLnBrk="1" hangingPunct="0"/>
            <a:endParaRPr lang="en-US" sz="5000" dirty="0">
              <a:latin typeface="FreightSansLFPro" panose="02000506030000020004" pitchFamily="2" charset="77"/>
            </a:endParaRPr>
          </a:p>
        </p:txBody>
      </p:sp>
      <p:cxnSp>
        <p:nvCxnSpPr>
          <p:cNvPr id="17" name="Straight Connector 16">
            <a:extLst>
              <a:ext uri="{FF2B5EF4-FFF2-40B4-BE49-F238E27FC236}">
                <a16:creationId xmlns:a16="http://schemas.microsoft.com/office/drawing/2014/main" id="{BC501164-766F-CA42-9DCE-25580F339D8D}"/>
              </a:ext>
            </a:extLst>
          </p:cNvPr>
          <p:cNvCxnSpPr>
            <a:cxnSpLocks/>
          </p:cNvCxnSpPr>
          <p:nvPr/>
        </p:nvCxnSpPr>
        <p:spPr>
          <a:xfrm>
            <a:off x="7195931" y="6195833"/>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D50CA4FA-3D99-EA4B-A0C9-6E74472BB6CD}"/>
              </a:ext>
            </a:extLst>
          </p:cNvPr>
          <p:cNvCxnSpPr>
            <a:cxnSpLocks/>
          </p:cNvCxnSpPr>
          <p:nvPr/>
        </p:nvCxnSpPr>
        <p:spPr>
          <a:xfrm>
            <a:off x="7195931" y="7415033"/>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E66AF867-E6EA-EC42-B6C2-176A7F337937}"/>
              </a:ext>
            </a:extLst>
          </p:cNvPr>
          <p:cNvCxnSpPr>
            <a:cxnSpLocks/>
          </p:cNvCxnSpPr>
          <p:nvPr/>
        </p:nvCxnSpPr>
        <p:spPr>
          <a:xfrm>
            <a:off x="7195931" y="8913345"/>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2A5F8CCA-380B-7E4C-97F5-43C926273B7D}"/>
              </a:ext>
            </a:extLst>
          </p:cNvPr>
          <p:cNvCxnSpPr>
            <a:cxnSpLocks/>
          </p:cNvCxnSpPr>
          <p:nvPr/>
        </p:nvCxnSpPr>
        <p:spPr>
          <a:xfrm>
            <a:off x="7195931" y="10586282"/>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359FF2AE-7AAC-A844-8BA9-96055635C82B}"/>
              </a:ext>
            </a:extLst>
          </p:cNvPr>
          <p:cNvSpPr txBox="1"/>
          <p:nvPr/>
        </p:nvSpPr>
        <p:spPr>
          <a:xfrm>
            <a:off x="4547062" y="9228154"/>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4</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29" name="TextBox 28">
            <a:extLst>
              <a:ext uri="{FF2B5EF4-FFF2-40B4-BE49-F238E27FC236}">
                <a16:creationId xmlns:a16="http://schemas.microsoft.com/office/drawing/2014/main" id="{59BDD680-04F4-6F42-957C-B4AE7E0BDE78}"/>
              </a:ext>
            </a:extLst>
          </p:cNvPr>
          <p:cNvSpPr txBox="1"/>
          <p:nvPr/>
        </p:nvSpPr>
        <p:spPr>
          <a:xfrm>
            <a:off x="4574651" y="7781607"/>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3</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0" name="TextBox 29">
            <a:extLst>
              <a:ext uri="{FF2B5EF4-FFF2-40B4-BE49-F238E27FC236}">
                <a16:creationId xmlns:a16="http://schemas.microsoft.com/office/drawing/2014/main" id="{B28CD31C-D863-0140-972B-E1E858277DD4}"/>
              </a:ext>
            </a:extLst>
          </p:cNvPr>
          <p:cNvSpPr txBox="1"/>
          <p:nvPr/>
        </p:nvSpPr>
        <p:spPr>
          <a:xfrm>
            <a:off x="4574651" y="6268567"/>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2</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1" name="TextBox 30">
            <a:extLst>
              <a:ext uri="{FF2B5EF4-FFF2-40B4-BE49-F238E27FC236}">
                <a16:creationId xmlns:a16="http://schemas.microsoft.com/office/drawing/2014/main" id="{9E84E9D4-2BC7-E540-A154-616E5E75465D}"/>
              </a:ext>
            </a:extLst>
          </p:cNvPr>
          <p:cNvSpPr txBox="1"/>
          <p:nvPr/>
        </p:nvSpPr>
        <p:spPr>
          <a:xfrm>
            <a:off x="4574651" y="498841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1</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Tree>
    <p:extLst>
      <p:ext uri="{BB962C8B-B14F-4D97-AF65-F5344CB8AC3E}">
        <p14:creationId xmlns:p14="http://schemas.microsoft.com/office/powerpoint/2010/main" val="29057657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000" b="1" dirty="0">
                <a:solidFill>
                  <a:srgbClr val="FFFF00"/>
                </a:solidFill>
              </a:rPr>
              <a:t>Tree Height</a:t>
            </a:r>
            <a:br>
              <a:rPr lang="en-US" sz="9000" dirty="0">
                <a:solidFill>
                  <a:srgbClr val="FFFF00"/>
                </a:solidFill>
              </a:rPr>
            </a:br>
            <a:r>
              <a:rPr lang="en-US" sz="9000" dirty="0">
                <a:solidFill>
                  <a:srgbClr val="FFFF00"/>
                </a:solidFill>
              </a:rPr>
              <a:t>What is the height of this tree?</a:t>
            </a:r>
            <a:br>
              <a:rPr lang="en-US" sz="9000" dirty="0">
                <a:solidFill>
                  <a:srgbClr val="FFFF00"/>
                </a:solidFill>
              </a:rPr>
            </a:b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564507" y="56388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10735707" y="70326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393307" y="70326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516507"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760944"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13395781" y="85309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451268" y="102038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10557159" y="102038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760945" y="65788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839126" y="65788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375491" y="80732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776359" y="80732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4227053" y="80732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9060868" y="95715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517157" y="95715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74853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524000" y="4825999"/>
            <a:ext cx="21336000" cy="8236857"/>
          </a:xfrm>
        </p:spPr>
        <p:txBody>
          <a:bodyPr/>
          <a:lstStyle/>
          <a:p>
            <a:pPr marL="1143000" indent="-1143000">
              <a:buFont typeface="+mj-lt"/>
              <a:buAutoNum type="arabicPeriod"/>
            </a:pPr>
            <a:r>
              <a:rPr lang="en-US" sz="5000" dirty="0"/>
              <a:t>Recursively define the tree data structure using a node </a:t>
            </a:r>
            <a:r>
              <a:rPr lang="en-US" sz="5000" dirty="0" err="1"/>
              <a:t>struct</a:t>
            </a:r>
            <a:r>
              <a:rPr lang="en-US" sz="5000" dirty="0"/>
              <a:t>.</a:t>
            </a:r>
          </a:p>
          <a:p>
            <a:pPr marL="1143000" indent="-1143000">
              <a:buFont typeface="+mj-lt"/>
              <a:buAutoNum type="arabicPeriod"/>
            </a:pPr>
            <a:r>
              <a:rPr lang="en-US" sz="5000" dirty="0"/>
              <a:t>Identify properties of trees &amp; their nodes with the appropriate terminology.</a:t>
            </a:r>
          </a:p>
          <a:p>
            <a:pPr marL="1143000" indent="-1143000">
              <a:buFont typeface="+mj-lt"/>
              <a:buAutoNum type="arabicPeriod"/>
            </a:pPr>
            <a:r>
              <a:rPr lang="en-US" sz="5000" dirty="0"/>
              <a:t>Implement tree traversal algorithms.</a:t>
            </a:r>
          </a:p>
          <a:p>
            <a:pPr marL="1143000" indent="-1143000">
              <a:buFont typeface="+mj-lt"/>
              <a:buAutoNum type="arabicPeriod"/>
            </a:pPr>
            <a:r>
              <a:rPr lang="en-US" sz="5000" dirty="0"/>
              <a:t>Define the properties of a binary search tree (BST) that distinguish it from a binary tree.</a:t>
            </a:r>
          </a:p>
          <a:p>
            <a:pPr marL="1143000" indent="-1143000">
              <a:buFont typeface="+mj-lt"/>
              <a:buAutoNum type="arabicPeriod"/>
            </a:pPr>
            <a:r>
              <a:rPr lang="en-US" sz="5000" dirty="0"/>
              <a:t>Define the properties of a binary heap that distinguish it from a binary tree.</a:t>
            </a:r>
          </a:p>
          <a:p>
            <a:pPr marL="1143000" indent="-1143000">
              <a:buFont typeface="+mj-lt"/>
              <a:buAutoNum type="arabicPeriod"/>
            </a:pPr>
            <a:r>
              <a:rPr lang="en-US" sz="5000" dirty="0"/>
              <a:t>Identify binary search trees and heaps.</a:t>
            </a:r>
          </a:p>
          <a:p>
            <a:pPr marL="1143000" indent="-1143000">
              <a:buFont typeface="+mj-lt"/>
              <a:buAutoNum type="arabicPeriod"/>
            </a:pPr>
            <a:r>
              <a:rPr lang="en-US" sz="5000" dirty="0"/>
              <a:t>Explain the use cases of binary search trees and heaps.</a:t>
            </a:r>
          </a:p>
          <a:p>
            <a:pPr marL="1143000" indent="-1143000">
              <a:buFont typeface="+mj-lt"/>
              <a:buAutoNum type="arabicPeriod"/>
            </a:pPr>
            <a:r>
              <a:rPr lang="en-US" sz="5000" dirty="0"/>
              <a:t>Implement binary search trees and heaps.</a:t>
            </a:r>
          </a:p>
          <a:p>
            <a:endParaRPr lang="en-US" sz="5000" dirty="0"/>
          </a:p>
          <a:p>
            <a:pPr marL="1143000" indent="-1143000">
              <a:buFont typeface="+mj-lt"/>
              <a:buAutoNum type="arabicPeriod"/>
            </a:pPr>
            <a:endParaRPr lang="en-US" sz="5000" dirty="0"/>
          </a:p>
          <a:p>
            <a:pPr marL="1143000" indent="-1143000">
              <a:buFont typeface="+mj-lt"/>
              <a:buAutoNum type="arabicPeriod"/>
            </a:pPr>
            <a:endParaRPr lang="en-US" sz="5000" dirty="0"/>
          </a:p>
        </p:txBody>
      </p:sp>
      <p:sp>
        <p:nvSpPr>
          <p:cNvPr id="3" name="Title 2"/>
          <p:cNvSpPr>
            <a:spLocks noGrp="1"/>
          </p:cNvSpPr>
          <p:nvPr>
            <p:ph type="title"/>
          </p:nvPr>
        </p:nvSpPr>
        <p:spPr/>
        <p:txBody>
          <a:bodyPr/>
          <a:lstStyle/>
          <a:p>
            <a:r>
              <a:rPr lang="en-US" dirty="0"/>
              <a:t>Objectives</a:t>
            </a:r>
          </a:p>
        </p:txBody>
      </p:sp>
      <p:sp>
        <p:nvSpPr>
          <p:cNvPr id="4" name="Text Placeholder 3"/>
          <p:cNvSpPr>
            <a:spLocks noGrp="1"/>
          </p:cNvSpPr>
          <p:nvPr>
            <p:ph type="body" sz="quarter" idx="10"/>
          </p:nvPr>
        </p:nvSpPr>
        <p:spPr/>
        <p:txBody>
          <a:bodyPr/>
          <a:lstStyle/>
          <a:p>
            <a:r>
              <a:rPr lang="en-US" dirty="0"/>
              <a:t>You will be able to</a:t>
            </a:r>
            <a:r>
              <a:rPr lang="mr-IN" dirty="0"/>
              <a:t>…</a:t>
            </a:r>
            <a:endParaRPr lang="en-US" dirty="0"/>
          </a:p>
        </p:txBody>
      </p:sp>
    </p:spTree>
    <p:extLst>
      <p:ext uri="{BB962C8B-B14F-4D97-AF65-F5344CB8AC3E}">
        <p14:creationId xmlns:p14="http://schemas.microsoft.com/office/powerpoint/2010/main" val="6001739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Levels, Height, Depth, &amp; Width</a:t>
            </a:r>
          </a:p>
        </p:txBody>
      </p:sp>
      <p:sp>
        <p:nvSpPr>
          <p:cNvPr id="5" name="Oval 4">
            <a:extLst>
              <a:ext uri="{FF2B5EF4-FFF2-40B4-BE49-F238E27FC236}">
                <a16:creationId xmlns:a16="http://schemas.microsoft.com/office/drawing/2014/main" id="{FB401DC1-34DC-0E4A-BED1-CDE3A91D4E21}"/>
              </a:ext>
            </a:extLst>
          </p:cNvPr>
          <p:cNvSpPr/>
          <p:nvPr/>
        </p:nvSpPr>
        <p:spPr>
          <a:xfrm>
            <a:off x="10917382" y="474604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3987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39871"/>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31112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311120"/>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686135"/>
            <a:ext cx="803562" cy="453736"/>
          </a:xfrm>
          <a:prstGeom prst="straightConnector1">
            <a:avLst/>
          </a:prstGeom>
          <a:noFill/>
          <a:ln w="38100" cap="flat">
            <a:solidFill>
              <a:srgbClr val="C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6861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1805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180523"/>
            <a:ext cx="386367" cy="457660"/>
          </a:xfrm>
          <a:prstGeom prst="straightConnector1">
            <a:avLst/>
          </a:prstGeom>
          <a:noFill/>
          <a:ln w="38100" cap="flat">
            <a:solidFill>
              <a:srgbClr val="C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1805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6788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678835"/>
            <a:ext cx="649602" cy="632285"/>
          </a:xfrm>
          <a:prstGeom prst="straightConnector1">
            <a:avLst/>
          </a:prstGeom>
          <a:noFill/>
          <a:ln w="38100" cap="flat">
            <a:solidFill>
              <a:srgbClr val="C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3" y="4870301"/>
            <a:ext cx="8007927" cy="59246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The </a:t>
            </a:r>
            <a:r>
              <a:rPr lang="en-US" sz="5000" b="1" dirty="0">
                <a:latin typeface="FreightSansLFPro" panose="02000506030000020004" pitchFamily="2" charset="77"/>
              </a:rPr>
              <a:t>depth</a:t>
            </a:r>
            <a:r>
              <a:rPr lang="en-US" sz="5000" dirty="0">
                <a:latin typeface="FreightSansLFPro" panose="02000506030000020004" pitchFamily="2" charset="77"/>
              </a:rPr>
              <a:t> of a node is the</a:t>
            </a:r>
          </a:p>
          <a:p>
            <a:pPr rtl="0" latinLnBrk="1" hangingPunct="0"/>
            <a:r>
              <a:rPr lang="en-US" sz="5000" dirty="0">
                <a:latin typeface="FreightSansLFPro" panose="02000506030000020004" pitchFamily="2" charset="77"/>
              </a:rPr>
              <a:t>distance from the root to that node.</a:t>
            </a:r>
          </a:p>
          <a:p>
            <a:pPr rtl="0" latinLnBrk="1" hangingPunct="0"/>
            <a:r>
              <a:rPr lang="en-US" sz="5000" dirty="0">
                <a:latin typeface="FreightSansLFPro" panose="02000506030000020004" pitchFamily="2" charset="77"/>
              </a:rPr>
              <a:t>The depth of a node is always</a:t>
            </a:r>
          </a:p>
          <a:p>
            <a:pPr rtl="0" latinLnBrk="1" hangingPunct="0"/>
            <a:r>
              <a:rPr lang="en-US" sz="5000" dirty="0">
                <a:latin typeface="FreightSansLFPro" panose="02000506030000020004" pitchFamily="2" charset="77"/>
              </a:rPr>
              <a:t>the level of the node – 1.</a:t>
            </a:r>
          </a:p>
          <a:p>
            <a:pPr rtl="0" latinLnBrk="1" hangingPunct="0"/>
            <a:r>
              <a:rPr lang="en-US" sz="5000" dirty="0">
                <a:latin typeface="FreightSansLFPro" panose="02000506030000020004" pitchFamily="2" charset="77"/>
              </a:rPr>
              <a:t>Node h is in level 4 &amp; has depth 3.</a:t>
            </a:r>
          </a:p>
        </p:txBody>
      </p:sp>
      <p:cxnSp>
        <p:nvCxnSpPr>
          <p:cNvPr id="17" name="Straight Connector 16">
            <a:extLst>
              <a:ext uri="{FF2B5EF4-FFF2-40B4-BE49-F238E27FC236}">
                <a16:creationId xmlns:a16="http://schemas.microsoft.com/office/drawing/2014/main" id="{BC501164-766F-CA42-9DCE-25580F339D8D}"/>
              </a:ext>
            </a:extLst>
          </p:cNvPr>
          <p:cNvCxnSpPr>
            <a:cxnSpLocks/>
          </p:cNvCxnSpPr>
          <p:nvPr/>
        </p:nvCxnSpPr>
        <p:spPr>
          <a:xfrm>
            <a:off x="7195931" y="61398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D50CA4FA-3D99-EA4B-A0C9-6E74472BB6CD}"/>
              </a:ext>
            </a:extLst>
          </p:cNvPr>
          <p:cNvCxnSpPr>
            <a:cxnSpLocks/>
          </p:cNvCxnSpPr>
          <p:nvPr/>
        </p:nvCxnSpPr>
        <p:spPr>
          <a:xfrm>
            <a:off x="7195931" y="73590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E66AF867-E6EA-EC42-B6C2-176A7F337937}"/>
              </a:ext>
            </a:extLst>
          </p:cNvPr>
          <p:cNvCxnSpPr>
            <a:cxnSpLocks/>
          </p:cNvCxnSpPr>
          <p:nvPr/>
        </p:nvCxnSpPr>
        <p:spPr>
          <a:xfrm>
            <a:off x="7195931" y="8857383"/>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2A5F8CCA-380B-7E4C-97F5-43C926273B7D}"/>
              </a:ext>
            </a:extLst>
          </p:cNvPr>
          <p:cNvCxnSpPr>
            <a:cxnSpLocks/>
          </p:cNvCxnSpPr>
          <p:nvPr/>
        </p:nvCxnSpPr>
        <p:spPr>
          <a:xfrm>
            <a:off x="7195931" y="10530320"/>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359FF2AE-7AAC-A844-8BA9-96055635C82B}"/>
              </a:ext>
            </a:extLst>
          </p:cNvPr>
          <p:cNvSpPr txBox="1"/>
          <p:nvPr/>
        </p:nvSpPr>
        <p:spPr>
          <a:xfrm>
            <a:off x="4547062" y="9172192"/>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4</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29" name="TextBox 28">
            <a:extLst>
              <a:ext uri="{FF2B5EF4-FFF2-40B4-BE49-F238E27FC236}">
                <a16:creationId xmlns:a16="http://schemas.microsoft.com/office/drawing/2014/main" id="{59BDD680-04F4-6F42-957C-B4AE7E0BDE78}"/>
              </a:ext>
            </a:extLst>
          </p:cNvPr>
          <p:cNvSpPr txBox="1"/>
          <p:nvPr/>
        </p:nvSpPr>
        <p:spPr>
          <a:xfrm>
            <a:off x="4574651" y="772564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3</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0" name="TextBox 29">
            <a:extLst>
              <a:ext uri="{FF2B5EF4-FFF2-40B4-BE49-F238E27FC236}">
                <a16:creationId xmlns:a16="http://schemas.microsoft.com/office/drawing/2014/main" id="{B28CD31C-D863-0140-972B-E1E858277DD4}"/>
              </a:ext>
            </a:extLst>
          </p:cNvPr>
          <p:cNvSpPr txBox="1"/>
          <p:nvPr/>
        </p:nvSpPr>
        <p:spPr>
          <a:xfrm>
            <a:off x="4574651" y="621260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2</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1" name="TextBox 30">
            <a:extLst>
              <a:ext uri="{FF2B5EF4-FFF2-40B4-BE49-F238E27FC236}">
                <a16:creationId xmlns:a16="http://schemas.microsoft.com/office/drawing/2014/main" id="{9E84E9D4-2BC7-E540-A154-616E5E75465D}"/>
              </a:ext>
            </a:extLst>
          </p:cNvPr>
          <p:cNvSpPr txBox="1"/>
          <p:nvPr/>
        </p:nvSpPr>
        <p:spPr>
          <a:xfrm>
            <a:off x="4574651" y="4932453"/>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1</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Tree>
    <p:extLst>
      <p:ext uri="{BB962C8B-B14F-4D97-AF65-F5344CB8AC3E}">
        <p14:creationId xmlns:p14="http://schemas.microsoft.com/office/powerpoint/2010/main" val="56491013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Levels, Height, Depth, &amp; Width</a:t>
            </a:r>
          </a:p>
        </p:txBody>
      </p:sp>
      <p:sp>
        <p:nvSpPr>
          <p:cNvPr id="5" name="Oval 4">
            <a:extLst>
              <a:ext uri="{FF2B5EF4-FFF2-40B4-BE49-F238E27FC236}">
                <a16:creationId xmlns:a16="http://schemas.microsoft.com/office/drawing/2014/main" id="{FB401DC1-34DC-0E4A-BED1-CDE3A91D4E21}"/>
              </a:ext>
            </a:extLst>
          </p:cNvPr>
          <p:cNvSpPr/>
          <p:nvPr/>
        </p:nvSpPr>
        <p:spPr>
          <a:xfrm>
            <a:off x="10917382" y="4746046"/>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39871"/>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39871"/>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3818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31112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31112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686135"/>
            <a:ext cx="803562" cy="453736"/>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6861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1805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180523"/>
            <a:ext cx="386367" cy="457660"/>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1805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6788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678835"/>
            <a:ext cx="649602" cy="632285"/>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3" y="6563072"/>
            <a:ext cx="8007927" cy="25391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This means the root is the only node in level 1 and</a:t>
            </a:r>
          </a:p>
          <a:p>
            <a:pPr rtl="0" latinLnBrk="1" hangingPunct="0"/>
            <a:r>
              <a:rPr lang="en-US" sz="5000" dirty="0">
                <a:latin typeface="FreightSansLFPro" panose="02000506030000020004" pitchFamily="2" charset="77"/>
              </a:rPr>
              <a:t>has depth 0.</a:t>
            </a:r>
          </a:p>
        </p:txBody>
      </p:sp>
      <p:cxnSp>
        <p:nvCxnSpPr>
          <p:cNvPr id="17" name="Straight Connector 16">
            <a:extLst>
              <a:ext uri="{FF2B5EF4-FFF2-40B4-BE49-F238E27FC236}">
                <a16:creationId xmlns:a16="http://schemas.microsoft.com/office/drawing/2014/main" id="{BC501164-766F-CA42-9DCE-25580F339D8D}"/>
              </a:ext>
            </a:extLst>
          </p:cNvPr>
          <p:cNvCxnSpPr>
            <a:cxnSpLocks/>
          </p:cNvCxnSpPr>
          <p:nvPr/>
        </p:nvCxnSpPr>
        <p:spPr>
          <a:xfrm>
            <a:off x="7195931" y="61398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D50CA4FA-3D99-EA4B-A0C9-6E74472BB6CD}"/>
              </a:ext>
            </a:extLst>
          </p:cNvPr>
          <p:cNvCxnSpPr>
            <a:cxnSpLocks/>
          </p:cNvCxnSpPr>
          <p:nvPr/>
        </p:nvCxnSpPr>
        <p:spPr>
          <a:xfrm>
            <a:off x="7195931" y="73590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E66AF867-E6EA-EC42-B6C2-176A7F337937}"/>
              </a:ext>
            </a:extLst>
          </p:cNvPr>
          <p:cNvCxnSpPr>
            <a:cxnSpLocks/>
          </p:cNvCxnSpPr>
          <p:nvPr/>
        </p:nvCxnSpPr>
        <p:spPr>
          <a:xfrm>
            <a:off x="7195931" y="8857383"/>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2A5F8CCA-380B-7E4C-97F5-43C926273B7D}"/>
              </a:ext>
            </a:extLst>
          </p:cNvPr>
          <p:cNvCxnSpPr>
            <a:cxnSpLocks/>
          </p:cNvCxnSpPr>
          <p:nvPr/>
        </p:nvCxnSpPr>
        <p:spPr>
          <a:xfrm>
            <a:off x="7195931" y="10530320"/>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359FF2AE-7AAC-A844-8BA9-96055635C82B}"/>
              </a:ext>
            </a:extLst>
          </p:cNvPr>
          <p:cNvSpPr txBox="1"/>
          <p:nvPr/>
        </p:nvSpPr>
        <p:spPr>
          <a:xfrm>
            <a:off x="4547062" y="9172192"/>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4</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29" name="TextBox 28">
            <a:extLst>
              <a:ext uri="{FF2B5EF4-FFF2-40B4-BE49-F238E27FC236}">
                <a16:creationId xmlns:a16="http://schemas.microsoft.com/office/drawing/2014/main" id="{59BDD680-04F4-6F42-957C-B4AE7E0BDE78}"/>
              </a:ext>
            </a:extLst>
          </p:cNvPr>
          <p:cNvSpPr txBox="1"/>
          <p:nvPr/>
        </p:nvSpPr>
        <p:spPr>
          <a:xfrm>
            <a:off x="4574651" y="772564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3</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0" name="TextBox 29">
            <a:extLst>
              <a:ext uri="{FF2B5EF4-FFF2-40B4-BE49-F238E27FC236}">
                <a16:creationId xmlns:a16="http://schemas.microsoft.com/office/drawing/2014/main" id="{B28CD31C-D863-0140-972B-E1E858277DD4}"/>
              </a:ext>
            </a:extLst>
          </p:cNvPr>
          <p:cNvSpPr txBox="1"/>
          <p:nvPr/>
        </p:nvSpPr>
        <p:spPr>
          <a:xfrm>
            <a:off x="4574651" y="621260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2</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1" name="TextBox 30">
            <a:extLst>
              <a:ext uri="{FF2B5EF4-FFF2-40B4-BE49-F238E27FC236}">
                <a16:creationId xmlns:a16="http://schemas.microsoft.com/office/drawing/2014/main" id="{9E84E9D4-2BC7-E540-A154-616E5E75465D}"/>
              </a:ext>
            </a:extLst>
          </p:cNvPr>
          <p:cNvSpPr txBox="1"/>
          <p:nvPr/>
        </p:nvSpPr>
        <p:spPr>
          <a:xfrm>
            <a:off x="4574651" y="4932453"/>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1</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Tree>
    <p:extLst>
      <p:ext uri="{BB962C8B-B14F-4D97-AF65-F5344CB8AC3E}">
        <p14:creationId xmlns:p14="http://schemas.microsoft.com/office/powerpoint/2010/main" val="303677154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Levels, Height, Depth, &amp; Width</a:t>
            </a:r>
          </a:p>
        </p:txBody>
      </p:sp>
      <p:sp>
        <p:nvSpPr>
          <p:cNvPr id="5" name="Oval 4">
            <a:extLst>
              <a:ext uri="{FF2B5EF4-FFF2-40B4-BE49-F238E27FC236}">
                <a16:creationId xmlns:a16="http://schemas.microsoft.com/office/drawing/2014/main" id="{FB401DC1-34DC-0E4A-BED1-CDE3A91D4E21}"/>
              </a:ext>
            </a:extLst>
          </p:cNvPr>
          <p:cNvSpPr/>
          <p:nvPr/>
        </p:nvSpPr>
        <p:spPr>
          <a:xfrm>
            <a:off x="10917382" y="4746046"/>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2" y="6139871"/>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2" y="6139871"/>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2" y="7638183"/>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9" y="7638183"/>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6" y="7638183"/>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2" y="931112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3" y="931112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20" y="5686135"/>
            <a:ext cx="803562" cy="453736"/>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1" y="56861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6" y="71805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4" y="7180523"/>
            <a:ext cx="386367" cy="457660"/>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8" y="71805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2" y="86788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1" y="8678835"/>
            <a:ext cx="649602" cy="632285"/>
          </a:xfrm>
          <a:prstGeom prst="straightConnector1">
            <a:avLst/>
          </a:prstGeom>
          <a:noFill/>
          <a:ln w="38100" cap="flat">
            <a:solidFill>
              <a:srgbClr val="00206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3" y="6139880"/>
            <a:ext cx="8922327"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The </a:t>
            </a:r>
            <a:r>
              <a:rPr lang="en-US" sz="5000" b="1" dirty="0">
                <a:latin typeface="FreightSansLFPro" panose="02000506030000020004" pitchFamily="2" charset="77"/>
              </a:rPr>
              <a:t>width</a:t>
            </a:r>
            <a:r>
              <a:rPr lang="en-US" sz="5000" dirty="0">
                <a:latin typeface="FreightSansLFPro" panose="02000506030000020004" pitchFamily="2" charset="77"/>
              </a:rPr>
              <a:t> of a tree is the number of nodes in the level with the most nodes. It doesn’t have to be the last level.</a:t>
            </a:r>
          </a:p>
        </p:txBody>
      </p:sp>
      <p:cxnSp>
        <p:nvCxnSpPr>
          <p:cNvPr id="17" name="Straight Connector 16">
            <a:extLst>
              <a:ext uri="{FF2B5EF4-FFF2-40B4-BE49-F238E27FC236}">
                <a16:creationId xmlns:a16="http://schemas.microsoft.com/office/drawing/2014/main" id="{BC501164-766F-CA42-9DCE-25580F339D8D}"/>
              </a:ext>
            </a:extLst>
          </p:cNvPr>
          <p:cNvCxnSpPr>
            <a:cxnSpLocks/>
          </p:cNvCxnSpPr>
          <p:nvPr/>
        </p:nvCxnSpPr>
        <p:spPr>
          <a:xfrm>
            <a:off x="7195931" y="61398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5" name="Straight Connector 24">
            <a:extLst>
              <a:ext uri="{FF2B5EF4-FFF2-40B4-BE49-F238E27FC236}">
                <a16:creationId xmlns:a16="http://schemas.microsoft.com/office/drawing/2014/main" id="{D50CA4FA-3D99-EA4B-A0C9-6E74472BB6CD}"/>
              </a:ext>
            </a:extLst>
          </p:cNvPr>
          <p:cNvCxnSpPr>
            <a:cxnSpLocks/>
          </p:cNvCxnSpPr>
          <p:nvPr/>
        </p:nvCxnSpPr>
        <p:spPr>
          <a:xfrm>
            <a:off x="7195931" y="7359071"/>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E66AF867-E6EA-EC42-B6C2-176A7F337937}"/>
              </a:ext>
            </a:extLst>
          </p:cNvPr>
          <p:cNvCxnSpPr>
            <a:cxnSpLocks/>
          </p:cNvCxnSpPr>
          <p:nvPr/>
        </p:nvCxnSpPr>
        <p:spPr>
          <a:xfrm>
            <a:off x="7195931" y="8857383"/>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2A5F8CCA-380B-7E4C-97F5-43C926273B7D}"/>
              </a:ext>
            </a:extLst>
          </p:cNvPr>
          <p:cNvCxnSpPr>
            <a:cxnSpLocks/>
          </p:cNvCxnSpPr>
          <p:nvPr/>
        </p:nvCxnSpPr>
        <p:spPr>
          <a:xfrm>
            <a:off x="7195931" y="10530320"/>
            <a:ext cx="7156174" cy="0"/>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sp>
        <p:nvSpPr>
          <p:cNvPr id="20" name="TextBox 19">
            <a:extLst>
              <a:ext uri="{FF2B5EF4-FFF2-40B4-BE49-F238E27FC236}">
                <a16:creationId xmlns:a16="http://schemas.microsoft.com/office/drawing/2014/main" id="{359FF2AE-7AAC-A844-8BA9-96055635C82B}"/>
              </a:ext>
            </a:extLst>
          </p:cNvPr>
          <p:cNvSpPr txBox="1"/>
          <p:nvPr/>
        </p:nvSpPr>
        <p:spPr>
          <a:xfrm>
            <a:off x="4547062" y="9172192"/>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4</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29" name="TextBox 28">
            <a:extLst>
              <a:ext uri="{FF2B5EF4-FFF2-40B4-BE49-F238E27FC236}">
                <a16:creationId xmlns:a16="http://schemas.microsoft.com/office/drawing/2014/main" id="{59BDD680-04F4-6F42-957C-B4AE7E0BDE78}"/>
              </a:ext>
            </a:extLst>
          </p:cNvPr>
          <p:cNvSpPr txBox="1"/>
          <p:nvPr/>
        </p:nvSpPr>
        <p:spPr>
          <a:xfrm>
            <a:off x="4574651" y="772564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3</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0" name="TextBox 29">
            <a:extLst>
              <a:ext uri="{FF2B5EF4-FFF2-40B4-BE49-F238E27FC236}">
                <a16:creationId xmlns:a16="http://schemas.microsoft.com/office/drawing/2014/main" id="{B28CD31C-D863-0140-972B-E1E858277DD4}"/>
              </a:ext>
            </a:extLst>
          </p:cNvPr>
          <p:cNvSpPr txBox="1"/>
          <p:nvPr/>
        </p:nvSpPr>
        <p:spPr>
          <a:xfrm>
            <a:off x="4574651" y="6212605"/>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2</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
        <p:nvSpPr>
          <p:cNvPr id="31" name="TextBox 30">
            <a:extLst>
              <a:ext uri="{FF2B5EF4-FFF2-40B4-BE49-F238E27FC236}">
                <a16:creationId xmlns:a16="http://schemas.microsoft.com/office/drawing/2014/main" id="{9E84E9D4-2BC7-E540-A154-616E5E75465D}"/>
              </a:ext>
            </a:extLst>
          </p:cNvPr>
          <p:cNvSpPr txBox="1"/>
          <p:nvPr/>
        </p:nvSpPr>
        <p:spPr>
          <a:xfrm>
            <a:off x="4574651" y="4932453"/>
            <a:ext cx="262128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Level 1</a:t>
            </a:r>
            <a:endParaRPr kumimoji="0" lang="en-US" sz="5000" b="0" i="0" u="none" strike="noStrike" cap="none" spc="0" normalizeH="0" baseline="0" dirty="0">
              <a:ln>
                <a:noFill/>
              </a:ln>
              <a:solidFill>
                <a:schemeClr val="bg1">
                  <a:lumMod val="50000"/>
                </a:schemeClr>
              </a:solidFill>
              <a:effectLst/>
              <a:uFillTx/>
              <a:sym typeface="Vista Sans OT Medium"/>
            </a:endParaRPr>
          </a:p>
        </p:txBody>
      </p:sp>
    </p:spTree>
    <p:extLst>
      <p:ext uri="{BB962C8B-B14F-4D97-AF65-F5344CB8AC3E}">
        <p14:creationId xmlns:p14="http://schemas.microsoft.com/office/powerpoint/2010/main" val="26391428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000" b="1" dirty="0">
                <a:solidFill>
                  <a:srgbClr val="FFFF00"/>
                </a:solidFill>
              </a:rPr>
              <a:t>Tree Width</a:t>
            </a:r>
            <a:br>
              <a:rPr lang="en-US" sz="9000" dirty="0">
                <a:solidFill>
                  <a:srgbClr val="FFFF00"/>
                </a:solidFill>
              </a:rPr>
            </a:br>
            <a:r>
              <a:rPr lang="en-US" sz="9000" dirty="0">
                <a:solidFill>
                  <a:srgbClr val="FFFF00"/>
                </a:solidFill>
              </a:rPr>
              <a:t>What is the width of this tree?</a:t>
            </a:r>
            <a:br>
              <a:rPr lang="en-US" sz="9000" dirty="0">
                <a:solidFill>
                  <a:srgbClr val="FFFF00"/>
                </a:solidFill>
              </a:rPr>
            </a:b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192000" y="598634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103632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0208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144000"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388437"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13023274"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078761"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10184652"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388438" y="692643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466619" y="69264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002984" y="84208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403852" y="842082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3854546" y="84208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8688361" y="99191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144650" y="991913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5796376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Traversals</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3736830"/>
            <a:ext cx="8007927" cy="59246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Just like we can traverse a</a:t>
            </a:r>
          </a:p>
          <a:p>
            <a:pPr rtl="0" latinLnBrk="1" hangingPunct="0"/>
            <a:r>
              <a:rPr lang="en-US" sz="5000" dirty="0">
                <a:latin typeface="FreightSansLFPro" panose="02000506030000020004" pitchFamily="2" charset="77"/>
              </a:rPr>
              <a:t>linked list by starting at the</a:t>
            </a:r>
          </a:p>
          <a:p>
            <a:pPr rtl="0" latinLnBrk="1" hangingPunct="0"/>
            <a:r>
              <a:rPr lang="en-US" sz="5000" dirty="0">
                <a:latin typeface="FreightSansLFPro" panose="02000506030000020004" pitchFamily="2" charset="77"/>
              </a:rPr>
              <a:t>head &amp; following the “next”</a:t>
            </a:r>
          </a:p>
          <a:p>
            <a:pPr rtl="0" latinLnBrk="1" hangingPunct="0"/>
            <a:r>
              <a:rPr lang="en-US" sz="5000" dirty="0">
                <a:latin typeface="FreightSansLFPro" panose="02000506030000020004" pitchFamily="2" charset="77"/>
              </a:rPr>
              <a:t>pointers, we can traverse a tree by starting at the root &amp;</a:t>
            </a:r>
          </a:p>
          <a:p>
            <a:pPr rtl="0" latinLnBrk="1" hangingPunct="0"/>
            <a:r>
              <a:rPr lang="en-US" sz="5000" dirty="0">
                <a:latin typeface="FreightSansLFPro" panose="02000506030000020004" pitchFamily="2" charset="77"/>
              </a:rPr>
              <a:t>following the “left” &amp; “right”</a:t>
            </a:r>
          </a:p>
          <a:p>
            <a:pPr rtl="0" latinLnBrk="1" hangingPunct="0"/>
            <a:r>
              <a:rPr lang="en-US" sz="5000" dirty="0">
                <a:latin typeface="FreightSansLFPro" panose="02000506030000020004" pitchFamily="2" charset="77"/>
              </a:rPr>
              <a:t>pointers.</a:t>
            </a:r>
          </a:p>
        </p:txBody>
      </p:sp>
    </p:spTree>
    <p:extLst>
      <p:ext uri="{BB962C8B-B14F-4D97-AF65-F5344CB8AC3E}">
        <p14:creationId xmlns:p14="http://schemas.microsoft.com/office/powerpoint/2010/main" val="39068181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Traversals</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3736831"/>
            <a:ext cx="8007927" cy="59246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A tree is most commonly &amp;</a:t>
            </a:r>
          </a:p>
          <a:p>
            <a:pPr rtl="0" latinLnBrk="1" hangingPunct="0"/>
            <a:r>
              <a:rPr lang="en-US" sz="5000" dirty="0">
                <a:latin typeface="FreightSansLFPro" panose="02000506030000020004" pitchFamily="2" charset="77"/>
              </a:rPr>
              <a:t>intuitively traversed using</a:t>
            </a:r>
          </a:p>
          <a:p>
            <a:pPr rtl="0" latinLnBrk="1" hangingPunct="0"/>
            <a:r>
              <a:rPr lang="en-US" sz="5000" dirty="0">
                <a:latin typeface="FreightSansLFPro" panose="02000506030000020004" pitchFamily="2" charset="77"/>
              </a:rPr>
              <a:t>recursion in one of three</a:t>
            </a:r>
          </a:p>
          <a:p>
            <a:pPr rtl="0" latinLnBrk="1" hangingPunct="0"/>
            <a:r>
              <a:rPr lang="en-US" sz="5000" dirty="0">
                <a:latin typeface="FreightSansLFPro" panose="02000506030000020004" pitchFamily="2" charset="77"/>
              </a:rPr>
              <a:t>orders:</a:t>
            </a:r>
          </a:p>
          <a:p>
            <a:pPr rtl="0" latinLnBrk="1" hangingPunct="0"/>
            <a:r>
              <a:rPr lang="en-US" sz="5000" dirty="0">
                <a:latin typeface="FreightSansLFPro" panose="02000506030000020004" pitchFamily="2" charset="77"/>
              </a:rPr>
              <a:t>pre-order</a:t>
            </a:r>
          </a:p>
          <a:p>
            <a:pPr rtl="0" latinLnBrk="1" hangingPunct="0"/>
            <a:r>
              <a:rPr lang="en-US" sz="5000" dirty="0">
                <a:latin typeface="FreightSansLFPro" panose="02000506030000020004" pitchFamily="2" charset="77"/>
              </a:rPr>
              <a:t>in-order</a:t>
            </a:r>
          </a:p>
          <a:p>
            <a:pPr rtl="0" latinLnBrk="1" hangingPunct="0"/>
            <a:r>
              <a:rPr lang="en-US" sz="5000" dirty="0">
                <a:latin typeface="FreightSansLFPro" panose="02000506030000020004" pitchFamily="2" charset="77"/>
              </a:rPr>
              <a:t>post-order</a:t>
            </a:r>
          </a:p>
        </p:txBody>
      </p:sp>
    </p:spTree>
    <p:extLst>
      <p:ext uri="{BB962C8B-B14F-4D97-AF65-F5344CB8AC3E}">
        <p14:creationId xmlns:p14="http://schemas.microsoft.com/office/powerpoint/2010/main" val="420084446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Pre-Order Traversal</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5006411"/>
            <a:ext cx="8007927"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Traversal order:</a:t>
            </a:r>
          </a:p>
          <a:p>
            <a:pPr rtl="0" latinLnBrk="1" hangingPunct="0"/>
            <a:r>
              <a:rPr lang="en-US" sz="5000" dirty="0">
                <a:latin typeface="FreightSansLFPro" panose="02000506030000020004" pitchFamily="2" charset="77"/>
              </a:rPr>
              <a:t>Current node</a:t>
            </a:r>
          </a:p>
          <a:p>
            <a:pPr rtl="0" latinLnBrk="1" hangingPunct="0"/>
            <a:r>
              <a:rPr lang="en-US" sz="5000" dirty="0">
                <a:latin typeface="FreightSansLFPro" panose="02000506030000020004" pitchFamily="2" charset="77"/>
              </a:rPr>
              <a:t>Left subtree</a:t>
            </a:r>
          </a:p>
          <a:p>
            <a:pPr rtl="0" latinLnBrk="1" hangingPunct="0"/>
            <a:r>
              <a:rPr lang="en-US" sz="5000" dirty="0">
                <a:latin typeface="FreightSansLFPro" panose="02000506030000020004" pitchFamily="2" charset="77"/>
              </a:rPr>
              <a:t>Right subtree</a:t>
            </a:r>
          </a:p>
        </p:txBody>
      </p:sp>
      <p:sp>
        <p:nvSpPr>
          <p:cNvPr id="6" name="TextBox 5">
            <a:extLst>
              <a:ext uri="{FF2B5EF4-FFF2-40B4-BE49-F238E27FC236}">
                <a16:creationId xmlns:a16="http://schemas.microsoft.com/office/drawing/2014/main" id="{8AF93682-05B5-FE4B-86AD-A5B7C8F52400}"/>
              </a:ext>
            </a:extLst>
          </p:cNvPr>
          <p:cNvSpPr txBox="1"/>
          <p:nvPr/>
        </p:nvSpPr>
        <p:spPr>
          <a:xfrm>
            <a:off x="14852071" y="9159493"/>
            <a:ext cx="8007927"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9000" b="0" i="0" u="none" strike="noStrike" cap="none" spc="0" normalizeH="0" baseline="0" dirty="0">
                <a:ln>
                  <a:noFill/>
                </a:ln>
                <a:solidFill>
                  <a:srgbClr val="7D8490"/>
                </a:solidFill>
                <a:effectLst/>
                <a:uFillTx/>
                <a:latin typeface="Vista Sans OT Medium"/>
                <a:ea typeface="Vista Sans OT Medium"/>
                <a:cs typeface="Vista Sans OT Medium"/>
                <a:sym typeface="Vista Sans OT Medium"/>
              </a:rPr>
              <a:t>a b d e g h c f</a:t>
            </a:r>
          </a:p>
        </p:txBody>
      </p:sp>
    </p:spTree>
    <p:extLst>
      <p:ext uri="{BB962C8B-B14F-4D97-AF65-F5344CB8AC3E}">
        <p14:creationId xmlns:p14="http://schemas.microsoft.com/office/powerpoint/2010/main" val="33153512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In-Order Traversal</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5006411"/>
            <a:ext cx="8007927"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Traversal order:</a:t>
            </a:r>
          </a:p>
          <a:p>
            <a:pPr rtl="0" latinLnBrk="1" hangingPunct="0"/>
            <a:r>
              <a:rPr lang="en-US" sz="5000" dirty="0">
                <a:latin typeface="FreightSansLFPro" panose="02000506030000020004" pitchFamily="2" charset="77"/>
              </a:rPr>
              <a:t>Left subtree</a:t>
            </a:r>
          </a:p>
          <a:p>
            <a:pPr rtl="0" latinLnBrk="1" hangingPunct="0"/>
            <a:r>
              <a:rPr lang="en-US" sz="5000" dirty="0">
                <a:latin typeface="FreightSansLFPro" panose="02000506030000020004" pitchFamily="2" charset="77"/>
              </a:rPr>
              <a:t>Current node</a:t>
            </a:r>
          </a:p>
          <a:p>
            <a:pPr rtl="0" latinLnBrk="1" hangingPunct="0"/>
            <a:r>
              <a:rPr lang="en-US" sz="5000" dirty="0">
                <a:latin typeface="FreightSansLFPro" panose="02000506030000020004" pitchFamily="2" charset="77"/>
              </a:rPr>
              <a:t>Right subtree</a:t>
            </a:r>
          </a:p>
        </p:txBody>
      </p:sp>
      <p:sp>
        <p:nvSpPr>
          <p:cNvPr id="6" name="TextBox 5">
            <a:extLst>
              <a:ext uri="{FF2B5EF4-FFF2-40B4-BE49-F238E27FC236}">
                <a16:creationId xmlns:a16="http://schemas.microsoft.com/office/drawing/2014/main" id="{8AF93682-05B5-FE4B-86AD-A5B7C8F52400}"/>
              </a:ext>
            </a:extLst>
          </p:cNvPr>
          <p:cNvSpPr txBox="1"/>
          <p:nvPr/>
        </p:nvSpPr>
        <p:spPr>
          <a:xfrm>
            <a:off x="14852071" y="9159493"/>
            <a:ext cx="8007927"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9000" b="0" i="0" u="none" strike="noStrike" cap="none" spc="0" normalizeH="0" baseline="0" dirty="0">
                <a:ln>
                  <a:noFill/>
                </a:ln>
                <a:solidFill>
                  <a:srgbClr val="7D8490"/>
                </a:solidFill>
                <a:effectLst/>
                <a:uFillTx/>
                <a:latin typeface="Vista Sans OT Medium"/>
                <a:ea typeface="Vista Sans OT Medium"/>
                <a:cs typeface="Vista Sans OT Medium"/>
                <a:sym typeface="Vista Sans OT Medium"/>
              </a:rPr>
              <a:t>d b g e h a f c</a:t>
            </a:r>
          </a:p>
        </p:txBody>
      </p:sp>
    </p:spTree>
    <p:extLst>
      <p:ext uri="{BB962C8B-B14F-4D97-AF65-F5344CB8AC3E}">
        <p14:creationId xmlns:p14="http://schemas.microsoft.com/office/powerpoint/2010/main" val="23696125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Post-Order Traversal</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5006411"/>
            <a:ext cx="8007927"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Traversal order:</a:t>
            </a:r>
          </a:p>
          <a:p>
            <a:pPr rtl="0" latinLnBrk="1" hangingPunct="0"/>
            <a:r>
              <a:rPr lang="en-US" sz="5000" dirty="0">
                <a:latin typeface="FreightSansLFPro" panose="02000506030000020004" pitchFamily="2" charset="77"/>
              </a:rPr>
              <a:t>Left subtree</a:t>
            </a:r>
          </a:p>
          <a:p>
            <a:pPr rtl="0" latinLnBrk="1" hangingPunct="0"/>
            <a:r>
              <a:rPr lang="en-US" sz="5000" dirty="0">
                <a:latin typeface="FreightSansLFPro" panose="02000506030000020004" pitchFamily="2" charset="77"/>
              </a:rPr>
              <a:t>Right subtree</a:t>
            </a:r>
          </a:p>
          <a:p>
            <a:pPr rtl="0" latinLnBrk="1" hangingPunct="0"/>
            <a:r>
              <a:rPr lang="en-US" sz="5000" dirty="0">
                <a:latin typeface="FreightSansLFPro" panose="02000506030000020004" pitchFamily="2" charset="77"/>
              </a:rPr>
              <a:t>Current node</a:t>
            </a:r>
          </a:p>
        </p:txBody>
      </p:sp>
      <p:sp>
        <p:nvSpPr>
          <p:cNvPr id="6" name="TextBox 5">
            <a:extLst>
              <a:ext uri="{FF2B5EF4-FFF2-40B4-BE49-F238E27FC236}">
                <a16:creationId xmlns:a16="http://schemas.microsoft.com/office/drawing/2014/main" id="{8AF93682-05B5-FE4B-86AD-A5B7C8F52400}"/>
              </a:ext>
            </a:extLst>
          </p:cNvPr>
          <p:cNvSpPr txBox="1"/>
          <p:nvPr/>
        </p:nvSpPr>
        <p:spPr>
          <a:xfrm>
            <a:off x="14852071" y="9159493"/>
            <a:ext cx="8007927"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9000" b="0" i="0" u="none" strike="noStrike" cap="none" spc="0" normalizeH="0" baseline="0" dirty="0">
                <a:ln>
                  <a:noFill/>
                </a:ln>
                <a:solidFill>
                  <a:srgbClr val="7D8490"/>
                </a:solidFill>
                <a:effectLst/>
                <a:uFillTx/>
                <a:latin typeface="Vista Sans OT Medium"/>
                <a:ea typeface="Vista Sans OT Medium"/>
                <a:cs typeface="Vista Sans OT Medium"/>
                <a:sym typeface="Vista Sans OT Medium"/>
              </a:rPr>
              <a:t>d g h e b f c a</a:t>
            </a:r>
          </a:p>
        </p:txBody>
      </p:sp>
    </p:spTree>
    <p:extLst>
      <p:ext uri="{BB962C8B-B14F-4D97-AF65-F5344CB8AC3E}">
        <p14:creationId xmlns:p14="http://schemas.microsoft.com/office/powerpoint/2010/main" val="419383878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8FB5CE06-432C-4D45-9485-1D88B25CCAC6}"/>
              </a:ext>
            </a:extLst>
          </p:cNvPr>
          <p:cNvSpPr>
            <a:spLocks noGrp="1"/>
          </p:cNvSpPr>
          <p:nvPr>
            <p:ph type="body" sz="quarter" idx="10"/>
          </p:nvPr>
        </p:nvSpPr>
        <p:spPr/>
        <p:txBody>
          <a:bodyPr/>
          <a:lstStyle/>
          <a:p>
            <a:r>
              <a:rPr lang="en-US" dirty="0"/>
              <a:t>Level-Order Traversal</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f</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g</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h</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TextBox 1">
            <a:extLst>
              <a:ext uri="{FF2B5EF4-FFF2-40B4-BE49-F238E27FC236}">
                <a16:creationId xmlns:a16="http://schemas.microsoft.com/office/drawing/2014/main" id="{998CA142-29E1-9541-8675-792A2D6A2F5E}"/>
              </a:ext>
            </a:extLst>
          </p:cNvPr>
          <p:cNvSpPr txBox="1"/>
          <p:nvPr/>
        </p:nvSpPr>
        <p:spPr>
          <a:xfrm>
            <a:off x="14852072" y="3736833"/>
            <a:ext cx="8007927" cy="59246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There is also one common </a:t>
            </a:r>
          </a:p>
          <a:p>
            <a:pPr rtl="0" latinLnBrk="1" hangingPunct="0"/>
            <a:r>
              <a:rPr lang="en-US" sz="5000" dirty="0">
                <a:latin typeface="FreightSansLFPro" panose="02000506030000020004" pitchFamily="2" charset="77"/>
              </a:rPr>
              <a:t>iterative traversal called a </a:t>
            </a:r>
            <a:r>
              <a:rPr lang="en-US" sz="5000" b="1" dirty="0">
                <a:latin typeface="FreightSansLFPro" panose="02000506030000020004" pitchFamily="2" charset="77"/>
              </a:rPr>
              <a:t>level-order </a:t>
            </a:r>
            <a:r>
              <a:rPr lang="en-US" sz="5000" dirty="0">
                <a:latin typeface="FreightSansLFPro" panose="02000506030000020004" pitchFamily="2" charset="77"/>
              </a:rPr>
              <a:t>traversal in</a:t>
            </a:r>
          </a:p>
          <a:p>
            <a:pPr rtl="0" latinLnBrk="1" hangingPunct="0"/>
            <a:r>
              <a:rPr lang="en-US" sz="5000" dirty="0">
                <a:latin typeface="FreightSansLFPro" panose="02000506030000020004" pitchFamily="2" charset="77"/>
              </a:rPr>
              <a:t>which we process each level</a:t>
            </a:r>
          </a:p>
          <a:p>
            <a:pPr rtl="0" latinLnBrk="1" hangingPunct="0"/>
            <a:r>
              <a:rPr lang="en-US" sz="5000" dirty="0">
                <a:latin typeface="FreightSansLFPro" panose="02000506030000020004" pitchFamily="2" charset="77"/>
              </a:rPr>
              <a:t>left to right starting with the</a:t>
            </a:r>
          </a:p>
          <a:p>
            <a:pPr rtl="0" latinLnBrk="1" hangingPunct="0"/>
            <a:r>
              <a:rPr lang="en-US" sz="5000" dirty="0">
                <a:latin typeface="FreightSansLFPro" panose="02000506030000020004" pitchFamily="2" charset="77"/>
              </a:rPr>
              <a:t>first level (the root) using a</a:t>
            </a:r>
          </a:p>
          <a:p>
            <a:pPr rtl="0" latinLnBrk="1" hangingPunct="0"/>
            <a:r>
              <a:rPr lang="en-US" sz="5000" dirty="0">
                <a:latin typeface="FreightSansLFPro" panose="02000506030000020004" pitchFamily="2" charset="77"/>
              </a:rPr>
              <a:t>queue.</a:t>
            </a:r>
          </a:p>
        </p:txBody>
      </p:sp>
      <p:sp>
        <p:nvSpPr>
          <p:cNvPr id="20" name="TextBox 19">
            <a:extLst>
              <a:ext uri="{FF2B5EF4-FFF2-40B4-BE49-F238E27FC236}">
                <a16:creationId xmlns:a16="http://schemas.microsoft.com/office/drawing/2014/main" id="{F1A1FF86-EDF7-1E43-8662-D3039FFBD651}"/>
              </a:ext>
            </a:extLst>
          </p:cNvPr>
          <p:cNvSpPr txBox="1"/>
          <p:nvPr/>
        </p:nvSpPr>
        <p:spPr>
          <a:xfrm>
            <a:off x="14852071" y="9588734"/>
            <a:ext cx="8007927"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9000" b="0" i="0" u="none" strike="noStrike" cap="none" spc="0" normalizeH="0" baseline="0" dirty="0">
                <a:ln>
                  <a:noFill/>
                </a:ln>
                <a:solidFill>
                  <a:srgbClr val="7D8490"/>
                </a:solidFill>
                <a:effectLst/>
                <a:uFillTx/>
                <a:latin typeface="Vista Sans OT Medium"/>
                <a:ea typeface="Vista Sans OT Medium"/>
                <a:cs typeface="Vista Sans OT Medium"/>
                <a:sym typeface="Vista Sans OT Medium"/>
              </a:rPr>
              <a:t>a b c d e f g h</a:t>
            </a:r>
          </a:p>
        </p:txBody>
      </p:sp>
    </p:spTree>
    <p:extLst>
      <p:ext uri="{BB962C8B-B14F-4D97-AF65-F5344CB8AC3E}">
        <p14:creationId xmlns:p14="http://schemas.microsoft.com/office/powerpoint/2010/main" val="27607158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2A8E-F86D-7843-8AA4-344482ABCF1C}"/>
              </a:ext>
            </a:extLst>
          </p:cNvPr>
          <p:cNvSpPr>
            <a:spLocks noGrp="1"/>
          </p:cNvSpPr>
          <p:nvPr>
            <p:ph type="title"/>
          </p:nvPr>
        </p:nvSpPr>
        <p:spPr/>
        <p:txBody>
          <a:bodyPr/>
          <a:lstStyle/>
          <a:p>
            <a:r>
              <a:rPr lang="en-US" dirty="0"/>
              <a:t>Hierarchical Data Structures</a:t>
            </a:r>
          </a:p>
        </p:txBody>
      </p:sp>
      <p:sp>
        <p:nvSpPr>
          <p:cNvPr id="3" name="Text Placeholder 2">
            <a:extLst>
              <a:ext uri="{FF2B5EF4-FFF2-40B4-BE49-F238E27FC236}">
                <a16:creationId xmlns:a16="http://schemas.microsoft.com/office/drawing/2014/main" id="{86AB1B72-7073-D140-9CFB-3392F5FD8967}"/>
              </a:ext>
            </a:extLst>
          </p:cNvPr>
          <p:cNvSpPr>
            <a:spLocks noGrp="1"/>
          </p:cNvSpPr>
          <p:nvPr>
            <p:ph type="body" sz="quarter" idx="11"/>
          </p:nvPr>
        </p:nvSpPr>
        <p:spPr>
          <a:xfrm>
            <a:off x="1524000" y="2879725"/>
            <a:ext cx="21336000" cy="9756775"/>
          </a:xfrm>
        </p:spPr>
        <p:txBody>
          <a:bodyPr/>
          <a:lstStyle/>
          <a:p>
            <a:pPr marL="0" indent="0">
              <a:buNone/>
            </a:pPr>
            <a:r>
              <a:rPr lang="en-US" sz="6000" dirty="0"/>
              <a:t>We use </a:t>
            </a:r>
            <a:r>
              <a:rPr lang="en-US" sz="6000" b="1" dirty="0"/>
              <a:t>trees</a:t>
            </a:r>
            <a:r>
              <a:rPr lang="en-US" sz="6000" dirty="0"/>
              <a:t> to store hierarchical data, such as the file system on your computer.</a:t>
            </a:r>
          </a:p>
          <a:p>
            <a:pPr marL="0" indent="0">
              <a:buNone/>
            </a:pPr>
            <a:r>
              <a:rPr lang="en-US" sz="6000" dirty="0"/>
              <a:t>(That’s why the folder/file organization system is called a file tree!)</a:t>
            </a:r>
          </a:p>
          <a:p>
            <a:pPr marL="0" indent="0">
              <a:buNone/>
            </a:pPr>
            <a:endParaRPr lang="en-US" sz="6000" dirty="0"/>
          </a:p>
        </p:txBody>
      </p:sp>
      <p:sp>
        <p:nvSpPr>
          <p:cNvPr id="4" name="Rounded Rectangle 3">
            <a:extLst>
              <a:ext uri="{FF2B5EF4-FFF2-40B4-BE49-F238E27FC236}">
                <a16:creationId xmlns:a16="http://schemas.microsoft.com/office/drawing/2014/main" id="{916D9815-5DE7-D74C-B8EC-0F64207C1CCE}"/>
              </a:ext>
            </a:extLst>
          </p:cNvPr>
          <p:cNvSpPr/>
          <p:nvPr/>
        </p:nvSpPr>
        <p:spPr>
          <a:xfrm>
            <a:off x="10508672" y="5953270"/>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My Computer</a:t>
            </a:r>
          </a:p>
        </p:txBody>
      </p:sp>
      <p:sp>
        <p:nvSpPr>
          <p:cNvPr id="5" name="Rounded Rectangle 4">
            <a:extLst>
              <a:ext uri="{FF2B5EF4-FFF2-40B4-BE49-F238E27FC236}">
                <a16:creationId xmlns:a16="http://schemas.microsoft.com/office/drawing/2014/main" id="{77A05431-9E86-F341-8AD6-681F8CF2D238}"/>
              </a:ext>
            </a:extLst>
          </p:cNvPr>
          <p:cNvSpPr/>
          <p:nvPr/>
        </p:nvSpPr>
        <p:spPr>
          <a:xfrm>
            <a:off x="17484434" y="7873999"/>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Pictures</a:t>
            </a:r>
          </a:p>
        </p:txBody>
      </p:sp>
      <p:sp>
        <p:nvSpPr>
          <p:cNvPr id="6" name="Rounded Rectangle 5">
            <a:extLst>
              <a:ext uri="{FF2B5EF4-FFF2-40B4-BE49-F238E27FC236}">
                <a16:creationId xmlns:a16="http://schemas.microsoft.com/office/drawing/2014/main" id="{0FEA2D8E-01C3-324E-A8BD-E21A6A2DC160}"/>
              </a:ext>
            </a:extLst>
          </p:cNvPr>
          <p:cNvSpPr/>
          <p:nvPr/>
        </p:nvSpPr>
        <p:spPr>
          <a:xfrm>
            <a:off x="10508672" y="7877680"/>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Documents</a:t>
            </a:r>
          </a:p>
        </p:txBody>
      </p:sp>
      <p:sp>
        <p:nvSpPr>
          <p:cNvPr id="7" name="Rounded Rectangle 6">
            <a:extLst>
              <a:ext uri="{FF2B5EF4-FFF2-40B4-BE49-F238E27FC236}">
                <a16:creationId xmlns:a16="http://schemas.microsoft.com/office/drawing/2014/main" id="{7E2EAD61-3806-A048-9B52-B79284089373}"/>
              </a:ext>
            </a:extLst>
          </p:cNvPr>
          <p:cNvSpPr/>
          <p:nvPr/>
        </p:nvSpPr>
        <p:spPr>
          <a:xfrm>
            <a:off x="3442852" y="7874000"/>
            <a:ext cx="3366656"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Applications</a:t>
            </a:r>
          </a:p>
        </p:txBody>
      </p:sp>
      <p:sp>
        <p:nvSpPr>
          <p:cNvPr id="8" name="Rounded Rectangle 7">
            <a:extLst>
              <a:ext uri="{FF2B5EF4-FFF2-40B4-BE49-F238E27FC236}">
                <a16:creationId xmlns:a16="http://schemas.microsoft.com/office/drawing/2014/main" id="{65835C80-7C61-6548-9A09-1808868E61CF}"/>
              </a:ext>
            </a:extLst>
          </p:cNvPr>
          <p:cNvSpPr/>
          <p:nvPr/>
        </p:nvSpPr>
        <p:spPr>
          <a:xfrm>
            <a:off x="0" y="9970743"/>
            <a:ext cx="3366655" cy="1417205"/>
          </a:xfrm>
          <a:prstGeom prst="roundRect">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Atom</a:t>
            </a:r>
          </a:p>
        </p:txBody>
      </p:sp>
      <p:sp>
        <p:nvSpPr>
          <p:cNvPr id="9" name="Rounded Rectangle 8">
            <a:extLst>
              <a:ext uri="{FF2B5EF4-FFF2-40B4-BE49-F238E27FC236}">
                <a16:creationId xmlns:a16="http://schemas.microsoft.com/office/drawing/2014/main" id="{FA27880C-4A76-AA42-91C7-728DE751BCFC}"/>
              </a:ext>
            </a:extLst>
          </p:cNvPr>
          <p:cNvSpPr/>
          <p:nvPr/>
        </p:nvSpPr>
        <p:spPr>
          <a:xfrm>
            <a:off x="6809508" y="9970743"/>
            <a:ext cx="3366655" cy="1417205"/>
          </a:xfrm>
          <a:prstGeom prst="roundRect">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Spotify</a:t>
            </a:r>
          </a:p>
        </p:txBody>
      </p:sp>
      <p:sp>
        <p:nvSpPr>
          <p:cNvPr id="10" name="Rounded Rectangle 9">
            <a:extLst>
              <a:ext uri="{FF2B5EF4-FFF2-40B4-BE49-F238E27FC236}">
                <a16:creationId xmlns:a16="http://schemas.microsoft.com/office/drawing/2014/main" id="{E34F6B83-DAE0-4E4F-9CD4-63FF16C40D6D}"/>
              </a:ext>
            </a:extLst>
          </p:cNvPr>
          <p:cNvSpPr/>
          <p:nvPr/>
        </p:nvSpPr>
        <p:spPr>
          <a:xfrm>
            <a:off x="3404754" y="9970743"/>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Utilities</a:t>
            </a:r>
          </a:p>
        </p:txBody>
      </p:sp>
      <p:sp>
        <p:nvSpPr>
          <p:cNvPr id="12" name="Rounded Rectangle 11">
            <a:extLst>
              <a:ext uri="{FF2B5EF4-FFF2-40B4-BE49-F238E27FC236}">
                <a16:creationId xmlns:a16="http://schemas.microsoft.com/office/drawing/2014/main" id="{939D49AF-2388-4840-8D8F-3437C4EB8F76}"/>
              </a:ext>
            </a:extLst>
          </p:cNvPr>
          <p:cNvSpPr/>
          <p:nvPr/>
        </p:nvSpPr>
        <p:spPr>
          <a:xfrm>
            <a:off x="13951525" y="9970743"/>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2015</a:t>
            </a:r>
          </a:p>
          <a:p>
            <a:pPr marL="0" marR="0" indent="0" algn="ctr" defTabSz="584200" rtl="0" fontAlgn="auto" latinLnBrk="1" hangingPunct="0">
              <a:lnSpc>
                <a:spcPct val="100000"/>
              </a:lnSpc>
              <a:spcBef>
                <a:spcPts val="0"/>
              </a:spcBef>
              <a:spcAft>
                <a:spcPts val="0"/>
              </a:spcAft>
              <a:buClrTx/>
              <a:buSzTx/>
              <a:buFontTx/>
              <a:buNone/>
              <a:tabLst/>
            </a:pPr>
            <a:r>
              <a:rPr lang="en-US" sz="4000" dirty="0">
                <a:solidFill>
                  <a:srgbClr val="FFFFFF"/>
                </a:solidFill>
                <a:effectLst>
                  <a:outerShdw blurRad="38100" dist="12700" dir="5400000" rotWithShape="0">
                    <a:srgbClr val="000000">
                      <a:alpha val="50000"/>
                    </a:srgbClr>
                  </a:outerShdw>
                </a:effectLst>
                <a:latin typeface="+mn-lt"/>
                <a:ea typeface="+mn-ea"/>
                <a:cs typeface="+mn-cs"/>
                <a:sym typeface="Gill Sans"/>
              </a:rPr>
              <a:t>Japan</a:t>
            </a:r>
            <a:endPar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Rounded Rectangle 12">
            <a:extLst>
              <a:ext uri="{FF2B5EF4-FFF2-40B4-BE49-F238E27FC236}">
                <a16:creationId xmlns:a16="http://schemas.microsoft.com/office/drawing/2014/main" id="{B8E7D7D3-C415-F24E-A65B-AB4792507072}"/>
              </a:ext>
            </a:extLst>
          </p:cNvPr>
          <p:cNvSpPr/>
          <p:nvPr/>
        </p:nvSpPr>
        <p:spPr>
          <a:xfrm>
            <a:off x="17484435" y="9970743"/>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2017</a:t>
            </a:r>
          </a:p>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Hawaii</a:t>
            </a:r>
          </a:p>
        </p:txBody>
      </p:sp>
      <p:sp>
        <p:nvSpPr>
          <p:cNvPr id="14" name="Rounded Rectangle 13">
            <a:extLst>
              <a:ext uri="{FF2B5EF4-FFF2-40B4-BE49-F238E27FC236}">
                <a16:creationId xmlns:a16="http://schemas.microsoft.com/office/drawing/2014/main" id="{5C95F846-11FB-4642-A3B9-5F243EDC1349}"/>
              </a:ext>
            </a:extLst>
          </p:cNvPr>
          <p:cNvSpPr/>
          <p:nvPr/>
        </p:nvSpPr>
        <p:spPr>
          <a:xfrm>
            <a:off x="21017345" y="9970742"/>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2018</a:t>
            </a:r>
          </a:p>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California</a:t>
            </a:r>
          </a:p>
        </p:txBody>
      </p:sp>
      <p:sp>
        <p:nvSpPr>
          <p:cNvPr id="15" name="Rounded Rectangle 14">
            <a:extLst>
              <a:ext uri="{FF2B5EF4-FFF2-40B4-BE49-F238E27FC236}">
                <a16:creationId xmlns:a16="http://schemas.microsoft.com/office/drawing/2014/main" id="{CB838ACD-7899-A049-83FC-5FBBE3763B84}"/>
              </a:ext>
            </a:extLst>
          </p:cNvPr>
          <p:cNvSpPr/>
          <p:nvPr/>
        </p:nvSpPr>
        <p:spPr>
          <a:xfrm>
            <a:off x="6809508" y="12159672"/>
            <a:ext cx="3366655" cy="1417205"/>
          </a:xfrm>
          <a:prstGeom prst="roundRect">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4000" dirty="0" err="1">
                <a:solidFill>
                  <a:srgbClr val="FFFFFF"/>
                </a:solidFill>
                <a:effectLst>
                  <a:outerShdw blurRad="38100" dist="12700" dir="5400000" rotWithShape="0">
                    <a:srgbClr val="000000">
                      <a:alpha val="50000"/>
                    </a:srgbClr>
                  </a:outerShdw>
                </a:effectLst>
                <a:latin typeface="+mn-lt"/>
                <a:ea typeface="+mn-ea"/>
                <a:cs typeface="+mn-cs"/>
                <a:sym typeface="Gill Sans"/>
              </a:rPr>
              <a:t>dsyang</a:t>
            </a:r>
            <a:endParaRPr lang="en-US" sz="4000" dirty="0">
              <a:solidFill>
                <a:srgbClr val="FFFFFF"/>
              </a:solidFill>
              <a:effectLst>
                <a:outerShdw blurRad="38100" dist="12700" dir="5400000" rotWithShape="0">
                  <a:srgbClr val="000000">
                    <a:alpha val="50000"/>
                  </a:srgbClr>
                </a:outerShdw>
              </a:effectLst>
              <a:latin typeface="+mn-lt"/>
              <a:ea typeface="+mn-ea"/>
              <a:cs typeface="+mn-cs"/>
              <a:sym typeface="Gill Sans"/>
            </a:endParaRPr>
          </a:p>
          <a:p>
            <a:pPr marL="0" marR="0" indent="0" algn="ctr" defTabSz="584200" rtl="0" fontAlgn="auto" latinLnBrk="1" hangingPunct="0">
              <a:lnSpc>
                <a:spcPct val="100000"/>
              </a:lnSpc>
              <a:spcBef>
                <a:spcPts val="0"/>
              </a:spcBef>
              <a:spcAft>
                <a:spcPts val="0"/>
              </a:spcAft>
              <a:buClrTx/>
              <a:buSzTx/>
              <a:buFontTx/>
              <a:buNone/>
              <a:tabLst/>
            </a:pPr>
            <a:r>
              <a:rPr lang="en-US" sz="4000" dirty="0" err="1">
                <a:solidFill>
                  <a:srgbClr val="FFFFFF"/>
                </a:solidFill>
                <a:effectLst>
                  <a:outerShdw blurRad="38100" dist="12700" dir="5400000" rotWithShape="0">
                    <a:srgbClr val="000000">
                      <a:alpha val="50000"/>
                    </a:srgbClr>
                  </a:outerShdw>
                </a:effectLst>
                <a:latin typeface="+mn-lt"/>
                <a:ea typeface="+mn-ea"/>
                <a:cs typeface="+mn-cs"/>
                <a:sym typeface="Gill Sans"/>
              </a:rPr>
              <a:t>Resume.pdf</a:t>
            </a:r>
            <a:endPar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6" name="Rounded Rectangle 15">
            <a:extLst>
              <a:ext uri="{FF2B5EF4-FFF2-40B4-BE49-F238E27FC236}">
                <a16:creationId xmlns:a16="http://schemas.microsoft.com/office/drawing/2014/main" id="{80931594-4A4A-5042-83A6-6C31DF6AC81F}"/>
              </a:ext>
            </a:extLst>
          </p:cNvPr>
          <p:cNvSpPr/>
          <p:nvPr/>
        </p:nvSpPr>
        <p:spPr>
          <a:xfrm>
            <a:off x="13951524" y="12159671"/>
            <a:ext cx="3366655" cy="1417205"/>
          </a:xfrm>
          <a:prstGeom prst="roundRect">
            <a:avLst/>
          </a:prstGeom>
          <a:solidFill>
            <a:schemeClr val="accent4"/>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a:t>
            </a:r>
            <a:r>
              <a:rPr kumimoji="0" lang="en-US" sz="4000" b="0" i="0" u="none" strike="noStrike" cap="none" spc="0" normalizeH="0" baseline="0" dirty="0" err="1">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bash_profile</a:t>
            </a:r>
            <a:endPar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8" name="Rounded Rectangle 17">
            <a:extLst>
              <a:ext uri="{FF2B5EF4-FFF2-40B4-BE49-F238E27FC236}">
                <a16:creationId xmlns:a16="http://schemas.microsoft.com/office/drawing/2014/main" id="{C6039170-2F49-B24F-B176-EBF48157C1AE}"/>
              </a:ext>
            </a:extLst>
          </p:cNvPr>
          <p:cNvSpPr/>
          <p:nvPr/>
        </p:nvSpPr>
        <p:spPr>
          <a:xfrm>
            <a:off x="10380516" y="12147261"/>
            <a:ext cx="3366655" cy="1417205"/>
          </a:xfrm>
          <a:prstGeom prst="roundRect">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EIR</a:t>
            </a:r>
          </a:p>
        </p:txBody>
      </p:sp>
      <p:cxnSp>
        <p:nvCxnSpPr>
          <p:cNvPr id="20" name="Elbow Connector 19">
            <a:extLst>
              <a:ext uri="{FF2B5EF4-FFF2-40B4-BE49-F238E27FC236}">
                <a16:creationId xmlns:a16="http://schemas.microsoft.com/office/drawing/2014/main" id="{A2AFF772-79CF-F64E-A44A-4D097610A000}"/>
              </a:ext>
            </a:extLst>
          </p:cNvPr>
          <p:cNvCxnSpPr>
            <a:stCxn id="4" idx="2"/>
          </p:cNvCxnSpPr>
          <p:nvPr/>
        </p:nvCxnSpPr>
        <p:spPr>
          <a:xfrm rot="5400000">
            <a:off x="11940238" y="7622237"/>
            <a:ext cx="503524" cy="1"/>
          </a:xfrm>
          <a:prstGeom prst="bentConnector3">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7" name="Elbow Connector 26">
            <a:extLst>
              <a:ext uri="{FF2B5EF4-FFF2-40B4-BE49-F238E27FC236}">
                <a16:creationId xmlns:a16="http://schemas.microsoft.com/office/drawing/2014/main" id="{DAA08FAE-7A56-2F43-83CB-2C7F1AE78F94}"/>
              </a:ext>
            </a:extLst>
          </p:cNvPr>
          <p:cNvCxnSpPr>
            <a:cxnSpLocks/>
            <a:stCxn id="4" idx="3"/>
          </p:cNvCxnSpPr>
          <p:nvPr/>
        </p:nvCxnSpPr>
        <p:spPr>
          <a:xfrm>
            <a:off x="13875327" y="6661873"/>
            <a:ext cx="3609107" cy="1823204"/>
          </a:xfrm>
          <a:prstGeom prst="bentConnector3">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29" name="Elbow Connector 28">
            <a:extLst>
              <a:ext uri="{FF2B5EF4-FFF2-40B4-BE49-F238E27FC236}">
                <a16:creationId xmlns:a16="http://schemas.microsoft.com/office/drawing/2014/main" id="{35FC970E-009B-FC41-B47D-B5A8762D9C39}"/>
              </a:ext>
            </a:extLst>
          </p:cNvPr>
          <p:cNvCxnSpPr>
            <a:stCxn id="4" idx="1"/>
            <a:endCxn id="7" idx="3"/>
          </p:cNvCxnSpPr>
          <p:nvPr/>
        </p:nvCxnSpPr>
        <p:spPr>
          <a:xfrm rot="10800000" flipV="1">
            <a:off x="6809508" y="6661873"/>
            <a:ext cx="3699164" cy="1920730"/>
          </a:xfrm>
          <a:prstGeom prst="bentConnector3">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0" name="Straight Connector 39">
            <a:extLst>
              <a:ext uri="{FF2B5EF4-FFF2-40B4-BE49-F238E27FC236}">
                <a16:creationId xmlns:a16="http://schemas.microsoft.com/office/drawing/2014/main" id="{B53B55A8-1594-214C-AB56-820744AD60CA}"/>
              </a:ext>
            </a:extLst>
          </p:cNvPr>
          <p:cNvCxnSpPr>
            <a:stCxn id="7" idx="2"/>
          </p:cNvCxnSpPr>
          <p:nvPr/>
        </p:nvCxnSpPr>
        <p:spPr>
          <a:xfrm>
            <a:off x="5126180" y="9291205"/>
            <a:ext cx="0" cy="679537"/>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9CC6F2D5-2812-B04E-88E1-D6519BC5B646}"/>
              </a:ext>
            </a:extLst>
          </p:cNvPr>
          <p:cNvCxnSpPr>
            <a:cxnSpLocks/>
            <a:endCxn id="9" idx="0"/>
          </p:cNvCxnSpPr>
          <p:nvPr/>
        </p:nvCxnSpPr>
        <p:spPr>
          <a:xfrm>
            <a:off x="6672696" y="9291204"/>
            <a:ext cx="1820140" cy="679539"/>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5" name="Straight Connector 44">
            <a:extLst>
              <a:ext uri="{FF2B5EF4-FFF2-40B4-BE49-F238E27FC236}">
                <a16:creationId xmlns:a16="http://schemas.microsoft.com/office/drawing/2014/main" id="{6946FF49-7F4F-5A48-9E89-69571C41A755}"/>
              </a:ext>
            </a:extLst>
          </p:cNvPr>
          <p:cNvCxnSpPr>
            <a:endCxn id="8" idx="0"/>
          </p:cNvCxnSpPr>
          <p:nvPr/>
        </p:nvCxnSpPr>
        <p:spPr>
          <a:xfrm flipH="1">
            <a:off x="1683328" y="9291204"/>
            <a:ext cx="1759524" cy="679539"/>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4736DFD6-ACB1-174D-8C5C-363A4D0A232B}"/>
              </a:ext>
            </a:extLst>
          </p:cNvPr>
          <p:cNvCxnSpPr>
            <a:stCxn id="5" idx="2"/>
          </p:cNvCxnSpPr>
          <p:nvPr/>
        </p:nvCxnSpPr>
        <p:spPr>
          <a:xfrm flipH="1">
            <a:off x="19167761" y="9291204"/>
            <a:ext cx="1" cy="679538"/>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49" name="Straight Connector 48">
            <a:extLst>
              <a:ext uri="{FF2B5EF4-FFF2-40B4-BE49-F238E27FC236}">
                <a16:creationId xmlns:a16="http://schemas.microsoft.com/office/drawing/2014/main" id="{903E4FF7-D02C-034E-8C73-0187B0BA96A8}"/>
              </a:ext>
            </a:extLst>
          </p:cNvPr>
          <p:cNvCxnSpPr>
            <a:cxnSpLocks/>
          </p:cNvCxnSpPr>
          <p:nvPr/>
        </p:nvCxnSpPr>
        <p:spPr>
          <a:xfrm flipH="1">
            <a:off x="15724908" y="9291204"/>
            <a:ext cx="1759527" cy="603145"/>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51" name="Straight Connector 50">
            <a:extLst>
              <a:ext uri="{FF2B5EF4-FFF2-40B4-BE49-F238E27FC236}">
                <a16:creationId xmlns:a16="http://schemas.microsoft.com/office/drawing/2014/main" id="{E7E2EA74-5B02-3D44-8A23-C4647C86F318}"/>
              </a:ext>
            </a:extLst>
          </p:cNvPr>
          <p:cNvCxnSpPr/>
          <p:nvPr/>
        </p:nvCxnSpPr>
        <p:spPr>
          <a:xfrm>
            <a:off x="20851088" y="9245113"/>
            <a:ext cx="2008912" cy="725629"/>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55" name="Straight Connector 54">
            <a:extLst>
              <a:ext uri="{FF2B5EF4-FFF2-40B4-BE49-F238E27FC236}">
                <a16:creationId xmlns:a16="http://schemas.microsoft.com/office/drawing/2014/main" id="{7A12B42A-4263-9343-8EC5-DDE14147F8D8}"/>
              </a:ext>
            </a:extLst>
          </p:cNvPr>
          <p:cNvCxnSpPr>
            <a:cxnSpLocks/>
            <a:stCxn id="6" idx="2"/>
          </p:cNvCxnSpPr>
          <p:nvPr/>
        </p:nvCxnSpPr>
        <p:spPr>
          <a:xfrm flipH="1">
            <a:off x="12191999" y="9294885"/>
            <a:ext cx="1" cy="2852376"/>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57" name="Straight Connector 56">
            <a:extLst>
              <a:ext uri="{FF2B5EF4-FFF2-40B4-BE49-F238E27FC236}">
                <a16:creationId xmlns:a16="http://schemas.microsoft.com/office/drawing/2014/main" id="{A90D50FC-468A-504A-8094-4EFB3D265E9D}"/>
              </a:ext>
            </a:extLst>
          </p:cNvPr>
          <p:cNvCxnSpPr/>
          <p:nvPr/>
        </p:nvCxnSpPr>
        <p:spPr>
          <a:xfrm>
            <a:off x="12950534" y="9298565"/>
            <a:ext cx="1257303" cy="2861106"/>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cxnSp>
        <p:nvCxnSpPr>
          <p:cNvPr id="59" name="Straight Connector 58">
            <a:extLst>
              <a:ext uri="{FF2B5EF4-FFF2-40B4-BE49-F238E27FC236}">
                <a16:creationId xmlns:a16="http://schemas.microsoft.com/office/drawing/2014/main" id="{1E52BC3D-A95B-614B-9DB4-EFAC9CE21959}"/>
              </a:ext>
            </a:extLst>
          </p:cNvPr>
          <p:cNvCxnSpPr/>
          <p:nvPr/>
        </p:nvCxnSpPr>
        <p:spPr>
          <a:xfrm flipH="1">
            <a:off x="10016836" y="9298565"/>
            <a:ext cx="1297129" cy="2861106"/>
          </a:xfrm>
          <a:prstGeom prst="line">
            <a:avLst/>
          </a:prstGeom>
          <a:noFill/>
          <a:ln w="38100" cap="flat">
            <a:solidFill>
              <a:srgbClr val="000000"/>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5582496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600" dirty="0">
                <a:solidFill>
                  <a:srgbClr val="FFFF00"/>
                </a:solidFill>
              </a:rPr>
              <a:t>What is the post-order traversal of this tree?</a:t>
            </a:r>
            <a:br>
              <a:rPr lang="en-US" sz="9600" dirty="0">
                <a:solidFill>
                  <a:srgbClr val="FFFF00"/>
                </a:solidFill>
              </a:rPr>
            </a:b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192000" y="598634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103632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0208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144000"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388437"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13023274"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078761"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10184652"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388438" y="692643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466619" y="69264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002984" y="84208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403852" y="842082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3854546" y="84208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8688361" y="99191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144650" y="991913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329461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600" dirty="0">
                <a:solidFill>
                  <a:srgbClr val="FFFF00"/>
                </a:solidFill>
              </a:rPr>
              <a:t>What is the post-order traversal of this tree?</a:t>
            </a:r>
            <a:br>
              <a:rPr lang="en-US" sz="9600" dirty="0">
                <a:solidFill>
                  <a:srgbClr val="FFFF00"/>
                </a:solidFill>
              </a:rPr>
            </a:br>
            <a:r>
              <a:rPr lang="en-US" sz="9600" dirty="0">
                <a:solidFill>
                  <a:srgbClr val="FFFF00"/>
                </a:solidFill>
              </a:rPr>
              <a:t>[20 22 10 25 18 27 30 24]</a:t>
            </a: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192000" y="598634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103632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0208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144000"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388437"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13023274"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078761"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10184652"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388438" y="692643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466619" y="69264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002984" y="84208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403852" y="842082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3854546" y="84208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8688361" y="99191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144650" y="991913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2893888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nchor="ctr"/>
          <a:lstStyle/>
          <a:p>
            <a:pPr algn="ctr"/>
            <a:r>
              <a:rPr lang="en-US" dirty="0"/>
              <a:t>Print all the nodes in a Tree.</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Coding Exercise</a:t>
            </a:r>
          </a:p>
        </p:txBody>
      </p:sp>
      <p:sp>
        <p:nvSpPr>
          <p:cNvPr id="4" name="Text Placeholder 3">
            <a:extLst>
              <a:ext uri="{FF2B5EF4-FFF2-40B4-BE49-F238E27FC236}">
                <a16:creationId xmlns:a16="http://schemas.microsoft.com/office/drawing/2014/main" id="{2133B89B-6858-DD4C-88AD-C3297A02798D}"/>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71809572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A3310-8AEC-F648-B46B-CDC7F9643E36}"/>
              </a:ext>
            </a:extLst>
          </p:cNvPr>
          <p:cNvSpPr>
            <a:spLocks noGrp="1"/>
          </p:cNvSpPr>
          <p:nvPr>
            <p:ph type="body" sz="quarter" idx="12"/>
          </p:nvPr>
        </p:nvSpPr>
        <p:spPr/>
        <p:txBody>
          <a:bodyPr/>
          <a:lstStyle/>
          <a:p>
            <a:r>
              <a:rPr lang="en-US" sz="6000" dirty="0"/>
              <a:t>A </a:t>
            </a:r>
            <a:r>
              <a:rPr lang="en-US" sz="6000" b="1" dirty="0"/>
              <a:t>complete </a:t>
            </a:r>
            <a:r>
              <a:rPr lang="en-US" sz="6000" dirty="0"/>
              <a:t>tree is one in which all levels except maybe the last (deepest) are filled (i.e., the tree is as balanced as possible) and all nodes in the last level are as far left as possible (i.e., the last level is filled left to right).</a:t>
            </a:r>
          </a:p>
        </p:txBody>
      </p:sp>
      <p:sp>
        <p:nvSpPr>
          <p:cNvPr id="3" name="Title 2">
            <a:extLst>
              <a:ext uri="{FF2B5EF4-FFF2-40B4-BE49-F238E27FC236}">
                <a16:creationId xmlns:a16="http://schemas.microsoft.com/office/drawing/2014/main" id="{C289EF60-AB14-4549-8572-B12C7EFCD2A0}"/>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02B8DC7D-47C8-0E48-AA05-70F7A04E0F0B}"/>
              </a:ext>
            </a:extLst>
          </p:cNvPr>
          <p:cNvSpPr>
            <a:spLocks noGrp="1"/>
          </p:cNvSpPr>
          <p:nvPr>
            <p:ph type="body" sz="quarter" idx="10"/>
          </p:nvPr>
        </p:nvSpPr>
        <p:spPr/>
        <p:txBody>
          <a:bodyPr/>
          <a:lstStyle/>
          <a:p>
            <a:r>
              <a:rPr lang="en-US" dirty="0"/>
              <a:t>Completeness</a:t>
            </a:r>
          </a:p>
        </p:txBody>
      </p:sp>
    </p:spTree>
    <p:extLst>
      <p:ext uri="{BB962C8B-B14F-4D97-AF65-F5344CB8AC3E}">
        <p14:creationId xmlns:p14="http://schemas.microsoft.com/office/powerpoint/2010/main" val="206569753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B5332D-CFC4-BE47-A74A-9AA2899A8939}"/>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4289D115-642A-BD4E-94D8-E701128FABA2}"/>
              </a:ext>
            </a:extLst>
          </p:cNvPr>
          <p:cNvSpPr>
            <a:spLocks noGrp="1"/>
          </p:cNvSpPr>
          <p:nvPr>
            <p:ph type="body" sz="quarter" idx="10"/>
          </p:nvPr>
        </p:nvSpPr>
        <p:spPr/>
        <p:txBody>
          <a:bodyPr/>
          <a:lstStyle/>
          <a:p>
            <a:r>
              <a:rPr lang="en-US" dirty="0"/>
              <a:t>Completeness</a:t>
            </a:r>
          </a:p>
        </p:txBody>
      </p:sp>
      <p:sp>
        <p:nvSpPr>
          <p:cNvPr id="5" name="Oval 4">
            <a:extLst>
              <a:ext uri="{FF2B5EF4-FFF2-40B4-BE49-F238E27FC236}">
                <a16:creationId xmlns:a16="http://schemas.microsoft.com/office/drawing/2014/main" id="{AA68C804-E708-EA4B-9057-793A559E38FD}"/>
              </a:ext>
            </a:extLst>
          </p:cNvPr>
          <p:cNvSpPr/>
          <p:nvPr/>
        </p:nvSpPr>
        <p:spPr>
          <a:xfrm>
            <a:off x="4399152" y="464127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C9066F0-F25C-9F42-B062-F83635EC4A91}"/>
              </a:ext>
            </a:extLst>
          </p:cNvPr>
          <p:cNvSpPr/>
          <p:nvPr/>
        </p:nvSpPr>
        <p:spPr>
          <a:xfrm>
            <a:off x="2570352"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AA77B56D-A9D7-C746-9ECA-BCF550140526}"/>
              </a:ext>
            </a:extLst>
          </p:cNvPr>
          <p:cNvSpPr/>
          <p:nvPr/>
        </p:nvSpPr>
        <p:spPr>
          <a:xfrm>
            <a:off x="6227952"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58DC88A7-D5DE-7243-9D6D-18DF7034AE3A}"/>
              </a:ext>
            </a:extLst>
          </p:cNvPr>
          <p:cNvSpPr/>
          <p:nvPr/>
        </p:nvSpPr>
        <p:spPr>
          <a:xfrm>
            <a:off x="1351152"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095759AB-E663-3A4A-8BA2-AD5816FD5FCB}"/>
              </a:ext>
            </a:extLst>
          </p:cNvPr>
          <p:cNvSpPr/>
          <p:nvPr/>
        </p:nvSpPr>
        <p:spPr>
          <a:xfrm>
            <a:off x="3595589"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0" name="Oval 9">
            <a:extLst>
              <a:ext uri="{FF2B5EF4-FFF2-40B4-BE49-F238E27FC236}">
                <a16:creationId xmlns:a16="http://schemas.microsoft.com/office/drawing/2014/main" id="{DAE7E389-EC93-D04D-877D-E0936FE82BA4}"/>
              </a:ext>
            </a:extLst>
          </p:cNvPr>
          <p:cNvSpPr/>
          <p:nvPr/>
        </p:nvSpPr>
        <p:spPr>
          <a:xfrm>
            <a:off x="5230426"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E839643F-7200-F046-8C9D-EC0710CD662F}"/>
              </a:ext>
            </a:extLst>
          </p:cNvPr>
          <p:cNvSpPr/>
          <p:nvPr/>
        </p:nvSpPr>
        <p:spPr>
          <a:xfrm>
            <a:off x="2570352" y="92063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DAA2C1A4-5052-B84C-A253-F605208C05B9}"/>
              </a:ext>
            </a:extLst>
          </p:cNvPr>
          <p:cNvSpPr/>
          <p:nvPr/>
        </p:nvSpPr>
        <p:spPr>
          <a:xfrm>
            <a:off x="4676243" y="92063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BE3BEF96-EE84-5F42-A870-40AC0CB5E3D4}"/>
              </a:ext>
            </a:extLst>
          </p:cNvPr>
          <p:cNvCxnSpPr>
            <a:cxnSpLocks/>
          </p:cNvCxnSpPr>
          <p:nvPr/>
        </p:nvCxnSpPr>
        <p:spPr>
          <a:xfrm flipH="1">
            <a:off x="3595590" y="55813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D043900-1CDF-2249-8967-3FCEDC741819}"/>
              </a:ext>
            </a:extLst>
          </p:cNvPr>
          <p:cNvCxnSpPr>
            <a:cxnSpLocks/>
          </p:cNvCxnSpPr>
          <p:nvPr/>
        </p:nvCxnSpPr>
        <p:spPr>
          <a:xfrm>
            <a:off x="5673771" y="55813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E4B52743-1BD6-354B-ABE9-641BA44DA0B4}"/>
              </a:ext>
            </a:extLst>
          </p:cNvPr>
          <p:cNvCxnSpPr>
            <a:cxnSpLocks/>
            <a:stCxn id="6" idx="3"/>
          </p:cNvCxnSpPr>
          <p:nvPr/>
        </p:nvCxnSpPr>
        <p:spPr>
          <a:xfrm flipH="1">
            <a:off x="2210136" y="70757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8B34B785-88F2-764A-BC02-A81DF9DCC64B}"/>
              </a:ext>
            </a:extLst>
          </p:cNvPr>
          <p:cNvCxnSpPr>
            <a:cxnSpLocks/>
            <a:stCxn id="6" idx="5"/>
          </p:cNvCxnSpPr>
          <p:nvPr/>
        </p:nvCxnSpPr>
        <p:spPr>
          <a:xfrm>
            <a:off x="3611004" y="70757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BCA3E8CF-533C-A645-B3DB-AEF23877FBA7}"/>
              </a:ext>
            </a:extLst>
          </p:cNvPr>
          <p:cNvCxnSpPr>
            <a:cxnSpLocks/>
            <a:stCxn id="7" idx="3"/>
          </p:cNvCxnSpPr>
          <p:nvPr/>
        </p:nvCxnSpPr>
        <p:spPr>
          <a:xfrm flipH="1">
            <a:off x="6061698" y="70757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422B017-F354-8449-BB48-FED901F55C17}"/>
              </a:ext>
            </a:extLst>
          </p:cNvPr>
          <p:cNvCxnSpPr>
            <a:cxnSpLocks/>
            <a:endCxn id="11" idx="0"/>
          </p:cNvCxnSpPr>
          <p:nvPr/>
        </p:nvCxnSpPr>
        <p:spPr>
          <a:xfrm flipH="1">
            <a:off x="3179952" y="85740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CA114630-CD87-5249-A476-20BDA4BC5251}"/>
              </a:ext>
            </a:extLst>
          </p:cNvPr>
          <p:cNvCxnSpPr>
            <a:stCxn id="9" idx="5"/>
            <a:endCxn id="12" idx="0"/>
          </p:cNvCxnSpPr>
          <p:nvPr/>
        </p:nvCxnSpPr>
        <p:spPr>
          <a:xfrm>
            <a:off x="4636241" y="85740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EC16E104-7BAC-2441-9CA1-66D026630903}"/>
              </a:ext>
            </a:extLst>
          </p:cNvPr>
          <p:cNvSpPr/>
          <p:nvPr/>
        </p:nvSpPr>
        <p:spPr>
          <a:xfrm>
            <a:off x="12065744" y="464127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21" name="Oval 20">
            <a:extLst>
              <a:ext uri="{FF2B5EF4-FFF2-40B4-BE49-F238E27FC236}">
                <a16:creationId xmlns:a16="http://schemas.microsoft.com/office/drawing/2014/main" id="{29DDFB20-0EC7-FD43-A3D1-834E834878DF}"/>
              </a:ext>
            </a:extLst>
          </p:cNvPr>
          <p:cNvSpPr/>
          <p:nvPr/>
        </p:nvSpPr>
        <p:spPr>
          <a:xfrm>
            <a:off x="10236944"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2" name="Oval 21">
            <a:extLst>
              <a:ext uri="{FF2B5EF4-FFF2-40B4-BE49-F238E27FC236}">
                <a16:creationId xmlns:a16="http://schemas.microsoft.com/office/drawing/2014/main" id="{0A328DF1-D6AB-A34C-B639-B98278DFE8B1}"/>
              </a:ext>
            </a:extLst>
          </p:cNvPr>
          <p:cNvSpPr/>
          <p:nvPr/>
        </p:nvSpPr>
        <p:spPr>
          <a:xfrm>
            <a:off x="13894544"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23" name="Oval 22">
            <a:extLst>
              <a:ext uri="{FF2B5EF4-FFF2-40B4-BE49-F238E27FC236}">
                <a16:creationId xmlns:a16="http://schemas.microsoft.com/office/drawing/2014/main" id="{668658F7-111F-EC4A-BEA3-A3C709D420E0}"/>
              </a:ext>
            </a:extLst>
          </p:cNvPr>
          <p:cNvSpPr/>
          <p:nvPr/>
        </p:nvSpPr>
        <p:spPr>
          <a:xfrm>
            <a:off x="9017744"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4" name="Oval 23">
            <a:extLst>
              <a:ext uri="{FF2B5EF4-FFF2-40B4-BE49-F238E27FC236}">
                <a16:creationId xmlns:a16="http://schemas.microsoft.com/office/drawing/2014/main" id="{50A605C1-49D6-6841-8B93-62F585436462}"/>
              </a:ext>
            </a:extLst>
          </p:cNvPr>
          <p:cNvSpPr/>
          <p:nvPr/>
        </p:nvSpPr>
        <p:spPr>
          <a:xfrm>
            <a:off x="11262181"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25" name="Oval 24">
            <a:extLst>
              <a:ext uri="{FF2B5EF4-FFF2-40B4-BE49-F238E27FC236}">
                <a16:creationId xmlns:a16="http://schemas.microsoft.com/office/drawing/2014/main" id="{23D54C4A-AD2A-7B43-ABEC-3C47D71F93D0}"/>
              </a:ext>
            </a:extLst>
          </p:cNvPr>
          <p:cNvSpPr/>
          <p:nvPr/>
        </p:nvSpPr>
        <p:spPr>
          <a:xfrm>
            <a:off x="12897018"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6" name="Oval 25">
            <a:extLst>
              <a:ext uri="{FF2B5EF4-FFF2-40B4-BE49-F238E27FC236}">
                <a16:creationId xmlns:a16="http://schemas.microsoft.com/office/drawing/2014/main" id="{7EB19C36-CE1A-F94B-89DB-70C6F819BA8C}"/>
              </a:ext>
            </a:extLst>
          </p:cNvPr>
          <p:cNvSpPr/>
          <p:nvPr/>
        </p:nvSpPr>
        <p:spPr>
          <a:xfrm>
            <a:off x="7952505" y="92063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7" name="Oval 26">
            <a:extLst>
              <a:ext uri="{FF2B5EF4-FFF2-40B4-BE49-F238E27FC236}">
                <a16:creationId xmlns:a16="http://schemas.microsoft.com/office/drawing/2014/main" id="{EA711576-49F2-A445-A021-C99BE07CF2EE}"/>
              </a:ext>
            </a:extLst>
          </p:cNvPr>
          <p:cNvSpPr/>
          <p:nvPr/>
        </p:nvSpPr>
        <p:spPr>
          <a:xfrm>
            <a:off x="10058396" y="92063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8" name="Straight Arrow Connector 27">
            <a:extLst>
              <a:ext uri="{FF2B5EF4-FFF2-40B4-BE49-F238E27FC236}">
                <a16:creationId xmlns:a16="http://schemas.microsoft.com/office/drawing/2014/main" id="{C007D1C4-1225-AD42-BA12-C81AC9E4A572}"/>
              </a:ext>
            </a:extLst>
          </p:cNvPr>
          <p:cNvCxnSpPr>
            <a:cxnSpLocks/>
          </p:cNvCxnSpPr>
          <p:nvPr/>
        </p:nvCxnSpPr>
        <p:spPr>
          <a:xfrm flipH="1">
            <a:off x="11262182" y="55813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7C6912C9-3D7E-AB4F-BE7B-40DA5BB69145}"/>
              </a:ext>
            </a:extLst>
          </p:cNvPr>
          <p:cNvCxnSpPr>
            <a:cxnSpLocks/>
          </p:cNvCxnSpPr>
          <p:nvPr/>
        </p:nvCxnSpPr>
        <p:spPr>
          <a:xfrm>
            <a:off x="13340363" y="55813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48F7C49F-8D38-6B48-8964-B10A3C67F7CA}"/>
              </a:ext>
            </a:extLst>
          </p:cNvPr>
          <p:cNvCxnSpPr>
            <a:cxnSpLocks/>
            <a:stCxn id="21" idx="3"/>
          </p:cNvCxnSpPr>
          <p:nvPr/>
        </p:nvCxnSpPr>
        <p:spPr>
          <a:xfrm flipH="1">
            <a:off x="9876728" y="70757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9DCC3FFD-A5AC-7A46-A6C2-F467429B7E13}"/>
              </a:ext>
            </a:extLst>
          </p:cNvPr>
          <p:cNvCxnSpPr>
            <a:cxnSpLocks/>
            <a:stCxn id="21" idx="5"/>
          </p:cNvCxnSpPr>
          <p:nvPr/>
        </p:nvCxnSpPr>
        <p:spPr>
          <a:xfrm>
            <a:off x="11277596" y="70757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FFAA9B6-D98B-8A4D-9386-543B08646DD2}"/>
              </a:ext>
            </a:extLst>
          </p:cNvPr>
          <p:cNvCxnSpPr>
            <a:cxnSpLocks/>
            <a:stCxn id="22" idx="3"/>
          </p:cNvCxnSpPr>
          <p:nvPr/>
        </p:nvCxnSpPr>
        <p:spPr>
          <a:xfrm flipH="1">
            <a:off x="13728290" y="70757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34928CC4-BAB8-F14B-A677-2EFDA0C6B64C}"/>
              </a:ext>
            </a:extLst>
          </p:cNvPr>
          <p:cNvCxnSpPr>
            <a:cxnSpLocks/>
            <a:endCxn id="26" idx="0"/>
          </p:cNvCxnSpPr>
          <p:nvPr/>
        </p:nvCxnSpPr>
        <p:spPr>
          <a:xfrm flipH="1">
            <a:off x="8562105" y="85740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C71BBD61-C762-D44E-BD99-567EBE7959F2}"/>
              </a:ext>
            </a:extLst>
          </p:cNvPr>
          <p:cNvCxnSpPr>
            <a:cxnSpLocks/>
            <a:endCxn id="27" idx="0"/>
          </p:cNvCxnSpPr>
          <p:nvPr/>
        </p:nvCxnSpPr>
        <p:spPr>
          <a:xfrm>
            <a:off x="10018394" y="85740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5" name="Oval 34">
            <a:extLst>
              <a:ext uri="{FF2B5EF4-FFF2-40B4-BE49-F238E27FC236}">
                <a16:creationId xmlns:a16="http://schemas.microsoft.com/office/drawing/2014/main" id="{915806E4-BC75-E943-A2D6-76ED3D9EADFD}"/>
              </a:ext>
            </a:extLst>
          </p:cNvPr>
          <p:cNvSpPr/>
          <p:nvPr/>
        </p:nvSpPr>
        <p:spPr>
          <a:xfrm>
            <a:off x="18994580" y="464127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36" name="Oval 35">
            <a:extLst>
              <a:ext uri="{FF2B5EF4-FFF2-40B4-BE49-F238E27FC236}">
                <a16:creationId xmlns:a16="http://schemas.microsoft.com/office/drawing/2014/main" id="{6F816777-7EF7-0342-B87E-DD6CAE3BB992}"/>
              </a:ext>
            </a:extLst>
          </p:cNvPr>
          <p:cNvSpPr/>
          <p:nvPr/>
        </p:nvSpPr>
        <p:spPr>
          <a:xfrm>
            <a:off x="17165780"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37" name="Oval 36">
            <a:extLst>
              <a:ext uri="{FF2B5EF4-FFF2-40B4-BE49-F238E27FC236}">
                <a16:creationId xmlns:a16="http://schemas.microsoft.com/office/drawing/2014/main" id="{50676C6F-4218-FD4F-8AC5-77EB933891F9}"/>
              </a:ext>
            </a:extLst>
          </p:cNvPr>
          <p:cNvSpPr/>
          <p:nvPr/>
        </p:nvSpPr>
        <p:spPr>
          <a:xfrm>
            <a:off x="20823380" y="60350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38" name="Oval 37">
            <a:extLst>
              <a:ext uri="{FF2B5EF4-FFF2-40B4-BE49-F238E27FC236}">
                <a16:creationId xmlns:a16="http://schemas.microsoft.com/office/drawing/2014/main" id="{B5FE3EA9-C064-F64E-9AE8-B28F3A0A5597}"/>
              </a:ext>
            </a:extLst>
          </p:cNvPr>
          <p:cNvSpPr/>
          <p:nvPr/>
        </p:nvSpPr>
        <p:spPr>
          <a:xfrm>
            <a:off x="15946580"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39" name="Oval 38">
            <a:extLst>
              <a:ext uri="{FF2B5EF4-FFF2-40B4-BE49-F238E27FC236}">
                <a16:creationId xmlns:a16="http://schemas.microsoft.com/office/drawing/2014/main" id="{4B530EA9-7F0E-DE4D-943C-B149C05CD32F}"/>
              </a:ext>
            </a:extLst>
          </p:cNvPr>
          <p:cNvSpPr/>
          <p:nvPr/>
        </p:nvSpPr>
        <p:spPr>
          <a:xfrm>
            <a:off x="18191017"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40" name="Oval 39">
            <a:extLst>
              <a:ext uri="{FF2B5EF4-FFF2-40B4-BE49-F238E27FC236}">
                <a16:creationId xmlns:a16="http://schemas.microsoft.com/office/drawing/2014/main" id="{A27551A3-2D93-8A43-8053-A369736E3A28}"/>
              </a:ext>
            </a:extLst>
          </p:cNvPr>
          <p:cNvSpPr/>
          <p:nvPr/>
        </p:nvSpPr>
        <p:spPr>
          <a:xfrm>
            <a:off x="19825854"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41" name="Oval 40">
            <a:extLst>
              <a:ext uri="{FF2B5EF4-FFF2-40B4-BE49-F238E27FC236}">
                <a16:creationId xmlns:a16="http://schemas.microsoft.com/office/drawing/2014/main" id="{96B11EEE-53DC-8749-9036-4D862DFEFD74}"/>
              </a:ext>
            </a:extLst>
          </p:cNvPr>
          <p:cNvSpPr/>
          <p:nvPr/>
        </p:nvSpPr>
        <p:spPr>
          <a:xfrm>
            <a:off x="17553366" y="966891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42" name="Oval 41">
            <a:extLst>
              <a:ext uri="{FF2B5EF4-FFF2-40B4-BE49-F238E27FC236}">
                <a16:creationId xmlns:a16="http://schemas.microsoft.com/office/drawing/2014/main" id="{A100EE90-B77F-D143-8C4F-E80C374192BE}"/>
              </a:ext>
            </a:extLst>
          </p:cNvPr>
          <p:cNvSpPr/>
          <p:nvPr/>
        </p:nvSpPr>
        <p:spPr>
          <a:xfrm>
            <a:off x="18994580" y="9641322"/>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3" name="Straight Arrow Connector 42">
            <a:extLst>
              <a:ext uri="{FF2B5EF4-FFF2-40B4-BE49-F238E27FC236}">
                <a16:creationId xmlns:a16="http://schemas.microsoft.com/office/drawing/2014/main" id="{14764A27-11A9-A843-B1B0-E4E14D6DF31A}"/>
              </a:ext>
            </a:extLst>
          </p:cNvPr>
          <p:cNvCxnSpPr>
            <a:cxnSpLocks/>
          </p:cNvCxnSpPr>
          <p:nvPr/>
        </p:nvCxnSpPr>
        <p:spPr>
          <a:xfrm flipH="1">
            <a:off x="18191018" y="55813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213D4E61-6B86-3F47-9AE7-8C47B91AA850}"/>
              </a:ext>
            </a:extLst>
          </p:cNvPr>
          <p:cNvCxnSpPr>
            <a:cxnSpLocks/>
          </p:cNvCxnSpPr>
          <p:nvPr/>
        </p:nvCxnSpPr>
        <p:spPr>
          <a:xfrm>
            <a:off x="20269199" y="55813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1EAEA5E4-31B5-9146-B574-92542E27EE95}"/>
              </a:ext>
            </a:extLst>
          </p:cNvPr>
          <p:cNvCxnSpPr>
            <a:cxnSpLocks/>
            <a:stCxn id="36" idx="3"/>
          </p:cNvCxnSpPr>
          <p:nvPr/>
        </p:nvCxnSpPr>
        <p:spPr>
          <a:xfrm flipH="1">
            <a:off x="16805564" y="70757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63003ABD-C16F-A048-859C-D0594BF8C4CF}"/>
              </a:ext>
            </a:extLst>
          </p:cNvPr>
          <p:cNvCxnSpPr>
            <a:cxnSpLocks/>
            <a:stCxn id="36" idx="5"/>
          </p:cNvCxnSpPr>
          <p:nvPr/>
        </p:nvCxnSpPr>
        <p:spPr>
          <a:xfrm>
            <a:off x="18206432" y="70757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3283C97E-6031-6D43-AC68-DE42F6780C35}"/>
              </a:ext>
            </a:extLst>
          </p:cNvPr>
          <p:cNvCxnSpPr>
            <a:cxnSpLocks/>
            <a:stCxn id="37" idx="3"/>
          </p:cNvCxnSpPr>
          <p:nvPr/>
        </p:nvCxnSpPr>
        <p:spPr>
          <a:xfrm flipH="1">
            <a:off x="20657126" y="70757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7B6A7401-CFC6-134A-9F4E-38C03ED18D17}"/>
              </a:ext>
            </a:extLst>
          </p:cNvPr>
          <p:cNvCxnSpPr>
            <a:cxnSpLocks/>
            <a:stCxn id="39" idx="3"/>
            <a:endCxn id="41" idx="0"/>
          </p:cNvCxnSpPr>
          <p:nvPr/>
        </p:nvCxnSpPr>
        <p:spPr>
          <a:xfrm flipH="1">
            <a:off x="18162966" y="8574062"/>
            <a:ext cx="206599" cy="1094853"/>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B8A990B-8D1E-BD41-A3E5-A4224830DFAA}"/>
              </a:ext>
            </a:extLst>
          </p:cNvPr>
          <p:cNvCxnSpPr>
            <a:stCxn id="39" idx="5"/>
            <a:endCxn id="42" idx="0"/>
          </p:cNvCxnSpPr>
          <p:nvPr/>
        </p:nvCxnSpPr>
        <p:spPr>
          <a:xfrm>
            <a:off x="19231669" y="8574062"/>
            <a:ext cx="372511" cy="10672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50" name="Oval 49">
            <a:extLst>
              <a:ext uri="{FF2B5EF4-FFF2-40B4-BE49-F238E27FC236}">
                <a16:creationId xmlns:a16="http://schemas.microsoft.com/office/drawing/2014/main" id="{FB0BD455-5596-D64A-924F-5DC55E0DF593}"/>
              </a:ext>
            </a:extLst>
          </p:cNvPr>
          <p:cNvSpPr/>
          <p:nvPr/>
        </p:nvSpPr>
        <p:spPr>
          <a:xfrm>
            <a:off x="7253189"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51" name="Straight Arrow Connector 50">
            <a:extLst>
              <a:ext uri="{FF2B5EF4-FFF2-40B4-BE49-F238E27FC236}">
                <a16:creationId xmlns:a16="http://schemas.microsoft.com/office/drawing/2014/main" id="{51A4319F-222D-3C4D-BBC6-88D0E76C9873}"/>
              </a:ext>
            </a:extLst>
          </p:cNvPr>
          <p:cNvCxnSpPr>
            <a:cxnSpLocks/>
          </p:cNvCxnSpPr>
          <p:nvPr/>
        </p:nvCxnSpPr>
        <p:spPr>
          <a:xfrm>
            <a:off x="7268604" y="70757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52" name="TextBox 51">
            <a:extLst>
              <a:ext uri="{FF2B5EF4-FFF2-40B4-BE49-F238E27FC236}">
                <a16:creationId xmlns:a16="http://schemas.microsoft.com/office/drawing/2014/main" id="{AF49CE23-4EDD-454B-8883-675E45DD24D7}"/>
              </a:ext>
            </a:extLst>
          </p:cNvPr>
          <p:cNvSpPr txBox="1"/>
          <p:nvPr/>
        </p:nvSpPr>
        <p:spPr>
          <a:xfrm>
            <a:off x="1351152" y="11155114"/>
            <a:ext cx="7121237" cy="1692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Not complete – last level is not filled lef</a:t>
            </a:r>
            <a:r>
              <a:rPr lang="en-US" sz="5000" dirty="0">
                <a:solidFill>
                  <a:srgbClr val="FF0000"/>
                </a:solidFill>
              </a:rPr>
              <a:t>t to right</a:t>
            </a:r>
            <a:endParaRPr kumimoji="0" lang="en-US" sz="5000" b="0" i="0" u="none" strike="noStrike" cap="none" spc="0" normalizeH="0" baseline="0" dirty="0">
              <a:ln>
                <a:noFill/>
              </a:ln>
              <a:solidFill>
                <a:srgbClr val="FF0000"/>
              </a:solidFill>
              <a:effectLst/>
              <a:uFillTx/>
              <a:sym typeface="Vista Sans OT Medium"/>
            </a:endParaRPr>
          </a:p>
        </p:txBody>
      </p:sp>
      <p:sp>
        <p:nvSpPr>
          <p:cNvPr id="53" name="TextBox 52">
            <a:extLst>
              <a:ext uri="{FF2B5EF4-FFF2-40B4-BE49-F238E27FC236}">
                <a16:creationId xmlns:a16="http://schemas.microsoft.com/office/drawing/2014/main" id="{664469CC-EA31-1243-9327-C86A4A0137FE}"/>
              </a:ext>
            </a:extLst>
          </p:cNvPr>
          <p:cNvSpPr txBox="1"/>
          <p:nvPr/>
        </p:nvSpPr>
        <p:spPr>
          <a:xfrm>
            <a:off x="8920762" y="11155114"/>
            <a:ext cx="7121237" cy="1692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Not complete – third </a:t>
            </a:r>
          </a:p>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level is not full</a:t>
            </a:r>
            <a:endParaRPr kumimoji="0" lang="en-US" sz="5000" b="0" i="0" u="none" strike="noStrike" cap="none" spc="0" normalizeH="0" baseline="0" dirty="0">
              <a:ln>
                <a:noFill/>
              </a:ln>
              <a:solidFill>
                <a:srgbClr val="FF0000"/>
              </a:solidFill>
              <a:effectLst/>
              <a:uFillTx/>
              <a:sym typeface="Vista Sans OT Medium"/>
            </a:endParaRPr>
          </a:p>
        </p:txBody>
      </p:sp>
      <p:sp>
        <p:nvSpPr>
          <p:cNvPr id="54" name="Oval 53">
            <a:extLst>
              <a:ext uri="{FF2B5EF4-FFF2-40B4-BE49-F238E27FC236}">
                <a16:creationId xmlns:a16="http://schemas.microsoft.com/office/drawing/2014/main" id="{079E0C58-6D68-CB47-BB7F-E1FC98EA6B44}"/>
              </a:ext>
            </a:extLst>
          </p:cNvPr>
          <p:cNvSpPr/>
          <p:nvPr/>
        </p:nvSpPr>
        <p:spPr>
          <a:xfrm>
            <a:off x="14898996" y="968184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55" name="Oval 54">
            <a:extLst>
              <a:ext uri="{FF2B5EF4-FFF2-40B4-BE49-F238E27FC236}">
                <a16:creationId xmlns:a16="http://schemas.microsoft.com/office/drawing/2014/main" id="{482C95C9-BAAC-0347-999C-C8E541D7E058}"/>
              </a:ext>
            </a:extLst>
          </p:cNvPr>
          <p:cNvSpPr/>
          <p:nvPr/>
        </p:nvSpPr>
        <p:spPr>
          <a:xfrm>
            <a:off x="16279089" y="968184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56" name="Straight Arrow Connector 55">
            <a:extLst>
              <a:ext uri="{FF2B5EF4-FFF2-40B4-BE49-F238E27FC236}">
                <a16:creationId xmlns:a16="http://schemas.microsoft.com/office/drawing/2014/main" id="{BD21E9C3-D7AC-714B-953A-D9AFF38CDD43}"/>
              </a:ext>
            </a:extLst>
          </p:cNvPr>
          <p:cNvCxnSpPr>
            <a:cxnSpLocks/>
            <a:stCxn id="38" idx="3"/>
            <a:endCxn id="54" idx="0"/>
          </p:cNvCxnSpPr>
          <p:nvPr/>
        </p:nvCxnSpPr>
        <p:spPr>
          <a:xfrm flipH="1">
            <a:off x="15508596" y="8574062"/>
            <a:ext cx="616532" cy="110778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7" name="Straight Arrow Connector 56">
            <a:extLst>
              <a:ext uri="{FF2B5EF4-FFF2-40B4-BE49-F238E27FC236}">
                <a16:creationId xmlns:a16="http://schemas.microsoft.com/office/drawing/2014/main" id="{93A6F059-D2C6-9F4D-8542-057BEEC0D836}"/>
              </a:ext>
            </a:extLst>
          </p:cNvPr>
          <p:cNvCxnSpPr>
            <a:cxnSpLocks/>
          </p:cNvCxnSpPr>
          <p:nvPr/>
        </p:nvCxnSpPr>
        <p:spPr>
          <a:xfrm>
            <a:off x="16928351" y="8752610"/>
            <a:ext cx="146595" cy="929238"/>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6" name="Oval 65">
            <a:extLst>
              <a:ext uri="{FF2B5EF4-FFF2-40B4-BE49-F238E27FC236}">
                <a16:creationId xmlns:a16="http://schemas.microsoft.com/office/drawing/2014/main" id="{50F5BFDC-1B7D-1148-A1CE-A93EC022D902}"/>
              </a:ext>
            </a:extLst>
          </p:cNvPr>
          <p:cNvSpPr/>
          <p:nvPr/>
        </p:nvSpPr>
        <p:spPr>
          <a:xfrm>
            <a:off x="21892862" y="75334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67" name="Straight Arrow Connector 66">
            <a:extLst>
              <a:ext uri="{FF2B5EF4-FFF2-40B4-BE49-F238E27FC236}">
                <a16:creationId xmlns:a16="http://schemas.microsoft.com/office/drawing/2014/main" id="{E702AC82-C65D-B44B-BFBE-F20397458CAA}"/>
              </a:ext>
            </a:extLst>
          </p:cNvPr>
          <p:cNvCxnSpPr>
            <a:cxnSpLocks/>
          </p:cNvCxnSpPr>
          <p:nvPr/>
        </p:nvCxnSpPr>
        <p:spPr>
          <a:xfrm>
            <a:off x="21908277" y="70757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8" name="TextBox 67">
            <a:extLst>
              <a:ext uri="{FF2B5EF4-FFF2-40B4-BE49-F238E27FC236}">
                <a16:creationId xmlns:a16="http://schemas.microsoft.com/office/drawing/2014/main" id="{0DD8A523-66C3-2749-A07F-02FF81683BF9}"/>
              </a:ext>
            </a:extLst>
          </p:cNvPr>
          <p:cNvSpPr txBox="1"/>
          <p:nvPr/>
        </p:nvSpPr>
        <p:spPr>
          <a:xfrm>
            <a:off x="15816862" y="11167227"/>
            <a:ext cx="7121237" cy="22852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5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Complet</a:t>
            </a:r>
            <a:r>
              <a:rPr lang="en-US" sz="4500" dirty="0">
                <a:solidFill>
                  <a:srgbClr val="92D050"/>
                </a:solidFill>
              </a:rPr>
              <a:t>e </a:t>
            </a:r>
            <a:r>
              <a:rPr kumimoji="0" lang="en-US" sz="4500" b="0" i="0" u="none" strike="noStrike" cap="none" spc="0" normalizeH="0" baseline="0" dirty="0">
                <a:ln>
                  <a:noFill/>
                </a:ln>
                <a:solidFill>
                  <a:srgbClr val="92D050"/>
                </a:solidFill>
                <a:effectLst/>
                <a:uFillTx/>
                <a:sym typeface="Vista Sans OT Medium"/>
              </a:rPr>
              <a:t>– all levels except the last are full &amp; the last</a:t>
            </a:r>
          </a:p>
          <a:p>
            <a:pPr marL="0" marR="0" indent="0" algn="ctr" defTabSz="457200" rtl="0" fontAlgn="auto" latinLnBrk="1" hangingPunct="0">
              <a:lnSpc>
                <a:spcPct val="110000"/>
              </a:lnSpc>
              <a:spcBef>
                <a:spcPts val="0"/>
              </a:spcBef>
              <a:spcAft>
                <a:spcPts val="0"/>
              </a:spcAft>
              <a:buClrTx/>
              <a:buSzTx/>
              <a:buFontTx/>
              <a:buNone/>
              <a:tabLst/>
            </a:pPr>
            <a:r>
              <a:rPr kumimoji="0" lang="en-US" sz="4500" b="0" i="0" u="none" strike="noStrike" cap="none" spc="0" normalizeH="0" baseline="0" dirty="0">
                <a:ln>
                  <a:noFill/>
                </a:ln>
                <a:solidFill>
                  <a:srgbClr val="92D050"/>
                </a:solidFill>
                <a:effectLst/>
                <a:uFillTx/>
                <a:sym typeface="Vista Sans OT Medium"/>
              </a:rPr>
              <a:t>level is filled left to right</a:t>
            </a:r>
          </a:p>
        </p:txBody>
      </p:sp>
    </p:spTree>
    <p:extLst>
      <p:ext uri="{BB962C8B-B14F-4D97-AF65-F5344CB8AC3E}">
        <p14:creationId xmlns:p14="http://schemas.microsoft.com/office/powerpoint/2010/main" val="340504948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600" dirty="0">
                <a:solidFill>
                  <a:srgbClr val="FFFF00"/>
                </a:solidFill>
              </a:rPr>
              <a:t>Which tree is complete?</a:t>
            </a:r>
            <a:br>
              <a:rPr lang="en-US" sz="9600" dirty="0">
                <a:solidFill>
                  <a:srgbClr val="FFFF00"/>
                </a:solidFill>
              </a:rPr>
            </a:br>
            <a:br>
              <a:rPr lang="en-US" sz="9600" dirty="0">
                <a:solidFill>
                  <a:srgbClr val="FFFF00"/>
                </a:solidFill>
              </a:rPr>
            </a:br>
            <a:r>
              <a:rPr lang="en-US" sz="7000" dirty="0">
                <a:solidFill>
                  <a:srgbClr val="FFFF00"/>
                </a:solidFill>
              </a:rPr>
              <a:t>A)								B) 								C)								D)</a:t>
            </a:r>
          </a:p>
        </p:txBody>
      </p:sp>
      <p:sp>
        <p:nvSpPr>
          <p:cNvPr id="3" name="Oval 2">
            <a:extLst>
              <a:ext uri="{FF2B5EF4-FFF2-40B4-BE49-F238E27FC236}">
                <a16:creationId xmlns:a16="http://schemas.microsoft.com/office/drawing/2014/main" id="{1F61AD62-C495-6D42-8CA0-02FDC61942B1}"/>
              </a:ext>
            </a:extLst>
          </p:cNvPr>
          <p:cNvSpPr/>
          <p:nvPr/>
        </p:nvSpPr>
        <p:spPr>
          <a:xfrm>
            <a:off x="5166180" y="614449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4" name="Oval 3">
            <a:extLst>
              <a:ext uri="{FF2B5EF4-FFF2-40B4-BE49-F238E27FC236}">
                <a16:creationId xmlns:a16="http://schemas.microsoft.com/office/drawing/2014/main" id="{DB8E759E-D1DE-5F49-83E6-2D3B1E7A64DF}"/>
              </a:ext>
            </a:extLst>
          </p:cNvPr>
          <p:cNvSpPr/>
          <p:nvPr/>
        </p:nvSpPr>
        <p:spPr>
          <a:xfrm>
            <a:off x="3337380" y="753831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5670981" y="1067672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2118180" y="903662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4362617" y="903662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8" name="Oval 7">
            <a:extLst>
              <a:ext uri="{FF2B5EF4-FFF2-40B4-BE49-F238E27FC236}">
                <a16:creationId xmlns:a16="http://schemas.microsoft.com/office/drawing/2014/main" id="{4C1525EF-4F56-274F-81A7-72C2A4AF55D5}"/>
              </a:ext>
            </a:extLst>
          </p:cNvPr>
          <p:cNvSpPr/>
          <p:nvPr/>
        </p:nvSpPr>
        <p:spPr>
          <a:xfrm>
            <a:off x="4043571" y="1067672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1052941" y="1070956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0" name="Oval 9">
            <a:extLst>
              <a:ext uri="{FF2B5EF4-FFF2-40B4-BE49-F238E27FC236}">
                <a16:creationId xmlns:a16="http://schemas.microsoft.com/office/drawing/2014/main" id="{BD3BDF9C-E88A-6C46-BBE9-3BB67880D9CC}"/>
              </a:ext>
            </a:extLst>
          </p:cNvPr>
          <p:cNvSpPr/>
          <p:nvPr/>
        </p:nvSpPr>
        <p:spPr>
          <a:xfrm>
            <a:off x="2660851" y="1070956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4362618" y="7084580"/>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flipH="1">
            <a:off x="4556580" y="10222985"/>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2977164" y="8578968"/>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4378032" y="8578968"/>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7" idx="5"/>
            <a:endCxn id="5" idx="0"/>
          </p:cNvCxnSpPr>
          <p:nvPr/>
        </p:nvCxnSpPr>
        <p:spPr>
          <a:xfrm>
            <a:off x="5403269" y="10077280"/>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1662541" y="10077280"/>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stCxn id="6" idx="5"/>
            <a:endCxn id="10" idx="0"/>
          </p:cNvCxnSpPr>
          <p:nvPr/>
        </p:nvCxnSpPr>
        <p:spPr>
          <a:xfrm>
            <a:off x="3158832" y="10077280"/>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3" name="Oval 22">
            <a:extLst>
              <a:ext uri="{FF2B5EF4-FFF2-40B4-BE49-F238E27FC236}">
                <a16:creationId xmlns:a16="http://schemas.microsoft.com/office/drawing/2014/main" id="{AE9D67AA-BBFE-914F-B69A-0672D76C139D}"/>
              </a:ext>
            </a:extLst>
          </p:cNvPr>
          <p:cNvSpPr/>
          <p:nvPr/>
        </p:nvSpPr>
        <p:spPr>
          <a:xfrm>
            <a:off x="10127629" y="61597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4" name="Oval 23">
            <a:extLst>
              <a:ext uri="{FF2B5EF4-FFF2-40B4-BE49-F238E27FC236}">
                <a16:creationId xmlns:a16="http://schemas.microsoft.com/office/drawing/2014/main" id="{CDBC0955-6C1E-444C-80CC-367BC4E5CBEA}"/>
              </a:ext>
            </a:extLst>
          </p:cNvPr>
          <p:cNvSpPr/>
          <p:nvPr/>
        </p:nvSpPr>
        <p:spPr>
          <a:xfrm>
            <a:off x="1246123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25" name="Oval 24">
            <a:extLst>
              <a:ext uri="{FF2B5EF4-FFF2-40B4-BE49-F238E27FC236}">
                <a16:creationId xmlns:a16="http://schemas.microsoft.com/office/drawing/2014/main" id="{25328718-36B6-6744-A20C-99D40968B192}"/>
              </a:ext>
            </a:extLst>
          </p:cNvPr>
          <p:cNvSpPr/>
          <p:nvPr/>
        </p:nvSpPr>
        <p:spPr>
          <a:xfrm>
            <a:off x="8908429"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6" name="Oval 25">
            <a:extLst>
              <a:ext uri="{FF2B5EF4-FFF2-40B4-BE49-F238E27FC236}">
                <a16:creationId xmlns:a16="http://schemas.microsoft.com/office/drawing/2014/main" id="{7B25CC4A-4D19-4949-AE80-F1A43857DFF2}"/>
              </a:ext>
            </a:extLst>
          </p:cNvPr>
          <p:cNvSpPr/>
          <p:nvPr/>
        </p:nvSpPr>
        <p:spPr>
          <a:xfrm>
            <a:off x="11152866"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27" name="Oval 26">
            <a:extLst>
              <a:ext uri="{FF2B5EF4-FFF2-40B4-BE49-F238E27FC236}">
                <a16:creationId xmlns:a16="http://schemas.microsoft.com/office/drawing/2014/main" id="{2EB0B5F8-7EE9-1145-845E-705EE5207518}"/>
              </a:ext>
            </a:extLst>
          </p:cNvPr>
          <p:cNvSpPr/>
          <p:nvPr/>
        </p:nvSpPr>
        <p:spPr>
          <a:xfrm>
            <a:off x="1083382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9" name="Oval 28">
            <a:extLst>
              <a:ext uri="{FF2B5EF4-FFF2-40B4-BE49-F238E27FC236}">
                <a16:creationId xmlns:a16="http://schemas.microsoft.com/office/drawing/2014/main" id="{94945F4D-B04A-D441-96C5-D860F5806344}"/>
              </a:ext>
            </a:extLst>
          </p:cNvPr>
          <p:cNvSpPr/>
          <p:nvPr/>
        </p:nvSpPr>
        <p:spPr>
          <a:xfrm>
            <a:off x="9451100" y="933103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1" name="Straight Arrow Connector 30">
            <a:extLst>
              <a:ext uri="{FF2B5EF4-FFF2-40B4-BE49-F238E27FC236}">
                <a16:creationId xmlns:a16="http://schemas.microsoft.com/office/drawing/2014/main" id="{2DE94429-78EB-7046-9340-568AF2B375B3}"/>
              </a:ext>
            </a:extLst>
          </p:cNvPr>
          <p:cNvCxnSpPr>
            <a:cxnSpLocks/>
          </p:cNvCxnSpPr>
          <p:nvPr/>
        </p:nvCxnSpPr>
        <p:spPr>
          <a:xfrm flipH="1">
            <a:off x="11346829" y="884445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02658D7D-E9A8-0245-A044-B12B988DD020}"/>
              </a:ext>
            </a:extLst>
          </p:cNvPr>
          <p:cNvCxnSpPr>
            <a:cxnSpLocks/>
            <a:stCxn id="23" idx="3"/>
          </p:cNvCxnSpPr>
          <p:nvPr/>
        </p:nvCxnSpPr>
        <p:spPr>
          <a:xfrm flipH="1">
            <a:off x="9767413" y="7200441"/>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7F685217-FF83-6D4C-A83C-A77347E8106F}"/>
              </a:ext>
            </a:extLst>
          </p:cNvPr>
          <p:cNvCxnSpPr>
            <a:cxnSpLocks/>
            <a:stCxn id="23" idx="5"/>
          </p:cNvCxnSpPr>
          <p:nvPr/>
        </p:nvCxnSpPr>
        <p:spPr>
          <a:xfrm>
            <a:off x="11168281" y="72004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CE92376E-ED95-F246-9CE9-30211E655642}"/>
              </a:ext>
            </a:extLst>
          </p:cNvPr>
          <p:cNvCxnSpPr>
            <a:cxnSpLocks/>
            <a:stCxn id="26" idx="5"/>
            <a:endCxn id="24" idx="0"/>
          </p:cNvCxnSpPr>
          <p:nvPr/>
        </p:nvCxnSpPr>
        <p:spPr>
          <a:xfrm>
            <a:off x="12193518" y="8698753"/>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3973C81E-88D2-E340-AEF0-DB223496BFAE}"/>
              </a:ext>
            </a:extLst>
          </p:cNvPr>
          <p:cNvCxnSpPr>
            <a:cxnSpLocks/>
            <a:stCxn id="25" idx="5"/>
            <a:endCxn id="29" idx="0"/>
          </p:cNvCxnSpPr>
          <p:nvPr/>
        </p:nvCxnSpPr>
        <p:spPr>
          <a:xfrm>
            <a:off x="9949081" y="8698753"/>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Oval 37">
            <a:extLst>
              <a:ext uri="{FF2B5EF4-FFF2-40B4-BE49-F238E27FC236}">
                <a16:creationId xmlns:a16="http://schemas.microsoft.com/office/drawing/2014/main" id="{D10AC23C-B94B-8040-8B69-CE6BA0CC8271}"/>
              </a:ext>
            </a:extLst>
          </p:cNvPr>
          <p:cNvSpPr/>
          <p:nvPr/>
        </p:nvSpPr>
        <p:spPr>
          <a:xfrm>
            <a:off x="16372946" y="500383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40" name="Oval 39">
            <a:extLst>
              <a:ext uri="{FF2B5EF4-FFF2-40B4-BE49-F238E27FC236}">
                <a16:creationId xmlns:a16="http://schemas.microsoft.com/office/drawing/2014/main" id="{85ECA1CF-12B9-8D4B-A0B0-FC3FE5711B55}"/>
              </a:ext>
            </a:extLst>
          </p:cNvPr>
          <p:cNvSpPr/>
          <p:nvPr/>
        </p:nvSpPr>
        <p:spPr>
          <a:xfrm>
            <a:off x="15153746"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41" name="Oval 40">
            <a:extLst>
              <a:ext uri="{FF2B5EF4-FFF2-40B4-BE49-F238E27FC236}">
                <a16:creationId xmlns:a16="http://schemas.microsoft.com/office/drawing/2014/main" id="{64D11D60-088B-6240-BBE2-D61A28BA9DC8}"/>
              </a:ext>
            </a:extLst>
          </p:cNvPr>
          <p:cNvSpPr/>
          <p:nvPr/>
        </p:nvSpPr>
        <p:spPr>
          <a:xfrm>
            <a:off x="17398183"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43" name="Oval 42">
            <a:extLst>
              <a:ext uri="{FF2B5EF4-FFF2-40B4-BE49-F238E27FC236}">
                <a16:creationId xmlns:a16="http://schemas.microsoft.com/office/drawing/2014/main" id="{0944E319-2490-3F4C-B6FC-F34817440E95}"/>
              </a:ext>
            </a:extLst>
          </p:cNvPr>
          <p:cNvSpPr/>
          <p:nvPr/>
        </p:nvSpPr>
        <p:spPr>
          <a:xfrm>
            <a:off x="14088507" y="817508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cxnSp>
        <p:nvCxnSpPr>
          <p:cNvPr id="47" name="Straight Arrow Connector 46">
            <a:extLst>
              <a:ext uri="{FF2B5EF4-FFF2-40B4-BE49-F238E27FC236}">
                <a16:creationId xmlns:a16="http://schemas.microsoft.com/office/drawing/2014/main" id="{4DFC0D09-8619-C94E-8A3A-266468844791}"/>
              </a:ext>
            </a:extLst>
          </p:cNvPr>
          <p:cNvCxnSpPr>
            <a:cxnSpLocks/>
            <a:stCxn id="38" idx="3"/>
          </p:cNvCxnSpPr>
          <p:nvPr/>
        </p:nvCxnSpPr>
        <p:spPr>
          <a:xfrm flipH="1">
            <a:off x="16012730" y="604448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29C337B-D37D-FD4B-B7FD-ED5652F26D94}"/>
              </a:ext>
            </a:extLst>
          </p:cNvPr>
          <p:cNvCxnSpPr>
            <a:cxnSpLocks/>
            <a:stCxn id="38" idx="5"/>
          </p:cNvCxnSpPr>
          <p:nvPr/>
        </p:nvCxnSpPr>
        <p:spPr>
          <a:xfrm>
            <a:off x="17413598" y="604448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3723896-69F3-204A-A341-85B36EC217F3}"/>
              </a:ext>
            </a:extLst>
          </p:cNvPr>
          <p:cNvCxnSpPr>
            <a:cxnSpLocks/>
            <a:endCxn id="43" idx="0"/>
          </p:cNvCxnSpPr>
          <p:nvPr/>
        </p:nvCxnSpPr>
        <p:spPr>
          <a:xfrm flipH="1">
            <a:off x="14698107" y="754279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53" name="Oval 52">
            <a:extLst>
              <a:ext uri="{FF2B5EF4-FFF2-40B4-BE49-F238E27FC236}">
                <a16:creationId xmlns:a16="http://schemas.microsoft.com/office/drawing/2014/main" id="{CBCDFCF1-09A8-7A41-A1FF-048785BE3FB4}"/>
              </a:ext>
            </a:extLst>
          </p:cNvPr>
          <p:cNvSpPr/>
          <p:nvPr/>
        </p:nvSpPr>
        <p:spPr>
          <a:xfrm>
            <a:off x="20667036" y="49405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6" name="Oval 55">
            <a:extLst>
              <a:ext uri="{FF2B5EF4-FFF2-40B4-BE49-F238E27FC236}">
                <a16:creationId xmlns:a16="http://schemas.microsoft.com/office/drawing/2014/main" id="{E00F63A1-6F60-904B-BBC5-C3845FEB0AD3}"/>
              </a:ext>
            </a:extLst>
          </p:cNvPr>
          <p:cNvSpPr/>
          <p:nvPr/>
        </p:nvSpPr>
        <p:spPr>
          <a:xfrm>
            <a:off x="21692273" y="64389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57" name="Oval 56">
            <a:extLst>
              <a:ext uri="{FF2B5EF4-FFF2-40B4-BE49-F238E27FC236}">
                <a16:creationId xmlns:a16="http://schemas.microsoft.com/office/drawing/2014/main" id="{F3C9263F-FAE0-A044-BAEB-CDF241ABD2FC}"/>
              </a:ext>
            </a:extLst>
          </p:cNvPr>
          <p:cNvSpPr/>
          <p:nvPr/>
        </p:nvSpPr>
        <p:spPr>
          <a:xfrm>
            <a:off x="21373227" y="80789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cxnSp>
        <p:nvCxnSpPr>
          <p:cNvPr id="61" name="Straight Arrow Connector 60">
            <a:extLst>
              <a:ext uri="{FF2B5EF4-FFF2-40B4-BE49-F238E27FC236}">
                <a16:creationId xmlns:a16="http://schemas.microsoft.com/office/drawing/2014/main" id="{C17443D9-6CC1-AF4D-8943-2155CDFBCEE3}"/>
              </a:ext>
            </a:extLst>
          </p:cNvPr>
          <p:cNvCxnSpPr>
            <a:cxnSpLocks/>
          </p:cNvCxnSpPr>
          <p:nvPr/>
        </p:nvCxnSpPr>
        <p:spPr>
          <a:xfrm flipH="1">
            <a:off x="21886236" y="762525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EFD823DF-81BB-BE45-B8E7-4DC8A57D702A}"/>
              </a:ext>
            </a:extLst>
          </p:cNvPr>
          <p:cNvCxnSpPr>
            <a:cxnSpLocks/>
            <a:stCxn id="53" idx="5"/>
          </p:cNvCxnSpPr>
          <p:nvPr/>
        </p:nvCxnSpPr>
        <p:spPr>
          <a:xfrm>
            <a:off x="21707688" y="59812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2211955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9E7867C-22A5-D04F-937A-1BD264C1720C}"/>
              </a:ext>
            </a:extLst>
          </p:cNvPr>
          <p:cNvSpPr>
            <a:spLocks noGrp="1"/>
          </p:cNvSpPr>
          <p:nvPr>
            <p:ph type="body" sz="quarter" idx="12"/>
          </p:nvPr>
        </p:nvSpPr>
        <p:spPr>
          <a:xfrm>
            <a:off x="1524000" y="4826000"/>
            <a:ext cx="21336000" cy="7848600"/>
          </a:xfrm>
        </p:spPr>
        <p:txBody>
          <a:bodyPr/>
          <a:lstStyle/>
          <a:p>
            <a:r>
              <a:rPr lang="en-US" sz="6000" dirty="0"/>
              <a:t>Complete trees have a useful property: they can be stored in an array using a level-order traversal as an alternate to linked nodes.</a:t>
            </a:r>
          </a:p>
        </p:txBody>
      </p:sp>
      <p:sp>
        <p:nvSpPr>
          <p:cNvPr id="3" name="Title 2">
            <a:extLst>
              <a:ext uri="{FF2B5EF4-FFF2-40B4-BE49-F238E27FC236}">
                <a16:creationId xmlns:a16="http://schemas.microsoft.com/office/drawing/2014/main" id="{C9384EFB-06FF-C542-B9F9-8690987FCBCC}"/>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63E22981-8803-8549-91F7-0D8F2C695E4C}"/>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1A864A37-4B5C-AD4D-8C82-9DCC41364F47}"/>
              </a:ext>
            </a:extLst>
          </p:cNvPr>
          <p:cNvSpPr/>
          <p:nvPr/>
        </p:nvSpPr>
        <p:spPr>
          <a:xfrm>
            <a:off x="5422520" y="724292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BE9EF683-441A-9940-ACD3-19F5301BAAC6}"/>
              </a:ext>
            </a:extLst>
          </p:cNvPr>
          <p:cNvSpPr/>
          <p:nvPr/>
        </p:nvSpPr>
        <p:spPr>
          <a:xfrm>
            <a:off x="3593720" y="863674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CF0F2F38-20B8-3F48-A559-E98A6178A382}"/>
              </a:ext>
            </a:extLst>
          </p:cNvPr>
          <p:cNvSpPr/>
          <p:nvPr/>
        </p:nvSpPr>
        <p:spPr>
          <a:xfrm>
            <a:off x="7251320" y="863674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3955EA1C-B264-B74C-89E6-0F7D7CB32943}"/>
              </a:ext>
            </a:extLst>
          </p:cNvPr>
          <p:cNvSpPr/>
          <p:nvPr/>
        </p:nvSpPr>
        <p:spPr>
          <a:xfrm>
            <a:off x="2374520" y="1013506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60050634-B385-4646-B704-BC2FEE8AC174}"/>
              </a:ext>
            </a:extLst>
          </p:cNvPr>
          <p:cNvSpPr/>
          <p:nvPr/>
        </p:nvSpPr>
        <p:spPr>
          <a:xfrm>
            <a:off x="4618957" y="1013506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8E19EEB-A285-9849-B887-D1B441FAA619}"/>
              </a:ext>
            </a:extLst>
          </p:cNvPr>
          <p:cNvSpPr/>
          <p:nvPr/>
        </p:nvSpPr>
        <p:spPr>
          <a:xfrm>
            <a:off x="6253794" y="1013506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A4EC6794-878A-9C4B-9EE5-206EA8BE325D}"/>
              </a:ext>
            </a:extLst>
          </p:cNvPr>
          <p:cNvSpPr/>
          <p:nvPr/>
        </p:nvSpPr>
        <p:spPr>
          <a:xfrm>
            <a:off x="4009357" y="11736992"/>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869FE784-BB4D-0644-8F60-2E2AAB682E5B}"/>
              </a:ext>
            </a:extLst>
          </p:cNvPr>
          <p:cNvSpPr/>
          <p:nvPr/>
        </p:nvSpPr>
        <p:spPr>
          <a:xfrm>
            <a:off x="5339953" y="11736992"/>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82545D46-BAD2-BE4D-9334-70C8A206C621}"/>
              </a:ext>
            </a:extLst>
          </p:cNvPr>
          <p:cNvCxnSpPr>
            <a:cxnSpLocks/>
          </p:cNvCxnSpPr>
          <p:nvPr/>
        </p:nvCxnSpPr>
        <p:spPr>
          <a:xfrm flipH="1">
            <a:off x="4618958" y="8183013"/>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8CAC7268-F913-184F-8E24-EA016DE8EC5A}"/>
              </a:ext>
            </a:extLst>
          </p:cNvPr>
          <p:cNvCxnSpPr>
            <a:cxnSpLocks/>
          </p:cNvCxnSpPr>
          <p:nvPr/>
        </p:nvCxnSpPr>
        <p:spPr>
          <a:xfrm>
            <a:off x="6697139" y="8183013"/>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2F6713B2-AD83-A342-80C3-83CAF6878FE6}"/>
              </a:ext>
            </a:extLst>
          </p:cNvPr>
          <p:cNvCxnSpPr>
            <a:cxnSpLocks/>
            <a:stCxn id="7" idx="3"/>
          </p:cNvCxnSpPr>
          <p:nvPr/>
        </p:nvCxnSpPr>
        <p:spPr>
          <a:xfrm flipH="1">
            <a:off x="3233504" y="9677401"/>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9E25A710-0313-D749-8A93-7613464DC7B9}"/>
              </a:ext>
            </a:extLst>
          </p:cNvPr>
          <p:cNvCxnSpPr>
            <a:cxnSpLocks/>
            <a:stCxn id="7" idx="5"/>
          </p:cNvCxnSpPr>
          <p:nvPr/>
        </p:nvCxnSpPr>
        <p:spPr>
          <a:xfrm>
            <a:off x="4634372" y="967740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145D9A32-9350-7A43-8EF5-C6E5C9E97CA9}"/>
              </a:ext>
            </a:extLst>
          </p:cNvPr>
          <p:cNvCxnSpPr>
            <a:cxnSpLocks/>
            <a:stCxn id="8" idx="3"/>
          </p:cNvCxnSpPr>
          <p:nvPr/>
        </p:nvCxnSpPr>
        <p:spPr>
          <a:xfrm flipH="1">
            <a:off x="7085066" y="9677401"/>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7F146894-F18D-7A44-AD37-4B47E5C31477}"/>
              </a:ext>
            </a:extLst>
          </p:cNvPr>
          <p:cNvCxnSpPr>
            <a:cxnSpLocks/>
            <a:stCxn id="10" idx="3"/>
            <a:endCxn id="12" idx="0"/>
          </p:cNvCxnSpPr>
          <p:nvPr/>
        </p:nvCxnSpPr>
        <p:spPr>
          <a:xfrm flipH="1">
            <a:off x="4618957" y="11175713"/>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5A7FDAF9-9B9D-EC46-8892-3A0C05217375}"/>
              </a:ext>
            </a:extLst>
          </p:cNvPr>
          <p:cNvCxnSpPr>
            <a:stCxn id="10" idx="5"/>
            <a:endCxn id="13" idx="0"/>
          </p:cNvCxnSpPr>
          <p:nvPr/>
        </p:nvCxnSpPr>
        <p:spPr>
          <a:xfrm>
            <a:off x="5659609" y="11175713"/>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1F816DAF-7E36-3B49-9F16-9C4018BDE2FD}"/>
              </a:ext>
            </a:extLst>
          </p:cNvPr>
          <p:cNvSpPr/>
          <p:nvPr/>
        </p:nvSpPr>
        <p:spPr>
          <a:xfrm>
            <a:off x="1524000" y="117093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68380739-7833-1C48-A836-07134CDB137F}"/>
              </a:ext>
            </a:extLst>
          </p:cNvPr>
          <p:cNvSpPr/>
          <p:nvPr/>
        </p:nvSpPr>
        <p:spPr>
          <a:xfrm>
            <a:off x="2790157" y="1170934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5411C164-4737-FB4B-A651-FDBD697B5FE1}"/>
              </a:ext>
            </a:extLst>
          </p:cNvPr>
          <p:cNvCxnSpPr>
            <a:cxnSpLocks/>
            <a:stCxn id="9" idx="3"/>
            <a:endCxn id="21" idx="0"/>
          </p:cNvCxnSpPr>
          <p:nvPr/>
        </p:nvCxnSpPr>
        <p:spPr>
          <a:xfrm flipH="1">
            <a:off x="2133600" y="11175713"/>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373CDF54-36D9-214B-911B-8CD7488D0127}"/>
              </a:ext>
            </a:extLst>
          </p:cNvPr>
          <p:cNvCxnSpPr>
            <a:cxnSpLocks/>
          </p:cNvCxnSpPr>
          <p:nvPr/>
        </p:nvCxnSpPr>
        <p:spPr>
          <a:xfrm>
            <a:off x="3370927" y="11249774"/>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3C1739E4-4D80-C242-A208-18CE5827E25E}"/>
              </a:ext>
            </a:extLst>
          </p:cNvPr>
          <p:cNvSpPr/>
          <p:nvPr/>
        </p:nvSpPr>
        <p:spPr>
          <a:xfrm>
            <a:off x="8320802" y="10135061"/>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2A390C05-2DF5-1D40-9758-987458ABDBED}"/>
              </a:ext>
            </a:extLst>
          </p:cNvPr>
          <p:cNvCxnSpPr>
            <a:cxnSpLocks/>
          </p:cNvCxnSpPr>
          <p:nvPr/>
        </p:nvCxnSpPr>
        <p:spPr>
          <a:xfrm>
            <a:off x="8336217" y="967740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7" name="Right Arrow 26">
            <a:extLst>
              <a:ext uri="{FF2B5EF4-FFF2-40B4-BE49-F238E27FC236}">
                <a16:creationId xmlns:a16="http://schemas.microsoft.com/office/drawing/2014/main" id="{258437D2-2FBA-8545-98D6-EEFA9C21A03E}"/>
              </a:ext>
            </a:extLst>
          </p:cNvPr>
          <p:cNvSpPr/>
          <p:nvPr/>
        </p:nvSpPr>
        <p:spPr>
          <a:xfrm>
            <a:off x="9868268" y="9677401"/>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28" name="Table 27">
            <a:extLst>
              <a:ext uri="{FF2B5EF4-FFF2-40B4-BE49-F238E27FC236}">
                <a16:creationId xmlns:a16="http://schemas.microsoft.com/office/drawing/2014/main" id="{06BC3F48-E726-7F46-A666-497620C28BD3}"/>
              </a:ext>
            </a:extLst>
          </p:cNvPr>
          <p:cNvGraphicFramePr>
            <a:graphicFrameLocks noGrp="1"/>
          </p:cNvGraphicFramePr>
          <p:nvPr>
            <p:extLst>
              <p:ext uri="{D42A27DB-BD31-4B8C-83A1-F6EECF244321}">
                <p14:modId xmlns:p14="http://schemas.microsoft.com/office/powerpoint/2010/main" val="4194058358"/>
              </p:ext>
            </p:extLst>
          </p:nvPr>
        </p:nvGraphicFramePr>
        <p:xfrm>
          <a:off x="14002286" y="9677401"/>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t>24</a:t>
                      </a:r>
                    </a:p>
                  </a:txBody>
                  <a:tcPr/>
                </a:tc>
                <a:tc>
                  <a:txBody>
                    <a:bodyPr/>
                    <a:lstStyle/>
                    <a:p>
                      <a:r>
                        <a:rPr lang="en-US" sz="3000" dirty="0"/>
                        <a:t>18</a:t>
                      </a:r>
                    </a:p>
                  </a:txBody>
                  <a:tcPr/>
                </a:tc>
                <a:tc>
                  <a:txBody>
                    <a:bodyPr/>
                    <a:lstStyle/>
                    <a:p>
                      <a:r>
                        <a:rPr lang="en-US" sz="3000" dirty="0"/>
                        <a:t>30</a:t>
                      </a:r>
                    </a:p>
                  </a:txBody>
                  <a:tcPr/>
                </a:tc>
                <a:tc>
                  <a:txBody>
                    <a:bodyPr/>
                    <a:lstStyle/>
                    <a:p>
                      <a:r>
                        <a:rPr lang="en-US" sz="3000" dirty="0"/>
                        <a:t>10</a:t>
                      </a:r>
                    </a:p>
                  </a:txBody>
                  <a:tcPr/>
                </a:tc>
                <a:tc>
                  <a:txBody>
                    <a:bodyPr/>
                    <a:lstStyle/>
                    <a:p>
                      <a:r>
                        <a:rPr lang="en-US" sz="3000" dirty="0"/>
                        <a:t>25</a:t>
                      </a:r>
                    </a:p>
                  </a:txBody>
                  <a:tcPr/>
                </a:tc>
                <a:tc>
                  <a:txBody>
                    <a:bodyPr/>
                    <a:lstStyle/>
                    <a:p>
                      <a:r>
                        <a:rPr lang="en-US" sz="3000" dirty="0"/>
                        <a:t>27</a:t>
                      </a:r>
                    </a:p>
                  </a:txBody>
                  <a:tcPr/>
                </a:tc>
                <a:tc>
                  <a:txBody>
                    <a:bodyPr/>
                    <a:lstStyle/>
                    <a:p>
                      <a:r>
                        <a:rPr lang="en-US" sz="3000" dirty="0"/>
                        <a:t>32</a:t>
                      </a:r>
                    </a:p>
                  </a:txBody>
                  <a:tcPr/>
                </a:tc>
                <a:tc>
                  <a:txBody>
                    <a:bodyPr/>
                    <a:lstStyle/>
                    <a:p>
                      <a:r>
                        <a:rPr lang="en-US" sz="3000" dirty="0"/>
                        <a:t>20</a:t>
                      </a:r>
                    </a:p>
                  </a:txBody>
                  <a:tcPr/>
                </a:tc>
                <a:tc>
                  <a:txBody>
                    <a:bodyPr/>
                    <a:lstStyle/>
                    <a:p>
                      <a:r>
                        <a:rPr lang="en-US" sz="3000" dirty="0"/>
                        <a:t>22</a:t>
                      </a:r>
                    </a:p>
                  </a:txBody>
                  <a:tcPr/>
                </a:tc>
                <a:tc>
                  <a:txBody>
                    <a:bodyPr/>
                    <a:lstStyle/>
                    <a:p>
                      <a:r>
                        <a:rPr lang="en-US" sz="3000" dirty="0"/>
                        <a:t>8</a:t>
                      </a:r>
                    </a:p>
                  </a:txBody>
                  <a:tcPr/>
                </a:tc>
                <a:tc>
                  <a:txBody>
                    <a:bodyPr/>
                    <a:lstStyle/>
                    <a:p>
                      <a:r>
                        <a:rPr lang="en-US" sz="3000" dirty="0"/>
                        <a:t>5</a:t>
                      </a:r>
                    </a:p>
                  </a:txBody>
                  <a:tcPr/>
                </a:tc>
                <a:extLst>
                  <a:ext uri="{0D108BD9-81ED-4DB2-BD59-A6C34878D82A}">
                    <a16:rowId xmlns:a16="http://schemas.microsoft.com/office/drawing/2014/main" val="2641732069"/>
                  </a:ext>
                </a:extLst>
              </a:tr>
            </a:tbl>
          </a:graphicData>
        </a:graphic>
      </p:graphicFrame>
      <p:sp>
        <p:nvSpPr>
          <p:cNvPr id="29" name="TextBox 28">
            <a:extLst>
              <a:ext uri="{FF2B5EF4-FFF2-40B4-BE49-F238E27FC236}">
                <a16:creationId xmlns:a16="http://schemas.microsoft.com/office/drawing/2014/main" id="{40AA44E6-4D07-D340-B1CE-870F47A1FB92}"/>
              </a:ext>
            </a:extLst>
          </p:cNvPr>
          <p:cNvSpPr txBox="1"/>
          <p:nvPr/>
        </p:nvSpPr>
        <p:spPr>
          <a:xfrm>
            <a:off x="14002286" y="10837159"/>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144709790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9E7867C-22A5-D04F-937A-1BD264C1720C}"/>
              </a:ext>
            </a:extLst>
          </p:cNvPr>
          <p:cNvSpPr>
            <a:spLocks noGrp="1"/>
          </p:cNvSpPr>
          <p:nvPr>
            <p:ph type="body" sz="quarter" idx="12"/>
          </p:nvPr>
        </p:nvSpPr>
        <p:spPr>
          <a:xfrm>
            <a:off x="1524000" y="4826000"/>
            <a:ext cx="21336000" cy="7848600"/>
          </a:xfrm>
        </p:spPr>
        <p:txBody>
          <a:bodyPr/>
          <a:lstStyle/>
          <a:p>
            <a:r>
              <a:rPr lang="en-US" sz="6000" dirty="0"/>
              <a:t>Complete trees have a useful property: they can be stored in an array using a level-order traversal as an alternate to linked nodes.</a:t>
            </a:r>
          </a:p>
          <a:p>
            <a:pPr marL="857250" indent="-857250">
              <a:buFont typeface="Arial" panose="020B0604020202020204" pitchFamily="34" charset="0"/>
              <a:buChar char="•"/>
            </a:pPr>
            <a:r>
              <a:rPr lang="en-US" sz="6000" dirty="0"/>
              <a:t>The root is at index 0</a:t>
            </a:r>
          </a:p>
          <a:p>
            <a:pPr marL="857250" indent="-857250">
              <a:buFont typeface="Arial" panose="020B0604020202020204" pitchFamily="34" charset="0"/>
              <a:buChar char="•"/>
            </a:pPr>
            <a:r>
              <a:rPr lang="en-US" sz="6000" dirty="0"/>
              <a:t>The left child of the node at index </a:t>
            </a:r>
            <a:r>
              <a:rPr lang="en-US" sz="6000" dirty="0" err="1"/>
              <a:t>i</a:t>
            </a:r>
            <a:r>
              <a:rPr lang="en-US" sz="6000" dirty="0"/>
              <a:t> (if it exists) is at index 2 * </a:t>
            </a:r>
            <a:r>
              <a:rPr lang="en-US" sz="6000" dirty="0" err="1"/>
              <a:t>i</a:t>
            </a:r>
            <a:r>
              <a:rPr lang="en-US" sz="6000" dirty="0"/>
              <a:t> + 1</a:t>
            </a:r>
          </a:p>
          <a:p>
            <a:pPr marL="857250" indent="-857250">
              <a:buFont typeface="Arial" panose="020B0604020202020204" pitchFamily="34" charset="0"/>
              <a:buChar char="•"/>
            </a:pPr>
            <a:r>
              <a:rPr lang="en-US" sz="6000" dirty="0"/>
              <a:t>The right child of the node at index </a:t>
            </a:r>
            <a:r>
              <a:rPr lang="en-US" sz="6000" dirty="0" err="1"/>
              <a:t>i</a:t>
            </a:r>
            <a:r>
              <a:rPr lang="en-US" sz="6000" dirty="0"/>
              <a:t> (if it exists) is at index 2 * </a:t>
            </a:r>
            <a:r>
              <a:rPr lang="en-US" sz="6000" dirty="0" err="1"/>
              <a:t>i</a:t>
            </a:r>
            <a:r>
              <a:rPr lang="en-US" sz="6000" dirty="0"/>
              <a:t> + 2</a:t>
            </a:r>
          </a:p>
          <a:p>
            <a:pPr marL="857250" indent="-857250">
              <a:buFont typeface="Arial" panose="020B0604020202020204" pitchFamily="34" charset="0"/>
              <a:buChar char="•"/>
            </a:pPr>
            <a:r>
              <a:rPr lang="en-US" sz="6000" dirty="0"/>
              <a:t>Therefore the parent of the node at index </a:t>
            </a:r>
            <a:r>
              <a:rPr lang="en-US" sz="6000" dirty="0" err="1"/>
              <a:t>i</a:t>
            </a:r>
            <a:r>
              <a:rPr lang="en-US" sz="6000" dirty="0"/>
              <a:t> (except for the root, </a:t>
            </a:r>
            <a:r>
              <a:rPr lang="en-US" sz="6000" dirty="0" err="1"/>
              <a:t>i</a:t>
            </a:r>
            <a:r>
              <a:rPr lang="en-US" sz="6000" dirty="0"/>
              <a:t> = 0) is at index floor((</a:t>
            </a:r>
            <a:r>
              <a:rPr lang="en-US" sz="6000" dirty="0" err="1"/>
              <a:t>i</a:t>
            </a:r>
            <a:r>
              <a:rPr lang="en-US" sz="6000" dirty="0"/>
              <a:t> – 1) / 2)</a:t>
            </a:r>
          </a:p>
        </p:txBody>
      </p:sp>
      <p:sp>
        <p:nvSpPr>
          <p:cNvPr id="3" name="Title 2">
            <a:extLst>
              <a:ext uri="{FF2B5EF4-FFF2-40B4-BE49-F238E27FC236}">
                <a16:creationId xmlns:a16="http://schemas.microsoft.com/office/drawing/2014/main" id="{C9384EFB-06FF-C542-B9F9-8690987FCBCC}"/>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63E22981-8803-8549-91F7-0D8F2C695E4C}"/>
              </a:ext>
            </a:extLst>
          </p:cNvPr>
          <p:cNvSpPr>
            <a:spLocks noGrp="1"/>
          </p:cNvSpPr>
          <p:nvPr>
            <p:ph type="body" sz="quarter" idx="10"/>
          </p:nvPr>
        </p:nvSpPr>
        <p:spPr/>
        <p:txBody>
          <a:bodyPr/>
          <a:lstStyle/>
          <a:p>
            <a:r>
              <a:rPr lang="en-US" dirty="0"/>
              <a:t>Array Representation</a:t>
            </a:r>
          </a:p>
        </p:txBody>
      </p:sp>
    </p:spTree>
    <p:extLst>
      <p:ext uri="{BB962C8B-B14F-4D97-AF65-F5344CB8AC3E}">
        <p14:creationId xmlns:p14="http://schemas.microsoft.com/office/powerpoint/2010/main" val="30699559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31FD4-0596-9842-B086-5D6540BFA8B9}"/>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A8390B19-F007-0C44-954D-4390989D7180}"/>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D1BB18DD-9CFF-DF49-97E7-BE731619DF3D}"/>
              </a:ext>
            </a:extLst>
          </p:cNvPr>
          <p:cNvSpPr/>
          <p:nvPr/>
        </p:nvSpPr>
        <p:spPr>
          <a:xfrm>
            <a:off x="5619584" y="48260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A7E7898F-631F-1D47-8638-6F5AF43CB3A2}"/>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852BBBAB-43CD-5748-83ED-1216D1E7B201}"/>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E6039BFC-AA0E-F442-A592-0C2126977615}"/>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7F5E310E-74A9-4449-B1F8-23ECB6557A40}"/>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E6E282C-DB66-D945-916A-515A6C32FAA2}"/>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7100D0BE-DE3A-A64E-9EB3-8768D12A173F}"/>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95B576C6-3BC0-FD4C-8716-8CF31680301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E4052BFD-CA56-0946-B9A6-048E77F5F353}"/>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1228B57D-5404-A945-B9AE-4C9B5866CE50}"/>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B8AA8DB-19D6-B74E-9295-AFD339A0773E}"/>
              </a:ext>
            </a:extLst>
          </p:cNvPr>
          <p:cNvCxnSpPr>
            <a:cxnSpLocks/>
            <a:stCxn id="7"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1687DAF-B408-6841-946C-26240BEA8760}"/>
              </a:ext>
            </a:extLst>
          </p:cNvPr>
          <p:cNvCxnSpPr>
            <a:cxnSpLocks/>
            <a:stCxn id="7"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B866733-E4F9-4C48-AB79-64EEE5596B7C}"/>
              </a:ext>
            </a:extLst>
          </p:cNvPr>
          <p:cNvCxnSpPr>
            <a:cxnSpLocks/>
            <a:stCxn id="8"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EA4633A-E07D-A447-9754-54A3FA4388CD}"/>
              </a:ext>
            </a:extLst>
          </p:cNvPr>
          <p:cNvCxnSpPr>
            <a:cxnSpLocks/>
            <a:stCxn id="10" idx="3"/>
            <a:endCxn id="12"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11342B5-B6C0-5847-80A3-8E5C2CAD6253}"/>
              </a:ext>
            </a:extLst>
          </p:cNvPr>
          <p:cNvCxnSpPr>
            <a:stCxn id="10" idx="5"/>
            <a:endCxn id="13"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92420D10-DDCC-D14D-A4EF-1DBE942213EA}"/>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828F4EE0-D56F-8745-BA4C-19662D6F876A}"/>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6B12A82B-4F29-D64E-B9B3-53BA4DC656D1}"/>
              </a:ext>
            </a:extLst>
          </p:cNvPr>
          <p:cNvCxnSpPr>
            <a:cxnSpLocks/>
            <a:stCxn id="9" idx="3"/>
            <a:endCxn id="2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0E40BC20-A64E-3F4E-A1EB-F3BEA3A4CD21}"/>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656F2D49-FB13-1F4B-B62D-2ED68F6FAE2F}"/>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9F9FEFEA-E0E9-C143-8F6D-DAAF49E80964}"/>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Right Arrow 37">
            <a:extLst>
              <a:ext uri="{FF2B5EF4-FFF2-40B4-BE49-F238E27FC236}">
                <a16:creationId xmlns:a16="http://schemas.microsoft.com/office/drawing/2014/main" id="{D16C30D9-B3B0-0A43-AD7E-529E3D8DB491}"/>
              </a:ext>
            </a:extLst>
          </p:cNvPr>
          <p:cNvSpPr/>
          <p:nvPr/>
        </p:nvSpPr>
        <p:spPr>
          <a:xfrm>
            <a:off x="10065332" y="7260477"/>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39" name="Table 38">
            <a:extLst>
              <a:ext uri="{FF2B5EF4-FFF2-40B4-BE49-F238E27FC236}">
                <a16:creationId xmlns:a16="http://schemas.microsoft.com/office/drawing/2014/main" id="{5A953A2F-4A7E-B340-B32F-77A9441A177A}"/>
              </a:ext>
            </a:extLst>
          </p:cNvPr>
          <p:cNvGraphicFramePr>
            <a:graphicFrameLocks noGrp="1"/>
          </p:cNvGraphicFramePr>
          <p:nvPr>
            <p:extLst/>
          </p:nvPr>
        </p:nvGraphicFramePr>
        <p:xfrm>
          <a:off x="14199350" y="7260477"/>
          <a:ext cx="9079752" cy="45720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41732069"/>
                  </a:ext>
                </a:extLst>
              </a:tr>
            </a:tbl>
          </a:graphicData>
        </a:graphic>
      </p:graphicFrame>
      <p:sp>
        <p:nvSpPr>
          <p:cNvPr id="40" name="TextBox 39">
            <a:extLst>
              <a:ext uri="{FF2B5EF4-FFF2-40B4-BE49-F238E27FC236}">
                <a16:creationId xmlns:a16="http://schemas.microsoft.com/office/drawing/2014/main" id="{DED6CDEF-BED2-9947-8C7D-4093CFF5191D}"/>
              </a:ext>
            </a:extLst>
          </p:cNvPr>
          <p:cNvSpPr txBox="1"/>
          <p:nvPr/>
        </p:nvSpPr>
        <p:spPr>
          <a:xfrm>
            <a:off x="14199350"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424573567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31FD4-0596-9842-B086-5D6540BFA8B9}"/>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A8390B19-F007-0C44-954D-4390989D7180}"/>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D1BB18DD-9CFF-DF49-97E7-BE731619DF3D}"/>
              </a:ext>
            </a:extLst>
          </p:cNvPr>
          <p:cNvSpPr/>
          <p:nvPr/>
        </p:nvSpPr>
        <p:spPr>
          <a:xfrm>
            <a:off x="5619584" y="48260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A7E7898F-631F-1D47-8638-6F5AF43CB3A2}"/>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852BBBAB-43CD-5748-83ED-1216D1E7B201}"/>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E6039BFC-AA0E-F442-A592-0C2126977615}"/>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7F5E310E-74A9-4449-B1F8-23ECB6557A40}"/>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E6E282C-DB66-D945-916A-515A6C32FAA2}"/>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7100D0BE-DE3A-A64E-9EB3-8768D12A173F}"/>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95B576C6-3BC0-FD4C-8716-8CF31680301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E4052BFD-CA56-0946-B9A6-048E77F5F353}"/>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1228B57D-5404-A945-B9AE-4C9B5866CE50}"/>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B8AA8DB-19D6-B74E-9295-AFD339A0773E}"/>
              </a:ext>
            </a:extLst>
          </p:cNvPr>
          <p:cNvCxnSpPr>
            <a:cxnSpLocks/>
            <a:stCxn id="7"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1687DAF-B408-6841-946C-26240BEA8760}"/>
              </a:ext>
            </a:extLst>
          </p:cNvPr>
          <p:cNvCxnSpPr>
            <a:cxnSpLocks/>
            <a:stCxn id="7"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B866733-E4F9-4C48-AB79-64EEE5596B7C}"/>
              </a:ext>
            </a:extLst>
          </p:cNvPr>
          <p:cNvCxnSpPr>
            <a:cxnSpLocks/>
            <a:stCxn id="8"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EA4633A-E07D-A447-9754-54A3FA4388CD}"/>
              </a:ext>
            </a:extLst>
          </p:cNvPr>
          <p:cNvCxnSpPr>
            <a:cxnSpLocks/>
            <a:stCxn id="10" idx="3"/>
            <a:endCxn id="12"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11342B5-B6C0-5847-80A3-8E5C2CAD6253}"/>
              </a:ext>
            </a:extLst>
          </p:cNvPr>
          <p:cNvCxnSpPr>
            <a:stCxn id="10" idx="5"/>
            <a:endCxn id="13"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92420D10-DDCC-D14D-A4EF-1DBE942213EA}"/>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828F4EE0-D56F-8745-BA4C-19662D6F876A}"/>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6B12A82B-4F29-D64E-B9B3-53BA4DC656D1}"/>
              </a:ext>
            </a:extLst>
          </p:cNvPr>
          <p:cNvCxnSpPr>
            <a:cxnSpLocks/>
            <a:stCxn id="9" idx="3"/>
            <a:endCxn id="2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0E40BC20-A64E-3F4E-A1EB-F3BEA3A4CD21}"/>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656F2D49-FB13-1F4B-B62D-2ED68F6FAE2F}"/>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9F9FEFEA-E0E9-C143-8F6D-DAAF49E80964}"/>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Right Arrow 37">
            <a:extLst>
              <a:ext uri="{FF2B5EF4-FFF2-40B4-BE49-F238E27FC236}">
                <a16:creationId xmlns:a16="http://schemas.microsoft.com/office/drawing/2014/main" id="{D16C30D9-B3B0-0A43-AD7E-529E3D8DB491}"/>
              </a:ext>
            </a:extLst>
          </p:cNvPr>
          <p:cNvSpPr/>
          <p:nvPr/>
        </p:nvSpPr>
        <p:spPr>
          <a:xfrm>
            <a:off x="10065332" y="7260477"/>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39" name="Table 38">
            <a:extLst>
              <a:ext uri="{FF2B5EF4-FFF2-40B4-BE49-F238E27FC236}">
                <a16:creationId xmlns:a16="http://schemas.microsoft.com/office/drawing/2014/main" id="{5A953A2F-4A7E-B340-B32F-77A9441A177A}"/>
              </a:ext>
            </a:extLst>
          </p:cNvPr>
          <p:cNvGraphicFramePr>
            <a:graphicFrameLocks noGrp="1"/>
          </p:cNvGraphicFramePr>
          <p:nvPr>
            <p:extLst/>
          </p:nvPr>
        </p:nvGraphicFramePr>
        <p:xfrm>
          <a:off x="14199350"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t>24</a:t>
                      </a:r>
                    </a:p>
                  </a:txBody>
                  <a:tcPr/>
                </a:tc>
                <a:tc>
                  <a:txBody>
                    <a:bodyPr/>
                    <a:lstStyle/>
                    <a:p>
                      <a:endParaRPr lang="en-US" sz="3000" dirty="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dirty="0"/>
                    </a:p>
                  </a:txBody>
                  <a:tcPr/>
                </a:tc>
                <a:tc>
                  <a:txBody>
                    <a:bodyPr/>
                    <a:lstStyle/>
                    <a:p>
                      <a:endParaRPr lang="en-US" sz="3000" dirty="0"/>
                    </a:p>
                  </a:txBody>
                  <a:tcPr/>
                </a:tc>
                <a:extLst>
                  <a:ext uri="{0D108BD9-81ED-4DB2-BD59-A6C34878D82A}">
                    <a16:rowId xmlns:a16="http://schemas.microsoft.com/office/drawing/2014/main" val="2641732069"/>
                  </a:ext>
                </a:extLst>
              </a:tr>
            </a:tbl>
          </a:graphicData>
        </a:graphic>
      </p:graphicFrame>
      <p:sp>
        <p:nvSpPr>
          <p:cNvPr id="40" name="TextBox 39">
            <a:extLst>
              <a:ext uri="{FF2B5EF4-FFF2-40B4-BE49-F238E27FC236}">
                <a16:creationId xmlns:a16="http://schemas.microsoft.com/office/drawing/2014/main" id="{DED6CDEF-BED2-9947-8C7D-4093CFF5191D}"/>
              </a:ext>
            </a:extLst>
          </p:cNvPr>
          <p:cNvSpPr txBox="1"/>
          <p:nvPr/>
        </p:nvSpPr>
        <p:spPr>
          <a:xfrm>
            <a:off x="14199350"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19269714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C7209-05D1-9D4A-9BDD-E939B713A9A1}"/>
              </a:ext>
            </a:extLst>
          </p:cNvPr>
          <p:cNvSpPr>
            <a:spLocks noGrp="1"/>
          </p:cNvSpPr>
          <p:nvPr>
            <p:ph type="body" sz="quarter" idx="12"/>
          </p:nvPr>
        </p:nvSpPr>
        <p:spPr>
          <a:xfrm>
            <a:off x="1524000" y="4079875"/>
            <a:ext cx="21336000" cy="6096000"/>
          </a:xfrm>
        </p:spPr>
        <p:txBody>
          <a:bodyPr/>
          <a:lstStyle/>
          <a:p>
            <a:r>
              <a:rPr lang="en-US" dirty="0"/>
              <a:t>Like linked lists, we can define trees in terms of a recursive node </a:t>
            </a:r>
            <a:r>
              <a:rPr lang="en-US" dirty="0" err="1"/>
              <a:t>struct</a:t>
            </a:r>
            <a:r>
              <a:rPr lang="en-US" dirty="0"/>
              <a:t>, but instead of having a single “next” node, each node has multiple “</a:t>
            </a:r>
            <a:r>
              <a:rPr lang="en-US" b="1" dirty="0"/>
              <a:t>children</a:t>
            </a:r>
            <a:r>
              <a:rPr lang="en-US" dirty="0"/>
              <a:t>” nodes.</a:t>
            </a:r>
          </a:p>
          <a:p>
            <a:endParaRPr lang="en-US" dirty="0"/>
          </a:p>
          <a:p>
            <a:r>
              <a:rPr lang="en-US" dirty="0"/>
              <a:t>Just like the nodes linked list may optionally have a pointer to their “previous” node, the nodes in a tree may optionally have a pointer to their “</a:t>
            </a:r>
            <a:r>
              <a:rPr lang="en-US" b="1" dirty="0"/>
              <a:t>parent</a:t>
            </a:r>
            <a:r>
              <a:rPr lang="en-US" dirty="0"/>
              <a:t>” node.</a:t>
            </a:r>
          </a:p>
        </p:txBody>
      </p:sp>
      <p:sp>
        <p:nvSpPr>
          <p:cNvPr id="3" name="Title 2">
            <a:extLst>
              <a:ext uri="{FF2B5EF4-FFF2-40B4-BE49-F238E27FC236}">
                <a16:creationId xmlns:a16="http://schemas.microsoft.com/office/drawing/2014/main" id="{6395321B-3ED1-D241-880E-A2004DCC0B43}"/>
              </a:ext>
            </a:extLst>
          </p:cNvPr>
          <p:cNvSpPr>
            <a:spLocks noGrp="1"/>
          </p:cNvSpPr>
          <p:nvPr>
            <p:ph type="title"/>
          </p:nvPr>
        </p:nvSpPr>
        <p:spPr/>
        <p:txBody>
          <a:bodyPr/>
          <a:lstStyle/>
          <a:p>
            <a:r>
              <a:rPr lang="en-US" dirty="0"/>
              <a:t>Trees</a:t>
            </a:r>
          </a:p>
        </p:txBody>
      </p:sp>
    </p:spTree>
    <p:extLst>
      <p:ext uri="{BB962C8B-B14F-4D97-AF65-F5344CB8AC3E}">
        <p14:creationId xmlns:p14="http://schemas.microsoft.com/office/powerpoint/2010/main" val="3013804617"/>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31FD4-0596-9842-B086-5D6540BFA8B9}"/>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A8390B19-F007-0C44-954D-4390989D7180}"/>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D1BB18DD-9CFF-DF49-97E7-BE731619DF3D}"/>
              </a:ext>
            </a:extLst>
          </p:cNvPr>
          <p:cNvSpPr/>
          <p:nvPr/>
        </p:nvSpPr>
        <p:spPr>
          <a:xfrm>
            <a:off x="5619584" y="48260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A7E7898F-631F-1D47-8638-6F5AF43CB3A2}"/>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852BBBAB-43CD-5748-83ED-1216D1E7B201}"/>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E6039BFC-AA0E-F442-A592-0C2126977615}"/>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7F5E310E-74A9-4449-B1F8-23ECB6557A40}"/>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E6E282C-DB66-D945-916A-515A6C32FAA2}"/>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7100D0BE-DE3A-A64E-9EB3-8768D12A173F}"/>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95B576C6-3BC0-FD4C-8716-8CF31680301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E4052BFD-CA56-0946-B9A6-048E77F5F353}"/>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1228B57D-5404-A945-B9AE-4C9B5866CE50}"/>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B8AA8DB-19D6-B74E-9295-AFD339A0773E}"/>
              </a:ext>
            </a:extLst>
          </p:cNvPr>
          <p:cNvCxnSpPr>
            <a:cxnSpLocks/>
            <a:stCxn id="7"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1687DAF-B408-6841-946C-26240BEA8760}"/>
              </a:ext>
            </a:extLst>
          </p:cNvPr>
          <p:cNvCxnSpPr>
            <a:cxnSpLocks/>
            <a:stCxn id="7"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B866733-E4F9-4C48-AB79-64EEE5596B7C}"/>
              </a:ext>
            </a:extLst>
          </p:cNvPr>
          <p:cNvCxnSpPr>
            <a:cxnSpLocks/>
            <a:stCxn id="8"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EA4633A-E07D-A447-9754-54A3FA4388CD}"/>
              </a:ext>
            </a:extLst>
          </p:cNvPr>
          <p:cNvCxnSpPr>
            <a:cxnSpLocks/>
            <a:stCxn id="10" idx="3"/>
            <a:endCxn id="12"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11342B5-B6C0-5847-80A3-8E5C2CAD6253}"/>
              </a:ext>
            </a:extLst>
          </p:cNvPr>
          <p:cNvCxnSpPr>
            <a:stCxn id="10" idx="5"/>
            <a:endCxn id="13"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92420D10-DDCC-D14D-A4EF-1DBE942213EA}"/>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828F4EE0-D56F-8745-BA4C-19662D6F876A}"/>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6B12A82B-4F29-D64E-B9B3-53BA4DC656D1}"/>
              </a:ext>
            </a:extLst>
          </p:cNvPr>
          <p:cNvCxnSpPr>
            <a:cxnSpLocks/>
            <a:stCxn id="9" idx="3"/>
            <a:endCxn id="2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0E40BC20-A64E-3F4E-A1EB-F3BEA3A4CD21}"/>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656F2D49-FB13-1F4B-B62D-2ED68F6FAE2F}"/>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9F9FEFEA-E0E9-C143-8F6D-DAAF49E80964}"/>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Right Arrow 37">
            <a:extLst>
              <a:ext uri="{FF2B5EF4-FFF2-40B4-BE49-F238E27FC236}">
                <a16:creationId xmlns:a16="http://schemas.microsoft.com/office/drawing/2014/main" id="{D16C30D9-B3B0-0A43-AD7E-529E3D8DB491}"/>
              </a:ext>
            </a:extLst>
          </p:cNvPr>
          <p:cNvSpPr/>
          <p:nvPr/>
        </p:nvSpPr>
        <p:spPr>
          <a:xfrm>
            <a:off x="10065332" y="7260477"/>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39" name="Table 38">
            <a:extLst>
              <a:ext uri="{FF2B5EF4-FFF2-40B4-BE49-F238E27FC236}">
                <a16:creationId xmlns:a16="http://schemas.microsoft.com/office/drawing/2014/main" id="{5A953A2F-4A7E-B340-B32F-77A9441A177A}"/>
              </a:ext>
            </a:extLst>
          </p:cNvPr>
          <p:cNvGraphicFramePr>
            <a:graphicFrameLocks noGrp="1"/>
          </p:cNvGraphicFramePr>
          <p:nvPr>
            <p:extLst/>
          </p:nvPr>
        </p:nvGraphicFramePr>
        <p:xfrm>
          <a:off x="14199350"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t>24</a:t>
                      </a:r>
                    </a:p>
                  </a:txBody>
                  <a:tcPr/>
                </a:tc>
                <a:tc>
                  <a:txBody>
                    <a:bodyPr/>
                    <a:lstStyle/>
                    <a:p>
                      <a:r>
                        <a:rPr lang="en-US" sz="3000" dirty="0"/>
                        <a:t>18</a:t>
                      </a:r>
                    </a:p>
                  </a:txBody>
                  <a:tcPr/>
                </a:tc>
                <a:tc>
                  <a:txBody>
                    <a:bodyPr/>
                    <a:lstStyle/>
                    <a:p>
                      <a:r>
                        <a:rPr lang="en-US" sz="3000" dirty="0"/>
                        <a:t>30</a:t>
                      </a:r>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a:p>
                  </a:txBody>
                  <a:tcPr/>
                </a:tc>
                <a:tc>
                  <a:txBody>
                    <a:bodyPr/>
                    <a:lstStyle/>
                    <a:p>
                      <a:endParaRPr lang="en-US" sz="3000" dirty="0"/>
                    </a:p>
                  </a:txBody>
                  <a:tcPr/>
                </a:tc>
                <a:tc>
                  <a:txBody>
                    <a:bodyPr/>
                    <a:lstStyle/>
                    <a:p>
                      <a:endParaRPr lang="en-US" sz="3000" dirty="0"/>
                    </a:p>
                  </a:txBody>
                  <a:tcPr/>
                </a:tc>
                <a:extLst>
                  <a:ext uri="{0D108BD9-81ED-4DB2-BD59-A6C34878D82A}">
                    <a16:rowId xmlns:a16="http://schemas.microsoft.com/office/drawing/2014/main" val="2641732069"/>
                  </a:ext>
                </a:extLst>
              </a:tr>
            </a:tbl>
          </a:graphicData>
        </a:graphic>
      </p:graphicFrame>
      <p:sp>
        <p:nvSpPr>
          <p:cNvPr id="40" name="TextBox 39">
            <a:extLst>
              <a:ext uri="{FF2B5EF4-FFF2-40B4-BE49-F238E27FC236}">
                <a16:creationId xmlns:a16="http://schemas.microsoft.com/office/drawing/2014/main" id="{DED6CDEF-BED2-9947-8C7D-4093CFF5191D}"/>
              </a:ext>
            </a:extLst>
          </p:cNvPr>
          <p:cNvSpPr txBox="1"/>
          <p:nvPr/>
        </p:nvSpPr>
        <p:spPr>
          <a:xfrm>
            <a:off x="14199350"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41268308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31FD4-0596-9842-B086-5D6540BFA8B9}"/>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A8390B19-F007-0C44-954D-4390989D7180}"/>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D1BB18DD-9CFF-DF49-97E7-BE731619DF3D}"/>
              </a:ext>
            </a:extLst>
          </p:cNvPr>
          <p:cNvSpPr/>
          <p:nvPr/>
        </p:nvSpPr>
        <p:spPr>
          <a:xfrm>
            <a:off x="5619584" y="48260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A7E7898F-631F-1D47-8638-6F5AF43CB3A2}"/>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852BBBAB-43CD-5748-83ED-1216D1E7B201}"/>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E6039BFC-AA0E-F442-A592-0C2126977615}"/>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7F5E310E-74A9-4449-B1F8-23ECB6557A40}"/>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E6E282C-DB66-D945-916A-515A6C32FAA2}"/>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7100D0BE-DE3A-A64E-9EB3-8768D12A173F}"/>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95B576C6-3BC0-FD4C-8716-8CF31680301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E4052BFD-CA56-0946-B9A6-048E77F5F353}"/>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1228B57D-5404-A945-B9AE-4C9B5866CE50}"/>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B8AA8DB-19D6-B74E-9295-AFD339A0773E}"/>
              </a:ext>
            </a:extLst>
          </p:cNvPr>
          <p:cNvCxnSpPr>
            <a:cxnSpLocks/>
            <a:stCxn id="7"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1687DAF-B408-6841-946C-26240BEA8760}"/>
              </a:ext>
            </a:extLst>
          </p:cNvPr>
          <p:cNvCxnSpPr>
            <a:cxnSpLocks/>
            <a:stCxn id="7"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B866733-E4F9-4C48-AB79-64EEE5596B7C}"/>
              </a:ext>
            </a:extLst>
          </p:cNvPr>
          <p:cNvCxnSpPr>
            <a:cxnSpLocks/>
            <a:stCxn id="8"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EA4633A-E07D-A447-9754-54A3FA4388CD}"/>
              </a:ext>
            </a:extLst>
          </p:cNvPr>
          <p:cNvCxnSpPr>
            <a:cxnSpLocks/>
            <a:stCxn id="10" idx="3"/>
            <a:endCxn id="12"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11342B5-B6C0-5847-80A3-8E5C2CAD6253}"/>
              </a:ext>
            </a:extLst>
          </p:cNvPr>
          <p:cNvCxnSpPr>
            <a:stCxn id="10" idx="5"/>
            <a:endCxn id="13"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92420D10-DDCC-D14D-A4EF-1DBE942213EA}"/>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828F4EE0-D56F-8745-BA4C-19662D6F876A}"/>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6B12A82B-4F29-D64E-B9B3-53BA4DC656D1}"/>
              </a:ext>
            </a:extLst>
          </p:cNvPr>
          <p:cNvCxnSpPr>
            <a:cxnSpLocks/>
            <a:stCxn id="9" idx="3"/>
            <a:endCxn id="2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0E40BC20-A64E-3F4E-A1EB-F3BEA3A4CD21}"/>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656F2D49-FB13-1F4B-B62D-2ED68F6FAE2F}"/>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9F9FEFEA-E0E9-C143-8F6D-DAAF49E80964}"/>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Right Arrow 37">
            <a:extLst>
              <a:ext uri="{FF2B5EF4-FFF2-40B4-BE49-F238E27FC236}">
                <a16:creationId xmlns:a16="http://schemas.microsoft.com/office/drawing/2014/main" id="{D16C30D9-B3B0-0A43-AD7E-529E3D8DB491}"/>
              </a:ext>
            </a:extLst>
          </p:cNvPr>
          <p:cNvSpPr/>
          <p:nvPr/>
        </p:nvSpPr>
        <p:spPr>
          <a:xfrm>
            <a:off x="10065332" y="7260477"/>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39" name="Table 38">
            <a:extLst>
              <a:ext uri="{FF2B5EF4-FFF2-40B4-BE49-F238E27FC236}">
                <a16:creationId xmlns:a16="http://schemas.microsoft.com/office/drawing/2014/main" id="{5A953A2F-4A7E-B340-B32F-77A9441A177A}"/>
              </a:ext>
            </a:extLst>
          </p:cNvPr>
          <p:cNvGraphicFramePr>
            <a:graphicFrameLocks noGrp="1"/>
          </p:cNvGraphicFramePr>
          <p:nvPr>
            <p:extLst/>
          </p:nvPr>
        </p:nvGraphicFramePr>
        <p:xfrm>
          <a:off x="14199350"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t>24</a:t>
                      </a:r>
                    </a:p>
                  </a:txBody>
                  <a:tcPr/>
                </a:tc>
                <a:tc>
                  <a:txBody>
                    <a:bodyPr/>
                    <a:lstStyle/>
                    <a:p>
                      <a:r>
                        <a:rPr lang="en-US" sz="3000" dirty="0"/>
                        <a:t>18</a:t>
                      </a:r>
                    </a:p>
                  </a:txBody>
                  <a:tcPr/>
                </a:tc>
                <a:tc>
                  <a:txBody>
                    <a:bodyPr/>
                    <a:lstStyle/>
                    <a:p>
                      <a:r>
                        <a:rPr lang="en-US" sz="3000" dirty="0"/>
                        <a:t>30</a:t>
                      </a:r>
                    </a:p>
                  </a:txBody>
                  <a:tcPr/>
                </a:tc>
                <a:tc>
                  <a:txBody>
                    <a:bodyPr/>
                    <a:lstStyle/>
                    <a:p>
                      <a:r>
                        <a:rPr lang="en-US" sz="3000" dirty="0"/>
                        <a:t>10</a:t>
                      </a:r>
                    </a:p>
                  </a:txBody>
                  <a:tcPr/>
                </a:tc>
                <a:tc>
                  <a:txBody>
                    <a:bodyPr/>
                    <a:lstStyle/>
                    <a:p>
                      <a:r>
                        <a:rPr lang="en-US" sz="3000" dirty="0"/>
                        <a:t>25</a:t>
                      </a:r>
                    </a:p>
                  </a:txBody>
                  <a:tcPr/>
                </a:tc>
                <a:tc>
                  <a:txBody>
                    <a:bodyPr/>
                    <a:lstStyle/>
                    <a:p>
                      <a:r>
                        <a:rPr lang="en-US" sz="3000" dirty="0"/>
                        <a:t>27</a:t>
                      </a:r>
                    </a:p>
                  </a:txBody>
                  <a:tcPr/>
                </a:tc>
                <a:tc>
                  <a:txBody>
                    <a:bodyPr/>
                    <a:lstStyle/>
                    <a:p>
                      <a:r>
                        <a:rPr lang="en-US" sz="3000" dirty="0"/>
                        <a:t>32</a:t>
                      </a:r>
                    </a:p>
                  </a:txBody>
                  <a:tcPr/>
                </a:tc>
                <a:tc>
                  <a:txBody>
                    <a:bodyPr/>
                    <a:lstStyle/>
                    <a:p>
                      <a:endParaRPr lang="en-US" sz="3000"/>
                    </a:p>
                  </a:txBody>
                  <a:tcPr/>
                </a:tc>
                <a:tc>
                  <a:txBody>
                    <a:bodyPr/>
                    <a:lstStyle/>
                    <a:p>
                      <a:endParaRPr lang="en-US" sz="3000"/>
                    </a:p>
                  </a:txBody>
                  <a:tcPr/>
                </a:tc>
                <a:tc>
                  <a:txBody>
                    <a:bodyPr/>
                    <a:lstStyle/>
                    <a:p>
                      <a:endParaRPr lang="en-US" sz="3000" dirty="0"/>
                    </a:p>
                  </a:txBody>
                  <a:tcPr/>
                </a:tc>
                <a:tc>
                  <a:txBody>
                    <a:bodyPr/>
                    <a:lstStyle/>
                    <a:p>
                      <a:endParaRPr lang="en-US" sz="3000" dirty="0"/>
                    </a:p>
                  </a:txBody>
                  <a:tcPr/>
                </a:tc>
                <a:extLst>
                  <a:ext uri="{0D108BD9-81ED-4DB2-BD59-A6C34878D82A}">
                    <a16:rowId xmlns:a16="http://schemas.microsoft.com/office/drawing/2014/main" val="2641732069"/>
                  </a:ext>
                </a:extLst>
              </a:tr>
            </a:tbl>
          </a:graphicData>
        </a:graphic>
      </p:graphicFrame>
      <p:sp>
        <p:nvSpPr>
          <p:cNvPr id="40" name="TextBox 39">
            <a:extLst>
              <a:ext uri="{FF2B5EF4-FFF2-40B4-BE49-F238E27FC236}">
                <a16:creationId xmlns:a16="http://schemas.microsoft.com/office/drawing/2014/main" id="{DED6CDEF-BED2-9947-8C7D-4093CFF5191D}"/>
              </a:ext>
            </a:extLst>
          </p:cNvPr>
          <p:cNvSpPr txBox="1"/>
          <p:nvPr/>
        </p:nvSpPr>
        <p:spPr>
          <a:xfrm>
            <a:off x="14199350"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146593311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31FD4-0596-9842-B086-5D6540BFA8B9}"/>
              </a:ext>
            </a:extLst>
          </p:cNvPr>
          <p:cNvSpPr>
            <a:spLocks noGrp="1"/>
          </p:cNvSpPr>
          <p:nvPr>
            <p:ph type="title"/>
          </p:nvPr>
        </p:nvSpPr>
        <p:spPr/>
        <p:txBody>
          <a:bodyPr/>
          <a:lstStyle/>
          <a:p>
            <a:r>
              <a:rPr lang="en-US" dirty="0"/>
              <a:t>Complete Trees</a:t>
            </a:r>
          </a:p>
        </p:txBody>
      </p:sp>
      <p:sp>
        <p:nvSpPr>
          <p:cNvPr id="4" name="Text Placeholder 3">
            <a:extLst>
              <a:ext uri="{FF2B5EF4-FFF2-40B4-BE49-F238E27FC236}">
                <a16:creationId xmlns:a16="http://schemas.microsoft.com/office/drawing/2014/main" id="{A8390B19-F007-0C44-954D-4390989D7180}"/>
              </a:ext>
            </a:extLst>
          </p:cNvPr>
          <p:cNvSpPr>
            <a:spLocks noGrp="1"/>
          </p:cNvSpPr>
          <p:nvPr>
            <p:ph type="body" sz="quarter" idx="10"/>
          </p:nvPr>
        </p:nvSpPr>
        <p:spPr/>
        <p:txBody>
          <a:bodyPr/>
          <a:lstStyle/>
          <a:p>
            <a:r>
              <a:rPr lang="en-US" dirty="0"/>
              <a:t>Array Representation</a:t>
            </a:r>
          </a:p>
        </p:txBody>
      </p:sp>
      <p:sp>
        <p:nvSpPr>
          <p:cNvPr id="6" name="Oval 5">
            <a:extLst>
              <a:ext uri="{FF2B5EF4-FFF2-40B4-BE49-F238E27FC236}">
                <a16:creationId xmlns:a16="http://schemas.microsoft.com/office/drawing/2014/main" id="{D1BB18DD-9CFF-DF49-97E7-BE731619DF3D}"/>
              </a:ext>
            </a:extLst>
          </p:cNvPr>
          <p:cNvSpPr/>
          <p:nvPr/>
        </p:nvSpPr>
        <p:spPr>
          <a:xfrm>
            <a:off x="5619584" y="48260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A7E7898F-631F-1D47-8638-6F5AF43CB3A2}"/>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852BBBAB-43CD-5748-83ED-1216D1E7B201}"/>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E6039BFC-AA0E-F442-A592-0C2126977615}"/>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7F5E310E-74A9-4449-B1F8-23ECB6557A40}"/>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0E6E282C-DB66-D945-916A-515A6C32FAA2}"/>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7100D0BE-DE3A-A64E-9EB3-8768D12A173F}"/>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3" name="Oval 12">
            <a:extLst>
              <a:ext uri="{FF2B5EF4-FFF2-40B4-BE49-F238E27FC236}">
                <a16:creationId xmlns:a16="http://schemas.microsoft.com/office/drawing/2014/main" id="{95B576C6-3BC0-FD4C-8716-8CF31680301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4" name="Straight Arrow Connector 13">
            <a:extLst>
              <a:ext uri="{FF2B5EF4-FFF2-40B4-BE49-F238E27FC236}">
                <a16:creationId xmlns:a16="http://schemas.microsoft.com/office/drawing/2014/main" id="{E4052BFD-CA56-0946-B9A6-048E77F5F353}"/>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1228B57D-5404-A945-B9AE-4C9B5866CE50}"/>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B8AA8DB-19D6-B74E-9295-AFD339A0773E}"/>
              </a:ext>
            </a:extLst>
          </p:cNvPr>
          <p:cNvCxnSpPr>
            <a:cxnSpLocks/>
            <a:stCxn id="7"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11687DAF-B408-6841-946C-26240BEA8760}"/>
              </a:ext>
            </a:extLst>
          </p:cNvPr>
          <p:cNvCxnSpPr>
            <a:cxnSpLocks/>
            <a:stCxn id="7"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B866733-E4F9-4C48-AB79-64EEE5596B7C}"/>
              </a:ext>
            </a:extLst>
          </p:cNvPr>
          <p:cNvCxnSpPr>
            <a:cxnSpLocks/>
            <a:stCxn id="8"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EA4633A-E07D-A447-9754-54A3FA4388CD}"/>
              </a:ext>
            </a:extLst>
          </p:cNvPr>
          <p:cNvCxnSpPr>
            <a:cxnSpLocks/>
            <a:stCxn id="10" idx="3"/>
            <a:endCxn id="12"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11342B5-B6C0-5847-80A3-8E5C2CAD6253}"/>
              </a:ext>
            </a:extLst>
          </p:cNvPr>
          <p:cNvCxnSpPr>
            <a:stCxn id="10" idx="5"/>
            <a:endCxn id="13"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92420D10-DDCC-D14D-A4EF-1DBE942213EA}"/>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22" name="Oval 21">
            <a:extLst>
              <a:ext uri="{FF2B5EF4-FFF2-40B4-BE49-F238E27FC236}">
                <a16:creationId xmlns:a16="http://schemas.microsoft.com/office/drawing/2014/main" id="{828F4EE0-D56F-8745-BA4C-19662D6F876A}"/>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6B12A82B-4F29-D64E-B9B3-53BA4DC656D1}"/>
              </a:ext>
            </a:extLst>
          </p:cNvPr>
          <p:cNvCxnSpPr>
            <a:cxnSpLocks/>
            <a:stCxn id="9" idx="3"/>
            <a:endCxn id="21"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0E40BC20-A64E-3F4E-A1EB-F3BEA3A4CD21}"/>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Oval 24">
            <a:extLst>
              <a:ext uri="{FF2B5EF4-FFF2-40B4-BE49-F238E27FC236}">
                <a16:creationId xmlns:a16="http://schemas.microsoft.com/office/drawing/2014/main" id="{656F2D49-FB13-1F4B-B62D-2ED68F6FAE2F}"/>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9F9FEFEA-E0E9-C143-8F6D-DAAF49E80964}"/>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Right Arrow 37">
            <a:extLst>
              <a:ext uri="{FF2B5EF4-FFF2-40B4-BE49-F238E27FC236}">
                <a16:creationId xmlns:a16="http://schemas.microsoft.com/office/drawing/2014/main" id="{D16C30D9-B3B0-0A43-AD7E-529E3D8DB491}"/>
              </a:ext>
            </a:extLst>
          </p:cNvPr>
          <p:cNvSpPr/>
          <p:nvPr/>
        </p:nvSpPr>
        <p:spPr>
          <a:xfrm>
            <a:off x="10065332" y="7260477"/>
            <a:ext cx="3369334" cy="457660"/>
          </a:xfrm>
          <a:prstGeom prst="rightArrow">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aphicFrame>
        <p:nvGraphicFramePr>
          <p:cNvPr id="39" name="Table 38">
            <a:extLst>
              <a:ext uri="{FF2B5EF4-FFF2-40B4-BE49-F238E27FC236}">
                <a16:creationId xmlns:a16="http://schemas.microsoft.com/office/drawing/2014/main" id="{5A953A2F-4A7E-B340-B32F-77A9441A177A}"/>
              </a:ext>
            </a:extLst>
          </p:cNvPr>
          <p:cNvGraphicFramePr>
            <a:graphicFrameLocks noGrp="1"/>
          </p:cNvGraphicFramePr>
          <p:nvPr>
            <p:extLst/>
          </p:nvPr>
        </p:nvGraphicFramePr>
        <p:xfrm>
          <a:off x="14199350" y="7260477"/>
          <a:ext cx="9079752" cy="548640"/>
        </p:xfrm>
        <a:graphic>
          <a:graphicData uri="http://schemas.openxmlformats.org/drawingml/2006/table">
            <a:tbl>
              <a:tblPr>
                <a:tableStyleId>{8F44A2F1-9E1F-4B54-A3A2-5F16C0AD49E2}</a:tableStyleId>
              </a:tblPr>
              <a:tblGrid>
                <a:gridCol w="825432">
                  <a:extLst>
                    <a:ext uri="{9D8B030D-6E8A-4147-A177-3AD203B41FA5}">
                      <a16:colId xmlns:a16="http://schemas.microsoft.com/office/drawing/2014/main" val="138262410"/>
                    </a:ext>
                  </a:extLst>
                </a:gridCol>
                <a:gridCol w="825432">
                  <a:extLst>
                    <a:ext uri="{9D8B030D-6E8A-4147-A177-3AD203B41FA5}">
                      <a16:colId xmlns:a16="http://schemas.microsoft.com/office/drawing/2014/main" val="727423340"/>
                    </a:ext>
                  </a:extLst>
                </a:gridCol>
                <a:gridCol w="825432">
                  <a:extLst>
                    <a:ext uri="{9D8B030D-6E8A-4147-A177-3AD203B41FA5}">
                      <a16:colId xmlns:a16="http://schemas.microsoft.com/office/drawing/2014/main" val="3100155628"/>
                    </a:ext>
                  </a:extLst>
                </a:gridCol>
                <a:gridCol w="825432">
                  <a:extLst>
                    <a:ext uri="{9D8B030D-6E8A-4147-A177-3AD203B41FA5}">
                      <a16:colId xmlns:a16="http://schemas.microsoft.com/office/drawing/2014/main" val="3454641598"/>
                    </a:ext>
                  </a:extLst>
                </a:gridCol>
                <a:gridCol w="825432">
                  <a:extLst>
                    <a:ext uri="{9D8B030D-6E8A-4147-A177-3AD203B41FA5}">
                      <a16:colId xmlns:a16="http://schemas.microsoft.com/office/drawing/2014/main" val="3977443509"/>
                    </a:ext>
                  </a:extLst>
                </a:gridCol>
                <a:gridCol w="825432">
                  <a:extLst>
                    <a:ext uri="{9D8B030D-6E8A-4147-A177-3AD203B41FA5}">
                      <a16:colId xmlns:a16="http://schemas.microsoft.com/office/drawing/2014/main" val="1812329275"/>
                    </a:ext>
                  </a:extLst>
                </a:gridCol>
                <a:gridCol w="825432">
                  <a:extLst>
                    <a:ext uri="{9D8B030D-6E8A-4147-A177-3AD203B41FA5}">
                      <a16:colId xmlns:a16="http://schemas.microsoft.com/office/drawing/2014/main" val="1125402577"/>
                    </a:ext>
                  </a:extLst>
                </a:gridCol>
                <a:gridCol w="825432">
                  <a:extLst>
                    <a:ext uri="{9D8B030D-6E8A-4147-A177-3AD203B41FA5}">
                      <a16:colId xmlns:a16="http://schemas.microsoft.com/office/drawing/2014/main" val="3477402015"/>
                    </a:ext>
                  </a:extLst>
                </a:gridCol>
                <a:gridCol w="825432">
                  <a:extLst>
                    <a:ext uri="{9D8B030D-6E8A-4147-A177-3AD203B41FA5}">
                      <a16:colId xmlns:a16="http://schemas.microsoft.com/office/drawing/2014/main" val="2812262634"/>
                    </a:ext>
                  </a:extLst>
                </a:gridCol>
                <a:gridCol w="825432">
                  <a:extLst>
                    <a:ext uri="{9D8B030D-6E8A-4147-A177-3AD203B41FA5}">
                      <a16:colId xmlns:a16="http://schemas.microsoft.com/office/drawing/2014/main" val="3486081716"/>
                    </a:ext>
                  </a:extLst>
                </a:gridCol>
                <a:gridCol w="825432">
                  <a:extLst>
                    <a:ext uri="{9D8B030D-6E8A-4147-A177-3AD203B41FA5}">
                      <a16:colId xmlns:a16="http://schemas.microsoft.com/office/drawing/2014/main" val="289257391"/>
                    </a:ext>
                  </a:extLst>
                </a:gridCol>
              </a:tblGrid>
              <a:tr h="370840">
                <a:tc>
                  <a:txBody>
                    <a:bodyPr/>
                    <a:lstStyle/>
                    <a:p>
                      <a:r>
                        <a:rPr lang="en-US" sz="3000" dirty="0"/>
                        <a:t>24</a:t>
                      </a:r>
                    </a:p>
                  </a:txBody>
                  <a:tcPr/>
                </a:tc>
                <a:tc>
                  <a:txBody>
                    <a:bodyPr/>
                    <a:lstStyle/>
                    <a:p>
                      <a:r>
                        <a:rPr lang="en-US" sz="3000" dirty="0"/>
                        <a:t>18</a:t>
                      </a:r>
                    </a:p>
                  </a:txBody>
                  <a:tcPr/>
                </a:tc>
                <a:tc>
                  <a:txBody>
                    <a:bodyPr/>
                    <a:lstStyle/>
                    <a:p>
                      <a:r>
                        <a:rPr lang="en-US" sz="3000" dirty="0"/>
                        <a:t>30</a:t>
                      </a:r>
                    </a:p>
                  </a:txBody>
                  <a:tcPr/>
                </a:tc>
                <a:tc>
                  <a:txBody>
                    <a:bodyPr/>
                    <a:lstStyle/>
                    <a:p>
                      <a:r>
                        <a:rPr lang="en-US" sz="3000" dirty="0"/>
                        <a:t>10</a:t>
                      </a:r>
                    </a:p>
                  </a:txBody>
                  <a:tcPr/>
                </a:tc>
                <a:tc>
                  <a:txBody>
                    <a:bodyPr/>
                    <a:lstStyle/>
                    <a:p>
                      <a:r>
                        <a:rPr lang="en-US" sz="3000" dirty="0"/>
                        <a:t>25</a:t>
                      </a:r>
                    </a:p>
                  </a:txBody>
                  <a:tcPr/>
                </a:tc>
                <a:tc>
                  <a:txBody>
                    <a:bodyPr/>
                    <a:lstStyle/>
                    <a:p>
                      <a:r>
                        <a:rPr lang="en-US" sz="3000" dirty="0"/>
                        <a:t>27</a:t>
                      </a:r>
                    </a:p>
                  </a:txBody>
                  <a:tcPr/>
                </a:tc>
                <a:tc>
                  <a:txBody>
                    <a:bodyPr/>
                    <a:lstStyle/>
                    <a:p>
                      <a:r>
                        <a:rPr lang="en-US" sz="3000" dirty="0"/>
                        <a:t>32</a:t>
                      </a:r>
                    </a:p>
                  </a:txBody>
                  <a:tcPr/>
                </a:tc>
                <a:tc>
                  <a:txBody>
                    <a:bodyPr/>
                    <a:lstStyle/>
                    <a:p>
                      <a:r>
                        <a:rPr lang="en-US" sz="3000" dirty="0"/>
                        <a:t>20</a:t>
                      </a:r>
                    </a:p>
                  </a:txBody>
                  <a:tcPr/>
                </a:tc>
                <a:tc>
                  <a:txBody>
                    <a:bodyPr/>
                    <a:lstStyle/>
                    <a:p>
                      <a:r>
                        <a:rPr lang="en-US" sz="3000" dirty="0"/>
                        <a:t>22</a:t>
                      </a:r>
                    </a:p>
                  </a:txBody>
                  <a:tcPr/>
                </a:tc>
                <a:tc>
                  <a:txBody>
                    <a:bodyPr/>
                    <a:lstStyle/>
                    <a:p>
                      <a:r>
                        <a:rPr lang="en-US" sz="3000" dirty="0"/>
                        <a:t>8</a:t>
                      </a:r>
                    </a:p>
                  </a:txBody>
                  <a:tcPr/>
                </a:tc>
                <a:tc>
                  <a:txBody>
                    <a:bodyPr/>
                    <a:lstStyle/>
                    <a:p>
                      <a:r>
                        <a:rPr lang="en-US" sz="3000" dirty="0"/>
                        <a:t>5</a:t>
                      </a:r>
                    </a:p>
                  </a:txBody>
                  <a:tcPr/>
                </a:tc>
                <a:extLst>
                  <a:ext uri="{0D108BD9-81ED-4DB2-BD59-A6C34878D82A}">
                    <a16:rowId xmlns:a16="http://schemas.microsoft.com/office/drawing/2014/main" val="2641732069"/>
                  </a:ext>
                </a:extLst>
              </a:tr>
            </a:tbl>
          </a:graphicData>
        </a:graphic>
      </p:graphicFrame>
      <p:sp>
        <p:nvSpPr>
          <p:cNvPr id="40" name="TextBox 39">
            <a:extLst>
              <a:ext uri="{FF2B5EF4-FFF2-40B4-BE49-F238E27FC236}">
                <a16:creationId xmlns:a16="http://schemas.microsoft.com/office/drawing/2014/main" id="{DED6CDEF-BED2-9947-8C7D-4093CFF5191D}"/>
              </a:ext>
            </a:extLst>
          </p:cNvPr>
          <p:cNvSpPr txBox="1"/>
          <p:nvPr/>
        </p:nvSpPr>
        <p:spPr>
          <a:xfrm>
            <a:off x="14199350" y="8420235"/>
            <a:ext cx="9079752" cy="6771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4000" b="0" i="0" u="none" strike="noStrike" cap="none" spc="0" normalizeH="0" baseline="0" dirty="0">
                <a:ln>
                  <a:noFill/>
                </a:ln>
                <a:solidFill>
                  <a:srgbClr val="7D8490"/>
                </a:solidFill>
                <a:effectLst/>
                <a:uFillTx/>
                <a:latin typeface="Courier New" panose="02070309020205020404" pitchFamily="49" charset="0"/>
                <a:cs typeface="Courier New" panose="02070309020205020404" pitchFamily="49" charset="0"/>
                <a:sym typeface="Vista Sans OT Medium"/>
              </a:rPr>
              <a:t>0 1 2 3 4 5 6 7 8 9 10</a:t>
            </a:r>
          </a:p>
        </p:txBody>
      </p:sp>
    </p:spTree>
    <p:extLst>
      <p:ext uri="{BB962C8B-B14F-4D97-AF65-F5344CB8AC3E}">
        <p14:creationId xmlns:p14="http://schemas.microsoft.com/office/powerpoint/2010/main" val="117614416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DE80D2-8A4B-2D45-9068-DD1F4D249E3D}"/>
              </a:ext>
            </a:extLst>
          </p:cNvPr>
          <p:cNvSpPr>
            <a:spLocks noGrp="1"/>
          </p:cNvSpPr>
          <p:nvPr>
            <p:ph type="body" sz="quarter" idx="12"/>
          </p:nvPr>
        </p:nvSpPr>
        <p:spPr/>
        <p:txBody>
          <a:bodyPr/>
          <a:lstStyle/>
          <a:p>
            <a:r>
              <a:rPr lang="en-US" dirty="0"/>
              <a:t>A binary search tree (BST) is a binary tree with an additional restriction: for every node n in the tree, every node in n’s </a:t>
            </a:r>
            <a:r>
              <a:rPr lang="en-US" b="1" dirty="0"/>
              <a:t>left</a:t>
            </a:r>
            <a:r>
              <a:rPr lang="en-US" dirty="0"/>
              <a:t> subtree must have data </a:t>
            </a:r>
            <a:r>
              <a:rPr lang="en-US" b="1" dirty="0"/>
              <a:t>less </a:t>
            </a:r>
            <a:r>
              <a:rPr lang="en-US" dirty="0"/>
              <a:t>than n’s data, and every node in n’s </a:t>
            </a:r>
            <a:r>
              <a:rPr lang="en-US" b="1" dirty="0"/>
              <a:t>right </a:t>
            </a:r>
            <a:r>
              <a:rPr lang="en-US" dirty="0"/>
              <a:t>subtree must have data </a:t>
            </a:r>
            <a:r>
              <a:rPr lang="en-US" b="1" dirty="0"/>
              <a:t>greater </a:t>
            </a:r>
            <a:r>
              <a:rPr lang="en-US" dirty="0"/>
              <a:t>than n’s data.</a:t>
            </a:r>
          </a:p>
        </p:txBody>
      </p:sp>
      <p:sp>
        <p:nvSpPr>
          <p:cNvPr id="3" name="Title 2">
            <a:extLst>
              <a:ext uri="{FF2B5EF4-FFF2-40B4-BE49-F238E27FC236}">
                <a16:creationId xmlns:a16="http://schemas.microsoft.com/office/drawing/2014/main" id="{CDDFD183-4BA7-AF43-92C5-5EEC35DB73E2}"/>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395E748C-B271-C944-B7FC-083D92C864BE}"/>
              </a:ext>
            </a:extLst>
          </p:cNvPr>
          <p:cNvSpPr>
            <a:spLocks noGrp="1"/>
          </p:cNvSpPr>
          <p:nvPr>
            <p:ph type="body" sz="quarter" idx="10"/>
          </p:nvPr>
        </p:nvSpPr>
        <p:spPr/>
        <p:txBody>
          <a:bodyPr/>
          <a:lstStyle/>
          <a:p>
            <a:r>
              <a:rPr lang="en-US" dirty="0"/>
              <a:t>Definition</a:t>
            </a:r>
          </a:p>
        </p:txBody>
      </p:sp>
    </p:spTree>
    <p:extLst>
      <p:ext uri="{BB962C8B-B14F-4D97-AF65-F5344CB8AC3E}">
        <p14:creationId xmlns:p14="http://schemas.microsoft.com/office/powerpoint/2010/main" val="347160885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Freeform 5">
            <a:extLst>
              <a:ext uri="{FF2B5EF4-FFF2-40B4-BE49-F238E27FC236}">
                <a16:creationId xmlns:a16="http://schemas.microsoft.com/office/drawing/2014/main" id="{31E443A0-CD6B-8848-BC7E-5B3C5763C3A5}"/>
              </a:ext>
            </a:extLst>
          </p:cNvPr>
          <p:cNvSpPr/>
          <p:nvPr/>
        </p:nvSpPr>
        <p:spPr>
          <a:xfrm>
            <a:off x="7275443" y="4452730"/>
            <a:ext cx="5327374" cy="5844209"/>
          </a:xfrm>
          <a:custGeom>
            <a:avLst/>
            <a:gdLst>
              <a:gd name="connsiteX0" fmla="*/ 2305879 w 5327374"/>
              <a:gd name="connsiteY0" fmla="*/ 0 h 5844209"/>
              <a:gd name="connsiteX1" fmla="*/ 2027583 w 5327374"/>
              <a:gd name="connsiteY1" fmla="*/ 159027 h 5844209"/>
              <a:gd name="connsiteX2" fmla="*/ 1828800 w 5327374"/>
              <a:gd name="connsiteY2" fmla="*/ 198783 h 5844209"/>
              <a:gd name="connsiteX3" fmla="*/ 1431235 w 5327374"/>
              <a:gd name="connsiteY3" fmla="*/ 357809 h 5844209"/>
              <a:gd name="connsiteX4" fmla="*/ 1311966 w 5327374"/>
              <a:gd name="connsiteY4" fmla="*/ 397566 h 5844209"/>
              <a:gd name="connsiteX5" fmla="*/ 914400 w 5327374"/>
              <a:gd name="connsiteY5" fmla="*/ 636105 h 5844209"/>
              <a:gd name="connsiteX6" fmla="*/ 675861 w 5327374"/>
              <a:gd name="connsiteY6" fmla="*/ 834887 h 5844209"/>
              <a:gd name="connsiteX7" fmla="*/ 636105 w 5327374"/>
              <a:gd name="connsiteY7" fmla="*/ 954157 h 5844209"/>
              <a:gd name="connsiteX8" fmla="*/ 397566 w 5327374"/>
              <a:gd name="connsiteY8" fmla="*/ 1272209 h 5844209"/>
              <a:gd name="connsiteX9" fmla="*/ 278296 w 5327374"/>
              <a:gd name="connsiteY9" fmla="*/ 1550505 h 5844209"/>
              <a:gd name="connsiteX10" fmla="*/ 198783 w 5327374"/>
              <a:gd name="connsiteY10" fmla="*/ 1789044 h 5844209"/>
              <a:gd name="connsiteX11" fmla="*/ 119270 w 5327374"/>
              <a:gd name="connsiteY11" fmla="*/ 2067340 h 5844209"/>
              <a:gd name="connsiteX12" fmla="*/ 39757 w 5327374"/>
              <a:gd name="connsiteY12" fmla="*/ 2663687 h 5844209"/>
              <a:gd name="connsiteX13" fmla="*/ 0 w 5327374"/>
              <a:gd name="connsiteY13" fmla="*/ 2862470 h 5844209"/>
              <a:gd name="connsiteX14" fmla="*/ 119270 w 5327374"/>
              <a:gd name="connsiteY14" fmla="*/ 4055166 h 5844209"/>
              <a:gd name="connsiteX15" fmla="*/ 198783 w 5327374"/>
              <a:gd name="connsiteY15" fmla="*/ 4333461 h 5844209"/>
              <a:gd name="connsiteX16" fmla="*/ 357809 w 5327374"/>
              <a:gd name="connsiteY16" fmla="*/ 4572000 h 5844209"/>
              <a:gd name="connsiteX17" fmla="*/ 795131 w 5327374"/>
              <a:gd name="connsiteY17" fmla="*/ 4929809 h 5844209"/>
              <a:gd name="connsiteX18" fmla="*/ 914400 w 5327374"/>
              <a:gd name="connsiteY18" fmla="*/ 5009322 h 5844209"/>
              <a:gd name="connsiteX19" fmla="*/ 1033670 w 5327374"/>
              <a:gd name="connsiteY19" fmla="*/ 5049079 h 5844209"/>
              <a:gd name="connsiteX20" fmla="*/ 1152940 w 5327374"/>
              <a:gd name="connsiteY20" fmla="*/ 5128592 h 5844209"/>
              <a:gd name="connsiteX21" fmla="*/ 1391479 w 5327374"/>
              <a:gd name="connsiteY21" fmla="*/ 5208105 h 5844209"/>
              <a:gd name="connsiteX22" fmla="*/ 1630018 w 5327374"/>
              <a:gd name="connsiteY22" fmla="*/ 5287618 h 5844209"/>
              <a:gd name="connsiteX23" fmla="*/ 1749287 w 5327374"/>
              <a:gd name="connsiteY23" fmla="*/ 5327374 h 5844209"/>
              <a:gd name="connsiteX24" fmla="*/ 1908314 w 5327374"/>
              <a:gd name="connsiteY24" fmla="*/ 5406887 h 5844209"/>
              <a:gd name="connsiteX25" fmla="*/ 2067340 w 5327374"/>
              <a:gd name="connsiteY25" fmla="*/ 5446644 h 5844209"/>
              <a:gd name="connsiteX26" fmla="*/ 2345635 w 5327374"/>
              <a:gd name="connsiteY26" fmla="*/ 5565913 h 5844209"/>
              <a:gd name="connsiteX27" fmla="*/ 2464905 w 5327374"/>
              <a:gd name="connsiteY27" fmla="*/ 5645427 h 5844209"/>
              <a:gd name="connsiteX28" fmla="*/ 2822714 w 5327374"/>
              <a:gd name="connsiteY28" fmla="*/ 5764696 h 5844209"/>
              <a:gd name="connsiteX29" fmla="*/ 2941983 w 5327374"/>
              <a:gd name="connsiteY29" fmla="*/ 5804453 h 5844209"/>
              <a:gd name="connsiteX30" fmla="*/ 3260035 w 5327374"/>
              <a:gd name="connsiteY30" fmla="*/ 5844209 h 5844209"/>
              <a:gd name="connsiteX31" fmla="*/ 4015409 w 5327374"/>
              <a:gd name="connsiteY31" fmla="*/ 5804453 h 5844209"/>
              <a:gd name="connsiteX32" fmla="*/ 4412974 w 5327374"/>
              <a:gd name="connsiteY32" fmla="*/ 5685183 h 5844209"/>
              <a:gd name="connsiteX33" fmla="*/ 4651514 w 5327374"/>
              <a:gd name="connsiteY33" fmla="*/ 5605670 h 5844209"/>
              <a:gd name="connsiteX34" fmla="*/ 4770783 w 5327374"/>
              <a:gd name="connsiteY34" fmla="*/ 5526157 h 5844209"/>
              <a:gd name="connsiteX35" fmla="*/ 4850296 w 5327374"/>
              <a:gd name="connsiteY35" fmla="*/ 5406887 h 5844209"/>
              <a:gd name="connsiteX36" fmla="*/ 4969566 w 5327374"/>
              <a:gd name="connsiteY36" fmla="*/ 5327374 h 5844209"/>
              <a:gd name="connsiteX37" fmla="*/ 5128592 w 5327374"/>
              <a:gd name="connsiteY37" fmla="*/ 5088835 h 5844209"/>
              <a:gd name="connsiteX38" fmla="*/ 5168348 w 5327374"/>
              <a:gd name="connsiteY38" fmla="*/ 4969566 h 5844209"/>
              <a:gd name="connsiteX39" fmla="*/ 5327374 w 5327374"/>
              <a:gd name="connsiteY39" fmla="*/ 4731027 h 5844209"/>
              <a:gd name="connsiteX40" fmla="*/ 5208105 w 5327374"/>
              <a:gd name="connsiteY40" fmla="*/ 4134679 h 5844209"/>
              <a:gd name="connsiteX41" fmla="*/ 5088835 w 5327374"/>
              <a:gd name="connsiteY41" fmla="*/ 4015409 h 5844209"/>
              <a:gd name="connsiteX42" fmla="*/ 5049079 w 5327374"/>
              <a:gd name="connsiteY42" fmla="*/ 3896140 h 5844209"/>
              <a:gd name="connsiteX43" fmla="*/ 4890053 w 5327374"/>
              <a:gd name="connsiteY43" fmla="*/ 3657600 h 5844209"/>
              <a:gd name="connsiteX44" fmla="*/ 4770783 w 5327374"/>
              <a:gd name="connsiteY44" fmla="*/ 3419061 h 5844209"/>
              <a:gd name="connsiteX45" fmla="*/ 4731027 w 5327374"/>
              <a:gd name="connsiteY45" fmla="*/ 3299792 h 5844209"/>
              <a:gd name="connsiteX46" fmla="*/ 4572000 w 5327374"/>
              <a:gd name="connsiteY46" fmla="*/ 3101009 h 5844209"/>
              <a:gd name="connsiteX47" fmla="*/ 4214192 w 5327374"/>
              <a:gd name="connsiteY47" fmla="*/ 2822713 h 5844209"/>
              <a:gd name="connsiteX48" fmla="*/ 4134679 w 5327374"/>
              <a:gd name="connsiteY48" fmla="*/ 2703444 h 5844209"/>
              <a:gd name="connsiteX49" fmla="*/ 4055166 w 5327374"/>
              <a:gd name="connsiteY49" fmla="*/ 2464905 h 5844209"/>
              <a:gd name="connsiteX50" fmla="*/ 3975653 w 5327374"/>
              <a:gd name="connsiteY50" fmla="*/ 2226366 h 5844209"/>
              <a:gd name="connsiteX51" fmla="*/ 3896140 w 5327374"/>
              <a:gd name="connsiteY51" fmla="*/ 1828800 h 5844209"/>
              <a:gd name="connsiteX52" fmla="*/ 3816627 w 5327374"/>
              <a:gd name="connsiteY52" fmla="*/ 1272209 h 5844209"/>
              <a:gd name="connsiteX53" fmla="*/ 3737114 w 5327374"/>
              <a:gd name="connsiteY53" fmla="*/ 1033670 h 5844209"/>
              <a:gd name="connsiteX54" fmla="*/ 3657600 w 5327374"/>
              <a:gd name="connsiteY54" fmla="*/ 954157 h 5844209"/>
              <a:gd name="connsiteX55" fmla="*/ 3617844 w 5327374"/>
              <a:gd name="connsiteY55" fmla="*/ 834887 h 5844209"/>
              <a:gd name="connsiteX56" fmla="*/ 3299792 w 5327374"/>
              <a:gd name="connsiteY56" fmla="*/ 556592 h 5844209"/>
              <a:gd name="connsiteX57" fmla="*/ 3180522 w 5327374"/>
              <a:gd name="connsiteY57" fmla="*/ 477079 h 5844209"/>
              <a:gd name="connsiteX58" fmla="*/ 3061253 w 5327374"/>
              <a:gd name="connsiteY58" fmla="*/ 397566 h 5844209"/>
              <a:gd name="connsiteX59" fmla="*/ 2822714 w 5327374"/>
              <a:gd name="connsiteY59" fmla="*/ 318053 h 5844209"/>
              <a:gd name="connsiteX60" fmla="*/ 2584174 w 5327374"/>
              <a:gd name="connsiteY60" fmla="*/ 238540 h 5844209"/>
              <a:gd name="connsiteX61" fmla="*/ 2464905 w 5327374"/>
              <a:gd name="connsiteY61" fmla="*/ 198783 h 5844209"/>
              <a:gd name="connsiteX62" fmla="*/ 2146853 w 5327374"/>
              <a:gd name="connsiteY62" fmla="*/ 79513 h 58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327374" h="5844209">
                <a:moveTo>
                  <a:pt x="2305879" y="0"/>
                </a:moveTo>
                <a:cubicBezTo>
                  <a:pt x="2213114" y="53009"/>
                  <a:pt x="2126207" y="117934"/>
                  <a:pt x="2027583" y="159027"/>
                </a:cubicBezTo>
                <a:cubicBezTo>
                  <a:pt x="1965208" y="185017"/>
                  <a:pt x="1893992" y="181003"/>
                  <a:pt x="1828800" y="198783"/>
                </a:cubicBezTo>
                <a:cubicBezTo>
                  <a:pt x="1497007" y="289271"/>
                  <a:pt x="1691410" y="246305"/>
                  <a:pt x="1431235" y="357809"/>
                </a:cubicBezTo>
                <a:cubicBezTo>
                  <a:pt x="1392716" y="374317"/>
                  <a:pt x="1350485" y="381058"/>
                  <a:pt x="1311966" y="397566"/>
                </a:cubicBezTo>
                <a:cubicBezTo>
                  <a:pt x="1202164" y="444624"/>
                  <a:pt x="985057" y="565448"/>
                  <a:pt x="914400" y="636105"/>
                </a:cubicBezTo>
                <a:cubicBezTo>
                  <a:pt x="761344" y="789161"/>
                  <a:pt x="841912" y="724187"/>
                  <a:pt x="675861" y="834887"/>
                </a:cubicBezTo>
                <a:cubicBezTo>
                  <a:pt x="662609" y="874644"/>
                  <a:pt x="658604" y="918802"/>
                  <a:pt x="636105" y="954157"/>
                </a:cubicBezTo>
                <a:cubicBezTo>
                  <a:pt x="564958" y="1065961"/>
                  <a:pt x="397566" y="1272209"/>
                  <a:pt x="397566" y="1272209"/>
                </a:cubicBezTo>
                <a:cubicBezTo>
                  <a:pt x="269587" y="1656142"/>
                  <a:pt x="474810" y="1059220"/>
                  <a:pt x="278296" y="1550505"/>
                </a:cubicBezTo>
                <a:cubicBezTo>
                  <a:pt x="247168" y="1628324"/>
                  <a:pt x="225287" y="1709531"/>
                  <a:pt x="198783" y="1789044"/>
                </a:cubicBezTo>
                <a:cubicBezTo>
                  <a:pt x="154512" y="1921857"/>
                  <a:pt x="152549" y="1917585"/>
                  <a:pt x="119270" y="2067340"/>
                </a:cubicBezTo>
                <a:cubicBezTo>
                  <a:pt x="44723" y="2402803"/>
                  <a:pt x="103331" y="2186891"/>
                  <a:pt x="39757" y="2663687"/>
                </a:cubicBezTo>
                <a:cubicBezTo>
                  <a:pt x="30826" y="2730667"/>
                  <a:pt x="13252" y="2796209"/>
                  <a:pt x="0" y="2862470"/>
                </a:cubicBezTo>
                <a:cubicBezTo>
                  <a:pt x="44719" y="3846270"/>
                  <a:pt x="-31026" y="3453982"/>
                  <a:pt x="119270" y="4055166"/>
                </a:cubicBezTo>
                <a:cubicBezTo>
                  <a:pt x="128627" y="4092593"/>
                  <a:pt x="172860" y="4286799"/>
                  <a:pt x="198783" y="4333461"/>
                </a:cubicBezTo>
                <a:cubicBezTo>
                  <a:pt x="245192" y="4416998"/>
                  <a:pt x="290236" y="4504427"/>
                  <a:pt x="357809" y="4572000"/>
                </a:cubicBezTo>
                <a:cubicBezTo>
                  <a:pt x="532281" y="4746472"/>
                  <a:pt x="522855" y="4748291"/>
                  <a:pt x="795131" y="4929809"/>
                </a:cubicBezTo>
                <a:cubicBezTo>
                  <a:pt x="834887" y="4956313"/>
                  <a:pt x="871663" y="4987954"/>
                  <a:pt x="914400" y="5009322"/>
                </a:cubicBezTo>
                <a:cubicBezTo>
                  <a:pt x="951883" y="5028064"/>
                  <a:pt x="996187" y="5030338"/>
                  <a:pt x="1033670" y="5049079"/>
                </a:cubicBezTo>
                <a:cubicBezTo>
                  <a:pt x="1076407" y="5070448"/>
                  <a:pt x="1109277" y="5109186"/>
                  <a:pt x="1152940" y="5128592"/>
                </a:cubicBezTo>
                <a:cubicBezTo>
                  <a:pt x="1229530" y="5162632"/>
                  <a:pt x="1311966" y="5181601"/>
                  <a:pt x="1391479" y="5208105"/>
                </a:cubicBezTo>
                <a:lnTo>
                  <a:pt x="1630018" y="5287618"/>
                </a:lnTo>
                <a:cubicBezTo>
                  <a:pt x="1669774" y="5300870"/>
                  <a:pt x="1711804" y="5308633"/>
                  <a:pt x="1749287" y="5327374"/>
                </a:cubicBezTo>
                <a:cubicBezTo>
                  <a:pt x="1802296" y="5353878"/>
                  <a:pt x="1852822" y="5386077"/>
                  <a:pt x="1908314" y="5406887"/>
                </a:cubicBezTo>
                <a:cubicBezTo>
                  <a:pt x="1959475" y="5426072"/>
                  <a:pt x="2014331" y="5433392"/>
                  <a:pt x="2067340" y="5446644"/>
                </a:cubicBezTo>
                <a:cubicBezTo>
                  <a:pt x="2366774" y="5646268"/>
                  <a:pt x="1986216" y="5411876"/>
                  <a:pt x="2345635" y="5565913"/>
                </a:cubicBezTo>
                <a:cubicBezTo>
                  <a:pt x="2389553" y="5584735"/>
                  <a:pt x="2421242" y="5626021"/>
                  <a:pt x="2464905" y="5645427"/>
                </a:cubicBezTo>
                <a:cubicBezTo>
                  <a:pt x="2464925" y="5645436"/>
                  <a:pt x="2763069" y="5744814"/>
                  <a:pt x="2822714" y="5764696"/>
                </a:cubicBezTo>
                <a:cubicBezTo>
                  <a:pt x="2862470" y="5777948"/>
                  <a:pt x="2900400" y="5799255"/>
                  <a:pt x="2941983" y="5804453"/>
                </a:cubicBezTo>
                <a:lnTo>
                  <a:pt x="3260035" y="5844209"/>
                </a:lnTo>
                <a:cubicBezTo>
                  <a:pt x="3511826" y="5830957"/>
                  <a:pt x="3764217" y="5826296"/>
                  <a:pt x="4015409" y="5804453"/>
                </a:cubicBezTo>
                <a:cubicBezTo>
                  <a:pt x="4096697" y="5797385"/>
                  <a:pt x="4366570" y="5700651"/>
                  <a:pt x="4412974" y="5685183"/>
                </a:cubicBezTo>
                <a:cubicBezTo>
                  <a:pt x="4412979" y="5685181"/>
                  <a:pt x="4651510" y="5605673"/>
                  <a:pt x="4651514" y="5605670"/>
                </a:cubicBezTo>
                <a:lnTo>
                  <a:pt x="4770783" y="5526157"/>
                </a:lnTo>
                <a:cubicBezTo>
                  <a:pt x="4797287" y="5486400"/>
                  <a:pt x="4816509" y="5440674"/>
                  <a:pt x="4850296" y="5406887"/>
                </a:cubicBezTo>
                <a:cubicBezTo>
                  <a:pt x="4884083" y="5373100"/>
                  <a:pt x="4938102" y="5363333"/>
                  <a:pt x="4969566" y="5327374"/>
                </a:cubicBezTo>
                <a:cubicBezTo>
                  <a:pt x="5032495" y="5255456"/>
                  <a:pt x="5128592" y="5088835"/>
                  <a:pt x="5128592" y="5088835"/>
                </a:cubicBezTo>
                <a:cubicBezTo>
                  <a:pt x="5141844" y="5049079"/>
                  <a:pt x="5147996" y="5006199"/>
                  <a:pt x="5168348" y="4969566"/>
                </a:cubicBezTo>
                <a:cubicBezTo>
                  <a:pt x="5214757" y="4886029"/>
                  <a:pt x="5327374" y="4731027"/>
                  <a:pt x="5327374" y="4731027"/>
                </a:cubicBezTo>
                <a:cubicBezTo>
                  <a:pt x="5299238" y="4393390"/>
                  <a:pt x="5371469" y="4330715"/>
                  <a:pt x="5208105" y="4134679"/>
                </a:cubicBezTo>
                <a:cubicBezTo>
                  <a:pt x="5172111" y="4091486"/>
                  <a:pt x="5128592" y="4055166"/>
                  <a:pt x="5088835" y="4015409"/>
                </a:cubicBezTo>
                <a:cubicBezTo>
                  <a:pt x="5075583" y="3975653"/>
                  <a:pt x="5069431" y="3932773"/>
                  <a:pt x="5049079" y="3896140"/>
                </a:cubicBezTo>
                <a:cubicBezTo>
                  <a:pt x="5002670" y="3812603"/>
                  <a:pt x="4920273" y="3748259"/>
                  <a:pt x="4890053" y="3657600"/>
                </a:cubicBezTo>
                <a:cubicBezTo>
                  <a:pt x="4835186" y="3493002"/>
                  <a:pt x="4873542" y="3573200"/>
                  <a:pt x="4770783" y="3419061"/>
                </a:cubicBezTo>
                <a:cubicBezTo>
                  <a:pt x="4757531" y="3379305"/>
                  <a:pt x="4749768" y="3337275"/>
                  <a:pt x="4731027" y="3299792"/>
                </a:cubicBezTo>
                <a:cubicBezTo>
                  <a:pt x="4699729" y="3237195"/>
                  <a:pt x="4631168" y="3145385"/>
                  <a:pt x="4572000" y="3101009"/>
                </a:cubicBezTo>
                <a:cubicBezTo>
                  <a:pt x="4374981" y="2953246"/>
                  <a:pt x="4349082" y="2984581"/>
                  <a:pt x="4214192" y="2822713"/>
                </a:cubicBezTo>
                <a:cubicBezTo>
                  <a:pt x="4183603" y="2786006"/>
                  <a:pt x="4154085" y="2747107"/>
                  <a:pt x="4134679" y="2703444"/>
                </a:cubicBezTo>
                <a:cubicBezTo>
                  <a:pt x="4100639" y="2626854"/>
                  <a:pt x="4081670" y="2544418"/>
                  <a:pt x="4055166" y="2464905"/>
                </a:cubicBezTo>
                <a:lnTo>
                  <a:pt x="3975653" y="2226366"/>
                </a:lnTo>
                <a:cubicBezTo>
                  <a:pt x="3949149" y="2093844"/>
                  <a:pt x="3909588" y="1963276"/>
                  <a:pt x="3896140" y="1828800"/>
                </a:cubicBezTo>
                <a:cubicBezTo>
                  <a:pt x="3868511" y="1552513"/>
                  <a:pt x="3881478" y="1488380"/>
                  <a:pt x="3816627" y="1272209"/>
                </a:cubicBezTo>
                <a:cubicBezTo>
                  <a:pt x="3792543" y="1191930"/>
                  <a:pt x="3796380" y="1092935"/>
                  <a:pt x="3737114" y="1033670"/>
                </a:cubicBezTo>
                <a:lnTo>
                  <a:pt x="3657600" y="954157"/>
                </a:lnTo>
                <a:cubicBezTo>
                  <a:pt x="3644348" y="914400"/>
                  <a:pt x="3636585" y="872370"/>
                  <a:pt x="3617844" y="834887"/>
                </a:cubicBezTo>
                <a:cubicBezTo>
                  <a:pt x="3535019" y="669236"/>
                  <a:pt x="3478693" y="675859"/>
                  <a:pt x="3299792" y="556592"/>
                </a:cubicBezTo>
                <a:lnTo>
                  <a:pt x="3180522" y="477079"/>
                </a:lnTo>
                <a:cubicBezTo>
                  <a:pt x="3140766" y="450575"/>
                  <a:pt x="3106582" y="412676"/>
                  <a:pt x="3061253" y="397566"/>
                </a:cubicBezTo>
                <a:lnTo>
                  <a:pt x="2822714" y="318053"/>
                </a:lnTo>
                <a:lnTo>
                  <a:pt x="2584174" y="238540"/>
                </a:lnTo>
                <a:lnTo>
                  <a:pt x="2464905" y="198783"/>
                </a:lnTo>
                <a:cubicBezTo>
                  <a:pt x="2298782" y="32660"/>
                  <a:pt x="2401859" y="79513"/>
                  <a:pt x="2146853" y="79513"/>
                </a:cubicBezTo>
              </a:path>
            </a:pathLst>
          </a:custGeom>
          <a:noFill/>
          <a:ln w="127000" cap="flat">
            <a:solidFill>
              <a:srgbClr val="92D05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4" name="TextBox 13">
            <a:extLst>
              <a:ext uri="{FF2B5EF4-FFF2-40B4-BE49-F238E27FC236}">
                <a16:creationId xmlns:a16="http://schemas.microsoft.com/office/drawing/2014/main" id="{1BA226B7-6724-9448-A9F4-AAFE1EDB3224}"/>
              </a:ext>
            </a:extLst>
          </p:cNvPr>
          <p:cNvSpPr txBox="1"/>
          <p:nvPr/>
        </p:nvSpPr>
        <p:spPr>
          <a:xfrm>
            <a:off x="3101009" y="5103530"/>
            <a:ext cx="4174434"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Less than 24</a:t>
            </a:r>
          </a:p>
        </p:txBody>
      </p:sp>
      <p:sp>
        <p:nvSpPr>
          <p:cNvPr id="16" name="Freeform 15">
            <a:extLst>
              <a:ext uri="{FF2B5EF4-FFF2-40B4-BE49-F238E27FC236}">
                <a16:creationId xmlns:a16="http://schemas.microsoft.com/office/drawing/2014/main" id="{9D642891-ADA1-F44E-939F-FC3924FE6F53}"/>
              </a:ext>
            </a:extLst>
          </p:cNvPr>
          <p:cNvSpPr/>
          <p:nvPr/>
        </p:nvSpPr>
        <p:spPr>
          <a:xfrm>
            <a:off x="11529391" y="4731026"/>
            <a:ext cx="3061252" cy="3180522"/>
          </a:xfrm>
          <a:custGeom>
            <a:avLst/>
            <a:gdLst>
              <a:gd name="connsiteX0" fmla="*/ 1868557 w 3061252"/>
              <a:gd name="connsiteY0" fmla="*/ 0 h 3180522"/>
              <a:gd name="connsiteX1" fmla="*/ 1590261 w 3061252"/>
              <a:gd name="connsiteY1" fmla="*/ 119270 h 3180522"/>
              <a:gd name="connsiteX2" fmla="*/ 1470992 w 3061252"/>
              <a:gd name="connsiteY2" fmla="*/ 159026 h 3180522"/>
              <a:gd name="connsiteX3" fmla="*/ 1311966 w 3061252"/>
              <a:gd name="connsiteY3" fmla="*/ 238539 h 3180522"/>
              <a:gd name="connsiteX4" fmla="*/ 1152939 w 3061252"/>
              <a:gd name="connsiteY4" fmla="*/ 278296 h 3180522"/>
              <a:gd name="connsiteX5" fmla="*/ 1033670 w 3061252"/>
              <a:gd name="connsiteY5" fmla="*/ 318052 h 3180522"/>
              <a:gd name="connsiteX6" fmla="*/ 795131 w 3061252"/>
              <a:gd name="connsiteY6" fmla="*/ 477078 h 3180522"/>
              <a:gd name="connsiteX7" fmla="*/ 636105 w 3061252"/>
              <a:gd name="connsiteY7" fmla="*/ 715617 h 3180522"/>
              <a:gd name="connsiteX8" fmla="*/ 596348 w 3061252"/>
              <a:gd name="connsiteY8" fmla="*/ 834887 h 3180522"/>
              <a:gd name="connsiteX9" fmla="*/ 477079 w 3061252"/>
              <a:gd name="connsiteY9" fmla="*/ 914400 h 3180522"/>
              <a:gd name="connsiteX10" fmla="*/ 397566 w 3061252"/>
              <a:gd name="connsiteY10" fmla="*/ 1033670 h 3180522"/>
              <a:gd name="connsiteX11" fmla="*/ 357809 w 3061252"/>
              <a:gd name="connsiteY11" fmla="*/ 1152939 h 3180522"/>
              <a:gd name="connsiteX12" fmla="*/ 238539 w 3061252"/>
              <a:gd name="connsiteY12" fmla="*/ 1272209 h 3180522"/>
              <a:gd name="connsiteX13" fmla="*/ 198783 w 3061252"/>
              <a:gd name="connsiteY13" fmla="*/ 1391478 h 3180522"/>
              <a:gd name="connsiteX14" fmla="*/ 119270 w 3061252"/>
              <a:gd name="connsiteY14" fmla="*/ 1510748 h 3180522"/>
              <a:gd name="connsiteX15" fmla="*/ 39757 w 3061252"/>
              <a:gd name="connsiteY15" fmla="*/ 1749287 h 3180522"/>
              <a:gd name="connsiteX16" fmla="*/ 0 w 3061252"/>
              <a:gd name="connsiteY16" fmla="*/ 1868557 h 3180522"/>
              <a:gd name="connsiteX17" fmla="*/ 39757 w 3061252"/>
              <a:gd name="connsiteY17" fmla="*/ 2385391 h 3180522"/>
              <a:gd name="connsiteX18" fmla="*/ 119270 w 3061252"/>
              <a:gd name="connsiteY18" fmla="*/ 2623931 h 3180522"/>
              <a:gd name="connsiteX19" fmla="*/ 357809 w 3061252"/>
              <a:gd name="connsiteY19" fmla="*/ 2782957 h 3180522"/>
              <a:gd name="connsiteX20" fmla="*/ 437322 w 3061252"/>
              <a:gd name="connsiteY20" fmla="*/ 2902226 h 3180522"/>
              <a:gd name="connsiteX21" fmla="*/ 914400 w 3061252"/>
              <a:gd name="connsiteY21" fmla="*/ 3140765 h 3180522"/>
              <a:gd name="connsiteX22" fmla="*/ 1232452 w 3061252"/>
              <a:gd name="connsiteY22" fmla="*/ 3180522 h 3180522"/>
              <a:gd name="connsiteX23" fmla="*/ 1669774 w 3061252"/>
              <a:gd name="connsiteY23" fmla="*/ 3140765 h 3180522"/>
              <a:gd name="connsiteX24" fmla="*/ 2027583 w 3061252"/>
              <a:gd name="connsiteY24" fmla="*/ 2981739 h 3180522"/>
              <a:gd name="connsiteX25" fmla="*/ 2226366 w 3061252"/>
              <a:gd name="connsiteY25" fmla="*/ 2782957 h 3180522"/>
              <a:gd name="connsiteX26" fmla="*/ 2345635 w 3061252"/>
              <a:gd name="connsiteY26" fmla="*/ 2663687 h 3180522"/>
              <a:gd name="connsiteX27" fmla="*/ 2425148 w 3061252"/>
              <a:gd name="connsiteY27" fmla="*/ 2544417 h 3180522"/>
              <a:gd name="connsiteX28" fmla="*/ 2544418 w 3061252"/>
              <a:gd name="connsiteY28" fmla="*/ 2425148 h 3180522"/>
              <a:gd name="connsiteX29" fmla="*/ 2623931 w 3061252"/>
              <a:gd name="connsiteY29" fmla="*/ 2305878 h 3180522"/>
              <a:gd name="connsiteX30" fmla="*/ 2902226 w 3061252"/>
              <a:gd name="connsiteY30" fmla="*/ 1948070 h 3180522"/>
              <a:gd name="connsiteX31" fmla="*/ 2981739 w 3061252"/>
              <a:gd name="connsiteY31" fmla="*/ 1828800 h 3180522"/>
              <a:gd name="connsiteX32" fmla="*/ 3021496 w 3061252"/>
              <a:gd name="connsiteY32" fmla="*/ 1669774 h 3180522"/>
              <a:gd name="connsiteX33" fmla="*/ 3061252 w 3061252"/>
              <a:gd name="connsiteY33" fmla="*/ 1550504 h 3180522"/>
              <a:gd name="connsiteX34" fmla="*/ 2981739 w 3061252"/>
              <a:gd name="connsiteY34" fmla="*/ 993913 h 3180522"/>
              <a:gd name="connsiteX35" fmla="*/ 2941983 w 3061252"/>
              <a:gd name="connsiteY35" fmla="*/ 874644 h 3180522"/>
              <a:gd name="connsiteX36" fmla="*/ 2782957 w 3061252"/>
              <a:gd name="connsiteY36" fmla="*/ 636104 h 3180522"/>
              <a:gd name="connsiteX37" fmla="*/ 2663687 w 3061252"/>
              <a:gd name="connsiteY37" fmla="*/ 556591 h 3180522"/>
              <a:gd name="connsiteX38" fmla="*/ 2584174 w 3061252"/>
              <a:gd name="connsiteY38" fmla="*/ 437322 h 3180522"/>
              <a:gd name="connsiteX39" fmla="*/ 2345635 w 3061252"/>
              <a:gd name="connsiteY39" fmla="*/ 278296 h 3180522"/>
              <a:gd name="connsiteX40" fmla="*/ 2226366 w 3061252"/>
              <a:gd name="connsiteY40" fmla="*/ 198783 h 3180522"/>
              <a:gd name="connsiteX41" fmla="*/ 1987826 w 3061252"/>
              <a:gd name="connsiteY41" fmla="*/ 119270 h 3180522"/>
              <a:gd name="connsiteX42" fmla="*/ 1868557 w 3061252"/>
              <a:gd name="connsiteY42" fmla="*/ 79513 h 3180522"/>
              <a:gd name="connsiteX43" fmla="*/ 1709531 w 3061252"/>
              <a:gd name="connsiteY43" fmla="*/ 39757 h 318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1252" h="3180522">
                <a:moveTo>
                  <a:pt x="1868557" y="0"/>
                </a:moveTo>
                <a:cubicBezTo>
                  <a:pt x="1775792" y="39757"/>
                  <a:pt x="1683968" y="81787"/>
                  <a:pt x="1590261" y="119270"/>
                </a:cubicBezTo>
                <a:cubicBezTo>
                  <a:pt x="1551351" y="134834"/>
                  <a:pt x="1509510" y="142518"/>
                  <a:pt x="1470992" y="159026"/>
                </a:cubicBezTo>
                <a:cubicBezTo>
                  <a:pt x="1416518" y="182372"/>
                  <a:pt x="1367458" y="217729"/>
                  <a:pt x="1311966" y="238539"/>
                </a:cubicBezTo>
                <a:cubicBezTo>
                  <a:pt x="1260805" y="257725"/>
                  <a:pt x="1205477" y="263285"/>
                  <a:pt x="1152939" y="278296"/>
                </a:cubicBezTo>
                <a:cubicBezTo>
                  <a:pt x="1112645" y="289809"/>
                  <a:pt x="1073426" y="304800"/>
                  <a:pt x="1033670" y="318052"/>
                </a:cubicBezTo>
                <a:cubicBezTo>
                  <a:pt x="954157" y="371061"/>
                  <a:pt x="848140" y="397565"/>
                  <a:pt x="795131" y="477078"/>
                </a:cubicBezTo>
                <a:cubicBezTo>
                  <a:pt x="742122" y="556591"/>
                  <a:pt x="666325" y="624958"/>
                  <a:pt x="636105" y="715617"/>
                </a:cubicBezTo>
                <a:cubicBezTo>
                  <a:pt x="622853" y="755374"/>
                  <a:pt x="622527" y="802163"/>
                  <a:pt x="596348" y="834887"/>
                </a:cubicBezTo>
                <a:cubicBezTo>
                  <a:pt x="566499" y="872198"/>
                  <a:pt x="516835" y="887896"/>
                  <a:pt x="477079" y="914400"/>
                </a:cubicBezTo>
                <a:cubicBezTo>
                  <a:pt x="450575" y="954157"/>
                  <a:pt x="418935" y="990933"/>
                  <a:pt x="397566" y="1033670"/>
                </a:cubicBezTo>
                <a:cubicBezTo>
                  <a:pt x="378825" y="1071153"/>
                  <a:pt x="381055" y="1118070"/>
                  <a:pt x="357809" y="1152939"/>
                </a:cubicBezTo>
                <a:cubicBezTo>
                  <a:pt x="326621" y="1199720"/>
                  <a:pt x="278296" y="1232452"/>
                  <a:pt x="238539" y="1272209"/>
                </a:cubicBezTo>
                <a:cubicBezTo>
                  <a:pt x="225287" y="1311965"/>
                  <a:pt x="217524" y="1353995"/>
                  <a:pt x="198783" y="1391478"/>
                </a:cubicBezTo>
                <a:cubicBezTo>
                  <a:pt x="177415" y="1434215"/>
                  <a:pt x="138676" y="1467085"/>
                  <a:pt x="119270" y="1510748"/>
                </a:cubicBezTo>
                <a:cubicBezTo>
                  <a:pt x="85230" y="1587338"/>
                  <a:pt x="66261" y="1669774"/>
                  <a:pt x="39757" y="1749287"/>
                </a:cubicBezTo>
                <a:lnTo>
                  <a:pt x="0" y="1868557"/>
                </a:lnTo>
                <a:cubicBezTo>
                  <a:pt x="13252" y="2040835"/>
                  <a:pt x="12809" y="2214718"/>
                  <a:pt x="39757" y="2385391"/>
                </a:cubicBezTo>
                <a:cubicBezTo>
                  <a:pt x="52829" y="2468180"/>
                  <a:pt x="49532" y="2577439"/>
                  <a:pt x="119270" y="2623931"/>
                </a:cubicBezTo>
                <a:lnTo>
                  <a:pt x="357809" y="2782957"/>
                </a:lnTo>
                <a:cubicBezTo>
                  <a:pt x="384313" y="2822713"/>
                  <a:pt x="401363" y="2870762"/>
                  <a:pt x="437322" y="2902226"/>
                </a:cubicBezTo>
                <a:cubicBezTo>
                  <a:pt x="555705" y="3005811"/>
                  <a:pt x="751750" y="3120434"/>
                  <a:pt x="914400" y="3140765"/>
                </a:cubicBezTo>
                <a:lnTo>
                  <a:pt x="1232452" y="3180522"/>
                </a:lnTo>
                <a:cubicBezTo>
                  <a:pt x="1378226" y="3167270"/>
                  <a:pt x="1525626" y="3166203"/>
                  <a:pt x="1669774" y="3140765"/>
                </a:cubicBezTo>
                <a:cubicBezTo>
                  <a:pt x="1791016" y="3119369"/>
                  <a:pt x="1931287" y="3065998"/>
                  <a:pt x="2027583" y="2981739"/>
                </a:cubicBezTo>
                <a:cubicBezTo>
                  <a:pt x="2098105" y="2920033"/>
                  <a:pt x="2160105" y="2849218"/>
                  <a:pt x="2226366" y="2782957"/>
                </a:cubicBezTo>
                <a:cubicBezTo>
                  <a:pt x="2266123" y="2743200"/>
                  <a:pt x="2314448" y="2710468"/>
                  <a:pt x="2345635" y="2663687"/>
                </a:cubicBezTo>
                <a:cubicBezTo>
                  <a:pt x="2372139" y="2623930"/>
                  <a:pt x="2394559" y="2581124"/>
                  <a:pt x="2425148" y="2544417"/>
                </a:cubicBezTo>
                <a:cubicBezTo>
                  <a:pt x="2461142" y="2501224"/>
                  <a:pt x="2508424" y="2468341"/>
                  <a:pt x="2544418" y="2425148"/>
                </a:cubicBezTo>
                <a:cubicBezTo>
                  <a:pt x="2575007" y="2388441"/>
                  <a:pt x="2593342" y="2342585"/>
                  <a:pt x="2623931" y="2305878"/>
                </a:cubicBezTo>
                <a:cubicBezTo>
                  <a:pt x="2935336" y="1932191"/>
                  <a:pt x="2500296" y="2550967"/>
                  <a:pt x="2902226" y="1948070"/>
                </a:cubicBezTo>
                <a:lnTo>
                  <a:pt x="2981739" y="1828800"/>
                </a:lnTo>
                <a:cubicBezTo>
                  <a:pt x="2994991" y="1775791"/>
                  <a:pt x="3006485" y="1722312"/>
                  <a:pt x="3021496" y="1669774"/>
                </a:cubicBezTo>
                <a:cubicBezTo>
                  <a:pt x="3033009" y="1629479"/>
                  <a:pt x="3061252" y="1592411"/>
                  <a:pt x="3061252" y="1550504"/>
                </a:cubicBezTo>
                <a:cubicBezTo>
                  <a:pt x="3061252" y="1344557"/>
                  <a:pt x="3035257" y="1181225"/>
                  <a:pt x="2981739" y="993913"/>
                </a:cubicBezTo>
                <a:cubicBezTo>
                  <a:pt x="2970226" y="953619"/>
                  <a:pt x="2962335" y="911277"/>
                  <a:pt x="2941983" y="874644"/>
                </a:cubicBezTo>
                <a:cubicBezTo>
                  <a:pt x="2895574" y="791107"/>
                  <a:pt x="2862470" y="689113"/>
                  <a:pt x="2782957" y="636104"/>
                </a:cubicBezTo>
                <a:lnTo>
                  <a:pt x="2663687" y="556591"/>
                </a:lnTo>
                <a:cubicBezTo>
                  <a:pt x="2637183" y="516835"/>
                  <a:pt x="2620133" y="468786"/>
                  <a:pt x="2584174" y="437322"/>
                </a:cubicBezTo>
                <a:cubicBezTo>
                  <a:pt x="2512256" y="374394"/>
                  <a:pt x="2425148" y="331305"/>
                  <a:pt x="2345635" y="278296"/>
                </a:cubicBezTo>
                <a:cubicBezTo>
                  <a:pt x="2305879" y="251792"/>
                  <a:pt x="2271695" y="213893"/>
                  <a:pt x="2226366" y="198783"/>
                </a:cubicBezTo>
                <a:lnTo>
                  <a:pt x="1987826" y="119270"/>
                </a:lnTo>
                <a:lnTo>
                  <a:pt x="1868557" y="79513"/>
                </a:lnTo>
                <a:cubicBezTo>
                  <a:pt x="1736717" y="35566"/>
                  <a:pt x="1791193" y="39757"/>
                  <a:pt x="1709531" y="39757"/>
                </a:cubicBezTo>
              </a:path>
            </a:pathLst>
          </a:custGeom>
          <a:noFill/>
          <a:ln w="1270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TextBox 16">
            <a:extLst>
              <a:ext uri="{FF2B5EF4-FFF2-40B4-BE49-F238E27FC236}">
                <a16:creationId xmlns:a16="http://schemas.microsoft.com/office/drawing/2014/main" id="{16AE3174-9BB8-D142-9A9F-7CAB5EA8FB1E}"/>
              </a:ext>
            </a:extLst>
          </p:cNvPr>
          <p:cNvSpPr txBox="1"/>
          <p:nvPr/>
        </p:nvSpPr>
        <p:spPr>
          <a:xfrm>
            <a:off x="14974956" y="5103529"/>
            <a:ext cx="4726206"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Greater than 24</a:t>
            </a:r>
          </a:p>
        </p:txBody>
      </p:sp>
    </p:spTree>
    <p:extLst>
      <p:ext uri="{BB962C8B-B14F-4D97-AF65-F5344CB8AC3E}">
        <p14:creationId xmlns:p14="http://schemas.microsoft.com/office/powerpoint/2010/main" val="131330433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Is this a BST?</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5269395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Is this a BST?</a:t>
            </a:r>
          </a:p>
        </p:txBody>
      </p:sp>
      <p:sp>
        <p:nvSpPr>
          <p:cNvPr id="5" name="Oval 4">
            <a:extLst>
              <a:ext uri="{FF2B5EF4-FFF2-40B4-BE49-F238E27FC236}">
                <a16:creationId xmlns:a16="http://schemas.microsoft.com/office/drawing/2014/main" id="{FB401DC1-34DC-0E4A-BED1-CDE3A91D4E21}"/>
              </a:ext>
            </a:extLst>
          </p:cNvPr>
          <p:cNvSpPr/>
          <p:nvPr/>
        </p:nvSpPr>
        <p:spPr>
          <a:xfrm>
            <a:off x="10917381" y="361257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90885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2746181" y="500639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7869381"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0113818"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11" name="Oval 10">
            <a:extLst>
              <a:ext uri="{FF2B5EF4-FFF2-40B4-BE49-F238E27FC236}">
                <a16:creationId xmlns:a16="http://schemas.microsoft.com/office/drawing/2014/main" id="{626E6CBD-D8B3-5840-8756-5CF0EA5DFE34}"/>
              </a:ext>
            </a:extLst>
          </p:cNvPr>
          <p:cNvSpPr/>
          <p:nvPr/>
        </p:nvSpPr>
        <p:spPr>
          <a:xfrm>
            <a:off x="11748655" y="650471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9088581" y="81776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1194472" y="817764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0113819" y="4552662"/>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2192000" y="4552662"/>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8728365" y="6047050"/>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0129233" y="6047050"/>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2579927" y="6047050"/>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9698181" y="7545362"/>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1154470" y="7545362"/>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4" name="Freeform 13">
            <a:extLst>
              <a:ext uri="{FF2B5EF4-FFF2-40B4-BE49-F238E27FC236}">
                <a16:creationId xmlns:a16="http://schemas.microsoft.com/office/drawing/2014/main" id="{F576BABF-5588-1D4F-9CE3-C766E415F8C9}"/>
              </a:ext>
            </a:extLst>
          </p:cNvPr>
          <p:cNvSpPr/>
          <p:nvPr/>
        </p:nvSpPr>
        <p:spPr>
          <a:xfrm>
            <a:off x="9461631" y="6202017"/>
            <a:ext cx="1948491" cy="1948070"/>
          </a:xfrm>
          <a:custGeom>
            <a:avLst/>
            <a:gdLst>
              <a:gd name="connsiteX0" fmla="*/ 1352143 w 1948491"/>
              <a:gd name="connsiteY0" fmla="*/ 0 h 1948070"/>
              <a:gd name="connsiteX1" fmla="*/ 1073847 w 1948491"/>
              <a:gd name="connsiteY1" fmla="*/ 39757 h 1948070"/>
              <a:gd name="connsiteX2" fmla="*/ 636526 w 1948491"/>
              <a:gd name="connsiteY2" fmla="*/ 79513 h 1948070"/>
              <a:gd name="connsiteX3" fmla="*/ 397986 w 1948491"/>
              <a:gd name="connsiteY3" fmla="*/ 159026 h 1948070"/>
              <a:gd name="connsiteX4" fmla="*/ 318473 w 1948491"/>
              <a:gd name="connsiteY4" fmla="*/ 238540 h 1948070"/>
              <a:gd name="connsiteX5" fmla="*/ 199204 w 1948491"/>
              <a:gd name="connsiteY5" fmla="*/ 318053 h 1948070"/>
              <a:gd name="connsiteX6" fmla="*/ 159447 w 1948491"/>
              <a:gd name="connsiteY6" fmla="*/ 437322 h 1948070"/>
              <a:gd name="connsiteX7" fmla="*/ 79934 w 1948491"/>
              <a:gd name="connsiteY7" fmla="*/ 556592 h 1948070"/>
              <a:gd name="connsiteX8" fmla="*/ 421 w 1948491"/>
              <a:gd name="connsiteY8" fmla="*/ 795131 h 1948070"/>
              <a:gd name="connsiteX9" fmla="*/ 119691 w 1948491"/>
              <a:gd name="connsiteY9" fmla="*/ 1470992 h 1948070"/>
              <a:gd name="connsiteX10" fmla="*/ 238960 w 1948491"/>
              <a:gd name="connsiteY10" fmla="*/ 1590261 h 1948070"/>
              <a:gd name="connsiteX11" fmla="*/ 477499 w 1948491"/>
              <a:gd name="connsiteY11" fmla="*/ 1749287 h 1948070"/>
              <a:gd name="connsiteX12" fmla="*/ 596769 w 1948491"/>
              <a:gd name="connsiteY12" fmla="*/ 1828800 h 1948070"/>
              <a:gd name="connsiteX13" fmla="*/ 835308 w 1948491"/>
              <a:gd name="connsiteY13" fmla="*/ 1908313 h 1948070"/>
              <a:gd name="connsiteX14" fmla="*/ 954578 w 1948491"/>
              <a:gd name="connsiteY14" fmla="*/ 1948070 h 1948070"/>
              <a:gd name="connsiteX15" fmla="*/ 1511169 w 1948491"/>
              <a:gd name="connsiteY15" fmla="*/ 1868557 h 1948070"/>
              <a:gd name="connsiteX16" fmla="*/ 1630439 w 1948491"/>
              <a:gd name="connsiteY16" fmla="*/ 1789044 h 1948070"/>
              <a:gd name="connsiteX17" fmla="*/ 1868978 w 1948491"/>
              <a:gd name="connsiteY17" fmla="*/ 1311966 h 1948070"/>
              <a:gd name="connsiteX18" fmla="*/ 1908734 w 1948491"/>
              <a:gd name="connsiteY18" fmla="*/ 1192696 h 1948070"/>
              <a:gd name="connsiteX19" fmla="*/ 1948491 w 1948491"/>
              <a:gd name="connsiteY19" fmla="*/ 1073426 h 1948070"/>
              <a:gd name="connsiteX20" fmla="*/ 1868978 w 1948491"/>
              <a:gd name="connsiteY20" fmla="*/ 556592 h 1948070"/>
              <a:gd name="connsiteX21" fmla="*/ 1789465 w 1948491"/>
              <a:gd name="connsiteY21" fmla="*/ 437322 h 1948070"/>
              <a:gd name="connsiteX22" fmla="*/ 1670195 w 1948491"/>
              <a:gd name="connsiteY22" fmla="*/ 318053 h 1948070"/>
              <a:gd name="connsiteX23" fmla="*/ 1550926 w 1948491"/>
              <a:gd name="connsiteY23" fmla="*/ 238540 h 1948070"/>
              <a:gd name="connsiteX24" fmla="*/ 1312386 w 1948491"/>
              <a:gd name="connsiteY24" fmla="*/ 119270 h 1948070"/>
              <a:gd name="connsiteX25" fmla="*/ 1272630 w 1948491"/>
              <a:gd name="connsiteY25" fmla="*/ 39757 h 194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491" h="1948070">
                <a:moveTo>
                  <a:pt x="1352143" y="0"/>
                </a:moveTo>
                <a:cubicBezTo>
                  <a:pt x="1259378" y="13252"/>
                  <a:pt x="1166981" y="29409"/>
                  <a:pt x="1073847" y="39757"/>
                </a:cubicBezTo>
                <a:cubicBezTo>
                  <a:pt x="928367" y="55921"/>
                  <a:pt x="780674" y="54075"/>
                  <a:pt x="636526" y="79513"/>
                </a:cubicBezTo>
                <a:cubicBezTo>
                  <a:pt x="553987" y="94079"/>
                  <a:pt x="397986" y="159026"/>
                  <a:pt x="397986" y="159026"/>
                </a:cubicBezTo>
                <a:cubicBezTo>
                  <a:pt x="371482" y="185531"/>
                  <a:pt x="347742" y="215124"/>
                  <a:pt x="318473" y="238540"/>
                </a:cubicBezTo>
                <a:cubicBezTo>
                  <a:pt x="281162" y="268389"/>
                  <a:pt x="229053" y="280742"/>
                  <a:pt x="199204" y="318053"/>
                </a:cubicBezTo>
                <a:cubicBezTo>
                  <a:pt x="173025" y="350777"/>
                  <a:pt x="178188" y="399839"/>
                  <a:pt x="159447" y="437322"/>
                </a:cubicBezTo>
                <a:cubicBezTo>
                  <a:pt x="138078" y="480059"/>
                  <a:pt x="106438" y="516835"/>
                  <a:pt x="79934" y="556592"/>
                </a:cubicBezTo>
                <a:cubicBezTo>
                  <a:pt x="53430" y="636105"/>
                  <a:pt x="-5551" y="711530"/>
                  <a:pt x="421" y="795131"/>
                </a:cubicBezTo>
                <a:cubicBezTo>
                  <a:pt x="26914" y="1166027"/>
                  <a:pt x="-58716" y="1256903"/>
                  <a:pt x="119691" y="1470992"/>
                </a:cubicBezTo>
                <a:cubicBezTo>
                  <a:pt x="155685" y="1514184"/>
                  <a:pt x="194579" y="1555743"/>
                  <a:pt x="238960" y="1590261"/>
                </a:cubicBezTo>
                <a:cubicBezTo>
                  <a:pt x="314393" y="1648931"/>
                  <a:pt x="397986" y="1696278"/>
                  <a:pt x="477499" y="1749287"/>
                </a:cubicBezTo>
                <a:cubicBezTo>
                  <a:pt x="517256" y="1775791"/>
                  <a:pt x="551439" y="1813690"/>
                  <a:pt x="596769" y="1828800"/>
                </a:cubicBezTo>
                <a:lnTo>
                  <a:pt x="835308" y="1908313"/>
                </a:lnTo>
                <a:lnTo>
                  <a:pt x="954578" y="1948070"/>
                </a:lnTo>
                <a:cubicBezTo>
                  <a:pt x="1066300" y="1937913"/>
                  <a:pt x="1358203" y="1945039"/>
                  <a:pt x="1511169" y="1868557"/>
                </a:cubicBezTo>
                <a:cubicBezTo>
                  <a:pt x="1553906" y="1847189"/>
                  <a:pt x="1590682" y="1815548"/>
                  <a:pt x="1630439" y="1789044"/>
                </a:cubicBezTo>
                <a:cubicBezTo>
                  <a:pt x="1835955" y="1480770"/>
                  <a:pt x="1759247" y="1641162"/>
                  <a:pt x="1868978" y="1311966"/>
                </a:cubicBezTo>
                <a:lnTo>
                  <a:pt x="1908734" y="1192696"/>
                </a:lnTo>
                <a:lnTo>
                  <a:pt x="1948491" y="1073426"/>
                </a:lnTo>
                <a:cubicBezTo>
                  <a:pt x="1937089" y="959411"/>
                  <a:pt x="1940615" y="699867"/>
                  <a:pt x="1868978" y="556592"/>
                </a:cubicBezTo>
                <a:cubicBezTo>
                  <a:pt x="1847610" y="513855"/>
                  <a:pt x="1820054" y="474029"/>
                  <a:pt x="1789465" y="437322"/>
                </a:cubicBezTo>
                <a:cubicBezTo>
                  <a:pt x="1753471" y="394129"/>
                  <a:pt x="1713388" y="354047"/>
                  <a:pt x="1670195" y="318053"/>
                </a:cubicBezTo>
                <a:cubicBezTo>
                  <a:pt x="1633488" y="287464"/>
                  <a:pt x="1593663" y="259908"/>
                  <a:pt x="1550926" y="238540"/>
                </a:cubicBezTo>
                <a:cubicBezTo>
                  <a:pt x="1421587" y="173870"/>
                  <a:pt x="1426322" y="233206"/>
                  <a:pt x="1312386" y="119270"/>
                </a:cubicBezTo>
                <a:cubicBezTo>
                  <a:pt x="1291433" y="98317"/>
                  <a:pt x="1285882" y="66261"/>
                  <a:pt x="1272630" y="39757"/>
                </a:cubicBezTo>
              </a:path>
            </a:pathLst>
          </a:custGeom>
          <a:noFill/>
          <a:ln w="1270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TextBox 16">
            <a:extLst>
              <a:ext uri="{FF2B5EF4-FFF2-40B4-BE49-F238E27FC236}">
                <a16:creationId xmlns:a16="http://schemas.microsoft.com/office/drawing/2014/main" id="{F36EA607-78BB-FD4A-9907-EA2AE9C90895}"/>
              </a:ext>
            </a:extLst>
          </p:cNvPr>
          <p:cNvSpPr txBox="1"/>
          <p:nvPr/>
        </p:nvSpPr>
        <p:spPr>
          <a:xfrm>
            <a:off x="1283051" y="6021868"/>
            <a:ext cx="4797287"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9000" b="0" i="0" u="none" strike="noStrike" cap="none" spc="0" normalizeH="0" baseline="0" dirty="0">
                <a:ln>
                  <a:noFill/>
                </a:ln>
                <a:solidFill>
                  <a:srgbClr val="C00000"/>
                </a:solidFill>
                <a:effectLst/>
                <a:uFillTx/>
                <a:latin typeface="Vista Sans OT Medium"/>
                <a:ea typeface="Vista Sans OT Medium"/>
                <a:cs typeface="Vista Sans OT Medium"/>
                <a:sym typeface="Vista Sans OT Medium"/>
              </a:rPr>
              <a:t>NO!</a:t>
            </a:r>
          </a:p>
        </p:txBody>
      </p:sp>
      <p:sp>
        <p:nvSpPr>
          <p:cNvPr id="4" name="TextBox 3">
            <a:extLst>
              <a:ext uri="{FF2B5EF4-FFF2-40B4-BE49-F238E27FC236}">
                <a16:creationId xmlns:a16="http://schemas.microsoft.com/office/drawing/2014/main" id="{9ECCC820-A0F8-5948-91F6-7723BFA9660A}"/>
              </a:ext>
            </a:extLst>
          </p:cNvPr>
          <p:cNvSpPr txBox="1"/>
          <p:nvPr/>
        </p:nvSpPr>
        <p:spPr>
          <a:xfrm>
            <a:off x="1524000" y="8787247"/>
            <a:ext cx="6677890" cy="846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457200" rtl="0" fontAlgn="auto" latinLnBrk="1" hangingPunct="0">
              <a:lnSpc>
                <a:spcPct val="110000"/>
              </a:lnSpc>
              <a:spcBef>
                <a:spcPts val="0"/>
              </a:spcBef>
              <a:spcAft>
                <a:spcPts val="0"/>
              </a:spcAft>
              <a:buClrTx/>
              <a:buSzTx/>
              <a:buFontTx/>
              <a:buNone/>
              <a:tabLst/>
            </a:pPr>
            <a:r>
              <a:rPr kumimoji="0" lang="en-US" sz="5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18 &lt; 24 and 30 &gt; 24,</a:t>
            </a:r>
          </a:p>
        </p:txBody>
      </p:sp>
      <p:sp>
        <p:nvSpPr>
          <p:cNvPr id="22" name="TextBox 21">
            <a:extLst>
              <a:ext uri="{FF2B5EF4-FFF2-40B4-BE49-F238E27FC236}">
                <a16:creationId xmlns:a16="http://schemas.microsoft.com/office/drawing/2014/main" id="{FDAA2A77-736E-ED48-9601-8D01F397D546}"/>
              </a:ext>
            </a:extLst>
          </p:cNvPr>
          <p:cNvSpPr txBox="1"/>
          <p:nvPr/>
        </p:nvSpPr>
        <p:spPr>
          <a:xfrm>
            <a:off x="1524000" y="9617816"/>
            <a:ext cx="21392979" cy="338554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457200" rtl="0" fontAlgn="auto" latinLnBrk="1" hangingPunct="0">
              <a:lnSpc>
                <a:spcPct val="110000"/>
              </a:lnSpc>
              <a:spcBef>
                <a:spcPts val="0"/>
              </a:spcBef>
              <a:spcAft>
                <a:spcPts val="0"/>
              </a:spcAft>
              <a:buClrTx/>
              <a:buSzTx/>
              <a:buFontTx/>
              <a:buNone/>
              <a:tabLst/>
            </a:pPr>
            <a:r>
              <a:rPr lang="en-US" sz="5000" dirty="0">
                <a:solidFill>
                  <a:schemeClr val="bg1">
                    <a:lumMod val="50000"/>
                  </a:schemeClr>
                </a:solidFill>
              </a:rPr>
              <a:t>but t</a:t>
            </a:r>
            <a:r>
              <a:rPr kumimoji="0" lang="en-US" sz="5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o be a BST the </a:t>
            </a:r>
            <a:r>
              <a:rPr kumimoji="0" lang="en-US" sz="5000" b="1"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entire </a:t>
            </a:r>
            <a:r>
              <a:rPr kumimoji="0" lang="en-US" sz="500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left subtree must be less than the node, just the</a:t>
            </a:r>
          </a:p>
          <a:p>
            <a:pPr marL="0" marR="0" indent="0" algn="l" defTabSz="457200" rtl="0" fontAlgn="auto" latinLnBrk="1" hangingPunct="0">
              <a:lnSpc>
                <a:spcPct val="110000"/>
              </a:lnSpc>
              <a:spcBef>
                <a:spcPts val="0"/>
              </a:spcBef>
              <a:spcAft>
                <a:spcPts val="0"/>
              </a:spcAft>
              <a:buClrTx/>
              <a:buSzTx/>
              <a:buFontTx/>
              <a:buNone/>
              <a:tabLst/>
            </a:pPr>
            <a:r>
              <a:rPr kumimoji="0" lang="en-US" sz="500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left child (and the </a:t>
            </a:r>
            <a:r>
              <a:rPr kumimoji="0" lang="en-US" sz="5000" b="1"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entire</a:t>
            </a:r>
            <a:r>
              <a:rPr kumimoji="0" lang="en-US" sz="500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 right subtree must be greater than the node, not</a:t>
            </a:r>
          </a:p>
          <a:p>
            <a:pPr marL="0" marR="0" indent="0" algn="l" defTabSz="457200" rtl="0" fontAlgn="auto" latinLnBrk="1" hangingPunct="0">
              <a:lnSpc>
                <a:spcPct val="110000"/>
              </a:lnSpc>
              <a:spcBef>
                <a:spcPts val="0"/>
              </a:spcBef>
              <a:spcAft>
                <a:spcPts val="0"/>
              </a:spcAft>
              <a:buClrTx/>
              <a:buSzTx/>
              <a:buFontTx/>
              <a:buNone/>
              <a:tabLst/>
            </a:pPr>
            <a:r>
              <a:rPr kumimoji="0" lang="en-US" sz="500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just the right child).</a:t>
            </a:r>
          </a:p>
          <a:p>
            <a:pPr marL="0" marR="0" indent="0" algn="l" defTabSz="457200" rtl="0" fontAlgn="auto" latinLnBrk="1" hangingPunct="0">
              <a:lnSpc>
                <a:spcPct val="110000"/>
              </a:lnSpc>
              <a:spcBef>
                <a:spcPts val="0"/>
              </a:spcBef>
              <a:spcAft>
                <a:spcPts val="0"/>
              </a:spcAft>
              <a:buClrTx/>
              <a:buSzTx/>
              <a:buFontTx/>
              <a:buNone/>
              <a:tabLst/>
            </a:pPr>
            <a:r>
              <a:rPr lang="en-US" sz="5000" b="0" dirty="0">
                <a:solidFill>
                  <a:schemeClr val="bg1">
                    <a:lumMod val="50000"/>
                  </a:schemeClr>
                </a:solidFill>
              </a:rPr>
              <a:t>25 &gt; 24 but is in 24’s left subtree so this is not a BST</a:t>
            </a:r>
            <a:r>
              <a:rPr lang="en-US" sz="5000" dirty="0">
                <a:solidFill>
                  <a:schemeClr val="bg1">
                    <a:lumMod val="50000"/>
                  </a:schemeClr>
                </a:solidFill>
              </a:rPr>
              <a:t>.</a:t>
            </a:r>
            <a:endParaRPr kumimoji="0" lang="en-US" sz="5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15223800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7000" b="1" dirty="0">
                <a:solidFill>
                  <a:srgbClr val="FFFF00"/>
                </a:solidFill>
              </a:rPr>
              <a:t>Binary Search Trees</a:t>
            </a:r>
            <a:br>
              <a:rPr lang="en-US" sz="7000" dirty="0">
                <a:solidFill>
                  <a:srgbClr val="FFFF00"/>
                </a:solidFill>
              </a:rPr>
            </a:br>
            <a:r>
              <a:rPr lang="en-US" sz="7000" dirty="0">
                <a:solidFill>
                  <a:srgbClr val="FFFF00"/>
                </a:solidFill>
              </a:rPr>
              <a:t>Which tree is a BST?</a:t>
            </a:r>
            <a:br>
              <a:rPr lang="en-US" sz="7000" dirty="0">
                <a:solidFill>
                  <a:srgbClr val="FFFF00"/>
                </a:solidFill>
              </a:rPr>
            </a:br>
            <a:r>
              <a:rPr lang="en-US" sz="7000" dirty="0">
                <a:solidFill>
                  <a:srgbClr val="FFFF00"/>
                </a:solidFill>
              </a:rPr>
              <a:t>A)								B) 								C)								D)</a:t>
            </a:r>
          </a:p>
        </p:txBody>
      </p:sp>
      <p:sp>
        <p:nvSpPr>
          <p:cNvPr id="3" name="Oval 2">
            <a:extLst>
              <a:ext uri="{FF2B5EF4-FFF2-40B4-BE49-F238E27FC236}">
                <a16:creationId xmlns:a16="http://schemas.microsoft.com/office/drawing/2014/main" id="{1F61AD62-C495-6D42-8CA0-02FDC61942B1}"/>
              </a:ext>
            </a:extLst>
          </p:cNvPr>
          <p:cNvSpPr/>
          <p:nvPr/>
        </p:nvSpPr>
        <p:spPr>
          <a:xfrm>
            <a:off x="5166180" y="614449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90</a:t>
            </a:r>
          </a:p>
        </p:txBody>
      </p:sp>
      <p:sp>
        <p:nvSpPr>
          <p:cNvPr id="4" name="Oval 3">
            <a:extLst>
              <a:ext uri="{FF2B5EF4-FFF2-40B4-BE49-F238E27FC236}">
                <a16:creationId xmlns:a16="http://schemas.microsoft.com/office/drawing/2014/main" id="{DB8E759E-D1DE-5F49-83E6-2D3B1E7A64DF}"/>
              </a:ext>
            </a:extLst>
          </p:cNvPr>
          <p:cNvSpPr/>
          <p:nvPr/>
        </p:nvSpPr>
        <p:spPr>
          <a:xfrm>
            <a:off x="3337380" y="753831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46</a:t>
            </a:r>
          </a:p>
        </p:txBody>
      </p:sp>
      <p:sp>
        <p:nvSpPr>
          <p:cNvPr id="5" name="Oval 4">
            <a:extLst>
              <a:ext uri="{FF2B5EF4-FFF2-40B4-BE49-F238E27FC236}">
                <a16:creationId xmlns:a16="http://schemas.microsoft.com/office/drawing/2014/main" id="{995E1D8B-4019-8249-B421-7AE30B460FF4}"/>
              </a:ext>
            </a:extLst>
          </p:cNvPr>
          <p:cNvSpPr/>
          <p:nvPr/>
        </p:nvSpPr>
        <p:spPr>
          <a:xfrm>
            <a:off x="5670981" y="1067672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83</a:t>
            </a:r>
          </a:p>
        </p:txBody>
      </p:sp>
      <p:sp>
        <p:nvSpPr>
          <p:cNvPr id="6" name="Oval 5">
            <a:extLst>
              <a:ext uri="{FF2B5EF4-FFF2-40B4-BE49-F238E27FC236}">
                <a16:creationId xmlns:a16="http://schemas.microsoft.com/office/drawing/2014/main" id="{A372D7FA-5719-5548-9300-CFA6D97A8D66}"/>
              </a:ext>
            </a:extLst>
          </p:cNvPr>
          <p:cNvSpPr/>
          <p:nvPr/>
        </p:nvSpPr>
        <p:spPr>
          <a:xfrm>
            <a:off x="2118180" y="903662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7" name="Oval 6">
            <a:extLst>
              <a:ext uri="{FF2B5EF4-FFF2-40B4-BE49-F238E27FC236}">
                <a16:creationId xmlns:a16="http://schemas.microsoft.com/office/drawing/2014/main" id="{B19E642C-D143-234D-916A-CAF635BA1FDD}"/>
              </a:ext>
            </a:extLst>
          </p:cNvPr>
          <p:cNvSpPr/>
          <p:nvPr/>
        </p:nvSpPr>
        <p:spPr>
          <a:xfrm>
            <a:off x="4362617" y="903662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55</a:t>
            </a:r>
          </a:p>
        </p:txBody>
      </p:sp>
      <p:sp>
        <p:nvSpPr>
          <p:cNvPr id="8" name="Oval 7">
            <a:extLst>
              <a:ext uri="{FF2B5EF4-FFF2-40B4-BE49-F238E27FC236}">
                <a16:creationId xmlns:a16="http://schemas.microsoft.com/office/drawing/2014/main" id="{4C1525EF-4F56-274F-81A7-72C2A4AF55D5}"/>
              </a:ext>
            </a:extLst>
          </p:cNvPr>
          <p:cNvSpPr/>
          <p:nvPr/>
        </p:nvSpPr>
        <p:spPr>
          <a:xfrm>
            <a:off x="4043571" y="1067672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49</a:t>
            </a:r>
          </a:p>
        </p:txBody>
      </p:sp>
      <p:sp>
        <p:nvSpPr>
          <p:cNvPr id="9" name="Oval 8">
            <a:extLst>
              <a:ext uri="{FF2B5EF4-FFF2-40B4-BE49-F238E27FC236}">
                <a16:creationId xmlns:a16="http://schemas.microsoft.com/office/drawing/2014/main" id="{AE02E77E-02A7-A042-8C1E-1A87CB5B05D8}"/>
              </a:ext>
            </a:extLst>
          </p:cNvPr>
          <p:cNvSpPr/>
          <p:nvPr/>
        </p:nvSpPr>
        <p:spPr>
          <a:xfrm>
            <a:off x="1052941" y="1070956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a:t>
            </a:r>
          </a:p>
        </p:txBody>
      </p:sp>
      <p:sp>
        <p:nvSpPr>
          <p:cNvPr id="10" name="Oval 9">
            <a:extLst>
              <a:ext uri="{FF2B5EF4-FFF2-40B4-BE49-F238E27FC236}">
                <a16:creationId xmlns:a16="http://schemas.microsoft.com/office/drawing/2014/main" id="{BD3BDF9C-E88A-6C46-BBE9-3BB67880D9CC}"/>
              </a:ext>
            </a:extLst>
          </p:cNvPr>
          <p:cNvSpPr/>
          <p:nvPr/>
        </p:nvSpPr>
        <p:spPr>
          <a:xfrm>
            <a:off x="2660851" y="1070956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4362618" y="7084580"/>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flipH="1">
            <a:off x="4556580" y="10222985"/>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2977164" y="8578968"/>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4378032" y="8578968"/>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7" idx="5"/>
            <a:endCxn id="5" idx="0"/>
          </p:cNvCxnSpPr>
          <p:nvPr/>
        </p:nvCxnSpPr>
        <p:spPr>
          <a:xfrm>
            <a:off x="5403269" y="10077280"/>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1662541" y="10077280"/>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stCxn id="6" idx="5"/>
            <a:endCxn id="10" idx="0"/>
          </p:cNvCxnSpPr>
          <p:nvPr/>
        </p:nvCxnSpPr>
        <p:spPr>
          <a:xfrm>
            <a:off x="3158832" y="10077280"/>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3" name="Oval 22">
            <a:extLst>
              <a:ext uri="{FF2B5EF4-FFF2-40B4-BE49-F238E27FC236}">
                <a16:creationId xmlns:a16="http://schemas.microsoft.com/office/drawing/2014/main" id="{AE9D67AA-BBFE-914F-B69A-0672D76C139D}"/>
              </a:ext>
            </a:extLst>
          </p:cNvPr>
          <p:cNvSpPr/>
          <p:nvPr/>
        </p:nvSpPr>
        <p:spPr>
          <a:xfrm>
            <a:off x="10127629" y="61597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4" name="Oval 23">
            <a:extLst>
              <a:ext uri="{FF2B5EF4-FFF2-40B4-BE49-F238E27FC236}">
                <a16:creationId xmlns:a16="http://schemas.microsoft.com/office/drawing/2014/main" id="{CDBC0955-6C1E-444C-80CC-367BC4E5CBEA}"/>
              </a:ext>
            </a:extLst>
          </p:cNvPr>
          <p:cNvSpPr/>
          <p:nvPr/>
        </p:nvSpPr>
        <p:spPr>
          <a:xfrm>
            <a:off x="1246123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25" name="Oval 24">
            <a:extLst>
              <a:ext uri="{FF2B5EF4-FFF2-40B4-BE49-F238E27FC236}">
                <a16:creationId xmlns:a16="http://schemas.microsoft.com/office/drawing/2014/main" id="{25328718-36B6-6744-A20C-99D40968B192}"/>
              </a:ext>
            </a:extLst>
          </p:cNvPr>
          <p:cNvSpPr/>
          <p:nvPr/>
        </p:nvSpPr>
        <p:spPr>
          <a:xfrm>
            <a:off x="8908429"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6" name="Oval 25">
            <a:extLst>
              <a:ext uri="{FF2B5EF4-FFF2-40B4-BE49-F238E27FC236}">
                <a16:creationId xmlns:a16="http://schemas.microsoft.com/office/drawing/2014/main" id="{7B25CC4A-4D19-4949-AE80-F1A43857DFF2}"/>
              </a:ext>
            </a:extLst>
          </p:cNvPr>
          <p:cNvSpPr/>
          <p:nvPr/>
        </p:nvSpPr>
        <p:spPr>
          <a:xfrm>
            <a:off x="11152866"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27" name="Oval 26">
            <a:extLst>
              <a:ext uri="{FF2B5EF4-FFF2-40B4-BE49-F238E27FC236}">
                <a16:creationId xmlns:a16="http://schemas.microsoft.com/office/drawing/2014/main" id="{2EB0B5F8-7EE9-1145-845E-705EE5207518}"/>
              </a:ext>
            </a:extLst>
          </p:cNvPr>
          <p:cNvSpPr/>
          <p:nvPr/>
        </p:nvSpPr>
        <p:spPr>
          <a:xfrm>
            <a:off x="1083382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19</a:t>
            </a:r>
          </a:p>
        </p:txBody>
      </p:sp>
      <p:sp>
        <p:nvSpPr>
          <p:cNvPr id="29" name="Oval 28">
            <a:extLst>
              <a:ext uri="{FF2B5EF4-FFF2-40B4-BE49-F238E27FC236}">
                <a16:creationId xmlns:a16="http://schemas.microsoft.com/office/drawing/2014/main" id="{94945F4D-B04A-D441-96C5-D860F5806344}"/>
              </a:ext>
            </a:extLst>
          </p:cNvPr>
          <p:cNvSpPr/>
          <p:nvPr/>
        </p:nvSpPr>
        <p:spPr>
          <a:xfrm>
            <a:off x="9451100" y="933103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1" name="Straight Arrow Connector 30">
            <a:extLst>
              <a:ext uri="{FF2B5EF4-FFF2-40B4-BE49-F238E27FC236}">
                <a16:creationId xmlns:a16="http://schemas.microsoft.com/office/drawing/2014/main" id="{2DE94429-78EB-7046-9340-568AF2B375B3}"/>
              </a:ext>
            </a:extLst>
          </p:cNvPr>
          <p:cNvCxnSpPr>
            <a:cxnSpLocks/>
          </p:cNvCxnSpPr>
          <p:nvPr/>
        </p:nvCxnSpPr>
        <p:spPr>
          <a:xfrm flipH="1">
            <a:off x="11346829" y="884445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02658D7D-E9A8-0245-A044-B12B988DD020}"/>
              </a:ext>
            </a:extLst>
          </p:cNvPr>
          <p:cNvCxnSpPr>
            <a:cxnSpLocks/>
            <a:stCxn id="23" idx="3"/>
          </p:cNvCxnSpPr>
          <p:nvPr/>
        </p:nvCxnSpPr>
        <p:spPr>
          <a:xfrm flipH="1">
            <a:off x="9767413" y="7200441"/>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7F685217-FF83-6D4C-A83C-A77347E8106F}"/>
              </a:ext>
            </a:extLst>
          </p:cNvPr>
          <p:cNvCxnSpPr>
            <a:cxnSpLocks/>
            <a:stCxn id="23" idx="5"/>
          </p:cNvCxnSpPr>
          <p:nvPr/>
        </p:nvCxnSpPr>
        <p:spPr>
          <a:xfrm>
            <a:off x="11168281" y="72004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CE92376E-ED95-F246-9CE9-30211E655642}"/>
              </a:ext>
            </a:extLst>
          </p:cNvPr>
          <p:cNvCxnSpPr>
            <a:cxnSpLocks/>
            <a:stCxn id="26" idx="5"/>
            <a:endCxn id="24" idx="0"/>
          </p:cNvCxnSpPr>
          <p:nvPr/>
        </p:nvCxnSpPr>
        <p:spPr>
          <a:xfrm>
            <a:off x="12193518" y="8698753"/>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3973C81E-88D2-E340-AEF0-DB223496BFAE}"/>
              </a:ext>
            </a:extLst>
          </p:cNvPr>
          <p:cNvCxnSpPr>
            <a:cxnSpLocks/>
            <a:stCxn id="25" idx="5"/>
            <a:endCxn id="29" idx="0"/>
          </p:cNvCxnSpPr>
          <p:nvPr/>
        </p:nvCxnSpPr>
        <p:spPr>
          <a:xfrm>
            <a:off x="9949081" y="8698753"/>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Oval 37">
            <a:extLst>
              <a:ext uri="{FF2B5EF4-FFF2-40B4-BE49-F238E27FC236}">
                <a16:creationId xmlns:a16="http://schemas.microsoft.com/office/drawing/2014/main" id="{D10AC23C-B94B-8040-8B69-CE6BA0CC8271}"/>
              </a:ext>
            </a:extLst>
          </p:cNvPr>
          <p:cNvSpPr/>
          <p:nvPr/>
        </p:nvSpPr>
        <p:spPr>
          <a:xfrm>
            <a:off x="16372946" y="500383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40" name="Oval 39">
            <a:extLst>
              <a:ext uri="{FF2B5EF4-FFF2-40B4-BE49-F238E27FC236}">
                <a16:creationId xmlns:a16="http://schemas.microsoft.com/office/drawing/2014/main" id="{85ECA1CF-12B9-8D4B-A0B0-FC3FE5711B55}"/>
              </a:ext>
            </a:extLst>
          </p:cNvPr>
          <p:cNvSpPr/>
          <p:nvPr/>
        </p:nvSpPr>
        <p:spPr>
          <a:xfrm>
            <a:off x="15153746"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41" name="Oval 40">
            <a:extLst>
              <a:ext uri="{FF2B5EF4-FFF2-40B4-BE49-F238E27FC236}">
                <a16:creationId xmlns:a16="http://schemas.microsoft.com/office/drawing/2014/main" id="{64D11D60-088B-6240-BBE2-D61A28BA9DC8}"/>
              </a:ext>
            </a:extLst>
          </p:cNvPr>
          <p:cNvSpPr/>
          <p:nvPr/>
        </p:nvSpPr>
        <p:spPr>
          <a:xfrm>
            <a:off x="17398183"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43" name="Oval 42">
            <a:extLst>
              <a:ext uri="{FF2B5EF4-FFF2-40B4-BE49-F238E27FC236}">
                <a16:creationId xmlns:a16="http://schemas.microsoft.com/office/drawing/2014/main" id="{0944E319-2490-3F4C-B6FC-F34817440E95}"/>
              </a:ext>
            </a:extLst>
          </p:cNvPr>
          <p:cNvSpPr/>
          <p:nvPr/>
        </p:nvSpPr>
        <p:spPr>
          <a:xfrm>
            <a:off x="14088507" y="817508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12</a:t>
            </a:r>
          </a:p>
        </p:txBody>
      </p:sp>
      <p:cxnSp>
        <p:nvCxnSpPr>
          <p:cNvPr id="47" name="Straight Arrow Connector 46">
            <a:extLst>
              <a:ext uri="{FF2B5EF4-FFF2-40B4-BE49-F238E27FC236}">
                <a16:creationId xmlns:a16="http://schemas.microsoft.com/office/drawing/2014/main" id="{4DFC0D09-8619-C94E-8A3A-266468844791}"/>
              </a:ext>
            </a:extLst>
          </p:cNvPr>
          <p:cNvCxnSpPr>
            <a:cxnSpLocks/>
            <a:stCxn id="38" idx="3"/>
          </p:cNvCxnSpPr>
          <p:nvPr/>
        </p:nvCxnSpPr>
        <p:spPr>
          <a:xfrm flipH="1">
            <a:off x="16012730" y="604448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29C337B-D37D-FD4B-B7FD-ED5652F26D94}"/>
              </a:ext>
            </a:extLst>
          </p:cNvPr>
          <p:cNvCxnSpPr>
            <a:cxnSpLocks/>
            <a:stCxn id="38" idx="5"/>
          </p:cNvCxnSpPr>
          <p:nvPr/>
        </p:nvCxnSpPr>
        <p:spPr>
          <a:xfrm>
            <a:off x="17413598" y="604448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3723896-69F3-204A-A341-85B36EC217F3}"/>
              </a:ext>
            </a:extLst>
          </p:cNvPr>
          <p:cNvCxnSpPr>
            <a:cxnSpLocks/>
            <a:endCxn id="43" idx="0"/>
          </p:cNvCxnSpPr>
          <p:nvPr/>
        </p:nvCxnSpPr>
        <p:spPr>
          <a:xfrm flipH="1">
            <a:off x="14698107" y="754279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53" name="Oval 52">
            <a:extLst>
              <a:ext uri="{FF2B5EF4-FFF2-40B4-BE49-F238E27FC236}">
                <a16:creationId xmlns:a16="http://schemas.microsoft.com/office/drawing/2014/main" id="{CBCDFCF1-09A8-7A41-A1FF-048785BE3FB4}"/>
              </a:ext>
            </a:extLst>
          </p:cNvPr>
          <p:cNvSpPr/>
          <p:nvPr/>
        </p:nvSpPr>
        <p:spPr>
          <a:xfrm>
            <a:off x="20667036" y="49405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90</a:t>
            </a:r>
          </a:p>
        </p:txBody>
      </p:sp>
      <p:sp>
        <p:nvSpPr>
          <p:cNvPr id="56" name="Oval 55">
            <a:extLst>
              <a:ext uri="{FF2B5EF4-FFF2-40B4-BE49-F238E27FC236}">
                <a16:creationId xmlns:a16="http://schemas.microsoft.com/office/drawing/2014/main" id="{E00F63A1-6F60-904B-BBC5-C3845FEB0AD3}"/>
              </a:ext>
            </a:extLst>
          </p:cNvPr>
          <p:cNvSpPr/>
          <p:nvPr/>
        </p:nvSpPr>
        <p:spPr>
          <a:xfrm>
            <a:off x="21692273" y="64389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88</a:t>
            </a:r>
          </a:p>
        </p:txBody>
      </p:sp>
      <p:sp>
        <p:nvSpPr>
          <p:cNvPr id="57" name="Oval 56">
            <a:extLst>
              <a:ext uri="{FF2B5EF4-FFF2-40B4-BE49-F238E27FC236}">
                <a16:creationId xmlns:a16="http://schemas.microsoft.com/office/drawing/2014/main" id="{F3C9263F-FAE0-A044-BAEB-CDF241ABD2FC}"/>
              </a:ext>
            </a:extLst>
          </p:cNvPr>
          <p:cNvSpPr/>
          <p:nvPr/>
        </p:nvSpPr>
        <p:spPr>
          <a:xfrm>
            <a:off x="21373227" y="80789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57</a:t>
            </a:r>
          </a:p>
        </p:txBody>
      </p:sp>
      <p:cxnSp>
        <p:nvCxnSpPr>
          <p:cNvPr id="61" name="Straight Arrow Connector 60">
            <a:extLst>
              <a:ext uri="{FF2B5EF4-FFF2-40B4-BE49-F238E27FC236}">
                <a16:creationId xmlns:a16="http://schemas.microsoft.com/office/drawing/2014/main" id="{C17443D9-6CC1-AF4D-8943-2155CDFBCEE3}"/>
              </a:ext>
            </a:extLst>
          </p:cNvPr>
          <p:cNvCxnSpPr>
            <a:cxnSpLocks/>
          </p:cNvCxnSpPr>
          <p:nvPr/>
        </p:nvCxnSpPr>
        <p:spPr>
          <a:xfrm flipH="1">
            <a:off x="21886236" y="762525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EFD823DF-81BB-BE45-B8E7-4DC8A57D702A}"/>
              </a:ext>
            </a:extLst>
          </p:cNvPr>
          <p:cNvCxnSpPr>
            <a:cxnSpLocks/>
            <a:stCxn id="53" idx="5"/>
          </p:cNvCxnSpPr>
          <p:nvPr/>
        </p:nvCxnSpPr>
        <p:spPr>
          <a:xfrm>
            <a:off x="21707688" y="59812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31798504"/>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dirty="0"/>
              <a:t>How do we check if a binary tree is a binary </a:t>
            </a:r>
            <a:r>
              <a:rPr lang="en-US" b="1" dirty="0"/>
              <a:t>search</a:t>
            </a:r>
            <a:r>
              <a:rPr lang="en-US" dirty="0"/>
              <a:t> tree?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7845252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dirty="0"/>
              <a:t>How do we check if a binary tree is a binary </a:t>
            </a:r>
            <a:r>
              <a:rPr lang="en-US" b="1" dirty="0"/>
              <a:t>search</a:t>
            </a:r>
            <a:r>
              <a:rPr lang="en-US" dirty="0"/>
              <a:t> tree?</a:t>
            </a:r>
          </a:p>
          <a:p>
            <a:r>
              <a:rPr lang="en-US" dirty="0"/>
              <a:t>One of the tree traversals will result in a sorted list if and only if the tree is a binary search tree.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64302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D3E3F7-46F6-B94A-A477-87DC281F6445}"/>
              </a:ext>
            </a:extLst>
          </p:cNvPr>
          <p:cNvSpPr>
            <a:spLocks noGrp="1"/>
          </p:cNvSpPr>
          <p:nvPr>
            <p:ph type="body" sz="quarter" idx="12"/>
          </p:nvPr>
        </p:nvSpPr>
        <p:spPr/>
        <p:txBody>
          <a:bodyPr/>
          <a:lstStyle/>
          <a:p>
            <a:r>
              <a:rPr lang="en-US" sz="6000" dirty="0"/>
              <a:t>The nodes in a tree may have any number of children.</a:t>
            </a:r>
          </a:p>
          <a:p>
            <a:r>
              <a:rPr lang="en-US" sz="6000" dirty="0"/>
              <a:t>A tree where the nodes have at most two children each is called a </a:t>
            </a:r>
            <a:r>
              <a:rPr lang="en-US" sz="6000" b="1" dirty="0"/>
              <a:t>binary tree</a:t>
            </a:r>
            <a:r>
              <a:rPr lang="en-US" sz="6000" dirty="0"/>
              <a:t>.</a:t>
            </a:r>
          </a:p>
          <a:p>
            <a:r>
              <a:rPr lang="en-US" sz="6000" dirty="0"/>
              <a:t>A tree where the nodes have at most three children each is called a </a:t>
            </a:r>
            <a:r>
              <a:rPr lang="en-US" sz="6000" b="1" dirty="0"/>
              <a:t>ternary tree</a:t>
            </a:r>
            <a:r>
              <a:rPr lang="en-US" sz="6000" dirty="0"/>
              <a:t>.</a:t>
            </a:r>
          </a:p>
          <a:p>
            <a:r>
              <a:rPr lang="en-US" sz="6000" dirty="0"/>
              <a:t>A tree where the nodes have at most n children is called a </a:t>
            </a:r>
            <a:r>
              <a:rPr lang="en-US" sz="6000" b="1" dirty="0"/>
              <a:t>n-</a:t>
            </a:r>
            <a:r>
              <a:rPr lang="en-US" sz="6000" b="1" dirty="0" err="1"/>
              <a:t>ary</a:t>
            </a:r>
            <a:r>
              <a:rPr lang="en-US" sz="6000" b="1" dirty="0"/>
              <a:t> tree</a:t>
            </a:r>
            <a:r>
              <a:rPr lang="en-US" sz="6000" dirty="0"/>
              <a:t>.</a:t>
            </a:r>
          </a:p>
          <a:p>
            <a:r>
              <a:rPr lang="en-US" sz="6000" dirty="0"/>
              <a:t>In this class, we’ll talk about binary trees.</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Binary, Ternary, &amp; n-</a:t>
            </a:r>
            <a:r>
              <a:rPr lang="en-US" dirty="0" err="1"/>
              <a:t>ary</a:t>
            </a:r>
            <a:endParaRPr lang="en-US" dirty="0"/>
          </a:p>
        </p:txBody>
      </p:sp>
    </p:spTree>
    <p:extLst>
      <p:ext uri="{BB962C8B-B14F-4D97-AF65-F5344CB8AC3E}">
        <p14:creationId xmlns:p14="http://schemas.microsoft.com/office/powerpoint/2010/main" val="273271151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9600" b="1" dirty="0">
                <a:solidFill>
                  <a:srgbClr val="FFFF00"/>
                </a:solidFill>
              </a:rPr>
              <a:t>BST Validation</a:t>
            </a:r>
            <a:br>
              <a:rPr lang="en-US" sz="9600" dirty="0">
                <a:solidFill>
                  <a:srgbClr val="FFFF00"/>
                </a:solidFill>
              </a:rPr>
            </a:br>
            <a:r>
              <a:rPr lang="en-US" sz="9600" dirty="0">
                <a:solidFill>
                  <a:srgbClr val="FFFF00"/>
                </a:solidFill>
              </a:rPr>
              <a:t>Which traversal can we use?</a:t>
            </a:r>
            <a:br>
              <a:rPr lang="en-US" sz="9600" dirty="0">
                <a:solidFill>
                  <a:srgbClr val="FFFF00"/>
                </a:solidFill>
              </a:rPr>
            </a:br>
            <a:endParaRPr lang="en-US" sz="9000" dirty="0">
              <a:solidFill>
                <a:srgbClr val="FFFF00"/>
              </a:solidFill>
            </a:endParaRPr>
          </a:p>
        </p:txBody>
      </p:sp>
      <p:sp>
        <p:nvSpPr>
          <p:cNvPr id="3" name="Oval 2">
            <a:extLst>
              <a:ext uri="{FF2B5EF4-FFF2-40B4-BE49-F238E27FC236}">
                <a16:creationId xmlns:a16="http://schemas.microsoft.com/office/drawing/2014/main" id="{1F61AD62-C495-6D42-8CA0-02FDC61942B1}"/>
              </a:ext>
            </a:extLst>
          </p:cNvPr>
          <p:cNvSpPr/>
          <p:nvPr/>
        </p:nvSpPr>
        <p:spPr>
          <a:xfrm>
            <a:off x="12192000" y="5986346"/>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4" name="Oval 3">
            <a:extLst>
              <a:ext uri="{FF2B5EF4-FFF2-40B4-BE49-F238E27FC236}">
                <a16:creationId xmlns:a16="http://schemas.microsoft.com/office/drawing/2014/main" id="{DB8E759E-D1DE-5F49-83E6-2D3B1E7A64DF}"/>
              </a:ext>
            </a:extLst>
          </p:cNvPr>
          <p:cNvSpPr/>
          <p:nvPr/>
        </p:nvSpPr>
        <p:spPr>
          <a:xfrm>
            <a:off x="103632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14020800" y="738017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6" name="Oval 5">
            <a:extLst>
              <a:ext uri="{FF2B5EF4-FFF2-40B4-BE49-F238E27FC236}">
                <a16:creationId xmlns:a16="http://schemas.microsoft.com/office/drawing/2014/main" id="{A372D7FA-5719-5548-9300-CFA6D97A8D66}"/>
              </a:ext>
            </a:extLst>
          </p:cNvPr>
          <p:cNvSpPr/>
          <p:nvPr/>
        </p:nvSpPr>
        <p:spPr>
          <a:xfrm>
            <a:off x="9144000"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7" name="Oval 6">
            <a:extLst>
              <a:ext uri="{FF2B5EF4-FFF2-40B4-BE49-F238E27FC236}">
                <a16:creationId xmlns:a16="http://schemas.microsoft.com/office/drawing/2014/main" id="{B19E642C-D143-234D-916A-CAF635BA1FDD}"/>
              </a:ext>
            </a:extLst>
          </p:cNvPr>
          <p:cNvSpPr/>
          <p:nvPr/>
        </p:nvSpPr>
        <p:spPr>
          <a:xfrm>
            <a:off x="11388437"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8" name="Oval 7">
            <a:extLst>
              <a:ext uri="{FF2B5EF4-FFF2-40B4-BE49-F238E27FC236}">
                <a16:creationId xmlns:a16="http://schemas.microsoft.com/office/drawing/2014/main" id="{4C1525EF-4F56-274F-81A7-72C2A4AF55D5}"/>
              </a:ext>
            </a:extLst>
          </p:cNvPr>
          <p:cNvSpPr/>
          <p:nvPr/>
        </p:nvSpPr>
        <p:spPr>
          <a:xfrm>
            <a:off x="13023274" y="887848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9" name="Oval 8">
            <a:extLst>
              <a:ext uri="{FF2B5EF4-FFF2-40B4-BE49-F238E27FC236}">
                <a16:creationId xmlns:a16="http://schemas.microsoft.com/office/drawing/2014/main" id="{AE02E77E-02A7-A042-8C1E-1A87CB5B05D8}"/>
              </a:ext>
            </a:extLst>
          </p:cNvPr>
          <p:cNvSpPr/>
          <p:nvPr/>
        </p:nvSpPr>
        <p:spPr>
          <a:xfrm>
            <a:off x="8078761"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a:t>
            </a:r>
          </a:p>
        </p:txBody>
      </p:sp>
      <p:sp>
        <p:nvSpPr>
          <p:cNvPr id="10" name="Oval 9">
            <a:extLst>
              <a:ext uri="{FF2B5EF4-FFF2-40B4-BE49-F238E27FC236}">
                <a16:creationId xmlns:a16="http://schemas.microsoft.com/office/drawing/2014/main" id="{BD3BDF9C-E88A-6C46-BBE9-3BB67880D9CC}"/>
              </a:ext>
            </a:extLst>
          </p:cNvPr>
          <p:cNvSpPr/>
          <p:nvPr/>
        </p:nvSpPr>
        <p:spPr>
          <a:xfrm>
            <a:off x="10184652" y="1055142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15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1" name="Straight Arrow Connector 10">
            <a:extLst>
              <a:ext uri="{FF2B5EF4-FFF2-40B4-BE49-F238E27FC236}">
                <a16:creationId xmlns:a16="http://schemas.microsoft.com/office/drawing/2014/main" id="{B4133EF7-A149-1B47-B3BF-C7015C335031}"/>
              </a:ext>
            </a:extLst>
          </p:cNvPr>
          <p:cNvCxnSpPr>
            <a:cxnSpLocks/>
          </p:cNvCxnSpPr>
          <p:nvPr/>
        </p:nvCxnSpPr>
        <p:spPr>
          <a:xfrm flipH="1">
            <a:off x="11388438" y="6926435"/>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a:off x="13466619" y="6926435"/>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10002984" y="842082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11403852" y="842082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5" idx="3"/>
          </p:cNvCxnSpPr>
          <p:nvPr/>
        </p:nvCxnSpPr>
        <p:spPr>
          <a:xfrm flipH="1">
            <a:off x="13854546" y="8420823"/>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8688361" y="991913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endCxn id="10" idx="0"/>
          </p:cNvCxnSpPr>
          <p:nvPr/>
        </p:nvCxnSpPr>
        <p:spPr>
          <a:xfrm>
            <a:off x="10144650" y="991913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6BCDF2F3-09A7-3344-87B2-B212A7EE2C0B}"/>
              </a:ext>
            </a:extLst>
          </p:cNvPr>
          <p:cNvSpPr txBox="1"/>
          <p:nvPr/>
        </p:nvSpPr>
        <p:spPr>
          <a:xfrm>
            <a:off x="17678400" y="6575413"/>
            <a:ext cx="5617029" cy="40626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rgbClr val="FFFF00"/>
                </a:solidFill>
              </a:rPr>
              <a:t>A) Pre-Order</a:t>
            </a:r>
            <a:br>
              <a:rPr lang="en-US" sz="6000" dirty="0">
                <a:solidFill>
                  <a:srgbClr val="FFFF00"/>
                </a:solidFill>
              </a:rPr>
            </a:br>
            <a:r>
              <a:rPr lang="en-US" sz="6000" dirty="0">
                <a:solidFill>
                  <a:srgbClr val="FFFF00"/>
                </a:solidFill>
              </a:rPr>
              <a:t>B) In-Order</a:t>
            </a:r>
            <a:br>
              <a:rPr lang="en-US" sz="6000" dirty="0">
                <a:solidFill>
                  <a:srgbClr val="FFFF00"/>
                </a:solidFill>
              </a:rPr>
            </a:br>
            <a:r>
              <a:rPr lang="en-US" sz="6000" dirty="0">
                <a:solidFill>
                  <a:srgbClr val="FFFF00"/>
                </a:solidFill>
              </a:rPr>
              <a:t>C) Post-Order</a:t>
            </a:r>
            <a:br>
              <a:rPr lang="en-US" sz="6000" dirty="0">
                <a:solidFill>
                  <a:srgbClr val="FFFF00"/>
                </a:solidFill>
              </a:rPr>
            </a:br>
            <a:r>
              <a:rPr lang="en-US" sz="6000" dirty="0">
                <a:solidFill>
                  <a:srgbClr val="FFFF00"/>
                </a:solidFill>
              </a:rPr>
              <a:t>D) Level-Order</a:t>
            </a:r>
            <a:endParaRPr kumimoji="0" lang="en-US" sz="6000" b="0" i="0" u="none" strike="noStrike" cap="none" spc="0" normalizeH="0" baseline="0" dirty="0">
              <a:ln>
                <a:noFill/>
              </a:ln>
              <a:solidFill>
                <a:srgbClr val="7D8490"/>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3284814236"/>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dirty="0"/>
              <a:t>Traverse the tree in-order and check whether the result is sorted.</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Validation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1643031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nchor="ctr"/>
          <a:lstStyle/>
          <a:p>
            <a:pPr algn="ctr"/>
            <a:r>
              <a:rPr lang="en-US" dirty="0"/>
              <a:t>Write code to see if a binary search tree is valid.</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Coding Exercise</a:t>
            </a:r>
          </a:p>
        </p:txBody>
      </p:sp>
      <p:sp>
        <p:nvSpPr>
          <p:cNvPr id="4" name="Text Placeholder 3">
            <a:extLst>
              <a:ext uri="{FF2B5EF4-FFF2-40B4-BE49-F238E27FC236}">
                <a16:creationId xmlns:a16="http://schemas.microsoft.com/office/drawing/2014/main" id="{2133B89B-6858-DD4C-88AD-C3297A02798D}"/>
              </a:ext>
            </a:extLst>
          </p:cNvPr>
          <p:cNvSpPr>
            <a:spLocks noGrp="1"/>
          </p:cNvSpPr>
          <p:nvPr>
            <p:ph type="body" sz="quarter" idx="10"/>
          </p:nvPr>
        </p:nvSpPr>
        <p:spPr/>
        <p:txBody>
          <a:bodyPr/>
          <a:lstStyle/>
          <a:p>
            <a:r>
              <a:rPr lang="en-US" dirty="0"/>
              <a:t>Do Now</a:t>
            </a:r>
          </a:p>
        </p:txBody>
      </p:sp>
    </p:spTree>
    <p:extLst>
      <p:ext uri="{BB962C8B-B14F-4D97-AF65-F5344CB8AC3E}">
        <p14:creationId xmlns:p14="http://schemas.microsoft.com/office/powerpoint/2010/main" val="55471283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769904-DBCF-754D-B012-A8B221BDCCCF}"/>
              </a:ext>
            </a:extLst>
          </p:cNvPr>
          <p:cNvSpPr>
            <a:spLocks noGrp="1"/>
          </p:cNvSpPr>
          <p:nvPr>
            <p:ph type="body" sz="quarter" idx="12"/>
          </p:nvPr>
        </p:nvSpPr>
        <p:spPr/>
        <p:txBody>
          <a:bodyPr/>
          <a:lstStyle/>
          <a:p>
            <a:r>
              <a:rPr lang="en-US" dirty="0"/>
              <a:t>Binary search trees are useful for efficiently searching and maintaining sorted data.</a:t>
            </a:r>
            <a:endParaRPr lang="en-US" i="1" dirty="0"/>
          </a:p>
        </p:txBody>
      </p:sp>
      <p:sp>
        <p:nvSpPr>
          <p:cNvPr id="3" name="Title 2">
            <a:extLst>
              <a:ext uri="{FF2B5EF4-FFF2-40B4-BE49-F238E27FC236}">
                <a16:creationId xmlns:a16="http://schemas.microsoft.com/office/drawing/2014/main" id="{7DDCB668-5770-7742-98AE-31BFF691762A}"/>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72091A1-8CB2-A146-9217-D4A075362C78}"/>
              </a:ext>
            </a:extLst>
          </p:cNvPr>
          <p:cNvSpPr>
            <a:spLocks noGrp="1"/>
          </p:cNvSpPr>
          <p:nvPr>
            <p:ph type="body" sz="quarter" idx="10"/>
          </p:nvPr>
        </p:nvSpPr>
        <p:spPr/>
        <p:txBody>
          <a:bodyPr/>
          <a:lstStyle/>
          <a:p>
            <a:r>
              <a:rPr lang="en-US" dirty="0"/>
              <a:t>Use Case</a:t>
            </a:r>
          </a:p>
        </p:txBody>
      </p:sp>
    </p:spTree>
    <p:extLst>
      <p:ext uri="{BB962C8B-B14F-4D97-AF65-F5344CB8AC3E}">
        <p14:creationId xmlns:p14="http://schemas.microsoft.com/office/powerpoint/2010/main" val="3602460903"/>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1380546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20</a:t>
            </a:r>
          </a:p>
        </p:txBody>
      </p:sp>
      <p:cxnSp>
        <p:nvCxnSpPr>
          <p:cNvPr id="16" name="Straight Arrow Connector 15">
            <a:extLst>
              <a:ext uri="{FF2B5EF4-FFF2-40B4-BE49-F238E27FC236}">
                <a16:creationId xmlns:a16="http://schemas.microsoft.com/office/drawing/2014/main" id="{36F088A2-4E44-9C4A-9C35-64E80C81669E}"/>
              </a:ext>
            </a:extLst>
          </p:cNvPr>
          <p:cNvCxnSpPr/>
          <p:nvPr/>
        </p:nvCxnSpPr>
        <p:spPr>
          <a:xfrm flipH="1">
            <a:off x="18916875" y="3657600"/>
            <a:ext cx="1227634" cy="9906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9751204" y="3035431"/>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178133689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20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a:off x="14823158" y="5294168"/>
            <a:ext cx="1160165" cy="72283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2960064" y="4122474"/>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20 &lt; 24</a:t>
            </a:r>
          </a:p>
        </p:txBody>
      </p:sp>
    </p:spTree>
    <p:extLst>
      <p:ext uri="{BB962C8B-B14F-4D97-AF65-F5344CB8AC3E}">
        <p14:creationId xmlns:p14="http://schemas.microsoft.com/office/powerpoint/2010/main" val="1334023572"/>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20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a:off x="17697675" y="6908052"/>
            <a:ext cx="272874" cy="40345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6920703" y="580060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20 &gt; 18</a:t>
            </a:r>
          </a:p>
        </p:txBody>
      </p:sp>
    </p:spTree>
    <p:extLst>
      <p:ext uri="{BB962C8B-B14F-4D97-AF65-F5344CB8AC3E}">
        <p14:creationId xmlns:p14="http://schemas.microsoft.com/office/powerpoint/2010/main" val="2046298923"/>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20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V="1">
            <a:off x="16407641" y="10511560"/>
            <a:ext cx="1" cy="124188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20 &lt; 21</a:t>
            </a:r>
          </a:p>
        </p:txBody>
      </p:sp>
    </p:spTree>
    <p:extLst>
      <p:ext uri="{BB962C8B-B14F-4D97-AF65-F5344CB8AC3E}">
        <p14:creationId xmlns:p14="http://schemas.microsoft.com/office/powerpoint/2010/main" val="1908689027"/>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20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V="1">
            <a:off x="16407641" y="10511560"/>
            <a:ext cx="1" cy="124188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7030A0"/>
                </a:solidFill>
                <a:effectLst/>
                <a:uFillTx/>
                <a:latin typeface="Vista Sans OT Medium"/>
                <a:ea typeface="Vista Sans OT Medium"/>
                <a:cs typeface="Vista Sans OT Medium"/>
                <a:sym typeface="Vista Sans OT Medium"/>
              </a:rPr>
              <a:t>20 = 20</a:t>
            </a:r>
          </a:p>
        </p:txBody>
      </p:sp>
    </p:spTree>
    <p:extLst>
      <p:ext uri="{BB962C8B-B14F-4D97-AF65-F5344CB8AC3E}">
        <p14:creationId xmlns:p14="http://schemas.microsoft.com/office/powerpoint/2010/main" val="29827531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D3E3F7-46F6-B94A-A477-87DC281F6445}"/>
              </a:ext>
            </a:extLst>
          </p:cNvPr>
          <p:cNvSpPr>
            <a:spLocks noGrp="1"/>
          </p:cNvSpPr>
          <p:nvPr>
            <p:ph type="body" sz="quarter" idx="12"/>
          </p:nvPr>
        </p:nvSpPr>
        <p:spPr/>
        <p:txBody>
          <a:bodyPr numCol="2"/>
          <a:lstStyle/>
          <a:p>
            <a:endParaRPr lang="en-US" sz="6000" dirty="0"/>
          </a:p>
          <a:p>
            <a:r>
              <a:rPr lang="en-US" sz="6000" dirty="0" err="1">
                <a:latin typeface="Courier New" panose="02070309020205020404" pitchFamily="49" charset="0"/>
                <a:cs typeface="Courier New" panose="02070309020205020404" pitchFamily="49" charset="0"/>
              </a:rPr>
              <a:t>struct</a:t>
            </a:r>
            <a:r>
              <a:rPr lang="en-US" sz="6000" dirty="0">
                <a:latin typeface="Courier New" panose="02070309020205020404" pitchFamily="49" charset="0"/>
                <a:cs typeface="Courier New" panose="02070309020205020404" pitchFamily="49" charset="0"/>
              </a:rPr>
              <a:t> Node {</a:t>
            </a:r>
          </a:p>
          <a:p>
            <a:r>
              <a:rPr lang="en-US" sz="6000" dirty="0">
                <a:latin typeface="Courier New" panose="02070309020205020404" pitchFamily="49" charset="0"/>
                <a:cs typeface="Courier New" panose="02070309020205020404" pitchFamily="49" charset="0"/>
              </a:rPr>
              <a:t>	char data;</a:t>
            </a:r>
          </a:p>
          <a:p>
            <a:r>
              <a:rPr lang="en-US" sz="6000" dirty="0">
                <a:latin typeface="Courier New" panose="02070309020205020404" pitchFamily="49" charset="0"/>
                <a:cs typeface="Courier New" panose="02070309020205020404" pitchFamily="49" charset="0"/>
              </a:rPr>
              <a:t>	Node* left;</a:t>
            </a:r>
          </a:p>
          <a:p>
            <a:r>
              <a:rPr lang="en-US" sz="6000" dirty="0">
                <a:latin typeface="Courier New" panose="02070309020205020404" pitchFamily="49" charset="0"/>
                <a:cs typeface="Courier New" panose="02070309020205020404" pitchFamily="49" charset="0"/>
              </a:rPr>
              <a:t>	Node* right;</a:t>
            </a:r>
          </a:p>
          <a:p>
            <a:r>
              <a:rPr lang="en-US" sz="6000" dirty="0">
                <a:latin typeface="Courier New" panose="02070309020205020404" pitchFamily="49" charset="0"/>
                <a:cs typeface="Courier New" panose="02070309020205020404" pitchFamily="49" charset="0"/>
              </a:rPr>
              <a:t>};</a:t>
            </a:r>
          </a:p>
          <a:p>
            <a:endParaRPr lang="en-US" sz="6000" dirty="0"/>
          </a:p>
          <a:p>
            <a:r>
              <a:rPr lang="en-US" sz="6000" dirty="0"/>
              <a:t>With parent pointer:</a:t>
            </a:r>
          </a:p>
          <a:p>
            <a:r>
              <a:rPr lang="en-US" sz="6000" dirty="0" err="1">
                <a:latin typeface="Courier New" panose="02070309020205020404" pitchFamily="49" charset="0"/>
                <a:cs typeface="Courier New" panose="02070309020205020404" pitchFamily="49" charset="0"/>
              </a:rPr>
              <a:t>struct</a:t>
            </a:r>
            <a:r>
              <a:rPr lang="en-US" sz="6000" dirty="0">
                <a:latin typeface="Courier New" panose="02070309020205020404" pitchFamily="49" charset="0"/>
                <a:cs typeface="Courier New" panose="02070309020205020404" pitchFamily="49" charset="0"/>
              </a:rPr>
              <a:t> Node {</a:t>
            </a:r>
          </a:p>
          <a:p>
            <a:r>
              <a:rPr lang="en-US" sz="6000" dirty="0">
                <a:latin typeface="Courier New" panose="02070309020205020404" pitchFamily="49" charset="0"/>
                <a:cs typeface="Courier New" panose="02070309020205020404" pitchFamily="49" charset="0"/>
              </a:rPr>
              <a:t>	char data;</a:t>
            </a:r>
          </a:p>
          <a:p>
            <a:r>
              <a:rPr lang="en-US" sz="6000" dirty="0">
                <a:latin typeface="Courier New" panose="02070309020205020404" pitchFamily="49" charset="0"/>
                <a:cs typeface="Courier New" panose="02070309020205020404" pitchFamily="49" charset="0"/>
              </a:rPr>
              <a:t>	Node* left;</a:t>
            </a:r>
          </a:p>
          <a:p>
            <a:r>
              <a:rPr lang="en-US" sz="6000" dirty="0">
                <a:latin typeface="Courier New" panose="02070309020205020404" pitchFamily="49" charset="0"/>
                <a:cs typeface="Courier New" panose="02070309020205020404" pitchFamily="49" charset="0"/>
              </a:rPr>
              <a:t>	Node* right;</a:t>
            </a:r>
          </a:p>
          <a:p>
            <a:r>
              <a:rPr lang="en-US" sz="6000" dirty="0">
                <a:latin typeface="Courier New" panose="02070309020205020404" pitchFamily="49" charset="0"/>
                <a:cs typeface="Courier New" panose="02070309020205020404" pitchFamily="49" charset="0"/>
              </a:rPr>
              <a:t>	Node* parent;</a:t>
            </a:r>
          </a:p>
          <a:p>
            <a:r>
              <a:rPr lang="en-US" sz="60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Node </a:t>
            </a:r>
            <a:r>
              <a:rPr lang="en-US" dirty="0" err="1"/>
              <a:t>Struct</a:t>
            </a:r>
            <a:r>
              <a:rPr lang="en-US" dirty="0"/>
              <a:t> Definition</a:t>
            </a:r>
          </a:p>
        </p:txBody>
      </p:sp>
    </p:spTree>
    <p:extLst>
      <p:ext uri="{BB962C8B-B14F-4D97-AF65-F5344CB8AC3E}">
        <p14:creationId xmlns:p14="http://schemas.microsoft.com/office/powerpoint/2010/main" val="318987463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p:nvPr/>
        </p:nvCxnSpPr>
        <p:spPr>
          <a:xfrm flipH="1">
            <a:off x="18916875" y="3657600"/>
            <a:ext cx="1227634" cy="99060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9751204" y="3035431"/>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558265033"/>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a:off x="14823158" y="5294168"/>
            <a:ext cx="1160165" cy="72283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2960064" y="4122474"/>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19 &lt; 24</a:t>
            </a:r>
          </a:p>
        </p:txBody>
      </p:sp>
    </p:spTree>
    <p:extLst>
      <p:ext uri="{BB962C8B-B14F-4D97-AF65-F5344CB8AC3E}">
        <p14:creationId xmlns:p14="http://schemas.microsoft.com/office/powerpoint/2010/main" val="316645504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a:off x="17697675" y="6908052"/>
            <a:ext cx="272874" cy="40345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6920703" y="580060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FF0000"/>
                </a:solidFill>
                <a:effectLst/>
                <a:uFillTx/>
                <a:latin typeface="Vista Sans OT Medium"/>
                <a:ea typeface="Vista Sans OT Medium"/>
                <a:cs typeface="Vista Sans OT Medium"/>
                <a:sym typeface="Vista Sans OT Medium"/>
              </a:rPr>
              <a:t>19 &gt; 18</a:t>
            </a:r>
          </a:p>
        </p:txBody>
      </p:sp>
    </p:spTree>
    <p:extLst>
      <p:ext uri="{BB962C8B-B14F-4D97-AF65-F5344CB8AC3E}">
        <p14:creationId xmlns:p14="http://schemas.microsoft.com/office/powerpoint/2010/main" val="407992077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V="1">
            <a:off x="16407641" y="10511560"/>
            <a:ext cx="1" cy="124188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19 &lt; 21</a:t>
            </a:r>
          </a:p>
        </p:txBody>
      </p:sp>
    </p:spTree>
    <p:extLst>
      <p:ext uri="{BB962C8B-B14F-4D97-AF65-F5344CB8AC3E}">
        <p14:creationId xmlns:p14="http://schemas.microsoft.com/office/powerpoint/2010/main" val="191723372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At each step, we can eliminate an entire subtree:</a:t>
            </a:r>
          </a:p>
          <a:p>
            <a:pPr marL="857250" indent="-857250">
              <a:buFont typeface="Arial" panose="020B0604020202020204" pitchFamily="34" charset="0"/>
              <a:buChar char="•"/>
            </a:pPr>
            <a:r>
              <a:rPr lang="en-US" sz="6000" dirty="0"/>
              <a:t>If the target is less than the current node, we can eliminate the right subtree</a:t>
            </a:r>
          </a:p>
          <a:p>
            <a:pPr marL="857250" indent="-857250">
              <a:buFont typeface="Arial" panose="020B0604020202020204" pitchFamily="34" charset="0"/>
              <a:buChar char="•"/>
            </a:pPr>
            <a:r>
              <a:rPr lang="en-US" sz="6000" dirty="0"/>
              <a:t>If the target is greater than the current node, we can eliminate the left subtree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flipV="1">
            <a:off x="14213558" y="12261274"/>
            <a:ext cx="1284659" cy="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19 &lt; 20</a:t>
            </a:r>
          </a:p>
        </p:txBody>
      </p:sp>
      <p:sp>
        <p:nvSpPr>
          <p:cNvPr id="36" name="TextBox 35">
            <a:extLst>
              <a:ext uri="{FF2B5EF4-FFF2-40B4-BE49-F238E27FC236}">
                <a16:creationId xmlns:a16="http://schemas.microsoft.com/office/drawing/2014/main" id="{FDD48D48-B32F-CD41-B3AC-0097FF79F76B}"/>
              </a:ext>
            </a:extLst>
          </p:cNvPr>
          <p:cNvSpPr txBox="1"/>
          <p:nvPr/>
        </p:nvSpPr>
        <p:spPr>
          <a:xfrm>
            <a:off x="11482402"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rgbClr val="7030A0"/>
                </a:solidFill>
                <a:effectLst/>
                <a:uFillTx/>
                <a:latin typeface="Vista Sans OT Medium"/>
                <a:ea typeface="Vista Sans OT Medium"/>
                <a:cs typeface="Vista Sans OT Medium"/>
                <a:sym typeface="Vista Sans OT Medium"/>
              </a:rPr>
              <a:t>nullptr</a:t>
            </a:r>
            <a:endParaRPr kumimoji="0" lang="en-US" sz="6000" b="0" i="0" u="none" strike="noStrike" cap="none" spc="0" normalizeH="0" baseline="0" dirty="0">
              <a:ln>
                <a:noFill/>
              </a:ln>
              <a:solidFill>
                <a:srgbClr val="7030A0"/>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2806529327"/>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If we encounter a </a:t>
            </a:r>
            <a:r>
              <a:rPr lang="en-US" sz="6000" dirty="0" err="1"/>
              <a:t>nullptr</a:t>
            </a:r>
            <a:r>
              <a:rPr lang="en-US" sz="6000" dirty="0"/>
              <a:t> it means the target was not found! (i.e., the target is not in the tree)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Searching</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Search for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flipV="1">
            <a:off x="14213558" y="12261274"/>
            <a:ext cx="1284659" cy="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19 &lt; 20</a:t>
            </a:r>
          </a:p>
        </p:txBody>
      </p:sp>
      <p:sp>
        <p:nvSpPr>
          <p:cNvPr id="36" name="TextBox 35">
            <a:extLst>
              <a:ext uri="{FF2B5EF4-FFF2-40B4-BE49-F238E27FC236}">
                <a16:creationId xmlns:a16="http://schemas.microsoft.com/office/drawing/2014/main" id="{FDD48D48-B32F-CD41-B3AC-0097FF79F76B}"/>
              </a:ext>
            </a:extLst>
          </p:cNvPr>
          <p:cNvSpPr txBox="1"/>
          <p:nvPr/>
        </p:nvSpPr>
        <p:spPr>
          <a:xfrm>
            <a:off x="11482402"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rgbClr val="7030A0"/>
                </a:solidFill>
                <a:effectLst/>
                <a:uFillTx/>
                <a:latin typeface="Vista Sans OT Medium"/>
                <a:ea typeface="Vista Sans OT Medium"/>
                <a:cs typeface="Vista Sans OT Medium"/>
                <a:sym typeface="Vista Sans OT Medium"/>
              </a:rPr>
              <a:t>nullptr</a:t>
            </a:r>
            <a:endParaRPr kumimoji="0" lang="en-US" sz="6000" b="0" i="0" u="none" strike="noStrike" cap="none" spc="0" normalizeH="0" baseline="0" dirty="0">
              <a:ln>
                <a:noFill/>
              </a:ln>
              <a:solidFill>
                <a:srgbClr val="7030A0"/>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401504675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146C21-9C11-B940-9ED8-AF7DFAECE63E}"/>
              </a:ext>
            </a:extLst>
          </p:cNvPr>
          <p:cNvSpPr>
            <a:spLocks noGrp="1"/>
          </p:cNvSpPr>
          <p:nvPr>
            <p:ph type="body" sz="quarter" idx="12"/>
          </p:nvPr>
        </p:nvSpPr>
        <p:spPr/>
        <p:txBody>
          <a:bodyPr anchor="ctr"/>
          <a:lstStyle/>
          <a:p>
            <a:pPr algn="ctr"/>
            <a:r>
              <a:rPr lang="en-US" dirty="0"/>
              <a:t>Code binary search tree lookup.</a:t>
            </a:r>
          </a:p>
        </p:txBody>
      </p:sp>
      <p:sp>
        <p:nvSpPr>
          <p:cNvPr id="3" name="Title 2">
            <a:extLst>
              <a:ext uri="{FF2B5EF4-FFF2-40B4-BE49-F238E27FC236}">
                <a16:creationId xmlns:a16="http://schemas.microsoft.com/office/drawing/2014/main" id="{04B9CA04-DA20-1C4F-AA0B-04CC2407EBAF}"/>
              </a:ext>
            </a:extLst>
          </p:cNvPr>
          <p:cNvSpPr>
            <a:spLocks noGrp="1"/>
          </p:cNvSpPr>
          <p:nvPr>
            <p:ph type="title"/>
          </p:nvPr>
        </p:nvSpPr>
        <p:spPr/>
        <p:txBody>
          <a:bodyPr/>
          <a:lstStyle/>
          <a:p>
            <a:r>
              <a:rPr lang="en-US" dirty="0"/>
              <a:t>Coding Exercise</a:t>
            </a:r>
          </a:p>
        </p:txBody>
      </p:sp>
      <p:sp>
        <p:nvSpPr>
          <p:cNvPr id="4" name="Text Placeholder 3">
            <a:extLst>
              <a:ext uri="{FF2B5EF4-FFF2-40B4-BE49-F238E27FC236}">
                <a16:creationId xmlns:a16="http://schemas.microsoft.com/office/drawing/2014/main" id="{2133B89B-6858-DD4C-88AD-C3297A02798D}"/>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764608133"/>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901410" cy="6096000"/>
          </a:xfrm>
        </p:spPr>
        <p:txBody>
          <a:bodyPr/>
          <a:lstStyle/>
          <a:p>
            <a:pPr marL="857250" indent="-857250">
              <a:buFont typeface="Arial" panose="020B0604020202020204" pitchFamily="34" charset="0"/>
              <a:buChar char="•"/>
            </a:pPr>
            <a:r>
              <a:rPr lang="en-US" sz="6500" dirty="0"/>
              <a:t>The minimum value in a BST is always the leftmost node.</a:t>
            </a:r>
          </a:p>
          <a:p>
            <a:pPr marL="857250" indent="-857250">
              <a:buFont typeface="Arial" panose="020B0604020202020204" pitchFamily="34" charset="0"/>
              <a:buChar char="•"/>
            </a:pPr>
            <a:r>
              <a:rPr lang="en-US" sz="6500" dirty="0"/>
              <a:t>Why? Because it is less than every other node, it will always be in the left subtree.</a:t>
            </a:r>
          </a:p>
          <a:p>
            <a:pPr marL="857250" indent="-857250">
              <a:buFont typeface="Arial" panose="020B0604020202020204" pitchFamily="34" charset="0"/>
              <a:buChar char="•"/>
            </a:pPr>
            <a:r>
              <a:rPr lang="en-US" sz="6500" dirty="0"/>
              <a:t>To find it, just go left until there are no more left children.</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Minimum Value</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solidFill>
            <a:srgbClr val="92D05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315217"/>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901410" cy="6096000"/>
          </a:xfrm>
        </p:spPr>
        <p:txBody>
          <a:bodyPr/>
          <a:lstStyle/>
          <a:p>
            <a:pPr marL="857250" indent="-857250">
              <a:buFont typeface="Arial" panose="020B0604020202020204" pitchFamily="34" charset="0"/>
              <a:buChar char="•"/>
            </a:pPr>
            <a:r>
              <a:rPr lang="en-US" sz="6500" dirty="0"/>
              <a:t>The maximum value in a BST is always the rightmost node.</a:t>
            </a:r>
          </a:p>
          <a:p>
            <a:pPr marL="857250" indent="-857250">
              <a:buFont typeface="Arial" panose="020B0604020202020204" pitchFamily="34" charset="0"/>
              <a:buChar char="•"/>
            </a:pPr>
            <a:r>
              <a:rPr lang="en-US" sz="6500" dirty="0"/>
              <a:t>Why? Because it is greater than every other node, it will always be in the right subtree.</a:t>
            </a:r>
          </a:p>
          <a:p>
            <a:pPr marL="857250" indent="-857250">
              <a:buFont typeface="Arial" panose="020B0604020202020204" pitchFamily="34" charset="0"/>
              <a:buChar char="•"/>
            </a:pPr>
            <a:r>
              <a:rPr lang="en-US" sz="6500" dirty="0"/>
              <a:t>To find it, just go right until there are no more right children.</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Maximum Value</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solidFill>
            <a:srgbClr val="FF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1911744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dirty="0"/>
              <a:t>How do we insert a new element in a BST while maintaining the BST properties?</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Insertion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076710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D3E3F7-46F6-B94A-A477-87DC281F6445}"/>
              </a:ext>
            </a:extLst>
          </p:cNvPr>
          <p:cNvSpPr>
            <a:spLocks noGrp="1"/>
          </p:cNvSpPr>
          <p:nvPr>
            <p:ph type="body" sz="quarter" idx="12"/>
          </p:nvPr>
        </p:nvSpPr>
        <p:spPr>
          <a:xfrm>
            <a:off x="1524000" y="4825999"/>
            <a:ext cx="16139532" cy="7395737"/>
          </a:xfrm>
        </p:spPr>
        <p:txBody>
          <a:bodyPr numCol="2"/>
          <a:lstStyle/>
          <a:p>
            <a:endParaRPr lang="en-US" sz="6000" dirty="0"/>
          </a:p>
          <a:p>
            <a:r>
              <a:rPr lang="en-US" sz="6000" dirty="0" err="1">
                <a:latin typeface="Courier New" panose="02070309020205020404" pitchFamily="49" charset="0"/>
                <a:cs typeface="Courier New" panose="02070309020205020404" pitchFamily="49" charset="0"/>
              </a:rPr>
              <a:t>struct</a:t>
            </a:r>
            <a:r>
              <a:rPr lang="en-US" sz="6000" dirty="0">
                <a:latin typeface="Courier New" panose="02070309020205020404" pitchFamily="49" charset="0"/>
                <a:cs typeface="Courier New" panose="02070309020205020404" pitchFamily="49" charset="0"/>
              </a:rPr>
              <a:t> Node {</a:t>
            </a:r>
          </a:p>
          <a:p>
            <a:r>
              <a:rPr lang="en-US" sz="6000" dirty="0">
                <a:latin typeface="Courier New" panose="02070309020205020404" pitchFamily="49" charset="0"/>
                <a:cs typeface="Courier New" panose="02070309020205020404" pitchFamily="49" charset="0"/>
              </a:rPr>
              <a:t>	char data;</a:t>
            </a:r>
          </a:p>
          <a:p>
            <a:r>
              <a:rPr lang="en-US" sz="6000" dirty="0">
                <a:latin typeface="Courier New" panose="02070309020205020404" pitchFamily="49" charset="0"/>
                <a:cs typeface="Courier New" panose="02070309020205020404" pitchFamily="49" charset="0"/>
              </a:rPr>
              <a:t>	Node* left;</a:t>
            </a:r>
          </a:p>
          <a:p>
            <a:r>
              <a:rPr lang="en-US" sz="6000" dirty="0">
                <a:latin typeface="Courier New" panose="02070309020205020404" pitchFamily="49" charset="0"/>
                <a:cs typeface="Courier New" panose="02070309020205020404" pitchFamily="49" charset="0"/>
              </a:rPr>
              <a:t>	Node* right;</a:t>
            </a:r>
          </a:p>
          <a:p>
            <a:r>
              <a:rPr lang="en-US" sz="6000" dirty="0">
                <a:latin typeface="Courier New" panose="02070309020205020404" pitchFamily="49" charset="0"/>
                <a:cs typeface="Courier New" panose="02070309020205020404" pitchFamily="49" charset="0"/>
              </a:rPr>
              <a:t>};</a:t>
            </a:r>
          </a:p>
          <a:p>
            <a:endParaRPr lang="en-US" sz="6000" dirty="0"/>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Node </a:t>
            </a:r>
            <a:r>
              <a:rPr lang="en-US" dirty="0" err="1"/>
              <a:t>Struct</a:t>
            </a:r>
            <a:r>
              <a:rPr lang="en-US" dirty="0"/>
              <a:t> Definition</a:t>
            </a:r>
          </a:p>
        </p:txBody>
      </p:sp>
      <p:sp>
        <p:nvSpPr>
          <p:cNvPr id="8" name="Donut 7">
            <a:extLst>
              <a:ext uri="{FF2B5EF4-FFF2-40B4-BE49-F238E27FC236}">
                <a16:creationId xmlns:a16="http://schemas.microsoft.com/office/drawing/2014/main" id="{CBCC6B3C-FCD4-9747-914A-CAE3F0713B2A}"/>
              </a:ext>
            </a:extLst>
          </p:cNvPr>
          <p:cNvSpPr/>
          <p:nvPr/>
        </p:nvSpPr>
        <p:spPr>
          <a:xfrm>
            <a:off x="4438187" y="5865541"/>
            <a:ext cx="2274847" cy="1382751"/>
          </a:xfrm>
          <a:prstGeom prst="donut">
            <a:avLst>
              <a:gd name="adj" fmla="val 6075"/>
            </a:avLst>
          </a:prstGeom>
          <a:solidFill>
            <a:srgbClr val="C00000"/>
          </a:solid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Donut 8">
            <a:extLst>
              <a:ext uri="{FF2B5EF4-FFF2-40B4-BE49-F238E27FC236}">
                <a16:creationId xmlns:a16="http://schemas.microsoft.com/office/drawing/2014/main" id="{460309C6-8D93-E947-998F-058C8448FA6A}"/>
              </a:ext>
            </a:extLst>
          </p:cNvPr>
          <p:cNvSpPr/>
          <p:nvPr/>
        </p:nvSpPr>
        <p:spPr>
          <a:xfrm>
            <a:off x="1802782" y="8999541"/>
            <a:ext cx="2635405" cy="1523494"/>
          </a:xfrm>
          <a:prstGeom prst="donut">
            <a:avLst>
              <a:gd name="adj" fmla="val 6075"/>
            </a:avLst>
          </a:prstGeom>
          <a:solidFill>
            <a:srgbClr val="C00000"/>
          </a:solid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Tree>
    <p:extLst>
      <p:ext uri="{BB962C8B-B14F-4D97-AF65-F5344CB8AC3E}">
        <p14:creationId xmlns:p14="http://schemas.microsoft.com/office/powerpoint/2010/main" val="386662114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sz="7200" dirty="0"/>
              <a:t>Search for the spot where the new element belongs and create a new node there.</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Insertion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5168820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Insertion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chemeClr val="bg1">
                    <a:lumMod val="50000"/>
                  </a:schemeClr>
                </a:solidFill>
              </a:rPr>
              <a:t>Insert 19</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a:off x="15060214" y="10156139"/>
            <a:ext cx="843763" cy="1015663"/>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92D050"/>
                </a:solidFill>
              </a:rPr>
              <a:t>19</a:t>
            </a:r>
            <a:r>
              <a:rPr kumimoji="0" lang="en-US" sz="6000" b="0" i="0" u="none" strike="noStrike" cap="none" spc="0" normalizeH="0" baseline="0" dirty="0">
                <a:ln>
                  <a:noFill/>
                </a:ln>
                <a:solidFill>
                  <a:srgbClr val="92D050"/>
                </a:solidFill>
                <a:effectLst/>
                <a:uFillTx/>
                <a:latin typeface="Vista Sans OT Medium"/>
                <a:ea typeface="Vista Sans OT Medium"/>
                <a:cs typeface="Vista Sans OT Medium"/>
                <a:sym typeface="Vista Sans OT Medium"/>
              </a:rPr>
              <a:t> &lt; 20</a:t>
            </a:r>
          </a:p>
        </p:txBody>
      </p:sp>
      <p:sp>
        <p:nvSpPr>
          <p:cNvPr id="34" name="Oval 33">
            <a:extLst>
              <a:ext uri="{FF2B5EF4-FFF2-40B4-BE49-F238E27FC236}">
                <a16:creationId xmlns:a16="http://schemas.microsoft.com/office/drawing/2014/main" id="{1DD289C3-ACFC-4F46-922C-9867D1BBEBD8}"/>
              </a:ext>
            </a:extLst>
          </p:cNvPr>
          <p:cNvSpPr/>
          <p:nvPr/>
        </p:nvSpPr>
        <p:spPr>
          <a:xfrm>
            <a:off x="14136936" y="11064759"/>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19</a:t>
            </a:r>
          </a:p>
        </p:txBody>
      </p:sp>
      <p:sp>
        <p:nvSpPr>
          <p:cNvPr id="37" name="Text Placeholder 1">
            <a:extLst>
              <a:ext uri="{FF2B5EF4-FFF2-40B4-BE49-F238E27FC236}">
                <a16:creationId xmlns:a16="http://schemas.microsoft.com/office/drawing/2014/main" id="{BE3E44E4-C631-9E4A-81CB-7A581CAF517E}"/>
              </a:ext>
            </a:extLst>
          </p:cNvPr>
          <p:cNvSpPr txBox="1">
            <a:spLocks/>
          </p:cNvSpPr>
          <p:nvPr/>
        </p:nvSpPr>
        <p:spPr>
          <a:xfrm>
            <a:off x="1524000" y="4826000"/>
            <a:ext cx="11683596" cy="6096000"/>
          </a:xfrm>
          <a:prstGeom prst="rect">
            <a:avLst/>
          </a:prstGeom>
        </p:spPr>
        <p:txBody>
          <a:bodyPr vert="horz" lIns="0" tIns="0" rIns="0" bIns="0"/>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7200"/>
              <a:t>Search for the spot where the new element belongs and create a new node there.</a:t>
            </a:r>
            <a:endParaRPr lang="en-US" sz="7200" dirty="0"/>
          </a:p>
        </p:txBody>
      </p:sp>
    </p:spTree>
    <p:extLst>
      <p:ext uri="{BB962C8B-B14F-4D97-AF65-F5344CB8AC3E}">
        <p14:creationId xmlns:p14="http://schemas.microsoft.com/office/powerpoint/2010/main" val="338443167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11683596" cy="6096000"/>
          </a:xfrm>
        </p:spPr>
        <p:txBody>
          <a:bodyPr/>
          <a:lstStyle/>
          <a:p>
            <a:r>
              <a:rPr lang="en-US" dirty="0"/>
              <a:t>How do we delete an element from a BST while maintaining the BST properties?</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4138788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079875"/>
            <a:ext cx="11683596" cy="6096000"/>
          </a:xfrm>
        </p:spPr>
        <p:txBody>
          <a:bodyPr/>
          <a:lstStyle/>
          <a:p>
            <a:r>
              <a:rPr lang="en-US" dirty="0"/>
              <a:t>Three possible cases:</a:t>
            </a:r>
          </a:p>
          <a:p>
            <a:pPr marL="1143000" indent="-1143000">
              <a:buFont typeface="+mj-lt"/>
              <a:buAutoNum type="arabicPeriod"/>
            </a:pPr>
            <a:r>
              <a:rPr lang="en-US" dirty="0"/>
              <a:t>The node to delete has no children</a:t>
            </a:r>
          </a:p>
          <a:p>
            <a:pPr marL="1143000" indent="-1143000">
              <a:buFont typeface="+mj-lt"/>
              <a:buAutoNum type="arabicPeriod"/>
            </a:pPr>
            <a:r>
              <a:rPr lang="en-US" dirty="0"/>
              <a:t>The node to delete has one child</a:t>
            </a:r>
          </a:p>
          <a:p>
            <a:pPr marL="1143000" indent="-1143000">
              <a:buFont typeface="+mj-lt"/>
              <a:buAutoNum type="arabicPeriod"/>
            </a:pPr>
            <a:r>
              <a:rPr lang="en-US" dirty="0"/>
              <a:t>The node to delete has two children</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CE06F842-822B-E549-A012-D6A637CB3EDC}"/>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7F5789CD-3B7B-AA44-905B-8ED20BFECCE1}"/>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7" name="Oval 6">
            <a:extLst>
              <a:ext uri="{FF2B5EF4-FFF2-40B4-BE49-F238E27FC236}">
                <a16:creationId xmlns:a16="http://schemas.microsoft.com/office/drawing/2014/main" id="{619723DC-8427-6042-BBD3-60A7C32A80D3}"/>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8" name="Oval 7">
            <a:extLst>
              <a:ext uri="{FF2B5EF4-FFF2-40B4-BE49-F238E27FC236}">
                <a16:creationId xmlns:a16="http://schemas.microsoft.com/office/drawing/2014/main" id="{292C76F2-53FE-164F-8CCE-164CF12670E6}"/>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9" name="Oval 8">
            <a:extLst>
              <a:ext uri="{FF2B5EF4-FFF2-40B4-BE49-F238E27FC236}">
                <a16:creationId xmlns:a16="http://schemas.microsoft.com/office/drawing/2014/main" id="{5E465AAA-48EB-8C4E-AF9B-73FD7E4B42C1}"/>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0" name="Oval 9">
            <a:extLst>
              <a:ext uri="{FF2B5EF4-FFF2-40B4-BE49-F238E27FC236}">
                <a16:creationId xmlns:a16="http://schemas.microsoft.com/office/drawing/2014/main" id="{DF984D0A-774A-944F-ACB2-275F854663C5}"/>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1866CE04-2297-B04C-9C89-5C197E1C5484}"/>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2" name="Oval 11">
            <a:extLst>
              <a:ext uri="{FF2B5EF4-FFF2-40B4-BE49-F238E27FC236}">
                <a16:creationId xmlns:a16="http://schemas.microsoft.com/office/drawing/2014/main" id="{4B330C3A-5CA4-914D-BB14-53687B242C33}"/>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A7A33BAF-2285-3549-AAF4-FB1F3D09D2C4}"/>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3CAE8466-7C16-8840-911B-34BD1C5BE46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B99A591C-79BF-A741-9929-19EB56173222}"/>
              </a:ext>
            </a:extLst>
          </p:cNvPr>
          <p:cNvCxnSpPr>
            <a:cxnSpLocks/>
            <a:stCxn id="6"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A89A6F46-8DAB-C54E-AF9A-80A8589470D4}"/>
              </a:ext>
            </a:extLst>
          </p:cNvPr>
          <p:cNvCxnSpPr>
            <a:cxnSpLocks/>
            <a:stCxn id="6"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7955197C-0DD0-5345-A4D1-65FA536CDD6D}"/>
              </a:ext>
            </a:extLst>
          </p:cNvPr>
          <p:cNvCxnSpPr>
            <a:cxnSpLocks/>
            <a:stCxn id="7"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C0D66137-EF15-E747-BE6C-DC329AC88AC5}"/>
              </a:ext>
            </a:extLst>
          </p:cNvPr>
          <p:cNvCxnSpPr>
            <a:cxnSpLocks/>
            <a:endCxn id="1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E951ACE3-80EB-4740-973B-742CA3475ADF}"/>
              </a:ext>
            </a:extLst>
          </p:cNvPr>
          <p:cNvCxnSpPr>
            <a:stCxn id="9" idx="5"/>
            <a:endCxn id="12"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04357855-C8DF-FD48-9EBB-00852C4F4AA5}"/>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1" name="Straight Arrow Connector 20">
            <a:extLst>
              <a:ext uri="{FF2B5EF4-FFF2-40B4-BE49-F238E27FC236}">
                <a16:creationId xmlns:a16="http://schemas.microsoft.com/office/drawing/2014/main" id="{D38A9CEE-0395-7A4F-B65F-A6F34526DFAB}"/>
              </a:ext>
            </a:extLst>
          </p:cNvPr>
          <p:cNvCxnSpPr>
            <a:cxnSpLocks/>
            <a:endCxn id="20"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2" name="Oval 21">
            <a:extLst>
              <a:ext uri="{FF2B5EF4-FFF2-40B4-BE49-F238E27FC236}">
                <a16:creationId xmlns:a16="http://schemas.microsoft.com/office/drawing/2014/main" id="{A2DCC680-7344-C241-B435-ED359028F200}"/>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36</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3" name="Straight Arrow Connector 22">
            <a:extLst>
              <a:ext uri="{FF2B5EF4-FFF2-40B4-BE49-F238E27FC236}">
                <a16:creationId xmlns:a16="http://schemas.microsoft.com/office/drawing/2014/main" id="{1AA83BC7-080E-AC41-BDF0-7926980033AB}"/>
              </a:ext>
            </a:extLst>
          </p:cNvPr>
          <p:cNvCxnSpPr>
            <a:endCxn id="22"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EE22D700-71D6-A542-B88E-B8FCC7B14721}"/>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32</a:t>
            </a:r>
          </a:p>
        </p:txBody>
      </p:sp>
      <p:sp>
        <p:nvSpPr>
          <p:cNvPr id="25" name="Oval 24">
            <a:extLst>
              <a:ext uri="{FF2B5EF4-FFF2-40B4-BE49-F238E27FC236}">
                <a16:creationId xmlns:a16="http://schemas.microsoft.com/office/drawing/2014/main" id="{62089CB2-BEE2-4E4A-999E-B72950FA9D93}"/>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B0C1583F-5B09-814C-B804-0956F44A74C9}"/>
              </a:ext>
            </a:extLst>
          </p:cNvPr>
          <p:cNvCxnSpPr>
            <a:cxnSpLocks/>
            <a:endCxn id="24"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1AF2BB69-09B1-FB4C-97B0-97C13F9C306D}"/>
              </a:ext>
            </a:extLst>
          </p:cNvPr>
          <p:cNvCxnSpPr>
            <a:endCxn id="25"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3435067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1: the node to delete has no children</a:t>
            </a:r>
          </a:p>
          <a:p>
            <a:pPr marL="857250" indent="-857250">
              <a:buFont typeface="Arial" panose="020B0604020202020204" pitchFamily="34" charset="0"/>
              <a:buChar char="•"/>
            </a:pPr>
            <a:r>
              <a:rPr lang="en-US" sz="6000" dirty="0"/>
              <a:t>Search for the node and just get rid of it!</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chemeClr val="bg1">
                    <a:lumMod val="50000"/>
                  </a:schemeClr>
                </a:solidFill>
              </a:rPr>
              <a:t>Delete 20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V="1">
            <a:off x="16407641" y="10511560"/>
            <a:ext cx="1" cy="124188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5057321" y="11753442"/>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3" name="TextBox 32">
            <a:extLst>
              <a:ext uri="{FF2B5EF4-FFF2-40B4-BE49-F238E27FC236}">
                <a16:creationId xmlns:a16="http://schemas.microsoft.com/office/drawing/2014/main" id="{3ADCAC1D-43F2-8E4B-87E7-62A04C5E044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7030A0"/>
                </a:solidFill>
                <a:effectLst/>
                <a:uFillTx/>
                <a:latin typeface="Vista Sans OT Medium"/>
                <a:ea typeface="Vista Sans OT Medium"/>
                <a:cs typeface="Vista Sans OT Medium"/>
                <a:sym typeface="Vista Sans OT Medium"/>
              </a:rPr>
              <a:t>20 = 20</a:t>
            </a:r>
          </a:p>
        </p:txBody>
      </p:sp>
    </p:spTree>
    <p:extLst>
      <p:ext uri="{BB962C8B-B14F-4D97-AF65-F5344CB8AC3E}">
        <p14:creationId xmlns:p14="http://schemas.microsoft.com/office/powerpoint/2010/main" val="1123730517"/>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1: the node to delete has no children</a:t>
            </a:r>
          </a:p>
          <a:p>
            <a:pPr marL="857250" indent="-857250">
              <a:buFont typeface="Arial" panose="020B0604020202020204" pitchFamily="34" charset="0"/>
              <a:buChar char="•"/>
            </a:pPr>
            <a:r>
              <a:rPr lang="en-US" sz="6000" dirty="0"/>
              <a:t>Search for the node and just get rid of it!</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a:p>
            <a:endParaRPr lang="en-US" dirty="0"/>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chemeClr val="bg1">
                    <a:lumMod val="50000"/>
                  </a:schemeClr>
                </a:solidFill>
              </a:rPr>
              <a:t>Delete 20</a:t>
            </a:r>
          </a:p>
        </p:txBody>
      </p:sp>
      <p:sp>
        <p:nvSpPr>
          <p:cNvPr id="17" name="TextBox 16">
            <a:extLst>
              <a:ext uri="{FF2B5EF4-FFF2-40B4-BE49-F238E27FC236}">
                <a16:creationId xmlns:a16="http://schemas.microsoft.com/office/drawing/2014/main" id="{591A76EB-E79F-ED49-8275-E6B1730B90AC}"/>
              </a:ext>
            </a:extLst>
          </p:cNvPr>
          <p:cNvSpPr txBox="1"/>
          <p:nvPr/>
        </p:nvSpPr>
        <p:spPr>
          <a:xfrm>
            <a:off x="14913355" y="9416811"/>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nullptr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rgbClr val="7030A0"/>
                </a:solidFill>
                <a:effectLst/>
                <a:uFillTx/>
                <a:latin typeface="Vista Sans OT Medium"/>
                <a:ea typeface="Vista Sans OT Medium"/>
                <a:cs typeface="Vista Sans OT Medium"/>
                <a:sym typeface="Vista Sans OT Medium"/>
              </a:rPr>
              <a:t>20 = 20</a:t>
            </a:r>
          </a:p>
        </p:txBody>
      </p:sp>
    </p:spTree>
    <p:extLst>
      <p:ext uri="{BB962C8B-B14F-4D97-AF65-F5344CB8AC3E}">
        <p14:creationId xmlns:p14="http://schemas.microsoft.com/office/powerpoint/2010/main" val="3688990698"/>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2: the node to delete has one child</a:t>
            </a:r>
          </a:p>
          <a:p>
            <a:pPr marL="857250" indent="-857250">
              <a:buFont typeface="Arial" panose="020B0604020202020204" pitchFamily="34" charset="0"/>
              <a:buChar char="•"/>
            </a:pPr>
            <a:r>
              <a:rPr lang="en-US" sz="6000" dirty="0"/>
              <a:t>Search for the node and keep track of the parent</a:t>
            </a:r>
          </a:p>
          <a:p>
            <a:pPr marL="857250" indent="-857250">
              <a:buFont typeface="Arial" panose="020B0604020202020204" pitchFamily="34" charset="0"/>
              <a:buChar char="•"/>
            </a:pPr>
            <a:r>
              <a:rPr lang="en-US" sz="6000" dirty="0"/>
              <a:t>Connect the child of the node to the parent and get rid of the node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chemeClr val="bg1">
                    <a:lumMod val="50000"/>
                  </a:schemeClr>
                </a:solidFill>
              </a:rPr>
              <a:t>Delete 10</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a:off x="14014174" y="6490460"/>
            <a:ext cx="731634" cy="91917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2452746" y="5331585"/>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7030A0"/>
                </a:solidFill>
              </a:rPr>
              <a:t>10 = 10</a:t>
            </a:r>
            <a:endParaRPr kumimoji="0" lang="en-US" sz="6000" b="0" i="0" u="none" strike="noStrike" cap="none" spc="0" normalizeH="0" baseline="0" dirty="0">
              <a:ln>
                <a:noFill/>
              </a:ln>
              <a:solidFill>
                <a:srgbClr val="7030A0"/>
              </a:solidFill>
              <a:effectLst/>
              <a:uFillTx/>
              <a:sym typeface="Vista Sans OT Medium"/>
            </a:endParaRPr>
          </a:p>
        </p:txBody>
      </p:sp>
      <p:sp>
        <p:nvSpPr>
          <p:cNvPr id="34" name="Oval 33">
            <a:extLst>
              <a:ext uri="{FF2B5EF4-FFF2-40B4-BE49-F238E27FC236}">
                <a16:creationId xmlns:a16="http://schemas.microsoft.com/office/drawing/2014/main" id="{273A2C35-C991-4B47-90BB-95592E8BAF82}"/>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Tree>
    <p:extLst>
      <p:ext uri="{BB962C8B-B14F-4D97-AF65-F5344CB8AC3E}">
        <p14:creationId xmlns:p14="http://schemas.microsoft.com/office/powerpoint/2010/main" val="1332837194"/>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2: the node to delete has one child</a:t>
            </a:r>
          </a:p>
          <a:p>
            <a:pPr marL="857250" indent="-857250">
              <a:buFont typeface="Arial" panose="020B0604020202020204" pitchFamily="34" charset="0"/>
              <a:buChar char="•"/>
            </a:pPr>
            <a:r>
              <a:rPr lang="en-US" sz="6000" dirty="0"/>
              <a:t>Search for the node and keep track of the parent</a:t>
            </a:r>
          </a:p>
          <a:p>
            <a:pPr marL="857250" indent="-857250">
              <a:buFont typeface="Arial" panose="020B0604020202020204" pitchFamily="34" charset="0"/>
              <a:buChar char="•"/>
            </a:pPr>
            <a:r>
              <a:rPr lang="en-US" sz="6000" dirty="0"/>
              <a:t>Connect the child of the node to the parent and get rid of the node</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2" name="Oval 11">
            <a:extLst>
              <a:ext uri="{FF2B5EF4-FFF2-40B4-BE49-F238E27FC236}">
                <a16:creationId xmlns:a16="http://schemas.microsoft.com/office/drawing/2014/main" id="{29EF8A4D-5DA9-6C48-B107-E78C28911F7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p:cNvCxnSpPr>
          <p:nvPr/>
        </p:nvCxnSpPr>
        <p:spPr>
          <a:xfrm flipH="1">
            <a:off x="14410944" y="7082677"/>
            <a:ext cx="1581060" cy="213059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69E18097-79D7-A04E-BB57-38B309229EA3}"/>
              </a:ext>
            </a:extLst>
          </p:cNvPr>
          <p:cNvCxnSpPr>
            <a:cxnSpLocks/>
            <a:endCxn id="12"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6000" dirty="0">
                <a:solidFill>
                  <a:schemeClr val="bg1">
                    <a:lumMod val="50000"/>
                  </a:schemeClr>
                </a:solidFill>
              </a:rPr>
              <a:t>Delete 10</a:t>
            </a:r>
          </a:p>
        </p:txBody>
      </p:sp>
      <p:sp>
        <p:nvSpPr>
          <p:cNvPr id="31" name="TextBox 30">
            <a:extLst>
              <a:ext uri="{FF2B5EF4-FFF2-40B4-BE49-F238E27FC236}">
                <a16:creationId xmlns:a16="http://schemas.microsoft.com/office/drawing/2014/main" id="{EC245321-C006-8149-94B3-D0F102F0669F}"/>
              </a:ext>
            </a:extLst>
          </p:cNvPr>
          <p:cNvSpPr txBox="1"/>
          <p:nvPr/>
        </p:nvSpPr>
        <p:spPr>
          <a:xfrm>
            <a:off x="15903977" y="2569031"/>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6000" dirty="0">
                <a:solidFill>
                  <a:srgbClr val="7030A0"/>
                </a:solidFill>
              </a:rPr>
              <a:t>10 = 10</a:t>
            </a:r>
            <a:endParaRPr kumimoji="0" lang="en-US" sz="6000" b="0" i="0" u="none" strike="noStrike" cap="none" spc="0" normalizeH="0" baseline="0" dirty="0">
              <a:ln>
                <a:noFill/>
              </a:ln>
              <a:solidFill>
                <a:srgbClr val="7030A0"/>
              </a:solidFill>
              <a:effectLst/>
              <a:uFillTx/>
              <a:sym typeface="Vista Sans OT Medium"/>
            </a:endParaRPr>
          </a:p>
        </p:txBody>
      </p:sp>
      <p:sp>
        <p:nvSpPr>
          <p:cNvPr id="33" name="Oval 32">
            <a:extLst>
              <a:ext uri="{FF2B5EF4-FFF2-40B4-BE49-F238E27FC236}">
                <a16:creationId xmlns:a16="http://schemas.microsoft.com/office/drawing/2014/main" id="{AC617C5B-EC05-7340-8F25-FB081B2E8BE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Tree>
    <p:extLst>
      <p:ext uri="{BB962C8B-B14F-4D97-AF65-F5344CB8AC3E}">
        <p14:creationId xmlns:p14="http://schemas.microsoft.com/office/powerpoint/2010/main" val="4138774269"/>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3: the node to delete has two children</a:t>
            </a:r>
          </a:p>
          <a:p>
            <a:pPr marL="857250" indent="-857250">
              <a:buFont typeface="Arial" panose="020B0604020202020204" pitchFamily="34" charset="0"/>
              <a:buChar char="•"/>
            </a:pPr>
            <a:r>
              <a:rPr lang="en-US" sz="6000" i="1" dirty="0"/>
              <a:t>Find the min node in the right subtree (or the max in the left)</a:t>
            </a:r>
          </a:p>
          <a:p>
            <a:pPr marL="857250" indent="-857250">
              <a:buFont typeface="Arial" panose="020B0604020202020204" pitchFamily="34" charset="0"/>
              <a:buChar char="•"/>
            </a:pPr>
            <a:r>
              <a:rPr lang="en-US" sz="6000" dirty="0"/>
              <a:t>Replace the element to be deleted with that value</a:t>
            </a:r>
          </a:p>
          <a:p>
            <a:pPr marL="857250" indent="-857250">
              <a:buFont typeface="Arial" panose="020B0604020202020204" pitchFamily="34" charset="0"/>
              <a:buChar char="•"/>
            </a:pPr>
            <a:r>
              <a:rPr lang="en-US" sz="6000" dirty="0"/>
              <a:t>Delete the min node in the right subtree (or the max in the left)</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Delete 21</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a:off x="17673524" y="6724952"/>
            <a:ext cx="202702" cy="79058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6714445" y="5709289"/>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14" name="Rectangle 13">
            <a:extLst>
              <a:ext uri="{FF2B5EF4-FFF2-40B4-BE49-F238E27FC236}">
                <a16:creationId xmlns:a16="http://schemas.microsoft.com/office/drawing/2014/main" id="{293A313C-22F9-964C-91E4-7C1907CA5D46}"/>
              </a:ext>
            </a:extLst>
          </p:cNvPr>
          <p:cNvSpPr/>
          <p:nvPr/>
        </p:nvSpPr>
        <p:spPr>
          <a:xfrm>
            <a:off x="17083063" y="2563257"/>
            <a:ext cx="2416046" cy="1107996"/>
          </a:xfrm>
          <a:prstGeom prst="rect">
            <a:avLst/>
          </a:prstGeom>
        </p:spPr>
        <p:txBody>
          <a:bodyPr wrap="none">
            <a:spAutoFit/>
          </a:bodyPr>
          <a:lstStyle/>
          <a:p>
            <a:pPr lvl="0" rtl="0" latinLnBrk="1" hangingPunct="0"/>
            <a:r>
              <a:rPr lang="en-US" sz="6000" dirty="0">
                <a:solidFill>
                  <a:srgbClr val="7030A0"/>
                </a:solidFill>
              </a:rPr>
              <a:t>21 = 21</a:t>
            </a:r>
          </a:p>
        </p:txBody>
      </p:sp>
      <p:sp>
        <p:nvSpPr>
          <p:cNvPr id="31" name="Oval 30">
            <a:extLst>
              <a:ext uri="{FF2B5EF4-FFF2-40B4-BE49-F238E27FC236}">
                <a16:creationId xmlns:a16="http://schemas.microsoft.com/office/drawing/2014/main" id="{889582A6-A526-944B-9282-02BA2CE4BD6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cxnSp>
        <p:nvCxnSpPr>
          <p:cNvPr id="33" name="Straight Arrow Connector 32">
            <a:extLst>
              <a:ext uri="{FF2B5EF4-FFF2-40B4-BE49-F238E27FC236}">
                <a16:creationId xmlns:a16="http://schemas.microsoft.com/office/drawing/2014/main" id="{07C16AE2-4D94-804A-89FB-968713FAA579}"/>
              </a:ext>
            </a:extLst>
          </p:cNvPr>
          <p:cNvCxnSpPr>
            <a:cxnSpLocks/>
            <a:endCxn id="3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EE73948F-BA04-B244-88BF-A0F44FEBC8CA}"/>
              </a:ext>
            </a:extLst>
          </p:cNvPr>
          <p:cNvCxnSpPr>
            <a:cxnSpLocks/>
          </p:cNvCxnSpPr>
          <p:nvPr/>
        </p:nvCxnSpPr>
        <p:spPr>
          <a:xfrm flipV="1">
            <a:off x="18528947" y="10511560"/>
            <a:ext cx="1" cy="71727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TextBox 36">
            <a:extLst>
              <a:ext uri="{FF2B5EF4-FFF2-40B4-BE49-F238E27FC236}">
                <a16:creationId xmlns:a16="http://schemas.microsoft.com/office/drawing/2014/main" id="{003E3482-FC5C-9C44-A3D7-6284163CE939}"/>
              </a:ext>
            </a:extLst>
          </p:cNvPr>
          <p:cNvSpPr txBox="1"/>
          <p:nvPr/>
        </p:nvSpPr>
        <p:spPr>
          <a:xfrm>
            <a:off x="17240475" y="11307918"/>
            <a:ext cx="2728901" cy="1354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4000" dirty="0">
                <a:solidFill>
                  <a:schemeClr val="bg1">
                    <a:lumMod val="50000"/>
                  </a:schemeClr>
                </a:solidFill>
              </a:rPr>
              <a:t>min in right subtree</a:t>
            </a:r>
            <a:endParaRPr kumimoji="0" lang="en-US" sz="4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3133581443"/>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3: the node to delete has two children</a:t>
            </a:r>
          </a:p>
          <a:p>
            <a:pPr marL="857250" indent="-857250">
              <a:buFont typeface="Arial" panose="020B0604020202020204" pitchFamily="34" charset="0"/>
              <a:buChar char="•"/>
            </a:pPr>
            <a:r>
              <a:rPr lang="en-US" sz="6000" dirty="0"/>
              <a:t>Find the min node in the right subtree (or the max in the left)</a:t>
            </a:r>
          </a:p>
          <a:p>
            <a:pPr marL="857250" indent="-857250">
              <a:buFont typeface="Arial" panose="020B0604020202020204" pitchFamily="34" charset="0"/>
              <a:buChar char="•"/>
            </a:pPr>
            <a:r>
              <a:rPr lang="en-US" sz="6000" i="1" dirty="0"/>
              <a:t>Replace the element to be deleted with that value</a:t>
            </a:r>
          </a:p>
          <a:p>
            <a:pPr marL="857250" indent="-857250">
              <a:buFont typeface="Arial" panose="020B0604020202020204" pitchFamily="34" charset="0"/>
              <a:buChar char="•"/>
            </a:pPr>
            <a:r>
              <a:rPr lang="en-US" sz="6000" dirty="0"/>
              <a:t>Delete the min node in the right subtree (or the max in the left)</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22</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3" name="Oval 12">
            <a:extLst>
              <a:ext uri="{FF2B5EF4-FFF2-40B4-BE49-F238E27FC236}">
                <a16:creationId xmlns:a16="http://schemas.microsoft.com/office/drawing/2014/main" id="{D228AA2E-2A00-B84D-B361-89B7A7C5B2C6}"/>
              </a:ext>
            </a:extLst>
          </p:cNvPr>
          <p:cNvSpPr/>
          <p:nvPr/>
        </p:nvSpPr>
        <p:spPr>
          <a:xfrm>
            <a:off x="17919347"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0EEDD9DF-5C0E-3140-875A-BC3E163E1F69}"/>
              </a:ext>
            </a:extLst>
          </p:cNvPr>
          <p:cNvCxnSpPr>
            <a:stCxn id="10" idx="5"/>
            <a:endCxn id="13" idx="0"/>
          </p:cNvCxnSpPr>
          <p:nvPr/>
        </p:nvCxnSpPr>
        <p:spPr>
          <a:xfrm>
            <a:off x="17879345" y="8580989"/>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Delete 21</a:t>
            </a:r>
          </a:p>
        </p:txBody>
      </p:sp>
      <p:cxnSp>
        <p:nvCxnSpPr>
          <p:cNvPr id="16" name="Straight Arrow Connector 15">
            <a:extLst>
              <a:ext uri="{FF2B5EF4-FFF2-40B4-BE49-F238E27FC236}">
                <a16:creationId xmlns:a16="http://schemas.microsoft.com/office/drawing/2014/main" id="{36F088A2-4E44-9C4A-9C35-64E80C81669E}"/>
              </a:ext>
            </a:extLst>
          </p:cNvPr>
          <p:cNvCxnSpPr>
            <a:cxnSpLocks/>
          </p:cNvCxnSpPr>
          <p:nvPr/>
        </p:nvCxnSpPr>
        <p:spPr>
          <a:xfrm flipH="1">
            <a:off x="17673524" y="6724952"/>
            <a:ext cx="202702" cy="79058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591A76EB-E79F-ED49-8275-E6B1730B90AC}"/>
              </a:ext>
            </a:extLst>
          </p:cNvPr>
          <p:cNvSpPr txBox="1"/>
          <p:nvPr/>
        </p:nvSpPr>
        <p:spPr>
          <a:xfrm>
            <a:off x="16714445" y="5709289"/>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14" name="Rectangle 13">
            <a:extLst>
              <a:ext uri="{FF2B5EF4-FFF2-40B4-BE49-F238E27FC236}">
                <a16:creationId xmlns:a16="http://schemas.microsoft.com/office/drawing/2014/main" id="{293A313C-22F9-964C-91E4-7C1907CA5D46}"/>
              </a:ext>
            </a:extLst>
          </p:cNvPr>
          <p:cNvSpPr/>
          <p:nvPr/>
        </p:nvSpPr>
        <p:spPr>
          <a:xfrm>
            <a:off x="17083063" y="2563257"/>
            <a:ext cx="2416046" cy="1107996"/>
          </a:xfrm>
          <a:prstGeom prst="rect">
            <a:avLst/>
          </a:prstGeom>
        </p:spPr>
        <p:txBody>
          <a:bodyPr wrap="none">
            <a:spAutoFit/>
          </a:bodyPr>
          <a:lstStyle/>
          <a:p>
            <a:pPr lvl="0" rtl="0" latinLnBrk="1" hangingPunct="0"/>
            <a:r>
              <a:rPr lang="en-US" sz="6000" dirty="0">
                <a:solidFill>
                  <a:srgbClr val="7030A0"/>
                </a:solidFill>
              </a:rPr>
              <a:t>21 = 21</a:t>
            </a:r>
          </a:p>
        </p:txBody>
      </p:sp>
      <p:sp>
        <p:nvSpPr>
          <p:cNvPr id="31" name="Oval 30">
            <a:extLst>
              <a:ext uri="{FF2B5EF4-FFF2-40B4-BE49-F238E27FC236}">
                <a16:creationId xmlns:a16="http://schemas.microsoft.com/office/drawing/2014/main" id="{889582A6-A526-944B-9282-02BA2CE4BD67}"/>
              </a:ext>
            </a:extLst>
          </p:cNvPr>
          <p:cNvSpPr/>
          <p:nvPr/>
        </p:nvSpPr>
        <p:spPr>
          <a:xfrm>
            <a:off x="15813456" y="9213274"/>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cxnSp>
        <p:nvCxnSpPr>
          <p:cNvPr id="33" name="Straight Arrow Connector 32">
            <a:extLst>
              <a:ext uri="{FF2B5EF4-FFF2-40B4-BE49-F238E27FC236}">
                <a16:creationId xmlns:a16="http://schemas.microsoft.com/office/drawing/2014/main" id="{07C16AE2-4D94-804A-89FB-968713FAA579}"/>
              </a:ext>
            </a:extLst>
          </p:cNvPr>
          <p:cNvCxnSpPr>
            <a:cxnSpLocks/>
            <a:endCxn id="3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EE73948F-BA04-B244-88BF-A0F44FEBC8CA}"/>
              </a:ext>
            </a:extLst>
          </p:cNvPr>
          <p:cNvCxnSpPr>
            <a:cxnSpLocks/>
          </p:cNvCxnSpPr>
          <p:nvPr/>
        </p:nvCxnSpPr>
        <p:spPr>
          <a:xfrm flipV="1">
            <a:off x="18528947" y="10511560"/>
            <a:ext cx="1" cy="717272"/>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TextBox 36">
            <a:extLst>
              <a:ext uri="{FF2B5EF4-FFF2-40B4-BE49-F238E27FC236}">
                <a16:creationId xmlns:a16="http://schemas.microsoft.com/office/drawing/2014/main" id="{003E3482-FC5C-9C44-A3D7-6284163CE939}"/>
              </a:ext>
            </a:extLst>
          </p:cNvPr>
          <p:cNvSpPr txBox="1"/>
          <p:nvPr/>
        </p:nvSpPr>
        <p:spPr>
          <a:xfrm>
            <a:off x="17240475" y="11307918"/>
            <a:ext cx="2728901" cy="1354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4000" dirty="0">
                <a:solidFill>
                  <a:schemeClr val="bg1">
                    <a:lumMod val="50000"/>
                  </a:schemeClr>
                </a:solidFill>
              </a:rPr>
              <a:t>min in right subtree</a:t>
            </a:r>
            <a:endParaRPr kumimoji="0" lang="en-US" sz="4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110367862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D3E3F7-46F6-B94A-A477-87DC281F6445}"/>
              </a:ext>
            </a:extLst>
          </p:cNvPr>
          <p:cNvSpPr>
            <a:spLocks noGrp="1"/>
          </p:cNvSpPr>
          <p:nvPr>
            <p:ph type="body" sz="quarter" idx="12"/>
          </p:nvPr>
        </p:nvSpPr>
        <p:spPr>
          <a:xfrm>
            <a:off x="1524000" y="4825999"/>
            <a:ext cx="16139532" cy="7395737"/>
          </a:xfrm>
        </p:spPr>
        <p:txBody>
          <a:bodyPr numCol="2"/>
          <a:lstStyle/>
          <a:p>
            <a:endParaRPr lang="en-US" sz="6000" dirty="0"/>
          </a:p>
          <a:p>
            <a:r>
              <a:rPr lang="en-US" sz="6000" dirty="0" err="1">
                <a:latin typeface="Courier New" panose="02070309020205020404" pitchFamily="49" charset="0"/>
                <a:cs typeface="Courier New" panose="02070309020205020404" pitchFamily="49" charset="0"/>
              </a:rPr>
              <a:t>struct</a:t>
            </a:r>
            <a:r>
              <a:rPr lang="en-US" sz="6000" dirty="0">
                <a:latin typeface="Courier New" panose="02070309020205020404" pitchFamily="49" charset="0"/>
                <a:cs typeface="Courier New" panose="02070309020205020404" pitchFamily="49" charset="0"/>
              </a:rPr>
              <a:t> Node {</a:t>
            </a:r>
          </a:p>
          <a:p>
            <a:r>
              <a:rPr lang="en-US" sz="6000" dirty="0">
                <a:latin typeface="Courier New" panose="02070309020205020404" pitchFamily="49" charset="0"/>
                <a:cs typeface="Courier New" panose="02070309020205020404" pitchFamily="49" charset="0"/>
              </a:rPr>
              <a:t>	char data;</a:t>
            </a:r>
          </a:p>
          <a:p>
            <a:r>
              <a:rPr lang="en-US" sz="6000" dirty="0">
                <a:latin typeface="Courier New" panose="02070309020205020404" pitchFamily="49" charset="0"/>
                <a:cs typeface="Courier New" panose="02070309020205020404" pitchFamily="49" charset="0"/>
              </a:rPr>
              <a:t>	Node* left;</a:t>
            </a:r>
          </a:p>
          <a:p>
            <a:r>
              <a:rPr lang="en-US" sz="6000" dirty="0">
                <a:latin typeface="Courier New" panose="02070309020205020404" pitchFamily="49" charset="0"/>
                <a:cs typeface="Courier New" panose="02070309020205020404" pitchFamily="49" charset="0"/>
              </a:rPr>
              <a:t>	Node* right;</a:t>
            </a:r>
          </a:p>
          <a:p>
            <a:r>
              <a:rPr lang="en-US" sz="6000" dirty="0">
                <a:latin typeface="Courier New" panose="02070309020205020404" pitchFamily="49" charset="0"/>
                <a:cs typeface="Courier New" panose="02070309020205020404" pitchFamily="49" charset="0"/>
              </a:rPr>
              <a:t>};</a:t>
            </a:r>
          </a:p>
          <a:p>
            <a:endParaRPr lang="en-US" sz="6000" dirty="0"/>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Node </a:t>
            </a:r>
            <a:r>
              <a:rPr lang="en-US" dirty="0" err="1"/>
              <a:t>Struct</a:t>
            </a:r>
            <a:r>
              <a:rPr lang="en-US" dirty="0"/>
              <a:t> Definition</a:t>
            </a:r>
          </a:p>
        </p:txBody>
      </p:sp>
      <p:sp>
        <p:nvSpPr>
          <p:cNvPr id="8" name="Donut 7">
            <a:extLst>
              <a:ext uri="{FF2B5EF4-FFF2-40B4-BE49-F238E27FC236}">
                <a16:creationId xmlns:a16="http://schemas.microsoft.com/office/drawing/2014/main" id="{CBCC6B3C-FCD4-9747-914A-CAE3F0713B2A}"/>
              </a:ext>
            </a:extLst>
          </p:cNvPr>
          <p:cNvSpPr/>
          <p:nvPr/>
        </p:nvSpPr>
        <p:spPr>
          <a:xfrm>
            <a:off x="4438187" y="5865541"/>
            <a:ext cx="2274847" cy="1382751"/>
          </a:xfrm>
          <a:prstGeom prst="donut">
            <a:avLst>
              <a:gd name="adj" fmla="val 6075"/>
            </a:avLst>
          </a:prstGeom>
          <a:solidFill>
            <a:srgbClr val="C00000"/>
          </a:solid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Donut 8">
            <a:extLst>
              <a:ext uri="{FF2B5EF4-FFF2-40B4-BE49-F238E27FC236}">
                <a16:creationId xmlns:a16="http://schemas.microsoft.com/office/drawing/2014/main" id="{460309C6-8D93-E947-998F-058C8448FA6A}"/>
              </a:ext>
            </a:extLst>
          </p:cNvPr>
          <p:cNvSpPr/>
          <p:nvPr/>
        </p:nvSpPr>
        <p:spPr>
          <a:xfrm>
            <a:off x="1802782" y="8999541"/>
            <a:ext cx="2635405" cy="1523494"/>
          </a:xfrm>
          <a:prstGeom prst="donut">
            <a:avLst>
              <a:gd name="adj" fmla="val 6075"/>
            </a:avLst>
          </a:prstGeom>
          <a:solidFill>
            <a:srgbClr val="C00000"/>
          </a:solid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TextBox 9">
            <a:extLst>
              <a:ext uri="{FF2B5EF4-FFF2-40B4-BE49-F238E27FC236}">
                <a16:creationId xmlns:a16="http://schemas.microsoft.com/office/drawing/2014/main" id="{1B06494A-2785-7E42-8B6D-78C611C011EB}"/>
              </a:ext>
            </a:extLst>
          </p:cNvPr>
          <p:cNvSpPr txBox="1"/>
          <p:nvPr/>
        </p:nvSpPr>
        <p:spPr>
          <a:xfrm>
            <a:off x="16117231" y="7248291"/>
            <a:ext cx="4460488"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dirty="0">
                <a:solidFill>
                  <a:srgbClr val="C00000"/>
                </a:solidFill>
              </a:rPr>
              <a:t>Wat</a:t>
            </a:r>
            <a:r>
              <a:rPr kumimoji="0" lang="en-US" sz="9000" b="0" i="0" u="none" strike="noStrike" cap="none" spc="0" normalizeH="0" baseline="0" dirty="0">
                <a:ln>
                  <a:noFill/>
                </a:ln>
                <a:solidFill>
                  <a:srgbClr val="C00000"/>
                </a:solidFill>
                <a:effectLst/>
                <a:uFillTx/>
                <a:latin typeface="Vista Sans OT Medium"/>
                <a:ea typeface="Vista Sans OT Medium"/>
                <a:cs typeface="Vista Sans OT Medium"/>
                <a:sym typeface="Vista Sans OT Medium"/>
              </a:rPr>
              <a:t>.</a:t>
            </a:r>
          </a:p>
        </p:txBody>
      </p:sp>
    </p:spTree>
    <p:extLst>
      <p:ext uri="{BB962C8B-B14F-4D97-AF65-F5344CB8AC3E}">
        <p14:creationId xmlns:p14="http://schemas.microsoft.com/office/powerpoint/2010/main" val="290894174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FBA48D-D4F6-1A45-A824-6BD246021F9D}"/>
              </a:ext>
            </a:extLst>
          </p:cNvPr>
          <p:cNvSpPr>
            <a:spLocks noGrp="1"/>
          </p:cNvSpPr>
          <p:nvPr>
            <p:ph type="body" sz="quarter" idx="12"/>
          </p:nvPr>
        </p:nvSpPr>
        <p:spPr>
          <a:xfrm>
            <a:off x="1524000" y="4054475"/>
            <a:ext cx="11683596" cy="6096000"/>
          </a:xfrm>
        </p:spPr>
        <p:txBody>
          <a:bodyPr/>
          <a:lstStyle/>
          <a:p>
            <a:r>
              <a:rPr lang="en-US" sz="6000" dirty="0"/>
              <a:t>Case 3: the node to delete has two children</a:t>
            </a:r>
          </a:p>
          <a:p>
            <a:pPr marL="857250" indent="-857250">
              <a:buFont typeface="Arial" panose="020B0604020202020204" pitchFamily="34" charset="0"/>
              <a:buChar char="•"/>
            </a:pPr>
            <a:r>
              <a:rPr lang="en-US" sz="6000" dirty="0"/>
              <a:t>Find the min node in the right subtree (or the max in the left)</a:t>
            </a:r>
          </a:p>
          <a:p>
            <a:pPr marL="857250" indent="-857250">
              <a:buFont typeface="Arial" panose="020B0604020202020204" pitchFamily="34" charset="0"/>
              <a:buChar char="•"/>
            </a:pPr>
            <a:r>
              <a:rPr lang="en-US" sz="6000" dirty="0"/>
              <a:t>Replace the element to be deleted with that value</a:t>
            </a:r>
          </a:p>
          <a:p>
            <a:pPr marL="857250" indent="-857250">
              <a:buFont typeface="Arial" panose="020B0604020202020204" pitchFamily="34" charset="0"/>
              <a:buChar char="•"/>
            </a:pPr>
            <a:r>
              <a:rPr lang="en-US" sz="6000" i="1" dirty="0"/>
              <a:t>Delete the min node in the right subtree (or the max in the left)</a:t>
            </a:r>
          </a:p>
        </p:txBody>
      </p:sp>
      <p:sp>
        <p:nvSpPr>
          <p:cNvPr id="3" name="Title 2">
            <a:extLst>
              <a:ext uri="{FF2B5EF4-FFF2-40B4-BE49-F238E27FC236}">
                <a16:creationId xmlns:a16="http://schemas.microsoft.com/office/drawing/2014/main" id="{48903720-889E-3C42-9987-B18B8A8BF554}"/>
              </a:ext>
            </a:extLst>
          </p:cNvPr>
          <p:cNvSpPr>
            <a:spLocks noGrp="1"/>
          </p:cNvSpPr>
          <p:nvPr>
            <p:ph type="title"/>
          </p:nvPr>
        </p:nvSpPr>
        <p:spPr/>
        <p:txBody>
          <a:bodyPr/>
          <a:lstStyle/>
          <a:p>
            <a:r>
              <a:rPr lang="en-US" dirty="0"/>
              <a:t>Binary Search Trees</a:t>
            </a:r>
          </a:p>
        </p:txBody>
      </p:sp>
      <p:sp>
        <p:nvSpPr>
          <p:cNvPr id="2" name="Text Placeholder 1">
            <a:extLst>
              <a:ext uri="{FF2B5EF4-FFF2-40B4-BE49-F238E27FC236}">
                <a16:creationId xmlns:a16="http://schemas.microsoft.com/office/drawing/2014/main" id="{3DA5C251-2141-B04A-85EE-15B7CED77514}"/>
              </a:ext>
            </a:extLst>
          </p:cNvPr>
          <p:cNvSpPr>
            <a:spLocks noGrp="1"/>
          </p:cNvSpPr>
          <p:nvPr>
            <p:ph type="body" sz="quarter" idx="10"/>
          </p:nvPr>
        </p:nvSpPr>
        <p:spPr/>
        <p:txBody>
          <a:bodyPr/>
          <a:lstStyle/>
          <a:p>
            <a:r>
              <a:rPr lang="en-US" dirty="0"/>
              <a:t>Deletion</a:t>
            </a:r>
          </a:p>
        </p:txBody>
      </p:sp>
      <p:sp>
        <p:nvSpPr>
          <p:cNvPr id="5" name="Oval 4">
            <a:extLst>
              <a:ext uri="{FF2B5EF4-FFF2-40B4-BE49-F238E27FC236}">
                <a16:creationId xmlns:a16="http://schemas.microsoft.com/office/drawing/2014/main" id="{FB401DC1-34DC-0E4A-BED1-CDE3A91D4E21}"/>
              </a:ext>
            </a:extLst>
          </p:cNvPr>
          <p:cNvSpPr/>
          <p:nvPr/>
        </p:nvSpPr>
        <p:spPr>
          <a:xfrm>
            <a:off x="17642256" y="464820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7" name="Oval 6">
            <a:extLst>
              <a:ext uri="{FF2B5EF4-FFF2-40B4-BE49-F238E27FC236}">
                <a16:creationId xmlns:a16="http://schemas.microsoft.com/office/drawing/2014/main" id="{CB615D20-35B8-3C40-AEE2-4AADF492DC1B}"/>
              </a:ext>
            </a:extLst>
          </p:cNvPr>
          <p:cNvSpPr/>
          <p:nvPr/>
        </p:nvSpPr>
        <p:spPr>
          <a:xfrm>
            <a:off x="158134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8" name="Oval 7">
            <a:extLst>
              <a:ext uri="{FF2B5EF4-FFF2-40B4-BE49-F238E27FC236}">
                <a16:creationId xmlns:a16="http://schemas.microsoft.com/office/drawing/2014/main" id="{AD460929-C4B6-014A-B336-008F8ECEB614}"/>
              </a:ext>
            </a:extLst>
          </p:cNvPr>
          <p:cNvSpPr/>
          <p:nvPr/>
        </p:nvSpPr>
        <p:spPr>
          <a:xfrm>
            <a:off x="19471056" y="60420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9" name="Oval 8">
            <a:extLst>
              <a:ext uri="{FF2B5EF4-FFF2-40B4-BE49-F238E27FC236}">
                <a16:creationId xmlns:a16="http://schemas.microsoft.com/office/drawing/2014/main" id="{2C39C8CB-4540-3946-A608-EF7ED4077F72}"/>
              </a:ext>
            </a:extLst>
          </p:cNvPr>
          <p:cNvSpPr/>
          <p:nvPr/>
        </p:nvSpPr>
        <p:spPr>
          <a:xfrm>
            <a:off x="14594256"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10" name="Oval 9">
            <a:extLst>
              <a:ext uri="{FF2B5EF4-FFF2-40B4-BE49-F238E27FC236}">
                <a16:creationId xmlns:a16="http://schemas.microsoft.com/office/drawing/2014/main" id="{3F3DB079-4B6E-E143-A39A-28C10093E3B7}"/>
              </a:ext>
            </a:extLst>
          </p:cNvPr>
          <p:cNvSpPr/>
          <p:nvPr/>
        </p:nvSpPr>
        <p:spPr>
          <a:xfrm>
            <a:off x="16838693" y="7540337"/>
            <a:ext cx="1219200" cy="1219200"/>
          </a:xfrm>
          <a:prstGeom prst="ellipse">
            <a:avLst/>
          </a:prstGeom>
          <a:solidFill>
            <a:srgbClr val="7030A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22</a:t>
            </a:r>
          </a:p>
        </p:txBody>
      </p:sp>
      <p:sp>
        <p:nvSpPr>
          <p:cNvPr id="11" name="Oval 10">
            <a:extLst>
              <a:ext uri="{FF2B5EF4-FFF2-40B4-BE49-F238E27FC236}">
                <a16:creationId xmlns:a16="http://schemas.microsoft.com/office/drawing/2014/main" id="{626E6CBD-D8B3-5840-8756-5CF0EA5DFE34}"/>
              </a:ext>
            </a:extLst>
          </p:cNvPr>
          <p:cNvSpPr/>
          <p:nvPr/>
        </p:nvSpPr>
        <p:spPr>
          <a:xfrm>
            <a:off x="18473530" y="75403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5" name="Straight Arrow Connector 14">
            <a:extLst>
              <a:ext uri="{FF2B5EF4-FFF2-40B4-BE49-F238E27FC236}">
                <a16:creationId xmlns:a16="http://schemas.microsoft.com/office/drawing/2014/main" id="{C97A4E4F-BA2D-BA46-A500-80A72BF7C1AA}"/>
              </a:ext>
            </a:extLst>
          </p:cNvPr>
          <p:cNvCxnSpPr>
            <a:cxnSpLocks/>
          </p:cNvCxnSpPr>
          <p:nvPr/>
        </p:nvCxnSpPr>
        <p:spPr>
          <a:xfrm flipH="1">
            <a:off x="16838694" y="55882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3169D945-0672-CE48-8114-18C2F844DA10}"/>
              </a:ext>
            </a:extLst>
          </p:cNvPr>
          <p:cNvCxnSpPr>
            <a:cxnSpLocks/>
          </p:cNvCxnSpPr>
          <p:nvPr/>
        </p:nvCxnSpPr>
        <p:spPr>
          <a:xfrm>
            <a:off x="18916875" y="55882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39C1E948-51E9-4B49-B121-FDDE46C2589A}"/>
              </a:ext>
            </a:extLst>
          </p:cNvPr>
          <p:cNvCxnSpPr>
            <a:cxnSpLocks/>
            <a:stCxn id="7" idx="3"/>
          </p:cNvCxnSpPr>
          <p:nvPr/>
        </p:nvCxnSpPr>
        <p:spPr>
          <a:xfrm flipH="1">
            <a:off x="15453240" y="70826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5D41627B-6855-D64C-90B5-97E6F9E3BA11}"/>
              </a:ext>
            </a:extLst>
          </p:cNvPr>
          <p:cNvCxnSpPr>
            <a:cxnSpLocks/>
            <a:stCxn id="7" idx="5"/>
          </p:cNvCxnSpPr>
          <p:nvPr/>
        </p:nvCxnSpPr>
        <p:spPr>
          <a:xfrm>
            <a:off x="16854108" y="70826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6EE32257-2572-FB41-8DFC-A1F4C91DE1E8}"/>
              </a:ext>
            </a:extLst>
          </p:cNvPr>
          <p:cNvCxnSpPr>
            <a:cxnSpLocks/>
            <a:stCxn id="8" idx="3"/>
          </p:cNvCxnSpPr>
          <p:nvPr/>
        </p:nvCxnSpPr>
        <p:spPr>
          <a:xfrm flipH="1">
            <a:off x="19304802" y="70826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21D2560-ECC4-A842-8670-F336BA66CD91}"/>
              </a:ext>
            </a:extLst>
          </p:cNvPr>
          <p:cNvSpPr/>
          <p:nvPr/>
        </p:nvSpPr>
        <p:spPr>
          <a:xfrm>
            <a:off x="13603958"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9D8DC11D-4F0C-8C43-A783-2531ECA89BF3}"/>
              </a:ext>
            </a:extLst>
          </p:cNvPr>
          <p:cNvCxnSpPr>
            <a:cxnSpLocks/>
            <a:endCxn id="19" idx="0"/>
          </p:cNvCxnSpPr>
          <p:nvPr/>
        </p:nvCxnSpPr>
        <p:spPr>
          <a:xfrm flipH="1">
            <a:off x="14213558"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98460B60-5A7E-8448-A5E2-ACABEDAF5EC9}"/>
              </a:ext>
            </a:extLst>
          </p:cNvPr>
          <p:cNvSpPr/>
          <p:nvPr/>
        </p:nvSpPr>
        <p:spPr>
          <a:xfrm>
            <a:off x="20577501" y="7619423"/>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8B357638-2590-DD4B-BD99-508801B20DEF}"/>
              </a:ext>
            </a:extLst>
          </p:cNvPr>
          <p:cNvCxnSpPr>
            <a:endCxn id="24" idx="0"/>
          </p:cNvCxnSpPr>
          <p:nvPr/>
        </p:nvCxnSpPr>
        <p:spPr>
          <a:xfrm>
            <a:off x="20537499" y="6987138"/>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9722BFA2-503D-F041-B70B-2E341A641017}"/>
              </a:ext>
            </a:extLst>
          </p:cNvPr>
          <p:cNvSpPr/>
          <p:nvPr/>
        </p:nvSpPr>
        <p:spPr>
          <a:xfrm>
            <a:off x="19534909"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7" name="Oval 26">
            <a:extLst>
              <a:ext uri="{FF2B5EF4-FFF2-40B4-BE49-F238E27FC236}">
                <a16:creationId xmlns:a16="http://schemas.microsoft.com/office/drawing/2014/main" id="{FD063EF6-AAB1-AC42-9E00-57A02346825F}"/>
              </a:ext>
            </a:extLst>
          </p:cNvPr>
          <p:cNvSpPr/>
          <p:nvPr/>
        </p:nvSpPr>
        <p:spPr>
          <a:xfrm>
            <a:off x="21640800" y="929236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9" name="Straight Arrow Connector 28">
            <a:extLst>
              <a:ext uri="{FF2B5EF4-FFF2-40B4-BE49-F238E27FC236}">
                <a16:creationId xmlns:a16="http://schemas.microsoft.com/office/drawing/2014/main" id="{4042E256-EB0A-894C-9814-01C80223F1BC}"/>
              </a:ext>
            </a:extLst>
          </p:cNvPr>
          <p:cNvCxnSpPr>
            <a:cxnSpLocks/>
            <a:endCxn id="26" idx="0"/>
          </p:cNvCxnSpPr>
          <p:nvPr/>
        </p:nvCxnSpPr>
        <p:spPr>
          <a:xfrm flipH="1">
            <a:off x="20144509" y="866007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FC13FCF9-DDA9-134C-AD71-D804B9E3C694}"/>
              </a:ext>
            </a:extLst>
          </p:cNvPr>
          <p:cNvCxnSpPr>
            <a:endCxn id="27" idx="0"/>
          </p:cNvCxnSpPr>
          <p:nvPr/>
        </p:nvCxnSpPr>
        <p:spPr>
          <a:xfrm>
            <a:off x="21600798" y="8660075"/>
            <a:ext cx="649602"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60BDFE42-D52B-DE42-A13A-FF5CF8E33393}"/>
              </a:ext>
            </a:extLst>
          </p:cNvPr>
          <p:cNvSpPr txBox="1"/>
          <p:nvPr/>
        </p:nvSpPr>
        <p:spPr>
          <a:xfrm>
            <a:off x="15903977" y="1451600"/>
            <a:ext cx="4940653"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Delete 21</a:t>
            </a:r>
          </a:p>
        </p:txBody>
      </p:sp>
      <p:sp>
        <p:nvSpPr>
          <p:cNvPr id="14" name="Rectangle 13">
            <a:extLst>
              <a:ext uri="{FF2B5EF4-FFF2-40B4-BE49-F238E27FC236}">
                <a16:creationId xmlns:a16="http://schemas.microsoft.com/office/drawing/2014/main" id="{293A313C-22F9-964C-91E4-7C1907CA5D46}"/>
              </a:ext>
            </a:extLst>
          </p:cNvPr>
          <p:cNvSpPr/>
          <p:nvPr/>
        </p:nvSpPr>
        <p:spPr>
          <a:xfrm>
            <a:off x="17083063" y="2563257"/>
            <a:ext cx="2416046" cy="1107996"/>
          </a:xfrm>
          <a:prstGeom prst="rect">
            <a:avLst/>
          </a:prstGeom>
        </p:spPr>
        <p:txBody>
          <a:bodyPr wrap="none">
            <a:spAutoFit/>
          </a:bodyPr>
          <a:lstStyle/>
          <a:p>
            <a:pPr lvl="0" rtl="0" latinLnBrk="1" hangingPunct="0"/>
            <a:r>
              <a:rPr lang="en-US" sz="6000" dirty="0">
                <a:solidFill>
                  <a:srgbClr val="7030A0"/>
                </a:solidFill>
              </a:rPr>
              <a:t>21 = 21</a:t>
            </a:r>
          </a:p>
        </p:txBody>
      </p:sp>
      <p:sp>
        <p:nvSpPr>
          <p:cNvPr id="31" name="Oval 30">
            <a:extLst>
              <a:ext uri="{FF2B5EF4-FFF2-40B4-BE49-F238E27FC236}">
                <a16:creationId xmlns:a16="http://schemas.microsoft.com/office/drawing/2014/main" id="{889582A6-A526-944B-9282-02BA2CE4BD67}"/>
              </a:ext>
            </a:extLst>
          </p:cNvPr>
          <p:cNvSpPr/>
          <p:nvPr/>
        </p:nvSpPr>
        <p:spPr>
          <a:xfrm>
            <a:off x="15813456" y="9213274"/>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cxnSp>
        <p:nvCxnSpPr>
          <p:cNvPr id="33" name="Straight Arrow Connector 32">
            <a:extLst>
              <a:ext uri="{FF2B5EF4-FFF2-40B4-BE49-F238E27FC236}">
                <a16:creationId xmlns:a16="http://schemas.microsoft.com/office/drawing/2014/main" id="{07C16AE2-4D94-804A-89FB-968713FAA579}"/>
              </a:ext>
            </a:extLst>
          </p:cNvPr>
          <p:cNvCxnSpPr>
            <a:cxnSpLocks/>
            <a:endCxn id="31" idx="0"/>
          </p:cNvCxnSpPr>
          <p:nvPr/>
        </p:nvCxnSpPr>
        <p:spPr>
          <a:xfrm flipH="1">
            <a:off x="16423056" y="8580989"/>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110716B3-742C-2745-A60F-6E7CC95E9D39}"/>
              </a:ext>
            </a:extLst>
          </p:cNvPr>
          <p:cNvCxnSpPr>
            <a:cxnSpLocks/>
          </p:cNvCxnSpPr>
          <p:nvPr/>
        </p:nvCxnSpPr>
        <p:spPr>
          <a:xfrm flipH="1">
            <a:off x="17673524" y="6724952"/>
            <a:ext cx="202702" cy="79058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5" name="TextBox 34">
            <a:extLst>
              <a:ext uri="{FF2B5EF4-FFF2-40B4-BE49-F238E27FC236}">
                <a16:creationId xmlns:a16="http://schemas.microsoft.com/office/drawing/2014/main" id="{1DD4E04C-2951-5740-B290-F7C350D9012D}"/>
              </a:ext>
            </a:extLst>
          </p:cNvPr>
          <p:cNvSpPr txBox="1"/>
          <p:nvPr/>
        </p:nvSpPr>
        <p:spPr>
          <a:xfrm>
            <a:off x="16714445" y="5709289"/>
            <a:ext cx="2728901"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err="1">
                <a:ln>
                  <a:noFill/>
                </a:ln>
                <a:solidFill>
                  <a:schemeClr val="bg1">
                    <a:lumMod val="50000"/>
                  </a:schemeClr>
                </a:solidFill>
                <a:effectLst/>
                <a:uFillTx/>
                <a:latin typeface="Vista Sans OT Medium"/>
                <a:ea typeface="Vista Sans OT Medium"/>
                <a:cs typeface="Vista Sans OT Medium"/>
                <a:sym typeface="Vista Sans OT Medium"/>
              </a:rPr>
              <a:t>curr</a:t>
            </a:r>
            <a:endPar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80063182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524000" y="4826000"/>
            <a:ext cx="21336000" cy="6096000"/>
          </a:xfrm>
        </p:spPr>
        <p:txBody>
          <a:bodyPr anchor="ctr"/>
          <a:lstStyle/>
          <a:p>
            <a:pPr algn="ctr"/>
            <a:r>
              <a:rPr lang="en-US" dirty="0"/>
              <a:t>https://</a:t>
            </a:r>
            <a:r>
              <a:rPr lang="en-US" dirty="0" err="1"/>
              <a:t>visualgo.net</a:t>
            </a:r>
            <a:r>
              <a:rPr lang="en-US" dirty="0"/>
              <a:t>/</a:t>
            </a:r>
            <a:r>
              <a:rPr lang="en-US" dirty="0" err="1"/>
              <a:t>en</a:t>
            </a:r>
            <a:r>
              <a:rPr lang="en-US" dirty="0"/>
              <a:t>/heap.</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Binary Search Trees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a:t>Visualize it!</a:t>
            </a:r>
          </a:p>
        </p:txBody>
      </p:sp>
    </p:spTree>
    <p:extLst>
      <p:ext uri="{BB962C8B-B14F-4D97-AF65-F5344CB8AC3E}">
        <p14:creationId xmlns:p14="http://schemas.microsoft.com/office/powerpoint/2010/main" val="1515396206"/>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48966-4BAD-864E-B23E-3A28272790AA}"/>
              </a:ext>
            </a:extLst>
          </p:cNvPr>
          <p:cNvSpPr>
            <a:spLocks noGrp="1"/>
          </p:cNvSpPr>
          <p:nvPr>
            <p:ph type="body" sz="quarter" idx="12"/>
          </p:nvPr>
        </p:nvSpPr>
        <p:spPr/>
        <p:txBody>
          <a:bodyPr/>
          <a:lstStyle/>
          <a:p>
            <a:r>
              <a:rPr lang="en-US" dirty="0"/>
              <a:t>A </a:t>
            </a:r>
            <a:r>
              <a:rPr lang="en-US" b="1" dirty="0"/>
              <a:t>binary heap </a:t>
            </a:r>
            <a:r>
              <a:rPr lang="en-US" dirty="0"/>
              <a:t>is a complete binary tree where the root of the tree is the minimum (or maximum) value in the tree, and, recursively, the root of every subtree is the minimum (or maximum) value in that subtree.</a:t>
            </a:r>
          </a:p>
        </p:txBody>
      </p:sp>
      <p:sp>
        <p:nvSpPr>
          <p:cNvPr id="3" name="Title 2">
            <a:extLst>
              <a:ext uri="{FF2B5EF4-FFF2-40B4-BE49-F238E27FC236}">
                <a16:creationId xmlns:a16="http://schemas.microsoft.com/office/drawing/2014/main" id="{D8897922-9457-8841-9D52-B0E3601BCBC3}"/>
              </a:ext>
            </a:extLst>
          </p:cNvPr>
          <p:cNvSpPr>
            <a:spLocks noGrp="1"/>
          </p:cNvSpPr>
          <p:nvPr>
            <p:ph type="title"/>
          </p:nvPr>
        </p:nvSpPr>
        <p:spPr/>
        <p:txBody>
          <a:bodyPr/>
          <a:lstStyle/>
          <a:p>
            <a:r>
              <a:rPr lang="en-US" dirty="0"/>
              <a:t>(Binary) Heaps</a:t>
            </a:r>
          </a:p>
        </p:txBody>
      </p:sp>
      <p:sp>
        <p:nvSpPr>
          <p:cNvPr id="4" name="Text Placeholder 3">
            <a:extLst>
              <a:ext uri="{FF2B5EF4-FFF2-40B4-BE49-F238E27FC236}">
                <a16:creationId xmlns:a16="http://schemas.microsoft.com/office/drawing/2014/main" id="{B858D4FE-9F9A-2F41-8D16-16C4BD0FCB31}"/>
              </a:ext>
            </a:extLst>
          </p:cNvPr>
          <p:cNvSpPr>
            <a:spLocks noGrp="1"/>
          </p:cNvSpPr>
          <p:nvPr>
            <p:ph type="body" sz="quarter" idx="10"/>
          </p:nvPr>
        </p:nvSpPr>
        <p:spPr/>
        <p:txBody>
          <a:bodyPr/>
          <a:lstStyle/>
          <a:p>
            <a:r>
              <a:rPr lang="en-US" dirty="0"/>
              <a:t>Definition</a:t>
            </a:r>
          </a:p>
        </p:txBody>
      </p:sp>
    </p:spTree>
    <p:extLst>
      <p:ext uri="{BB962C8B-B14F-4D97-AF65-F5344CB8AC3E}">
        <p14:creationId xmlns:p14="http://schemas.microsoft.com/office/powerpoint/2010/main" val="3461684636"/>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48966-4BAD-864E-B23E-3A28272790AA}"/>
              </a:ext>
            </a:extLst>
          </p:cNvPr>
          <p:cNvSpPr>
            <a:spLocks noGrp="1"/>
          </p:cNvSpPr>
          <p:nvPr>
            <p:ph type="body" sz="quarter" idx="12"/>
          </p:nvPr>
        </p:nvSpPr>
        <p:spPr/>
        <p:txBody>
          <a:bodyPr/>
          <a:lstStyle/>
          <a:p>
            <a:r>
              <a:rPr lang="en-US" dirty="0"/>
              <a:t>A </a:t>
            </a:r>
            <a:r>
              <a:rPr lang="en-US" b="1" dirty="0"/>
              <a:t>min heap </a:t>
            </a:r>
            <a:r>
              <a:rPr lang="en-US" dirty="0"/>
              <a:t>is a binary heap where the root is the minimum value in the tree.  If the heap is stored in an array, the minimum value is in index 0.</a:t>
            </a:r>
          </a:p>
        </p:txBody>
      </p:sp>
      <p:sp>
        <p:nvSpPr>
          <p:cNvPr id="3" name="Title 2">
            <a:extLst>
              <a:ext uri="{FF2B5EF4-FFF2-40B4-BE49-F238E27FC236}">
                <a16:creationId xmlns:a16="http://schemas.microsoft.com/office/drawing/2014/main" id="{D8897922-9457-8841-9D52-B0E3601BCBC3}"/>
              </a:ext>
            </a:extLst>
          </p:cNvPr>
          <p:cNvSpPr>
            <a:spLocks noGrp="1"/>
          </p:cNvSpPr>
          <p:nvPr>
            <p:ph type="title"/>
          </p:nvPr>
        </p:nvSpPr>
        <p:spPr/>
        <p:txBody>
          <a:bodyPr/>
          <a:lstStyle/>
          <a:p>
            <a:r>
              <a:rPr lang="en-US" dirty="0"/>
              <a:t>Min Heaps</a:t>
            </a:r>
          </a:p>
        </p:txBody>
      </p:sp>
      <p:sp>
        <p:nvSpPr>
          <p:cNvPr id="4" name="Text Placeholder 3">
            <a:extLst>
              <a:ext uri="{FF2B5EF4-FFF2-40B4-BE49-F238E27FC236}">
                <a16:creationId xmlns:a16="http://schemas.microsoft.com/office/drawing/2014/main" id="{B858D4FE-9F9A-2F41-8D16-16C4BD0FCB31}"/>
              </a:ext>
            </a:extLst>
          </p:cNvPr>
          <p:cNvSpPr>
            <a:spLocks noGrp="1"/>
          </p:cNvSpPr>
          <p:nvPr>
            <p:ph type="body" sz="quarter" idx="10"/>
          </p:nvPr>
        </p:nvSpPr>
        <p:spPr/>
        <p:txBody>
          <a:bodyPr/>
          <a:lstStyle/>
          <a:p>
            <a:r>
              <a:rPr lang="en-US" dirty="0"/>
              <a:t>Definition</a:t>
            </a:r>
          </a:p>
        </p:txBody>
      </p:sp>
    </p:spTree>
    <p:extLst>
      <p:ext uri="{BB962C8B-B14F-4D97-AF65-F5344CB8AC3E}">
        <p14:creationId xmlns:p14="http://schemas.microsoft.com/office/powerpoint/2010/main" val="1125630319"/>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48966-4BAD-864E-B23E-3A28272790AA}"/>
              </a:ext>
            </a:extLst>
          </p:cNvPr>
          <p:cNvSpPr>
            <a:spLocks noGrp="1"/>
          </p:cNvSpPr>
          <p:nvPr>
            <p:ph type="body" sz="quarter" idx="12"/>
          </p:nvPr>
        </p:nvSpPr>
        <p:spPr/>
        <p:txBody>
          <a:bodyPr/>
          <a:lstStyle/>
          <a:p>
            <a:r>
              <a:rPr lang="en-US" dirty="0"/>
              <a:t>A </a:t>
            </a:r>
            <a:r>
              <a:rPr lang="en-US" b="1" dirty="0"/>
              <a:t>max heap </a:t>
            </a:r>
            <a:r>
              <a:rPr lang="en-US" dirty="0"/>
              <a:t>is a binary heap where the root is the maximum value in the tree. If the heap is stored in an array, the maximum value is in index 0.</a:t>
            </a:r>
          </a:p>
        </p:txBody>
      </p:sp>
      <p:sp>
        <p:nvSpPr>
          <p:cNvPr id="3" name="Title 2">
            <a:extLst>
              <a:ext uri="{FF2B5EF4-FFF2-40B4-BE49-F238E27FC236}">
                <a16:creationId xmlns:a16="http://schemas.microsoft.com/office/drawing/2014/main" id="{D8897922-9457-8841-9D52-B0E3601BCBC3}"/>
              </a:ext>
            </a:extLst>
          </p:cNvPr>
          <p:cNvSpPr>
            <a:spLocks noGrp="1"/>
          </p:cNvSpPr>
          <p:nvPr>
            <p:ph type="title"/>
          </p:nvPr>
        </p:nvSpPr>
        <p:spPr/>
        <p:txBody>
          <a:bodyPr/>
          <a:lstStyle/>
          <a:p>
            <a:r>
              <a:rPr lang="en-US" dirty="0"/>
              <a:t>Max Heaps</a:t>
            </a:r>
          </a:p>
        </p:txBody>
      </p:sp>
      <p:sp>
        <p:nvSpPr>
          <p:cNvPr id="4" name="Text Placeholder 3">
            <a:extLst>
              <a:ext uri="{FF2B5EF4-FFF2-40B4-BE49-F238E27FC236}">
                <a16:creationId xmlns:a16="http://schemas.microsoft.com/office/drawing/2014/main" id="{B858D4FE-9F9A-2F41-8D16-16C4BD0FCB31}"/>
              </a:ext>
            </a:extLst>
          </p:cNvPr>
          <p:cNvSpPr>
            <a:spLocks noGrp="1"/>
          </p:cNvSpPr>
          <p:nvPr>
            <p:ph type="body" sz="quarter" idx="10"/>
          </p:nvPr>
        </p:nvSpPr>
        <p:spPr/>
        <p:txBody>
          <a:bodyPr/>
          <a:lstStyle/>
          <a:p>
            <a:r>
              <a:rPr lang="en-US" dirty="0"/>
              <a:t>Definition</a:t>
            </a:r>
          </a:p>
        </p:txBody>
      </p:sp>
    </p:spTree>
    <p:extLst>
      <p:ext uri="{BB962C8B-B14F-4D97-AF65-F5344CB8AC3E}">
        <p14:creationId xmlns:p14="http://schemas.microsoft.com/office/powerpoint/2010/main" val="3566002331"/>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EE771-D309-9C4B-8934-BE831BE2A122}"/>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D826C18E-E509-F646-B776-E0379EC177BD}"/>
              </a:ext>
            </a:extLst>
          </p:cNvPr>
          <p:cNvSpPr>
            <a:spLocks noGrp="1"/>
          </p:cNvSpPr>
          <p:nvPr>
            <p:ph type="body" sz="quarter" idx="10"/>
          </p:nvPr>
        </p:nvSpPr>
        <p:spPr/>
        <p:txBody>
          <a:bodyPr/>
          <a:lstStyle/>
          <a:p>
            <a:r>
              <a:rPr lang="en-US" dirty="0"/>
              <a:t>Definition</a:t>
            </a:r>
          </a:p>
        </p:txBody>
      </p:sp>
      <p:sp>
        <p:nvSpPr>
          <p:cNvPr id="5" name="Oval 4">
            <a:extLst>
              <a:ext uri="{FF2B5EF4-FFF2-40B4-BE49-F238E27FC236}">
                <a16:creationId xmlns:a16="http://schemas.microsoft.com/office/drawing/2014/main" id="{2E3CC65A-35CD-7C4A-8BD7-363FC994DB33}"/>
              </a:ext>
            </a:extLst>
          </p:cNvPr>
          <p:cNvSpPr/>
          <p:nvPr/>
        </p:nvSpPr>
        <p:spPr>
          <a:xfrm>
            <a:off x="5619584" y="4826000"/>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24</a:t>
            </a:r>
          </a:p>
        </p:txBody>
      </p:sp>
      <p:sp>
        <p:nvSpPr>
          <p:cNvPr id="6" name="Oval 5">
            <a:extLst>
              <a:ext uri="{FF2B5EF4-FFF2-40B4-BE49-F238E27FC236}">
                <a16:creationId xmlns:a16="http://schemas.microsoft.com/office/drawing/2014/main" id="{44EF2138-F7A1-4945-8838-682D84750694}"/>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16</a:t>
            </a:r>
          </a:p>
        </p:txBody>
      </p:sp>
      <p:sp>
        <p:nvSpPr>
          <p:cNvPr id="7" name="Oval 6">
            <a:extLst>
              <a:ext uri="{FF2B5EF4-FFF2-40B4-BE49-F238E27FC236}">
                <a16:creationId xmlns:a16="http://schemas.microsoft.com/office/drawing/2014/main" id="{19F205BA-7611-BB44-ABFA-EB7D5A53B43D}"/>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8" name="Oval 7">
            <a:extLst>
              <a:ext uri="{FF2B5EF4-FFF2-40B4-BE49-F238E27FC236}">
                <a16:creationId xmlns:a16="http://schemas.microsoft.com/office/drawing/2014/main" id="{9C810B72-7510-6E43-8767-C5C1C4603023}"/>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12</a:t>
            </a:r>
          </a:p>
        </p:txBody>
      </p:sp>
      <p:sp>
        <p:nvSpPr>
          <p:cNvPr id="9" name="Oval 8">
            <a:extLst>
              <a:ext uri="{FF2B5EF4-FFF2-40B4-BE49-F238E27FC236}">
                <a16:creationId xmlns:a16="http://schemas.microsoft.com/office/drawing/2014/main" id="{312EB858-A7AA-5D48-9442-08F134E3BE92}"/>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10" name="Oval 9">
            <a:extLst>
              <a:ext uri="{FF2B5EF4-FFF2-40B4-BE49-F238E27FC236}">
                <a16:creationId xmlns:a16="http://schemas.microsoft.com/office/drawing/2014/main" id="{A9542C92-B744-FA4B-80BE-F0B6340431DF}"/>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11" name="Oval 10">
            <a:extLst>
              <a:ext uri="{FF2B5EF4-FFF2-40B4-BE49-F238E27FC236}">
                <a16:creationId xmlns:a16="http://schemas.microsoft.com/office/drawing/2014/main" id="{CBB1F547-363F-1C44-B31A-89AF0F3FB140}"/>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a:t>
            </a:r>
          </a:p>
        </p:txBody>
      </p:sp>
      <p:sp>
        <p:nvSpPr>
          <p:cNvPr id="12" name="Oval 11">
            <a:extLst>
              <a:ext uri="{FF2B5EF4-FFF2-40B4-BE49-F238E27FC236}">
                <a16:creationId xmlns:a16="http://schemas.microsoft.com/office/drawing/2014/main" id="{19B9D7A3-9DDE-9348-A987-1B99DFD8F3C4}"/>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13</a:t>
            </a:r>
          </a:p>
        </p:txBody>
      </p:sp>
      <p:cxnSp>
        <p:nvCxnSpPr>
          <p:cNvPr id="13" name="Straight Arrow Connector 12">
            <a:extLst>
              <a:ext uri="{FF2B5EF4-FFF2-40B4-BE49-F238E27FC236}">
                <a16:creationId xmlns:a16="http://schemas.microsoft.com/office/drawing/2014/main" id="{6C157658-79C6-E349-B78E-169115D5572B}"/>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520B9DD-BA64-1349-AAE2-00316A38F7E4}"/>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730F28DE-BFB1-AB40-AF8D-367FAB71635E}"/>
              </a:ext>
            </a:extLst>
          </p:cNvPr>
          <p:cNvCxnSpPr>
            <a:cxnSpLocks/>
            <a:stCxn id="6"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8370282B-1E93-8E4F-8304-460428AA00DD}"/>
              </a:ext>
            </a:extLst>
          </p:cNvPr>
          <p:cNvCxnSpPr>
            <a:cxnSpLocks/>
            <a:stCxn id="6"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80630916-911D-A44F-B6DE-37B32E83394B}"/>
              </a:ext>
            </a:extLst>
          </p:cNvPr>
          <p:cNvCxnSpPr>
            <a:cxnSpLocks/>
            <a:stCxn id="7"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73D78877-A6C8-5F4C-85CE-22D71672BC0C}"/>
              </a:ext>
            </a:extLst>
          </p:cNvPr>
          <p:cNvCxnSpPr>
            <a:cxnSpLocks/>
            <a:stCxn id="9" idx="3"/>
            <a:endCxn id="11"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15B56071-9A03-DE4F-A3F6-28C4ED0CEBA1}"/>
              </a:ext>
            </a:extLst>
          </p:cNvPr>
          <p:cNvCxnSpPr>
            <a:stCxn id="9" idx="5"/>
            <a:endCxn id="12"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29DA1D39-7D80-0441-A312-5FE6FA2791BB}"/>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1" name="Oval 20">
            <a:extLst>
              <a:ext uri="{FF2B5EF4-FFF2-40B4-BE49-F238E27FC236}">
                <a16:creationId xmlns:a16="http://schemas.microsoft.com/office/drawing/2014/main" id="{B6E67B44-49E0-004F-A6DE-E73CF4F2FC72}"/>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74F9FFA9-E82A-9C43-A068-82C6CEC1E2D1}"/>
              </a:ext>
            </a:extLst>
          </p:cNvPr>
          <p:cNvCxnSpPr>
            <a:cxnSpLocks/>
            <a:stCxn id="8" idx="3"/>
            <a:endCxn id="20"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BCC9CEA5-63FD-DA4B-8705-B75656D87B5B}"/>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857D3BCD-9012-734C-B66F-B91BFECFA1BD}"/>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20</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5E6A5D2C-EB48-3943-B3AC-5489708A0092}"/>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6" name="Oval 25">
            <a:extLst>
              <a:ext uri="{FF2B5EF4-FFF2-40B4-BE49-F238E27FC236}">
                <a16:creationId xmlns:a16="http://schemas.microsoft.com/office/drawing/2014/main" id="{2377D4C9-66AD-6D44-9FDF-DD6983193951}"/>
              </a:ext>
            </a:extLst>
          </p:cNvPr>
          <p:cNvSpPr/>
          <p:nvPr/>
        </p:nvSpPr>
        <p:spPr>
          <a:xfrm>
            <a:off x="15964854" y="4798351"/>
            <a:ext cx="1219200" cy="1219200"/>
          </a:xfrm>
          <a:prstGeom prst="ellipse">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a:t>
            </a:r>
          </a:p>
        </p:txBody>
      </p:sp>
      <p:sp>
        <p:nvSpPr>
          <p:cNvPr id="27" name="Oval 26">
            <a:extLst>
              <a:ext uri="{FF2B5EF4-FFF2-40B4-BE49-F238E27FC236}">
                <a16:creationId xmlns:a16="http://schemas.microsoft.com/office/drawing/2014/main" id="{2F980C62-8313-0F42-9B4C-6E7752D436E0}"/>
              </a:ext>
            </a:extLst>
          </p:cNvPr>
          <p:cNvSpPr/>
          <p:nvPr/>
        </p:nvSpPr>
        <p:spPr>
          <a:xfrm>
            <a:off x="14136054" y="619217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28" name="Oval 27">
            <a:extLst>
              <a:ext uri="{FF2B5EF4-FFF2-40B4-BE49-F238E27FC236}">
                <a16:creationId xmlns:a16="http://schemas.microsoft.com/office/drawing/2014/main" id="{EB2BF92B-4DD8-BF43-8350-B817F190FFE6}"/>
              </a:ext>
            </a:extLst>
          </p:cNvPr>
          <p:cNvSpPr/>
          <p:nvPr/>
        </p:nvSpPr>
        <p:spPr>
          <a:xfrm>
            <a:off x="17793654" y="6192176"/>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13</a:t>
            </a:r>
          </a:p>
        </p:txBody>
      </p:sp>
      <p:sp>
        <p:nvSpPr>
          <p:cNvPr id="29" name="Oval 28">
            <a:extLst>
              <a:ext uri="{FF2B5EF4-FFF2-40B4-BE49-F238E27FC236}">
                <a16:creationId xmlns:a16="http://schemas.microsoft.com/office/drawing/2014/main" id="{92E708DB-A653-A44F-98F4-C9F619F7D276}"/>
              </a:ext>
            </a:extLst>
          </p:cNvPr>
          <p:cNvSpPr/>
          <p:nvPr/>
        </p:nvSpPr>
        <p:spPr>
          <a:xfrm>
            <a:off x="12916854" y="769048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0" name="Oval 29">
            <a:extLst>
              <a:ext uri="{FF2B5EF4-FFF2-40B4-BE49-F238E27FC236}">
                <a16:creationId xmlns:a16="http://schemas.microsoft.com/office/drawing/2014/main" id="{5ED9EB35-D5BF-1140-AC7B-C117B5D2C330}"/>
              </a:ext>
            </a:extLst>
          </p:cNvPr>
          <p:cNvSpPr/>
          <p:nvPr/>
        </p:nvSpPr>
        <p:spPr>
          <a:xfrm>
            <a:off x="15161291" y="769048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31" name="Oval 30">
            <a:extLst>
              <a:ext uri="{FF2B5EF4-FFF2-40B4-BE49-F238E27FC236}">
                <a16:creationId xmlns:a16="http://schemas.microsoft.com/office/drawing/2014/main" id="{C1C22FF9-19F3-8A4C-8022-17FBC089C24F}"/>
              </a:ext>
            </a:extLst>
          </p:cNvPr>
          <p:cNvSpPr/>
          <p:nvPr/>
        </p:nvSpPr>
        <p:spPr>
          <a:xfrm>
            <a:off x="16796128" y="769048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32" name="Oval 31">
            <a:extLst>
              <a:ext uri="{FF2B5EF4-FFF2-40B4-BE49-F238E27FC236}">
                <a16:creationId xmlns:a16="http://schemas.microsoft.com/office/drawing/2014/main" id="{3FA20908-BCD4-5E40-8468-199027487170}"/>
              </a:ext>
            </a:extLst>
          </p:cNvPr>
          <p:cNvSpPr/>
          <p:nvPr/>
        </p:nvSpPr>
        <p:spPr>
          <a:xfrm>
            <a:off x="1455169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33" name="Oval 32">
            <a:extLst>
              <a:ext uri="{FF2B5EF4-FFF2-40B4-BE49-F238E27FC236}">
                <a16:creationId xmlns:a16="http://schemas.microsoft.com/office/drawing/2014/main" id="{11F7DAC2-5522-FE4D-AA1C-A22A04F325C5}"/>
              </a:ext>
            </a:extLst>
          </p:cNvPr>
          <p:cNvSpPr/>
          <p:nvPr/>
        </p:nvSpPr>
        <p:spPr>
          <a:xfrm>
            <a:off x="15882287"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17</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4" name="Straight Arrow Connector 33">
            <a:extLst>
              <a:ext uri="{FF2B5EF4-FFF2-40B4-BE49-F238E27FC236}">
                <a16:creationId xmlns:a16="http://schemas.microsoft.com/office/drawing/2014/main" id="{DED08C25-D9F6-0940-9F85-891DB1EFA1ED}"/>
              </a:ext>
            </a:extLst>
          </p:cNvPr>
          <p:cNvCxnSpPr>
            <a:cxnSpLocks/>
          </p:cNvCxnSpPr>
          <p:nvPr/>
        </p:nvCxnSpPr>
        <p:spPr>
          <a:xfrm flipH="1">
            <a:off x="15161292" y="5738440"/>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B48807C2-D5E0-C947-8090-CE5883086D4B}"/>
              </a:ext>
            </a:extLst>
          </p:cNvPr>
          <p:cNvCxnSpPr>
            <a:cxnSpLocks/>
          </p:cNvCxnSpPr>
          <p:nvPr/>
        </p:nvCxnSpPr>
        <p:spPr>
          <a:xfrm>
            <a:off x="17239473" y="5738440"/>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0F4D1918-C3F0-364B-A9EC-9D8D828E2305}"/>
              </a:ext>
            </a:extLst>
          </p:cNvPr>
          <p:cNvCxnSpPr>
            <a:cxnSpLocks/>
            <a:stCxn id="27" idx="3"/>
          </p:cNvCxnSpPr>
          <p:nvPr/>
        </p:nvCxnSpPr>
        <p:spPr>
          <a:xfrm flipH="1">
            <a:off x="13775838" y="7232828"/>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71B7179C-C7A4-F641-B78E-217EEEEFDD7D}"/>
              </a:ext>
            </a:extLst>
          </p:cNvPr>
          <p:cNvCxnSpPr>
            <a:cxnSpLocks/>
            <a:stCxn id="27" idx="5"/>
          </p:cNvCxnSpPr>
          <p:nvPr/>
        </p:nvCxnSpPr>
        <p:spPr>
          <a:xfrm>
            <a:off x="15176706" y="7232828"/>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BB9A116D-0206-A14B-9ED7-DA79C8E20FCE}"/>
              </a:ext>
            </a:extLst>
          </p:cNvPr>
          <p:cNvCxnSpPr>
            <a:cxnSpLocks/>
            <a:stCxn id="28" idx="3"/>
          </p:cNvCxnSpPr>
          <p:nvPr/>
        </p:nvCxnSpPr>
        <p:spPr>
          <a:xfrm flipH="1">
            <a:off x="17627400" y="7232828"/>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0260BA0B-6379-3C4F-8182-AB3DA7516DEB}"/>
              </a:ext>
            </a:extLst>
          </p:cNvPr>
          <p:cNvCxnSpPr>
            <a:cxnSpLocks/>
            <a:stCxn id="30" idx="3"/>
            <a:endCxn id="32" idx="0"/>
          </p:cNvCxnSpPr>
          <p:nvPr/>
        </p:nvCxnSpPr>
        <p:spPr>
          <a:xfrm flipH="1">
            <a:off x="15161291" y="8731140"/>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4B3A3847-C88D-8B4B-B17B-5E16192FD6FF}"/>
              </a:ext>
            </a:extLst>
          </p:cNvPr>
          <p:cNvCxnSpPr>
            <a:stCxn id="30" idx="5"/>
            <a:endCxn id="33" idx="0"/>
          </p:cNvCxnSpPr>
          <p:nvPr/>
        </p:nvCxnSpPr>
        <p:spPr>
          <a:xfrm>
            <a:off x="16201943" y="8731140"/>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1" name="Oval 40">
            <a:extLst>
              <a:ext uri="{FF2B5EF4-FFF2-40B4-BE49-F238E27FC236}">
                <a16:creationId xmlns:a16="http://schemas.microsoft.com/office/drawing/2014/main" id="{8F02D956-93EA-FF4F-864D-40C657A07EAC}"/>
              </a:ext>
            </a:extLst>
          </p:cNvPr>
          <p:cNvSpPr/>
          <p:nvPr/>
        </p:nvSpPr>
        <p:spPr>
          <a:xfrm>
            <a:off x="12066334" y="926477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7</a:t>
            </a:r>
          </a:p>
        </p:txBody>
      </p:sp>
      <p:sp>
        <p:nvSpPr>
          <p:cNvPr id="42" name="Oval 41">
            <a:extLst>
              <a:ext uri="{FF2B5EF4-FFF2-40B4-BE49-F238E27FC236}">
                <a16:creationId xmlns:a16="http://schemas.microsoft.com/office/drawing/2014/main" id="{F06435BD-8B6E-CF4F-AC19-AB44976DFAA6}"/>
              </a:ext>
            </a:extLst>
          </p:cNvPr>
          <p:cNvSpPr/>
          <p:nvPr/>
        </p:nvSpPr>
        <p:spPr>
          <a:xfrm>
            <a:off x="13332491" y="9264770"/>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11</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3" name="Straight Arrow Connector 42">
            <a:extLst>
              <a:ext uri="{FF2B5EF4-FFF2-40B4-BE49-F238E27FC236}">
                <a16:creationId xmlns:a16="http://schemas.microsoft.com/office/drawing/2014/main" id="{F040B28D-6312-B149-B22E-407B8D522513}"/>
              </a:ext>
            </a:extLst>
          </p:cNvPr>
          <p:cNvCxnSpPr>
            <a:cxnSpLocks/>
            <a:stCxn id="29" idx="3"/>
            <a:endCxn id="41" idx="0"/>
          </p:cNvCxnSpPr>
          <p:nvPr/>
        </p:nvCxnSpPr>
        <p:spPr>
          <a:xfrm flipH="1">
            <a:off x="12675934" y="8731140"/>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8BEE7F64-F599-1941-B530-425B420109B5}"/>
              </a:ext>
            </a:extLst>
          </p:cNvPr>
          <p:cNvCxnSpPr>
            <a:cxnSpLocks/>
          </p:cNvCxnSpPr>
          <p:nvPr/>
        </p:nvCxnSpPr>
        <p:spPr>
          <a:xfrm>
            <a:off x="13913261" y="8805201"/>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5" name="Oval 44">
            <a:extLst>
              <a:ext uri="{FF2B5EF4-FFF2-40B4-BE49-F238E27FC236}">
                <a16:creationId xmlns:a16="http://schemas.microsoft.com/office/drawing/2014/main" id="{96000534-E217-574E-8FB9-DBCA0CE27B0F}"/>
              </a:ext>
            </a:extLst>
          </p:cNvPr>
          <p:cNvSpPr/>
          <p:nvPr/>
        </p:nvSpPr>
        <p:spPr>
          <a:xfrm>
            <a:off x="18863136" y="769048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46" name="Straight Arrow Connector 45">
            <a:extLst>
              <a:ext uri="{FF2B5EF4-FFF2-40B4-BE49-F238E27FC236}">
                <a16:creationId xmlns:a16="http://schemas.microsoft.com/office/drawing/2014/main" id="{2C0E6766-0576-9C46-AF2D-088E94CCAF9F}"/>
              </a:ext>
            </a:extLst>
          </p:cNvPr>
          <p:cNvCxnSpPr>
            <a:cxnSpLocks/>
          </p:cNvCxnSpPr>
          <p:nvPr/>
        </p:nvCxnSpPr>
        <p:spPr>
          <a:xfrm>
            <a:off x="18878551" y="7232828"/>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3E6C9079-DEC5-8440-99A0-1B1177242507}"/>
              </a:ext>
            </a:extLst>
          </p:cNvPr>
          <p:cNvSpPr txBox="1"/>
          <p:nvPr/>
        </p:nvSpPr>
        <p:spPr>
          <a:xfrm>
            <a:off x="3567991" y="10987113"/>
            <a:ext cx="5489080"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Max Heap</a:t>
            </a:r>
          </a:p>
        </p:txBody>
      </p:sp>
      <p:sp>
        <p:nvSpPr>
          <p:cNvPr id="48" name="TextBox 47">
            <a:extLst>
              <a:ext uri="{FF2B5EF4-FFF2-40B4-BE49-F238E27FC236}">
                <a16:creationId xmlns:a16="http://schemas.microsoft.com/office/drawing/2014/main" id="{F1FDC94C-B9A3-4841-9D42-9496E4D26129}"/>
              </a:ext>
            </a:extLst>
          </p:cNvPr>
          <p:cNvSpPr txBox="1"/>
          <p:nvPr/>
        </p:nvSpPr>
        <p:spPr>
          <a:xfrm>
            <a:off x="13829914" y="10987113"/>
            <a:ext cx="5489080" cy="1015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kumimoji="0" lang="en-US" sz="6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rPr>
              <a:t>Min Heap</a:t>
            </a:r>
          </a:p>
        </p:txBody>
      </p:sp>
    </p:spTree>
    <p:extLst>
      <p:ext uri="{BB962C8B-B14F-4D97-AF65-F5344CB8AC3E}">
        <p14:creationId xmlns:p14="http://schemas.microsoft.com/office/powerpoint/2010/main" val="1408227361"/>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6927-0529-9441-B80B-ABF8F7EA2BC2}"/>
              </a:ext>
            </a:extLst>
          </p:cNvPr>
          <p:cNvSpPr>
            <a:spLocks noGrp="1"/>
          </p:cNvSpPr>
          <p:nvPr>
            <p:ph type="title"/>
          </p:nvPr>
        </p:nvSpPr>
        <p:spPr>
          <a:xfrm>
            <a:off x="-29274" y="2639292"/>
            <a:ext cx="24384000" cy="2286000"/>
          </a:xfrm>
        </p:spPr>
        <p:txBody>
          <a:bodyPr/>
          <a:lstStyle/>
          <a:p>
            <a:r>
              <a:rPr lang="en-US" sz="7000" b="1" dirty="0">
                <a:solidFill>
                  <a:srgbClr val="FFFF00"/>
                </a:solidFill>
              </a:rPr>
              <a:t>Max Heaps</a:t>
            </a:r>
            <a:br>
              <a:rPr lang="en-US" sz="7000" dirty="0">
                <a:solidFill>
                  <a:srgbClr val="FFFF00"/>
                </a:solidFill>
              </a:rPr>
            </a:br>
            <a:r>
              <a:rPr lang="en-US" sz="7000" dirty="0">
                <a:solidFill>
                  <a:srgbClr val="FFFF00"/>
                </a:solidFill>
              </a:rPr>
              <a:t>Which tree is a max heap?</a:t>
            </a:r>
            <a:br>
              <a:rPr lang="en-US" sz="7000" dirty="0">
                <a:solidFill>
                  <a:srgbClr val="FFFF00"/>
                </a:solidFill>
              </a:rPr>
            </a:br>
            <a:r>
              <a:rPr lang="en-US" sz="7000" dirty="0">
                <a:solidFill>
                  <a:srgbClr val="FFFF00"/>
                </a:solidFill>
              </a:rPr>
              <a:t>A)								B) 								C)								D)</a:t>
            </a:r>
          </a:p>
        </p:txBody>
      </p:sp>
      <p:sp>
        <p:nvSpPr>
          <p:cNvPr id="4" name="Oval 3">
            <a:extLst>
              <a:ext uri="{FF2B5EF4-FFF2-40B4-BE49-F238E27FC236}">
                <a16:creationId xmlns:a16="http://schemas.microsoft.com/office/drawing/2014/main" id="{DB8E759E-D1DE-5F49-83E6-2D3B1E7A64DF}"/>
              </a:ext>
            </a:extLst>
          </p:cNvPr>
          <p:cNvSpPr/>
          <p:nvPr/>
        </p:nvSpPr>
        <p:spPr>
          <a:xfrm>
            <a:off x="4339557" y="618036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5" name="Oval 4">
            <a:extLst>
              <a:ext uri="{FF2B5EF4-FFF2-40B4-BE49-F238E27FC236}">
                <a16:creationId xmlns:a16="http://schemas.microsoft.com/office/drawing/2014/main" id="{995E1D8B-4019-8249-B421-7AE30B460FF4}"/>
              </a:ext>
            </a:extLst>
          </p:cNvPr>
          <p:cNvSpPr/>
          <p:nvPr/>
        </p:nvSpPr>
        <p:spPr>
          <a:xfrm>
            <a:off x="6673158" y="93187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45</a:t>
            </a:r>
          </a:p>
        </p:txBody>
      </p:sp>
      <p:sp>
        <p:nvSpPr>
          <p:cNvPr id="6" name="Oval 5">
            <a:extLst>
              <a:ext uri="{FF2B5EF4-FFF2-40B4-BE49-F238E27FC236}">
                <a16:creationId xmlns:a16="http://schemas.microsoft.com/office/drawing/2014/main" id="{A372D7FA-5719-5548-9300-CFA6D97A8D66}"/>
              </a:ext>
            </a:extLst>
          </p:cNvPr>
          <p:cNvSpPr/>
          <p:nvPr/>
        </p:nvSpPr>
        <p:spPr>
          <a:xfrm>
            <a:off x="3120357" y="767868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21</a:t>
            </a:r>
          </a:p>
        </p:txBody>
      </p:sp>
      <p:sp>
        <p:nvSpPr>
          <p:cNvPr id="7" name="Oval 6">
            <a:extLst>
              <a:ext uri="{FF2B5EF4-FFF2-40B4-BE49-F238E27FC236}">
                <a16:creationId xmlns:a16="http://schemas.microsoft.com/office/drawing/2014/main" id="{B19E642C-D143-234D-916A-CAF635BA1FDD}"/>
              </a:ext>
            </a:extLst>
          </p:cNvPr>
          <p:cNvSpPr/>
          <p:nvPr/>
        </p:nvSpPr>
        <p:spPr>
          <a:xfrm>
            <a:off x="5364794" y="767868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36</a:t>
            </a:r>
          </a:p>
        </p:txBody>
      </p:sp>
      <p:sp>
        <p:nvSpPr>
          <p:cNvPr id="8" name="Oval 7">
            <a:extLst>
              <a:ext uri="{FF2B5EF4-FFF2-40B4-BE49-F238E27FC236}">
                <a16:creationId xmlns:a16="http://schemas.microsoft.com/office/drawing/2014/main" id="{4C1525EF-4F56-274F-81A7-72C2A4AF55D5}"/>
              </a:ext>
            </a:extLst>
          </p:cNvPr>
          <p:cNvSpPr/>
          <p:nvPr/>
        </p:nvSpPr>
        <p:spPr>
          <a:xfrm>
            <a:off x="5045748" y="931877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50</a:t>
            </a:r>
          </a:p>
        </p:txBody>
      </p:sp>
      <p:sp>
        <p:nvSpPr>
          <p:cNvPr id="9" name="Oval 8">
            <a:extLst>
              <a:ext uri="{FF2B5EF4-FFF2-40B4-BE49-F238E27FC236}">
                <a16:creationId xmlns:a16="http://schemas.microsoft.com/office/drawing/2014/main" id="{AE02E77E-02A7-A042-8C1E-1A87CB5B05D8}"/>
              </a:ext>
            </a:extLst>
          </p:cNvPr>
          <p:cNvSpPr/>
          <p:nvPr/>
        </p:nvSpPr>
        <p:spPr>
          <a:xfrm>
            <a:off x="2055118" y="935161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23</a:t>
            </a:r>
          </a:p>
        </p:txBody>
      </p:sp>
      <p:sp>
        <p:nvSpPr>
          <p:cNvPr id="10" name="Oval 9">
            <a:extLst>
              <a:ext uri="{FF2B5EF4-FFF2-40B4-BE49-F238E27FC236}">
                <a16:creationId xmlns:a16="http://schemas.microsoft.com/office/drawing/2014/main" id="{BD3BDF9C-E88A-6C46-BBE9-3BB67880D9CC}"/>
              </a:ext>
            </a:extLst>
          </p:cNvPr>
          <p:cNvSpPr/>
          <p:nvPr/>
        </p:nvSpPr>
        <p:spPr>
          <a:xfrm>
            <a:off x="3663028" y="935161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44</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2" name="Straight Arrow Connector 11">
            <a:extLst>
              <a:ext uri="{FF2B5EF4-FFF2-40B4-BE49-F238E27FC236}">
                <a16:creationId xmlns:a16="http://schemas.microsoft.com/office/drawing/2014/main" id="{E5802983-1F1B-9640-BF5F-E555DC6BBCE5}"/>
              </a:ext>
            </a:extLst>
          </p:cNvPr>
          <p:cNvCxnSpPr>
            <a:cxnSpLocks/>
          </p:cNvCxnSpPr>
          <p:nvPr/>
        </p:nvCxnSpPr>
        <p:spPr>
          <a:xfrm flipH="1">
            <a:off x="5558757" y="886503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FF2B29D3-EB44-0040-97AC-E38C69582086}"/>
              </a:ext>
            </a:extLst>
          </p:cNvPr>
          <p:cNvCxnSpPr>
            <a:cxnSpLocks/>
            <a:stCxn id="4" idx="3"/>
          </p:cNvCxnSpPr>
          <p:nvPr/>
        </p:nvCxnSpPr>
        <p:spPr>
          <a:xfrm flipH="1">
            <a:off x="3979341" y="7221021"/>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8C7D7191-8A82-9F4E-BFA9-DADCA0A68674}"/>
              </a:ext>
            </a:extLst>
          </p:cNvPr>
          <p:cNvCxnSpPr>
            <a:cxnSpLocks/>
            <a:stCxn id="4" idx="5"/>
          </p:cNvCxnSpPr>
          <p:nvPr/>
        </p:nvCxnSpPr>
        <p:spPr>
          <a:xfrm>
            <a:off x="5380209" y="722102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4DF65626-3134-2F48-A7CE-EDD1152FF085}"/>
              </a:ext>
            </a:extLst>
          </p:cNvPr>
          <p:cNvCxnSpPr>
            <a:cxnSpLocks/>
            <a:stCxn id="7" idx="5"/>
            <a:endCxn id="5" idx="0"/>
          </p:cNvCxnSpPr>
          <p:nvPr/>
        </p:nvCxnSpPr>
        <p:spPr>
          <a:xfrm>
            <a:off x="6405446" y="8719333"/>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504566C-1DC2-D749-A153-C1DEF06090C2}"/>
              </a:ext>
            </a:extLst>
          </p:cNvPr>
          <p:cNvCxnSpPr>
            <a:cxnSpLocks/>
            <a:endCxn id="9" idx="0"/>
          </p:cNvCxnSpPr>
          <p:nvPr/>
        </p:nvCxnSpPr>
        <p:spPr>
          <a:xfrm flipH="1">
            <a:off x="2664718" y="8719333"/>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E4C4959E-FF91-7B4B-8035-2A3B98F63AC9}"/>
              </a:ext>
            </a:extLst>
          </p:cNvPr>
          <p:cNvCxnSpPr>
            <a:cxnSpLocks/>
            <a:stCxn id="6" idx="5"/>
            <a:endCxn id="10" idx="0"/>
          </p:cNvCxnSpPr>
          <p:nvPr/>
        </p:nvCxnSpPr>
        <p:spPr>
          <a:xfrm>
            <a:off x="4161009" y="8719333"/>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3" name="Oval 22">
            <a:extLst>
              <a:ext uri="{FF2B5EF4-FFF2-40B4-BE49-F238E27FC236}">
                <a16:creationId xmlns:a16="http://schemas.microsoft.com/office/drawing/2014/main" id="{AE9D67AA-BBFE-914F-B69A-0672D76C139D}"/>
              </a:ext>
            </a:extLst>
          </p:cNvPr>
          <p:cNvSpPr/>
          <p:nvPr/>
        </p:nvSpPr>
        <p:spPr>
          <a:xfrm>
            <a:off x="10127629" y="61597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58</a:t>
            </a:r>
          </a:p>
        </p:txBody>
      </p:sp>
      <p:sp>
        <p:nvSpPr>
          <p:cNvPr id="24" name="Oval 23">
            <a:extLst>
              <a:ext uri="{FF2B5EF4-FFF2-40B4-BE49-F238E27FC236}">
                <a16:creationId xmlns:a16="http://schemas.microsoft.com/office/drawing/2014/main" id="{CDBC0955-6C1E-444C-80CC-367BC4E5CBEA}"/>
              </a:ext>
            </a:extLst>
          </p:cNvPr>
          <p:cNvSpPr/>
          <p:nvPr/>
        </p:nvSpPr>
        <p:spPr>
          <a:xfrm>
            <a:off x="1246123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19</a:t>
            </a:r>
          </a:p>
        </p:txBody>
      </p:sp>
      <p:sp>
        <p:nvSpPr>
          <p:cNvPr id="25" name="Oval 24">
            <a:extLst>
              <a:ext uri="{FF2B5EF4-FFF2-40B4-BE49-F238E27FC236}">
                <a16:creationId xmlns:a16="http://schemas.microsoft.com/office/drawing/2014/main" id="{25328718-36B6-6744-A20C-99D40968B192}"/>
              </a:ext>
            </a:extLst>
          </p:cNvPr>
          <p:cNvSpPr/>
          <p:nvPr/>
        </p:nvSpPr>
        <p:spPr>
          <a:xfrm>
            <a:off x="8908429"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26" name="Oval 25">
            <a:extLst>
              <a:ext uri="{FF2B5EF4-FFF2-40B4-BE49-F238E27FC236}">
                <a16:creationId xmlns:a16="http://schemas.microsoft.com/office/drawing/2014/main" id="{7B25CC4A-4D19-4949-AE80-F1A43857DFF2}"/>
              </a:ext>
            </a:extLst>
          </p:cNvPr>
          <p:cNvSpPr/>
          <p:nvPr/>
        </p:nvSpPr>
        <p:spPr>
          <a:xfrm>
            <a:off x="11152866" y="76581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30</a:t>
            </a:r>
          </a:p>
        </p:txBody>
      </p:sp>
      <p:sp>
        <p:nvSpPr>
          <p:cNvPr id="27" name="Oval 26">
            <a:extLst>
              <a:ext uri="{FF2B5EF4-FFF2-40B4-BE49-F238E27FC236}">
                <a16:creationId xmlns:a16="http://schemas.microsoft.com/office/drawing/2014/main" id="{2EB0B5F8-7EE9-1145-845E-705EE5207518}"/>
              </a:ext>
            </a:extLst>
          </p:cNvPr>
          <p:cNvSpPr/>
          <p:nvPr/>
        </p:nvSpPr>
        <p:spPr>
          <a:xfrm>
            <a:off x="10833820" y="9298194"/>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9" name="Oval 28">
            <a:extLst>
              <a:ext uri="{FF2B5EF4-FFF2-40B4-BE49-F238E27FC236}">
                <a16:creationId xmlns:a16="http://schemas.microsoft.com/office/drawing/2014/main" id="{94945F4D-B04A-D441-96C5-D860F5806344}"/>
              </a:ext>
            </a:extLst>
          </p:cNvPr>
          <p:cNvSpPr/>
          <p:nvPr/>
        </p:nvSpPr>
        <p:spPr>
          <a:xfrm>
            <a:off x="9451100" y="9331038"/>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1" name="Straight Arrow Connector 30">
            <a:extLst>
              <a:ext uri="{FF2B5EF4-FFF2-40B4-BE49-F238E27FC236}">
                <a16:creationId xmlns:a16="http://schemas.microsoft.com/office/drawing/2014/main" id="{2DE94429-78EB-7046-9340-568AF2B375B3}"/>
              </a:ext>
            </a:extLst>
          </p:cNvPr>
          <p:cNvCxnSpPr>
            <a:cxnSpLocks/>
          </p:cNvCxnSpPr>
          <p:nvPr/>
        </p:nvCxnSpPr>
        <p:spPr>
          <a:xfrm flipH="1">
            <a:off x="11346829" y="8844458"/>
            <a:ext cx="39996"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02658D7D-E9A8-0245-A044-B12B988DD020}"/>
              </a:ext>
            </a:extLst>
          </p:cNvPr>
          <p:cNvCxnSpPr>
            <a:cxnSpLocks/>
            <a:stCxn id="23" idx="3"/>
          </p:cNvCxnSpPr>
          <p:nvPr/>
        </p:nvCxnSpPr>
        <p:spPr>
          <a:xfrm flipH="1">
            <a:off x="9767413" y="7200441"/>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7F685217-FF83-6D4C-A83C-A77347E8106F}"/>
              </a:ext>
            </a:extLst>
          </p:cNvPr>
          <p:cNvCxnSpPr>
            <a:cxnSpLocks/>
            <a:stCxn id="23" idx="5"/>
          </p:cNvCxnSpPr>
          <p:nvPr/>
        </p:nvCxnSpPr>
        <p:spPr>
          <a:xfrm>
            <a:off x="11168281" y="72004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CE92376E-ED95-F246-9CE9-30211E655642}"/>
              </a:ext>
            </a:extLst>
          </p:cNvPr>
          <p:cNvCxnSpPr>
            <a:cxnSpLocks/>
            <a:stCxn id="26" idx="5"/>
            <a:endCxn id="24" idx="0"/>
          </p:cNvCxnSpPr>
          <p:nvPr/>
        </p:nvCxnSpPr>
        <p:spPr>
          <a:xfrm>
            <a:off x="12193518" y="8698753"/>
            <a:ext cx="877312" cy="59944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3973C81E-88D2-E340-AEF0-DB223496BFAE}"/>
              </a:ext>
            </a:extLst>
          </p:cNvPr>
          <p:cNvCxnSpPr>
            <a:cxnSpLocks/>
            <a:stCxn id="25" idx="5"/>
            <a:endCxn id="29" idx="0"/>
          </p:cNvCxnSpPr>
          <p:nvPr/>
        </p:nvCxnSpPr>
        <p:spPr>
          <a:xfrm>
            <a:off x="9949081" y="8698753"/>
            <a:ext cx="111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8" name="Oval 37">
            <a:extLst>
              <a:ext uri="{FF2B5EF4-FFF2-40B4-BE49-F238E27FC236}">
                <a16:creationId xmlns:a16="http://schemas.microsoft.com/office/drawing/2014/main" id="{D10AC23C-B94B-8040-8B69-CE6BA0CC8271}"/>
              </a:ext>
            </a:extLst>
          </p:cNvPr>
          <p:cNvSpPr/>
          <p:nvPr/>
        </p:nvSpPr>
        <p:spPr>
          <a:xfrm>
            <a:off x="16372946" y="500383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40" name="Oval 39">
            <a:extLst>
              <a:ext uri="{FF2B5EF4-FFF2-40B4-BE49-F238E27FC236}">
                <a16:creationId xmlns:a16="http://schemas.microsoft.com/office/drawing/2014/main" id="{85ECA1CF-12B9-8D4B-A0B0-FC3FE5711B55}"/>
              </a:ext>
            </a:extLst>
          </p:cNvPr>
          <p:cNvSpPr/>
          <p:nvPr/>
        </p:nvSpPr>
        <p:spPr>
          <a:xfrm>
            <a:off x="15153746"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20</a:t>
            </a:r>
          </a:p>
        </p:txBody>
      </p:sp>
      <p:sp>
        <p:nvSpPr>
          <p:cNvPr id="41" name="Oval 40">
            <a:extLst>
              <a:ext uri="{FF2B5EF4-FFF2-40B4-BE49-F238E27FC236}">
                <a16:creationId xmlns:a16="http://schemas.microsoft.com/office/drawing/2014/main" id="{64D11D60-088B-6240-BBE2-D61A28BA9DC8}"/>
              </a:ext>
            </a:extLst>
          </p:cNvPr>
          <p:cNvSpPr/>
          <p:nvPr/>
        </p:nvSpPr>
        <p:spPr>
          <a:xfrm>
            <a:off x="17398183" y="6502143"/>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16</a:t>
            </a:r>
          </a:p>
        </p:txBody>
      </p:sp>
      <p:sp>
        <p:nvSpPr>
          <p:cNvPr id="43" name="Oval 42">
            <a:extLst>
              <a:ext uri="{FF2B5EF4-FFF2-40B4-BE49-F238E27FC236}">
                <a16:creationId xmlns:a16="http://schemas.microsoft.com/office/drawing/2014/main" id="{0944E319-2490-3F4C-B6FC-F34817440E95}"/>
              </a:ext>
            </a:extLst>
          </p:cNvPr>
          <p:cNvSpPr/>
          <p:nvPr/>
        </p:nvSpPr>
        <p:spPr>
          <a:xfrm>
            <a:off x="14088507" y="817508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cxnSp>
        <p:nvCxnSpPr>
          <p:cNvPr id="47" name="Straight Arrow Connector 46">
            <a:extLst>
              <a:ext uri="{FF2B5EF4-FFF2-40B4-BE49-F238E27FC236}">
                <a16:creationId xmlns:a16="http://schemas.microsoft.com/office/drawing/2014/main" id="{4DFC0D09-8619-C94E-8A3A-266468844791}"/>
              </a:ext>
            </a:extLst>
          </p:cNvPr>
          <p:cNvCxnSpPr>
            <a:cxnSpLocks/>
            <a:stCxn id="38" idx="3"/>
          </p:cNvCxnSpPr>
          <p:nvPr/>
        </p:nvCxnSpPr>
        <p:spPr>
          <a:xfrm flipH="1">
            <a:off x="16012730" y="6044483"/>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8" name="Straight Arrow Connector 47">
            <a:extLst>
              <a:ext uri="{FF2B5EF4-FFF2-40B4-BE49-F238E27FC236}">
                <a16:creationId xmlns:a16="http://schemas.microsoft.com/office/drawing/2014/main" id="{429C337B-D37D-FD4B-B7FD-ED5652F26D94}"/>
              </a:ext>
            </a:extLst>
          </p:cNvPr>
          <p:cNvCxnSpPr>
            <a:cxnSpLocks/>
            <a:stCxn id="38" idx="5"/>
          </p:cNvCxnSpPr>
          <p:nvPr/>
        </p:nvCxnSpPr>
        <p:spPr>
          <a:xfrm>
            <a:off x="17413598" y="6044483"/>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3723896-69F3-204A-A341-85B36EC217F3}"/>
              </a:ext>
            </a:extLst>
          </p:cNvPr>
          <p:cNvCxnSpPr>
            <a:cxnSpLocks/>
            <a:endCxn id="43" idx="0"/>
          </p:cNvCxnSpPr>
          <p:nvPr/>
        </p:nvCxnSpPr>
        <p:spPr>
          <a:xfrm flipH="1">
            <a:off x="14698107" y="7542795"/>
            <a:ext cx="512619" cy="632285"/>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53" name="Oval 52">
            <a:extLst>
              <a:ext uri="{FF2B5EF4-FFF2-40B4-BE49-F238E27FC236}">
                <a16:creationId xmlns:a16="http://schemas.microsoft.com/office/drawing/2014/main" id="{CBCDFCF1-09A8-7A41-A1FF-048785BE3FB4}"/>
              </a:ext>
            </a:extLst>
          </p:cNvPr>
          <p:cNvSpPr/>
          <p:nvPr/>
        </p:nvSpPr>
        <p:spPr>
          <a:xfrm>
            <a:off x="20667036" y="4940589"/>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33</a:t>
            </a:r>
          </a:p>
        </p:txBody>
      </p:sp>
      <p:sp>
        <p:nvSpPr>
          <p:cNvPr id="56" name="Oval 55">
            <a:extLst>
              <a:ext uri="{FF2B5EF4-FFF2-40B4-BE49-F238E27FC236}">
                <a16:creationId xmlns:a16="http://schemas.microsoft.com/office/drawing/2014/main" id="{E00F63A1-6F60-904B-BBC5-C3845FEB0AD3}"/>
              </a:ext>
            </a:extLst>
          </p:cNvPr>
          <p:cNvSpPr/>
          <p:nvPr/>
        </p:nvSpPr>
        <p:spPr>
          <a:xfrm>
            <a:off x="21692273" y="64389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25</a:t>
            </a:r>
          </a:p>
        </p:txBody>
      </p:sp>
      <p:sp>
        <p:nvSpPr>
          <p:cNvPr id="57" name="Oval 56">
            <a:extLst>
              <a:ext uri="{FF2B5EF4-FFF2-40B4-BE49-F238E27FC236}">
                <a16:creationId xmlns:a16="http://schemas.microsoft.com/office/drawing/2014/main" id="{F3C9263F-FAE0-A044-BAEB-CDF241ABD2FC}"/>
              </a:ext>
            </a:extLst>
          </p:cNvPr>
          <p:cNvSpPr/>
          <p:nvPr/>
        </p:nvSpPr>
        <p:spPr>
          <a:xfrm>
            <a:off x="19686634" y="6438901"/>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cxnSp>
        <p:nvCxnSpPr>
          <p:cNvPr id="61" name="Straight Arrow Connector 60">
            <a:extLst>
              <a:ext uri="{FF2B5EF4-FFF2-40B4-BE49-F238E27FC236}">
                <a16:creationId xmlns:a16="http://schemas.microsoft.com/office/drawing/2014/main" id="{C17443D9-6CC1-AF4D-8943-2155CDFBCEE3}"/>
              </a:ext>
            </a:extLst>
          </p:cNvPr>
          <p:cNvCxnSpPr>
            <a:cxnSpLocks/>
            <a:stCxn id="53" idx="3"/>
          </p:cNvCxnSpPr>
          <p:nvPr/>
        </p:nvCxnSpPr>
        <p:spPr>
          <a:xfrm flipH="1">
            <a:off x="20199644" y="5981241"/>
            <a:ext cx="645940"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63" name="Straight Arrow Connector 62">
            <a:extLst>
              <a:ext uri="{FF2B5EF4-FFF2-40B4-BE49-F238E27FC236}">
                <a16:creationId xmlns:a16="http://schemas.microsoft.com/office/drawing/2014/main" id="{EFD823DF-81BB-BE45-B8E7-4DC8A57D702A}"/>
              </a:ext>
            </a:extLst>
          </p:cNvPr>
          <p:cNvCxnSpPr>
            <a:cxnSpLocks/>
            <a:stCxn id="53" idx="5"/>
          </p:cNvCxnSpPr>
          <p:nvPr/>
        </p:nvCxnSpPr>
        <p:spPr>
          <a:xfrm>
            <a:off x="21707688" y="5981241"/>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73191955"/>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7CFA41-CCC6-054D-81C1-60739B882960}"/>
              </a:ext>
            </a:extLst>
          </p:cNvPr>
          <p:cNvSpPr>
            <a:spLocks noGrp="1"/>
          </p:cNvSpPr>
          <p:nvPr>
            <p:ph type="body" sz="quarter" idx="12"/>
          </p:nvPr>
        </p:nvSpPr>
        <p:spPr/>
        <p:txBody>
          <a:bodyPr/>
          <a:lstStyle/>
          <a:p>
            <a:r>
              <a:rPr lang="en-US" dirty="0"/>
              <a:t>Heaps are useful for efficiently solving a wide variety of problems including sorting (using heap sort, coming later) and maintaining data ordered according to priority (using priority queues).</a:t>
            </a:r>
          </a:p>
        </p:txBody>
      </p:sp>
      <p:sp>
        <p:nvSpPr>
          <p:cNvPr id="3" name="Title 2">
            <a:extLst>
              <a:ext uri="{FF2B5EF4-FFF2-40B4-BE49-F238E27FC236}">
                <a16:creationId xmlns:a16="http://schemas.microsoft.com/office/drawing/2014/main" id="{078F2DA0-9F44-D94A-9FE2-4FA5E3544E7B}"/>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D47BD91C-01DC-874F-B195-28C6C336392F}"/>
              </a:ext>
            </a:extLst>
          </p:cNvPr>
          <p:cNvSpPr>
            <a:spLocks noGrp="1"/>
          </p:cNvSpPr>
          <p:nvPr>
            <p:ph type="body" sz="quarter" idx="10"/>
          </p:nvPr>
        </p:nvSpPr>
        <p:spPr/>
        <p:txBody>
          <a:bodyPr/>
          <a:lstStyle/>
          <a:p>
            <a:r>
              <a:rPr lang="en-US" dirty="0"/>
              <a:t>Use Case</a:t>
            </a:r>
          </a:p>
        </p:txBody>
      </p:sp>
    </p:spTree>
    <p:extLst>
      <p:ext uri="{BB962C8B-B14F-4D97-AF65-F5344CB8AC3E}">
        <p14:creationId xmlns:p14="http://schemas.microsoft.com/office/powerpoint/2010/main" val="2302532466"/>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1176404" y="4038600"/>
            <a:ext cx="11683596" cy="6096000"/>
          </a:xfrm>
        </p:spPr>
        <p:txBody>
          <a:bodyPr/>
          <a:lstStyle/>
          <a:p>
            <a:pPr algn="r"/>
            <a:r>
              <a:rPr lang="en-US" dirty="0"/>
              <a:t>How do we restore the heap property on a tree that is not a heap but has subtrees that are heaps?</a:t>
            </a:r>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err="1"/>
              <a:t>Heapify</a:t>
            </a:r>
            <a:endParaRPr lang="en-US" dirty="0"/>
          </a:p>
        </p:txBody>
      </p:sp>
      <p:sp>
        <p:nvSpPr>
          <p:cNvPr id="5" name="Oval 4">
            <a:extLst>
              <a:ext uri="{FF2B5EF4-FFF2-40B4-BE49-F238E27FC236}">
                <a16:creationId xmlns:a16="http://schemas.microsoft.com/office/drawing/2014/main" id="{AF27C869-1E28-B742-8820-F5A3C8E97395}"/>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6" name="Oval 5">
            <a:extLst>
              <a:ext uri="{FF2B5EF4-FFF2-40B4-BE49-F238E27FC236}">
                <a16:creationId xmlns:a16="http://schemas.microsoft.com/office/drawing/2014/main" id="{1778307D-F6F2-2241-B6C5-2777ED7FC9B9}"/>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7" name="Oval 6">
            <a:extLst>
              <a:ext uri="{FF2B5EF4-FFF2-40B4-BE49-F238E27FC236}">
                <a16:creationId xmlns:a16="http://schemas.microsoft.com/office/drawing/2014/main" id="{77BCC33D-1BA4-FF4B-A008-7006149A6BF3}"/>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8" name="Oval 7">
            <a:extLst>
              <a:ext uri="{FF2B5EF4-FFF2-40B4-BE49-F238E27FC236}">
                <a16:creationId xmlns:a16="http://schemas.microsoft.com/office/drawing/2014/main" id="{D5BCCE69-054B-BF45-A76F-1648168B44FF}"/>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9" name="Oval 8">
            <a:extLst>
              <a:ext uri="{FF2B5EF4-FFF2-40B4-BE49-F238E27FC236}">
                <a16:creationId xmlns:a16="http://schemas.microsoft.com/office/drawing/2014/main" id="{1DA09BFD-FD80-704C-9F53-1EF69025ABDD}"/>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10" name="Oval 9">
            <a:extLst>
              <a:ext uri="{FF2B5EF4-FFF2-40B4-BE49-F238E27FC236}">
                <a16:creationId xmlns:a16="http://schemas.microsoft.com/office/drawing/2014/main" id="{17F6DA49-62D9-B04A-81B2-855B890633B0}"/>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F5C9B7F4-C019-6B46-9C9B-D5876682FAB4}"/>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2" name="Oval 11">
            <a:extLst>
              <a:ext uri="{FF2B5EF4-FFF2-40B4-BE49-F238E27FC236}">
                <a16:creationId xmlns:a16="http://schemas.microsoft.com/office/drawing/2014/main" id="{56C522D1-2C78-3747-A0D3-542F86E29C89}"/>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67109129-F1A6-EF43-ACBA-E61D825818E7}"/>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301EDB9-0DE6-4E40-8A17-33EA9229EA1E}"/>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6077C6A5-83DD-0941-A075-C91A56B71FED}"/>
              </a:ext>
            </a:extLst>
          </p:cNvPr>
          <p:cNvCxnSpPr>
            <a:cxnSpLocks/>
            <a:stCxn id="6"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21D50E1C-4E65-0D4D-8D2D-0BA2BDFFC53B}"/>
              </a:ext>
            </a:extLst>
          </p:cNvPr>
          <p:cNvCxnSpPr>
            <a:cxnSpLocks/>
            <a:stCxn id="6"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5FFB29AA-1735-0E4E-B003-026F7576F1E4}"/>
              </a:ext>
            </a:extLst>
          </p:cNvPr>
          <p:cNvCxnSpPr>
            <a:cxnSpLocks/>
            <a:stCxn id="7"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67ABD17C-781D-F147-A6A7-5CCB519C1CB8}"/>
              </a:ext>
            </a:extLst>
          </p:cNvPr>
          <p:cNvCxnSpPr>
            <a:cxnSpLocks/>
            <a:stCxn id="9" idx="3"/>
            <a:endCxn id="11"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3C3EF774-6316-2749-9F54-EEDCC5A25D50}"/>
              </a:ext>
            </a:extLst>
          </p:cNvPr>
          <p:cNvCxnSpPr>
            <a:stCxn id="9" idx="5"/>
            <a:endCxn id="12"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59ADDCB-8354-5D4D-91E9-78F1A8DB7B5D}"/>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21" name="Oval 20">
            <a:extLst>
              <a:ext uri="{FF2B5EF4-FFF2-40B4-BE49-F238E27FC236}">
                <a16:creationId xmlns:a16="http://schemas.microsoft.com/office/drawing/2014/main" id="{B47C28CE-94B8-3E4F-8281-A2B7C0467283}"/>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CEDF7BDD-7911-D945-918C-D93321D05C73}"/>
              </a:ext>
            </a:extLst>
          </p:cNvPr>
          <p:cNvCxnSpPr>
            <a:cxnSpLocks/>
            <a:stCxn id="8" idx="3"/>
            <a:endCxn id="20"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E6765FF-1093-B149-8BE7-5DA109FFE996}"/>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FCC561D1-2897-EE41-B4B2-77B8C6524DAB}"/>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EDD68B75-FFDC-974C-876B-1A1F50D314CB}"/>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6D4DB641-D5C2-4E4D-A47D-7BF5D6628BAB}"/>
              </a:ext>
            </a:extLst>
          </p:cNvPr>
          <p:cNvCxnSpPr>
            <a:cxnSpLocks/>
          </p:cNvCxnSpPr>
          <p:nvPr/>
        </p:nvCxnSpPr>
        <p:spPr>
          <a:xfrm flipH="1">
            <a:off x="6644823" y="3726483"/>
            <a:ext cx="1873043" cy="1025779"/>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186E8CD-A94A-A340-BB1E-4997790E9787}"/>
              </a:ext>
            </a:extLst>
          </p:cNvPr>
          <p:cNvCxnSpPr>
            <a:cxnSpLocks/>
          </p:cNvCxnSpPr>
          <p:nvPr/>
        </p:nvCxnSpPr>
        <p:spPr>
          <a:xfrm>
            <a:off x="2330664" y="5246104"/>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8" name="TextBox 27">
            <a:extLst>
              <a:ext uri="{FF2B5EF4-FFF2-40B4-BE49-F238E27FC236}">
                <a16:creationId xmlns:a16="http://schemas.microsoft.com/office/drawing/2014/main" id="{D04E8CCE-00A4-464C-AA15-0F6711515D07}"/>
              </a:ext>
            </a:extLst>
          </p:cNvPr>
          <p:cNvSpPr txBox="1"/>
          <p:nvPr/>
        </p:nvSpPr>
        <p:spPr>
          <a:xfrm>
            <a:off x="6621070" y="298982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Violates heap property</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29" name="TextBox 28">
            <a:extLst>
              <a:ext uri="{FF2B5EF4-FFF2-40B4-BE49-F238E27FC236}">
                <a16:creationId xmlns:a16="http://schemas.microsoft.com/office/drawing/2014/main" id="{49304B09-04D3-C948-B0B7-09AA7B8EEBCD}"/>
              </a:ext>
            </a:extLst>
          </p:cNvPr>
          <p:cNvSpPr txBox="1"/>
          <p:nvPr/>
        </p:nvSpPr>
        <p:spPr>
          <a:xfrm>
            <a:off x="8576619" y="450844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30" name="Straight Arrow Connector 29">
            <a:extLst>
              <a:ext uri="{FF2B5EF4-FFF2-40B4-BE49-F238E27FC236}">
                <a16:creationId xmlns:a16="http://schemas.microsoft.com/office/drawing/2014/main" id="{916D8187-FEF0-AB4D-916E-16C27FCAD55A}"/>
              </a:ext>
            </a:extLst>
          </p:cNvPr>
          <p:cNvCxnSpPr>
            <a:cxnSpLocks/>
          </p:cNvCxnSpPr>
          <p:nvPr/>
        </p:nvCxnSpPr>
        <p:spPr>
          <a:xfrm flipH="1">
            <a:off x="8788851" y="5079967"/>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39A8633B-CBA2-2848-81EC-9AF18909BEAC}"/>
              </a:ext>
            </a:extLst>
          </p:cNvPr>
          <p:cNvSpPr txBox="1"/>
          <p:nvPr/>
        </p:nvSpPr>
        <p:spPr>
          <a:xfrm>
            <a:off x="241820" y="459537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306172485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err="1"/>
              <a:t>Heapify</a:t>
            </a:r>
            <a:endParaRPr lang="en-US" dirty="0"/>
          </a:p>
        </p:txBody>
      </p:sp>
      <p:sp>
        <p:nvSpPr>
          <p:cNvPr id="5" name="Oval 4">
            <a:extLst>
              <a:ext uri="{FF2B5EF4-FFF2-40B4-BE49-F238E27FC236}">
                <a16:creationId xmlns:a16="http://schemas.microsoft.com/office/drawing/2014/main" id="{AF27C869-1E28-B742-8820-F5A3C8E97395}"/>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6" name="Oval 5">
            <a:extLst>
              <a:ext uri="{FF2B5EF4-FFF2-40B4-BE49-F238E27FC236}">
                <a16:creationId xmlns:a16="http://schemas.microsoft.com/office/drawing/2014/main" id="{1778307D-F6F2-2241-B6C5-2777ED7FC9B9}"/>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7" name="Oval 6">
            <a:extLst>
              <a:ext uri="{FF2B5EF4-FFF2-40B4-BE49-F238E27FC236}">
                <a16:creationId xmlns:a16="http://schemas.microsoft.com/office/drawing/2014/main" id="{77BCC33D-1BA4-FF4B-A008-7006149A6BF3}"/>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8" name="Oval 7">
            <a:extLst>
              <a:ext uri="{FF2B5EF4-FFF2-40B4-BE49-F238E27FC236}">
                <a16:creationId xmlns:a16="http://schemas.microsoft.com/office/drawing/2014/main" id="{D5BCCE69-054B-BF45-A76F-1648168B44FF}"/>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9" name="Oval 8">
            <a:extLst>
              <a:ext uri="{FF2B5EF4-FFF2-40B4-BE49-F238E27FC236}">
                <a16:creationId xmlns:a16="http://schemas.microsoft.com/office/drawing/2014/main" id="{1DA09BFD-FD80-704C-9F53-1EF69025ABDD}"/>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10" name="Oval 9">
            <a:extLst>
              <a:ext uri="{FF2B5EF4-FFF2-40B4-BE49-F238E27FC236}">
                <a16:creationId xmlns:a16="http://schemas.microsoft.com/office/drawing/2014/main" id="{17F6DA49-62D9-B04A-81B2-855B890633B0}"/>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F5C9B7F4-C019-6B46-9C9B-D5876682FAB4}"/>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2" name="Oval 11">
            <a:extLst>
              <a:ext uri="{FF2B5EF4-FFF2-40B4-BE49-F238E27FC236}">
                <a16:creationId xmlns:a16="http://schemas.microsoft.com/office/drawing/2014/main" id="{56C522D1-2C78-3747-A0D3-542F86E29C89}"/>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67109129-F1A6-EF43-ACBA-E61D825818E7}"/>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301EDB9-0DE6-4E40-8A17-33EA9229EA1E}"/>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6077C6A5-83DD-0941-A075-C91A56B71FED}"/>
              </a:ext>
            </a:extLst>
          </p:cNvPr>
          <p:cNvCxnSpPr>
            <a:cxnSpLocks/>
            <a:stCxn id="6"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21D50E1C-4E65-0D4D-8D2D-0BA2BDFFC53B}"/>
              </a:ext>
            </a:extLst>
          </p:cNvPr>
          <p:cNvCxnSpPr>
            <a:cxnSpLocks/>
            <a:stCxn id="6"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5FFB29AA-1735-0E4E-B003-026F7576F1E4}"/>
              </a:ext>
            </a:extLst>
          </p:cNvPr>
          <p:cNvCxnSpPr>
            <a:cxnSpLocks/>
            <a:stCxn id="7"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67ABD17C-781D-F147-A6A7-5CCB519C1CB8}"/>
              </a:ext>
            </a:extLst>
          </p:cNvPr>
          <p:cNvCxnSpPr>
            <a:cxnSpLocks/>
            <a:stCxn id="9" idx="3"/>
            <a:endCxn id="11"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3C3EF774-6316-2749-9F54-EEDCC5A25D50}"/>
              </a:ext>
            </a:extLst>
          </p:cNvPr>
          <p:cNvCxnSpPr>
            <a:stCxn id="9" idx="5"/>
            <a:endCxn id="12"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59ADDCB-8354-5D4D-91E9-78F1A8DB7B5D}"/>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21" name="Oval 20">
            <a:extLst>
              <a:ext uri="{FF2B5EF4-FFF2-40B4-BE49-F238E27FC236}">
                <a16:creationId xmlns:a16="http://schemas.microsoft.com/office/drawing/2014/main" id="{B47C28CE-94B8-3E4F-8281-A2B7C0467283}"/>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CEDF7BDD-7911-D945-918C-D93321D05C73}"/>
              </a:ext>
            </a:extLst>
          </p:cNvPr>
          <p:cNvCxnSpPr>
            <a:cxnSpLocks/>
            <a:stCxn id="8" idx="3"/>
            <a:endCxn id="20"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E6765FF-1093-B149-8BE7-5DA109FFE996}"/>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FCC561D1-2897-EE41-B4B2-77B8C6524DAB}"/>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EDD68B75-FFDC-974C-876B-1A1F50D314CB}"/>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6D4DB641-D5C2-4E4D-A47D-7BF5D6628BAB}"/>
              </a:ext>
            </a:extLst>
          </p:cNvPr>
          <p:cNvCxnSpPr>
            <a:cxnSpLocks/>
          </p:cNvCxnSpPr>
          <p:nvPr/>
        </p:nvCxnSpPr>
        <p:spPr>
          <a:xfrm flipH="1">
            <a:off x="6644823" y="3726483"/>
            <a:ext cx="1873043" cy="1025779"/>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186E8CD-A94A-A340-BB1E-4997790E9787}"/>
              </a:ext>
            </a:extLst>
          </p:cNvPr>
          <p:cNvCxnSpPr>
            <a:cxnSpLocks/>
          </p:cNvCxnSpPr>
          <p:nvPr/>
        </p:nvCxnSpPr>
        <p:spPr>
          <a:xfrm>
            <a:off x="2330664" y="5246104"/>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8" name="TextBox 27">
            <a:extLst>
              <a:ext uri="{FF2B5EF4-FFF2-40B4-BE49-F238E27FC236}">
                <a16:creationId xmlns:a16="http://schemas.microsoft.com/office/drawing/2014/main" id="{D04E8CCE-00A4-464C-AA15-0F6711515D07}"/>
              </a:ext>
            </a:extLst>
          </p:cNvPr>
          <p:cNvSpPr txBox="1"/>
          <p:nvPr/>
        </p:nvSpPr>
        <p:spPr>
          <a:xfrm>
            <a:off x="6621070" y="298982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Violates heap property</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29" name="TextBox 28">
            <a:extLst>
              <a:ext uri="{FF2B5EF4-FFF2-40B4-BE49-F238E27FC236}">
                <a16:creationId xmlns:a16="http://schemas.microsoft.com/office/drawing/2014/main" id="{49304B09-04D3-C948-B0B7-09AA7B8EEBCD}"/>
              </a:ext>
            </a:extLst>
          </p:cNvPr>
          <p:cNvSpPr txBox="1"/>
          <p:nvPr/>
        </p:nvSpPr>
        <p:spPr>
          <a:xfrm>
            <a:off x="8576619" y="450844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30" name="Straight Arrow Connector 29">
            <a:extLst>
              <a:ext uri="{FF2B5EF4-FFF2-40B4-BE49-F238E27FC236}">
                <a16:creationId xmlns:a16="http://schemas.microsoft.com/office/drawing/2014/main" id="{916D8187-FEF0-AB4D-916E-16C27FCAD55A}"/>
              </a:ext>
            </a:extLst>
          </p:cNvPr>
          <p:cNvCxnSpPr>
            <a:cxnSpLocks/>
          </p:cNvCxnSpPr>
          <p:nvPr/>
        </p:nvCxnSpPr>
        <p:spPr>
          <a:xfrm flipH="1">
            <a:off x="8788851" y="5079967"/>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39A8633B-CBA2-2848-81EC-9AF18909BEAC}"/>
              </a:ext>
            </a:extLst>
          </p:cNvPr>
          <p:cNvSpPr txBox="1"/>
          <p:nvPr/>
        </p:nvSpPr>
        <p:spPr>
          <a:xfrm>
            <a:off x="241820" y="459537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Tree>
    <p:extLst>
      <p:ext uri="{BB962C8B-B14F-4D97-AF65-F5344CB8AC3E}">
        <p14:creationId xmlns:p14="http://schemas.microsoft.com/office/powerpoint/2010/main" val="24184822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1. Start with the base case where recursive fields are all null.</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Trees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Visualizing recursive Data Structures.</a:t>
            </a:r>
          </a:p>
        </p:txBody>
      </p:sp>
      <p:sp>
        <p:nvSpPr>
          <p:cNvPr id="12" name="Text Placeholder 1">
            <a:extLst>
              <a:ext uri="{FF2B5EF4-FFF2-40B4-BE49-F238E27FC236}">
                <a16:creationId xmlns:a16="http://schemas.microsoft.com/office/drawing/2014/main" id="{AB0BAAB9-3BF5-4C4C-92D2-3C4773190004}"/>
              </a:ext>
            </a:extLst>
          </p:cNvPr>
          <p:cNvSpPr txBox="1">
            <a:spLocks/>
          </p:cNvSpPr>
          <p:nvPr/>
        </p:nvSpPr>
        <p:spPr>
          <a:xfrm>
            <a:off x="1813932" y="6786757"/>
            <a:ext cx="11433717" cy="5887843"/>
          </a:xfrm>
          <a:prstGeom prst="rect">
            <a:avLst/>
          </a:prstGeom>
        </p:spPr>
        <p:txBody>
          <a:bodyPr vert="horz" lIns="0" tIns="0" rIns="0" bIns="0" numCol="1"/>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6000" dirty="0">
                <a:latin typeface="Courier New" panose="02070309020205020404" pitchFamily="49" charset="0"/>
                <a:cs typeface="Courier New" panose="02070309020205020404" pitchFamily="49" charset="0"/>
              </a:rPr>
              <a:t>Node </a:t>
            </a:r>
            <a:r>
              <a:rPr lang="en-US" sz="6000" dirty="0" err="1">
                <a:latin typeface="Courier New" panose="02070309020205020404" pitchFamily="49" charset="0"/>
                <a:cs typeface="Courier New" panose="02070309020205020404" pitchFamily="49" charset="0"/>
              </a:rPr>
              <a:t>nodeA</a:t>
            </a:r>
            <a:r>
              <a:rPr lang="en-US" sz="6000" dirty="0">
                <a:latin typeface="Courier New" panose="02070309020205020404" pitchFamily="49" charset="0"/>
                <a:cs typeface="Courier New" panose="02070309020205020404" pitchFamily="49" charset="0"/>
              </a:rPr>
              <a:t> = new Node();</a:t>
            </a:r>
          </a:p>
          <a:p>
            <a:r>
              <a:rPr lang="en-US" sz="6000" dirty="0" err="1">
                <a:latin typeface="Courier New" panose="02070309020205020404" pitchFamily="49" charset="0"/>
                <a:cs typeface="Courier New" panose="02070309020205020404" pitchFamily="49" charset="0"/>
              </a:rPr>
              <a:t>nodeA</a:t>
            </a:r>
            <a:r>
              <a:rPr lang="en-US" sz="6000" dirty="0">
                <a:latin typeface="Courier New" panose="02070309020205020404" pitchFamily="49" charset="0"/>
                <a:cs typeface="Courier New" panose="02070309020205020404" pitchFamily="49" charset="0"/>
              </a:rPr>
              <a:t>-&gt;data = ‘a’;</a:t>
            </a:r>
          </a:p>
          <a:p>
            <a:r>
              <a:rPr lang="en-US" sz="6000" dirty="0" err="1">
                <a:latin typeface="Courier New" panose="02070309020205020404" pitchFamily="49" charset="0"/>
                <a:cs typeface="Courier New" panose="02070309020205020404" pitchFamily="49" charset="0"/>
              </a:rPr>
              <a:t>nodeA</a:t>
            </a:r>
            <a:r>
              <a:rPr lang="en-US" sz="6000" dirty="0">
                <a:latin typeface="Courier New" panose="02070309020205020404" pitchFamily="49" charset="0"/>
                <a:cs typeface="Courier New" panose="02070309020205020404" pitchFamily="49" charset="0"/>
              </a:rPr>
              <a:t>-&gt;left = </a:t>
            </a:r>
            <a:r>
              <a:rPr lang="en-US" sz="6000" dirty="0" err="1">
                <a:latin typeface="Courier New" panose="02070309020205020404" pitchFamily="49" charset="0"/>
                <a:cs typeface="Courier New" panose="02070309020205020404" pitchFamily="49" charset="0"/>
              </a:rPr>
              <a:t>nullptr</a:t>
            </a:r>
            <a:r>
              <a:rPr lang="en-US" sz="6000" dirty="0">
                <a:latin typeface="Courier New" panose="02070309020205020404" pitchFamily="49" charset="0"/>
                <a:cs typeface="Courier New" panose="02070309020205020404" pitchFamily="49" charset="0"/>
              </a:rPr>
              <a:t>;</a:t>
            </a:r>
          </a:p>
          <a:p>
            <a:r>
              <a:rPr lang="en-US" sz="6000" dirty="0" err="1">
                <a:latin typeface="Courier New" panose="02070309020205020404" pitchFamily="49" charset="0"/>
                <a:cs typeface="Courier New" panose="02070309020205020404" pitchFamily="49" charset="0"/>
              </a:rPr>
              <a:t>nodeA</a:t>
            </a:r>
            <a:r>
              <a:rPr lang="en-US" sz="6000" dirty="0">
                <a:latin typeface="Courier New" panose="02070309020205020404" pitchFamily="49" charset="0"/>
                <a:cs typeface="Courier New" panose="02070309020205020404" pitchFamily="49" charset="0"/>
              </a:rPr>
              <a:t>-&gt;right = </a:t>
            </a:r>
            <a:r>
              <a:rPr lang="en-US" sz="6000" dirty="0" err="1">
                <a:latin typeface="Courier New" panose="02070309020205020404" pitchFamily="49" charset="0"/>
                <a:cs typeface="Courier New" panose="02070309020205020404" pitchFamily="49" charset="0"/>
              </a:rPr>
              <a:t>nullptr</a:t>
            </a:r>
            <a:r>
              <a:rPr lang="en-US" sz="6000" dirty="0">
                <a:latin typeface="Courier New" panose="02070309020205020404" pitchFamily="49" charset="0"/>
                <a:cs typeface="Courier New" panose="02070309020205020404" pitchFamily="49" charset="0"/>
              </a:rPr>
              <a:t>;</a:t>
            </a:r>
          </a:p>
          <a:p>
            <a:endParaRPr lang="en-US" sz="6000" dirty="0"/>
          </a:p>
        </p:txBody>
      </p:sp>
      <p:sp>
        <p:nvSpPr>
          <p:cNvPr id="14" name="TextBox 13">
            <a:extLst>
              <a:ext uri="{FF2B5EF4-FFF2-40B4-BE49-F238E27FC236}">
                <a16:creationId xmlns:a16="http://schemas.microsoft.com/office/drawing/2014/main" id="{94A1535A-4505-C34A-AB17-29AA4A479A5B}"/>
              </a:ext>
            </a:extLst>
          </p:cNvPr>
          <p:cNvSpPr txBox="1"/>
          <p:nvPr/>
        </p:nvSpPr>
        <p:spPr>
          <a:xfrm>
            <a:off x="14562141" y="9229229"/>
            <a:ext cx="8007927" cy="1692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rtl="0" latinLnBrk="1" hangingPunct="0"/>
            <a:r>
              <a:rPr lang="en-US" sz="5000" dirty="0">
                <a:latin typeface="FreightSansLFPro" panose="02000506030000020004" pitchFamily="2" charset="77"/>
              </a:rPr>
              <a:t>A node with no children is</a:t>
            </a:r>
          </a:p>
          <a:p>
            <a:pPr rtl="0" latinLnBrk="1" hangingPunct="0"/>
            <a:r>
              <a:rPr lang="en-US" sz="5000" dirty="0">
                <a:latin typeface="FreightSansLFPro" panose="02000506030000020004" pitchFamily="2" charset="77"/>
              </a:rPr>
              <a:t>called a </a:t>
            </a:r>
            <a:r>
              <a:rPr lang="en-US" sz="5000" b="1" dirty="0">
                <a:latin typeface="FreightSansLFPro" panose="02000506030000020004" pitchFamily="2" charset="77"/>
              </a:rPr>
              <a:t>leaf</a:t>
            </a:r>
            <a:r>
              <a:rPr lang="en-US" sz="5000" dirty="0">
                <a:latin typeface="FreightSansLFPro" panose="02000506030000020004" pitchFamily="2" charset="77"/>
              </a:rPr>
              <a:t>.</a:t>
            </a:r>
          </a:p>
        </p:txBody>
      </p:sp>
      <p:sp>
        <p:nvSpPr>
          <p:cNvPr id="15" name="Oval 14">
            <a:extLst>
              <a:ext uri="{FF2B5EF4-FFF2-40B4-BE49-F238E27FC236}">
                <a16:creationId xmlns:a16="http://schemas.microsoft.com/office/drawing/2014/main" id="{349A1A40-5F32-1442-B07F-01B9687A50E1}"/>
              </a:ext>
            </a:extLst>
          </p:cNvPr>
          <p:cNvSpPr/>
          <p:nvPr/>
        </p:nvSpPr>
        <p:spPr>
          <a:xfrm>
            <a:off x="17956504" y="761632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6000" dirty="0">
                <a:solidFill>
                  <a:srgbClr val="FFFFFF"/>
                </a:solidFill>
                <a:effectLst>
                  <a:outerShdw blurRad="38100" dist="12700" dir="5400000" rotWithShape="0">
                    <a:srgbClr val="000000">
                      <a:alpha val="50000"/>
                    </a:srgbClr>
                  </a:outerShdw>
                </a:effectLst>
                <a:latin typeface="+mn-lt"/>
                <a:ea typeface="+mn-ea"/>
                <a:cs typeface="+mn-cs"/>
                <a:sym typeface="Gill Sans"/>
              </a:rPr>
              <a:t>a</a:t>
            </a:r>
            <a:endParaRPr kumimoji="0" lang="en-US" sz="6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Tree>
    <p:extLst>
      <p:ext uri="{BB962C8B-B14F-4D97-AF65-F5344CB8AC3E}">
        <p14:creationId xmlns:p14="http://schemas.microsoft.com/office/powerpoint/2010/main" val="2367179178"/>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7A24A-642E-0043-9B6D-AC79D64ED945}"/>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
        <p:nvSpPr>
          <p:cNvPr id="3" name="Title 2">
            <a:extLst>
              <a:ext uri="{FF2B5EF4-FFF2-40B4-BE49-F238E27FC236}">
                <a16:creationId xmlns:a16="http://schemas.microsoft.com/office/drawing/2014/main" id="{27242FDB-F12E-F545-8F32-AF8668FBACBF}"/>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520D044C-3B72-4649-AFCA-2886B7AB3A7F}"/>
              </a:ext>
            </a:extLst>
          </p:cNvPr>
          <p:cNvSpPr>
            <a:spLocks noGrp="1"/>
          </p:cNvSpPr>
          <p:nvPr>
            <p:ph type="body" sz="quarter" idx="10"/>
          </p:nvPr>
        </p:nvSpPr>
        <p:spPr>
          <a:xfrm>
            <a:off x="1524000" y="2921000"/>
            <a:ext cx="21336000" cy="1117600"/>
          </a:xfrm>
        </p:spPr>
        <p:txBody>
          <a:bodyPr/>
          <a:lstStyle/>
          <a:p>
            <a:r>
              <a:rPr lang="en-US" dirty="0" err="1"/>
              <a:t>Heapify</a:t>
            </a:r>
            <a:endParaRPr lang="en-US" dirty="0"/>
          </a:p>
        </p:txBody>
      </p:sp>
      <p:sp>
        <p:nvSpPr>
          <p:cNvPr id="5" name="Oval 4">
            <a:extLst>
              <a:ext uri="{FF2B5EF4-FFF2-40B4-BE49-F238E27FC236}">
                <a16:creationId xmlns:a16="http://schemas.microsoft.com/office/drawing/2014/main" id="{AF27C869-1E28-B742-8820-F5A3C8E97395}"/>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6" name="Oval 5">
            <a:extLst>
              <a:ext uri="{FF2B5EF4-FFF2-40B4-BE49-F238E27FC236}">
                <a16:creationId xmlns:a16="http://schemas.microsoft.com/office/drawing/2014/main" id="{1778307D-F6F2-2241-B6C5-2777ED7FC9B9}"/>
              </a:ext>
            </a:extLst>
          </p:cNvPr>
          <p:cNvSpPr/>
          <p:nvPr/>
        </p:nvSpPr>
        <p:spPr>
          <a:xfrm>
            <a:off x="37907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7" name="Oval 6">
            <a:extLst>
              <a:ext uri="{FF2B5EF4-FFF2-40B4-BE49-F238E27FC236}">
                <a16:creationId xmlns:a16="http://schemas.microsoft.com/office/drawing/2014/main" id="{77BCC33D-1BA4-FF4B-A008-7006149A6BF3}"/>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8" name="Oval 7">
            <a:extLst>
              <a:ext uri="{FF2B5EF4-FFF2-40B4-BE49-F238E27FC236}">
                <a16:creationId xmlns:a16="http://schemas.microsoft.com/office/drawing/2014/main" id="{D5BCCE69-054B-BF45-A76F-1648168B44FF}"/>
              </a:ext>
            </a:extLst>
          </p:cNvPr>
          <p:cNvSpPr/>
          <p:nvPr/>
        </p:nvSpPr>
        <p:spPr>
          <a:xfrm>
            <a:off x="2571584"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9" name="Oval 8">
            <a:extLst>
              <a:ext uri="{FF2B5EF4-FFF2-40B4-BE49-F238E27FC236}">
                <a16:creationId xmlns:a16="http://schemas.microsoft.com/office/drawing/2014/main" id="{1DA09BFD-FD80-704C-9F53-1EF69025ABDD}"/>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10" name="Oval 9">
            <a:extLst>
              <a:ext uri="{FF2B5EF4-FFF2-40B4-BE49-F238E27FC236}">
                <a16:creationId xmlns:a16="http://schemas.microsoft.com/office/drawing/2014/main" id="{17F6DA49-62D9-B04A-81B2-855B890633B0}"/>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11" name="Oval 10">
            <a:extLst>
              <a:ext uri="{FF2B5EF4-FFF2-40B4-BE49-F238E27FC236}">
                <a16:creationId xmlns:a16="http://schemas.microsoft.com/office/drawing/2014/main" id="{F5C9B7F4-C019-6B46-9C9B-D5876682FAB4}"/>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12" name="Oval 11">
            <a:extLst>
              <a:ext uri="{FF2B5EF4-FFF2-40B4-BE49-F238E27FC236}">
                <a16:creationId xmlns:a16="http://schemas.microsoft.com/office/drawing/2014/main" id="{56C522D1-2C78-3747-A0D3-542F86E29C89}"/>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13" name="Straight Arrow Connector 12">
            <a:extLst>
              <a:ext uri="{FF2B5EF4-FFF2-40B4-BE49-F238E27FC236}">
                <a16:creationId xmlns:a16="http://schemas.microsoft.com/office/drawing/2014/main" id="{67109129-F1A6-EF43-ACBA-E61D825818E7}"/>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301EDB9-0DE6-4E40-8A17-33EA9229EA1E}"/>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6077C6A5-83DD-0941-A075-C91A56B71FED}"/>
              </a:ext>
            </a:extLst>
          </p:cNvPr>
          <p:cNvCxnSpPr>
            <a:cxnSpLocks/>
            <a:stCxn id="6"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21D50E1C-4E65-0D4D-8D2D-0BA2BDFFC53B}"/>
              </a:ext>
            </a:extLst>
          </p:cNvPr>
          <p:cNvCxnSpPr>
            <a:cxnSpLocks/>
            <a:stCxn id="6"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5FFB29AA-1735-0E4E-B003-026F7576F1E4}"/>
              </a:ext>
            </a:extLst>
          </p:cNvPr>
          <p:cNvCxnSpPr>
            <a:cxnSpLocks/>
            <a:stCxn id="7"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67ABD17C-781D-F147-A6A7-5CCB519C1CB8}"/>
              </a:ext>
            </a:extLst>
          </p:cNvPr>
          <p:cNvCxnSpPr>
            <a:cxnSpLocks/>
            <a:stCxn id="9" idx="3"/>
            <a:endCxn id="11"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3C3EF774-6316-2749-9F54-EEDCC5A25D50}"/>
              </a:ext>
            </a:extLst>
          </p:cNvPr>
          <p:cNvCxnSpPr>
            <a:stCxn id="9" idx="5"/>
            <a:endCxn id="12"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59ADDCB-8354-5D4D-91E9-78F1A8DB7B5D}"/>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21" name="Oval 20">
            <a:extLst>
              <a:ext uri="{FF2B5EF4-FFF2-40B4-BE49-F238E27FC236}">
                <a16:creationId xmlns:a16="http://schemas.microsoft.com/office/drawing/2014/main" id="{B47C28CE-94B8-3E4F-8281-A2B7C0467283}"/>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2" name="Straight Arrow Connector 21">
            <a:extLst>
              <a:ext uri="{FF2B5EF4-FFF2-40B4-BE49-F238E27FC236}">
                <a16:creationId xmlns:a16="http://schemas.microsoft.com/office/drawing/2014/main" id="{CEDF7BDD-7911-D945-918C-D93321D05C73}"/>
              </a:ext>
            </a:extLst>
          </p:cNvPr>
          <p:cNvCxnSpPr>
            <a:cxnSpLocks/>
            <a:stCxn id="8" idx="3"/>
            <a:endCxn id="20"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5E6765FF-1093-B149-8BE7-5DA109FFE996}"/>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4" name="Oval 23">
            <a:extLst>
              <a:ext uri="{FF2B5EF4-FFF2-40B4-BE49-F238E27FC236}">
                <a16:creationId xmlns:a16="http://schemas.microsoft.com/office/drawing/2014/main" id="{FCC561D1-2897-EE41-B4B2-77B8C6524DAB}"/>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5" name="Straight Arrow Connector 24">
            <a:extLst>
              <a:ext uri="{FF2B5EF4-FFF2-40B4-BE49-F238E27FC236}">
                <a16:creationId xmlns:a16="http://schemas.microsoft.com/office/drawing/2014/main" id="{EDD68B75-FFDC-974C-876B-1A1F50D314CB}"/>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6D4DB641-D5C2-4E4D-A47D-7BF5D6628BAB}"/>
              </a:ext>
            </a:extLst>
          </p:cNvPr>
          <p:cNvCxnSpPr>
            <a:cxnSpLocks/>
          </p:cNvCxnSpPr>
          <p:nvPr/>
        </p:nvCxnSpPr>
        <p:spPr>
          <a:xfrm flipH="1">
            <a:off x="6644823" y="3726483"/>
            <a:ext cx="1873043" cy="1025779"/>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186E8CD-A94A-A340-BB1E-4997790E9787}"/>
              </a:ext>
            </a:extLst>
          </p:cNvPr>
          <p:cNvCxnSpPr>
            <a:cxnSpLocks/>
          </p:cNvCxnSpPr>
          <p:nvPr/>
        </p:nvCxnSpPr>
        <p:spPr>
          <a:xfrm>
            <a:off x="2330664" y="5246104"/>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8" name="TextBox 27">
            <a:extLst>
              <a:ext uri="{FF2B5EF4-FFF2-40B4-BE49-F238E27FC236}">
                <a16:creationId xmlns:a16="http://schemas.microsoft.com/office/drawing/2014/main" id="{D04E8CCE-00A4-464C-AA15-0F6711515D07}"/>
              </a:ext>
            </a:extLst>
          </p:cNvPr>
          <p:cNvSpPr txBox="1"/>
          <p:nvPr/>
        </p:nvSpPr>
        <p:spPr>
          <a:xfrm>
            <a:off x="6621070" y="298982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Violates heap property</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29" name="TextBox 28">
            <a:extLst>
              <a:ext uri="{FF2B5EF4-FFF2-40B4-BE49-F238E27FC236}">
                <a16:creationId xmlns:a16="http://schemas.microsoft.com/office/drawing/2014/main" id="{49304B09-04D3-C948-B0B7-09AA7B8EEBCD}"/>
              </a:ext>
            </a:extLst>
          </p:cNvPr>
          <p:cNvSpPr txBox="1"/>
          <p:nvPr/>
        </p:nvSpPr>
        <p:spPr>
          <a:xfrm>
            <a:off x="8576619" y="450844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30" name="Straight Arrow Connector 29">
            <a:extLst>
              <a:ext uri="{FF2B5EF4-FFF2-40B4-BE49-F238E27FC236}">
                <a16:creationId xmlns:a16="http://schemas.microsoft.com/office/drawing/2014/main" id="{916D8187-FEF0-AB4D-916E-16C27FCAD55A}"/>
              </a:ext>
            </a:extLst>
          </p:cNvPr>
          <p:cNvCxnSpPr>
            <a:cxnSpLocks/>
          </p:cNvCxnSpPr>
          <p:nvPr/>
        </p:nvCxnSpPr>
        <p:spPr>
          <a:xfrm flipH="1">
            <a:off x="8788851" y="5079967"/>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1" name="TextBox 30">
            <a:extLst>
              <a:ext uri="{FF2B5EF4-FFF2-40B4-BE49-F238E27FC236}">
                <a16:creationId xmlns:a16="http://schemas.microsoft.com/office/drawing/2014/main" id="{39A8633B-CBA2-2848-81EC-9AF18909BEAC}"/>
              </a:ext>
            </a:extLst>
          </p:cNvPr>
          <p:cNvSpPr txBox="1"/>
          <p:nvPr/>
        </p:nvSpPr>
        <p:spPr>
          <a:xfrm>
            <a:off x="241820" y="459537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2" name="Donut 31">
            <a:extLst>
              <a:ext uri="{FF2B5EF4-FFF2-40B4-BE49-F238E27FC236}">
                <a16:creationId xmlns:a16="http://schemas.microsoft.com/office/drawing/2014/main" id="{E4027C80-490D-7143-9755-EA72CE873DAC}"/>
              </a:ext>
            </a:extLst>
          </p:cNvPr>
          <p:cNvSpPr/>
          <p:nvPr/>
        </p:nvSpPr>
        <p:spPr>
          <a:xfrm>
            <a:off x="11687133" y="6613318"/>
            <a:ext cx="12123247" cy="3687760"/>
          </a:xfrm>
          <a:prstGeom prst="donut">
            <a:avLst>
              <a:gd name="adj" fmla="val 4579"/>
            </a:avLst>
          </a:prstGeom>
          <a:solidFill>
            <a:srgbClr val="C00000"/>
          </a:solidFill>
          <a:ln w="12700" cap="flat">
            <a:solidFill>
              <a:srgbClr val="C0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sp>
        <p:nvSpPr>
          <p:cNvPr id="33" name="TextBox 32">
            <a:extLst>
              <a:ext uri="{FF2B5EF4-FFF2-40B4-BE49-F238E27FC236}">
                <a16:creationId xmlns:a16="http://schemas.microsoft.com/office/drawing/2014/main" id="{5E90CE1B-2745-9E4C-BF60-597632CDA28B}"/>
              </a:ext>
            </a:extLst>
          </p:cNvPr>
          <p:cNvSpPr txBox="1"/>
          <p:nvPr/>
        </p:nvSpPr>
        <p:spPr>
          <a:xfrm>
            <a:off x="8600303" y="10621463"/>
            <a:ext cx="4460488"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dirty="0">
                <a:solidFill>
                  <a:srgbClr val="C00000"/>
                </a:solidFill>
              </a:rPr>
              <a:t>Wat</a:t>
            </a:r>
            <a:r>
              <a:rPr kumimoji="0" lang="en-US" sz="9000" b="0" i="0" u="none" strike="noStrike" cap="none" spc="0" normalizeH="0" baseline="0" dirty="0">
                <a:ln>
                  <a:noFill/>
                </a:ln>
                <a:solidFill>
                  <a:srgbClr val="C00000"/>
                </a:solidFill>
                <a:effectLst/>
                <a:uFillTx/>
                <a:latin typeface="Vista Sans OT Medium"/>
                <a:ea typeface="Vista Sans OT Medium"/>
                <a:cs typeface="Vista Sans OT Medium"/>
                <a:sym typeface="Vista Sans OT Medium"/>
              </a:rPr>
              <a:t>.</a:t>
            </a:r>
          </a:p>
        </p:txBody>
      </p:sp>
    </p:spTree>
    <p:extLst>
      <p:ext uri="{BB962C8B-B14F-4D97-AF65-F5344CB8AC3E}">
        <p14:creationId xmlns:p14="http://schemas.microsoft.com/office/powerpoint/2010/main" val="1531437699"/>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1. Start with the base case (exit condition) where there is no recursive call. </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Recursive </a:t>
            </a:r>
            <a:r>
              <a:rPr lang="en-US" dirty="0" err="1"/>
              <a:t>Heapify</a:t>
            </a:r>
            <a:endParaRPr lang="en-US" dirty="0"/>
          </a:p>
        </p:txBody>
      </p:sp>
      <p:sp>
        <p:nvSpPr>
          <p:cNvPr id="12" name="Text Placeholder 1">
            <a:extLst>
              <a:ext uri="{FF2B5EF4-FFF2-40B4-BE49-F238E27FC236}">
                <a16:creationId xmlns:a16="http://schemas.microsoft.com/office/drawing/2014/main" id="{AB0BAAB9-3BF5-4C4C-92D2-3C4773190004}"/>
              </a:ext>
            </a:extLst>
          </p:cNvPr>
          <p:cNvSpPr txBox="1">
            <a:spLocks/>
          </p:cNvSpPr>
          <p:nvPr/>
        </p:nvSpPr>
        <p:spPr>
          <a:xfrm>
            <a:off x="1813932" y="7716690"/>
            <a:ext cx="11433717" cy="5887843"/>
          </a:xfrm>
          <a:prstGeom prst="rect">
            <a:avLst/>
          </a:prstGeom>
        </p:spPr>
        <p:txBody>
          <a:bodyPr vert="horz" lIns="0" tIns="0" rIns="0" bIns="0" numCol="1"/>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5000" dirty="0">
                <a:latin typeface="Courier New" panose="02070309020205020404" pitchFamily="49" charset="0"/>
                <a:cs typeface="Courier New" panose="02070309020205020404" pitchFamily="49" charset="0"/>
              </a:rPr>
              <a:t>if (root-&gt;data == </a:t>
            </a:r>
          </a:p>
          <a:p>
            <a:r>
              <a:rPr lang="en-US" sz="5000" dirty="0">
                <a:latin typeface="Courier New" panose="02070309020205020404" pitchFamily="49" charset="0"/>
                <a:cs typeface="Courier New" panose="02070309020205020404" pitchFamily="49" charset="0"/>
              </a:rPr>
              <a:t>	max(</a:t>
            </a:r>
          </a:p>
          <a:p>
            <a:r>
              <a:rPr lang="en-US" sz="5000" dirty="0">
                <a:latin typeface="Courier New" panose="02070309020205020404" pitchFamily="49" charset="0"/>
                <a:cs typeface="Courier New" panose="02070309020205020404" pitchFamily="49" charset="0"/>
              </a:rPr>
              <a:t>		root-&gt;data, </a:t>
            </a:r>
          </a:p>
          <a:p>
            <a:r>
              <a:rPr lang="en-US" sz="5000" dirty="0">
                <a:latin typeface="Courier New" panose="02070309020205020404" pitchFamily="49" charset="0"/>
                <a:cs typeface="Courier New" panose="02070309020205020404" pitchFamily="49" charset="0"/>
              </a:rPr>
              <a:t>		root-&gt;left-&gt;data, </a:t>
            </a:r>
          </a:p>
          <a:p>
            <a:r>
              <a:rPr lang="en-US" sz="5000" dirty="0">
                <a:latin typeface="Courier New" panose="02070309020205020404" pitchFamily="49" charset="0"/>
                <a:cs typeface="Courier New" panose="02070309020205020404" pitchFamily="49" charset="0"/>
              </a:rPr>
              <a:t>		root-&gt;right-&gt;data))</a:t>
            </a:r>
          </a:p>
          <a:p>
            <a:r>
              <a:rPr lang="en-US" sz="5000" dirty="0">
                <a:latin typeface="Courier New" panose="02070309020205020404" pitchFamily="49" charset="0"/>
                <a:cs typeface="Courier New" panose="02070309020205020404" pitchFamily="49" charset="0"/>
              </a:rPr>
              <a:t>	return;</a:t>
            </a:r>
          </a:p>
          <a:p>
            <a:endParaRPr lang="en-US" sz="6000" dirty="0"/>
          </a:p>
        </p:txBody>
      </p:sp>
      <p:sp>
        <p:nvSpPr>
          <p:cNvPr id="20" name="Text Placeholder 1">
            <a:extLst>
              <a:ext uri="{FF2B5EF4-FFF2-40B4-BE49-F238E27FC236}">
                <a16:creationId xmlns:a16="http://schemas.microsoft.com/office/drawing/2014/main" id="{505E42D4-20CC-4247-B8EA-9D57BFE3D55C}"/>
              </a:ext>
            </a:extLst>
          </p:cNvPr>
          <p:cNvSpPr txBox="1">
            <a:spLocks/>
          </p:cNvSpPr>
          <p:nvPr/>
        </p:nvSpPr>
        <p:spPr>
          <a:xfrm>
            <a:off x="11600308" y="6659379"/>
            <a:ext cx="11683596" cy="8383859"/>
          </a:xfrm>
          <a:prstGeom prst="rect">
            <a:avLst/>
          </a:prstGeom>
        </p:spPr>
        <p:txBody>
          <a:bodyPr vert="horz" lIns="0" tIns="0" rIns="0" bIns="0"/>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pPr marL="1143000" indent="-1143000" algn="r">
              <a:buFont typeface="+mj-lt"/>
              <a:buAutoNum type="arabicPeriod"/>
            </a:pPr>
            <a:r>
              <a:rPr lang="en-US" sz="5000" dirty="0"/>
              <a:t>Find max of root and children.</a:t>
            </a:r>
          </a:p>
          <a:p>
            <a:pPr marL="1143000" indent="-1143000" algn="r">
              <a:buFont typeface="+mj-lt"/>
              <a:buAutoNum type="arabicPeriod"/>
            </a:pPr>
            <a:r>
              <a:rPr lang="en-US" sz="5000" dirty="0"/>
              <a:t>If max is not root, swap max with root. </a:t>
            </a:r>
            <a:r>
              <a:rPr lang="en-US" sz="5000" b="1" dirty="0"/>
              <a:t>Else return.</a:t>
            </a:r>
          </a:p>
          <a:p>
            <a:pPr marL="1143000" indent="-1143000" algn="r">
              <a:buFont typeface="+mj-lt"/>
              <a:buAutoNum type="arabicPeriod"/>
            </a:pPr>
            <a:r>
              <a:rPr lang="en-US" sz="5000" dirty="0"/>
              <a:t>recursively call </a:t>
            </a:r>
            <a:r>
              <a:rPr lang="en-US" sz="5000" dirty="0" err="1"/>
              <a:t>heapify</a:t>
            </a:r>
            <a:r>
              <a:rPr lang="en-US" sz="5000" dirty="0"/>
              <a:t> on the child subtrees.</a:t>
            </a:r>
          </a:p>
          <a:p>
            <a:pPr marL="1143000" indent="-1143000" algn="r">
              <a:buFont typeface="+mj-lt"/>
              <a:buAutoNum type="arabicPeriod"/>
            </a:pPr>
            <a:r>
              <a:rPr lang="en-US" sz="5000" dirty="0"/>
              <a:t>Repeat step 1.</a:t>
            </a:r>
          </a:p>
          <a:p>
            <a:pPr algn="r"/>
            <a:endParaRPr lang="en-US" sz="5000" dirty="0"/>
          </a:p>
        </p:txBody>
      </p:sp>
    </p:spTree>
    <p:extLst>
      <p:ext uri="{BB962C8B-B14F-4D97-AF65-F5344CB8AC3E}">
        <p14:creationId xmlns:p14="http://schemas.microsoft.com/office/powerpoint/2010/main" val="551801310"/>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2. Consider an input with one additional level of recursion.</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Recursive </a:t>
            </a:r>
            <a:r>
              <a:rPr lang="en-US" dirty="0" err="1"/>
              <a:t>Heapify</a:t>
            </a:r>
            <a:endParaRPr lang="en-US" dirty="0"/>
          </a:p>
        </p:txBody>
      </p:sp>
      <p:sp>
        <p:nvSpPr>
          <p:cNvPr id="12" name="Text Placeholder 1">
            <a:extLst>
              <a:ext uri="{FF2B5EF4-FFF2-40B4-BE49-F238E27FC236}">
                <a16:creationId xmlns:a16="http://schemas.microsoft.com/office/drawing/2014/main" id="{AB0BAAB9-3BF5-4C4C-92D2-3C4773190004}"/>
              </a:ext>
            </a:extLst>
          </p:cNvPr>
          <p:cNvSpPr txBox="1">
            <a:spLocks/>
          </p:cNvSpPr>
          <p:nvPr/>
        </p:nvSpPr>
        <p:spPr>
          <a:xfrm>
            <a:off x="1380199" y="6716797"/>
            <a:ext cx="13750633" cy="5887843"/>
          </a:xfrm>
          <a:prstGeom prst="rect">
            <a:avLst/>
          </a:prstGeom>
        </p:spPr>
        <p:txBody>
          <a:bodyPr vert="horz" lIns="0" tIns="0" rIns="0" bIns="0" numCol="1"/>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5000" dirty="0">
                <a:latin typeface="Courier New" panose="02070309020205020404" pitchFamily="49" charset="0"/>
                <a:cs typeface="Courier New" panose="02070309020205020404" pitchFamily="49" charset="0"/>
              </a:rPr>
              <a:t>if (</a:t>
            </a:r>
            <a:r>
              <a:rPr lang="en-US" sz="5000" dirty="0" err="1">
                <a:latin typeface="Courier New" panose="02070309020205020404" pitchFamily="49" charset="0"/>
                <a:cs typeface="Courier New" panose="02070309020205020404" pitchFamily="49" charset="0"/>
              </a:rPr>
              <a:t>maxVal</a:t>
            </a:r>
            <a:r>
              <a:rPr lang="en-US" sz="5000" dirty="0">
                <a:latin typeface="Courier New" panose="02070309020205020404" pitchFamily="49" charset="0"/>
                <a:cs typeface="Courier New" panose="02070309020205020404" pitchFamily="49" charset="0"/>
              </a:rPr>
              <a:t>== </a:t>
            </a:r>
            <a:r>
              <a:rPr lang="en-US" sz="5000" dirty="0" err="1">
                <a:latin typeface="Courier New" panose="02070309020205020404" pitchFamily="49" charset="0"/>
                <a:cs typeface="Courier New" panose="02070309020205020404" pitchFamily="49" charset="0"/>
              </a:rPr>
              <a:t>leftVal</a:t>
            </a:r>
            <a:r>
              <a:rPr lang="en-US" sz="5000" dirty="0">
                <a:latin typeface="Courier New" panose="02070309020205020404" pitchFamily="49" charset="0"/>
                <a:cs typeface="Courier New" panose="02070309020205020404" pitchFamily="49" charset="0"/>
              </a:rPr>
              <a:t>)</a:t>
            </a:r>
          </a:p>
          <a:p>
            <a:r>
              <a:rPr lang="en-US" sz="5000" dirty="0">
                <a:latin typeface="Courier New" panose="02070309020205020404" pitchFamily="49" charset="0"/>
                <a:cs typeface="Courier New" panose="02070309020205020404" pitchFamily="49" charset="0"/>
              </a:rPr>
              <a:t>	</a:t>
            </a:r>
            <a:r>
              <a:rPr lang="en-US" sz="5000" dirty="0" err="1">
                <a:latin typeface="Courier New" panose="02070309020205020404" pitchFamily="49" charset="0"/>
                <a:cs typeface="Courier New" panose="02070309020205020404" pitchFamily="49" charset="0"/>
              </a:rPr>
              <a:t>swapData</a:t>
            </a:r>
            <a:r>
              <a:rPr lang="en-US" sz="5000" dirty="0">
                <a:latin typeface="Courier New" panose="02070309020205020404" pitchFamily="49" charset="0"/>
                <a:cs typeface="Courier New" panose="02070309020205020404" pitchFamily="49" charset="0"/>
              </a:rPr>
              <a:t>(root, root-&gt;left);</a:t>
            </a:r>
          </a:p>
          <a:p>
            <a:endParaRPr lang="en-US" sz="5000" dirty="0">
              <a:latin typeface="Courier New" panose="02070309020205020404" pitchFamily="49" charset="0"/>
              <a:cs typeface="Courier New" panose="02070309020205020404" pitchFamily="49" charset="0"/>
            </a:endParaRPr>
          </a:p>
          <a:p>
            <a:r>
              <a:rPr lang="en-US" sz="5000" dirty="0" err="1">
                <a:latin typeface="Courier New" panose="02070309020205020404" pitchFamily="49" charset="0"/>
                <a:cs typeface="Courier New" panose="02070309020205020404" pitchFamily="49" charset="0"/>
              </a:rPr>
              <a:t>heapify</a:t>
            </a:r>
            <a:r>
              <a:rPr lang="en-US" sz="5000" dirty="0">
                <a:latin typeface="Courier New" panose="02070309020205020404" pitchFamily="49" charset="0"/>
                <a:cs typeface="Courier New" panose="02070309020205020404" pitchFamily="49" charset="0"/>
              </a:rPr>
              <a:t>(root-&gt;left);</a:t>
            </a:r>
          </a:p>
          <a:p>
            <a:r>
              <a:rPr lang="en-US" sz="5000" dirty="0" err="1">
                <a:latin typeface="Courier New" panose="02070309020205020404" pitchFamily="49" charset="0"/>
                <a:cs typeface="Courier New" panose="02070309020205020404" pitchFamily="49" charset="0"/>
              </a:rPr>
              <a:t>heapify</a:t>
            </a:r>
            <a:r>
              <a:rPr lang="en-US" sz="5000" dirty="0">
                <a:latin typeface="Courier New" panose="02070309020205020404" pitchFamily="49" charset="0"/>
                <a:cs typeface="Courier New" panose="02070309020205020404" pitchFamily="49" charset="0"/>
              </a:rPr>
              <a:t>(root-&gt;right);</a:t>
            </a:r>
          </a:p>
          <a:p>
            <a:endParaRPr lang="en-US" sz="6000" dirty="0"/>
          </a:p>
          <a:p>
            <a:endParaRPr lang="en-US" sz="6000" dirty="0"/>
          </a:p>
        </p:txBody>
      </p:sp>
      <p:sp>
        <p:nvSpPr>
          <p:cNvPr id="17" name="Text Placeholder 1">
            <a:extLst>
              <a:ext uri="{FF2B5EF4-FFF2-40B4-BE49-F238E27FC236}">
                <a16:creationId xmlns:a16="http://schemas.microsoft.com/office/drawing/2014/main" id="{9A56EA58-AD86-DD44-9183-6BCA45C0F580}"/>
              </a:ext>
            </a:extLst>
          </p:cNvPr>
          <p:cNvSpPr txBox="1">
            <a:spLocks/>
          </p:cNvSpPr>
          <p:nvPr/>
        </p:nvSpPr>
        <p:spPr>
          <a:xfrm>
            <a:off x="11600308" y="6659379"/>
            <a:ext cx="11683596" cy="8383859"/>
          </a:xfrm>
          <a:prstGeom prst="rect">
            <a:avLst/>
          </a:prstGeom>
        </p:spPr>
        <p:txBody>
          <a:bodyPr vert="horz" lIns="0" tIns="0" rIns="0" bIns="0"/>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pPr marL="1143000" indent="-1143000" algn="r">
              <a:buFont typeface="+mj-lt"/>
              <a:buAutoNum type="arabicPeriod"/>
            </a:pPr>
            <a:r>
              <a:rPr lang="en-US" sz="5000" dirty="0"/>
              <a:t>Find max of root and children.</a:t>
            </a:r>
          </a:p>
          <a:p>
            <a:pPr marL="1143000" indent="-1143000" algn="r">
              <a:buFont typeface="+mj-lt"/>
              <a:buAutoNum type="arabicPeriod"/>
            </a:pPr>
            <a:r>
              <a:rPr lang="en-US" sz="5000" b="1" dirty="0"/>
              <a:t>If max is not root, swap max with root. </a:t>
            </a:r>
            <a:r>
              <a:rPr lang="en-US" sz="5000" dirty="0"/>
              <a:t>Else return.</a:t>
            </a:r>
          </a:p>
          <a:p>
            <a:pPr marL="1143000" indent="-1143000" algn="r">
              <a:buFont typeface="+mj-lt"/>
              <a:buAutoNum type="arabicPeriod"/>
            </a:pPr>
            <a:r>
              <a:rPr lang="en-US" sz="5000" b="1" dirty="0"/>
              <a:t>recursively call </a:t>
            </a:r>
            <a:r>
              <a:rPr lang="en-US" sz="5000" b="1" dirty="0" err="1"/>
              <a:t>heapify</a:t>
            </a:r>
            <a:r>
              <a:rPr lang="en-US" sz="5000" b="1" dirty="0"/>
              <a:t> on the child subtrees.</a:t>
            </a:r>
          </a:p>
          <a:p>
            <a:pPr marL="1143000" indent="-1143000" algn="r">
              <a:buFont typeface="+mj-lt"/>
              <a:buAutoNum type="arabicPeriod"/>
            </a:pPr>
            <a:r>
              <a:rPr lang="en-US" sz="5000" dirty="0"/>
              <a:t>Repeat step 1.</a:t>
            </a:r>
          </a:p>
          <a:p>
            <a:pPr algn="r"/>
            <a:endParaRPr lang="en-US" sz="5000" dirty="0"/>
          </a:p>
        </p:txBody>
      </p:sp>
    </p:spTree>
    <p:extLst>
      <p:ext uri="{BB962C8B-B14F-4D97-AF65-F5344CB8AC3E}">
        <p14:creationId xmlns:p14="http://schemas.microsoft.com/office/powerpoint/2010/main" val="526559578"/>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1AD1E91-E84D-5341-AF6D-F23480B2A00A}"/>
              </a:ext>
            </a:extLst>
          </p:cNvPr>
          <p:cNvSpPr>
            <a:spLocks noGrp="1"/>
          </p:cNvSpPr>
          <p:nvPr>
            <p:ph type="body" sz="quarter" idx="12"/>
          </p:nvPr>
        </p:nvSpPr>
        <p:spPr/>
        <p:txBody>
          <a:bodyPr/>
          <a:lstStyle/>
          <a:p>
            <a:r>
              <a:rPr lang="en-US" dirty="0"/>
              <a:t>3. Continue with the algorithm!</a:t>
            </a:r>
          </a:p>
        </p:txBody>
      </p:sp>
      <p:sp>
        <p:nvSpPr>
          <p:cNvPr id="3" name="Title 2">
            <a:extLst>
              <a:ext uri="{FF2B5EF4-FFF2-40B4-BE49-F238E27FC236}">
                <a16:creationId xmlns:a16="http://schemas.microsoft.com/office/drawing/2014/main" id="{83DD5F28-494A-824D-B1DA-FC1B077CA52E}"/>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E5A0C803-A4CA-D744-889C-5AA83D9D733D}"/>
              </a:ext>
            </a:extLst>
          </p:cNvPr>
          <p:cNvSpPr>
            <a:spLocks noGrp="1"/>
          </p:cNvSpPr>
          <p:nvPr>
            <p:ph type="body" sz="quarter" idx="10"/>
          </p:nvPr>
        </p:nvSpPr>
        <p:spPr/>
        <p:txBody>
          <a:bodyPr/>
          <a:lstStyle/>
          <a:p>
            <a:r>
              <a:rPr lang="en-US" dirty="0"/>
              <a:t>Recursive </a:t>
            </a:r>
            <a:r>
              <a:rPr lang="en-US" dirty="0" err="1"/>
              <a:t>Heapify</a:t>
            </a:r>
            <a:endParaRPr lang="en-US" dirty="0"/>
          </a:p>
        </p:txBody>
      </p:sp>
      <p:sp>
        <p:nvSpPr>
          <p:cNvPr id="17" name="Text Placeholder 1">
            <a:extLst>
              <a:ext uri="{FF2B5EF4-FFF2-40B4-BE49-F238E27FC236}">
                <a16:creationId xmlns:a16="http://schemas.microsoft.com/office/drawing/2014/main" id="{D8AFEACA-427F-914F-8CFE-4D1D1AEC43DC}"/>
              </a:ext>
            </a:extLst>
          </p:cNvPr>
          <p:cNvSpPr txBox="1">
            <a:spLocks/>
          </p:cNvSpPr>
          <p:nvPr/>
        </p:nvSpPr>
        <p:spPr>
          <a:xfrm>
            <a:off x="11600308" y="6659379"/>
            <a:ext cx="11683596" cy="8383859"/>
          </a:xfrm>
          <a:prstGeom prst="rect">
            <a:avLst/>
          </a:prstGeom>
        </p:spPr>
        <p:txBody>
          <a:bodyPr vert="horz" lIns="0" tIns="0" rIns="0" bIns="0"/>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pPr marL="1143000" indent="-1143000" algn="r">
              <a:buFont typeface="+mj-lt"/>
              <a:buAutoNum type="arabicPeriod"/>
            </a:pPr>
            <a:r>
              <a:rPr lang="en-US" sz="5000" dirty="0"/>
              <a:t>Find max of root and children.</a:t>
            </a:r>
          </a:p>
          <a:p>
            <a:pPr marL="1143000" indent="-1143000" algn="r">
              <a:buFont typeface="+mj-lt"/>
              <a:buAutoNum type="arabicPeriod"/>
            </a:pPr>
            <a:r>
              <a:rPr lang="en-US" sz="5000" dirty="0"/>
              <a:t>If max is not root, swap max with root. Else return.</a:t>
            </a:r>
          </a:p>
          <a:p>
            <a:pPr marL="1143000" indent="-1143000" algn="r">
              <a:buFont typeface="+mj-lt"/>
              <a:buAutoNum type="arabicPeriod"/>
            </a:pPr>
            <a:r>
              <a:rPr lang="en-US" sz="5000" dirty="0"/>
              <a:t>recursively call </a:t>
            </a:r>
            <a:r>
              <a:rPr lang="en-US" sz="5000" dirty="0" err="1"/>
              <a:t>heapify</a:t>
            </a:r>
            <a:r>
              <a:rPr lang="en-US" sz="5000" dirty="0"/>
              <a:t> on the child subtrees.</a:t>
            </a:r>
          </a:p>
          <a:p>
            <a:pPr marL="1143000" indent="-1143000" algn="r">
              <a:buFont typeface="+mj-lt"/>
              <a:buAutoNum type="arabicPeriod"/>
            </a:pPr>
            <a:r>
              <a:rPr lang="en-US" sz="5000" b="1" dirty="0"/>
              <a:t>Repeat step 1.</a:t>
            </a:r>
          </a:p>
          <a:p>
            <a:pPr algn="r"/>
            <a:endParaRPr lang="en-US" sz="5000" dirty="0"/>
          </a:p>
        </p:txBody>
      </p:sp>
      <p:sp>
        <p:nvSpPr>
          <p:cNvPr id="18" name="Text Placeholder 1">
            <a:extLst>
              <a:ext uri="{FF2B5EF4-FFF2-40B4-BE49-F238E27FC236}">
                <a16:creationId xmlns:a16="http://schemas.microsoft.com/office/drawing/2014/main" id="{F539511D-7824-3246-AFF4-E6E351E0BC7B}"/>
              </a:ext>
            </a:extLst>
          </p:cNvPr>
          <p:cNvSpPr txBox="1">
            <a:spLocks/>
          </p:cNvSpPr>
          <p:nvPr/>
        </p:nvSpPr>
        <p:spPr>
          <a:xfrm>
            <a:off x="1380199" y="6716797"/>
            <a:ext cx="13750633" cy="5887843"/>
          </a:xfrm>
          <a:prstGeom prst="rect">
            <a:avLst/>
          </a:prstGeom>
        </p:spPr>
        <p:txBody>
          <a:bodyPr vert="horz" lIns="0" tIns="0" rIns="0" bIns="0" numCol="1"/>
          <a:lstStyle>
            <a:lvl1pPr marL="0" indent="0" algn="l" defTabSz="546100" eaLnBrk="1" hangingPunct="1">
              <a:lnSpc>
                <a:spcPct val="120000"/>
              </a:lnSpc>
              <a:buClr>
                <a:srgbClr val="385998"/>
              </a:buClr>
              <a:buSzPct val="100000"/>
              <a:buFont typeface="Arial"/>
              <a:buNone/>
              <a:defRPr sz="7000" baseline="0">
                <a:solidFill>
                  <a:schemeClr val="bg1"/>
                </a:solidFill>
                <a:latin typeface="FreightSansLFPro"/>
                <a:ea typeface="+mj-ea"/>
                <a:cs typeface="+mj-cs"/>
                <a:sym typeface="Helvetica"/>
              </a:defRPr>
            </a:lvl1pPr>
            <a:lvl2pPr marL="914400" indent="-457200" algn="l" defTabSz="546100" eaLnBrk="1" hangingPunct="1">
              <a:lnSpc>
                <a:spcPct val="120000"/>
              </a:lnSpc>
              <a:buClr>
                <a:srgbClr val="385998"/>
              </a:buClr>
              <a:buFont typeface="Arial" panose="020B0604020202020204" pitchFamily="34" charset="0"/>
              <a:buChar char="•"/>
              <a:defRPr sz="6600">
                <a:solidFill>
                  <a:schemeClr val="bg1"/>
                </a:solidFill>
                <a:latin typeface="FreightSansLFPro"/>
                <a:ea typeface="+mj-ea"/>
                <a:cs typeface="+mj-cs"/>
                <a:sym typeface="Helvetica"/>
              </a:defRPr>
            </a:lvl2pPr>
            <a:lvl3pPr marL="1371600" indent="-457200" algn="l" defTabSz="546100" eaLnBrk="1" hangingPunct="1">
              <a:lnSpc>
                <a:spcPct val="120000"/>
              </a:lnSpc>
              <a:buClr>
                <a:srgbClr val="385998"/>
              </a:buClr>
              <a:buFont typeface="Arial" panose="020B0604020202020204" pitchFamily="34" charset="0"/>
              <a:buChar char="•"/>
              <a:defRPr sz="6000">
                <a:solidFill>
                  <a:schemeClr val="bg1"/>
                </a:solidFill>
                <a:latin typeface="FreightSansLFPro"/>
                <a:ea typeface="+mj-ea"/>
                <a:cs typeface="+mj-cs"/>
                <a:sym typeface="Helvetica"/>
              </a:defRPr>
            </a:lvl3pPr>
            <a:lvl4pPr marL="1828800" indent="-457200" algn="l" defTabSz="546100" eaLnBrk="1" hangingPunct="1">
              <a:lnSpc>
                <a:spcPct val="120000"/>
              </a:lnSpc>
              <a:buClr>
                <a:srgbClr val="385998"/>
              </a:buClr>
              <a:buFont typeface="Arial" panose="020B0604020202020204" pitchFamily="34" charset="0"/>
              <a:buChar char="•"/>
              <a:defRPr sz="5400">
                <a:solidFill>
                  <a:schemeClr val="bg1"/>
                </a:solidFill>
                <a:latin typeface="FreightSansLFPro"/>
                <a:ea typeface="+mj-ea"/>
                <a:cs typeface="+mj-cs"/>
                <a:sym typeface="Helvetica"/>
              </a:defRPr>
            </a:lvl4pPr>
            <a:lvl5pPr marL="2286000" indent="-457200" algn="l" defTabSz="546100" eaLnBrk="1" hangingPunct="1">
              <a:lnSpc>
                <a:spcPct val="120000"/>
              </a:lnSpc>
              <a:buClr>
                <a:srgbClr val="385998"/>
              </a:buClr>
              <a:buFont typeface="Arial" panose="020B0604020202020204" pitchFamily="34" charset="0"/>
              <a:buChar char="•"/>
              <a:defRPr sz="4800">
                <a:solidFill>
                  <a:schemeClr val="bg1"/>
                </a:solidFill>
                <a:latin typeface="FreightSansLFPro"/>
                <a:ea typeface="+mj-ea"/>
                <a:cs typeface="+mj-cs"/>
                <a:sym typeface="Helvetica"/>
              </a:defRPr>
            </a:lvl5pPr>
            <a:lvl6pPr indent="241300" algn="ctr" defTabSz="546100" eaLnBrk="1" hangingPunct="1">
              <a:defRPr sz="4800">
                <a:solidFill>
                  <a:srgbClr val="53585F"/>
                </a:solidFill>
                <a:latin typeface="+mj-lt"/>
                <a:ea typeface="+mj-ea"/>
                <a:cs typeface="+mj-cs"/>
                <a:sym typeface="Helvetica"/>
              </a:defRPr>
            </a:lvl6pPr>
            <a:lvl7pPr indent="469900" algn="ctr" defTabSz="546100" eaLnBrk="1" hangingPunct="1">
              <a:defRPr sz="4800">
                <a:solidFill>
                  <a:srgbClr val="53585F"/>
                </a:solidFill>
                <a:latin typeface="+mj-lt"/>
                <a:ea typeface="+mj-ea"/>
                <a:cs typeface="+mj-cs"/>
                <a:sym typeface="Helvetica"/>
              </a:defRPr>
            </a:lvl7pPr>
            <a:lvl8pPr indent="711200" algn="ctr" defTabSz="546100" eaLnBrk="1" hangingPunct="1">
              <a:defRPr sz="4800">
                <a:solidFill>
                  <a:srgbClr val="53585F"/>
                </a:solidFill>
                <a:latin typeface="+mj-lt"/>
                <a:ea typeface="+mj-ea"/>
                <a:cs typeface="+mj-cs"/>
                <a:sym typeface="Helvetica"/>
              </a:defRPr>
            </a:lvl8pPr>
            <a:lvl9pPr indent="952500" algn="ctr" defTabSz="546100" eaLnBrk="1" hangingPunct="1">
              <a:defRPr sz="4800">
                <a:solidFill>
                  <a:srgbClr val="53585F"/>
                </a:solidFill>
                <a:latin typeface="+mj-lt"/>
                <a:ea typeface="+mj-ea"/>
                <a:cs typeface="+mj-cs"/>
                <a:sym typeface="Helvetica"/>
              </a:defRPr>
            </a:lvl9pPr>
          </a:lstStyle>
          <a:p>
            <a:r>
              <a:rPr lang="en-US" sz="5000" dirty="0">
                <a:latin typeface="Courier New" panose="02070309020205020404" pitchFamily="49" charset="0"/>
                <a:cs typeface="Courier New" panose="02070309020205020404" pitchFamily="49" charset="0"/>
              </a:rPr>
              <a:t>...</a:t>
            </a:r>
          </a:p>
          <a:p>
            <a:r>
              <a:rPr lang="en-US" sz="5000" dirty="0">
                <a:latin typeface="Courier New" panose="02070309020205020404" pitchFamily="49" charset="0"/>
                <a:cs typeface="Courier New" panose="02070309020205020404" pitchFamily="49" charset="0"/>
              </a:rPr>
              <a:t>...</a:t>
            </a:r>
          </a:p>
          <a:p>
            <a:r>
              <a:rPr lang="en-US" sz="5000" dirty="0">
                <a:latin typeface="Courier New" panose="02070309020205020404" pitchFamily="49" charset="0"/>
                <a:cs typeface="Courier New" panose="02070309020205020404" pitchFamily="49" charset="0"/>
              </a:rPr>
              <a:t>...</a:t>
            </a:r>
          </a:p>
          <a:p>
            <a:r>
              <a:rPr lang="en-US" sz="5000" dirty="0" err="1">
                <a:latin typeface="Courier New" panose="02070309020205020404" pitchFamily="49" charset="0"/>
                <a:cs typeface="Courier New" panose="02070309020205020404" pitchFamily="49" charset="0"/>
              </a:rPr>
              <a:t>heapify</a:t>
            </a:r>
            <a:r>
              <a:rPr lang="en-US" sz="5000" dirty="0">
                <a:latin typeface="Courier New" panose="02070309020205020404" pitchFamily="49" charset="0"/>
                <a:cs typeface="Courier New" panose="02070309020205020404" pitchFamily="49" charset="0"/>
              </a:rPr>
              <a:t>(root);</a:t>
            </a:r>
          </a:p>
          <a:p>
            <a:endParaRPr lang="en-US" sz="6000" dirty="0"/>
          </a:p>
          <a:p>
            <a:endParaRPr lang="en-US" sz="6000" dirty="0"/>
          </a:p>
        </p:txBody>
      </p:sp>
    </p:spTree>
    <p:extLst>
      <p:ext uri="{BB962C8B-B14F-4D97-AF65-F5344CB8AC3E}">
        <p14:creationId xmlns:p14="http://schemas.microsoft.com/office/powerpoint/2010/main" val="1251720481"/>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08471D3-4AB1-604E-89EB-7C2F96722CB8}"/>
              </a:ext>
            </a:extLst>
          </p:cNvPr>
          <p:cNvCxnSpPr>
            <a:cxnSpLocks/>
          </p:cNvCxnSpPr>
          <p:nvPr/>
        </p:nvCxnSpPr>
        <p:spPr>
          <a:xfrm flipH="1">
            <a:off x="6644823" y="3726483"/>
            <a:ext cx="1873043" cy="1025779"/>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8C19A28-6464-2341-B6EB-BC56C6228C6D}"/>
              </a:ext>
            </a:extLst>
          </p:cNvPr>
          <p:cNvCxnSpPr>
            <a:cxnSpLocks/>
          </p:cNvCxnSpPr>
          <p:nvPr/>
        </p:nvCxnSpPr>
        <p:spPr>
          <a:xfrm>
            <a:off x="2330664" y="5246104"/>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BE777D10-9D7D-A74C-B9F8-743EA2EE17CE}"/>
              </a:ext>
            </a:extLst>
          </p:cNvPr>
          <p:cNvSpPr txBox="1"/>
          <p:nvPr/>
        </p:nvSpPr>
        <p:spPr>
          <a:xfrm>
            <a:off x="6621070" y="298982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Violates heap property</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6" name="TextBox 45">
            <a:extLst>
              <a:ext uri="{FF2B5EF4-FFF2-40B4-BE49-F238E27FC236}">
                <a16:creationId xmlns:a16="http://schemas.microsoft.com/office/drawing/2014/main" id="{ED0DAAB6-F390-6041-AF6D-2DF4EBAF8244}"/>
              </a:ext>
            </a:extLst>
          </p:cNvPr>
          <p:cNvSpPr txBox="1"/>
          <p:nvPr/>
        </p:nvSpPr>
        <p:spPr>
          <a:xfrm>
            <a:off x="8576619" y="450844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48" name="Straight Arrow Connector 47">
            <a:extLst>
              <a:ext uri="{FF2B5EF4-FFF2-40B4-BE49-F238E27FC236}">
                <a16:creationId xmlns:a16="http://schemas.microsoft.com/office/drawing/2014/main" id="{F6853C39-D17B-434C-A086-20C23FB0B02E}"/>
              </a:ext>
            </a:extLst>
          </p:cNvPr>
          <p:cNvCxnSpPr>
            <a:cxnSpLocks/>
          </p:cNvCxnSpPr>
          <p:nvPr/>
        </p:nvCxnSpPr>
        <p:spPr>
          <a:xfrm flipH="1">
            <a:off x="8788851" y="5079967"/>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9" name="TextBox 48">
            <a:extLst>
              <a:ext uri="{FF2B5EF4-FFF2-40B4-BE49-F238E27FC236}">
                <a16:creationId xmlns:a16="http://schemas.microsoft.com/office/drawing/2014/main" id="{3CB7D827-B6AC-1546-9950-1A41640A3A2B}"/>
              </a:ext>
            </a:extLst>
          </p:cNvPr>
          <p:cNvSpPr txBox="1"/>
          <p:nvPr/>
        </p:nvSpPr>
        <p:spPr>
          <a:xfrm>
            <a:off x="241820" y="459537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4" name="Text Placeholder 1">
            <a:extLst>
              <a:ext uri="{FF2B5EF4-FFF2-40B4-BE49-F238E27FC236}">
                <a16:creationId xmlns:a16="http://schemas.microsoft.com/office/drawing/2014/main" id="{04F33CA8-F92A-C443-AC89-90BAD85CABB0}"/>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156433332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2A8A111B-BA91-6943-B77F-2473E0ED34FD}"/>
              </a:ext>
            </a:extLst>
          </p:cNvPr>
          <p:cNvCxnSpPr>
            <a:cxnSpLocks/>
          </p:cNvCxnSpPr>
          <p:nvPr/>
        </p:nvCxnSpPr>
        <p:spPr>
          <a:xfrm flipH="1">
            <a:off x="4510620" y="3462974"/>
            <a:ext cx="1491025" cy="2528021"/>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3781FFA-2B6A-3943-9D1A-7892B6861313}"/>
              </a:ext>
            </a:extLst>
          </p:cNvPr>
          <p:cNvCxnSpPr>
            <a:cxnSpLocks/>
          </p:cNvCxnSpPr>
          <p:nvPr/>
        </p:nvCxnSpPr>
        <p:spPr>
          <a:xfrm flipH="1">
            <a:off x="6644880" y="3693393"/>
            <a:ext cx="1025178" cy="91337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6B936550-07CA-2341-8691-44B252E848BC}"/>
              </a:ext>
            </a:extLst>
          </p:cNvPr>
          <p:cNvSpPr txBox="1"/>
          <p:nvPr/>
        </p:nvSpPr>
        <p:spPr>
          <a:xfrm>
            <a:off x="5897092" y="1987534"/>
            <a:ext cx="4597156"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Swap violating element</a:t>
            </a:r>
          </a:p>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with max child while heap</a:t>
            </a:r>
          </a:p>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property is violated</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2" name="Text Placeholder 1">
            <a:extLst>
              <a:ext uri="{FF2B5EF4-FFF2-40B4-BE49-F238E27FC236}">
                <a16:creationId xmlns:a16="http://schemas.microsoft.com/office/drawing/2014/main" id="{34D37A5C-9C8B-9F46-BE89-03476A9AA6F1}"/>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2674898494"/>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026D6553-2AE0-D547-A6A4-0B9901A1DDC3}"/>
              </a:ext>
            </a:extLst>
          </p:cNvPr>
          <p:cNvCxnSpPr>
            <a:cxnSpLocks/>
          </p:cNvCxnSpPr>
          <p:nvPr/>
        </p:nvCxnSpPr>
        <p:spPr>
          <a:xfrm>
            <a:off x="3660295" y="4884441"/>
            <a:ext cx="599589" cy="124504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A6B0B98-34F9-3F47-A8F6-04CB919A6B13}"/>
              </a:ext>
            </a:extLst>
          </p:cNvPr>
          <p:cNvCxnSpPr>
            <a:cxnSpLocks/>
          </p:cNvCxnSpPr>
          <p:nvPr/>
        </p:nvCxnSpPr>
        <p:spPr>
          <a:xfrm>
            <a:off x="1173122" y="6548867"/>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91A1453A-FD19-3E41-A1AF-AE03159B7D9D}"/>
              </a:ext>
            </a:extLst>
          </p:cNvPr>
          <p:cNvSpPr txBox="1"/>
          <p:nvPr/>
        </p:nvSpPr>
        <p:spPr>
          <a:xfrm>
            <a:off x="1763498" y="4147780"/>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Violates heap property</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6" name="TextBox 45">
            <a:extLst>
              <a:ext uri="{FF2B5EF4-FFF2-40B4-BE49-F238E27FC236}">
                <a16:creationId xmlns:a16="http://schemas.microsoft.com/office/drawing/2014/main" id="{C1A412E0-7657-4843-8265-80882AB41D46}"/>
              </a:ext>
            </a:extLst>
          </p:cNvPr>
          <p:cNvSpPr txBox="1"/>
          <p:nvPr/>
        </p:nvSpPr>
        <p:spPr>
          <a:xfrm>
            <a:off x="5487504" y="5606566"/>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48" name="Straight Arrow Connector 47">
            <a:extLst>
              <a:ext uri="{FF2B5EF4-FFF2-40B4-BE49-F238E27FC236}">
                <a16:creationId xmlns:a16="http://schemas.microsoft.com/office/drawing/2014/main" id="{9BF8F5D7-D795-CE4F-BCF6-126E6A8C4FE4}"/>
              </a:ext>
            </a:extLst>
          </p:cNvPr>
          <p:cNvCxnSpPr>
            <a:cxnSpLocks/>
          </p:cNvCxnSpPr>
          <p:nvPr/>
        </p:nvCxnSpPr>
        <p:spPr>
          <a:xfrm flipH="1">
            <a:off x="5699736" y="6178090"/>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9" name="TextBox 48">
            <a:extLst>
              <a:ext uri="{FF2B5EF4-FFF2-40B4-BE49-F238E27FC236}">
                <a16:creationId xmlns:a16="http://schemas.microsoft.com/office/drawing/2014/main" id="{17A4DB78-0303-FB4F-8E4E-61A23EF4AD58}"/>
              </a:ext>
            </a:extLst>
          </p:cNvPr>
          <p:cNvSpPr txBox="1"/>
          <p:nvPr/>
        </p:nvSpPr>
        <p:spPr>
          <a:xfrm>
            <a:off x="-915722" y="5898135"/>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4" name="Text Placeholder 1">
            <a:extLst>
              <a:ext uri="{FF2B5EF4-FFF2-40B4-BE49-F238E27FC236}">
                <a16:creationId xmlns:a16="http://schemas.microsoft.com/office/drawing/2014/main" id="{2F19317F-72F4-B54E-9F60-C9D4036E399C}"/>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2813603623"/>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2A8A111B-BA91-6943-B77F-2473E0ED34FD}"/>
              </a:ext>
            </a:extLst>
          </p:cNvPr>
          <p:cNvCxnSpPr>
            <a:cxnSpLocks/>
          </p:cNvCxnSpPr>
          <p:nvPr/>
        </p:nvCxnSpPr>
        <p:spPr>
          <a:xfrm flipH="1">
            <a:off x="2851310" y="5527430"/>
            <a:ext cx="1" cy="2190707"/>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A3781FFA-2B6A-3943-9D1A-7892B6861313}"/>
              </a:ext>
            </a:extLst>
          </p:cNvPr>
          <p:cNvCxnSpPr>
            <a:cxnSpLocks/>
          </p:cNvCxnSpPr>
          <p:nvPr/>
        </p:nvCxnSpPr>
        <p:spPr>
          <a:xfrm>
            <a:off x="3430568" y="5567434"/>
            <a:ext cx="678901" cy="551101"/>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6B936550-07CA-2341-8691-44B252E848BC}"/>
              </a:ext>
            </a:extLst>
          </p:cNvPr>
          <p:cNvSpPr txBox="1"/>
          <p:nvPr/>
        </p:nvSpPr>
        <p:spPr>
          <a:xfrm>
            <a:off x="828465" y="3897203"/>
            <a:ext cx="4597156" cy="15234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Swap violating element</a:t>
            </a:r>
          </a:p>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with max child while heap</a:t>
            </a:r>
          </a:p>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property is violated</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39" name="Text Placeholder 1">
            <a:extLst>
              <a:ext uri="{FF2B5EF4-FFF2-40B4-BE49-F238E27FC236}">
                <a16:creationId xmlns:a16="http://schemas.microsoft.com/office/drawing/2014/main" id="{9D3B401C-DA13-6847-9BA6-7D0D833F1065}"/>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6224013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3"/>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B8F99388-2163-6742-8151-9993AD049D77}"/>
              </a:ext>
            </a:extLst>
          </p:cNvPr>
          <p:cNvCxnSpPr>
            <a:cxnSpLocks/>
          </p:cNvCxnSpPr>
          <p:nvPr/>
        </p:nvCxnSpPr>
        <p:spPr>
          <a:xfrm>
            <a:off x="3267186" y="5128038"/>
            <a:ext cx="691130" cy="1119436"/>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713E25F1-44D0-6146-B0C6-29BEBC17D6E2}"/>
              </a:ext>
            </a:extLst>
          </p:cNvPr>
          <p:cNvCxnSpPr>
            <a:cxnSpLocks/>
          </p:cNvCxnSpPr>
          <p:nvPr/>
        </p:nvCxnSpPr>
        <p:spPr>
          <a:xfrm>
            <a:off x="905203" y="6785966"/>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CCFA80FF-816C-3B47-962D-98B09D25E2BC}"/>
              </a:ext>
            </a:extLst>
          </p:cNvPr>
          <p:cNvSpPr txBox="1"/>
          <p:nvPr/>
        </p:nvSpPr>
        <p:spPr>
          <a:xfrm>
            <a:off x="795041" y="4421331"/>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6" name="TextBox 45">
            <a:extLst>
              <a:ext uri="{FF2B5EF4-FFF2-40B4-BE49-F238E27FC236}">
                <a16:creationId xmlns:a16="http://schemas.microsoft.com/office/drawing/2014/main" id="{FB71DBAC-3C36-9241-B788-F64867010259}"/>
              </a:ext>
            </a:extLst>
          </p:cNvPr>
          <p:cNvSpPr txBox="1"/>
          <p:nvPr/>
        </p:nvSpPr>
        <p:spPr>
          <a:xfrm>
            <a:off x="5476705" y="5583069"/>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48" name="Straight Arrow Connector 47">
            <a:extLst>
              <a:ext uri="{FF2B5EF4-FFF2-40B4-BE49-F238E27FC236}">
                <a16:creationId xmlns:a16="http://schemas.microsoft.com/office/drawing/2014/main" id="{1DB3D685-8465-5C4A-A68B-BFCA0EEDDD1A}"/>
              </a:ext>
            </a:extLst>
          </p:cNvPr>
          <p:cNvCxnSpPr>
            <a:cxnSpLocks/>
          </p:cNvCxnSpPr>
          <p:nvPr/>
        </p:nvCxnSpPr>
        <p:spPr>
          <a:xfrm flipH="1">
            <a:off x="5688937" y="6154593"/>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9" name="TextBox 48">
            <a:extLst>
              <a:ext uri="{FF2B5EF4-FFF2-40B4-BE49-F238E27FC236}">
                <a16:creationId xmlns:a16="http://schemas.microsoft.com/office/drawing/2014/main" id="{118E774C-8E6B-EE44-88BD-D84D451E9A77}"/>
              </a:ext>
            </a:extLst>
          </p:cNvPr>
          <p:cNvSpPr txBox="1"/>
          <p:nvPr/>
        </p:nvSpPr>
        <p:spPr>
          <a:xfrm>
            <a:off x="-970221" y="619730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4" name="Text Placeholder 1">
            <a:extLst>
              <a:ext uri="{FF2B5EF4-FFF2-40B4-BE49-F238E27FC236}">
                <a16:creationId xmlns:a16="http://schemas.microsoft.com/office/drawing/2014/main" id="{C41B40D8-7FE4-F14C-8A42-1669712F7062}"/>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1227516172"/>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ABEF-282D-C942-9FBB-0099D16CE9A4}"/>
              </a:ext>
            </a:extLst>
          </p:cNvPr>
          <p:cNvSpPr>
            <a:spLocks noGrp="1"/>
          </p:cNvSpPr>
          <p:nvPr>
            <p:ph type="title"/>
          </p:nvPr>
        </p:nvSpPr>
        <p:spPr/>
        <p:txBody>
          <a:bodyPr/>
          <a:lstStyle/>
          <a:p>
            <a:r>
              <a:rPr lang="en-US" dirty="0"/>
              <a:t>Heaps</a:t>
            </a:r>
          </a:p>
        </p:txBody>
      </p:sp>
      <p:sp>
        <p:nvSpPr>
          <p:cNvPr id="4" name="Text Placeholder 3">
            <a:extLst>
              <a:ext uri="{FF2B5EF4-FFF2-40B4-BE49-F238E27FC236}">
                <a16:creationId xmlns:a16="http://schemas.microsoft.com/office/drawing/2014/main" id="{633B7392-9CCB-BB48-B81B-F92EC26FF9C0}"/>
              </a:ext>
            </a:extLst>
          </p:cNvPr>
          <p:cNvSpPr>
            <a:spLocks noGrp="1"/>
          </p:cNvSpPr>
          <p:nvPr>
            <p:ph type="body" sz="quarter" idx="10"/>
          </p:nvPr>
        </p:nvSpPr>
        <p:spPr/>
        <p:txBody>
          <a:bodyPr/>
          <a:lstStyle/>
          <a:p>
            <a:r>
              <a:rPr lang="en-US" dirty="0" err="1"/>
              <a:t>Heapify</a:t>
            </a:r>
            <a:endParaRPr lang="en-US" dirty="0"/>
          </a:p>
        </p:txBody>
      </p:sp>
      <p:sp>
        <p:nvSpPr>
          <p:cNvPr id="18" name="Oval 17">
            <a:extLst>
              <a:ext uri="{FF2B5EF4-FFF2-40B4-BE49-F238E27FC236}">
                <a16:creationId xmlns:a16="http://schemas.microsoft.com/office/drawing/2014/main" id="{DF474856-6B27-7C45-BC3A-026E5BF16ECE}"/>
              </a:ext>
            </a:extLst>
          </p:cNvPr>
          <p:cNvSpPr/>
          <p:nvPr/>
        </p:nvSpPr>
        <p:spPr>
          <a:xfrm>
            <a:off x="5619584" y="4826000"/>
            <a:ext cx="1219200" cy="1219200"/>
          </a:xfrm>
          <a:prstGeom prst="ellipse">
            <a:avLst/>
          </a:prstGeom>
          <a:solidFill>
            <a:srgbClr val="00B0F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44</a:t>
            </a:r>
          </a:p>
        </p:txBody>
      </p:sp>
      <p:sp>
        <p:nvSpPr>
          <p:cNvPr id="19" name="Oval 18">
            <a:extLst>
              <a:ext uri="{FF2B5EF4-FFF2-40B4-BE49-F238E27FC236}">
                <a16:creationId xmlns:a16="http://schemas.microsoft.com/office/drawing/2014/main" id="{137675A0-A7C4-0B4D-BFF8-C99D2F500EB7}"/>
              </a:ext>
            </a:extLst>
          </p:cNvPr>
          <p:cNvSpPr/>
          <p:nvPr/>
        </p:nvSpPr>
        <p:spPr>
          <a:xfrm>
            <a:off x="37907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18</a:t>
            </a:r>
          </a:p>
        </p:txBody>
      </p:sp>
      <p:sp>
        <p:nvSpPr>
          <p:cNvPr id="20" name="Oval 19">
            <a:extLst>
              <a:ext uri="{FF2B5EF4-FFF2-40B4-BE49-F238E27FC236}">
                <a16:creationId xmlns:a16="http://schemas.microsoft.com/office/drawing/2014/main" id="{16FC9497-BB02-4B47-A1A8-904F5D01872D}"/>
              </a:ext>
            </a:extLst>
          </p:cNvPr>
          <p:cNvSpPr/>
          <p:nvPr/>
        </p:nvSpPr>
        <p:spPr>
          <a:xfrm>
            <a:off x="7448384" y="6219825"/>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40</a:t>
            </a:r>
          </a:p>
        </p:txBody>
      </p:sp>
      <p:sp>
        <p:nvSpPr>
          <p:cNvPr id="21" name="Oval 20">
            <a:extLst>
              <a:ext uri="{FF2B5EF4-FFF2-40B4-BE49-F238E27FC236}">
                <a16:creationId xmlns:a16="http://schemas.microsoft.com/office/drawing/2014/main" id="{BF2A811E-AC4D-BC40-A961-8925F4650163}"/>
              </a:ext>
            </a:extLst>
          </p:cNvPr>
          <p:cNvSpPr/>
          <p:nvPr/>
        </p:nvSpPr>
        <p:spPr>
          <a:xfrm>
            <a:off x="2571584"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10</a:t>
            </a:r>
          </a:p>
        </p:txBody>
      </p:sp>
      <p:sp>
        <p:nvSpPr>
          <p:cNvPr id="22" name="Oval 21">
            <a:extLst>
              <a:ext uri="{FF2B5EF4-FFF2-40B4-BE49-F238E27FC236}">
                <a16:creationId xmlns:a16="http://schemas.microsoft.com/office/drawing/2014/main" id="{9221593A-A22D-E949-AAC5-2E09AB809E6B}"/>
              </a:ext>
            </a:extLst>
          </p:cNvPr>
          <p:cNvSpPr/>
          <p:nvPr/>
        </p:nvSpPr>
        <p:spPr>
          <a:xfrm>
            <a:off x="4816021"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15</a:t>
            </a:r>
          </a:p>
        </p:txBody>
      </p:sp>
      <p:sp>
        <p:nvSpPr>
          <p:cNvPr id="23" name="Oval 22">
            <a:extLst>
              <a:ext uri="{FF2B5EF4-FFF2-40B4-BE49-F238E27FC236}">
                <a16:creationId xmlns:a16="http://schemas.microsoft.com/office/drawing/2014/main" id="{DFE6C79C-8BAF-874F-9EF8-B6025E3A9150}"/>
              </a:ext>
            </a:extLst>
          </p:cNvPr>
          <p:cNvSpPr/>
          <p:nvPr/>
        </p:nvSpPr>
        <p:spPr>
          <a:xfrm>
            <a:off x="6450858"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27</a:t>
            </a:r>
          </a:p>
        </p:txBody>
      </p:sp>
      <p:sp>
        <p:nvSpPr>
          <p:cNvPr id="24" name="Oval 23">
            <a:extLst>
              <a:ext uri="{FF2B5EF4-FFF2-40B4-BE49-F238E27FC236}">
                <a16:creationId xmlns:a16="http://schemas.microsoft.com/office/drawing/2014/main" id="{AC500514-F3A0-D54C-AC21-425ABB30BE1C}"/>
              </a:ext>
            </a:extLst>
          </p:cNvPr>
          <p:cNvSpPr/>
          <p:nvPr/>
        </p:nvSpPr>
        <p:spPr>
          <a:xfrm>
            <a:off x="4206421"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8</a:t>
            </a:r>
          </a:p>
        </p:txBody>
      </p:sp>
      <p:sp>
        <p:nvSpPr>
          <p:cNvPr id="25" name="Oval 24">
            <a:extLst>
              <a:ext uri="{FF2B5EF4-FFF2-40B4-BE49-F238E27FC236}">
                <a16:creationId xmlns:a16="http://schemas.microsoft.com/office/drawing/2014/main" id="{DE22758A-F3CE-1C45-8601-D38F3DC62B40}"/>
              </a:ext>
            </a:extLst>
          </p:cNvPr>
          <p:cNvSpPr/>
          <p:nvPr/>
        </p:nvSpPr>
        <p:spPr>
          <a:xfrm>
            <a:off x="5537017" y="9320068"/>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5</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26" name="Straight Arrow Connector 25">
            <a:extLst>
              <a:ext uri="{FF2B5EF4-FFF2-40B4-BE49-F238E27FC236}">
                <a16:creationId xmlns:a16="http://schemas.microsoft.com/office/drawing/2014/main" id="{791A62AC-0AF7-9A45-B0A1-6805F7344E54}"/>
              </a:ext>
            </a:extLst>
          </p:cNvPr>
          <p:cNvCxnSpPr>
            <a:cxnSpLocks/>
          </p:cNvCxnSpPr>
          <p:nvPr/>
        </p:nvCxnSpPr>
        <p:spPr>
          <a:xfrm flipH="1">
            <a:off x="4816022" y="5766089"/>
            <a:ext cx="803562"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61E52E91-1AB2-0848-A815-5002DCBC57B2}"/>
              </a:ext>
            </a:extLst>
          </p:cNvPr>
          <p:cNvCxnSpPr>
            <a:cxnSpLocks/>
          </p:cNvCxnSpPr>
          <p:nvPr/>
        </p:nvCxnSpPr>
        <p:spPr>
          <a:xfrm>
            <a:off x="6894203" y="5766089"/>
            <a:ext cx="775855" cy="45373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2A011725-F5CB-ED43-A4FE-4F446E8F5810}"/>
              </a:ext>
            </a:extLst>
          </p:cNvPr>
          <p:cNvCxnSpPr>
            <a:cxnSpLocks/>
            <a:stCxn id="19" idx="3"/>
          </p:cNvCxnSpPr>
          <p:nvPr/>
        </p:nvCxnSpPr>
        <p:spPr>
          <a:xfrm flipH="1">
            <a:off x="3430568" y="7260477"/>
            <a:ext cx="538764"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9" name="Straight Arrow Connector 28">
            <a:extLst>
              <a:ext uri="{FF2B5EF4-FFF2-40B4-BE49-F238E27FC236}">
                <a16:creationId xmlns:a16="http://schemas.microsoft.com/office/drawing/2014/main" id="{C77182C2-3ADA-2A42-9A92-A8344E467CF2}"/>
              </a:ext>
            </a:extLst>
          </p:cNvPr>
          <p:cNvCxnSpPr>
            <a:cxnSpLocks/>
            <a:stCxn id="19" idx="5"/>
          </p:cNvCxnSpPr>
          <p:nvPr/>
        </p:nvCxnSpPr>
        <p:spPr>
          <a:xfrm>
            <a:off x="4831436"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E847C6F-9B07-B445-A68B-07F582FE403A}"/>
              </a:ext>
            </a:extLst>
          </p:cNvPr>
          <p:cNvCxnSpPr>
            <a:cxnSpLocks/>
            <a:stCxn id="20" idx="3"/>
          </p:cNvCxnSpPr>
          <p:nvPr/>
        </p:nvCxnSpPr>
        <p:spPr>
          <a:xfrm flipH="1">
            <a:off x="7282130" y="7260477"/>
            <a:ext cx="344802"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FADD4B4D-226D-D244-9566-54497277E730}"/>
              </a:ext>
            </a:extLst>
          </p:cNvPr>
          <p:cNvCxnSpPr>
            <a:cxnSpLocks/>
            <a:stCxn id="22" idx="3"/>
            <a:endCxn id="24" idx="0"/>
          </p:cNvCxnSpPr>
          <p:nvPr/>
        </p:nvCxnSpPr>
        <p:spPr>
          <a:xfrm flipH="1">
            <a:off x="4816021" y="8758789"/>
            <a:ext cx="178548"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2" name="Straight Arrow Connector 31">
            <a:extLst>
              <a:ext uri="{FF2B5EF4-FFF2-40B4-BE49-F238E27FC236}">
                <a16:creationId xmlns:a16="http://schemas.microsoft.com/office/drawing/2014/main" id="{D5DCE00D-F7FA-0241-8A02-E9C094B749C6}"/>
              </a:ext>
            </a:extLst>
          </p:cNvPr>
          <p:cNvCxnSpPr>
            <a:stCxn id="22" idx="5"/>
            <a:endCxn id="25" idx="0"/>
          </p:cNvCxnSpPr>
          <p:nvPr/>
        </p:nvCxnSpPr>
        <p:spPr>
          <a:xfrm>
            <a:off x="5856673" y="8758789"/>
            <a:ext cx="289944" cy="561279"/>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3" name="Oval 32">
            <a:extLst>
              <a:ext uri="{FF2B5EF4-FFF2-40B4-BE49-F238E27FC236}">
                <a16:creationId xmlns:a16="http://schemas.microsoft.com/office/drawing/2014/main" id="{527261F2-887F-2E49-AAAD-D2AA6124983B}"/>
              </a:ext>
            </a:extLst>
          </p:cNvPr>
          <p:cNvSpPr/>
          <p:nvPr/>
        </p:nvSpPr>
        <p:spPr>
          <a:xfrm>
            <a:off x="1721064"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rPr>
              <a:t>6</a:t>
            </a:r>
          </a:p>
        </p:txBody>
      </p:sp>
      <p:sp>
        <p:nvSpPr>
          <p:cNvPr id="34" name="Oval 33">
            <a:extLst>
              <a:ext uri="{FF2B5EF4-FFF2-40B4-BE49-F238E27FC236}">
                <a16:creationId xmlns:a16="http://schemas.microsoft.com/office/drawing/2014/main" id="{98BD3208-39E8-AB4B-A18F-67B144286FA3}"/>
              </a:ext>
            </a:extLst>
          </p:cNvPr>
          <p:cNvSpPr/>
          <p:nvPr/>
        </p:nvSpPr>
        <p:spPr>
          <a:xfrm>
            <a:off x="2987221" y="9292419"/>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5" name="Straight Arrow Connector 34">
            <a:extLst>
              <a:ext uri="{FF2B5EF4-FFF2-40B4-BE49-F238E27FC236}">
                <a16:creationId xmlns:a16="http://schemas.microsoft.com/office/drawing/2014/main" id="{0F28D91F-3FC4-F143-8D36-9553AECD64BC}"/>
              </a:ext>
            </a:extLst>
          </p:cNvPr>
          <p:cNvCxnSpPr>
            <a:cxnSpLocks/>
            <a:stCxn id="21" idx="3"/>
            <a:endCxn id="33" idx="0"/>
          </p:cNvCxnSpPr>
          <p:nvPr/>
        </p:nvCxnSpPr>
        <p:spPr>
          <a:xfrm flipH="1">
            <a:off x="2330664" y="8758789"/>
            <a:ext cx="419468" cy="53363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1F896E5E-6285-A749-A605-DE71F8AB9C1E}"/>
              </a:ext>
            </a:extLst>
          </p:cNvPr>
          <p:cNvCxnSpPr>
            <a:cxnSpLocks/>
          </p:cNvCxnSpPr>
          <p:nvPr/>
        </p:nvCxnSpPr>
        <p:spPr>
          <a:xfrm>
            <a:off x="3567991" y="8832850"/>
            <a:ext cx="251674" cy="562147"/>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7E7D7466-5649-6844-B669-3AB665D2C6BC}"/>
              </a:ext>
            </a:extLst>
          </p:cNvPr>
          <p:cNvSpPr/>
          <p:nvPr/>
        </p:nvSpPr>
        <p:spPr>
          <a:xfrm>
            <a:off x="8517866" y="7718137"/>
            <a:ext cx="1219200" cy="1219200"/>
          </a:xfrm>
          <a:prstGeom prst="ellips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6200" tIns="76200" rIns="76200" bIns="762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r>
              <a:rPr lang="en-US" sz="5000" dirty="0">
                <a:solidFill>
                  <a:srgbClr val="FFFFFF"/>
                </a:solidFill>
                <a:effectLst>
                  <a:outerShdw blurRad="38100" dist="12700" dir="5400000" rotWithShape="0">
                    <a:srgbClr val="000000">
                      <a:alpha val="50000"/>
                    </a:srgbClr>
                  </a:outerShdw>
                </a:effectLst>
                <a:latin typeface="+mn-lt"/>
                <a:ea typeface="+mn-ea"/>
                <a:cs typeface="+mn-cs"/>
                <a:sym typeface="Gill Sans"/>
              </a:rPr>
              <a:t>32</a:t>
            </a:r>
            <a:endParaRPr kumimoji="0" lang="en-US" sz="5000" b="0" i="0" u="none" strike="noStrike" cap="none" spc="0" normalizeH="0" baseline="0" dirty="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cxnSp>
        <p:nvCxnSpPr>
          <p:cNvPr id="38" name="Straight Arrow Connector 37">
            <a:extLst>
              <a:ext uri="{FF2B5EF4-FFF2-40B4-BE49-F238E27FC236}">
                <a16:creationId xmlns:a16="http://schemas.microsoft.com/office/drawing/2014/main" id="{9C729E56-4C6B-674F-B4AF-4423CC06C1DA}"/>
              </a:ext>
            </a:extLst>
          </p:cNvPr>
          <p:cNvCxnSpPr>
            <a:cxnSpLocks/>
          </p:cNvCxnSpPr>
          <p:nvPr/>
        </p:nvCxnSpPr>
        <p:spPr>
          <a:xfrm>
            <a:off x="8533281" y="7260477"/>
            <a:ext cx="386367" cy="45766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08471D3-4AB1-604E-89EB-7C2F96722CB8}"/>
              </a:ext>
            </a:extLst>
          </p:cNvPr>
          <p:cNvCxnSpPr>
            <a:cxnSpLocks/>
          </p:cNvCxnSpPr>
          <p:nvPr/>
        </p:nvCxnSpPr>
        <p:spPr>
          <a:xfrm flipH="1">
            <a:off x="6644823" y="3726483"/>
            <a:ext cx="1873043" cy="1025779"/>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8C19A28-6464-2341-B6EB-BC56C6228C6D}"/>
              </a:ext>
            </a:extLst>
          </p:cNvPr>
          <p:cNvCxnSpPr>
            <a:cxnSpLocks/>
          </p:cNvCxnSpPr>
          <p:nvPr/>
        </p:nvCxnSpPr>
        <p:spPr>
          <a:xfrm>
            <a:off x="2330664" y="5246104"/>
            <a:ext cx="1460120" cy="1154178"/>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BE777D10-9D7D-A74C-B9F8-743EA2EE17CE}"/>
              </a:ext>
            </a:extLst>
          </p:cNvPr>
          <p:cNvSpPr txBox="1"/>
          <p:nvPr/>
        </p:nvSpPr>
        <p:spPr>
          <a:xfrm>
            <a:off x="6621070" y="298982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6" name="TextBox 45">
            <a:extLst>
              <a:ext uri="{FF2B5EF4-FFF2-40B4-BE49-F238E27FC236}">
                <a16:creationId xmlns:a16="http://schemas.microsoft.com/office/drawing/2014/main" id="{ED0DAAB6-F390-6041-AF6D-2DF4EBAF8244}"/>
              </a:ext>
            </a:extLst>
          </p:cNvPr>
          <p:cNvSpPr txBox="1"/>
          <p:nvPr/>
        </p:nvSpPr>
        <p:spPr>
          <a:xfrm>
            <a:off x="8576619" y="4508443"/>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cxnSp>
        <p:nvCxnSpPr>
          <p:cNvPr id="48" name="Straight Arrow Connector 47">
            <a:extLst>
              <a:ext uri="{FF2B5EF4-FFF2-40B4-BE49-F238E27FC236}">
                <a16:creationId xmlns:a16="http://schemas.microsoft.com/office/drawing/2014/main" id="{F6853C39-D17B-434C-A086-20C23FB0B02E}"/>
              </a:ext>
            </a:extLst>
          </p:cNvPr>
          <p:cNvCxnSpPr>
            <a:cxnSpLocks/>
          </p:cNvCxnSpPr>
          <p:nvPr/>
        </p:nvCxnSpPr>
        <p:spPr>
          <a:xfrm flipH="1">
            <a:off x="8788851" y="5079967"/>
            <a:ext cx="1695838" cy="1482564"/>
          </a:xfrm>
          <a:prstGeom prst="straightConnector1">
            <a:avLst/>
          </a:prstGeom>
          <a:noFill/>
          <a:ln w="152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49" name="TextBox 48">
            <a:extLst>
              <a:ext uri="{FF2B5EF4-FFF2-40B4-BE49-F238E27FC236}">
                <a16:creationId xmlns:a16="http://schemas.microsoft.com/office/drawing/2014/main" id="{3CB7D827-B6AC-1546-9950-1A41640A3A2B}"/>
              </a:ext>
            </a:extLst>
          </p:cNvPr>
          <p:cNvSpPr txBox="1"/>
          <p:nvPr/>
        </p:nvSpPr>
        <p:spPr>
          <a:xfrm>
            <a:off x="241820" y="4595372"/>
            <a:ext cx="4597156" cy="5078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57200" rtl="0" fontAlgn="auto" latinLnBrk="1" hangingPunct="0">
              <a:lnSpc>
                <a:spcPct val="110000"/>
              </a:lnSpc>
              <a:spcBef>
                <a:spcPts val="0"/>
              </a:spcBef>
              <a:spcAft>
                <a:spcPts val="0"/>
              </a:spcAft>
              <a:buClrTx/>
              <a:buSzTx/>
              <a:buFontTx/>
              <a:buNone/>
              <a:tabLst/>
            </a:pPr>
            <a:r>
              <a:rPr lang="en-US" sz="3000" dirty="0">
                <a:solidFill>
                  <a:schemeClr val="bg1">
                    <a:lumMod val="50000"/>
                  </a:schemeClr>
                </a:solidFill>
              </a:rPr>
              <a:t>Heap</a:t>
            </a:r>
            <a:endParaRPr kumimoji="0" lang="en-US" sz="3000" b="0" i="0" u="none" strike="noStrike" cap="none" spc="0" normalizeH="0" baseline="0" dirty="0">
              <a:ln>
                <a:noFill/>
              </a:ln>
              <a:solidFill>
                <a:schemeClr val="bg1">
                  <a:lumMod val="50000"/>
                </a:schemeClr>
              </a:solidFill>
              <a:effectLst/>
              <a:uFillTx/>
              <a:latin typeface="Vista Sans OT Medium"/>
              <a:ea typeface="Vista Sans OT Medium"/>
              <a:cs typeface="Vista Sans OT Medium"/>
              <a:sym typeface="Vista Sans OT Medium"/>
            </a:endParaRPr>
          </a:p>
        </p:txBody>
      </p:sp>
      <p:sp>
        <p:nvSpPr>
          <p:cNvPr id="44" name="Text Placeholder 1">
            <a:extLst>
              <a:ext uri="{FF2B5EF4-FFF2-40B4-BE49-F238E27FC236}">
                <a16:creationId xmlns:a16="http://schemas.microsoft.com/office/drawing/2014/main" id="{B9F3864D-60B5-A044-93E0-7F0184EF5A8D}"/>
              </a:ext>
            </a:extLst>
          </p:cNvPr>
          <p:cNvSpPr>
            <a:spLocks noGrp="1"/>
          </p:cNvSpPr>
          <p:nvPr>
            <p:ph type="body" sz="quarter" idx="12"/>
          </p:nvPr>
        </p:nvSpPr>
        <p:spPr>
          <a:xfrm>
            <a:off x="11176404" y="4038599"/>
            <a:ext cx="11683596" cy="8383859"/>
          </a:xfrm>
        </p:spPr>
        <p:txBody>
          <a:bodyPr/>
          <a:lstStyle/>
          <a:p>
            <a:pPr marL="1143000" indent="-1143000" algn="r">
              <a:buFont typeface="+mj-lt"/>
              <a:buAutoNum type="arabicPeriod"/>
            </a:pPr>
            <a:r>
              <a:rPr lang="en-US" sz="6000" dirty="0"/>
              <a:t>Find max of root and children.</a:t>
            </a:r>
          </a:p>
          <a:p>
            <a:pPr marL="1143000" indent="-1143000" algn="r">
              <a:buFont typeface="+mj-lt"/>
              <a:buAutoNum type="arabicPeriod"/>
            </a:pPr>
            <a:r>
              <a:rPr lang="en-US" sz="6000" dirty="0"/>
              <a:t>If max is not root, swap max with root. Else return.</a:t>
            </a:r>
          </a:p>
          <a:p>
            <a:pPr marL="1143000" indent="-1143000" algn="r">
              <a:buFont typeface="+mj-lt"/>
              <a:buAutoNum type="arabicPeriod"/>
            </a:pPr>
            <a:r>
              <a:rPr lang="en-US" sz="6000" dirty="0"/>
              <a:t>recursively call </a:t>
            </a:r>
            <a:r>
              <a:rPr lang="en-US" sz="6000" dirty="0" err="1"/>
              <a:t>heapify</a:t>
            </a:r>
            <a:r>
              <a:rPr lang="en-US" sz="6000" dirty="0"/>
              <a:t> on the child subtrees.</a:t>
            </a:r>
          </a:p>
          <a:p>
            <a:pPr marL="1143000" indent="-1143000" algn="r">
              <a:buFont typeface="+mj-lt"/>
              <a:buAutoNum type="arabicPeriod"/>
            </a:pPr>
            <a:r>
              <a:rPr lang="en-US" sz="6000" dirty="0"/>
              <a:t>Repeat step 1.</a:t>
            </a:r>
          </a:p>
          <a:p>
            <a:pPr algn="r"/>
            <a:endParaRPr lang="en-US" sz="6000" dirty="0"/>
          </a:p>
        </p:txBody>
      </p:sp>
    </p:spTree>
    <p:extLst>
      <p:ext uri="{BB962C8B-B14F-4D97-AF65-F5344CB8AC3E}">
        <p14:creationId xmlns:p14="http://schemas.microsoft.com/office/powerpoint/2010/main" val="398569887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Facebook">
      <a:dk1>
        <a:srgbClr val="53585F"/>
      </a:dk1>
      <a:lt1>
        <a:srgbClr val="FFFFFF"/>
      </a:lt1>
      <a:dk2>
        <a:srgbClr val="7D8490"/>
      </a:dk2>
      <a:lt2>
        <a:srgbClr val="EDEEF1"/>
      </a:lt2>
      <a:accent1>
        <a:srgbClr val="3B5998"/>
      </a:accent1>
      <a:accent2>
        <a:srgbClr val="6D84B4"/>
      </a:accent2>
      <a:accent3>
        <a:srgbClr val="D8DFEA"/>
      </a:accent3>
      <a:accent4>
        <a:srgbClr val="FBC300"/>
      </a:accent4>
      <a:accent5>
        <a:srgbClr val="FBEAAD"/>
      </a:accent5>
      <a:accent6>
        <a:srgbClr val="5890FF"/>
      </a:accent6>
      <a:hlink>
        <a:srgbClr val="0000FF"/>
      </a:hlink>
      <a:folHlink>
        <a:srgbClr val="00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76200" tIns="76200" rIns="76200" bIns="762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0" tIns="0" rIns="0" bIns="0" numCol="1" spcCol="38100" rtlCol="0" anchor="ctr">
        <a:spAutoFit/>
      </a:bodyPr>
      <a:lstStyle>
        <a:defPPr marL="0" marR="0" indent="0" algn="ctr" defTabSz="457200" rtl="0" fontAlgn="auto" latinLnBrk="1"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ST238 1/31" id="{4F0CAFBB-4612-D14C-BFCD-D92BCF52A549}" vid="{39C55E40-3FA9-A040-879B-5FCB5C89B7FF}"/>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76200" tIns="76200" rIns="76200" bIns="762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0" tIns="0" rIns="0" bIns="0" numCol="1" spcCol="38100" rtlCol="0" anchor="ctr">
        <a:spAutoFit/>
      </a:bodyPr>
      <a:lstStyle>
        <a:defPPr marL="0" marR="0" indent="0" algn="ctr" defTabSz="457200" rtl="0" fontAlgn="auto" latinLnBrk="1" hangingPunct="0">
          <a:lnSpc>
            <a:spcPct val="110000"/>
          </a:lnSpc>
          <a:spcBef>
            <a:spcPts val="0"/>
          </a:spcBef>
          <a:spcAft>
            <a:spcPts val="0"/>
          </a:spcAft>
          <a:buClrTx/>
          <a:buSzTx/>
          <a:buFontTx/>
          <a:buNone/>
          <a:tabLst/>
          <a:defRPr kumimoji="0" sz="9000" b="0" i="0" u="none" strike="noStrike" cap="none" spc="0" normalizeH="0" baseline="0">
            <a:ln>
              <a:noFill/>
            </a:ln>
            <a:solidFill>
              <a:srgbClr val="7D8490"/>
            </a:solidFill>
            <a:effectLst/>
            <a:uFillTx/>
            <a:latin typeface="Vista Sans OT Medium"/>
            <a:ea typeface="Vista Sans OT Medium"/>
            <a:cs typeface="Vista Sans OT Medium"/>
            <a:sym typeface="Vista Sans O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Template>
  <TotalTime>3041</TotalTime>
  <Words>7481</Words>
  <Application>Microsoft Macintosh PowerPoint</Application>
  <PresentationFormat>Custom</PresentationFormat>
  <Paragraphs>1738</Paragraphs>
  <Slides>118</Slides>
  <Notes>73</Notes>
  <HiddenSlides>13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Arial</vt:lpstr>
      <vt:lpstr>Courier New</vt:lpstr>
      <vt:lpstr>FreightSansLFPro</vt:lpstr>
      <vt:lpstr>FreightSansLFPro Med</vt:lpstr>
      <vt:lpstr>FreightSansLFPro SmBd</vt:lpstr>
      <vt:lpstr>FreightSansLFPro-Semibold</vt:lpstr>
      <vt:lpstr>Gill Sans</vt:lpstr>
      <vt:lpstr>Lucida Grande</vt:lpstr>
      <vt:lpstr>Vista Sans OT Medium</vt:lpstr>
      <vt:lpstr>White</vt:lpstr>
      <vt:lpstr>PowerPoint Presentation</vt:lpstr>
      <vt:lpstr>Objectives</vt:lpstr>
      <vt:lpstr>Hierarchical Data Structures</vt:lpstr>
      <vt:lpstr>Trees</vt:lpstr>
      <vt:lpstr>Trees</vt:lpstr>
      <vt:lpstr>Trees</vt:lpstr>
      <vt:lpstr>Trees</vt:lpstr>
      <vt:lpstr>Trees</vt:lpstr>
      <vt:lpstr>Trees</vt:lpstr>
      <vt:lpstr>Trees</vt:lpstr>
      <vt:lpstr>Trees</vt:lpstr>
      <vt:lpstr>Trees</vt:lpstr>
      <vt:lpstr>Trees</vt:lpstr>
      <vt:lpstr>Trees</vt:lpstr>
      <vt:lpstr>Trees</vt:lpstr>
      <vt:lpstr>Trees</vt:lpstr>
      <vt:lpstr> Root, Parent(s), Children. </vt:lpstr>
      <vt:lpstr>Trees</vt:lpstr>
      <vt:lpstr>Tree Height What is the height of this tree? </vt:lpstr>
      <vt:lpstr>Trees</vt:lpstr>
      <vt:lpstr>Trees</vt:lpstr>
      <vt:lpstr>Trees</vt:lpstr>
      <vt:lpstr>Tree Width What is the width of this tree? </vt:lpstr>
      <vt:lpstr>Trees</vt:lpstr>
      <vt:lpstr>Trees</vt:lpstr>
      <vt:lpstr>Trees</vt:lpstr>
      <vt:lpstr>Trees</vt:lpstr>
      <vt:lpstr>Trees</vt:lpstr>
      <vt:lpstr>Trees</vt:lpstr>
      <vt:lpstr>What is the post-order traversal of this tree? </vt:lpstr>
      <vt:lpstr>What is the post-order traversal of this tree? [20 22 10 25 18 27 30 24]</vt:lpstr>
      <vt:lpstr>Coding Exercise</vt:lpstr>
      <vt:lpstr>Trees</vt:lpstr>
      <vt:lpstr>Trees</vt:lpstr>
      <vt:lpstr>Which tree is complete?  A)        B)         C)        D)</vt:lpstr>
      <vt:lpstr>Complete Trees</vt:lpstr>
      <vt:lpstr>Complete Trees</vt:lpstr>
      <vt:lpstr>Complete Trees</vt:lpstr>
      <vt:lpstr>Complete Trees</vt:lpstr>
      <vt:lpstr>Complete Trees</vt:lpstr>
      <vt:lpstr>Complete Trees</vt:lpstr>
      <vt:lpstr>Complete Trees</vt:lpstr>
      <vt:lpstr>Binary Search Trees</vt:lpstr>
      <vt:lpstr>Binary Search Trees</vt:lpstr>
      <vt:lpstr>Binary Search Trees</vt:lpstr>
      <vt:lpstr>Binary Search Trees</vt:lpstr>
      <vt:lpstr>Binary Search Trees Which tree is a BST? A)        B)         C)        D)</vt:lpstr>
      <vt:lpstr>Binary Search Trees</vt:lpstr>
      <vt:lpstr>Binary Search Trees</vt:lpstr>
      <vt:lpstr>BST Validation Which traversal can we use? </vt:lpstr>
      <vt:lpstr>Binary Search Trees</vt:lpstr>
      <vt:lpstr>Coding Exercise</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Coding Exercise</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Search Trees</vt:lpstr>
      <vt:lpstr>(Binary) Heaps</vt:lpstr>
      <vt:lpstr>Min Heaps</vt:lpstr>
      <vt:lpstr>Max Heaps</vt:lpstr>
      <vt:lpstr>Heaps</vt:lpstr>
      <vt:lpstr>Max Heaps Which tree is a max heap? A)        B)         C)        D)</vt:lpstr>
      <vt:lpstr>Heaps</vt:lpstr>
      <vt:lpstr>Heaps</vt:lpstr>
      <vt:lpstr>Heaps</vt:lpstr>
      <vt:lpstr>Heaps</vt:lpstr>
      <vt:lpstr>Heaps</vt:lpstr>
      <vt:lpstr>Heaps</vt:lpstr>
      <vt:lpstr>Heaps</vt:lpstr>
      <vt:lpstr>Heaps</vt:lpstr>
      <vt:lpstr>Heaps</vt:lpstr>
      <vt:lpstr>Heaps</vt:lpstr>
      <vt:lpstr>Heaps</vt:lpstr>
      <vt:lpstr>Heaps</vt:lpstr>
      <vt:lpstr>Heaps</vt:lpstr>
      <vt:lpstr>Coding Exercise</vt:lpstr>
      <vt:lpstr>Heaps</vt:lpstr>
      <vt:lpstr>Heaps</vt:lpstr>
      <vt:lpstr>Heaps</vt:lpstr>
      <vt:lpstr>Heaps</vt:lpstr>
      <vt:lpstr>In-Class quiz</vt:lpstr>
      <vt:lpstr>Heaps</vt:lpstr>
      <vt:lpstr>Heaps</vt:lpstr>
      <vt:lpstr>Heaps</vt:lpstr>
      <vt:lpstr>Heaps</vt:lpstr>
      <vt:lpstr>Heaps</vt:lpstr>
      <vt:lpstr>Heaps</vt:lpstr>
      <vt:lpstr>Heaps</vt:lpstr>
      <vt:lpstr>Heaps</vt:lpstr>
      <vt:lpstr>Heaps</vt:lpstr>
      <vt:lpstr>Heaps</vt:lpstr>
      <vt:lpstr>Heaps</vt:lpstr>
      <vt:lpstr>Heaps</vt:lpstr>
      <vt:lpstr>Coding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Ziegellaub Eichler</dc:creator>
  <cp:lastModifiedBy>Dan Yang</cp:lastModifiedBy>
  <cp:revision>73</cp:revision>
  <cp:lastPrinted>2017-06-08T16:49:30Z</cp:lastPrinted>
  <dcterms:created xsi:type="dcterms:W3CDTF">2018-04-16T03:30:15Z</dcterms:created>
  <dcterms:modified xsi:type="dcterms:W3CDTF">2019-01-24T18:09:22Z</dcterms:modified>
</cp:coreProperties>
</file>