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4"/>
  </p:notesMasterIdLst>
  <p:handoutMasterIdLst>
    <p:handoutMasterId r:id="rId185"/>
  </p:handoutMasterIdLst>
  <p:sldIdLst>
    <p:sldId id="367" r:id="rId2"/>
    <p:sldId id="324" r:id="rId3"/>
    <p:sldId id="632" r:id="rId4"/>
    <p:sldId id="629" r:id="rId5"/>
    <p:sldId id="608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  <p:sldId id="437" r:id="rId29"/>
    <p:sldId id="438" r:id="rId30"/>
    <p:sldId id="404" r:id="rId31"/>
    <p:sldId id="620" r:id="rId32"/>
    <p:sldId id="630" r:id="rId33"/>
    <p:sldId id="443" r:id="rId34"/>
    <p:sldId id="444" r:id="rId35"/>
    <p:sldId id="445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56" r:id="rId46"/>
    <p:sldId id="457" r:id="rId47"/>
    <p:sldId id="458" r:id="rId48"/>
    <p:sldId id="459" r:id="rId49"/>
    <p:sldId id="460" r:id="rId50"/>
    <p:sldId id="461" r:id="rId51"/>
    <p:sldId id="462" r:id="rId52"/>
    <p:sldId id="463" r:id="rId53"/>
    <p:sldId id="464" r:id="rId54"/>
    <p:sldId id="465" r:id="rId55"/>
    <p:sldId id="466" r:id="rId56"/>
    <p:sldId id="467" r:id="rId57"/>
    <p:sldId id="468" r:id="rId58"/>
    <p:sldId id="469" r:id="rId59"/>
    <p:sldId id="470" r:id="rId60"/>
    <p:sldId id="471" r:id="rId61"/>
    <p:sldId id="472" r:id="rId62"/>
    <p:sldId id="473" r:id="rId63"/>
    <p:sldId id="474" r:id="rId64"/>
    <p:sldId id="475" r:id="rId65"/>
    <p:sldId id="476" r:id="rId66"/>
    <p:sldId id="477" r:id="rId67"/>
    <p:sldId id="478" r:id="rId68"/>
    <p:sldId id="479" r:id="rId69"/>
    <p:sldId id="480" r:id="rId70"/>
    <p:sldId id="481" r:id="rId71"/>
    <p:sldId id="482" r:id="rId72"/>
    <p:sldId id="483" r:id="rId73"/>
    <p:sldId id="484" r:id="rId74"/>
    <p:sldId id="485" r:id="rId75"/>
    <p:sldId id="486" r:id="rId76"/>
    <p:sldId id="487" r:id="rId77"/>
    <p:sldId id="488" r:id="rId78"/>
    <p:sldId id="489" r:id="rId79"/>
    <p:sldId id="490" r:id="rId80"/>
    <p:sldId id="491" r:id="rId81"/>
    <p:sldId id="492" r:id="rId82"/>
    <p:sldId id="493" r:id="rId83"/>
    <p:sldId id="494" r:id="rId84"/>
    <p:sldId id="495" r:id="rId85"/>
    <p:sldId id="496" r:id="rId86"/>
    <p:sldId id="497" r:id="rId87"/>
    <p:sldId id="498" r:id="rId88"/>
    <p:sldId id="499" r:id="rId89"/>
    <p:sldId id="500" r:id="rId90"/>
    <p:sldId id="501" r:id="rId91"/>
    <p:sldId id="502" r:id="rId92"/>
    <p:sldId id="503" r:id="rId93"/>
    <p:sldId id="504" r:id="rId94"/>
    <p:sldId id="505" r:id="rId95"/>
    <p:sldId id="506" r:id="rId96"/>
    <p:sldId id="507" r:id="rId97"/>
    <p:sldId id="508" r:id="rId98"/>
    <p:sldId id="509" r:id="rId99"/>
    <p:sldId id="510" r:id="rId100"/>
    <p:sldId id="511" r:id="rId101"/>
    <p:sldId id="512" r:id="rId102"/>
    <p:sldId id="513" r:id="rId103"/>
    <p:sldId id="514" r:id="rId104"/>
    <p:sldId id="515" r:id="rId105"/>
    <p:sldId id="516" r:id="rId106"/>
    <p:sldId id="517" r:id="rId107"/>
    <p:sldId id="518" r:id="rId108"/>
    <p:sldId id="519" r:id="rId109"/>
    <p:sldId id="520" r:id="rId110"/>
    <p:sldId id="521" r:id="rId111"/>
    <p:sldId id="522" r:id="rId112"/>
    <p:sldId id="523" r:id="rId113"/>
    <p:sldId id="524" r:id="rId114"/>
    <p:sldId id="525" r:id="rId115"/>
    <p:sldId id="526" r:id="rId116"/>
    <p:sldId id="527" r:id="rId117"/>
    <p:sldId id="528" r:id="rId118"/>
    <p:sldId id="529" r:id="rId119"/>
    <p:sldId id="530" r:id="rId120"/>
    <p:sldId id="531" r:id="rId121"/>
    <p:sldId id="532" r:id="rId122"/>
    <p:sldId id="533" r:id="rId123"/>
    <p:sldId id="534" r:id="rId124"/>
    <p:sldId id="535" r:id="rId125"/>
    <p:sldId id="536" r:id="rId126"/>
    <p:sldId id="537" r:id="rId127"/>
    <p:sldId id="538" r:id="rId128"/>
    <p:sldId id="539" r:id="rId129"/>
    <p:sldId id="540" r:id="rId130"/>
    <p:sldId id="541" r:id="rId131"/>
    <p:sldId id="542" r:id="rId132"/>
    <p:sldId id="543" r:id="rId133"/>
    <p:sldId id="544" r:id="rId134"/>
    <p:sldId id="545" r:id="rId135"/>
    <p:sldId id="546" r:id="rId136"/>
    <p:sldId id="547" r:id="rId137"/>
    <p:sldId id="548" r:id="rId138"/>
    <p:sldId id="549" r:id="rId139"/>
    <p:sldId id="550" r:id="rId140"/>
    <p:sldId id="551" r:id="rId141"/>
    <p:sldId id="552" r:id="rId142"/>
    <p:sldId id="553" r:id="rId143"/>
    <p:sldId id="554" r:id="rId144"/>
    <p:sldId id="555" r:id="rId145"/>
    <p:sldId id="556" r:id="rId146"/>
    <p:sldId id="557" r:id="rId147"/>
    <p:sldId id="558" r:id="rId148"/>
    <p:sldId id="559" r:id="rId149"/>
    <p:sldId id="560" r:id="rId150"/>
    <p:sldId id="561" r:id="rId151"/>
    <p:sldId id="562" r:id="rId152"/>
    <p:sldId id="563" r:id="rId153"/>
    <p:sldId id="564" r:id="rId154"/>
    <p:sldId id="565" r:id="rId155"/>
    <p:sldId id="566" r:id="rId156"/>
    <p:sldId id="567" r:id="rId157"/>
    <p:sldId id="568" r:id="rId158"/>
    <p:sldId id="569" r:id="rId159"/>
    <p:sldId id="570" r:id="rId160"/>
    <p:sldId id="571" r:id="rId161"/>
    <p:sldId id="572" r:id="rId162"/>
    <p:sldId id="573" r:id="rId163"/>
    <p:sldId id="574" r:id="rId164"/>
    <p:sldId id="575" r:id="rId165"/>
    <p:sldId id="576" r:id="rId166"/>
    <p:sldId id="609" r:id="rId167"/>
    <p:sldId id="618" r:id="rId168"/>
    <p:sldId id="619" r:id="rId169"/>
    <p:sldId id="621" r:id="rId170"/>
    <p:sldId id="623" r:id="rId171"/>
    <p:sldId id="611" r:id="rId172"/>
    <p:sldId id="634" r:id="rId173"/>
    <p:sldId id="635" r:id="rId174"/>
    <p:sldId id="636" r:id="rId175"/>
    <p:sldId id="637" r:id="rId176"/>
    <p:sldId id="638" r:id="rId177"/>
    <p:sldId id="639" r:id="rId178"/>
    <p:sldId id="625" r:id="rId179"/>
    <p:sldId id="640" r:id="rId180"/>
    <p:sldId id="641" r:id="rId181"/>
    <p:sldId id="642" r:id="rId182"/>
    <p:sldId id="633" r:id="rId183"/>
  </p:sldIdLst>
  <p:sldSz cx="24384000" cy="13716000"/>
  <p:notesSz cx="6858000" cy="9144000"/>
  <p:defaultTextStyle>
    <a:lvl1pPr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1pPr>
    <a:lvl2pPr indent="2286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2pPr>
    <a:lvl3pPr indent="4572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3pPr>
    <a:lvl4pPr indent="6858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4pPr>
    <a:lvl5pPr indent="9144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5pPr>
    <a:lvl6pPr indent="11430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6pPr>
    <a:lvl7pPr indent="13716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7pPr>
    <a:lvl8pPr indent="16002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8pPr>
    <a:lvl9pPr indent="18288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9pPr>
  </p:defaultTextStyle>
  <p:extLst>
    <p:ext uri="{EFAFB233-063F-42B5-8137-9DF3F51BA10A}">
      <p15:sldGuideLst xmlns:p15="http://schemas.microsoft.com/office/powerpoint/2012/main">
        <p15:guide id="1" orient="horz" pos="5312">
          <p15:clr>
            <a:srgbClr val="A4A3A4"/>
          </p15:clr>
        </p15:guide>
        <p15:guide id="2" pos="7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998"/>
    <a:srgbClr val="5890FF"/>
    <a:srgbClr val="008650"/>
    <a:srgbClr val="ADB2BB"/>
    <a:srgbClr val="FFFFFF"/>
    <a:srgbClr val="E6E6E6"/>
    <a:srgbClr val="DDDEE3"/>
    <a:srgbClr val="898F9C"/>
    <a:srgbClr val="575D6A"/>
    <a:srgbClr val="2C4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5853" autoAdjust="0"/>
  </p:normalViewPr>
  <p:slideViewPr>
    <p:cSldViewPr snapToGrid="0" snapToObjects="1" showGuides="1">
      <p:cViewPr varScale="1">
        <p:scale>
          <a:sx n="54" d="100"/>
          <a:sy n="54" d="100"/>
        </p:scale>
        <p:origin x="328" y="656"/>
      </p:cViewPr>
      <p:guideLst>
        <p:guide orient="horz" pos="5312"/>
        <p:guide pos="78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notesMaster" Target="notesMasters/notesMaster1.xml"/><Relationship Id="rId189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95167-8B4E-C74F-AE8B-1B486E368A7F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146F-300F-E748-8092-C9A803595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504044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46100">
      <a:defRPr sz="3000">
        <a:latin typeface="Lucida Grande"/>
        <a:ea typeface="Lucida Grande"/>
        <a:cs typeface="Lucida Grande"/>
        <a:sym typeface="Lucida Grande"/>
      </a:defRPr>
    </a:lvl1pPr>
    <a:lvl2pPr indent="228600" defTabSz="546100">
      <a:defRPr sz="3000">
        <a:latin typeface="Lucida Grande"/>
        <a:ea typeface="Lucida Grande"/>
        <a:cs typeface="Lucida Grande"/>
        <a:sym typeface="Lucida Grande"/>
      </a:defRPr>
    </a:lvl2pPr>
    <a:lvl3pPr indent="457200" defTabSz="546100">
      <a:defRPr sz="3000">
        <a:latin typeface="Lucida Grande"/>
        <a:ea typeface="Lucida Grande"/>
        <a:cs typeface="Lucida Grande"/>
        <a:sym typeface="Lucida Grande"/>
      </a:defRPr>
    </a:lvl3pPr>
    <a:lvl4pPr indent="685800" defTabSz="546100">
      <a:defRPr sz="3000">
        <a:latin typeface="Lucida Grande"/>
        <a:ea typeface="Lucida Grande"/>
        <a:cs typeface="Lucida Grande"/>
        <a:sym typeface="Lucida Grande"/>
      </a:defRPr>
    </a:lvl4pPr>
    <a:lvl5pPr indent="914400" defTabSz="546100">
      <a:defRPr sz="3000">
        <a:latin typeface="Lucida Grande"/>
        <a:ea typeface="Lucida Grande"/>
        <a:cs typeface="Lucida Grande"/>
        <a:sym typeface="Lucida Grande"/>
      </a:defRPr>
    </a:lvl5pPr>
    <a:lvl6pPr indent="1143000" defTabSz="546100">
      <a:defRPr sz="3000">
        <a:latin typeface="Lucida Grande"/>
        <a:ea typeface="Lucida Grande"/>
        <a:cs typeface="Lucida Grande"/>
        <a:sym typeface="Lucida Grande"/>
      </a:defRPr>
    </a:lvl6pPr>
    <a:lvl7pPr indent="1371600" defTabSz="546100">
      <a:defRPr sz="3000">
        <a:latin typeface="Lucida Grande"/>
        <a:ea typeface="Lucida Grande"/>
        <a:cs typeface="Lucida Grande"/>
        <a:sym typeface="Lucida Grande"/>
      </a:defRPr>
    </a:lvl7pPr>
    <a:lvl8pPr indent="1600200" defTabSz="546100">
      <a:defRPr sz="3000">
        <a:latin typeface="Lucida Grande"/>
        <a:ea typeface="Lucida Grande"/>
        <a:cs typeface="Lucida Grande"/>
        <a:sym typeface="Lucida Grande"/>
      </a:defRPr>
    </a:lvl8pPr>
    <a:lvl9pPr indent="1828800" defTabSz="5461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6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86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20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57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15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1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29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85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42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01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2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72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53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45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53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51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68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99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57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19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03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29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209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255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57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206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452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49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893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338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299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592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696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216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66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270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60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085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122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3148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5902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775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4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710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995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140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676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691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670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469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770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566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3461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1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629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126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554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439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315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593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312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233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5041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692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22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73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404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525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829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0210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0651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5148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11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4517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5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187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9396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8794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582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3393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2221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568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865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9846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8215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642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17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511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460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9124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734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0277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0310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0649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8965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4281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7799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0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0000" b="1" i="0">
                <a:solidFill>
                  <a:schemeClr val="accent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</p:spPr>
        <p:txBody>
          <a:bodyPr vert="horz" lIns="0" tIns="0" rIns="0" bIns="0"/>
          <a:lstStyle>
            <a:lvl1pPr marL="571500" indent="-571500" algn="l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7000" baseline="0">
                <a:solidFill>
                  <a:schemeClr val="bg1"/>
                </a:solidFill>
                <a:latin typeface="FreightSansLFPro"/>
              </a:defRPr>
            </a:lvl1pPr>
            <a:lvl2pPr marL="9144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600">
                <a:solidFill>
                  <a:schemeClr val="bg1"/>
                </a:solidFill>
                <a:latin typeface="FreightSansLFPro"/>
              </a:defRPr>
            </a:lvl2pPr>
            <a:lvl3pPr marL="13716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000">
                <a:solidFill>
                  <a:schemeClr val="bg1"/>
                </a:solidFill>
                <a:latin typeface="FreightSansLFPro"/>
              </a:defRPr>
            </a:lvl3pPr>
            <a:lvl4pPr marL="18288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5400">
                <a:solidFill>
                  <a:schemeClr val="bg1"/>
                </a:solidFill>
                <a:latin typeface="FreightSansLFPro"/>
              </a:defRPr>
            </a:lvl4pPr>
            <a:lvl5pPr marL="22860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530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agrap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None/>
              <a:defRPr sz="7000" baseline="0">
                <a:solidFill>
                  <a:schemeClr val="bg1"/>
                </a:solidFill>
                <a:latin typeface="FreightSansLFPro"/>
              </a:defRPr>
            </a:lvl1pPr>
            <a:lvl2pPr marL="9144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600">
                <a:solidFill>
                  <a:schemeClr val="bg1"/>
                </a:solidFill>
                <a:latin typeface="FreightSansLFPro"/>
              </a:defRPr>
            </a:lvl2pPr>
            <a:lvl3pPr marL="13716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000">
                <a:solidFill>
                  <a:schemeClr val="bg1"/>
                </a:solidFill>
                <a:latin typeface="FreightSansLFPro"/>
              </a:defRPr>
            </a:lvl3pPr>
            <a:lvl4pPr marL="18288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5400">
                <a:solidFill>
                  <a:schemeClr val="bg1"/>
                </a:solidFill>
                <a:latin typeface="FreightSansLFPro"/>
              </a:defRPr>
            </a:lvl4pPr>
            <a:lvl5pPr marL="22860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0000" b="1" i="0">
                <a:solidFill>
                  <a:schemeClr val="accent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</p:spPr>
        <p:txBody>
          <a:bodyPr vert="horz" lIns="0" tIns="0" rIns="0" bIns="0"/>
          <a:lstStyle>
            <a:lvl1pPr algn="l" defTabSz="-1041400">
              <a:tabLst/>
              <a:defRPr sz="6000" baseline="0">
                <a:solidFill>
                  <a:schemeClr val="accent6"/>
                </a:solidFill>
                <a:latin typeface="FreightSansLFPro Med"/>
              </a:defRPr>
            </a:lvl1pPr>
            <a:lvl2pPr algn="l">
              <a:defRPr sz="6000" baseline="0">
                <a:solidFill>
                  <a:srgbClr val="5890FF"/>
                </a:solidFill>
                <a:latin typeface="FreightSansLFPro Med"/>
              </a:defRPr>
            </a:lvl2pPr>
            <a:lvl3pPr algn="l">
              <a:defRPr sz="6000" baseline="0">
                <a:solidFill>
                  <a:srgbClr val="5890FF"/>
                </a:solidFill>
                <a:latin typeface="FreightSansLFPro Med"/>
              </a:defRPr>
            </a:lvl3pPr>
            <a:lvl4pPr algn="l">
              <a:defRPr sz="6000" baseline="0">
                <a:solidFill>
                  <a:srgbClr val="5890FF"/>
                </a:solidFill>
                <a:latin typeface="FreightSansLFPro Med"/>
              </a:defRPr>
            </a:lvl4pPr>
            <a:lvl5pPr algn="l">
              <a:defRPr sz="6000" baseline="0">
                <a:solidFill>
                  <a:srgbClr val="5890FF"/>
                </a:solidFill>
                <a:latin typeface="FreightSansLFPro Med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57418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Interstiti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715000"/>
            <a:ext cx="21336000" cy="2286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defRPr sz="12000" b="0" i="0">
                <a:solidFill>
                  <a:schemeClr val="tx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81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ordmark-Cover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96" y="5080000"/>
            <a:ext cx="10106526" cy="3556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ransition spd="med"/>
  <p:txStyles>
    <p:titleStyle>
      <a:lvl1pPr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1pPr>
      <a:lvl2pPr indent="2286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2pPr>
      <a:lvl3pPr indent="4572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3pPr>
      <a:lvl4pPr indent="6858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4pPr>
      <a:lvl5pPr indent="9144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5pPr>
      <a:lvl6pPr indent="11430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6pPr>
      <a:lvl7pPr indent="13716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7pPr>
      <a:lvl8pPr indent="16002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8pPr>
      <a:lvl9pPr indent="18288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9pPr>
    </p:titleStyle>
    <p:bodyStyle>
      <a:lvl1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1pPr>
      <a:lvl2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2pPr>
      <a:lvl3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3pPr>
      <a:lvl4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4pPr>
      <a:lvl5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5pPr>
      <a:lvl6pPr indent="2413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6pPr>
      <a:lvl7pPr indent="4699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7pPr>
      <a:lvl8pPr indent="7112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8pPr>
      <a:lvl9pPr indent="9525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9pPr>
    </p:bodyStyle>
    <p:otherStyle>
      <a:lvl1pPr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2286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4572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6858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9144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11430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13716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16002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18288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dsyang/PathFind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5500" dirty="0" err="1"/>
              <a:t>iLearn</a:t>
            </a:r>
            <a:r>
              <a:rPr lang="en-US" sz="5500" dirty="0"/>
              <a:t> quiz</a:t>
            </a:r>
            <a:br>
              <a:rPr lang="en-US" sz="5500" dirty="0"/>
            </a:br>
            <a:r>
              <a:rPr lang="en-US" sz="5500" dirty="0"/>
              <a:t>password: potato</a:t>
            </a:r>
          </a:p>
          <a:p>
            <a:pPr marL="1143000" indent="-1143000">
              <a:buFont typeface="+mj-lt"/>
              <a:buAutoNum type="arabicPeriod"/>
            </a:pPr>
            <a:endParaRPr lang="en-US" sz="5500" dirty="0"/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Mock Interviews with FB engineers are 4/24/2019. Signup link on slack (and </a:t>
            </a:r>
            <a:r>
              <a:rPr lang="en-US" sz="5500" dirty="0" err="1"/>
              <a:t>iLearn</a:t>
            </a:r>
            <a:r>
              <a:rPr lang="en-US" sz="5500" dirty="0"/>
              <a:t>)</a:t>
            </a:r>
          </a:p>
          <a:p>
            <a:pPr marL="1143000" indent="-1143000">
              <a:buFont typeface="+mj-lt"/>
              <a:buAutoNum type="arabicPeriod"/>
            </a:pPr>
            <a:endParaRPr lang="en-US" sz="5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D6739A-17FC-E340-BA59-3DF12DB3AC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7394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6997714"/>
      </p:ext>
    </p:extLst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3348064104"/>
      </p:ext>
    </p:extLst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2571237236"/>
      </p:ext>
    </p:extLst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841305999"/>
      </p:ext>
    </p:extLst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2705628484"/>
      </p:ext>
    </p:extLst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3281034714"/>
      </p:ext>
    </p:extLst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2105833597"/>
      </p:ext>
    </p:extLst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202083052"/>
      </p:ext>
    </p:extLst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2781205911"/>
      </p:ext>
    </p:extLst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3938403005"/>
      </p:ext>
    </p:extLst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260665078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55017747"/>
      </p:ext>
    </p:extLst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597306864"/>
      </p:ext>
    </p:extLst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1175398886"/>
      </p:ext>
    </p:extLst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2852389486"/>
      </p:ext>
    </p:extLst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2295658330"/>
      </p:ext>
    </p:extLst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13, 3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1078460775"/>
      </p:ext>
    </p:extLst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13, 3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2919225338"/>
      </p:ext>
    </p:extLst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13, 3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3708181743"/>
      </p:ext>
    </p:extLst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13, 1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13, 3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3359910589"/>
      </p:ext>
    </p:extLst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13, 1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13, 3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1190267217"/>
      </p:ext>
    </p:extLst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13, 1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13, 3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19680844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9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26711488"/>
      </p:ext>
    </p:extLst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13, 1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13, 3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Goal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14, 0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2568299090"/>
      </p:ext>
    </p:extLst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13, 1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13, 3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Goal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14, 0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3241126562"/>
      </p:ext>
    </p:extLst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10, 6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10, 4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11, 3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13, 1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13, 3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Goal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14, 0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3936234484"/>
      </p:ext>
    </p:extLst>
  </p:cSld>
  <p:clrMapOvr>
    <a:masterClrMapping/>
  </p:clrMapOvr>
  <p:transition spd="med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5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805271"/>
      </p:ext>
    </p:extLst>
  </p:cSld>
  <p:clrMapOvr>
    <a:masterClrMapping/>
  </p:clrMapOvr>
  <p:transition spd="med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5078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We can use the </a:t>
            </a:r>
            <a:r>
              <a:rPr kumimoji="0" lang="en-US" sz="50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diagonal distance</a:t>
            </a:r>
            <a:r>
              <a:rPr kumimoji="0" lang="en-US" sz="500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heuristic.  The</a:t>
            </a:r>
            <a:r>
              <a:rPr lang="en-US" sz="5000" dirty="0">
                <a:latin typeface="FreightSansLFPro" panose="02000506030000020004" pitchFamily="2" charset="77"/>
              </a:rPr>
              <a:t> diagonal distance between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current square (cx, cy) and goal square (</a:t>
            </a:r>
            <a:r>
              <a:rPr lang="en-US" sz="5000" dirty="0" err="1">
                <a:latin typeface="FreightSansLFPro" panose="02000506030000020004" pitchFamily="2" charset="77"/>
              </a:rPr>
              <a:t>gx</a:t>
            </a:r>
            <a:r>
              <a:rPr lang="en-US" sz="5000" dirty="0">
                <a:latin typeface="FreightSansLFPro" panose="02000506030000020004" pitchFamily="2" charset="77"/>
              </a:rPr>
              <a:t>, </a:t>
            </a:r>
            <a:r>
              <a:rPr lang="en-US" sz="5000" dirty="0" err="1">
                <a:latin typeface="FreightSansLFPro" panose="02000506030000020004" pitchFamily="2" charset="77"/>
              </a:rPr>
              <a:t>gy</a:t>
            </a:r>
            <a:r>
              <a:rPr lang="en-US" sz="5000" dirty="0">
                <a:latin typeface="FreightSansLFPro" panose="02000506030000020004" pitchFamily="2" charset="77"/>
              </a:rPr>
              <a:t>) is defined as </a:t>
            </a:r>
            <a:r>
              <a:rPr lang="en-US" sz="5000" i="1" dirty="0">
                <a:latin typeface="FreightSansLFPro" panose="02000506030000020004" pitchFamily="2" charset="77"/>
              </a:rPr>
              <a:t>h</a:t>
            </a:r>
            <a:r>
              <a:rPr lang="en-US" sz="5000" dirty="0">
                <a:latin typeface="FreightSansLFPro" panose="02000506030000020004" pitchFamily="2" charset="77"/>
              </a:rPr>
              <a:t> = max(abs(cx – </a:t>
            </a:r>
            <a:r>
              <a:rPr lang="en-US" sz="5000" dirty="0" err="1">
                <a:latin typeface="FreightSansLFPro" panose="02000506030000020004" pitchFamily="2" charset="77"/>
              </a:rPr>
              <a:t>gx</a:t>
            </a:r>
            <a:r>
              <a:rPr lang="en-US" sz="5000" dirty="0">
                <a:latin typeface="FreightSansLFPro" panose="02000506030000020004" pitchFamily="2" charset="77"/>
              </a:rPr>
              <a:t>), abs(cy – </a:t>
            </a:r>
            <a:r>
              <a:rPr lang="en-US" sz="5000" dirty="0" err="1">
                <a:latin typeface="FreightSansLFPro" panose="02000506030000020004" pitchFamily="2" charset="77"/>
              </a:rPr>
              <a:t>gy</a:t>
            </a:r>
            <a:r>
              <a:rPr lang="en-US" sz="5000" dirty="0">
                <a:latin typeface="FreightSansLFPro" panose="02000506030000020004" pitchFamily="2" charset="77"/>
              </a:rPr>
              <a:t>)).</a:t>
            </a:r>
            <a:endParaRPr kumimoji="0" lang="en-US" sz="5000" b="0" i="0" u="none" strike="noStrike" cap="none" spc="0" normalizeH="0" baseline="3000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4984727"/>
      </p:ext>
    </p:extLst>
  </p:cSld>
  <p:clrMapOvr>
    <a:masterClrMapping/>
  </p:clrMapOvr>
  <p:transition spd="med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8EFBAD-D214-9344-A873-F139A211A75F}"/>
              </a:ext>
            </a:extLst>
          </p:cNvPr>
          <p:cNvSpPr txBox="1"/>
          <p:nvPr/>
        </p:nvSpPr>
        <p:spPr>
          <a:xfrm>
            <a:off x="0" y="9562622"/>
            <a:ext cx="1523999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4000" i="1" dirty="0">
                <a:solidFill>
                  <a:srgbClr val="7030A0"/>
                </a:solidFill>
                <a:latin typeface="FreightSansLFPro" panose="02000506030000020004" pitchFamily="2" charset="77"/>
              </a:rPr>
              <a:t>h = 5</a:t>
            </a:r>
            <a:endParaRPr kumimoji="0" lang="en-US" sz="4000" b="0" i="1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1ED37E-AF0A-4841-A13D-3F0EEF5347A5}"/>
              </a:ext>
            </a:extLst>
          </p:cNvPr>
          <p:cNvCxnSpPr>
            <a:cxnSpLocks/>
          </p:cNvCxnSpPr>
          <p:nvPr/>
        </p:nvCxnSpPr>
        <p:spPr>
          <a:xfrm>
            <a:off x="2164080" y="5303520"/>
            <a:ext cx="5242560" cy="5212080"/>
          </a:xfrm>
          <a:prstGeom prst="straightConnector1">
            <a:avLst/>
          </a:prstGeom>
          <a:noFill/>
          <a:ln w="114300" cap="flat">
            <a:solidFill>
              <a:srgbClr val="7030A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0038A1-4CCD-0844-BFBC-557F1853B758}"/>
              </a:ext>
            </a:extLst>
          </p:cNvPr>
          <p:cNvSpPr txBox="1"/>
          <p:nvPr/>
        </p:nvSpPr>
        <p:spPr>
          <a:xfrm>
            <a:off x="10861964" y="7446658"/>
            <a:ext cx="11998034" cy="5078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We can use the </a:t>
            </a:r>
            <a:r>
              <a:rPr kumimoji="0" lang="en-US" sz="50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diagonal distance</a:t>
            </a:r>
            <a:r>
              <a:rPr kumimoji="0" lang="en-US" sz="500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heuristic.  The</a:t>
            </a:r>
            <a:r>
              <a:rPr lang="en-US" sz="5000" dirty="0">
                <a:latin typeface="FreightSansLFPro" panose="02000506030000020004" pitchFamily="2" charset="77"/>
              </a:rPr>
              <a:t> diagonal distance between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current square (cx, cy) and goal square (</a:t>
            </a:r>
            <a:r>
              <a:rPr lang="en-US" sz="5000" dirty="0" err="1">
                <a:latin typeface="FreightSansLFPro" panose="02000506030000020004" pitchFamily="2" charset="77"/>
              </a:rPr>
              <a:t>gx</a:t>
            </a:r>
            <a:r>
              <a:rPr lang="en-US" sz="5000" dirty="0">
                <a:latin typeface="FreightSansLFPro" panose="02000506030000020004" pitchFamily="2" charset="77"/>
              </a:rPr>
              <a:t>, </a:t>
            </a:r>
            <a:r>
              <a:rPr lang="en-US" sz="5000" dirty="0" err="1">
                <a:latin typeface="FreightSansLFPro" panose="02000506030000020004" pitchFamily="2" charset="77"/>
              </a:rPr>
              <a:t>gy</a:t>
            </a:r>
            <a:r>
              <a:rPr lang="en-US" sz="5000" dirty="0">
                <a:latin typeface="FreightSansLFPro" panose="02000506030000020004" pitchFamily="2" charset="77"/>
              </a:rPr>
              <a:t>) is defined as </a:t>
            </a:r>
            <a:r>
              <a:rPr lang="en-US" sz="5000" i="1" dirty="0">
                <a:latin typeface="FreightSansLFPro" panose="02000506030000020004" pitchFamily="2" charset="77"/>
              </a:rPr>
              <a:t>h</a:t>
            </a:r>
            <a:r>
              <a:rPr lang="en-US" sz="5000" dirty="0">
                <a:latin typeface="FreightSansLFPro" panose="02000506030000020004" pitchFamily="2" charset="77"/>
              </a:rPr>
              <a:t> = max(abs(cx – </a:t>
            </a:r>
            <a:r>
              <a:rPr lang="en-US" sz="5000" dirty="0" err="1">
                <a:latin typeface="FreightSansLFPro" panose="02000506030000020004" pitchFamily="2" charset="77"/>
              </a:rPr>
              <a:t>gx</a:t>
            </a:r>
            <a:r>
              <a:rPr lang="en-US" sz="5000" dirty="0">
                <a:latin typeface="FreightSansLFPro" panose="02000506030000020004" pitchFamily="2" charset="77"/>
              </a:rPr>
              <a:t>), abs(cy – </a:t>
            </a:r>
            <a:r>
              <a:rPr lang="en-US" sz="5000" dirty="0" err="1">
                <a:latin typeface="FreightSansLFPro" panose="02000506030000020004" pitchFamily="2" charset="77"/>
              </a:rPr>
              <a:t>gy</a:t>
            </a:r>
            <a:r>
              <a:rPr lang="en-US" sz="5000" dirty="0">
                <a:latin typeface="FreightSansLFPro" panose="02000506030000020004" pitchFamily="2" charset="77"/>
              </a:rPr>
              <a:t>)).</a:t>
            </a:r>
            <a:endParaRPr kumimoji="0" lang="en-US" sz="5000" b="0" i="0" u="none" strike="noStrike" cap="none" spc="0" normalizeH="0" baseline="3000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10974091"/>
      </p:ext>
    </p:extLst>
  </p:cSld>
  <p:clrMapOvr>
    <a:masterClrMapping/>
  </p:clrMapOvr>
  <p:transition spd="med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1ED37E-AF0A-4841-A13D-3F0EEF5347A5}"/>
              </a:ext>
            </a:extLst>
          </p:cNvPr>
          <p:cNvCxnSpPr>
            <a:cxnSpLocks/>
          </p:cNvCxnSpPr>
          <p:nvPr/>
        </p:nvCxnSpPr>
        <p:spPr>
          <a:xfrm>
            <a:off x="2164080" y="5303520"/>
            <a:ext cx="5242560" cy="5212080"/>
          </a:xfrm>
          <a:prstGeom prst="straightConnector1">
            <a:avLst/>
          </a:prstGeom>
          <a:noFill/>
          <a:ln w="114300" cap="flat">
            <a:solidFill>
              <a:srgbClr val="7030A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D66239-EF95-FB47-9536-21A987A7653A}"/>
              </a:ext>
            </a:extLst>
          </p:cNvPr>
          <p:cNvSpPr txBox="1"/>
          <p:nvPr/>
        </p:nvSpPr>
        <p:spPr>
          <a:xfrm>
            <a:off x="8700654" y="6021295"/>
            <a:ext cx="1296786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 = 7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FFC22C-C52D-2A49-9425-13FDB0D9D234}"/>
              </a:ext>
            </a:extLst>
          </p:cNvPr>
          <p:cNvCxnSpPr/>
          <p:nvPr/>
        </p:nvCxnSpPr>
        <p:spPr>
          <a:xfrm>
            <a:off x="1859280" y="5303520"/>
            <a:ext cx="0" cy="2143138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44A88C-AC2C-DC4B-8ACB-0C73776F9C55}"/>
              </a:ext>
            </a:extLst>
          </p:cNvPr>
          <p:cNvCxnSpPr>
            <a:cxnSpLocks/>
          </p:cNvCxnSpPr>
          <p:nvPr/>
        </p:nvCxnSpPr>
        <p:spPr>
          <a:xfrm>
            <a:off x="1859280" y="7446658"/>
            <a:ext cx="1463040" cy="1270622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478241-3053-BA45-A45F-5317571D2DC2}"/>
              </a:ext>
            </a:extLst>
          </p:cNvPr>
          <p:cNvCxnSpPr>
            <a:cxnSpLocks/>
          </p:cNvCxnSpPr>
          <p:nvPr/>
        </p:nvCxnSpPr>
        <p:spPr>
          <a:xfrm>
            <a:off x="3322320" y="8717280"/>
            <a:ext cx="1188720" cy="0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535330-BA41-F54E-BC66-5872ABA502BC}"/>
              </a:ext>
            </a:extLst>
          </p:cNvPr>
          <p:cNvCxnSpPr/>
          <p:nvPr/>
        </p:nvCxnSpPr>
        <p:spPr>
          <a:xfrm>
            <a:off x="4511040" y="8717280"/>
            <a:ext cx="1066800" cy="1188720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7A4ACD-4EBD-F148-B917-9AB3F0B63C86}"/>
              </a:ext>
            </a:extLst>
          </p:cNvPr>
          <p:cNvCxnSpPr>
            <a:cxnSpLocks/>
          </p:cNvCxnSpPr>
          <p:nvPr/>
        </p:nvCxnSpPr>
        <p:spPr>
          <a:xfrm>
            <a:off x="5577840" y="9906000"/>
            <a:ext cx="1188720" cy="0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4B80AA-5ACE-CE46-8A40-31AD09282AA8}"/>
              </a:ext>
            </a:extLst>
          </p:cNvPr>
          <p:cNvCxnSpPr/>
          <p:nvPr/>
        </p:nvCxnSpPr>
        <p:spPr>
          <a:xfrm>
            <a:off x="6766560" y="9906000"/>
            <a:ext cx="640080" cy="609600"/>
          </a:xfrm>
          <a:prstGeom prst="straightConnector1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FF6AB2-BC19-0048-A14E-90E7928B7053}"/>
              </a:ext>
            </a:extLst>
          </p:cNvPr>
          <p:cNvSpPr txBox="1"/>
          <p:nvPr/>
        </p:nvSpPr>
        <p:spPr>
          <a:xfrm>
            <a:off x="10861964" y="7446658"/>
            <a:ext cx="11998034" cy="5078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We can use the </a:t>
            </a:r>
            <a:r>
              <a:rPr kumimoji="0" lang="en-US" sz="50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diagonal distance</a:t>
            </a:r>
            <a:r>
              <a:rPr kumimoji="0" lang="en-US" sz="500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heuristic.  The</a:t>
            </a:r>
            <a:r>
              <a:rPr lang="en-US" sz="5000" dirty="0">
                <a:latin typeface="FreightSansLFPro" panose="02000506030000020004" pitchFamily="2" charset="77"/>
              </a:rPr>
              <a:t> diagonal distance between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current square (cx, cy) and goal square (</a:t>
            </a:r>
            <a:r>
              <a:rPr lang="en-US" sz="5000" dirty="0" err="1">
                <a:latin typeface="FreightSansLFPro" panose="02000506030000020004" pitchFamily="2" charset="77"/>
              </a:rPr>
              <a:t>gx</a:t>
            </a:r>
            <a:r>
              <a:rPr lang="en-US" sz="5000" dirty="0">
                <a:latin typeface="FreightSansLFPro" panose="02000506030000020004" pitchFamily="2" charset="77"/>
              </a:rPr>
              <a:t>, </a:t>
            </a:r>
            <a:r>
              <a:rPr lang="en-US" sz="5000" dirty="0" err="1">
                <a:latin typeface="FreightSansLFPro" panose="02000506030000020004" pitchFamily="2" charset="77"/>
              </a:rPr>
              <a:t>gy</a:t>
            </a:r>
            <a:r>
              <a:rPr lang="en-US" sz="5000" dirty="0">
                <a:latin typeface="FreightSansLFPro" panose="02000506030000020004" pitchFamily="2" charset="77"/>
              </a:rPr>
              <a:t>) is defined as </a:t>
            </a:r>
            <a:r>
              <a:rPr lang="en-US" sz="5000" i="1" dirty="0">
                <a:latin typeface="FreightSansLFPro" panose="02000506030000020004" pitchFamily="2" charset="77"/>
              </a:rPr>
              <a:t>h</a:t>
            </a:r>
            <a:r>
              <a:rPr lang="en-US" sz="5000" dirty="0">
                <a:latin typeface="FreightSansLFPro" panose="02000506030000020004" pitchFamily="2" charset="77"/>
              </a:rPr>
              <a:t> = max(abs(cx – </a:t>
            </a:r>
            <a:r>
              <a:rPr lang="en-US" sz="5000" dirty="0" err="1">
                <a:latin typeface="FreightSansLFPro" panose="02000506030000020004" pitchFamily="2" charset="77"/>
              </a:rPr>
              <a:t>gx</a:t>
            </a:r>
            <a:r>
              <a:rPr lang="en-US" sz="5000" dirty="0">
                <a:latin typeface="FreightSansLFPro" panose="02000506030000020004" pitchFamily="2" charset="77"/>
              </a:rPr>
              <a:t>), abs(cy – </a:t>
            </a:r>
            <a:r>
              <a:rPr lang="en-US" sz="5000" dirty="0" err="1">
                <a:latin typeface="FreightSansLFPro" panose="02000506030000020004" pitchFamily="2" charset="77"/>
              </a:rPr>
              <a:t>gy</a:t>
            </a:r>
            <a:r>
              <a:rPr lang="en-US" sz="5000" dirty="0">
                <a:latin typeface="FreightSansLFPro" panose="02000506030000020004" pitchFamily="2" charset="77"/>
              </a:rPr>
              <a:t>)).</a:t>
            </a:r>
            <a:endParaRPr kumimoji="0" lang="en-US" sz="5000" b="0" i="0" u="none" strike="noStrike" cap="none" spc="0" normalizeH="0" baseline="3000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265195-55FC-CF46-A087-1DF9B5F6A4CE}"/>
              </a:ext>
            </a:extLst>
          </p:cNvPr>
          <p:cNvSpPr txBox="1"/>
          <p:nvPr/>
        </p:nvSpPr>
        <p:spPr>
          <a:xfrm>
            <a:off x="0" y="9562622"/>
            <a:ext cx="1523999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4000" i="1" dirty="0">
                <a:solidFill>
                  <a:srgbClr val="7030A0"/>
                </a:solidFill>
                <a:latin typeface="FreightSansLFPro" panose="02000506030000020004" pitchFamily="2" charset="77"/>
              </a:rPr>
              <a:t>h = 5</a:t>
            </a:r>
            <a:endParaRPr kumimoji="0" lang="en-US" sz="4000" b="0" i="1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899713859"/>
      </p:ext>
    </p:extLst>
  </p:cSld>
  <p:clrMapOvr>
    <a:masterClrMapping/>
  </p:clrMapOvr>
  <p:transition spd="med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Is the diagonal distance heuristic admissible?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2D91534-99A0-C94D-9655-CAF0CE6DC9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1EC816-879C-A54F-BBAF-28C5FC713382}"/>
              </a:ext>
            </a:extLst>
          </p:cNvPr>
          <p:cNvCxnSpPr>
            <a:cxnSpLocks/>
          </p:cNvCxnSpPr>
          <p:nvPr/>
        </p:nvCxnSpPr>
        <p:spPr>
          <a:xfrm>
            <a:off x="2164080" y="5303520"/>
            <a:ext cx="5242560" cy="5212080"/>
          </a:xfrm>
          <a:prstGeom prst="straightConnector1">
            <a:avLst/>
          </a:prstGeom>
          <a:noFill/>
          <a:ln w="114300" cap="flat">
            <a:solidFill>
              <a:srgbClr val="7030A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7480EF-4FE2-FB48-A142-C8AE572B9819}"/>
              </a:ext>
            </a:extLst>
          </p:cNvPr>
          <p:cNvSpPr txBox="1"/>
          <p:nvPr/>
        </p:nvSpPr>
        <p:spPr>
          <a:xfrm>
            <a:off x="8700654" y="6021295"/>
            <a:ext cx="1296786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 = 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131A92-98FF-464B-A7F8-904D441978D9}"/>
              </a:ext>
            </a:extLst>
          </p:cNvPr>
          <p:cNvCxnSpPr/>
          <p:nvPr/>
        </p:nvCxnSpPr>
        <p:spPr>
          <a:xfrm>
            <a:off x="1859280" y="5303520"/>
            <a:ext cx="0" cy="2143138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CA4431-338A-8240-8D60-A65860D9F27C}"/>
              </a:ext>
            </a:extLst>
          </p:cNvPr>
          <p:cNvCxnSpPr>
            <a:cxnSpLocks/>
          </p:cNvCxnSpPr>
          <p:nvPr/>
        </p:nvCxnSpPr>
        <p:spPr>
          <a:xfrm>
            <a:off x="1859280" y="7446658"/>
            <a:ext cx="1463040" cy="1270622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BC85E2-2D76-3843-8179-87AD21A2212E}"/>
              </a:ext>
            </a:extLst>
          </p:cNvPr>
          <p:cNvCxnSpPr>
            <a:cxnSpLocks/>
          </p:cNvCxnSpPr>
          <p:nvPr/>
        </p:nvCxnSpPr>
        <p:spPr>
          <a:xfrm>
            <a:off x="3322320" y="8717280"/>
            <a:ext cx="1188720" cy="0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9E5C51-192A-6840-A4E0-B0D20232EDDD}"/>
              </a:ext>
            </a:extLst>
          </p:cNvPr>
          <p:cNvCxnSpPr/>
          <p:nvPr/>
        </p:nvCxnSpPr>
        <p:spPr>
          <a:xfrm>
            <a:off x="4511040" y="8717280"/>
            <a:ext cx="1066800" cy="1188720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045D4C-2C81-6443-8DC3-0FAF573BF0B3}"/>
              </a:ext>
            </a:extLst>
          </p:cNvPr>
          <p:cNvCxnSpPr>
            <a:cxnSpLocks/>
          </p:cNvCxnSpPr>
          <p:nvPr/>
        </p:nvCxnSpPr>
        <p:spPr>
          <a:xfrm>
            <a:off x="5577840" y="9906000"/>
            <a:ext cx="1188720" cy="0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542DA3-1A18-DA4E-8729-2BDE308DA2BD}"/>
              </a:ext>
            </a:extLst>
          </p:cNvPr>
          <p:cNvCxnSpPr/>
          <p:nvPr/>
        </p:nvCxnSpPr>
        <p:spPr>
          <a:xfrm>
            <a:off x="6766560" y="9906000"/>
            <a:ext cx="640080" cy="609600"/>
          </a:xfrm>
          <a:prstGeom prst="straightConnector1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431383-745E-B04B-BCE6-CAD94EE9E013}"/>
              </a:ext>
            </a:extLst>
          </p:cNvPr>
          <p:cNvSpPr txBox="1"/>
          <p:nvPr/>
        </p:nvSpPr>
        <p:spPr>
          <a:xfrm>
            <a:off x="0" y="9562622"/>
            <a:ext cx="1523999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4000" i="1" dirty="0">
                <a:solidFill>
                  <a:srgbClr val="7030A0"/>
                </a:solidFill>
                <a:latin typeface="FreightSansLFPro" panose="02000506030000020004" pitchFamily="2" charset="77"/>
              </a:rPr>
              <a:t>h = 5</a:t>
            </a:r>
            <a:endParaRPr kumimoji="0" lang="en-US" sz="4000" b="0" i="1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02364680"/>
      </p:ext>
    </p:extLst>
  </p:cSld>
  <p:clrMapOvr>
    <a:masterClrMapping/>
  </p:clrMapOvr>
  <p:transition spd="med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8039127"/>
            <a:ext cx="11998034" cy="5586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Is the diagonal distance heuristic admissible?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500" dirty="0">
                <a:latin typeface="FreightSansLFPro" panose="02000506030000020004" pitchFamily="2" charset="77"/>
              </a:rPr>
              <a:t>Yes.  Assuming there are no obstacles (X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500" dirty="0">
                <a:latin typeface="FreightSansLFPro" panose="02000506030000020004" pitchFamily="2" charset="77"/>
              </a:rPr>
              <a:t>squares), the shortest possible path to the goal is the diagonal distance.  If there are obstacles this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500" dirty="0">
                <a:latin typeface="FreightSansLFPro" panose="02000506030000020004" pitchFamily="2" charset="77"/>
              </a:rPr>
              <a:t>heuristic underestimates but it never overestimates.</a:t>
            </a:r>
            <a:endParaRPr kumimoji="0" lang="en-US" sz="45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5997BC0-C4E3-8345-A066-5F05EC830B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814F23-B87B-1743-9034-476F8D9D0272}"/>
              </a:ext>
            </a:extLst>
          </p:cNvPr>
          <p:cNvCxnSpPr>
            <a:cxnSpLocks/>
          </p:cNvCxnSpPr>
          <p:nvPr/>
        </p:nvCxnSpPr>
        <p:spPr>
          <a:xfrm>
            <a:off x="2164080" y="5303520"/>
            <a:ext cx="5242560" cy="5212080"/>
          </a:xfrm>
          <a:prstGeom prst="straightConnector1">
            <a:avLst/>
          </a:prstGeom>
          <a:noFill/>
          <a:ln w="114300" cap="flat">
            <a:solidFill>
              <a:srgbClr val="7030A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F272C0-4ABE-1A4A-93B4-C91F1E42D9D6}"/>
              </a:ext>
            </a:extLst>
          </p:cNvPr>
          <p:cNvSpPr txBox="1"/>
          <p:nvPr/>
        </p:nvSpPr>
        <p:spPr>
          <a:xfrm>
            <a:off x="8700654" y="6021295"/>
            <a:ext cx="1296786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 = 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66442C-1844-BC47-BA15-195FD9CDB8B2}"/>
              </a:ext>
            </a:extLst>
          </p:cNvPr>
          <p:cNvCxnSpPr/>
          <p:nvPr/>
        </p:nvCxnSpPr>
        <p:spPr>
          <a:xfrm>
            <a:off x="1859280" y="5303520"/>
            <a:ext cx="0" cy="2143138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D0BE9A-5BEA-874E-94BC-0F4BC7F38892}"/>
              </a:ext>
            </a:extLst>
          </p:cNvPr>
          <p:cNvCxnSpPr>
            <a:cxnSpLocks/>
          </p:cNvCxnSpPr>
          <p:nvPr/>
        </p:nvCxnSpPr>
        <p:spPr>
          <a:xfrm>
            <a:off x="1859280" y="7446658"/>
            <a:ext cx="1463040" cy="1270622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263435-AC9E-AD4B-9EE9-8EDB6C61629C}"/>
              </a:ext>
            </a:extLst>
          </p:cNvPr>
          <p:cNvCxnSpPr>
            <a:cxnSpLocks/>
          </p:cNvCxnSpPr>
          <p:nvPr/>
        </p:nvCxnSpPr>
        <p:spPr>
          <a:xfrm>
            <a:off x="3322320" y="8717280"/>
            <a:ext cx="1188720" cy="0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5ACE56-E787-7840-856C-CDB8C5DEDA95}"/>
              </a:ext>
            </a:extLst>
          </p:cNvPr>
          <p:cNvCxnSpPr/>
          <p:nvPr/>
        </p:nvCxnSpPr>
        <p:spPr>
          <a:xfrm>
            <a:off x="4511040" y="8717280"/>
            <a:ext cx="1066800" cy="1188720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0D24E0-46BF-BE46-B970-0FFEBBBB2A61}"/>
              </a:ext>
            </a:extLst>
          </p:cNvPr>
          <p:cNvCxnSpPr>
            <a:cxnSpLocks/>
          </p:cNvCxnSpPr>
          <p:nvPr/>
        </p:nvCxnSpPr>
        <p:spPr>
          <a:xfrm>
            <a:off x="5577840" y="9906000"/>
            <a:ext cx="1188720" cy="0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733513-14D0-F048-AC4D-049BD9CD1E2B}"/>
              </a:ext>
            </a:extLst>
          </p:cNvPr>
          <p:cNvCxnSpPr/>
          <p:nvPr/>
        </p:nvCxnSpPr>
        <p:spPr>
          <a:xfrm>
            <a:off x="6766560" y="9906000"/>
            <a:ext cx="640080" cy="609600"/>
          </a:xfrm>
          <a:prstGeom prst="straightConnector1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8983662-F44F-F549-914B-07B144FF3931}"/>
              </a:ext>
            </a:extLst>
          </p:cNvPr>
          <p:cNvSpPr txBox="1"/>
          <p:nvPr/>
        </p:nvSpPr>
        <p:spPr>
          <a:xfrm>
            <a:off x="0" y="9562622"/>
            <a:ext cx="1523999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rtl="0" latinLnBrk="1" hangingPunct="0"/>
            <a:r>
              <a:rPr lang="en-US" sz="4000" i="1" dirty="0">
                <a:solidFill>
                  <a:srgbClr val="7030A0"/>
                </a:solidFill>
                <a:latin typeface="FreightSansLFPro" panose="02000506030000020004" pitchFamily="2" charset="77"/>
              </a:rPr>
              <a:t>h = 5</a:t>
            </a:r>
            <a:endParaRPr kumimoji="0" lang="en-US" sz="4000" b="0" i="1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38459579"/>
      </p:ext>
    </p:extLst>
  </p:cSld>
  <p:clrMapOvr>
    <a:masterClrMapping/>
  </p:clrMapOvr>
  <p:transition spd="med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2450532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9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07539235"/>
      </p:ext>
    </p:extLst>
  </p:cSld>
  <p:clrMapOvr>
    <a:masterClrMapping/>
  </p:clrMapOvr>
  <p:transition spd="med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2591938674"/>
      </p:ext>
    </p:extLst>
  </p:cSld>
  <p:clrMapOvr>
    <a:masterClrMapping/>
  </p:clrMapOvr>
  <p:transition spd="med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706984222"/>
      </p:ext>
    </p:extLst>
  </p:cSld>
  <p:clrMapOvr>
    <a:masterClrMapping/>
  </p:clrMapOvr>
  <p:transition spd="med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2882687200"/>
      </p:ext>
    </p:extLst>
  </p:cSld>
  <p:clrMapOvr>
    <a:masterClrMapping/>
  </p:clrMapOvr>
  <p:transition spd="med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1868295749"/>
      </p:ext>
    </p:extLst>
  </p:cSld>
  <p:clrMapOvr>
    <a:masterClrMapping/>
  </p:clrMapOvr>
  <p:transition spd="med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3794579618"/>
      </p:ext>
    </p:extLst>
  </p:cSld>
  <p:clrMapOvr>
    <a:masterClrMapping/>
  </p:clrMapOvr>
  <p:transition spd="med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3086343876"/>
      </p:ext>
    </p:extLst>
  </p:cSld>
  <p:clrMapOvr>
    <a:masterClrMapping/>
  </p:clrMapOvr>
  <p:transition spd="med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2874579774"/>
      </p:ext>
    </p:extLst>
  </p:cSld>
  <p:clrMapOvr>
    <a:masterClrMapping/>
  </p:clrMapOvr>
  <p:transition spd="med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1679537824"/>
      </p:ext>
    </p:extLst>
  </p:cSld>
  <p:clrMapOvr>
    <a:masterClrMapping/>
  </p:clrMapOvr>
  <p:transition spd="med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1272306257"/>
      </p:ext>
    </p:extLst>
  </p:cSld>
  <p:clrMapOvr>
    <a:masterClrMapping/>
  </p:clrMapOvr>
  <p:transition spd="med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40680601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38599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38599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9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74902788"/>
      </p:ext>
    </p:extLst>
  </p:cSld>
  <p:clrMapOvr>
    <a:masterClrMapping/>
  </p:clrMapOvr>
  <p:transition spd="med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1096976876"/>
      </p:ext>
    </p:extLst>
  </p:cSld>
  <p:clrMapOvr>
    <a:masterClrMapping/>
  </p:clrMapOvr>
  <p:transition spd="med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3703811534"/>
      </p:ext>
    </p:extLst>
  </p:cSld>
  <p:clrMapOvr>
    <a:masterClrMapping/>
  </p:clrMapOvr>
  <p:transition spd="med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3010280820"/>
      </p:ext>
    </p:extLst>
  </p:cSld>
  <p:clrMapOvr>
    <a:masterClrMapping/>
  </p:clrMapOvr>
  <p:transition spd="med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1390250182"/>
      </p:ext>
    </p:extLst>
  </p:cSld>
  <p:clrMapOvr>
    <a:masterClrMapping/>
  </p:clrMapOvr>
  <p:transition spd="med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81843153"/>
      </p:ext>
    </p:extLst>
  </p:cSld>
  <p:clrMapOvr>
    <a:masterClrMapping/>
  </p:clrMapOvr>
  <p:transition spd="med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2215321147"/>
      </p:ext>
    </p:extLst>
  </p:cSld>
  <p:clrMapOvr>
    <a:masterClrMapping/>
  </p:clrMapOvr>
  <p:transition spd="med"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246330549"/>
      </p:ext>
    </p:extLst>
  </p:cSld>
  <p:clrMapOvr>
    <a:masterClrMapping/>
  </p:clrMapOvr>
  <p:transition spd="med"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4, 4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2763869642"/>
      </p:ext>
    </p:extLst>
  </p:cSld>
  <p:clrMapOvr>
    <a:masterClrMapping/>
  </p:clrMapOvr>
  <p:transition spd="med"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4, 4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2153915982"/>
      </p:ext>
    </p:extLst>
  </p:cSld>
  <p:clrMapOvr>
    <a:masterClrMapping/>
  </p:clrMapOvr>
  <p:transition spd="med"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4, 4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11999167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38599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9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79377682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4, 4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218509221"/>
      </p:ext>
    </p:extLst>
  </p:cSld>
  <p:clrMapOvr>
    <a:masterClrMapping/>
  </p:clrMapOvr>
  <p:transition spd="med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4086284305"/>
      </p:ext>
    </p:extLst>
  </p:cSld>
  <p:clrMapOvr>
    <a:masterClrMapping/>
  </p:clrMapOvr>
  <p:transition spd="med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5, 3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951766403"/>
      </p:ext>
    </p:extLst>
  </p:cSld>
  <p:clrMapOvr>
    <a:masterClrMapping/>
  </p:clrMapOvr>
  <p:transition spd="med"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5, 3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5, 2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4088486779"/>
      </p:ext>
    </p:extLst>
  </p:cSld>
  <p:clrMapOvr>
    <a:masterClrMapping/>
  </p:clrMapOvr>
  <p:transition spd="med"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5, 3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5, 2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2909927581"/>
      </p:ext>
    </p:extLst>
  </p:cSld>
  <p:clrMapOvr>
    <a:masterClrMapping/>
  </p:clrMapOvr>
  <p:transition spd="med"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5, 2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4217393072"/>
      </p:ext>
    </p:extLst>
  </p:cSld>
  <p:clrMapOvr>
    <a:masterClrMapping/>
  </p:clrMapOvr>
  <p:transition spd="med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5, 2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6, 1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3187787292"/>
      </p:ext>
    </p:extLst>
  </p:cSld>
  <p:clrMapOvr>
    <a:masterClrMapping/>
  </p:clrMapOvr>
  <p:transition spd="med"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5, 2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6, 2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6, 1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2912782634"/>
      </p:ext>
    </p:extLst>
  </p:cSld>
  <p:clrMapOvr>
    <a:masterClrMapping/>
  </p:clrMapOvr>
  <p:transition spd="med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6, 2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6, 1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118875065"/>
      </p:ext>
    </p:extLst>
  </p:cSld>
  <p:clrMapOvr>
    <a:masterClrMapping/>
  </p:clrMapOvr>
  <p:transition spd="med"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6, 1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409050947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38599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9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37983373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6, 1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7, 1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3445949589"/>
      </p:ext>
    </p:extLst>
  </p:cSld>
  <p:clrMapOvr>
    <a:masterClrMapping/>
  </p:clrMapOvr>
  <p:transition spd="med"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6, 1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7, 1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Goal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7, 0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4286625376"/>
      </p:ext>
    </p:extLst>
  </p:cSld>
  <p:clrMapOvr>
    <a:masterClrMapping/>
  </p:clrMapOvr>
  <p:transition spd="med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6, 1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7, 1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7, 2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Goal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7, 0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1263740696"/>
      </p:ext>
    </p:extLst>
  </p:cSld>
  <p:clrMapOvr>
    <a:masterClrMapping/>
  </p:clrMapOvr>
  <p:transition spd="med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6, 2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6, 1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7, 1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7, 2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Goal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7, 0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4053584986"/>
      </p:ext>
    </p:extLst>
  </p:cSld>
  <p:clrMapOvr>
    <a:masterClrMapping/>
  </p:clrMapOvr>
  <p:transition spd="med"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6, 2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7, 1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7, 2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Goal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7, 0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2990262173"/>
      </p:ext>
    </p:extLst>
  </p:cSld>
  <p:clrMapOvr>
    <a:masterClrMapping/>
  </p:clrMapOvr>
  <p:transition spd="med"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3, 5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5, 3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7, 1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7, 2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Goal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7, 0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down, and diagonally.</a:t>
            </a:r>
          </a:p>
        </p:txBody>
      </p:sp>
    </p:spTree>
    <p:extLst>
      <p:ext uri="{BB962C8B-B14F-4D97-AF65-F5344CB8AC3E}">
        <p14:creationId xmlns:p14="http://schemas.microsoft.com/office/powerpoint/2010/main" val="979214306"/>
      </p:ext>
    </p:extLst>
  </p:cSld>
  <p:clrMapOvr>
    <a:masterClrMapping/>
  </p:clrMapOvr>
  <p:transition spd="med"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500" dirty="0"/>
              <a:t>Create an empty priority queue of nodes.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Create an empty visited set of nodes.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Calculate the heuristic for the origin and push it to the queue. </a:t>
            </a:r>
            <a:r>
              <a:rPr lang="en-US" sz="4500" dirty="0">
                <a:solidFill>
                  <a:srgbClr val="92D050"/>
                </a:solidFill>
              </a:rPr>
              <a:t>O(x) – What is x???</a:t>
            </a:r>
            <a:endParaRPr lang="en-US" sz="4500" dirty="0"/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While the queue is not empty: </a:t>
            </a:r>
            <a:r>
              <a:rPr lang="en-US" sz="4500" dirty="0">
                <a:solidFill>
                  <a:srgbClr val="92D050"/>
                </a:solidFill>
              </a:rPr>
              <a:t>O(V)</a:t>
            </a:r>
            <a:endParaRPr lang="en-US" sz="45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500" dirty="0"/>
              <a:t>Get the front node from the queue (the highest priority, lowest heuristic). </a:t>
            </a:r>
            <a:r>
              <a:rPr lang="en-US" sz="4500" dirty="0">
                <a:solidFill>
                  <a:srgbClr val="92D050"/>
                </a:solidFill>
              </a:rPr>
              <a:t>O(</a:t>
            </a:r>
            <a:r>
              <a:rPr lang="en-US" sz="4500" dirty="0" err="1">
                <a:solidFill>
                  <a:srgbClr val="92D050"/>
                </a:solidFill>
              </a:rPr>
              <a:t>logV</a:t>
            </a:r>
            <a:r>
              <a:rPr lang="en-US" sz="4500" dirty="0">
                <a:solidFill>
                  <a:srgbClr val="92D050"/>
                </a:solidFill>
              </a:rPr>
              <a:t>)</a:t>
            </a:r>
            <a:endParaRPr lang="en-US" sz="45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500" dirty="0"/>
              <a:t>Iterate over its neighbors: </a:t>
            </a:r>
            <a:r>
              <a:rPr lang="en-US" sz="4500" dirty="0">
                <a:solidFill>
                  <a:srgbClr val="92D050"/>
                </a:solidFill>
              </a:rPr>
              <a:t>O(d)</a:t>
            </a:r>
            <a:endParaRPr lang="en-US" sz="4500" dirty="0"/>
          </a:p>
          <a:p>
            <a:pPr marL="2514600" lvl="2" indent="-1143000">
              <a:buFont typeface="+mj-lt"/>
              <a:buAutoNum type="romanLcPeriod"/>
            </a:pPr>
            <a:r>
              <a:rPr lang="en-US" sz="4500" dirty="0"/>
              <a:t>If the neighbor is the destination, return.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2514600" lvl="2" indent="-1143000">
              <a:buFont typeface="+mj-lt"/>
              <a:buAutoNum type="romanLcPeriod"/>
            </a:pPr>
            <a:r>
              <a:rPr lang="en-US" sz="4500" dirty="0"/>
              <a:t>Otherwise, if it is not in the visited set, calculate the heuristic and push it to the queue. </a:t>
            </a:r>
            <a:r>
              <a:rPr lang="en-US" sz="4500" dirty="0">
                <a:solidFill>
                  <a:srgbClr val="92D050"/>
                </a:solidFill>
              </a:rPr>
              <a:t>O(x) – What is x???</a:t>
            </a:r>
            <a:endParaRPr lang="en-US" sz="4500" dirty="0"/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Return not found (if we’ve reached this point the destination is not reachable from the source).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Best-First Search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725371141"/>
      </p:ext>
    </p:extLst>
  </p:cSld>
  <p:clrMapOvr>
    <a:masterClrMapping/>
  </p:clrMapOvr>
  <p:transition spd="med"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296611"/>
            <a:ext cx="21336000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500" dirty="0"/>
              <a:t>Create an empty priority queue of nodes.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Create an empty visited set of nodes.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Calculate the heuristic for the origin and push it to the queue. </a:t>
            </a:r>
            <a:r>
              <a:rPr lang="en-US" sz="4500" dirty="0">
                <a:solidFill>
                  <a:srgbClr val="92D050"/>
                </a:solidFill>
              </a:rPr>
              <a:t>O(x) – What is x???</a:t>
            </a:r>
            <a:endParaRPr lang="en-US" sz="4500" dirty="0"/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While the queue is not empty: </a:t>
            </a:r>
            <a:r>
              <a:rPr lang="en-US" sz="4500" dirty="0">
                <a:solidFill>
                  <a:srgbClr val="92D050"/>
                </a:solidFill>
              </a:rPr>
              <a:t>O(V*(</a:t>
            </a:r>
            <a:r>
              <a:rPr lang="en-US" sz="4500" dirty="0" err="1">
                <a:solidFill>
                  <a:srgbClr val="92D050"/>
                </a:solidFill>
              </a:rPr>
              <a:t>logV</a:t>
            </a:r>
            <a:r>
              <a:rPr lang="en-US" sz="4500" dirty="0">
                <a:solidFill>
                  <a:srgbClr val="92D050"/>
                </a:solidFill>
              </a:rPr>
              <a:t> + x)) + O(V*d) </a:t>
            </a:r>
            <a:r>
              <a:rPr lang="en-US" sz="4800" i="1" dirty="0">
                <a:solidFill>
                  <a:srgbClr val="92D050"/>
                </a:solidFill>
              </a:rPr>
              <a:t>What is V*d? </a:t>
            </a:r>
            <a:endParaRPr lang="en-US" sz="45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500" dirty="0"/>
              <a:t>Get the front node from the queue (the highest priority, lowest heuristic). 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500" dirty="0"/>
              <a:t>Iterate over its neighbors:</a:t>
            </a:r>
          </a:p>
          <a:p>
            <a:pPr marL="2514600" lvl="2" indent="-1143000">
              <a:buFont typeface="+mj-lt"/>
              <a:buAutoNum type="romanLcPeriod"/>
            </a:pPr>
            <a:r>
              <a:rPr lang="en-US" sz="4500" dirty="0"/>
              <a:t>If the neighbor is the destination, return.</a:t>
            </a:r>
          </a:p>
          <a:p>
            <a:pPr marL="2514600" lvl="2" indent="-1143000">
              <a:buFont typeface="+mj-lt"/>
              <a:buAutoNum type="romanLcPeriod"/>
            </a:pPr>
            <a:r>
              <a:rPr lang="en-US" sz="4500" dirty="0"/>
              <a:t>Otherwise, if it is not in the visited set, calculate the heuristic and push it to the queue.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Return not found (if we’ve reached this point the destination is not reachable from the source).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Best-First Search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658697216"/>
      </p:ext>
    </p:extLst>
  </p:cSld>
  <p:clrMapOvr>
    <a:masterClrMapping/>
  </p:clrMapOvr>
  <p:transition spd="med"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489115"/>
            <a:ext cx="21336000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500" dirty="0"/>
              <a:t>Create an empty priority queue of nodes.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Create an empty visited set of nodes.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Calculate the heuristic for the origin and push it to the queue. </a:t>
            </a:r>
            <a:r>
              <a:rPr lang="en-US" sz="4500" dirty="0">
                <a:solidFill>
                  <a:srgbClr val="92D050"/>
                </a:solidFill>
              </a:rPr>
              <a:t>O(x) – What is x???</a:t>
            </a:r>
            <a:endParaRPr lang="en-US" sz="4500" dirty="0"/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While the queue is not empty: </a:t>
            </a:r>
            <a:r>
              <a:rPr lang="en-US" sz="4500" dirty="0">
                <a:solidFill>
                  <a:srgbClr val="92D050"/>
                </a:solidFill>
              </a:rPr>
              <a:t>O(V*(</a:t>
            </a:r>
            <a:r>
              <a:rPr lang="en-US" sz="4500" dirty="0" err="1">
                <a:solidFill>
                  <a:srgbClr val="92D050"/>
                </a:solidFill>
              </a:rPr>
              <a:t>logV</a:t>
            </a:r>
            <a:r>
              <a:rPr lang="en-US" sz="4500" dirty="0">
                <a:solidFill>
                  <a:srgbClr val="92D050"/>
                </a:solidFill>
              </a:rPr>
              <a:t> + x)) + </a:t>
            </a:r>
            <a:r>
              <a:rPr lang="en-US" sz="4800" b="1" dirty="0">
                <a:solidFill>
                  <a:srgbClr val="92D050"/>
                </a:solidFill>
              </a:rPr>
              <a:t>O(E) </a:t>
            </a:r>
            <a:r>
              <a:rPr lang="en-US" sz="4800" i="1" dirty="0">
                <a:solidFill>
                  <a:srgbClr val="92D050"/>
                </a:solidFill>
              </a:rPr>
              <a:t>V*d is the edges for all vertices, </a:t>
            </a:r>
            <a:r>
              <a:rPr lang="en-US" sz="4500" dirty="0"/>
              <a:t>Get the front node from the queue (the highest priority, lowest heuristic). 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500" dirty="0"/>
              <a:t>Iterate over its neighbors:</a:t>
            </a:r>
          </a:p>
          <a:p>
            <a:pPr marL="2514600" lvl="2" indent="-1143000">
              <a:buFont typeface="+mj-lt"/>
              <a:buAutoNum type="romanLcPeriod"/>
            </a:pPr>
            <a:r>
              <a:rPr lang="en-US" sz="4500" dirty="0"/>
              <a:t>If the neighbor is the destination, return.</a:t>
            </a:r>
          </a:p>
          <a:p>
            <a:pPr marL="2514600" lvl="2" indent="-1143000">
              <a:buFont typeface="+mj-lt"/>
              <a:buAutoNum type="romanLcPeriod"/>
            </a:pPr>
            <a:r>
              <a:rPr lang="en-US" sz="4500" dirty="0"/>
              <a:t>Otherwise, if it is not in the visited set, calculate the heuristic and push it to the queue.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Return not found (if we’ve reached this point the destination is not reachable from the source).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Best-First Search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219770118"/>
      </p:ext>
    </p:extLst>
  </p:cSld>
  <p:clrMapOvr>
    <a:masterClrMapping/>
  </p:clrMapOvr>
  <p:transition spd="med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699000"/>
            <a:ext cx="21336000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500" dirty="0"/>
              <a:t>Create an empty priority queue of nodes.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Create an empty visited set of nodes.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Calculate the heuristic for the origin and push it to the queue. </a:t>
            </a:r>
            <a:r>
              <a:rPr lang="en-US" sz="4500" dirty="0">
                <a:solidFill>
                  <a:srgbClr val="92D050"/>
                </a:solidFill>
              </a:rPr>
              <a:t>O(x) – What is x???</a:t>
            </a:r>
            <a:endParaRPr lang="en-US" sz="4500" dirty="0"/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While the queue is not empty: </a:t>
            </a:r>
            <a:r>
              <a:rPr lang="en-US" sz="4500" dirty="0">
                <a:solidFill>
                  <a:srgbClr val="92D050"/>
                </a:solidFill>
              </a:rPr>
              <a:t>O(V*(</a:t>
            </a:r>
            <a:r>
              <a:rPr lang="en-US" sz="4500" dirty="0" err="1">
                <a:solidFill>
                  <a:srgbClr val="92D050"/>
                </a:solidFill>
              </a:rPr>
              <a:t>logV</a:t>
            </a:r>
            <a:r>
              <a:rPr lang="en-US" sz="4500" dirty="0">
                <a:solidFill>
                  <a:srgbClr val="92D050"/>
                </a:solidFill>
              </a:rPr>
              <a:t> + x)) + </a:t>
            </a:r>
            <a:r>
              <a:rPr lang="en-US" sz="4800" b="1" dirty="0">
                <a:solidFill>
                  <a:srgbClr val="92D050"/>
                </a:solidFill>
              </a:rPr>
              <a:t>O(E)</a:t>
            </a:r>
            <a:endParaRPr lang="en-US" sz="48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500" dirty="0"/>
              <a:t>Get the front node from the queue (the highest priority, lowest heuristic). 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500" dirty="0"/>
              <a:t>Iterate over its neighbors:</a:t>
            </a:r>
          </a:p>
          <a:p>
            <a:pPr marL="2514600" lvl="2" indent="-1143000">
              <a:buFont typeface="+mj-lt"/>
              <a:buAutoNum type="romanLcPeriod"/>
            </a:pPr>
            <a:r>
              <a:rPr lang="en-US" sz="4500" dirty="0"/>
              <a:t>If the neighbor is the destination, return.</a:t>
            </a:r>
          </a:p>
          <a:p>
            <a:pPr marL="2514600" lvl="2" indent="-1143000">
              <a:buFont typeface="+mj-lt"/>
              <a:buAutoNum type="romanLcPeriod"/>
            </a:pPr>
            <a:r>
              <a:rPr lang="en-US" sz="4500" dirty="0"/>
              <a:t>Otherwise, if it is not in the visited set, calculate the heuristic and push it to the queue.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Return not found (if we’ve reached this point the destination is not reachable from the source).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Best-First Search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b="1" dirty="0">
                <a:solidFill>
                  <a:srgbClr val="92D050"/>
                </a:solidFill>
              </a:rPr>
              <a:t>O(</a:t>
            </a:r>
            <a:r>
              <a:rPr lang="en-US" b="1" dirty="0" err="1">
                <a:solidFill>
                  <a:srgbClr val="92D050"/>
                </a:solidFill>
              </a:rPr>
              <a:t>VlogV</a:t>
            </a:r>
            <a:r>
              <a:rPr lang="en-US" b="1" dirty="0">
                <a:solidFill>
                  <a:srgbClr val="92D050"/>
                </a:solidFill>
              </a:rPr>
              <a:t> + E) Time Complexity*</a:t>
            </a:r>
          </a:p>
          <a:p>
            <a:r>
              <a:rPr lang="en-US" sz="4000" dirty="0">
                <a:solidFill>
                  <a:srgbClr val="92D050"/>
                </a:solidFill>
              </a:rPr>
              <a:t>*assuming x &lt;= </a:t>
            </a:r>
            <a:r>
              <a:rPr lang="en-US" sz="4000" dirty="0" err="1">
                <a:solidFill>
                  <a:srgbClr val="92D050"/>
                </a:solidFill>
              </a:rPr>
              <a:t>logV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42516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38599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9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86271113"/>
      </p:ext>
    </p:extLst>
  </p:cSld>
  <p:clrMapOvr>
    <a:masterClrMapping/>
  </p:clrMapOvr>
  <p:transition spd="med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699000"/>
            <a:ext cx="21336000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500" dirty="0"/>
              <a:t>Create an empty priority queue of nodes.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Create an empty visited set of nodes.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Calculate the heuristic for the origin and push it to the queue.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While the queue is not empty: </a:t>
            </a:r>
            <a:r>
              <a:rPr lang="en-US" sz="4500" b="1" dirty="0">
                <a:solidFill>
                  <a:srgbClr val="92D050"/>
                </a:solidFill>
              </a:rPr>
              <a:t>O(V)</a:t>
            </a:r>
            <a:endParaRPr lang="en-US" sz="4800" b="1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500" dirty="0"/>
              <a:t>Get the front node from the queue (the highest priority, lowest heuristic).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500" dirty="0"/>
              <a:t>Iterate over its neighbors: </a:t>
            </a:r>
          </a:p>
          <a:p>
            <a:pPr marL="2514600" lvl="2" indent="-1143000">
              <a:buFont typeface="+mj-lt"/>
              <a:buAutoNum type="romanLcPeriod"/>
            </a:pPr>
            <a:r>
              <a:rPr lang="en-US" sz="4500" dirty="0"/>
              <a:t>If the neighbor is the destination, return.</a:t>
            </a:r>
          </a:p>
          <a:p>
            <a:pPr marL="2514600" lvl="2" indent="-1143000">
              <a:buFont typeface="+mj-lt"/>
              <a:buAutoNum type="romanLcPeriod"/>
            </a:pPr>
            <a:r>
              <a:rPr lang="en-US" sz="4500" dirty="0"/>
              <a:t>Otherwise, if it is not in the visited set, calculate the heuristic and push it to the queue.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Return not found (if we’ve reached this point the destination is not reachable from the source). </a:t>
            </a:r>
            <a:r>
              <a:rPr lang="en-US" sz="4500" dirty="0">
                <a:solidFill>
                  <a:srgbClr val="92D050"/>
                </a:solidFill>
              </a:rPr>
              <a:t>O(1)</a:t>
            </a:r>
            <a:endParaRPr lang="en-US" sz="4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Best-First Search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b="1" dirty="0">
                <a:solidFill>
                  <a:srgbClr val="92D050"/>
                </a:solidFill>
              </a:rPr>
              <a:t>O(V) Space Complexity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55022"/>
      </p:ext>
    </p:extLst>
  </p:cSld>
  <p:clrMapOvr>
    <a:masterClrMapping/>
  </p:clrMapOvr>
  <p:transition spd="med"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3999" y="4826000"/>
            <a:ext cx="22274463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an empty set of finalized nodes.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map of nodes to distances.  Initialize every node to map to infinity.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Set the distance for the origin to 0. Initialize a current node to the origin.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While the current node is not the destination: </a:t>
            </a:r>
            <a:r>
              <a:rPr lang="en-US" sz="4000" dirty="0">
                <a:solidFill>
                  <a:srgbClr val="92D050"/>
                </a:solidFill>
              </a:rPr>
              <a:t>O(V)</a:t>
            </a:r>
            <a:endParaRPr lang="en-US" sz="40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Add the current node to the finalized set. 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If the “min </a:t>
            </a:r>
            <a:r>
              <a:rPr lang="en-US" sz="4000" dirty="0" err="1"/>
              <a:t>dist</a:t>
            </a:r>
            <a:r>
              <a:rPr lang="en-US" sz="4000" dirty="0"/>
              <a:t>” is not infinity, iterate over its neighbors: </a:t>
            </a:r>
            <a:r>
              <a:rPr lang="en-US" sz="4000" dirty="0">
                <a:solidFill>
                  <a:srgbClr val="92D050"/>
                </a:solidFill>
              </a:rPr>
              <a:t>O(d) </a:t>
            </a:r>
            <a:r>
              <a:rPr lang="en-US" sz="4000" i="1" dirty="0">
                <a:solidFill>
                  <a:srgbClr val="92D050"/>
                </a:solidFill>
              </a:rPr>
              <a:t>(where d is the out-degree)</a:t>
            </a:r>
            <a:endParaRPr lang="en-US" sz="4000" dirty="0"/>
          </a:p>
          <a:p>
            <a:pPr marL="2514600" lvl="2" indent="-1143000">
              <a:buFont typeface="+mj-lt"/>
              <a:buAutoNum type="romanLcPeriod"/>
            </a:pPr>
            <a:r>
              <a:rPr lang="en-US" sz="4000" dirty="0"/>
              <a:t>For each neighbor that is not finalized, update its distance (if less than its current distance) to the sum of the “min </a:t>
            </a:r>
            <a:r>
              <a:rPr lang="en-US" sz="4000" dirty="0" err="1"/>
              <a:t>dist</a:t>
            </a:r>
            <a:r>
              <a:rPr lang="en-US" sz="4000" dirty="0"/>
              <a:t>” and the weight of the edge between it and the “min </a:t>
            </a:r>
            <a:r>
              <a:rPr lang="en-US" sz="4000" dirty="0" err="1"/>
              <a:t>dist</a:t>
            </a:r>
            <a:r>
              <a:rPr lang="en-US" sz="4000" dirty="0"/>
              <a:t>” node.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Set current to the “min </a:t>
            </a:r>
            <a:r>
              <a:rPr lang="en-US" sz="4000" dirty="0" err="1"/>
              <a:t>dist</a:t>
            </a:r>
            <a:r>
              <a:rPr lang="en-US" sz="4000" dirty="0"/>
              <a:t>” node – the node with the smallest distance that is not finalized. </a:t>
            </a:r>
            <a:r>
              <a:rPr lang="en-US" sz="4000" dirty="0">
                <a:solidFill>
                  <a:srgbClr val="92D050"/>
                </a:solidFill>
              </a:rPr>
              <a:t>O(V)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400" dirty="0"/>
              <a:t>Return the value for the destination from the map. </a:t>
            </a:r>
            <a:r>
              <a:rPr lang="en-US" sz="4400" dirty="0">
                <a:solidFill>
                  <a:srgbClr val="92D050"/>
                </a:solidFill>
              </a:rPr>
              <a:t>O(1)</a:t>
            </a:r>
            <a:endParaRPr lang="en-US" sz="4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052154019"/>
      </p:ext>
    </p:extLst>
  </p:cSld>
  <p:clrMapOvr>
    <a:masterClrMapping/>
  </p:clrMapOvr>
  <p:transition spd="med"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3999" y="4826000"/>
            <a:ext cx="22274463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an empty set of finalized nodes.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map of nodes to distances.  Initialize every node to map to infinity.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Set the distance for the origin to 0. Initialize a current node to the origin.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While the current node is not the destination: </a:t>
            </a:r>
            <a:r>
              <a:rPr lang="en-US" sz="4000" dirty="0">
                <a:solidFill>
                  <a:srgbClr val="92D050"/>
                </a:solidFill>
              </a:rPr>
              <a:t>O(V</a:t>
            </a:r>
            <a:r>
              <a:rPr lang="en-US" sz="4000" baseline="30000" dirty="0">
                <a:solidFill>
                  <a:srgbClr val="92D050"/>
                </a:solidFill>
              </a:rPr>
              <a:t>2</a:t>
            </a:r>
            <a:r>
              <a:rPr lang="en-US" sz="4000" dirty="0">
                <a:solidFill>
                  <a:srgbClr val="92D050"/>
                </a:solidFill>
              </a:rPr>
              <a:t>) + O(V*d) </a:t>
            </a:r>
            <a:r>
              <a:rPr lang="en-US" sz="4000" i="1" dirty="0">
                <a:solidFill>
                  <a:srgbClr val="92D050"/>
                </a:solidFill>
              </a:rPr>
              <a:t>What is V*d? </a:t>
            </a:r>
            <a:endParaRPr lang="en-US" sz="40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Add the current node to the finalized set.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If the “min </a:t>
            </a:r>
            <a:r>
              <a:rPr lang="en-US" sz="4000" dirty="0" err="1"/>
              <a:t>dist</a:t>
            </a:r>
            <a:r>
              <a:rPr lang="en-US" sz="4000" dirty="0"/>
              <a:t>” is not infinity, iterate over its neighbors: 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For each neighbor that is not finalized, update its distance (if less than its current distance) to the sum of the “min </a:t>
            </a:r>
            <a:r>
              <a:rPr lang="en-US" sz="4000" dirty="0" err="1"/>
              <a:t>dist</a:t>
            </a:r>
            <a:r>
              <a:rPr lang="en-US" sz="4000" dirty="0"/>
              <a:t>” and the weight of the edge between it and the “min </a:t>
            </a:r>
            <a:r>
              <a:rPr lang="en-US" sz="4000" dirty="0" err="1"/>
              <a:t>dist</a:t>
            </a:r>
            <a:r>
              <a:rPr lang="en-US" sz="4000" dirty="0"/>
              <a:t>” node. 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Set current to the “min </a:t>
            </a:r>
            <a:r>
              <a:rPr lang="en-US" sz="4000" dirty="0" err="1"/>
              <a:t>dist</a:t>
            </a:r>
            <a:r>
              <a:rPr lang="en-US" sz="4000" dirty="0"/>
              <a:t>” node – the node with the smallest distance that is not finalized.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400" dirty="0"/>
              <a:t>Return the value for the destination from the map. </a:t>
            </a:r>
            <a:r>
              <a:rPr lang="en-US" sz="4400" dirty="0">
                <a:solidFill>
                  <a:srgbClr val="92D050"/>
                </a:solidFill>
              </a:rPr>
              <a:t>O(1)</a:t>
            </a:r>
            <a:endParaRPr lang="en-US" sz="4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131176029"/>
      </p:ext>
    </p:extLst>
  </p:cSld>
  <p:clrMapOvr>
    <a:masterClrMapping/>
  </p:clrMapOvr>
  <p:transition spd="med"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3999" y="4826000"/>
            <a:ext cx="22274463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an empty set of finalized nodes.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map of nodes to distances.  Initialize every node to map to infinity.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Set the distance for the origin to 0. Initialize a current node to the origin.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While the current node is not the destination: </a:t>
            </a:r>
            <a:r>
              <a:rPr lang="en-US" sz="4000" dirty="0">
                <a:solidFill>
                  <a:srgbClr val="92D050"/>
                </a:solidFill>
              </a:rPr>
              <a:t>O(V</a:t>
            </a:r>
            <a:r>
              <a:rPr lang="en-US" sz="4000" baseline="30000" dirty="0">
                <a:solidFill>
                  <a:srgbClr val="92D050"/>
                </a:solidFill>
              </a:rPr>
              <a:t>2</a:t>
            </a:r>
            <a:r>
              <a:rPr lang="en-US" sz="4000" dirty="0">
                <a:solidFill>
                  <a:srgbClr val="92D050"/>
                </a:solidFill>
              </a:rPr>
              <a:t>) + </a:t>
            </a:r>
            <a:r>
              <a:rPr lang="en-US" sz="4000" b="1" dirty="0">
                <a:solidFill>
                  <a:srgbClr val="92D050"/>
                </a:solidFill>
              </a:rPr>
              <a:t>O(E) </a:t>
            </a:r>
            <a:r>
              <a:rPr lang="en-US" sz="4000" i="1" dirty="0">
                <a:solidFill>
                  <a:srgbClr val="92D050"/>
                </a:solidFill>
              </a:rPr>
              <a:t>V*d is the edges for all vertices, aka E</a:t>
            </a:r>
            <a:endParaRPr lang="en-US" sz="40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Add the current node to the finalized set.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If the “min </a:t>
            </a:r>
            <a:r>
              <a:rPr lang="en-US" sz="4000" dirty="0" err="1"/>
              <a:t>dist</a:t>
            </a:r>
            <a:r>
              <a:rPr lang="en-US" sz="4000" dirty="0"/>
              <a:t>” is not infinity, iterate over its neighbors: 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For each neighbor that is not finalized, update its distance (if less than its current distance) to the sum of the “min </a:t>
            </a:r>
            <a:r>
              <a:rPr lang="en-US" sz="4000" dirty="0" err="1"/>
              <a:t>dist</a:t>
            </a:r>
            <a:r>
              <a:rPr lang="en-US" sz="4000" dirty="0"/>
              <a:t>” and the weight of the edge between it and the “min </a:t>
            </a:r>
            <a:r>
              <a:rPr lang="en-US" sz="4000" dirty="0" err="1"/>
              <a:t>dist</a:t>
            </a:r>
            <a:r>
              <a:rPr lang="en-US" sz="4000" dirty="0"/>
              <a:t>” node. 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Set current to the “min </a:t>
            </a:r>
            <a:r>
              <a:rPr lang="en-US" sz="4000" dirty="0" err="1"/>
              <a:t>dist</a:t>
            </a:r>
            <a:r>
              <a:rPr lang="en-US" sz="4000" dirty="0"/>
              <a:t>” node – the node with the smallest distance that is not finalized.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400" dirty="0"/>
              <a:t>Return the value for the destination from the map. </a:t>
            </a:r>
            <a:r>
              <a:rPr lang="en-US" sz="4400" dirty="0">
                <a:solidFill>
                  <a:srgbClr val="92D050"/>
                </a:solidFill>
              </a:rPr>
              <a:t>O(1)</a:t>
            </a:r>
            <a:endParaRPr lang="en-US" sz="4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932399699"/>
      </p:ext>
    </p:extLst>
  </p:cSld>
  <p:clrMapOvr>
    <a:masterClrMapping/>
  </p:clrMapOvr>
  <p:transition spd="med"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3999" y="4826000"/>
            <a:ext cx="22274463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an empty set of finalized nodes.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map of nodes to distances.  Initialize every node to map to infinity.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Set the distance for the origin to 0. Initialize a current node to the origin.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While the current node is not the destination: </a:t>
            </a:r>
            <a:r>
              <a:rPr lang="en-US" sz="4000" b="1" dirty="0">
                <a:solidFill>
                  <a:srgbClr val="92D050"/>
                </a:solidFill>
              </a:rPr>
              <a:t>O(V</a:t>
            </a:r>
            <a:r>
              <a:rPr lang="en-US" sz="4000" b="1" baseline="30000" dirty="0">
                <a:solidFill>
                  <a:srgbClr val="92D050"/>
                </a:solidFill>
              </a:rPr>
              <a:t>2</a:t>
            </a:r>
            <a:r>
              <a:rPr lang="en-US" sz="4000" b="1" dirty="0">
                <a:solidFill>
                  <a:srgbClr val="92D050"/>
                </a:solidFill>
              </a:rPr>
              <a:t>) + O(E)</a:t>
            </a:r>
            <a:endParaRPr lang="en-US" sz="40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Add the current node to the finalized set.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If the “min </a:t>
            </a:r>
            <a:r>
              <a:rPr lang="en-US" sz="4000" dirty="0" err="1"/>
              <a:t>dist</a:t>
            </a:r>
            <a:r>
              <a:rPr lang="en-US" sz="4000" dirty="0"/>
              <a:t>” is not infinity, iterate over its neighbors: 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For each neighbor that is not finalized, update its distance (if less than its current distance) to the sum of the “min </a:t>
            </a:r>
            <a:r>
              <a:rPr lang="en-US" sz="4000" dirty="0" err="1"/>
              <a:t>dist</a:t>
            </a:r>
            <a:r>
              <a:rPr lang="en-US" sz="4000" dirty="0"/>
              <a:t>” and the weight of the edge between it and the “min </a:t>
            </a:r>
            <a:r>
              <a:rPr lang="en-US" sz="4000" dirty="0" err="1"/>
              <a:t>dist</a:t>
            </a:r>
            <a:r>
              <a:rPr lang="en-US" sz="4000" dirty="0"/>
              <a:t>” node. 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Set current to the “min </a:t>
            </a:r>
            <a:r>
              <a:rPr lang="en-US" sz="4000" dirty="0" err="1"/>
              <a:t>dist</a:t>
            </a:r>
            <a:r>
              <a:rPr lang="en-US" sz="4000" dirty="0"/>
              <a:t>” node – the node with the smallest distance that is not finalized.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400" dirty="0"/>
              <a:t>Return the value for the destination from the map. </a:t>
            </a:r>
            <a:r>
              <a:rPr lang="en-US" sz="4400" dirty="0">
                <a:solidFill>
                  <a:srgbClr val="92D050"/>
                </a:solidFill>
              </a:rPr>
              <a:t>O(1)</a:t>
            </a:r>
            <a:endParaRPr lang="en-US" sz="4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 </a:t>
            </a:r>
            <a:r>
              <a:rPr lang="en-US" b="1" dirty="0">
                <a:solidFill>
                  <a:srgbClr val="92D050"/>
                </a:solidFill>
              </a:rPr>
              <a:t>O(V</a:t>
            </a:r>
            <a:r>
              <a:rPr lang="en-US" b="1" baseline="30000" dirty="0">
                <a:solidFill>
                  <a:srgbClr val="92D050"/>
                </a:solidFill>
              </a:rPr>
              <a:t>2</a:t>
            </a:r>
            <a:r>
              <a:rPr lang="en-US" b="1" dirty="0">
                <a:solidFill>
                  <a:srgbClr val="92D050"/>
                </a:solidFill>
              </a:rPr>
              <a:t> + E) 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88288"/>
      </p:ext>
    </p:extLst>
  </p:cSld>
  <p:clrMapOvr>
    <a:masterClrMapping/>
  </p:clrMapOvr>
  <p:transition spd="med"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3999" y="4826000"/>
            <a:ext cx="22274463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an empty set of finalized nodes.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map of nodes to distances.  Initialize every node to map to infinity. </a:t>
            </a:r>
            <a:r>
              <a:rPr lang="en-US" sz="4000" b="1" dirty="0">
                <a:solidFill>
                  <a:srgbClr val="92D050"/>
                </a:solidFill>
              </a:rPr>
              <a:t>O(V)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Set the distance for the origin to 0. Initialize a current node to the origin.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While the current node is not the destination: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Add the current node to the finalized set.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If the “min </a:t>
            </a:r>
            <a:r>
              <a:rPr lang="en-US" sz="4000" dirty="0" err="1"/>
              <a:t>dist</a:t>
            </a:r>
            <a:r>
              <a:rPr lang="en-US" sz="4000" dirty="0"/>
              <a:t>” is not infinity, iterate over its neighbors: 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For each neighbor that is not finalized, update its distance (if less than its current distance) to the sum of the “min </a:t>
            </a:r>
            <a:r>
              <a:rPr lang="en-US" sz="4000" dirty="0" err="1"/>
              <a:t>dist</a:t>
            </a:r>
            <a:r>
              <a:rPr lang="en-US" sz="4000" dirty="0"/>
              <a:t>” and the weight of the edge between it and the “min </a:t>
            </a:r>
            <a:r>
              <a:rPr lang="en-US" sz="4000" dirty="0" err="1"/>
              <a:t>dist</a:t>
            </a:r>
            <a:r>
              <a:rPr lang="en-US" sz="4000" dirty="0"/>
              <a:t>” node. 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Set current to the “min </a:t>
            </a:r>
            <a:r>
              <a:rPr lang="en-US" sz="4000" dirty="0" err="1"/>
              <a:t>dist</a:t>
            </a:r>
            <a:r>
              <a:rPr lang="en-US" sz="4000" dirty="0"/>
              <a:t>” node – the node with the smallest distance that is not finalized.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400" dirty="0"/>
              <a:t>Return the value for the destination from the map. </a:t>
            </a:r>
            <a:r>
              <a:rPr lang="en-US" sz="4400" dirty="0">
                <a:solidFill>
                  <a:srgbClr val="92D050"/>
                </a:solidFill>
              </a:rPr>
              <a:t>O(1)</a:t>
            </a:r>
            <a:endParaRPr lang="en-US" sz="4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b="1" dirty="0">
                <a:solidFill>
                  <a:srgbClr val="92D050"/>
                </a:solidFill>
              </a:rPr>
              <a:t>O(V) Space Complexity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5106200"/>
      </p:ext>
    </p:extLst>
  </p:cSld>
  <p:clrMapOvr>
    <a:masterClrMapping/>
  </p:clrMapOvr>
  <p:transition spd="med"/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079874"/>
            <a:ext cx="21336000" cy="9636125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an empty set of finalized nodes.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map of nodes to </a:t>
            </a:r>
            <a:r>
              <a:rPr lang="en-US" sz="4000" i="1" dirty="0"/>
              <a:t>pairs of distances (g, h)</a:t>
            </a:r>
            <a:r>
              <a:rPr lang="en-US" sz="4000" dirty="0"/>
              <a:t>. </a:t>
            </a:r>
            <a:r>
              <a:rPr lang="en-US" sz="4000" i="1" dirty="0"/>
              <a:t>g </a:t>
            </a:r>
            <a:r>
              <a:rPr lang="en-US" sz="4000" dirty="0"/>
              <a:t>is the distance so far, and </a:t>
            </a:r>
            <a:r>
              <a:rPr lang="en-US" sz="4000" i="1" dirty="0"/>
              <a:t>h is </a:t>
            </a:r>
            <a:r>
              <a:rPr lang="en-US" sz="4000" dirty="0"/>
              <a:t>the estimated distance to the goal using the heuristic.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Calculate the heuristic value for the origin </a:t>
            </a:r>
            <a:r>
              <a:rPr lang="en-US" sz="4000" i="1" dirty="0"/>
              <a:t>h </a:t>
            </a:r>
            <a:r>
              <a:rPr lang="en-US" sz="4000" dirty="0"/>
              <a:t>and set the distance for the origin to (0, </a:t>
            </a:r>
            <a:r>
              <a:rPr lang="en-US" sz="4000" i="1" dirty="0"/>
              <a:t>h</a:t>
            </a:r>
            <a:r>
              <a:rPr lang="en-US" sz="4000" dirty="0"/>
              <a:t>). Initialize a current node to the origin.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While the current node is not the destination node: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Add current node to the finalized set and Iterate over its neighbors: </a:t>
            </a:r>
            <a:r>
              <a:rPr lang="en-US" sz="4000" dirty="0">
                <a:solidFill>
                  <a:srgbClr val="92D050"/>
                </a:solidFill>
              </a:rPr>
              <a:t>O(d)</a:t>
            </a:r>
            <a:endParaRPr lang="en-US" sz="4000" dirty="0"/>
          </a:p>
          <a:p>
            <a:pPr marL="2514600" lvl="2" indent="-1143000">
              <a:buFont typeface="+mj-lt"/>
              <a:buAutoNum type="romanLcPeriod"/>
            </a:pPr>
            <a:r>
              <a:rPr lang="en-US" sz="4000" dirty="0"/>
              <a:t>For each neighbor that is not finalized, update the </a:t>
            </a:r>
            <a:r>
              <a:rPr lang="en-US" sz="4000" i="1" dirty="0"/>
              <a:t>g </a:t>
            </a:r>
            <a:r>
              <a:rPr lang="en-US" sz="4000" dirty="0"/>
              <a:t>value (if less than the current </a:t>
            </a:r>
            <a:r>
              <a:rPr lang="en-US" sz="4000" i="1" dirty="0"/>
              <a:t>g</a:t>
            </a:r>
            <a:r>
              <a:rPr lang="en-US" sz="4000" dirty="0"/>
              <a:t>  value, if it exists) to the sum of the “min </a:t>
            </a:r>
            <a:r>
              <a:rPr lang="en-US" sz="4000" dirty="0" err="1"/>
              <a:t>dist</a:t>
            </a:r>
            <a:r>
              <a:rPr lang="en-US" sz="4000" dirty="0"/>
              <a:t>” and the weight of the edge between it and the “min </a:t>
            </a:r>
            <a:r>
              <a:rPr lang="en-US" sz="4000" dirty="0" err="1"/>
              <a:t>dist</a:t>
            </a:r>
            <a:r>
              <a:rPr lang="en-US" sz="4000" dirty="0"/>
              <a:t>” node.  Calculate the heuristic value for the neighbor and assign it to </a:t>
            </a:r>
            <a:r>
              <a:rPr lang="en-US" sz="4000" i="1" dirty="0"/>
              <a:t>h</a:t>
            </a:r>
            <a:r>
              <a:rPr lang="en-US" sz="4000" dirty="0"/>
              <a:t>.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  <a:r>
              <a:rPr lang="en-US" sz="4000" b="1" dirty="0">
                <a:solidFill>
                  <a:srgbClr val="92D050"/>
                </a:solidFill>
              </a:rPr>
              <a:t>O(x) – What is x???</a:t>
            </a:r>
            <a:endParaRPr lang="en-US" sz="4000" b="1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Set current to the “min </a:t>
            </a:r>
            <a:r>
              <a:rPr lang="en-US" sz="4000" dirty="0" err="1"/>
              <a:t>dist</a:t>
            </a:r>
            <a:r>
              <a:rPr lang="en-US" sz="4000" dirty="0"/>
              <a:t>” node – the node with the smallest </a:t>
            </a:r>
            <a:r>
              <a:rPr lang="en-US" sz="4000" i="1" dirty="0"/>
              <a:t>f </a:t>
            </a:r>
            <a:r>
              <a:rPr lang="en-US" sz="4000" dirty="0"/>
              <a:t>value that is not finalized where </a:t>
            </a:r>
            <a:r>
              <a:rPr lang="en-US" sz="4000" i="1" dirty="0"/>
              <a:t>f = g + h</a:t>
            </a:r>
            <a:r>
              <a:rPr lang="en-US" sz="4000" dirty="0"/>
              <a:t>.</a:t>
            </a:r>
            <a:r>
              <a:rPr lang="en-US" sz="4000" dirty="0">
                <a:solidFill>
                  <a:srgbClr val="92D050"/>
                </a:solidFill>
              </a:rPr>
              <a:t> O(V)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Return the g value for the destination node.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911182017"/>
      </p:ext>
    </p:extLst>
  </p:cSld>
  <p:clrMapOvr>
    <a:masterClrMapping/>
  </p:clrMapOvr>
  <p:transition spd="med"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079874"/>
            <a:ext cx="21336000" cy="9636125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an empty set of finalized nodes.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map of nodes to </a:t>
            </a:r>
            <a:r>
              <a:rPr lang="en-US" sz="4000" i="1" dirty="0"/>
              <a:t>pairs of distances (g, h)</a:t>
            </a:r>
            <a:r>
              <a:rPr lang="en-US" sz="4000" dirty="0"/>
              <a:t>. </a:t>
            </a:r>
            <a:r>
              <a:rPr lang="en-US" sz="4000" i="1" dirty="0"/>
              <a:t>g </a:t>
            </a:r>
            <a:r>
              <a:rPr lang="en-US" sz="4000" dirty="0"/>
              <a:t>is the distance so far, and </a:t>
            </a:r>
            <a:r>
              <a:rPr lang="en-US" sz="4000" i="1" dirty="0"/>
              <a:t>h is </a:t>
            </a:r>
            <a:r>
              <a:rPr lang="en-US" sz="4000" dirty="0"/>
              <a:t>the estimated distance to the goal using the heuristic.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Calculate the heuristic value for the origin </a:t>
            </a:r>
            <a:r>
              <a:rPr lang="en-US" sz="4000" i="1" dirty="0"/>
              <a:t>h </a:t>
            </a:r>
            <a:r>
              <a:rPr lang="en-US" sz="4000" dirty="0"/>
              <a:t>and set the distance for the origin to (0, </a:t>
            </a:r>
            <a:r>
              <a:rPr lang="en-US" sz="4000" i="1" dirty="0"/>
              <a:t>h</a:t>
            </a:r>
            <a:r>
              <a:rPr lang="en-US" sz="4000" dirty="0"/>
              <a:t>). Initialize a current node to the origin.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While the current node is not the destination node: </a:t>
            </a:r>
            <a:r>
              <a:rPr lang="en-US" sz="4000" b="1" dirty="0">
                <a:solidFill>
                  <a:srgbClr val="92D050"/>
                </a:solidFill>
              </a:rPr>
              <a:t>O(V</a:t>
            </a:r>
            <a:r>
              <a:rPr lang="en-US" sz="4000" b="1" baseline="30000" dirty="0">
                <a:solidFill>
                  <a:srgbClr val="92D050"/>
                </a:solidFill>
              </a:rPr>
              <a:t>2</a:t>
            </a:r>
            <a:r>
              <a:rPr lang="en-US" sz="4000" b="1" dirty="0">
                <a:solidFill>
                  <a:srgbClr val="92D050"/>
                </a:solidFill>
              </a:rPr>
              <a:t>) + O(V*d) + O(V*x) </a:t>
            </a:r>
            <a:endParaRPr lang="en-US" sz="4000" b="1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Add current node to the finalized set and Iterate over its neighbors:</a:t>
            </a:r>
          </a:p>
          <a:p>
            <a:pPr marL="2514600" lvl="2" indent="-1143000">
              <a:buFont typeface="+mj-lt"/>
              <a:buAutoNum type="romanLcPeriod"/>
            </a:pPr>
            <a:r>
              <a:rPr lang="en-US" sz="4000" dirty="0"/>
              <a:t>For each neighbor that is not finalized, update the </a:t>
            </a:r>
            <a:r>
              <a:rPr lang="en-US" sz="4000" i="1" dirty="0"/>
              <a:t>g </a:t>
            </a:r>
            <a:r>
              <a:rPr lang="en-US" sz="4000" dirty="0"/>
              <a:t>value (if less than the current </a:t>
            </a:r>
            <a:r>
              <a:rPr lang="en-US" sz="4000" i="1" dirty="0"/>
              <a:t>g</a:t>
            </a:r>
            <a:r>
              <a:rPr lang="en-US" sz="4000" dirty="0"/>
              <a:t>  value, if it exists) to the sum of the “min </a:t>
            </a:r>
            <a:r>
              <a:rPr lang="en-US" sz="4000" dirty="0" err="1"/>
              <a:t>dist</a:t>
            </a:r>
            <a:r>
              <a:rPr lang="en-US" sz="4000" dirty="0"/>
              <a:t>” and the weight of the edge between it and the “min </a:t>
            </a:r>
            <a:r>
              <a:rPr lang="en-US" sz="4000" dirty="0" err="1"/>
              <a:t>dist</a:t>
            </a:r>
            <a:r>
              <a:rPr lang="en-US" sz="4000" dirty="0"/>
              <a:t>” node.  Calculate the heuristic value for the neighbor and assign it to </a:t>
            </a:r>
            <a:r>
              <a:rPr lang="en-US" sz="4000" i="1" dirty="0"/>
              <a:t>h</a:t>
            </a:r>
            <a:r>
              <a:rPr lang="en-US" sz="4000" dirty="0"/>
              <a:t>.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  <a:endParaRPr lang="en-US" sz="40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Set current to the “min </a:t>
            </a:r>
            <a:r>
              <a:rPr lang="en-US" sz="4000" dirty="0" err="1"/>
              <a:t>dist</a:t>
            </a:r>
            <a:r>
              <a:rPr lang="en-US" sz="4000" dirty="0"/>
              <a:t>” node – the node with the smallest </a:t>
            </a:r>
            <a:r>
              <a:rPr lang="en-US" sz="4000" i="1" dirty="0"/>
              <a:t>f </a:t>
            </a:r>
            <a:r>
              <a:rPr lang="en-US" sz="4000" dirty="0"/>
              <a:t>value that is not finalized where </a:t>
            </a:r>
            <a:r>
              <a:rPr lang="en-US" sz="4000" i="1" dirty="0"/>
              <a:t>f = g + h</a:t>
            </a:r>
            <a:r>
              <a:rPr lang="en-US" sz="4000" dirty="0"/>
              <a:t>.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Return the g value for the destination node.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552488446"/>
      </p:ext>
    </p:extLst>
  </p:cSld>
  <p:clrMapOvr>
    <a:masterClrMapping/>
  </p:clrMapOvr>
  <p:transition spd="med"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079875"/>
            <a:ext cx="21336000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an empty set of finalized nodes.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map of nodes to </a:t>
            </a:r>
            <a:r>
              <a:rPr lang="en-US" sz="4000" i="1" dirty="0"/>
              <a:t>pairs of distances</a:t>
            </a:r>
            <a:r>
              <a:rPr lang="en-US" sz="4000" dirty="0"/>
              <a:t>. The first item in the pair will represent </a:t>
            </a:r>
            <a:r>
              <a:rPr lang="en-US" sz="4000" i="1" dirty="0"/>
              <a:t>g</a:t>
            </a:r>
            <a:r>
              <a:rPr lang="en-US" sz="4000" dirty="0"/>
              <a:t>, the distance so far, and the second item will represent </a:t>
            </a:r>
            <a:r>
              <a:rPr lang="en-US" sz="4000" i="1" dirty="0"/>
              <a:t>h</a:t>
            </a:r>
            <a:r>
              <a:rPr lang="en-US" sz="4000" dirty="0"/>
              <a:t>, the estimated distance to the goal using the heuristic.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Calculate the heuristic value for the origin </a:t>
            </a:r>
            <a:r>
              <a:rPr lang="en-US" sz="4000" i="1" dirty="0"/>
              <a:t>h </a:t>
            </a:r>
            <a:r>
              <a:rPr lang="en-US" sz="4000" dirty="0"/>
              <a:t>and set the distance for the origin to (0, </a:t>
            </a:r>
            <a:r>
              <a:rPr lang="en-US" sz="4000" i="1" dirty="0"/>
              <a:t>h</a:t>
            </a:r>
            <a:r>
              <a:rPr lang="en-US" sz="4000" dirty="0"/>
              <a:t>). Initialize a current node to the origin.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While the current node is not the destination node: </a:t>
            </a:r>
            <a:r>
              <a:rPr lang="en-US" sz="4000" dirty="0">
                <a:solidFill>
                  <a:srgbClr val="92D050"/>
                </a:solidFill>
              </a:rPr>
              <a:t>O(V</a:t>
            </a:r>
            <a:r>
              <a:rPr lang="en-US" sz="4000" baseline="30000" dirty="0">
                <a:solidFill>
                  <a:srgbClr val="92D050"/>
                </a:solidFill>
              </a:rPr>
              <a:t>2</a:t>
            </a:r>
            <a:r>
              <a:rPr lang="en-US" sz="4000" dirty="0">
                <a:solidFill>
                  <a:srgbClr val="92D050"/>
                </a:solidFill>
              </a:rPr>
              <a:t>) + O(E) + O(V*x) </a:t>
            </a:r>
            <a:endParaRPr lang="en-US" sz="40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Find the “min </a:t>
            </a:r>
            <a:r>
              <a:rPr lang="en-US" sz="4000" dirty="0" err="1"/>
              <a:t>dist</a:t>
            </a:r>
            <a:r>
              <a:rPr lang="en-US" sz="4000" dirty="0"/>
              <a:t>” node – the node with the smallest </a:t>
            </a:r>
            <a:r>
              <a:rPr lang="en-US" sz="4000" i="1" dirty="0"/>
              <a:t>f </a:t>
            </a:r>
            <a:r>
              <a:rPr lang="en-US" sz="4000" dirty="0"/>
              <a:t>value that is not finalized where </a:t>
            </a:r>
            <a:r>
              <a:rPr lang="en-US" sz="4000" i="1" dirty="0"/>
              <a:t>f = g + h</a:t>
            </a:r>
            <a:r>
              <a:rPr lang="en-US" sz="4000" dirty="0"/>
              <a:t>.</a:t>
            </a:r>
            <a:endParaRPr lang="en-US" sz="4000" i="1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If the “min </a:t>
            </a:r>
            <a:r>
              <a:rPr lang="en-US" sz="4000" dirty="0" err="1"/>
              <a:t>dist</a:t>
            </a:r>
            <a:r>
              <a:rPr lang="en-US" sz="4000" dirty="0"/>
              <a:t>” node is the goal return its </a:t>
            </a:r>
            <a:r>
              <a:rPr lang="en-US" sz="4000" i="1" dirty="0"/>
              <a:t>g </a:t>
            </a:r>
            <a:r>
              <a:rPr lang="en-US" sz="4000" dirty="0"/>
              <a:t> value.  Otherwise, iterate over its neighbors:  </a:t>
            </a:r>
          </a:p>
          <a:p>
            <a:pPr marL="2514600" lvl="2" indent="-1143000">
              <a:buFont typeface="+mj-lt"/>
              <a:buAutoNum type="romanLcPeriod"/>
            </a:pPr>
            <a:r>
              <a:rPr lang="en-US" sz="4000" dirty="0"/>
              <a:t>For each neighbor that is not finalized, update the </a:t>
            </a:r>
            <a:r>
              <a:rPr lang="en-US" sz="4000" i="1" dirty="0"/>
              <a:t>g </a:t>
            </a:r>
            <a:r>
              <a:rPr lang="en-US" sz="4000" dirty="0"/>
              <a:t>value (if less than the current </a:t>
            </a:r>
            <a:r>
              <a:rPr lang="en-US" sz="4000" i="1" dirty="0"/>
              <a:t>g</a:t>
            </a:r>
            <a:r>
              <a:rPr lang="en-US" sz="4000" dirty="0"/>
              <a:t>  value, if it exists) to the sum of the “min </a:t>
            </a:r>
            <a:r>
              <a:rPr lang="en-US" sz="4000" dirty="0" err="1"/>
              <a:t>dist</a:t>
            </a:r>
            <a:r>
              <a:rPr lang="en-US" sz="4000" dirty="0"/>
              <a:t>” and the weight of the edge between it and the “min </a:t>
            </a:r>
            <a:r>
              <a:rPr lang="en-US" sz="4000" dirty="0" err="1"/>
              <a:t>dist</a:t>
            </a:r>
            <a:r>
              <a:rPr lang="en-US" sz="4000" dirty="0"/>
              <a:t>” node.  Calculate the heuristic value for the neighbor and assign it to </a:t>
            </a:r>
            <a:r>
              <a:rPr lang="en-US" sz="4000" i="1" dirty="0"/>
              <a:t>h</a:t>
            </a:r>
            <a:r>
              <a:rPr lang="en-US" sz="4000" dirty="0"/>
              <a:t>. </a:t>
            </a:r>
          </a:p>
          <a:p>
            <a:pPr marL="2514600" lvl="2" indent="-1143000">
              <a:buFont typeface="+mj-lt"/>
              <a:buAutoNum type="romanLcPeriod"/>
            </a:pPr>
            <a:r>
              <a:rPr lang="en-US" sz="4000" dirty="0"/>
              <a:t>Add the “min </a:t>
            </a:r>
            <a:r>
              <a:rPr lang="en-US" sz="4000" dirty="0" err="1"/>
              <a:t>dist</a:t>
            </a:r>
            <a:r>
              <a:rPr lang="en-US" sz="4000" dirty="0"/>
              <a:t>” node to the finalized set.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Return the g value for the destination node.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983339736"/>
      </p:ext>
    </p:extLst>
  </p:cSld>
  <p:clrMapOvr>
    <a:masterClrMapping/>
  </p:clrMapOvr>
  <p:transition spd="med"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079874"/>
            <a:ext cx="21336000" cy="9636125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an empty set of finalized nodes.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map of nodes to </a:t>
            </a:r>
            <a:r>
              <a:rPr lang="en-US" sz="4000" i="1" dirty="0"/>
              <a:t>pairs of distances (g, h)</a:t>
            </a:r>
            <a:r>
              <a:rPr lang="en-US" sz="4000" dirty="0"/>
              <a:t>. </a:t>
            </a:r>
            <a:r>
              <a:rPr lang="en-US" sz="4000" i="1" dirty="0"/>
              <a:t>g </a:t>
            </a:r>
            <a:r>
              <a:rPr lang="en-US" sz="4000" dirty="0"/>
              <a:t>is the distance so far, and </a:t>
            </a:r>
            <a:r>
              <a:rPr lang="en-US" sz="4000" i="1" dirty="0"/>
              <a:t>h is </a:t>
            </a:r>
            <a:r>
              <a:rPr lang="en-US" sz="4000" dirty="0"/>
              <a:t>the estimated distance to the goal using the heuristic.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Calculate the heuristic value for the origin </a:t>
            </a:r>
            <a:r>
              <a:rPr lang="en-US" sz="4000" i="1" dirty="0"/>
              <a:t>h </a:t>
            </a:r>
            <a:r>
              <a:rPr lang="en-US" sz="4000" dirty="0"/>
              <a:t>and set the distance for the origin to (0, </a:t>
            </a:r>
            <a:r>
              <a:rPr lang="en-US" sz="4000" i="1" dirty="0"/>
              <a:t>h</a:t>
            </a:r>
            <a:r>
              <a:rPr lang="en-US" sz="4000" dirty="0"/>
              <a:t>). Initialize a current node to the origin.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While the current node is not the destination node: </a:t>
            </a:r>
            <a:r>
              <a:rPr lang="en-US" sz="4000" b="1" dirty="0">
                <a:solidFill>
                  <a:srgbClr val="92D050"/>
                </a:solidFill>
              </a:rPr>
              <a:t>O(V</a:t>
            </a:r>
            <a:r>
              <a:rPr lang="en-US" sz="4000" b="1" baseline="30000" dirty="0">
                <a:solidFill>
                  <a:srgbClr val="92D050"/>
                </a:solidFill>
              </a:rPr>
              <a:t>2</a:t>
            </a:r>
            <a:r>
              <a:rPr lang="en-US" sz="4000" b="1" dirty="0">
                <a:solidFill>
                  <a:srgbClr val="92D050"/>
                </a:solidFill>
              </a:rPr>
              <a:t>) + O(E) + O(V*x) </a:t>
            </a:r>
            <a:endParaRPr lang="en-US" sz="4000" b="1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Add current node to the finalized set and Iterate over its neighbors:</a:t>
            </a:r>
          </a:p>
          <a:p>
            <a:pPr marL="2514600" lvl="2" indent="-1143000">
              <a:buFont typeface="+mj-lt"/>
              <a:buAutoNum type="romanLcPeriod"/>
            </a:pPr>
            <a:r>
              <a:rPr lang="en-US" sz="4000" dirty="0"/>
              <a:t>For each neighbor that is not finalized, update the </a:t>
            </a:r>
            <a:r>
              <a:rPr lang="en-US" sz="4000" i="1" dirty="0"/>
              <a:t>g </a:t>
            </a:r>
            <a:r>
              <a:rPr lang="en-US" sz="4000" dirty="0"/>
              <a:t>value (if less than the current </a:t>
            </a:r>
            <a:r>
              <a:rPr lang="en-US" sz="4000" i="1" dirty="0"/>
              <a:t>g</a:t>
            </a:r>
            <a:r>
              <a:rPr lang="en-US" sz="4000" dirty="0"/>
              <a:t>  value, if it exists) to the sum of the “min </a:t>
            </a:r>
            <a:r>
              <a:rPr lang="en-US" sz="4000" dirty="0" err="1"/>
              <a:t>dist</a:t>
            </a:r>
            <a:r>
              <a:rPr lang="en-US" sz="4000" dirty="0"/>
              <a:t>” and the weight of the edge between it and the “min </a:t>
            </a:r>
            <a:r>
              <a:rPr lang="en-US" sz="4000" dirty="0" err="1"/>
              <a:t>dist</a:t>
            </a:r>
            <a:r>
              <a:rPr lang="en-US" sz="4000" dirty="0"/>
              <a:t>” node.  Calculate the heuristic value for the neighbor and assign it to </a:t>
            </a:r>
            <a:r>
              <a:rPr lang="en-US" sz="4000" i="1" dirty="0"/>
              <a:t>h</a:t>
            </a:r>
            <a:r>
              <a:rPr lang="en-US" sz="4000" dirty="0"/>
              <a:t>.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  <a:endParaRPr lang="en-US" sz="40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Set current to the “min </a:t>
            </a:r>
            <a:r>
              <a:rPr lang="en-US" sz="4000" dirty="0" err="1"/>
              <a:t>dist</a:t>
            </a:r>
            <a:r>
              <a:rPr lang="en-US" sz="4000" dirty="0"/>
              <a:t>” node – the node with the smallest </a:t>
            </a:r>
            <a:r>
              <a:rPr lang="en-US" sz="4000" i="1" dirty="0"/>
              <a:t>f </a:t>
            </a:r>
            <a:r>
              <a:rPr lang="en-US" sz="4000" dirty="0"/>
              <a:t>value that is not finalized where </a:t>
            </a:r>
            <a:r>
              <a:rPr lang="en-US" sz="4000" i="1" dirty="0"/>
              <a:t>f = g + h</a:t>
            </a:r>
            <a:r>
              <a:rPr lang="en-US" sz="4000" dirty="0"/>
              <a:t>.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Return the g value for the destination node.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14455165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6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38599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9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50923870"/>
      </p:ext>
    </p:extLst>
  </p:cSld>
  <p:clrMapOvr>
    <a:masterClrMapping/>
  </p:clrMapOvr>
  <p:transition spd="med"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079874"/>
            <a:ext cx="21336000" cy="9636125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an empty set of finalized nodes.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map of nodes to </a:t>
            </a:r>
            <a:r>
              <a:rPr lang="en-US" sz="4000" i="1" dirty="0"/>
              <a:t>pairs of distances (g, h)</a:t>
            </a:r>
            <a:r>
              <a:rPr lang="en-US" sz="4000" dirty="0"/>
              <a:t>. </a:t>
            </a:r>
            <a:r>
              <a:rPr lang="en-US" sz="4000" i="1" dirty="0"/>
              <a:t>g </a:t>
            </a:r>
            <a:r>
              <a:rPr lang="en-US" sz="4000" dirty="0"/>
              <a:t>is the distance so far, and </a:t>
            </a:r>
            <a:r>
              <a:rPr lang="en-US" sz="4000" i="1" dirty="0"/>
              <a:t>h is </a:t>
            </a:r>
            <a:r>
              <a:rPr lang="en-US" sz="4000" dirty="0"/>
              <a:t>the estimated distance to the goal using the heuristic.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Calculate the heuristic value for the origin </a:t>
            </a:r>
            <a:r>
              <a:rPr lang="en-US" sz="4000" i="1" dirty="0"/>
              <a:t>h </a:t>
            </a:r>
            <a:r>
              <a:rPr lang="en-US" sz="4000" dirty="0"/>
              <a:t>and set the distance for the origin to (0, </a:t>
            </a:r>
            <a:r>
              <a:rPr lang="en-US" sz="4000" i="1" dirty="0"/>
              <a:t>h</a:t>
            </a:r>
            <a:r>
              <a:rPr lang="en-US" sz="4000" dirty="0"/>
              <a:t>). Initialize a current node to the origin.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While the current node is not the destination node: </a:t>
            </a:r>
            <a:r>
              <a:rPr lang="en-US" sz="4000" b="1" dirty="0">
                <a:solidFill>
                  <a:srgbClr val="92D050"/>
                </a:solidFill>
              </a:rPr>
              <a:t>O(V</a:t>
            </a:r>
            <a:r>
              <a:rPr lang="en-US" sz="4000" b="1" baseline="30000" dirty="0">
                <a:solidFill>
                  <a:srgbClr val="92D050"/>
                </a:solidFill>
              </a:rPr>
              <a:t>2</a:t>
            </a:r>
            <a:r>
              <a:rPr lang="en-US" sz="4000" b="1" dirty="0">
                <a:solidFill>
                  <a:srgbClr val="92D050"/>
                </a:solidFill>
              </a:rPr>
              <a:t>) + O(E) + O(V*x) </a:t>
            </a:r>
            <a:endParaRPr lang="en-US" sz="4000" b="1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Add current node to the finalized set and Iterate over its neighbors:</a:t>
            </a:r>
          </a:p>
          <a:p>
            <a:pPr marL="2514600" lvl="2" indent="-1143000">
              <a:buFont typeface="+mj-lt"/>
              <a:buAutoNum type="romanLcPeriod"/>
            </a:pPr>
            <a:r>
              <a:rPr lang="en-US" sz="4000" dirty="0"/>
              <a:t>For each neighbor that is not finalized, update the </a:t>
            </a:r>
            <a:r>
              <a:rPr lang="en-US" sz="4000" i="1" dirty="0"/>
              <a:t>g </a:t>
            </a:r>
            <a:r>
              <a:rPr lang="en-US" sz="4000" dirty="0"/>
              <a:t>value (if less than the current </a:t>
            </a:r>
            <a:r>
              <a:rPr lang="en-US" sz="4000" i="1" dirty="0"/>
              <a:t>g</a:t>
            </a:r>
            <a:r>
              <a:rPr lang="en-US" sz="4000" dirty="0"/>
              <a:t>  value, if it exists) to the sum of the “min </a:t>
            </a:r>
            <a:r>
              <a:rPr lang="en-US" sz="4000" dirty="0" err="1"/>
              <a:t>dist</a:t>
            </a:r>
            <a:r>
              <a:rPr lang="en-US" sz="4000" dirty="0"/>
              <a:t>” and the weight of the edge between it and the “min </a:t>
            </a:r>
            <a:r>
              <a:rPr lang="en-US" sz="4000" dirty="0" err="1"/>
              <a:t>dist</a:t>
            </a:r>
            <a:r>
              <a:rPr lang="en-US" sz="4000" dirty="0"/>
              <a:t>” node.  Calculate the heuristic value for the neighbor and assign it to </a:t>
            </a:r>
            <a:r>
              <a:rPr lang="en-US" sz="4000" i="1" dirty="0"/>
              <a:t>h</a:t>
            </a:r>
            <a:r>
              <a:rPr lang="en-US" sz="4000" dirty="0"/>
              <a:t>.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  <a:endParaRPr lang="en-US" sz="40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Set current to the “min </a:t>
            </a:r>
            <a:r>
              <a:rPr lang="en-US" sz="4000" dirty="0" err="1"/>
              <a:t>dist</a:t>
            </a:r>
            <a:r>
              <a:rPr lang="en-US" sz="4000" dirty="0"/>
              <a:t>” node – the node with the smallest </a:t>
            </a:r>
            <a:r>
              <a:rPr lang="en-US" sz="4000" i="1" dirty="0"/>
              <a:t>f </a:t>
            </a:r>
            <a:r>
              <a:rPr lang="en-US" sz="4000" dirty="0"/>
              <a:t>value that is not finalized where </a:t>
            </a:r>
            <a:r>
              <a:rPr lang="en-US" sz="4000" i="1" dirty="0"/>
              <a:t>f = g + h</a:t>
            </a:r>
            <a:r>
              <a:rPr lang="en-US" sz="4000" dirty="0"/>
              <a:t>.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Return the g value for the destination node.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b="1" dirty="0">
                <a:solidFill>
                  <a:srgbClr val="92D050"/>
                </a:solidFill>
              </a:rPr>
              <a:t>O(V</a:t>
            </a:r>
            <a:r>
              <a:rPr lang="en-US" b="1" baseline="30000" dirty="0">
                <a:solidFill>
                  <a:srgbClr val="92D050"/>
                </a:solidFill>
              </a:rPr>
              <a:t>2</a:t>
            </a:r>
            <a:r>
              <a:rPr lang="en-US" b="1" dirty="0">
                <a:solidFill>
                  <a:srgbClr val="92D050"/>
                </a:solidFill>
              </a:rPr>
              <a:t> + E) Time Complexity </a:t>
            </a:r>
            <a:r>
              <a:rPr lang="en-US" sz="4000" dirty="0">
                <a:solidFill>
                  <a:srgbClr val="92D050"/>
                </a:solidFill>
              </a:rPr>
              <a:t>(assuming x &lt;= 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89413"/>
      </p:ext>
    </p:extLst>
  </p:cSld>
  <p:clrMapOvr>
    <a:masterClrMapping/>
  </p:clrMapOvr>
  <p:transition spd="med"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079874"/>
            <a:ext cx="21336000" cy="9636125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an empty set of finalized nodes.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map of nodes to </a:t>
            </a:r>
            <a:r>
              <a:rPr lang="en-US" sz="4000" i="1" dirty="0"/>
              <a:t>pairs of distances (g, h)</a:t>
            </a:r>
            <a:r>
              <a:rPr lang="en-US" sz="4000" dirty="0"/>
              <a:t>. </a:t>
            </a:r>
            <a:r>
              <a:rPr lang="en-US" sz="4000" i="1" dirty="0"/>
              <a:t>g </a:t>
            </a:r>
            <a:r>
              <a:rPr lang="en-US" sz="4000" dirty="0"/>
              <a:t>is the distance so far, and </a:t>
            </a:r>
            <a:r>
              <a:rPr lang="en-US" sz="4000" i="1" dirty="0"/>
              <a:t>h is </a:t>
            </a:r>
            <a:r>
              <a:rPr lang="en-US" sz="4000" dirty="0"/>
              <a:t>the estimated distance to the goal using the heuristic. </a:t>
            </a:r>
            <a:r>
              <a:rPr lang="en-US" sz="4000" b="1" dirty="0">
                <a:solidFill>
                  <a:srgbClr val="92D050"/>
                </a:solidFill>
              </a:rPr>
              <a:t>O(V) 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Calculate the heuristic value for the origin </a:t>
            </a:r>
            <a:r>
              <a:rPr lang="en-US" sz="4000" i="1" dirty="0"/>
              <a:t>h </a:t>
            </a:r>
            <a:r>
              <a:rPr lang="en-US" sz="4000" dirty="0"/>
              <a:t>and set the distance for the origin to (0, </a:t>
            </a:r>
            <a:r>
              <a:rPr lang="en-US" sz="4000" i="1" dirty="0"/>
              <a:t>h</a:t>
            </a:r>
            <a:r>
              <a:rPr lang="en-US" sz="4000" dirty="0"/>
              <a:t>). Initialize a current node to the origin.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While the current node is not the destination node: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b="1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Add current node to the finalized set and Iterate over its neighbors:</a:t>
            </a:r>
          </a:p>
          <a:p>
            <a:pPr marL="2514600" lvl="2" indent="-1143000">
              <a:buFont typeface="+mj-lt"/>
              <a:buAutoNum type="romanLcPeriod"/>
            </a:pPr>
            <a:r>
              <a:rPr lang="en-US" sz="4000" dirty="0"/>
              <a:t>For each neighbor that is not finalized, update the </a:t>
            </a:r>
            <a:r>
              <a:rPr lang="en-US" sz="4000" i="1" dirty="0"/>
              <a:t>g </a:t>
            </a:r>
            <a:r>
              <a:rPr lang="en-US" sz="4000" dirty="0"/>
              <a:t>value (if less than the current </a:t>
            </a:r>
            <a:r>
              <a:rPr lang="en-US" sz="4000" i="1" dirty="0"/>
              <a:t>g</a:t>
            </a:r>
            <a:r>
              <a:rPr lang="en-US" sz="4000" dirty="0"/>
              <a:t>  value, if it exists) to the sum of the “min </a:t>
            </a:r>
            <a:r>
              <a:rPr lang="en-US" sz="4000" dirty="0" err="1"/>
              <a:t>dist</a:t>
            </a:r>
            <a:r>
              <a:rPr lang="en-US" sz="4000" dirty="0"/>
              <a:t>” and the weight of the edge between it and the “min </a:t>
            </a:r>
            <a:r>
              <a:rPr lang="en-US" sz="4000" dirty="0" err="1"/>
              <a:t>dist</a:t>
            </a:r>
            <a:r>
              <a:rPr lang="en-US" sz="4000" dirty="0"/>
              <a:t>” node.  Calculate the heuristic value for the neighbor and assign it to </a:t>
            </a:r>
            <a:r>
              <a:rPr lang="en-US" sz="4000" i="1" dirty="0"/>
              <a:t>h</a:t>
            </a:r>
            <a:r>
              <a:rPr lang="en-US" sz="4000" dirty="0"/>
              <a:t>.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  <a:endParaRPr lang="en-US" sz="4000" dirty="0"/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Set current to the “min </a:t>
            </a:r>
            <a:r>
              <a:rPr lang="en-US" sz="4000" dirty="0" err="1"/>
              <a:t>dist</a:t>
            </a:r>
            <a:r>
              <a:rPr lang="en-US" sz="4000" dirty="0"/>
              <a:t>” node – the node with the smallest </a:t>
            </a:r>
            <a:r>
              <a:rPr lang="en-US" sz="4000" i="1" dirty="0"/>
              <a:t>f </a:t>
            </a:r>
            <a:r>
              <a:rPr lang="en-US" sz="4000" dirty="0"/>
              <a:t>value that is not finalized where </a:t>
            </a:r>
            <a:r>
              <a:rPr lang="en-US" sz="4000" i="1" dirty="0"/>
              <a:t>f = g + h</a:t>
            </a:r>
            <a:r>
              <a:rPr lang="en-US" sz="4000" dirty="0"/>
              <a:t>.</a:t>
            </a:r>
            <a:r>
              <a:rPr lang="en-US" sz="4000" dirty="0">
                <a:solidFill>
                  <a:srgbClr val="92D050"/>
                </a:solidFill>
              </a:rPr>
              <a:t> </a:t>
            </a:r>
            <a:endParaRPr lang="en-US" sz="4000" dirty="0"/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Return the g value for the destination node. </a:t>
            </a:r>
            <a:r>
              <a:rPr lang="en-US" sz="4000" dirty="0">
                <a:solidFill>
                  <a:srgbClr val="92D050"/>
                </a:solidFill>
              </a:rPr>
              <a:t>O(1)</a:t>
            </a:r>
            <a:endParaRPr lang="en-US" sz="4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 </a:t>
            </a:r>
            <a:r>
              <a:rPr lang="en-US" b="1" dirty="0">
                <a:solidFill>
                  <a:srgbClr val="92D050"/>
                </a:solidFill>
              </a:rPr>
              <a:t>O(V) Space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9348"/>
      </p:ext>
    </p:extLst>
  </p:cSld>
  <p:clrMapOvr>
    <a:masterClrMapping/>
  </p:clrMapOvr>
  <p:transition spd="med"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64E26D-0B3F-9949-BBE7-66E9C2462B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Implementing A* &amp; Dijkstra’s together: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https://repl.it/@dsyang/PathFinding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Worksheet for A* practice.</a:t>
            </a:r>
          </a:p>
          <a:p>
            <a:r>
              <a:rPr lang="en-US" dirty="0"/>
              <a:t>Diagonal Distance Heuristic: h = max( |x1 - x2|, |y1 - y2|)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5919D-E682-7D4C-BEB5-C94A2A00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9593E-E331-8F40-A609-DE7206278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14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6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38599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9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519806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521833" y="5183696"/>
            <a:ext cx="21340333" cy="4258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12000" b="1">
                <a:solidFill>
                  <a:srgbClr val="FFFFFF"/>
                </a:solidFill>
                <a:latin typeface="FreightSansLFPro-Semibold"/>
                <a:ea typeface="FreightSansLFPro-Semibold"/>
                <a:cs typeface="FreightSansLFPro-Semibold"/>
                <a:sym typeface="FreightSansLFPro-Semibold"/>
              </a:defRPr>
            </a:lvl1pPr>
          </a:lstStyle>
          <a:p>
            <a:r>
              <a:rPr lang="en-GB" sz="7200" b="0" dirty="0"/>
              <a:t>CST 370 – ADVANCED ALGORITHMS</a:t>
            </a:r>
            <a:endParaRPr lang="de-AT" sz="7200" b="0" dirty="0"/>
          </a:p>
          <a:p>
            <a:pPr lvl="0">
              <a:defRPr sz="1800" b="0">
                <a:solidFill>
                  <a:srgbClr val="000000"/>
                </a:solidFill>
              </a:defRPr>
            </a:pPr>
            <a:endParaRPr lang="en-US" sz="8000" b="1" dirty="0">
              <a:solidFill>
                <a:srgbClr val="FFFFFF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9600" b="1" dirty="0">
                <a:solidFill>
                  <a:schemeClr val="tx1"/>
                </a:solidFill>
              </a:rPr>
              <a:t>Single Source Shortest Path, part 2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GB" sz="9600" b="1" dirty="0">
                <a:solidFill>
                  <a:schemeClr val="tx1"/>
                </a:solidFill>
              </a:rPr>
              <a:t> (aka Pathfinding w/ A*)</a:t>
            </a:r>
            <a:endParaRPr lang="en-US" sz="1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5614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6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38599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9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5132583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6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7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38599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9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5526457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6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7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38599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9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1424834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6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7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38599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9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49979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6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7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38599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9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15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9753758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6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7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38599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9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15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9551541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6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7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9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15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470773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6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7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9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10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607048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6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7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9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10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148286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5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6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7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9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10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55076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5500" dirty="0"/>
              <a:t>Explain the idea behind the A* algorithm.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Define the admissible property of a heuristic and informally explain why A* requires an admissible heuristic to guarantee an optimal solution.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Explain the advantage of A* over Dijkstra’s and when it is best to use each algorithm.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Explain the application of A* to grid path problems.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Implement the A* algorithm.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500" dirty="0"/>
              <a:t>Identify and appropriate heuristics for grid path applications of A*.</a:t>
            </a:r>
          </a:p>
          <a:p>
            <a:pPr marL="1143000" indent="-1143000">
              <a:buFont typeface="+mj-lt"/>
              <a:buAutoNum type="arabicPeriod"/>
            </a:pPr>
            <a:endParaRPr lang="en-US" sz="5500" dirty="0"/>
          </a:p>
          <a:p>
            <a:pPr marL="1143000" indent="-1143000">
              <a:buFont typeface="+mj-lt"/>
              <a:buAutoNum type="arabicPeriod"/>
            </a:pPr>
            <a:endParaRPr lang="en-US" sz="5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be able to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7890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an empty set of finalized nodes.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map of nodes to distances.  Initialize every node to map to infinity.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Set the distance for the origin to 0. Initialize a current node to the origin.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While the current node is not the destination and it’s distance is not infinity.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Add the current node to the finalized set.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Iterate over its neighbors:</a:t>
            </a:r>
          </a:p>
          <a:p>
            <a:pPr marL="2514600" lvl="2" indent="-1143000">
              <a:buFont typeface="+mj-lt"/>
              <a:buAutoNum type="romanLcPeriod"/>
            </a:pPr>
            <a:r>
              <a:rPr lang="en-US" sz="4000" dirty="0"/>
              <a:t>For each neighbor that is not finalized, update its distance (if less than its current distance) to the sum of the “min </a:t>
            </a:r>
            <a:r>
              <a:rPr lang="en-US" sz="4000" dirty="0" err="1"/>
              <a:t>dist</a:t>
            </a:r>
            <a:r>
              <a:rPr lang="en-US" sz="4000" dirty="0"/>
              <a:t>” and the weight of the edge between it and the “min </a:t>
            </a:r>
            <a:r>
              <a:rPr lang="en-US" sz="4000" dirty="0" err="1"/>
              <a:t>dist</a:t>
            </a:r>
            <a:r>
              <a:rPr lang="en-US" sz="4000" dirty="0"/>
              <a:t>” node.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Set the current node to the “min </a:t>
            </a:r>
            <a:r>
              <a:rPr lang="en-US" sz="4000" dirty="0" err="1"/>
              <a:t>dist</a:t>
            </a:r>
            <a:r>
              <a:rPr lang="en-US" sz="4000" dirty="0"/>
              <a:t>” node – the node with the smallest distance that is not finalized. 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Return the value for the destination from the map.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98688007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500" dirty="0"/>
              <a:t>Dijkstra’s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55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500" dirty="0"/>
              <a:t>A-Star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Shortest Path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Algorithms on weighted graphs</a:t>
            </a:r>
          </a:p>
        </p:txBody>
      </p:sp>
    </p:spTree>
    <p:extLst>
      <p:ext uri="{BB962C8B-B14F-4D97-AF65-F5344CB8AC3E}">
        <p14:creationId xmlns:p14="http://schemas.microsoft.com/office/powerpoint/2010/main" val="208962619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500" dirty="0"/>
              <a:t>Dijkstra’s 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55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500" b="1" dirty="0"/>
              <a:t>A-Star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Shortest Path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Algorithms on weighted graphs</a:t>
            </a:r>
          </a:p>
        </p:txBody>
      </p:sp>
    </p:spTree>
    <p:extLst>
      <p:ext uri="{BB962C8B-B14F-4D97-AF65-F5344CB8AC3E}">
        <p14:creationId xmlns:p14="http://schemas.microsoft.com/office/powerpoint/2010/main" val="118939430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500" dirty="0"/>
              <a:t>Since we have a specific goal destination, combine information about the distance from the origin and an estimate of the remaining distance to the goal to choose the most promising path to explore.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25010804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500" dirty="0"/>
              <a:t>Since we have a specific goal destination, combine information about the distance from the origin and an estimate of the remaining distance to the goal to choose the most promising path to explore.</a:t>
            </a:r>
          </a:p>
          <a:p>
            <a:r>
              <a:rPr lang="en-US" sz="5500" i="1" dirty="0"/>
              <a:t>We use the exact distance from the origin so far.  Why can’t we use the exact distance remaining to the goal?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73622133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500" dirty="0"/>
              <a:t>Since we have a specific goal destination, combine information about the distance from the origin and an estimate of the remaining distance to the goal to choose the most promising path to explore.</a:t>
            </a:r>
          </a:p>
          <a:p>
            <a:r>
              <a:rPr lang="en-US" sz="5500" i="1" dirty="0"/>
              <a:t>We use the exact distance from the origin so far.  Why can’t we use the exact distance remaining to the goal? </a:t>
            </a:r>
          </a:p>
          <a:p>
            <a:r>
              <a:rPr lang="en-US" sz="5500" i="1" dirty="0"/>
              <a:t>That’s the problem we’re trying to solve! If we knew the exact distance, we wouldn’t need to calculate it!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23644431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500" dirty="0"/>
              <a:t>Since we have a specific goal destination, combine information about the distance from the origin and an estimate of the remaining distance to the goal to choose the most promising path to explore.</a:t>
            </a:r>
          </a:p>
          <a:p>
            <a:r>
              <a:rPr lang="en-US" sz="5500" dirty="0"/>
              <a:t>For a heuristic to be useful, it must be </a:t>
            </a:r>
            <a:r>
              <a:rPr lang="en-US" sz="5500" i="1" dirty="0"/>
              <a:t>more efficient</a:t>
            </a:r>
            <a:r>
              <a:rPr lang="en-US" sz="5500" dirty="0"/>
              <a:t> to calculate this </a:t>
            </a:r>
            <a:r>
              <a:rPr lang="en-US" sz="5500" i="1" dirty="0"/>
              <a:t>estimate</a:t>
            </a:r>
            <a:r>
              <a:rPr lang="en-US" sz="5500" dirty="0"/>
              <a:t> than exact answer.  If it involves traversing the entire graph, we might as well just use Dijkstra’s to directly get the answer!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318673654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500" dirty="0"/>
              <a:t>Dijkstra’s is an example of a greedy algorithm that always produces the optimal result.  What about A*?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Admissible Heuristics</a:t>
            </a:r>
          </a:p>
        </p:txBody>
      </p:sp>
    </p:spTree>
    <p:extLst>
      <p:ext uri="{BB962C8B-B14F-4D97-AF65-F5344CB8AC3E}">
        <p14:creationId xmlns:p14="http://schemas.microsoft.com/office/powerpoint/2010/main" val="87434278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500" dirty="0"/>
              <a:t>Dijkstra’s is an example of a greedy algorithm that always produces the optimal result.  What about A*?</a:t>
            </a:r>
          </a:p>
          <a:p>
            <a:r>
              <a:rPr lang="en-US" sz="5500" i="1" dirty="0"/>
              <a:t>A* produces the optimal solution if and only if the chosen heuristic function is </a:t>
            </a:r>
            <a:r>
              <a:rPr lang="en-US" sz="5500" b="1" dirty="0"/>
              <a:t>admissible</a:t>
            </a:r>
            <a:r>
              <a:rPr lang="en-US" sz="5500" dirty="0"/>
              <a:t>.</a:t>
            </a:r>
            <a:endParaRPr lang="en-US" sz="55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Admissible Heuristics</a:t>
            </a:r>
          </a:p>
        </p:txBody>
      </p:sp>
    </p:spTree>
    <p:extLst>
      <p:ext uri="{BB962C8B-B14F-4D97-AF65-F5344CB8AC3E}">
        <p14:creationId xmlns:p14="http://schemas.microsoft.com/office/powerpoint/2010/main" val="268492596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500" dirty="0"/>
              <a:t>Dijkstra’s is an example of a greedy algorithm that always produces the optimal result.  What about A*?</a:t>
            </a:r>
          </a:p>
          <a:p>
            <a:r>
              <a:rPr lang="en-US" sz="5500" i="1" dirty="0"/>
              <a:t>A* produces the optimal solution if and only if the chosen heuristic function is </a:t>
            </a:r>
            <a:r>
              <a:rPr lang="en-US" sz="5500" b="1" dirty="0"/>
              <a:t>admissible</a:t>
            </a:r>
            <a:r>
              <a:rPr lang="en-US" sz="5500" dirty="0"/>
              <a:t>.</a:t>
            </a:r>
          </a:p>
          <a:p>
            <a:r>
              <a:rPr lang="en-US" sz="5500" dirty="0"/>
              <a:t>An admissible heuristic is one that </a:t>
            </a:r>
            <a:r>
              <a:rPr lang="en-US" sz="5500" i="1" dirty="0"/>
              <a:t>never overestimates</a:t>
            </a:r>
            <a:r>
              <a:rPr lang="en-US" sz="5500" dirty="0"/>
              <a:t> the true distance between nodes.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Admissible Heuristics</a:t>
            </a:r>
          </a:p>
        </p:txBody>
      </p:sp>
    </p:spTree>
    <p:extLst>
      <p:ext uri="{BB962C8B-B14F-4D97-AF65-F5344CB8AC3E}">
        <p14:creationId xmlns:p14="http://schemas.microsoft.com/office/powerpoint/2010/main" val="19590131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Best-first Search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0C8E97-B9B5-384B-B4CD-2A8770A51815}"/>
              </a:ext>
            </a:extLst>
          </p:cNvPr>
          <p:cNvSpPr txBox="1"/>
          <p:nvPr/>
        </p:nvSpPr>
        <p:spPr>
          <a:xfrm>
            <a:off x="15531285" y="3022511"/>
            <a:ext cx="6400800" cy="17036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Heuristic </a:t>
            </a:r>
            <a:r>
              <a:rPr kumimoji="0" lang="en-US" sz="6000" b="0" i="1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657715-6ACA-8D42-BEEB-E2BAF87559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68695" y="4662386"/>
          <a:ext cx="3725980" cy="6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990">
                  <a:extLst>
                    <a:ext uri="{9D8B030D-6E8A-4147-A177-3AD203B41FA5}">
                      <a16:colId xmlns:a16="http://schemas.microsoft.com/office/drawing/2014/main" val="1089512326"/>
                    </a:ext>
                  </a:extLst>
                </a:gridCol>
                <a:gridCol w="1862990">
                  <a:extLst>
                    <a:ext uri="{9D8B030D-6E8A-4147-A177-3AD203B41FA5}">
                      <a16:colId xmlns:a16="http://schemas.microsoft.com/office/drawing/2014/main" val="346551793"/>
                    </a:ext>
                  </a:extLst>
                </a:gridCol>
              </a:tblGrid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5326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809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41958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43964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5874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534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2515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1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8213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5500" dirty="0"/>
              <a:t>Commonly, we refer to the heuristic of a node to a goal as </a:t>
            </a:r>
            <a:r>
              <a:rPr lang="en-US" sz="5500" i="1" dirty="0"/>
              <a:t>h</a:t>
            </a:r>
            <a:r>
              <a:rPr lang="en-US" sz="5500" dirty="0"/>
              <a:t>, the distance from a node to the origin as </a:t>
            </a:r>
            <a:r>
              <a:rPr lang="en-US" sz="5500" i="1" dirty="0"/>
              <a:t>g</a:t>
            </a:r>
            <a:r>
              <a:rPr lang="en-US" sz="5500" dirty="0"/>
              <a:t>, and </a:t>
            </a:r>
            <a:r>
              <a:rPr lang="en-US" sz="5500" i="1" dirty="0"/>
              <a:t>f = h + g </a:t>
            </a:r>
            <a:r>
              <a:rPr lang="en-US" sz="5500" dirty="0"/>
              <a:t>where </a:t>
            </a:r>
            <a:r>
              <a:rPr lang="en-US" sz="5500" i="1" dirty="0"/>
              <a:t>f </a:t>
            </a:r>
            <a:r>
              <a:rPr lang="en-US" sz="5500" dirty="0"/>
              <a:t>is what we use to evaluate how promising a node is.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250974758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0,9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C8E97-B9B5-384B-B4CD-2A8770A51815}"/>
              </a:ext>
            </a:extLst>
          </p:cNvPr>
          <p:cNvSpPr txBox="1"/>
          <p:nvPr/>
        </p:nvSpPr>
        <p:spPr>
          <a:xfrm>
            <a:off x="15531285" y="3022511"/>
            <a:ext cx="6400800" cy="17036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Heuristic </a:t>
            </a:r>
            <a:r>
              <a:rPr kumimoji="0" lang="en-US" sz="6000" b="0" i="1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657715-6ACA-8D42-BEEB-E2BAF87559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868695" y="4662386"/>
          <a:ext cx="3725980" cy="6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990">
                  <a:extLst>
                    <a:ext uri="{9D8B030D-6E8A-4147-A177-3AD203B41FA5}">
                      <a16:colId xmlns:a16="http://schemas.microsoft.com/office/drawing/2014/main" val="1089512326"/>
                    </a:ext>
                  </a:extLst>
                </a:gridCol>
                <a:gridCol w="1862990">
                  <a:extLst>
                    <a:ext uri="{9D8B030D-6E8A-4147-A177-3AD203B41FA5}">
                      <a16:colId xmlns:a16="http://schemas.microsoft.com/office/drawing/2014/main" val="346551793"/>
                    </a:ext>
                  </a:extLst>
                </a:gridCol>
              </a:tblGrid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5326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809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41958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43964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5874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534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2515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1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28866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0,9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3,6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C8E97-B9B5-384B-B4CD-2A8770A51815}"/>
              </a:ext>
            </a:extLst>
          </p:cNvPr>
          <p:cNvSpPr txBox="1"/>
          <p:nvPr/>
        </p:nvSpPr>
        <p:spPr>
          <a:xfrm>
            <a:off x="15531285" y="3022511"/>
            <a:ext cx="6400800" cy="17036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Heuristic </a:t>
            </a:r>
            <a:r>
              <a:rPr kumimoji="0" lang="en-US" sz="6000" b="0" i="1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657715-6ACA-8D42-BEEB-E2BAF875597B}"/>
              </a:ext>
            </a:extLst>
          </p:cNvPr>
          <p:cNvGraphicFramePr>
            <a:graphicFrameLocks noGrp="1"/>
          </p:cNvGraphicFramePr>
          <p:nvPr/>
        </p:nvGraphicFramePr>
        <p:xfrm>
          <a:off x="16868695" y="4662386"/>
          <a:ext cx="3725980" cy="6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990">
                  <a:extLst>
                    <a:ext uri="{9D8B030D-6E8A-4147-A177-3AD203B41FA5}">
                      <a16:colId xmlns:a16="http://schemas.microsoft.com/office/drawing/2014/main" val="1089512326"/>
                    </a:ext>
                  </a:extLst>
                </a:gridCol>
                <a:gridCol w="1862990">
                  <a:extLst>
                    <a:ext uri="{9D8B030D-6E8A-4147-A177-3AD203B41FA5}">
                      <a16:colId xmlns:a16="http://schemas.microsoft.com/office/drawing/2014/main" val="346551793"/>
                    </a:ext>
                  </a:extLst>
                </a:gridCol>
              </a:tblGrid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5326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809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41958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43964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5874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534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2515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1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81067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0,9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3,6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C8E97-B9B5-384B-B4CD-2A8770A51815}"/>
              </a:ext>
            </a:extLst>
          </p:cNvPr>
          <p:cNvSpPr txBox="1"/>
          <p:nvPr/>
        </p:nvSpPr>
        <p:spPr>
          <a:xfrm>
            <a:off x="15531285" y="3022511"/>
            <a:ext cx="6400800" cy="17036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Heuristic </a:t>
            </a:r>
            <a:r>
              <a:rPr kumimoji="0" lang="en-US" sz="6000" b="0" i="1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657715-6ACA-8D42-BEEB-E2BAF875597B}"/>
              </a:ext>
            </a:extLst>
          </p:cNvPr>
          <p:cNvGraphicFramePr>
            <a:graphicFrameLocks noGrp="1"/>
          </p:cNvGraphicFramePr>
          <p:nvPr/>
        </p:nvGraphicFramePr>
        <p:xfrm>
          <a:off x="16868695" y="4662386"/>
          <a:ext cx="3725980" cy="6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990">
                  <a:extLst>
                    <a:ext uri="{9D8B030D-6E8A-4147-A177-3AD203B41FA5}">
                      <a16:colId xmlns:a16="http://schemas.microsoft.com/office/drawing/2014/main" val="1089512326"/>
                    </a:ext>
                  </a:extLst>
                </a:gridCol>
                <a:gridCol w="1862990">
                  <a:extLst>
                    <a:ext uri="{9D8B030D-6E8A-4147-A177-3AD203B41FA5}">
                      <a16:colId xmlns:a16="http://schemas.microsoft.com/office/drawing/2014/main" val="346551793"/>
                    </a:ext>
                  </a:extLst>
                </a:gridCol>
              </a:tblGrid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5326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809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41958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43964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5874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534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2515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1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32395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0,9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3,6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C8E97-B9B5-384B-B4CD-2A8770A51815}"/>
              </a:ext>
            </a:extLst>
          </p:cNvPr>
          <p:cNvSpPr txBox="1"/>
          <p:nvPr/>
        </p:nvSpPr>
        <p:spPr>
          <a:xfrm>
            <a:off x="15531285" y="3022511"/>
            <a:ext cx="6400800" cy="17036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Heuristic </a:t>
            </a:r>
            <a:r>
              <a:rPr kumimoji="0" lang="en-US" sz="6000" b="0" i="1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657715-6ACA-8D42-BEEB-E2BAF875597B}"/>
              </a:ext>
            </a:extLst>
          </p:cNvPr>
          <p:cNvGraphicFramePr>
            <a:graphicFrameLocks noGrp="1"/>
          </p:cNvGraphicFramePr>
          <p:nvPr/>
        </p:nvGraphicFramePr>
        <p:xfrm>
          <a:off x="16868695" y="4662386"/>
          <a:ext cx="3725980" cy="6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990">
                  <a:extLst>
                    <a:ext uri="{9D8B030D-6E8A-4147-A177-3AD203B41FA5}">
                      <a16:colId xmlns:a16="http://schemas.microsoft.com/office/drawing/2014/main" val="1089512326"/>
                    </a:ext>
                  </a:extLst>
                </a:gridCol>
                <a:gridCol w="1862990">
                  <a:extLst>
                    <a:ext uri="{9D8B030D-6E8A-4147-A177-3AD203B41FA5}">
                      <a16:colId xmlns:a16="http://schemas.microsoft.com/office/drawing/2014/main" val="346551793"/>
                    </a:ext>
                  </a:extLst>
                </a:gridCol>
              </a:tblGrid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5326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809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41958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43964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5874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534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2515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1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40526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0,9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3,6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5,8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C8E97-B9B5-384B-B4CD-2A8770A51815}"/>
              </a:ext>
            </a:extLst>
          </p:cNvPr>
          <p:cNvSpPr txBox="1"/>
          <p:nvPr/>
        </p:nvSpPr>
        <p:spPr>
          <a:xfrm>
            <a:off x="15531285" y="3022511"/>
            <a:ext cx="6400800" cy="17036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Heuristic </a:t>
            </a:r>
            <a:r>
              <a:rPr kumimoji="0" lang="en-US" sz="6000" b="0" i="1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657715-6ACA-8D42-BEEB-E2BAF875597B}"/>
              </a:ext>
            </a:extLst>
          </p:cNvPr>
          <p:cNvGraphicFramePr>
            <a:graphicFrameLocks noGrp="1"/>
          </p:cNvGraphicFramePr>
          <p:nvPr/>
        </p:nvGraphicFramePr>
        <p:xfrm>
          <a:off x="16868695" y="4662386"/>
          <a:ext cx="3725980" cy="6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990">
                  <a:extLst>
                    <a:ext uri="{9D8B030D-6E8A-4147-A177-3AD203B41FA5}">
                      <a16:colId xmlns:a16="http://schemas.microsoft.com/office/drawing/2014/main" val="1089512326"/>
                    </a:ext>
                  </a:extLst>
                </a:gridCol>
                <a:gridCol w="1862990">
                  <a:extLst>
                    <a:ext uri="{9D8B030D-6E8A-4147-A177-3AD203B41FA5}">
                      <a16:colId xmlns:a16="http://schemas.microsoft.com/office/drawing/2014/main" val="346551793"/>
                    </a:ext>
                  </a:extLst>
                </a:gridCol>
              </a:tblGrid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5326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809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41958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43964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5874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534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2515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1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45976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0,9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3,6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5,8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4,7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C8E97-B9B5-384B-B4CD-2A8770A51815}"/>
              </a:ext>
            </a:extLst>
          </p:cNvPr>
          <p:cNvSpPr txBox="1"/>
          <p:nvPr/>
        </p:nvSpPr>
        <p:spPr>
          <a:xfrm>
            <a:off x="15531285" y="3022511"/>
            <a:ext cx="6400800" cy="17036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Heuristic </a:t>
            </a:r>
            <a:r>
              <a:rPr kumimoji="0" lang="en-US" sz="6000" b="0" i="1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657715-6ACA-8D42-BEEB-E2BAF875597B}"/>
              </a:ext>
            </a:extLst>
          </p:cNvPr>
          <p:cNvGraphicFramePr>
            <a:graphicFrameLocks noGrp="1"/>
          </p:cNvGraphicFramePr>
          <p:nvPr/>
        </p:nvGraphicFramePr>
        <p:xfrm>
          <a:off x="16868695" y="4662386"/>
          <a:ext cx="3725980" cy="6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990">
                  <a:extLst>
                    <a:ext uri="{9D8B030D-6E8A-4147-A177-3AD203B41FA5}">
                      <a16:colId xmlns:a16="http://schemas.microsoft.com/office/drawing/2014/main" val="1089512326"/>
                    </a:ext>
                  </a:extLst>
                </a:gridCol>
                <a:gridCol w="1862990">
                  <a:extLst>
                    <a:ext uri="{9D8B030D-6E8A-4147-A177-3AD203B41FA5}">
                      <a16:colId xmlns:a16="http://schemas.microsoft.com/office/drawing/2014/main" val="346551793"/>
                    </a:ext>
                  </a:extLst>
                </a:gridCol>
              </a:tblGrid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5326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809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41958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43964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5874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534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2515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1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73796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0,9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3,6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5,8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4,7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9,1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C8E97-B9B5-384B-B4CD-2A8770A51815}"/>
              </a:ext>
            </a:extLst>
          </p:cNvPr>
          <p:cNvSpPr txBox="1"/>
          <p:nvPr/>
        </p:nvSpPr>
        <p:spPr>
          <a:xfrm>
            <a:off x="15531285" y="3022511"/>
            <a:ext cx="6400800" cy="17036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Heuristic </a:t>
            </a:r>
            <a:r>
              <a:rPr kumimoji="0" lang="en-US" sz="6000" b="0" i="1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657715-6ACA-8D42-BEEB-E2BAF875597B}"/>
              </a:ext>
            </a:extLst>
          </p:cNvPr>
          <p:cNvGraphicFramePr>
            <a:graphicFrameLocks noGrp="1"/>
          </p:cNvGraphicFramePr>
          <p:nvPr/>
        </p:nvGraphicFramePr>
        <p:xfrm>
          <a:off x="16868695" y="4662386"/>
          <a:ext cx="3725980" cy="6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990">
                  <a:extLst>
                    <a:ext uri="{9D8B030D-6E8A-4147-A177-3AD203B41FA5}">
                      <a16:colId xmlns:a16="http://schemas.microsoft.com/office/drawing/2014/main" val="1089512326"/>
                    </a:ext>
                  </a:extLst>
                </a:gridCol>
                <a:gridCol w="1862990">
                  <a:extLst>
                    <a:ext uri="{9D8B030D-6E8A-4147-A177-3AD203B41FA5}">
                      <a16:colId xmlns:a16="http://schemas.microsoft.com/office/drawing/2014/main" val="346551793"/>
                    </a:ext>
                  </a:extLst>
                </a:gridCol>
              </a:tblGrid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5326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809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41958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43964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5874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534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2515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1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99896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0,9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3,6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5,8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4,7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9,1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C8E97-B9B5-384B-B4CD-2A8770A51815}"/>
              </a:ext>
            </a:extLst>
          </p:cNvPr>
          <p:cNvSpPr txBox="1"/>
          <p:nvPr/>
        </p:nvSpPr>
        <p:spPr>
          <a:xfrm>
            <a:off x="15531285" y="3022511"/>
            <a:ext cx="6400800" cy="17036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Heuristic </a:t>
            </a:r>
            <a:r>
              <a:rPr kumimoji="0" lang="en-US" sz="6000" b="0" i="1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657715-6ACA-8D42-BEEB-E2BAF875597B}"/>
              </a:ext>
            </a:extLst>
          </p:cNvPr>
          <p:cNvGraphicFramePr>
            <a:graphicFrameLocks noGrp="1"/>
          </p:cNvGraphicFramePr>
          <p:nvPr/>
        </p:nvGraphicFramePr>
        <p:xfrm>
          <a:off x="16868695" y="4662386"/>
          <a:ext cx="3725980" cy="6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990">
                  <a:extLst>
                    <a:ext uri="{9D8B030D-6E8A-4147-A177-3AD203B41FA5}">
                      <a16:colId xmlns:a16="http://schemas.microsoft.com/office/drawing/2014/main" val="1089512326"/>
                    </a:ext>
                  </a:extLst>
                </a:gridCol>
                <a:gridCol w="1862990">
                  <a:extLst>
                    <a:ext uri="{9D8B030D-6E8A-4147-A177-3AD203B41FA5}">
                      <a16:colId xmlns:a16="http://schemas.microsoft.com/office/drawing/2014/main" val="346551793"/>
                    </a:ext>
                  </a:extLst>
                </a:gridCol>
              </a:tblGrid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5326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809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41958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43964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5874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534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2515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1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57866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0,9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3,6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5,8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4,7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9,1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C8E97-B9B5-384B-B4CD-2A8770A51815}"/>
              </a:ext>
            </a:extLst>
          </p:cNvPr>
          <p:cNvSpPr txBox="1"/>
          <p:nvPr/>
        </p:nvSpPr>
        <p:spPr>
          <a:xfrm>
            <a:off x="15531285" y="3022511"/>
            <a:ext cx="6400800" cy="17036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Heuristic </a:t>
            </a:r>
            <a:r>
              <a:rPr kumimoji="0" lang="en-US" sz="6000" b="0" i="1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657715-6ACA-8D42-BEEB-E2BAF875597B}"/>
              </a:ext>
            </a:extLst>
          </p:cNvPr>
          <p:cNvGraphicFramePr>
            <a:graphicFrameLocks noGrp="1"/>
          </p:cNvGraphicFramePr>
          <p:nvPr/>
        </p:nvGraphicFramePr>
        <p:xfrm>
          <a:off x="16868695" y="4662386"/>
          <a:ext cx="3725980" cy="6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990">
                  <a:extLst>
                    <a:ext uri="{9D8B030D-6E8A-4147-A177-3AD203B41FA5}">
                      <a16:colId xmlns:a16="http://schemas.microsoft.com/office/drawing/2014/main" val="1089512326"/>
                    </a:ext>
                  </a:extLst>
                </a:gridCol>
                <a:gridCol w="1862990">
                  <a:extLst>
                    <a:ext uri="{9D8B030D-6E8A-4147-A177-3AD203B41FA5}">
                      <a16:colId xmlns:a16="http://schemas.microsoft.com/office/drawing/2014/main" val="346551793"/>
                    </a:ext>
                  </a:extLst>
                </a:gridCol>
              </a:tblGrid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5326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809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41958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43964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5874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534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2515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1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8232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3999" y="4826000"/>
            <a:ext cx="22446343" cy="6096000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500" dirty="0"/>
              <a:t>Create an empty priority queue of nodes (min heap).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Create an empty visited set of nodes.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Calculate the heuristic for the origin and push it to the queue.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While the queue is not empty: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500" dirty="0"/>
              <a:t>Get the front node from the queue (the highest priority, lowest heuristic).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500" dirty="0"/>
              <a:t>Iterate over its neighbors:</a:t>
            </a:r>
          </a:p>
          <a:p>
            <a:pPr marL="2514600" lvl="2" indent="-1143000">
              <a:buFont typeface="+mj-lt"/>
              <a:buAutoNum type="romanLcPeriod"/>
            </a:pPr>
            <a:r>
              <a:rPr lang="en-US" sz="4500" dirty="0"/>
              <a:t>If the neighbor is the destination, return.</a:t>
            </a:r>
          </a:p>
          <a:p>
            <a:pPr marL="2514600" lvl="2" indent="-1143000">
              <a:buFont typeface="+mj-lt"/>
              <a:buAutoNum type="romanLcPeriod"/>
            </a:pPr>
            <a:r>
              <a:rPr lang="en-US" sz="4500" dirty="0"/>
              <a:t>Otherwise, if it is not in the visited set, calculate the heuristic and push it to the queue.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500" dirty="0"/>
              <a:t>Return not found (if we’ve reached this point the destination is not reachable from the source).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Best-First Search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44618816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0,9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3,6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5,8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4,7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9,1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10,0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C8E97-B9B5-384B-B4CD-2A8770A51815}"/>
              </a:ext>
            </a:extLst>
          </p:cNvPr>
          <p:cNvSpPr txBox="1"/>
          <p:nvPr/>
        </p:nvSpPr>
        <p:spPr>
          <a:xfrm>
            <a:off x="15531285" y="3022511"/>
            <a:ext cx="6400800" cy="17036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Heuristic </a:t>
            </a:r>
            <a:r>
              <a:rPr kumimoji="0" lang="en-US" sz="6000" b="0" i="1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657715-6ACA-8D42-BEEB-E2BAF875597B}"/>
              </a:ext>
            </a:extLst>
          </p:cNvPr>
          <p:cNvGraphicFramePr>
            <a:graphicFrameLocks noGrp="1"/>
          </p:cNvGraphicFramePr>
          <p:nvPr/>
        </p:nvGraphicFramePr>
        <p:xfrm>
          <a:off x="16868695" y="4662386"/>
          <a:ext cx="3725980" cy="6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990">
                  <a:extLst>
                    <a:ext uri="{9D8B030D-6E8A-4147-A177-3AD203B41FA5}">
                      <a16:colId xmlns:a16="http://schemas.microsoft.com/office/drawing/2014/main" val="1089512326"/>
                    </a:ext>
                  </a:extLst>
                </a:gridCol>
                <a:gridCol w="1862990">
                  <a:extLst>
                    <a:ext uri="{9D8B030D-6E8A-4147-A177-3AD203B41FA5}">
                      <a16:colId xmlns:a16="http://schemas.microsoft.com/office/drawing/2014/main" val="346551793"/>
                    </a:ext>
                  </a:extLst>
                </a:gridCol>
              </a:tblGrid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5326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809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41958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43964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5874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534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2515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1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05784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0,9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3,6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5,8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4,7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9,1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10,0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C8E97-B9B5-384B-B4CD-2A8770A51815}"/>
              </a:ext>
            </a:extLst>
          </p:cNvPr>
          <p:cNvSpPr txBox="1"/>
          <p:nvPr/>
        </p:nvSpPr>
        <p:spPr>
          <a:xfrm>
            <a:off x="15531285" y="3022511"/>
            <a:ext cx="6400800" cy="17036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Heuristic </a:t>
            </a:r>
            <a:r>
              <a:rPr kumimoji="0" lang="en-US" sz="6000" b="0" i="1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657715-6ACA-8D42-BEEB-E2BAF875597B}"/>
              </a:ext>
            </a:extLst>
          </p:cNvPr>
          <p:cNvGraphicFramePr>
            <a:graphicFrameLocks noGrp="1"/>
          </p:cNvGraphicFramePr>
          <p:nvPr/>
        </p:nvGraphicFramePr>
        <p:xfrm>
          <a:off x="16868695" y="4662386"/>
          <a:ext cx="3725980" cy="6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990">
                  <a:extLst>
                    <a:ext uri="{9D8B030D-6E8A-4147-A177-3AD203B41FA5}">
                      <a16:colId xmlns:a16="http://schemas.microsoft.com/office/drawing/2014/main" val="1089512326"/>
                    </a:ext>
                  </a:extLst>
                </a:gridCol>
                <a:gridCol w="1862990">
                  <a:extLst>
                    <a:ext uri="{9D8B030D-6E8A-4147-A177-3AD203B41FA5}">
                      <a16:colId xmlns:a16="http://schemas.microsoft.com/office/drawing/2014/main" val="346551793"/>
                    </a:ext>
                  </a:extLst>
                </a:gridCol>
              </a:tblGrid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5326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809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41958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43964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5874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534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2515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1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754185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0,9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3,6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5,8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4,7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9,1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25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10,0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C8E97-B9B5-384B-B4CD-2A8770A51815}"/>
              </a:ext>
            </a:extLst>
          </p:cNvPr>
          <p:cNvSpPr txBox="1"/>
          <p:nvPr/>
        </p:nvSpPr>
        <p:spPr>
          <a:xfrm>
            <a:off x="15531285" y="3022511"/>
            <a:ext cx="6400800" cy="17036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Heuristic </a:t>
            </a:r>
            <a:r>
              <a:rPr kumimoji="0" lang="en-US" sz="6000" b="0" i="1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657715-6ACA-8D42-BEEB-E2BAF875597B}"/>
              </a:ext>
            </a:extLst>
          </p:cNvPr>
          <p:cNvGraphicFramePr>
            <a:graphicFrameLocks noGrp="1"/>
          </p:cNvGraphicFramePr>
          <p:nvPr/>
        </p:nvGraphicFramePr>
        <p:xfrm>
          <a:off x="16868695" y="4662386"/>
          <a:ext cx="3725980" cy="693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990">
                  <a:extLst>
                    <a:ext uri="{9D8B030D-6E8A-4147-A177-3AD203B41FA5}">
                      <a16:colId xmlns:a16="http://schemas.microsoft.com/office/drawing/2014/main" val="1089512326"/>
                    </a:ext>
                  </a:extLst>
                </a:gridCol>
                <a:gridCol w="1862990">
                  <a:extLst>
                    <a:ext uri="{9D8B030D-6E8A-4147-A177-3AD203B41FA5}">
                      <a16:colId xmlns:a16="http://schemas.microsoft.com/office/drawing/2014/main" val="346551793"/>
                    </a:ext>
                  </a:extLst>
                </a:gridCol>
              </a:tblGrid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5326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9809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241958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43964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35874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5343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25152"/>
                  </a:ext>
                </a:extLst>
              </a:tr>
              <a:tr h="866526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1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713094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495AA-DBA8-854F-B256-D652667C0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079874"/>
            <a:ext cx="21336000" cy="9636125"/>
          </a:xfrm>
        </p:spPr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an empty set of finalized nodes.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Create map of nodes to </a:t>
            </a:r>
            <a:r>
              <a:rPr lang="en-US" sz="4000" i="1" dirty="0"/>
              <a:t>pairs of distances (g, h)</a:t>
            </a:r>
            <a:r>
              <a:rPr lang="en-US" sz="4000" dirty="0"/>
              <a:t>. </a:t>
            </a:r>
            <a:r>
              <a:rPr lang="en-US" sz="4000" i="1" dirty="0"/>
              <a:t>g </a:t>
            </a:r>
            <a:r>
              <a:rPr lang="en-US" sz="4000" dirty="0"/>
              <a:t>is the distance so far, and </a:t>
            </a:r>
            <a:r>
              <a:rPr lang="en-US" sz="4000" i="1" dirty="0"/>
              <a:t>h is </a:t>
            </a:r>
            <a:r>
              <a:rPr lang="en-US" sz="4000" dirty="0"/>
              <a:t>the estimated distance to the goal using the heuristic.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Calculate the heuristic value for the origin </a:t>
            </a:r>
            <a:r>
              <a:rPr lang="en-US" sz="4000" i="1" dirty="0"/>
              <a:t>h </a:t>
            </a:r>
            <a:r>
              <a:rPr lang="en-US" sz="4000" dirty="0"/>
              <a:t>and set the distance for the origin to (0, </a:t>
            </a:r>
            <a:r>
              <a:rPr lang="en-US" sz="4000" i="1" dirty="0"/>
              <a:t>h</a:t>
            </a:r>
            <a:r>
              <a:rPr lang="en-US" sz="4000" dirty="0"/>
              <a:t>). Initialize a current node to the origin.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While the current node is not the destination node: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Add current node to the finalized set and Iterate over its neighbors:</a:t>
            </a:r>
          </a:p>
          <a:p>
            <a:pPr marL="2514600" lvl="2" indent="-1143000">
              <a:buFont typeface="+mj-lt"/>
              <a:buAutoNum type="romanLcPeriod"/>
            </a:pPr>
            <a:r>
              <a:rPr lang="en-US" sz="4000" dirty="0"/>
              <a:t>For each neighbor that is not finalized, update the </a:t>
            </a:r>
            <a:r>
              <a:rPr lang="en-US" sz="4000" i="1" dirty="0"/>
              <a:t>g </a:t>
            </a:r>
            <a:r>
              <a:rPr lang="en-US" sz="4000" dirty="0"/>
              <a:t>value (if less than the current </a:t>
            </a:r>
            <a:r>
              <a:rPr lang="en-US" sz="4000" i="1" dirty="0"/>
              <a:t>g</a:t>
            </a:r>
            <a:r>
              <a:rPr lang="en-US" sz="4000" dirty="0"/>
              <a:t>  value, if it exists) to the sum of the “min </a:t>
            </a:r>
            <a:r>
              <a:rPr lang="en-US" sz="4000" dirty="0" err="1"/>
              <a:t>dist</a:t>
            </a:r>
            <a:r>
              <a:rPr lang="en-US" sz="4000" dirty="0"/>
              <a:t>” and the weight of the edge between it and the “min </a:t>
            </a:r>
            <a:r>
              <a:rPr lang="en-US" sz="4000" dirty="0" err="1"/>
              <a:t>dist</a:t>
            </a:r>
            <a:r>
              <a:rPr lang="en-US" sz="4000" dirty="0"/>
              <a:t>” node.  Calculate the heuristic value for the neighbor and assign it to </a:t>
            </a:r>
            <a:r>
              <a:rPr lang="en-US" sz="4000" i="1" dirty="0"/>
              <a:t>h</a:t>
            </a:r>
            <a:r>
              <a:rPr lang="en-US" sz="4000" dirty="0"/>
              <a:t>.</a:t>
            </a:r>
          </a:p>
          <a:p>
            <a:pPr marL="2057400" lvl="1" indent="-1143000">
              <a:buFont typeface="+mj-lt"/>
              <a:buAutoNum type="alphaLcPeriod"/>
            </a:pPr>
            <a:r>
              <a:rPr lang="en-US" sz="4000" dirty="0"/>
              <a:t>Set current to the “min </a:t>
            </a:r>
            <a:r>
              <a:rPr lang="en-US" sz="4000" dirty="0" err="1"/>
              <a:t>dist</a:t>
            </a:r>
            <a:r>
              <a:rPr lang="en-US" sz="4000" dirty="0"/>
              <a:t>” node – the node with the smallest </a:t>
            </a:r>
            <a:r>
              <a:rPr lang="en-US" sz="4000" i="1" dirty="0"/>
              <a:t>f </a:t>
            </a:r>
            <a:r>
              <a:rPr lang="en-US" sz="4000" dirty="0"/>
              <a:t>value that is not finalized where </a:t>
            </a:r>
            <a:r>
              <a:rPr lang="en-US" sz="4000" i="1" dirty="0"/>
              <a:t>f = g + h</a:t>
            </a:r>
            <a:r>
              <a:rPr lang="en-US" sz="4000" dirty="0"/>
              <a:t>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000" dirty="0"/>
              <a:t>Return the g value for the destination node.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DFD9C-620A-724F-9E6E-EAFF4279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D278-7CFE-154D-ACFA-B8723537B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2920639522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7E39B6-ABD5-974B-938F-43C52477C5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5000" dirty="0"/>
              <a:t>How are Dijkstra’s algorithm and A* related?</a:t>
            </a:r>
          </a:p>
          <a:p>
            <a:pPr marL="1143000" indent="-1143000">
              <a:buFont typeface="+mj-lt"/>
              <a:buAutoNum type="arabicPeriod"/>
            </a:pPr>
            <a:endParaRPr lang="en-US" sz="5000" dirty="0"/>
          </a:p>
          <a:p>
            <a:pPr marL="1143000" indent="-1143000">
              <a:buFont typeface="+mj-lt"/>
              <a:buAutoNum type="arabicPeriod"/>
            </a:pPr>
            <a:r>
              <a:rPr lang="en-US" sz="5000" dirty="0"/>
              <a:t>How do you calculate the shortest path, not just the length?</a:t>
            </a:r>
          </a:p>
          <a:p>
            <a:pPr marL="1143000" indent="-1143000">
              <a:buFont typeface="+mj-lt"/>
              <a:buAutoNum type="arabicPeriod"/>
            </a:pPr>
            <a:endParaRPr lang="en-US" sz="5000" dirty="0"/>
          </a:p>
          <a:p>
            <a:pPr marL="1143000" indent="-1143000">
              <a:buFont typeface="+mj-lt"/>
              <a:buAutoNum type="arabicPeriod"/>
            </a:pPr>
            <a:r>
              <a:rPr lang="en-US" sz="5000" dirty="0"/>
              <a:t>Is this algorithm for directed or undirected graphs?</a:t>
            </a:r>
          </a:p>
          <a:p>
            <a:pPr marL="1143000" indent="-1143000">
              <a:buFont typeface="+mj-lt"/>
              <a:buAutoNum type="arabicPeriod"/>
            </a:pPr>
            <a:endParaRPr lang="en-US" sz="5000" dirty="0"/>
          </a:p>
          <a:p>
            <a:pPr marL="1143000" indent="-1143000">
              <a:buFont typeface="+mj-lt"/>
              <a:buAutoNum type="arabicPeriod"/>
            </a:pPr>
            <a:r>
              <a:rPr lang="en-US" sz="5000" dirty="0"/>
              <a:t>Are there any constraints on when we can use the algorithm?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024105144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7E39B6-ABD5-974B-938F-43C52477C5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US" sz="5200" dirty="0"/>
              <a:t>How are Dijkstra’s algorithm and A* related?</a:t>
            </a:r>
          </a:p>
          <a:p>
            <a:pPr marL="2057400" lvl="1" indent="-1143000"/>
            <a:r>
              <a:rPr lang="en-US" sz="4600" dirty="0"/>
              <a:t>Dijkstra's algorithm is a special case of A* where the heuristic is always 0.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000" dirty="0"/>
              <a:t>How do you calculate the shortest path, not just the length?</a:t>
            </a:r>
          </a:p>
          <a:p>
            <a:pPr marL="2057400" lvl="1" indent="-1143000"/>
            <a:r>
              <a:rPr lang="en-US" sz="4800" dirty="0"/>
              <a:t>We’ll need to keep track of the shortest path to each node as well as distance!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000" dirty="0"/>
              <a:t>Is this algorithm for directed or undirected graphs?</a:t>
            </a:r>
          </a:p>
          <a:p>
            <a:pPr marL="2057400" lvl="1" indent="-1143000"/>
            <a:r>
              <a:rPr lang="en-US" sz="4600" dirty="0"/>
              <a:t>It works for both with no changes needed!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5000" dirty="0"/>
              <a:t>Are there any constraints on when we can use the algorithm?</a:t>
            </a:r>
          </a:p>
          <a:p>
            <a:pPr marL="2057400" lvl="1" indent="-1143000"/>
            <a:r>
              <a:rPr lang="en-US" sz="4600" dirty="0"/>
              <a:t>Like Dijkstra’s algorithm, A* only works on graphs where the weights are non-negative, for the same reason.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287197420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7E39B6-ABD5-974B-938F-43C52477C5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r>
              <a:rPr lang="en-US" sz="6000" b="1" dirty="0"/>
              <a:t>A*</a:t>
            </a:r>
          </a:p>
          <a:p>
            <a:endParaRPr lang="en-US" sz="6000" b="1" dirty="0"/>
          </a:p>
          <a:p>
            <a:endParaRPr lang="en-US" sz="6000" b="1" dirty="0"/>
          </a:p>
          <a:p>
            <a:endParaRPr lang="en-US" sz="6000" b="1" dirty="0"/>
          </a:p>
          <a:p>
            <a:endParaRPr lang="en-US" sz="6000" b="1" dirty="0"/>
          </a:p>
          <a:p>
            <a:r>
              <a:rPr lang="en-US" sz="6000" b="1" dirty="0"/>
              <a:t>Dijkstra’s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vs. Dijkstra’s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to use each?</a:t>
            </a:r>
          </a:p>
        </p:txBody>
      </p:sp>
    </p:spTree>
    <p:extLst>
      <p:ext uri="{BB962C8B-B14F-4D97-AF65-F5344CB8AC3E}">
        <p14:creationId xmlns:p14="http://schemas.microsoft.com/office/powerpoint/2010/main" val="1142936167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7E39B6-ABD5-974B-938F-43C52477C5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8890000"/>
          </a:xfrm>
        </p:spPr>
        <p:txBody>
          <a:bodyPr numCol="2"/>
          <a:lstStyle/>
          <a:p>
            <a:r>
              <a:rPr lang="en-US" sz="6000" b="1" dirty="0"/>
              <a:t>A*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/>
              <a:t>Have an admissible heuristic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/>
              <a:t>Do not have an admissible heuristic but prefer speed over accuracy (and have a “good enough” heuristic)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60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6000" dirty="0"/>
          </a:p>
          <a:p>
            <a:r>
              <a:rPr lang="en-US" sz="6000" b="1" dirty="0"/>
              <a:t>Dijkstra’s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/>
              <a:t>Do not have an admissible heuristic and need the optimal solution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6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vs. Dijkstra’s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to use each?</a:t>
            </a:r>
          </a:p>
        </p:txBody>
      </p:sp>
    </p:spTree>
    <p:extLst>
      <p:ext uri="{BB962C8B-B14F-4D97-AF65-F5344CB8AC3E}">
        <p14:creationId xmlns:p14="http://schemas.microsoft.com/office/powerpoint/2010/main" val="3758182820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7E39B6-ABD5-974B-938F-43C52477C5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8890000"/>
          </a:xfrm>
        </p:spPr>
        <p:txBody>
          <a:bodyPr numCol="1"/>
          <a:lstStyle/>
          <a:p>
            <a:r>
              <a:rPr lang="en-US" sz="6000" dirty="0"/>
              <a:t>How do I find an efficient admissible heuristic?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Admissible Heuristics</a:t>
            </a:r>
          </a:p>
        </p:txBody>
      </p:sp>
    </p:spTree>
    <p:extLst>
      <p:ext uri="{BB962C8B-B14F-4D97-AF65-F5344CB8AC3E}">
        <p14:creationId xmlns:p14="http://schemas.microsoft.com/office/powerpoint/2010/main" val="3716751176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7E39B6-ABD5-974B-938F-43C52477C5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8890000"/>
          </a:xfrm>
        </p:spPr>
        <p:txBody>
          <a:bodyPr numCol="1"/>
          <a:lstStyle/>
          <a:p>
            <a:r>
              <a:rPr lang="en-US" sz="6000" dirty="0"/>
              <a:t>How do I find an efficient admissible heuristic?</a:t>
            </a:r>
          </a:p>
          <a:p>
            <a:r>
              <a:rPr lang="en-US" sz="6000" dirty="0"/>
              <a:t>Unfortunately, this entirely depends on the problem and there is no set of rules or steps for doing so.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Admissible Heuristics</a:t>
            </a:r>
          </a:p>
        </p:txBody>
      </p:sp>
    </p:spTree>
    <p:extLst>
      <p:ext uri="{BB962C8B-B14F-4D97-AF65-F5344CB8AC3E}">
        <p14:creationId xmlns:p14="http://schemas.microsoft.com/office/powerpoint/2010/main" val="321766323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05223109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7E39B6-ABD5-974B-938F-43C52477C5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8890000"/>
          </a:xfrm>
        </p:spPr>
        <p:txBody>
          <a:bodyPr numCol="1"/>
          <a:lstStyle/>
          <a:p>
            <a:r>
              <a:rPr lang="en-US" sz="6000" dirty="0"/>
              <a:t>How do I find an efficient admissible heuristic?</a:t>
            </a:r>
          </a:p>
          <a:p>
            <a:r>
              <a:rPr lang="en-US" sz="6000" dirty="0"/>
              <a:t>Unfortunately, this entirely depends on the problem and there is no set of rules or steps for doing so.</a:t>
            </a:r>
          </a:p>
          <a:p>
            <a:r>
              <a:rPr lang="en-US" sz="6000" dirty="0"/>
              <a:t>Fortunately, there is a whole class of problems A* is commonly applied to that has easy-to-derive and easy-to-compute heuristics.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Admissible Heuristics</a:t>
            </a:r>
          </a:p>
        </p:txBody>
      </p:sp>
    </p:spTree>
    <p:extLst>
      <p:ext uri="{BB962C8B-B14F-4D97-AF65-F5344CB8AC3E}">
        <p14:creationId xmlns:p14="http://schemas.microsoft.com/office/powerpoint/2010/main" val="2551862138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71892891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A498F-8611-4347-92BD-64B0114595BA}"/>
              </a:ext>
            </a:extLst>
          </p:cNvPr>
          <p:cNvSpPr txBox="1"/>
          <p:nvPr/>
        </p:nvSpPr>
        <p:spPr>
          <a:xfrm>
            <a:off x="10861965" y="7446658"/>
            <a:ext cx="11998034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Consider the grid as a graph where for every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square, the neighbors are all adjacent squares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that do not contain an X.</a:t>
            </a:r>
          </a:p>
        </p:txBody>
      </p:sp>
    </p:spTree>
    <p:extLst>
      <p:ext uri="{BB962C8B-B14F-4D97-AF65-F5344CB8AC3E}">
        <p14:creationId xmlns:p14="http://schemas.microsoft.com/office/powerpoint/2010/main" val="2999183357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A498F-8611-4347-92BD-64B0114595BA}"/>
              </a:ext>
            </a:extLst>
          </p:cNvPr>
          <p:cNvSpPr txBox="1"/>
          <p:nvPr/>
        </p:nvSpPr>
        <p:spPr>
          <a:xfrm>
            <a:off x="10861965" y="7446658"/>
            <a:ext cx="11998034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Consider the grid as a graph where for every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square, the neighbors are all adjacent squares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that do not contain an X.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9885521"/>
            <a:ext cx="11998034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Which squares we consider to be adjacent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depends on which directions we are allowed to move in.</a:t>
            </a:r>
          </a:p>
        </p:txBody>
      </p:sp>
    </p:spTree>
    <p:extLst>
      <p:ext uri="{BB962C8B-B14F-4D97-AF65-F5344CB8AC3E}">
        <p14:creationId xmlns:p14="http://schemas.microsoft.com/office/powerpoint/2010/main" val="2020397992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5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719563446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4231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We can use the </a:t>
            </a:r>
            <a:r>
              <a:rPr kumimoji="0" lang="en-US" sz="50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Manhattan distance</a:t>
            </a:r>
            <a:r>
              <a:rPr kumimoji="0" lang="en-US" sz="500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heuristic.  The</a:t>
            </a:r>
            <a:r>
              <a:rPr lang="en-US" sz="5000" dirty="0">
                <a:latin typeface="FreightSansLFPro" panose="02000506030000020004" pitchFamily="2" charset="77"/>
              </a:rPr>
              <a:t> Manhattan distance between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current square (cx, cy) and goal square (</a:t>
            </a:r>
            <a:r>
              <a:rPr lang="en-US" sz="5000" dirty="0" err="1">
                <a:latin typeface="FreightSansLFPro" panose="02000506030000020004" pitchFamily="2" charset="77"/>
              </a:rPr>
              <a:t>gx</a:t>
            </a:r>
            <a:r>
              <a:rPr lang="en-US" sz="5000" dirty="0">
                <a:latin typeface="FreightSansLFPro" panose="02000506030000020004" pitchFamily="2" charset="77"/>
              </a:rPr>
              <a:t>, </a:t>
            </a:r>
            <a:r>
              <a:rPr lang="en-US" sz="5000" dirty="0" err="1">
                <a:latin typeface="FreightSansLFPro" panose="02000506030000020004" pitchFamily="2" charset="77"/>
              </a:rPr>
              <a:t>gy</a:t>
            </a:r>
            <a:r>
              <a:rPr lang="en-US" sz="5000" dirty="0">
                <a:latin typeface="FreightSansLFPro" panose="02000506030000020004" pitchFamily="2" charset="77"/>
              </a:rPr>
              <a:t>) is defined as </a:t>
            </a:r>
            <a:r>
              <a:rPr lang="en-US" sz="5000" i="1" dirty="0">
                <a:latin typeface="FreightSansLFPro" panose="02000506030000020004" pitchFamily="2" charset="77"/>
              </a:rPr>
              <a:t>h</a:t>
            </a:r>
            <a:r>
              <a:rPr lang="en-US" sz="5000" dirty="0">
                <a:latin typeface="FreightSansLFPro" panose="02000506030000020004" pitchFamily="2" charset="77"/>
              </a:rPr>
              <a:t> = abs(cx – </a:t>
            </a:r>
            <a:r>
              <a:rPr lang="en-US" sz="5000" dirty="0" err="1">
                <a:latin typeface="FreightSansLFPro" panose="02000506030000020004" pitchFamily="2" charset="77"/>
              </a:rPr>
              <a:t>gx</a:t>
            </a:r>
            <a:r>
              <a:rPr lang="en-US" sz="5000" dirty="0">
                <a:latin typeface="FreightSansLFPro" panose="02000506030000020004" pitchFamily="2" charset="77"/>
              </a:rPr>
              <a:t>) + abs(cy – </a:t>
            </a:r>
            <a:r>
              <a:rPr lang="en-US" sz="5000" dirty="0" err="1">
                <a:latin typeface="FreightSansLFPro" panose="02000506030000020004" pitchFamily="2" charset="77"/>
              </a:rPr>
              <a:t>gy</a:t>
            </a:r>
            <a:r>
              <a:rPr lang="en-US" sz="5000" dirty="0">
                <a:latin typeface="FreightSansLFPro" panose="02000506030000020004" pitchFamily="2" charset="77"/>
              </a:rPr>
              <a:t>).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641598834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4231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We can use the </a:t>
            </a:r>
            <a:r>
              <a:rPr kumimoji="0" lang="en-US" sz="50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Manhattan distance</a:t>
            </a:r>
            <a:r>
              <a:rPr kumimoji="0" lang="en-US" sz="500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heuristic.  The</a:t>
            </a:r>
            <a:r>
              <a:rPr lang="en-US" sz="5000" dirty="0">
                <a:latin typeface="FreightSansLFPro" panose="02000506030000020004" pitchFamily="2" charset="77"/>
              </a:rPr>
              <a:t> Manhattan distance between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current square (cx, cy) and goal square (</a:t>
            </a:r>
            <a:r>
              <a:rPr lang="en-US" sz="5000" dirty="0" err="1">
                <a:latin typeface="FreightSansLFPro" panose="02000506030000020004" pitchFamily="2" charset="77"/>
              </a:rPr>
              <a:t>gx</a:t>
            </a:r>
            <a:r>
              <a:rPr lang="en-US" sz="5000" dirty="0">
                <a:latin typeface="FreightSansLFPro" panose="02000506030000020004" pitchFamily="2" charset="77"/>
              </a:rPr>
              <a:t>, </a:t>
            </a:r>
            <a:r>
              <a:rPr lang="en-US" sz="5000" dirty="0" err="1">
                <a:latin typeface="FreightSansLFPro" panose="02000506030000020004" pitchFamily="2" charset="77"/>
              </a:rPr>
              <a:t>gy</a:t>
            </a:r>
            <a:r>
              <a:rPr lang="en-US" sz="5000" dirty="0">
                <a:latin typeface="FreightSansLFPro" panose="02000506030000020004" pitchFamily="2" charset="77"/>
              </a:rPr>
              <a:t>) is defined as </a:t>
            </a:r>
            <a:r>
              <a:rPr lang="en-US" sz="5000" i="1" dirty="0">
                <a:latin typeface="FreightSansLFPro" panose="02000506030000020004" pitchFamily="2" charset="77"/>
              </a:rPr>
              <a:t>h</a:t>
            </a:r>
            <a:r>
              <a:rPr lang="en-US" sz="5000" dirty="0">
                <a:latin typeface="FreightSansLFPro" panose="02000506030000020004" pitchFamily="2" charset="77"/>
              </a:rPr>
              <a:t> = abs(cx – </a:t>
            </a:r>
            <a:r>
              <a:rPr lang="en-US" sz="5000" dirty="0" err="1">
                <a:latin typeface="FreightSansLFPro" panose="02000506030000020004" pitchFamily="2" charset="77"/>
              </a:rPr>
              <a:t>gx</a:t>
            </a:r>
            <a:r>
              <a:rPr lang="en-US" sz="5000" dirty="0">
                <a:latin typeface="FreightSansLFPro" panose="02000506030000020004" pitchFamily="2" charset="77"/>
              </a:rPr>
              <a:t>) + abs(cy – </a:t>
            </a:r>
            <a:r>
              <a:rPr lang="en-US" sz="5000" dirty="0" err="1">
                <a:latin typeface="FreightSansLFPro" panose="02000506030000020004" pitchFamily="2" charset="77"/>
              </a:rPr>
              <a:t>gy</a:t>
            </a:r>
            <a:r>
              <a:rPr lang="en-US" sz="5000" dirty="0">
                <a:latin typeface="FreightSansLFPro" panose="02000506030000020004" pitchFamily="2" charset="77"/>
              </a:rPr>
              <a:t>).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58BA6B-23D9-9A4B-AC1C-918C8264319A}"/>
              </a:ext>
            </a:extLst>
          </p:cNvPr>
          <p:cNvCxnSpPr/>
          <p:nvPr/>
        </p:nvCxnSpPr>
        <p:spPr>
          <a:xfrm>
            <a:off x="1828800" y="5273040"/>
            <a:ext cx="0" cy="5852160"/>
          </a:xfrm>
          <a:prstGeom prst="line">
            <a:avLst/>
          </a:prstGeom>
          <a:noFill/>
          <a:ln w="114300" cap="flat">
            <a:solidFill>
              <a:srgbClr val="7030A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C10276-2196-A843-AB7E-7B48B157848F}"/>
              </a:ext>
            </a:extLst>
          </p:cNvPr>
          <p:cNvCxnSpPr/>
          <p:nvPr/>
        </p:nvCxnSpPr>
        <p:spPr>
          <a:xfrm>
            <a:off x="1828800" y="11125200"/>
            <a:ext cx="6187440" cy="0"/>
          </a:xfrm>
          <a:prstGeom prst="straightConnector1">
            <a:avLst/>
          </a:prstGeom>
          <a:noFill/>
          <a:ln w="114300" cap="flat">
            <a:solidFill>
              <a:srgbClr val="7030A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8EFBAD-D214-9344-A873-F139A211A75F}"/>
              </a:ext>
            </a:extLst>
          </p:cNvPr>
          <p:cNvSpPr txBox="1"/>
          <p:nvPr/>
        </p:nvSpPr>
        <p:spPr>
          <a:xfrm>
            <a:off x="0" y="9562622"/>
            <a:ext cx="1523999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 =</a:t>
            </a:r>
            <a:r>
              <a:rPr lang="en-US" sz="4000" i="1" dirty="0">
                <a:solidFill>
                  <a:srgbClr val="7030A0"/>
                </a:solidFill>
                <a:latin typeface="FreightSansLFPro" panose="02000506030000020004" pitchFamily="2" charset="77"/>
              </a:rPr>
              <a:t> 10</a:t>
            </a:r>
            <a:endParaRPr kumimoji="0" lang="en-US" sz="4000" b="0" i="1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8271997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4231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We can use the </a:t>
            </a:r>
            <a:r>
              <a:rPr kumimoji="0" lang="en-US" sz="5000" b="1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Manhattan distance</a:t>
            </a:r>
            <a:r>
              <a:rPr kumimoji="0" lang="en-US" sz="500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heuristic.  The</a:t>
            </a:r>
            <a:r>
              <a:rPr lang="en-US" sz="5000" dirty="0">
                <a:latin typeface="FreightSansLFPro" panose="02000506030000020004" pitchFamily="2" charset="77"/>
              </a:rPr>
              <a:t> Manhattan distance between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current square (cx, cy) and goal square (</a:t>
            </a:r>
            <a:r>
              <a:rPr lang="en-US" sz="5000" dirty="0" err="1">
                <a:latin typeface="FreightSansLFPro" panose="02000506030000020004" pitchFamily="2" charset="77"/>
              </a:rPr>
              <a:t>gx</a:t>
            </a:r>
            <a:r>
              <a:rPr lang="en-US" sz="5000" dirty="0">
                <a:latin typeface="FreightSansLFPro" panose="02000506030000020004" pitchFamily="2" charset="77"/>
              </a:rPr>
              <a:t>, </a:t>
            </a:r>
            <a:r>
              <a:rPr lang="en-US" sz="5000" dirty="0" err="1">
                <a:latin typeface="FreightSansLFPro" panose="02000506030000020004" pitchFamily="2" charset="77"/>
              </a:rPr>
              <a:t>gy</a:t>
            </a:r>
            <a:r>
              <a:rPr lang="en-US" sz="5000" dirty="0">
                <a:latin typeface="FreightSansLFPro" panose="02000506030000020004" pitchFamily="2" charset="77"/>
              </a:rPr>
              <a:t>) is defined as </a:t>
            </a:r>
            <a:r>
              <a:rPr lang="en-US" sz="5000" i="1" dirty="0">
                <a:latin typeface="FreightSansLFPro" panose="02000506030000020004" pitchFamily="2" charset="77"/>
              </a:rPr>
              <a:t>h</a:t>
            </a:r>
            <a:r>
              <a:rPr lang="en-US" sz="5000" dirty="0">
                <a:latin typeface="FreightSansLFPro" panose="02000506030000020004" pitchFamily="2" charset="77"/>
              </a:rPr>
              <a:t> = abs(cx – </a:t>
            </a:r>
            <a:r>
              <a:rPr lang="en-US" sz="5000" dirty="0" err="1">
                <a:latin typeface="FreightSansLFPro" panose="02000506030000020004" pitchFamily="2" charset="77"/>
              </a:rPr>
              <a:t>gx</a:t>
            </a:r>
            <a:r>
              <a:rPr lang="en-US" sz="5000" dirty="0">
                <a:latin typeface="FreightSansLFPro" panose="02000506030000020004" pitchFamily="2" charset="77"/>
              </a:rPr>
              <a:t>) + abs(cy – </a:t>
            </a:r>
            <a:r>
              <a:rPr lang="en-US" sz="5000" dirty="0" err="1">
                <a:latin typeface="FreightSansLFPro" panose="02000506030000020004" pitchFamily="2" charset="77"/>
              </a:rPr>
              <a:t>gy</a:t>
            </a:r>
            <a:r>
              <a:rPr lang="en-US" sz="5000" dirty="0">
                <a:latin typeface="FreightSansLFPro" panose="02000506030000020004" pitchFamily="2" charset="77"/>
              </a:rPr>
              <a:t>).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58BA6B-23D9-9A4B-AC1C-918C8264319A}"/>
              </a:ext>
            </a:extLst>
          </p:cNvPr>
          <p:cNvCxnSpPr/>
          <p:nvPr/>
        </p:nvCxnSpPr>
        <p:spPr>
          <a:xfrm>
            <a:off x="1828800" y="5273040"/>
            <a:ext cx="0" cy="5852160"/>
          </a:xfrm>
          <a:prstGeom prst="line">
            <a:avLst/>
          </a:prstGeom>
          <a:noFill/>
          <a:ln w="114300" cap="flat">
            <a:solidFill>
              <a:srgbClr val="7030A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C10276-2196-A843-AB7E-7B48B157848F}"/>
              </a:ext>
            </a:extLst>
          </p:cNvPr>
          <p:cNvCxnSpPr/>
          <p:nvPr/>
        </p:nvCxnSpPr>
        <p:spPr>
          <a:xfrm>
            <a:off x="1828800" y="11125200"/>
            <a:ext cx="6187440" cy="0"/>
          </a:xfrm>
          <a:prstGeom prst="straightConnector1">
            <a:avLst/>
          </a:prstGeom>
          <a:noFill/>
          <a:ln w="114300" cap="flat">
            <a:solidFill>
              <a:srgbClr val="7030A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12FA805-AE35-5243-807D-93B8B249A3E7}"/>
              </a:ext>
            </a:extLst>
          </p:cNvPr>
          <p:cNvSpPr txBox="1"/>
          <p:nvPr/>
        </p:nvSpPr>
        <p:spPr>
          <a:xfrm>
            <a:off x="0" y="9562622"/>
            <a:ext cx="1523999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 =</a:t>
            </a:r>
            <a:r>
              <a:rPr lang="en-US" sz="4000" i="1" dirty="0">
                <a:solidFill>
                  <a:srgbClr val="7030A0"/>
                </a:solidFill>
                <a:latin typeface="FreightSansLFPro" panose="02000506030000020004" pitchFamily="2" charset="77"/>
              </a:rPr>
              <a:t> 10</a:t>
            </a:r>
            <a:endParaRPr kumimoji="0" lang="en-US" sz="4000" b="0" i="1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D040B0-9EEC-D140-BCD3-20C661F45A45}"/>
              </a:ext>
            </a:extLst>
          </p:cNvPr>
          <p:cNvCxnSpPr/>
          <p:nvPr/>
        </p:nvCxnSpPr>
        <p:spPr>
          <a:xfrm>
            <a:off x="2194560" y="5273040"/>
            <a:ext cx="5608320" cy="0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17206AC-A12B-DF49-A856-101A1907E513}"/>
              </a:ext>
            </a:extLst>
          </p:cNvPr>
          <p:cNvCxnSpPr/>
          <p:nvPr/>
        </p:nvCxnSpPr>
        <p:spPr>
          <a:xfrm>
            <a:off x="7802880" y="5273040"/>
            <a:ext cx="0" cy="2173618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3F4A3D-B731-F247-AC48-069EAB84CC66}"/>
              </a:ext>
            </a:extLst>
          </p:cNvPr>
          <p:cNvCxnSpPr>
            <a:cxnSpLocks/>
          </p:cNvCxnSpPr>
          <p:nvPr/>
        </p:nvCxnSpPr>
        <p:spPr>
          <a:xfrm flipH="1">
            <a:off x="5547360" y="7446658"/>
            <a:ext cx="2255520" cy="0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F457D2-FA44-464F-BF18-5D4BFCF0E71E}"/>
              </a:ext>
            </a:extLst>
          </p:cNvPr>
          <p:cNvCxnSpPr>
            <a:cxnSpLocks/>
          </p:cNvCxnSpPr>
          <p:nvPr/>
        </p:nvCxnSpPr>
        <p:spPr>
          <a:xfrm>
            <a:off x="5547360" y="7446658"/>
            <a:ext cx="0" cy="2520302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1552C5-1D88-1C45-9B9D-D247FCE44E3E}"/>
              </a:ext>
            </a:extLst>
          </p:cNvPr>
          <p:cNvCxnSpPr/>
          <p:nvPr/>
        </p:nvCxnSpPr>
        <p:spPr>
          <a:xfrm>
            <a:off x="5547360" y="9966960"/>
            <a:ext cx="2255520" cy="0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E481DE-1AAC-B842-A274-18DA8D8B9115}"/>
              </a:ext>
            </a:extLst>
          </p:cNvPr>
          <p:cNvCxnSpPr>
            <a:cxnSpLocks/>
          </p:cNvCxnSpPr>
          <p:nvPr/>
        </p:nvCxnSpPr>
        <p:spPr>
          <a:xfrm>
            <a:off x="7802880" y="9966960"/>
            <a:ext cx="0" cy="762000"/>
          </a:xfrm>
          <a:prstGeom prst="straightConnector1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3B04867-32B1-794E-8156-1B0A77306E8F}"/>
              </a:ext>
            </a:extLst>
          </p:cNvPr>
          <p:cNvSpPr txBox="1"/>
          <p:nvPr/>
        </p:nvSpPr>
        <p:spPr>
          <a:xfrm>
            <a:off x="8700654" y="6021295"/>
            <a:ext cx="1296786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 = 14</a:t>
            </a:r>
          </a:p>
        </p:txBody>
      </p:sp>
    </p:spTree>
    <p:extLst>
      <p:ext uri="{BB962C8B-B14F-4D97-AF65-F5344CB8AC3E}">
        <p14:creationId xmlns:p14="http://schemas.microsoft.com/office/powerpoint/2010/main" val="1059662331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Is the Manhattan distance heuristic admissible?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58BA6B-23D9-9A4B-AC1C-918C8264319A}"/>
              </a:ext>
            </a:extLst>
          </p:cNvPr>
          <p:cNvCxnSpPr/>
          <p:nvPr/>
        </p:nvCxnSpPr>
        <p:spPr>
          <a:xfrm>
            <a:off x="1828800" y="5273040"/>
            <a:ext cx="0" cy="5852160"/>
          </a:xfrm>
          <a:prstGeom prst="line">
            <a:avLst/>
          </a:prstGeom>
          <a:noFill/>
          <a:ln w="114300" cap="flat">
            <a:solidFill>
              <a:srgbClr val="7030A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C10276-2196-A843-AB7E-7B48B157848F}"/>
              </a:ext>
            </a:extLst>
          </p:cNvPr>
          <p:cNvCxnSpPr/>
          <p:nvPr/>
        </p:nvCxnSpPr>
        <p:spPr>
          <a:xfrm>
            <a:off x="1828800" y="11125200"/>
            <a:ext cx="6187440" cy="0"/>
          </a:xfrm>
          <a:prstGeom prst="straightConnector1">
            <a:avLst/>
          </a:prstGeom>
          <a:noFill/>
          <a:ln w="114300" cap="flat">
            <a:solidFill>
              <a:srgbClr val="7030A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12FA805-AE35-5243-807D-93B8B249A3E7}"/>
              </a:ext>
            </a:extLst>
          </p:cNvPr>
          <p:cNvSpPr txBox="1"/>
          <p:nvPr/>
        </p:nvSpPr>
        <p:spPr>
          <a:xfrm>
            <a:off x="0" y="9562622"/>
            <a:ext cx="1523999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 =</a:t>
            </a:r>
            <a:r>
              <a:rPr lang="en-US" sz="4000" i="1" dirty="0">
                <a:solidFill>
                  <a:srgbClr val="7030A0"/>
                </a:solidFill>
                <a:latin typeface="FreightSansLFPro" panose="02000506030000020004" pitchFamily="2" charset="77"/>
              </a:rPr>
              <a:t> 10</a:t>
            </a:r>
            <a:endParaRPr kumimoji="0" lang="en-US" sz="4000" b="0" i="1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527271-2673-AB4E-8C86-AA2A01C20856}"/>
              </a:ext>
            </a:extLst>
          </p:cNvPr>
          <p:cNvCxnSpPr/>
          <p:nvPr/>
        </p:nvCxnSpPr>
        <p:spPr>
          <a:xfrm>
            <a:off x="2194560" y="5273040"/>
            <a:ext cx="5608320" cy="0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894B66-796B-1045-894E-531ED47079D6}"/>
              </a:ext>
            </a:extLst>
          </p:cNvPr>
          <p:cNvCxnSpPr/>
          <p:nvPr/>
        </p:nvCxnSpPr>
        <p:spPr>
          <a:xfrm>
            <a:off x="7802880" y="5273040"/>
            <a:ext cx="0" cy="2173618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99CA29-C247-6246-A065-98771579C891}"/>
              </a:ext>
            </a:extLst>
          </p:cNvPr>
          <p:cNvCxnSpPr>
            <a:cxnSpLocks/>
          </p:cNvCxnSpPr>
          <p:nvPr/>
        </p:nvCxnSpPr>
        <p:spPr>
          <a:xfrm flipH="1">
            <a:off x="5547360" y="7446658"/>
            <a:ext cx="2255520" cy="0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18AF64-A04D-9B44-AD60-51105B9E0474}"/>
              </a:ext>
            </a:extLst>
          </p:cNvPr>
          <p:cNvCxnSpPr>
            <a:cxnSpLocks/>
          </p:cNvCxnSpPr>
          <p:nvPr/>
        </p:nvCxnSpPr>
        <p:spPr>
          <a:xfrm>
            <a:off x="5547360" y="7446658"/>
            <a:ext cx="0" cy="2520302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97198F-F28D-7F48-816A-2B7EB473A85A}"/>
              </a:ext>
            </a:extLst>
          </p:cNvPr>
          <p:cNvCxnSpPr/>
          <p:nvPr/>
        </p:nvCxnSpPr>
        <p:spPr>
          <a:xfrm>
            <a:off x="5547360" y="9966960"/>
            <a:ext cx="2255520" cy="0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B94E60-FA8C-A64E-B0A0-1AD05A234ADB}"/>
              </a:ext>
            </a:extLst>
          </p:cNvPr>
          <p:cNvCxnSpPr>
            <a:cxnSpLocks/>
          </p:cNvCxnSpPr>
          <p:nvPr/>
        </p:nvCxnSpPr>
        <p:spPr>
          <a:xfrm>
            <a:off x="7802880" y="9966960"/>
            <a:ext cx="0" cy="762000"/>
          </a:xfrm>
          <a:prstGeom prst="straightConnector1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0A872AD-9794-E848-8E72-268DD5073F59}"/>
              </a:ext>
            </a:extLst>
          </p:cNvPr>
          <p:cNvSpPr txBox="1"/>
          <p:nvPr/>
        </p:nvSpPr>
        <p:spPr>
          <a:xfrm>
            <a:off x="8700654" y="6021295"/>
            <a:ext cx="1296786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 = 14</a:t>
            </a:r>
          </a:p>
        </p:txBody>
      </p:sp>
    </p:spTree>
    <p:extLst>
      <p:ext uri="{BB962C8B-B14F-4D97-AF65-F5344CB8AC3E}">
        <p14:creationId xmlns:p14="http://schemas.microsoft.com/office/powerpoint/2010/main" val="2966903746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592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Is the Manhattan distance heuristic admissible?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Yes.  Assuming there are no obstacles (X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squares), the shortest path to the goal is the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Manhattan distance.  If there are obstacles this heuristic underestimates but it never 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overestimates.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58BA6B-23D9-9A4B-AC1C-918C8264319A}"/>
              </a:ext>
            </a:extLst>
          </p:cNvPr>
          <p:cNvCxnSpPr/>
          <p:nvPr/>
        </p:nvCxnSpPr>
        <p:spPr>
          <a:xfrm>
            <a:off x="1828800" y="5273040"/>
            <a:ext cx="0" cy="5852160"/>
          </a:xfrm>
          <a:prstGeom prst="line">
            <a:avLst/>
          </a:prstGeom>
          <a:noFill/>
          <a:ln w="114300" cap="flat">
            <a:solidFill>
              <a:srgbClr val="7030A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C10276-2196-A843-AB7E-7B48B157848F}"/>
              </a:ext>
            </a:extLst>
          </p:cNvPr>
          <p:cNvCxnSpPr/>
          <p:nvPr/>
        </p:nvCxnSpPr>
        <p:spPr>
          <a:xfrm>
            <a:off x="1828800" y="11125200"/>
            <a:ext cx="6187440" cy="0"/>
          </a:xfrm>
          <a:prstGeom prst="straightConnector1">
            <a:avLst/>
          </a:prstGeom>
          <a:noFill/>
          <a:ln w="114300" cap="flat">
            <a:solidFill>
              <a:srgbClr val="7030A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E04452-0C91-2B48-94F2-6E90EE508C9A}"/>
              </a:ext>
            </a:extLst>
          </p:cNvPr>
          <p:cNvCxnSpPr/>
          <p:nvPr/>
        </p:nvCxnSpPr>
        <p:spPr>
          <a:xfrm>
            <a:off x="2194560" y="5273040"/>
            <a:ext cx="5608320" cy="0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C40643-794B-BF4C-AE93-6009F67CD1B8}"/>
              </a:ext>
            </a:extLst>
          </p:cNvPr>
          <p:cNvCxnSpPr/>
          <p:nvPr/>
        </p:nvCxnSpPr>
        <p:spPr>
          <a:xfrm>
            <a:off x="7802880" y="5273040"/>
            <a:ext cx="0" cy="2173618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B56E4E-88AA-3A49-8362-CF5C8812DD82}"/>
              </a:ext>
            </a:extLst>
          </p:cNvPr>
          <p:cNvCxnSpPr>
            <a:cxnSpLocks/>
          </p:cNvCxnSpPr>
          <p:nvPr/>
        </p:nvCxnSpPr>
        <p:spPr>
          <a:xfrm flipH="1">
            <a:off x="5547360" y="7446658"/>
            <a:ext cx="2255520" cy="0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E7BEBE-4F7F-D648-B12A-41D79E0F0EB1}"/>
              </a:ext>
            </a:extLst>
          </p:cNvPr>
          <p:cNvCxnSpPr>
            <a:cxnSpLocks/>
          </p:cNvCxnSpPr>
          <p:nvPr/>
        </p:nvCxnSpPr>
        <p:spPr>
          <a:xfrm>
            <a:off x="5547360" y="7446658"/>
            <a:ext cx="0" cy="2520302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2A1C52-32DD-DC47-A313-9DB60988801D}"/>
              </a:ext>
            </a:extLst>
          </p:cNvPr>
          <p:cNvCxnSpPr/>
          <p:nvPr/>
        </p:nvCxnSpPr>
        <p:spPr>
          <a:xfrm>
            <a:off x="5547360" y="9966960"/>
            <a:ext cx="2255520" cy="0"/>
          </a:xfrm>
          <a:prstGeom prst="line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A56E77-D7EA-8040-9A66-D266964F08A7}"/>
              </a:ext>
            </a:extLst>
          </p:cNvPr>
          <p:cNvCxnSpPr>
            <a:cxnSpLocks/>
          </p:cNvCxnSpPr>
          <p:nvPr/>
        </p:nvCxnSpPr>
        <p:spPr>
          <a:xfrm>
            <a:off x="7802880" y="9966960"/>
            <a:ext cx="0" cy="762000"/>
          </a:xfrm>
          <a:prstGeom prst="straightConnector1">
            <a:avLst/>
          </a:prstGeom>
          <a:noFill/>
          <a:ln w="114300" cap="flat">
            <a:solidFill>
              <a:srgbClr val="00B0F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40C7A22-DC00-FD4C-A97C-9F4C0744C5AB}"/>
              </a:ext>
            </a:extLst>
          </p:cNvPr>
          <p:cNvSpPr txBox="1"/>
          <p:nvPr/>
        </p:nvSpPr>
        <p:spPr>
          <a:xfrm>
            <a:off x="8700654" y="6021295"/>
            <a:ext cx="1296786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d = 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2FA805-AE35-5243-807D-93B8B249A3E7}"/>
              </a:ext>
            </a:extLst>
          </p:cNvPr>
          <p:cNvSpPr txBox="1"/>
          <p:nvPr/>
        </p:nvSpPr>
        <p:spPr>
          <a:xfrm>
            <a:off x="0" y="9562622"/>
            <a:ext cx="1523999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h =</a:t>
            </a:r>
            <a:r>
              <a:rPr lang="en-US" sz="4000" i="1" dirty="0">
                <a:solidFill>
                  <a:srgbClr val="7030A0"/>
                </a:solidFill>
                <a:latin typeface="FreightSansLFPro" panose="02000506030000020004" pitchFamily="2" charset="77"/>
              </a:rPr>
              <a:t> 10</a:t>
            </a:r>
            <a:endParaRPr kumimoji="0" lang="en-US" sz="4000" b="0" i="1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167308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36415415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921446694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3422208792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3797332963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1269571751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1731742775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2668799038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2533242710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906203496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2064086875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23253738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46420765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2582947490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3670128885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3978878055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3445148498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20292629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1120755359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4259389459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63381397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549249277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7402016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3AC0AA-3702-E048-8126-837A655DBCB5}"/>
              </a:ext>
            </a:extLst>
          </p:cNvPr>
          <p:cNvSpPr/>
          <p:nvPr/>
        </p:nvSpPr>
        <p:spPr>
          <a:xfrm>
            <a:off x="5888736" y="4937760"/>
            <a:ext cx="1133856" cy="1170432"/>
          </a:xfrm>
          <a:prstGeom prst="ellipse">
            <a:avLst/>
          </a:prstGeom>
          <a:solidFill>
            <a:srgbClr val="92D05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A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548617-2F84-CA42-A4F9-AFD239BBD34B}"/>
              </a:ext>
            </a:extLst>
          </p:cNvPr>
          <p:cNvSpPr/>
          <p:nvPr/>
        </p:nvSpPr>
        <p:spPr>
          <a:xfrm>
            <a:off x="8272272" y="3767328"/>
            <a:ext cx="1133856" cy="117043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B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3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DBDE71-A0DD-BF40-A21D-7CB2116563F5}"/>
              </a:ext>
            </a:extLst>
          </p:cNvPr>
          <p:cNvSpPr/>
          <p:nvPr/>
        </p:nvSpPr>
        <p:spPr>
          <a:xfrm>
            <a:off x="11058144" y="4352544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2E5887-2C2E-D64E-AA94-56DA6329D22E}"/>
              </a:ext>
            </a:extLst>
          </p:cNvPr>
          <p:cNvSpPr/>
          <p:nvPr/>
        </p:nvSpPr>
        <p:spPr>
          <a:xfrm>
            <a:off x="12697968" y="610819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B6A4F5-2700-AB46-8A05-A43F364C080B}"/>
              </a:ext>
            </a:extLst>
          </p:cNvPr>
          <p:cNvSpPr/>
          <p:nvPr/>
        </p:nvSpPr>
        <p:spPr>
          <a:xfrm>
            <a:off x="11625072" y="8763000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E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C5B23-F4EE-C442-AACF-F5CCD70BFB7E}"/>
              </a:ext>
            </a:extLst>
          </p:cNvPr>
          <p:cNvSpPr/>
          <p:nvPr/>
        </p:nvSpPr>
        <p:spPr>
          <a:xfrm>
            <a:off x="9121140" y="9933432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F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FBA7A-23E6-A247-A0C0-53EC5864CB47}"/>
              </a:ext>
            </a:extLst>
          </p:cNvPr>
          <p:cNvSpPr/>
          <p:nvPr/>
        </p:nvSpPr>
        <p:spPr>
          <a:xfrm>
            <a:off x="6617208" y="9348216"/>
            <a:ext cx="1133856" cy="1170432"/>
          </a:xfrm>
          <a:prstGeom prst="ellipse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G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7CBA7F-97B1-0044-9713-8CC6538B38D0}"/>
              </a:ext>
            </a:extLst>
          </p:cNvPr>
          <p:cNvSpPr/>
          <p:nvPr/>
        </p:nvSpPr>
        <p:spPr>
          <a:xfrm>
            <a:off x="5321808" y="7278624"/>
            <a:ext cx="1133856" cy="1170432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76200" rIns="76200" bIns="76200" numCol="1" spcCol="38100" rtlCol="0" anchor="ctr">
            <a:no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H</a:t>
            </a:r>
          </a:p>
          <a:p>
            <a:pPr defTabSz="584200" rtl="0" latinLnBrk="1" hangingPunct="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sym typeface="Gill Sans"/>
              </a:rPr>
              <a:t>∞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C85665-F9AD-3849-95AA-C3B55AB6212D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6856543" y="4352544"/>
            <a:ext cx="1415729" cy="75662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BE1540-9F0A-FC43-9128-2EBDD2901E73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9406128" y="4352544"/>
            <a:ext cx="1818065" cy="17140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4F6AE0-B9FE-5D4F-8FB0-191A2A23296C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12025951" y="5351570"/>
            <a:ext cx="838066" cy="92802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B238B-4D7E-694C-862F-EE574E787427}"/>
              </a:ext>
            </a:extLst>
          </p:cNvPr>
          <p:cNvCxnSpPr>
            <a:endCxn id="11" idx="0"/>
          </p:cNvCxnSpPr>
          <p:nvPr/>
        </p:nvCxnSpPr>
        <p:spPr>
          <a:xfrm flipH="1">
            <a:off x="12192000" y="7278624"/>
            <a:ext cx="1072896" cy="14843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A24D2D-AF64-AE44-8384-B7C9A92A9E8C}"/>
              </a:ext>
            </a:extLst>
          </p:cNvPr>
          <p:cNvCxnSpPr>
            <a:cxnSpLocks/>
          </p:cNvCxnSpPr>
          <p:nvPr/>
        </p:nvCxnSpPr>
        <p:spPr>
          <a:xfrm flipH="1">
            <a:off x="7184136" y="4884928"/>
            <a:ext cx="1534735" cy="446328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6F5094-EF2E-6342-80D2-38E07BD01CE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8839200" y="4937760"/>
            <a:ext cx="848868" cy="4995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5C064-D177-F249-A8F8-E1D657F94FB8}"/>
              </a:ext>
            </a:extLst>
          </p:cNvPr>
          <p:cNvCxnSpPr>
            <a:cxnSpLocks/>
            <a:stCxn id="13" idx="1"/>
            <a:endCxn id="14" idx="4"/>
          </p:cNvCxnSpPr>
          <p:nvPr/>
        </p:nvCxnSpPr>
        <p:spPr>
          <a:xfrm flipH="1" flipV="1">
            <a:off x="5888736" y="8449056"/>
            <a:ext cx="894521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A8C347A-B863-9A4D-9F57-2C7BA2FCCC15}"/>
              </a:ext>
            </a:extLst>
          </p:cNvPr>
          <p:cNvSpPr txBox="1"/>
          <p:nvPr/>
        </p:nvSpPr>
        <p:spPr>
          <a:xfrm>
            <a:off x="7043200" y="3879770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0FA82A-CAF7-534C-9A91-3075E279E044}"/>
              </a:ext>
            </a:extLst>
          </p:cNvPr>
          <p:cNvSpPr txBox="1"/>
          <p:nvPr/>
        </p:nvSpPr>
        <p:spPr>
          <a:xfrm>
            <a:off x="9938004" y="351554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A461FB-CCBD-684D-AD87-1CB6BEAD79EB}"/>
              </a:ext>
            </a:extLst>
          </p:cNvPr>
          <p:cNvSpPr txBox="1"/>
          <p:nvPr/>
        </p:nvSpPr>
        <p:spPr>
          <a:xfrm>
            <a:off x="9414146" y="702901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1C164-8D84-0B46-8CB0-5B9A5375E166}"/>
              </a:ext>
            </a:extLst>
          </p:cNvPr>
          <p:cNvCxnSpPr>
            <a:cxnSpLocks/>
            <a:stCxn id="12" idx="7"/>
            <a:endCxn id="9" idx="4"/>
          </p:cNvCxnSpPr>
          <p:nvPr/>
        </p:nvCxnSpPr>
        <p:spPr>
          <a:xfrm flipV="1">
            <a:off x="10088947" y="5522976"/>
            <a:ext cx="1536125" cy="458186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279141-4065-674A-95C4-F06BD111AF54}"/>
              </a:ext>
            </a:extLst>
          </p:cNvPr>
          <p:cNvSpPr txBox="1"/>
          <p:nvPr/>
        </p:nvSpPr>
        <p:spPr>
          <a:xfrm>
            <a:off x="10516329" y="6098809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91A199-3FC6-E743-BBA0-0A182DFA4A4E}"/>
              </a:ext>
            </a:extLst>
          </p:cNvPr>
          <p:cNvSpPr txBox="1"/>
          <p:nvPr/>
        </p:nvSpPr>
        <p:spPr>
          <a:xfrm>
            <a:off x="12451943" y="509978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48A1DB-09EA-1D4C-8F8B-C8BA1300584F}"/>
              </a:ext>
            </a:extLst>
          </p:cNvPr>
          <p:cNvSpPr txBox="1"/>
          <p:nvPr/>
        </p:nvSpPr>
        <p:spPr>
          <a:xfrm>
            <a:off x="12592879" y="8025863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9885E9-A27F-FA4B-99A5-6255FF8118C7}"/>
              </a:ext>
            </a:extLst>
          </p:cNvPr>
          <p:cNvSpPr txBox="1"/>
          <p:nvPr/>
        </p:nvSpPr>
        <p:spPr>
          <a:xfrm>
            <a:off x="7240956" y="6573462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A96420-1F46-4E47-BD14-994E073CC3FE}"/>
              </a:ext>
            </a:extLst>
          </p:cNvPr>
          <p:cNvSpPr txBox="1"/>
          <p:nvPr/>
        </p:nvSpPr>
        <p:spPr>
          <a:xfrm>
            <a:off x="5721461" y="8968591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C8C12-8D86-1342-BFCC-6F131DDA8384}"/>
              </a:ext>
            </a:extLst>
          </p:cNvPr>
          <p:cNvCxnSpPr>
            <a:cxnSpLocks/>
            <a:stCxn id="14" idx="6"/>
            <a:endCxn id="11" idx="1"/>
          </p:cNvCxnSpPr>
          <p:nvPr/>
        </p:nvCxnSpPr>
        <p:spPr>
          <a:xfrm>
            <a:off x="6455664" y="7863840"/>
            <a:ext cx="5335457" cy="107056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headEnd type="triangle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9A12E94-BB93-D64C-8620-FA09DCBD3046}"/>
              </a:ext>
            </a:extLst>
          </p:cNvPr>
          <p:cNvSpPr txBox="1"/>
          <p:nvPr/>
        </p:nvSpPr>
        <p:spPr>
          <a:xfrm>
            <a:off x="8172551" y="8390817"/>
            <a:ext cx="70786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Vista Sans OT Medium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2272759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3154263412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1855610596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1994652310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4026564109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3619879585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212949392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4219202667"/>
      </p:ext>
    </p:extLst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3654249047"/>
      </p:ext>
    </p:extLst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1341202489"/>
      </p:ext>
    </p:extLst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2F4B2-595F-8C47-A009-DE081D7F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(A Star)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8D37-74D5-674F-9CCB-EEFF1DA853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Paths Applications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DC5DDA-5D0B-554B-AE51-8A236134AD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0" y="4653586"/>
          <a:ext cx="6871854" cy="68733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589011298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579884992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42652917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003990275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2959853763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747105209"/>
                    </a:ext>
                  </a:extLst>
                </a:gridCol>
              </a:tblGrid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Origin</a:t>
                      </a: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0, 10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3, 7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highlight>
                          <a:srgbClr val="00FFFF"/>
                        </a:highlight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4, 6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5, 5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2491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1, 9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6, 4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2110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2, 8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FF"/>
                          </a:highlight>
                          <a:latin typeface="FreightSansLFPro" panose="02000506030000020004" pitchFamily="2" charset="77"/>
                        </a:rPr>
                        <a:t>9, 5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FreightSansLFPro" panose="02000506030000020004" pitchFamily="2" charset="77"/>
                        </a:rPr>
                        <a:t>8, 4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highlight>
                            <a:srgbClr val="00FF00"/>
                          </a:highlight>
                          <a:latin typeface="FreightSansLFPro" panose="02000506030000020004" pitchFamily="2" charset="77"/>
                        </a:rPr>
                        <a:t>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38311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85886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52195"/>
                  </a:ext>
                </a:extLst>
              </a:tr>
              <a:tr h="1145566"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>
                        <a:solidFill>
                          <a:schemeClr val="bg1"/>
                        </a:solidFill>
                        <a:latin typeface="FreightSansLFPro" panose="02000506030000020004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bg1"/>
                          </a:solidFill>
                          <a:latin typeface="FreightSansLFPro" panose="02000506030000020004" pitchFamily="2" charset="77"/>
                        </a:rPr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783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354746-D981-1745-B96D-B584A05898E4}"/>
              </a:ext>
            </a:extLst>
          </p:cNvPr>
          <p:cNvSpPr txBox="1"/>
          <p:nvPr/>
        </p:nvSpPr>
        <p:spPr>
          <a:xfrm>
            <a:off x="10861964" y="4907501"/>
            <a:ext cx="11998035" cy="2539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What is the shortest path from </a:t>
            </a:r>
            <a:r>
              <a:rPr lang="en-US" sz="5000" dirty="0">
                <a:latin typeface="FreightSansLFPro" panose="02000506030000020004" pitchFamily="2" charset="77"/>
              </a:rPr>
              <a:t>origin to goal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where X indicates an obstacle (an impassable</a:t>
            </a:r>
          </a:p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000" dirty="0">
                <a:latin typeface="FreightSansLFPro" panose="02000506030000020004" pitchFamily="2" charset="77"/>
              </a:rPr>
              <a:t>square)?</a:t>
            </a:r>
            <a:endParaRPr kumimoji="0" lang="en-US" sz="5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FreightSansLFPro" panose="02000506030000020004" pitchFamily="2" charset="77"/>
              <a:sym typeface="Vista Sans O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AB2E6-6437-D147-9A10-AF4D8E1406F7}"/>
              </a:ext>
            </a:extLst>
          </p:cNvPr>
          <p:cNvSpPr txBox="1"/>
          <p:nvPr/>
        </p:nvSpPr>
        <p:spPr>
          <a:xfrm>
            <a:off x="10861964" y="7446658"/>
            <a:ext cx="11998034" cy="846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" panose="02000506030000020004" pitchFamily="2" charset="77"/>
                <a:sym typeface="Vista Sans OT Medium"/>
              </a:rPr>
              <a:t>Assum</a:t>
            </a:r>
            <a:r>
              <a:rPr lang="en-US" sz="5000" dirty="0">
                <a:latin typeface="FreightSansLFPro" panose="02000506030000020004" pitchFamily="2" charset="77"/>
              </a:rPr>
              <a:t>e we can move left, right, up, and down.</a:t>
            </a:r>
          </a:p>
        </p:txBody>
      </p:sp>
    </p:spTree>
    <p:extLst>
      <p:ext uri="{BB962C8B-B14F-4D97-AF65-F5344CB8AC3E}">
        <p14:creationId xmlns:p14="http://schemas.microsoft.com/office/powerpoint/2010/main" val="333110563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D8490"/>
            </a:solidFill>
            <a:effectLst/>
            <a:uFillTx/>
            <a:latin typeface="Vista Sans OT Medium"/>
            <a:ea typeface="Vista Sans OT Medium"/>
            <a:cs typeface="Vista Sans OT Medium"/>
            <a:sym typeface="Vista Sans O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CST238 1/31" id="{4F0CAFBB-4612-D14C-BFCD-D92BCF52A549}" vid="{39C55E40-3FA9-A040-879B-5FCB5C89B7FF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D8490"/>
            </a:solidFill>
            <a:effectLst/>
            <a:uFillTx/>
            <a:latin typeface="Vista Sans OT Medium"/>
            <a:ea typeface="Vista Sans OT Medium"/>
            <a:cs typeface="Vista Sans OT Medium"/>
            <a:sym typeface="Vista Sans O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16070</TotalTime>
  <Words>14852</Words>
  <Application>Microsoft Macintosh PowerPoint</Application>
  <PresentationFormat>Custom</PresentationFormat>
  <Paragraphs>5242</Paragraphs>
  <Slides>182</Slides>
  <Notes>99</Notes>
  <HiddenSlides>43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182</vt:i4>
      </vt:variant>
    </vt:vector>
  </HeadingPairs>
  <TitlesOfParts>
    <vt:vector size="192" baseType="lpstr">
      <vt:lpstr>Arial</vt:lpstr>
      <vt:lpstr>Courier New</vt:lpstr>
      <vt:lpstr>FreightSansLFPro</vt:lpstr>
      <vt:lpstr>FreightSansLFPro Med</vt:lpstr>
      <vt:lpstr>FreightSansLFPro SmBd</vt:lpstr>
      <vt:lpstr>FreightSansLFPro-Semibold</vt:lpstr>
      <vt:lpstr>Gill Sans</vt:lpstr>
      <vt:lpstr>Lucida Grande</vt:lpstr>
      <vt:lpstr>Vista Sans OT Medium</vt:lpstr>
      <vt:lpstr>White</vt:lpstr>
      <vt:lpstr>Do Now</vt:lpstr>
      <vt:lpstr>PowerPoint Presentation</vt:lpstr>
      <vt:lpstr>Objectives</vt:lpstr>
      <vt:lpstr>Best-first Search</vt:lpstr>
      <vt:lpstr>Best-First Search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Single Source Shortest Path</vt:lpstr>
      <vt:lpstr>Single Source Shortest Path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Algorithm</vt:lpstr>
      <vt:lpstr>A* (A Star) Algorithm</vt:lpstr>
      <vt:lpstr>A* (A Star) Algorithm</vt:lpstr>
      <vt:lpstr>A* vs. Dijkstra’s</vt:lpstr>
      <vt:lpstr>A* vs. Dijkstra’s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A* (A Star) Algorithm</vt:lpstr>
      <vt:lpstr>Best-First Search</vt:lpstr>
      <vt:lpstr>Best-First Search</vt:lpstr>
      <vt:lpstr>Best-First Search</vt:lpstr>
      <vt:lpstr>Best-First Search</vt:lpstr>
      <vt:lpstr>Best-First Search</vt:lpstr>
      <vt:lpstr>Dijkstra’s Algorithm</vt:lpstr>
      <vt:lpstr>Dijkstra’s Algorithm</vt:lpstr>
      <vt:lpstr>Dijkstra’s Algorithm</vt:lpstr>
      <vt:lpstr>Dijkstra’s Algorithm</vt:lpstr>
      <vt:lpstr>Dijkstra’s Algorithm</vt:lpstr>
      <vt:lpstr>A* Algorithm</vt:lpstr>
      <vt:lpstr>A* Algorithm</vt:lpstr>
      <vt:lpstr>A* Algorithm</vt:lpstr>
      <vt:lpstr>A* Algorithm</vt:lpstr>
      <vt:lpstr>A* Algorithm</vt:lpstr>
      <vt:lpstr>A* Algorithm</vt:lpstr>
      <vt:lpstr>Lab!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Ziegellaub Eichler</dc:creator>
  <cp:lastModifiedBy>Dan Yang</cp:lastModifiedBy>
  <cp:revision>102</cp:revision>
  <cp:lastPrinted>2019-04-04T17:48:12Z</cp:lastPrinted>
  <dcterms:created xsi:type="dcterms:W3CDTF">2018-04-17T21:11:35Z</dcterms:created>
  <dcterms:modified xsi:type="dcterms:W3CDTF">2019-04-04T20:22:38Z</dcterms:modified>
</cp:coreProperties>
</file>