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handoutMasterIdLst>
    <p:handoutMasterId r:id="rId154"/>
  </p:handoutMasterIdLst>
  <p:sldIdLst>
    <p:sldId id="324" r:id="rId2"/>
    <p:sldId id="367" r:id="rId3"/>
    <p:sldId id="748" r:id="rId4"/>
    <p:sldId id="577" r:id="rId5"/>
    <p:sldId id="746" r:id="rId6"/>
    <p:sldId id="750" r:id="rId7"/>
    <p:sldId id="751" r:id="rId8"/>
    <p:sldId id="752" r:id="rId9"/>
    <p:sldId id="747" r:id="rId10"/>
    <p:sldId id="749" r:id="rId11"/>
    <p:sldId id="754" r:id="rId12"/>
    <p:sldId id="753" r:id="rId13"/>
    <p:sldId id="755" r:id="rId14"/>
    <p:sldId id="756" r:id="rId15"/>
    <p:sldId id="677" r:id="rId16"/>
    <p:sldId id="758" r:id="rId17"/>
    <p:sldId id="759" r:id="rId18"/>
    <p:sldId id="760" r:id="rId19"/>
    <p:sldId id="757" r:id="rId20"/>
    <p:sldId id="761" r:id="rId21"/>
    <p:sldId id="762" r:id="rId22"/>
    <p:sldId id="763" r:id="rId23"/>
    <p:sldId id="764" r:id="rId24"/>
    <p:sldId id="682" r:id="rId25"/>
    <p:sldId id="706" r:id="rId26"/>
    <p:sldId id="684" r:id="rId27"/>
    <p:sldId id="685" r:id="rId28"/>
    <p:sldId id="686" r:id="rId29"/>
    <p:sldId id="688" r:id="rId30"/>
    <p:sldId id="687" r:id="rId31"/>
    <p:sldId id="708" r:id="rId32"/>
    <p:sldId id="690" r:id="rId33"/>
    <p:sldId id="709" r:id="rId34"/>
    <p:sldId id="694" r:id="rId35"/>
    <p:sldId id="691" r:id="rId36"/>
    <p:sldId id="695" r:id="rId37"/>
    <p:sldId id="696" r:id="rId38"/>
    <p:sldId id="697" r:id="rId39"/>
    <p:sldId id="698" r:id="rId40"/>
    <p:sldId id="711" r:id="rId41"/>
    <p:sldId id="699" r:id="rId42"/>
    <p:sldId id="710" r:id="rId43"/>
    <p:sldId id="700" r:id="rId44"/>
    <p:sldId id="701" r:id="rId45"/>
    <p:sldId id="705" r:id="rId46"/>
    <p:sldId id="765" r:id="rId47"/>
    <p:sldId id="712" r:id="rId48"/>
    <p:sldId id="713" r:id="rId49"/>
    <p:sldId id="714" r:id="rId50"/>
    <p:sldId id="715" r:id="rId51"/>
    <p:sldId id="716" r:id="rId52"/>
    <p:sldId id="717" r:id="rId53"/>
    <p:sldId id="718" r:id="rId54"/>
    <p:sldId id="719" r:id="rId55"/>
    <p:sldId id="720" r:id="rId56"/>
    <p:sldId id="721" r:id="rId57"/>
    <p:sldId id="722" r:id="rId58"/>
    <p:sldId id="723" r:id="rId59"/>
    <p:sldId id="724" r:id="rId60"/>
    <p:sldId id="725" r:id="rId61"/>
    <p:sldId id="726" r:id="rId62"/>
    <p:sldId id="727" r:id="rId63"/>
    <p:sldId id="728" r:id="rId64"/>
    <p:sldId id="729" r:id="rId65"/>
    <p:sldId id="730" r:id="rId66"/>
    <p:sldId id="731" r:id="rId67"/>
    <p:sldId id="732" r:id="rId68"/>
    <p:sldId id="733" r:id="rId69"/>
    <p:sldId id="734" r:id="rId70"/>
    <p:sldId id="735" r:id="rId71"/>
    <p:sldId id="736" r:id="rId72"/>
    <p:sldId id="737" r:id="rId73"/>
    <p:sldId id="738" r:id="rId74"/>
    <p:sldId id="739" r:id="rId75"/>
    <p:sldId id="740" r:id="rId76"/>
    <p:sldId id="741" r:id="rId77"/>
    <p:sldId id="742" r:id="rId78"/>
    <p:sldId id="743" r:id="rId79"/>
    <p:sldId id="744" r:id="rId80"/>
    <p:sldId id="767" r:id="rId81"/>
    <p:sldId id="768" r:id="rId82"/>
    <p:sldId id="766" r:id="rId83"/>
    <p:sldId id="769" r:id="rId84"/>
    <p:sldId id="770" r:id="rId85"/>
    <p:sldId id="579" r:id="rId86"/>
    <p:sldId id="771" r:id="rId87"/>
    <p:sldId id="772" r:id="rId88"/>
    <p:sldId id="669" r:id="rId89"/>
    <p:sldId id="375" r:id="rId90"/>
    <p:sldId id="774" r:id="rId91"/>
    <p:sldId id="621" r:id="rId92"/>
    <p:sldId id="622" r:id="rId93"/>
    <p:sldId id="623" r:id="rId94"/>
    <p:sldId id="624" r:id="rId95"/>
    <p:sldId id="625" r:id="rId96"/>
    <p:sldId id="626" r:id="rId97"/>
    <p:sldId id="627" r:id="rId98"/>
    <p:sldId id="628" r:id="rId99"/>
    <p:sldId id="629" r:id="rId100"/>
    <p:sldId id="630" r:id="rId101"/>
    <p:sldId id="631" r:id="rId102"/>
    <p:sldId id="632" r:id="rId103"/>
    <p:sldId id="633" r:id="rId104"/>
    <p:sldId id="634" r:id="rId105"/>
    <p:sldId id="635" r:id="rId106"/>
    <p:sldId id="775" r:id="rId107"/>
    <p:sldId id="776" r:id="rId108"/>
    <p:sldId id="777" r:id="rId109"/>
    <p:sldId id="636" r:id="rId110"/>
    <p:sldId id="637" r:id="rId111"/>
    <p:sldId id="638" r:id="rId112"/>
    <p:sldId id="639" r:id="rId113"/>
    <p:sldId id="640" r:id="rId114"/>
    <p:sldId id="641" r:id="rId115"/>
    <p:sldId id="642" r:id="rId116"/>
    <p:sldId id="643" r:id="rId117"/>
    <p:sldId id="644" r:id="rId118"/>
    <p:sldId id="645" r:id="rId119"/>
    <p:sldId id="646" r:id="rId120"/>
    <p:sldId id="647" r:id="rId121"/>
    <p:sldId id="648" r:id="rId122"/>
    <p:sldId id="649" r:id="rId123"/>
    <p:sldId id="650" r:id="rId124"/>
    <p:sldId id="651" r:id="rId125"/>
    <p:sldId id="652" r:id="rId126"/>
    <p:sldId id="778" r:id="rId127"/>
    <p:sldId id="779" r:id="rId128"/>
    <p:sldId id="653" r:id="rId129"/>
    <p:sldId id="654" r:id="rId130"/>
    <p:sldId id="655" r:id="rId131"/>
    <p:sldId id="780" r:id="rId132"/>
    <p:sldId id="781" r:id="rId133"/>
    <p:sldId id="656" r:id="rId134"/>
    <p:sldId id="657" r:id="rId135"/>
    <p:sldId id="658" r:id="rId136"/>
    <p:sldId id="659" r:id="rId137"/>
    <p:sldId id="782" r:id="rId138"/>
    <p:sldId id="660" r:id="rId139"/>
    <p:sldId id="661" r:id="rId140"/>
    <p:sldId id="662" r:id="rId141"/>
    <p:sldId id="663" r:id="rId142"/>
    <p:sldId id="664" r:id="rId143"/>
    <p:sldId id="783" r:id="rId144"/>
    <p:sldId id="665" r:id="rId145"/>
    <p:sldId id="666" r:id="rId146"/>
    <p:sldId id="667" r:id="rId147"/>
    <p:sldId id="668" r:id="rId148"/>
    <p:sldId id="670" r:id="rId149"/>
    <p:sldId id="671" r:id="rId150"/>
    <p:sldId id="672" r:id="rId151"/>
    <p:sldId id="676" r:id="rId152"/>
  </p:sldIdLst>
  <p:sldSz cx="24384000" cy="13716000"/>
  <p:notesSz cx="6858000" cy="9144000"/>
  <p:defaultTextStyle>
    <a:lvl1pPr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1pPr>
    <a:lvl2pPr indent="228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2pPr>
    <a:lvl3pPr indent="457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3pPr>
    <a:lvl4pPr indent="685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4pPr>
    <a:lvl5pPr indent="9144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5pPr>
    <a:lvl6pPr indent="11430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6pPr>
    <a:lvl7pPr indent="1371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7pPr>
    <a:lvl8pPr indent="1600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8pPr>
    <a:lvl9pPr indent="1828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9pPr>
  </p:defaultTextStyle>
  <p:extLst>
    <p:ext uri="{EFAFB233-063F-42B5-8137-9DF3F51BA10A}">
      <p15:sldGuideLst xmlns:p15="http://schemas.microsoft.com/office/powerpoint/2012/main"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998"/>
    <a:srgbClr val="5890FF"/>
    <a:srgbClr val="008650"/>
    <a:srgbClr val="ADB2BB"/>
    <a:srgbClr val="FFFFFF"/>
    <a:srgbClr val="E6E6E6"/>
    <a:srgbClr val="DDDEE3"/>
    <a:srgbClr val="898F9C"/>
    <a:srgbClr val="575D6A"/>
    <a:srgbClr val="2C4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5848" autoAdjust="0"/>
  </p:normalViewPr>
  <p:slideViewPr>
    <p:cSldViewPr snapToGrid="0" snapToObjects="1" showGuides="1">
      <p:cViewPr varScale="1">
        <p:scale>
          <a:sx n="33" d="100"/>
          <a:sy n="33" d="100"/>
        </p:scale>
        <p:origin x="264" y="1992"/>
      </p:cViewPr>
      <p:guideLst>
        <p:guide orient="horz" pos="5312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95167-8B4E-C74F-AE8B-1B486E368A7F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146F-300F-E748-8092-C9A80359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04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Bellman-Ford isn’t called Ford’s because Ford invented multiple notable graph algorithms. </a:t>
            </a:r>
          </a:p>
        </p:txBody>
      </p:sp>
    </p:spTree>
    <p:extLst>
      <p:ext uri="{BB962C8B-B14F-4D97-AF65-F5344CB8AC3E}">
        <p14:creationId xmlns:p14="http://schemas.microsoft.com/office/powerpoint/2010/main" val="144977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</p:spPr>
        <p:txBody>
          <a:bodyPr vert="horz" lIns="0" tIns="0" rIns="0" bIns="0"/>
          <a:lstStyle>
            <a:lvl1pPr marL="571500" indent="-57150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30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5741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terstiti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defRPr sz="12000" b="0" i="0">
                <a:solidFill>
                  <a:schemeClr val="tx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81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6" y="5080000"/>
            <a:ext cx="10106526" cy="3556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228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457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685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9144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1430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1371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1600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1828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2413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4699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7112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525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1833" y="5183696"/>
            <a:ext cx="21340333" cy="425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2000" b="1">
                <a:solidFill>
                  <a:srgbClr val="FFFFFF"/>
                </a:solidFill>
                <a:latin typeface="FreightSansLFPro-Semibold"/>
                <a:ea typeface="FreightSansLFPro-Semibold"/>
                <a:cs typeface="FreightSansLFPro-Semibold"/>
                <a:sym typeface="FreightSansLFPro-Semibold"/>
              </a:defRPr>
            </a:lvl1pPr>
          </a:lstStyle>
          <a:p>
            <a:r>
              <a:rPr lang="en-GB" sz="7200" b="0" dirty="0"/>
              <a:t>CST 370 – ADVANCED ALGORITHMS</a:t>
            </a:r>
            <a:endParaRPr lang="de-AT" sz="7200" b="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8000" b="1" dirty="0">
              <a:solidFill>
                <a:srgbClr val="FFFFFF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9600" b="1" dirty="0">
                <a:solidFill>
                  <a:schemeClr val="tx1"/>
                </a:solidFill>
              </a:rPr>
              <a:t>Single Source/All Pairs Shortest Path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9600" dirty="0">
                <a:solidFill>
                  <a:schemeClr val="tx1"/>
                </a:solidFill>
              </a:rPr>
              <a:t>(</a:t>
            </a:r>
            <a:r>
              <a:rPr lang="en-GB" sz="9600" b="1" dirty="0">
                <a:solidFill>
                  <a:schemeClr val="tx1"/>
                </a:solidFill>
              </a:rPr>
              <a:t>Path</a:t>
            </a:r>
            <a:r>
              <a:rPr lang="en-GB" sz="9600" dirty="0">
                <a:solidFill>
                  <a:schemeClr val="tx1"/>
                </a:solidFill>
              </a:rPr>
              <a:t>-Finding, Part 3)</a:t>
            </a:r>
            <a:endParaRPr lang="en-US" sz="1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61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dirty="0"/>
              <a:t>Given a graph find the shortest path to get from </a:t>
            </a:r>
            <a:r>
              <a:rPr lang="en-US" b="1" dirty="0"/>
              <a:t>any </a:t>
            </a:r>
            <a:r>
              <a:rPr lang="en-US" dirty="0"/>
              <a:t>node to </a:t>
            </a:r>
            <a:r>
              <a:rPr lang="en-US" b="1" dirty="0"/>
              <a:t>any other </a:t>
            </a:r>
            <a:r>
              <a:rPr lang="en-US" dirty="0"/>
              <a:t>node in the graph. </a:t>
            </a:r>
          </a:p>
          <a:p>
            <a:endParaRPr lang="en-US" dirty="0"/>
          </a:p>
          <a:p>
            <a:r>
              <a:rPr lang="en-US" dirty="0"/>
              <a:t>Can we modify Dijkstra’s algorithm to </a:t>
            </a:r>
          </a:p>
          <a:p>
            <a:r>
              <a:rPr lang="en-US" dirty="0"/>
              <a:t>solve this variation?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Path-Finding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138A1-DB31-6741-B3AD-3499E078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894" y="7319604"/>
            <a:ext cx="5948106" cy="5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8539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04557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8BA3EA-2080-204A-86F0-A1521B5098F3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20C17-974F-A34D-AA9A-4025FDCFEFA1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4C44D3-EF6E-0A48-806E-DDB68797CCC3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m[2][0] + m[0][2] &lt; m[2][2]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+ 8 &lt; 0? Skip.</a:t>
            </a:r>
          </a:p>
        </p:txBody>
      </p:sp>
    </p:spTree>
    <p:extLst>
      <p:ext uri="{BB962C8B-B14F-4D97-AF65-F5344CB8AC3E}">
        <p14:creationId xmlns:p14="http://schemas.microsoft.com/office/powerpoint/2010/main" val="2107313227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722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AF384-1C95-A046-95E1-AC230B8A1B2A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AD4A4-981C-9A4A-8478-3C2FBA915AA7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3B158-F8E0-934D-8BD0-2D333B359F2E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m[2][0] + m[0][3] &lt; m[2][3]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INF &lt; 3? Skip.</a:t>
            </a:r>
          </a:p>
        </p:txBody>
      </p:sp>
    </p:spTree>
    <p:extLst>
      <p:ext uri="{BB962C8B-B14F-4D97-AF65-F5344CB8AC3E}">
        <p14:creationId xmlns:p14="http://schemas.microsoft.com/office/powerpoint/2010/main" val="139189637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8853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0352A-5B3B-154A-A73F-D17CC56E3E7F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5B5C-ADA3-CF45-A87B-B4288E41C9F9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8D5E0-B7C8-9245-8104-0EA86E25FE6E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m[3][0] + m[0][0] &lt; m[3][0]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INF? Skip.</a:t>
            </a:r>
          </a:p>
        </p:txBody>
      </p:sp>
    </p:spTree>
    <p:extLst>
      <p:ext uri="{BB962C8B-B14F-4D97-AF65-F5344CB8AC3E}">
        <p14:creationId xmlns:p14="http://schemas.microsoft.com/office/powerpoint/2010/main" val="1717767867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76313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1FF1C-434E-364E-BADD-962B08D75962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EEA20-C5D7-BC4A-9375-B7540375AD70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B093E-ABC0-744E-8A3B-8C692C0CABBD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m[3][0] + m[0][1] &lt; m[3][1]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INF &lt; 6? Skip.</a:t>
            </a:r>
          </a:p>
        </p:txBody>
      </p:sp>
    </p:spTree>
    <p:extLst>
      <p:ext uri="{BB962C8B-B14F-4D97-AF65-F5344CB8AC3E}">
        <p14:creationId xmlns:p14="http://schemas.microsoft.com/office/powerpoint/2010/main" val="2467633415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93605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840AB-BF12-724F-8409-8B3B0DDAB10C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79A40-BCC2-3F47-8C18-FADE099FFF7E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8AE88-4B4B-FC40-BAB9-0557B90F822F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m[3][0] + m[0][2] &lt; m[3][2]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+ 8 &lt; 3? Skip.</a:t>
            </a:r>
          </a:p>
        </p:txBody>
      </p:sp>
    </p:spTree>
    <p:extLst>
      <p:ext uri="{BB962C8B-B14F-4D97-AF65-F5344CB8AC3E}">
        <p14:creationId xmlns:p14="http://schemas.microsoft.com/office/powerpoint/2010/main" val="2204431419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67575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EB72F6-9C13-7A47-A257-17B51F50C2C7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m[3][0] + m[0][3] &lt; m[3][3]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0? Skip.</a:t>
            </a:r>
          </a:p>
        </p:txBody>
      </p:sp>
    </p:spTree>
    <p:extLst>
      <p:ext uri="{BB962C8B-B14F-4D97-AF65-F5344CB8AC3E}">
        <p14:creationId xmlns:p14="http://schemas.microsoft.com/office/powerpoint/2010/main" val="918242735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60F4F-BCEC-8945-B45F-2EBBD603C933}"/>
              </a:ext>
            </a:extLst>
          </p:cNvPr>
          <p:cNvSpPr txBox="1"/>
          <p:nvPr/>
        </p:nvSpPr>
        <p:spPr>
          <a:xfrm>
            <a:off x="1662763" y="10287169"/>
            <a:ext cx="11253135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Consider paths between </a:t>
            </a:r>
            <a:r>
              <a:rPr kumimoji="0" lang="en-US" sz="6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&amp; j that go through A &amp; B. If shorter than what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exists in matrix, update matrix.</a:t>
            </a:r>
          </a:p>
        </p:txBody>
      </p:sp>
    </p:spTree>
    <p:extLst>
      <p:ext uri="{BB962C8B-B14F-4D97-AF65-F5344CB8AC3E}">
        <p14:creationId xmlns:p14="http://schemas.microsoft.com/office/powerpoint/2010/main" val="2705291204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60F4F-BCEC-8945-B45F-2EBBD603C933}"/>
              </a:ext>
            </a:extLst>
          </p:cNvPr>
          <p:cNvSpPr txBox="1"/>
          <p:nvPr/>
        </p:nvSpPr>
        <p:spPr>
          <a:xfrm>
            <a:off x="1662763" y="10795000"/>
            <a:ext cx="11253135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The values in the matrix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are shortest paths going through A.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7277700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60F4F-BCEC-8945-B45F-2EBBD603C933}"/>
              </a:ext>
            </a:extLst>
          </p:cNvPr>
          <p:cNvSpPr txBox="1"/>
          <p:nvPr/>
        </p:nvSpPr>
        <p:spPr>
          <a:xfrm>
            <a:off x="1524000" y="10183079"/>
            <a:ext cx="14100002" cy="3385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][1] = </a:t>
            </a:r>
            <a:r>
              <a:rPr lang="en-US" sz="5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 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to B given you can go through A. </a:t>
            </a:r>
          </a:p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m[1][j] = B to j given you can go through A.</a:t>
            </a:r>
          </a:p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][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1] + m[1][j] = </a:t>
            </a:r>
            <a:r>
              <a:rPr lang="en-US" sz="5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 to j given you can go through both A and B.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4388786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8357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3C3FF-0E43-324F-BD0F-B03833112F4C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m[0][1] + m[1][0] &lt; m[0][0]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INF &lt;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3684600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finalized set size is smaller than the number of nodes in the graph: </a:t>
            </a:r>
            <a:r>
              <a:rPr lang="en-US" sz="4000" dirty="0">
                <a:solidFill>
                  <a:srgbClr val="92D050"/>
                </a:solidFill>
              </a:rPr>
              <a:t>O(V</a:t>
            </a:r>
            <a:r>
              <a:rPr lang="en-US" sz="4000" baseline="30000" dirty="0">
                <a:solidFill>
                  <a:srgbClr val="92D050"/>
                </a:solidFill>
              </a:rPr>
              <a:t>2</a:t>
            </a:r>
            <a:r>
              <a:rPr lang="en-US" sz="4000" dirty="0">
                <a:solidFill>
                  <a:srgbClr val="92D050"/>
                </a:solidFill>
              </a:rPr>
              <a:t>) + O(E)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the map of distances.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 + E)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0561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08991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D3056-0A1D-4B43-9518-F32A3844A29E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m[0][1] + m[1][1] &lt; m[0][1]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+ 0 &lt; INF? Skip.</a:t>
            </a:r>
          </a:p>
        </p:txBody>
      </p:sp>
    </p:spTree>
    <p:extLst>
      <p:ext uri="{BB962C8B-B14F-4D97-AF65-F5344CB8AC3E}">
        <p14:creationId xmlns:p14="http://schemas.microsoft.com/office/powerpoint/2010/main" val="3502366506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93112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477A27-0B27-FA48-B8C4-4E878DC200BA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m[0][1] + m[1][2] &lt; m[0][2]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8? Skip.</a:t>
            </a:r>
          </a:p>
        </p:txBody>
      </p:sp>
    </p:spTree>
    <p:extLst>
      <p:ext uri="{BB962C8B-B14F-4D97-AF65-F5344CB8AC3E}">
        <p14:creationId xmlns:p14="http://schemas.microsoft.com/office/powerpoint/2010/main" val="1010411454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23127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389C8-DF5B-FA4B-8F2C-7E3305878464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m[0][1] + m[1][3] &lt; m[0][3]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2816603925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07831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5F715-2032-C740-A63A-95A96EFDD945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m[1][1] + m[1][0] &lt; m[1][0]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INF? Skip.</a:t>
            </a:r>
          </a:p>
        </p:txBody>
      </p:sp>
    </p:spTree>
    <p:extLst>
      <p:ext uri="{BB962C8B-B14F-4D97-AF65-F5344CB8AC3E}">
        <p14:creationId xmlns:p14="http://schemas.microsoft.com/office/powerpoint/2010/main" val="1461795507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10644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908E5-35F4-AA4D-84EB-BC6ACC47401E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m[1][1] + m[1][1] &lt; m[1][1]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+ 0 &lt;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3954133098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30896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F7123-3555-6D4E-B506-49CAF34BBDE6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m[1][1] + m[1][2] &lt; m[1][2]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2? Skip.</a:t>
            </a:r>
          </a:p>
        </p:txBody>
      </p:sp>
    </p:spTree>
    <p:extLst>
      <p:ext uri="{BB962C8B-B14F-4D97-AF65-F5344CB8AC3E}">
        <p14:creationId xmlns:p14="http://schemas.microsoft.com/office/powerpoint/2010/main" val="3063670825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6040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5CBBB3-0B5B-1946-86A9-2D6E50F4B5FD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m[1][1] + m[1][3] &lt; m[1][3]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6? Skip.</a:t>
            </a:r>
          </a:p>
        </p:txBody>
      </p:sp>
    </p:spTree>
    <p:extLst>
      <p:ext uri="{BB962C8B-B14F-4D97-AF65-F5344CB8AC3E}">
        <p14:creationId xmlns:p14="http://schemas.microsoft.com/office/powerpoint/2010/main" val="3381095159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47093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277920-CF63-E34F-91F9-19EB74D4FFA4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m[2][1] + m[1][0] &lt; m[2][0]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8? Skip.</a:t>
            </a:r>
          </a:p>
        </p:txBody>
      </p:sp>
    </p:spTree>
    <p:extLst>
      <p:ext uri="{BB962C8B-B14F-4D97-AF65-F5344CB8AC3E}">
        <p14:creationId xmlns:p14="http://schemas.microsoft.com/office/powerpoint/2010/main" val="992947146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14270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77131-7FC6-1144-97C0-FD5A56501CAD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m[2][1] + m[1][1] &lt; m[2][1]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2 + 0 &lt; 2? Skip.</a:t>
            </a:r>
          </a:p>
        </p:txBody>
      </p:sp>
    </p:spTree>
    <p:extLst>
      <p:ext uri="{BB962C8B-B14F-4D97-AF65-F5344CB8AC3E}">
        <p14:creationId xmlns:p14="http://schemas.microsoft.com/office/powerpoint/2010/main" val="3187573295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45685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D727A1-5761-AF46-BEA6-5AA6303B1260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m[2][1] + m[1][2] &lt; m[2][2]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0? 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Skip.</a:t>
            </a:r>
          </a:p>
        </p:txBody>
      </p:sp>
    </p:spTree>
    <p:extLst>
      <p:ext uri="{BB962C8B-B14F-4D97-AF65-F5344CB8AC3E}">
        <p14:creationId xmlns:p14="http://schemas.microsoft.com/office/powerpoint/2010/main" val="40686275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finalized set size is smaller than the number of nodes in the graph: </a:t>
            </a:r>
            <a:r>
              <a:rPr lang="en-US" sz="4000" dirty="0">
                <a:solidFill>
                  <a:srgbClr val="92D050"/>
                </a:solidFill>
              </a:rPr>
              <a:t>O(V</a:t>
            </a:r>
            <a:r>
              <a:rPr lang="en-US" sz="4000" baseline="30000" dirty="0">
                <a:solidFill>
                  <a:srgbClr val="92D050"/>
                </a:solidFill>
              </a:rPr>
              <a:t>2</a:t>
            </a:r>
            <a:r>
              <a:rPr lang="en-US" sz="4000" dirty="0">
                <a:solidFill>
                  <a:srgbClr val="92D050"/>
                </a:solidFill>
              </a:rPr>
              <a:t>) + O(E)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the map of distances.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b="1" dirty="0"/>
              <a:t>Repeat for every node in the graph. </a:t>
            </a:r>
            <a:r>
              <a:rPr lang="en-US" sz="4400" b="1" dirty="0">
                <a:solidFill>
                  <a:srgbClr val="92D050"/>
                </a:solidFill>
              </a:rPr>
              <a:t>O(V)</a:t>
            </a:r>
            <a:endParaRPr lang="en-US" sz="4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– All Pairs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 </a:t>
            </a:r>
            <a:r>
              <a:rPr lang="en-US" b="1" dirty="0">
                <a:solidFill>
                  <a:srgbClr val="92D050"/>
                </a:solidFill>
              </a:rPr>
              <a:t>O(V*(V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 + E)) = O(V</a:t>
            </a:r>
            <a:r>
              <a:rPr lang="en-US" b="1" baseline="30000" dirty="0">
                <a:solidFill>
                  <a:srgbClr val="92D050"/>
                </a:solidFill>
              </a:rPr>
              <a:t>3</a:t>
            </a:r>
            <a:r>
              <a:rPr lang="en-US" b="1" dirty="0">
                <a:solidFill>
                  <a:srgbClr val="92D050"/>
                </a:solidFill>
              </a:rPr>
              <a:t>+ VE)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78161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89663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BCDAB-6D14-B34C-A191-8C106FC150D5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m[2][1] + m[1][3] &lt; m[2][3]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2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3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2855932963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5092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F72F5-13FD-3140-BFFD-99A5551C6A8B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m[3][1] + m[1][0] &lt; m[3][0]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INF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2597797739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35900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99D617-B22E-2644-A935-4F7C4C3818D5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m[3][1] + m[1][1] &lt; m[3][1]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+ 0 &lt; 6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2646226613"/>
      </p:ext>
    </p:extLst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31476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BCDAD-61AE-AE4E-B349-53244A83659F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m[3][1] + m[1][2] &lt; m[3][2]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+ 2 &lt; 3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2260348329"/>
      </p:ext>
    </p:extLst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46320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3CBC-B989-044E-9195-821AE6240BC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D8CC3-A310-1142-9D38-6469D57FE002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A9E6C-6C45-404C-B534-72DB9FDB1EFB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m[3][1] + m[1][3] &lt; m[3][3]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6 + 6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0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600421120"/>
      </p:ext>
    </p:extLst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94681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71E2D-7425-E54E-B764-CE49A3831532}"/>
              </a:ext>
            </a:extLst>
          </p:cNvPr>
          <p:cNvSpPr txBox="1"/>
          <p:nvPr/>
        </p:nvSpPr>
        <p:spPr>
          <a:xfrm>
            <a:off x="1524000" y="10183079"/>
            <a:ext cx="12840929" cy="3385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][2] = </a:t>
            </a:r>
            <a:r>
              <a:rPr lang="en-US" sz="5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 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to C given you can go through A &amp; B. </a:t>
            </a:r>
          </a:p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m[2][j] = C to j given you can go through A &amp; B.</a:t>
            </a:r>
          </a:p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][2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] + m[2][j] = </a:t>
            </a:r>
            <a:r>
              <a:rPr lang="en-US" sz="5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 to j given you can go through A, B, and C.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5929970"/>
      </p:ext>
    </p:extLst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D1E35-E907-F042-88A5-017FFC018F7D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m[0][2] + m[2][0] &lt; m[0][0]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 + 8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0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4260605153"/>
      </p:ext>
    </p:extLst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64374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F17ED-55A3-1D41-955C-070AE774382C}"/>
              </a:ext>
            </a:extLst>
          </p:cNvPr>
          <p:cNvSpPr txBox="1"/>
          <p:nvPr/>
        </p:nvSpPr>
        <p:spPr>
          <a:xfrm>
            <a:off x="1524000" y="10183079"/>
            <a:ext cx="13666839" cy="3385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][2] = A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 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to C given you can go through A &amp; B. </a:t>
            </a:r>
          </a:p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m[2][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] = C to B given you can go through A &amp; B.</a:t>
            </a:r>
          </a:p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m[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][2</a:t>
            </a: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] + m[2][1] = A to B given you can go through A, B, and C.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0627261"/>
      </p:ext>
    </p:extLst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5925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D8D6D1-E5EF-D140-99B2-3C7175422C14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m[0][2] + m[2][1] &lt; m[0][1]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 + 2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Update!</a:t>
            </a:r>
          </a:p>
        </p:txBody>
      </p:sp>
    </p:spTree>
    <p:extLst>
      <p:ext uri="{BB962C8B-B14F-4D97-AF65-F5344CB8AC3E}">
        <p14:creationId xmlns:p14="http://schemas.microsoft.com/office/powerpoint/2010/main" val="3349604792"/>
      </p:ext>
    </p:extLst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4268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B60B6-7657-A442-8EAE-CD170F7DB9C8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m[0][2] + m[2][2] &lt; m[0][2]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 + 0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8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Skip.</a:t>
            </a:r>
          </a:p>
        </p:txBody>
      </p:sp>
    </p:spTree>
    <p:extLst>
      <p:ext uri="{BB962C8B-B14F-4D97-AF65-F5344CB8AC3E}">
        <p14:creationId xmlns:p14="http://schemas.microsoft.com/office/powerpoint/2010/main" val="39616483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dirty="0"/>
              <a:t>Using Dijkstra’s to solve our shortest path problems still leaves us with the limitation of no negative weight edges.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Path-Finding</a:t>
            </a:r>
          </a:p>
        </p:txBody>
      </p:sp>
    </p:spTree>
    <p:extLst>
      <p:ext uri="{BB962C8B-B14F-4D97-AF65-F5344CB8AC3E}">
        <p14:creationId xmlns:p14="http://schemas.microsoft.com/office/powerpoint/2010/main" val="3345757444"/>
      </p:ext>
    </p:extLst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54701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F496E3-3D67-8A4C-BC24-7E8E4C7E9966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m[0][2] + m[2][3] &lt; m[0][3]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 + 3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Update!</a:t>
            </a:r>
          </a:p>
        </p:txBody>
      </p:sp>
    </p:spTree>
    <p:extLst>
      <p:ext uri="{BB962C8B-B14F-4D97-AF65-F5344CB8AC3E}">
        <p14:creationId xmlns:p14="http://schemas.microsoft.com/office/powerpoint/2010/main" val="1946910990"/>
      </p:ext>
    </p:extLst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F496E3-3D67-8A4C-BC24-7E8E4C7E9966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m[0][2] + m[2][3] &lt; m[0][3]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 + 3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Update!</a:t>
            </a:r>
          </a:p>
        </p:txBody>
      </p:sp>
    </p:spTree>
    <p:extLst>
      <p:ext uri="{BB962C8B-B14F-4D97-AF65-F5344CB8AC3E}">
        <p14:creationId xmlns:p14="http://schemas.microsoft.com/office/powerpoint/2010/main" val="1790442570"/>
      </p:ext>
    </p:extLst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16266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7B7F9-D848-B24F-AB3B-0BA8B0B70BF1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m[1][2] + m[2][0] &lt; m[1][0]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 + 8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Update!</a:t>
            </a:r>
          </a:p>
        </p:txBody>
      </p:sp>
    </p:spTree>
    <p:extLst>
      <p:ext uri="{BB962C8B-B14F-4D97-AF65-F5344CB8AC3E}">
        <p14:creationId xmlns:p14="http://schemas.microsoft.com/office/powerpoint/2010/main" val="3635091122"/>
      </p:ext>
    </p:extLst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27614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7B7F9-D848-B24F-AB3B-0BA8B0B70BF1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m[1][2] + m[2][0] &lt; m[1][0]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 + 8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Update!</a:t>
            </a:r>
          </a:p>
        </p:txBody>
      </p:sp>
    </p:spTree>
    <p:extLst>
      <p:ext uri="{BB962C8B-B14F-4D97-AF65-F5344CB8AC3E}">
        <p14:creationId xmlns:p14="http://schemas.microsoft.com/office/powerpoint/2010/main" val="2477364369"/>
      </p:ext>
    </p:extLst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12010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FD30F-CE6E-BD4F-B507-E1002C56677F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m[1][2] + m[2][1] &lt; m[1][1]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 + 2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0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9261815"/>
      </p:ext>
    </p:extLst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1196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423BD-1106-B24C-974E-3A787D1ED02A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m[1][2] + m[2][2] &lt; m[1][2]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 + 0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2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4046817"/>
      </p:ext>
    </p:extLst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10195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0C12C-F69B-0744-993A-B328C86ADC95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m[1][2] + m[2][3] &lt; m[1][3]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 + 3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6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Update!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4715714"/>
      </p:ext>
    </p:extLst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0C12C-F69B-0744-993A-B328C86ADC95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m[1][2] + m[2][3] &lt; m[1][3]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2 + 3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6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Update!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65295"/>
      </p:ext>
    </p:extLst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91495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2EBA5-1415-664D-A43D-EEFD8F6BCF9B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m[2][2] + m[2][0] &lt; m[2][0]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 + 8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8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7148245"/>
      </p:ext>
    </p:extLst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60843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B0EAB-C151-E844-AEFE-E09F3566C6FB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m[2][2] + m[2][1] &lt; m[2][1]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 + 2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2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49451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dirty="0"/>
              <a:t>Using Dijkstra’s to solve our shortest path problems still leaves us with the limitation of no negative weight edges.</a:t>
            </a:r>
          </a:p>
          <a:p>
            <a:endParaRPr lang="en-US" dirty="0"/>
          </a:p>
          <a:p>
            <a:r>
              <a:rPr lang="en-US" dirty="0"/>
              <a:t>Algorithms that let us have negative weight edges:</a:t>
            </a:r>
            <a:br>
              <a:rPr lang="en-US" dirty="0"/>
            </a:br>
            <a:r>
              <a:rPr lang="en-US" dirty="0"/>
              <a:t>- Bellman-Ford </a:t>
            </a:r>
          </a:p>
          <a:p>
            <a:r>
              <a:rPr lang="en-US" dirty="0"/>
              <a:t>- Floyd-</a:t>
            </a:r>
            <a:r>
              <a:rPr lang="en-US" dirty="0" err="1"/>
              <a:t>Warshall</a:t>
            </a:r>
            <a:r>
              <a:rPr lang="en-US" dirty="0"/>
              <a:t> (Floyd’s algorithm)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Path-Finding</a:t>
            </a:r>
          </a:p>
        </p:txBody>
      </p:sp>
    </p:spTree>
    <p:extLst>
      <p:ext uri="{BB962C8B-B14F-4D97-AF65-F5344CB8AC3E}">
        <p14:creationId xmlns:p14="http://schemas.microsoft.com/office/powerpoint/2010/main" val="2567284334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35190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B3BA12-9D3A-3142-86F8-D542A80AE988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m[2][2] + m[2][2] &lt; m[2][2]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 + 0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0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3328805"/>
      </p:ext>
    </p:extLst>
  </p:cSld>
  <p:clrMapOvr>
    <a:masterClrMapping/>
  </p:clrMapOvr>
  <p:transition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92466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29C04-9E41-2F49-A647-50002E3A5A4D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m[2][2] + m[2][3] &lt; m[2][3]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 + 3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3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5684750"/>
      </p:ext>
    </p:extLst>
  </p:cSld>
  <p:clrMapOvr>
    <a:masterClrMapping/>
  </p:clrMapOvr>
  <p:transition spd="med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8972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C140B-72B5-E144-A8F1-0AA3D97EA143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m[3][2] + m[2][0] &lt; m[3][0]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3 + 8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Update!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4409131"/>
      </p:ext>
    </p:extLst>
  </p:cSld>
  <p:clrMapOvr>
    <a:masterClrMapping/>
  </p:clrMapOvr>
  <p:transition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C140B-72B5-E144-A8F1-0AA3D97EA143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m[3][2] + m[2][0] &lt; m[3][0]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3 + 8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Update!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7062662"/>
      </p:ext>
    </p:extLst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90126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A9C0A-2BB1-D74E-A053-2BF3EE751460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m[3][2] + m[2][1] &lt; m[3][1]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3 + 2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6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Update!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893027"/>
      </p:ext>
    </p:extLst>
  </p:cSld>
  <p:clrMapOvr>
    <a:masterClrMapping/>
  </p:clrMapOvr>
  <p:transition spd="med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665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AA62C0-BF6E-D248-8FDE-C21221D69C04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m[3][2] + m[2][2] &lt; m[3][2]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3 + 0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3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3432295"/>
      </p:ext>
    </p:extLst>
  </p:cSld>
  <p:clrMapOvr>
    <a:masterClrMapping/>
  </p:clrMapOvr>
  <p:transition spd="med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69114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2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0C802-1AC7-5345-9BD7-51ABBD36CE14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m[3][2] + m[2][3] &lt; m[3][3]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3 + 3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0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? Skip.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74149853"/>
      </p:ext>
    </p:extLst>
  </p:cSld>
  <p:clrMapOvr>
    <a:masterClrMapping/>
  </p:clrMapOvr>
  <p:transition spd="med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09061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3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DFF4A-DF7F-0449-8C40-07CCFE51C1EB}"/>
              </a:ext>
            </a:extLst>
          </p:cNvPr>
          <p:cNvSpPr txBox="1"/>
          <p:nvPr/>
        </p:nvSpPr>
        <p:spPr>
          <a:xfrm>
            <a:off x="1835390" y="9181700"/>
            <a:ext cx="8722189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And we continue…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(Here n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othing changes in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the last iteration)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44754811"/>
      </p:ext>
    </p:extLst>
  </p:cSld>
  <p:clrMapOvr>
    <a:masterClrMapping/>
  </p:clrMapOvr>
  <p:transition spd="med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/>
              <a:t>Initialize a V x V distance matrix, </a:t>
            </a:r>
            <a:r>
              <a:rPr lang="en-US" sz="5500" dirty="0" err="1"/>
              <a:t>dist</a:t>
            </a:r>
            <a:r>
              <a:rPr lang="en-US" sz="5500" dirty="0"/>
              <a:t>, to the adjacency matrix. </a:t>
            </a:r>
            <a:r>
              <a:rPr lang="en-US" sz="5500" dirty="0">
                <a:solidFill>
                  <a:srgbClr val="92D050"/>
                </a:solidFill>
              </a:rPr>
              <a:t>O(1)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Iterate over the vertices (k, the number of vertices we can go through on our path):</a:t>
            </a:r>
            <a:r>
              <a:rPr lang="en-US" sz="5500" dirty="0">
                <a:solidFill>
                  <a:srgbClr val="92D050"/>
                </a:solidFill>
              </a:rPr>
              <a:t> O(V)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5500" dirty="0"/>
              <a:t>Iterate over the vertices (j, the possible destination nodes):</a:t>
            </a:r>
            <a:r>
              <a:rPr lang="en-US" sz="5500" dirty="0">
                <a:solidFill>
                  <a:srgbClr val="92D050"/>
                </a:solidFill>
              </a:rPr>
              <a:t> O(V)</a:t>
            </a:r>
            <a:endParaRPr lang="en-US" sz="5500" dirty="0"/>
          </a:p>
          <a:p>
            <a:pPr marL="2514600" lvl="2" indent="-1143000">
              <a:buFont typeface="+mj-lt"/>
              <a:buAutoNum type="romanUcPeriod"/>
            </a:pPr>
            <a:r>
              <a:rPr lang="en-US" sz="5500" dirty="0"/>
              <a:t>Iterate over the </a:t>
            </a:r>
            <a:r>
              <a:rPr lang="en-US" sz="5500" dirty="0" err="1"/>
              <a:t>verties</a:t>
            </a:r>
            <a:r>
              <a:rPr lang="en-US" sz="5500" dirty="0"/>
              <a:t> (</a:t>
            </a:r>
            <a:r>
              <a:rPr lang="en-US" sz="5500" dirty="0" err="1"/>
              <a:t>i</a:t>
            </a:r>
            <a:r>
              <a:rPr lang="en-US" sz="5500" dirty="0"/>
              <a:t>, the possible source nodes):</a:t>
            </a:r>
            <a:r>
              <a:rPr lang="en-US" sz="5500" dirty="0">
                <a:solidFill>
                  <a:srgbClr val="92D050"/>
                </a:solidFill>
              </a:rPr>
              <a:t> O(V)</a:t>
            </a:r>
            <a:endParaRPr lang="en-US" sz="5500" dirty="0"/>
          </a:p>
          <a:p>
            <a:pPr marL="2857500" lvl="3" indent="-1028700">
              <a:buFont typeface="+mj-lt"/>
              <a:buAutoNum type="romanLcPeriod"/>
            </a:pPr>
            <a:r>
              <a:rPr lang="en-US" sz="5500" dirty="0"/>
              <a:t>If there is a shorter route from </a:t>
            </a:r>
            <a:r>
              <a:rPr lang="en-US" sz="5500" dirty="0" err="1"/>
              <a:t>i</a:t>
            </a:r>
            <a:r>
              <a:rPr lang="en-US" sz="5500" dirty="0"/>
              <a:t> to j through k, update the distance in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 (i.e.,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][k] + </a:t>
            </a:r>
            <a:r>
              <a:rPr lang="en-US" sz="5500" dirty="0" err="1"/>
              <a:t>dist</a:t>
            </a:r>
            <a:r>
              <a:rPr lang="en-US" sz="5500" dirty="0"/>
              <a:t>[k][j] &lt;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][j]) </a:t>
            </a:r>
            <a:r>
              <a:rPr lang="en-US" sz="5500" dirty="0">
                <a:solidFill>
                  <a:srgbClr val="92D050"/>
                </a:solidFill>
              </a:rPr>
              <a:t>O(1)</a:t>
            </a:r>
            <a:endParaRPr lang="en-US" sz="5500" dirty="0"/>
          </a:p>
          <a:p>
            <a:pPr marL="1087438" lvl="3" indent="-1016000">
              <a:buFont typeface="+mj-lt"/>
              <a:buAutoNum type="arabicPeriod" startAt="3"/>
            </a:pPr>
            <a:r>
              <a:rPr lang="en-US" sz="5500" dirty="0"/>
              <a:t>Return the distance matrix </a:t>
            </a:r>
            <a:r>
              <a:rPr lang="en-US" sz="5500" dirty="0">
                <a:solidFill>
                  <a:srgbClr val="92D050"/>
                </a:solidFill>
              </a:rPr>
              <a:t> O(1)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2799270799"/>
      </p:ext>
    </p:extLst>
  </p:cSld>
  <p:clrMapOvr>
    <a:masterClrMapping/>
  </p:clrMapOvr>
  <p:transition spd="med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/>
              <a:t>Initialize a V x V distance matrix, </a:t>
            </a:r>
            <a:r>
              <a:rPr lang="en-US" sz="5500" dirty="0" err="1"/>
              <a:t>dist</a:t>
            </a:r>
            <a:r>
              <a:rPr lang="en-US" sz="5500" dirty="0"/>
              <a:t>, to the adjacency matrix. </a:t>
            </a:r>
            <a:r>
              <a:rPr lang="en-US" sz="5500" dirty="0">
                <a:solidFill>
                  <a:srgbClr val="92D050"/>
                </a:solidFill>
              </a:rPr>
              <a:t>O(1)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Iterate over the vertices (k, the number of vertices we can go through on our path):</a:t>
            </a:r>
            <a:r>
              <a:rPr lang="en-US" sz="5500" dirty="0">
                <a:solidFill>
                  <a:srgbClr val="92D050"/>
                </a:solidFill>
              </a:rPr>
              <a:t> </a:t>
            </a:r>
            <a:r>
              <a:rPr lang="en-US" sz="5500" b="1" dirty="0">
                <a:solidFill>
                  <a:srgbClr val="92D050"/>
                </a:solidFill>
              </a:rPr>
              <a:t>O(V</a:t>
            </a:r>
            <a:r>
              <a:rPr lang="en-US" sz="5500" b="1" baseline="30000" dirty="0">
                <a:solidFill>
                  <a:srgbClr val="92D050"/>
                </a:solidFill>
              </a:rPr>
              <a:t>3</a:t>
            </a:r>
            <a:r>
              <a:rPr lang="en-US" sz="5500" b="1" dirty="0">
                <a:solidFill>
                  <a:srgbClr val="92D050"/>
                </a:solidFill>
              </a:rPr>
              <a:t>)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5500" dirty="0"/>
              <a:t>Iterate over the vertices (j, the possible destination nodes):</a:t>
            </a:r>
            <a:r>
              <a:rPr lang="en-US" sz="5500" dirty="0">
                <a:solidFill>
                  <a:srgbClr val="92D050"/>
                </a:solidFill>
              </a:rPr>
              <a:t> </a:t>
            </a:r>
            <a:endParaRPr lang="en-US" sz="5500" dirty="0"/>
          </a:p>
          <a:p>
            <a:pPr marL="2514600" lvl="2" indent="-1143000">
              <a:buFont typeface="+mj-lt"/>
              <a:buAutoNum type="romanUcPeriod"/>
            </a:pPr>
            <a:r>
              <a:rPr lang="en-US" sz="5500" dirty="0"/>
              <a:t>Iterate over the </a:t>
            </a:r>
            <a:r>
              <a:rPr lang="en-US" sz="5500" dirty="0" err="1"/>
              <a:t>verties</a:t>
            </a:r>
            <a:r>
              <a:rPr lang="en-US" sz="5500" dirty="0"/>
              <a:t> (</a:t>
            </a:r>
            <a:r>
              <a:rPr lang="en-US" sz="5500" dirty="0" err="1"/>
              <a:t>i</a:t>
            </a:r>
            <a:r>
              <a:rPr lang="en-US" sz="5500" dirty="0"/>
              <a:t>, the possible source nodes):</a:t>
            </a:r>
            <a:r>
              <a:rPr lang="en-US" sz="5500" dirty="0">
                <a:solidFill>
                  <a:srgbClr val="92D050"/>
                </a:solidFill>
              </a:rPr>
              <a:t> </a:t>
            </a:r>
            <a:endParaRPr lang="en-US" sz="5500" dirty="0"/>
          </a:p>
          <a:p>
            <a:pPr marL="2857500" lvl="3" indent="-1028700">
              <a:buFont typeface="+mj-lt"/>
              <a:buAutoNum type="romanLcPeriod"/>
            </a:pPr>
            <a:r>
              <a:rPr lang="en-US" sz="5500" dirty="0"/>
              <a:t>If there is a shorter route from </a:t>
            </a:r>
            <a:r>
              <a:rPr lang="en-US" sz="5500" dirty="0" err="1"/>
              <a:t>i</a:t>
            </a:r>
            <a:r>
              <a:rPr lang="en-US" sz="5500" dirty="0"/>
              <a:t> to j through k, update the distance in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 (i.e.,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][k] + </a:t>
            </a:r>
            <a:r>
              <a:rPr lang="en-US" sz="5500" dirty="0" err="1"/>
              <a:t>dist</a:t>
            </a:r>
            <a:r>
              <a:rPr lang="en-US" sz="5500" dirty="0"/>
              <a:t>[k][j] &lt;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][j]) </a:t>
            </a:r>
          </a:p>
          <a:p>
            <a:pPr marL="1087438" lvl="3" indent="-1016000">
              <a:buFont typeface="+mj-lt"/>
              <a:buAutoNum type="arabicPeriod" startAt="3"/>
            </a:pPr>
            <a:r>
              <a:rPr lang="en-US" sz="5500" dirty="0"/>
              <a:t>Return the distance matrix </a:t>
            </a:r>
            <a:r>
              <a:rPr lang="en-US" sz="5500" dirty="0">
                <a:solidFill>
                  <a:srgbClr val="92D050"/>
                </a:solidFill>
              </a:rPr>
              <a:t> O(1)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3</a:t>
            </a:r>
            <a:r>
              <a:rPr lang="en-US" b="1" dirty="0">
                <a:solidFill>
                  <a:srgbClr val="92D050"/>
                </a:solidFill>
              </a:rPr>
              <a:t>) Time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850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6000" dirty="0"/>
              <a:t>What’s the problem with negative weight edges?</a:t>
            </a:r>
          </a:p>
          <a:p>
            <a:endParaRPr lang="en-US" sz="6000" dirty="0"/>
          </a:p>
          <a:p>
            <a:r>
              <a:rPr lang="en-US" sz="6000" dirty="0"/>
              <a:t>We can’t finalize nodes before considering</a:t>
            </a:r>
          </a:p>
          <a:p>
            <a:r>
              <a:rPr lang="en-US" sz="6000" dirty="0"/>
              <a:t>all edges in the graph because</a:t>
            </a:r>
          </a:p>
          <a:p>
            <a:r>
              <a:rPr lang="en-US" sz="6000" dirty="0"/>
              <a:t>new edges may shorten longer paths.</a:t>
            </a:r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478C4-7444-5B4E-9F62-B4617033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010" y="5664610"/>
            <a:ext cx="7009990" cy="700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12416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/>
              <a:t>Initialize a V x V distance matrix, </a:t>
            </a:r>
            <a:r>
              <a:rPr lang="en-US" sz="5500" dirty="0" err="1"/>
              <a:t>dist</a:t>
            </a:r>
            <a:r>
              <a:rPr lang="en-US" sz="5500" dirty="0"/>
              <a:t>, to the adjacency matrix. </a:t>
            </a:r>
            <a:r>
              <a:rPr lang="en-US" sz="5500" dirty="0">
                <a:solidFill>
                  <a:srgbClr val="92D050"/>
                </a:solidFill>
              </a:rPr>
              <a:t>O(V</a:t>
            </a:r>
            <a:r>
              <a:rPr lang="en-US" sz="5500" baseline="30000" dirty="0">
                <a:solidFill>
                  <a:srgbClr val="92D050"/>
                </a:solidFill>
              </a:rPr>
              <a:t>2</a:t>
            </a:r>
            <a:r>
              <a:rPr lang="en-US" sz="5500" dirty="0">
                <a:solidFill>
                  <a:srgbClr val="92D050"/>
                </a:solidFill>
              </a:rPr>
              <a:t>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Iterate over the vertices (k, the number of vertices we can go through on our path):</a:t>
            </a:r>
            <a:r>
              <a:rPr lang="en-US" sz="5500" dirty="0">
                <a:solidFill>
                  <a:srgbClr val="92D050"/>
                </a:solidFill>
              </a:rPr>
              <a:t> O(1)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5500" dirty="0"/>
              <a:t>Iterate over the vertices (j, the possible destination nodes):</a:t>
            </a:r>
            <a:r>
              <a:rPr lang="en-US" sz="5500" dirty="0">
                <a:solidFill>
                  <a:srgbClr val="92D050"/>
                </a:solidFill>
              </a:rPr>
              <a:t> </a:t>
            </a:r>
            <a:endParaRPr lang="en-US" sz="5500" dirty="0"/>
          </a:p>
          <a:p>
            <a:pPr marL="2514600" lvl="2" indent="-1143000">
              <a:buFont typeface="+mj-lt"/>
              <a:buAutoNum type="romanUcPeriod"/>
            </a:pPr>
            <a:r>
              <a:rPr lang="en-US" sz="5500" dirty="0"/>
              <a:t>Iterate over the </a:t>
            </a:r>
            <a:r>
              <a:rPr lang="en-US" sz="5500" dirty="0" err="1"/>
              <a:t>verties</a:t>
            </a:r>
            <a:r>
              <a:rPr lang="en-US" sz="5500" dirty="0"/>
              <a:t> (</a:t>
            </a:r>
            <a:r>
              <a:rPr lang="en-US" sz="5500" dirty="0" err="1"/>
              <a:t>i</a:t>
            </a:r>
            <a:r>
              <a:rPr lang="en-US" sz="5500" dirty="0"/>
              <a:t>, the possible source nodes):</a:t>
            </a:r>
            <a:r>
              <a:rPr lang="en-US" sz="5500" dirty="0">
                <a:solidFill>
                  <a:srgbClr val="92D050"/>
                </a:solidFill>
              </a:rPr>
              <a:t> </a:t>
            </a:r>
            <a:endParaRPr lang="en-US" sz="5500" dirty="0"/>
          </a:p>
          <a:p>
            <a:pPr marL="2857500" lvl="3" indent="-1028700">
              <a:buFont typeface="+mj-lt"/>
              <a:buAutoNum type="romanLcPeriod"/>
            </a:pPr>
            <a:r>
              <a:rPr lang="en-US" sz="5500" dirty="0"/>
              <a:t>If there is a shorter route from </a:t>
            </a:r>
            <a:r>
              <a:rPr lang="en-US" sz="5500" dirty="0" err="1"/>
              <a:t>i</a:t>
            </a:r>
            <a:r>
              <a:rPr lang="en-US" sz="5500" dirty="0"/>
              <a:t> to j through k, update the distance in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 (i.e.,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][k] + </a:t>
            </a:r>
            <a:r>
              <a:rPr lang="en-US" sz="5500" dirty="0" err="1"/>
              <a:t>dist</a:t>
            </a:r>
            <a:r>
              <a:rPr lang="en-US" sz="5500" dirty="0"/>
              <a:t>[k][j] &lt;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][j]) </a:t>
            </a:r>
          </a:p>
          <a:p>
            <a:pPr marL="1087438" lvl="3" indent="-1016000">
              <a:buFont typeface="+mj-lt"/>
              <a:buAutoNum type="arabicPeriod" startAt="3"/>
            </a:pPr>
            <a:r>
              <a:rPr lang="en-US" sz="5500" dirty="0"/>
              <a:t>Return the distance matrix </a:t>
            </a:r>
            <a:r>
              <a:rPr lang="en-US" sz="5500" dirty="0">
                <a:solidFill>
                  <a:srgbClr val="92D050"/>
                </a:solidFill>
              </a:rPr>
              <a:t> O(1)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) Space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8725"/>
      </p:ext>
    </p:extLst>
  </p:cSld>
  <p:clrMapOvr>
    <a:masterClrMapping/>
  </p:clrMapOvr>
  <p:transition spd="med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Negative Cycles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C50A69-4A08-CD48-9029-42733C416E68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D7FFAA-3042-A744-B6A5-B2B803187AB1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7EDA50-F52B-5945-98CA-52AD038F4218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9DC98-EEC5-2A44-A87A-5435D464DD6A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A23C4-E643-904B-868F-7A12D35252ED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C8565-7174-0645-BB89-D45C09699684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1AB09-F8E9-0E46-AF46-B073834E4FD5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C6B39-F4B7-AA41-A14F-9D4EB98BA482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AE96F-A9C1-4246-8896-9F607FBE5C18}"/>
              </a:ext>
            </a:extLst>
          </p:cNvPr>
          <p:cNvSpPr txBox="1"/>
          <p:nvPr/>
        </p:nvSpPr>
        <p:spPr>
          <a:xfrm>
            <a:off x="14191488" y="4325032"/>
            <a:ext cx="8412480" cy="40626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B-C-D forms a negative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cycle. To go from B back to B (or C to C, or D to D) has negative cost.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87F0E-3EFF-9743-A4D9-EF2A9219A194}"/>
              </a:ext>
            </a:extLst>
          </p:cNvPr>
          <p:cNvSpPr txBox="1"/>
          <p:nvPr/>
        </p:nvSpPr>
        <p:spPr>
          <a:xfrm>
            <a:off x="14191488" y="8500925"/>
            <a:ext cx="8412480" cy="40626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dirty="0">
                <a:latin typeface="FreightSansLFPro" panose="02000506030000020004" pitchFamily="2" charset="77"/>
              </a:rPr>
              <a:t>We can detect a negative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dirty="0">
                <a:latin typeface="FreightSansLFPro" panose="02000506030000020004" pitchFamily="2" charset="77"/>
              </a:rPr>
              <a:t>cycle if any element on the diagonal in the distance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dirty="0">
                <a:latin typeface="FreightSansLFPro" panose="02000506030000020004" pitchFamily="2" charset="77"/>
              </a:rPr>
              <a:t>matrix is less than zero.</a:t>
            </a:r>
            <a:endParaRPr kumimoji="0" lang="en-US" sz="6000" b="0" i="1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587FD-A75E-6B45-A85D-12AFEAF9B2CF}"/>
              </a:ext>
            </a:extLst>
          </p:cNvPr>
          <p:cNvCxnSpPr>
            <a:cxnSpLocks/>
          </p:cNvCxnSpPr>
          <p:nvPr/>
        </p:nvCxnSpPr>
        <p:spPr>
          <a:xfrm>
            <a:off x="9770532" y="4655127"/>
            <a:ext cx="1574094" cy="66441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D52D6F-A8AA-C744-9F51-233E62C7267B}"/>
              </a:ext>
            </a:extLst>
          </p:cNvPr>
          <p:cNvCxnSpPr/>
          <p:nvPr/>
        </p:nvCxnSpPr>
        <p:spPr>
          <a:xfrm>
            <a:off x="11751732" y="6302375"/>
            <a:ext cx="81017" cy="258233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197E8-F7E4-7F45-BA44-BE78E34E1EE3}"/>
              </a:ext>
            </a:extLst>
          </p:cNvPr>
          <p:cNvCxnSpPr/>
          <p:nvPr/>
        </p:nvCxnSpPr>
        <p:spPr>
          <a:xfrm flipH="1" flipV="1">
            <a:off x="9601904" y="4920192"/>
            <a:ext cx="1742722" cy="396451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C4564-04E6-5846-897E-1F33D7D1362C}"/>
              </a:ext>
            </a:extLst>
          </p:cNvPr>
          <p:cNvCxnSpPr>
            <a:cxnSpLocks/>
          </p:cNvCxnSpPr>
          <p:nvPr/>
        </p:nvCxnSpPr>
        <p:spPr>
          <a:xfrm flipH="1">
            <a:off x="5918198" y="5902036"/>
            <a:ext cx="5257800" cy="154312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773775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6000" dirty="0"/>
              <a:t>The shortest path between two nodes will never</a:t>
            </a:r>
          </a:p>
          <a:p>
            <a:r>
              <a:rPr lang="en-US" sz="6000" dirty="0"/>
              <a:t>include a cycle.</a:t>
            </a:r>
          </a:p>
          <a:p>
            <a:endParaRPr lang="en-US" sz="6000" dirty="0"/>
          </a:p>
          <a:p>
            <a:r>
              <a:rPr lang="en-US" sz="6000" dirty="0"/>
              <a:t>If there’s a cycle, we can just not loop back</a:t>
            </a:r>
          </a:p>
          <a:p>
            <a:r>
              <a:rPr lang="en-US" sz="6000" dirty="0"/>
              <a:t>and get a shorter path!</a:t>
            </a:r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C877B-1E7D-E54A-9F18-66C47F30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168" y="4220371"/>
            <a:ext cx="6105832" cy="84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68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13607845" cy="7848600"/>
          </a:xfrm>
        </p:spPr>
        <p:txBody>
          <a:bodyPr/>
          <a:lstStyle/>
          <a:p>
            <a:r>
              <a:rPr lang="en-US" sz="6000" dirty="0"/>
              <a:t>If there’s a cycle, we can just not loop back</a:t>
            </a:r>
          </a:p>
          <a:p>
            <a:r>
              <a:rPr lang="en-US" sz="6000" dirty="0"/>
              <a:t>and get a shorter path! </a:t>
            </a:r>
            <a:r>
              <a:rPr lang="en-US" sz="6000" b="1" dirty="0"/>
              <a:t>Not true if it’s a </a:t>
            </a:r>
          </a:p>
          <a:p>
            <a:r>
              <a:rPr lang="en-US" sz="6000" b="1" dirty="0"/>
              <a:t>negative weight cycle.</a:t>
            </a:r>
            <a:endParaRPr lang="en-US" sz="6000" dirty="0"/>
          </a:p>
          <a:p>
            <a:endParaRPr lang="en-US" sz="6000" dirty="0"/>
          </a:p>
          <a:p>
            <a:r>
              <a:rPr lang="en-US" sz="6000" dirty="0"/>
              <a:t>If the cycle has net negative weight, the shortest path would just keep on following that cycle.</a:t>
            </a:r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Weight Cycles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2A742-A916-7047-8DDE-368B05EC4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168" y="4220371"/>
            <a:ext cx="6105832" cy="84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081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13607845" cy="7848600"/>
          </a:xfrm>
        </p:spPr>
        <p:txBody>
          <a:bodyPr/>
          <a:lstStyle/>
          <a:p>
            <a:r>
              <a:rPr lang="en-US" sz="6000" dirty="0"/>
              <a:t>Negative weight edges on an undirected graph automatically create a negative weight cycle. </a:t>
            </a:r>
          </a:p>
          <a:p>
            <a:endParaRPr lang="en-US" sz="6000" dirty="0"/>
          </a:p>
          <a:p>
            <a:r>
              <a:rPr lang="en-US" sz="6000" dirty="0"/>
              <a:t>Graphs that have a negative weight cycle has no shortest path. </a:t>
            </a:r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Weight Cycles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B8520-5AFD-374D-BBC1-3E97E6C6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168" y="4220371"/>
            <a:ext cx="6105832" cy="84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65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6000" dirty="0"/>
              <a:t>A Path-finding algorithm for finding the shortest path from one node to all other nodes in the graph that works even if the graph has negative edge weights.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144737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1748955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/>
              <a:t>Define different variations of the Single-Source shortest path problem.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Show how Dijkstra’s algorithm can be modified for the different variations.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Explain the idea behind the Bellman-Ford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Explain the idea behind the Floyd-</a:t>
            </a:r>
            <a:r>
              <a:rPr lang="en-US" sz="5500" dirty="0" err="1"/>
              <a:t>Warshall</a:t>
            </a:r>
            <a:r>
              <a:rPr lang="en-US" sz="5500" dirty="0"/>
              <a:t>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Identify and justify the Big O of each path-finding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Implement the Floyd-</a:t>
            </a:r>
            <a:r>
              <a:rPr lang="en-US" sz="5500" dirty="0" err="1"/>
              <a:t>Warshall</a:t>
            </a:r>
            <a:r>
              <a:rPr lang="en-US" sz="5500" dirty="0"/>
              <a:t>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Implement the Bellman-Ford algorithm.</a:t>
            </a:r>
          </a:p>
          <a:p>
            <a:pPr marL="1143000" indent="-1143000">
              <a:buFont typeface="+mj-lt"/>
              <a:buAutoNum type="arabicPeriod"/>
            </a:pPr>
            <a:endParaRPr lang="en-US" sz="5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be able to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3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6000" dirty="0"/>
              <a:t>The shortest path between any two nodes in a graph with V nodes can contain at most V-1 edges. </a:t>
            </a:r>
          </a:p>
          <a:p>
            <a:endParaRPr lang="en-US" sz="6000" dirty="0"/>
          </a:p>
          <a:p>
            <a:r>
              <a:rPr lang="en-US" sz="6000" dirty="0"/>
              <a:t>A path with V-1 edges visits each node exactly once.  Any additional edge would visit one node twice (creating a cycle).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5988432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595032"/>
          </a:xfrm>
        </p:spPr>
        <p:txBody>
          <a:bodyPr/>
          <a:lstStyle/>
          <a:p>
            <a:r>
              <a:rPr lang="en-US" sz="6000" dirty="0"/>
              <a:t>Iterate through every edge </a:t>
            </a:r>
            <a:r>
              <a:rPr lang="en-US" sz="6000" i="1" dirty="0"/>
              <a:t>(</a:t>
            </a:r>
            <a:r>
              <a:rPr lang="en-US" sz="6000" i="1" dirty="0" err="1"/>
              <a:t>u,v</a:t>
            </a:r>
            <a:r>
              <a:rPr lang="en-US" sz="6000" i="1" dirty="0"/>
              <a:t>)</a:t>
            </a:r>
            <a:r>
              <a:rPr lang="en-US" sz="6000" dirty="0"/>
              <a:t> V-1 times:</a:t>
            </a:r>
          </a:p>
          <a:p>
            <a:r>
              <a:rPr lang="en-US" sz="6000" dirty="0"/>
              <a:t>- For the edge </a:t>
            </a:r>
            <a:r>
              <a:rPr lang="en-US" sz="6000" i="1" dirty="0"/>
              <a:t>(</a:t>
            </a:r>
            <a:r>
              <a:rPr lang="en-US" sz="6000" i="1" dirty="0" err="1"/>
              <a:t>u,v</a:t>
            </a:r>
            <a:r>
              <a:rPr lang="en-US" sz="6000" i="1" dirty="0"/>
              <a:t>)</a:t>
            </a:r>
            <a:r>
              <a:rPr lang="en-US" sz="6000" dirty="0"/>
              <a:t> if the path that ends at </a:t>
            </a:r>
            <a:r>
              <a:rPr lang="en-US" sz="6000" i="1" dirty="0"/>
              <a:t>v</a:t>
            </a:r>
            <a:r>
              <a:rPr lang="en-US" sz="6000" dirty="0"/>
              <a:t> goes through </a:t>
            </a:r>
            <a:r>
              <a:rPr lang="en-US" sz="6000" i="1" dirty="0"/>
              <a:t>u</a:t>
            </a:r>
            <a:r>
              <a:rPr lang="en-US" sz="6000" dirty="0"/>
              <a:t>, will it lead to a shorter path?</a:t>
            </a:r>
          </a:p>
          <a:p>
            <a:endParaRPr lang="en-US" sz="6000" dirty="0"/>
          </a:p>
          <a:p>
            <a:r>
              <a:rPr lang="en-US" sz="6000" dirty="0"/>
              <a:t>First iteration: “If the shortest path from Source to all nodes only had one edge in it, what would be those path’s length?”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</p:spTree>
    <p:extLst>
      <p:ext uri="{BB962C8B-B14F-4D97-AF65-F5344CB8AC3E}">
        <p14:creationId xmlns:p14="http://schemas.microsoft.com/office/powerpoint/2010/main" val="23626364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595032"/>
          </a:xfrm>
        </p:spPr>
        <p:txBody>
          <a:bodyPr/>
          <a:lstStyle/>
          <a:p>
            <a:r>
              <a:rPr lang="en-US" sz="6000" dirty="0"/>
              <a:t>Iterate through every edge </a:t>
            </a:r>
            <a:r>
              <a:rPr lang="en-US" sz="6000" i="1" dirty="0"/>
              <a:t>(</a:t>
            </a:r>
            <a:r>
              <a:rPr lang="en-US" sz="6000" i="1" dirty="0" err="1"/>
              <a:t>u,v</a:t>
            </a:r>
            <a:r>
              <a:rPr lang="en-US" sz="6000" i="1" dirty="0"/>
              <a:t>)</a:t>
            </a:r>
            <a:r>
              <a:rPr lang="en-US" sz="6000" dirty="0"/>
              <a:t> V-1 times:</a:t>
            </a:r>
          </a:p>
          <a:p>
            <a:r>
              <a:rPr lang="en-US" sz="6000" dirty="0"/>
              <a:t>- For the edge </a:t>
            </a:r>
            <a:r>
              <a:rPr lang="en-US" sz="6000" i="1" dirty="0"/>
              <a:t>(</a:t>
            </a:r>
            <a:r>
              <a:rPr lang="en-US" sz="6000" i="1" dirty="0" err="1"/>
              <a:t>u,v</a:t>
            </a:r>
            <a:r>
              <a:rPr lang="en-US" sz="6000" i="1" dirty="0"/>
              <a:t>)</a:t>
            </a:r>
            <a:r>
              <a:rPr lang="en-US" sz="6000" dirty="0"/>
              <a:t> if the path that ends at </a:t>
            </a:r>
            <a:r>
              <a:rPr lang="en-US" sz="6000" i="1" dirty="0"/>
              <a:t>v</a:t>
            </a:r>
            <a:r>
              <a:rPr lang="en-US" sz="6000" dirty="0"/>
              <a:t> goes through </a:t>
            </a:r>
            <a:r>
              <a:rPr lang="en-US" sz="6000" i="1" dirty="0"/>
              <a:t>u</a:t>
            </a:r>
            <a:r>
              <a:rPr lang="en-US" sz="6000" dirty="0"/>
              <a:t>, will it lead to a shorter path?</a:t>
            </a:r>
          </a:p>
          <a:p>
            <a:endParaRPr lang="en-US" sz="6000" dirty="0"/>
          </a:p>
          <a:p>
            <a:r>
              <a:rPr lang="en-US" sz="6000" dirty="0"/>
              <a:t>Second iteration: “If the shortest path from Source to all nodes had one edge in it, would adding an extra edge lead to a shorter path?”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</p:spTree>
    <p:extLst>
      <p:ext uri="{BB962C8B-B14F-4D97-AF65-F5344CB8AC3E}">
        <p14:creationId xmlns:p14="http://schemas.microsoft.com/office/powerpoint/2010/main" val="17408978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595032"/>
          </a:xfrm>
        </p:spPr>
        <p:txBody>
          <a:bodyPr/>
          <a:lstStyle/>
          <a:p>
            <a:r>
              <a:rPr lang="en-US" sz="6000" dirty="0"/>
              <a:t>Iterate through every edge </a:t>
            </a:r>
            <a:r>
              <a:rPr lang="en-US" sz="6000" i="1" dirty="0"/>
              <a:t>(</a:t>
            </a:r>
            <a:r>
              <a:rPr lang="en-US" sz="6000" i="1" dirty="0" err="1"/>
              <a:t>u,v</a:t>
            </a:r>
            <a:r>
              <a:rPr lang="en-US" sz="6000" i="1" dirty="0"/>
              <a:t>)</a:t>
            </a:r>
            <a:r>
              <a:rPr lang="en-US" sz="6000" dirty="0"/>
              <a:t> V-1 times:</a:t>
            </a:r>
          </a:p>
          <a:p>
            <a:r>
              <a:rPr lang="en-US" sz="6000" dirty="0"/>
              <a:t>- For the edge </a:t>
            </a:r>
            <a:r>
              <a:rPr lang="en-US" sz="6000" i="1" dirty="0"/>
              <a:t>(</a:t>
            </a:r>
            <a:r>
              <a:rPr lang="en-US" sz="6000" i="1" dirty="0" err="1"/>
              <a:t>u,v</a:t>
            </a:r>
            <a:r>
              <a:rPr lang="en-US" sz="6000" i="1" dirty="0"/>
              <a:t>)</a:t>
            </a:r>
            <a:r>
              <a:rPr lang="en-US" sz="6000" dirty="0"/>
              <a:t> if the path that ends at </a:t>
            </a:r>
            <a:r>
              <a:rPr lang="en-US" sz="6000" i="1" dirty="0"/>
              <a:t>v</a:t>
            </a:r>
            <a:r>
              <a:rPr lang="en-US" sz="6000" dirty="0"/>
              <a:t> goes through </a:t>
            </a:r>
            <a:r>
              <a:rPr lang="en-US" sz="6000" i="1" dirty="0"/>
              <a:t>u</a:t>
            </a:r>
            <a:r>
              <a:rPr lang="en-US" sz="6000" dirty="0"/>
              <a:t>, will it lead to a shorter path?</a:t>
            </a:r>
          </a:p>
          <a:p>
            <a:endParaRPr lang="en-US" sz="6000" dirty="0"/>
          </a:p>
          <a:p>
            <a:r>
              <a:rPr lang="en-US" sz="6000" dirty="0"/>
              <a:t>Third iteration: “If the shortest path from Source to all nodes had two edges in it, would adding an extra edge lead to a shorter path?”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</p:spTree>
    <p:extLst>
      <p:ext uri="{BB962C8B-B14F-4D97-AF65-F5344CB8AC3E}">
        <p14:creationId xmlns:p14="http://schemas.microsoft.com/office/powerpoint/2010/main" val="259795113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922317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Initialize a map of nodes to distances, dist. Set distance to the origin node = 0 and to every other node = </a:t>
            </a:r>
            <a:r>
              <a:rPr lang="en-US" sz="4500" dirty="0" err="1"/>
              <a:t>max_int</a:t>
            </a:r>
            <a:r>
              <a:rPr lang="en-US" sz="4500" dirty="0"/>
              <a:t>/infinity.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Iterate over number of vertices minus 1 (k, the potential max number of edges on our shortest paths):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4500" dirty="0"/>
              <a:t>Iterate over all the edges, </a:t>
            </a:r>
            <a:r>
              <a:rPr lang="en-US" sz="4500" i="1" dirty="0"/>
              <a:t>(</a:t>
            </a:r>
            <a:r>
              <a:rPr lang="en-US" sz="4500" i="1" dirty="0" err="1"/>
              <a:t>u,v</a:t>
            </a:r>
            <a:r>
              <a:rPr lang="en-US" sz="4500" dirty="0"/>
              <a:t>) :</a:t>
            </a:r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</a:t>
            </a:r>
            <a:r>
              <a:rPr lang="en-US" sz="4500" dirty="0" err="1"/>
              <a:t>dist</a:t>
            </a:r>
            <a:r>
              <a:rPr lang="en-US" sz="4500" dirty="0"/>
              <a:t>[u] is infinity, skip it: we cannot reach that vertex yet. </a:t>
            </a:r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there is a shorter path to </a:t>
            </a:r>
            <a:r>
              <a:rPr lang="en-US" sz="4500" i="1" dirty="0"/>
              <a:t>v</a:t>
            </a:r>
            <a:r>
              <a:rPr lang="en-US" sz="4500" dirty="0"/>
              <a:t> through </a:t>
            </a:r>
            <a:r>
              <a:rPr lang="en-US" sz="4500" i="1" dirty="0"/>
              <a:t>u</a:t>
            </a:r>
            <a:r>
              <a:rPr lang="en-US" sz="4500" dirty="0"/>
              <a:t>, update the distance in </a:t>
            </a:r>
            <a:r>
              <a:rPr lang="en-US" sz="4500" dirty="0" err="1"/>
              <a:t>dist</a:t>
            </a:r>
            <a:r>
              <a:rPr lang="en-US" sz="4500" dirty="0"/>
              <a:t>[v]: (i.e., </a:t>
            </a:r>
            <a:r>
              <a:rPr lang="en-US" sz="4500" dirty="0" err="1"/>
              <a:t>dist</a:t>
            </a:r>
            <a:r>
              <a:rPr lang="en-US" sz="4500" dirty="0"/>
              <a:t>[v] &gt; </a:t>
            </a:r>
            <a:r>
              <a:rPr lang="en-US" sz="4500" dirty="0" err="1"/>
              <a:t>dist</a:t>
            </a:r>
            <a:r>
              <a:rPr lang="en-US" sz="4500" dirty="0"/>
              <a:t>[u] + weight(</a:t>
            </a:r>
            <a:r>
              <a:rPr lang="en-US" sz="4500" dirty="0" err="1"/>
              <a:t>u,v</a:t>
            </a:r>
            <a:r>
              <a:rPr lang="en-US" sz="4500" dirty="0"/>
              <a:t>))</a:t>
            </a:r>
          </a:p>
          <a:p>
            <a:pPr marL="1087438" lvl="3" indent="-1016000">
              <a:buFont typeface="+mj-lt"/>
              <a:buAutoNum type="arabicPeriod" startAt="3"/>
            </a:pPr>
            <a:r>
              <a:rPr lang="en-US" sz="4500" dirty="0"/>
              <a:t>Return the distance map.</a:t>
            </a:r>
          </a:p>
          <a:p>
            <a:pPr marL="80963" lvl="4" indent="0">
              <a:buNone/>
            </a:pP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23618258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A3187B-F512-CA4D-B02C-8B966FAA90B7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0A751-233D-894C-BA8F-AF17FCE854F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F2CCC7-2CC7-FC48-87C0-C2B35B2C8122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04D015-436A-784E-BBEA-07857A262B3A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0E4EA4-593C-C541-AD67-9F993134A0C8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BDB26D-EF35-E14A-8898-126354853ED7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AFE44A-72BA-C546-9C42-4BDC661DA32C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D81B74-CB04-E64A-85AB-B83A51A0A320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C1D08-2218-EE45-89A0-5844143866D8}"/>
              </a:ext>
            </a:extLst>
          </p:cNvPr>
          <p:cNvCxnSpPr>
            <a:cxnSpLocks/>
            <a:stCxn id="18" idx="1"/>
            <a:endCxn id="7" idx="4"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A9A9E9-C0B7-AD4E-9B15-22376A89AB8C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113662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C246E-B3E4-7E4E-AA73-CD3B088E628E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m[C] &gt; m[A] + AC?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= INF. Skip.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18491-E91F-C84A-B448-EB7E50527FD9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E3C51-DF17-9041-A842-DB7C8F65A0D0}"/>
              </a:ext>
            </a:extLst>
          </p:cNvPr>
          <p:cNvCxnSpPr>
            <a:endCxn id="9" idx="3"/>
          </p:cNvCxnSpPr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7C5108-41F1-184B-9079-0BDEBCC14ED9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D3B51E-F9A6-4742-A336-C872CEED6772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8AE105-7830-5747-B496-F0D5DFEA9CCE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B6A58F-C440-7444-88C3-738C0525C572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BA4202-2E67-BF4A-9502-3D48B06E7BF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8B66EC-75CE-6E4D-9761-2A6DEBC4FBBA}"/>
              </a:ext>
            </a:extLst>
          </p:cNvPr>
          <p:cNvCxnSpPr>
            <a:stCxn id="8" idx="3"/>
            <a:endCxn id="18" idx="0"/>
          </p:cNvCxnSpPr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B7533B-8239-D34D-B9C1-EB36FA01EC6E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C1ED2A-ED8D-B343-811D-30C993C137E4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2CE2AF-B042-6A48-A90D-A95F6DBB7AC0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C39ED8-EFD3-134C-BF19-F77000B499EC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804298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92C2EC-349F-6A4E-B4BC-DB7BFCA89B9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D824CF-63BE-1D4B-A640-9EB1C8771A57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BB0885-79EC-2048-B65E-B3D1AB0A6E91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979169-E0FC-1947-A1F6-75B5391F9CE5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1DF839-0E94-BE40-9CDE-2EF2C807CD99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B3D235-2886-0546-A43E-FA8A136B9D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E30C9A-2867-9141-8082-AF818A3F01FA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264FBA-2788-374F-A2A6-8A183813D264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7DE6A7-180B-8343-9E9B-5246E268C465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9467E8-9AF7-034A-B13C-C7D9016BEF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316661-2F19-9248-B558-211A77E3DC0A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01B688-A51D-3C4E-98D1-46FEB83AF18E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6912B-6790-0743-9804-71A8F251AA9D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m[F] &gt; m[A] + AF?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= INF. Skip.</a:t>
            </a:r>
          </a:p>
        </p:txBody>
      </p:sp>
    </p:spTree>
    <p:extLst>
      <p:ext uri="{BB962C8B-B14F-4D97-AF65-F5344CB8AC3E}">
        <p14:creationId xmlns:p14="http://schemas.microsoft.com/office/powerpoint/2010/main" val="2640295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735A21-3C4B-D342-B022-1BC1F5FFC1DF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978E1E-E946-A94D-BF5B-5E90020EC889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BB6F1E-E2DE-EB4F-B1B6-0FF943FB4426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942339-764A-6848-B5AF-A2605ABA0E4E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F44ED-8619-BA47-AEBB-3E41FA04A20E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0D6B2E-DDF1-8046-BDF5-AC82D8684D53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C29A6B-A9F4-F043-AF41-9ECF1672F9C8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F7F1CE-5897-EC4E-97F0-F6A98F8B919A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9CF8EB-33B9-4D45-A413-91DD7DF54211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D8BA0F-D3FB-CF41-92B3-CE60A4F22D12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0CA403-A5BC-514C-9342-340EA96C897B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EC004-3D88-6B41-B04A-AB6CC4DDB466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15ECEF-1627-A54F-886F-0A2CD05172B6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m[C] &gt; m[B] + BC?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m[B] = INF. Skip.</a:t>
            </a:r>
          </a:p>
        </p:txBody>
      </p:sp>
    </p:spTree>
    <p:extLst>
      <p:ext uri="{BB962C8B-B14F-4D97-AF65-F5344CB8AC3E}">
        <p14:creationId xmlns:p14="http://schemas.microsoft.com/office/powerpoint/2010/main" val="323589214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7CB0E-4CF3-814A-BF69-13E587A8392A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2022D6-2F34-384F-B58B-F76A239AAAC6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FADEC-6B06-9B47-A3CF-94054F35CDBF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73CF83-24EF-5A4B-A1CF-DEB5ECF8D7DD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917A0A-0F8C-A649-BD9C-5D37EE27DFD9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E86B42-5D3F-7C40-A8D7-D03CD797611E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BA23C3-B8BC-CC4F-90C1-1A07CAC1FD03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106B82-9520-D24A-BA35-AB7BC795929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36E082-226B-4B4D-8E95-96E6EC4B08ED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9F808A-5192-204F-9314-3730AEABD219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70CAEB-BC46-E04D-8C50-B6B9317D5E3B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00C885-D857-934A-BDA2-027105FABEBD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F81176-37BD-C449-B073-BE800A9E99B6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m[E] &gt; m[B] + BE?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m[B] = INF. Skip.</a:t>
            </a:r>
          </a:p>
        </p:txBody>
      </p:sp>
    </p:spTree>
    <p:extLst>
      <p:ext uri="{BB962C8B-B14F-4D97-AF65-F5344CB8AC3E}">
        <p14:creationId xmlns:p14="http://schemas.microsoft.com/office/powerpoint/2010/main" val="37192866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b="1" dirty="0"/>
              <a:t>The Shortest Path</a:t>
            </a:r>
            <a:r>
              <a:rPr lang="en-US" dirty="0"/>
              <a:t> on a weighted graph means the path with the smallest total edge weights. Not the path with the least number of edges. </a:t>
            </a:r>
          </a:p>
          <a:p>
            <a:endParaRPr lang="en-US" b="1" dirty="0"/>
          </a:p>
          <a:p>
            <a:r>
              <a:rPr lang="en-US" dirty="0"/>
              <a:t>Shortest path from H0 to H3 is </a:t>
            </a:r>
          </a:p>
          <a:p>
            <a:r>
              <a:rPr lang="en-US" dirty="0"/>
              <a:t>through H1 with a total edge </a:t>
            </a:r>
          </a:p>
          <a:p>
            <a:r>
              <a:rPr lang="en-US" dirty="0"/>
              <a:t>weight of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71041-5BA5-BD44-8C81-9444966A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894" y="7319604"/>
            <a:ext cx="5948106" cy="5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909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6631-FFA6-2E41-8761-5E6A8FD8713B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19C563-544F-5A4B-B210-1FEDED884259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8969B9-B275-EC47-8321-8340F42A0E5D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77C47-02BE-D943-9084-50BBB3367D03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21CCD4-8123-F546-B51B-AB38FA4AEAA4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E20729-8BB2-E94C-943B-B70A6698C8D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6BA419-D8D6-5F4C-B2F2-2A30179D6E86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7C9CB7-8995-A743-82CE-41D230465ACD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44732A-9B7A-3F42-9516-5EDDC58FFD90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E37368-017E-5F47-9719-50F681DD0013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90313A-25F6-FE4B-B0FF-F84F1F196196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A38F8-1BF2-234A-84C2-79DBA2ACBC48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AFC696-F0B4-6948-95E3-93143BFA1B89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m[D] &gt; m[C] + CD?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m[C] = INF. Skip.</a:t>
            </a:r>
          </a:p>
        </p:txBody>
      </p:sp>
    </p:spTree>
    <p:extLst>
      <p:ext uri="{BB962C8B-B14F-4D97-AF65-F5344CB8AC3E}">
        <p14:creationId xmlns:p14="http://schemas.microsoft.com/office/powerpoint/2010/main" val="21644576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6631-FFA6-2E41-8761-5E6A8FD8713B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19C563-544F-5A4B-B210-1FEDED884259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8969B9-B275-EC47-8321-8340F42A0E5D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77C47-02BE-D943-9084-50BBB3367D03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21CCD4-8123-F546-B51B-AB38FA4AEAA4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E20729-8BB2-E94C-943B-B70A6698C8D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6BA419-D8D6-5F4C-B2F2-2A30179D6E86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7C9CB7-8995-A743-82CE-41D230465ACD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44732A-9B7A-3F42-9516-5EDDC58FFD90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E37368-017E-5F47-9719-50F681DD0013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90313A-25F6-FE4B-B0FF-F84F1F196196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A38F8-1BF2-234A-84C2-79DBA2ACBC48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84A59D-8654-464F-98B3-A20CF47C6C80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&gt; m[D] + DA?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m[D] = INF. Skip.</a:t>
            </a:r>
          </a:p>
        </p:txBody>
      </p:sp>
    </p:spTree>
    <p:extLst>
      <p:ext uri="{BB962C8B-B14F-4D97-AF65-F5344CB8AC3E}">
        <p14:creationId xmlns:p14="http://schemas.microsoft.com/office/powerpoint/2010/main" val="11126901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13D7F6-56E5-1346-A242-2491B20D3FD0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2B17D-82A1-BA42-8DF8-5ADB8191C76A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56F2EC-A5B8-8D4F-8CC1-525A58EF7ACD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14166-23CA-3249-B648-F931931AC076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9DD643-B34A-6C41-BE4D-710F2FA53353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E34EAC-4750-4D49-9864-1690D24DE08C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88496-255C-8646-B85B-8E9A6CDF2D13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9BF7CC-A84A-454B-8A59-E100A117A17A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676B6F-8413-DF42-B985-2263EB443656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68D61D-22FB-E24C-81C4-88A1C8861167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73374C-4DB9-904C-9BAB-B853D3E9E89B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30F8A-2053-8743-A46B-20816A107E9D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m[F] &gt; m[D] + DF?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m[D] = INF. Skip.</a:t>
            </a:r>
          </a:p>
        </p:txBody>
      </p:sp>
    </p:spTree>
    <p:extLst>
      <p:ext uri="{BB962C8B-B14F-4D97-AF65-F5344CB8AC3E}">
        <p14:creationId xmlns:p14="http://schemas.microsoft.com/office/powerpoint/2010/main" val="15748880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13D7F6-56E5-1346-A242-2491B20D3FD0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2B17D-82A1-BA42-8DF8-5ADB8191C76A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56F2EC-A5B8-8D4F-8CC1-525A58EF7ACD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14166-23CA-3249-B648-F931931AC076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9DD643-B34A-6C41-BE4D-710F2FA53353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E34EAC-4750-4D49-9864-1690D24DE08C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88496-255C-8646-B85B-8E9A6CDF2D13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9BF7CC-A84A-454B-8A59-E100A117A17A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676B6F-8413-DF42-B985-2263EB443656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68D61D-22FB-E24C-81C4-88A1C8861167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73374C-4DB9-904C-9BAB-B853D3E9E89B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2F8ED-172A-984B-A35C-1227432CEC22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&gt; m[E] + EA?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m[E] = INF. Skip.</a:t>
            </a:r>
          </a:p>
        </p:txBody>
      </p:sp>
    </p:spTree>
    <p:extLst>
      <p:ext uri="{BB962C8B-B14F-4D97-AF65-F5344CB8AC3E}">
        <p14:creationId xmlns:p14="http://schemas.microsoft.com/office/powerpoint/2010/main" val="30459987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13D7F6-56E5-1346-A242-2491B20D3FD0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2B17D-82A1-BA42-8DF8-5ADB8191C76A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56F2EC-A5B8-8D4F-8CC1-525A58EF7ACD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14166-23CA-3249-B648-F931931AC076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9DD643-B34A-6C41-BE4D-710F2FA53353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E34EAC-4750-4D49-9864-1690D24DE08C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88496-255C-8646-B85B-8E9A6CDF2D13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DC8595-A2E4-2140-8782-A9E10A0E611E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819464-8EBB-D149-8F1F-138E1131B219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87FFCF-68B8-644D-9DFA-E5B667E76C68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1A9EF-6D13-424E-86B3-DA95F4E972D3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BABCB6-E872-C944-BEFF-4F395A738814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1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m[B] &gt; m[F] + FB?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INF &gt; 0 + 6. Update.</a:t>
            </a:r>
          </a:p>
        </p:txBody>
      </p:sp>
    </p:spTree>
    <p:extLst>
      <p:ext uri="{BB962C8B-B14F-4D97-AF65-F5344CB8AC3E}">
        <p14:creationId xmlns:p14="http://schemas.microsoft.com/office/powerpoint/2010/main" val="224362003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A068BB-CE54-9D4B-845B-7D66D54729B0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CCC62-D3B0-AE4A-B68B-FA90B4477297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620766-9405-2A4F-A266-8CB1BF9BD979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3879EE-FF25-2B44-8158-920FC7EF887B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0D3A27-B4C2-DA40-A02F-DF5993385779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m[C] &gt; m[C] + AC?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= INF. Skip.</a:t>
            </a:r>
          </a:p>
        </p:txBody>
      </p:sp>
    </p:spTree>
    <p:extLst>
      <p:ext uri="{BB962C8B-B14F-4D97-AF65-F5344CB8AC3E}">
        <p14:creationId xmlns:p14="http://schemas.microsoft.com/office/powerpoint/2010/main" val="312353846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C34E57-09E9-EA4B-97B1-73E4B35C6F76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9DF01C-7AE6-5B45-8FB3-5F64ABFA2CD4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3987AE-8BC1-2944-92EB-8D3794D06531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A6E9-A7D0-6A4C-95D9-B830475D47CA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06569-1D48-B948-A3C0-8AB2DF7043BB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m[F] &gt; m[A] + AF?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= INF. Skip.</a:t>
            </a:r>
          </a:p>
        </p:txBody>
      </p:sp>
    </p:spTree>
    <p:extLst>
      <p:ext uri="{BB962C8B-B14F-4D97-AF65-F5344CB8AC3E}">
        <p14:creationId xmlns:p14="http://schemas.microsoft.com/office/powerpoint/2010/main" val="20189976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CA6C7E-73DE-4849-8AE1-F8A4041A7413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AC188A-6DBD-B547-8D14-58D6E26710AA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6EED69-2CF9-894F-AE52-B900526E0657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55C3D-F945-784A-91AF-5334BC500ED1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1C0D42-C01B-CF40-A00B-584C52D1EEAE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m[C] &gt; m[B] + BC?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INF &gt; 6 + 2. Update.</a:t>
            </a:r>
          </a:p>
        </p:txBody>
      </p:sp>
    </p:spTree>
    <p:extLst>
      <p:ext uri="{BB962C8B-B14F-4D97-AF65-F5344CB8AC3E}">
        <p14:creationId xmlns:p14="http://schemas.microsoft.com/office/powerpoint/2010/main" val="358641642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19D36F-E4B7-8943-9BE7-27DA32A33BF1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2F6788-9D9D-2F4D-AB93-C1943E5ACFB9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B0A37B-3986-CD45-8C54-4D84CB264EAB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69973-0F27-0346-926E-DD30861B74CC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5ED4C4-E6BB-414A-AC17-14D10C01D368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m[E] &gt; m[B] + BE?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INF &gt; 6 + -5. Update.</a:t>
            </a:r>
          </a:p>
        </p:txBody>
      </p:sp>
    </p:spTree>
    <p:extLst>
      <p:ext uri="{BB962C8B-B14F-4D97-AF65-F5344CB8AC3E}">
        <p14:creationId xmlns:p14="http://schemas.microsoft.com/office/powerpoint/2010/main" val="337549639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67134-737F-0548-B05E-488C4F1B04A4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F92E90-FAA4-4442-B792-5D182FC4B5CE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A7F219-6D7C-184E-87AA-03B117D88043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422A6A-7D89-CD45-907E-1AD1D83DBBE5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F9D658-A8E9-CB47-A580-A5AB89D4D645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m[D] &gt; m[C] + CD?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INF &gt; 8 + 3. Update.</a:t>
            </a:r>
          </a:p>
        </p:txBody>
      </p:sp>
    </p:spTree>
    <p:extLst>
      <p:ext uri="{BB962C8B-B14F-4D97-AF65-F5344CB8AC3E}">
        <p14:creationId xmlns:p14="http://schemas.microsoft.com/office/powerpoint/2010/main" val="10671788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dirty="0"/>
              <a:t>Given one node in the graph (the </a:t>
            </a:r>
            <a:r>
              <a:rPr lang="en-US" b="1" dirty="0"/>
              <a:t>start/source</a:t>
            </a:r>
            <a:r>
              <a:rPr lang="en-US" dirty="0"/>
              <a:t>) and another node (the </a:t>
            </a:r>
            <a:r>
              <a:rPr lang="en-US" b="1" dirty="0"/>
              <a:t>destination/target</a:t>
            </a:r>
            <a:r>
              <a:rPr lang="en-US" dirty="0"/>
              <a:t>), find the shortest path to get from the source to the target.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Path-Finding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B470-984E-7140-A4D5-4175C8F6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894" y="7319604"/>
            <a:ext cx="5948106" cy="5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907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67134-737F-0548-B05E-488C4F1B04A4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F92E90-FAA4-4442-B792-5D182FC4B5CE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A7F219-6D7C-184E-87AA-03B117D88043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422A6A-7D89-CD45-907E-1AD1D83DBBE5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DFFCD-6C17-A249-AD4C-EAE65262DBA5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&gt; m[D] + DA?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INF &gt; 11 + 12. Update.</a:t>
            </a:r>
          </a:p>
        </p:txBody>
      </p:sp>
    </p:spTree>
    <p:extLst>
      <p:ext uri="{BB962C8B-B14F-4D97-AF65-F5344CB8AC3E}">
        <p14:creationId xmlns:p14="http://schemas.microsoft.com/office/powerpoint/2010/main" val="137416403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26A9F6-40AD-B94D-B08B-C1AF5E9A56A4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2D39D9-D101-9E48-9BD3-C2307CA303C5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3462849-0104-8140-BEC9-60EE547526BB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6FBFA-BE39-CB40-97D9-C1E86FDF4791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235A04-FA69-3E46-B449-C35EBF8814F0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m[F] &gt; m[D] + DF?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0 &gt; 11 + 9. Skip.</a:t>
            </a:r>
          </a:p>
        </p:txBody>
      </p:sp>
    </p:spTree>
    <p:extLst>
      <p:ext uri="{BB962C8B-B14F-4D97-AF65-F5344CB8AC3E}">
        <p14:creationId xmlns:p14="http://schemas.microsoft.com/office/powerpoint/2010/main" val="252205785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26A9F6-40AD-B94D-B08B-C1AF5E9A56A4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2D39D9-D101-9E48-9BD3-C2307CA303C5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3462849-0104-8140-BEC9-60EE547526BB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6FBFA-BE39-CB40-97D9-C1E86FDF4791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A672B-231D-3E41-9E69-2FB9D714D82F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m[A] &gt; m[E] + EA?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INF &gt; 1 + 4. Update.</a:t>
            </a:r>
          </a:p>
        </p:txBody>
      </p:sp>
    </p:spTree>
    <p:extLst>
      <p:ext uri="{BB962C8B-B14F-4D97-AF65-F5344CB8AC3E}">
        <p14:creationId xmlns:p14="http://schemas.microsoft.com/office/powerpoint/2010/main" val="165180711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68BA75-5918-E84A-86F9-374928B33D64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82995A-CA3F-6948-BD5A-AB37C80104E4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6F6046-ABED-AA48-98D0-D1A7C6DCD49F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A6CD96-B61A-FF46-B65B-EAE02D6A99F7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8AB2A-BC84-9744-A3BB-DFDA9A525FF2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2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m[B] &gt; m[F] + FB?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6 &gt; 0 + 6. Skip.</a:t>
            </a:r>
          </a:p>
        </p:txBody>
      </p:sp>
    </p:spTree>
    <p:extLst>
      <p:ext uri="{BB962C8B-B14F-4D97-AF65-F5344CB8AC3E}">
        <p14:creationId xmlns:p14="http://schemas.microsoft.com/office/powerpoint/2010/main" val="334725146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4B690B-57C1-3949-8E57-D367E668255C}"/>
              </a:ext>
            </a:extLst>
          </p:cNvPr>
          <p:cNvSpPr txBox="1"/>
          <p:nvPr/>
        </p:nvSpPr>
        <p:spPr>
          <a:xfrm>
            <a:off x="-491422" y="10674340"/>
            <a:ext cx="8722189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And we continue…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(Nothing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changes in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the this iteration)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0746CB-5B85-1F4F-B2CC-5DDC9E89B3BF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932C18-D81E-4841-BF53-4EABAC8C146A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C685E78-E79E-6A42-BBF7-6FD57447AD6B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77E41E-5B5F-8549-80C8-57F98A1649C9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7066A0-47AE-2D47-85A8-AC403A28C037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</a:t>
            </a:r>
            <a:r>
              <a:rPr lang="en-US" sz="7000" dirty="0">
                <a:latin typeface="FreightSansLFPro" panose="02000506030000020004" pitchFamily="2" charset="77"/>
              </a:rPr>
              <a:t>3</a:t>
            </a:r>
            <a:endParaRPr kumimoji="0" lang="en-US" sz="7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m[C] &gt; m[A] + AC?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8 &gt; 5 + 8. Skip.</a:t>
            </a:r>
          </a:p>
        </p:txBody>
      </p:sp>
    </p:spTree>
    <p:extLst>
      <p:ext uri="{BB962C8B-B14F-4D97-AF65-F5344CB8AC3E}">
        <p14:creationId xmlns:p14="http://schemas.microsoft.com/office/powerpoint/2010/main" val="225023128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4B690B-57C1-3949-8E57-D367E668255C}"/>
              </a:ext>
            </a:extLst>
          </p:cNvPr>
          <p:cNvSpPr txBox="1"/>
          <p:nvPr/>
        </p:nvSpPr>
        <p:spPr>
          <a:xfrm>
            <a:off x="15011815" y="370485"/>
            <a:ext cx="8722189" cy="3385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We can stop early if nothing changed in the previous iteration since that means the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checks will be the same this iteration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(and every iteration thereafter) so nothing will ever change again!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81AE57-FE6E-5748-90BB-707CE63025D2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C671E4-E133-3548-88AB-73584B2A229B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43A927-4D88-C442-B40E-E427915940F9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01B13-9844-7A4E-8F1F-8E29C26B5E82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BE2A82-1CE8-F14A-B23E-1269ACD3977D}"/>
              </a:ext>
            </a:extLst>
          </p:cNvPr>
          <p:cNvSpPr txBox="1"/>
          <p:nvPr/>
        </p:nvSpPr>
        <p:spPr>
          <a:xfrm>
            <a:off x="12035362" y="7952095"/>
            <a:ext cx="9944101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latin typeface="FreightSansLFPro" panose="02000506030000020004" pitchFamily="2" charset="77"/>
              </a:rPr>
              <a:t>k</a:t>
            </a:r>
            <a:r>
              <a:rPr kumimoji="0" lang="en-US" sz="7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= 4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m[C] &gt; m[A] + AC?</a:t>
            </a:r>
          </a:p>
          <a:p>
            <a:pPr rtl="0" latinLnBrk="1" hangingPunct="0"/>
            <a:r>
              <a:rPr lang="en-US" sz="7000" dirty="0">
                <a:latin typeface="FreightSansLFPro" panose="02000506030000020004" pitchFamily="2" charset="77"/>
              </a:rPr>
              <a:t>8 &gt; 5 + 8. Skip.</a:t>
            </a:r>
          </a:p>
        </p:txBody>
      </p:sp>
    </p:spTree>
    <p:extLst>
      <p:ext uri="{BB962C8B-B14F-4D97-AF65-F5344CB8AC3E}">
        <p14:creationId xmlns:p14="http://schemas.microsoft.com/office/powerpoint/2010/main" val="292711183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9616212" y="566911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176673" y="1003617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9693978" y="1070446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7222657" y="4896344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29F2C-48D6-0844-8D8A-AC8C1EDB3F84}"/>
              </a:ext>
            </a:extLst>
          </p:cNvPr>
          <p:cNvSpPr txBox="1"/>
          <p:nvPr/>
        </p:nvSpPr>
        <p:spPr>
          <a:xfrm>
            <a:off x="7253542" y="9729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BB02-BA57-F94A-A4E3-3C0D36F9D078}"/>
              </a:ext>
            </a:extLst>
          </p:cNvPr>
          <p:cNvSpPr txBox="1"/>
          <p:nvPr/>
        </p:nvSpPr>
        <p:spPr>
          <a:xfrm>
            <a:off x="10845445" y="107129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7D1D0-078A-7346-BC32-737E8E38652F}"/>
              </a:ext>
            </a:extLst>
          </p:cNvPr>
          <p:cNvCxnSpPr/>
          <p:nvPr/>
        </p:nvCxnSpPr>
        <p:spPr>
          <a:xfrm flipV="1">
            <a:off x="5918198" y="6133747"/>
            <a:ext cx="5426428" cy="13114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F74E00-1D1D-6447-91F0-8B43494A79A8}"/>
              </a:ext>
            </a:extLst>
          </p:cNvPr>
          <p:cNvCxnSpPr>
            <a:cxnSpLocks/>
          </p:cNvCxnSpPr>
          <p:nvPr/>
        </p:nvCxnSpPr>
        <p:spPr>
          <a:xfrm>
            <a:off x="5749570" y="8044039"/>
            <a:ext cx="4020962" cy="26689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17633-4865-2240-85A7-EF2DBC1DBBC6}"/>
              </a:ext>
            </a:extLst>
          </p:cNvPr>
          <p:cNvCxnSpPr/>
          <p:nvPr/>
        </p:nvCxnSpPr>
        <p:spPr>
          <a:xfrm>
            <a:off x="11751732" y="6302375"/>
            <a:ext cx="0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9D887-DE08-2E42-ACDD-F51F5CB5E6E1}"/>
              </a:ext>
            </a:extLst>
          </p:cNvPr>
          <p:cNvCxnSpPr>
            <a:cxnSpLocks/>
          </p:cNvCxnSpPr>
          <p:nvPr/>
        </p:nvCxnSpPr>
        <p:spPr>
          <a:xfrm flipH="1">
            <a:off x="10676817" y="9867547"/>
            <a:ext cx="667809" cy="10055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4BBA1-C3B1-604E-9B78-C6E0E227E735}"/>
              </a:ext>
            </a:extLst>
          </p:cNvPr>
          <p:cNvCxnSpPr>
            <a:cxnSpLocks/>
          </p:cNvCxnSpPr>
          <p:nvPr/>
        </p:nvCxnSpPr>
        <p:spPr>
          <a:xfrm flipH="1" flipV="1">
            <a:off x="9194799" y="5088820"/>
            <a:ext cx="1190153" cy="56241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E20E5-583F-2E4B-A93F-FE1565AD9050}"/>
              </a:ext>
            </a:extLst>
          </p:cNvPr>
          <p:cNvCxnSpPr>
            <a:cxnSpLocks/>
          </p:cNvCxnSpPr>
          <p:nvPr/>
        </p:nvCxnSpPr>
        <p:spPr>
          <a:xfrm>
            <a:off x="9616212" y="4896344"/>
            <a:ext cx="1728414" cy="4231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6684B-96C5-FB41-A6B3-2430B9ED3686}"/>
              </a:ext>
            </a:extLst>
          </p:cNvPr>
          <p:cNvCxnSpPr/>
          <p:nvPr/>
        </p:nvCxnSpPr>
        <p:spPr>
          <a:xfrm flipH="1">
            <a:off x="6752407" y="4920192"/>
            <a:ext cx="2035286" cy="511598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4B690B-57C1-3949-8E57-D367E668255C}"/>
              </a:ext>
            </a:extLst>
          </p:cNvPr>
          <p:cNvSpPr txBox="1"/>
          <p:nvPr/>
        </p:nvSpPr>
        <p:spPr>
          <a:xfrm>
            <a:off x="13629939" y="7636934"/>
            <a:ext cx="10008982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solidFill>
                  <a:schemeClr val="bg1"/>
                </a:solidFill>
                <a:latin typeface="FreightSansLFPro" panose="02000506030000020004" pitchFamily="2" charset="77"/>
              </a:rPr>
              <a:t>We can stop early if nothing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solidFill>
                  <a:schemeClr val="bg1"/>
                </a:solidFill>
                <a:latin typeface="FreightSansLFPro" panose="02000506030000020004" pitchFamily="2" charset="77"/>
              </a:rPr>
              <a:t>changed in the previous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solidFill>
                  <a:schemeClr val="bg1"/>
                </a:solidFill>
                <a:latin typeface="FreightSansLFPro" panose="02000506030000020004" pitchFamily="2" charset="77"/>
              </a:rPr>
              <a:t>iteration!</a:t>
            </a:r>
            <a:endParaRPr kumimoji="0" lang="en-US" sz="7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81AE57-FE6E-5748-90BB-707CE63025D2}"/>
              </a:ext>
            </a:extLst>
          </p:cNvPr>
          <p:cNvCxnSpPr>
            <a:cxnSpLocks/>
          </p:cNvCxnSpPr>
          <p:nvPr/>
        </p:nvCxnSpPr>
        <p:spPr>
          <a:xfrm flipH="1" flipV="1">
            <a:off x="5918198" y="7654537"/>
            <a:ext cx="5257800" cy="15857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C671E4-E133-3548-88AB-73584B2A229B}"/>
              </a:ext>
            </a:extLst>
          </p:cNvPr>
          <p:cNvCxnSpPr>
            <a:cxnSpLocks/>
          </p:cNvCxnSpPr>
          <p:nvPr/>
        </p:nvCxnSpPr>
        <p:spPr>
          <a:xfrm flipH="1" flipV="1">
            <a:off x="5342465" y="8212667"/>
            <a:ext cx="1002836" cy="19921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43A927-4D88-C442-B40E-E427915940F9}"/>
              </a:ext>
            </a:extLst>
          </p:cNvPr>
          <p:cNvSpPr txBox="1"/>
          <p:nvPr/>
        </p:nvSpPr>
        <p:spPr>
          <a:xfrm>
            <a:off x="7819799" y="7504243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01B13-9844-7A4E-8F1F-8E29C26B5E82}"/>
              </a:ext>
            </a:extLst>
          </p:cNvPr>
          <p:cNvSpPr txBox="1"/>
          <p:nvPr/>
        </p:nvSpPr>
        <p:spPr>
          <a:xfrm>
            <a:off x="4651304" y="919550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401146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8260856"/>
            <a:ext cx="8164286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if we look at the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edges in different orders?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3866131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m[D] &gt; m[F] + DF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0 + 2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0838501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m[B] &gt; m[D] + BF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2 + 6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242784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dirty="0"/>
              <a:t>Given one node in the graph (the </a:t>
            </a:r>
            <a:r>
              <a:rPr lang="en-US" b="1" dirty="0"/>
              <a:t>start/source</a:t>
            </a:r>
            <a:r>
              <a:rPr lang="en-US" dirty="0"/>
              <a:t>) find the shortest path to get from the source to </a:t>
            </a:r>
            <a:r>
              <a:rPr lang="en-US" b="1" dirty="0"/>
              <a:t>all</a:t>
            </a:r>
            <a:r>
              <a:rPr lang="en-US" dirty="0"/>
              <a:t> other nodes in the graph. </a:t>
            </a:r>
          </a:p>
          <a:p>
            <a:endParaRPr lang="en-US" dirty="0"/>
          </a:p>
          <a:p>
            <a:r>
              <a:rPr lang="en-US" dirty="0"/>
              <a:t>Unhelpfully also called</a:t>
            </a:r>
          </a:p>
          <a:p>
            <a:r>
              <a:rPr lang="en-US" dirty="0"/>
              <a:t>Single Source Shortest Path</a:t>
            </a:r>
          </a:p>
          <a:p>
            <a:r>
              <a:rPr lang="en-US" sz="5000" dirty="0"/>
              <a:t>Single Source Multi Destination Shortest Path?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Path-Finding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17B94-7012-BD42-8BC6-13BB91D8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894" y="7319604"/>
            <a:ext cx="5948106" cy="5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8713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accent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&gt; m[B] + BA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8 + 12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5068862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accent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m[E] &gt; m[D] + DE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2 + 9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2038315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accent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m[C] &gt; m[E] + EC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11 + 8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368618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accent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&gt; m[C] + CA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20 &gt; 19 + 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1483448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accent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2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m[D] = m[F] + FD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2 = 0 + 2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2E7860-6C32-0849-A233-06C72E4F5166}"/>
              </a:ext>
            </a:extLst>
          </p:cNvPr>
          <p:cNvSpPr txBox="1"/>
          <p:nvPr/>
        </p:nvSpPr>
        <p:spPr>
          <a:xfrm>
            <a:off x="-491422" y="10674340"/>
            <a:ext cx="8722189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And we continue…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(Nothing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changes in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the this iteration)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2124577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= m[C] + CA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2451081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m[C] = m[E] + EC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1943564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m[E] = m[D] + DE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3065106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= m[B] + BA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6351801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m[B] = m[D] + DB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302173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dirty="0"/>
              <a:t>Given one node in the graph (the </a:t>
            </a:r>
            <a:r>
              <a:rPr lang="en-US" b="1" dirty="0"/>
              <a:t>start/source</a:t>
            </a:r>
            <a:r>
              <a:rPr lang="en-US" dirty="0"/>
              <a:t>) find the shortest path to get from the source to </a:t>
            </a:r>
            <a:r>
              <a:rPr lang="en-US" b="1" dirty="0"/>
              <a:t>all</a:t>
            </a:r>
            <a:r>
              <a:rPr lang="en-US" dirty="0"/>
              <a:t> other nodes in the graph. </a:t>
            </a:r>
          </a:p>
          <a:p>
            <a:endParaRPr lang="en-US" dirty="0"/>
          </a:p>
          <a:p>
            <a:r>
              <a:rPr lang="en-US" dirty="0"/>
              <a:t>We can easily modify Dijkstra’s algorithm</a:t>
            </a:r>
          </a:p>
          <a:p>
            <a:r>
              <a:rPr lang="en-US" dirty="0"/>
              <a:t>to solve this variation.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Path-Finding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17B94-7012-BD42-8BC6-13BB91D8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894" y="7319604"/>
            <a:ext cx="5948106" cy="5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54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1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m[D] &gt; m[F] + DF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0 + 2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365124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2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= m[C] + CA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699325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2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m[C] = m[E] + EC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18455674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2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m[E] &gt; m[D] + DE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2 + 9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0334380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2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= m[B] + BA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9628463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2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m[B] &gt; m[D] + DB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2 + 6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6572626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2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m[D] = m[F] + DB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2 = 0 + 2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1144593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3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= m[C] + CA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= INF + 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0391630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3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m[C] = m[E] + EC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11 + 8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5512989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3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m[E] = m[D] + DE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11 = 2 + 9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575613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destination: </a:t>
            </a:r>
            <a:r>
              <a:rPr lang="en-US" sz="4000" b="1" dirty="0">
                <a:solidFill>
                  <a:srgbClr val="92D050"/>
                </a:solidFill>
              </a:rPr>
              <a:t>O(V</a:t>
            </a:r>
            <a:r>
              <a:rPr lang="en-US" sz="4000" b="1" baseline="30000" dirty="0">
                <a:solidFill>
                  <a:srgbClr val="92D050"/>
                </a:solidFill>
              </a:rPr>
              <a:t>2</a:t>
            </a:r>
            <a:r>
              <a:rPr lang="en-US" sz="4000" b="1" dirty="0">
                <a:solidFill>
                  <a:srgbClr val="92D050"/>
                </a:solidFill>
              </a:rPr>
              <a:t>) + O(E)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value for the destination from the map.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 + E)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023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3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m[E] &gt; m[D] + DE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INF &gt; 8 + 12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6915324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3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m[B] = m[D] + DB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8 = 2 + 6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72940232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3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m[D] = m[F] + FD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2 = 0 + 2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198874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4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&gt; m[C] + CA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20 &gt; 19 + 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89962482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4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m[C] = m[E] + EC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19 = 11 + 8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3329814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4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m[E] = m[D] + DE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11 = 2 + 9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69646202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4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&lt; m[B] + BA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14 &lt; 8 + 12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1392005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4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m[B] = m[D] + DB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8 = 2 + 6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8914936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4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m[D] = m[F] + FD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2 = 0 + 2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55519390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2400048" y="5939771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4956980" y="47910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4848919" y="7199163"/>
            <a:ext cx="1151467" cy="1151466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8756312" y="6404600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7133413" y="5290775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5424652" y="878980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3948" y="4387780"/>
          <a:ext cx="7148118" cy="2487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353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233964827"/>
                    </a:ext>
                  </a:extLst>
                </a:gridCol>
                <a:gridCol w="1191353">
                  <a:extLst>
                    <a:ext uri="{9D8B030D-6E8A-4147-A177-3AD203B41FA5}">
                      <a16:colId xmlns:a16="http://schemas.microsoft.com/office/drawing/2014/main" val="4289301503"/>
                    </a:ext>
                  </a:extLst>
                </a:gridCol>
              </a:tblGrid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1243874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9686798" y="563126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F937AE-9A52-4445-B248-3E3CB7B4F4C6}"/>
              </a:ext>
            </a:extLst>
          </p:cNvPr>
          <p:cNvSpPr/>
          <p:nvPr/>
        </p:nvSpPr>
        <p:spPr>
          <a:xfrm>
            <a:off x="6825973" y="8541433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6E1D4C-667C-DD4B-A688-7D9B95EC817E}"/>
              </a:ext>
            </a:extLst>
          </p:cNvPr>
          <p:cNvSpPr/>
          <p:nvPr/>
        </p:nvSpPr>
        <p:spPr>
          <a:xfrm>
            <a:off x="10913616" y="6293695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AB7A9-AEC3-D244-9A02-D80911F90212}"/>
              </a:ext>
            </a:extLst>
          </p:cNvPr>
          <p:cNvSpPr txBox="1"/>
          <p:nvPr/>
        </p:nvSpPr>
        <p:spPr>
          <a:xfrm>
            <a:off x="3133521" y="748145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16FF3-70F4-E947-91C1-9D461065A05D}"/>
              </a:ext>
            </a:extLst>
          </p:cNvPr>
          <p:cNvSpPr txBox="1"/>
          <p:nvPr/>
        </p:nvSpPr>
        <p:spPr>
          <a:xfrm>
            <a:off x="8090334" y="822648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EEE87-A3F7-C942-ACB4-DB385DF2C727}"/>
              </a:ext>
            </a:extLst>
          </p:cNvPr>
          <p:cNvSpPr txBox="1"/>
          <p:nvPr/>
        </p:nvSpPr>
        <p:spPr>
          <a:xfrm>
            <a:off x="3189707" y="485761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0EF8-CDB9-5C44-8F22-6402475111C6}"/>
              </a:ext>
            </a:extLst>
          </p:cNvPr>
          <p:cNvSpPr txBox="1"/>
          <p:nvPr/>
        </p:nvSpPr>
        <p:spPr>
          <a:xfrm>
            <a:off x="13491632" y="7753024"/>
            <a:ext cx="816428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6000" dirty="0" err="1">
                <a:latin typeface="FreightSansLFPro" panose="02000506030000020004" pitchFamily="2" charset="77"/>
              </a:rPr>
              <a:t>i</a:t>
            </a:r>
            <a:r>
              <a:rPr lang="en-US" sz="6000" dirty="0">
                <a:latin typeface="FreightSansLFPro" panose="02000506030000020004" pitchFamily="2" charset="77"/>
              </a:rPr>
              <a:t> = 5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m[A] = m[C] + CA</a:t>
            </a:r>
          </a:p>
          <a:p>
            <a:pPr rtl="0" latinLnBrk="1" hangingPunct="0"/>
            <a:r>
              <a:rPr lang="en-US" sz="6000" dirty="0">
                <a:latin typeface="FreightSansLFPro" panose="02000506030000020004" pitchFamily="2" charset="77"/>
              </a:rPr>
              <a:t>14 = 19 + 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376C4-EE59-F742-B3AD-C9D817F8D880}"/>
              </a:ext>
            </a:extLst>
          </p:cNvPr>
          <p:cNvCxnSpPr/>
          <p:nvPr/>
        </p:nvCxnSpPr>
        <p:spPr>
          <a:xfrm flipH="1">
            <a:off x="9907779" y="6724880"/>
            <a:ext cx="1005837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38848-BDF6-B844-B38A-E3D0E0ED089E}"/>
              </a:ext>
            </a:extLst>
          </p:cNvPr>
          <p:cNvCxnSpPr>
            <a:cxnSpLocks/>
          </p:cNvCxnSpPr>
          <p:nvPr/>
        </p:nvCxnSpPr>
        <p:spPr>
          <a:xfrm flipH="1">
            <a:off x="7688264" y="7199163"/>
            <a:ext cx="1068049" cy="13422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81C3-3FC3-3343-9C22-7F8F5DDECF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48225" y="7981577"/>
            <a:ext cx="1146376" cy="72848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C4BEA1-6A6D-F14C-A0FE-ADF0048AE220}"/>
              </a:ext>
            </a:extLst>
          </p:cNvPr>
          <p:cNvCxnSpPr/>
          <p:nvPr/>
        </p:nvCxnSpPr>
        <p:spPr>
          <a:xfrm flipH="1" flipV="1">
            <a:off x="6108447" y="5366733"/>
            <a:ext cx="2647865" cy="135814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D8BD6-24D5-554B-93AC-8F1101684242}"/>
              </a:ext>
            </a:extLst>
          </p:cNvPr>
          <p:cNvCxnSpPr>
            <a:endCxn id="7" idx="7"/>
          </p:cNvCxnSpPr>
          <p:nvPr/>
        </p:nvCxnSpPr>
        <p:spPr>
          <a:xfrm flipH="1">
            <a:off x="3382887" y="5319537"/>
            <a:ext cx="1466032" cy="788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F84C2-FA08-CB44-880D-8E4C320B1FF9}"/>
              </a:ext>
            </a:extLst>
          </p:cNvPr>
          <p:cNvCxnSpPr>
            <a:cxnSpLocks/>
          </p:cNvCxnSpPr>
          <p:nvPr/>
        </p:nvCxnSpPr>
        <p:spPr>
          <a:xfrm flipH="1" flipV="1">
            <a:off x="3382887" y="6755879"/>
            <a:ext cx="1573864" cy="6334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9837AB-053C-6F46-9009-694B26C89155}"/>
              </a:ext>
            </a:extLst>
          </p:cNvPr>
          <p:cNvSpPr txBox="1"/>
          <p:nvPr/>
        </p:nvSpPr>
        <p:spPr>
          <a:xfrm>
            <a:off x="-491422" y="10674340"/>
            <a:ext cx="8722189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And we continue…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(Nothing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changes in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the this iteration)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5863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b="1" dirty="0"/>
              <a:t>While the finalized set size is smaller than the number of nodes in the graph: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92D050"/>
                </a:solidFill>
              </a:rPr>
              <a:t>O(V</a:t>
            </a:r>
            <a:r>
              <a:rPr lang="en-US" sz="4000" b="1" baseline="30000" dirty="0">
                <a:solidFill>
                  <a:srgbClr val="92D050"/>
                </a:solidFill>
              </a:rPr>
              <a:t>2</a:t>
            </a:r>
            <a:r>
              <a:rPr lang="en-US" sz="4000" b="1" dirty="0">
                <a:solidFill>
                  <a:srgbClr val="92D050"/>
                </a:solidFill>
              </a:rPr>
              <a:t>) + O(E)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b="1" dirty="0"/>
              <a:t>Return the the map of distances.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 + E)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5698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595032"/>
          </a:xfrm>
        </p:spPr>
        <p:txBody>
          <a:bodyPr/>
          <a:lstStyle/>
          <a:p>
            <a:r>
              <a:rPr lang="en-US" sz="6000" dirty="0"/>
              <a:t>Bellman-Ford can also help us detect negative cycles!</a:t>
            </a:r>
          </a:p>
          <a:p>
            <a:endParaRPr lang="en-US" sz="6000" dirty="0"/>
          </a:p>
          <a:p>
            <a:r>
              <a:rPr lang="en-US" sz="6000" dirty="0"/>
              <a:t>V-1th iteration : “If the shortest path from Source to all nodes had V-2 edges in it, would adding an extra edge lead to a shorter path?”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Detecting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495080993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595032"/>
          </a:xfrm>
        </p:spPr>
        <p:txBody>
          <a:bodyPr/>
          <a:lstStyle/>
          <a:p>
            <a:r>
              <a:rPr lang="en-US" sz="6000" dirty="0"/>
              <a:t>Bellman-Ford can also help us detect negative cycles!</a:t>
            </a:r>
          </a:p>
          <a:p>
            <a:r>
              <a:rPr lang="en-US" sz="6000" dirty="0"/>
              <a:t>Just run one more iteration!</a:t>
            </a:r>
          </a:p>
          <a:p>
            <a:endParaRPr lang="en-US" sz="6000" dirty="0"/>
          </a:p>
          <a:p>
            <a:r>
              <a:rPr lang="en-US" sz="6000" dirty="0"/>
              <a:t>Vth iteration : “If the shortest path from Source to all nodes had V-1 edges in it, would adding an extra edge lead to a shorter path?”</a:t>
            </a:r>
            <a:br>
              <a:rPr lang="en-US" sz="6000" dirty="0"/>
            </a:br>
            <a:endParaRPr lang="en-US" sz="6000" dirty="0"/>
          </a:p>
          <a:p>
            <a:r>
              <a:rPr lang="en-US" sz="6000" dirty="0"/>
              <a:t>If the Vth iteration makes a shorter path, then there is a negative cycle.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Detecting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801441839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922317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Initialize a map of nodes to distances, dist. Set distance to the origin node = 0 and to every other node = </a:t>
            </a:r>
            <a:r>
              <a:rPr lang="en-US" sz="4500" dirty="0" err="1"/>
              <a:t>max_int</a:t>
            </a:r>
            <a:r>
              <a:rPr lang="en-US" sz="4500" dirty="0"/>
              <a:t>/infinity.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Iterate over number of vertices minus 1 (k, the potential max number of edges on our shortest paths):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  <a:endParaRPr lang="en-US" sz="4500" dirty="0"/>
          </a:p>
          <a:p>
            <a:pPr marL="2057400" lvl="1" indent="-1143000">
              <a:buFont typeface="+mj-lt"/>
              <a:buAutoNum type="alphaUcPeriod"/>
            </a:pPr>
            <a:r>
              <a:rPr lang="en-US" sz="4500" dirty="0"/>
              <a:t>Iterate over all the edges, </a:t>
            </a:r>
            <a:r>
              <a:rPr lang="en-US" sz="4500" i="1" dirty="0"/>
              <a:t>(</a:t>
            </a:r>
            <a:r>
              <a:rPr lang="en-US" sz="4500" i="1" dirty="0" err="1"/>
              <a:t>u,v</a:t>
            </a:r>
            <a:r>
              <a:rPr lang="en-US" sz="4500" dirty="0"/>
              <a:t>) : </a:t>
            </a:r>
            <a:r>
              <a:rPr lang="en-US" sz="4500" dirty="0">
                <a:solidFill>
                  <a:srgbClr val="92D050"/>
                </a:solidFill>
              </a:rPr>
              <a:t>O(E)</a:t>
            </a:r>
            <a:endParaRPr lang="en-US" sz="4500" dirty="0"/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</a:t>
            </a:r>
            <a:r>
              <a:rPr lang="en-US" sz="4500" dirty="0" err="1"/>
              <a:t>dist</a:t>
            </a:r>
            <a:r>
              <a:rPr lang="en-US" sz="4500" dirty="0"/>
              <a:t>[u] is infinity, skip it: we cannot reach that vertex yet. </a:t>
            </a:r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there is a shorter path to </a:t>
            </a:r>
            <a:r>
              <a:rPr lang="en-US" sz="4500" i="1" dirty="0"/>
              <a:t>v</a:t>
            </a:r>
            <a:r>
              <a:rPr lang="en-US" sz="4500" dirty="0"/>
              <a:t> through </a:t>
            </a:r>
            <a:r>
              <a:rPr lang="en-US" sz="4500" i="1" dirty="0"/>
              <a:t>u</a:t>
            </a:r>
            <a:r>
              <a:rPr lang="en-US" sz="4500" dirty="0"/>
              <a:t>, update the distance in </a:t>
            </a:r>
            <a:r>
              <a:rPr lang="en-US" sz="4500" dirty="0" err="1"/>
              <a:t>dist</a:t>
            </a:r>
            <a:r>
              <a:rPr lang="en-US" sz="4500" dirty="0"/>
              <a:t>[v]: (i.e., </a:t>
            </a:r>
            <a:r>
              <a:rPr lang="en-US" sz="4500" dirty="0" err="1"/>
              <a:t>dist</a:t>
            </a:r>
            <a:r>
              <a:rPr lang="en-US" sz="4500" dirty="0"/>
              <a:t>[v] &gt; </a:t>
            </a:r>
            <a:r>
              <a:rPr lang="en-US" sz="4500" dirty="0" err="1"/>
              <a:t>dist</a:t>
            </a:r>
            <a:r>
              <a:rPr lang="en-US" sz="4500" dirty="0"/>
              <a:t>[u] + weight(</a:t>
            </a:r>
            <a:r>
              <a:rPr lang="en-US" sz="4500" dirty="0" err="1"/>
              <a:t>u,v</a:t>
            </a:r>
            <a:r>
              <a:rPr lang="en-US" sz="4500" dirty="0"/>
              <a:t>))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4500" dirty="0"/>
              <a:t>If no distances were updated, exit early and return the distance map: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r>
              <a:rPr lang="en-US" sz="4500" dirty="0"/>
              <a:t>Iterate over all the edges again. If a distance was updated, there is a negative cycle.</a:t>
            </a:r>
            <a:r>
              <a:rPr lang="en-US" sz="4500" dirty="0">
                <a:solidFill>
                  <a:srgbClr val="92D050"/>
                </a:solidFill>
              </a:rPr>
              <a:t> O(1)</a:t>
            </a: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r>
              <a:rPr lang="en-US" sz="4500" dirty="0"/>
              <a:t>Return the distance map.</a:t>
            </a:r>
            <a:r>
              <a:rPr lang="en-US" sz="4500" dirty="0">
                <a:solidFill>
                  <a:srgbClr val="92D050"/>
                </a:solidFill>
              </a:rPr>
              <a:t> O(1)</a:t>
            </a:r>
            <a:endParaRPr lang="en-US" sz="4500" dirty="0"/>
          </a:p>
          <a:p>
            <a:pPr marL="80963" lvl="4" indent="0">
              <a:buNone/>
            </a:pP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1024844707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922317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Initialize a map of nodes to distances, dist. Set distance to the origin node = 0 and to every other node = </a:t>
            </a:r>
            <a:r>
              <a:rPr lang="en-US" sz="4500" dirty="0" err="1"/>
              <a:t>max_int</a:t>
            </a:r>
            <a:r>
              <a:rPr lang="en-US" sz="4500" dirty="0"/>
              <a:t>/infinity.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Iterate over number of vertices minus 1 (k, the potential max number of edges on our shortest paths):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  <a:endParaRPr lang="en-US" sz="4500" dirty="0"/>
          </a:p>
          <a:p>
            <a:pPr marL="2057400" lvl="1" indent="-1143000">
              <a:buFont typeface="+mj-lt"/>
              <a:buAutoNum type="alphaUcPeriod"/>
            </a:pPr>
            <a:r>
              <a:rPr lang="en-US" sz="4500" dirty="0"/>
              <a:t>Iterate over all the edges, </a:t>
            </a:r>
            <a:r>
              <a:rPr lang="en-US" sz="4500" i="1" dirty="0"/>
              <a:t>(</a:t>
            </a:r>
            <a:r>
              <a:rPr lang="en-US" sz="4500" i="1" dirty="0" err="1"/>
              <a:t>u,v</a:t>
            </a:r>
            <a:r>
              <a:rPr lang="en-US" sz="4500" dirty="0"/>
              <a:t>) : </a:t>
            </a:r>
            <a:r>
              <a:rPr lang="en-US" sz="4500" dirty="0">
                <a:solidFill>
                  <a:srgbClr val="92D050"/>
                </a:solidFill>
              </a:rPr>
              <a:t>O(E)</a:t>
            </a:r>
            <a:endParaRPr lang="en-US" sz="4500" dirty="0"/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</a:t>
            </a:r>
            <a:r>
              <a:rPr lang="en-US" sz="4500" dirty="0" err="1"/>
              <a:t>dist</a:t>
            </a:r>
            <a:r>
              <a:rPr lang="en-US" sz="4500" dirty="0"/>
              <a:t>[u] is infinity, skip it: we cannot reach that vertex yet. </a:t>
            </a:r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there is a shorter path to </a:t>
            </a:r>
            <a:r>
              <a:rPr lang="en-US" sz="4500" i="1" dirty="0"/>
              <a:t>v</a:t>
            </a:r>
            <a:r>
              <a:rPr lang="en-US" sz="4500" dirty="0"/>
              <a:t> through </a:t>
            </a:r>
            <a:r>
              <a:rPr lang="en-US" sz="4500" i="1" dirty="0"/>
              <a:t>u</a:t>
            </a:r>
            <a:r>
              <a:rPr lang="en-US" sz="4500" dirty="0"/>
              <a:t>, update the distance in </a:t>
            </a:r>
            <a:r>
              <a:rPr lang="en-US" sz="4500" dirty="0" err="1"/>
              <a:t>dist</a:t>
            </a:r>
            <a:r>
              <a:rPr lang="en-US" sz="4500" dirty="0"/>
              <a:t>[v]: (i.e., </a:t>
            </a:r>
            <a:r>
              <a:rPr lang="en-US" sz="4500" dirty="0" err="1"/>
              <a:t>dist</a:t>
            </a:r>
            <a:r>
              <a:rPr lang="en-US" sz="4500" dirty="0"/>
              <a:t>[v] &gt; </a:t>
            </a:r>
            <a:r>
              <a:rPr lang="en-US" sz="4500" dirty="0" err="1"/>
              <a:t>dist</a:t>
            </a:r>
            <a:r>
              <a:rPr lang="en-US" sz="4500" dirty="0"/>
              <a:t>[u] + weight(</a:t>
            </a:r>
            <a:r>
              <a:rPr lang="en-US" sz="4500" dirty="0" err="1"/>
              <a:t>u,v</a:t>
            </a:r>
            <a:r>
              <a:rPr lang="en-US" sz="4500" dirty="0"/>
              <a:t>))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4500" dirty="0"/>
              <a:t>If no distances were updated, exit early and return the distance map: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r>
              <a:rPr lang="en-US" sz="4500" dirty="0"/>
              <a:t>Iterate over all the edges again. If a distance was updated, there is a negative cycle.</a:t>
            </a:r>
            <a:r>
              <a:rPr lang="en-US" sz="4500" dirty="0">
                <a:solidFill>
                  <a:srgbClr val="92D050"/>
                </a:solidFill>
              </a:rPr>
              <a:t> O(1)</a:t>
            </a: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r>
              <a:rPr lang="en-US" sz="4500" dirty="0"/>
              <a:t>Return the distance map.</a:t>
            </a:r>
            <a:r>
              <a:rPr lang="en-US" sz="4500" dirty="0">
                <a:solidFill>
                  <a:srgbClr val="92D050"/>
                </a:solidFill>
              </a:rPr>
              <a:t> O(1)</a:t>
            </a:r>
            <a:endParaRPr lang="en-US" sz="4500" dirty="0"/>
          </a:p>
          <a:p>
            <a:pPr marL="80963" lvl="4" indent="0">
              <a:buNone/>
            </a:pP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O(V*E) Time Complexity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055952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922317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Initialize a map of nodes to distances, dist. Set distance to the origin node = 0 and to every other node = </a:t>
            </a:r>
            <a:r>
              <a:rPr lang="en-US" sz="4500" dirty="0" err="1"/>
              <a:t>max_int</a:t>
            </a:r>
            <a:r>
              <a:rPr lang="en-US" sz="4500" dirty="0"/>
              <a:t>/infinity. </a:t>
            </a:r>
            <a:r>
              <a:rPr lang="en-US" sz="4500" b="1" dirty="0">
                <a:solidFill>
                  <a:srgbClr val="92D050"/>
                </a:solidFill>
              </a:rPr>
              <a:t>O(V)</a:t>
            </a:r>
            <a:endParaRPr lang="en-US" sz="4500" b="1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Iterate over number of vertices minus 1 (k, the potential max number of edges on our shortest paths):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2057400" lvl="1" indent="-1143000">
              <a:buFont typeface="+mj-lt"/>
              <a:buAutoNum type="alphaUcPeriod"/>
            </a:pPr>
            <a:r>
              <a:rPr lang="en-US" sz="4500" dirty="0"/>
              <a:t>Iterate over all the edges, </a:t>
            </a:r>
            <a:r>
              <a:rPr lang="en-US" sz="4500" i="1" dirty="0"/>
              <a:t>(</a:t>
            </a:r>
            <a:r>
              <a:rPr lang="en-US" sz="4500" i="1" dirty="0" err="1"/>
              <a:t>u,v</a:t>
            </a:r>
            <a:r>
              <a:rPr lang="en-US" sz="4500" dirty="0"/>
              <a:t>) :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</a:t>
            </a:r>
            <a:r>
              <a:rPr lang="en-US" sz="4500" dirty="0" err="1"/>
              <a:t>dist</a:t>
            </a:r>
            <a:r>
              <a:rPr lang="en-US" sz="4500" dirty="0"/>
              <a:t>[u] is infinity, skip it: we cannot reach that vertex yet. </a:t>
            </a:r>
          </a:p>
          <a:p>
            <a:pPr marL="2857500" lvl="3" indent="-1028700">
              <a:buFont typeface="+mj-lt"/>
              <a:buAutoNum type="romanLcPeriod"/>
            </a:pPr>
            <a:r>
              <a:rPr lang="en-US" sz="4500" dirty="0"/>
              <a:t>If there is a shorter path to </a:t>
            </a:r>
            <a:r>
              <a:rPr lang="en-US" sz="4500" i="1" dirty="0"/>
              <a:t>v</a:t>
            </a:r>
            <a:r>
              <a:rPr lang="en-US" sz="4500" dirty="0"/>
              <a:t> through </a:t>
            </a:r>
            <a:r>
              <a:rPr lang="en-US" sz="4500" i="1" dirty="0"/>
              <a:t>u</a:t>
            </a:r>
            <a:r>
              <a:rPr lang="en-US" sz="4500" dirty="0"/>
              <a:t>, update the distance in </a:t>
            </a:r>
            <a:r>
              <a:rPr lang="en-US" sz="4500" dirty="0" err="1"/>
              <a:t>dist</a:t>
            </a:r>
            <a:r>
              <a:rPr lang="en-US" sz="4500" dirty="0"/>
              <a:t>[v]: (i.e., </a:t>
            </a:r>
            <a:r>
              <a:rPr lang="en-US" sz="4500" dirty="0" err="1"/>
              <a:t>dist</a:t>
            </a:r>
            <a:r>
              <a:rPr lang="en-US" sz="4500" dirty="0"/>
              <a:t>[v] &gt; </a:t>
            </a:r>
            <a:r>
              <a:rPr lang="en-US" sz="4500" dirty="0" err="1"/>
              <a:t>dist</a:t>
            </a:r>
            <a:r>
              <a:rPr lang="en-US" sz="4500" dirty="0"/>
              <a:t>[u] + weight(</a:t>
            </a:r>
            <a:r>
              <a:rPr lang="en-US" sz="4500" dirty="0" err="1"/>
              <a:t>u,v</a:t>
            </a:r>
            <a:r>
              <a:rPr lang="en-US" sz="4500" dirty="0"/>
              <a:t>))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4500" dirty="0"/>
              <a:t>If no distances were updated, exit early and return the distance map: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r>
              <a:rPr lang="en-US" sz="4500" dirty="0"/>
              <a:t>Iterate over all the edges again. If a distance was updated, there is a negative cycle.</a:t>
            </a:r>
            <a:r>
              <a:rPr lang="en-US" sz="4500" dirty="0">
                <a:solidFill>
                  <a:srgbClr val="92D050"/>
                </a:solidFill>
              </a:rPr>
              <a:t> O(1)</a:t>
            </a: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r>
              <a:rPr lang="en-US" sz="4500" dirty="0"/>
              <a:t>Return the distance map.</a:t>
            </a:r>
            <a:r>
              <a:rPr lang="en-US" sz="4500" dirty="0">
                <a:solidFill>
                  <a:srgbClr val="92D050"/>
                </a:solidFill>
              </a:rPr>
              <a:t> O(1)</a:t>
            </a:r>
            <a:endParaRPr lang="en-US" sz="4500" dirty="0"/>
          </a:p>
          <a:p>
            <a:pPr marL="80963" lvl="4" indent="0">
              <a:buNone/>
            </a:pPr>
            <a:endParaRPr lang="en-US" sz="4500" dirty="0"/>
          </a:p>
          <a:p>
            <a:pPr marL="1087438" lvl="3" indent="-1016000">
              <a:buFont typeface="+mj-lt"/>
              <a:buAutoNum type="arabicPeriod" startAt="3"/>
            </a:pP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O(V) Space Complexity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170017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6000" i="1" dirty="0"/>
              <a:t>What if we needed the shortest path from every node to every other node?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653841349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If we keep track of the shortest paths we can form visiting only a subset of </a:t>
            </a:r>
            <a:r>
              <a:rPr lang="en-US" sz="6000" i="1" dirty="0"/>
              <a:t>k</a:t>
            </a:r>
            <a:r>
              <a:rPr lang="en-US" sz="6000" dirty="0"/>
              <a:t> nodes, we can easily calculate the shortest paths if we visited one additional intermediary node </a:t>
            </a:r>
            <a:r>
              <a:rPr lang="en-US" sz="6000" i="1" dirty="0"/>
              <a:t>(k+1th node).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When </a:t>
            </a:r>
            <a:r>
              <a:rPr lang="en-US" sz="6000" i="1" dirty="0"/>
              <a:t>k = V</a:t>
            </a:r>
            <a:r>
              <a:rPr lang="en-US" sz="6000" dirty="0"/>
              <a:t>, we will have finish calculating the shortest paths if we could visit all </a:t>
            </a:r>
            <a:r>
              <a:rPr lang="en-US" sz="6000" i="1" dirty="0"/>
              <a:t>V</a:t>
            </a:r>
            <a:r>
              <a:rPr lang="en-US" sz="6000" dirty="0"/>
              <a:t> nodes in our shortest path.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955971656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10127226" cy="6096000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Most efficiently compute using the adjacency matrix representation!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i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The value at m[</a:t>
            </a:r>
            <a:r>
              <a:rPr lang="en-US" sz="6000" dirty="0" err="1"/>
              <a:t>i</a:t>
            </a:r>
            <a:r>
              <a:rPr lang="en-US" sz="6000" dirty="0"/>
              <a:t>][j] will be the weight of that edge. INF means unreachable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2921000"/>
            <a:ext cx="21336000" cy="1117600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E971BF-7A32-9A42-9BE9-45179D0FD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54826"/>
              </p:ext>
            </p:extLst>
          </p:nvPr>
        </p:nvGraphicFramePr>
        <p:xfrm>
          <a:off x="18407426" y="4403918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94C6B1F-F5ED-C547-9D5F-56E4C94BE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0139"/>
              </p:ext>
            </p:extLst>
          </p:nvPr>
        </p:nvGraphicFramePr>
        <p:xfrm>
          <a:off x="18407425" y="6756275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C186483-6054-1747-81A2-8287F9B0BFBA}"/>
              </a:ext>
            </a:extLst>
          </p:cNvPr>
          <p:cNvGrpSpPr/>
          <p:nvPr/>
        </p:nvGrpSpPr>
        <p:grpSpPr>
          <a:xfrm>
            <a:off x="11651226" y="4826000"/>
            <a:ext cx="6265063" cy="5059162"/>
            <a:chOff x="4766731" y="3937354"/>
            <a:chExt cx="8149167" cy="609882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267AB4-B558-7F44-9FA4-97E76860DA6F}"/>
                </a:ext>
              </a:extLst>
            </p:cNvPr>
            <p:cNvSpPr/>
            <p:nvPr/>
          </p:nvSpPr>
          <p:spPr>
            <a:xfrm>
              <a:off x="4766731" y="7061201"/>
              <a:ext cx="1151467" cy="115146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3152" tIns="76200" rIns="76200" bIns="7620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C3285F-88A2-4741-8585-38FAE8461E3E}"/>
                </a:ext>
              </a:extLst>
            </p:cNvPr>
            <p:cNvSpPr/>
            <p:nvPr/>
          </p:nvSpPr>
          <p:spPr>
            <a:xfrm>
              <a:off x="8619065" y="3937354"/>
              <a:ext cx="1151467" cy="1151466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3152" tIns="76200" rIns="76200" bIns="7620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rPr>
                <a:t>B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F340D9-424A-8148-8A63-6F6B8B20B632}"/>
                </a:ext>
              </a:extLst>
            </p:cNvPr>
            <p:cNvSpPr/>
            <p:nvPr/>
          </p:nvSpPr>
          <p:spPr>
            <a:xfrm>
              <a:off x="11175998" y="5150909"/>
              <a:ext cx="1151467" cy="1151466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3152" tIns="76200" rIns="76200" bIns="7620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rPr>
                <a:t>C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04CDDF-7907-A64A-83D4-6B976EB17A7F}"/>
                </a:ext>
              </a:extLst>
            </p:cNvPr>
            <p:cNvSpPr/>
            <p:nvPr/>
          </p:nvSpPr>
          <p:spPr>
            <a:xfrm>
              <a:off x="11175998" y="8884709"/>
              <a:ext cx="1151467" cy="1151466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3152" tIns="76200" rIns="76200" bIns="76200" numCol="1" spcCol="38100" rtlCol="0" anchor="ctr">
              <a:no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rPr>
                <a:t>D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DC29E3-486B-244D-A56D-8B203FB63604}"/>
                </a:ext>
              </a:extLst>
            </p:cNvPr>
            <p:cNvCxnSpPr>
              <a:stCxn id="22" idx="6"/>
              <a:endCxn id="24" idx="3"/>
            </p:cNvCxnSpPr>
            <p:nvPr/>
          </p:nvCxnSpPr>
          <p:spPr>
            <a:xfrm flipV="1">
              <a:off x="5918198" y="6133747"/>
              <a:ext cx="5426428" cy="150318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3817DE-126C-544C-8F38-C8053EA2C70B}"/>
                </a:ext>
              </a:extLst>
            </p:cNvPr>
            <p:cNvCxnSpPr>
              <a:stCxn id="23" idx="4"/>
              <a:endCxn id="25" idx="1"/>
            </p:cNvCxnSpPr>
            <p:nvPr/>
          </p:nvCxnSpPr>
          <p:spPr>
            <a:xfrm>
              <a:off x="9194799" y="5088820"/>
              <a:ext cx="2149827" cy="396451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561F743-DDC8-4E4E-8CF9-516010941306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11751731" y="6302375"/>
              <a:ext cx="1" cy="258233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4297A2-E498-794D-B09A-F87C39395BC3}"/>
                </a:ext>
              </a:extLst>
            </p:cNvPr>
            <p:cNvSpPr txBox="1"/>
            <p:nvPr/>
          </p:nvSpPr>
          <p:spPr>
            <a:xfrm>
              <a:off x="9601903" y="7445161"/>
              <a:ext cx="1447797" cy="84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Vista Sans OT Medium"/>
                </a:rPr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70A5BD-B514-094D-A20E-64D3FF5C46BD}"/>
                </a:ext>
              </a:extLst>
            </p:cNvPr>
            <p:cNvSpPr txBox="1"/>
            <p:nvPr/>
          </p:nvSpPr>
          <p:spPr>
            <a:xfrm>
              <a:off x="11468101" y="7654537"/>
              <a:ext cx="1447797" cy="84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Vista Sans OT Medium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C22039-783F-CE44-81D9-508A6A053669}"/>
                </a:ext>
              </a:extLst>
            </p:cNvPr>
            <p:cNvSpPr txBox="1"/>
            <p:nvPr/>
          </p:nvSpPr>
          <p:spPr>
            <a:xfrm>
              <a:off x="7747001" y="6875528"/>
              <a:ext cx="1447797" cy="84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Vista Sans OT Medium"/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C8BD66-A8B7-194E-8FCD-E779177DEEF7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9770532" y="4387780"/>
              <a:ext cx="1574094" cy="9317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BD94B0-2BB2-D845-8638-176E5B32F095}"/>
                </a:ext>
              </a:extLst>
            </p:cNvPr>
            <p:cNvSpPr txBox="1"/>
            <p:nvPr/>
          </p:nvSpPr>
          <p:spPr>
            <a:xfrm>
              <a:off x="10384952" y="4229396"/>
              <a:ext cx="1447797" cy="84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4201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/>
              <a:t>Initialize a V x V distance matrix, </a:t>
            </a:r>
            <a:r>
              <a:rPr lang="en-US" sz="5500" dirty="0" err="1"/>
              <a:t>dist</a:t>
            </a:r>
            <a:r>
              <a:rPr lang="en-US" sz="5500" dirty="0"/>
              <a:t>, to the adjacency matrix.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Iterate over the vertices (k, the number of vertices we can go through on our path):</a:t>
            </a:r>
          </a:p>
          <a:p>
            <a:pPr marL="2057400" lvl="1" indent="-1143000">
              <a:buFont typeface="+mj-lt"/>
              <a:buAutoNum type="alphaUcPeriod"/>
            </a:pPr>
            <a:r>
              <a:rPr lang="en-US" sz="5500" dirty="0"/>
              <a:t>Iterate over the vertices (j, the possible destination nodes):</a:t>
            </a:r>
          </a:p>
          <a:p>
            <a:pPr marL="2514600" lvl="2" indent="-1143000">
              <a:buFont typeface="+mj-lt"/>
              <a:buAutoNum type="romanUcPeriod"/>
            </a:pPr>
            <a:r>
              <a:rPr lang="en-US" sz="5500" dirty="0"/>
              <a:t>Iterate over the </a:t>
            </a:r>
            <a:r>
              <a:rPr lang="en-US" sz="5500" dirty="0" err="1"/>
              <a:t>verties</a:t>
            </a:r>
            <a:r>
              <a:rPr lang="en-US" sz="5500" dirty="0"/>
              <a:t> (</a:t>
            </a:r>
            <a:r>
              <a:rPr lang="en-US" sz="5500" dirty="0" err="1"/>
              <a:t>i</a:t>
            </a:r>
            <a:r>
              <a:rPr lang="en-US" sz="5500" dirty="0"/>
              <a:t>, the possible source nodes):</a:t>
            </a:r>
          </a:p>
          <a:p>
            <a:pPr marL="2857500" lvl="3" indent="-1028700">
              <a:buFont typeface="+mj-lt"/>
              <a:buAutoNum type="romanLcPeriod"/>
            </a:pPr>
            <a:r>
              <a:rPr lang="en-US" sz="5500" dirty="0"/>
              <a:t>If there is a shorter route from </a:t>
            </a:r>
            <a:r>
              <a:rPr lang="en-US" sz="5500" dirty="0" err="1"/>
              <a:t>i</a:t>
            </a:r>
            <a:r>
              <a:rPr lang="en-US" sz="5500" dirty="0"/>
              <a:t> to j through k, update the distance in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 (i.e.,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][k] + </a:t>
            </a:r>
            <a:r>
              <a:rPr lang="en-US" sz="5500" dirty="0" err="1"/>
              <a:t>dist</a:t>
            </a:r>
            <a:r>
              <a:rPr lang="en-US" sz="5500" dirty="0"/>
              <a:t>[k][j] &lt; </a:t>
            </a:r>
            <a:r>
              <a:rPr lang="en-US" sz="5500" dirty="0" err="1"/>
              <a:t>dist</a:t>
            </a:r>
            <a:r>
              <a:rPr lang="en-US" sz="5500" dirty="0"/>
              <a:t>[</a:t>
            </a:r>
            <a:r>
              <a:rPr lang="en-US" sz="5500" dirty="0" err="1"/>
              <a:t>i</a:t>
            </a:r>
            <a:r>
              <a:rPr lang="en-US" sz="5500" dirty="0"/>
              <a:t>][j])</a:t>
            </a:r>
          </a:p>
          <a:p>
            <a:pPr marL="1087438" lvl="3" indent="-1016000">
              <a:buFont typeface="+mj-lt"/>
              <a:buAutoNum type="arabicPeriod" startAt="3"/>
            </a:pPr>
            <a:r>
              <a:rPr lang="en-US" sz="5500" dirty="0"/>
              <a:t>Return the distance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2509673909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81131"/>
              </p:ext>
            </p:extLst>
          </p:nvPr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0799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93460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320DE-E1AD-D244-9265-309EE05F7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r>
              <a:rPr lang="en-US" dirty="0"/>
              <a:t>Given a graph find the shortest path to get from </a:t>
            </a:r>
            <a:r>
              <a:rPr lang="en-US" b="1" dirty="0"/>
              <a:t>any </a:t>
            </a:r>
            <a:r>
              <a:rPr lang="en-US" dirty="0"/>
              <a:t>node to </a:t>
            </a:r>
            <a:r>
              <a:rPr lang="en-US" b="1" dirty="0"/>
              <a:t>any other </a:t>
            </a:r>
            <a:r>
              <a:rPr lang="en-US" dirty="0"/>
              <a:t>node in the graph. </a:t>
            </a:r>
          </a:p>
          <a:p>
            <a:endParaRPr lang="en-US" dirty="0"/>
          </a:p>
          <a:p>
            <a:r>
              <a:rPr lang="en-US" dirty="0"/>
              <a:t>Called All Pairs Shortest Path.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2F1C-E657-D948-B68B-6CCE46C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99FC-CA0A-0D45-9F9A-A2DD7BB7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Path-Finding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138A1-DB31-6741-B3AD-3499E078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894" y="7319604"/>
            <a:ext cx="5948106" cy="5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223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DFF4A-DF7F-0449-8C40-07CCFE51C1EB}"/>
              </a:ext>
            </a:extLst>
          </p:cNvPr>
          <p:cNvSpPr txBox="1"/>
          <p:nvPr/>
        </p:nvSpPr>
        <p:spPr>
          <a:xfrm>
            <a:off x="1662763" y="10287169"/>
            <a:ext cx="11253133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Consider paths between </a:t>
            </a:r>
            <a:r>
              <a:rPr kumimoji="0" lang="en-US" sz="6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&amp; j that go through A. If shorter than what exists in matrix, update matrix.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F873-D820-A74C-B1AE-3CA2D6A4053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9F2A3-31B5-FA48-A47C-0906338545EC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146889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69241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FAA55-9DC2-3340-83CD-3176DEDFA8E8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m[0][0] + m[0][1] &lt; m[0][1]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0 + INF &lt; INF? Skip.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10C3F2-AFC6-2940-9E75-87CDB72CD71D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0AF61-E569-BD48-A259-90647337CA6F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5930071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9571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448FD2-636E-0442-BE79-E899CE7C8F29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76572-70A6-0045-BAE7-D288C4243063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BA395C-0184-3240-AD45-1D77EB361CCE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m[0][0] + m[0][2] &lt; m[0][2]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0 + 8 &lt; 8? Skip.</a:t>
            </a:r>
          </a:p>
        </p:txBody>
      </p:sp>
    </p:spTree>
    <p:extLst>
      <p:ext uri="{BB962C8B-B14F-4D97-AF65-F5344CB8AC3E}">
        <p14:creationId xmlns:p14="http://schemas.microsoft.com/office/powerpoint/2010/main" val="2038329098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1719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EC297-7C12-D844-B442-E85889E87894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E9CF8-8C96-C14B-BB1F-65FCEBDB3766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075E4-926F-934F-A8D8-5E9A05484834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m[0][0] + m[0][3] &lt; m[0][3]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0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INF? Skip.</a:t>
            </a:r>
          </a:p>
        </p:txBody>
      </p:sp>
    </p:spTree>
    <p:extLst>
      <p:ext uri="{BB962C8B-B14F-4D97-AF65-F5344CB8AC3E}">
        <p14:creationId xmlns:p14="http://schemas.microsoft.com/office/powerpoint/2010/main" val="1761531149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76952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09E594-9C4E-7B4B-97B9-7DEDE91763D5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703805-BDCD-624C-A060-DDDCAA79C3C7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8D464-CB40-F543-8B78-FDB29EFA4976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m[1][0] + m[0][0] &lt; m[1][0]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INF? Skip.</a:t>
            </a:r>
          </a:p>
        </p:txBody>
      </p:sp>
    </p:spTree>
    <p:extLst>
      <p:ext uri="{BB962C8B-B14F-4D97-AF65-F5344CB8AC3E}">
        <p14:creationId xmlns:p14="http://schemas.microsoft.com/office/powerpoint/2010/main" val="959342893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17929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F5DA2-DB5F-D74C-ADD6-769425495BD4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60BC67-B7CD-FE43-971C-42E429CACE8E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E2F5C1-C0F4-1D42-9A43-3065B24ECE38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m[1][0] + m[0][1] &lt; m[1][1]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INF? Skip.</a:t>
            </a:r>
          </a:p>
        </p:txBody>
      </p:sp>
    </p:spTree>
    <p:extLst>
      <p:ext uri="{BB962C8B-B14F-4D97-AF65-F5344CB8AC3E}">
        <p14:creationId xmlns:p14="http://schemas.microsoft.com/office/powerpoint/2010/main" val="1275886129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34319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3C4788-1FC0-2B47-8682-C4EA9FF738A6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114E0-BA73-5347-B6CC-DB48F6D423C3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2E6FB6-4ACB-3A4F-99D3-5AA0C84DD459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m[1][0] + m[0][2] &lt; m[1][2]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2? Skip.</a:t>
            </a:r>
          </a:p>
        </p:txBody>
      </p:sp>
    </p:spTree>
    <p:extLst>
      <p:ext uri="{BB962C8B-B14F-4D97-AF65-F5344CB8AC3E}">
        <p14:creationId xmlns:p14="http://schemas.microsoft.com/office/powerpoint/2010/main" val="3811927151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41958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B9B38-3735-FB4B-BFF7-0ED945576EA0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AB6EF-D502-034B-8C30-A25892FEC290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1EEE8-3E8D-1744-A62F-8C89A2C3A45E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m[1][0] + m[0][3] &lt; m[1][3]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INF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INF &lt; 6? Skip.</a:t>
            </a:r>
          </a:p>
        </p:txBody>
      </p:sp>
    </p:spTree>
    <p:extLst>
      <p:ext uri="{BB962C8B-B14F-4D97-AF65-F5344CB8AC3E}">
        <p14:creationId xmlns:p14="http://schemas.microsoft.com/office/powerpoint/2010/main" val="99186965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34007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908B7-4CCA-2040-ACDC-8BC499F69DFA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1A2C4-1CDB-F74A-8FDC-1C1F6A31BAA5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79EB61-D9A7-E149-B1FE-34E3CD331FB5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m[2][0] + m[0][0] &lt; m[2][0]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0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&lt; 8? Skip.</a:t>
            </a:r>
          </a:p>
        </p:txBody>
      </p:sp>
    </p:spTree>
    <p:extLst>
      <p:ext uri="{BB962C8B-B14F-4D97-AF65-F5344CB8AC3E}">
        <p14:creationId xmlns:p14="http://schemas.microsoft.com/office/powerpoint/2010/main" val="862446131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8AB31-3650-3147-86BA-BFBCFEE695E9}"/>
              </a:ext>
            </a:extLst>
          </p:cNvPr>
          <p:cNvSpPr/>
          <p:nvPr/>
        </p:nvSpPr>
        <p:spPr>
          <a:xfrm>
            <a:off x="4766731" y="7061201"/>
            <a:ext cx="1151467" cy="115146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A8D36-0F76-1741-B253-C50CE22B1C18}"/>
              </a:ext>
            </a:extLst>
          </p:cNvPr>
          <p:cNvSpPr/>
          <p:nvPr/>
        </p:nvSpPr>
        <p:spPr>
          <a:xfrm>
            <a:off x="8619065" y="3937354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03295-BA40-1C42-ADF6-639B937ECFA9}"/>
              </a:ext>
            </a:extLst>
          </p:cNvPr>
          <p:cNvSpPr/>
          <p:nvPr/>
        </p:nvSpPr>
        <p:spPr>
          <a:xfrm>
            <a:off x="11175998" y="51509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695DCB-6E4B-004F-BD78-FC14B534FB19}"/>
              </a:ext>
            </a:extLst>
          </p:cNvPr>
          <p:cNvSpPr/>
          <p:nvPr/>
        </p:nvSpPr>
        <p:spPr>
          <a:xfrm>
            <a:off x="11175998" y="8884709"/>
            <a:ext cx="1151467" cy="115146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rPr>
              <a:t>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079B-4AD3-C443-BB69-AF5F614727E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5918198" y="6133747"/>
            <a:ext cx="5426428" cy="15031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05E60-A3E2-554F-8D61-7F5540E765FF}"/>
              </a:ext>
            </a:extLst>
          </p:cNvPr>
          <p:cNvCxnSpPr>
            <a:stCxn id="8" idx="4"/>
            <a:endCxn id="16" idx="1"/>
          </p:cNvCxnSpPr>
          <p:nvPr/>
        </p:nvCxnSpPr>
        <p:spPr>
          <a:xfrm>
            <a:off x="9194799" y="5088820"/>
            <a:ext cx="2149827" cy="39645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6E02DA-4104-B545-95F0-F13479FBEA1C}"/>
              </a:ext>
            </a:extLst>
          </p:cNvPr>
          <p:cNvCxnSpPr>
            <a:stCxn id="9" idx="4"/>
          </p:cNvCxnSpPr>
          <p:nvPr/>
        </p:nvCxnSpPr>
        <p:spPr>
          <a:xfrm flipH="1">
            <a:off x="11751731" y="6302375"/>
            <a:ext cx="1" cy="25823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55D6EE-5E43-BD4F-8E52-AE210C6F1360}"/>
              </a:ext>
            </a:extLst>
          </p:cNvPr>
          <p:cNvSpPr txBox="1"/>
          <p:nvPr/>
        </p:nvSpPr>
        <p:spPr>
          <a:xfrm>
            <a:off x="9601903" y="7445161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3A4867-6EFC-0B4E-BCD2-94591F5DC613}"/>
              </a:ext>
            </a:extLst>
          </p:cNvPr>
          <p:cNvSpPr txBox="1"/>
          <p:nvPr/>
        </p:nvSpPr>
        <p:spPr>
          <a:xfrm>
            <a:off x="11468101" y="7654537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18A8D-B307-CA47-8621-3B7879D55F2E}"/>
              </a:ext>
            </a:extLst>
          </p:cNvPr>
          <p:cNvSpPr txBox="1"/>
          <p:nvPr/>
        </p:nvSpPr>
        <p:spPr>
          <a:xfrm>
            <a:off x="7747001" y="6875528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35844-2D46-334A-BDA1-630A240F923F}"/>
              </a:ext>
            </a:extLst>
          </p:cNvPr>
          <p:cNvGraphicFramePr>
            <a:graphicFrameLocks noGrp="1"/>
          </p:cNvGraphicFramePr>
          <p:nvPr/>
        </p:nvGraphicFramePr>
        <p:xfrm>
          <a:off x="15624003" y="4387780"/>
          <a:ext cx="3489908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2477">
                  <a:extLst>
                    <a:ext uri="{9D8B030D-6E8A-4147-A177-3AD203B41FA5}">
                      <a16:colId xmlns:a16="http://schemas.microsoft.com/office/drawing/2014/main" val="1672735137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68094790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638426504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3943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8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9E38-3C9F-7842-96D9-944D755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075"/>
              </p:ext>
            </p:extLst>
          </p:nvPr>
        </p:nvGraphicFramePr>
        <p:xfrm>
          <a:off x="15624002" y="6740137"/>
          <a:ext cx="4551790" cy="412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58">
                  <a:extLst>
                    <a:ext uri="{9D8B030D-6E8A-4147-A177-3AD203B41FA5}">
                      <a16:colId xmlns:a16="http://schemas.microsoft.com/office/drawing/2014/main" val="861014797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7142709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1378416716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4152692708"/>
                    </a:ext>
                  </a:extLst>
                </a:gridCol>
                <a:gridCol w="910358">
                  <a:extLst>
                    <a:ext uri="{9D8B030D-6E8A-4147-A177-3AD203B41FA5}">
                      <a16:colId xmlns:a16="http://schemas.microsoft.com/office/drawing/2014/main" val="2150041338"/>
                    </a:ext>
                  </a:extLst>
                </a:gridCol>
              </a:tblGrid>
              <a:tr h="82401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348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93710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4379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6998"/>
                  </a:ext>
                </a:extLst>
              </a:tr>
              <a:tr h="82401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2138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86FBB-5FC4-654E-83DD-5D94C5AF2FF7}"/>
              </a:ext>
            </a:extLst>
          </p:cNvPr>
          <p:cNvCxnSpPr>
            <a:endCxn id="9" idx="1"/>
          </p:cNvCxnSpPr>
          <p:nvPr/>
        </p:nvCxnSpPr>
        <p:spPr>
          <a:xfrm>
            <a:off x="9770532" y="4387780"/>
            <a:ext cx="1574094" cy="93175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D4143-D017-8246-830F-E2DC850063DD}"/>
              </a:ext>
            </a:extLst>
          </p:cNvPr>
          <p:cNvSpPr txBox="1"/>
          <p:nvPr/>
        </p:nvSpPr>
        <p:spPr>
          <a:xfrm>
            <a:off x="10384952" y="4229396"/>
            <a:ext cx="1447797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Vista Sans O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0A30-2BE5-6244-BEDD-D90D7F1D34C2}"/>
              </a:ext>
            </a:extLst>
          </p:cNvPr>
          <p:cNvSpPr txBox="1"/>
          <p:nvPr/>
        </p:nvSpPr>
        <p:spPr>
          <a:xfrm>
            <a:off x="1524000" y="5096933"/>
            <a:ext cx="260908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k = 0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D3EBF-C840-1343-B05C-365982ECEA8A}"/>
              </a:ext>
            </a:extLst>
          </p:cNvPr>
          <p:cNvSpPr txBox="1"/>
          <p:nvPr/>
        </p:nvSpPr>
        <p:spPr>
          <a:xfrm>
            <a:off x="16595353" y="584840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  <a:latin typeface="FreightSansLFPro" panose="02000506030000020004" pitchFamily="2" charset="77"/>
              </a:rPr>
              <a:t>j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C81D5-C6BE-CA4C-981B-0C84C2E100AA}"/>
              </a:ext>
            </a:extLst>
          </p:cNvPr>
          <p:cNvSpPr txBox="1"/>
          <p:nvPr/>
        </p:nvSpPr>
        <p:spPr>
          <a:xfrm>
            <a:off x="13411948" y="8391163"/>
            <a:ext cx="260908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562C0-9094-304C-BD41-758B0CB8D09E}"/>
              </a:ext>
            </a:extLst>
          </p:cNvPr>
          <p:cNvSpPr txBox="1"/>
          <p:nvPr/>
        </p:nvSpPr>
        <p:spPr>
          <a:xfrm>
            <a:off x="1524000" y="9867547"/>
            <a:ext cx="9340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][k] + m[k][j] &lt; m[</a:t>
            </a:r>
            <a:r>
              <a:rPr lang="en-US" sz="6000" dirty="0" err="1">
                <a:solidFill>
                  <a:schemeClr val="bg1"/>
                </a:solidFill>
                <a:latin typeface="FreightSansLFPro" panose="02000506030000020004" pitchFamily="2" charset="77"/>
              </a:rPr>
              <a:t>i</a:t>
            </a: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][j]?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m[2][0] + m[0][1] &lt; m[2][1]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+ INF &lt; 2? Skip.</a:t>
            </a:r>
          </a:p>
        </p:txBody>
      </p:sp>
    </p:spTree>
    <p:extLst>
      <p:ext uri="{BB962C8B-B14F-4D97-AF65-F5344CB8AC3E}">
        <p14:creationId xmlns:p14="http://schemas.microsoft.com/office/powerpoint/2010/main" val="765588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CST238 1/31" id="{4F0CAFBB-4612-D14C-BFCD-D92BCF52A549}" vid="{39C55E40-3FA9-A040-879B-5FCB5C89B7F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22557</TotalTime>
  <Words>11486</Words>
  <Application>Microsoft Macintosh PowerPoint</Application>
  <PresentationFormat>Custom</PresentationFormat>
  <Paragraphs>4790</Paragraphs>
  <Slides>151</Slides>
  <Notes>2</Notes>
  <HiddenSlides>33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61" baseType="lpstr">
      <vt:lpstr>Arial</vt:lpstr>
      <vt:lpstr>Courier New</vt:lpstr>
      <vt:lpstr>FreightSansLFPro</vt:lpstr>
      <vt:lpstr>FreightSansLFPro Med</vt:lpstr>
      <vt:lpstr>FreightSansLFPro SmBd</vt:lpstr>
      <vt:lpstr>FreightSansLFPro-Semibold</vt:lpstr>
      <vt:lpstr>Gill Sans</vt:lpstr>
      <vt:lpstr>Lucida Grande</vt:lpstr>
      <vt:lpstr>Vista Sans OT Medium</vt:lpstr>
      <vt:lpstr>White</vt:lpstr>
      <vt:lpstr>PowerPoint Presentation</vt:lpstr>
      <vt:lpstr>Objectives</vt:lpstr>
      <vt:lpstr>Shortest Path</vt:lpstr>
      <vt:lpstr>Single Source Shortest Path</vt:lpstr>
      <vt:lpstr>Single Source Shortest Path</vt:lpstr>
      <vt:lpstr>Single Source Shortest Path</vt:lpstr>
      <vt:lpstr>Dijkstra’s Algorithm</vt:lpstr>
      <vt:lpstr>Dijkstra’s Algorithm</vt:lpstr>
      <vt:lpstr>All Pairs Shortest Path</vt:lpstr>
      <vt:lpstr>All Pairs Shortest Path</vt:lpstr>
      <vt:lpstr>Dijkstra’s Algorithm</vt:lpstr>
      <vt:lpstr>Dijkstra’s Algorithm – All Pairs</vt:lpstr>
      <vt:lpstr>Shortest Path</vt:lpstr>
      <vt:lpstr>Shortest Path</vt:lpstr>
      <vt:lpstr>Negative Weight Edges</vt:lpstr>
      <vt:lpstr>Negative Weight Cycles</vt:lpstr>
      <vt:lpstr>Negative Weight Cycles</vt:lpstr>
      <vt:lpstr>Negative Weight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Ziegellaub Eichler</dc:creator>
  <cp:lastModifiedBy>Dan Yang</cp:lastModifiedBy>
  <cp:revision>209</cp:revision>
  <cp:lastPrinted>2017-06-08T16:49:30Z</cp:lastPrinted>
  <dcterms:created xsi:type="dcterms:W3CDTF">2018-04-17T21:11:35Z</dcterms:created>
  <dcterms:modified xsi:type="dcterms:W3CDTF">2019-04-09T09:16:12Z</dcterms:modified>
</cp:coreProperties>
</file>