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464" r:id="rId2"/>
    <p:sldId id="465" r:id="rId3"/>
    <p:sldId id="466" r:id="rId4"/>
    <p:sldId id="467" r:id="rId5"/>
    <p:sldId id="468" r:id="rId6"/>
    <p:sldId id="324" r:id="rId7"/>
    <p:sldId id="367" r:id="rId8"/>
    <p:sldId id="368" r:id="rId9"/>
    <p:sldId id="371" r:id="rId10"/>
    <p:sldId id="456" r:id="rId11"/>
    <p:sldId id="457" r:id="rId12"/>
    <p:sldId id="369" r:id="rId13"/>
    <p:sldId id="372" r:id="rId14"/>
    <p:sldId id="397" r:id="rId15"/>
    <p:sldId id="398" r:id="rId16"/>
    <p:sldId id="458" r:id="rId17"/>
    <p:sldId id="459" r:id="rId18"/>
    <p:sldId id="460" r:id="rId19"/>
    <p:sldId id="461" r:id="rId20"/>
    <p:sldId id="462" r:id="rId21"/>
    <p:sldId id="373" r:id="rId22"/>
    <p:sldId id="390" r:id="rId23"/>
    <p:sldId id="463" r:id="rId24"/>
    <p:sldId id="447" r:id="rId25"/>
    <p:sldId id="446" r:id="rId26"/>
    <p:sldId id="374" r:id="rId27"/>
    <p:sldId id="375" r:id="rId28"/>
    <p:sldId id="438" r:id="rId29"/>
    <p:sldId id="378" r:id="rId30"/>
    <p:sldId id="379" r:id="rId31"/>
    <p:sldId id="381" r:id="rId32"/>
    <p:sldId id="380" r:id="rId33"/>
    <p:sldId id="382" r:id="rId34"/>
    <p:sldId id="439" r:id="rId35"/>
    <p:sldId id="440" r:id="rId36"/>
    <p:sldId id="442" r:id="rId37"/>
    <p:sldId id="441" r:id="rId38"/>
    <p:sldId id="443" r:id="rId39"/>
    <p:sldId id="444" r:id="rId40"/>
    <p:sldId id="445" r:id="rId41"/>
    <p:sldId id="391" r:id="rId42"/>
    <p:sldId id="392" r:id="rId43"/>
    <p:sldId id="393" r:id="rId44"/>
    <p:sldId id="394" r:id="rId45"/>
    <p:sldId id="450" r:id="rId46"/>
    <p:sldId id="449" r:id="rId47"/>
    <p:sldId id="414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48" r:id="rId64"/>
    <p:sldId id="415" r:id="rId65"/>
    <p:sldId id="416" r:id="rId66"/>
    <p:sldId id="454" r:id="rId67"/>
    <p:sldId id="451" r:id="rId68"/>
    <p:sldId id="455" r:id="rId69"/>
    <p:sldId id="417" r:id="rId70"/>
    <p:sldId id="418" r:id="rId71"/>
    <p:sldId id="419" r:id="rId72"/>
    <p:sldId id="420" r:id="rId73"/>
    <p:sldId id="421" r:id="rId74"/>
    <p:sldId id="422" r:id="rId75"/>
    <p:sldId id="423" r:id="rId76"/>
    <p:sldId id="424" r:id="rId77"/>
    <p:sldId id="425" r:id="rId78"/>
    <p:sldId id="426" r:id="rId79"/>
    <p:sldId id="427" r:id="rId80"/>
    <p:sldId id="428" r:id="rId81"/>
    <p:sldId id="429" r:id="rId82"/>
    <p:sldId id="430" r:id="rId83"/>
    <p:sldId id="431" r:id="rId84"/>
    <p:sldId id="436" r:id="rId85"/>
    <p:sldId id="433" r:id="rId86"/>
    <p:sldId id="434" r:id="rId87"/>
    <p:sldId id="435" r:id="rId88"/>
    <p:sldId id="432" r:id="rId89"/>
    <p:sldId id="469" r:id="rId90"/>
    <p:sldId id="470" r:id="rId91"/>
  </p:sldIdLst>
  <p:sldSz cx="24384000" cy="13716000"/>
  <p:notesSz cx="6858000" cy="9144000"/>
  <p:defaultTextStyle>
    <a:lvl1pPr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1pPr>
    <a:lvl2pPr indent="228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2pPr>
    <a:lvl3pPr indent="457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3pPr>
    <a:lvl4pPr indent="685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4pPr>
    <a:lvl5pPr indent="9144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5pPr>
    <a:lvl6pPr indent="11430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6pPr>
    <a:lvl7pPr indent="1371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7pPr>
    <a:lvl8pPr indent="1600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8pPr>
    <a:lvl9pPr indent="1828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9pPr>
  </p:defaultTextStyle>
  <p:extLst>
    <p:ext uri="{521415D9-36F7-43E2-AB2F-B90AF26B5E84}">
      <p14:sectionLst xmlns:p14="http://schemas.microsoft.com/office/powerpoint/2010/main">
        <p14:section name="Default Section" id="{52EF1386-4542-3B45-BA94-417E0360FCD3}">
          <p14:sldIdLst>
            <p14:sldId id="464"/>
            <p14:sldId id="465"/>
            <p14:sldId id="466"/>
            <p14:sldId id="467"/>
            <p14:sldId id="468"/>
            <p14:sldId id="324"/>
            <p14:sldId id="367"/>
            <p14:sldId id="368"/>
            <p14:sldId id="371"/>
            <p14:sldId id="456"/>
            <p14:sldId id="457"/>
            <p14:sldId id="369"/>
            <p14:sldId id="372"/>
            <p14:sldId id="397"/>
            <p14:sldId id="398"/>
            <p14:sldId id="458"/>
            <p14:sldId id="459"/>
            <p14:sldId id="460"/>
            <p14:sldId id="461"/>
            <p14:sldId id="462"/>
            <p14:sldId id="373"/>
            <p14:sldId id="390"/>
            <p14:sldId id="463"/>
            <p14:sldId id="447"/>
            <p14:sldId id="446"/>
            <p14:sldId id="374"/>
            <p14:sldId id="375"/>
            <p14:sldId id="438"/>
            <p14:sldId id="378"/>
            <p14:sldId id="379"/>
            <p14:sldId id="381"/>
            <p14:sldId id="380"/>
            <p14:sldId id="382"/>
            <p14:sldId id="439"/>
            <p14:sldId id="440"/>
            <p14:sldId id="442"/>
            <p14:sldId id="441"/>
            <p14:sldId id="443"/>
            <p14:sldId id="444"/>
            <p14:sldId id="445"/>
            <p14:sldId id="391"/>
            <p14:sldId id="392"/>
            <p14:sldId id="393"/>
            <p14:sldId id="394"/>
            <p14:sldId id="450"/>
            <p14:sldId id="449"/>
            <p14:sldId id="414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48"/>
            <p14:sldId id="415"/>
            <p14:sldId id="416"/>
            <p14:sldId id="454"/>
            <p14:sldId id="451"/>
            <p14:sldId id="455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6"/>
            <p14:sldId id="433"/>
            <p14:sldId id="434"/>
            <p14:sldId id="435"/>
            <p14:sldId id="432"/>
            <p14:sldId id="469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998"/>
    <a:srgbClr val="5890FF"/>
    <a:srgbClr val="008650"/>
    <a:srgbClr val="ADB2BB"/>
    <a:srgbClr val="FFFFFF"/>
    <a:srgbClr val="E6E6E6"/>
    <a:srgbClr val="DDDEE3"/>
    <a:srgbClr val="898F9C"/>
    <a:srgbClr val="575D6A"/>
    <a:srgbClr val="2C4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08" autoAdjust="0"/>
    <p:restoredTop sz="95853" autoAdjust="0"/>
  </p:normalViewPr>
  <p:slideViewPr>
    <p:cSldViewPr snapToGrid="0" snapToObjects="1" showGuides="1">
      <p:cViewPr varScale="1">
        <p:scale>
          <a:sx n="75" d="100"/>
          <a:sy n="75" d="100"/>
        </p:scale>
        <p:origin x="200" y="272"/>
      </p:cViewPr>
      <p:guideLst>
        <p:guide orient="horz" pos="5312"/>
        <p:guide pos="7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95167-8B4E-C74F-AE8B-1B486E368A7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146F-300F-E748-8092-C9A80359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504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3000">
        <a:latin typeface="Lucida Grande"/>
        <a:ea typeface="Lucida Grande"/>
        <a:cs typeface="Lucida Grande"/>
        <a:sym typeface="Lucida Grande"/>
      </a:defRPr>
    </a:lvl1pPr>
    <a:lvl2pPr indent="228600" defTabSz="546100">
      <a:defRPr sz="3000">
        <a:latin typeface="Lucida Grande"/>
        <a:ea typeface="Lucida Grande"/>
        <a:cs typeface="Lucida Grande"/>
        <a:sym typeface="Lucida Grande"/>
      </a:defRPr>
    </a:lvl2pPr>
    <a:lvl3pPr indent="457200" defTabSz="546100">
      <a:defRPr sz="3000">
        <a:latin typeface="Lucida Grande"/>
        <a:ea typeface="Lucida Grande"/>
        <a:cs typeface="Lucida Grande"/>
        <a:sym typeface="Lucida Grande"/>
      </a:defRPr>
    </a:lvl3pPr>
    <a:lvl4pPr indent="685800" defTabSz="546100">
      <a:defRPr sz="3000">
        <a:latin typeface="Lucida Grande"/>
        <a:ea typeface="Lucida Grande"/>
        <a:cs typeface="Lucida Grande"/>
        <a:sym typeface="Lucida Grande"/>
      </a:defRPr>
    </a:lvl4pPr>
    <a:lvl5pPr indent="914400" defTabSz="546100">
      <a:defRPr sz="3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3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3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3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</p:spPr>
        <p:txBody>
          <a:bodyPr vert="horz" lIns="0" tIns="0" rIns="0" bIns="0"/>
          <a:lstStyle>
            <a:lvl1pPr marL="571500" indent="-57150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30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agrap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None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5741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terstiti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defRPr sz="12000" b="0" i="0">
                <a:solidFill>
                  <a:schemeClr val="tx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81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dmark-Cov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96" y="5080000"/>
            <a:ext cx="10106526" cy="3556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med"/>
  <p:txStyles>
    <p:titleStyle>
      <a:lvl1pPr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indent="228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indent="457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indent="685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indent="9144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11430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1371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1600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1828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titleStyle>
    <p:bodyStyle>
      <a:lvl1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2413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4699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7112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9525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dsyang/PathFinding-2" TargetMode="External"/><Relationship Id="rId2" Type="http://schemas.openxmlformats.org/officeDocument/2006/relationships/hyperlink" Target="https://repl.it/@dsyang/PathFin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.it/@dsyang/PathFinding-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dsyang/MinimumSpanningTr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joint-set_data_structure#Time_complex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</p:spPr>
        <p:txBody>
          <a:bodyPr/>
          <a:lstStyle/>
          <a:p>
            <a:r>
              <a:rPr lang="en-US" sz="6000" dirty="0"/>
              <a:t>Homework 5 has been released: due </a:t>
            </a:r>
            <a:r>
              <a:rPr lang="en-US" sz="6000" b="1" dirty="0"/>
              <a:t>4/25/2019</a:t>
            </a:r>
          </a:p>
          <a:p>
            <a:endParaRPr lang="en-US" sz="6000" dirty="0"/>
          </a:p>
          <a:p>
            <a:r>
              <a:rPr lang="en-US" sz="6000" dirty="0"/>
              <a:t>Pathfinding coding examples are on </a:t>
            </a:r>
            <a:r>
              <a:rPr lang="en-US" sz="6000" dirty="0" err="1"/>
              <a:t>repl.it</a:t>
            </a:r>
            <a:r>
              <a:rPr lang="en-US" sz="6000" dirty="0"/>
              <a:t>: </a:t>
            </a:r>
          </a:p>
          <a:p>
            <a:r>
              <a:rPr lang="en-US" sz="6000" dirty="0">
                <a:hlinkClick r:id="rId2"/>
              </a:rPr>
              <a:t>https://repl.it/@dsyang/PathFinding</a:t>
            </a:r>
            <a:endParaRPr lang="en-US" sz="6000" dirty="0">
              <a:hlinkClick r:id="rId3"/>
            </a:endParaRPr>
          </a:p>
          <a:p>
            <a:r>
              <a:rPr lang="en-US" sz="6000" dirty="0">
                <a:hlinkClick r:id="rId3"/>
              </a:rPr>
              <a:t>https://repl.it/@dsyang/PathFinding-2</a:t>
            </a:r>
            <a:endParaRPr lang="en-US" sz="6000" dirty="0">
              <a:hlinkClick r:id="rId4"/>
            </a:endParaRPr>
          </a:p>
          <a:p>
            <a:r>
              <a:rPr lang="en-US" sz="6000" dirty="0">
                <a:hlinkClick r:id="rId4"/>
              </a:rPr>
              <a:t>https://repl.it/@dsyang/PathFinding-3</a:t>
            </a:r>
            <a:endParaRPr lang="en-US" sz="6000" dirty="0"/>
          </a:p>
          <a:p>
            <a:endParaRPr lang="en-US" sz="6000" dirty="0"/>
          </a:p>
          <a:p>
            <a:r>
              <a:rPr lang="en-US" sz="6000" dirty="0"/>
              <a:t>Homework 6 will be released next week (4/25/2019). </a:t>
            </a:r>
          </a:p>
          <a:p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535278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E0EFE6-42EF-CF4E-AD29-8807CFB0578B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927CF0-B934-3B49-A2BE-22E5C429326C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FF58F5-7BAC-E244-B986-28A4AB356C13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D70CB6-5995-0940-9641-E102FFFCE96A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6D1336-F1D2-EE4F-9402-BE0AD55047B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560F1-6AC4-1744-9781-F3E2D57E8F8A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DE0AF-8608-DA46-83F5-FA0437447BDD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29EB9-8660-8B4B-A1BF-FE7747AECBE2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7DBEE7-D121-2743-A12A-AFD9D4E981F7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78C9D-5186-B14B-841B-9BF6C91E25FB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3B66D-349B-A147-B62D-56EAB70D9FA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E00D8-9EEB-3848-A52A-9DC99ABFAE3A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49A61-D93C-E341-8BC0-D12FD449B236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29BF9-88D4-014D-B1AB-B7984A4BDBC5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DC987-0E04-5841-A123-207210E81402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0A3C88-9255-174D-BB40-462F10D8A550}"/>
              </a:ext>
            </a:extLst>
          </p:cNvPr>
          <p:cNvCxnSpPr>
            <a:cxnSpLocks/>
          </p:cNvCxnSpPr>
          <p:nvPr/>
        </p:nvCxnSpPr>
        <p:spPr>
          <a:xfrm flipH="1" flipV="1">
            <a:off x="5976258" y="6064094"/>
            <a:ext cx="4495800" cy="129270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0CE6D7-574A-7B4C-A2BD-422A081893E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8E0A67-C27A-8548-85B1-87FA06FDB304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C43A43-B4EF-0F43-B907-3F02A059C281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F34034-81DA-9944-BFEF-C9A61E6A2C19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081B52-B022-8B4B-9343-B3578F0A3CD3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D06FBF-716F-5E4F-9B09-D00E141AC712}"/>
              </a:ext>
            </a:extLst>
          </p:cNvPr>
          <p:cNvSpPr/>
          <p:nvPr/>
        </p:nvSpPr>
        <p:spPr>
          <a:xfrm>
            <a:off x="11024513" y="5874601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C4BFEC-939B-6E43-B1DA-0109A711953E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C26A9A-ABCF-514D-9D08-5C1791C1904B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A55702-8B81-474A-BFED-6ED46E49AEF2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EE471C-7C3B-534E-B660-CEBDF02792FA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AC097054-1C76-B74B-BC84-FA27D4EC7E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6489" y="4826000"/>
            <a:ext cx="10865377" cy="6096000"/>
          </a:xfrm>
        </p:spPr>
        <p:txBody>
          <a:bodyPr/>
          <a:lstStyle/>
          <a:p>
            <a:r>
              <a:rPr lang="en-US" sz="5500" dirty="0"/>
              <a:t>Spanning Tree’s must have V-1 edges. </a:t>
            </a:r>
          </a:p>
          <a:p>
            <a:endParaRPr lang="en-US" sz="5500" dirty="0"/>
          </a:p>
          <a:p>
            <a:r>
              <a:rPr lang="en-US" sz="5500" dirty="0"/>
              <a:t>Only make sense for connected graphs.</a:t>
            </a:r>
          </a:p>
          <a:p>
            <a:endParaRPr lang="en-US" sz="5500" dirty="0"/>
          </a:p>
          <a:p>
            <a:r>
              <a:rPr lang="en-US" sz="5500" dirty="0"/>
              <a:t>There can be many different spanning trees for a given graph.</a:t>
            </a:r>
          </a:p>
        </p:txBody>
      </p:sp>
    </p:spTree>
    <p:extLst>
      <p:ext uri="{BB962C8B-B14F-4D97-AF65-F5344CB8AC3E}">
        <p14:creationId xmlns:p14="http://schemas.microsoft.com/office/powerpoint/2010/main" val="14026023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E0EFE6-42EF-CF4E-AD29-8807CFB0578B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927CF0-B934-3B49-A2BE-22E5C429326C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FF58F5-7BAC-E244-B986-28A4AB356C13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D70CB6-5995-0940-9641-E102FFFCE96A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6D1336-F1D2-EE4F-9402-BE0AD55047B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560F1-6AC4-1744-9781-F3E2D57E8F8A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DE0AF-8608-DA46-83F5-FA0437447BDD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29EB9-8660-8B4B-A1BF-FE7747AECBE2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7DBEE7-D121-2743-A12A-AFD9D4E981F7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78C9D-5186-B14B-841B-9BF6C91E25FB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3B66D-349B-A147-B62D-56EAB70D9FA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E00D8-9EEB-3848-A52A-9DC99ABFAE3A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49A61-D93C-E341-8BC0-D12FD449B236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29BF9-88D4-014D-B1AB-B7984A4BDBC5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DC987-0E04-5841-A123-207210E81402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0A3C88-9255-174D-BB40-462F10D8A55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0CE6D7-574A-7B4C-A2BD-422A081893E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8E0A67-C27A-8548-85B1-87FA06FDB304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C43A43-B4EF-0F43-B907-3F02A059C281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F34034-81DA-9944-BFEF-C9A61E6A2C19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081B52-B022-8B4B-9343-B3578F0A3CD3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D06FBF-716F-5E4F-9B09-D00E141AC712}"/>
              </a:ext>
            </a:extLst>
          </p:cNvPr>
          <p:cNvSpPr/>
          <p:nvPr/>
        </p:nvSpPr>
        <p:spPr>
          <a:xfrm>
            <a:off x="11024513" y="5874601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C4BFEC-939B-6E43-B1DA-0109A711953E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C26A9A-ABCF-514D-9D08-5C1791C1904B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A55702-8B81-474A-BFED-6ED46E49AEF2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EE471C-7C3B-534E-B660-CEBDF02792FA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BAD126AB-B2EC-4A4B-A2DC-C70D776A5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6489" y="4826000"/>
            <a:ext cx="10865377" cy="6096000"/>
          </a:xfrm>
        </p:spPr>
        <p:txBody>
          <a:bodyPr/>
          <a:lstStyle/>
          <a:p>
            <a:r>
              <a:rPr lang="en-US" sz="5500" dirty="0"/>
              <a:t>Spanning Tree’s must have V-1 edges. </a:t>
            </a:r>
          </a:p>
          <a:p>
            <a:endParaRPr lang="en-US" sz="5500" dirty="0"/>
          </a:p>
          <a:p>
            <a:r>
              <a:rPr lang="en-US" sz="5500" dirty="0"/>
              <a:t>Only make sense for connected graphs.</a:t>
            </a:r>
          </a:p>
          <a:p>
            <a:endParaRPr lang="en-US" sz="5500" dirty="0"/>
          </a:p>
          <a:p>
            <a:r>
              <a:rPr lang="en-US" sz="5500" dirty="0"/>
              <a:t>There can be many different spanning trees for a given graph.</a:t>
            </a:r>
          </a:p>
        </p:txBody>
      </p:sp>
    </p:spTree>
    <p:extLst>
      <p:ext uri="{BB962C8B-B14F-4D97-AF65-F5344CB8AC3E}">
        <p14:creationId xmlns:p14="http://schemas.microsoft.com/office/powerpoint/2010/main" val="3403201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Given an undirected, connected graph, a </a:t>
            </a:r>
            <a:r>
              <a:rPr lang="en-US" sz="5500" b="1" dirty="0"/>
              <a:t>minimum spanning tree</a:t>
            </a:r>
            <a:r>
              <a:rPr lang="en-US" sz="5500" dirty="0"/>
              <a:t> is a spanning tree where the sum of the edge weights is minimal.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5618549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E0EFE6-42EF-CF4E-AD29-8807CFB0578B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927CF0-B934-3B49-A2BE-22E5C429326C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FF58F5-7BAC-E244-B986-28A4AB356C13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D70CB6-5995-0940-9641-E102FFFCE96A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6D1336-F1D2-EE4F-9402-BE0AD55047B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560F1-6AC4-1744-9781-F3E2D57E8F8A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DE0AF-8608-DA46-83F5-FA0437447BDD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29EB9-8660-8B4B-A1BF-FE7747AECBE2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7DBEE7-D121-2743-A12A-AFD9D4E981F7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78C9D-5186-B14B-841B-9BF6C91E25FB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3B66D-349B-A147-B62D-56EAB70D9FA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E00D8-9EEB-3848-A52A-9DC99ABFAE3A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49A61-D93C-E341-8BC0-D12FD449B236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29BF9-88D4-014D-B1AB-B7984A4BDBC5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DC987-0E04-5841-A123-207210E81402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0A3C88-9255-174D-BB40-462F10D8A55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0CE6D7-574A-7B4C-A2BD-422A081893E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8E0A67-C27A-8548-85B1-87FA06FDB304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C43A43-B4EF-0F43-B907-3F02A059C281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F34034-81DA-9944-BFEF-C9A61E6A2C19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081B52-B022-8B4B-9343-B3578F0A3CD3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D06FBF-716F-5E4F-9B09-D00E141AC712}"/>
              </a:ext>
            </a:extLst>
          </p:cNvPr>
          <p:cNvSpPr/>
          <p:nvPr/>
        </p:nvSpPr>
        <p:spPr>
          <a:xfrm>
            <a:off x="11024513" y="5874601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C4BFEC-939B-6E43-B1DA-0109A711953E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C26A9A-ABCF-514D-9D08-5C1791C1904B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A55702-8B81-474A-BFED-6ED46E49AEF2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EE471C-7C3B-534E-B660-CEBDF02792FA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46D726EB-0946-A149-9230-E32D0BC5D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6489" y="4826000"/>
            <a:ext cx="10865377" cy="6096000"/>
          </a:xfrm>
        </p:spPr>
        <p:txBody>
          <a:bodyPr/>
          <a:lstStyle/>
          <a:p>
            <a:r>
              <a:rPr lang="en-US" sz="5500" dirty="0"/>
              <a:t>There can be many different minimum spanning trees for a given graph!</a:t>
            </a:r>
          </a:p>
        </p:txBody>
      </p:sp>
    </p:spTree>
    <p:extLst>
      <p:ext uri="{BB962C8B-B14F-4D97-AF65-F5344CB8AC3E}">
        <p14:creationId xmlns:p14="http://schemas.microsoft.com/office/powerpoint/2010/main" val="35045864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Now: What are all the possible MSTs for this graph?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608E6B-3101-C543-B125-46ABDCD73071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CEB13-53C6-B74C-8237-43032452F6E4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E11F1-62E8-BF40-ACE1-15751BBE827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20973-1048-6645-A89F-6CFD6BF5B6FF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08671-2F65-B44B-B468-A324EC8528C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619F0-76AA-714F-A5C4-A2CAF51C4E68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48DD5-8EEA-D047-903D-EAF70CCE1297}"/>
              </a:ext>
            </a:extLst>
          </p:cNvPr>
          <p:cNvCxnSpPr>
            <a:cxnSpLocks/>
          </p:cNvCxnSpPr>
          <p:nvPr/>
        </p:nvCxnSpPr>
        <p:spPr>
          <a:xfrm>
            <a:off x="5759449" y="8757093"/>
            <a:ext cx="1033237" cy="846386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4DDEF-3BC6-5D43-A72E-EC0FD48C8DF6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2B230-1921-DE43-9DA9-E9D471FD09A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64D3BB-7DCE-C946-BE78-BAFB0C9FDFF9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7D632-79DF-5342-B5BA-3454465625B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C017A-698E-414B-8B45-0CD506C8CDB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532915" y="5569857"/>
            <a:ext cx="1937657" cy="3018971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40A7F9-C089-A143-A0CB-3912ED068F50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813081-3401-AF48-928A-ABDCE200B6C1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8056335" y="5351986"/>
            <a:ext cx="2589894" cy="20048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50B5EF-C059-B743-ACAB-1D99A563FD9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D2446-6E20-8342-98CD-FF80F0AC89EF}"/>
              </a:ext>
            </a:extLst>
          </p:cNvPr>
          <p:cNvSpPr txBox="1"/>
          <p:nvPr/>
        </p:nvSpPr>
        <p:spPr>
          <a:xfrm>
            <a:off x="10584884" y="8436429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BD497D-6E24-F049-A4E6-4C50A2E6F092}"/>
              </a:ext>
            </a:extLst>
          </p:cNvPr>
          <p:cNvSpPr/>
          <p:nvPr/>
        </p:nvSpPr>
        <p:spPr>
          <a:xfrm>
            <a:off x="7505287" y="787504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F9F2D-25DB-F041-B45D-8E1B47DF8114}"/>
              </a:ext>
            </a:extLst>
          </p:cNvPr>
          <p:cNvSpPr/>
          <p:nvPr/>
        </p:nvSpPr>
        <p:spPr>
          <a:xfrm>
            <a:off x="9444728" y="7195093"/>
            <a:ext cx="505268" cy="88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25BAC6-0BD5-AE43-9F3E-1E0ABD8EC52A}"/>
              </a:ext>
            </a:extLst>
          </p:cNvPr>
          <p:cNvSpPr/>
          <p:nvPr/>
        </p:nvSpPr>
        <p:spPr>
          <a:xfrm>
            <a:off x="8654143" y="5169115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C9607-865C-6545-895A-FFFEA8B4F13B}"/>
              </a:ext>
            </a:extLst>
          </p:cNvPr>
          <p:cNvSpPr/>
          <p:nvPr/>
        </p:nvSpPr>
        <p:spPr>
          <a:xfrm>
            <a:off x="5450200" y="9307286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87DD69-81BB-0343-BD86-F09854A441C0}"/>
              </a:ext>
            </a:extLst>
          </p:cNvPr>
          <p:cNvSpPr/>
          <p:nvPr/>
        </p:nvSpPr>
        <p:spPr>
          <a:xfrm>
            <a:off x="7504737" y="634379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DD203E-580F-E84A-8A19-BE777184D0A9}"/>
              </a:ext>
            </a:extLst>
          </p:cNvPr>
          <p:cNvSpPr/>
          <p:nvPr/>
        </p:nvSpPr>
        <p:spPr>
          <a:xfrm>
            <a:off x="6141715" y="6488700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222634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Now: What are all the possible MSTs for this graph?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608E6B-3101-C543-B125-46ABDCD73071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CEB13-53C6-B74C-8237-43032452F6E4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E11F1-62E8-BF40-ACE1-15751BBE827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20973-1048-6645-A89F-6CFD6BF5B6FF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08671-2F65-B44B-B468-A324EC8528C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619F0-76AA-714F-A5C4-A2CAF51C4E68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48DD5-8EEA-D047-903D-EAF70CCE1297}"/>
              </a:ext>
            </a:extLst>
          </p:cNvPr>
          <p:cNvCxnSpPr>
            <a:cxnSpLocks/>
          </p:cNvCxnSpPr>
          <p:nvPr/>
        </p:nvCxnSpPr>
        <p:spPr>
          <a:xfrm>
            <a:off x="5759449" y="8757093"/>
            <a:ext cx="1033237" cy="8463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4DDEF-3BC6-5D43-A72E-EC0FD48C8DF6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2B230-1921-DE43-9DA9-E9D471FD09A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64D3BB-7DCE-C946-BE78-BAFB0C9FDFF9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7D632-79DF-5342-B5BA-3454465625B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C017A-698E-414B-8B45-0CD506C8CDB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532915" y="5569857"/>
            <a:ext cx="1937657" cy="3018971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40A7F9-C089-A143-A0CB-3912ED068F50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813081-3401-AF48-928A-ABDCE200B6C1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8056335" y="5351986"/>
            <a:ext cx="2589894" cy="20048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50B5EF-C059-B743-ACAB-1D99A563FD9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D2446-6E20-8342-98CD-FF80F0AC89EF}"/>
              </a:ext>
            </a:extLst>
          </p:cNvPr>
          <p:cNvSpPr txBox="1"/>
          <p:nvPr/>
        </p:nvSpPr>
        <p:spPr>
          <a:xfrm>
            <a:off x="10584884" y="8436429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BD497D-6E24-F049-A4E6-4C50A2E6F092}"/>
              </a:ext>
            </a:extLst>
          </p:cNvPr>
          <p:cNvSpPr/>
          <p:nvPr/>
        </p:nvSpPr>
        <p:spPr>
          <a:xfrm>
            <a:off x="7505287" y="787504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F9F2D-25DB-F041-B45D-8E1B47DF8114}"/>
              </a:ext>
            </a:extLst>
          </p:cNvPr>
          <p:cNvSpPr/>
          <p:nvPr/>
        </p:nvSpPr>
        <p:spPr>
          <a:xfrm>
            <a:off x="9444728" y="7195093"/>
            <a:ext cx="505268" cy="88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25BAC6-0BD5-AE43-9F3E-1E0ABD8EC52A}"/>
              </a:ext>
            </a:extLst>
          </p:cNvPr>
          <p:cNvSpPr/>
          <p:nvPr/>
        </p:nvSpPr>
        <p:spPr>
          <a:xfrm>
            <a:off x="8654143" y="5169115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C9607-865C-6545-895A-FFFEA8B4F13B}"/>
              </a:ext>
            </a:extLst>
          </p:cNvPr>
          <p:cNvSpPr/>
          <p:nvPr/>
        </p:nvSpPr>
        <p:spPr>
          <a:xfrm>
            <a:off x="5450200" y="9307286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87DD69-81BB-0343-BD86-F09854A441C0}"/>
              </a:ext>
            </a:extLst>
          </p:cNvPr>
          <p:cNvSpPr/>
          <p:nvPr/>
        </p:nvSpPr>
        <p:spPr>
          <a:xfrm>
            <a:off x="7504737" y="634379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DD203E-580F-E84A-8A19-BE777184D0A9}"/>
              </a:ext>
            </a:extLst>
          </p:cNvPr>
          <p:cNvSpPr/>
          <p:nvPr/>
        </p:nvSpPr>
        <p:spPr>
          <a:xfrm>
            <a:off x="6141715" y="6488700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5FDDA-45F1-1B4B-8BDC-569FCB59A276}"/>
              </a:ext>
            </a:extLst>
          </p:cNvPr>
          <p:cNvSpPr txBox="1"/>
          <p:nvPr/>
        </p:nvSpPr>
        <p:spPr>
          <a:xfrm>
            <a:off x="12765024" y="5625952"/>
            <a:ext cx="9290304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 Pro Book" panose="02000606030000020004" pitchFamily="2" charset="0"/>
                <a:sym typeface="Vista Sans OT Medium"/>
              </a:rPr>
              <a:t>A-B, C-D, B-D, A-F, E-F</a:t>
            </a:r>
          </a:p>
        </p:txBody>
      </p:sp>
    </p:spTree>
    <p:extLst>
      <p:ext uri="{BB962C8B-B14F-4D97-AF65-F5344CB8AC3E}">
        <p14:creationId xmlns:p14="http://schemas.microsoft.com/office/powerpoint/2010/main" val="30455682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Now: What are all the possible MSTs for this graph?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608E6B-3101-C543-B125-46ABDCD73071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CEB13-53C6-B74C-8237-43032452F6E4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E11F1-62E8-BF40-ACE1-15751BBE827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20973-1048-6645-A89F-6CFD6BF5B6FF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08671-2F65-B44B-B468-A324EC8528C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619F0-76AA-714F-A5C4-A2CAF51C4E68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48DD5-8EEA-D047-903D-EAF70CCE1297}"/>
              </a:ext>
            </a:extLst>
          </p:cNvPr>
          <p:cNvCxnSpPr>
            <a:cxnSpLocks/>
          </p:cNvCxnSpPr>
          <p:nvPr/>
        </p:nvCxnSpPr>
        <p:spPr>
          <a:xfrm>
            <a:off x="5759449" y="8757093"/>
            <a:ext cx="1033237" cy="846386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4DDEF-3BC6-5D43-A72E-EC0FD48C8DF6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2B230-1921-DE43-9DA9-E9D471FD09A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64D3BB-7DCE-C946-BE78-BAFB0C9FDFF9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7D632-79DF-5342-B5BA-3454465625B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C017A-698E-414B-8B45-0CD506C8CDB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532915" y="5569857"/>
            <a:ext cx="1937657" cy="3018971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40A7F9-C089-A143-A0CB-3912ED068F50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813081-3401-AF48-928A-ABDCE200B6C1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8056335" y="5351986"/>
            <a:ext cx="2589894" cy="20048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50B5EF-C059-B743-ACAB-1D99A563FD9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D2446-6E20-8342-98CD-FF80F0AC89EF}"/>
              </a:ext>
            </a:extLst>
          </p:cNvPr>
          <p:cNvSpPr txBox="1"/>
          <p:nvPr/>
        </p:nvSpPr>
        <p:spPr>
          <a:xfrm>
            <a:off x="10584884" y="8436429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BD497D-6E24-F049-A4E6-4C50A2E6F092}"/>
              </a:ext>
            </a:extLst>
          </p:cNvPr>
          <p:cNvSpPr/>
          <p:nvPr/>
        </p:nvSpPr>
        <p:spPr>
          <a:xfrm>
            <a:off x="7505287" y="787504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F9F2D-25DB-F041-B45D-8E1B47DF8114}"/>
              </a:ext>
            </a:extLst>
          </p:cNvPr>
          <p:cNvSpPr/>
          <p:nvPr/>
        </p:nvSpPr>
        <p:spPr>
          <a:xfrm>
            <a:off x="9444728" y="7195093"/>
            <a:ext cx="505268" cy="88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25BAC6-0BD5-AE43-9F3E-1E0ABD8EC52A}"/>
              </a:ext>
            </a:extLst>
          </p:cNvPr>
          <p:cNvSpPr/>
          <p:nvPr/>
        </p:nvSpPr>
        <p:spPr>
          <a:xfrm>
            <a:off x="8654143" y="5169115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C9607-865C-6545-895A-FFFEA8B4F13B}"/>
              </a:ext>
            </a:extLst>
          </p:cNvPr>
          <p:cNvSpPr/>
          <p:nvPr/>
        </p:nvSpPr>
        <p:spPr>
          <a:xfrm>
            <a:off x="5450200" y="9307286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87DD69-81BB-0343-BD86-F09854A441C0}"/>
              </a:ext>
            </a:extLst>
          </p:cNvPr>
          <p:cNvSpPr/>
          <p:nvPr/>
        </p:nvSpPr>
        <p:spPr>
          <a:xfrm>
            <a:off x="7504737" y="634379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DD203E-580F-E84A-8A19-BE777184D0A9}"/>
              </a:ext>
            </a:extLst>
          </p:cNvPr>
          <p:cNvSpPr/>
          <p:nvPr/>
        </p:nvSpPr>
        <p:spPr>
          <a:xfrm>
            <a:off x="6141715" y="6488700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5FDDA-45F1-1B4B-8BDC-569FCB59A276}"/>
              </a:ext>
            </a:extLst>
          </p:cNvPr>
          <p:cNvSpPr txBox="1"/>
          <p:nvPr/>
        </p:nvSpPr>
        <p:spPr>
          <a:xfrm>
            <a:off x="12765024" y="5625952"/>
            <a:ext cx="9290304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 Pro Book" panose="02000606030000020004" pitchFamily="2" charset="0"/>
                <a:sym typeface="Vista Sans OT Medium"/>
              </a:rPr>
              <a:t>A-B, C-D, B-D, A-F, E-F</a:t>
            </a:r>
          </a:p>
          <a:p>
            <a:pPr algn="l" rtl="0" latinLnBrk="1" hangingPunct="0"/>
            <a:r>
              <a:rPr lang="en-US" sz="6000" b="1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B-D, A-F, B-E</a:t>
            </a:r>
          </a:p>
        </p:txBody>
      </p:sp>
    </p:spTree>
    <p:extLst>
      <p:ext uri="{BB962C8B-B14F-4D97-AF65-F5344CB8AC3E}">
        <p14:creationId xmlns:p14="http://schemas.microsoft.com/office/powerpoint/2010/main" val="15620497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Now: What are all the possible MSTs for this graph?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608E6B-3101-C543-B125-46ABDCD73071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CEB13-53C6-B74C-8237-43032452F6E4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E11F1-62E8-BF40-ACE1-15751BBE827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20973-1048-6645-A89F-6CFD6BF5B6FF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08671-2F65-B44B-B468-A324EC8528C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619F0-76AA-714F-A5C4-A2CAF51C4E68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48DD5-8EEA-D047-903D-EAF70CCE1297}"/>
              </a:ext>
            </a:extLst>
          </p:cNvPr>
          <p:cNvCxnSpPr>
            <a:cxnSpLocks/>
          </p:cNvCxnSpPr>
          <p:nvPr/>
        </p:nvCxnSpPr>
        <p:spPr>
          <a:xfrm>
            <a:off x="5759449" y="8757093"/>
            <a:ext cx="1033237" cy="8463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4DDEF-3BC6-5D43-A72E-EC0FD48C8DF6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2B230-1921-DE43-9DA9-E9D471FD09A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64D3BB-7DCE-C946-BE78-BAFB0C9FDFF9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7D632-79DF-5342-B5BA-3454465625B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C017A-698E-414B-8B45-0CD506C8CDB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532915" y="5569857"/>
            <a:ext cx="1937657" cy="3018971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40A7F9-C089-A143-A0CB-3912ED068F50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813081-3401-AF48-928A-ABDCE200B6C1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8056335" y="5351986"/>
            <a:ext cx="2589894" cy="20048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50B5EF-C059-B743-ACAB-1D99A563FD9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D2446-6E20-8342-98CD-FF80F0AC89EF}"/>
              </a:ext>
            </a:extLst>
          </p:cNvPr>
          <p:cNvSpPr txBox="1"/>
          <p:nvPr/>
        </p:nvSpPr>
        <p:spPr>
          <a:xfrm>
            <a:off x="10584884" y="8436429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BD497D-6E24-F049-A4E6-4C50A2E6F092}"/>
              </a:ext>
            </a:extLst>
          </p:cNvPr>
          <p:cNvSpPr/>
          <p:nvPr/>
        </p:nvSpPr>
        <p:spPr>
          <a:xfrm>
            <a:off x="7505287" y="787504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F9F2D-25DB-F041-B45D-8E1B47DF8114}"/>
              </a:ext>
            </a:extLst>
          </p:cNvPr>
          <p:cNvSpPr/>
          <p:nvPr/>
        </p:nvSpPr>
        <p:spPr>
          <a:xfrm>
            <a:off x="9444728" y="7195093"/>
            <a:ext cx="505268" cy="88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25BAC6-0BD5-AE43-9F3E-1E0ABD8EC52A}"/>
              </a:ext>
            </a:extLst>
          </p:cNvPr>
          <p:cNvSpPr/>
          <p:nvPr/>
        </p:nvSpPr>
        <p:spPr>
          <a:xfrm>
            <a:off x="8654143" y="5169115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C9607-865C-6545-895A-FFFEA8B4F13B}"/>
              </a:ext>
            </a:extLst>
          </p:cNvPr>
          <p:cNvSpPr/>
          <p:nvPr/>
        </p:nvSpPr>
        <p:spPr>
          <a:xfrm>
            <a:off x="5450200" y="9307286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87DD69-81BB-0343-BD86-F09854A441C0}"/>
              </a:ext>
            </a:extLst>
          </p:cNvPr>
          <p:cNvSpPr/>
          <p:nvPr/>
        </p:nvSpPr>
        <p:spPr>
          <a:xfrm>
            <a:off x="7504737" y="634379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DD203E-580F-E84A-8A19-BE777184D0A9}"/>
              </a:ext>
            </a:extLst>
          </p:cNvPr>
          <p:cNvSpPr/>
          <p:nvPr/>
        </p:nvSpPr>
        <p:spPr>
          <a:xfrm>
            <a:off x="6141715" y="6488700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5FDDA-45F1-1B4B-8BDC-569FCB59A276}"/>
              </a:ext>
            </a:extLst>
          </p:cNvPr>
          <p:cNvSpPr txBox="1"/>
          <p:nvPr/>
        </p:nvSpPr>
        <p:spPr>
          <a:xfrm>
            <a:off x="12765024" y="5625952"/>
            <a:ext cx="9290304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 Pro Book" panose="02000606030000020004" pitchFamily="2" charset="0"/>
                <a:sym typeface="Vista Sans OT Medium"/>
              </a:rPr>
              <a:t>A-B, C-D, B-D, A-F, E-F</a:t>
            </a: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B-D, A-F, B-E</a:t>
            </a:r>
          </a:p>
          <a:p>
            <a:pPr algn="l" rtl="0" latinLnBrk="1" hangingPunct="0"/>
            <a:r>
              <a:rPr lang="en-US" sz="6000" b="1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B-D, B-E, E-F</a:t>
            </a:r>
            <a:endParaRPr kumimoji="0" 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 Pro Book" panose="02000606030000020004" pitchFamily="2" charset="0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72060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Now: What are all the possible MSTs for this graph?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608E6B-3101-C543-B125-46ABDCD73071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CEB13-53C6-B74C-8237-43032452F6E4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E11F1-62E8-BF40-ACE1-15751BBE827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20973-1048-6645-A89F-6CFD6BF5B6FF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08671-2F65-B44B-B468-A324EC8528C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619F0-76AA-714F-A5C4-A2CAF51C4E68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48DD5-8EEA-D047-903D-EAF70CCE1297}"/>
              </a:ext>
            </a:extLst>
          </p:cNvPr>
          <p:cNvCxnSpPr>
            <a:cxnSpLocks/>
          </p:cNvCxnSpPr>
          <p:nvPr/>
        </p:nvCxnSpPr>
        <p:spPr>
          <a:xfrm>
            <a:off x="5759449" y="8757093"/>
            <a:ext cx="1033237" cy="8463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4DDEF-3BC6-5D43-A72E-EC0FD48C8DF6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2B230-1921-DE43-9DA9-E9D471FD09A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64D3BB-7DCE-C946-BE78-BAFB0C9FDFF9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7D632-79DF-5342-B5BA-3454465625B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C017A-698E-414B-8B45-0CD506C8CDB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532915" y="5569857"/>
            <a:ext cx="1937657" cy="3018971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40A7F9-C089-A143-A0CB-3912ED068F50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813081-3401-AF48-928A-ABDCE200B6C1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8056335" y="5351986"/>
            <a:ext cx="2589894" cy="200480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50B5EF-C059-B743-ACAB-1D99A563FD9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D2446-6E20-8342-98CD-FF80F0AC89EF}"/>
              </a:ext>
            </a:extLst>
          </p:cNvPr>
          <p:cNvSpPr txBox="1"/>
          <p:nvPr/>
        </p:nvSpPr>
        <p:spPr>
          <a:xfrm>
            <a:off x="10584884" y="8436429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BD497D-6E24-F049-A4E6-4C50A2E6F092}"/>
              </a:ext>
            </a:extLst>
          </p:cNvPr>
          <p:cNvSpPr/>
          <p:nvPr/>
        </p:nvSpPr>
        <p:spPr>
          <a:xfrm>
            <a:off x="7505287" y="787504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F9F2D-25DB-F041-B45D-8E1B47DF8114}"/>
              </a:ext>
            </a:extLst>
          </p:cNvPr>
          <p:cNvSpPr/>
          <p:nvPr/>
        </p:nvSpPr>
        <p:spPr>
          <a:xfrm>
            <a:off x="9444728" y="7195093"/>
            <a:ext cx="505268" cy="88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25BAC6-0BD5-AE43-9F3E-1E0ABD8EC52A}"/>
              </a:ext>
            </a:extLst>
          </p:cNvPr>
          <p:cNvSpPr/>
          <p:nvPr/>
        </p:nvSpPr>
        <p:spPr>
          <a:xfrm>
            <a:off x="8654143" y="5169115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C9607-865C-6545-895A-FFFEA8B4F13B}"/>
              </a:ext>
            </a:extLst>
          </p:cNvPr>
          <p:cNvSpPr/>
          <p:nvPr/>
        </p:nvSpPr>
        <p:spPr>
          <a:xfrm>
            <a:off x="5450200" y="9307286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87DD69-81BB-0343-BD86-F09854A441C0}"/>
              </a:ext>
            </a:extLst>
          </p:cNvPr>
          <p:cNvSpPr/>
          <p:nvPr/>
        </p:nvSpPr>
        <p:spPr>
          <a:xfrm>
            <a:off x="7504737" y="634379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DD203E-580F-E84A-8A19-BE777184D0A9}"/>
              </a:ext>
            </a:extLst>
          </p:cNvPr>
          <p:cNvSpPr/>
          <p:nvPr/>
        </p:nvSpPr>
        <p:spPr>
          <a:xfrm>
            <a:off x="6141715" y="6488700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5FDDA-45F1-1B4B-8BDC-569FCB59A276}"/>
              </a:ext>
            </a:extLst>
          </p:cNvPr>
          <p:cNvSpPr txBox="1"/>
          <p:nvPr/>
        </p:nvSpPr>
        <p:spPr>
          <a:xfrm>
            <a:off x="12765024" y="5625952"/>
            <a:ext cx="9290304" cy="40626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 Pro Book" panose="02000606030000020004" pitchFamily="2" charset="0"/>
                <a:sym typeface="Vista Sans OT Medium"/>
              </a:rPr>
              <a:t>A-B, C-D, B-D, A-F, E-F</a:t>
            </a: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B-D, A-F, B-E</a:t>
            </a: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B-D, B-E, E-F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 Pro Book" panose="02000606030000020004" pitchFamily="2" charset="0"/>
              <a:sym typeface="Vista Sans OT Medium"/>
            </a:endParaRPr>
          </a:p>
          <a:p>
            <a:pPr algn="l" rtl="0" latinLnBrk="1" hangingPunct="0"/>
            <a:r>
              <a:rPr lang="en-US" sz="6000" b="1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A-C, A-F, E-F</a:t>
            </a:r>
          </a:p>
        </p:txBody>
      </p:sp>
    </p:spTree>
    <p:extLst>
      <p:ext uri="{BB962C8B-B14F-4D97-AF65-F5344CB8AC3E}">
        <p14:creationId xmlns:p14="http://schemas.microsoft.com/office/powerpoint/2010/main" val="24197774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Now: What are all the possible MSTs for this graph?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608E6B-3101-C543-B125-46ABDCD73071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CEB13-53C6-B74C-8237-43032452F6E4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E11F1-62E8-BF40-ACE1-15751BBE827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20973-1048-6645-A89F-6CFD6BF5B6FF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08671-2F65-B44B-B468-A324EC8528C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619F0-76AA-714F-A5C4-A2CAF51C4E68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48DD5-8EEA-D047-903D-EAF70CCE1297}"/>
              </a:ext>
            </a:extLst>
          </p:cNvPr>
          <p:cNvCxnSpPr>
            <a:cxnSpLocks/>
          </p:cNvCxnSpPr>
          <p:nvPr/>
        </p:nvCxnSpPr>
        <p:spPr>
          <a:xfrm>
            <a:off x="5759449" y="8757093"/>
            <a:ext cx="1033237" cy="846386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4DDEF-3BC6-5D43-A72E-EC0FD48C8DF6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2B230-1921-DE43-9DA9-E9D471FD09A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64D3BB-7DCE-C946-BE78-BAFB0C9FDFF9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7D632-79DF-5342-B5BA-3454465625B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C017A-698E-414B-8B45-0CD506C8CDB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532915" y="5569857"/>
            <a:ext cx="1937657" cy="3018971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40A7F9-C089-A143-A0CB-3912ED068F50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813081-3401-AF48-928A-ABDCE200B6C1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8056335" y="5351986"/>
            <a:ext cx="2589894" cy="20048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50B5EF-C059-B743-ACAB-1D99A563FD9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D2446-6E20-8342-98CD-FF80F0AC89EF}"/>
              </a:ext>
            </a:extLst>
          </p:cNvPr>
          <p:cNvSpPr txBox="1"/>
          <p:nvPr/>
        </p:nvSpPr>
        <p:spPr>
          <a:xfrm>
            <a:off x="10584884" y="8436429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BD497D-6E24-F049-A4E6-4C50A2E6F092}"/>
              </a:ext>
            </a:extLst>
          </p:cNvPr>
          <p:cNvSpPr/>
          <p:nvPr/>
        </p:nvSpPr>
        <p:spPr>
          <a:xfrm>
            <a:off x="7505287" y="787504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F9F2D-25DB-F041-B45D-8E1B47DF8114}"/>
              </a:ext>
            </a:extLst>
          </p:cNvPr>
          <p:cNvSpPr/>
          <p:nvPr/>
        </p:nvSpPr>
        <p:spPr>
          <a:xfrm>
            <a:off x="9444728" y="7195093"/>
            <a:ext cx="505268" cy="88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25BAC6-0BD5-AE43-9F3E-1E0ABD8EC52A}"/>
              </a:ext>
            </a:extLst>
          </p:cNvPr>
          <p:cNvSpPr/>
          <p:nvPr/>
        </p:nvSpPr>
        <p:spPr>
          <a:xfrm>
            <a:off x="8654143" y="5169115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C9607-865C-6545-895A-FFFEA8B4F13B}"/>
              </a:ext>
            </a:extLst>
          </p:cNvPr>
          <p:cNvSpPr/>
          <p:nvPr/>
        </p:nvSpPr>
        <p:spPr>
          <a:xfrm>
            <a:off x="5450200" y="9307286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87DD69-81BB-0343-BD86-F09854A441C0}"/>
              </a:ext>
            </a:extLst>
          </p:cNvPr>
          <p:cNvSpPr/>
          <p:nvPr/>
        </p:nvSpPr>
        <p:spPr>
          <a:xfrm>
            <a:off x="7504737" y="634379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DD203E-580F-E84A-8A19-BE777184D0A9}"/>
              </a:ext>
            </a:extLst>
          </p:cNvPr>
          <p:cNvSpPr/>
          <p:nvPr/>
        </p:nvSpPr>
        <p:spPr>
          <a:xfrm>
            <a:off x="6141715" y="6488700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5FDDA-45F1-1B4B-8BDC-569FCB59A276}"/>
              </a:ext>
            </a:extLst>
          </p:cNvPr>
          <p:cNvSpPr txBox="1"/>
          <p:nvPr/>
        </p:nvSpPr>
        <p:spPr>
          <a:xfrm>
            <a:off x="12765024" y="5625952"/>
            <a:ext cx="9290304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 Pro Book" panose="02000606030000020004" pitchFamily="2" charset="0"/>
                <a:sym typeface="Vista Sans OT Medium"/>
              </a:rPr>
              <a:t>A-B, C-D, B-D, A-F, E-F</a:t>
            </a: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B-D, A-F, B-E</a:t>
            </a: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B-D, B-E, E-F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 Pro Book" panose="02000606030000020004" pitchFamily="2" charset="0"/>
              <a:sym typeface="Vista Sans OT Medium"/>
            </a:endParaRP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A-C, A-F, E-F</a:t>
            </a:r>
          </a:p>
          <a:p>
            <a:pPr algn="l" rtl="0" latinLnBrk="1" hangingPunct="0"/>
            <a:r>
              <a:rPr lang="en-US" sz="6000" b="1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A-C, A-F, B-E</a:t>
            </a:r>
          </a:p>
        </p:txBody>
      </p:sp>
    </p:spTree>
    <p:extLst>
      <p:ext uri="{BB962C8B-B14F-4D97-AF65-F5344CB8AC3E}">
        <p14:creationId xmlns:p14="http://schemas.microsoft.com/office/powerpoint/2010/main" val="41122009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249920"/>
          </a:xfrm>
        </p:spPr>
        <p:txBody>
          <a:bodyPr/>
          <a:lstStyle/>
          <a:p>
            <a:r>
              <a:rPr lang="en-US" sz="6000" dirty="0"/>
              <a:t>Final exam will be on </a:t>
            </a:r>
            <a:r>
              <a:rPr lang="en-US" sz="6000" b="1" dirty="0"/>
              <a:t>5/14/2019</a:t>
            </a:r>
            <a:r>
              <a:rPr lang="en-US" sz="6000" dirty="0"/>
              <a:t> during normal class time.</a:t>
            </a:r>
          </a:p>
          <a:p>
            <a:endParaRPr lang="en-US" sz="6000" dirty="0"/>
          </a:p>
          <a:p>
            <a:pPr marL="857250" indent="-857250">
              <a:buFontTx/>
              <a:buChar char="-"/>
            </a:pPr>
            <a:r>
              <a:rPr lang="en-US" sz="6000" dirty="0"/>
              <a:t>Comprehensive Exam covering everything you’ve seen so far.</a:t>
            </a:r>
          </a:p>
          <a:p>
            <a:pPr marL="857250" indent="-857250">
              <a:buFontTx/>
              <a:buChar char="-"/>
            </a:pPr>
            <a:r>
              <a:rPr lang="en-US" sz="6000" dirty="0"/>
              <a:t>Allowed one, double-sided, handwritten cheat sheet as usual. </a:t>
            </a:r>
          </a:p>
          <a:p>
            <a:pPr marL="857250" indent="-857250">
              <a:buFontTx/>
              <a:buChar char="-"/>
            </a:pPr>
            <a:r>
              <a:rPr lang="en-US" sz="6000" dirty="0"/>
              <a:t>There will be an in-class review as usual</a:t>
            </a:r>
          </a:p>
          <a:p>
            <a:pPr marL="857250" indent="-857250">
              <a:buFontTx/>
              <a:buChar char="-"/>
            </a:pPr>
            <a:endParaRPr lang="en-US" sz="6000" dirty="0"/>
          </a:p>
          <a:p>
            <a:r>
              <a:rPr lang="en-US" sz="6000" dirty="0"/>
              <a:t>If you have 3 finals within a 24 hour period, I’ll let you reschedule the 370 final.  Let me know ASAP.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36154584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Now: What are all the possible MSTs for this graph?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608E6B-3101-C543-B125-46ABDCD73071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ACEB13-53C6-B74C-8237-43032452F6E4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E11F1-62E8-BF40-ACE1-15751BBE827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720973-1048-6645-A89F-6CFD6BF5B6FF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08671-2F65-B44B-B468-A324EC8528C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619F0-76AA-714F-A5C4-A2CAF51C4E68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48DD5-8EEA-D047-903D-EAF70CCE1297}"/>
              </a:ext>
            </a:extLst>
          </p:cNvPr>
          <p:cNvCxnSpPr>
            <a:cxnSpLocks/>
          </p:cNvCxnSpPr>
          <p:nvPr/>
        </p:nvCxnSpPr>
        <p:spPr>
          <a:xfrm>
            <a:off x="5759449" y="8757093"/>
            <a:ext cx="1033237" cy="84638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4DDEF-3BC6-5D43-A72E-EC0FD48C8DF6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2B230-1921-DE43-9DA9-E9D471FD09A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64D3BB-7DCE-C946-BE78-BAFB0C9FDFF9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7D632-79DF-5342-B5BA-3454465625B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C017A-698E-414B-8B45-0CD506C8CDB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532915" y="5569857"/>
            <a:ext cx="1937657" cy="3018971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40A7F9-C089-A143-A0CB-3912ED068F50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813081-3401-AF48-928A-ABDCE200B6C1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8056335" y="5351986"/>
            <a:ext cx="2589894" cy="200480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50B5EF-C059-B743-ACAB-1D99A563FD9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D2446-6E20-8342-98CD-FF80F0AC89EF}"/>
              </a:ext>
            </a:extLst>
          </p:cNvPr>
          <p:cNvSpPr txBox="1"/>
          <p:nvPr/>
        </p:nvSpPr>
        <p:spPr>
          <a:xfrm>
            <a:off x="10584884" y="8436429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BD497D-6E24-F049-A4E6-4C50A2E6F092}"/>
              </a:ext>
            </a:extLst>
          </p:cNvPr>
          <p:cNvSpPr/>
          <p:nvPr/>
        </p:nvSpPr>
        <p:spPr>
          <a:xfrm>
            <a:off x="7505287" y="787504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F9F2D-25DB-F041-B45D-8E1B47DF8114}"/>
              </a:ext>
            </a:extLst>
          </p:cNvPr>
          <p:cNvSpPr/>
          <p:nvPr/>
        </p:nvSpPr>
        <p:spPr>
          <a:xfrm>
            <a:off x="9444728" y="7195093"/>
            <a:ext cx="505268" cy="88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25BAC6-0BD5-AE43-9F3E-1E0ABD8EC52A}"/>
              </a:ext>
            </a:extLst>
          </p:cNvPr>
          <p:cNvSpPr/>
          <p:nvPr/>
        </p:nvSpPr>
        <p:spPr>
          <a:xfrm>
            <a:off x="8654143" y="5169115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C9607-865C-6545-895A-FFFEA8B4F13B}"/>
              </a:ext>
            </a:extLst>
          </p:cNvPr>
          <p:cNvSpPr/>
          <p:nvPr/>
        </p:nvSpPr>
        <p:spPr>
          <a:xfrm>
            <a:off x="5450200" y="9307286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87DD69-81BB-0343-BD86-F09854A441C0}"/>
              </a:ext>
            </a:extLst>
          </p:cNvPr>
          <p:cNvSpPr/>
          <p:nvPr/>
        </p:nvSpPr>
        <p:spPr>
          <a:xfrm>
            <a:off x="7504737" y="634379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DD203E-580F-E84A-8A19-BE777184D0A9}"/>
              </a:ext>
            </a:extLst>
          </p:cNvPr>
          <p:cNvSpPr/>
          <p:nvPr/>
        </p:nvSpPr>
        <p:spPr>
          <a:xfrm>
            <a:off x="6141715" y="6488700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5FDDA-45F1-1B4B-8BDC-569FCB59A276}"/>
              </a:ext>
            </a:extLst>
          </p:cNvPr>
          <p:cNvSpPr txBox="1"/>
          <p:nvPr/>
        </p:nvSpPr>
        <p:spPr>
          <a:xfrm>
            <a:off x="12765024" y="5625952"/>
            <a:ext cx="9290304" cy="609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 Pro Book" panose="02000606030000020004" pitchFamily="2" charset="0"/>
                <a:sym typeface="Vista Sans OT Medium"/>
              </a:rPr>
              <a:t>A-B, C-D, B-D, A-F, E-F</a:t>
            </a: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B-D, A-F, B-E</a:t>
            </a: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B-D, B-E, E-F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 Pro Book" panose="02000606030000020004" pitchFamily="2" charset="0"/>
              <a:sym typeface="Vista Sans OT Medium"/>
            </a:endParaRP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A-C, A-F, E-F</a:t>
            </a:r>
          </a:p>
          <a:p>
            <a:pPr algn="l" rtl="0" latinLnBrk="1" hangingPunct="0"/>
            <a:r>
              <a:rPr lang="en-US" sz="6000" dirty="0">
                <a:solidFill>
                  <a:schemeClr val="bg1"/>
                </a:solidFill>
                <a:latin typeface="FreightSans Pro Book" panose="02000606030000020004" pitchFamily="2" charset="0"/>
              </a:rPr>
              <a:t>A-B, C-D, A-C, A-F, B-E</a:t>
            </a:r>
          </a:p>
          <a:p>
            <a:pPr algn="l" rtl="0" latinLnBrk="1" hangingPunct="0"/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 Pro Book" panose="02000606030000020004" pitchFamily="2" charset="0"/>
                <a:sym typeface="Vista Sans OT Medium"/>
              </a:rPr>
              <a:t>A-</a:t>
            </a:r>
            <a:r>
              <a:rPr lang="en-US" sz="6000" b="1" dirty="0">
                <a:solidFill>
                  <a:schemeClr val="bg1"/>
                </a:solidFill>
                <a:latin typeface="FreightSans Pro Book" panose="02000606030000020004" pitchFamily="2" charset="0"/>
              </a:rPr>
              <a:t>B, C-D, A-C, B-E, E-F</a:t>
            </a:r>
          </a:p>
        </p:txBody>
      </p:sp>
    </p:spTree>
    <p:extLst>
      <p:ext uri="{BB962C8B-B14F-4D97-AF65-F5344CB8AC3E}">
        <p14:creationId xmlns:p14="http://schemas.microsoft.com/office/powerpoint/2010/main" val="40878693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Why do I want one?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7594134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Why do I want one?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/>
              <a:t>Network Design: Finding the “cheapest” way to connect a bunch of things</a:t>
            </a:r>
          </a:p>
          <a:p>
            <a:pPr marL="1600200" lvl="1" indent="-685800"/>
            <a:r>
              <a:rPr lang="en-US" sz="4700" dirty="0"/>
              <a:t>Shortest paths between cities, minimal lag in a network, </a:t>
            </a:r>
            <a:r>
              <a:rPr lang="en-US" sz="4700" dirty="0" err="1"/>
              <a:t>etc</a:t>
            </a:r>
            <a:r>
              <a:rPr lang="en-US" sz="4700" dirty="0"/>
              <a:t>…</a:t>
            </a:r>
          </a:p>
          <a:p>
            <a:pPr lvl="1" indent="0">
              <a:buNone/>
            </a:pPr>
            <a:endParaRPr lang="en-US" sz="51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/>
              <a:t>Clustering: Finding a group of things that are “most similar”.</a:t>
            </a:r>
          </a:p>
          <a:p>
            <a:pPr marL="1600200" lvl="1" indent="-685800"/>
            <a:r>
              <a:rPr lang="en-US" sz="4700" dirty="0"/>
              <a:t>Bioinformatics: similar species, diseases, </a:t>
            </a:r>
            <a:r>
              <a:rPr lang="en-US" sz="4700" dirty="0" err="1"/>
              <a:t>etc</a:t>
            </a:r>
            <a:r>
              <a:rPr lang="en-US" sz="4700" dirty="0"/>
              <a:t>…</a:t>
            </a:r>
          </a:p>
          <a:p>
            <a:pPr lvl="1" indent="0">
              <a:buNone/>
            </a:pPr>
            <a:endParaRPr lang="en-US" sz="5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/>
              <a:t>Handwriting recognition: Finding the most similar letter to an image.</a:t>
            </a:r>
            <a:endParaRPr lang="en-US" sz="5100" dirty="0"/>
          </a:p>
          <a:p>
            <a:pPr marL="1600200" lvl="1" indent="-685800"/>
            <a:endParaRPr lang="en-US" sz="5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7595381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one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69171AB-2C3C-834B-A17B-90B37D04B4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How do I create a Minimum Spanning Tree?</a:t>
            </a:r>
          </a:p>
          <a:p>
            <a:endParaRPr lang="en-US" sz="5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/>
              <a:t>Pick the next node that’s not part of our Tree and add it.</a:t>
            </a:r>
          </a:p>
          <a:p>
            <a:pPr lvl="1" indent="0">
              <a:buNone/>
            </a:pPr>
            <a:endParaRPr lang="en-US" sz="51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/>
              <a:t>Pick the next smallest edge that doesn’t create a cycle and add it.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28973692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62DFBE-D558-704B-8715-2CF5A282B5A9}"/>
              </a:ext>
            </a:extLst>
          </p:cNvPr>
          <p:cNvSpPr/>
          <p:nvPr/>
        </p:nvSpPr>
        <p:spPr>
          <a:xfrm>
            <a:off x="11024513" y="5874601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BE2997FC-3D6F-D64F-AEED-8BE0F2D6F1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6489" y="4826000"/>
            <a:ext cx="10865377" cy="6096000"/>
          </a:xfrm>
        </p:spPr>
        <p:txBody>
          <a:bodyPr/>
          <a:lstStyle/>
          <a:p>
            <a:r>
              <a:rPr lang="en-US" sz="5500" dirty="0"/>
              <a:t>Picking the next node to add at a time.</a:t>
            </a:r>
          </a:p>
          <a:p>
            <a:pPr marL="685800" indent="-685800">
              <a:buFontTx/>
              <a:buChar char="-"/>
            </a:pPr>
            <a:r>
              <a:rPr lang="en-US" sz="5500" dirty="0"/>
              <a:t>Start at a random node</a:t>
            </a:r>
          </a:p>
          <a:p>
            <a:pPr marL="685800" indent="-685800">
              <a:buFontTx/>
              <a:buChar char="-"/>
            </a:pPr>
            <a:r>
              <a:rPr lang="en-US" sz="5500" dirty="0"/>
              <a:t>Add the next node that’s connected to the MST by the shortest edge. </a:t>
            </a:r>
          </a:p>
        </p:txBody>
      </p:sp>
    </p:spTree>
    <p:extLst>
      <p:ext uri="{BB962C8B-B14F-4D97-AF65-F5344CB8AC3E}">
        <p14:creationId xmlns:p14="http://schemas.microsoft.com/office/powerpoint/2010/main" val="4477463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2E34BCCB-FCE3-6340-8113-8EB47FE0F9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6489" y="4826000"/>
            <a:ext cx="10865377" cy="6096000"/>
          </a:xfrm>
        </p:spPr>
        <p:txBody>
          <a:bodyPr/>
          <a:lstStyle/>
          <a:p>
            <a:r>
              <a:rPr lang="en-US" sz="5500" dirty="0"/>
              <a:t>Picking the next node to add at a time.</a:t>
            </a:r>
          </a:p>
          <a:p>
            <a:pPr marL="685800" indent="-685800">
              <a:buFontTx/>
              <a:buChar char="-"/>
            </a:pPr>
            <a:r>
              <a:rPr lang="en-US" sz="5500" dirty="0"/>
              <a:t>Start at a random node</a:t>
            </a:r>
          </a:p>
          <a:p>
            <a:pPr marL="685800" indent="-685800">
              <a:buFontTx/>
              <a:buChar char="-"/>
            </a:pPr>
            <a:r>
              <a:rPr lang="en-US" sz="5500" dirty="0"/>
              <a:t>Add the next node that’s connected to the MST by the shortest edge. </a:t>
            </a:r>
          </a:p>
        </p:txBody>
      </p:sp>
    </p:spTree>
    <p:extLst>
      <p:ext uri="{BB962C8B-B14F-4D97-AF65-F5344CB8AC3E}">
        <p14:creationId xmlns:p14="http://schemas.microsoft.com/office/powerpoint/2010/main" val="197190748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node-integer pairs (shortest edge connecting that node to the MST and its length). Insert all nodes and set their values to (</a:t>
            </a:r>
            <a:r>
              <a:rPr lang="en-US" sz="4500" dirty="0" err="1"/>
              <a:t>nullptr</a:t>
            </a:r>
            <a:r>
              <a:rPr lang="en-US" sz="4500" dirty="0"/>
              <a:t>, infinity).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Iterate over the number of nodes in the graph: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node closest to the MST (i.e., node with min distance in the map).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the node is not the first node (i.e., the edge is not </a:t>
            </a:r>
            <a:r>
              <a:rPr lang="en-US" sz="4500" dirty="0" err="1"/>
              <a:t>nullptr</a:t>
            </a:r>
            <a:r>
              <a:rPr lang="en-US" sz="4500" dirty="0"/>
              <a:t>) add the edge to the MST.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the node from the map.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Iterate over the node’s neighbors.</a:t>
            </a:r>
          </a:p>
          <a:p>
            <a:pPr marL="2400300" lvl="2" indent="-1028700">
              <a:buFont typeface="+mj-lt"/>
              <a:buAutoNum type="romanLcPeriod"/>
            </a:pPr>
            <a:r>
              <a:rPr lang="en-US" sz="4500" dirty="0"/>
              <a:t>If the neighbor is in the map and this edge is shorter than the one in the map, update the neighbor’s value.</a:t>
            </a: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73246363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62DFBE-D558-704B-8715-2CF5A282B5A9}"/>
              </a:ext>
            </a:extLst>
          </p:cNvPr>
          <p:cNvSpPr/>
          <p:nvPr/>
        </p:nvSpPr>
        <p:spPr>
          <a:xfrm>
            <a:off x="11024513" y="5874601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33658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517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CFB95-6C28-7841-A4A9-B5F230C724F8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4B4CC52-9910-A24A-BA6A-AF8B2D2C7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1781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0408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DEFC3C-DB6E-7C42-8D98-A34CDFB20F46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4B9E29C-50D9-9C41-8F35-1BCB09F50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45144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4835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424680"/>
            <a:ext cx="21336000" cy="9291320"/>
          </a:xfrm>
        </p:spPr>
        <p:txBody>
          <a:bodyPr/>
          <a:lstStyle/>
          <a:p>
            <a:r>
              <a:rPr lang="en-US" sz="6000" dirty="0"/>
              <a:t>3 weeks left in the course! :o</a:t>
            </a:r>
          </a:p>
          <a:p>
            <a:endParaRPr lang="en-US" sz="6000" dirty="0"/>
          </a:p>
          <a:p>
            <a:r>
              <a:rPr lang="en-US" sz="6000" dirty="0"/>
              <a:t>04/23/2019: Exam 2 review, Algorithms in Interviews, Industry Panel</a:t>
            </a:r>
          </a:p>
          <a:p>
            <a:r>
              <a:rPr lang="en-US" sz="6000" dirty="0"/>
              <a:t>04/25/2019: Dynamic Programming (tabulation)</a:t>
            </a:r>
          </a:p>
          <a:p>
            <a:r>
              <a:rPr lang="en-US" sz="6000" dirty="0"/>
              <a:t>04/30/2019: Dynamic Programming (memorization)</a:t>
            </a:r>
          </a:p>
          <a:p>
            <a:r>
              <a:rPr lang="en-US" sz="6000" dirty="0"/>
              <a:t>05/02/2019: Dynamic Programming (practice)</a:t>
            </a:r>
          </a:p>
          <a:p>
            <a:r>
              <a:rPr lang="en-US" sz="6000" dirty="0"/>
              <a:t>05/07/2019: ????</a:t>
            </a:r>
          </a:p>
          <a:p>
            <a:r>
              <a:rPr lang="en-US" sz="6000" dirty="0"/>
              <a:t>05/09/2019: Last day of class!</a:t>
            </a:r>
          </a:p>
          <a:p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</p:spTree>
    <p:extLst>
      <p:ext uri="{BB962C8B-B14F-4D97-AF65-F5344CB8AC3E}">
        <p14:creationId xmlns:p14="http://schemas.microsoft.com/office/powerpoint/2010/main" val="425959977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AA9918-CD09-6B43-A420-1FC2E5CC8F0E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9DC7085-E257-0A48-8780-7FD82ECAF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95042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(G,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(G, 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(G, 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5393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B028CC-3A81-3B4E-A64F-E2901E7F5104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230BC78-2D90-A448-8FA3-B8CA1E291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24520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(G,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(G, 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(G, 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98681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B2FF20-023D-A347-BF90-0A80CFAC83F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24E324B-580B-B549-867C-3FB031C30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41397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(G,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(B,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(B,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95253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17188-52D9-4D42-8412-7E47AC288CFF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A-F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836BB5E-7242-5741-99B7-66CF3DA1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14784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(G,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4935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17188-52D9-4D42-8412-7E47AC288CFF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A-F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836BB5E-7242-5741-99B7-66CF3DA1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93834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(G,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034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17188-52D9-4D42-8412-7E47AC288CFF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836BB5E-7242-5741-99B7-66CF3DA1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34061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(G,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(B,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43271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8B599-7AB1-C74C-9046-9FD4E3A4025A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22D351B-CE7D-8D43-9FE0-42278148C2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(D,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18274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8B599-7AB1-C74C-9046-9FD4E3A4025A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D-C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22D351B-CE7D-8D43-9FE0-42278148C2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(D,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06859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8B599-7AB1-C74C-9046-9FD4E3A4025A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D-C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22D351B-CE7D-8D43-9FE0-42278148C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81042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(D,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3231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8B599-7AB1-C74C-9046-9FD4E3A4025A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D-C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22D351B-CE7D-8D43-9FE0-42278148C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20749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(D,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00B050"/>
                          </a:solidFill>
                          <a:latin typeface="FreightSansLFPro" panose="02000506030000020004" pitchFamily="2" charset="77"/>
                        </a:rPr>
                        <a:t>(B,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915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424680"/>
            <a:ext cx="21336000" cy="9077960"/>
          </a:xfrm>
        </p:spPr>
        <p:txBody>
          <a:bodyPr/>
          <a:lstStyle/>
          <a:p>
            <a:r>
              <a:rPr lang="en-US" sz="6000" dirty="0"/>
              <a:t>3 weeks left in the course! :o</a:t>
            </a:r>
          </a:p>
          <a:p>
            <a:endParaRPr lang="en-US" sz="6000" dirty="0"/>
          </a:p>
          <a:p>
            <a:r>
              <a:rPr lang="en-US" sz="6000" dirty="0"/>
              <a:t>04/23/2019: ….</a:t>
            </a:r>
          </a:p>
          <a:p>
            <a:r>
              <a:rPr lang="en-US" sz="6000" dirty="0"/>
              <a:t>05/07/2019: You choose the topic!(s)</a:t>
            </a:r>
            <a:endParaRPr lang="en-US" sz="6000" b="1" dirty="0"/>
          </a:p>
          <a:p>
            <a:r>
              <a:rPr lang="en-US" sz="6000" dirty="0"/>
              <a:t>05/09/2019: You choose the topic!(s)</a:t>
            </a:r>
          </a:p>
          <a:p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</p:spTree>
    <p:extLst>
      <p:ext uri="{BB962C8B-B14F-4D97-AF65-F5344CB8AC3E}">
        <p14:creationId xmlns:p14="http://schemas.microsoft.com/office/powerpoint/2010/main" val="185334859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127000" cap="flat">
            <a:solidFill>
              <a:schemeClr val="accent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8B599-7AB1-C74C-9046-9FD4E3A4025A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D-C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22D351B-CE7D-8D43-9FE0-42278148C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81643"/>
              </p:ext>
            </p:extLst>
          </p:nvPr>
        </p:nvGraphicFramePr>
        <p:xfrm>
          <a:off x="16020563" y="2893694"/>
          <a:ext cx="3239896" cy="1021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437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988459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(D,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(B,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459141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(A,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00353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3999" y="4079875"/>
            <a:ext cx="22419733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node-integer pairs (shortest edge connecting that node to the MST and its length). Insert all nodes and set their values to (</a:t>
            </a:r>
            <a:r>
              <a:rPr lang="en-US" sz="4500" dirty="0" err="1"/>
              <a:t>nullptr</a:t>
            </a:r>
            <a:r>
              <a:rPr lang="en-US" sz="4500" dirty="0"/>
              <a:t>, infinity).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Iterate over the number of nodes in the graph: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  <a:endParaRPr lang="en-US" sz="4500" dirty="0"/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node closest to the MST (i.e., node with min distance in the map).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  <a:endParaRPr lang="en-US" sz="4500" dirty="0"/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the node is not the first node (i.e., the edge is not </a:t>
            </a:r>
            <a:r>
              <a:rPr lang="en-US" sz="4500" dirty="0" err="1"/>
              <a:t>nullptr</a:t>
            </a:r>
            <a:r>
              <a:rPr lang="en-US" sz="4500" dirty="0"/>
              <a:t>) add the edge to the MST.</a:t>
            </a:r>
            <a:r>
              <a:rPr lang="en-US" sz="4500" dirty="0">
                <a:solidFill>
                  <a:srgbClr val="92D050"/>
                </a:solidFill>
              </a:rPr>
              <a:t> O(1)</a:t>
            </a:r>
            <a:endParaRPr lang="en-US" sz="4500" dirty="0"/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the node from the map.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Iterate over the node’s neighbors. </a:t>
            </a:r>
            <a:r>
              <a:rPr lang="en-US" sz="4500" dirty="0">
                <a:solidFill>
                  <a:srgbClr val="92D050"/>
                </a:solidFill>
              </a:rPr>
              <a:t>O(d)</a:t>
            </a:r>
          </a:p>
          <a:p>
            <a:pPr marL="2400300" lvl="2" indent="-1028700">
              <a:buFont typeface="+mj-lt"/>
              <a:buAutoNum type="romanLcPeriod"/>
            </a:pPr>
            <a:r>
              <a:rPr lang="en-US" sz="4500" dirty="0"/>
              <a:t>If the neighbor is in the map and this edge is shorter than the one in the map, update the neighbor’s value.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80126723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node-integer pairs (shortest edge connecting that node to the MST and its length). Insert all nodes and set their values to (</a:t>
            </a:r>
            <a:r>
              <a:rPr lang="en-US" sz="4500" dirty="0" err="1"/>
              <a:t>nullptr</a:t>
            </a:r>
            <a:r>
              <a:rPr lang="en-US" sz="4500" dirty="0"/>
              <a:t>, infinity).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Iterate over the number of nodes in the graph: </a:t>
            </a:r>
            <a:r>
              <a:rPr lang="en-US" sz="4500" dirty="0">
                <a:solidFill>
                  <a:srgbClr val="92D050"/>
                </a:solidFill>
              </a:rPr>
              <a:t>O(V</a:t>
            </a:r>
            <a:r>
              <a:rPr lang="en-US" sz="4500" baseline="30000" dirty="0">
                <a:solidFill>
                  <a:srgbClr val="92D050"/>
                </a:solidFill>
              </a:rPr>
              <a:t>2</a:t>
            </a:r>
            <a:r>
              <a:rPr lang="en-US" sz="4500" dirty="0">
                <a:solidFill>
                  <a:srgbClr val="92D050"/>
                </a:solidFill>
              </a:rPr>
              <a:t>) + O(v*d)</a:t>
            </a:r>
            <a:endParaRPr lang="en-US" sz="4500" dirty="0"/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node closest to the MST (i.e., node with min distance in the map). </a:t>
            </a:r>
            <a:endParaRPr lang="en-US" sz="4500" dirty="0">
              <a:solidFill>
                <a:srgbClr val="92D050"/>
              </a:solidFill>
            </a:endParaRP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the node is not the first node (i.e., the edge is not </a:t>
            </a:r>
            <a:r>
              <a:rPr lang="en-US" sz="4500" dirty="0" err="1"/>
              <a:t>nullptr</a:t>
            </a:r>
            <a:r>
              <a:rPr lang="en-US" sz="4500" dirty="0"/>
              <a:t>) add the edge to the MST.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the node from the map.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Iterate over the node’s neighbors. </a:t>
            </a:r>
            <a:endParaRPr lang="en-US" sz="4500" dirty="0">
              <a:solidFill>
                <a:srgbClr val="92D050"/>
              </a:solidFill>
            </a:endParaRPr>
          </a:p>
          <a:p>
            <a:pPr marL="2400300" lvl="2" indent="-1028700">
              <a:buFont typeface="+mj-lt"/>
              <a:buAutoNum type="romanLcPeriod"/>
            </a:pPr>
            <a:r>
              <a:rPr lang="en-US" sz="4500" dirty="0"/>
              <a:t>If the neighbor is in the map and this edge is shorter than the one in the map, update the neighbor’s value. </a:t>
            </a: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1585990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node-integer pairs (shortest edge connecting that node to the MST and its length). Insert all nodes and set their values to (</a:t>
            </a:r>
            <a:r>
              <a:rPr lang="en-US" sz="4500" dirty="0" err="1"/>
              <a:t>nullptr</a:t>
            </a:r>
            <a:r>
              <a:rPr lang="en-US" sz="4500" dirty="0"/>
              <a:t>, infinity).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Iterate over the number of nodes in the graph: </a:t>
            </a:r>
            <a:r>
              <a:rPr lang="en-US" sz="4500" dirty="0">
                <a:solidFill>
                  <a:srgbClr val="92D050"/>
                </a:solidFill>
              </a:rPr>
              <a:t>O(V</a:t>
            </a:r>
            <a:r>
              <a:rPr lang="en-US" sz="4500" baseline="30000" dirty="0">
                <a:solidFill>
                  <a:srgbClr val="92D050"/>
                </a:solidFill>
              </a:rPr>
              <a:t>2</a:t>
            </a:r>
            <a:r>
              <a:rPr lang="en-US" sz="4500" dirty="0">
                <a:solidFill>
                  <a:srgbClr val="92D050"/>
                </a:solidFill>
              </a:rPr>
              <a:t>) + O(E)</a:t>
            </a:r>
            <a:endParaRPr lang="en-US" sz="4500" dirty="0"/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node closest to the MST (i.e., node with min distance in the map). </a:t>
            </a:r>
            <a:endParaRPr lang="en-US" sz="4500" dirty="0">
              <a:solidFill>
                <a:srgbClr val="92D050"/>
              </a:solidFill>
            </a:endParaRP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the node is not the first node (i.e., the edge is not </a:t>
            </a:r>
            <a:r>
              <a:rPr lang="en-US" sz="4500" dirty="0" err="1"/>
              <a:t>nullptr</a:t>
            </a:r>
            <a:r>
              <a:rPr lang="en-US" sz="4500" dirty="0"/>
              <a:t>) add the edge to the MST.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the node from the map.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Iterate over the node’s neighbors. </a:t>
            </a:r>
            <a:endParaRPr lang="en-US" sz="4500" dirty="0">
              <a:solidFill>
                <a:srgbClr val="92D050"/>
              </a:solidFill>
            </a:endParaRPr>
          </a:p>
          <a:p>
            <a:pPr marL="2400300" lvl="2" indent="-1028700">
              <a:buFont typeface="+mj-lt"/>
              <a:buAutoNum type="romanLcPeriod"/>
            </a:pPr>
            <a:r>
              <a:rPr lang="en-US" sz="4500" dirty="0"/>
              <a:t>If the neighbor is in the map and this edge is shorter than the one in the map, update the neighbor’s value. </a:t>
            </a: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</a:t>
            </a:r>
            <a:r>
              <a:rPr lang="en-US" b="1" baseline="30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+E)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68404590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node-integer pairs (shortest edge connecting that node to the MST and its length). Insert all nodes and set their values </a:t>
            </a:r>
            <a:r>
              <a:rPr lang="en-US" sz="4500"/>
              <a:t>to (nullptr</a:t>
            </a:r>
            <a:r>
              <a:rPr lang="en-US" sz="4500" dirty="0"/>
              <a:t>, infinity).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Iterate over the number of nodes in the graph: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  <a:endParaRPr lang="en-US" sz="4500" dirty="0"/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node closest to the MST (i.e., node with min distance in the map). </a:t>
            </a:r>
            <a:endParaRPr lang="en-US" sz="4500" dirty="0">
              <a:solidFill>
                <a:srgbClr val="92D050"/>
              </a:solidFill>
            </a:endParaRP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the node is not the first node (i.e., the edge is </a:t>
            </a:r>
            <a:r>
              <a:rPr lang="en-US" sz="4500"/>
              <a:t>not nullptr</a:t>
            </a:r>
            <a:r>
              <a:rPr lang="en-US" sz="4500" dirty="0"/>
              <a:t>) add the edge to the MST.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the node from the map.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Iterate over the node’s neighbors. </a:t>
            </a:r>
            <a:endParaRPr lang="en-US" sz="4500" dirty="0">
              <a:solidFill>
                <a:srgbClr val="92D050"/>
              </a:solidFill>
            </a:endParaRPr>
          </a:p>
          <a:p>
            <a:pPr marL="2400300" lvl="2" indent="-1028700">
              <a:buFont typeface="+mj-lt"/>
              <a:buAutoNum type="romanLcPeriod"/>
            </a:pPr>
            <a:r>
              <a:rPr lang="en-US" sz="4500" dirty="0"/>
              <a:t>If the neighbor is in the map and this edge is shorter than the one in the map, update the neighbor’s value. </a:t>
            </a: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O(V)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24916967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D342537A-EC87-774C-80B8-AAB3B718D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6489" y="4826000"/>
            <a:ext cx="10865377" cy="6096000"/>
          </a:xfrm>
        </p:spPr>
        <p:txBody>
          <a:bodyPr/>
          <a:lstStyle/>
          <a:p>
            <a:r>
              <a:rPr lang="en-US" sz="5500" dirty="0"/>
              <a:t>Picking the shortest edge that connects different sub-trees.</a:t>
            </a:r>
          </a:p>
          <a:p>
            <a:pPr marL="685800" indent="-685800">
              <a:buFontTx/>
              <a:buChar char="-"/>
            </a:pPr>
            <a:r>
              <a:rPr lang="en-US" sz="5500" dirty="0"/>
              <a:t>Find the shortest edge. </a:t>
            </a:r>
          </a:p>
          <a:p>
            <a:pPr marL="685800" indent="-685800">
              <a:buFontTx/>
              <a:buChar char="-"/>
            </a:pPr>
            <a:r>
              <a:rPr lang="en-US" sz="5500" dirty="0"/>
              <a:t>If that edge doesn’t create a cycle in a sub-tree, add it.</a:t>
            </a:r>
          </a:p>
        </p:txBody>
      </p:sp>
    </p:spTree>
    <p:extLst>
      <p:ext uri="{BB962C8B-B14F-4D97-AF65-F5344CB8AC3E}">
        <p14:creationId xmlns:p14="http://schemas.microsoft.com/office/powerpoint/2010/main" val="85275908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5E2E411C-8C98-F94B-8AF5-F6C274C31D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6489" y="4826000"/>
            <a:ext cx="10865377" cy="6096000"/>
          </a:xfrm>
        </p:spPr>
        <p:txBody>
          <a:bodyPr/>
          <a:lstStyle/>
          <a:p>
            <a:r>
              <a:rPr lang="en-US" sz="5500" dirty="0"/>
              <a:t>Picking the shortest edge that connects different sub-trees.</a:t>
            </a:r>
          </a:p>
          <a:p>
            <a:pPr marL="685800" indent="-685800">
              <a:buFontTx/>
              <a:buChar char="-"/>
            </a:pPr>
            <a:r>
              <a:rPr lang="en-US" sz="5500" dirty="0"/>
              <a:t>Find the shortest edge. </a:t>
            </a:r>
          </a:p>
          <a:p>
            <a:pPr marL="685800" indent="-685800">
              <a:buFontTx/>
              <a:buChar char="-"/>
            </a:pPr>
            <a:r>
              <a:rPr lang="en-US" sz="5500" dirty="0"/>
              <a:t>If that edge doesn’t create a cycle in a sub-tree, add it.</a:t>
            </a:r>
          </a:p>
        </p:txBody>
      </p:sp>
    </p:spTree>
    <p:extLst>
      <p:ext uri="{BB962C8B-B14F-4D97-AF65-F5344CB8AC3E}">
        <p14:creationId xmlns:p14="http://schemas.microsoft.com/office/powerpoint/2010/main" val="36055781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vector of edges. Find and sort all edges in graph by weight.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nodes.  Start with all nodes in the graph mapped to itself.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While the size of the MST is less than the number of nodes – 1, repeat: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smallest remaining edge.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it does not form a cycle with the previously selected edges (roots are different), add it to the MST and map the root of one neighbor to the root of the other.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it from the edges vector.</a:t>
            </a: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4816932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00918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2024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52496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599FBC-2CFA-B84E-9172-370B7F2A66C0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C32636-7F5F-8F42-A2AB-CB6A9EE87363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275785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424680"/>
            <a:ext cx="21336000" cy="9077960"/>
          </a:xfrm>
        </p:spPr>
        <p:txBody>
          <a:bodyPr/>
          <a:lstStyle/>
          <a:p>
            <a:endParaRPr lang="en-US" sz="6000" dirty="0"/>
          </a:p>
          <a:p>
            <a:r>
              <a:rPr lang="en-US" sz="6000" dirty="0"/>
              <a:t>Tell me what you want to do on </a:t>
            </a:r>
            <a:r>
              <a:rPr lang="en-US" sz="6000" dirty="0" err="1"/>
              <a:t>iLearn</a:t>
            </a:r>
            <a:r>
              <a:rPr lang="en-US" sz="6000" dirty="0"/>
              <a:t>:</a:t>
            </a:r>
          </a:p>
          <a:p>
            <a:endParaRPr lang="en-US" sz="6000" dirty="0"/>
          </a:p>
          <a:p>
            <a:r>
              <a:rPr lang="en-US" sz="6000" dirty="0"/>
              <a:t>S19.Lesson24.Quiz:</a:t>
            </a:r>
          </a:p>
          <a:p>
            <a:r>
              <a:rPr lang="en-US" sz="6000" dirty="0"/>
              <a:t>	password: </a:t>
            </a:r>
            <a:r>
              <a:rPr lang="en-US" sz="6000" dirty="0" err="1"/>
              <a:t>cheetos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In-Class “quiz”</a:t>
            </a:r>
          </a:p>
        </p:txBody>
      </p:sp>
    </p:spTree>
    <p:extLst>
      <p:ext uri="{BB962C8B-B14F-4D97-AF65-F5344CB8AC3E}">
        <p14:creationId xmlns:p14="http://schemas.microsoft.com/office/powerpoint/2010/main" val="12183387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24042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12257-17CF-524B-B31B-4C554B2FD5A9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29A967-CC8C-4B40-BBAD-64DB883A0C92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7527970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14464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EA8A61-CB85-4E42-83B5-C29914E354B9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334168-F05E-9E44-9196-43FD2ECD2C67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1178637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29610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4AD9FF-4205-8B49-9DF4-FD9F38571E44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1E2CB1-CC49-FB49-AE26-EEC4CFB3A28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0433180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7525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E1BB-4C21-1046-B01F-BA35791A62E6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EA77EB-7C05-E946-917B-9EB5589E5A0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2726293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01467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DAE29-1EDD-1848-B456-183307689CB9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5ADE9E-6C0F-104C-9400-6B8C78BFA4CB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2784137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08662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6236305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03403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9011683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375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FF0000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7387811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1821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5325536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30250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3352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1833" y="5183696"/>
            <a:ext cx="21340333" cy="307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12000" b="1">
                <a:solidFill>
                  <a:srgbClr val="FFFFFF"/>
                </a:solidFill>
                <a:latin typeface="FreightSansLFPro-Semibold"/>
                <a:ea typeface="FreightSansLFPro-Semibold"/>
                <a:cs typeface="FreightSansLFPro-Semibold"/>
                <a:sym typeface="FreightSansLFPro-Semibold"/>
              </a:defRPr>
            </a:lvl1pPr>
          </a:lstStyle>
          <a:p>
            <a:r>
              <a:rPr lang="en-GB" sz="7200" b="0" dirty="0"/>
              <a:t>CST 370 – ADVANCED ALGORITHMS</a:t>
            </a:r>
            <a:endParaRPr lang="de-AT" sz="7200" b="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8000" b="1" dirty="0">
              <a:solidFill>
                <a:srgbClr val="FFFFFF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9600" b="1" dirty="0">
                <a:solidFill>
                  <a:schemeClr val="tx1"/>
                </a:solidFill>
              </a:rPr>
              <a:t>Minimum Spanning Trees</a:t>
            </a:r>
            <a:endParaRPr lang="en-US" sz="1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5614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75012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B-E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9340537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32534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B-E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5377629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882"/>
              </p:ext>
            </p:extLst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B-E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9691923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127000" cap="flat">
            <a:solidFill>
              <a:schemeClr val="bg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B-E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37696708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vector of edges. Find and sort all edges in graph by weight.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i="1" dirty="0">
                <a:solidFill>
                  <a:srgbClr val="FF0000"/>
                </a:solidFill>
              </a:rPr>
              <a:t>Initialize a map of nodes to nodes.  Start with all nodes in the graph mapped to itself.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While the size of the MST is less than the number of nodes – 1, repeat: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smallest remaining edge.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i="1" dirty="0">
                <a:solidFill>
                  <a:srgbClr val="FF0000"/>
                </a:solidFill>
              </a:rPr>
              <a:t>If it does not form a cycle with the previously selected edges (roots are different), add it to the MST and map the root of one neighbor to the root of the other.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it from the edges vector.</a:t>
            </a: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260F7-0379-6B45-B87C-F027E6240709}"/>
              </a:ext>
            </a:extLst>
          </p:cNvPr>
          <p:cNvSpPr txBox="1"/>
          <p:nvPr/>
        </p:nvSpPr>
        <p:spPr>
          <a:xfrm>
            <a:off x="2304288" y="11806794"/>
            <a:ext cx="19641312" cy="1184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0" b="0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on earth do these lines mean?!</a:t>
            </a:r>
          </a:p>
        </p:txBody>
      </p:sp>
    </p:spTree>
    <p:extLst>
      <p:ext uri="{BB962C8B-B14F-4D97-AF65-F5344CB8AC3E}">
        <p14:creationId xmlns:p14="http://schemas.microsoft.com/office/powerpoint/2010/main" val="1234090124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vector of edges. Find and sort all edges in graph by weight.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i="1" dirty="0">
                <a:solidFill>
                  <a:srgbClr val="FF0000"/>
                </a:solidFill>
              </a:rPr>
              <a:t>Initialize a map of nodes to nodes.  Start with all nodes in the graph mapped to itself.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While the size of the MST is less than the number of nodes – 1, repeat: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smallest remaining edge.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i="1" dirty="0">
                <a:solidFill>
                  <a:srgbClr val="FF0000"/>
                </a:solidFill>
              </a:rPr>
              <a:t>If it does not form a cycle with the previously selected edges (roots are different), add it to the MST and map the root of one neighbor to the root of the other.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it from the edges vector.</a:t>
            </a: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260F7-0379-6B45-B87C-F027E6240709}"/>
              </a:ext>
            </a:extLst>
          </p:cNvPr>
          <p:cNvSpPr txBox="1"/>
          <p:nvPr/>
        </p:nvSpPr>
        <p:spPr>
          <a:xfrm>
            <a:off x="2304288" y="11214324"/>
            <a:ext cx="19641312" cy="2369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0" b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This is how we’ll kee</a:t>
            </a:r>
            <a:r>
              <a:rPr lang="en-US" sz="7000" dirty="0">
                <a:solidFill>
                  <a:srgbClr val="FF0000"/>
                </a:solidFill>
                <a:latin typeface="FreightSansLFPro" panose="02000506030000020004" pitchFamily="2" charset="77"/>
              </a:rPr>
              <a:t>p track of which nodes are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0" dirty="0">
                <a:solidFill>
                  <a:srgbClr val="FF0000"/>
                </a:solidFill>
                <a:latin typeface="FreightSansLFPro" panose="02000506030000020004" pitchFamily="2" charset="77"/>
              </a:rPr>
              <a:t>connected to each other as we build up the MST.</a:t>
            </a:r>
            <a:endParaRPr kumimoji="0" lang="en-US" sz="7000" b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077225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Union-Find/Disjoint-Set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4AD9FF-4205-8B49-9DF4-FD9F38571E44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1E2CB1-CC49-FB49-AE26-EEC4CFB3A28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02E9CF90-4EC8-D247-B73D-C8DB9D349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36489" y="4826000"/>
            <a:ext cx="10865377" cy="6096000"/>
          </a:xfrm>
        </p:spPr>
        <p:txBody>
          <a:bodyPr/>
          <a:lstStyle/>
          <a:p>
            <a:pPr marL="685800" indent="-685800">
              <a:buFontTx/>
              <a:buChar char="-"/>
            </a:pPr>
            <a:r>
              <a:rPr lang="en-US" sz="5500" dirty="0"/>
              <a:t>Choose a random node as the “root” of each group. </a:t>
            </a:r>
          </a:p>
          <a:p>
            <a:endParaRPr lang="en-US" sz="5500" dirty="0"/>
          </a:p>
          <a:p>
            <a:pPr marL="685800" indent="-685800">
              <a:buFontTx/>
              <a:buChar char="-"/>
            </a:pPr>
            <a:r>
              <a:rPr lang="en-US" sz="5500" dirty="0"/>
              <a:t>When considering a new edge. See if the ends point to the same roots. </a:t>
            </a:r>
          </a:p>
        </p:txBody>
      </p:sp>
    </p:spTree>
    <p:extLst>
      <p:ext uri="{BB962C8B-B14F-4D97-AF65-F5344CB8AC3E}">
        <p14:creationId xmlns:p14="http://schemas.microsoft.com/office/powerpoint/2010/main" val="1525201355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5600" dirty="0"/>
              <a:t>Given a map of nodes to nodes and an edge in a graph: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Look up the “from” node in the given map to find that node’s “root”.  (</a:t>
            </a:r>
            <a:r>
              <a:rPr lang="en-US" sz="5600" dirty="0" err="1"/>
              <a:t>from_root</a:t>
            </a:r>
            <a:r>
              <a:rPr lang="en-US" sz="5600" dirty="0"/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Look up the “to” node in the given map to find that node’s “root”. (</a:t>
            </a:r>
            <a:r>
              <a:rPr lang="en-US" sz="5600" dirty="0" err="1"/>
              <a:t>to_root</a:t>
            </a:r>
            <a:r>
              <a:rPr lang="en-US" sz="5600" dirty="0"/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Return the value of </a:t>
            </a:r>
            <a:r>
              <a:rPr lang="en-US" sz="5600" dirty="0" err="1"/>
              <a:t>from_root</a:t>
            </a:r>
            <a:r>
              <a:rPr lang="en-US" sz="5600" dirty="0"/>
              <a:t> == </a:t>
            </a:r>
            <a:r>
              <a:rPr lang="en-US" sz="5600" dirty="0" err="1"/>
              <a:t>to_root</a:t>
            </a:r>
            <a:r>
              <a:rPr lang="en-US" sz="56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Union-Find/Disjoint-Set: Find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66583823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5600" dirty="0"/>
              <a:t>Given a map of nodes to nodes and an edge in a graph: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Look up the “from” node in the given map to find that node’s “root”.  (</a:t>
            </a:r>
            <a:r>
              <a:rPr lang="en-US" sz="5600" dirty="0" err="1"/>
              <a:t>from_root</a:t>
            </a:r>
            <a:r>
              <a:rPr lang="en-US" sz="5600" dirty="0"/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Look up the “to” node in the given map to find that node’s “root”. (</a:t>
            </a:r>
            <a:r>
              <a:rPr lang="en-US" sz="5600" dirty="0" err="1"/>
              <a:t>to_root</a:t>
            </a:r>
            <a:r>
              <a:rPr lang="en-US" sz="5600" dirty="0"/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Update </a:t>
            </a:r>
            <a:r>
              <a:rPr lang="en-US" sz="5600" dirty="0" err="1"/>
              <a:t>to_root’s</a:t>
            </a:r>
            <a:r>
              <a:rPr lang="en-US" sz="5600" dirty="0"/>
              <a:t> value in the map to be equal to </a:t>
            </a:r>
            <a:r>
              <a:rPr lang="en-US" sz="5600" dirty="0" err="1"/>
              <a:t>from_root</a:t>
            </a:r>
            <a:endParaRPr lang="en-US" sz="5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Union-Find/Disjoint-Set: Union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10955894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9E417-E454-8C4A-96FA-2A19A812E7B1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EE386-1006-EE44-B86E-48B985C13A3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9CA443-06FA-6743-AD48-6C73F689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28728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514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500" dirty="0"/>
              <a:t>Define a spanning tree and a minimum spanning tree.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Explain the idea behind Prim’s algorithm. Explain the idea behind Kruskal’s algorithm.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Explain how union-find is used in Kruskal’s algorithm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Implement Prim’s algorithm.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Implement Kruskal’s algorithm.</a:t>
            </a:r>
          </a:p>
          <a:p>
            <a:pPr marL="1143000" indent="-1143000">
              <a:buFont typeface="+mj-lt"/>
              <a:buAutoNum type="arabicPeriod"/>
            </a:pPr>
            <a:endParaRPr lang="en-US" sz="5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be able to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7394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599FBC-2CFA-B84E-9172-370B7F2A66C0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C32636-7F5F-8F42-A2AB-CB6A9EE87363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40CA903-BC3A-434B-BBDC-7DC47653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63020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FFC000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FFC000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760154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12257-17CF-524B-B31B-4C554B2FD5A9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29A967-CC8C-4B40-BBAD-64DB883A0C92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3024BB9-18C3-D84E-A527-8288C9D5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57822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41271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EA8A61-CB85-4E42-83B5-C29914E354B9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334168-F05E-9E44-9196-43FD2ECD2C67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4FF60E7-1352-1C48-9743-E39EB4BF1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41627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685670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4AD9FF-4205-8B49-9DF4-FD9F38571E44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1E2CB1-CC49-FB49-AE26-EEC4CFB3A28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BA03560-D78F-5449-B02F-5F99A1946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57948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50973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E1BB-4C21-1046-B01F-BA35791A62E6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EA77EB-7C05-E946-917B-9EB5589E5A00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E9BD22F-8769-5C4E-8FEA-F225375AC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62494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FFC000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FFC000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8231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DAE29-1EDD-1848-B456-183307689CB9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5ADE9E-6C0F-104C-9400-6B8C78BFA4CB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F5C3DD8-61A9-2A40-8B65-7068759CB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44973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373310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D7008B1-3BAC-4D46-B30F-67215AF71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53406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713082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BAC8CE1-F81E-5043-9519-9D19E002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2008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7930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FF0000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9E216E4-E95C-C045-99EB-B3704E590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4707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FFC000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FFC000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49A2B21-2BFF-5D48-89F6-611057419E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7072" y="12389764"/>
            <a:ext cx="4382209" cy="623874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0139A12D-4D83-8A4C-9E26-99D1454DE97B}"/>
              </a:ext>
            </a:extLst>
          </p:cNvPr>
          <p:cNvCxnSpPr/>
          <p:nvPr/>
        </p:nvCxnSpPr>
        <p:spPr>
          <a:xfrm rot="10800000" flipV="1">
            <a:off x="7659914" y="12598204"/>
            <a:ext cx="1747158" cy="103496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34897699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BA386A6-25EE-C046-AE49-398A62DEE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61352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892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Given an undirected, connected graph, a </a:t>
            </a:r>
            <a:r>
              <a:rPr lang="en-US" sz="5500" b="1" dirty="0"/>
              <a:t>spanning tree</a:t>
            </a:r>
            <a:r>
              <a:rPr lang="en-US" sz="5500" dirty="0"/>
              <a:t> is a subset of the edges so that all the nodes are still connected.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95765159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9DA6F97-E11A-4246-AF08-00B939310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2310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155C81-C084-574B-9A5B-69D6E7532DB0}"/>
              </a:ext>
            </a:extLst>
          </p:cNvPr>
          <p:cNvCxnSpPr/>
          <p:nvPr/>
        </p:nvCxnSpPr>
        <p:spPr>
          <a:xfrm rot="10800000">
            <a:off x="4901185" y="13167360"/>
            <a:ext cx="1096329" cy="292608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215871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B-E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1F5F38C-D303-2940-AC20-0E158827D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22216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432452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70841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B-E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265D561-9A36-A54A-9083-8189BCD55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2790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00B0F0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7767D53-4166-5249-A769-1A71A292E9DB}"/>
              </a:ext>
            </a:extLst>
          </p:cNvPr>
          <p:cNvCxnSpPr/>
          <p:nvPr/>
        </p:nvCxnSpPr>
        <p:spPr>
          <a:xfrm rot="10800000" flipV="1">
            <a:off x="4864609" y="12911324"/>
            <a:ext cx="894841" cy="329187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72F4BAA-41FF-9249-AA0C-66DE77A2D518}"/>
              </a:ext>
            </a:extLst>
          </p:cNvPr>
          <p:cNvCxnSpPr/>
          <p:nvPr/>
        </p:nvCxnSpPr>
        <p:spPr>
          <a:xfrm rot="10800000" flipV="1">
            <a:off x="8170854" y="12911324"/>
            <a:ext cx="908556" cy="517745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77186958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B-E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7F03B3A-E529-4C4C-9F0B-4115D76B5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42474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rgbClr val="92D050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323205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BA2AF-A132-2246-823C-3B37A9822029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378E5-EADA-8747-9BA0-FD6AAFE2F0E5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64C90-EA48-2347-B96B-C42F793C9906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807625-83D3-7845-B29F-20B40D06DB85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E40B7-B731-D241-AE64-0D26E1798671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EC0B5-B25B-1B4F-900B-B13F78AFDD99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47E94A-1EAA-7045-8975-C64CA6EFFEC8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478162-8BF8-244B-ACBF-47B76B596E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F9A3-C265-B247-8840-B9E257914754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6863D-DA2F-314C-8F28-15042E6B5BC2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29CF42-24BA-084D-8FE0-6F51903DFA5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0B671-F2CD-564E-8416-A71D02A0E8EF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32BB2-FCE3-2D44-BCBF-B107D29732C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D6726-0DD4-1C4A-BBB2-515F9EB2BE99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CF45-DC17-AE46-BE66-89AA7359501C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0A7EA-9E26-E746-84DD-D11CECF1ACE0}"/>
              </a:ext>
            </a:extLst>
          </p:cNvPr>
          <p:cNvCxnSpPr/>
          <p:nvPr/>
        </p:nvCxnSpPr>
        <p:spPr>
          <a:xfrm flipH="1" flipV="1">
            <a:off x="5976257" y="6064094"/>
            <a:ext cx="4712609" cy="13713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961C9-FD14-D24A-949E-4C6FC2D1A9CE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19615-0359-D240-979C-7B8AA3AD3776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18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750A-CD78-F642-A4F9-C46BC70A558A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7088-1F4B-994E-B5D9-72DC979CDC8B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2B4D9-D5FA-2A4B-8894-8C828A1C8450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17E08-A231-A648-B19F-F97C710DC04A}"/>
              </a:ext>
            </a:extLst>
          </p:cNvPr>
          <p:cNvSpPr/>
          <p:nvPr/>
        </p:nvSpPr>
        <p:spPr>
          <a:xfrm>
            <a:off x="9079410" y="7356794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85A28-D07C-F54A-991C-1FD77CE75717}"/>
              </a:ext>
            </a:extLst>
          </p:cNvPr>
          <p:cNvSpPr/>
          <p:nvPr/>
        </p:nvSpPr>
        <p:spPr>
          <a:xfrm>
            <a:off x="8028226" y="6812228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1324A37-C169-6E4B-82EB-47942AB53D4E}"/>
              </a:ext>
            </a:extLst>
          </p:cNvPr>
          <p:cNvGraphicFramePr>
            <a:graphicFrameLocks noGrp="1"/>
          </p:cNvGraphicFramePr>
          <p:nvPr/>
        </p:nvGraphicFramePr>
        <p:xfrm>
          <a:off x="15614161" y="2921001"/>
          <a:ext cx="3239896" cy="9990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9948">
                  <a:extLst>
                    <a:ext uri="{9D8B030D-6E8A-4147-A177-3AD203B41FA5}">
                      <a16:colId xmlns:a16="http://schemas.microsoft.com/office/drawing/2014/main" val="1169653721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428925107"/>
                    </a:ext>
                  </a:extLst>
                </a:gridCol>
              </a:tblGrid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82053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7830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719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8862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935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4243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strike="sngStrike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6627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0366"/>
                  </a:ext>
                </a:extLst>
              </a:tr>
              <a:tr h="1110036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8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3AA9A13-940B-AD4F-9614-DBE681C01A02}"/>
              </a:ext>
            </a:extLst>
          </p:cNvPr>
          <p:cNvSpPr txBox="1"/>
          <p:nvPr/>
        </p:nvSpPr>
        <p:spPr>
          <a:xfrm>
            <a:off x="19916775" y="2543175"/>
            <a:ext cx="2714625" cy="981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D-G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A-B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C-D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A-F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B-E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latin typeface="FreightSansLFPro" panose="02000506030000020004" pitchFamily="2" charset="77"/>
              </a:rPr>
              <a:t>B-D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56B1B3-8BFE-EE4A-B241-D6D04EFE3267}"/>
              </a:ext>
            </a:extLst>
          </p:cNvPr>
          <p:cNvSpPr/>
          <p:nvPr/>
        </p:nvSpPr>
        <p:spPr>
          <a:xfrm>
            <a:off x="7834431" y="5874601"/>
            <a:ext cx="5052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32E55-095C-F94F-BFD6-3303A398BEC6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7F03B3A-E529-4C4C-9F0B-4115D76B5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76643"/>
              </p:ext>
            </p:extLst>
          </p:nvPr>
        </p:nvGraphicFramePr>
        <p:xfrm>
          <a:off x="1931994" y="10868750"/>
          <a:ext cx="13210472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309">
                  <a:extLst>
                    <a:ext uri="{9D8B030D-6E8A-4147-A177-3AD203B41FA5}">
                      <a16:colId xmlns:a16="http://schemas.microsoft.com/office/drawing/2014/main" val="376179624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470992835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47729601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063397803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295814709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1966827119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3598995074"/>
                    </a:ext>
                  </a:extLst>
                </a:gridCol>
                <a:gridCol w="1651309">
                  <a:extLst>
                    <a:ext uri="{9D8B030D-6E8A-4147-A177-3AD203B41FA5}">
                      <a16:colId xmlns:a16="http://schemas.microsoft.com/office/drawing/2014/main" val="670096560"/>
                    </a:ext>
                  </a:extLst>
                </a:gridCol>
              </a:tblGrid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3422"/>
                  </a:ext>
                </a:extLst>
              </a:tr>
              <a:tr h="683560"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1150"/>
                  </a:ext>
                </a:extLst>
              </a:tr>
            </a:tbl>
          </a:graphicData>
        </a:graphic>
      </p:graphicFrame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E7E34D0-2343-3740-93C6-BDEEB62264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70573" y="12575628"/>
            <a:ext cx="4961045" cy="703049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F862173E-BB97-0449-96E4-72A6F5B060FD}"/>
              </a:ext>
            </a:extLst>
          </p:cNvPr>
          <p:cNvCxnSpPr/>
          <p:nvPr/>
        </p:nvCxnSpPr>
        <p:spPr>
          <a:xfrm rot="10800000" flipV="1">
            <a:off x="7834432" y="12575629"/>
            <a:ext cx="1636141" cy="335695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7113195-803C-2B4F-B7AC-3E81BC907B83}"/>
              </a:ext>
            </a:extLst>
          </p:cNvPr>
          <p:cNvCxnSpPr/>
          <p:nvPr/>
        </p:nvCxnSpPr>
        <p:spPr>
          <a:xfrm rot="10800000" flipV="1">
            <a:off x="5997514" y="12911324"/>
            <a:ext cx="5009987" cy="367353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9483347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 </a:t>
            </a:r>
            <a:r>
              <a:rPr lang="en-US" sz="4500" dirty="0">
                <a:solidFill>
                  <a:srgbClr val="92D050"/>
                </a:solidFill>
              </a:rPr>
              <a:t>O(1)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vector of edges. Find and sort all edges in graph by weight. </a:t>
            </a:r>
            <a:r>
              <a:rPr lang="en-US" sz="4500" dirty="0">
                <a:solidFill>
                  <a:srgbClr val="92D050"/>
                </a:solidFill>
              </a:rPr>
              <a:t>O(</a:t>
            </a:r>
            <a:r>
              <a:rPr lang="en-US" sz="4500" dirty="0" err="1">
                <a:solidFill>
                  <a:srgbClr val="92D050"/>
                </a:solidFill>
              </a:rPr>
              <a:t>ElogE</a:t>
            </a:r>
            <a:r>
              <a:rPr lang="en-US" sz="4500" dirty="0">
                <a:solidFill>
                  <a:srgbClr val="92D050"/>
                </a:solidFill>
              </a:rPr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nodes.  Start with all nodes in the graph mapped to itself.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While the size of the MST is less than the number of nodes – 1, repeat: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smallest remaining edge.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it does not form a cycle with the previously selected edges (roots are different), add it to the MST and map the root of one neighbor to the root of the other. 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it from the edges vector.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108827255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 </a:t>
            </a:r>
            <a:r>
              <a:rPr lang="en-US" sz="4500" dirty="0">
                <a:solidFill>
                  <a:srgbClr val="92D050"/>
                </a:solidFill>
              </a:rPr>
              <a:t>O(1)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vector of edges. Find and sort all edges in graph by weight. </a:t>
            </a:r>
            <a:r>
              <a:rPr lang="en-US" sz="4500" dirty="0">
                <a:solidFill>
                  <a:srgbClr val="92D050"/>
                </a:solidFill>
              </a:rPr>
              <a:t>O(</a:t>
            </a:r>
            <a:r>
              <a:rPr lang="en-US" sz="4500" dirty="0" err="1">
                <a:solidFill>
                  <a:srgbClr val="92D050"/>
                </a:solidFill>
              </a:rPr>
              <a:t>ElogE</a:t>
            </a:r>
            <a:r>
              <a:rPr lang="en-US" sz="4500" dirty="0">
                <a:solidFill>
                  <a:srgbClr val="92D050"/>
                </a:solidFill>
              </a:rPr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nodes.  Start with all nodes in the graph mapped to itself.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While the size of the MST is less than the number of nodes – 1, repeat: </a:t>
            </a:r>
            <a:r>
              <a:rPr lang="en-US" sz="4500" dirty="0">
                <a:solidFill>
                  <a:srgbClr val="92D050"/>
                </a:solidFill>
              </a:rPr>
              <a:t>O(V</a:t>
            </a:r>
            <a:r>
              <a:rPr lang="en-US" sz="4500" baseline="30000" dirty="0">
                <a:solidFill>
                  <a:srgbClr val="92D050"/>
                </a:solidFill>
              </a:rPr>
              <a:t>2</a:t>
            </a:r>
            <a:r>
              <a:rPr lang="en-US" sz="4500" dirty="0">
                <a:solidFill>
                  <a:srgbClr val="92D050"/>
                </a:solidFill>
              </a:rPr>
              <a:t>)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smallest remaining edge.</a:t>
            </a:r>
            <a:endParaRPr lang="en-US" sz="4500" dirty="0">
              <a:solidFill>
                <a:srgbClr val="92D050"/>
              </a:solidFill>
            </a:endParaRP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it does not form a cycle with the previously selected edges (roots are different), add it to the MST and map the root of one neighbor to the root of the other.  </a:t>
            </a:r>
            <a:endParaRPr lang="en-US" sz="4500" dirty="0">
              <a:solidFill>
                <a:srgbClr val="92D050"/>
              </a:solidFill>
            </a:endParaRP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it from the edges vector. </a:t>
            </a:r>
            <a:endParaRPr lang="en-US" sz="4500" dirty="0">
              <a:solidFill>
                <a:srgbClr val="92D050"/>
              </a:solidFill>
            </a:endParaRP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005409597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 </a:t>
            </a:r>
            <a:r>
              <a:rPr lang="en-US" sz="4500" dirty="0">
                <a:solidFill>
                  <a:srgbClr val="92D050"/>
                </a:solidFill>
              </a:rPr>
              <a:t>O(1)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vector of edges. Find and sort all edges in graph by weight. </a:t>
            </a:r>
            <a:r>
              <a:rPr lang="en-US" sz="4500" dirty="0">
                <a:solidFill>
                  <a:srgbClr val="92D050"/>
                </a:solidFill>
              </a:rPr>
              <a:t>O(</a:t>
            </a:r>
            <a:r>
              <a:rPr lang="en-US" sz="4500" dirty="0" err="1">
                <a:solidFill>
                  <a:srgbClr val="92D050"/>
                </a:solidFill>
              </a:rPr>
              <a:t>ElogE</a:t>
            </a:r>
            <a:r>
              <a:rPr lang="en-US" sz="4500" dirty="0">
                <a:solidFill>
                  <a:srgbClr val="92D050"/>
                </a:solidFill>
              </a:rPr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nodes.  Start with all nodes in the graph mapped to </a:t>
            </a:r>
            <a:r>
              <a:rPr lang="en-US" sz="4500" dirty="0" err="1"/>
              <a:t>nullptr</a:t>
            </a:r>
            <a:r>
              <a:rPr lang="en-US" sz="4500" dirty="0"/>
              <a:t>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While the size of the MST is less than the number of nodes – 1, repeat: </a:t>
            </a:r>
            <a:r>
              <a:rPr lang="en-US" sz="4500" dirty="0">
                <a:solidFill>
                  <a:srgbClr val="92D050"/>
                </a:solidFill>
              </a:rPr>
              <a:t>O(V</a:t>
            </a:r>
            <a:r>
              <a:rPr lang="en-US" sz="4500" baseline="30000" dirty="0">
                <a:solidFill>
                  <a:srgbClr val="92D050"/>
                </a:solidFill>
              </a:rPr>
              <a:t>2</a:t>
            </a:r>
            <a:r>
              <a:rPr lang="en-US" sz="4500" dirty="0">
                <a:solidFill>
                  <a:srgbClr val="92D050"/>
                </a:solidFill>
              </a:rPr>
              <a:t>)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smallest remaining edge.</a:t>
            </a:r>
            <a:endParaRPr lang="en-US" sz="4500" dirty="0">
              <a:solidFill>
                <a:srgbClr val="92D050"/>
              </a:solidFill>
            </a:endParaRP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it does not form a cycle with the previously selected edges (roots are different), add it to the MST and map the root of one neighbor to the root of the other.  </a:t>
            </a:r>
            <a:endParaRPr lang="en-US" sz="4500" dirty="0">
              <a:solidFill>
                <a:srgbClr val="92D050"/>
              </a:solidFill>
            </a:endParaRP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it from the edges vector. </a:t>
            </a:r>
            <a:endParaRPr lang="en-US" sz="4500" dirty="0">
              <a:solidFill>
                <a:srgbClr val="92D050"/>
              </a:solidFill>
            </a:endParaRP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</a:t>
            </a:r>
            <a:r>
              <a:rPr lang="en-US" b="1" baseline="30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+ElogE)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05802868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an empty minimum spanning tree (set of edges).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vector of edges. Find and sort all edges in graph by weight. </a:t>
            </a:r>
            <a:r>
              <a:rPr lang="en-US" sz="4500" dirty="0">
                <a:solidFill>
                  <a:srgbClr val="92D050"/>
                </a:solidFill>
              </a:rPr>
              <a:t>O(E)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Initialize a map of nodes to nodes.  Start with all nodes in the graph mapped to itself.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/>
              <a:t>While the size of the MST is less than the number of nodes – 1, repeat: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Pick the smallest remaining edge.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If it does not form a cycle with the previously selected edges (roots are different), add it to the MST and map the root of one neighbor to the root of the other.</a:t>
            </a:r>
          </a:p>
          <a:p>
            <a:pPr marL="1828800" lvl="1" indent="-914400">
              <a:buFont typeface="+mj-lt"/>
              <a:buAutoNum type="alphaUcPeriod"/>
            </a:pPr>
            <a:r>
              <a:rPr lang="en-US" sz="4500" dirty="0"/>
              <a:t>Remove it from the edges vector.</a:t>
            </a:r>
          </a:p>
          <a:p>
            <a:pPr marL="949325" lvl="2" indent="-914400">
              <a:buFont typeface="+mj-lt"/>
              <a:buAutoNum type="arabicPeriod" startAt="4"/>
            </a:pPr>
            <a:r>
              <a:rPr lang="en-US" sz="4500" dirty="0"/>
              <a:t>Return the MST.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Minimum 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O(V+E)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3971220461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424680"/>
            <a:ext cx="21336000" cy="9077960"/>
          </a:xfrm>
        </p:spPr>
        <p:txBody>
          <a:bodyPr/>
          <a:lstStyle/>
          <a:p>
            <a:endParaRPr lang="en-US" sz="6000" dirty="0"/>
          </a:p>
          <a:p>
            <a:r>
              <a:rPr lang="en-US" sz="6000" dirty="0"/>
              <a:t>Write code for Prims and </a:t>
            </a:r>
            <a:r>
              <a:rPr lang="en-US" sz="6000" dirty="0" err="1"/>
              <a:t>Kruskals</a:t>
            </a:r>
            <a:r>
              <a:rPr lang="en-US" sz="6000" dirty="0"/>
              <a:t>.</a:t>
            </a:r>
          </a:p>
          <a:p>
            <a:endParaRPr lang="en-US" sz="6000" dirty="0">
              <a:hlinkClick r:id="rId2"/>
            </a:endParaRPr>
          </a:p>
          <a:p>
            <a:r>
              <a:rPr lang="en-US" sz="6000" dirty="0">
                <a:hlinkClick r:id="rId2"/>
              </a:rPr>
              <a:t>https://repl.it/@dsyang/MinimumSpanningTree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301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E0EFE6-42EF-CF4E-AD29-8807CFB0578B}"/>
              </a:ext>
            </a:extLst>
          </p:cNvPr>
          <p:cNvSpPr/>
          <p:nvPr/>
        </p:nvSpPr>
        <p:spPr>
          <a:xfrm>
            <a:off x="6792686" y="4082143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927CF0-B934-3B49-A2BE-22E5C429326C}"/>
              </a:ext>
            </a:extLst>
          </p:cNvPr>
          <p:cNvSpPr/>
          <p:nvPr/>
        </p:nvSpPr>
        <p:spPr>
          <a:xfrm>
            <a:off x="9470572" y="479425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FF58F5-7BAC-E244-B986-28A4AB356C13}"/>
              </a:ext>
            </a:extLst>
          </p:cNvPr>
          <p:cNvSpPr/>
          <p:nvPr/>
        </p:nvSpPr>
        <p:spPr>
          <a:xfrm>
            <a:off x="10472058" y="6880224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D70CB6-5995-0940-9641-E102FFFCE96A}"/>
              </a:ext>
            </a:extLst>
          </p:cNvPr>
          <p:cNvSpPr/>
          <p:nvPr/>
        </p:nvSpPr>
        <p:spPr>
          <a:xfrm>
            <a:off x="9165772" y="8588828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6D1336-F1D2-EE4F-9402-BE0AD55047B9}"/>
              </a:ext>
            </a:extLst>
          </p:cNvPr>
          <p:cNvSpPr/>
          <p:nvPr/>
        </p:nvSpPr>
        <p:spPr>
          <a:xfrm>
            <a:off x="6651173" y="9307286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560F1-6AC4-1744-9781-F3E2D57E8F8A}"/>
              </a:ext>
            </a:extLst>
          </p:cNvPr>
          <p:cNvSpPr/>
          <p:nvPr/>
        </p:nvSpPr>
        <p:spPr>
          <a:xfrm>
            <a:off x="4354286" y="7692572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DE0AF-8608-DA46-83F5-FA0437447BDD}"/>
              </a:ext>
            </a:extLst>
          </p:cNvPr>
          <p:cNvSpPr/>
          <p:nvPr/>
        </p:nvSpPr>
        <p:spPr>
          <a:xfrm>
            <a:off x="4495800" y="5406571"/>
            <a:ext cx="1480457" cy="1487714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29EB9-8660-8B4B-A1BF-FE7747AECBE2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759449" y="6676414"/>
            <a:ext cx="1631952" cy="26308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7DBEE7-D121-2743-A12A-AFD9D4E981F7}"/>
              </a:ext>
            </a:extLst>
          </p:cNvPr>
          <p:cNvCxnSpPr>
            <a:stCxn id="11" idx="7"/>
          </p:cNvCxnSpPr>
          <p:nvPr/>
        </p:nvCxnSpPr>
        <p:spPr>
          <a:xfrm flipV="1">
            <a:off x="5759449" y="4826000"/>
            <a:ext cx="1033237" cy="798442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78C9D-5186-B14B-841B-9BF6C91E25FB}"/>
              </a:ext>
            </a:extLst>
          </p:cNvPr>
          <p:cNvCxnSpPr>
            <a:endCxn id="6" idx="1"/>
          </p:cNvCxnSpPr>
          <p:nvPr/>
        </p:nvCxnSpPr>
        <p:spPr>
          <a:xfrm>
            <a:off x="8131630" y="4836887"/>
            <a:ext cx="1555750" cy="175235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3B66D-349B-A147-B62D-56EAB70D9FA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789183" y="6064094"/>
            <a:ext cx="1898197" cy="3243192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E00D8-9EEB-3848-A52A-9DC99ABFAE3A}"/>
              </a:ext>
            </a:extLst>
          </p:cNvPr>
          <p:cNvCxnSpPr>
            <a:cxnSpLocks/>
          </p:cNvCxnSpPr>
          <p:nvPr/>
        </p:nvCxnSpPr>
        <p:spPr>
          <a:xfrm flipH="1">
            <a:off x="5236028" y="5406571"/>
            <a:ext cx="1937658" cy="2286001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49A61-D93C-E341-8BC0-D12FD449B236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0302877" y="8150067"/>
            <a:ext cx="385989" cy="438761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29BF9-88D4-014D-B1AB-B7984A4BDBC5}"/>
              </a:ext>
            </a:extLst>
          </p:cNvPr>
          <p:cNvCxnSpPr/>
          <p:nvPr/>
        </p:nvCxnSpPr>
        <p:spPr>
          <a:xfrm>
            <a:off x="5976257" y="6281965"/>
            <a:ext cx="3494315" cy="2306863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DC987-0E04-5841-A123-207210E81402}"/>
              </a:ext>
            </a:extLst>
          </p:cNvPr>
          <p:cNvCxnSpPr>
            <a:stCxn id="8" idx="0"/>
          </p:cNvCxnSpPr>
          <p:nvPr/>
        </p:nvCxnSpPr>
        <p:spPr>
          <a:xfrm flipV="1">
            <a:off x="9906001" y="6281965"/>
            <a:ext cx="152399" cy="2306863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0A3C88-9255-174D-BB40-462F10D8A550}"/>
              </a:ext>
            </a:extLst>
          </p:cNvPr>
          <p:cNvCxnSpPr>
            <a:cxnSpLocks/>
          </p:cNvCxnSpPr>
          <p:nvPr/>
        </p:nvCxnSpPr>
        <p:spPr>
          <a:xfrm flipH="1" flipV="1">
            <a:off x="5976258" y="6064094"/>
            <a:ext cx="4495800" cy="129270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0CE6D7-574A-7B4C-A2BD-422A081893E3}"/>
              </a:ext>
            </a:extLst>
          </p:cNvPr>
          <p:cNvSpPr txBox="1"/>
          <p:nvPr/>
        </p:nvSpPr>
        <p:spPr>
          <a:xfrm>
            <a:off x="8444368" y="3993232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8E0A67-C27A-8548-85B1-87FA06FDB304}"/>
              </a:ext>
            </a:extLst>
          </p:cNvPr>
          <p:cNvSpPr txBox="1"/>
          <p:nvPr/>
        </p:nvSpPr>
        <p:spPr>
          <a:xfrm>
            <a:off x="5243967" y="436242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1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C43A43-B4EF-0F43-B907-3F02A059C281}"/>
              </a:ext>
            </a:extLst>
          </p:cNvPr>
          <p:cNvSpPr txBox="1"/>
          <p:nvPr/>
        </p:nvSpPr>
        <p:spPr>
          <a:xfrm>
            <a:off x="11007500" y="8757093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5000" dirty="0">
                <a:solidFill>
                  <a:schemeClr val="bg1"/>
                </a:solidFill>
                <a:latin typeface="FreightSansLFPro" panose="02000506030000020004" pitchFamily="2" charset="77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F34034-81DA-9944-BFEF-C9A61E6A2C19}"/>
              </a:ext>
            </a:extLst>
          </p:cNvPr>
          <p:cNvSpPr txBox="1"/>
          <p:nvPr/>
        </p:nvSpPr>
        <p:spPr>
          <a:xfrm>
            <a:off x="5893141" y="5279858"/>
            <a:ext cx="1167719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081B52-B022-8B4B-9343-B3578F0A3CD3}"/>
              </a:ext>
            </a:extLst>
          </p:cNvPr>
          <p:cNvSpPr/>
          <p:nvPr/>
        </p:nvSpPr>
        <p:spPr>
          <a:xfrm>
            <a:off x="7665586" y="7875048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D06FBF-716F-5E4F-9B09-D00E141AC712}"/>
              </a:ext>
            </a:extLst>
          </p:cNvPr>
          <p:cNvSpPr/>
          <p:nvPr/>
        </p:nvSpPr>
        <p:spPr>
          <a:xfrm>
            <a:off x="11024513" y="5874601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C4BFEC-939B-6E43-B1DA-0109A711953E}"/>
              </a:ext>
            </a:extLst>
          </p:cNvPr>
          <p:cNvSpPr/>
          <p:nvPr/>
        </p:nvSpPr>
        <p:spPr>
          <a:xfrm>
            <a:off x="9239709" y="7356794"/>
            <a:ext cx="505268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C26A9A-ABCF-514D-9D08-5C1791C1904B}"/>
              </a:ext>
            </a:extLst>
          </p:cNvPr>
          <p:cNvSpPr/>
          <p:nvPr/>
        </p:nvSpPr>
        <p:spPr>
          <a:xfrm>
            <a:off x="7674131" y="5874601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A55702-8B81-474A-BFED-6ED46E49AEF2}"/>
              </a:ext>
            </a:extLst>
          </p:cNvPr>
          <p:cNvSpPr/>
          <p:nvPr/>
        </p:nvSpPr>
        <p:spPr>
          <a:xfrm>
            <a:off x="7867926" y="6812228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EE471C-7C3B-534E-B660-CEBDF02792FA}"/>
              </a:ext>
            </a:extLst>
          </p:cNvPr>
          <p:cNvSpPr/>
          <p:nvPr/>
        </p:nvSpPr>
        <p:spPr>
          <a:xfrm>
            <a:off x="5997513" y="8420505"/>
            <a:ext cx="825867" cy="886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latinLnBrk="1" hangingPunct="0"/>
            <a:r>
              <a:rPr lang="en-US" sz="5000" dirty="0">
                <a:solidFill>
                  <a:srgbClr val="53585F"/>
                </a:solidFill>
                <a:latin typeface="FreightSansLFPro" panose="02000506030000020004" pitchFamily="2" charset="7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53955380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endParaRPr lang="en-US" sz="5500" dirty="0"/>
          </a:p>
          <a:p>
            <a:r>
              <a:rPr lang="en-US" sz="5500" dirty="0"/>
              <a:t>With a modified priority queue, Prim’s can be as fast as O(</a:t>
            </a:r>
            <a:r>
              <a:rPr lang="en-US" sz="5500" dirty="0" err="1"/>
              <a:t>ElogE</a:t>
            </a:r>
            <a:r>
              <a:rPr lang="en-US" sz="5500" dirty="0"/>
              <a:t>)</a:t>
            </a:r>
          </a:p>
          <a:p>
            <a:endParaRPr lang="en-US" sz="5500" dirty="0"/>
          </a:p>
          <a:p>
            <a:endParaRPr lang="en-US" sz="5500" dirty="0"/>
          </a:p>
          <a:p>
            <a:r>
              <a:rPr lang="en-US" sz="5500" dirty="0"/>
              <a:t>With a specialized disjoint-set data structure*, Kruskal’s can be O(</a:t>
            </a:r>
            <a:r>
              <a:rPr lang="en-US" sz="5500" dirty="0" err="1"/>
              <a:t>ElogE</a:t>
            </a:r>
            <a:r>
              <a:rPr lang="en-US" sz="5500" dirty="0"/>
              <a:t>)</a:t>
            </a:r>
          </a:p>
          <a:p>
            <a:endParaRPr lang="en-US" sz="4500" dirty="0"/>
          </a:p>
          <a:p>
            <a:endParaRPr lang="en-US" sz="4500" dirty="0"/>
          </a:p>
          <a:p>
            <a:endParaRPr lang="en-US" sz="4500" dirty="0"/>
          </a:p>
          <a:p>
            <a:r>
              <a:rPr lang="en-US" sz="3200" dirty="0">
                <a:hlinkClick r:id="rId2"/>
              </a:rPr>
              <a:t>*https://en.wikipedia.org/wiki/Disjoint-set_data_structure#Time_complexity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vs Kruskal’s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O(V+E)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139009055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CST238 1/31" id="{4F0CAFBB-4612-D14C-BFCD-D92BCF52A549}" vid="{39C55E40-3FA9-A040-879B-5FCB5C89B7F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30316</TotalTime>
  <Words>5761</Words>
  <Application>Microsoft Macintosh PowerPoint</Application>
  <PresentationFormat>Custom</PresentationFormat>
  <Paragraphs>2560</Paragraphs>
  <Slides>90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0" baseType="lpstr">
      <vt:lpstr>Arial</vt:lpstr>
      <vt:lpstr>FreightSans Pro Book</vt:lpstr>
      <vt:lpstr>FreightSansLFPro</vt:lpstr>
      <vt:lpstr>FreightSansLFPro Med</vt:lpstr>
      <vt:lpstr>FreightSansLFPro SmBd</vt:lpstr>
      <vt:lpstr>FreightSansLFPro-Semibold</vt:lpstr>
      <vt:lpstr>Gill Sans</vt:lpstr>
      <vt:lpstr>Lucida Grande</vt:lpstr>
      <vt:lpstr>Vista Sans OT Medium</vt:lpstr>
      <vt:lpstr>White</vt:lpstr>
      <vt:lpstr>Announcements</vt:lpstr>
      <vt:lpstr>Announcements</vt:lpstr>
      <vt:lpstr>Announcements</vt:lpstr>
      <vt:lpstr>Announcements</vt:lpstr>
      <vt:lpstr>Do Now</vt:lpstr>
      <vt:lpstr>PowerPoint Presentation</vt:lpstr>
      <vt:lpstr>Objectives</vt:lpstr>
      <vt:lpstr>Spanning Tree</vt:lpstr>
      <vt:lpstr>Spanning Tree</vt:lpstr>
      <vt:lpstr>Spanning Tree</vt:lpstr>
      <vt:lpstr>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Prim’s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Union-Find/Disjoint-Set</vt:lpstr>
      <vt:lpstr>Union-Find/Disjoint-Set: Find</vt:lpstr>
      <vt:lpstr>Union-Find/Disjoint-Set: Union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Kruskal’s Minimum Spanning Tree</vt:lpstr>
      <vt:lpstr>Lab!</vt:lpstr>
      <vt:lpstr>Prim’s vs Kruskal’s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Ziegellaub Eichler</dc:creator>
  <cp:lastModifiedBy>Dan Yang</cp:lastModifiedBy>
  <cp:revision>174</cp:revision>
  <cp:lastPrinted>2019-04-18T20:50:34Z</cp:lastPrinted>
  <dcterms:created xsi:type="dcterms:W3CDTF">2018-04-17T21:11:35Z</dcterms:created>
  <dcterms:modified xsi:type="dcterms:W3CDTF">2019-04-19T01:29:23Z</dcterms:modified>
</cp:coreProperties>
</file>